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3.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4.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5.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6.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7.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8.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9.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8" r:id="rId4"/>
  </p:sldMasterIdLst>
  <p:notesMasterIdLst>
    <p:notesMasterId r:id="rId78"/>
  </p:notesMasterIdLst>
  <p:sldIdLst>
    <p:sldId id="1494" r:id="rId5"/>
    <p:sldId id="258" r:id="rId6"/>
    <p:sldId id="1635" r:id="rId7"/>
    <p:sldId id="472" r:id="rId8"/>
    <p:sldId id="473" r:id="rId9"/>
    <p:sldId id="273" r:id="rId10"/>
    <p:sldId id="274" r:id="rId11"/>
    <p:sldId id="286" r:id="rId12"/>
    <p:sldId id="447" r:id="rId13"/>
    <p:sldId id="475" r:id="rId14"/>
    <p:sldId id="462" r:id="rId15"/>
    <p:sldId id="465" r:id="rId16"/>
    <p:sldId id="454" r:id="rId17"/>
    <p:sldId id="457" r:id="rId18"/>
    <p:sldId id="453" r:id="rId19"/>
    <p:sldId id="1636" r:id="rId20"/>
    <p:sldId id="929" r:id="rId21"/>
    <p:sldId id="930" r:id="rId22"/>
    <p:sldId id="932" r:id="rId23"/>
    <p:sldId id="1459" r:id="rId24"/>
    <p:sldId id="1464" r:id="rId25"/>
    <p:sldId id="933" r:id="rId26"/>
    <p:sldId id="1460" r:id="rId27"/>
    <p:sldId id="1463" r:id="rId28"/>
    <p:sldId id="931" r:id="rId29"/>
    <p:sldId id="1461" r:id="rId30"/>
    <p:sldId id="1465" r:id="rId31"/>
    <p:sldId id="934" r:id="rId32"/>
    <p:sldId id="1462" r:id="rId33"/>
    <p:sldId id="1466" r:id="rId34"/>
    <p:sldId id="935" r:id="rId35"/>
    <p:sldId id="936" r:id="rId36"/>
    <p:sldId id="947" r:id="rId37"/>
    <p:sldId id="948" r:id="rId38"/>
    <p:sldId id="949" r:id="rId39"/>
    <p:sldId id="950" r:id="rId40"/>
    <p:sldId id="951" r:id="rId41"/>
    <p:sldId id="952" r:id="rId42"/>
    <p:sldId id="953" r:id="rId43"/>
    <p:sldId id="954" r:id="rId44"/>
    <p:sldId id="955" r:id="rId45"/>
    <p:sldId id="1637" r:id="rId46"/>
    <p:sldId id="688" r:id="rId47"/>
    <p:sldId id="689" r:id="rId48"/>
    <p:sldId id="690" r:id="rId49"/>
    <p:sldId id="691" r:id="rId50"/>
    <p:sldId id="692" r:id="rId51"/>
    <p:sldId id="693" r:id="rId52"/>
    <p:sldId id="694" r:id="rId53"/>
    <p:sldId id="695" r:id="rId54"/>
    <p:sldId id="696" r:id="rId55"/>
    <p:sldId id="1638" r:id="rId56"/>
    <p:sldId id="1498" r:id="rId57"/>
    <p:sldId id="1500" r:id="rId58"/>
    <p:sldId id="1502" r:id="rId59"/>
    <p:sldId id="266" r:id="rId60"/>
    <p:sldId id="267" r:id="rId61"/>
    <p:sldId id="268" r:id="rId62"/>
    <p:sldId id="269" r:id="rId63"/>
    <p:sldId id="270" r:id="rId64"/>
    <p:sldId id="271" r:id="rId65"/>
    <p:sldId id="272" r:id="rId66"/>
    <p:sldId id="1639" r:id="rId67"/>
    <p:sldId id="1640" r:id="rId68"/>
    <p:sldId id="276" r:id="rId69"/>
    <p:sldId id="277" r:id="rId70"/>
    <p:sldId id="278" r:id="rId71"/>
    <p:sldId id="1503" r:id="rId72"/>
    <p:sldId id="1504" r:id="rId73"/>
    <p:sldId id="1505" r:id="rId74"/>
    <p:sldId id="1506" r:id="rId75"/>
    <p:sldId id="1507" r:id="rId76"/>
    <p:sldId id="1492" r:id="rId77"/>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gio Jordan Quijano" initials="SJQ" lastIdx="1" clrIdx="0"/>
  <p:cmAuthor id="2" name="Laura Victoria Corral Bautista" initials="LVCB" lastIdx="1" clrIdx="1"/>
  <p:cmAuthor id="3" name="juan sebastian uribe mosquera" initials="jsu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293166"/>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80" autoAdjust="0"/>
    <p:restoredTop sz="50000" autoAdjust="0"/>
  </p:normalViewPr>
  <p:slideViewPr>
    <p:cSldViewPr snapToGrid="0" snapToObjects="1">
      <p:cViewPr varScale="1">
        <p:scale>
          <a:sx n="72" d="100"/>
          <a:sy n="72" d="100"/>
        </p:scale>
        <p:origin x="726" y="6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846"/>
    </p:cViewPr>
  </p:sorterViewPr>
  <p:notesViewPr>
    <p:cSldViewPr snapToGrid="0" snapToObjects="1">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6.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7.bin"/></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embeddings/oleObject8.bin"/></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embeddings/oleObject9.bin"/></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embeddings/oleObject10.bin"/></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embeddings/oleObject11.bin"/></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embeddings/oleObject12.bin"/></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embeddings/oleObject13.bin"/></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embeddings/oleObject14.bin"/></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embeddings/oleObject15.bin"/></Relationships>
</file>

<file path=ppt/charts/_rels/chart14.xml.rels><?xml version="1.0" encoding="UTF-8" standalone="yes"?>
<Relationships xmlns="http://schemas.openxmlformats.org/package/2006/relationships"><Relationship Id="rId3" Type="http://schemas.openxmlformats.org/officeDocument/2006/relationships/oleObject" Target="https://d.docs.live.net/3ddcb47e942d2f1c/Documentos/SAE%202020/Base%20Crisis%20Sanitaria%20Consolidada%20-%20Junta%20Junio%202020.xlsx" TargetMode="External"/><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Hoja1!$B$1</c:f>
              <c:strCache>
                <c:ptCount val="1"/>
                <c:pt idx="0">
                  <c:v>Favorable</c:v>
                </c:pt>
              </c:strCache>
            </c:strRef>
          </c:tx>
          <c:spPr>
            <a:solidFill>
              <a:schemeClr val="accent1"/>
            </a:solidFill>
            <a:ln>
              <a:solidFill>
                <a:schemeClr val="accent1"/>
              </a:solidFill>
            </a:ln>
            <a:effectLst/>
          </c:spPr>
          <c:invertIfNegative val="0"/>
          <c:cat>
            <c:strRef>
              <c:f>Hoja1!$A$2:$A$3</c:f>
              <c:strCache>
                <c:ptCount val="2"/>
                <c:pt idx="0">
                  <c:v>Primera Instancia</c:v>
                </c:pt>
                <c:pt idx="1">
                  <c:v>Segunda Instancia</c:v>
                </c:pt>
              </c:strCache>
            </c:strRef>
          </c:cat>
          <c:val>
            <c:numRef>
              <c:f>Hoja1!$B$2:$B$3</c:f>
              <c:numCache>
                <c:formatCode>General</c:formatCode>
                <c:ptCount val="2"/>
                <c:pt idx="0">
                  <c:v>58</c:v>
                </c:pt>
                <c:pt idx="1">
                  <c:v>17</c:v>
                </c:pt>
              </c:numCache>
            </c:numRef>
          </c:val>
          <c:extLst>
            <c:ext xmlns:c16="http://schemas.microsoft.com/office/drawing/2014/chart" uri="{C3380CC4-5D6E-409C-BE32-E72D297353CC}">
              <c16:uniqueId val="{00000000-C6A2-4367-8F47-164552DCB644}"/>
            </c:ext>
          </c:extLst>
        </c:ser>
        <c:ser>
          <c:idx val="1"/>
          <c:order val="1"/>
          <c:tx>
            <c:strRef>
              <c:f>Hoja1!$C$1</c:f>
              <c:strCache>
                <c:ptCount val="1"/>
                <c:pt idx="0">
                  <c:v>Desfavorable</c:v>
                </c:pt>
              </c:strCache>
            </c:strRef>
          </c:tx>
          <c:spPr>
            <a:solidFill>
              <a:schemeClr val="accent2"/>
            </a:solidFill>
            <a:ln>
              <a:solidFill>
                <a:schemeClr val="accent2"/>
              </a:solidFill>
            </a:ln>
            <a:effectLst/>
          </c:spPr>
          <c:invertIfNegative val="0"/>
          <c:cat>
            <c:strRef>
              <c:f>Hoja1!$A$2:$A$3</c:f>
              <c:strCache>
                <c:ptCount val="2"/>
                <c:pt idx="0">
                  <c:v>Primera Instancia</c:v>
                </c:pt>
                <c:pt idx="1">
                  <c:v>Segunda Instancia</c:v>
                </c:pt>
              </c:strCache>
            </c:strRef>
          </c:cat>
          <c:val>
            <c:numRef>
              <c:f>Hoja1!$C$2:$C$3</c:f>
              <c:numCache>
                <c:formatCode>General</c:formatCode>
                <c:ptCount val="2"/>
                <c:pt idx="0">
                  <c:v>97</c:v>
                </c:pt>
                <c:pt idx="1">
                  <c:v>5</c:v>
                </c:pt>
              </c:numCache>
            </c:numRef>
          </c:val>
          <c:extLst>
            <c:ext xmlns:c16="http://schemas.microsoft.com/office/drawing/2014/chart" uri="{C3380CC4-5D6E-409C-BE32-E72D297353CC}">
              <c16:uniqueId val="{00000001-C6A2-4367-8F47-164552DCB644}"/>
            </c:ext>
          </c:extLst>
        </c:ser>
        <c:dLbls>
          <c:showLegendKey val="0"/>
          <c:showVal val="0"/>
          <c:showCatName val="0"/>
          <c:showSerName val="0"/>
          <c:showPercent val="0"/>
          <c:showBubbleSize val="0"/>
        </c:dLbls>
        <c:gapWidth val="100"/>
        <c:axId val="291840991"/>
        <c:axId val="294760927"/>
      </c:barChart>
      <c:valAx>
        <c:axId val="2947609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endParaRPr lang="es-CO"/>
          </a:p>
        </c:txPr>
        <c:crossAx val="291840991"/>
        <c:crosses val="autoZero"/>
        <c:crossBetween val="between"/>
      </c:valAx>
      <c:catAx>
        <c:axId val="2918409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endParaRPr lang="es-CO"/>
          </a:p>
        </c:txPr>
        <c:crossAx val="294760927"/>
        <c:crosses val="autoZero"/>
        <c:auto val="1"/>
        <c:lblAlgn val="ctr"/>
        <c:lblOffset val="100"/>
        <c:noMultiLvlLbl val="0"/>
      </c:cat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1197" b="0" i="0" u="none" strike="noStrike"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a:t>Instancias</a:t>
            </a:r>
            <a:r>
              <a:rPr lang="es-CO" baseline="0"/>
              <a:t> Procesales </a:t>
            </a:r>
            <a:endParaRPr lang="es-CO"/>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stacked"/>
        <c:varyColors val="0"/>
        <c:ser>
          <c:idx val="0"/>
          <c:order val="0"/>
          <c:tx>
            <c:strRef>
              <c:f>Hoja1!$A$23</c:f>
              <c:strCache>
                <c:ptCount val="1"/>
                <c:pt idx="0">
                  <c:v>SIN FALLO </c:v>
                </c:pt>
              </c:strCache>
            </c:strRef>
          </c:tx>
          <c:spPr>
            <a:solidFill>
              <a:srgbClr val="92D050"/>
            </a:solidFill>
            <a:ln>
              <a:noFill/>
            </a:ln>
            <a:effectLst/>
          </c:spPr>
          <c:invertIfNegative val="0"/>
          <c:cat>
            <c:strRef>
              <c:f>Hoja1!$B$22:$D$22</c:f>
              <c:strCache>
                <c:ptCount val="3"/>
                <c:pt idx="0">
                  <c:v>ORDINARIOS LABORALES</c:v>
                </c:pt>
                <c:pt idx="1">
                  <c:v>EJECUTIVOS LABORALES (PASIVA)</c:v>
                </c:pt>
                <c:pt idx="2">
                  <c:v>EJECUTIVOS LABORALES (ACTIVA)</c:v>
                </c:pt>
              </c:strCache>
            </c:strRef>
          </c:cat>
          <c:val>
            <c:numRef>
              <c:f>Hoja1!$B$23:$D$23</c:f>
              <c:numCache>
                <c:formatCode>General</c:formatCode>
                <c:ptCount val="3"/>
                <c:pt idx="0">
                  <c:v>147</c:v>
                </c:pt>
                <c:pt idx="1">
                  <c:v>16</c:v>
                </c:pt>
                <c:pt idx="2">
                  <c:v>4</c:v>
                </c:pt>
              </c:numCache>
            </c:numRef>
          </c:val>
          <c:extLst>
            <c:ext xmlns:c16="http://schemas.microsoft.com/office/drawing/2014/chart" uri="{C3380CC4-5D6E-409C-BE32-E72D297353CC}">
              <c16:uniqueId val="{00000000-529A-4274-BB1D-5729160C80A4}"/>
            </c:ext>
          </c:extLst>
        </c:ser>
        <c:ser>
          <c:idx val="1"/>
          <c:order val="1"/>
          <c:tx>
            <c:strRef>
              <c:f>Hoja1!$A$24</c:f>
              <c:strCache>
                <c:ptCount val="1"/>
                <c:pt idx="0">
                  <c:v>PRIMERA INSTANCIA </c:v>
                </c:pt>
              </c:strCache>
            </c:strRef>
          </c:tx>
          <c:spPr>
            <a:solidFill>
              <a:srgbClr val="0070C0"/>
            </a:solidFill>
            <a:ln>
              <a:noFill/>
            </a:ln>
            <a:effectLst/>
          </c:spPr>
          <c:invertIfNegative val="0"/>
          <c:cat>
            <c:strRef>
              <c:f>Hoja1!$B$22:$D$22</c:f>
              <c:strCache>
                <c:ptCount val="3"/>
                <c:pt idx="0">
                  <c:v>ORDINARIOS LABORALES</c:v>
                </c:pt>
                <c:pt idx="1">
                  <c:v>EJECUTIVOS LABORALES (PASIVA)</c:v>
                </c:pt>
                <c:pt idx="2">
                  <c:v>EJECUTIVOS LABORALES (ACTIVA)</c:v>
                </c:pt>
              </c:strCache>
            </c:strRef>
          </c:cat>
          <c:val>
            <c:numRef>
              <c:f>Hoja1!$B$24:$D$24</c:f>
              <c:numCache>
                <c:formatCode>General</c:formatCode>
                <c:ptCount val="3"/>
                <c:pt idx="0">
                  <c:v>20</c:v>
                </c:pt>
                <c:pt idx="1">
                  <c:v>0</c:v>
                </c:pt>
                <c:pt idx="2">
                  <c:v>0</c:v>
                </c:pt>
              </c:numCache>
            </c:numRef>
          </c:val>
          <c:extLst>
            <c:ext xmlns:c16="http://schemas.microsoft.com/office/drawing/2014/chart" uri="{C3380CC4-5D6E-409C-BE32-E72D297353CC}">
              <c16:uniqueId val="{00000001-529A-4274-BB1D-5729160C80A4}"/>
            </c:ext>
          </c:extLst>
        </c:ser>
        <c:ser>
          <c:idx val="2"/>
          <c:order val="2"/>
          <c:tx>
            <c:strRef>
              <c:f>Hoja1!$A$25</c:f>
              <c:strCache>
                <c:ptCount val="1"/>
                <c:pt idx="0">
                  <c:v>PROCESOS EN CASACIÓN</c:v>
                </c:pt>
              </c:strCache>
            </c:strRef>
          </c:tx>
          <c:spPr>
            <a:solidFill>
              <a:schemeClr val="accent1"/>
            </a:solidFill>
            <a:ln>
              <a:noFill/>
            </a:ln>
            <a:effectLst/>
          </c:spPr>
          <c:invertIfNegative val="0"/>
          <c:cat>
            <c:strRef>
              <c:f>Hoja1!$B$22:$D$22</c:f>
              <c:strCache>
                <c:ptCount val="3"/>
                <c:pt idx="0">
                  <c:v>ORDINARIOS LABORALES</c:v>
                </c:pt>
                <c:pt idx="1">
                  <c:v>EJECUTIVOS LABORALES (PASIVA)</c:v>
                </c:pt>
                <c:pt idx="2">
                  <c:v>EJECUTIVOS LABORALES (ACTIVA)</c:v>
                </c:pt>
              </c:strCache>
            </c:strRef>
          </c:cat>
          <c:val>
            <c:numRef>
              <c:f>Hoja1!$B$25:$D$25</c:f>
              <c:numCache>
                <c:formatCode>General</c:formatCode>
                <c:ptCount val="3"/>
                <c:pt idx="0">
                  <c:v>1</c:v>
                </c:pt>
                <c:pt idx="1">
                  <c:v>0</c:v>
                </c:pt>
                <c:pt idx="2">
                  <c:v>0</c:v>
                </c:pt>
              </c:numCache>
            </c:numRef>
          </c:val>
          <c:extLst>
            <c:ext xmlns:c16="http://schemas.microsoft.com/office/drawing/2014/chart" uri="{C3380CC4-5D6E-409C-BE32-E72D297353CC}">
              <c16:uniqueId val="{00000002-529A-4274-BB1D-5729160C80A4}"/>
            </c:ext>
          </c:extLst>
        </c:ser>
        <c:dLbls>
          <c:showLegendKey val="0"/>
          <c:showVal val="0"/>
          <c:showCatName val="0"/>
          <c:showSerName val="0"/>
          <c:showPercent val="0"/>
          <c:showBubbleSize val="0"/>
        </c:dLbls>
        <c:gapWidth val="150"/>
        <c:overlap val="100"/>
        <c:axId val="483726376"/>
        <c:axId val="483737200"/>
      </c:barChart>
      <c:catAx>
        <c:axId val="48372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83737200"/>
        <c:crosses val="autoZero"/>
        <c:auto val="1"/>
        <c:lblAlgn val="ctr"/>
        <c:lblOffset val="100"/>
        <c:noMultiLvlLbl val="0"/>
      </c:catAx>
      <c:valAx>
        <c:axId val="483737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837263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Hoja1!$B$64</c:f>
              <c:strCache>
                <c:ptCount val="1"/>
                <c:pt idx="0">
                  <c:v>PRIMERA INSTANCIA </c:v>
                </c:pt>
              </c:strCache>
            </c:strRef>
          </c:tx>
          <c:spPr>
            <a:solidFill>
              <a:schemeClr val="accent1"/>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1-CC64-4E17-836B-A01FAFC07FC7}"/>
              </c:ext>
            </c:extLst>
          </c:dPt>
          <c:cat>
            <c:strRef>
              <c:f>Hoja1!$A$65:$A$66</c:f>
              <c:strCache>
                <c:ptCount val="2"/>
                <c:pt idx="0">
                  <c:v>FAVORABLE </c:v>
                </c:pt>
                <c:pt idx="1">
                  <c:v>DESFAVORABLE </c:v>
                </c:pt>
              </c:strCache>
            </c:strRef>
          </c:cat>
          <c:val>
            <c:numRef>
              <c:f>Hoja1!$B$65:$B$66</c:f>
              <c:numCache>
                <c:formatCode>General</c:formatCode>
                <c:ptCount val="2"/>
                <c:pt idx="0">
                  <c:v>18</c:v>
                </c:pt>
                <c:pt idx="1">
                  <c:v>2</c:v>
                </c:pt>
              </c:numCache>
            </c:numRef>
          </c:val>
          <c:extLst>
            <c:ext xmlns:c16="http://schemas.microsoft.com/office/drawing/2014/chart" uri="{C3380CC4-5D6E-409C-BE32-E72D297353CC}">
              <c16:uniqueId val="{00000002-CC64-4E17-836B-A01FAFC07FC7}"/>
            </c:ext>
          </c:extLst>
        </c:ser>
        <c:dLbls>
          <c:showLegendKey val="0"/>
          <c:showVal val="0"/>
          <c:showCatName val="0"/>
          <c:showSerName val="0"/>
          <c:showPercent val="0"/>
          <c:showBubbleSize val="0"/>
        </c:dLbls>
        <c:gapWidth val="219"/>
        <c:overlap val="-27"/>
        <c:axId val="1635295359"/>
        <c:axId val="1777279999"/>
      </c:barChart>
      <c:catAx>
        <c:axId val="1635295359"/>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777279999"/>
        <c:crosses val="autoZero"/>
        <c:auto val="1"/>
        <c:lblAlgn val="ctr"/>
        <c:lblOffset val="100"/>
        <c:noMultiLvlLbl val="0"/>
      </c:catAx>
      <c:valAx>
        <c:axId val="17772799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635295359"/>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Obligaciones Tributarias</c:v>
                </c:pt>
              </c:strCache>
            </c:strRef>
          </c:tx>
          <c:spPr>
            <a:solidFill>
              <a:schemeClr val="accent1"/>
            </a:solidFill>
            <a:ln>
              <a:noFill/>
            </a:ln>
            <a:effectLst/>
          </c:spPr>
          <c:invertIfNegative val="0"/>
          <c:cat>
            <c:strRef>
              <c:f>Hoja1!$A$2</c:f>
              <c:strCache>
                <c:ptCount val="1"/>
                <c:pt idx="0">
                  <c:v>Inventario Total</c:v>
                </c:pt>
              </c:strCache>
            </c:strRef>
          </c:cat>
          <c:val>
            <c:numRef>
              <c:f>Hoja1!$B$2</c:f>
              <c:numCache>
                <c:formatCode>General</c:formatCode>
                <c:ptCount val="1"/>
                <c:pt idx="0">
                  <c:v>280</c:v>
                </c:pt>
              </c:numCache>
            </c:numRef>
          </c:val>
          <c:extLst>
            <c:ext xmlns:c16="http://schemas.microsoft.com/office/drawing/2014/chart" uri="{C3380CC4-5D6E-409C-BE32-E72D297353CC}">
              <c16:uniqueId val="{00000000-64B9-48EC-B9A6-218BE8F979B2}"/>
            </c:ext>
          </c:extLst>
        </c:ser>
        <c:ser>
          <c:idx val="1"/>
          <c:order val="1"/>
          <c:tx>
            <c:strRef>
              <c:f>Hoja1!$C$1</c:f>
              <c:strCache>
                <c:ptCount val="1"/>
                <c:pt idx="0">
                  <c:v>Servicios Públicos</c:v>
                </c:pt>
              </c:strCache>
            </c:strRef>
          </c:tx>
          <c:spPr>
            <a:solidFill>
              <a:schemeClr val="accent3"/>
            </a:solidFill>
            <a:ln>
              <a:noFill/>
            </a:ln>
            <a:effectLst/>
          </c:spPr>
          <c:invertIfNegative val="0"/>
          <c:cat>
            <c:strRef>
              <c:f>Hoja1!$A$2</c:f>
              <c:strCache>
                <c:ptCount val="1"/>
                <c:pt idx="0">
                  <c:v>Inventario Total</c:v>
                </c:pt>
              </c:strCache>
            </c:strRef>
          </c:cat>
          <c:val>
            <c:numRef>
              <c:f>Hoja1!$C$2</c:f>
              <c:numCache>
                <c:formatCode>General</c:formatCode>
                <c:ptCount val="1"/>
                <c:pt idx="0">
                  <c:v>8</c:v>
                </c:pt>
              </c:numCache>
            </c:numRef>
          </c:val>
          <c:extLst>
            <c:ext xmlns:c16="http://schemas.microsoft.com/office/drawing/2014/chart" uri="{C3380CC4-5D6E-409C-BE32-E72D297353CC}">
              <c16:uniqueId val="{00000001-64B9-48EC-B9A6-218BE8F979B2}"/>
            </c:ext>
          </c:extLst>
        </c:ser>
        <c:dLbls>
          <c:showLegendKey val="0"/>
          <c:showVal val="0"/>
          <c:showCatName val="0"/>
          <c:showSerName val="0"/>
          <c:showPercent val="0"/>
          <c:showBubbleSize val="0"/>
        </c:dLbls>
        <c:gapWidth val="219"/>
        <c:overlap val="-27"/>
        <c:axId val="1627136495"/>
        <c:axId val="1684786847"/>
      </c:barChart>
      <c:catAx>
        <c:axId val="1627136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CO"/>
          </a:p>
        </c:txPr>
        <c:crossAx val="1684786847"/>
        <c:crosses val="autoZero"/>
        <c:auto val="1"/>
        <c:lblAlgn val="ctr"/>
        <c:lblOffset val="100"/>
        <c:noMultiLvlLbl val="0"/>
      </c:catAx>
      <c:valAx>
        <c:axId val="16847868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CO"/>
          </a:p>
        </c:txPr>
        <c:crossAx val="1627136495"/>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CO"/>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Activos</c:v>
                </c:pt>
              </c:strCache>
            </c:strRef>
          </c:tx>
          <c:spPr>
            <a:solidFill>
              <a:schemeClr val="accent1"/>
            </a:solidFill>
            <a:ln>
              <a:noFill/>
            </a:ln>
            <a:effectLst/>
          </c:spPr>
          <c:invertIfNegative val="0"/>
          <c:cat>
            <c:strRef>
              <c:f>Hoja1!$A$2</c:f>
              <c:strCache>
                <c:ptCount val="1"/>
                <c:pt idx="0">
                  <c:v>Estado Procesal</c:v>
                </c:pt>
              </c:strCache>
            </c:strRef>
          </c:cat>
          <c:val>
            <c:numRef>
              <c:f>Hoja1!$B$2</c:f>
              <c:numCache>
                <c:formatCode>General</c:formatCode>
                <c:ptCount val="1"/>
                <c:pt idx="0">
                  <c:v>133</c:v>
                </c:pt>
              </c:numCache>
            </c:numRef>
          </c:val>
          <c:extLst>
            <c:ext xmlns:c16="http://schemas.microsoft.com/office/drawing/2014/chart" uri="{C3380CC4-5D6E-409C-BE32-E72D297353CC}">
              <c16:uniqueId val="{00000000-A7DD-48DA-BD2E-A75951CA84DF}"/>
            </c:ext>
          </c:extLst>
        </c:ser>
        <c:ser>
          <c:idx val="1"/>
          <c:order val="1"/>
          <c:tx>
            <c:strRef>
              <c:f>Hoja1!$C$1</c:f>
              <c:strCache>
                <c:ptCount val="1"/>
                <c:pt idx="0">
                  <c:v>Suspendidos</c:v>
                </c:pt>
              </c:strCache>
            </c:strRef>
          </c:tx>
          <c:spPr>
            <a:solidFill>
              <a:schemeClr val="accent2"/>
            </a:solidFill>
            <a:ln>
              <a:noFill/>
            </a:ln>
            <a:effectLst/>
          </c:spPr>
          <c:invertIfNegative val="0"/>
          <c:cat>
            <c:strRef>
              <c:f>Hoja1!$A$2</c:f>
              <c:strCache>
                <c:ptCount val="1"/>
                <c:pt idx="0">
                  <c:v>Estado Procesal</c:v>
                </c:pt>
              </c:strCache>
            </c:strRef>
          </c:cat>
          <c:val>
            <c:numRef>
              <c:f>Hoja1!$C$2</c:f>
              <c:numCache>
                <c:formatCode>General</c:formatCode>
                <c:ptCount val="1"/>
                <c:pt idx="0">
                  <c:v>131</c:v>
                </c:pt>
              </c:numCache>
            </c:numRef>
          </c:val>
          <c:extLst>
            <c:ext xmlns:c16="http://schemas.microsoft.com/office/drawing/2014/chart" uri="{C3380CC4-5D6E-409C-BE32-E72D297353CC}">
              <c16:uniqueId val="{00000001-A7DD-48DA-BD2E-A75951CA84DF}"/>
            </c:ext>
          </c:extLst>
        </c:ser>
        <c:ser>
          <c:idx val="2"/>
          <c:order val="2"/>
          <c:tx>
            <c:strRef>
              <c:f>Hoja1!$D$1</c:f>
              <c:strCache>
                <c:ptCount val="1"/>
                <c:pt idx="0">
                  <c:v>Solicitud de Nulidad y prescripión</c:v>
                </c:pt>
              </c:strCache>
            </c:strRef>
          </c:tx>
          <c:spPr>
            <a:solidFill>
              <a:schemeClr val="accent3"/>
            </a:solidFill>
            <a:ln>
              <a:noFill/>
            </a:ln>
            <a:effectLst/>
          </c:spPr>
          <c:invertIfNegative val="0"/>
          <c:cat>
            <c:strRef>
              <c:f>Hoja1!$A$2</c:f>
              <c:strCache>
                <c:ptCount val="1"/>
                <c:pt idx="0">
                  <c:v>Estado Procesal</c:v>
                </c:pt>
              </c:strCache>
            </c:strRef>
          </c:cat>
          <c:val>
            <c:numRef>
              <c:f>Hoja1!$D$2</c:f>
              <c:numCache>
                <c:formatCode>General</c:formatCode>
                <c:ptCount val="1"/>
                <c:pt idx="0">
                  <c:v>24</c:v>
                </c:pt>
              </c:numCache>
            </c:numRef>
          </c:val>
          <c:extLst>
            <c:ext xmlns:c16="http://schemas.microsoft.com/office/drawing/2014/chart" uri="{C3380CC4-5D6E-409C-BE32-E72D297353CC}">
              <c16:uniqueId val="{00000002-A7DD-48DA-BD2E-A75951CA84DF}"/>
            </c:ext>
          </c:extLst>
        </c:ser>
        <c:dLbls>
          <c:showLegendKey val="0"/>
          <c:showVal val="0"/>
          <c:showCatName val="0"/>
          <c:showSerName val="0"/>
          <c:showPercent val="0"/>
          <c:showBubbleSize val="0"/>
        </c:dLbls>
        <c:gapWidth val="219"/>
        <c:overlap val="-27"/>
        <c:axId val="1826374047"/>
        <c:axId val="1691700863"/>
      </c:barChart>
      <c:catAx>
        <c:axId val="1826374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691700863"/>
        <c:crosses val="autoZero"/>
        <c:auto val="1"/>
        <c:lblAlgn val="ctr"/>
        <c:lblOffset val="100"/>
        <c:noMultiLvlLbl val="0"/>
      </c:catAx>
      <c:valAx>
        <c:axId val="16917008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826374047"/>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a:t>PROCESOS RECIBIDOS</a:t>
            </a:r>
          </a:p>
          <a:p>
            <a:pPr>
              <a:defRPr/>
            </a:pPr>
            <a:r>
              <a:rPr lang="es-CO"/>
              <a:t>DNE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2.2222222222222223E-2"/>
          <c:y val="0.21747703412073491"/>
          <c:w val="0.93888888888888888"/>
          <c:h val="0.64741542723826184"/>
        </c:manualLayout>
      </c:layout>
      <c:barChart>
        <c:barDir val="col"/>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7788-4563-9AF0-CFB20C15E216}"/>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3-7788-4563-9AF0-CFB20C15E216}"/>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5-7788-4563-9AF0-CFB20C15E216}"/>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7-7788-4563-9AF0-CFB20C15E216}"/>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ysClr val="windowText" lastClr="000000"/>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Hoja1!$B$79:$B$83</c:f>
              <c:strCache>
                <c:ptCount val="5"/>
                <c:pt idx="0">
                  <c:v>DEPOSITARIOS</c:v>
                </c:pt>
                <c:pt idx="1">
                  <c:v>TERCEROS</c:v>
                </c:pt>
                <c:pt idx="2">
                  <c:v>FUNCIONARIOS DNE</c:v>
                </c:pt>
                <c:pt idx="3">
                  <c:v>OCUPANTES ILEGALES</c:v>
                </c:pt>
                <c:pt idx="4">
                  <c:v>COMPRADORES DE BIENES</c:v>
                </c:pt>
              </c:strCache>
            </c:strRef>
          </c:cat>
          <c:val>
            <c:numRef>
              <c:f>Hoja1!$C$79:$C$83</c:f>
              <c:numCache>
                <c:formatCode>General</c:formatCode>
                <c:ptCount val="5"/>
                <c:pt idx="0">
                  <c:v>96</c:v>
                </c:pt>
                <c:pt idx="1">
                  <c:v>84</c:v>
                </c:pt>
                <c:pt idx="2">
                  <c:v>36</c:v>
                </c:pt>
                <c:pt idx="3">
                  <c:v>15</c:v>
                </c:pt>
                <c:pt idx="4">
                  <c:v>9</c:v>
                </c:pt>
              </c:numCache>
            </c:numRef>
          </c:val>
          <c:extLst>
            <c:ext xmlns:c16="http://schemas.microsoft.com/office/drawing/2014/chart" uri="{C3380CC4-5D6E-409C-BE32-E72D297353CC}">
              <c16:uniqueId val="{00000008-7788-4563-9AF0-CFB20C15E216}"/>
            </c:ext>
          </c:extLst>
        </c:ser>
        <c:dLbls>
          <c:dLblPos val="outEnd"/>
          <c:showLegendKey val="0"/>
          <c:showVal val="1"/>
          <c:showCatName val="0"/>
          <c:showSerName val="0"/>
          <c:showPercent val="0"/>
          <c:showBubbleSize val="0"/>
        </c:dLbls>
        <c:gapWidth val="219"/>
        <c:overlap val="-27"/>
        <c:axId val="105889408"/>
        <c:axId val="1735506592"/>
      </c:barChart>
      <c:catAx>
        <c:axId val="1058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CO"/>
          </a:p>
        </c:txPr>
        <c:crossAx val="1735506592"/>
        <c:crosses val="autoZero"/>
        <c:auto val="1"/>
        <c:lblAlgn val="ctr"/>
        <c:lblOffset val="100"/>
        <c:noMultiLvlLbl val="0"/>
      </c:catAx>
      <c:valAx>
        <c:axId val="173550659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058894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a:solidFill>
                  <a:sysClr val="windowText" lastClr="000000"/>
                </a:solidFill>
              </a:rPr>
              <a:t>HISTÓRICO DENUNCIAS SAE - G.A.L.</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CO"/>
        </a:p>
      </c:tx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A130-4666-80DE-CD4489068F49}"/>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3-A130-4666-80DE-CD4489068F49}"/>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A130-4666-80DE-CD4489068F49}"/>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ysClr val="windowText" lastClr="000000"/>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Hoja1!$B$59:$B$61</c:f>
              <c:strCache>
                <c:ptCount val="3"/>
                <c:pt idx="0">
                  <c:v>Denuncias G.A.L. - 2020 (I TRIMESTRE)</c:v>
                </c:pt>
                <c:pt idx="1">
                  <c:v>Denuncias G.A.L. - 2019</c:v>
                </c:pt>
                <c:pt idx="2">
                  <c:v>Denuncias años anteriores (2014-2018)</c:v>
                </c:pt>
              </c:strCache>
            </c:strRef>
          </c:cat>
          <c:val>
            <c:numRef>
              <c:f>Hoja1!$C$59:$C$61</c:f>
              <c:numCache>
                <c:formatCode>General</c:formatCode>
                <c:ptCount val="3"/>
                <c:pt idx="0">
                  <c:v>17</c:v>
                </c:pt>
                <c:pt idx="1">
                  <c:v>39</c:v>
                </c:pt>
                <c:pt idx="2">
                  <c:v>85</c:v>
                </c:pt>
              </c:numCache>
            </c:numRef>
          </c:val>
          <c:extLst>
            <c:ext xmlns:c16="http://schemas.microsoft.com/office/drawing/2014/chart" uri="{C3380CC4-5D6E-409C-BE32-E72D297353CC}">
              <c16:uniqueId val="{00000006-A130-4666-80DE-CD4489068F49}"/>
            </c:ext>
          </c:extLst>
        </c:ser>
        <c:dLbls>
          <c:dLblPos val="inEnd"/>
          <c:showLegendKey val="0"/>
          <c:showVal val="1"/>
          <c:showCatName val="0"/>
          <c:showSerName val="0"/>
          <c:showPercent val="0"/>
          <c:showBubbleSize val="0"/>
        </c:dLbls>
        <c:gapWidth val="182"/>
        <c:axId val="256382800"/>
        <c:axId val="1968801712"/>
      </c:barChart>
      <c:catAx>
        <c:axId val="256382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CO"/>
          </a:p>
        </c:txPr>
        <c:crossAx val="1968801712"/>
        <c:crosses val="autoZero"/>
        <c:auto val="1"/>
        <c:lblAlgn val="ctr"/>
        <c:lblOffset val="100"/>
        <c:noMultiLvlLbl val="0"/>
      </c:catAx>
      <c:valAx>
        <c:axId val="196880171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563828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s-CO"/>
              <a:t>ACTUACIONES</a:t>
            </a:r>
            <a:r>
              <a:rPr lang="es-CO" baseline="0"/>
              <a:t> PROCESALES</a:t>
            </a:r>
            <a:endParaRPr lang="es-CO"/>
          </a:p>
        </c:rich>
      </c:tx>
      <c:layout>
        <c:manualLayout>
          <c:xMode val="edge"/>
          <c:yMode val="edge"/>
          <c:x val="0.31227077865266839"/>
          <c:y val="1.2944983818770227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CO"/>
        </a:p>
      </c:txPr>
    </c:title>
    <c:autoTitleDeleted val="0"/>
    <c:plotArea>
      <c:layout/>
      <c:barChart>
        <c:barDir val="col"/>
        <c:grouping val="clustered"/>
        <c:varyColors val="0"/>
        <c:ser>
          <c:idx val="0"/>
          <c:order val="0"/>
          <c:spPr>
            <a:solidFill>
              <a:schemeClr val="accent1">
                <a:alpha val="85000"/>
              </a:schemeClr>
            </a:solidFill>
            <a:ln w="9525" cap="flat" cmpd="sng" algn="ctr">
              <a:solidFill>
                <a:schemeClr val="lt1">
                  <a:alpha val="50000"/>
                </a:schemeClr>
              </a:solidFill>
              <a:round/>
            </a:ln>
            <a:effectLst/>
          </c:spPr>
          <c:invertIfNegative val="0"/>
          <c:dPt>
            <c:idx val="0"/>
            <c:invertIfNegative val="0"/>
            <c:bubble3D val="0"/>
            <c:spPr>
              <a:solidFill>
                <a:srgbClr val="FFFF00"/>
              </a:solidFill>
              <a:ln w="9525" cap="flat" cmpd="sng" algn="ctr">
                <a:solidFill>
                  <a:schemeClr val="lt1">
                    <a:alpha val="50000"/>
                  </a:schemeClr>
                </a:solidFill>
                <a:round/>
              </a:ln>
              <a:effectLst/>
            </c:spPr>
            <c:extLst>
              <c:ext xmlns:c16="http://schemas.microsoft.com/office/drawing/2014/chart" uri="{C3380CC4-5D6E-409C-BE32-E72D297353CC}">
                <c16:uniqueId val="{00000001-1C6D-4FC6-A2F5-26BE57F7343A}"/>
              </c:ext>
            </c:extLst>
          </c:dPt>
          <c:dPt>
            <c:idx val="1"/>
            <c:invertIfNegative val="0"/>
            <c:bubble3D val="0"/>
            <c:spPr>
              <a:solidFill>
                <a:srgbClr val="92D050"/>
              </a:solidFill>
              <a:ln w="9525" cap="flat" cmpd="sng" algn="ctr">
                <a:solidFill>
                  <a:schemeClr val="lt1">
                    <a:alpha val="50000"/>
                  </a:schemeClr>
                </a:solidFill>
                <a:round/>
              </a:ln>
              <a:effectLst/>
            </c:spPr>
            <c:extLst>
              <c:ext xmlns:c16="http://schemas.microsoft.com/office/drawing/2014/chart" uri="{C3380CC4-5D6E-409C-BE32-E72D297353CC}">
                <c16:uniqueId val="{00000003-1C6D-4FC6-A2F5-26BE57F7343A}"/>
              </c:ext>
            </c:extLst>
          </c:dPt>
          <c:dPt>
            <c:idx val="2"/>
            <c:invertIfNegative val="0"/>
            <c:bubble3D val="0"/>
            <c:spPr>
              <a:solidFill>
                <a:srgbClr val="FF0000"/>
              </a:solidFill>
              <a:ln w="9525" cap="flat" cmpd="sng" algn="ctr">
                <a:solidFill>
                  <a:schemeClr val="lt1">
                    <a:alpha val="50000"/>
                  </a:schemeClr>
                </a:solidFill>
                <a:round/>
              </a:ln>
              <a:effectLst/>
            </c:spPr>
            <c:extLst>
              <c:ext xmlns:c16="http://schemas.microsoft.com/office/drawing/2014/chart" uri="{C3380CC4-5D6E-409C-BE32-E72D297353CC}">
                <c16:uniqueId val="{00000005-1C6D-4FC6-A2F5-26BE57F7343A}"/>
              </c:ext>
            </c:extLst>
          </c:dPt>
          <c:dPt>
            <c:idx val="3"/>
            <c:invertIfNegative val="0"/>
            <c:bubble3D val="0"/>
            <c:spPr>
              <a:solidFill>
                <a:srgbClr val="0070C0"/>
              </a:solidFill>
              <a:ln w="9525" cap="flat" cmpd="sng" algn="ctr">
                <a:solidFill>
                  <a:schemeClr val="lt1">
                    <a:alpha val="50000"/>
                  </a:schemeClr>
                </a:solidFill>
                <a:round/>
              </a:ln>
              <a:effectLst/>
            </c:spPr>
            <c:extLst>
              <c:ext xmlns:c16="http://schemas.microsoft.com/office/drawing/2014/chart" uri="{C3380CC4-5D6E-409C-BE32-E72D297353CC}">
                <c16:uniqueId val="{00000007-1C6D-4FC6-A2F5-26BE57F7343A}"/>
              </c:ext>
            </c:extLst>
          </c:dPt>
          <c:dPt>
            <c:idx val="4"/>
            <c:invertIfNegative val="0"/>
            <c:bubble3D val="0"/>
            <c:spPr>
              <a:solidFill>
                <a:srgbClr val="7030A0"/>
              </a:solidFill>
              <a:ln w="9525" cap="flat" cmpd="sng" algn="ctr">
                <a:solidFill>
                  <a:schemeClr val="lt1">
                    <a:alpha val="50000"/>
                  </a:schemeClr>
                </a:solidFill>
                <a:round/>
              </a:ln>
              <a:effectLst/>
            </c:spPr>
            <c:extLst>
              <c:ext xmlns:c16="http://schemas.microsoft.com/office/drawing/2014/chart" uri="{C3380CC4-5D6E-409C-BE32-E72D297353CC}">
                <c16:uniqueId val="{00000009-1C6D-4FC6-A2F5-26BE57F7343A}"/>
              </c:ext>
            </c:extLst>
          </c:dPt>
          <c:dPt>
            <c:idx val="5"/>
            <c:invertIfNegative val="0"/>
            <c:bubble3D val="0"/>
            <c:spPr>
              <a:solidFill>
                <a:srgbClr val="00B0F0"/>
              </a:solidFill>
              <a:ln w="9525" cap="flat" cmpd="sng" algn="ctr">
                <a:solidFill>
                  <a:schemeClr val="lt1">
                    <a:alpha val="50000"/>
                  </a:schemeClr>
                </a:solidFill>
                <a:round/>
              </a:ln>
              <a:effectLst/>
            </c:spPr>
            <c:extLst>
              <c:ext xmlns:c16="http://schemas.microsoft.com/office/drawing/2014/chart" uri="{C3380CC4-5D6E-409C-BE32-E72D297353CC}">
                <c16:uniqueId val="{0000000B-1C6D-4FC6-A2F5-26BE57F7343A}"/>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Hoja2!$A$2:$A$7</c:f>
              <c:strCache>
                <c:ptCount val="6"/>
                <c:pt idx="0">
                  <c:v>IMPUTACIÓN </c:v>
                </c:pt>
                <c:pt idx="1">
                  <c:v>ACUSACIÓN</c:v>
                </c:pt>
                <c:pt idx="2">
                  <c:v>PREPARATORIA</c:v>
                </c:pt>
                <c:pt idx="3">
                  <c:v>JUICIO ORAL</c:v>
                </c:pt>
                <c:pt idx="4">
                  <c:v>LECTURA FALLO</c:v>
                </c:pt>
                <c:pt idx="5">
                  <c:v>INCIDENTE DE REPARACIÓN</c:v>
                </c:pt>
              </c:strCache>
            </c:strRef>
          </c:cat>
          <c:val>
            <c:numRef>
              <c:f>Hoja2!$B$2:$B$7</c:f>
              <c:numCache>
                <c:formatCode>General</c:formatCode>
                <c:ptCount val="6"/>
                <c:pt idx="0">
                  <c:v>2</c:v>
                </c:pt>
                <c:pt idx="1">
                  <c:v>7</c:v>
                </c:pt>
                <c:pt idx="2">
                  <c:v>15</c:v>
                </c:pt>
                <c:pt idx="3">
                  <c:v>11</c:v>
                </c:pt>
                <c:pt idx="4">
                  <c:v>2</c:v>
                </c:pt>
                <c:pt idx="5">
                  <c:v>7</c:v>
                </c:pt>
              </c:numCache>
            </c:numRef>
          </c:val>
          <c:extLst>
            <c:ext xmlns:c16="http://schemas.microsoft.com/office/drawing/2014/chart" uri="{C3380CC4-5D6E-409C-BE32-E72D297353CC}">
              <c16:uniqueId val="{0000000C-1C6D-4FC6-A2F5-26BE57F7343A}"/>
            </c:ext>
          </c:extLst>
        </c:ser>
        <c:dLbls>
          <c:dLblPos val="inEnd"/>
          <c:showLegendKey val="0"/>
          <c:showVal val="1"/>
          <c:showCatName val="0"/>
          <c:showSerName val="0"/>
          <c:showPercent val="0"/>
          <c:showBubbleSize val="0"/>
        </c:dLbls>
        <c:gapWidth val="65"/>
        <c:axId val="1553068015"/>
        <c:axId val="1556748015"/>
      </c:barChart>
      <c:catAx>
        <c:axId val="155306801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00" b="1" i="0" u="none" strike="noStrike" kern="1200" cap="all" baseline="0">
                <a:solidFill>
                  <a:sysClr val="windowText" lastClr="000000"/>
                </a:solidFill>
                <a:latin typeface="+mn-lt"/>
                <a:ea typeface="+mn-ea"/>
                <a:cs typeface="+mn-cs"/>
              </a:defRPr>
            </a:pPr>
            <a:endParaRPr lang="es-CO"/>
          </a:p>
        </c:txPr>
        <c:crossAx val="1556748015"/>
        <c:crosses val="autoZero"/>
        <c:auto val="1"/>
        <c:lblAlgn val="ctr"/>
        <c:lblOffset val="100"/>
        <c:noMultiLvlLbl val="0"/>
      </c:catAx>
      <c:valAx>
        <c:axId val="1556748015"/>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5530680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s-CO" b="1">
                <a:solidFill>
                  <a:sysClr val="windowText" lastClr="000000"/>
                </a:solidFill>
              </a:rPr>
              <a:t>ASISTENCIA AUDIENCIAS</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CO"/>
        </a:p>
      </c:txPr>
    </c:title>
    <c:autoTitleDeleted val="0"/>
    <c:plotArea>
      <c:layout/>
      <c:barChart>
        <c:barDir val="col"/>
        <c:grouping val="clustered"/>
        <c:varyColors val="0"/>
        <c:ser>
          <c:idx val="0"/>
          <c:order val="0"/>
          <c:spPr>
            <a:solidFill>
              <a:schemeClr val="accent2"/>
            </a:solidFill>
            <a:ln>
              <a:noFill/>
            </a:ln>
            <a:effectLst/>
          </c:spPr>
          <c:invertIfNegative val="0"/>
          <c:dPt>
            <c:idx val="1"/>
            <c:invertIfNegative val="0"/>
            <c:bubble3D val="0"/>
            <c:spPr>
              <a:solidFill>
                <a:srgbClr val="92D050"/>
              </a:solidFill>
              <a:ln>
                <a:noFill/>
              </a:ln>
              <a:effectLst/>
            </c:spPr>
            <c:extLst>
              <c:ext xmlns:c16="http://schemas.microsoft.com/office/drawing/2014/chart" uri="{C3380CC4-5D6E-409C-BE32-E72D297353CC}">
                <c16:uniqueId val="{00000001-DB68-4BFE-AF58-EC2F8F596E7C}"/>
              </c:ext>
            </c:extLst>
          </c:dPt>
          <c:dPt>
            <c:idx val="2"/>
            <c:invertIfNegative val="0"/>
            <c:bubble3D val="0"/>
            <c:spPr>
              <a:solidFill>
                <a:schemeClr val="accent4">
                  <a:lumMod val="75000"/>
                </a:schemeClr>
              </a:solidFill>
              <a:ln>
                <a:noFill/>
              </a:ln>
              <a:effectLst/>
            </c:spPr>
            <c:extLst>
              <c:ext xmlns:c16="http://schemas.microsoft.com/office/drawing/2014/chart" uri="{C3380CC4-5D6E-409C-BE32-E72D297353CC}">
                <c16:uniqueId val="{00000003-DB68-4BFE-AF58-EC2F8F596E7C}"/>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5-DB68-4BFE-AF58-EC2F8F596E7C}"/>
              </c:ext>
            </c:extLst>
          </c:dPt>
          <c:dLbls>
            <c:dLbl>
              <c:idx val="0"/>
              <c:layout>
                <c:manualLayout>
                  <c:x val="2.00642054574637E-3"/>
                  <c:y val="5.0157728706624605E-3"/>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15:layout>
                    <c:manualLayout>
                      <c:w val="5.4745105597755334E-2"/>
                      <c:h val="8.5457413249211356E-2"/>
                    </c:manualLayout>
                  </c15:layout>
                </c:ext>
                <c:ext xmlns:c16="http://schemas.microsoft.com/office/drawing/2014/chart" uri="{C3380CC4-5D6E-409C-BE32-E72D297353CC}">
                  <c16:uniqueId val="{00000006-DB68-4BFE-AF58-EC2F8F596E7C}"/>
                </c:ext>
              </c:extLst>
            </c:dLbl>
            <c:dLbl>
              <c:idx val="1"/>
              <c:layout>
                <c:manualLayout>
                  <c:x val="-4.0128410914927765E-3"/>
                  <c:y val="-2.870662460567823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B68-4BFE-AF58-EC2F8F596E7C}"/>
                </c:ext>
              </c:extLst>
            </c:dLbl>
            <c:dLbl>
              <c:idx val="2"/>
              <c:layout>
                <c:manualLayout>
                  <c:x val="-6.0192616372392385E-3"/>
                  <c:y val="-6.025236593059936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B68-4BFE-AF58-EC2F8F596E7C}"/>
                </c:ext>
              </c:extLst>
            </c:dLbl>
            <c:dLbl>
              <c:idx val="3"/>
              <c:layout>
                <c:manualLayout>
                  <c:x val="-1.4713580696267087E-16"/>
                  <c:y val="-7.0096127573958617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B68-4BFE-AF58-EC2F8F596E7C}"/>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Hoja1!$B$109:$B$112</c:f>
              <c:strCache>
                <c:ptCount val="4"/>
                <c:pt idx="0">
                  <c:v>DESPACHOS JUDICIALES BOGOTÁ - 2019</c:v>
                </c:pt>
                <c:pt idx="1">
                  <c:v>DESPACHOS JUDICIALES FUERA DE BOGOTÁ - 2019</c:v>
                </c:pt>
                <c:pt idx="2">
                  <c:v>DESPACHOS JUDICIALES BOGOTÁ - 2020</c:v>
                </c:pt>
                <c:pt idx="3">
                  <c:v>DESPACHOS JUDICIALES FUERA DE BOGOTÁ - 2020</c:v>
                </c:pt>
              </c:strCache>
            </c:strRef>
          </c:cat>
          <c:val>
            <c:numRef>
              <c:f>Hoja1!$C$109:$C$112</c:f>
              <c:numCache>
                <c:formatCode>General</c:formatCode>
                <c:ptCount val="4"/>
                <c:pt idx="0">
                  <c:v>225</c:v>
                </c:pt>
                <c:pt idx="1">
                  <c:v>57</c:v>
                </c:pt>
                <c:pt idx="2">
                  <c:v>33</c:v>
                </c:pt>
                <c:pt idx="3">
                  <c:v>13</c:v>
                </c:pt>
              </c:numCache>
            </c:numRef>
          </c:val>
          <c:extLst>
            <c:ext xmlns:c16="http://schemas.microsoft.com/office/drawing/2014/chart" uri="{C3380CC4-5D6E-409C-BE32-E72D297353CC}">
              <c16:uniqueId val="{00000007-DB68-4BFE-AF58-EC2F8F596E7C}"/>
            </c:ext>
          </c:extLst>
        </c:ser>
        <c:dLbls>
          <c:dLblPos val="inEnd"/>
          <c:showLegendKey val="0"/>
          <c:showVal val="1"/>
          <c:showCatName val="0"/>
          <c:showSerName val="0"/>
          <c:showPercent val="0"/>
          <c:showBubbleSize val="0"/>
        </c:dLbls>
        <c:gapWidth val="219"/>
        <c:overlap val="-27"/>
        <c:axId val="270155952"/>
        <c:axId val="257398288"/>
      </c:barChart>
      <c:catAx>
        <c:axId val="27015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CO"/>
          </a:p>
        </c:txPr>
        <c:crossAx val="257398288"/>
        <c:crosses val="autoZero"/>
        <c:auto val="1"/>
        <c:lblAlgn val="ctr"/>
        <c:lblOffset val="100"/>
        <c:noMultiLvlLbl val="0"/>
      </c:catAx>
      <c:valAx>
        <c:axId val="25739828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701559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a:solidFill>
                  <a:sysClr val="windowText" lastClr="000000"/>
                </a:solidFill>
              </a:rPr>
              <a:t>REQUERIMIENTOS FISCALÍA</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CO"/>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9506-4C50-AD5F-EF0004D8BA0F}"/>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9506-4C50-AD5F-EF0004D8BA0F}"/>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5-9506-4C50-AD5F-EF0004D8BA0F}"/>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9506-4C50-AD5F-EF0004D8BA0F}"/>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9-9506-4C50-AD5F-EF0004D8BA0F}"/>
              </c:ext>
            </c:extLst>
          </c:dPt>
          <c:dPt>
            <c:idx val="5"/>
            <c:invertIfNegative val="0"/>
            <c:bubble3D val="0"/>
            <c:spPr>
              <a:solidFill>
                <a:schemeClr val="accent5"/>
              </a:solidFill>
              <a:ln>
                <a:noFill/>
              </a:ln>
              <a:effectLst/>
            </c:spPr>
            <c:extLst>
              <c:ext xmlns:c16="http://schemas.microsoft.com/office/drawing/2014/chart" uri="{C3380CC4-5D6E-409C-BE32-E72D297353CC}">
                <c16:uniqueId val="{0000000B-9506-4C50-AD5F-EF0004D8BA0F}"/>
              </c:ext>
            </c:extLst>
          </c:dPt>
          <c:dLbls>
            <c:dLbl>
              <c:idx val="0"/>
              <c:layout>
                <c:manualLayout>
                  <c:x val="2.3199164830065904E-3"/>
                  <c:y val="1.532976827094343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06-4C50-AD5F-EF0004D8BA0F}"/>
                </c:ext>
              </c:extLst>
            </c:dLbl>
            <c:dLbl>
              <c:idx val="1"/>
              <c:layout>
                <c:manualLayout>
                  <c:x val="0"/>
                  <c:y val="5.098039215686274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06-4C50-AD5F-EF0004D8BA0F}"/>
                </c:ext>
              </c:extLst>
            </c:dLbl>
            <c:dLbl>
              <c:idx val="2"/>
              <c:layout>
                <c:manualLayout>
                  <c:x val="0"/>
                  <c:y val="-1.272727272727279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06-4C50-AD5F-EF0004D8BA0F}"/>
                </c:ext>
              </c:extLst>
            </c:dLbl>
            <c:dLbl>
              <c:idx val="3"/>
              <c:layout>
                <c:manualLayout>
                  <c:x val="-8.5062621726244245E-17"/>
                  <c:y val="-5.597147950089257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506-4C50-AD5F-EF0004D8BA0F}"/>
                </c:ext>
              </c:extLst>
            </c:dLbl>
            <c:dLbl>
              <c:idx val="4"/>
              <c:layout>
                <c:manualLayout>
                  <c:x val="-8.5062621726244245E-17"/>
                  <c:y val="8.66310160427804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506-4C50-AD5F-EF0004D8BA0F}"/>
                </c:ext>
              </c:extLst>
            </c:dLbl>
            <c:dLbl>
              <c:idx val="5"/>
              <c:layout>
                <c:manualLayout>
                  <c:x val="-1.7012524345248849E-16"/>
                  <c:y val="-9.162210338681057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506-4C50-AD5F-EF0004D8BA0F}"/>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Hoja1!$B$188:$B$193</c:f>
              <c:numCache>
                <c:formatCode>General</c:formatCode>
                <c:ptCount val="6"/>
                <c:pt idx="0">
                  <c:v>2015</c:v>
                </c:pt>
                <c:pt idx="1">
                  <c:v>2016</c:v>
                </c:pt>
                <c:pt idx="2">
                  <c:v>2017</c:v>
                </c:pt>
                <c:pt idx="3">
                  <c:v>2018</c:v>
                </c:pt>
                <c:pt idx="4">
                  <c:v>2019</c:v>
                </c:pt>
                <c:pt idx="5">
                  <c:v>2020</c:v>
                </c:pt>
              </c:numCache>
            </c:numRef>
          </c:cat>
          <c:val>
            <c:numRef>
              <c:f>Hoja1!$C$188:$C$193</c:f>
              <c:numCache>
                <c:formatCode>General</c:formatCode>
                <c:ptCount val="6"/>
                <c:pt idx="0">
                  <c:v>62</c:v>
                </c:pt>
                <c:pt idx="1">
                  <c:v>79</c:v>
                </c:pt>
                <c:pt idx="2">
                  <c:v>70</c:v>
                </c:pt>
                <c:pt idx="3">
                  <c:v>52</c:v>
                </c:pt>
                <c:pt idx="4">
                  <c:v>156</c:v>
                </c:pt>
                <c:pt idx="5">
                  <c:v>54</c:v>
                </c:pt>
              </c:numCache>
            </c:numRef>
          </c:val>
          <c:extLst>
            <c:ext xmlns:c16="http://schemas.microsoft.com/office/drawing/2014/chart" uri="{C3380CC4-5D6E-409C-BE32-E72D297353CC}">
              <c16:uniqueId val="{0000000C-9506-4C50-AD5F-EF0004D8BA0F}"/>
            </c:ext>
          </c:extLst>
        </c:ser>
        <c:dLbls>
          <c:dLblPos val="inEnd"/>
          <c:showLegendKey val="0"/>
          <c:showVal val="1"/>
          <c:showCatName val="0"/>
          <c:showSerName val="0"/>
          <c:showPercent val="0"/>
          <c:showBubbleSize val="0"/>
        </c:dLbls>
        <c:gapWidth val="219"/>
        <c:overlap val="-27"/>
        <c:axId val="115804848"/>
        <c:axId val="119950704"/>
      </c:barChart>
      <c:catAx>
        <c:axId val="11580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ysClr val="windowText" lastClr="000000"/>
                </a:solidFill>
                <a:latin typeface="+mn-lt"/>
                <a:ea typeface="+mn-ea"/>
                <a:cs typeface="+mn-cs"/>
              </a:defRPr>
            </a:pPr>
            <a:endParaRPr lang="es-CO"/>
          </a:p>
        </c:txPr>
        <c:crossAx val="119950704"/>
        <c:crosses val="autoZero"/>
        <c:auto val="1"/>
        <c:lblAlgn val="ctr"/>
        <c:lblOffset val="100"/>
        <c:noMultiLvlLbl val="0"/>
      </c:catAx>
      <c:valAx>
        <c:axId val="11995070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158048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1"/>
          <c:tx>
            <c:strRef>
              <c:f>'INFORME AÑO 2020'!$C$5</c:f>
              <c:strCache>
                <c:ptCount val="1"/>
                <c:pt idx="0">
                  <c:v>2019</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'INFORME AÑO 2020'!$A$6:$A$8</c:f>
              <c:strCache>
                <c:ptCount val="3"/>
                <c:pt idx="0">
                  <c:v>ENERO</c:v>
                </c:pt>
                <c:pt idx="1">
                  <c:v>FEBRERO</c:v>
                </c:pt>
                <c:pt idx="2">
                  <c:v>MARZO</c:v>
                </c:pt>
              </c:strCache>
            </c:strRef>
          </c:cat>
          <c:val>
            <c:numRef>
              <c:f>'INFORME AÑO 2020'!$C$6:$C$8</c:f>
              <c:numCache>
                <c:formatCode>General</c:formatCode>
                <c:ptCount val="3"/>
                <c:pt idx="0">
                  <c:v>34</c:v>
                </c:pt>
                <c:pt idx="1">
                  <c:v>75</c:v>
                </c:pt>
                <c:pt idx="2">
                  <c:v>103</c:v>
                </c:pt>
              </c:numCache>
            </c:numRef>
          </c:val>
          <c:extLst>
            <c:ext xmlns:c16="http://schemas.microsoft.com/office/drawing/2014/chart" uri="{C3380CC4-5D6E-409C-BE32-E72D297353CC}">
              <c16:uniqueId val="{00000000-A07B-4AB7-A7DF-E9A11E50BDAD}"/>
            </c:ext>
          </c:extLst>
        </c:ser>
        <c:ser>
          <c:idx val="2"/>
          <c:order val="2"/>
          <c:tx>
            <c:strRef>
              <c:f>'INFORME AÑO 2020'!$D$5</c:f>
              <c:strCache>
                <c:ptCount val="1"/>
                <c:pt idx="0">
                  <c:v>2020</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'INFORME AÑO 2020'!$A$6:$A$8</c:f>
              <c:strCache>
                <c:ptCount val="3"/>
                <c:pt idx="0">
                  <c:v>ENERO</c:v>
                </c:pt>
                <c:pt idx="1">
                  <c:v>FEBRERO</c:v>
                </c:pt>
                <c:pt idx="2">
                  <c:v>MARZO</c:v>
                </c:pt>
              </c:strCache>
            </c:strRef>
          </c:cat>
          <c:val>
            <c:numRef>
              <c:f>'INFORME AÑO 2020'!$D$6:$D$8</c:f>
              <c:numCache>
                <c:formatCode>General</c:formatCode>
                <c:ptCount val="3"/>
                <c:pt idx="0">
                  <c:v>70</c:v>
                </c:pt>
                <c:pt idx="1">
                  <c:v>130</c:v>
                </c:pt>
                <c:pt idx="2">
                  <c:v>59</c:v>
                </c:pt>
              </c:numCache>
            </c:numRef>
          </c:val>
          <c:extLst>
            <c:ext xmlns:c16="http://schemas.microsoft.com/office/drawing/2014/chart" uri="{C3380CC4-5D6E-409C-BE32-E72D297353CC}">
              <c16:uniqueId val="{00000001-A07B-4AB7-A7DF-E9A11E50BDAD}"/>
            </c:ext>
          </c:extLst>
        </c:ser>
        <c:dLbls>
          <c:dLblPos val="outEnd"/>
          <c:showLegendKey val="0"/>
          <c:showVal val="1"/>
          <c:showCatName val="0"/>
          <c:showSerName val="0"/>
          <c:showPercent val="0"/>
          <c:showBubbleSize val="0"/>
        </c:dLbls>
        <c:gapWidth val="219"/>
        <c:overlap val="-27"/>
        <c:axId val="1953306271"/>
        <c:axId val="1714165151"/>
        <c:extLst>
          <c:ext xmlns:c15="http://schemas.microsoft.com/office/drawing/2012/chart" uri="{02D57815-91ED-43cb-92C2-25804820EDAC}">
            <c15:filteredBarSeries>
              <c15:ser>
                <c:idx val="0"/>
                <c:order val="0"/>
                <c:tx>
                  <c:strRef>
                    <c:extLst>
                      <c:ext uri="{02D57815-91ED-43cb-92C2-25804820EDAC}">
                        <c15:formulaRef>
                          <c15:sqref>'INFORME AÑO 2020'!$B$5</c15:sqref>
                        </c15:formulaRef>
                      </c:ext>
                    </c:extLst>
                    <c:strCache>
                      <c:ptCount val="1"/>
                      <c:pt idx="0">
                        <c:v>2018</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'INFORME AÑO 2020'!$A$6:$A$8</c15:sqref>
                        </c15:formulaRef>
                      </c:ext>
                    </c:extLst>
                    <c:strCache>
                      <c:ptCount val="3"/>
                      <c:pt idx="0">
                        <c:v>ENERO</c:v>
                      </c:pt>
                      <c:pt idx="1">
                        <c:v>FEBRERO</c:v>
                      </c:pt>
                      <c:pt idx="2">
                        <c:v>MARZO</c:v>
                      </c:pt>
                    </c:strCache>
                  </c:strRef>
                </c:cat>
                <c:val>
                  <c:numRef>
                    <c:extLst>
                      <c:ext uri="{02D57815-91ED-43cb-92C2-25804820EDAC}">
                        <c15:formulaRef>
                          <c15:sqref>'INFORME AÑO 2020'!$B$6:$B$8</c15:sqref>
                        </c15:formulaRef>
                      </c:ext>
                    </c:extLst>
                    <c:numCache>
                      <c:formatCode>General</c:formatCode>
                      <c:ptCount val="3"/>
                      <c:pt idx="0">
                        <c:v>17</c:v>
                      </c:pt>
                      <c:pt idx="1">
                        <c:v>36</c:v>
                      </c:pt>
                      <c:pt idx="2">
                        <c:v>21</c:v>
                      </c:pt>
                    </c:numCache>
                  </c:numRef>
                </c:val>
                <c:extLst>
                  <c:ext xmlns:c16="http://schemas.microsoft.com/office/drawing/2014/chart" uri="{C3380CC4-5D6E-409C-BE32-E72D297353CC}">
                    <c16:uniqueId val="{00000002-A07B-4AB7-A7DF-E9A11E50BDAD}"/>
                  </c:ext>
                </c:extLst>
              </c15:ser>
            </c15:filteredBarSeries>
          </c:ext>
        </c:extLst>
      </c:barChart>
      <c:catAx>
        <c:axId val="19533062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ysClr val="windowText" lastClr="000000"/>
                </a:solidFill>
                <a:latin typeface="+mn-lt"/>
                <a:ea typeface="+mn-ea"/>
                <a:cs typeface="+mn-cs"/>
              </a:defRPr>
            </a:pPr>
            <a:endParaRPr lang="es-CO"/>
          </a:p>
        </c:txPr>
        <c:crossAx val="1714165151"/>
        <c:crosses val="autoZero"/>
        <c:auto val="1"/>
        <c:lblAlgn val="ctr"/>
        <c:lblOffset val="100"/>
        <c:noMultiLvlLbl val="0"/>
      </c:catAx>
      <c:valAx>
        <c:axId val="1714165151"/>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9533062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s-CO" b="1" baseline="0">
                <a:solidFill>
                  <a:sysClr val="windowText" lastClr="000000"/>
                </a:solidFill>
              </a:rPr>
              <a:t>Tipologías </a:t>
            </a:r>
          </a:p>
          <a:p>
            <a:pPr>
              <a:defRPr b="1">
                <a:solidFill>
                  <a:sysClr val="windowText" lastClr="000000"/>
                </a:solidFill>
              </a:defRPr>
            </a:pPr>
            <a:r>
              <a:rPr lang="es-CO" b="1" baseline="0">
                <a:solidFill>
                  <a:sysClr val="windowText" lastClr="000000"/>
                </a:solidFill>
              </a:rPr>
              <a:t>Enero- Marzo</a:t>
            </a:r>
            <a:endParaRPr lang="es-CO" b="1">
              <a:solidFill>
                <a:sysClr val="windowText" lastClr="000000"/>
              </a:solidFill>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s-CO"/>
        </a:p>
      </c:txPr>
    </c:title>
    <c:autoTitleDeleted val="0"/>
    <c:view3D>
      <c:rotX val="75"/>
      <c:rotY val="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4218-4716-A8EA-68B4E7D6EF81}"/>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4218-4716-A8EA-68B4E7D6EF81}"/>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4218-4716-A8EA-68B4E7D6EF81}"/>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4218-4716-A8EA-68B4E7D6EF81}"/>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4218-4716-A8EA-68B4E7D6EF81}"/>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4218-4716-A8EA-68B4E7D6EF81}"/>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4218-4716-A8EA-68B4E7D6EF81}"/>
              </c:ext>
            </c:extLst>
          </c:dPt>
          <c:dPt>
            <c:idx val="7"/>
            <c:bubble3D val="0"/>
            <c:spPr>
              <a:solidFill>
                <a:schemeClr val="accent2">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F-4218-4716-A8EA-68B4E7D6EF81}"/>
              </c:ext>
            </c:extLst>
          </c:dPt>
          <c:dPt>
            <c:idx val="8"/>
            <c:bubble3D val="0"/>
            <c:spPr>
              <a:solidFill>
                <a:schemeClr val="accent3">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1-4218-4716-A8EA-68B4E7D6EF81}"/>
              </c:ext>
            </c:extLst>
          </c:dPt>
          <c:dPt>
            <c:idx val="9"/>
            <c:bubble3D val="0"/>
            <c:spPr>
              <a:solidFill>
                <a:schemeClr val="accent4">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3-4218-4716-A8EA-68B4E7D6EF81}"/>
              </c:ext>
            </c:extLst>
          </c:dPt>
          <c:dLbls>
            <c:spPr>
              <a:noFill/>
              <a:ln>
                <a:noFill/>
              </a:ln>
              <a:effectLst/>
            </c:spPr>
            <c:txPr>
              <a:bodyPr rot="0" spcFirstLastPara="1" vertOverflow="ellipsis" vert="horz" wrap="square" lIns="38100" tIns="19050" rIns="38100" bIns="19050" anchor="ctr" anchorCtr="0">
                <a:spAutoFit/>
              </a:bodyPr>
              <a:lstStyle/>
              <a:p>
                <a:pPr algn="ctr">
                  <a:defRPr sz="1200" b="1" i="0" u="none" strike="noStrike" kern="1200" baseline="0">
                    <a:solidFill>
                      <a:schemeClr val="tx1">
                        <a:lumMod val="75000"/>
                        <a:lumOff val="25000"/>
                      </a:schemeClr>
                    </a:solidFill>
                    <a:latin typeface="+mn-lt"/>
                    <a:ea typeface="+mn-ea"/>
                    <a:cs typeface="+mn-cs"/>
                  </a:defRPr>
                </a:pPr>
                <a:endParaRPr lang="es-CO"/>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'INFORME AÑO 2020'!$A$26:$A$35</c:f>
              <c:strCache>
                <c:ptCount val="10"/>
                <c:pt idx="0">
                  <c:v>DEPOSITARIO</c:v>
                </c:pt>
                <c:pt idx="1">
                  <c:v>POLICIA ADMINISTRATIVA</c:v>
                </c:pt>
                <c:pt idx="2">
                  <c:v>DERECHOS DE PETICION</c:v>
                </c:pt>
                <c:pt idx="3">
                  <c:v>PROCESOS DE EXTINCION</c:v>
                </c:pt>
                <c:pt idx="4">
                  <c:v>CUMPLIMIENTO DE ORDEN JUDICIAL</c:v>
                </c:pt>
                <c:pt idx="5">
                  <c:v>ENAJENACIÓN TEMPRANA </c:v>
                </c:pt>
                <c:pt idx="6">
                  <c:v>DERECHOS LABORALES</c:v>
                </c:pt>
                <c:pt idx="7">
                  <c:v>ENTIDAD DIFERENTE</c:v>
                </c:pt>
                <c:pt idx="8">
                  <c:v>GESTIONES DE ADMINISTRACION</c:v>
                </c:pt>
                <c:pt idx="9">
                  <c:v>SANEAMIENTO JURIDICO</c:v>
                </c:pt>
              </c:strCache>
            </c:strRef>
          </c:cat>
          <c:val>
            <c:numRef>
              <c:f>'INFORME AÑO 2020'!$B$26:$B$35</c:f>
              <c:numCache>
                <c:formatCode>0%</c:formatCode>
                <c:ptCount val="10"/>
                <c:pt idx="0">
                  <c:v>0.02</c:v>
                </c:pt>
                <c:pt idx="1">
                  <c:v>0.22</c:v>
                </c:pt>
                <c:pt idx="2">
                  <c:v>0.38</c:v>
                </c:pt>
                <c:pt idx="3">
                  <c:v>0.05</c:v>
                </c:pt>
                <c:pt idx="4">
                  <c:v>0.04</c:v>
                </c:pt>
                <c:pt idx="5">
                  <c:v>0.02</c:v>
                </c:pt>
                <c:pt idx="6">
                  <c:v>0.01</c:v>
                </c:pt>
                <c:pt idx="7">
                  <c:v>0.02</c:v>
                </c:pt>
                <c:pt idx="8">
                  <c:v>0.23</c:v>
                </c:pt>
                <c:pt idx="9">
                  <c:v>0.01</c:v>
                </c:pt>
              </c:numCache>
            </c:numRef>
          </c:val>
          <c:extLst>
            <c:ext xmlns:c16="http://schemas.microsoft.com/office/drawing/2014/chart" uri="{C3380CC4-5D6E-409C-BE32-E72D297353CC}">
              <c16:uniqueId val="{00000014-4218-4716-A8EA-68B4E7D6EF81}"/>
            </c:ext>
          </c:extLst>
        </c:ser>
        <c:dLbls>
          <c:dLblPos val="bestFit"/>
          <c:showLegendKey val="0"/>
          <c:showVal val="1"/>
          <c:showCatName val="0"/>
          <c:showSerName val="0"/>
          <c:showPercent val="0"/>
          <c:showBubbleSize val="0"/>
          <c:showLeaderLines val="1"/>
        </c:dLbls>
      </c:pie3DChart>
      <c:spPr>
        <a:noFill/>
        <a:ln>
          <a:noFill/>
        </a:ln>
        <a:effectLst/>
      </c:spPr>
    </c:plotArea>
    <c:legend>
      <c:legendPos val="r"/>
      <c:layout>
        <c:manualLayout>
          <c:xMode val="edge"/>
          <c:yMode val="edge"/>
          <c:x val="0.66897101165106654"/>
          <c:y val="6.5766571129045508E-3"/>
          <c:w val="0.30747684841281636"/>
          <c:h val="0.96331679063316278"/>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r>
              <a:rPr lang="es-CO" b="1">
                <a:latin typeface="Arial" panose="020B0604020202020204" pitchFamily="34" charset="0"/>
                <a:cs typeface="Arial" panose="020B0604020202020204" pitchFamily="34" charset="0"/>
              </a:rPr>
              <a:t>FALLOS ENERO-</a:t>
            </a:r>
            <a:r>
              <a:rPr lang="es-CO" b="1" baseline="0">
                <a:latin typeface="Arial" panose="020B0604020202020204" pitchFamily="34" charset="0"/>
                <a:cs typeface="Arial" panose="020B0604020202020204" pitchFamily="34" charset="0"/>
              </a:rPr>
              <a:t> MARZO</a:t>
            </a:r>
            <a:endParaRPr lang="es-CO" b="1">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92F0-42A5-9275-27D408B0B6CA}"/>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92F0-42A5-9275-27D408B0B6CA}"/>
              </c:ext>
            </c:extLst>
          </c:dPt>
          <c:dLbls>
            <c:dLbl>
              <c:idx val="0"/>
              <c:tx>
                <c:rich>
                  <a:bodyPr/>
                  <a:lstStyle/>
                  <a:p>
                    <a:r>
                      <a:rPr lang="en-US"/>
                      <a:t> 78.95%</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2F0-42A5-9275-27D408B0B6CA}"/>
                </c:ext>
              </c:extLst>
            </c:dLbl>
            <c:dLbl>
              <c:idx val="1"/>
              <c:tx>
                <c:rich>
                  <a:bodyPr/>
                  <a:lstStyle/>
                  <a:p>
                    <a:r>
                      <a:rPr lang="en-US"/>
                      <a:t>21.71%</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2F0-42A5-9275-27D408B0B6CA}"/>
                </c:ext>
              </c:extLst>
            </c:dLbl>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'INFORME AÑO 2020'!$A$42:$A$43</c:f>
              <c:strCache>
                <c:ptCount val="2"/>
                <c:pt idx="0">
                  <c:v>FALLOS FAVORABLES</c:v>
                </c:pt>
                <c:pt idx="1">
                  <c:v>FALLOS DESFAVORABLES</c:v>
                </c:pt>
              </c:strCache>
            </c:strRef>
          </c:cat>
          <c:val>
            <c:numRef>
              <c:f>'INFORME AÑO 2020'!$B$42:$B$43</c:f>
              <c:numCache>
                <c:formatCode>General</c:formatCode>
                <c:ptCount val="2"/>
                <c:pt idx="0">
                  <c:v>120</c:v>
                </c:pt>
                <c:pt idx="1">
                  <c:v>33</c:v>
                </c:pt>
              </c:numCache>
            </c:numRef>
          </c:val>
          <c:extLst>
            <c:ext xmlns:c16="http://schemas.microsoft.com/office/drawing/2014/chart" uri="{C3380CC4-5D6E-409C-BE32-E72D297353CC}">
              <c16:uniqueId val="{00000004-92F0-42A5-9275-27D408B0B6CA}"/>
            </c:ext>
          </c:extLst>
        </c:ser>
        <c:dLbls>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chemeClr val="tx1"/>
          </a:solidFill>
        </a:defRPr>
      </a:pPr>
      <a:endParaRPr lang="es-CO"/>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'[Base Crisis Sanitaria Consolidada - Junta Junio 2020.xlsx]RECAUDO'!$A$4:$A$8</c:f>
              <c:strCache>
                <c:ptCount val="5"/>
                <c:pt idx="0">
                  <c:v>Ene</c:v>
                </c:pt>
                <c:pt idx="1">
                  <c:v>Feb</c:v>
                </c:pt>
                <c:pt idx="2">
                  <c:v>Mar</c:v>
                </c:pt>
                <c:pt idx="3">
                  <c:v>Abr</c:v>
                </c:pt>
                <c:pt idx="4">
                  <c:v>May</c:v>
                </c:pt>
              </c:strCache>
            </c:strRef>
          </c:cat>
          <c:val>
            <c:numRef>
              <c:f>'[Base Crisis Sanitaria Consolidada - Junta Junio 2020.xlsx]RECAUDO'!$B$4:$B$8</c:f>
              <c:numCache>
                <c:formatCode>"$"\ #,##0</c:formatCode>
                <c:ptCount val="5"/>
                <c:pt idx="0">
                  <c:v>6859.4377696499996</c:v>
                </c:pt>
                <c:pt idx="1">
                  <c:v>6394.743680210001</c:v>
                </c:pt>
                <c:pt idx="2">
                  <c:v>4641.6404403400002</c:v>
                </c:pt>
                <c:pt idx="3">
                  <c:v>4544.1277120999994</c:v>
                </c:pt>
                <c:pt idx="4">
                  <c:v>4977.16675175</c:v>
                </c:pt>
              </c:numCache>
            </c:numRef>
          </c:val>
          <c:smooth val="0"/>
          <c:extLst>
            <c:ext xmlns:c16="http://schemas.microsoft.com/office/drawing/2014/chart" uri="{C3380CC4-5D6E-409C-BE32-E72D297353CC}">
              <c16:uniqueId val="{00000000-50E8-4DC6-9E34-E3D6BB25DF58}"/>
            </c:ext>
          </c:extLst>
        </c:ser>
        <c:dLbls>
          <c:dLblPos val="ctr"/>
          <c:showLegendKey val="0"/>
          <c:showVal val="1"/>
          <c:showCatName val="0"/>
          <c:showSerName val="0"/>
          <c:showPercent val="0"/>
          <c:showBubbleSize val="0"/>
        </c:dLbls>
        <c:smooth val="0"/>
        <c:axId val="349378639"/>
        <c:axId val="704585967"/>
      </c:lineChart>
      <c:catAx>
        <c:axId val="349378639"/>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crossAx val="704585967"/>
        <c:crosses val="autoZero"/>
        <c:auto val="1"/>
        <c:lblAlgn val="ctr"/>
        <c:lblOffset val="100"/>
        <c:noMultiLvlLbl val="0"/>
      </c:catAx>
      <c:valAx>
        <c:axId val="704585967"/>
        <c:scaling>
          <c:orientation val="minMax"/>
        </c:scaling>
        <c:delete val="1"/>
        <c:axPos val="l"/>
        <c:majorGridlines>
          <c:spPr>
            <a:ln w="9525" cap="flat" cmpd="sng" algn="ctr">
              <a:solidFill>
                <a:schemeClr val="tx1">
                  <a:lumMod val="15000"/>
                  <a:lumOff val="85000"/>
                </a:schemeClr>
              </a:solidFill>
              <a:round/>
            </a:ln>
            <a:effectLst/>
          </c:spPr>
        </c:majorGridlines>
        <c:numFmt formatCode="&quot;$&quot;\ #,##0" sourceLinked="1"/>
        <c:majorTickMark val="none"/>
        <c:minorTickMark val="none"/>
        <c:tickLblPos val="nextTo"/>
        <c:crossAx val="349378639"/>
        <c:crosses val="autoZero"/>
        <c:crossBetween val="between"/>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79B365-8104-47AA-B9B4-53AEB5F14090}" type="doc">
      <dgm:prSet loTypeId="urn:microsoft.com/office/officeart/2008/layout/PictureAccentList" loCatId="list" qsTypeId="urn:microsoft.com/office/officeart/2005/8/quickstyle/simple3" qsCatId="simple" csTypeId="urn:microsoft.com/office/officeart/2005/8/colors/colorful1" csCatId="colorful" phldr="1"/>
      <dgm:spPr/>
      <dgm:t>
        <a:bodyPr/>
        <a:lstStyle/>
        <a:p>
          <a:endParaRPr lang="es-CO"/>
        </a:p>
      </dgm:t>
    </dgm:pt>
    <dgm:pt modelId="{E385CE1E-10E2-42A7-9B69-E5D568FE37D4}">
      <dgm:prSet phldrT="[Texto]" custT="1"/>
      <dgm:spPr/>
      <dgm:t>
        <a:bodyPr/>
        <a:lstStyle/>
        <a:p>
          <a:r>
            <a:rPr lang="es-ES" sz="1050" b="1" i="1" dirty="0"/>
            <a:t>Factor de descuento por actividad económica</a:t>
          </a:r>
          <a:endParaRPr lang="es-CO" sz="1050" b="1" dirty="0"/>
        </a:p>
      </dgm:t>
    </dgm:pt>
    <dgm:pt modelId="{643BFE17-59A4-4E39-81E1-2D98B05F2082}" type="parTrans" cxnId="{6A6BED64-B0ED-4159-9455-201B860B4D88}">
      <dgm:prSet/>
      <dgm:spPr/>
      <dgm:t>
        <a:bodyPr/>
        <a:lstStyle/>
        <a:p>
          <a:endParaRPr lang="es-CO"/>
        </a:p>
      </dgm:t>
    </dgm:pt>
    <dgm:pt modelId="{DE1743C8-5201-408E-9B36-9612EC04C54D}" type="sibTrans" cxnId="{6A6BED64-B0ED-4159-9455-201B860B4D88}">
      <dgm:prSet/>
      <dgm:spPr/>
      <dgm:t>
        <a:bodyPr/>
        <a:lstStyle/>
        <a:p>
          <a:endParaRPr lang="es-CO"/>
        </a:p>
      </dgm:t>
    </dgm:pt>
    <dgm:pt modelId="{2DC9D3C4-613C-4C8A-BDFD-F99D7AD1A433}">
      <dgm:prSet phldrT="[Texto]" custT="1"/>
      <dgm:spPr>
        <a:solidFill>
          <a:schemeClr val="accent2">
            <a:lumMod val="20000"/>
            <a:lumOff val="80000"/>
          </a:schemeClr>
        </a:solidFill>
      </dgm:spPr>
      <dgm:t>
        <a:bodyPr/>
        <a:lstStyle/>
        <a:p>
          <a:r>
            <a:rPr lang="es-ES" sz="1050" b="1" i="1" dirty="0"/>
            <a:t>Canon de arrendamiento</a:t>
          </a:r>
          <a:endParaRPr lang="es-CO" sz="1050" b="1" dirty="0"/>
        </a:p>
      </dgm:t>
    </dgm:pt>
    <dgm:pt modelId="{28BDB629-7618-4422-9A96-8EF6DDFB7DF7}" type="parTrans" cxnId="{D79F1F49-2232-47EA-B2BD-FD24DCDA15E9}">
      <dgm:prSet/>
      <dgm:spPr/>
      <dgm:t>
        <a:bodyPr/>
        <a:lstStyle/>
        <a:p>
          <a:endParaRPr lang="es-CO"/>
        </a:p>
      </dgm:t>
    </dgm:pt>
    <dgm:pt modelId="{8BD4E8FF-9A62-4FFB-A2B8-EAAF776810FD}" type="sibTrans" cxnId="{D79F1F49-2232-47EA-B2BD-FD24DCDA15E9}">
      <dgm:prSet/>
      <dgm:spPr/>
      <dgm:t>
        <a:bodyPr/>
        <a:lstStyle/>
        <a:p>
          <a:endParaRPr lang="es-CO"/>
        </a:p>
      </dgm:t>
    </dgm:pt>
    <dgm:pt modelId="{5CA666F5-6777-407A-B366-D624126BD9F8}">
      <dgm:prSet phldrT="[Texto]" custT="1"/>
      <dgm:spPr>
        <a:solidFill>
          <a:schemeClr val="accent3"/>
        </a:solidFill>
      </dgm:spPr>
      <dgm:t>
        <a:bodyPr/>
        <a:lstStyle/>
        <a:p>
          <a:r>
            <a:rPr lang="es-ES" sz="1050" b="1" i="1" dirty="0"/>
            <a:t>Gastos administrativos</a:t>
          </a:r>
          <a:endParaRPr lang="es-CO" sz="1050" b="1" dirty="0"/>
        </a:p>
      </dgm:t>
    </dgm:pt>
    <dgm:pt modelId="{CEFBB6B5-B434-437B-B55A-0F0F72A2F75A}" type="parTrans" cxnId="{E72D6170-7DFD-473D-9AFD-B2FAABA3C7F9}">
      <dgm:prSet/>
      <dgm:spPr/>
      <dgm:t>
        <a:bodyPr/>
        <a:lstStyle/>
        <a:p>
          <a:endParaRPr lang="es-CO"/>
        </a:p>
      </dgm:t>
    </dgm:pt>
    <dgm:pt modelId="{95F5D83B-0805-4CBE-97F9-4AF8965A0FBC}" type="sibTrans" cxnId="{E72D6170-7DFD-473D-9AFD-B2FAABA3C7F9}">
      <dgm:prSet/>
      <dgm:spPr/>
      <dgm:t>
        <a:bodyPr/>
        <a:lstStyle/>
        <a:p>
          <a:endParaRPr lang="es-CO"/>
        </a:p>
      </dgm:t>
    </dgm:pt>
    <dgm:pt modelId="{8F80F76A-D1CD-4CCE-AB7C-563AFF7841A5}">
      <dgm:prSet phldrT="[Texto]" custT="1"/>
      <dgm:spPr>
        <a:solidFill>
          <a:schemeClr val="accent6">
            <a:lumMod val="60000"/>
            <a:lumOff val="40000"/>
          </a:schemeClr>
        </a:solidFill>
      </dgm:spPr>
      <dgm:t>
        <a:bodyPr/>
        <a:lstStyle/>
        <a:p>
          <a:r>
            <a:rPr lang="es-ES" sz="1050" b="1" i="1" dirty="0"/>
            <a:t>Tasa de descuento</a:t>
          </a:r>
          <a:endParaRPr lang="es-CO" sz="1050" b="1" dirty="0"/>
        </a:p>
      </dgm:t>
    </dgm:pt>
    <dgm:pt modelId="{FC406882-BA13-4C41-876A-94CCA19B14DE}" type="parTrans" cxnId="{C4068540-7DC2-4623-9F09-B0DDF53C24C4}">
      <dgm:prSet/>
      <dgm:spPr/>
      <dgm:t>
        <a:bodyPr/>
        <a:lstStyle/>
        <a:p>
          <a:endParaRPr lang="es-CO"/>
        </a:p>
      </dgm:t>
    </dgm:pt>
    <dgm:pt modelId="{403EF4FC-7563-44F4-85A4-512243D68E28}" type="sibTrans" cxnId="{C4068540-7DC2-4623-9F09-B0DDF53C24C4}">
      <dgm:prSet/>
      <dgm:spPr/>
      <dgm:t>
        <a:bodyPr/>
        <a:lstStyle/>
        <a:p>
          <a:endParaRPr lang="es-CO"/>
        </a:p>
      </dgm:t>
    </dgm:pt>
    <dgm:pt modelId="{836DF92C-F2BC-4C47-A28D-7FBF46FEE726}">
      <dgm:prSet phldrT="[Texto]" custT="1"/>
      <dgm:spPr>
        <a:solidFill>
          <a:schemeClr val="accent4">
            <a:lumMod val="60000"/>
            <a:lumOff val="40000"/>
          </a:schemeClr>
        </a:solidFill>
      </dgm:spPr>
      <dgm:t>
        <a:bodyPr/>
        <a:lstStyle/>
        <a:p>
          <a:r>
            <a:rPr lang="es-ES" sz="1050" b="1" i="1" dirty="0"/>
            <a:t>Tiempo contrato de arrendamiento</a:t>
          </a:r>
          <a:endParaRPr lang="es-CO" sz="1050" b="1" dirty="0"/>
        </a:p>
      </dgm:t>
    </dgm:pt>
    <dgm:pt modelId="{BAD6220C-C1D1-414C-BC8A-C8CDF04DAC26}" type="parTrans" cxnId="{9E8221E2-F7DF-4133-B05B-A704A202A3F7}">
      <dgm:prSet/>
      <dgm:spPr/>
      <dgm:t>
        <a:bodyPr/>
        <a:lstStyle/>
        <a:p>
          <a:endParaRPr lang="es-CO"/>
        </a:p>
      </dgm:t>
    </dgm:pt>
    <dgm:pt modelId="{2FA750F4-5F94-4DF6-A9B0-F81788801B89}" type="sibTrans" cxnId="{9E8221E2-F7DF-4133-B05B-A704A202A3F7}">
      <dgm:prSet/>
      <dgm:spPr/>
      <dgm:t>
        <a:bodyPr/>
        <a:lstStyle/>
        <a:p>
          <a:endParaRPr lang="es-CO"/>
        </a:p>
      </dgm:t>
    </dgm:pt>
    <dgm:pt modelId="{EE1B3393-0DE8-4945-8BBF-D868EB635ACA}">
      <dgm:prSet phldrT="[Texto]" custT="1"/>
      <dgm:spPr>
        <a:solidFill>
          <a:schemeClr val="accent2">
            <a:lumMod val="60000"/>
            <a:lumOff val="40000"/>
          </a:schemeClr>
        </a:solidFill>
      </dgm:spPr>
      <dgm:t>
        <a:bodyPr/>
        <a:lstStyle/>
        <a:p>
          <a:r>
            <a:rPr lang="es-ES" sz="1050" b="1" i="1" dirty="0"/>
            <a:t>Tiempo de no tener arrendado un inmueble</a:t>
          </a:r>
          <a:endParaRPr lang="es-CO" sz="1050" b="1" dirty="0"/>
        </a:p>
      </dgm:t>
    </dgm:pt>
    <dgm:pt modelId="{33A01ABE-5C0D-49F0-A7AA-E4833484CAAF}" type="parTrans" cxnId="{EEC7C857-8185-46DB-A9FE-204BCA5B0313}">
      <dgm:prSet/>
      <dgm:spPr/>
      <dgm:t>
        <a:bodyPr/>
        <a:lstStyle/>
        <a:p>
          <a:endParaRPr lang="es-CO"/>
        </a:p>
      </dgm:t>
    </dgm:pt>
    <dgm:pt modelId="{53257891-724C-40B8-82BF-8551AA207A12}" type="sibTrans" cxnId="{EEC7C857-8185-46DB-A9FE-204BCA5B0313}">
      <dgm:prSet/>
      <dgm:spPr/>
      <dgm:t>
        <a:bodyPr/>
        <a:lstStyle/>
        <a:p>
          <a:endParaRPr lang="es-CO"/>
        </a:p>
      </dgm:t>
    </dgm:pt>
    <dgm:pt modelId="{EB74B6D7-1681-4327-A2E5-543F3A2EAA7D}">
      <dgm:prSet phldrT="[Texto]" custT="1"/>
      <dgm:spPr>
        <a:solidFill>
          <a:schemeClr val="accent2">
            <a:lumMod val="20000"/>
            <a:lumOff val="80000"/>
          </a:schemeClr>
        </a:solidFill>
      </dgm:spPr>
      <dgm:t>
        <a:bodyPr/>
        <a:lstStyle/>
        <a:p>
          <a:r>
            <a:rPr lang="es-CO" sz="1050" b="1" dirty="0"/>
            <a:t>Estimado de Renta </a:t>
          </a:r>
        </a:p>
      </dgm:t>
    </dgm:pt>
    <dgm:pt modelId="{78007C5A-95B9-4003-A297-2A7783E9EDBD}" type="parTrans" cxnId="{2EA08F35-1646-4CEF-B106-1DBBE374DAF8}">
      <dgm:prSet/>
      <dgm:spPr/>
      <dgm:t>
        <a:bodyPr/>
        <a:lstStyle/>
        <a:p>
          <a:endParaRPr lang="es-CO"/>
        </a:p>
      </dgm:t>
    </dgm:pt>
    <dgm:pt modelId="{4980B54A-3908-4583-901C-C776847C89CF}" type="sibTrans" cxnId="{2EA08F35-1646-4CEF-B106-1DBBE374DAF8}">
      <dgm:prSet/>
      <dgm:spPr/>
      <dgm:t>
        <a:bodyPr/>
        <a:lstStyle/>
        <a:p>
          <a:endParaRPr lang="es-CO"/>
        </a:p>
      </dgm:t>
    </dgm:pt>
    <dgm:pt modelId="{0C41BB70-496F-4BD5-A071-1FC0D083C773}" type="pres">
      <dgm:prSet presAssocID="{7B79B365-8104-47AA-B9B4-53AEB5F14090}" presName="layout" presStyleCnt="0">
        <dgm:presLayoutVars>
          <dgm:chMax/>
          <dgm:chPref/>
          <dgm:dir/>
          <dgm:animOne val="branch"/>
          <dgm:animLvl val="lvl"/>
          <dgm:resizeHandles/>
        </dgm:presLayoutVars>
      </dgm:prSet>
      <dgm:spPr/>
    </dgm:pt>
    <dgm:pt modelId="{8A0EE1C3-24E3-485E-9AE5-E263D5E09CCC}" type="pres">
      <dgm:prSet presAssocID="{E385CE1E-10E2-42A7-9B69-E5D568FE37D4}" presName="root" presStyleCnt="0">
        <dgm:presLayoutVars>
          <dgm:chMax/>
          <dgm:chPref val="4"/>
        </dgm:presLayoutVars>
      </dgm:prSet>
      <dgm:spPr/>
    </dgm:pt>
    <dgm:pt modelId="{39F8C6AD-A0F0-4111-8C6B-92C10F05AC31}" type="pres">
      <dgm:prSet presAssocID="{E385CE1E-10E2-42A7-9B69-E5D568FE37D4}" presName="rootComposite" presStyleCnt="0">
        <dgm:presLayoutVars/>
      </dgm:prSet>
      <dgm:spPr/>
    </dgm:pt>
    <dgm:pt modelId="{03767A55-EF79-4874-887D-5D8A3FED8489}" type="pres">
      <dgm:prSet presAssocID="{E385CE1E-10E2-42A7-9B69-E5D568FE37D4}" presName="rootText" presStyleLbl="node0" presStyleIdx="0" presStyleCnt="7" custScaleY="678746">
        <dgm:presLayoutVars>
          <dgm:chMax/>
          <dgm:chPref val="4"/>
        </dgm:presLayoutVars>
      </dgm:prSet>
      <dgm:spPr/>
    </dgm:pt>
    <dgm:pt modelId="{AD2BFABA-9D9C-4242-B949-1DC49A469C89}" type="pres">
      <dgm:prSet presAssocID="{E385CE1E-10E2-42A7-9B69-E5D568FE37D4}" presName="childShape" presStyleCnt="0">
        <dgm:presLayoutVars>
          <dgm:chMax val="0"/>
          <dgm:chPref val="0"/>
        </dgm:presLayoutVars>
      </dgm:prSet>
      <dgm:spPr/>
    </dgm:pt>
    <dgm:pt modelId="{DDF4AD9C-BFD5-404F-BB51-1B7C132D8808}" type="pres">
      <dgm:prSet presAssocID="{2DC9D3C4-613C-4C8A-BDFD-F99D7AD1A433}" presName="root" presStyleCnt="0">
        <dgm:presLayoutVars>
          <dgm:chMax/>
          <dgm:chPref val="4"/>
        </dgm:presLayoutVars>
      </dgm:prSet>
      <dgm:spPr/>
    </dgm:pt>
    <dgm:pt modelId="{E7F2F4E5-9263-4E69-9556-CA5E6B5C5962}" type="pres">
      <dgm:prSet presAssocID="{2DC9D3C4-613C-4C8A-BDFD-F99D7AD1A433}" presName="rootComposite" presStyleCnt="0">
        <dgm:presLayoutVars/>
      </dgm:prSet>
      <dgm:spPr/>
    </dgm:pt>
    <dgm:pt modelId="{069F1C42-2147-4F62-AAFF-8FAA39FD6C81}" type="pres">
      <dgm:prSet presAssocID="{2DC9D3C4-613C-4C8A-BDFD-F99D7AD1A433}" presName="rootText" presStyleLbl="node0" presStyleIdx="1" presStyleCnt="7" custScaleY="678746">
        <dgm:presLayoutVars>
          <dgm:chMax/>
          <dgm:chPref val="4"/>
        </dgm:presLayoutVars>
      </dgm:prSet>
      <dgm:spPr/>
    </dgm:pt>
    <dgm:pt modelId="{37DED54E-8A8E-4581-AE4D-2042435D8CE4}" type="pres">
      <dgm:prSet presAssocID="{2DC9D3C4-613C-4C8A-BDFD-F99D7AD1A433}" presName="childShape" presStyleCnt="0">
        <dgm:presLayoutVars>
          <dgm:chMax val="0"/>
          <dgm:chPref val="0"/>
        </dgm:presLayoutVars>
      </dgm:prSet>
      <dgm:spPr/>
    </dgm:pt>
    <dgm:pt modelId="{192A3A7E-24C4-4A16-B35C-E11093EFCF92}" type="pres">
      <dgm:prSet presAssocID="{EB74B6D7-1681-4327-A2E5-543F3A2EAA7D}" presName="root" presStyleCnt="0">
        <dgm:presLayoutVars>
          <dgm:chMax/>
          <dgm:chPref val="4"/>
        </dgm:presLayoutVars>
      </dgm:prSet>
      <dgm:spPr/>
    </dgm:pt>
    <dgm:pt modelId="{557D6F63-96D2-4976-BC99-93A001199D96}" type="pres">
      <dgm:prSet presAssocID="{EB74B6D7-1681-4327-A2E5-543F3A2EAA7D}" presName="rootComposite" presStyleCnt="0">
        <dgm:presLayoutVars/>
      </dgm:prSet>
      <dgm:spPr/>
    </dgm:pt>
    <dgm:pt modelId="{49D0818F-9A49-4612-AFF9-DB859297E6F7}" type="pres">
      <dgm:prSet presAssocID="{EB74B6D7-1681-4327-A2E5-543F3A2EAA7D}" presName="rootText" presStyleLbl="node0" presStyleIdx="2" presStyleCnt="7" custScaleY="678746" custLinFactX="-7884" custLinFactY="346828" custLinFactNeighborX="-100000" custLinFactNeighborY="400000">
        <dgm:presLayoutVars>
          <dgm:chMax/>
          <dgm:chPref val="4"/>
        </dgm:presLayoutVars>
      </dgm:prSet>
      <dgm:spPr/>
    </dgm:pt>
    <dgm:pt modelId="{0A7318BC-6D6F-4F82-B4FD-DBE15586E8ED}" type="pres">
      <dgm:prSet presAssocID="{EB74B6D7-1681-4327-A2E5-543F3A2EAA7D}" presName="childShape" presStyleCnt="0">
        <dgm:presLayoutVars>
          <dgm:chMax val="0"/>
          <dgm:chPref val="0"/>
        </dgm:presLayoutVars>
      </dgm:prSet>
      <dgm:spPr/>
    </dgm:pt>
    <dgm:pt modelId="{3F6C4B4B-2322-4A24-B1C2-8C5CA2FE2136}" type="pres">
      <dgm:prSet presAssocID="{5CA666F5-6777-407A-B366-D624126BD9F8}" presName="root" presStyleCnt="0">
        <dgm:presLayoutVars>
          <dgm:chMax/>
          <dgm:chPref val="4"/>
        </dgm:presLayoutVars>
      </dgm:prSet>
      <dgm:spPr/>
    </dgm:pt>
    <dgm:pt modelId="{524CD2B6-64EF-49B6-96D6-BC6B815AFBE9}" type="pres">
      <dgm:prSet presAssocID="{5CA666F5-6777-407A-B366-D624126BD9F8}" presName="rootComposite" presStyleCnt="0">
        <dgm:presLayoutVars/>
      </dgm:prSet>
      <dgm:spPr/>
    </dgm:pt>
    <dgm:pt modelId="{220D702D-E6DD-41A2-85D7-BF602EDACC23}" type="pres">
      <dgm:prSet presAssocID="{5CA666F5-6777-407A-B366-D624126BD9F8}" presName="rootText" presStyleLbl="node0" presStyleIdx="3" presStyleCnt="7" custScaleY="678746" custLinFactNeighborX="-92472">
        <dgm:presLayoutVars>
          <dgm:chMax/>
          <dgm:chPref val="4"/>
        </dgm:presLayoutVars>
      </dgm:prSet>
      <dgm:spPr/>
    </dgm:pt>
    <dgm:pt modelId="{C133ABD6-4059-4B93-A3EE-88A8243B5164}" type="pres">
      <dgm:prSet presAssocID="{5CA666F5-6777-407A-B366-D624126BD9F8}" presName="childShape" presStyleCnt="0">
        <dgm:presLayoutVars>
          <dgm:chMax val="0"/>
          <dgm:chPref val="0"/>
        </dgm:presLayoutVars>
      </dgm:prSet>
      <dgm:spPr/>
    </dgm:pt>
    <dgm:pt modelId="{BCACB21D-C629-4FC3-9BB5-DCA6D53E9FF6}" type="pres">
      <dgm:prSet presAssocID="{8F80F76A-D1CD-4CCE-AB7C-563AFF7841A5}" presName="root" presStyleCnt="0">
        <dgm:presLayoutVars>
          <dgm:chMax/>
          <dgm:chPref val="4"/>
        </dgm:presLayoutVars>
      </dgm:prSet>
      <dgm:spPr/>
    </dgm:pt>
    <dgm:pt modelId="{7EEEACDA-2592-4863-9C3E-39C0C54C5ADA}" type="pres">
      <dgm:prSet presAssocID="{8F80F76A-D1CD-4CCE-AB7C-563AFF7841A5}" presName="rootComposite" presStyleCnt="0">
        <dgm:presLayoutVars/>
      </dgm:prSet>
      <dgm:spPr/>
    </dgm:pt>
    <dgm:pt modelId="{69892F85-E588-4E09-B0D1-9FD2E749A3D7}" type="pres">
      <dgm:prSet presAssocID="{8F80F76A-D1CD-4CCE-AB7C-563AFF7841A5}" presName="rootText" presStyleLbl="node0" presStyleIdx="4" presStyleCnt="7" custScaleY="678746" custLinFactNeighborX="-76153">
        <dgm:presLayoutVars>
          <dgm:chMax/>
          <dgm:chPref val="4"/>
        </dgm:presLayoutVars>
      </dgm:prSet>
      <dgm:spPr/>
    </dgm:pt>
    <dgm:pt modelId="{0395B6E5-DA93-4A9E-B6DE-EE71EA16A589}" type="pres">
      <dgm:prSet presAssocID="{8F80F76A-D1CD-4CCE-AB7C-563AFF7841A5}" presName="childShape" presStyleCnt="0">
        <dgm:presLayoutVars>
          <dgm:chMax val="0"/>
          <dgm:chPref val="0"/>
        </dgm:presLayoutVars>
      </dgm:prSet>
      <dgm:spPr/>
    </dgm:pt>
    <dgm:pt modelId="{80EFDBB3-5EDE-45FB-B05C-5393B4F97D10}" type="pres">
      <dgm:prSet presAssocID="{836DF92C-F2BC-4C47-A28D-7FBF46FEE726}" presName="root" presStyleCnt="0">
        <dgm:presLayoutVars>
          <dgm:chMax/>
          <dgm:chPref val="4"/>
        </dgm:presLayoutVars>
      </dgm:prSet>
      <dgm:spPr/>
    </dgm:pt>
    <dgm:pt modelId="{246B80E8-1EE8-4898-AF43-BCA0DBE7F4E8}" type="pres">
      <dgm:prSet presAssocID="{836DF92C-F2BC-4C47-A28D-7FBF46FEE726}" presName="rootComposite" presStyleCnt="0">
        <dgm:presLayoutVars/>
      </dgm:prSet>
      <dgm:spPr/>
    </dgm:pt>
    <dgm:pt modelId="{53F6ABD6-A8DB-4AC9-BAC1-9D18FDB41357}" type="pres">
      <dgm:prSet presAssocID="{836DF92C-F2BC-4C47-A28D-7FBF46FEE726}" presName="rootText" presStyleLbl="node0" presStyleIdx="5" presStyleCnt="7" custScaleY="678746" custLinFactNeighborX="-59835" custLinFactNeighborY="19315">
        <dgm:presLayoutVars>
          <dgm:chMax/>
          <dgm:chPref val="4"/>
        </dgm:presLayoutVars>
      </dgm:prSet>
      <dgm:spPr/>
    </dgm:pt>
    <dgm:pt modelId="{4ED9FB7E-617A-4CC3-8044-65919255E063}" type="pres">
      <dgm:prSet presAssocID="{836DF92C-F2BC-4C47-A28D-7FBF46FEE726}" presName="childShape" presStyleCnt="0">
        <dgm:presLayoutVars>
          <dgm:chMax val="0"/>
          <dgm:chPref val="0"/>
        </dgm:presLayoutVars>
      </dgm:prSet>
      <dgm:spPr/>
    </dgm:pt>
    <dgm:pt modelId="{8D760BF6-9194-4262-9AAF-BF3ED0D63451}" type="pres">
      <dgm:prSet presAssocID="{EE1B3393-0DE8-4945-8BBF-D868EB635ACA}" presName="root" presStyleCnt="0">
        <dgm:presLayoutVars>
          <dgm:chMax/>
          <dgm:chPref val="4"/>
        </dgm:presLayoutVars>
      </dgm:prSet>
      <dgm:spPr/>
    </dgm:pt>
    <dgm:pt modelId="{6911185C-2E64-440E-A613-8D87B41950F7}" type="pres">
      <dgm:prSet presAssocID="{EE1B3393-0DE8-4945-8BBF-D868EB635ACA}" presName="rootComposite" presStyleCnt="0">
        <dgm:presLayoutVars/>
      </dgm:prSet>
      <dgm:spPr/>
    </dgm:pt>
    <dgm:pt modelId="{BF72FAFA-04FB-480E-8792-D242B5A30831}" type="pres">
      <dgm:prSet presAssocID="{EE1B3393-0DE8-4945-8BBF-D868EB635ACA}" presName="rootText" presStyleLbl="node0" presStyleIdx="6" presStyleCnt="7" custScaleY="678746" custLinFactNeighborX="-40796">
        <dgm:presLayoutVars>
          <dgm:chMax/>
          <dgm:chPref val="4"/>
        </dgm:presLayoutVars>
      </dgm:prSet>
      <dgm:spPr/>
    </dgm:pt>
    <dgm:pt modelId="{FFDE8159-BCC5-47A2-9A74-0F2176B225FB}" type="pres">
      <dgm:prSet presAssocID="{EE1B3393-0DE8-4945-8BBF-D868EB635ACA}" presName="childShape" presStyleCnt="0">
        <dgm:presLayoutVars>
          <dgm:chMax val="0"/>
          <dgm:chPref val="0"/>
        </dgm:presLayoutVars>
      </dgm:prSet>
      <dgm:spPr/>
    </dgm:pt>
  </dgm:ptLst>
  <dgm:cxnLst>
    <dgm:cxn modelId="{D914CD12-907C-49F4-8B54-8FCB02B18023}" type="presOf" srcId="{5CA666F5-6777-407A-B366-D624126BD9F8}" destId="{220D702D-E6DD-41A2-85D7-BF602EDACC23}" srcOrd="0" destOrd="0" presId="urn:microsoft.com/office/officeart/2008/layout/PictureAccentList"/>
    <dgm:cxn modelId="{2EA08F35-1646-4CEF-B106-1DBBE374DAF8}" srcId="{7B79B365-8104-47AA-B9B4-53AEB5F14090}" destId="{EB74B6D7-1681-4327-A2E5-543F3A2EAA7D}" srcOrd="2" destOrd="0" parTransId="{78007C5A-95B9-4003-A297-2A7783E9EDBD}" sibTransId="{4980B54A-3908-4583-901C-C776847C89CF}"/>
    <dgm:cxn modelId="{C4068540-7DC2-4623-9F09-B0DDF53C24C4}" srcId="{7B79B365-8104-47AA-B9B4-53AEB5F14090}" destId="{8F80F76A-D1CD-4CCE-AB7C-563AFF7841A5}" srcOrd="4" destOrd="0" parTransId="{FC406882-BA13-4C41-876A-94CCA19B14DE}" sibTransId="{403EF4FC-7563-44F4-85A4-512243D68E28}"/>
    <dgm:cxn modelId="{6A6BED64-B0ED-4159-9455-201B860B4D88}" srcId="{7B79B365-8104-47AA-B9B4-53AEB5F14090}" destId="{E385CE1E-10E2-42A7-9B69-E5D568FE37D4}" srcOrd="0" destOrd="0" parTransId="{643BFE17-59A4-4E39-81E1-2D98B05F2082}" sibTransId="{DE1743C8-5201-408E-9B36-9612EC04C54D}"/>
    <dgm:cxn modelId="{D79F1F49-2232-47EA-B2BD-FD24DCDA15E9}" srcId="{7B79B365-8104-47AA-B9B4-53AEB5F14090}" destId="{2DC9D3C4-613C-4C8A-BDFD-F99D7AD1A433}" srcOrd="1" destOrd="0" parTransId="{28BDB629-7618-4422-9A96-8EF6DDFB7DF7}" sibTransId="{8BD4E8FF-9A62-4FFB-A2B8-EAAF776810FD}"/>
    <dgm:cxn modelId="{E72D6170-7DFD-473D-9AFD-B2FAABA3C7F9}" srcId="{7B79B365-8104-47AA-B9B4-53AEB5F14090}" destId="{5CA666F5-6777-407A-B366-D624126BD9F8}" srcOrd="3" destOrd="0" parTransId="{CEFBB6B5-B434-437B-B55A-0F0F72A2F75A}" sibTransId="{95F5D83B-0805-4CBE-97F9-4AF8965A0FBC}"/>
    <dgm:cxn modelId="{EEC7C857-8185-46DB-A9FE-204BCA5B0313}" srcId="{7B79B365-8104-47AA-B9B4-53AEB5F14090}" destId="{EE1B3393-0DE8-4945-8BBF-D868EB635ACA}" srcOrd="6" destOrd="0" parTransId="{33A01ABE-5C0D-49F0-A7AA-E4833484CAAF}" sibTransId="{53257891-724C-40B8-82BF-8551AA207A12}"/>
    <dgm:cxn modelId="{CE906683-B4DB-4B92-BE16-141CA4FDE756}" type="presOf" srcId="{7B79B365-8104-47AA-B9B4-53AEB5F14090}" destId="{0C41BB70-496F-4BD5-A071-1FC0D083C773}" srcOrd="0" destOrd="0" presId="urn:microsoft.com/office/officeart/2008/layout/PictureAccentList"/>
    <dgm:cxn modelId="{F1552B95-210F-4EDA-9704-63EA7770608F}" type="presOf" srcId="{EE1B3393-0DE8-4945-8BBF-D868EB635ACA}" destId="{BF72FAFA-04FB-480E-8792-D242B5A30831}" srcOrd="0" destOrd="0" presId="urn:microsoft.com/office/officeart/2008/layout/PictureAccentList"/>
    <dgm:cxn modelId="{99CF9CC6-29C7-424F-B90E-F4BB67B00846}" type="presOf" srcId="{2DC9D3C4-613C-4C8A-BDFD-F99D7AD1A433}" destId="{069F1C42-2147-4F62-AAFF-8FAA39FD6C81}" srcOrd="0" destOrd="0" presId="urn:microsoft.com/office/officeart/2008/layout/PictureAccentList"/>
    <dgm:cxn modelId="{CD321FCD-2635-4365-B711-85D6EEA9550C}" type="presOf" srcId="{EB74B6D7-1681-4327-A2E5-543F3A2EAA7D}" destId="{49D0818F-9A49-4612-AFF9-DB859297E6F7}" srcOrd="0" destOrd="0" presId="urn:microsoft.com/office/officeart/2008/layout/PictureAccentList"/>
    <dgm:cxn modelId="{5BB17CDE-6EAF-402D-AAC0-BD3330BA1477}" type="presOf" srcId="{E385CE1E-10E2-42A7-9B69-E5D568FE37D4}" destId="{03767A55-EF79-4874-887D-5D8A3FED8489}" srcOrd="0" destOrd="0" presId="urn:microsoft.com/office/officeart/2008/layout/PictureAccentList"/>
    <dgm:cxn modelId="{9E8221E2-F7DF-4133-B05B-A704A202A3F7}" srcId="{7B79B365-8104-47AA-B9B4-53AEB5F14090}" destId="{836DF92C-F2BC-4C47-A28D-7FBF46FEE726}" srcOrd="5" destOrd="0" parTransId="{BAD6220C-C1D1-414C-BC8A-C8CDF04DAC26}" sibTransId="{2FA750F4-5F94-4DF6-A9B0-F81788801B89}"/>
    <dgm:cxn modelId="{0F9126EA-3080-4F72-B8D4-CDD9E2507D04}" type="presOf" srcId="{836DF92C-F2BC-4C47-A28D-7FBF46FEE726}" destId="{53F6ABD6-A8DB-4AC9-BAC1-9D18FDB41357}" srcOrd="0" destOrd="0" presId="urn:microsoft.com/office/officeart/2008/layout/PictureAccentList"/>
    <dgm:cxn modelId="{F3C4BDF0-D629-41FF-88C4-F7CCC6F3390F}" type="presOf" srcId="{8F80F76A-D1CD-4CCE-AB7C-563AFF7841A5}" destId="{69892F85-E588-4E09-B0D1-9FD2E749A3D7}" srcOrd="0" destOrd="0" presId="urn:microsoft.com/office/officeart/2008/layout/PictureAccentList"/>
    <dgm:cxn modelId="{422B055D-12EA-4B1A-832C-11B547D1F3B0}" type="presParOf" srcId="{0C41BB70-496F-4BD5-A071-1FC0D083C773}" destId="{8A0EE1C3-24E3-485E-9AE5-E263D5E09CCC}" srcOrd="0" destOrd="0" presId="urn:microsoft.com/office/officeart/2008/layout/PictureAccentList"/>
    <dgm:cxn modelId="{A4A4ACD9-7E3A-4F29-9946-CB43A16769A9}" type="presParOf" srcId="{8A0EE1C3-24E3-485E-9AE5-E263D5E09CCC}" destId="{39F8C6AD-A0F0-4111-8C6B-92C10F05AC31}" srcOrd="0" destOrd="0" presId="urn:microsoft.com/office/officeart/2008/layout/PictureAccentList"/>
    <dgm:cxn modelId="{7E8482C0-6FBD-4086-A689-C62D4628011E}" type="presParOf" srcId="{39F8C6AD-A0F0-4111-8C6B-92C10F05AC31}" destId="{03767A55-EF79-4874-887D-5D8A3FED8489}" srcOrd="0" destOrd="0" presId="urn:microsoft.com/office/officeart/2008/layout/PictureAccentList"/>
    <dgm:cxn modelId="{4C8022AA-A76A-4019-9A5B-D4C0A2382545}" type="presParOf" srcId="{8A0EE1C3-24E3-485E-9AE5-E263D5E09CCC}" destId="{AD2BFABA-9D9C-4242-B949-1DC49A469C89}" srcOrd="1" destOrd="0" presId="urn:microsoft.com/office/officeart/2008/layout/PictureAccentList"/>
    <dgm:cxn modelId="{7BE66EEB-5DC4-43E7-BD29-0AEC59F3FC1B}" type="presParOf" srcId="{0C41BB70-496F-4BD5-A071-1FC0D083C773}" destId="{DDF4AD9C-BFD5-404F-BB51-1B7C132D8808}" srcOrd="1" destOrd="0" presId="urn:microsoft.com/office/officeart/2008/layout/PictureAccentList"/>
    <dgm:cxn modelId="{197DB346-44B3-4F8D-B05A-8F9959C031CB}" type="presParOf" srcId="{DDF4AD9C-BFD5-404F-BB51-1B7C132D8808}" destId="{E7F2F4E5-9263-4E69-9556-CA5E6B5C5962}" srcOrd="0" destOrd="0" presId="urn:microsoft.com/office/officeart/2008/layout/PictureAccentList"/>
    <dgm:cxn modelId="{78BC6E9E-DD2D-4F9D-9BFB-920A88F4438D}" type="presParOf" srcId="{E7F2F4E5-9263-4E69-9556-CA5E6B5C5962}" destId="{069F1C42-2147-4F62-AAFF-8FAA39FD6C81}" srcOrd="0" destOrd="0" presId="urn:microsoft.com/office/officeart/2008/layout/PictureAccentList"/>
    <dgm:cxn modelId="{17FC3FDF-8DD0-451A-B7D1-4125DC2540F2}" type="presParOf" srcId="{DDF4AD9C-BFD5-404F-BB51-1B7C132D8808}" destId="{37DED54E-8A8E-4581-AE4D-2042435D8CE4}" srcOrd="1" destOrd="0" presId="urn:microsoft.com/office/officeart/2008/layout/PictureAccentList"/>
    <dgm:cxn modelId="{CE3C8504-B6D6-4053-BC2B-312430D241BC}" type="presParOf" srcId="{0C41BB70-496F-4BD5-A071-1FC0D083C773}" destId="{192A3A7E-24C4-4A16-B35C-E11093EFCF92}" srcOrd="2" destOrd="0" presId="urn:microsoft.com/office/officeart/2008/layout/PictureAccentList"/>
    <dgm:cxn modelId="{537764B2-3D43-4A6B-95B3-31B5BD862D16}" type="presParOf" srcId="{192A3A7E-24C4-4A16-B35C-E11093EFCF92}" destId="{557D6F63-96D2-4976-BC99-93A001199D96}" srcOrd="0" destOrd="0" presId="urn:microsoft.com/office/officeart/2008/layout/PictureAccentList"/>
    <dgm:cxn modelId="{D6E5239F-BE90-4AE3-AF24-AB691CBFEDFC}" type="presParOf" srcId="{557D6F63-96D2-4976-BC99-93A001199D96}" destId="{49D0818F-9A49-4612-AFF9-DB859297E6F7}" srcOrd="0" destOrd="0" presId="urn:microsoft.com/office/officeart/2008/layout/PictureAccentList"/>
    <dgm:cxn modelId="{E0F99D26-09EF-444C-A686-9220C1023BB4}" type="presParOf" srcId="{192A3A7E-24C4-4A16-B35C-E11093EFCF92}" destId="{0A7318BC-6D6F-4F82-B4FD-DBE15586E8ED}" srcOrd="1" destOrd="0" presId="urn:microsoft.com/office/officeart/2008/layout/PictureAccentList"/>
    <dgm:cxn modelId="{9217E73B-71E3-4C5C-8420-EF722AA3A933}" type="presParOf" srcId="{0C41BB70-496F-4BD5-A071-1FC0D083C773}" destId="{3F6C4B4B-2322-4A24-B1C2-8C5CA2FE2136}" srcOrd="3" destOrd="0" presId="urn:microsoft.com/office/officeart/2008/layout/PictureAccentList"/>
    <dgm:cxn modelId="{36CC8DF4-F89A-46C0-B079-A16C8DDB6DAE}" type="presParOf" srcId="{3F6C4B4B-2322-4A24-B1C2-8C5CA2FE2136}" destId="{524CD2B6-64EF-49B6-96D6-BC6B815AFBE9}" srcOrd="0" destOrd="0" presId="urn:microsoft.com/office/officeart/2008/layout/PictureAccentList"/>
    <dgm:cxn modelId="{256C540E-6A0E-406E-8C0B-EB260F589FA8}" type="presParOf" srcId="{524CD2B6-64EF-49B6-96D6-BC6B815AFBE9}" destId="{220D702D-E6DD-41A2-85D7-BF602EDACC23}" srcOrd="0" destOrd="0" presId="urn:microsoft.com/office/officeart/2008/layout/PictureAccentList"/>
    <dgm:cxn modelId="{37E6B67F-F910-4724-A4B5-74684A81CA4A}" type="presParOf" srcId="{3F6C4B4B-2322-4A24-B1C2-8C5CA2FE2136}" destId="{C133ABD6-4059-4B93-A3EE-88A8243B5164}" srcOrd="1" destOrd="0" presId="urn:microsoft.com/office/officeart/2008/layout/PictureAccentList"/>
    <dgm:cxn modelId="{093E342E-D03E-4110-B1DB-AF23AFBF035E}" type="presParOf" srcId="{0C41BB70-496F-4BD5-A071-1FC0D083C773}" destId="{BCACB21D-C629-4FC3-9BB5-DCA6D53E9FF6}" srcOrd="4" destOrd="0" presId="urn:microsoft.com/office/officeart/2008/layout/PictureAccentList"/>
    <dgm:cxn modelId="{1E3916E3-4F97-4829-A5DE-726296037929}" type="presParOf" srcId="{BCACB21D-C629-4FC3-9BB5-DCA6D53E9FF6}" destId="{7EEEACDA-2592-4863-9C3E-39C0C54C5ADA}" srcOrd="0" destOrd="0" presId="urn:microsoft.com/office/officeart/2008/layout/PictureAccentList"/>
    <dgm:cxn modelId="{1846DCD9-E058-490E-9F68-D2F4DF139DD1}" type="presParOf" srcId="{7EEEACDA-2592-4863-9C3E-39C0C54C5ADA}" destId="{69892F85-E588-4E09-B0D1-9FD2E749A3D7}" srcOrd="0" destOrd="0" presId="urn:microsoft.com/office/officeart/2008/layout/PictureAccentList"/>
    <dgm:cxn modelId="{EDD74DAC-1F07-400C-9A37-359481C922FC}" type="presParOf" srcId="{BCACB21D-C629-4FC3-9BB5-DCA6D53E9FF6}" destId="{0395B6E5-DA93-4A9E-B6DE-EE71EA16A589}" srcOrd="1" destOrd="0" presId="urn:microsoft.com/office/officeart/2008/layout/PictureAccentList"/>
    <dgm:cxn modelId="{7338ECFC-11D7-430C-83DB-344CB3D3CC54}" type="presParOf" srcId="{0C41BB70-496F-4BD5-A071-1FC0D083C773}" destId="{80EFDBB3-5EDE-45FB-B05C-5393B4F97D10}" srcOrd="5" destOrd="0" presId="urn:microsoft.com/office/officeart/2008/layout/PictureAccentList"/>
    <dgm:cxn modelId="{8DB5E96B-19BD-4F0A-BCC2-48792A512418}" type="presParOf" srcId="{80EFDBB3-5EDE-45FB-B05C-5393B4F97D10}" destId="{246B80E8-1EE8-4898-AF43-BCA0DBE7F4E8}" srcOrd="0" destOrd="0" presId="urn:microsoft.com/office/officeart/2008/layout/PictureAccentList"/>
    <dgm:cxn modelId="{93EE1531-A97C-43FF-8757-43A12F955637}" type="presParOf" srcId="{246B80E8-1EE8-4898-AF43-BCA0DBE7F4E8}" destId="{53F6ABD6-A8DB-4AC9-BAC1-9D18FDB41357}" srcOrd="0" destOrd="0" presId="urn:microsoft.com/office/officeart/2008/layout/PictureAccentList"/>
    <dgm:cxn modelId="{17E40397-1A7C-4C95-A721-4AA7681712A4}" type="presParOf" srcId="{80EFDBB3-5EDE-45FB-B05C-5393B4F97D10}" destId="{4ED9FB7E-617A-4CC3-8044-65919255E063}" srcOrd="1" destOrd="0" presId="urn:microsoft.com/office/officeart/2008/layout/PictureAccentList"/>
    <dgm:cxn modelId="{A8C2C721-F243-4506-A96E-B91ED2DF0A3C}" type="presParOf" srcId="{0C41BB70-496F-4BD5-A071-1FC0D083C773}" destId="{8D760BF6-9194-4262-9AAF-BF3ED0D63451}" srcOrd="6" destOrd="0" presId="urn:microsoft.com/office/officeart/2008/layout/PictureAccentList"/>
    <dgm:cxn modelId="{8084BBA0-2733-4BE8-8BE7-A789DBA2211B}" type="presParOf" srcId="{8D760BF6-9194-4262-9AAF-BF3ED0D63451}" destId="{6911185C-2E64-440E-A613-8D87B41950F7}" srcOrd="0" destOrd="0" presId="urn:microsoft.com/office/officeart/2008/layout/PictureAccentList"/>
    <dgm:cxn modelId="{ACB3FCB0-892D-44C8-AFB9-1E17E07F2943}" type="presParOf" srcId="{6911185C-2E64-440E-A613-8D87B41950F7}" destId="{BF72FAFA-04FB-480E-8792-D242B5A30831}" srcOrd="0" destOrd="0" presId="urn:microsoft.com/office/officeart/2008/layout/PictureAccentList"/>
    <dgm:cxn modelId="{6A88B451-487F-470C-A90B-0D38426C5A38}" type="presParOf" srcId="{8D760BF6-9194-4262-9AAF-BF3ED0D63451}" destId="{FFDE8159-BCC5-47A2-9A74-0F2176B225FB}" srcOrd="1" destOrd="0" presId="urn:microsoft.com/office/officeart/2008/layout/PictureAccen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767A55-EF79-4874-887D-5D8A3FED8489}">
      <dsp:nvSpPr>
        <dsp:cNvPr id="0" name=""/>
        <dsp:cNvSpPr/>
      </dsp:nvSpPr>
      <dsp:spPr>
        <a:xfrm>
          <a:off x="7030" y="1750647"/>
          <a:ext cx="1050642" cy="1004175"/>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s-ES" sz="1050" b="1" i="1" kern="1200" dirty="0"/>
            <a:t>Factor de descuento por actividad económica</a:t>
          </a:r>
          <a:endParaRPr lang="es-CO" sz="1050" b="1" kern="1200" dirty="0"/>
        </a:p>
      </dsp:txBody>
      <dsp:txXfrm>
        <a:off x="36441" y="1780058"/>
        <a:ext cx="991820" cy="945353"/>
      </dsp:txXfrm>
    </dsp:sp>
    <dsp:sp modelId="{069F1C42-2147-4F62-AAFF-8FAA39FD6C81}">
      <dsp:nvSpPr>
        <dsp:cNvPr id="0" name=""/>
        <dsp:cNvSpPr/>
      </dsp:nvSpPr>
      <dsp:spPr>
        <a:xfrm>
          <a:off x="1162736" y="1750647"/>
          <a:ext cx="1050642" cy="1004175"/>
        </a:xfrm>
        <a:prstGeom prst="roundRect">
          <a:avLst>
            <a:gd name="adj" fmla="val 10000"/>
          </a:avLst>
        </a:prstGeom>
        <a:solidFill>
          <a:schemeClr val="accent2">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s-ES" sz="1050" b="1" i="1" kern="1200" dirty="0"/>
            <a:t>Canon de arrendamiento</a:t>
          </a:r>
          <a:endParaRPr lang="es-CO" sz="1050" b="1" kern="1200" dirty="0"/>
        </a:p>
      </dsp:txBody>
      <dsp:txXfrm>
        <a:off x="1192147" y="1780058"/>
        <a:ext cx="991820" cy="945353"/>
      </dsp:txXfrm>
    </dsp:sp>
    <dsp:sp modelId="{49D0818F-9A49-4612-AFF9-DB859297E6F7}">
      <dsp:nvSpPr>
        <dsp:cNvPr id="0" name=""/>
        <dsp:cNvSpPr/>
      </dsp:nvSpPr>
      <dsp:spPr>
        <a:xfrm>
          <a:off x="1184968" y="2855547"/>
          <a:ext cx="1050642" cy="1004175"/>
        </a:xfrm>
        <a:prstGeom prst="roundRect">
          <a:avLst>
            <a:gd name="adj" fmla="val 10000"/>
          </a:avLst>
        </a:prstGeom>
        <a:solidFill>
          <a:schemeClr val="accent2">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s-CO" sz="1050" b="1" kern="1200" dirty="0"/>
            <a:t>Estimado de Renta </a:t>
          </a:r>
        </a:p>
      </dsp:txBody>
      <dsp:txXfrm>
        <a:off x="1214379" y="2884958"/>
        <a:ext cx="991820" cy="945353"/>
      </dsp:txXfrm>
    </dsp:sp>
    <dsp:sp modelId="{220D702D-E6DD-41A2-85D7-BF602EDACC23}">
      <dsp:nvSpPr>
        <dsp:cNvPr id="0" name=""/>
        <dsp:cNvSpPr/>
      </dsp:nvSpPr>
      <dsp:spPr>
        <a:xfrm>
          <a:off x="2502599" y="1750647"/>
          <a:ext cx="1050642" cy="1004175"/>
        </a:xfrm>
        <a:prstGeom prst="roundRect">
          <a:avLst>
            <a:gd name="adj" fmla="val 10000"/>
          </a:avLst>
        </a:prstGeom>
        <a:solidFill>
          <a:schemeClr val="accent3"/>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s-ES" sz="1050" b="1" i="1" kern="1200" dirty="0"/>
            <a:t>Gastos administrativos</a:t>
          </a:r>
          <a:endParaRPr lang="es-CO" sz="1050" b="1" kern="1200" dirty="0"/>
        </a:p>
      </dsp:txBody>
      <dsp:txXfrm>
        <a:off x="2532010" y="1780058"/>
        <a:ext cx="991820" cy="945353"/>
      </dsp:txXfrm>
    </dsp:sp>
    <dsp:sp modelId="{69892F85-E588-4E09-B0D1-9FD2E749A3D7}">
      <dsp:nvSpPr>
        <dsp:cNvPr id="0" name=""/>
        <dsp:cNvSpPr/>
      </dsp:nvSpPr>
      <dsp:spPr>
        <a:xfrm>
          <a:off x="3829760" y="1750647"/>
          <a:ext cx="1050642" cy="1004175"/>
        </a:xfrm>
        <a:prstGeom prst="roundRect">
          <a:avLst>
            <a:gd name="adj" fmla="val 10000"/>
          </a:avLst>
        </a:prstGeom>
        <a:solidFill>
          <a:schemeClr val="accent6">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s-ES" sz="1050" b="1" i="1" kern="1200" dirty="0"/>
            <a:t>Tasa de descuento</a:t>
          </a:r>
          <a:endParaRPr lang="es-CO" sz="1050" b="1" kern="1200" dirty="0"/>
        </a:p>
      </dsp:txBody>
      <dsp:txXfrm>
        <a:off x="3859171" y="1780058"/>
        <a:ext cx="991820" cy="945353"/>
      </dsp:txXfrm>
    </dsp:sp>
    <dsp:sp modelId="{53F6ABD6-A8DB-4AC9-BAC1-9D18FDB41357}">
      <dsp:nvSpPr>
        <dsp:cNvPr id="0" name=""/>
        <dsp:cNvSpPr/>
      </dsp:nvSpPr>
      <dsp:spPr>
        <a:xfrm>
          <a:off x="5156911" y="1779223"/>
          <a:ext cx="1050642" cy="1004175"/>
        </a:xfrm>
        <a:prstGeom prst="roundRect">
          <a:avLst>
            <a:gd name="adj" fmla="val 10000"/>
          </a:avLst>
        </a:prstGeom>
        <a:solidFill>
          <a:schemeClr val="accent4">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s-ES" sz="1050" b="1" i="1" kern="1200" dirty="0"/>
            <a:t>Tiempo contrato de arrendamiento</a:t>
          </a:r>
          <a:endParaRPr lang="es-CO" sz="1050" b="1" kern="1200" dirty="0"/>
        </a:p>
      </dsp:txBody>
      <dsp:txXfrm>
        <a:off x="5186322" y="1808634"/>
        <a:ext cx="991820" cy="945353"/>
      </dsp:txXfrm>
    </dsp:sp>
    <dsp:sp modelId="{BF72FAFA-04FB-480E-8792-D242B5A30831}">
      <dsp:nvSpPr>
        <dsp:cNvPr id="0" name=""/>
        <dsp:cNvSpPr/>
      </dsp:nvSpPr>
      <dsp:spPr>
        <a:xfrm>
          <a:off x="6512649" y="1750647"/>
          <a:ext cx="1050642" cy="1004175"/>
        </a:xfrm>
        <a:prstGeom prst="roundRect">
          <a:avLst>
            <a:gd name="adj" fmla="val 10000"/>
          </a:avLst>
        </a:prstGeom>
        <a:solidFill>
          <a:schemeClr val="accent2">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955" tIns="13970" rIns="20955" bIns="13970" numCol="1" spcCol="1270" anchor="ctr" anchorCtr="0">
          <a:noAutofit/>
        </a:bodyPr>
        <a:lstStyle/>
        <a:p>
          <a:pPr marL="0" lvl="0" indent="0" algn="ctr" defTabSz="466725">
            <a:lnSpc>
              <a:spcPct val="90000"/>
            </a:lnSpc>
            <a:spcBef>
              <a:spcPct val="0"/>
            </a:spcBef>
            <a:spcAft>
              <a:spcPct val="35000"/>
            </a:spcAft>
            <a:buNone/>
          </a:pPr>
          <a:r>
            <a:rPr lang="es-ES" sz="1050" b="1" i="1" kern="1200" dirty="0"/>
            <a:t>Tiempo de no tener arrendado un inmueble</a:t>
          </a:r>
          <a:endParaRPr lang="es-CO" sz="1050" b="1" kern="1200" dirty="0"/>
        </a:p>
      </dsp:txBody>
      <dsp:txXfrm>
        <a:off x="6542060" y="1780058"/>
        <a:ext cx="991820" cy="945353"/>
      </dsp:txXfrm>
    </dsp:sp>
  </dsp:spTree>
</dsp:drawing>
</file>

<file path=ppt/diagrams/layout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23/06/2020</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6CD0F50-6CB3-46E1-B0B1-0841C1D9753C}" type="slidenum">
              <a:rPr lang="es-CO" smtClean="0"/>
              <a:t>43</a:t>
            </a:fld>
            <a:endParaRPr lang="es-CO"/>
          </a:p>
        </p:txBody>
      </p:sp>
    </p:spTree>
    <p:extLst>
      <p:ext uri="{BB962C8B-B14F-4D97-AF65-F5344CB8AC3E}">
        <p14:creationId xmlns:p14="http://schemas.microsoft.com/office/powerpoint/2010/main" val="1945695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6CD0F50-6CB3-46E1-B0B1-0841C1D9753C}" type="slidenum">
              <a:rPr lang="es-CO" smtClean="0"/>
              <a:t>44</a:t>
            </a:fld>
            <a:endParaRPr lang="es-CO"/>
          </a:p>
        </p:txBody>
      </p:sp>
    </p:spTree>
    <p:extLst>
      <p:ext uri="{BB962C8B-B14F-4D97-AF65-F5344CB8AC3E}">
        <p14:creationId xmlns:p14="http://schemas.microsoft.com/office/powerpoint/2010/main" val="806166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6CD0F50-6CB3-46E1-B0B1-0841C1D9753C}" type="slidenum">
              <a:rPr lang="es-CO" smtClean="0"/>
              <a:t>45</a:t>
            </a:fld>
            <a:endParaRPr lang="es-CO"/>
          </a:p>
        </p:txBody>
      </p:sp>
    </p:spTree>
    <p:extLst>
      <p:ext uri="{BB962C8B-B14F-4D97-AF65-F5344CB8AC3E}">
        <p14:creationId xmlns:p14="http://schemas.microsoft.com/office/powerpoint/2010/main" val="442665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6CD0F50-6CB3-46E1-B0B1-0841C1D9753C}" type="slidenum">
              <a:rPr lang="es-CO" smtClean="0"/>
              <a:t>46</a:t>
            </a:fld>
            <a:endParaRPr lang="es-CO"/>
          </a:p>
        </p:txBody>
      </p:sp>
    </p:spTree>
    <p:extLst>
      <p:ext uri="{BB962C8B-B14F-4D97-AF65-F5344CB8AC3E}">
        <p14:creationId xmlns:p14="http://schemas.microsoft.com/office/powerpoint/2010/main" val="1090572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6CD0F50-6CB3-46E1-B0B1-0841C1D9753C}" type="slidenum">
              <a:rPr lang="es-CO" smtClean="0"/>
              <a:t>47</a:t>
            </a:fld>
            <a:endParaRPr lang="es-CO"/>
          </a:p>
        </p:txBody>
      </p:sp>
    </p:spTree>
    <p:extLst>
      <p:ext uri="{BB962C8B-B14F-4D97-AF65-F5344CB8AC3E}">
        <p14:creationId xmlns:p14="http://schemas.microsoft.com/office/powerpoint/2010/main" val="870777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6CD0F50-6CB3-46E1-B0B1-0841C1D9753C}" type="slidenum">
              <a:rPr lang="es-CO" smtClean="0"/>
              <a:t>48</a:t>
            </a:fld>
            <a:endParaRPr lang="es-CO"/>
          </a:p>
        </p:txBody>
      </p:sp>
    </p:spTree>
    <p:extLst>
      <p:ext uri="{BB962C8B-B14F-4D97-AF65-F5344CB8AC3E}">
        <p14:creationId xmlns:p14="http://schemas.microsoft.com/office/powerpoint/2010/main" val="1288231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6CD0F50-6CB3-46E1-B0B1-0841C1D9753C}" type="slidenum">
              <a:rPr lang="es-CO" smtClean="0"/>
              <a:t>49</a:t>
            </a:fld>
            <a:endParaRPr lang="es-CO"/>
          </a:p>
        </p:txBody>
      </p:sp>
    </p:spTree>
    <p:extLst>
      <p:ext uri="{BB962C8B-B14F-4D97-AF65-F5344CB8AC3E}">
        <p14:creationId xmlns:p14="http://schemas.microsoft.com/office/powerpoint/2010/main" val="3514879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6CD0F50-6CB3-46E1-B0B1-0841C1D9753C}" type="slidenum">
              <a:rPr lang="es-CO" smtClean="0"/>
              <a:t>50</a:t>
            </a:fld>
            <a:endParaRPr lang="es-CO"/>
          </a:p>
        </p:txBody>
      </p:sp>
    </p:spTree>
    <p:extLst>
      <p:ext uri="{BB962C8B-B14F-4D97-AF65-F5344CB8AC3E}">
        <p14:creationId xmlns:p14="http://schemas.microsoft.com/office/powerpoint/2010/main" val="462395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6CD0F50-6CB3-46E1-B0B1-0841C1D9753C}" type="slidenum">
              <a:rPr lang="es-CO" smtClean="0"/>
              <a:t>51</a:t>
            </a:fld>
            <a:endParaRPr lang="es-CO"/>
          </a:p>
        </p:txBody>
      </p:sp>
    </p:spTree>
    <p:extLst>
      <p:ext uri="{BB962C8B-B14F-4D97-AF65-F5344CB8AC3E}">
        <p14:creationId xmlns:p14="http://schemas.microsoft.com/office/powerpoint/2010/main" val="3405538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C964E-0841-4A85-84C0-4E7DA9DC5C2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DC796974-EFC4-4F93-8E97-3E63DC6B22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DF6B6BC3-4C27-4C90-BAB1-341ADD31CA6D}"/>
              </a:ext>
            </a:extLst>
          </p:cNvPr>
          <p:cNvSpPr>
            <a:spLocks noGrp="1"/>
          </p:cNvSpPr>
          <p:nvPr>
            <p:ph type="dt" sz="half" idx="10"/>
          </p:nvPr>
        </p:nvSpPr>
        <p:spPr/>
        <p:txBody>
          <a:bodyPr/>
          <a:lstStyle/>
          <a:p>
            <a:fld id="{83FEBEB7-25AB-664A-96B3-95BD3AB0599F}" type="datetimeFigureOut">
              <a:rPr lang="es-ES" smtClean="0"/>
              <a:t>23/06/2020</a:t>
            </a:fld>
            <a:endParaRPr lang="es-ES"/>
          </a:p>
        </p:txBody>
      </p:sp>
      <p:sp>
        <p:nvSpPr>
          <p:cNvPr id="5" name="Marcador de pie de página 4">
            <a:extLst>
              <a:ext uri="{FF2B5EF4-FFF2-40B4-BE49-F238E27FC236}">
                <a16:creationId xmlns:a16="http://schemas.microsoft.com/office/drawing/2014/main" id="{B146EF15-88C2-498A-912D-BF756C917CA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6C2905-BA2D-4BA1-81D3-E27E21BE3884}"/>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276988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25FA34-F2C3-4B6C-9C1B-B02B7A63213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D1BBF85-507A-4352-B925-F05680D6DAD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4F38FC0-E53D-4A5A-A8DB-4BE08A128887}"/>
              </a:ext>
            </a:extLst>
          </p:cNvPr>
          <p:cNvSpPr>
            <a:spLocks noGrp="1"/>
          </p:cNvSpPr>
          <p:nvPr>
            <p:ph type="dt" sz="half" idx="10"/>
          </p:nvPr>
        </p:nvSpPr>
        <p:spPr/>
        <p:txBody>
          <a:bodyPr/>
          <a:lstStyle/>
          <a:p>
            <a:fld id="{83FEBEB7-25AB-664A-96B3-95BD3AB0599F}" type="datetimeFigureOut">
              <a:rPr lang="es-ES" smtClean="0"/>
              <a:t>23/06/2020</a:t>
            </a:fld>
            <a:endParaRPr lang="es-ES"/>
          </a:p>
        </p:txBody>
      </p:sp>
      <p:sp>
        <p:nvSpPr>
          <p:cNvPr id="5" name="Marcador de pie de página 4">
            <a:extLst>
              <a:ext uri="{FF2B5EF4-FFF2-40B4-BE49-F238E27FC236}">
                <a16:creationId xmlns:a16="http://schemas.microsoft.com/office/drawing/2014/main" id="{C7B168EE-8772-42B6-8BF5-5CD87C7ACC6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083CA4D-FABC-4C10-9287-E29353EA71D6}"/>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68018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CAE42-0AB0-48E3-B7FD-4527C69A3BD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B4F8A38-832B-4437-848F-6698EE3C9F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8C9ABBA-074F-43D3-A8BA-CD7F43F1B271}"/>
              </a:ext>
            </a:extLst>
          </p:cNvPr>
          <p:cNvSpPr>
            <a:spLocks noGrp="1"/>
          </p:cNvSpPr>
          <p:nvPr>
            <p:ph type="dt" sz="half" idx="10"/>
          </p:nvPr>
        </p:nvSpPr>
        <p:spPr/>
        <p:txBody>
          <a:bodyPr/>
          <a:lstStyle/>
          <a:p>
            <a:fld id="{83FEBEB7-25AB-664A-96B3-95BD3AB0599F}" type="datetimeFigureOut">
              <a:rPr lang="es-ES" smtClean="0"/>
              <a:t>23/06/2020</a:t>
            </a:fld>
            <a:endParaRPr lang="es-ES"/>
          </a:p>
        </p:txBody>
      </p:sp>
      <p:sp>
        <p:nvSpPr>
          <p:cNvPr id="5" name="Marcador de pie de página 4">
            <a:extLst>
              <a:ext uri="{FF2B5EF4-FFF2-40B4-BE49-F238E27FC236}">
                <a16:creationId xmlns:a16="http://schemas.microsoft.com/office/drawing/2014/main" id="{E1D35823-DA96-4A2C-8BBA-C0311EE6E26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46035F-477B-4B53-AA20-CCC2D4F90F96}"/>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921698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161574-86AA-4E86-B34D-06BC838EF04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5B6C37D1-C69D-4833-A38B-E3A4322F979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0F94F80A-8E67-44A0-8D1B-FE27A63F109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B891D9A4-6B25-438C-99FB-44455B7B0898}"/>
              </a:ext>
            </a:extLst>
          </p:cNvPr>
          <p:cNvSpPr>
            <a:spLocks noGrp="1"/>
          </p:cNvSpPr>
          <p:nvPr>
            <p:ph type="dt" sz="half" idx="10"/>
          </p:nvPr>
        </p:nvSpPr>
        <p:spPr/>
        <p:txBody>
          <a:bodyPr/>
          <a:lstStyle/>
          <a:p>
            <a:fld id="{83FEBEB7-25AB-664A-96B3-95BD3AB0599F}" type="datetimeFigureOut">
              <a:rPr lang="es-ES" smtClean="0"/>
              <a:t>23/06/2020</a:t>
            </a:fld>
            <a:endParaRPr lang="es-ES"/>
          </a:p>
        </p:txBody>
      </p:sp>
      <p:sp>
        <p:nvSpPr>
          <p:cNvPr id="6" name="Marcador de pie de página 5">
            <a:extLst>
              <a:ext uri="{FF2B5EF4-FFF2-40B4-BE49-F238E27FC236}">
                <a16:creationId xmlns:a16="http://schemas.microsoft.com/office/drawing/2014/main" id="{213C8731-97A3-4677-83C2-205A4568FF9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CE9E624-8C8C-401C-8D07-A75EBD786A08}"/>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970797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4555AE-A6AF-47C7-A437-936EAED43DA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BE9C469-5785-4A06-9064-DCA11092C1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4E4EB32-AC2C-4087-BBD3-B873BDB4ABA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087DA4E6-D7A8-4C0A-B8F1-D06FD063C4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7B5EDFD-E02C-4D80-81B4-363A135E8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93C5667A-E9B8-470A-A321-2F71E4F48CDE}"/>
              </a:ext>
            </a:extLst>
          </p:cNvPr>
          <p:cNvSpPr>
            <a:spLocks noGrp="1"/>
          </p:cNvSpPr>
          <p:nvPr>
            <p:ph type="dt" sz="half" idx="10"/>
          </p:nvPr>
        </p:nvSpPr>
        <p:spPr/>
        <p:txBody>
          <a:bodyPr/>
          <a:lstStyle/>
          <a:p>
            <a:fld id="{83FEBEB7-25AB-664A-96B3-95BD3AB0599F}" type="datetimeFigureOut">
              <a:rPr lang="es-ES" smtClean="0"/>
              <a:t>23/06/2020</a:t>
            </a:fld>
            <a:endParaRPr lang="es-ES"/>
          </a:p>
        </p:txBody>
      </p:sp>
      <p:sp>
        <p:nvSpPr>
          <p:cNvPr id="8" name="Marcador de pie de página 7">
            <a:extLst>
              <a:ext uri="{FF2B5EF4-FFF2-40B4-BE49-F238E27FC236}">
                <a16:creationId xmlns:a16="http://schemas.microsoft.com/office/drawing/2014/main" id="{271F16BC-8343-4CB9-8E98-BC24C733141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F2355D2-185F-48E3-9CBB-4E6DFE3BA468}"/>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187588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1898CF-D4FD-4198-BB03-03AFFF9B4D8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FC770590-2F79-4752-B0C3-F3F34FED5B48}"/>
              </a:ext>
            </a:extLst>
          </p:cNvPr>
          <p:cNvSpPr>
            <a:spLocks noGrp="1"/>
          </p:cNvSpPr>
          <p:nvPr>
            <p:ph type="dt" sz="half" idx="10"/>
          </p:nvPr>
        </p:nvSpPr>
        <p:spPr/>
        <p:txBody>
          <a:bodyPr/>
          <a:lstStyle/>
          <a:p>
            <a:fld id="{83FEBEB7-25AB-664A-96B3-95BD3AB0599F}" type="datetimeFigureOut">
              <a:rPr lang="es-ES" smtClean="0"/>
              <a:t>23/06/2020</a:t>
            </a:fld>
            <a:endParaRPr lang="es-ES"/>
          </a:p>
        </p:txBody>
      </p:sp>
      <p:sp>
        <p:nvSpPr>
          <p:cNvPr id="4" name="Marcador de pie de página 3">
            <a:extLst>
              <a:ext uri="{FF2B5EF4-FFF2-40B4-BE49-F238E27FC236}">
                <a16:creationId xmlns:a16="http://schemas.microsoft.com/office/drawing/2014/main" id="{8BDB13DE-7959-478E-91FF-0186A17A2FCE}"/>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AE06CDC-A7CB-4AF8-81D5-A669600C0B7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515088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9918F8A-0EAC-491F-839F-A7EBE594EC2F}"/>
              </a:ext>
            </a:extLst>
          </p:cNvPr>
          <p:cNvSpPr>
            <a:spLocks noGrp="1"/>
          </p:cNvSpPr>
          <p:nvPr>
            <p:ph type="dt" sz="half" idx="10"/>
          </p:nvPr>
        </p:nvSpPr>
        <p:spPr/>
        <p:txBody>
          <a:bodyPr/>
          <a:lstStyle/>
          <a:p>
            <a:fld id="{83FEBEB7-25AB-664A-96B3-95BD3AB0599F}" type="datetimeFigureOut">
              <a:rPr lang="es-ES" smtClean="0"/>
              <a:t>23/06/2020</a:t>
            </a:fld>
            <a:endParaRPr lang="es-ES"/>
          </a:p>
        </p:txBody>
      </p:sp>
      <p:sp>
        <p:nvSpPr>
          <p:cNvPr id="3" name="Marcador de pie de página 2">
            <a:extLst>
              <a:ext uri="{FF2B5EF4-FFF2-40B4-BE49-F238E27FC236}">
                <a16:creationId xmlns:a16="http://schemas.microsoft.com/office/drawing/2014/main" id="{FD8B831F-28E5-4B80-82B1-6F24A17287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1F4F1D0-41C5-49E0-8D96-6FE484B4228D}"/>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975046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A68A07-CD1D-4214-81F2-941E4EAC188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1084C28-2EB1-4C89-A286-9240D43C99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24E1D67A-AA9D-47FC-99D9-9F944DACCE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FF20CB4-4F68-4337-B8AD-7329FD156979}"/>
              </a:ext>
            </a:extLst>
          </p:cNvPr>
          <p:cNvSpPr>
            <a:spLocks noGrp="1"/>
          </p:cNvSpPr>
          <p:nvPr>
            <p:ph type="dt" sz="half" idx="10"/>
          </p:nvPr>
        </p:nvSpPr>
        <p:spPr/>
        <p:txBody>
          <a:bodyPr/>
          <a:lstStyle/>
          <a:p>
            <a:fld id="{83FEBEB7-25AB-664A-96B3-95BD3AB0599F}" type="datetimeFigureOut">
              <a:rPr lang="es-ES" smtClean="0"/>
              <a:t>23/06/2020</a:t>
            </a:fld>
            <a:endParaRPr lang="es-ES"/>
          </a:p>
        </p:txBody>
      </p:sp>
      <p:sp>
        <p:nvSpPr>
          <p:cNvPr id="6" name="Marcador de pie de página 5">
            <a:extLst>
              <a:ext uri="{FF2B5EF4-FFF2-40B4-BE49-F238E27FC236}">
                <a16:creationId xmlns:a16="http://schemas.microsoft.com/office/drawing/2014/main" id="{6ECCBD6A-7271-422A-8CF3-AE89B9F7AE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7B659EB-DE08-4184-AC21-FB7DFD39AD2C}"/>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666829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16E9C6-538E-4605-B345-FADD984F02D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B8452C91-E005-486E-92D4-B5E87C0AD1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67E24297-111E-4BF8-927D-E56009EA5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CC0E73-2B1C-4792-8F97-19FA433CECD2}"/>
              </a:ext>
            </a:extLst>
          </p:cNvPr>
          <p:cNvSpPr>
            <a:spLocks noGrp="1"/>
          </p:cNvSpPr>
          <p:nvPr>
            <p:ph type="dt" sz="half" idx="10"/>
          </p:nvPr>
        </p:nvSpPr>
        <p:spPr/>
        <p:txBody>
          <a:bodyPr/>
          <a:lstStyle/>
          <a:p>
            <a:fld id="{83FEBEB7-25AB-664A-96B3-95BD3AB0599F}" type="datetimeFigureOut">
              <a:rPr lang="es-ES" smtClean="0"/>
              <a:t>23/06/2020</a:t>
            </a:fld>
            <a:endParaRPr lang="es-ES"/>
          </a:p>
        </p:txBody>
      </p:sp>
      <p:sp>
        <p:nvSpPr>
          <p:cNvPr id="6" name="Marcador de pie de página 5">
            <a:extLst>
              <a:ext uri="{FF2B5EF4-FFF2-40B4-BE49-F238E27FC236}">
                <a16:creationId xmlns:a16="http://schemas.microsoft.com/office/drawing/2014/main" id="{9CAC7FF5-B66C-481B-A253-E6CDAE9E69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08F1B6E-FB0E-4A0D-AB13-60A5EF62FB3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604997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B7C7B6-083F-4D28-B98F-D69B2A93824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F5401DEE-DA08-4503-9BA6-51460B0A421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A5B805C-2A37-4D48-976E-6BD45ED121DF}"/>
              </a:ext>
            </a:extLst>
          </p:cNvPr>
          <p:cNvSpPr>
            <a:spLocks noGrp="1"/>
          </p:cNvSpPr>
          <p:nvPr>
            <p:ph type="dt" sz="half" idx="10"/>
          </p:nvPr>
        </p:nvSpPr>
        <p:spPr/>
        <p:txBody>
          <a:bodyPr/>
          <a:lstStyle/>
          <a:p>
            <a:fld id="{83FEBEB7-25AB-664A-96B3-95BD3AB0599F}" type="datetimeFigureOut">
              <a:rPr lang="es-ES" smtClean="0"/>
              <a:t>23/06/2020</a:t>
            </a:fld>
            <a:endParaRPr lang="es-ES"/>
          </a:p>
        </p:txBody>
      </p:sp>
      <p:sp>
        <p:nvSpPr>
          <p:cNvPr id="5" name="Marcador de pie de página 4">
            <a:extLst>
              <a:ext uri="{FF2B5EF4-FFF2-40B4-BE49-F238E27FC236}">
                <a16:creationId xmlns:a16="http://schemas.microsoft.com/office/drawing/2014/main" id="{9B9D250D-8CBA-4C60-97A7-DB3852425A0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0903C69-F765-4E0C-9BE8-662765B346B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927846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4B25FB1-8472-4C1A-8636-8049DB71382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1E95A7C-A197-4932-9B9F-13085BB6E5A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0ABB7E8-4E1A-432F-A094-273DC02DA78F}"/>
              </a:ext>
            </a:extLst>
          </p:cNvPr>
          <p:cNvSpPr>
            <a:spLocks noGrp="1"/>
          </p:cNvSpPr>
          <p:nvPr>
            <p:ph type="dt" sz="half" idx="10"/>
          </p:nvPr>
        </p:nvSpPr>
        <p:spPr/>
        <p:txBody>
          <a:bodyPr/>
          <a:lstStyle/>
          <a:p>
            <a:fld id="{83FEBEB7-25AB-664A-96B3-95BD3AB0599F}" type="datetimeFigureOut">
              <a:rPr lang="es-ES" smtClean="0"/>
              <a:t>23/06/2020</a:t>
            </a:fld>
            <a:endParaRPr lang="es-ES"/>
          </a:p>
        </p:txBody>
      </p:sp>
      <p:sp>
        <p:nvSpPr>
          <p:cNvPr id="5" name="Marcador de pie de página 4">
            <a:extLst>
              <a:ext uri="{FF2B5EF4-FFF2-40B4-BE49-F238E27FC236}">
                <a16:creationId xmlns:a16="http://schemas.microsoft.com/office/drawing/2014/main" id="{C414C0C1-F695-40C5-B998-E5B1796060E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86049EC-975B-4A0C-92C0-997A367B17C0}"/>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551341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FA26AC4-8720-4199-9FEB-B8F2224CDF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0AB5086-09B6-4B22-8D58-98688DE648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BE680C4-D926-442A-8387-D2BAFF2EE3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23/06/2020</a:t>
            </a:fld>
            <a:endParaRPr lang="es-ES"/>
          </a:p>
        </p:txBody>
      </p:sp>
      <p:sp>
        <p:nvSpPr>
          <p:cNvPr id="5" name="Marcador de pie de página 4">
            <a:extLst>
              <a:ext uri="{FF2B5EF4-FFF2-40B4-BE49-F238E27FC236}">
                <a16:creationId xmlns:a16="http://schemas.microsoft.com/office/drawing/2014/main" id="{9C3ECDB8-B226-45F1-BE41-9BB032BF74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33273CA-64BB-4933-ABC7-241CF8F9B3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1432763780"/>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 Target="slide65.xml"/><Relationship Id="rId7" Type="http://schemas.openxmlformats.org/officeDocument/2006/relationships/image" Target="../media/image6.png"/><Relationship Id="rId2" Type="http://schemas.openxmlformats.org/officeDocument/2006/relationships/slide" Target="slide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slide" Target="slide6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slide" Target="slide6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slide" Target="slide12.xml"/></Relationships>
</file>

<file path=ppt/slides/_rels/slide8.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6.png"/><Relationship Id="rId2" Type="http://schemas.openxmlformats.org/officeDocument/2006/relationships/slide" Target="slide1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slide" Target="slide17.xml"/><Relationship Id="rId4" Type="http://schemas.openxmlformats.org/officeDocument/2006/relationships/slide" Target="slide18.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6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oleObject" Target="../embeddings/oleObject4.bin"/><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17.png"/><Relationship Id="rId5" Type="http://schemas.openxmlformats.org/officeDocument/2006/relationships/oleObject" Target="../embeddings/oleObject5.bin"/><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6.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7.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8.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9.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10.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11.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12.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13.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2.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14.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70.png"/></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100.png"/><Relationship Id="rId4" Type="http://schemas.openxmlformats.org/officeDocument/2006/relationships/image" Target="../media/image44.png"/></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70.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60.png"/><Relationship Id="rId5" Type="http://schemas.openxmlformats.org/officeDocument/2006/relationships/image" Target="../media/image150.png"/><Relationship Id="rId4" Type="http://schemas.openxmlformats.org/officeDocument/2006/relationships/image" Target="../media/image140.png"/></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180.png"/></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70.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60.png"/><Relationship Id="rId5" Type="http://schemas.openxmlformats.org/officeDocument/2006/relationships/image" Target="../media/image150.png"/><Relationship Id="rId4" Type="http://schemas.openxmlformats.org/officeDocument/2006/relationships/image" Target="../media/image140.png"/></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180.png"/></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70.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60.png"/><Relationship Id="rId5" Type="http://schemas.openxmlformats.org/officeDocument/2006/relationships/image" Target="../media/image150.png"/><Relationship Id="rId4" Type="http://schemas.openxmlformats.org/officeDocument/2006/relationships/image" Target="../media/image140.png"/></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180.png"/></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
        <p:nvSpPr>
          <p:cNvPr id="2" name="CuadroTexto 1">
            <a:extLst>
              <a:ext uri="{FF2B5EF4-FFF2-40B4-BE49-F238E27FC236}">
                <a16:creationId xmlns:a16="http://schemas.microsoft.com/office/drawing/2014/main" id="{93686A3F-63DA-4510-A0F0-7F3172712A7E}"/>
              </a:ext>
            </a:extLst>
          </p:cNvPr>
          <p:cNvSpPr txBox="1"/>
          <p:nvPr/>
        </p:nvSpPr>
        <p:spPr>
          <a:xfrm>
            <a:off x="5226342" y="2880778"/>
            <a:ext cx="6714308" cy="923330"/>
          </a:xfrm>
          <a:prstGeom prst="rect">
            <a:avLst/>
          </a:prstGeom>
          <a:noFill/>
        </p:spPr>
        <p:txBody>
          <a:bodyPr wrap="square" rtlCol="0">
            <a:spAutoFit/>
          </a:bodyPr>
          <a:lstStyle/>
          <a:p>
            <a:pPr algn="ctr"/>
            <a:r>
              <a:rPr lang="es-CO" sz="5400" b="1" dirty="0"/>
              <a:t>Junta Directiva No 194</a:t>
            </a:r>
          </a:p>
        </p:txBody>
      </p:sp>
      <p:sp>
        <p:nvSpPr>
          <p:cNvPr id="3" name="CuadroTexto 2">
            <a:extLst>
              <a:ext uri="{FF2B5EF4-FFF2-40B4-BE49-F238E27FC236}">
                <a16:creationId xmlns:a16="http://schemas.microsoft.com/office/drawing/2014/main" id="{BC7F9EFD-5BE5-4368-BC09-A9858D17BF9C}"/>
              </a:ext>
            </a:extLst>
          </p:cNvPr>
          <p:cNvSpPr txBox="1"/>
          <p:nvPr/>
        </p:nvSpPr>
        <p:spPr>
          <a:xfrm>
            <a:off x="9925878" y="3804108"/>
            <a:ext cx="2014772" cy="369332"/>
          </a:xfrm>
          <a:prstGeom prst="rect">
            <a:avLst/>
          </a:prstGeom>
          <a:noFill/>
        </p:spPr>
        <p:txBody>
          <a:bodyPr wrap="square" rtlCol="0">
            <a:spAutoFit/>
          </a:bodyPr>
          <a:lstStyle/>
          <a:p>
            <a:r>
              <a:rPr lang="es-CO" dirty="0"/>
              <a:t>24 junio de 2020</a:t>
            </a:r>
          </a:p>
        </p:txBody>
      </p:sp>
    </p:spTree>
    <p:extLst>
      <p:ext uri="{BB962C8B-B14F-4D97-AF65-F5344CB8AC3E}">
        <p14:creationId xmlns:p14="http://schemas.microsoft.com/office/powerpoint/2010/main" val="3956740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7C35F611-22FC-4C53-B4F6-C105553BEBD3}"/>
              </a:ext>
            </a:extLst>
          </p:cNvPr>
          <p:cNvSpPr txBox="1"/>
          <p:nvPr/>
        </p:nvSpPr>
        <p:spPr>
          <a:xfrm>
            <a:off x="8826500"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194</a:t>
            </a:r>
          </a:p>
        </p:txBody>
      </p:sp>
      <p:sp>
        <p:nvSpPr>
          <p:cNvPr id="12" name="CuadroTexto 11">
            <a:extLst>
              <a:ext uri="{FF2B5EF4-FFF2-40B4-BE49-F238E27FC236}">
                <a16:creationId xmlns:a16="http://schemas.microsoft.com/office/drawing/2014/main" id="{0EDD9F42-F792-432A-9699-C9F980623FD5}"/>
              </a:ext>
            </a:extLst>
          </p:cNvPr>
          <p:cNvSpPr txBox="1"/>
          <p:nvPr/>
        </p:nvSpPr>
        <p:spPr>
          <a:xfrm>
            <a:off x="2695585" y="946789"/>
            <a:ext cx="5027187" cy="769441"/>
          </a:xfrm>
          <a:prstGeom prst="rect">
            <a:avLst/>
          </a:prstGeom>
          <a:noFill/>
        </p:spPr>
        <p:txBody>
          <a:bodyPr wrap="square" rtlCol="0">
            <a:spAutoFit/>
          </a:bodyPr>
          <a:lstStyle/>
          <a:p>
            <a:pPr algn="r"/>
            <a:r>
              <a:rPr lang="es-ES" sz="4400" b="1" u="sng" dirty="0">
                <a:solidFill>
                  <a:srgbClr val="002060"/>
                </a:solidFill>
              </a:rPr>
              <a:t>ORDEN DEL DÍA</a:t>
            </a:r>
            <a:endParaRPr lang="es-ES" sz="4400" u="sng" dirty="0">
              <a:solidFill>
                <a:srgbClr val="002060"/>
              </a:solidFill>
            </a:endParaRPr>
          </a:p>
        </p:txBody>
      </p:sp>
      <p:sp>
        <p:nvSpPr>
          <p:cNvPr id="3" name="Rectángulo 2">
            <a:extLst>
              <a:ext uri="{FF2B5EF4-FFF2-40B4-BE49-F238E27FC236}">
                <a16:creationId xmlns:a16="http://schemas.microsoft.com/office/drawing/2014/main" id="{44F43701-7D3C-4F9D-9C3C-B4527BB93947}"/>
              </a:ext>
            </a:extLst>
          </p:cNvPr>
          <p:cNvSpPr/>
          <p:nvPr/>
        </p:nvSpPr>
        <p:spPr>
          <a:xfrm>
            <a:off x="1314859" y="2026468"/>
            <a:ext cx="10072798" cy="3728393"/>
          </a:xfrm>
          <a:prstGeom prst="rect">
            <a:avLst/>
          </a:prstGeom>
        </p:spPr>
        <p:txBody>
          <a:bodyPr wrap="square">
            <a:spAutoFit/>
          </a:bodyPr>
          <a:lstStyle/>
          <a:p>
            <a:pPr lvl="0">
              <a:lnSpc>
                <a:spcPct val="150000"/>
              </a:lnSpc>
              <a:spcAft>
                <a:spcPts val="0"/>
              </a:spcAft>
            </a:pPr>
            <a:r>
              <a:rPr lang="es-ES" sz="2400" dirty="0">
                <a:ea typeface="MS Mincho" panose="02020609040205080304" pitchFamily="49" charset="-128"/>
              </a:rPr>
              <a:t>1. Verificación del Quorum.</a:t>
            </a:r>
          </a:p>
          <a:p>
            <a:pPr>
              <a:lnSpc>
                <a:spcPct val="150000"/>
              </a:lnSpc>
            </a:pPr>
            <a:r>
              <a:rPr lang="es-CO" sz="2400" dirty="0">
                <a:ea typeface="MS Mincho" panose="02020609040205080304" pitchFamily="49" charset="-128"/>
              </a:rPr>
              <a:t>2. Comité Financiero.</a:t>
            </a:r>
          </a:p>
          <a:p>
            <a:pPr marL="342900" indent="-342900">
              <a:lnSpc>
                <a:spcPct val="150000"/>
              </a:lnSpc>
              <a:buFont typeface="Arial" panose="020B0604020202020204" pitchFamily="34" charset="0"/>
              <a:buChar char="•"/>
            </a:pPr>
            <a:r>
              <a:rPr lang="es-CO" altLang="es-CO" sz="2000" dirty="0"/>
              <a:t>Estados Financieros SAE a Mayo de 2020. </a:t>
            </a:r>
          </a:p>
          <a:p>
            <a:pPr marL="342900" indent="-342900">
              <a:lnSpc>
                <a:spcPct val="150000"/>
              </a:lnSpc>
              <a:buFont typeface="Arial" panose="020B0604020202020204" pitchFamily="34" charset="0"/>
              <a:buChar char="•"/>
            </a:pPr>
            <a:r>
              <a:rPr lang="es-CO" altLang="es-CO" sz="2000" dirty="0"/>
              <a:t>Portafolio a Mayo de 2020.</a:t>
            </a:r>
          </a:p>
          <a:p>
            <a:pPr>
              <a:lnSpc>
                <a:spcPct val="150000"/>
              </a:lnSpc>
            </a:pPr>
            <a:r>
              <a:rPr lang="es-CO" sz="2400" dirty="0">
                <a:ea typeface="MS Mincho" panose="02020609040205080304" pitchFamily="49" charset="-128"/>
              </a:rPr>
              <a:t>3. Informe Defensa Judicial. </a:t>
            </a:r>
          </a:p>
          <a:p>
            <a:pPr>
              <a:lnSpc>
                <a:spcPct val="150000"/>
              </a:lnSpc>
            </a:pPr>
            <a:r>
              <a:rPr lang="es-CO" sz="2400" dirty="0">
                <a:ea typeface="MS Mincho" panose="02020609040205080304" pitchFamily="49" charset="-128"/>
              </a:rPr>
              <a:t>4. Modificaciones de la Metodología Administración FRISCO- Sociedades.</a:t>
            </a:r>
          </a:p>
          <a:p>
            <a:pPr>
              <a:lnSpc>
                <a:spcPct val="150000"/>
              </a:lnSpc>
            </a:pPr>
            <a:r>
              <a:rPr lang="es-CO" sz="2400" dirty="0">
                <a:ea typeface="MS Mincho" panose="02020609040205080304" pitchFamily="49" charset="-128"/>
              </a:rPr>
              <a:t>5. Política de Arrendamientos.</a:t>
            </a:r>
          </a:p>
        </p:txBody>
      </p:sp>
      <p:pic>
        <p:nvPicPr>
          <p:cNvPr id="11"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3118267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2. </a:t>
            </a:r>
            <a:r>
              <a:rPr lang="es-CO" sz="4800" b="1" dirty="0">
                <a:solidFill>
                  <a:srgbClr val="002060"/>
                </a:solidFill>
              </a:rPr>
              <a:t>COMITÉ FINANCIERO</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329128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uadroTexto 7">
            <a:extLst>
              <a:ext uri="{FF2B5EF4-FFF2-40B4-BE49-F238E27FC236}">
                <a16:creationId xmlns:a16="http://schemas.microsoft.com/office/drawing/2014/main" id="{37E10FB4-1A0E-48FA-BFD4-0EBBF5F5CB58}"/>
              </a:ext>
            </a:extLst>
          </p:cNvPr>
          <p:cNvSpPr txBox="1">
            <a:spLocks noChangeArrowheads="1"/>
          </p:cNvSpPr>
          <p:nvPr/>
        </p:nvSpPr>
        <p:spPr bwMode="auto">
          <a:xfrm>
            <a:off x="2557463" y="1012825"/>
            <a:ext cx="719931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800" b="1" dirty="0">
                <a:solidFill>
                  <a:srgbClr val="002060"/>
                </a:solidFill>
                <a:latin typeface="+mn-lt"/>
              </a:rPr>
              <a:t>COMITÉ FINANCIERO </a:t>
            </a:r>
          </a:p>
          <a:p>
            <a:pPr algn="ctr"/>
            <a:r>
              <a:rPr lang="es-CO" altLang="es-CO" sz="2800" b="1" dirty="0">
                <a:solidFill>
                  <a:srgbClr val="002060"/>
                </a:solidFill>
                <a:latin typeface="+mn-lt"/>
              </a:rPr>
              <a:t>JUNIO DE 2020</a:t>
            </a:r>
          </a:p>
          <a:p>
            <a:pPr algn="ctr"/>
            <a:r>
              <a:rPr lang="es-CO" altLang="es-CO" sz="2800" b="1" dirty="0">
                <a:solidFill>
                  <a:srgbClr val="002060"/>
                </a:solidFill>
                <a:latin typeface="+mn-lt"/>
              </a:rPr>
              <a:t>ORDEN DEL DIA:</a:t>
            </a:r>
          </a:p>
        </p:txBody>
      </p:sp>
      <p:sp>
        <p:nvSpPr>
          <p:cNvPr id="3075" name="CuadroTexto 8">
            <a:extLst>
              <a:ext uri="{FF2B5EF4-FFF2-40B4-BE49-F238E27FC236}">
                <a16:creationId xmlns:a16="http://schemas.microsoft.com/office/drawing/2014/main" id="{EA2EA946-8E2F-412E-804E-89C4495AD0FE}"/>
              </a:ext>
            </a:extLst>
          </p:cNvPr>
          <p:cNvSpPr txBox="1">
            <a:spLocks noChangeArrowheads="1"/>
          </p:cNvSpPr>
          <p:nvPr/>
        </p:nvSpPr>
        <p:spPr bwMode="auto">
          <a:xfrm>
            <a:off x="2025286" y="2921641"/>
            <a:ext cx="7542212" cy="1318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buFontTx/>
              <a:buAutoNum type="arabicPeriod"/>
            </a:pPr>
            <a:r>
              <a:rPr lang="es-CO" altLang="es-CO" sz="2800" dirty="0">
                <a:solidFill>
                  <a:srgbClr val="000A8B"/>
                </a:solidFill>
              </a:rPr>
              <a:t>Estados Financieros SAE a Mayo de 2020 </a:t>
            </a:r>
          </a:p>
          <a:p>
            <a:pPr>
              <a:lnSpc>
                <a:spcPct val="150000"/>
              </a:lnSpc>
              <a:buFontTx/>
              <a:buAutoNum type="arabicPeriod"/>
            </a:pPr>
            <a:r>
              <a:rPr lang="es-CO" altLang="es-CO" sz="2800" dirty="0">
                <a:solidFill>
                  <a:srgbClr val="000A8B"/>
                </a:solidFill>
              </a:rPr>
              <a:t>Portafolio a Mayo de 2020</a:t>
            </a:r>
          </a:p>
        </p:txBody>
      </p:sp>
      <p:sp>
        <p:nvSpPr>
          <p:cNvPr id="8" name="Rectángulo 7">
            <a:extLst>
              <a:ext uri="{FF2B5EF4-FFF2-40B4-BE49-F238E27FC236}">
                <a16:creationId xmlns:a16="http://schemas.microsoft.com/office/drawing/2014/main" id="{3A868C11-6057-4238-BB28-A3BA7DEA983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1914BC33-EAF9-4D63-935A-04516607A27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A4047FBD-4BA6-4023-86E2-06E7011B93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4C3051BA-A620-4E17-90D8-8D2E9EB7D3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857500" y="2447926"/>
            <a:ext cx="6610350" cy="1323439"/>
          </a:xfrm>
          <a:prstGeom prst="rect">
            <a:avLst/>
          </a:prstGeom>
          <a:noFill/>
        </p:spPr>
        <p:txBody>
          <a:bodyPr>
            <a:spAutoFit/>
          </a:bodyPr>
          <a:lstStyle/>
          <a:p>
            <a:pPr algn="ctr">
              <a:defRPr/>
            </a:pPr>
            <a:r>
              <a:rPr lang="es-CO" sz="4000" b="1" dirty="0">
                <a:solidFill>
                  <a:srgbClr val="002060"/>
                </a:solidFill>
              </a:rPr>
              <a:t>1. ESTADOS FINANCIEROS SAE</a:t>
            </a:r>
          </a:p>
          <a:p>
            <a:pPr algn="ctr">
              <a:defRPr/>
            </a:pPr>
            <a:r>
              <a:rPr lang="es-CO" sz="4000" b="1" dirty="0">
                <a:solidFill>
                  <a:srgbClr val="002060"/>
                </a:solidFill>
              </a:rPr>
              <a:t> AL 31 DE MAYO DE 2020</a:t>
            </a:r>
            <a:endParaRPr lang="es-ES" sz="4000" b="1" dirty="0">
              <a:solidFill>
                <a:srgbClr val="002060"/>
              </a:solidFill>
            </a:endParaRPr>
          </a:p>
        </p:txBody>
      </p:sp>
      <p:sp>
        <p:nvSpPr>
          <p:cNvPr id="7" name="Rectángulo 6">
            <a:extLst>
              <a:ext uri="{FF2B5EF4-FFF2-40B4-BE49-F238E27FC236}">
                <a16:creationId xmlns:a16="http://schemas.microsoft.com/office/drawing/2014/main" id="{840FCE0C-1252-4DCB-A318-B30361C6D44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C168CADF-AFD9-4228-BA70-12B267258FB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DCA6C2E2-0C8F-4345-977C-87ECC608EE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35BE3B6F-D27E-4D80-8748-9C8F18051D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2857501" y="285750"/>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b="1" dirty="0">
                <a:solidFill>
                  <a:srgbClr val="000A8B"/>
                </a:solidFill>
                <a:latin typeface="+mn-lt"/>
                <a:ea typeface="+mn-ea"/>
                <a:cs typeface="Lato Regular"/>
              </a:rPr>
              <a:t>ESTADO DE SITUACION FINANCIERA INDIVIDUAL</a:t>
            </a:r>
          </a:p>
          <a:p>
            <a:pPr algn="ctr">
              <a:defRPr/>
            </a:pPr>
            <a:r>
              <a:rPr lang="es-CO" sz="788" b="1" dirty="0">
                <a:solidFill>
                  <a:srgbClr val="000A8B"/>
                </a:solidFill>
                <a:latin typeface="+mn-lt"/>
                <a:ea typeface="+mn-ea"/>
                <a:cs typeface="Lato Regular"/>
              </a:rPr>
              <a:t>AL 31 DE MAYO DE 2020 Y 31 DE MAYO DE 2019</a:t>
            </a:r>
          </a:p>
          <a:p>
            <a:pPr algn="ctr">
              <a:defRPr/>
            </a:pPr>
            <a:r>
              <a:rPr lang="es-CO" sz="788" b="1" dirty="0">
                <a:solidFill>
                  <a:srgbClr val="000A8B"/>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40D15B26-84F6-4B8E-B584-9C6252FAD0C4}"/>
              </a:ext>
            </a:extLst>
          </p:cNvPr>
          <p:cNvGraphicFramePr>
            <a:graphicFrameLocks noGrp="1"/>
          </p:cNvGraphicFramePr>
          <p:nvPr/>
        </p:nvGraphicFramePr>
        <p:xfrm>
          <a:off x="2257425" y="1231900"/>
          <a:ext cx="7759700" cy="4579942"/>
        </p:xfrm>
        <a:graphic>
          <a:graphicData uri="http://schemas.openxmlformats.org/drawingml/2006/table">
            <a:tbl>
              <a:tblPr/>
              <a:tblGrid>
                <a:gridCol w="2690070">
                  <a:extLst>
                    <a:ext uri="{9D8B030D-6E8A-4147-A177-3AD203B41FA5}">
                      <a16:colId xmlns:a16="http://schemas.microsoft.com/office/drawing/2014/main" val="765579804"/>
                    </a:ext>
                  </a:extLst>
                </a:gridCol>
                <a:gridCol w="1002919">
                  <a:extLst>
                    <a:ext uri="{9D8B030D-6E8A-4147-A177-3AD203B41FA5}">
                      <a16:colId xmlns:a16="http://schemas.microsoft.com/office/drawing/2014/main" val="1975097840"/>
                    </a:ext>
                  </a:extLst>
                </a:gridCol>
                <a:gridCol w="114521">
                  <a:extLst>
                    <a:ext uri="{9D8B030D-6E8A-4147-A177-3AD203B41FA5}">
                      <a16:colId xmlns:a16="http://schemas.microsoft.com/office/drawing/2014/main" val="873004697"/>
                    </a:ext>
                  </a:extLst>
                </a:gridCol>
                <a:gridCol w="1049782">
                  <a:extLst>
                    <a:ext uri="{9D8B030D-6E8A-4147-A177-3AD203B41FA5}">
                      <a16:colId xmlns:a16="http://schemas.microsoft.com/office/drawing/2014/main" val="484945792"/>
                    </a:ext>
                  </a:extLst>
                </a:gridCol>
                <a:gridCol w="114521">
                  <a:extLst>
                    <a:ext uri="{9D8B030D-6E8A-4147-A177-3AD203B41FA5}">
                      <a16:colId xmlns:a16="http://schemas.microsoft.com/office/drawing/2014/main" val="3352001356"/>
                    </a:ext>
                  </a:extLst>
                </a:gridCol>
                <a:gridCol w="938040">
                  <a:extLst>
                    <a:ext uri="{9D8B030D-6E8A-4147-A177-3AD203B41FA5}">
                      <a16:colId xmlns:a16="http://schemas.microsoft.com/office/drawing/2014/main" val="1944624498"/>
                    </a:ext>
                  </a:extLst>
                </a:gridCol>
                <a:gridCol w="104412">
                  <a:extLst>
                    <a:ext uri="{9D8B030D-6E8A-4147-A177-3AD203B41FA5}">
                      <a16:colId xmlns:a16="http://schemas.microsoft.com/office/drawing/2014/main" val="404430775"/>
                    </a:ext>
                  </a:extLst>
                </a:gridCol>
                <a:gridCol w="852950">
                  <a:extLst>
                    <a:ext uri="{9D8B030D-6E8A-4147-A177-3AD203B41FA5}">
                      <a16:colId xmlns:a16="http://schemas.microsoft.com/office/drawing/2014/main" val="1516855715"/>
                    </a:ext>
                  </a:extLst>
                </a:gridCol>
                <a:gridCol w="114521">
                  <a:extLst>
                    <a:ext uri="{9D8B030D-6E8A-4147-A177-3AD203B41FA5}">
                      <a16:colId xmlns:a16="http://schemas.microsoft.com/office/drawing/2014/main" val="2849456472"/>
                    </a:ext>
                  </a:extLst>
                </a:gridCol>
                <a:gridCol w="777964">
                  <a:extLst>
                    <a:ext uri="{9D8B030D-6E8A-4147-A177-3AD203B41FA5}">
                      <a16:colId xmlns:a16="http://schemas.microsoft.com/office/drawing/2014/main" val="271588330"/>
                    </a:ext>
                  </a:extLst>
                </a:gridCol>
              </a:tblGrid>
              <a:tr h="557778">
                <a:tc>
                  <a:txBody>
                    <a:bodyPr/>
                    <a:lstStyle/>
                    <a:p>
                      <a:pPr algn="ctr" fontAlgn="ctr"/>
                      <a:r>
                        <a:rPr lang="es-CO" sz="1200" b="1" i="0" u="none" strike="noStrike" dirty="0">
                          <a:effectLst/>
                          <a:latin typeface="Calibri" panose="020F0502020204030204" pitchFamily="34" charset="0"/>
                        </a:rPr>
                        <a:t>ACTIVO</a:t>
                      </a:r>
                    </a:p>
                  </a:txBody>
                  <a:tcPr marL="9060" marR="9060" marT="906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31-Mayo-2020</a:t>
                      </a:r>
                    </a:p>
                  </a:txBody>
                  <a:tcPr marL="9060" marR="9060"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31-Mayo-2019</a:t>
                      </a:r>
                    </a:p>
                  </a:txBody>
                  <a:tcPr marL="9060" marR="9060"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060" marR="9060"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Mayo 2020 - 2019</a:t>
                      </a:r>
                    </a:p>
                  </a:txBody>
                  <a:tcPr marL="9060" marR="9060"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May - Dic 2020-2019</a:t>
                      </a:r>
                    </a:p>
                  </a:txBody>
                  <a:tcPr marL="9060" marR="9060"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13334165"/>
                  </a:ext>
                </a:extLst>
              </a:tr>
              <a:tr h="191967">
                <a:tc>
                  <a:txBody>
                    <a:bodyPr/>
                    <a:lstStyle/>
                    <a:p>
                      <a:pPr algn="l" fontAlgn="ctr"/>
                      <a:r>
                        <a:rPr lang="es-CO" sz="1200" b="1" i="0" u="none" strike="noStrike">
                          <a:effectLst/>
                          <a:latin typeface="Calibri" panose="020F0502020204030204" pitchFamily="34" charset="0"/>
                        </a:rPr>
                        <a:t>ACTIVO CORRIENTE</a:t>
                      </a:r>
                    </a:p>
                  </a:txBody>
                  <a:tcPr marL="9060" marR="9060" marT="906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060" marR="9060"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60" marR="9060"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60" marR="9060"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60" marR="9060"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060" marR="9060" marT="906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52533354"/>
                  </a:ext>
                </a:extLst>
              </a:tr>
              <a:tr h="242821">
                <a:tc>
                  <a:txBody>
                    <a:bodyPr/>
                    <a:lstStyle/>
                    <a:p>
                      <a:pPr algn="l" fontAlgn="ctr"/>
                      <a:r>
                        <a:rPr lang="es-CO" sz="1200" b="0" i="0" u="none" strike="noStrike">
                          <a:effectLst/>
                          <a:latin typeface="Calibri" panose="020F0502020204030204" pitchFamily="34" charset="0"/>
                        </a:rPr>
                        <a:t>Efectivo en Bancos</a:t>
                      </a: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397</a:t>
                      </a:r>
                    </a:p>
                  </a:txBody>
                  <a:tcPr marL="9060" marR="9060" marT="906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358</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475</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a:t>
                      </a:r>
                    </a:p>
                  </a:txBody>
                  <a:tcPr marL="9060" marR="9060" marT="9060" marB="0" anchor="ctr">
                    <a:lnL>
                      <a:noFill/>
                    </a:lnL>
                    <a:lnR>
                      <a:noFill/>
                    </a:lnR>
                    <a:lnT>
                      <a:noFill/>
                    </a:lnT>
                    <a:lnB>
                      <a:noFill/>
                    </a:lnB>
                  </a:tcPr>
                </a:tc>
                <a:extLst>
                  <a:ext uri="{0D108BD9-81ED-4DB2-BD59-A6C34878D82A}">
                    <a16:rowId xmlns:a16="http://schemas.microsoft.com/office/drawing/2014/main" val="855808312"/>
                  </a:ext>
                </a:extLst>
              </a:tr>
              <a:tr h="242821">
                <a:tc>
                  <a:txBody>
                    <a:bodyPr/>
                    <a:lstStyle/>
                    <a:p>
                      <a:pPr algn="l" fontAlgn="ctr"/>
                      <a:r>
                        <a:rPr lang="es-CO" sz="1200" b="0" i="0" u="none" strike="noStrike">
                          <a:effectLst/>
                          <a:latin typeface="Calibri" panose="020F0502020204030204" pitchFamily="34" charset="0"/>
                        </a:rPr>
                        <a:t>Efectivo de uso restringido</a:t>
                      </a: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6,215</a:t>
                      </a:r>
                    </a:p>
                  </a:txBody>
                  <a:tcPr marL="9060" marR="9060" marT="906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9,070</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6,640</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a:t>
                      </a:r>
                    </a:p>
                  </a:txBody>
                  <a:tcPr marL="9060" marR="9060" marT="9060" marB="0" anchor="ctr">
                    <a:lnL>
                      <a:noFill/>
                    </a:lnL>
                    <a:lnR>
                      <a:noFill/>
                    </a:lnR>
                    <a:lnT>
                      <a:noFill/>
                    </a:lnT>
                    <a:lnB>
                      <a:noFill/>
                    </a:lnB>
                  </a:tcPr>
                </a:tc>
                <a:extLst>
                  <a:ext uri="{0D108BD9-81ED-4DB2-BD59-A6C34878D82A}">
                    <a16:rowId xmlns:a16="http://schemas.microsoft.com/office/drawing/2014/main" val="2810907050"/>
                  </a:ext>
                </a:extLst>
              </a:tr>
              <a:tr h="242821">
                <a:tc>
                  <a:txBody>
                    <a:bodyPr/>
                    <a:lstStyle/>
                    <a:p>
                      <a:pPr algn="l" fontAlgn="ctr"/>
                      <a:r>
                        <a:rPr lang="es-CO" sz="1200" b="0" i="0" u="none" strike="noStrike" dirty="0">
                          <a:effectLst/>
                          <a:latin typeface="Calibri" panose="020F0502020204030204" pitchFamily="34" charset="0"/>
                        </a:rPr>
                        <a:t>Inversiones de administración de liquidez</a:t>
                      </a: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8,573</a:t>
                      </a:r>
                    </a:p>
                  </a:txBody>
                  <a:tcPr marL="9060" marR="9060" marT="906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2,969</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10,076</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189</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a:t>
                      </a:r>
                    </a:p>
                  </a:txBody>
                  <a:tcPr marL="9060" marR="9060" marT="9060" marB="0" anchor="ctr">
                    <a:lnL>
                      <a:noFill/>
                    </a:lnL>
                    <a:lnR>
                      <a:noFill/>
                    </a:lnR>
                    <a:lnT>
                      <a:noFill/>
                    </a:lnT>
                    <a:lnB>
                      <a:noFill/>
                    </a:lnB>
                  </a:tcPr>
                </a:tc>
                <a:extLst>
                  <a:ext uri="{0D108BD9-81ED-4DB2-BD59-A6C34878D82A}">
                    <a16:rowId xmlns:a16="http://schemas.microsoft.com/office/drawing/2014/main" val="2650715878"/>
                  </a:ext>
                </a:extLst>
              </a:tr>
              <a:tr h="242821">
                <a:tc>
                  <a:txBody>
                    <a:bodyPr/>
                    <a:lstStyle/>
                    <a:p>
                      <a:pPr algn="l" fontAlgn="ctr"/>
                      <a:r>
                        <a:rPr lang="es-CO" sz="1200" b="0" i="0" u="none" strike="noStrike">
                          <a:effectLst/>
                          <a:latin typeface="Calibri" panose="020F0502020204030204" pitchFamily="34" charset="0"/>
                        </a:rPr>
                        <a:t>Cuentas por Cobrar Corto Plazo</a:t>
                      </a: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4,020</a:t>
                      </a:r>
                    </a:p>
                  </a:txBody>
                  <a:tcPr marL="9060" marR="9060" marT="906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1,552</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5,482</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159</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a:t>
                      </a:r>
                    </a:p>
                  </a:txBody>
                  <a:tcPr marL="9060" marR="9060" marT="9060" marB="0" anchor="ctr">
                    <a:lnL>
                      <a:noFill/>
                    </a:lnL>
                    <a:lnR>
                      <a:noFill/>
                    </a:lnR>
                    <a:lnT>
                      <a:noFill/>
                    </a:lnT>
                    <a:lnB>
                      <a:noFill/>
                    </a:lnB>
                  </a:tcPr>
                </a:tc>
                <a:extLst>
                  <a:ext uri="{0D108BD9-81ED-4DB2-BD59-A6C34878D82A}">
                    <a16:rowId xmlns:a16="http://schemas.microsoft.com/office/drawing/2014/main" val="1768740828"/>
                  </a:ext>
                </a:extLst>
              </a:tr>
              <a:tr h="242821">
                <a:tc>
                  <a:txBody>
                    <a:bodyPr/>
                    <a:lstStyle/>
                    <a:p>
                      <a:pPr algn="l" fontAlgn="ctr"/>
                      <a:r>
                        <a:rPr lang="es-CO" sz="1200" b="0" i="0" u="none" strike="noStrike">
                          <a:effectLst/>
                          <a:latin typeface="Calibri" panose="020F0502020204030204" pitchFamily="34" charset="0"/>
                        </a:rPr>
                        <a:t>Anticipos y Saldo a Favor en Impuestos</a:t>
                      </a:r>
                    </a:p>
                  </a:txBody>
                  <a:tcPr marL="9060" marR="9060" marT="906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8,883</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18,226</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8,189</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-51</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4948481"/>
                  </a:ext>
                </a:extLst>
              </a:tr>
              <a:tr h="191967">
                <a:tc>
                  <a:txBody>
                    <a:bodyPr/>
                    <a:lstStyle/>
                    <a:p>
                      <a:pPr algn="l" fontAlgn="ctr"/>
                      <a:r>
                        <a:rPr lang="es-CO" sz="1200" b="1" i="0" u="none" strike="noStrike">
                          <a:effectLst/>
                          <a:latin typeface="Calibri" panose="020F0502020204030204" pitchFamily="34" charset="0"/>
                        </a:rPr>
                        <a:t>TOTAL ACTIVO CORRIENTE</a:t>
                      </a:r>
                    </a:p>
                  </a:txBody>
                  <a:tcPr marL="9060" marR="9060"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28,088</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32,174</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30,863</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5123695"/>
                  </a:ext>
                </a:extLst>
              </a:tr>
              <a:tr h="191967">
                <a:tc>
                  <a:txBody>
                    <a:bodyPr/>
                    <a:lstStyle/>
                    <a:p>
                      <a:pPr algn="l" fontAlgn="ctr"/>
                      <a:endParaRPr lang="es-CO"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76275237"/>
                  </a:ext>
                </a:extLst>
              </a:tr>
              <a:tr h="191967">
                <a:tc>
                  <a:txBody>
                    <a:bodyPr/>
                    <a:lstStyle/>
                    <a:p>
                      <a:pPr algn="l" fontAlgn="ctr"/>
                      <a:r>
                        <a:rPr lang="es-CO" sz="1200" b="1" i="0" u="none" strike="noStrike">
                          <a:effectLst/>
                          <a:latin typeface="Calibri" panose="020F0502020204030204" pitchFamily="34" charset="0"/>
                        </a:rPr>
                        <a:t>ACTIVO NO CORRIENTE</a:t>
                      </a:r>
                    </a:p>
                  </a:txBody>
                  <a:tcPr marL="9060" marR="9060"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extLst>
                  <a:ext uri="{0D108BD9-81ED-4DB2-BD59-A6C34878D82A}">
                    <a16:rowId xmlns:a16="http://schemas.microsoft.com/office/drawing/2014/main" val="3437117944"/>
                  </a:ext>
                </a:extLst>
              </a:tr>
              <a:tr h="242821">
                <a:tc>
                  <a:txBody>
                    <a:bodyPr/>
                    <a:lstStyle/>
                    <a:p>
                      <a:pPr algn="l" fontAlgn="ctr"/>
                      <a:r>
                        <a:rPr lang="es-CO" sz="1200" b="0" i="0" u="none" strike="noStrike">
                          <a:effectLst/>
                          <a:latin typeface="Calibri" panose="020F0502020204030204" pitchFamily="34" charset="0"/>
                        </a:rPr>
                        <a:t>Cuentas por Cobrar Largo Plazo</a:t>
                      </a: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 </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60" marR="9060" marT="9060" marB="0" anchor="ctr">
                    <a:lnL>
                      <a:noFill/>
                    </a:lnL>
                    <a:lnR>
                      <a:noFill/>
                    </a:lnR>
                    <a:lnT>
                      <a:noFill/>
                    </a:lnT>
                    <a:lnB>
                      <a:noFill/>
                    </a:lnB>
                  </a:tcPr>
                </a:tc>
                <a:extLst>
                  <a:ext uri="{0D108BD9-81ED-4DB2-BD59-A6C34878D82A}">
                    <a16:rowId xmlns:a16="http://schemas.microsoft.com/office/drawing/2014/main" val="3611543509"/>
                  </a:ext>
                </a:extLst>
              </a:tr>
              <a:tr h="242821">
                <a:tc>
                  <a:txBody>
                    <a:bodyPr/>
                    <a:lstStyle/>
                    <a:p>
                      <a:pPr algn="l" fontAlgn="ctr"/>
                      <a:r>
                        <a:rPr lang="es-CO" sz="1200" b="0" i="0" u="none" strike="noStrike" dirty="0">
                          <a:effectLst/>
                          <a:latin typeface="Calibri" panose="020F0502020204030204" pitchFamily="34" charset="0"/>
                        </a:rPr>
                        <a:t>Deterioro</a:t>
                      </a: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8688616"/>
                  </a:ext>
                </a:extLst>
              </a:tr>
              <a:tr h="242821">
                <a:tc>
                  <a:txBody>
                    <a:bodyPr/>
                    <a:lstStyle/>
                    <a:p>
                      <a:pPr algn="l" fontAlgn="ctr"/>
                      <a:r>
                        <a:rPr lang="es-CO" sz="1200" b="0" i="0" u="none" strike="noStrike">
                          <a:effectLst/>
                          <a:latin typeface="Calibri" panose="020F0502020204030204" pitchFamily="34" charset="0"/>
                        </a:rPr>
                        <a:t>Total Cuenta por Cobrar Largo Plazo</a:t>
                      </a:r>
                    </a:p>
                  </a:txBody>
                  <a:tcPr marL="9060" marR="9060" marT="906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1970992"/>
                  </a:ext>
                </a:extLst>
              </a:tr>
              <a:tr h="191967">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99680829"/>
                  </a:ext>
                </a:extLst>
              </a:tr>
              <a:tr h="242821">
                <a:tc>
                  <a:txBody>
                    <a:bodyPr/>
                    <a:lstStyle/>
                    <a:p>
                      <a:pPr algn="l" fontAlgn="ctr"/>
                      <a:r>
                        <a:rPr lang="es-CO" sz="1200" b="0" i="0" u="none" strike="noStrike">
                          <a:effectLst/>
                          <a:latin typeface="Calibri" panose="020F0502020204030204" pitchFamily="34" charset="0"/>
                        </a:rPr>
                        <a:t>Propiedades, Planta y equipo</a:t>
                      </a: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475</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500</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438</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a:t>
                      </a: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a:t>
                      </a:r>
                    </a:p>
                  </a:txBody>
                  <a:tcPr marL="9060" marR="9060" marT="9060" marB="0" anchor="ctr">
                    <a:lnL>
                      <a:noFill/>
                    </a:lnL>
                    <a:lnR>
                      <a:noFill/>
                    </a:lnR>
                    <a:lnT>
                      <a:noFill/>
                    </a:lnT>
                    <a:lnB>
                      <a:noFill/>
                    </a:lnB>
                  </a:tcPr>
                </a:tc>
                <a:extLst>
                  <a:ext uri="{0D108BD9-81ED-4DB2-BD59-A6C34878D82A}">
                    <a16:rowId xmlns:a16="http://schemas.microsoft.com/office/drawing/2014/main" val="2696913381"/>
                  </a:ext>
                </a:extLst>
              </a:tr>
              <a:tr h="242821">
                <a:tc>
                  <a:txBody>
                    <a:bodyPr/>
                    <a:lstStyle/>
                    <a:p>
                      <a:pPr algn="l" fontAlgn="ctr"/>
                      <a:r>
                        <a:rPr lang="es-CO" sz="1200" b="0" i="0" u="none" strike="noStrike">
                          <a:effectLst/>
                          <a:latin typeface="Calibri" panose="020F0502020204030204" pitchFamily="34" charset="0"/>
                        </a:rPr>
                        <a:t>Otros Activos (Intangibles)</a:t>
                      </a: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2,492</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1,654</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2,385</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51</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232427"/>
                  </a:ext>
                </a:extLst>
              </a:tr>
              <a:tr h="242821">
                <a:tc>
                  <a:txBody>
                    <a:bodyPr/>
                    <a:lstStyle/>
                    <a:p>
                      <a:pPr algn="l" fontAlgn="ctr"/>
                      <a:r>
                        <a:rPr lang="es-CO" sz="1200" b="1" i="0" u="none" strike="noStrike">
                          <a:effectLst/>
                          <a:latin typeface="Calibri" panose="020F0502020204030204" pitchFamily="34" charset="0"/>
                        </a:rPr>
                        <a:t>TOTAL ACTIVO NO CORRIENTE</a:t>
                      </a:r>
                    </a:p>
                  </a:txBody>
                  <a:tcPr marL="9060" marR="9060"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2,967</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2,155</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2,822</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7</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5</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627964180"/>
                  </a:ext>
                </a:extLst>
              </a:tr>
              <a:tr h="191967">
                <a:tc>
                  <a:txBody>
                    <a:bodyPr/>
                    <a:lstStyle/>
                    <a:p>
                      <a:pPr algn="l" fontAlgn="ctr"/>
                      <a:endParaRPr lang="es-CO"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7096157"/>
                  </a:ext>
                </a:extLst>
              </a:tr>
              <a:tr h="199331">
                <a:tc>
                  <a:txBody>
                    <a:bodyPr/>
                    <a:lstStyle/>
                    <a:p>
                      <a:pPr algn="l" fontAlgn="ctr"/>
                      <a:r>
                        <a:rPr lang="es-CO" sz="1200" b="1" i="0" u="none" strike="noStrike">
                          <a:effectLst/>
                          <a:latin typeface="Calibri" panose="020F0502020204030204" pitchFamily="34" charset="0"/>
                        </a:rPr>
                        <a:t>TOTAL ACTIVO</a:t>
                      </a:r>
                    </a:p>
                  </a:txBody>
                  <a:tcPr marL="9060" marR="9060"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31,056</a:t>
                      </a:r>
                    </a:p>
                  </a:txBody>
                  <a:tcPr marL="9060" marR="9060"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34,329</a:t>
                      </a:r>
                    </a:p>
                  </a:txBody>
                  <a:tcPr marL="9060" marR="9060"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9060" marR="9060"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-8</a:t>
                      </a:r>
                    </a:p>
                  </a:txBody>
                  <a:tcPr marL="9060" marR="9060"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-8</a:t>
                      </a:r>
                    </a:p>
                  </a:txBody>
                  <a:tcPr marL="9060" marR="9060"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68302709"/>
                  </a:ext>
                </a:extLst>
              </a:tr>
            </a:tbl>
          </a:graphicData>
        </a:graphic>
      </p:graphicFrame>
      <p:sp>
        <p:nvSpPr>
          <p:cNvPr id="11" name="Botón de acción: ir hacia delante o siguiente 10">
            <a:hlinkClick r:id="rId2" action="ppaction://hlinksldjump" highlightClick="1"/>
            <a:extLst>
              <a:ext uri="{FF2B5EF4-FFF2-40B4-BE49-F238E27FC236}">
                <a16:creationId xmlns:a16="http://schemas.microsoft.com/office/drawing/2014/main" id="{ECAF7EDB-E616-45CA-8A85-A9411523CD32}"/>
              </a:ext>
            </a:extLst>
          </p:cNvPr>
          <p:cNvSpPr/>
          <p:nvPr/>
        </p:nvSpPr>
        <p:spPr>
          <a:xfrm>
            <a:off x="3552825" y="2036764"/>
            <a:ext cx="203200"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2" action="ppaction://hlinksldjump" highlightClick="1"/>
            <a:extLst>
              <a:ext uri="{FF2B5EF4-FFF2-40B4-BE49-F238E27FC236}">
                <a16:creationId xmlns:a16="http://schemas.microsoft.com/office/drawing/2014/main" id="{84B38472-9759-4EFB-8A8C-025D33140739}"/>
              </a:ext>
            </a:extLst>
          </p:cNvPr>
          <p:cNvSpPr/>
          <p:nvPr/>
        </p:nvSpPr>
        <p:spPr>
          <a:xfrm>
            <a:off x="4033838" y="2300288"/>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2" action="ppaction://hlinksldjump" highlightClick="1"/>
            <a:extLst>
              <a:ext uri="{FF2B5EF4-FFF2-40B4-BE49-F238E27FC236}">
                <a16:creationId xmlns:a16="http://schemas.microsoft.com/office/drawing/2014/main" id="{A730660A-1DBC-4EEF-8BE1-38EA3F255CEB}"/>
              </a:ext>
            </a:extLst>
          </p:cNvPr>
          <p:cNvSpPr/>
          <p:nvPr/>
        </p:nvSpPr>
        <p:spPr>
          <a:xfrm>
            <a:off x="4894264" y="2520951"/>
            <a:ext cx="200025"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5366" name="Imagen 8">
            <a:hlinkClick r:id="rId3" action="ppaction://hlinksldjump"/>
            <a:extLst>
              <a:ext uri="{FF2B5EF4-FFF2-40B4-BE49-F238E27FC236}">
                <a16:creationId xmlns:a16="http://schemas.microsoft.com/office/drawing/2014/main" id="{36B689F9-7FCC-4612-8E42-6FEF659F99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6089" y="2801939"/>
            <a:ext cx="206375" cy="10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Botón de acción: ir hacia delante o siguiente 14">
            <a:hlinkClick r:id="rId3" action="ppaction://hlinksldjump" highlightClick="1"/>
            <a:extLst>
              <a:ext uri="{FF2B5EF4-FFF2-40B4-BE49-F238E27FC236}">
                <a16:creationId xmlns:a16="http://schemas.microsoft.com/office/drawing/2014/main" id="{F21CF3E4-21C9-477B-B9FA-6383BBD158D6}"/>
              </a:ext>
            </a:extLst>
          </p:cNvPr>
          <p:cNvSpPr/>
          <p:nvPr/>
        </p:nvSpPr>
        <p:spPr>
          <a:xfrm>
            <a:off x="4516439" y="4322764"/>
            <a:ext cx="23812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6" name="Botón de acción: ir hacia delante o siguiente 15">
            <a:hlinkClick r:id="rId5" action="ppaction://hlinksldjump" highlightClick="1"/>
            <a:extLst>
              <a:ext uri="{FF2B5EF4-FFF2-40B4-BE49-F238E27FC236}">
                <a16:creationId xmlns:a16="http://schemas.microsoft.com/office/drawing/2014/main" id="{037C0688-6BFA-4FA7-8A0B-381199F24186}"/>
              </a:ext>
            </a:extLst>
          </p:cNvPr>
          <p:cNvSpPr/>
          <p:nvPr/>
        </p:nvSpPr>
        <p:spPr>
          <a:xfrm>
            <a:off x="4206875" y="4776788"/>
            <a:ext cx="185738" cy="1000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6">
            <a:hlinkClick r:id="rId5" action="ppaction://hlinksldjump" highlightClick="1"/>
            <a:extLst>
              <a:ext uri="{FF2B5EF4-FFF2-40B4-BE49-F238E27FC236}">
                <a16:creationId xmlns:a16="http://schemas.microsoft.com/office/drawing/2014/main" id="{611DAA7F-323D-403A-A9C7-573611DE96F2}"/>
              </a:ext>
            </a:extLst>
          </p:cNvPr>
          <p:cNvSpPr/>
          <p:nvPr/>
        </p:nvSpPr>
        <p:spPr>
          <a:xfrm>
            <a:off x="4071938" y="5030789"/>
            <a:ext cx="239712" cy="10318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5370" name="Imagen 8">
            <a:hlinkClick r:id="rId5" action="ppaction://hlinksldjump"/>
            <a:extLst>
              <a:ext uri="{FF2B5EF4-FFF2-40B4-BE49-F238E27FC236}">
                <a16:creationId xmlns:a16="http://schemas.microsoft.com/office/drawing/2014/main" id="{8C8B45E5-558D-4378-961E-E752F6228A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5514" y="2995614"/>
            <a:ext cx="206375" cy="10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ángulo 17">
            <a:extLst>
              <a:ext uri="{FF2B5EF4-FFF2-40B4-BE49-F238E27FC236}">
                <a16:creationId xmlns:a16="http://schemas.microsoft.com/office/drawing/2014/main" id="{1D734B23-86B2-4054-9D25-4135B12ABE7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0" name="CuadroTexto 19">
            <a:extLst>
              <a:ext uri="{FF2B5EF4-FFF2-40B4-BE49-F238E27FC236}">
                <a16:creationId xmlns:a16="http://schemas.microsoft.com/office/drawing/2014/main" id="{8FC55A72-0D82-4800-A008-3E4EC452D337}"/>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3" name="Imagen 7">
            <a:extLst>
              <a:ext uri="{FF2B5EF4-FFF2-40B4-BE49-F238E27FC236}">
                <a16:creationId xmlns:a16="http://schemas.microsoft.com/office/drawing/2014/main" id="{7A6B10CD-9EC1-4DD2-A60C-F97D6D0618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4" name="Imagen 5">
            <a:extLst>
              <a:ext uri="{FF2B5EF4-FFF2-40B4-BE49-F238E27FC236}">
                <a16:creationId xmlns:a16="http://schemas.microsoft.com/office/drawing/2014/main" id="{1976A5A9-B5B4-4090-91C5-6D186B9823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2913063" y="277813"/>
            <a:ext cx="5065712"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b="1" dirty="0">
                <a:solidFill>
                  <a:srgbClr val="000A8B"/>
                </a:solidFill>
                <a:latin typeface="+mn-lt"/>
                <a:ea typeface="+mn-ea"/>
                <a:cs typeface="Lato Regular"/>
              </a:rPr>
              <a:t>ESTADO DE SITUACION FINANCIERA INDIVIDUAL</a:t>
            </a:r>
          </a:p>
          <a:p>
            <a:pPr algn="ctr">
              <a:defRPr/>
            </a:pPr>
            <a:r>
              <a:rPr lang="es-CO" sz="788" b="1" dirty="0">
                <a:solidFill>
                  <a:srgbClr val="000A8B"/>
                </a:solidFill>
                <a:latin typeface="+mn-lt"/>
                <a:ea typeface="+mn-ea"/>
                <a:cs typeface="Lato Regular"/>
              </a:rPr>
              <a:t>AL 31 DE MAYO DE 2020 Y 31 DE MAYO DE 2019</a:t>
            </a:r>
          </a:p>
          <a:p>
            <a:pPr algn="ctr">
              <a:defRPr/>
            </a:pPr>
            <a:r>
              <a:rPr lang="es-CO" sz="788" b="1" dirty="0">
                <a:solidFill>
                  <a:srgbClr val="000A8B"/>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3" name="Tabla 2">
            <a:extLst>
              <a:ext uri="{FF2B5EF4-FFF2-40B4-BE49-F238E27FC236}">
                <a16:creationId xmlns:a16="http://schemas.microsoft.com/office/drawing/2014/main" id="{BC1EB161-E693-4F62-9805-6E8A6605844E}"/>
              </a:ext>
            </a:extLst>
          </p:cNvPr>
          <p:cNvGraphicFramePr>
            <a:graphicFrameLocks noGrp="1"/>
          </p:cNvGraphicFramePr>
          <p:nvPr/>
        </p:nvGraphicFramePr>
        <p:xfrm>
          <a:off x="2281238" y="1236663"/>
          <a:ext cx="7618412" cy="4538659"/>
        </p:xfrm>
        <a:graphic>
          <a:graphicData uri="http://schemas.openxmlformats.org/drawingml/2006/table">
            <a:tbl>
              <a:tblPr/>
              <a:tblGrid>
                <a:gridCol w="2685516">
                  <a:extLst>
                    <a:ext uri="{9D8B030D-6E8A-4147-A177-3AD203B41FA5}">
                      <a16:colId xmlns:a16="http://schemas.microsoft.com/office/drawing/2014/main" val="4218840211"/>
                    </a:ext>
                  </a:extLst>
                </a:gridCol>
                <a:gridCol w="1001219">
                  <a:extLst>
                    <a:ext uri="{9D8B030D-6E8A-4147-A177-3AD203B41FA5}">
                      <a16:colId xmlns:a16="http://schemas.microsoft.com/office/drawing/2014/main" val="3509105608"/>
                    </a:ext>
                  </a:extLst>
                </a:gridCol>
                <a:gridCol w="87334">
                  <a:extLst>
                    <a:ext uri="{9D8B030D-6E8A-4147-A177-3AD203B41FA5}">
                      <a16:colId xmlns:a16="http://schemas.microsoft.com/office/drawing/2014/main" val="3050264588"/>
                    </a:ext>
                  </a:extLst>
                </a:gridCol>
                <a:gridCol w="1048006">
                  <a:extLst>
                    <a:ext uri="{9D8B030D-6E8A-4147-A177-3AD203B41FA5}">
                      <a16:colId xmlns:a16="http://schemas.microsoft.com/office/drawing/2014/main" val="3639108375"/>
                    </a:ext>
                  </a:extLst>
                </a:gridCol>
                <a:gridCol w="87334">
                  <a:extLst>
                    <a:ext uri="{9D8B030D-6E8A-4147-A177-3AD203B41FA5}">
                      <a16:colId xmlns:a16="http://schemas.microsoft.com/office/drawing/2014/main" val="211752032"/>
                    </a:ext>
                  </a:extLst>
                </a:gridCol>
                <a:gridCol w="926362">
                  <a:extLst>
                    <a:ext uri="{9D8B030D-6E8A-4147-A177-3AD203B41FA5}">
                      <a16:colId xmlns:a16="http://schemas.microsoft.com/office/drawing/2014/main" val="4212252453"/>
                    </a:ext>
                  </a:extLst>
                </a:gridCol>
                <a:gridCol w="77245">
                  <a:extLst>
                    <a:ext uri="{9D8B030D-6E8A-4147-A177-3AD203B41FA5}">
                      <a16:colId xmlns:a16="http://schemas.microsoft.com/office/drawing/2014/main" val="1963332939"/>
                    </a:ext>
                  </a:extLst>
                </a:gridCol>
                <a:gridCol w="851504">
                  <a:extLst>
                    <a:ext uri="{9D8B030D-6E8A-4147-A177-3AD203B41FA5}">
                      <a16:colId xmlns:a16="http://schemas.microsoft.com/office/drawing/2014/main" val="3543590595"/>
                    </a:ext>
                  </a:extLst>
                </a:gridCol>
                <a:gridCol w="77245">
                  <a:extLst>
                    <a:ext uri="{9D8B030D-6E8A-4147-A177-3AD203B41FA5}">
                      <a16:colId xmlns:a16="http://schemas.microsoft.com/office/drawing/2014/main" val="291827643"/>
                    </a:ext>
                  </a:extLst>
                </a:gridCol>
                <a:gridCol w="776647">
                  <a:extLst>
                    <a:ext uri="{9D8B030D-6E8A-4147-A177-3AD203B41FA5}">
                      <a16:colId xmlns:a16="http://schemas.microsoft.com/office/drawing/2014/main" val="628396695"/>
                    </a:ext>
                  </a:extLst>
                </a:gridCol>
              </a:tblGrid>
              <a:tr h="562403">
                <a:tc>
                  <a:txBody>
                    <a:bodyPr/>
                    <a:lstStyle/>
                    <a:p>
                      <a:pPr algn="ctr" fontAlgn="ctr"/>
                      <a:r>
                        <a:rPr lang="es-CO" sz="1200" b="1" i="0" u="none" strike="noStrike">
                          <a:effectLst/>
                          <a:latin typeface="Calibri" panose="020F0502020204030204" pitchFamily="34" charset="0"/>
                        </a:rPr>
                        <a:t>PASIVO</a:t>
                      </a:r>
                    </a:p>
                  </a:txBody>
                  <a:tcPr marL="9219" marR="9219" marT="92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31-Mayo-2020</a:t>
                      </a:r>
                    </a:p>
                  </a:txBody>
                  <a:tcPr marL="9219" marR="9219"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31-Mayo-2019</a:t>
                      </a:r>
                    </a:p>
                  </a:txBody>
                  <a:tcPr marL="9219" marR="9219"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219" marR="9219"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Mayo 2020 - 2019</a:t>
                      </a:r>
                    </a:p>
                  </a:txBody>
                  <a:tcPr marL="9219" marR="9219"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May - Dic 2020-2019</a:t>
                      </a:r>
                    </a:p>
                  </a:txBody>
                  <a:tcPr marL="9219" marR="9219"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788422452"/>
                  </a:ext>
                </a:extLst>
              </a:tr>
              <a:tr h="247087">
                <a:tc>
                  <a:txBody>
                    <a:bodyPr/>
                    <a:lstStyle/>
                    <a:p>
                      <a:pPr algn="l" fontAlgn="ctr"/>
                      <a:r>
                        <a:rPr lang="es-CO" sz="1200" b="1" i="0" u="none" strike="noStrike">
                          <a:effectLst/>
                          <a:latin typeface="Calibri" panose="020F0502020204030204" pitchFamily="34" charset="0"/>
                        </a:rPr>
                        <a:t>PASIVO CORRIENTE</a:t>
                      </a: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87838280"/>
                  </a:ext>
                </a:extLst>
              </a:tr>
              <a:tr h="247087">
                <a:tc>
                  <a:txBody>
                    <a:bodyPr/>
                    <a:lstStyle/>
                    <a:p>
                      <a:pPr algn="l" fontAlgn="ctr"/>
                      <a:r>
                        <a:rPr lang="es-CO" sz="1200" b="0" i="0" u="none" strike="noStrike">
                          <a:effectLst/>
                          <a:latin typeface="Calibri" panose="020F0502020204030204" pitchFamily="34" charset="0"/>
                        </a:rPr>
                        <a:t>Cuentas por Pagar</a:t>
                      </a: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2,740</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2,368</a:t>
                      </a:r>
                    </a:p>
                  </a:txBody>
                  <a:tcPr marL="9219" marR="9219"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3,166</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a:t>
                      </a:r>
                    </a:p>
                  </a:txBody>
                  <a:tcPr marL="9219" marR="9219" marT="9220" marB="0" anchor="ctr">
                    <a:lnL>
                      <a:noFill/>
                    </a:lnL>
                    <a:lnR>
                      <a:noFill/>
                    </a:lnR>
                    <a:lnT>
                      <a:noFill/>
                    </a:lnT>
                    <a:lnB>
                      <a:noFill/>
                    </a:lnB>
                  </a:tcPr>
                </a:tc>
                <a:extLst>
                  <a:ext uri="{0D108BD9-81ED-4DB2-BD59-A6C34878D82A}">
                    <a16:rowId xmlns:a16="http://schemas.microsoft.com/office/drawing/2014/main" val="2909314490"/>
                  </a:ext>
                </a:extLst>
              </a:tr>
              <a:tr h="247087">
                <a:tc>
                  <a:txBody>
                    <a:bodyPr/>
                    <a:lstStyle/>
                    <a:p>
                      <a:pPr algn="l" fontAlgn="ctr"/>
                      <a:r>
                        <a:rPr lang="es-CO" sz="1200" b="0" i="0" u="none" strike="noStrike">
                          <a:effectLst/>
                          <a:latin typeface="Calibri" panose="020F0502020204030204" pitchFamily="34" charset="0"/>
                        </a:rPr>
                        <a:t>Beneficios a los empleados Corto Plazo</a:t>
                      </a: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2,573</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2,203</a:t>
                      </a:r>
                    </a:p>
                  </a:txBody>
                  <a:tcPr marL="9219" marR="9219"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2,541</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a:t>
                      </a:r>
                    </a:p>
                  </a:txBody>
                  <a:tcPr marL="9219" marR="9219" marT="9220" marB="0" anchor="ctr">
                    <a:lnL>
                      <a:noFill/>
                    </a:lnL>
                    <a:lnR>
                      <a:noFill/>
                    </a:lnR>
                    <a:lnT>
                      <a:noFill/>
                    </a:lnT>
                    <a:lnB>
                      <a:noFill/>
                    </a:lnB>
                  </a:tcPr>
                </a:tc>
                <a:extLst>
                  <a:ext uri="{0D108BD9-81ED-4DB2-BD59-A6C34878D82A}">
                    <a16:rowId xmlns:a16="http://schemas.microsoft.com/office/drawing/2014/main" val="1636402010"/>
                  </a:ext>
                </a:extLst>
              </a:tr>
              <a:tr h="247087">
                <a:tc>
                  <a:txBody>
                    <a:bodyPr/>
                    <a:lstStyle/>
                    <a:p>
                      <a:pPr algn="l" fontAlgn="ctr"/>
                      <a:r>
                        <a:rPr lang="es-CO" sz="1200" b="0" i="0" u="none" strike="noStrike" dirty="0">
                          <a:effectLst/>
                          <a:latin typeface="Calibri" panose="020F0502020204030204" pitchFamily="34" charset="0"/>
                        </a:rPr>
                        <a:t>Provisiones</a:t>
                      </a: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9219" marR="9219"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117</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9" marR="9219" marT="9220" marB="0" anchor="ctr">
                    <a:lnL>
                      <a:noFill/>
                    </a:lnL>
                    <a:lnR>
                      <a:noFill/>
                    </a:lnR>
                    <a:lnT>
                      <a:noFill/>
                    </a:lnT>
                    <a:lnB>
                      <a:noFill/>
                    </a:lnB>
                  </a:tcPr>
                </a:tc>
                <a:extLst>
                  <a:ext uri="{0D108BD9-81ED-4DB2-BD59-A6C34878D82A}">
                    <a16:rowId xmlns:a16="http://schemas.microsoft.com/office/drawing/2014/main" val="3445166803"/>
                  </a:ext>
                </a:extLst>
              </a:tr>
              <a:tr h="247087">
                <a:tc>
                  <a:txBody>
                    <a:bodyPr/>
                    <a:lstStyle/>
                    <a:p>
                      <a:pPr algn="l" fontAlgn="ctr"/>
                      <a:r>
                        <a:rPr lang="es-CO" sz="1200" b="0" i="0" u="none" strike="noStrike" dirty="0">
                          <a:effectLst/>
                          <a:latin typeface="Calibri" panose="020F0502020204030204" pitchFamily="34" charset="0"/>
                        </a:rPr>
                        <a:t>Otros pasivos</a:t>
                      </a: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6,743</a:t>
                      </a:r>
                    </a:p>
                  </a:txBody>
                  <a:tcPr marL="9219" marR="9219"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9,749</a:t>
                      </a:r>
                    </a:p>
                  </a:txBody>
                  <a:tcPr marL="9219" marR="9219"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6,815</a:t>
                      </a:r>
                    </a:p>
                  </a:txBody>
                  <a:tcPr marL="9219" marR="9219"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a:t>
                      </a:r>
                    </a:p>
                  </a:txBody>
                  <a:tcPr marL="9219" marR="9219"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a:t>
                      </a:r>
                    </a:p>
                  </a:txBody>
                  <a:tcPr marL="9219" marR="9219" marT="92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5255161"/>
                  </a:ext>
                </a:extLst>
              </a:tr>
              <a:tr h="247087">
                <a:tc>
                  <a:txBody>
                    <a:bodyPr/>
                    <a:lstStyle/>
                    <a:p>
                      <a:pPr algn="l" fontAlgn="ctr"/>
                      <a:r>
                        <a:rPr lang="es-CO" sz="1200" b="1" i="0" u="none" strike="noStrike" dirty="0">
                          <a:effectLst/>
                          <a:latin typeface="Calibri" panose="020F0502020204030204" pitchFamily="34" charset="0"/>
                        </a:rPr>
                        <a:t>TOTAL PASIVO CORRIENTE</a:t>
                      </a:r>
                    </a:p>
                  </a:txBody>
                  <a:tcPr marL="9219" marR="9219" marT="92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12,252</a:t>
                      </a:r>
                    </a:p>
                  </a:txBody>
                  <a:tcPr marL="9219" marR="9219"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14,410</a:t>
                      </a:r>
                    </a:p>
                  </a:txBody>
                  <a:tcPr marL="9219" marR="9219"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9219" marR="9219"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12,719</a:t>
                      </a:r>
                    </a:p>
                  </a:txBody>
                  <a:tcPr marL="9219" marR="9219"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-15</a:t>
                      </a:r>
                    </a:p>
                  </a:txBody>
                  <a:tcPr marL="9219" marR="9219"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-4</a:t>
                      </a:r>
                    </a:p>
                  </a:txBody>
                  <a:tcPr marL="9219" marR="9219"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22278"/>
                  </a:ext>
                </a:extLst>
              </a:tr>
              <a:tr h="193614">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9" marR="9219"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9" marR="9219"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2984003"/>
                  </a:ext>
                </a:extLst>
              </a:tr>
              <a:tr h="193614">
                <a:tc>
                  <a:txBody>
                    <a:bodyPr/>
                    <a:lstStyle/>
                    <a:p>
                      <a:pPr algn="l" fontAlgn="ctr"/>
                      <a:r>
                        <a:rPr lang="es-CO" sz="1200" b="1" i="0" u="none" strike="noStrike">
                          <a:effectLst/>
                          <a:latin typeface="Calibri" panose="020F0502020204030204" pitchFamily="34" charset="0"/>
                        </a:rPr>
                        <a:t>TOTAL PASIVO</a:t>
                      </a:r>
                    </a:p>
                  </a:txBody>
                  <a:tcPr marL="9219" marR="9219"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12,252</a:t>
                      </a:r>
                    </a:p>
                  </a:txBody>
                  <a:tcPr marL="9219" marR="9219"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14,410</a:t>
                      </a:r>
                    </a:p>
                  </a:txBody>
                  <a:tcPr marL="9219" marR="9219"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12,719</a:t>
                      </a:r>
                    </a:p>
                  </a:txBody>
                  <a:tcPr marL="9219" marR="9219"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-15</a:t>
                      </a:r>
                    </a:p>
                  </a:txBody>
                  <a:tcPr marL="9219" marR="9219"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-4</a:t>
                      </a:r>
                    </a:p>
                  </a:txBody>
                  <a:tcPr marL="9219" marR="9219"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555038119"/>
                  </a:ext>
                </a:extLst>
              </a:tr>
              <a:tr h="192136">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4414524"/>
                  </a:ext>
                </a:extLst>
              </a:tr>
              <a:tr h="247087">
                <a:tc>
                  <a:txBody>
                    <a:bodyPr/>
                    <a:lstStyle/>
                    <a:p>
                      <a:pPr algn="ctr" fontAlgn="ctr"/>
                      <a:r>
                        <a:rPr lang="es-CO" sz="1200" b="1" i="0" u="none" strike="noStrike">
                          <a:effectLst/>
                          <a:latin typeface="Calibri" panose="020F0502020204030204" pitchFamily="34" charset="0"/>
                        </a:rPr>
                        <a:t>PATRIMONIO</a:t>
                      </a: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extLst>
                  <a:ext uri="{0D108BD9-81ED-4DB2-BD59-A6C34878D82A}">
                    <a16:rowId xmlns:a16="http://schemas.microsoft.com/office/drawing/2014/main" val="1045149642"/>
                  </a:ext>
                </a:extLst>
              </a:tr>
              <a:tr h="247087">
                <a:tc>
                  <a:txBody>
                    <a:bodyPr/>
                    <a:lstStyle/>
                    <a:p>
                      <a:pPr algn="l" fontAlgn="ctr"/>
                      <a:r>
                        <a:rPr lang="es-CO" sz="1200" b="0" i="0" u="none" strike="noStrike">
                          <a:effectLst/>
                          <a:latin typeface="Calibri" panose="020F0502020204030204" pitchFamily="34" charset="0"/>
                        </a:rPr>
                        <a:t>Capital Suscrito y Pagado</a:t>
                      </a: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 </a:t>
                      </a:r>
                    </a:p>
                  </a:txBody>
                  <a:tcPr marL="9219" marR="9219"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 </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9" marR="9219" marT="9220" marB="0" anchor="ctr">
                    <a:lnL>
                      <a:noFill/>
                    </a:lnL>
                    <a:lnR>
                      <a:noFill/>
                    </a:lnR>
                    <a:lnT>
                      <a:noFill/>
                    </a:lnT>
                    <a:lnB>
                      <a:noFill/>
                    </a:lnB>
                  </a:tcPr>
                </a:tc>
                <a:extLst>
                  <a:ext uri="{0D108BD9-81ED-4DB2-BD59-A6C34878D82A}">
                    <a16:rowId xmlns:a16="http://schemas.microsoft.com/office/drawing/2014/main" val="4163532788"/>
                  </a:ext>
                </a:extLst>
              </a:tr>
              <a:tr h="247087">
                <a:tc>
                  <a:txBody>
                    <a:bodyPr/>
                    <a:lstStyle/>
                    <a:p>
                      <a:pPr algn="l" fontAlgn="ctr"/>
                      <a:r>
                        <a:rPr lang="es-CO" sz="1200" b="0" i="0" u="none" strike="noStrike">
                          <a:effectLst/>
                          <a:latin typeface="Calibri" panose="020F0502020204030204" pitchFamily="34" charset="0"/>
                        </a:rPr>
                        <a:t>Reservas</a:t>
                      </a: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901</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 </a:t>
                      </a:r>
                    </a:p>
                  </a:txBody>
                  <a:tcPr marL="9219" marR="9219"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 </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 </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a:t>
                      </a:r>
                    </a:p>
                  </a:txBody>
                  <a:tcPr marL="9219" marR="9219" marT="9220" marB="0" anchor="ctr">
                    <a:lnL>
                      <a:noFill/>
                    </a:lnL>
                    <a:lnR>
                      <a:noFill/>
                    </a:lnR>
                    <a:lnT>
                      <a:noFill/>
                    </a:lnT>
                    <a:lnB>
                      <a:noFill/>
                    </a:lnB>
                  </a:tcPr>
                </a:tc>
                <a:extLst>
                  <a:ext uri="{0D108BD9-81ED-4DB2-BD59-A6C34878D82A}">
                    <a16:rowId xmlns:a16="http://schemas.microsoft.com/office/drawing/2014/main" val="1546546193"/>
                  </a:ext>
                </a:extLst>
              </a:tr>
              <a:tr h="239712">
                <a:tc>
                  <a:txBody>
                    <a:bodyPr/>
                    <a:lstStyle/>
                    <a:p>
                      <a:pPr algn="l" fontAlgn="ctr"/>
                      <a:r>
                        <a:rPr lang="es-CO" sz="1200" b="0" i="0" u="none" strike="noStrike">
                          <a:effectLst/>
                          <a:latin typeface="Calibri" panose="020F0502020204030204" pitchFamily="34" charset="0"/>
                        </a:rPr>
                        <a:t>Resultados Ejercicio Anterior                                </a:t>
                      </a: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9219" marR="9219"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9219" marR="9219"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9" marR="9219" marT="9220" marB="0" anchor="ctr">
                    <a:lnL>
                      <a:noFill/>
                    </a:lnL>
                    <a:lnR>
                      <a:noFill/>
                    </a:lnR>
                    <a:lnT>
                      <a:noFill/>
                    </a:lnT>
                    <a:lnB>
                      <a:noFill/>
                    </a:lnB>
                  </a:tcPr>
                </a:tc>
                <a:extLst>
                  <a:ext uri="{0D108BD9-81ED-4DB2-BD59-A6C34878D82A}">
                    <a16:rowId xmlns:a16="http://schemas.microsoft.com/office/drawing/2014/main" val="800297207"/>
                  </a:ext>
                </a:extLst>
              </a:tr>
              <a:tr h="247087">
                <a:tc>
                  <a:txBody>
                    <a:bodyPr/>
                    <a:lstStyle/>
                    <a:p>
                      <a:pPr algn="l" fontAlgn="ctr"/>
                      <a:r>
                        <a:rPr lang="es-CO" sz="1200" b="0" i="0" u="none" strike="noStrike">
                          <a:effectLst/>
                          <a:latin typeface="Calibri" panose="020F0502020204030204" pitchFamily="34" charset="0"/>
                        </a:rPr>
                        <a:t>Resultado del ejercicio</a:t>
                      </a: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219" marR="9219"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2,020 </a:t>
                      </a:r>
                    </a:p>
                  </a:txBody>
                  <a:tcPr marL="9219" marR="9219"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3,068 </a:t>
                      </a:r>
                    </a:p>
                  </a:txBody>
                  <a:tcPr marL="9219" marR="9219"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-70</a:t>
                      </a:r>
                    </a:p>
                  </a:txBody>
                  <a:tcPr marL="9219" marR="9219"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-81</a:t>
                      </a:r>
                    </a:p>
                  </a:txBody>
                  <a:tcPr marL="9219" marR="9219" marT="92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2274957"/>
                  </a:ext>
                </a:extLst>
              </a:tr>
              <a:tr h="247087">
                <a:tc>
                  <a:txBody>
                    <a:bodyPr/>
                    <a:lstStyle/>
                    <a:p>
                      <a:pPr algn="l" fontAlgn="ctr"/>
                      <a:r>
                        <a:rPr lang="es-CO" sz="1200" b="1" i="0" u="none" strike="noStrike">
                          <a:effectLst/>
                          <a:latin typeface="Calibri" panose="020F0502020204030204" pitchFamily="34" charset="0"/>
                        </a:rPr>
                        <a:t>TOTAL PATRIMONIO</a:t>
                      </a:r>
                    </a:p>
                  </a:txBody>
                  <a:tcPr marL="9219" marR="9219"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18,804</a:t>
                      </a:r>
                    </a:p>
                  </a:txBody>
                  <a:tcPr marL="9219" marR="9219"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19,919</a:t>
                      </a:r>
                    </a:p>
                  </a:txBody>
                  <a:tcPr marL="9219" marR="9219"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20,967</a:t>
                      </a:r>
                    </a:p>
                  </a:txBody>
                  <a:tcPr marL="9219" marR="9219"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-6</a:t>
                      </a:r>
                    </a:p>
                  </a:txBody>
                  <a:tcPr marL="9219" marR="9219"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-10</a:t>
                      </a:r>
                    </a:p>
                  </a:txBody>
                  <a:tcPr marL="9219" marR="9219"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583794767"/>
                  </a:ext>
                </a:extLst>
              </a:tr>
              <a:tr h="192136">
                <a:tc>
                  <a:txBody>
                    <a:bodyPr/>
                    <a:lstStyle/>
                    <a:p>
                      <a:pPr algn="l"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4498470"/>
                  </a:ext>
                </a:extLst>
              </a:tr>
              <a:tr h="247087">
                <a:tc>
                  <a:txBody>
                    <a:bodyPr/>
                    <a:lstStyle/>
                    <a:p>
                      <a:pPr algn="l" fontAlgn="ctr"/>
                      <a:r>
                        <a:rPr lang="es-CO" sz="1200" b="1" i="0" u="none" strike="noStrike">
                          <a:effectLst/>
                          <a:latin typeface="Calibri" panose="020F0502020204030204" pitchFamily="34" charset="0"/>
                        </a:rPr>
                        <a:t>TOTAL PASIVO Y PATRIMONIO</a:t>
                      </a:r>
                    </a:p>
                  </a:txBody>
                  <a:tcPr marL="9219" marR="9219"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31,056</a:t>
                      </a:r>
                    </a:p>
                  </a:txBody>
                  <a:tcPr marL="9219" marR="9219"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34,329</a:t>
                      </a:r>
                    </a:p>
                  </a:txBody>
                  <a:tcPr marL="9219" marR="9219"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9219" marR="9219"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-8</a:t>
                      </a:r>
                    </a:p>
                  </a:txBody>
                  <a:tcPr marL="9219" marR="9219"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2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-8</a:t>
                      </a:r>
                    </a:p>
                  </a:txBody>
                  <a:tcPr marL="9219" marR="9219"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763068880"/>
                  </a:ext>
                </a:extLst>
              </a:tr>
            </a:tbl>
          </a:graphicData>
        </a:graphic>
      </p:graphicFrame>
      <p:sp>
        <p:nvSpPr>
          <p:cNvPr id="10" name="Botón de acción: ir hacia delante o siguiente 9">
            <a:hlinkClick r:id="rId2" action="ppaction://hlinksldjump" highlightClick="1"/>
            <a:extLst>
              <a:ext uri="{FF2B5EF4-FFF2-40B4-BE49-F238E27FC236}">
                <a16:creationId xmlns:a16="http://schemas.microsoft.com/office/drawing/2014/main" id="{A0A57A23-DDB4-433A-BAB4-029987C401C5}"/>
              </a:ext>
            </a:extLst>
          </p:cNvPr>
          <p:cNvSpPr/>
          <p:nvPr/>
        </p:nvSpPr>
        <p:spPr>
          <a:xfrm>
            <a:off x="3541713" y="2159000"/>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3" action="ppaction://hlinksldjump" highlightClick="1"/>
            <a:extLst>
              <a:ext uri="{FF2B5EF4-FFF2-40B4-BE49-F238E27FC236}">
                <a16:creationId xmlns:a16="http://schemas.microsoft.com/office/drawing/2014/main" id="{1B556D5F-8F83-487E-A39B-93CAD4D923D6}"/>
              </a:ext>
            </a:extLst>
          </p:cNvPr>
          <p:cNvSpPr/>
          <p:nvPr/>
        </p:nvSpPr>
        <p:spPr>
          <a:xfrm>
            <a:off x="3111500" y="2633664"/>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4" action="ppaction://hlinksldjump" highlightClick="1"/>
            <a:extLst>
              <a:ext uri="{FF2B5EF4-FFF2-40B4-BE49-F238E27FC236}">
                <a16:creationId xmlns:a16="http://schemas.microsoft.com/office/drawing/2014/main" id="{37AF8EB9-3138-4F3C-AFD5-DD77A678DEB9}"/>
              </a:ext>
            </a:extLst>
          </p:cNvPr>
          <p:cNvSpPr/>
          <p:nvPr/>
        </p:nvSpPr>
        <p:spPr>
          <a:xfrm>
            <a:off x="3195638" y="2879725"/>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3" action="ppaction://hlinksldjump" highlightClick="1"/>
            <a:extLst>
              <a:ext uri="{FF2B5EF4-FFF2-40B4-BE49-F238E27FC236}">
                <a16:creationId xmlns:a16="http://schemas.microsoft.com/office/drawing/2014/main" id="{86D2C9ED-9E91-4915-B3CA-938A547D369D}"/>
              </a:ext>
            </a:extLst>
          </p:cNvPr>
          <p:cNvSpPr/>
          <p:nvPr/>
        </p:nvSpPr>
        <p:spPr>
          <a:xfrm>
            <a:off x="4697413" y="2382839"/>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4" name="Rectángulo 13">
            <a:extLst>
              <a:ext uri="{FF2B5EF4-FFF2-40B4-BE49-F238E27FC236}">
                <a16:creationId xmlns:a16="http://schemas.microsoft.com/office/drawing/2014/main" id="{E8C28414-1897-4DA7-8BD0-0F73D7D6700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0634393F-C565-4F0D-935F-157AD352858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9" name="Imagen 7">
            <a:extLst>
              <a:ext uri="{FF2B5EF4-FFF2-40B4-BE49-F238E27FC236}">
                <a16:creationId xmlns:a16="http://schemas.microsoft.com/office/drawing/2014/main" id="{4303CFD5-560F-453C-BADC-29372FAE4E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0" name="Imagen 5">
            <a:extLst>
              <a:ext uri="{FF2B5EF4-FFF2-40B4-BE49-F238E27FC236}">
                <a16:creationId xmlns:a16="http://schemas.microsoft.com/office/drawing/2014/main" id="{6FD6465F-939F-425E-A7FF-113B609FDF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a:extLst>
              <a:ext uri="{FF2B5EF4-FFF2-40B4-BE49-F238E27FC236}">
                <a16:creationId xmlns:a16="http://schemas.microsoft.com/office/drawing/2014/main" id="{4BB3D6EE-1F13-4AEC-A4AB-EC2E2B468AE1}"/>
              </a:ext>
            </a:extLst>
          </p:cNvPr>
          <p:cNvSpPr txBox="1">
            <a:spLocks noChangeArrowheads="1"/>
          </p:cNvSpPr>
          <p:nvPr/>
        </p:nvSpPr>
        <p:spPr bwMode="auto">
          <a:xfrm>
            <a:off x="2566988" y="471489"/>
            <a:ext cx="551656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292" tIns="23147" rIns="46292" bIns="23147"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90000"/>
              </a:lnSpc>
            </a:pPr>
            <a:r>
              <a:rPr lang="es-CO" altLang="es-CO" sz="1200" dirty="0"/>
              <a:t> </a:t>
            </a:r>
            <a:r>
              <a:rPr lang="es-CO" altLang="es-CO" sz="1200" b="1" dirty="0">
                <a:solidFill>
                  <a:srgbClr val="000A8B"/>
                </a:solidFill>
                <a:ea typeface="Lato Regular"/>
                <a:cs typeface="Lato Regular"/>
              </a:rPr>
              <a:t>ESTADO DE RESULTADO INTEGRAL INDIVIDUAL</a:t>
            </a:r>
          </a:p>
          <a:p>
            <a:pPr algn="ctr">
              <a:lnSpc>
                <a:spcPct val="90000"/>
              </a:lnSpc>
            </a:pPr>
            <a:r>
              <a:rPr lang="es-CO" altLang="es-CO" sz="600" b="1" dirty="0">
                <a:solidFill>
                  <a:srgbClr val="000A8B"/>
                </a:solidFill>
                <a:ea typeface="Lato Regular"/>
                <a:cs typeface="Lato Regular"/>
              </a:rPr>
              <a:t>DEL 1° AL 31  DE MAYO DE 2020 Y DEL 1° AL 31 DE MAYO DE 2019</a:t>
            </a:r>
          </a:p>
          <a:p>
            <a:pPr algn="ctr">
              <a:lnSpc>
                <a:spcPct val="90000"/>
              </a:lnSpc>
            </a:pPr>
            <a:r>
              <a:rPr lang="es-CO" altLang="es-CO" sz="600" b="1" dirty="0">
                <a:solidFill>
                  <a:srgbClr val="000A8B"/>
                </a:solidFill>
                <a:ea typeface="Lato Regular"/>
                <a:cs typeface="Lato Regular"/>
              </a:rPr>
              <a:t>(cifras expresadas en millones de pesos)</a:t>
            </a:r>
          </a:p>
          <a:p>
            <a:pPr>
              <a:lnSpc>
                <a:spcPct val="90000"/>
              </a:lnSpc>
            </a:pPr>
            <a:endParaRPr lang="es-CO" altLang="es-CO" sz="1200" dirty="0">
              <a:solidFill>
                <a:srgbClr val="0070C0"/>
              </a:solidFill>
              <a:ea typeface="Lato Regular"/>
              <a:cs typeface="Lato Regular"/>
            </a:endParaRPr>
          </a:p>
        </p:txBody>
      </p:sp>
      <p:graphicFrame>
        <p:nvGraphicFramePr>
          <p:cNvPr id="3" name="Tabla 2">
            <a:extLst>
              <a:ext uri="{FF2B5EF4-FFF2-40B4-BE49-F238E27FC236}">
                <a16:creationId xmlns:a16="http://schemas.microsoft.com/office/drawing/2014/main" id="{1FFB604A-DFE5-4FC2-B9C1-AE70083D95C3}"/>
              </a:ext>
            </a:extLst>
          </p:cNvPr>
          <p:cNvGraphicFramePr>
            <a:graphicFrameLocks noGrp="1"/>
          </p:cNvGraphicFramePr>
          <p:nvPr/>
        </p:nvGraphicFramePr>
        <p:xfrm>
          <a:off x="2074864" y="1595439"/>
          <a:ext cx="8116886" cy="4535492"/>
        </p:xfrm>
        <a:graphic>
          <a:graphicData uri="http://schemas.openxmlformats.org/drawingml/2006/table">
            <a:tbl>
              <a:tblPr/>
              <a:tblGrid>
                <a:gridCol w="3093849">
                  <a:extLst>
                    <a:ext uri="{9D8B030D-6E8A-4147-A177-3AD203B41FA5}">
                      <a16:colId xmlns:a16="http://schemas.microsoft.com/office/drawing/2014/main" val="1523707484"/>
                    </a:ext>
                  </a:extLst>
                </a:gridCol>
                <a:gridCol w="98609">
                  <a:extLst>
                    <a:ext uri="{9D8B030D-6E8A-4147-A177-3AD203B41FA5}">
                      <a16:colId xmlns:a16="http://schemas.microsoft.com/office/drawing/2014/main" val="2648025093"/>
                    </a:ext>
                  </a:extLst>
                </a:gridCol>
                <a:gridCol w="77194">
                  <a:extLst>
                    <a:ext uri="{9D8B030D-6E8A-4147-A177-3AD203B41FA5}">
                      <a16:colId xmlns:a16="http://schemas.microsoft.com/office/drawing/2014/main" val="1914481635"/>
                    </a:ext>
                  </a:extLst>
                </a:gridCol>
                <a:gridCol w="1023066">
                  <a:extLst>
                    <a:ext uri="{9D8B030D-6E8A-4147-A177-3AD203B41FA5}">
                      <a16:colId xmlns:a16="http://schemas.microsoft.com/office/drawing/2014/main" val="1535888977"/>
                    </a:ext>
                  </a:extLst>
                </a:gridCol>
                <a:gridCol w="86282">
                  <a:extLst>
                    <a:ext uri="{9D8B030D-6E8A-4147-A177-3AD203B41FA5}">
                      <a16:colId xmlns:a16="http://schemas.microsoft.com/office/drawing/2014/main" val="3652221019"/>
                    </a:ext>
                  </a:extLst>
                </a:gridCol>
                <a:gridCol w="1026146">
                  <a:extLst>
                    <a:ext uri="{9D8B030D-6E8A-4147-A177-3AD203B41FA5}">
                      <a16:colId xmlns:a16="http://schemas.microsoft.com/office/drawing/2014/main" val="4258655958"/>
                    </a:ext>
                  </a:extLst>
                </a:gridCol>
                <a:gridCol w="86282">
                  <a:extLst>
                    <a:ext uri="{9D8B030D-6E8A-4147-A177-3AD203B41FA5}">
                      <a16:colId xmlns:a16="http://schemas.microsoft.com/office/drawing/2014/main" val="2978591876"/>
                    </a:ext>
                  </a:extLst>
                </a:gridCol>
                <a:gridCol w="936783">
                  <a:extLst>
                    <a:ext uri="{9D8B030D-6E8A-4147-A177-3AD203B41FA5}">
                      <a16:colId xmlns:a16="http://schemas.microsoft.com/office/drawing/2014/main" val="284962325"/>
                    </a:ext>
                  </a:extLst>
                </a:gridCol>
                <a:gridCol w="86282">
                  <a:extLst>
                    <a:ext uri="{9D8B030D-6E8A-4147-A177-3AD203B41FA5}">
                      <a16:colId xmlns:a16="http://schemas.microsoft.com/office/drawing/2014/main" val="3678291621"/>
                    </a:ext>
                  </a:extLst>
                </a:gridCol>
                <a:gridCol w="739566">
                  <a:extLst>
                    <a:ext uri="{9D8B030D-6E8A-4147-A177-3AD203B41FA5}">
                      <a16:colId xmlns:a16="http://schemas.microsoft.com/office/drawing/2014/main" val="3391155606"/>
                    </a:ext>
                  </a:extLst>
                </a:gridCol>
                <a:gridCol w="86282">
                  <a:extLst>
                    <a:ext uri="{9D8B030D-6E8A-4147-A177-3AD203B41FA5}">
                      <a16:colId xmlns:a16="http://schemas.microsoft.com/office/drawing/2014/main" val="1617049145"/>
                    </a:ext>
                  </a:extLst>
                </a:gridCol>
                <a:gridCol w="776545">
                  <a:extLst>
                    <a:ext uri="{9D8B030D-6E8A-4147-A177-3AD203B41FA5}">
                      <a16:colId xmlns:a16="http://schemas.microsoft.com/office/drawing/2014/main" val="2246688162"/>
                    </a:ext>
                  </a:extLst>
                </a:gridCol>
              </a:tblGrid>
              <a:tr h="597277">
                <a:tc>
                  <a:txBody>
                    <a:bodyPr/>
                    <a:lstStyle/>
                    <a:p>
                      <a:pPr algn="l"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31-Mayo-2020</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31-Mayo-2019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Mayo 2020 - 2019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May - Dic 2020-2019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09600452"/>
                  </a:ext>
                </a:extLst>
              </a:tr>
              <a:tr h="192213">
                <a:tc>
                  <a:txBody>
                    <a:bodyPr/>
                    <a:lstStyle/>
                    <a:p>
                      <a:pPr algn="l"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336" marR="9336" marT="933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336" marR="9336" marT="9333" marB="0" anchor="ctr">
                    <a:lnL>
                      <a:noFill/>
                    </a:lnL>
                    <a:lnR>
                      <a:noFill/>
                    </a:lnR>
                    <a:lnT>
                      <a:noFill/>
                    </a:lnT>
                    <a:lnB>
                      <a:noFill/>
                    </a:lnB>
                  </a:tcPr>
                </a:tc>
                <a:tc>
                  <a:txBody>
                    <a:bodyPr/>
                    <a:lstStyle/>
                    <a:p>
                      <a:pPr algn="r" fontAlgn="ctr"/>
                      <a:endParaRPr lang="es-CO" sz="1200" b="0" i="0" u="none" strike="noStrike">
                        <a:solidFill>
                          <a:srgbClr val="000000"/>
                        </a:solidFill>
                        <a:effectLst/>
                        <a:latin typeface="Calibri" panose="020F0502020204030204" pitchFamily="34" charset="0"/>
                      </a:endParaRPr>
                    </a:p>
                  </a:txBody>
                  <a:tcPr marL="9336" marR="9336" marT="9333"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04560018"/>
                  </a:ext>
                </a:extLst>
              </a:tr>
              <a:tr h="195983">
                <a:tc>
                  <a:txBody>
                    <a:bodyPr/>
                    <a:lstStyle/>
                    <a:p>
                      <a:pPr algn="l" fontAlgn="b"/>
                      <a:r>
                        <a:rPr lang="es-CO" sz="1200" b="0" i="0" u="none" strike="noStrike" dirty="0">
                          <a:solidFill>
                            <a:srgbClr val="000000"/>
                          </a:solidFill>
                          <a:effectLst/>
                          <a:latin typeface="Calibri" panose="020F0502020204030204" pitchFamily="34" charset="0"/>
                        </a:rPr>
                        <a:t>INGRESOS POR PRESTACION DE SERVICIOS</a:t>
                      </a: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19,225</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19,479</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48,813</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-61</a:t>
                      </a:r>
                    </a:p>
                  </a:txBody>
                  <a:tcPr marL="9336" marR="9336" marT="9333" marB="0" anchor="b">
                    <a:lnL>
                      <a:noFill/>
                    </a:lnL>
                    <a:lnR>
                      <a:noFill/>
                    </a:lnR>
                    <a:lnT>
                      <a:noFill/>
                    </a:lnT>
                    <a:lnB>
                      <a:noFill/>
                    </a:lnB>
                  </a:tcPr>
                </a:tc>
                <a:extLst>
                  <a:ext uri="{0D108BD9-81ED-4DB2-BD59-A6C34878D82A}">
                    <a16:rowId xmlns:a16="http://schemas.microsoft.com/office/drawing/2014/main" val="1676016062"/>
                  </a:ext>
                </a:extLst>
              </a:tr>
              <a:tr h="195983">
                <a:tc>
                  <a:txBody>
                    <a:bodyPr/>
                    <a:lstStyle/>
                    <a:p>
                      <a:pPr algn="l" fontAlgn="b"/>
                      <a:r>
                        <a:rPr lang="es-CO" sz="1200" b="0" i="0" u="none" strike="noStrike">
                          <a:solidFill>
                            <a:srgbClr val="000000"/>
                          </a:solidFill>
                          <a:effectLst/>
                          <a:latin typeface="Calibri" panose="020F0502020204030204" pitchFamily="34" charset="0"/>
                        </a:rPr>
                        <a:t>FINANCIEROS</a:t>
                      </a: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172</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49</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175</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251</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a:t>
                      </a:r>
                    </a:p>
                  </a:txBody>
                  <a:tcPr marL="9336" marR="9336" marT="9333" marB="0" anchor="b">
                    <a:lnL>
                      <a:noFill/>
                    </a:lnL>
                    <a:lnR>
                      <a:noFill/>
                    </a:lnR>
                    <a:lnT>
                      <a:noFill/>
                    </a:lnT>
                    <a:lnB>
                      <a:noFill/>
                    </a:lnB>
                  </a:tcPr>
                </a:tc>
                <a:extLst>
                  <a:ext uri="{0D108BD9-81ED-4DB2-BD59-A6C34878D82A}">
                    <a16:rowId xmlns:a16="http://schemas.microsoft.com/office/drawing/2014/main" val="695052076"/>
                  </a:ext>
                </a:extLst>
              </a:tr>
              <a:tr h="195983">
                <a:tc>
                  <a:txBody>
                    <a:bodyPr/>
                    <a:lstStyle/>
                    <a:p>
                      <a:pPr algn="l" fontAlgn="b"/>
                      <a:r>
                        <a:rPr lang="es-CO" sz="1200" b="0" i="0" u="none" strike="noStrike">
                          <a:solidFill>
                            <a:srgbClr val="000000"/>
                          </a:solidFill>
                          <a:effectLst/>
                          <a:latin typeface="Calibri" panose="020F0502020204030204" pitchFamily="34" charset="0"/>
                        </a:rPr>
                        <a:t>SUBVENCIONES</a:t>
                      </a: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a:noFill/>
                    </a:lnB>
                  </a:tcPr>
                </a:tc>
                <a:extLst>
                  <a:ext uri="{0D108BD9-81ED-4DB2-BD59-A6C34878D82A}">
                    <a16:rowId xmlns:a16="http://schemas.microsoft.com/office/drawing/2014/main" val="534468140"/>
                  </a:ext>
                </a:extLst>
              </a:tr>
              <a:tr h="195983">
                <a:tc>
                  <a:txBody>
                    <a:bodyPr/>
                    <a:lstStyle/>
                    <a:p>
                      <a:pPr algn="l" fontAlgn="b"/>
                      <a:r>
                        <a:rPr lang="es-CO" sz="1200" b="0" i="0" u="none" strike="noStrike" dirty="0">
                          <a:solidFill>
                            <a:srgbClr val="000000"/>
                          </a:solidFill>
                          <a:effectLst/>
                          <a:latin typeface="Calibri" panose="020F0502020204030204" pitchFamily="34" charset="0"/>
                        </a:rPr>
                        <a:t>INGRESOS DIVERSOS</a:t>
                      </a: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4137037"/>
                  </a:ext>
                </a:extLst>
              </a:tr>
              <a:tr h="250112">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19,397</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19,633</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49,093</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-60</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595329122"/>
                  </a:ext>
                </a:extLst>
              </a:tr>
              <a:tr h="205315">
                <a:tc>
                  <a:txBody>
                    <a:bodyPr/>
                    <a:lstStyle/>
                    <a:p>
                      <a:pPr algn="l"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9436995"/>
                  </a:ext>
                </a:extLst>
              </a:tr>
              <a:tr h="192213">
                <a:tc>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extLst>
                  <a:ext uri="{0D108BD9-81ED-4DB2-BD59-A6C34878D82A}">
                    <a16:rowId xmlns:a16="http://schemas.microsoft.com/office/drawing/2014/main" val="219451716"/>
                  </a:ext>
                </a:extLst>
              </a:tr>
              <a:tr h="195983">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12030"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11,344</a:t>
                      </a:r>
                    </a:p>
                  </a:txBody>
                  <a:tcPr marL="9336" marR="9336" marT="9333"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10,278</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27,134</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-58</a:t>
                      </a:r>
                    </a:p>
                  </a:txBody>
                  <a:tcPr marL="9336" marR="9336" marT="9333" marB="0" anchor="b">
                    <a:lnL>
                      <a:noFill/>
                    </a:lnL>
                    <a:lnR>
                      <a:noFill/>
                    </a:lnR>
                    <a:lnT>
                      <a:noFill/>
                    </a:lnT>
                    <a:lnB>
                      <a:noFill/>
                    </a:lnB>
                  </a:tcPr>
                </a:tc>
                <a:extLst>
                  <a:ext uri="{0D108BD9-81ED-4DB2-BD59-A6C34878D82A}">
                    <a16:rowId xmlns:a16="http://schemas.microsoft.com/office/drawing/2014/main" val="3205923171"/>
                  </a:ext>
                </a:extLst>
              </a:tr>
              <a:tr h="195983">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12030"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5,430</a:t>
                      </a:r>
                    </a:p>
                  </a:txBody>
                  <a:tcPr marL="9336" marR="9336" marT="9333"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4,819</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12,799</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-58</a:t>
                      </a:r>
                    </a:p>
                  </a:txBody>
                  <a:tcPr marL="9336" marR="9336" marT="9333" marB="0" anchor="b">
                    <a:lnL>
                      <a:noFill/>
                    </a:lnL>
                    <a:lnR>
                      <a:noFill/>
                    </a:lnR>
                    <a:lnT>
                      <a:noFill/>
                    </a:lnT>
                    <a:lnB>
                      <a:noFill/>
                    </a:lnB>
                  </a:tcPr>
                </a:tc>
                <a:extLst>
                  <a:ext uri="{0D108BD9-81ED-4DB2-BD59-A6C34878D82A}">
                    <a16:rowId xmlns:a16="http://schemas.microsoft.com/office/drawing/2014/main" val="2285446221"/>
                  </a:ext>
                </a:extLst>
              </a:tr>
              <a:tr h="195983">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12030"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122</a:t>
                      </a:r>
                    </a:p>
                  </a:txBody>
                  <a:tcPr marL="9336" marR="9336" marT="9333"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96</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333</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26</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-63</a:t>
                      </a:r>
                    </a:p>
                  </a:txBody>
                  <a:tcPr marL="9336" marR="9336" marT="9333" marB="0" anchor="b">
                    <a:lnL>
                      <a:noFill/>
                    </a:lnL>
                    <a:lnR>
                      <a:noFill/>
                    </a:lnR>
                    <a:lnT>
                      <a:noFill/>
                    </a:lnT>
                    <a:lnB>
                      <a:noFill/>
                    </a:lnB>
                  </a:tcPr>
                </a:tc>
                <a:extLst>
                  <a:ext uri="{0D108BD9-81ED-4DB2-BD59-A6C34878D82A}">
                    <a16:rowId xmlns:a16="http://schemas.microsoft.com/office/drawing/2014/main" val="3987720412"/>
                  </a:ext>
                </a:extLst>
              </a:tr>
              <a:tr h="195983">
                <a:tc>
                  <a:txBody>
                    <a:bodyPr/>
                    <a:lstStyle/>
                    <a:p>
                      <a:pPr algn="l" fontAlgn="b"/>
                      <a:r>
                        <a:rPr lang="es-CO" sz="1200" b="0" i="0" u="none" strike="noStrike">
                          <a:solidFill>
                            <a:srgbClr val="000000"/>
                          </a:solidFill>
                          <a:effectLst/>
                          <a:latin typeface="Calibri" panose="020F0502020204030204" pitchFamily="34" charset="0"/>
                        </a:rPr>
                        <a:t>GASTOS DE OPERACIÓN</a:t>
                      </a:r>
                    </a:p>
                  </a:txBody>
                  <a:tcPr marL="112030"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885</a:t>
                      </a:r>
                    </a:p>
                  </a:txBody>
                  <a:tcPr marL="9336" marR="9336" marT="9333"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1,146</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3,422</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-23</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-74</a:t>
                      </a:r>
                    </a:p>
                  </a:txBody>
                  <a:tcPr marL="9336" marR="9336" marT="9333" marB="0" anchor="b">
                    <a:lnL>
                      <a:noFill/>
                    </a:lnL>
                    <a:lnR>
                      <a:noFill/>
                    </a:lnR>
                    <a:lnT>
                      <a:noFill/>
                    </a:lnT>
                    <a:lnB>
                      <a:noFill/>
                    </a:lnB>
                  </a:tcPr>
                </a:tc>
                <a:extLst>
                  <a:ext uri="{0D108BD9-81ED-4DB2-BD59-A6C34878D82A}">
                    <a16:rowId xmlns:a16="http://schemas.microsoft.com/office/drawing/2014/main" val="2504595505"/>
                  </a:ext>
                </a:extLst>
              </a:tr>
              <a:tr h="195983">
                <a:tc>
                  <a:txBody>
                    <a:bodyPr/>
                    <a:lstStyle/>
                    <a:p>
                      <a:pPr algn="l" fontAlgn="b"/>
                      <a:r>
                        <a:rPr lang="es-CO" sz="1200" b="0" i="0" u="none" strike="noStrike">
                          <a:solidFill>
                            <a:srgbClr val="000000"/>
                          </a:solidFill>
                          <a:effectLst/>
                          <a:latin typeface="Calibri" panose="020F0502020204030204" pitchFamily="34" charset="0"/>
                        </a:rPr>
                        <a:t>DETERIORO, DEPRECIACION, AMORTIZACION</a:t>
                      </a:r>
                    </a:p>
                  </a:txBody>
                  <a:tcPr marL="112030"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156</a:t>
                      </a:r>
                    </a:p>
                  </a:txBody>
                  <a:tcPr marL="9336" marR="9336" marT="9333"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249</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576</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-37</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-73</a:t>
                      </a:r>
                    </a:p>
                  </a:txBody>
                  <a:tcPr marL="9336" marR="9336" marT="9333" marB="0" anchor="b">
                    <a:lnL>
                      <a:noFill/>
                    </a:lnL>
                    <a:lnR>
                      <a:noFill/>
                    </a:lnR>
                    <a:lnT>
                      <a:noFill/>
                    </a:lnT>
                    <a:lnB>
                      <a:noFill/>
                    </a:lnB>
                  </a:tcPr>
                </a:tc>
                <a:extLst>
                  <a:ext uri="{0D108BD9-81ED-4DB2-BD59-A6C34878D82A}">
                    <a16:rowId xmlns:a16="http://schemas.microsoft.com/office/drawing/2014/main" val="2096514081"/>
                  </a:ext>
                </a:extLst>
              </a:tr>
              <a:tr h="195983">
                <a:tc gridSpan="2">
                  <a:txBody>
                    <a:bodyPr/>
                    <a:lstStyle/>
                    <a:p>
                      <a:pPr algn="l" fontAlgn="b"/>
                      <a:r>
                        <a:rPr lang="es-CO" sz="1200" b="0" i="0" u="none" strike="noStrike">
                          <a:solidFill>
                            <a:srgbClr val="000000"/>
                          </a:solidFill>
                          <a:effectLst/>
                          <a:latin typeface="Calibri" panose="020F0502020204030204" pitchFamily="34" charset="0"/>
                        </a:rPr>
                        <a:t>OTROS GASTOS OPERACIONALES (IVA ASUMIDO)</a:t>
                      </a:r>
                    </a:p>
                  </a:txBody>
                  <a:tcPr marL="112030" marR="9336" marT="9333" marB="0" anchor="b">
                    <a:lnL>
                      <a:noFill/>
                    </a:lnL>
                    <a:lnR>
                      <a:noFill/>
                    </a:lnR>
                    <a:lnT>
                      <a:noFill/>
                    </a:lnT>
                    <a:lnB>
                      <a:noFill/>
                    </a:lnB>
                  </a:tcPr>
                </a:tc>
                <a:tc hMerge="1">
                  <a:txBody>
                    <a:bodyPr/>
                    <a:lstStyle/>
                    <a:p>
                      <a:endParaRPr lang="es-CO"/>
                    </a:p>
                  </a:txBody>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612</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584</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1,668</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-63</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9356498"/>
                  </a:ext>
                </a:extLst>
              </a:tr>
              <a:tr h="250112">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18,549</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17,173</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45,932</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8</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-60</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298741698"/>
                  </a:ext>
                </a:extLst>
              </a:tr>
              <a:tr h="192213">
                <a:tc>
                  <a:txBody>
                    <a:bodyPr/>
                    <a:lstStyle/>
                    <a:p>
                      <a:pPr algn="l"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24230361"/>
                  </a:ext>
                </a:extLst>
              </a:tr>
              <a:tr h="250112">
                <a:tc gridSpan="2">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9336" marR="9336" marT="9333" marB="0" anchor="b">
                    <a:lnL>
                      <a:noFill/>
                    </a:lnL>
                    <a:lnR>
                      <a:noFill/>
                    </a:lnR>
                    <a:lnT>
                      <a:noFill/>
                    </a:lnT>
                    <a:lnB>
                      <a:noFill/>
                    </a:lnB>
                    <a:solidFill>
                      <a:srgbClr val="DBDBDB"/>
                    </a:solidFill>
                  </a:tcPr>
                </a:tc>
                <a:tc hMerge="1">
                  <a:txBody>
                    <a:bodyPr/>
                    <a:lstStyle/>
                    <a:p>
                      <a:endParaRPr lang="es-CO"/>
                    </a:p>
                  </a:txBody>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848</a:t>
                      </a:r>
                    </a:p>
                  </a:txBody>
                  <a:tcPr marL="9336" marR="9336" marT="9333"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2,460</a:t>
                      </a:r>
                    </a:p>
                  </a:txBody>
                  <a:tcPr marL="9336" marR="9336" marT="9333"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3,161</a:t>
                      </a:r>
                    </a:p>
                  </a:txBody>
                  <a:tcPr marL="9336" marR="9336" marT="9333"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-66</a:t>
                      </a:r>
                    </a:p>
                  </a:txBody>
                  <a:tcPr marL="9336" marR="9336" marT="9333"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-73</a:t>
                      </a:r>
                    </a:p>
                  </a:txBody>
                  <a:tcPr marL="9336" marR="9336" marT="9333" marB="0" anchor="b">
                    <a:lnL>
                      <a:noFill/>
                    </a:lnL>
                    <a:lnR>
                      <a:noFill/>
                    </a:lnR>
                    <a:lnT>
                      <a:noFill/>
                    </a:lnT>
                    <a:lnB>
                      <a:noFill/>
                    </a:lnB>
                    <a:solidFill>
                      <a:srgbClr val="DBDBDB"/>
                    </a:solidFill>
                  </a:tcPr>
                </a:tc>
                <a:extLst>
                  <a:ext uri="{0D108BD9-81ED-4DB2-BD59-A6C34878D82A}">
                    <a16:rowId xmlns:a16="http://schemas.microsoft.com/office/drawing/2014/main" val="21518711"/>
                  </a:ext>
                </a:extLst>
              </a:tr>
              <a:tr h="195983">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12030"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439</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93</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-43</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167</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2441801"/>
                  </a:ext>
                </a:extLst>
              </a:tr>
              <a:tr h="250112">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598</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2,020</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3,068</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-70</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-81</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155978936"/>
                  </a:ext>
                </a:extLst>
              </a:tr>
            </a:tbl>
          </a:graphicData>
        </a:graphic>
      </p:graphicFrame>
      <p:sp>
        <p:nvSpPr>
          <p:cNvPr id="18" name="Botón de acción: ir hacia delante o siguiente 17">
            <a:hlinkClick r:id="rId2" action="ppaction://hlinksldjump" highlightClick="1"/>
            <a:extLst>
              <a:ext uri="{FF2B5EF4-FFF2-40B4-BE49-F238E27FC236}">
                <a16:creationId xmlns:a16="http://schemas.microsoft.com/office/drawing/2014/main" id="{D7BAF632-D41C-45B4-B094-4C30C9BE35C0}"/>
              </a:ext>
            </a:extLst>
          </p:cNvPr>
          <p:cNvSpPr/>
          <p:nvPr/>
        </p:nvSpPr>
        <p:spPr>
          <a:xfrm>
            <a:off x="3630613" y="3860801"/>
            <a:ext cx="233362" cy="1127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rId3" action="ppaction://hlinksldjump" highlightClick="1"/>
            <a:extLst>
              <a:ext uri="{FF2B5EF4-FFF2-40B4-BE49-F238E27FC236}">
                <a16:creationId xmlns:a16="http://schemas.microsoft.com/office/drawing/2014/main" id="{33515E80-29A4-4E6F-926C-75C64A956359}"/>
              </a:ext>
            </a:extLst>
          </p:cNvPr>
          <p:cNvSpPr/>
          <p:nvPr/>
        </p:nvSpPr>
        <p:spPr>
          <a:xfrm>
            <a:off x="3486151" y="4049713"/>
            <a:ext cx="231775" cy="1127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rId4" action="ppaction://hlinksldjump" highlightClick="1"/>
            <a:extLst>
              <a:ext uri="{FF2B5EF4-FFF2-40B4-BE49-F238E27FC236}">
                <a16:creationId xmlns:a16="http://schemas.microsoft.com/office/drawing/2014/main" id="{5BA6AD03-7F56-49BE-B4CB-42AF7C62AB0A}"/>
              </a:ext>
            </a:extLst>
          </p:cNvPr>
          <p:cNvSpPr/>
          <p:nvPr/>
        </p:nvSpPr>
        <p:spPr>
          <a:xfrm>
            <a:off x="5000626" y="4633914"/>
            <a:ext cx="23177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4" name="Botón de acción: ir hacia delante o siguiente 23">
            <a:hlinkClick r:id="rId4" action="ppaction://hlinksldjump" highlightClick="1"/>
            <a:extLst>
              <a:ext uri="{FF2B5EF4-FFF2-40B4-BE49-F238E27FC236}">
                <a16:creationId xmlns:a16="http://schemas.microsoft.com/office/drawing/2014/main" id="{3D6F6483-8BDA-4515-AF7A-9F411F33C362}"/>
              </a:ext>
            </a:extLst>
          </p:cNvPr>
          <p:cNvSpPr/>
          <p:nvPr/>
        </p:nvSpPr>
        <p:spPr>
          <a:xfrm>
            <a:off x="5240339" y="4837114"/>
            <a:ext cx="142875" cy="12858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2" name="Botón de acción: ir hacia delante o siguiente 21">
            <a:hlinkClick r:id="rId5" action="ppaction://hlinksldjump" highlightClick="1"/>
            <a:extLst>
              <a:ext uri="{FF2B5EF4-FFF2-40B4-BE49-F238E27FC236}">
                <a16:creationId xmlns:a16="http://schemas.microsoft.com/office/drawing/2014/main" id="{B710B5F8-C171-426F-A441-4EDCF92F5EA5}"/>
              </a:ext>
            </a:extLst>
          </p:cNvPr>
          <p:cNvSpPr/>
          <p:nvPr/>
        </p:nvSpPr>
        <p:spPr>
          <a:xfrm>
            <a:off x="3713164" y="4440238"/>
            <a:ext cx="231775" cy="1127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Rectángulo 12">
            <a:extLst>
              <a:ext uri="{FF2B5EF4-FFF2-40B4-BE49-F238E27FC236}">
                <a16:creationId xmlns:a16="http://schemas.microsoft.com/office/drawing/2014/main" id="{26CACA81-35C6-4ACA-A74B-B14DE1E9289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77456696-2461-4B6A-9D5C-06193AEC7A77}"/>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7">
            <a:extLst>
              <a:ext uri="{FF2B5EF4-FFF2-40B4-BE49-F238E27FC236}">
                <a16:creationId xmlns:a16="http://schemas.microsoft.com/office/drawing/2014/main" id="{C2DEC709-83AE-4AB7-A26C-5168ED7C2E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0" name="Imagen 5">
            <a:extLst>
              <a:ext uri="{FF2B5EF4-FFF2-40B4-BE49-F238E27FC236}">
                <a16:creationId xmlns:a16="http://schemas.microsoft.com/office/drawing/2014/main" id="{13FFE12C-1BF1-4C4F-841B-4F2E3BC637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614" y="2393950"/>
            <a:ext cx="7216775" cy="1322388"/>
          </a:xfrm>
          <a:prstGeom prst="rect">
            <a:avLst/>
          </a:prstGeom>
          <a:noFill/>
        </p:spPr>
        <p:txBody>
          <a:bodyPr>
            <a:spAutoFit/>
          </a:bodyPr>
          <a:lstStyle/>
          <a:p>
            <a:pPr algn="ctr">
              <a:defRPr/>
            </a:pPr>
            <a:r>
              <a:rPr lang="es-CO" sz="4000" b="1" dirty="0">
                <a:solidFill>
                  <a:srgbClr val="002060"/>
                </a:solidFill>
              </a:rPr>
              <a:t>2. PORTAFOLIO</a:t>
            </a:r>
          </a:p>
          <a:p>
            <a:pPr algn="ctr">
              <a:defRPr/>
            </a:pPr>
            <a:r>
              <a:rPr lang="es-CO" sz="4000" b="1" dirty="0">
                <a:solidFill>
                  <a:srgbClr val="002060"/>
                </a:solidFill>
              </a:rPr>
              <a:t> A 31 DE MAYO DE 2020</a:t>
            </a:r>
            <a:endParaRPr lang="es-ES" sz="4000" b="1" dirty="0">
              <a:solidFill>
                <a:srgbClr val="002060"/>
              </a:solidFill>
            </a:endParaRPr>
          </a:p>
        </p:txBody>
      </p:sp>
      <p:pic>
        <p:nvPicPr>
          <p:cNvPr id="8198" name="Imagen 8">
            <a:hlinkClick r:id="rId2" action="ppaction://hlinksldjump"/>
            <a:extLst>
              <a:ext uri="{FF2B5EF4-FFF2-40B4-BE49-F238E27FC236}">
                <a16:creationId xmlns:a16="http://schemas.microsoft.com/office/drawing/2014/main" id="{4CBBBC4F-FF12-4EE4-A817-E9424DE7C5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4976" y="3160714"/>
            <a:ext cx="206375" cy="10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ángulo 9">
            <a:extLst>
              <a:ext uri="{FF2B5EF4-FFF2-40B4-BE49-F238E27FC236}">
                <a16:creationId xmlns:a16="http://schemas.microsoft.com/office/drawing/2014/main" id="{49F18783-311B-470E-AC97-CC85E194CDD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FFB12666-EF6B-4510-AD7E-1397087A7D56}"/>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1B3959CB-F4B9-4D0E-8BE7-008FB7787C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0ECBA80D-EAA5-42FF-9572-89A2D9EFB8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ítulo 7">
            <a:extLst>
              <a:ext uri="{FF2B5EF4-FFF2-40B4-BE49-F238E27FC236}">
                <a16:creationId xmlns:a16="http://schemas.microsoft.com/office/drawing/2014/main" id="{051A73BC-5C7D-497F-A5FC-98AC56ED0788}"/>
              </a:ext>
            </a:extLst>
          </p:cNvPr>
          <p:cNvSpPr txBox="1">
            <a:spLocks noChangeArrowheads="1"/>
          </p:cNvSpPr>
          <p:nvPr/>
        </p:nvSpPr>
        <p:spPr bwMode="auto">
          <a:xfrm>
            <a:off x="4430713" y="1001713"/>
            <a:ext cx="6062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a:solidFill>
                  <a:srgbClr val="000A8B"/>
                </a:solidFill>
              </a:rPr>
              <a:t>COMPOSICIÓN PORTAFOLIO MAYO 2020 </a:t>
            </a:r>
          </a:p>
        </p:txBody>
      </p:sp>
      <p:sp>
        <p:nvSpPr>
          <p:cNvPr id="9222" name="CuadroTexto 15">
            <a:extLst>
              <a:ext uri="{FF2B5EF4-FFF2-40B4-BE49-F238E27FC236}">
                <a16:creationId xmlns:a16="http://schemas.microsoft.com/office/drawing/2014/main" id="{BDD3CB96-6F0F-4462-BABA-B0273C61CFDB}"/>
              </a:ext>
            </a:extLst>
          </p:cNvPr>
          <p:cNvSpPr txBox="1">
            <a:spLocks noChangeArrowheads="1"/>
          </p:cNvSpPr>
          <p:nvPr/>
        </p:nvSpPr>
        <p:spPr bwMode="auto">
          <a:xfrm>
            <a:off x="8469314" y="1296988"/>
            <a:ext cx="21177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3" name="Tabla 2">
            <a:extLst>
              <a:ext uri="{FF2B5EF4-FFF2-40B4-BE49-F238E27FC236}">
                <a16:creationId xmlns:a16="http://schemas.microsoft.com/office/drawing/2014/main" id="{980D1E52-076A-48B5-B28B-D8A722A1D845}"/>
              </a:ext>
            </a:extLst>
          </p:cNvPr>
          <p:cNvGraphicFramePr>
            <a:graphicFrameLocks noGrp="1"/>
          </p:cNvGraphicFramePr>
          <p:nvPr/>
        </p:nvGraphicFramePr>
        <p:xfrm>
          <a:off x="1924051" y="1574800"/>
          <a:ext cx="8569326" cy="2533650"/>
        </p:xfrm>
        <a:graphic>
          <a:graphicData uri="http://schemas.openxmlformats.org/drawingml/2006/table">
            <a:tbl>
              <a:tblPr/>
              <a:tblGrid>
                <a:gridCol w="2009488">
                  <a:extLst>
                    <a:ext uri="{9D8B030D-6E8A-4147-A177-3AD203B41FA5}">
                      <a16:colId xmlns:a16="http://schemas.microsoft.com/office/drawing/2014/main" val="9786630"/>
                    </a:ext>
                  </a:extLst>
                </a:gridCol>
                <a:gridCol w="1377080">
                  <a:extLst>
                    <a:ext uri="{9D8B030D-6E8A-4147-A177-3AD203B41FA5}">
                      <a16:colId xmlns:a16="http://schemas.microsoft.com/office/drawing/2014/main" val="1002985428"/>
                    </a:ext>
                  </a:extLst>
                </a:gridCol>
                <a:gridCol w="1481857">
                  <a:extLst>
                    <a:ext uri="{9D8B030D-6E8A-4147-A177-3AD203B41FA5}">
                      <a16:colId xmlns:a16="http://schemas.microsoft.com/office/drawing/2014/main" val="76587418"/>
                    </a:ext>
                  </a:extLst>
                </a:gridCol>
                <a:gridCol w="1511794">
                  <a:extLst>
                    <a:ext uri="{9D8B030D-6E8A-4147-A177-3AD203B41FA5}">
                      <a16:colId xmlns:a16="http://schemas.microsoft.com/office/drawing/2014/main" val="1489738403"/>
                    </a:ext>
                  </a:extLst>
                </a:gridCol>
                <a:gridCol w="2189107">
                  <a:extLst>
                    <a:ext uri="{9D8B030D-6E8A-4147-A177-3AD203B41FA5}">
                      <a16:colId xmlns:a16="http://schemas.microsoft.com/office/drawing/2014/main" val="4229046208"/>
                    </a:ext>
                  </a:extLst>
                </a:gridCol>
              </a:tblGrid>
              <a:tr h="685800">
                <a:tc>
                  <a:txBody>
                    <a:bodyPr/>
                    <a:lstStyle/>
                    <a:p>
                      <a:pPr algn="ctr" fontAlgn="ctr"/>
                      <a:r>
                        <a:rPr lang="es-CO" sz="1400" b="1" i="0" u="none" strike="noStrike">
                          <a:solidFill>
                            <a:srgbClr val="FFFFFF"/>
                          </a:solidFill>
                          <a:effectLst/>
                          <a:latin typeface="Arial Narrow" panose="020B0606020202030204" pitchFamily="34" charset="0"/>
                        </a:rPr>
                        <a:t>COMPOSICION DEL PORTAFOLIO </a:t>
                      </a:r>
                    </a:p>
                  </a:txBody>
                  <a:tcPr marL="9527" marR="9527" marT="9525" marB="0" anchor="ctr">
                    <a:lnL>
                      <a:noFill/>
                    </a:lnL>
                    <a:lnR>
                      <a:noFill/>
                    </a:lnR>
                    <a:lnT>
                      <a:noFill/>
                    </a:lnT>
                    <a:lnB w="6350" cap="flat" cmpd="sng" algn="ctr">
                      <a:solidFill>
                        <a:srgbClr val="FFFFFF"/>
                      </a:solidFill>
                      <a:prstDash val="solid"/>
                      <a:round/>
                      <a:headEnd type="none" w="med" len="med"/>
                      <a:tailEnd type="none" w="med" len="med"/>
                    </a:lnB>
                    <a:solidFill>
                      <a:srgbClr val="2F75B5"/>
                    </a:solidFill>
                  </a:tcPr>
                </a:tc>
                <a:tc>
                  <a:txBody>
                    <a:bodyPr/>
                    <a:lstStyle/>
                    <a:p>
                      <a:pPr algn="ctr" fontAlgn="ctr"/>
                      <a:r>
                        <a:rPr lang="es-CO" sz="1400" b="1" i="0" u="none" strike="noStrike">
                          <a:solidFill>
                            <a:srgbClr val="FFFFFF"/>
                          </a:solidFill>
                          <a:effectLst/>
                          <a:latin typeface="Arial Narrow" panose="020B0606020202030204" pitchFamily="34" charset="0"/>
                        </a:rPr>
                        <a:t>EXTINTOS</a:t>
                      </a:r>
                    </a:p>
                  </a:txBody>
                  <a:tcPr marL="9527" marR="9527" marT="9525" marB="0" anchor="ctr">
                    <a:lnL>
                      <a:noFill/>
                    </a:lnL>
                    <a:lnR>
                      <a:noFill/>
                    </a:lnR>
                    <a:lnT>
                      <a:noFill/>
                    </a:lnT>
                    <a:lnB w="6350" cap="flat" cmpd="sng" algn="ctr">
                      <a:solidFill>
                        <a:srgbClr val="FFFFFF"/>
                      </a:solidFill>
                      <a:prstDash val="solid"/>
                      <a:round/>
                      <a:headEnd type="none" w="med" len="med"/>
                      <a:tailEnd type="none" w="med" len="med"/>
                    </a:lnB>
                    <a:solidFill>
                      <a:srgbClr val="2F75B5"/>
                    </a:solidFill>
                  </a:tcPr>
                </a:tc>
                <a:tc>
                  <a:txBody>
                    <a:bodyPr/>
                    <a:lstStyle/>
                    <a:p>
                      <a:pPr algn="ctr" fontAlgn="ctr"/>
                      <a:r>
                        <a:rPr lang="es-CO" sz="1400" b="1" i="0" u="none" strike="noStrike">
                          <a:solidFill>
                            <a:srgbClr val="FFFFFF"/>
                          </a:solidFill>
                          <a:effectLst/>
                          <a:latin typeface="Arial Narrow" panose="020B0606020202030204" pitchFamily="34" charset="0"/>
                        </a:rPr>
                        <a:t>EN PROCESO EXTINCION </a:t>
                      </a:r>
                    </a:p>
                  </a:txBody>
                  <a:tcPr marL="9527" marR="9527" marT="9525" marB="0" anchor="ctr">
                    <a:lnL>
                      <a:noFill/>
                    </a:lnL>
                    <a:lnR>
                      <a:noFill/>
                    </a:lnR>
                    <a:lnT>
                      <a:noFill/>
                    </a:lnT>
                    <a:lnB w="6350" cap="flat" cmpd="sng" algn="ctr">
                      <a:solidFill>
                        <a:srgbClr val="FFFFFF"/>
                      </a:solidFill>
                      <a:prstDash val="solid"/>
                      <a:round/>
                      <a:headEnd type="none" w="med" len="med"/>
                      <a:tailEnd type="none" w="med" len="med"/>
                    </a:lnB>
                    <a:solidFill>
                      <a:srgbClr val="2F75B5"/>
                    </a:solidFill>
                  </a:tcPr>
                </a:tc>
                <a:tc>
                  <a:txBody>
                    <a:bodyPr/>
                    <a:lstStyle/>
                    <a:p>
                      <a:pPr algn="ctr" fontAlgn="ctr"/>
                      <a:r>
                        <a:rPr lang="es-CO" sz="1400" b="1" i="0" u="none" strike="noStrike" dirty="0">
                          <a:solidFill>
                            <a:srgbClr val="FFFFFF"/>
                          </a:solidFill>
                          <a:effectLst/>
                          <a:latin typeface="Arial Narrow" panose="020B0606020202030204" pitchFamily="34" charset="0"/>
                        </a:rPr>
                        <a:t>TOTAL PORTAFOLIO MAYO/2020</a:t>
                      </a:r>
                    </a:p>
                  </a:txBody>
                  <a:tcPr marL="9527" marR="9527" marT="9525" marB="0" anchor="ctr">
                    <a:lnL>
                      <a:noFill/>
                    </a:lnL>
                    <a:lnR>
                      <a:noFill/>
                    </a:lnR>
                    <a:lnT>
                      <a:noFill/>
                    </a:lnT>
                    <a:lnB w="6350" cap="flat" cmpd="sng" algn="ctr">
                      <a:solidFill>
                        <a:srgbClr val="FFFFFF"/>
                      </a:solidFill>
                      <a:prstDash val="solid"/>
                      <a:round/>
                      <a:headEnd type="none" w="med" len="med"/>
                      <a:tailEnd type="none" w="med" len="med"/>
                    </a:lnB>
                    <a:solidFill>
                      <a:srgbClr val="2F75B5"/>
                    </a:solidFill>
                  </a:tcPr>
                </a:tc>
                <a:tc>
                  <a:txBody>
                    <a:bodyPr/>
                    <a:lstStyle/>
                    <a:p>
                      <a:pPr algn="ctr" fontAlgn="ctr"/>
                      <a:r>
                        <a:rPr lang="es-CO" sz="1400" b="1" i="0" u="none" strike="noStrike">
                          <a:solidFill>
                            <a:srgbClr val="FFFFFF"/>
                          </a:solidFill>
                          <a:effectLst/>
                          <a:latin typeface="Arial Narrow" panose="020B0606020202030204" pitchFamily="34" charset="0"/>
                        </a:rPr>
                        <a:t>PART.%</a:t>
                      </a:r>
                    </a:p>
                  </a:txBody>
                  <a:tcPr marL="9527" marR="9527" marT="9525" marB="0" anchor="ctr">
                    <a:lnL>
                      <a:noFill/>
                    </a:lnL>
                    <a:lnR>
                      <a:noFill/>
                    </a:lnR>
                    <a:lnT>
                      <a:noFill/>
                    </a:lnT>
                    <a:lnB w="6350" cap="flat" cmpd="sng" algn="ctr">
                      <a:solidFill>
                        <a:srgbClr val="FFFFFF"/>
                      </a:solidFill>
                      <a:prstDash val="solid"/>
                      <a:round/>
                      <a:headEnd type="none" w="med" len="med"/>
                      <a:tailEnd type="none" w="med" len="med"/>
                    </a:lnB>
                    <a:solidFill>
                      <a:srgbClr val="2F75B5"/>
                    </a:solidFill>
                  </a:tcPr>
                </a:tc>
                <a:extLst>
                  <a:ext uri="{0D108BD9-81ED-4DB2-BD59-A6C34878D82A}">
                    <a16:rowId xmlns:a16="http://schemas.microsoft.com/office/drawing/2014/main" val="3291548715"/>
                  </a:ext>
                </a:extLst>
              </a:tr>
              <a:tr h="228600">
                <a:tc>
                  <a:txBody>
                    <a:bodyPr/>
                    <a:lstStyle/>
                    <a:p>
                      <a:pPr algn="l" fontAlgn="b"/>
                      <a:r>
                        <a:rPr lang="es-CO" sz="1400" b="0" i="0" u="none" strike="noStrike" dirty="0">
                          <a:solidFill>
                            <a:srgbClr val="000000"/>
                          </a:solidFill>
                          <a:effectLst/>
                          <a:latin typeface="Arial Narrow" panose="020B0606020202030204" pitchFamily="34" charset="0"/>
                        </a:rPr>
                        <a:t>Bancos Nacionales</a:t>
                      </a:r>
                    </a:p>
                  </a:txBody>
                  <a:tcPr marL="9527" marR="9527"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            1,702.00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          142,628.00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          144,330.00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12.01%</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703247401"/>
                  </a:ext>
                </a:extLst>
              </a:tr>
              <a:tr h="228600">
                <a:tc>
                  <a:txBody>
                    <a:bodyPr/>
                    <a:lstStyle/>
                    <a:p>
                      <a:pPr algn="l" fontAlgn="b"/>
                      <a:r>
                        <a:rPr lang="es-CO" sz="1400" b="0" i="0" u="none" strike="noStrike" dirty="0">
                          <a:solidFill>
                            <a:srgbClr val="000000"/>
                          </a:solidFill>
                          <a:effectLst/>
                          <a:latin typeface="Arial Narrow" panose="020B0606020202030204" pitchFamily="34" charset="0"/>
                        </a:rPr>
                        <a:t>Bancos Internacionales</a:t>
                      </a:r>
                    </a:p>
                  </a:txBody>
                  <a:tcPr marL="9527" marR="9527"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                        -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Arial Narrow" panose="020B0606020202030204" pitchFamily="34" charset="0"/>
                        </a:rPr>
                        <a:t>                 280.00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Arial Narrow" panose="020B0606020202030204" pitchFamily="34" charset="0"/>
                        </a:rPr>
                        <a:t>                 280.00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Arial Narrow" panose="020B0606020202030204" pitchFamily="34" charset="0"/>
                        </a:rPr>
                        <a:t>  0.02%</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564099856"/>
                  </a:ext>
                </a:extLst>
              </a:tr>
              <a:tr h="228600">
                <a:tc>
                  <a:txBody>
                    <a:bodyPr/>
                    <a:lstStyle/>
                    <a:p>
                      <a:pPr algn="l" fontAlgn="b"/>
                      <a:r>
                        <a:rPr lang="es-CO" sz="1400" b="0" i="0" u="none" strike="noStrike" dirty="0">
                          <a:solidFill>
                            <a:srgbClr val="000000"/>
                          </a:solidFill>
                          <a:effectLst/>
                          <a:latin typeface="Arial Narrow" panose="020B0606020202030204" pitchFamily="34" charset="0"/>
                        </a:rPr>
                        <a:t>FIC</a:t>
                      </a:r>
                    </a:p>
                  </a:txBody>
                  <a:tcPr marL="9527" marR="9527"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          11,351.00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Arial Narrow" panose="020B0606020202030204" pitchFamily="34" charset="0"/>
                        </a:rPr>
                        <a:t>          386,344.00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Arial Narrow" panose="020B0606020202030204" pitchFamily="34" charset="0"/>
                        </a:rPr>
                        <a:t>          397,695.00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33.10%</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771181959"/>
                  </a:ext>
                </a:extLst>
              </a:tr>
              <a:tr h="238125">
                <a:tc>
                  <a:txBody>
                    <a:bodyPr/>
                    <a:lstStyle/>
                    <a:p>
                      <a:pPr algn="l" fontAlgn="b"/>
                      <a:r>
                        <a:rPr lang="es-CO" sz="1400" b="0" i="0" u="none" strike="noStrike" dirty="0">
                          <a:solidFill>
                            <a:srgbClr val="000000"/>
                          </a:solidFill>
                          <a:effectLst/>
                          <a:latin typeface="Arial Narrow" panose="020B0606020202030204" pitchFamily="34" charset="0"/>
                        </a:rPr>
                        <a:t>TES</a:t>
                      </a:r>
                    </a:p>
                  </a:txBody>
                  <a:tcPr marL="9527" marR="9527"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            4,287.00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Arial Narrow" panose="020B0606020202030204" pitchFamily="34" charset="0"/>
                        </a:rPr>
                        <a:t>          473,476.00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Arial Narrow" panose="020B0606020202030204" pitchFamily="34" charset="0"/>
                        </a:rPr>
                        <a:t>          477,763.00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39.76%</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19197209"/>
                  </a:ext>
                </a:extLst>
              </a:tr>
              <a:tr h="238125">
                <a:tc>
                  <a:txBody>
                    <a:bodyPr/>
                    <a:lstStyle/>
                    <a:p>
                      <a:pPr algn="l" fontAlgn="b"/>
                      <a:r>
                        <a:rPr lang="es-CO" sz="1400" b="0" i="0" u="none" strike="noStrike" dirty="0">
                          <a:solidFill>
                            <a:srgbClr val="000000"/>
                          </a:solidFill>
                          <a:effectLst/>
                          <a:latin typeface="Arial Narrow" panose="020B0606020202030204" pitchFamily="34" charset="0"/>
                        </a:rPr>
                        <a:t>CDT</a:t>
                      </a:r>
                    </a:p>
                  </a:txBody>
                  <a:tcPr marL="9527" marR="9527"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                        -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Arial Narrow" panose="020B0606020202030204" pitchFamily="34" charset="0"/>
                        </a:rPr>
                        <a:t>          180,437.00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Arial Narrow" panose="020B0606020202030204" pitchFamily="34" charset="0"/>
                        </a:rPr>
                        <a:t>          180,437.00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15.02%</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989171440"/>
                  </a:ext>
                </a:extLst>
              </a:tr>
              <a:tr h="228600">
                <a:tc>
                  <a:txBody>
                    <a:bodyPr/>
                    <a:lstStyle/>
                    <a:p>
                      <a:pPr algn="l" fontAlgn="b"/>
                      <a:r>
                        <a:rPr lang="es-CO" sz="1400" b="0" i="0" u="none" strike="noStrike" dirty="0">
                          <a:solidFill>
                            <a:srgbClr val="000000"/>
                          </a:solidFill>
                          <a:effectLst/>
                          <a:latin typeface="Arial Narrow" panose="020B0606020202030204" pitchFamily="34" charset="0"/>
                        </a:rPr>
                        <a:t>Acciones</a:t>
                      </a:r>
                    </a:p>
                  </a:txBody>
                  <a:tcPr marL="9527" marR="9527"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0" i="0" u="none" strike="noStrike">
                          <a:solidFill>
                            <a:srgbClr val="000000"/>
                          </a:solidFill>
                          <a:effectLst/>
                          <a:latin typeface="Arial Narrow" panose="020B0606020202030204" pitchFamily="34" charset="0"/>
                        </a:rPr>
                        <a:t>               867.00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0" i="0" u="none" strike="noStrike" dirty="0">
                          <a:solidFill>
                            <a:srgbClr val="000000"/>
                          </a:solidFill>
                          <a:effectLst/>
                          <a:latin typeface="Arial Narrow" panose="020B0606020202030204" pitchFamily="34" charset="0"/>
                        </a:rPr>
                        <a:t>                 236.00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0" i="0" u="none" strike="noStrike" dirty="0">
                          <a:solidFill>
                            <a:srgbClr val="000000"/>
                          </a:solidFill>
                          <a:effectLst/>
                          <a:latin typeface="Arial Narrow" panose="020B0606020202030204" pitchFamily="34" charset="0"/>
                        </a:rPr>
                        <a:t>              1,103.00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0" i="0" u="none" strike="noStrike" dirty="0">
                          <a:solidFill>
                            <a:srgbClr val="000000"/>
                          </a:solidFill>
                          <a:effectLst/>
                          <a:latin typeface="Arial Narrow" panose="020B0606020202030204" pitchFamily="34" charset="0"/>
                        </a:rPr>
                        <a:t>  0.09%</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2453569088"/>
                  </a:ext>
                </a:extLst>
              </a:tr>
              <a:tr h="228600">
                <a:tc>
                  <a:txBody>
                    <a:bodyPr/>
                    <a:lstStyle/>
                    <a:p>
                      <a:pPr algn="ctr" fontAlgn="ctr"/>
                      <a:r>
                        <a:rPr lang="es-CO" sz="1400" b="1" i="0" u="none" strike="noStrike">
                          <a:solidFill>
                            <a:srgbClr val="FFFFFF"/>
                          </a:solidFill>
                          <a:effectLst/>
                          <a:latin typeface="Arial Narrow" panose="020B0606020202030204" pitchFamily="34" charset="0"/>
                        </a:rPr>
                        <a:t>TOTAL </a:t>
                      </a:r>
                    </a:p>
                  </a:txBody>
                  <a:tcPr marL="9527" marR="9527" marT="9525" marB="0" anchor="ctr">
                    <a:lnL>
                      <a:noFill/>
                    </a:lnL>
                    <a:lnR>
                      <a:noFill/>
                    </a:lnR>
                    <a:lnT>
                      <a:noFill/>
                    </a:lnT>
                    <a:lnB>
                      <a:noFill/>
                    </a:lnB>
                    <a:solidFill>
                      <a:srgbClr val="2F75B5"/>
                    </a:solidFill>
                  </a:tcPr>
                </a:tc>
                <a:tc>
                  <a:txBody>
                    <a:bodyPr/>
                    <a:lstStyle/>
                    <a:p>
                      <a:pPr algn="ctr" fontAlgn="b"/>
                      <a:r>
                        <a:rPr lang="es-CO" sz="1400" b="1" i="0" u="none" strike="noStrike">
                          <a:solidFill>
                            <a:srgbClr val="FFFFFF"/>
                          </a:solidFill>
                          <a:effectLst/>
                          <a:latin typeface="Arial Narrow" panose="020B0606020202030204" pitchFamily="34" charset="0"/>
                        </a:rPr>
                        <a:t>          18,207.00 </a:t>
                      </a:r>
                    </a:p>
                  </a:txBody>
                  <a:tcPr marL="9527" marR="9527" marT="9525" marB="0" anchor="b">
                    <a:lnL>
                      <a:noFill/>
                    </a:lnL>
                    <a:lnR>
                      <a:noFill/>
                    </a:lnR>
                    <a:lnT>
                      <a:noFill/>
                    </a:lnT>
                    <a:lnB>
                      <a:noFill/>
                    </a:lnB>
                    <a:solidFill>
                      <a:srgbClr val="2F75B5"/>
                    </a:solidFill>
                  </a:tcPr>
                </a:tc>
                <a:tc>
                  <a:txBody>
                    <a:bodyPr/>
                    <a:lstStyle/>
                    <a:p>
                      <a:pPr algn="ctr" fontAlgn="b"/>
                      <a:r>
                        <a:rPr lang="es-CO" sz="1400" b="1" i="0" u="none" strike="noStrike">
                          <a:solidFill>
                            <a:srgbClr val="FFFFFF"/>
                          </a:solidFill>
                          <a:effectLst/>
                          <a:latin typeface="Arial Narrow" panose="020B0606020202030204" pitchFamily="34" charset="0"/>
                        </a:rPr>
                        <a:t>       1,183,401.00 </a:t>
                      </a:r>
                    </a:p>
                  </a:txBody>
                  <a:tcPr marL="9527" marR="9527" marT="9525" marB="0" anchor="b">
                    <a:lnL>
                      <a:noFill/>
                    </a:lnL>
                    <a:lnR>
                      <a:noFill/>
                    </a:lnR>
                    <a:lnT>
                      <a:noFill/>
                    </a:lnT>
                    <a:lnB>
                      <a:noFill/>
                    </a:lnB>
                    <a:solidFill>
                      <a:srgbClr val="2F75B5"/>
                    </a:solidFill>
                  </a:tcPr>
                </a:tc>
                <a:tc>
                  <a:txBody>
                    <a:bodyPr/>
                    <a:lstStyle/>
                    <a:p>
                      <a:pPr algn="ctr" fontAlgn="b"/>
                      <a:r>
                        <a:rPr lang="es-CO" sz="1400" b="1" i="0" u="none" strike="noStrike" dirty="0">
                          <a:solidFill>
                            <a:srgbClr val="FFFFFF"/>
                          </a:solidFill>
                          <a:effectLst/>
                          <a:latin typeface="Arial Narrow" panose="020B0606020202030204" pitchFamily="34" charset="0"/>
                        </a:rPr>
                        <a:t>       1,201,608.00 </a:t>
                      </a:r>
                    </a:p>
                  </a:txBody>
                  <a:tcPr marL="9527" marR="9527" marT="9525" marB="0" anchor="b">
                    <a:lnL>
                      <a:noFill/>
                    </a:lnL>
                    <a:lnR>
                      <a:noFill/>
                    </a:lnR>
                    <a:lnT>
                      <a:noFill/>
                    </a:lnT>
                    <a:lnB>
                      <a:noFill/>
                    </a:lnB>
                    <a:solidFill>
                      <a:srgbClr val="2F75B5"/>
                    </a:solidFill>
                  </a:tcPr>
                </a:tc>
                <a:tc>
                  <a:txBody>
                    <a:bodyPr/>
                    <a:lstStyle/>
                    <a:p>
                      <a:pPr algn="ctr" fontAlgn="b"/>
                      <a:r>
                        <a:rPr lang="es-CO" sz="1400" b="1" i="0" u="none" strike="noStrike">
                          <a:solidFill>
                            <a:srgbClr val="FFFFFF"/>
                          </a:solidFill>
                          <a:effectLst/>
                          <a:latin typeface="Arial Narrow" panose="020B0606020202030204" pitchFamily="34" charset="0"/>
                        </a:rPr>
                        <a:t>100.00%</a:t>
                      </a:r>
                    </a:p>
                  </a:txBody>
                  <a:tcPr marL="9527" marR="9527" marT="9525" marB="0" anchor="b">
                    <a:lnL>
                      <a:noFill/>
                    </a:lnL>
                    <a:lnR>
                      <a:noFill/>
                    </a:lnR>
                    <a:lnT>
                      <a:noFill/>
                    </a:lnT>
                    <a:lnB w="6350" cap="flat" cmpd="sng" algn="ctr">
                      <a:solidFill>
                        <a:srgbClr val="FFFFFF"/>
                      </a:solidFill>
                      <a:prstDash val="solid"/>
                      <a:round/>
                      <a:headEnd type="none" w="med" len="med"/>
                      <a:tailEnd type="none" w="med" len="med"/>
                    </a:lnB>
                    <a:solidFill>
                      <a:srgbClr val="2F75B5"/>
                    </a:solidFill>
                  </a:tcPr>
                </a:tc>
                <a:extLst>
                  <a:ext uri="{0D108BD9-81ED-4DB2-BD59-A6C34878D82A}">
                    <a16:rowId xmlns:a16="http://schemas.microsoft.com/office/drawing/2014/main" val="938822058"/>
                  </a:ext>
                </a:extLst>
              </a:tr>
              <a:tr h="228600">
                <a:tc>
                  <a:txBody>
                    <a:bodyPr/>
                    <a:lstStyle/>
                    <a:p>
                      <a:pPr algn="ctr" fontAlgn="ctr"/>
                      <a:r>
                        <a:rPr lang="es-CO" sz="1400" b="1" i="0" u="none" strike="noStrike">
                          <a:solidFill>
                            <a:srgbClr val="FFFFFF"/>
                          </a:solidFill>
                          <a:effectLst/>
                          <a:latin typeface="Arial Narrow" panose="020B0606020202030204" pitchFamily="34" charset="0"/>
                        </a:rPr>
                        <a:t> </a:t>
                      </a:r>
                    </a:p>
                  </a:txBody>
                  <a:tcPr marL="9527" marR="9527" marT="9525" marB="0" anchor="ctr">
                    <a:lnL>
                      <a:noFill/>
                    </a:lnL>
                    <a:lnR>
                      <a:noFill/>
                    </a:lnR>
                    <a:lnT>
                      <a:noFill/>
                    </a:lnT>
                    <a:lnB>
                      <a:noFill/>
                    </a:lnB>
                    <a:solidFill>
                      <a:srgbClr val="2F75B5"/>
                    </a:solidFill>
                  </a:tcPr>
                </a:tc>
                <a:tc>
                  <a:txBody>
                    <a:bodyPr/>
                    <a:lstStyle/>
                    <a:p>
                      <a:pPr algn="ctr" fontAlgn="b"/>
                      <a:r>
                        <a:rPr lang="es-CO" sz="1400" b="1" i="0" u="none" strike="noStrike" dirty="0">
                          <a:solidFill>
                            <a:srgbClr val="FFFFFF"/>
                          </a:solidFill>
                          <a:effectLst/>
                          <a:latin typeface="Arial Narrow" panose="020B0606020202030204" pitchFamily="34" charset="0"/>
                        </a:rPr>
                        <a:t>           1.52%</a:t>
                      </a:r>
                    </a:p>
                  </a:txBody>
                  <a:tcPr marL="9527" marR="9527" marT="9525" marB="0" anchor="b">
                    <a:lnL>
                      <a:noFill/>
                    </a:lnL>
                    <a:lnR>
                      <a:noFill/>
                    </a:lnR>
                    <a:lnT>
                      <a:noFill/>
                    </a:lnT>
                    <a:lnB>
                      <a:noFill/>
                    </a:lnB>
                    <a:solidFill>
                      <a:srgbClr val="2F75B5"/>
                    </a:solidFill>
                  </a:tcPr>
                </a:tc>
                <a:tc>
                  <a:txBody>
                    <a:bodyPr/>
                    <a:lstStyle/>
                    <a:p>
                      <a:pPr algn="ctr" fontAlgn="b"/>
                      <a:r>
                        <a:rPr lang="es-CO" sz="1400" b="1" i="0" u="none" strike="noStrike" dirty="0">
                          <a:solidFill>
                            <a:srgbClr val="FFFFFF"/>
                          </a:solidFill>
                          <a:effectLst/>
                          <a:latin typeface="Arial Narrow" panose="020B0606020202030204" pitchFamily="34" charset="0"/>
                        </a:rPr>
                        <a:t>       98.48%</a:t>
                      </a:r>
                    </a:p>
                  </a:txBody>
                  <a:tcPr marL="9527" marR="9527" marT="9525" marB="0" anchor="b">
                    <a:lnL>
                      <a:noFill/>
                    </a:lnL>
                    <a:lnR>
                      <a:noFill/>
                    </a:lnR>
                    <a:lnT>
                      <a:noFill/>
                    </a:lnT>
                    <a:lnB>
                      <a:noFill/>
                    </a:lnB>
                    <a:solidFill>
                      <a:srgbClr val="2F75B5"/>
                    </a:solidFill>
                  </a:tcPr>
                </a:tc>
                <a:tc>
                  <a:txBody>
                    <a:bodyPr/>
                    <a:lstStyle/>
                    <a:p>
                      <a:pPr algn="ctr" fontAlgn="b"/>
                      <a:r>
                        <a:rPr lang="es-CO" sz="1400" b="1" i="0" u="none" strike="noStrike" dirty="0">
                          <a:solidFill>
                            <a:srgbClr val="FFFFFF"/>
                          </a:solidFill>
                          <a:effectLst/>
                          <a:latin typeface="Arial Narrow" panose="020B0606020202030204" pitchFamily="34" charset="0"/>
                        </a:rPr>
                        <a:t>       100.00%</a:t>
                      </a:r>
                    </a:p>
                  </a:txBody>
                  <a:tcPr marL="9527" marR="9527" marT="9525" marB="0" anchor="b">
                    <a:lnL>
                      <a:noFill/>
                    </a:lnL>
                    <a:lnR w="6350" cap="flat" cmpd="sng" algn="ctr">
                      <a:solidFill>
                        <a:srgbClr val="FFFFFF"/>
                      </a:solidFill>
                      <a:prstDash val="solid"/>
                      <a:round/>
                      <a:headEnd type="none" w="med" len="med"/>
                      <a:tailEnd type="none" w="med" len="med"/>
                    </a:lnR>
                    <a:lnT>
                      <a:noFill/>
                    </a:lnT>
                    <a:lnB>
                      <a:noFill/>
                    </a:lnB>
                    <a:solidFill>
                      <a:srgbClr val="2F75B5"/>
                    </a:solidFill>
                  </a:tcPr>
                </a:tc>
                <a:tc>
                  <a:txBody>
                    <a:bodyPr/>
                    <a:lstStyle/>
                    <a:p>
                      <a:pPr algn="ctr" fontAlgn="ctr"/>
                      <a:r>
                        <a:rPr lang="es-CO" sz="1400" b="0" i="0" u="none" strike="noStrike" dirty="0">
                          <a:solidFill>
                            <a:srgbClr val="000000"/>
                          </a:solidFill>
                          <a:effectLst/>
                          <a:latin typeface="Arial Narrow" panose="020B0606020202030204" pitchFamily="34" charset="0"/>
                        </a:rPr>
                        <a:t> </a:t>
                      </a:r>
                    </a:p>
                  </a:txBody>
                  <a:tcPr marL="9527" marR="9527"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247192558"/>
                  </a:ext>
                </a:extLst>
              </a:tr>
            </a:tbl>
          </a:graphicData>
        </a:graphic>
      </p:graphicFrame>
      <p:graphicFrame>
        <p:nvGraphicFramePr>
          <p:cNvPr id="9284" name="Gráfico 11">
            <a:extLst>
              <a:ext uri="{FF2B5EF4-FFF2-40B4-BE49-F238E27FC236}">
                <a16:creationId xmlns:a16="http://schemas.microsoft.com/office/drawing/2014/main" id="{EE0B0A88-45D5-4F04-B2B6-5742CAE8B62D}"/>
              </a:ext>
            </a:extLst>
          </p:cNvPr>
          <p:cNvGraphicFramePr>
            <a:graphicFrameLocks/>
          </p:cNvGraphicFramePr>
          <p:nvPr/>
        </p:nvGraphicFramePr>
        <p:xfrm>
          <a:off x="2411414" y="4130675"/>
          <a:ext cx="7369175" cy="2495550"/>
        </p:xfrm>
        <a:graphic>
          <a:graphicData uri="http://schemas.openxmlformats.org/presentationml/2006/ole">
            <mc:AlternateContent xmlns:mc="http://schemas.openxmlformats.org/markup-compatibility/2006">
              <mc:Choice xmlns:v="urn:schemas-microsoft-com:vml" Requires="v">
                <p:oleObj spid="_x0000_s9239" name="Chart" r:id="rId3" imgW="7376799" imgH="2505673" progId="Excel.Chart.8">
                  <p:embed/>
                </p:oleObj>
              </mc:Choice>
              <mc:Fallback>
                <p:oleObj name="Chart" r:id="rId3" imgW="7376799" imgH="2505673" progId="Excel.Chart.8">
                  <p:embed/>
                  <p:pic>
                    <p:nvPicPr>
                      <p:cNvPr id="9284" name="Gráfico 11">
                        <a:extLst>
                          <a:ext uri="{FF2B5EF4-FFF2-40B4-BE49-F238E27FC236}">
                            <a16:creationId xmlns:a16="http://schemas.microsoft.com/office/drawing/2014/main" id="{EE0B0A88-45D5-4F04-B2B6-5742CAE8B62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414" y="4130675"/>
                        <a:ext cx="7369175"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Rectángulo 10">
            <a:extLst>
              <a:ext uri="{FF2B5EF4-FFF2-40B4-BE49-F238E27FC236}">
                <a16:creationId xmlns:a16="http://schemas.microsoft.com/office/drawing/2014/main" id="{F80ABFF5-2C6F-4386-9FA1-B91C0C7D9C4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2893C9AB-1520-4527-867E-803F990B3B24}"/>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3" name="Imagen 7">
            <a:extLst>
              <a:ext uri="{FF2B5EF4-FFF2-40B4-BE49-F238E27FC236}">
                <a16:creationId xmlns:a16="http://schemas.microsoft.com/office/drawing/2014/main" id="{F5C95E6E-A053-4ED5-A1CD-0510A8A0FA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12137CD3-FA8C-48D6-8227-858CAAA344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ítulo 7">
            <a:extLst>
              <a:ext uri="{FF2B5EF4-FFF2-40B4-BE49-F238E27FC236}">
                <a16:creationId xmlns:a16="http://schemas.microsoft.com/office/drawing/2014/main" id="{484A0C4C-1502-4E54-B681-6623521BEE60}"/>
              </a:ext>
            </a:extLst>
          </p:cNvPr>
          <p:cNvSpPr txBox="1">
            <a:spLocks noChangeArrowheads="1"/>
          </p:cNvSpPr>
          <p:nvPr/>
        </p:nvSpPr>
        <p:spPr bwMode="auto">
          <a:xfrm>
            <a:off x="4430713" y="1001713"/>
            <a:ext cx="6062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a:solidFill>
                  <a:srgbClr val="000A8B"/>
                </a:solidFill>
              </a:rPr>
              <a:t>COMPOSICIÓN PORTAFOLIO MAYO 2020 </a:t>
            </a:r>
          </a:p>
        </p:txBody>
      </p:sp>
      <p:sp>
        <p:nvSpPr>
          <p:cNvPr id="10246" name="CuadroTexto 15">
            <a:extLst>
              <a:ext uri="{FF2B5EF4-FFF2-40B4-BE49-F238E27FC236}">
                <a16:creationId xmlns:a16="http://schemas.microsoft.com/office/drawing/2014/main" id="{04A340AA-F585-48AD-B2F7-B4BA8C8DA91D}"/>
              </a:ext>
            </a:extLst>
          </p:cNvPr>
          <p:cNvSpPr txBox="1">
            <a:spLocks noChangeArrowheads="1"/>
          </p:cNvSpPr>
          <p:nvPr/>
        </p:nvSpPr>
        <p:spPr bwMode="auto">
          <a:xfrm>
            <a:off x="8469314" y="1362076"/>
            <a:ext cx="2117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10247" name="Gráfico 12">
            <a:extLst>
              <a:ext uri="{FF2B5EF4-FFF2-40B4-BE49-F238E27FC236}">
                <a16:creationId xmlns:a16="http://schemas.microsoft.com/office/drawing/2014/main" id="{93F9DE7D-3A3F-4F30-86EA-A3D44CF079FC}"/>
              </a:ext>
            </a:extLst>
          </p:cNvPr>
          <p:cNvGraphicFramePr>
            <a:graphicFrameLocks/>
          </p:cNvGraphicFramePr>
          <p:nvPr/>
        </p:nvGraphicFramePr>
        <p:xfrm>
          <a:off x="1624013" y="1685926"/>
          <a:ext cx="8729662" cy="4498975"/>
        </p:xfrm>
        <a:graphic>
          <a:graphicData uri="http://schemas.openxmlformats.org/presentationml/2006/ole">
            <mc:AlternateContent xmlns:mc="http://schemas.openxmlformats.org/markup-compatibility/2006">
              <mc:Choice xmlns:v="urn:schemas-microsoft-com:vml" Requires="v">
                <p:oleObj spid="_x0000_s10263" name="Chart" r:id="rId3" imgW="8736325" imgH="4505334" progId="Excel.Chart.8">
                  <p:embed/>
                </p:oleObj>
              </mc:Choice>
              <mc:Fallback>
                <p:oleObj name="Chart" r:id="rId3" imgW="8736325" imgH="4505334" progId="Excel.Chart.8">
                  <p:embed/>
                  <p:pic>
                    <p:nvPicPr>
                      <p:cNvPr id="10247" name="Gráfico 12">
                        <a:extLst>
                          <a:ext uri="{FF2B5EF4-FFF2-40B4-BE49-F238E27FC236}">
                            <a16:creationId xmlns:a16="http://schemas.microsoft.com/office/drawing/2014/main" id="{93F9DE7D-3A3F-4F30-86EA-A3D44CF079F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4013" y="1685926"/>
                        <a:ext cx="8729662" cy="449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Rectángulo 9">
            <a:extLst>
              <a:ext uri="{FF2B5EF4-FFF2-40B4-BE49-F238E27FC236}">
                <a16:creationId xmlns:a16="http://schemas.microsoft.com/office/drawing/2014/main" id="{A8276DE4-DEA2-4091-A107-7F9D62E398B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82CAC79F-1E00-4E96-9748-23986CD8380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4CC30E1A-469E-423D-BCE7-E5B13EFDED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47093FB5-3A18-4A5B-A22C-5A89FCDE01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ítulo 7">
            <a:extLst>
              <a:ext uri="{FF2B5EF4-FFF2-40B4-BE49-F238E27FC236}">
                <a16:creationId xmlns:a16="http://schemas.microsoft.com/office/drawing/2014/main" id="{A9ED37B4-992E-4022-BDB6-8C30F8C92DFE}"/>
              </a:ext>
            </a:extLst>
          </p:cNvPr>
          <p:cNvSpPr txBox="1">
            <a:spLocks noChangeArrowheads="1"/>
          </p:cNvSpPr>
          <p:nvPr/>
        </p:nvSpPr>
        <p:spPr bwMode="auto">
          <a:xfrm>
            <a:off x="4430713" y="1001713"/>
            <a:ext cx="6062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a:solidFill>
                  <a:srgbClr val="000A8B"/>
                </a:solidFill>
              </a:rPr>
              <a:t>COMPOSICIÓN PORTAFOLIO MAYO 2020 </a:t>
            </a:r>
          </a:p>
        </p:txBody>
      </p:sp>
      <p:sp>
        <p:nvSpPr>
          <p:cNvPr id="11270" name="CuadroTexto 15">
            <a:extLst>
              <a:ext uri="{FF2B5EF4-FFF2-40B4-BE49-F238E27FC236}">
                <a16:creationId xmlns:a16="http://schemas.microsoft.com/office/drawing/2014/main" id="{76A779CD-5165-416C-815A-F9AE0E5EE578}"/>
              </a:ext>
            </a:extLst>
          </p:cNvPr>
          <p:cNvSpPr txBox="1">
            <a:spLocks noChangeArrowheads="1"/>
          </p:cNvSpPr>
          <p:nvPr/>
        </p:nvSpPr>
        <p:spPr bwMode="auto">
          <a:xfrm>
            <a:off x="8469314" y="1362076"/>
            <a:ext cx="2117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11271" name="Gráfico 12">
            <a:extLst>
              <a:ext uri="{FF2B5EF4-FFF2-40B4-BE49-F238E27FC236}">
                <a16:creationId xmlns:a16="http://schemas.microsoft.com/office/drawing/2014/main" id="{BCF3ABEF-4A0F-4FCC-A80E-76336CDA7622}"/>
              </a:ext>
            </a:extLst>
          </p:cNvPr>
          <p:cNvGraphicFramePr>
            <a:graphicFrameLocks/>
          </p:cNvGraphicFramePr>
          <p:nvPr/>
        </p:nvGraphicFramePr>
        <p:xfrm>
          <a:off x="1666875" y="1585914"/>
          <a:ext cx="8877300" cy="4746625"/>
        </p:xfrm>
        <a:graphic>
          <a:graphicData uri="http://schemas.openxmlformats.org/presentationml/2006/ole">
            <mc:AlternateContent xmlns:mc="http://schemas.openxmlformats.org/markup-compatibility/2006">
              <mc:Choice xmlns:v="urn:schemas-microsoft-com:vml" Requires="v">
                <p:oleObj spid="_x0000_s11287" name="Chart" r:id="rId3" imgW="8882642" imgH="4749196" progId="Excel.Chart.8">
                  <p:embed/>
                </p:oleObj>
              </mc:Choice>
              <mc:Fallback>
                <p:oleObj name="Chart" r:id="rId3" imgW="8882642" imgH="4749196" progId="Excel.Chart.8">
                  <p:embed/>
                  <p:pic>
                    <p:nvPicPr>
                      <p:cNvPr id="11271" name="Gráfico 12">
                        <a:extLst>
                          <a:ext uri="{FF2B5EF4-FFF2-40B4-BE49-F238E27FC236}">
                            <a16:creationId xmlns:a16="http://schemas.microsoft.com/office/drawing/2014/main" id="{BCF3ABEF-4A0F-4FCC-A80E-76336CDA762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6875" y="1585914"/>
                        <a:ext cx="8877300" cy="474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Rectángulo 9">
            <a:extLst>
              <a:ext uri="{FF2B5EF4-FFF2-40B4-BE49-F238E27FC236}">
                <a16:creationId xmlns:a16="http://schemas.microsoft.com/office/drawing/2014/main" id="{5089DD71-3D3E-43FD-A71A-E110BA547C8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47214948-D8BF-4437-A153-54B8AAD35FB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55D95DF3-3B9A-48BC-B798-FF69853C48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D6B464C6-A238-4D0A-BD26-95E4091B8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ítulo 7">
            <a:extLst>
              <a:ext uri="{FF2B5EF4-FFF2-40B4-BE49-F238E27FC236}">
                <a16:creationId xmlns:a16="http://schemas.microsoft.com/office/drawing/2014/main" id="{84D4A836-EC91-4D92-BB9A-8D3C369776EC}"/>
              </a:ext>
            </a:extLst>
          </p:cNvPr>
          <p:cNvSpPr txBox="1">
            <a:spLocks noChangeArrowheads="1"/>
          </p:cNvSpPr>
          <p:nvPr/>
        </p:nvSpPr>
        <p:spPr bwMode="auto">
          <a:xfrm>
            <a:off x="2714625" y="1198563"/>
            <a:ext cx="6972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s-ES" altLang="es-CO" sz="2000" b="1">
                <a:solidFill>
                  <a:srgbClr val="000A8B"/>
                </a:solidFill>
              </a:rPr>
              <a:t>HECHOS RELEVANTES PORTAFOLIO DE INVERSIONES MAYO 2020</a:t>
            </a:r>
          </a:p>
        </p:txBody>
      </p:sp>
      <p:pic>
        <p:nvPicPr>
          <p:cNvPr id="12294" name="Picture 6" descr="analisis financieros">
            <a:extLst>
              <a:ext uri="{FF2B5EF4-FFF2-40B4-BE49-F238E27FC236}">
                <a16:creationId xmlns:a16="http://schemas.microsoft.com/office/drawing/2014/main" id="{02A3EA80-5D72-480D-B5F6-5571016E86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5655" y="2746376"/>
            <a:ext cx="3181056" cy="239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uadroTexto 17">
            <a:extLst>
              <a:ext uri="{FF2B5EF4-FFF2-40B4-BE49-F238E27FC236}">
                <a16:creationId xmlns:a16="http://schemas.microsoft.com/office/drawing/2014/main" id="{563CFD31-280A-4247-86AF-5F9DD1C89F95}"/>
              </a:ext>
            </a:extLst>
          </p:cNvPr>
          <p:cNvSpPr txBox="1"/>
          <p:nvPr/>
        </p:nvSpPr>
        <p:spPr>
          <a:xfrm>
            <a:off x="1570664" y="2066925"/>
            <a:ext cx="6010275" cy="707886"/>
          </a:xfrm>
          <a:prstGeom prst="rect">
            <a:avLst/>
          </a:prstGeom>
          <a:noFill/>
        </p:spPr>
        <p:txBody>
          <a:bodyPr>
            <a:spAutoFit/>
          </a:bodyPr>
          <a:lstStyle/>
          <a:p>
            <a:pPr>
              <a:defRPr/>
            </a:pPr>
            <a:r>
              <a:rPr lang="es-CO" sz="2000" b="1" dirty="0">
                <a:solidFill>
                  <a:srgbClr val="000A8B"/>
                </a:solidFill>
              </a:rPr>
              <a:t>Valoración Portafolio Extinto</a:t>
            </a:r>
          </a:p>
          <a:p>
            <a:pPr marL="285750" indent="-285750">
              <a:buFont typeface="Arial" panose="020B0604020202020204" pitchFamily="34" charset="0"/>
              <a:buChar char="•"/>
              <a:defRPr/>
            </a:pPr>
            <a:r>
              <a:rPr lang="es-CO" sz="2000" dirty="0"/>
              <a:t>Los TES se valoraron en $10,314,227 (0,54%)</a:t>
            </a:r>
          </a:p>
        </p:txBody>
      </p:sp>
      <p:sp>
        <p:nvSpPr>
          <p:cNvPr id="12296" name="Rectángulo 2">
            <a:extLst>
              <a:ext uri="{FF2B5EF4-FFF2-40B4-BE49-F238E27FC236}">
                <a16:creationId xmlns:a16="http://schemas.microsoft.com/office/drawing/2014/main" id="{A6578D6A-04BC-4F74-9DAD-D3D1E7228888}"/>
              </a:ext>
            </a:extLst>
          </p:cNvPr>
          <p:cNvSpPr>
            <a:spLocks noChangeArrowheads="1"/>
          </p:cNvSpPr>
          <p:nvPr/>
        </p:nvSpPr>
        <p:spPr bwMode="auto">
          <a:xfrm>
            <a:off x="1570664" y="3814764"/>
            <a:ext cx="23641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2000" b="1">
                <a:solidFill>
                  <a:srgbClr val="000A8B"/>
                </a:solidFill>
              </a:rPr>
              <a:t>Valoración Acciones </a:t>
            </a:r>
          </a:p>
        </p:txBody>
      </p:sp>
      <p:sp>
        <p:nvSpPr>
          <p:cNvPr id="5" name="CuadroTexto 4">
            <a:extLst>
              <a:ext uri="{FF2B5EF4-FFF2-40B4-BE49-F238E27FC236}">
                <a16:creationId xmlns:a16="http://schemas.microsoft.com/office/drawing/2014/main" id="{C82705F5-7970-47BE-AA53-39AF68FAB5E7}"/>
              </a:ext>
            </a:extLst>
          </p:cNvPr>
          <p:cNvSpPr txBox="1"/>
          <p:nvPr/>
        </p:nvSpPr>
        <p:spPr>
          <a:xfrm>
            <a:off x="1380164" y="4211638"/>
            <a:ext cx="4625975" cy="1631216"/>
          </a:xfrm>
          <a:prstGeom prst="rect">
            <a:avLst/>
          </a:prstGeom>
          <a:noFill/>
        </p:spPr>
        <p:txBody>
          <a:bodyPr>
            <a:spAutoFit/>
          </a:bodyPr>
          <a:lstStyle/>
          <a:p>
            <a:pPr marL="285750" indent="-285750">
              <a:buFont typeface="Arial" panose="020B0604020202020204" pitchFamily="34" charset="0"/>
              <a:buChar char="•"/>
              <a:defRPr/>
            </a:pPr>
            <a:r>
              <a:rPr lang="es-CO" sz="2000" dirty="0"/>
              <a:t>Las Acciones Extintas se desvalorizaron en</a:t>
            </a:r>
          </a:p>
          <a:p>
            <a:pPr>
              <a:defRPr/>
            </a:pPr>
            <a:r>
              <a:rPr lang="es-CO" sz="2000" dirty="0"/>
              <a:t>      $-13,104,000 (-1,49%)</a:t>
            </a:r>
          </a:p>
          <a:p>
            <a:pPr marL="285750" indent="-285750">
              <a:buFont typeface="Arial" panose="020B0604020202020204" pitchFamily="34" charset="0"/>
              <a:buChar char="•"/>
              <a:defRPr/>
            </a:pPr>
            <a:endParaRPr lang="es-CO" sz="2000" dirty="0"/>
          </a:p>
          <a:p>
            <a:pPr>
              <a:defRPr/>
            </a:pPr>
            <a:r>
              <a:rPr lang="es-CO" sz="2000" dirty="0"/>
              <a:t>                             </a:t>
            </a:r>
          </a:p>
        </p:txBody>
      </p:sp>
      <p:pic>
        <p:nvPicPr>
          <p:cNvPr id="12298" name="Picture 2" descr="Resultado de imagen para grupo argos">
            <a:extLst>
              <a:ext uri="{FF2B5EF4-FFF2-40B4-BE49-F238E27FC236}">
                <a16:creationId xmlns:a16="http://schemas.microsoft.com/office/drawing/2014/main" id="{30FA521E-92EB-47A2-9534-ECA2026E57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0664" y="5145089"/>
            <a:ext cx="1319213"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9" name="CuadroTexto 16">
            <a:extLst>
              <a:ext uri="{FF2B5EF4-FFF2-40B4-BE49-F238E27FC236}">
                <a16:creationId xmlns:a16="http://schemas.microsoft.com/office/drawing/2014/main" id="{165CB473-84D8-4903-963B-C578F7271999}"/>
              </a:ext>
            </a:extLst>
          </p:cNvPr>
          <p:cNvSpPr txBox="1">
            <a:spLocks noChangeArrowheads="1"/>
          </p:cNvSpPr>
          <p:nvPr/>
        </p:nvSpPr>
        <p:spPr bwMode="auto">
          <a:xfrm>
            <a:off x="2266951" y="6022976"/>
            <a:ext cx="1622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Disminuyo  5.64%</a:t>
            </a:r>
          </a:p>
        </p:txBody>
      </p:sp>
      <p:sp>
        <p:nvSpPr>
          <p:cNvPr id="20" name="Flecha: hacia abajo 19">
            <a:extLst>
              <a:ext uri="{FF2B5EF4-FFF2-40B4-BE49-F238E27FC236}">
                <a16:creationId xmlns:a16="http://schemas.microsoft.com/office/drawing/2014/main" id="{CD12CD42-D0A4-42C6-B9C4-33BA8BB91287}"/>
              </a:ext>
            </a:extLst>
          </p:cNvPr>
          <p:cNvSpPr/>
          <p:nvPr/>
        </p:nvSpPr>
        <p:spPr>
          <a:xfrm>
            <a:off x="2966076" y="5184776"/>
            <a:ext cx="374650" cy="511175"/>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sz="2000"/>
          </a:p>
        </p:txBody>
      </p:sp>
      <p:sp>
        <p:nvSpPr>
          <p:cNvPr id="19" name="CuadroTexto 18">
            <a:extLst>
              <a:ext uri="{FF2B5EF4-FFF2-40B4-BE49-F238E27FC236}">
                <a16:creationId xmlns:a16="http://schemas.microsoft.com/office/drawing/2014/main" id="{76694766-73BA-4FFD-AC5B-F87A0DAFF800}"/>
              </a:ext>
            </a:extLst>
          </p:cNvPr>
          <p:cNvSpPr txBox="1"/>
          <p:nvPr/>
        </p:nvSpPr>
        <p:spPr>
          <a:xfrm>
            <a:off x="1570664" y="2843213"/>
            <a:ext cx="6010275" cy="707886"/>
          </a:xfrm>
          <a:prstGeom prst="rect">
            <a:avLst/>
          </a:prstGeom>
          <a:noFill/>
        </p:spPr>
        <p:txBody>
          <a:bodyPr>
            <a:spAutoFit/>
          </a:bodyPr>
          <a:lstStyle/>
          <a:p>
            <a:pPr>
              <a:defRPr/>
            </a:pPr>
            <a:r>
              <a:rPr lang="es-CO" sz="2000" b="1" dirty="0">
                <a:solidFill>
                  <a:srgbClr val="000A8B"/>
                </a:solidFill>
              </a:rPr>
              <a:t>Rendimientos Financieros Portafolio Extinto</a:t>
            </a:r>
          </a:p>
          <a:p>
            <a:pPr marL="285750" indent="-285750">
              <a:buFont typeface="Arial" panose="020B0604020202020204" pitchFamily="34" charset="0"/>
              <a:buChar char="•"/>
              <a:defRPr/>
            </a:pPr>
            <a:r>
              <a:rPr lang="es-CO" sz="2000" dirty="0"/>
              <a:t>04/05/2020  Rendimientos Cupón TES  $124,700,000</a:t>
            </a:r>
          </a:p>
        </p:txBody>
      </p:sp>
      <p:sp>
        <p:nvSpPr>
          <p:cNvPr id="16" name="Rectángulo 15">
            <a:extLst>
              <a:ext uri="{FF2B5EF4-FFF2-40B4-BE49-F238E27FC236}">
                <a16:creationId xmlns:a16="http://schemas.microsoft.com/office/drawing/2014/main" id="{35CD1C68-9323-4B9E-8D39-5713C06F199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7" name="CuadroTexto 16">
            <a:extLst>
              <a:ext uri="{FF2B5EF4-FFF2-40B4-BE49-F238E27FC236}">
                <a16:creationId xmlns:a16="http://schemas.microsoft.com/office/drawing/2014/main" id="{F49205BE-E963-4ABE-8C48-D4D35EC1A27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1" name="Imagen 7">
            <a:extLst>
              <a:ext uri="{FF2B5EF4-FFF2-40B4-BE49-F238E27FC236}">
                <a16:creationId xmlns:a16="http://schemas.microsoft.com/office/drawing/2014/main" id="{40D27599-AAD8-44E6-8BC0-E1C7B68AAE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2" name="Imagen 5">
            <a:extLst>
              <a:ext uri="{FF2B5EF4-FFF2-40B4-BE49-F238E27FC236}">
                <a16:creationId xmlns:a16="http://schemas.microsoft.com/office/drawing/2014/main" id="{1932F7B7-6EB9-4E2D-BCD1-F76AA8158D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ítulo 7">
            <a:extLst>
              <a:ext uri="{FF2B5EF4-FFF2-40B4-BE49-F238E27FC236}">
                <a16:creationId xmlns:a16="http://schemas.microsoft.com/office/drawing/2014/main" id="{866F5874-6ED8-4983-B5CC-8A1FEA0F9515}"/>
              </a:ext>
            </a:extLst>
          </p:cNvPr>
          <p:cNvSpPr txBox="1">
            <a:spLocks noChangeArrowheads="1"/>
          </p:cNvSpPr>
          <p:nvPr/>
        </p:nvSpPr>
        <p:spPr bwMode="auto">
          <a:xfrm>
            <a:off x="2603499" y="988621"/>
            <a:ext cx="6972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s-ES" altLang="es-CO" sz="2000" b="1" dirty="0">
                <a:solidFill>
                  <a:srgbClr val="000A8B"/>
                </a:solidFill>
              </a:rPr>
              <a:t>HECHOS RELEVANTES PORTAFOLIO DE INVERSIONES MAYO 2020 </a:t>
            </a:r>
          </a:p>
        </p:txBody>
      </p:sp>
      <p:sp>
        <p:nvSpPr>
          <p:cNvPr id="4" name="CuadroTexto 3">
            <a:extLst>
              <a:ext uri="{FF2B5EF4-FFF2-40B4-BE49-F238E27FC236}">
                <a16:creationId xmlns:a16="http://schemas.microsoft.com/office/drawing/2014/main" id="{CDE8367B-615F-4449-B3CF-1498E6613B4A}"/>
              </a:ext>
            </a:extLst>
          </p:cNvPr>
          <p:cNvSpPr txBox="1"/>
          <p:nvPr/>
        </p:nvSpPr>
        <p:spPr>
          <a:xfrm>
            <a:off x="787280" y="5259264"/>
            <a:ext cx="5100637" cy="1600438"/>
          </a:xfrm>
          <a:prstGeom prst="rect">
            <a:avLst/>
          </a:prstGeom>
          <a:noFill/>
        </p:spPr>
        <p:txBody>
          <a:bodyPr>
            <a:spAutoFit/>
          </a:bodyPr>
          <a:lstStyle/>
          <a:p>
            <a:pPr>
              <a:defRPr/>
            </a:pPr>
            <a:r>
              <a:rPr lang="es-CO" sz="2000" b="1" dirty="0">
                <a:solidFill>
                  <a:srgbClr val="000A8B"/>
                </a:solidFill>
              </a:rPr>
              <a:t>Comportamiento de las Acciones en Proceso de Extinción de Dominio </a:t>
            </a:r>
            <a:endParaRPr lang="es-CO" sz="2000" dirty="0"/>
          </a:p>
          <a:p>
            <a:pPr marL="285750" indent="-285750">
              <a:buFont typeface="Arial" panose="020B0604020202020204" pitchFamily="34" charset="0"/>
              <a:buChar char="•"/>
              <a:defRPr/>
            </a:pPr>
            <a:r>
              <a:rPr lang="es-CO" sz="2000" dirty="0"/>
              <a:t>Las Acciones se desvalorizaron en 1,12%</a:t>
            </a:r>
          </a:p>
          <a:p>
            <a:pPr marL="285750" indent="-285750">
              <a:buFont typeface="Arial" panose="020B0604020202020204" pitchFamily="34" charset="0"/>
              <a:buChar char="•"/>
              <a:defRPr/>
            </a:pPr>
            <a:r>
              <a:rPr lang="es-CO" sz="2000" dirty="0"/>
              <a:t>$-2,672,600</a:t>
            </a:r>
          </a:p>
          <a:p>
            <a:pPr>
              <a:defRPr/>
            </a:pPr>
            <a:endParaRPr lang="es-CO" dirty="0"/>
          </a:p>
        </p:txBody>
      </p:sp>
      <p:pic>
        <p:nvPicPr>
          <p:cNvPr id="13319" name="Imagen 4">
            <a:extLst>
              <a:ext uri="{FF2B5EF4-FFF2-40B4-BE49-F238E27FC236}">
                <a16:creationId xmlns:a16="http://schemas.microsoft.com/office/drawing/2014/main" id="{BDE718B5-B934-4EF6-81F1-8D04955ABF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4688" y="2468563"/>
            <a:ext cx="2976562"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ángulo 2">
            <a:extLst>
              <a:ext uri="{FF2B5EF4-FFF2-40B4-BE49-F238E27FC236}">
                <a16:creationId xmlns:a16="http://schemas.microsoft.com/office/drawing/2014/main" id="{32080588-4FE4-4ED0-9F55-7B05594709BE}"/>
              </a:ext>
            </a:extLst>
          </p:cNvPr>
          <p:cNvSpPr/>
          <p:nvPr/>
        </p:nvSpPr>
        <p:spPr>
          <a:xfrm>
            <a:off x="781051" y="3594234"/>
            <a:ext cx="5911850" cy="1323439"/>
          </a:xfrm>
          <a:prstGeom prst="rect">
            <a:avLst/>
          </a:prstGeom>
        </p:spPr>
        <p:txBody>
          <a:bodyPr>
            <a:spAutoFit/>
          </a:bodyPr>
          <a:lstStyle/>
          <a:p>
            <a:pPr>
              <a:defRPr/>
            </a:pPr>
            <a:r>
              <a:rPr lang="es-CO" sz="2000" b="1" dirty="0">
                <a:solidFill>
                  <a:srgbClr val="000A8B"/>
                </a:solidFill>
              </a:rPr>
              <a:t>Rendimientos Financieros Inversiones en Proceso de Extinción de Dominio Mayo 2020</a:t>
            </a:r>
          </a:p>
          <a:p>
            <a:pPr marL="285750" indent="-285750" algn="just">
              <a:buFont typeface="Arial" panose="020B0604020202020204" pitchFamily="34" charset="0"/>
              <a:buChar char="•"/>
              <a:defRPr/>
            </a:pPr>
            <a:r>
              <a:rPr lang="es-CO" sz="2000" dirty="0"/>
              <a:t>Rendimientos Generados por CDT´S $2,147,345,000</a:t>
            </a:r>
          </a:p>
          <a:p>
            <a:pPr marL="285750" indent="-285750" algn="just">
              <a:buFont typeface="Arial" panose="020B0604020202020204" pitchFamily="34" charset="0"/>
              <a:buChar char="•"/>
              <a:defRPr/>
            </a:pPr>
            <a:r>
              <a:rPr lang="es-CO" sz="2000" dirty="0"/>
              <a:t>Rendimientos Cupones TES                $3,365,978,000</a:t>
            </a:r>
          </a:p>
        </p:txBody>
      </p:sp>
      <p:sp>
        <p:nvSpPr>
          <p:cNvPr id="11" name="CuadroTexto 10">
            <a:extLst>
              <a:ext uri="{FF2B5EF4-FFF2-40B4-BE49-F238E27FC236}">
                <a16:creationId xmlns:a16="http://schemas.microsoft.com/office/drawing/2014/main" id="{A7799816-2B41-4F14-A756-19A09EEFF2AB}"/>
              </a:ext>
            </a:extLst>
          </p:cNvPr>
          <p:cNvSpPr txBox="1"/>
          <p:nvPr/>
        </p:nvSpPr>
        <p:spPr>
          <a:xfrm>
            <a:off x="781051" y="1598736"/>
            <a:ext cx="5100637" cy="1938992"/>
          </a:xfrm>
          <a:prstGeom prst="rect">
            <a:avLst/>
          </a:prstGeom>
          <a:noFill/>
        </p:spPr>
        <p:txBody>
          <a:bodyPr>
            <a:spAutoFit/>
          </a:bodyPr>
          <a:lstStyle/>
          <a:p>
            <a:pPr>
              <a:defRPr/>
            </a:pPr>
            <a:r>
              <a:rPr lang="es-CO" sz="2000" b="1" dirty="0">
                <a:solidFill>
                  <a:srgbClr val="000A8B"/>
                </a:solidFill>
              </a:rPr>
              <a:t>Valoración Portafolio En Proceso de Extinción </a:t>
            </a:r>
            <a:endParaRPr lang="es-CO" sz="2000" dirty="0"/>
          </a:p>
          <a:p>
            <a:pPr marL="285750" indent="-285750">
              <a:buFont typeface="Arial" panose="020B0604020202020204" pitchFamily="34" charset="0"/>
              <a:buChar char="•"/>
              <a:defRPr/>
            </a:pPr>
            <a:r>
              <a:rPr lang="es-CO" sz="2000" dirty="0"/>
              <a:t>Los TES  se valoraron en $2,658,718,967 (0,56%)</a:t>
            </a:r>
          </a:p>
          <a:p>
            <a:pPr marL="285750" indent="-285750">
              <a:buFont typeface="Arial" panose="020B0604020202020204" pitchFamily="34" charset="0"/>
              <a:buChar char="•"/>
              <a:defRPr/>
            </a:pPr>
            <a:r>
              <a:rPr lang="es-CO" sz="2000" dirty="0"/>
              <a:t>Los CDT se valoraron en $   821,095,185 (0,39%)</a:t>
            </a:r>
          </a:p>
          <a:p>
            <a:pPr marL="285750" indent="-285750">
              <a:buFont typeface="Arial" panose="020B0604020202020204" pitchFamily="34" charset="0"/>
              <a:buChar char="•"/>
              <a:defRPr/>
            </a:pPr>
            <a:endParaRPr lang="es-CO" sz="2000" dirty="0"/>
          </a:p>
        </p:txBody>
      </p:sp>
      <p:pic>
        <p:nvPicPr>
          <p:cNvPr id="13322" name="Picture 2" descr="Para qué vender otra parte de Ecopetrol">
            <a:extLst>
              <a:ext uri="{FF2B5EF4-FFF2-40B4-BE49-F238E27FC236}">
                <a16:creationId xmlns:a16="http://schemas.microsoft.com/office/drawing/2014/main" id="{D3EDE4A3-225A-4F1D-A44B-A5927EEB77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2289" y="4938714"/>
            <a:ext cx="1582737"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3" name="Picture 4" descr="Usuarios de Bancolombia están indignados – Violeta Stereo Casanare">
            <a:extLst>
              <a:ext uri="{FF2B5EF4-FFF2-40B4-BE49-F238E27FC236}">
                <a16:creationId xmlns:a16="http://schemas.microsoft.com/office/drawing/2014/main" id="{1F1C72F7-A608-4963-8125-F3BEE34C31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4414" y="4914900"/>
            <a:ext cx="17541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4" name="CuadroTexto 16">
            <a:extLst>
              <a:ext uri="{FF2B5EF4-FFF2-40B4-BE49-F238E27FC236}">
                <a16:creationId xmlns:a16="http://schemas.microsoft.com/office/drawing/2014/main" id="{986DFEE7-8577-4D13-AFAC-9E57E53572CC}"/>
              </a:ext>
            </a:extLst>
          </p:cNvPr>
          <p:cNvSpPr txBox="1">
            <a:spLocks noChangeArrowheads="1"/>
          </p:cNvSpPr>
          <p:nvPr/>
        </p:nvSpPr>
        <p:spPr bwMode="auto">
          <a:xfrm>
            <a:off x="9588501" y="5607050"/>
            <a:ext cx="625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endParaRPr lang="es-CO" altLang="es-CO"/>
          </a:p>
        </p:txBody>
      </p:sp>
      <p:sp>
        <p:nvSpPr>
          <p:cNvPr id="13325" name="CuadroTexto 17">
            <a:extLst>
              <a:ext uri="{FF2B5EF4-FFF2-40B4-BE49-F238E27FC236}">
                <a16:creationId xmlns:a16="http://schemas.microsoft.com/office/drawing/2014/main" id="{2F0926B1-8DB3-478E-90E3-3439480076BA}"/>
              </a:ext>
            </a:extLst>
          </p:cNvPr>
          <p:cNvSpPr txBox="1">
            <a:spLocks noChangeArrowheads="1"/>
          </p:cNvSpPr>
          <p:nvPr/>
        </p:nvSpPr>
        <p:spPr bwMode="auto">
          <a:xfrm>
            <a:off x="7289801" y="5743575"/>
            <a:ext cx="862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a:t>4,78%</a:t>
            </a:r>
            <a:endParaRPr lang="es-CO" altLang="es-CO"/>
          </a:p>
        </p:txBody>
      </p:sp>
      <p:sp>
        <p:nvSpPr>
          <p:cNvPr id="13326" name="CuadroTexto 18">
            <a:extLst>
              <a:ext uri="{FF2B5EF4-FFF2-40B4-BE49-F238E27FC236}">
                <a16:creationId xmlns:a16="http://schemas.microsoft.com/office/drawing/2014/main" id="{59C3436F-281A-49A8-A54A-0B95651FB0E2}"/>
              </a:ext>
            </a:extLst>
          </p:cNvPr>
          <p:cNvSpPr txBox="1">
            <a:spLocks noChangeArrowheads="1"/>
          </p:cNvSpPr>
          <p:nvPr/>
        </p:nvSpPr>
        <p:spPr bwMode="auto">
          <a:xfrm>
            <a:off x="9351963" y="5778500"/>
            <a:ext cx="8620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a:t>1,26%</a:t>
            </a:r>
            <a:endParaRPr lang="es-CO" altLang="es-CO"/>
          </a:p>
        </p:txBody>
      </p:sp>
      <p:sp>
        <p:nvSpPr>
          <p:cNvPr id="7" name="Flecha: hacia abajo 6">
            <a:extLst>
              <a:ext uri="{FF2B5EF4-FFF2-40B4-BE49-F238E27FC236}">
                <a16:creationId xmlns:a16="http://schemas.microsoft.com/office/drawing/2014/main" id="{06F1CE8F-0013-40DD-A3FD-D131F0906DCF}"/>
              </a:ext>
            </a:extLst>
          </p:cNvPr>
          <p:cNvSpPr/>
          <p:nvPr/>
        </p:nvSpPr>
        <p:spPr>
          <a:xfrm>
            <a:off x="8455026" y="5743575"/>
            <a:ext cx="415925" cy="577850"/>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18" name="Rectángulo 17">
            <a:extLst>
              <a:ext uri="{FF2B5EF4-FFF2-40B4-BE49-F238E27FC236}">
                <a16:creationId xmlns:a16="http://schemas.microsoft.com/office/drawing/2014/main" id="{0FF182F7-7672-4F7D-AEC9-1F5AEDB1A4A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9" name="CuadroTexto 18">
            <a:extLst>
              <a:ext uri="{FF2B5EF4-FFF2-40B4-BE49-F238E27FC236}">
                <a16:creationId xmlns:a16="http://schemas.microsoft.com/office/drawing/2014/main" id="{209AE5BE-5F3A-49C3-9430-2FBC2D0A8314}"/>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0" name="Imagen 7">
            <a:extLst>
              <a:ext uri="{FF2B5EF4-FFF2-40B4-BE49-F238E27FC236}">
                <a16:creationId xmlns:a16="http://schemas.microsoft.com/office/drawing/2014/main" id="{D8B33B41-FE7C-48AF-A30D-C110B89956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1" name="Imagen 5">
            <a:extLst>
              <a:ext uri="{FF2B5EF4-FFF2-40B4-BE49-F238E27FC236}">
                <a16:creationId xmlns:a16="http://schemas.microsoft.com/office/drawing/2014/main" id="{B143CE8A-11D1-4F70-BF09-1FF1791F1A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CuadroTexto 6">
            <a:extLst>
              <a:ext uri="{FF2B5EF4-FFF2-40B4-BE49-F238E27FC236}">
                <a16:creationId xmlns:a16="http://schemas.microsoft.com/office/drawing/2014/main" id="{C7478674-78EA-44F9-AFFA-9E600B3BD9EB}"/>
              </a:ext>
            </a:extLst>
          </p:cNvPr>
          <p:cNvSpPr txBox="1">
            <a:spLocks noChangeArrowheads="1"/>
          </p:cNvSpPr>
          <p:nvPr/>
        </p:nvSpPr>
        <p:spPr bwMode="auto">
          <a:xfrm>
            <a:off x="5568950" y="939801"/>
            <a:ext cx="46370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2000" b="1">
                <a:solidFill>
                  <a:srgbClr val="000A8B"/>
                </a:solidFill>
              </a:rPr>
              <a:t>PORTAFOLIO RECURSOS PROPIOS SAE MAYO 2020 </a:t>
            </a:r>
          </a:p>
        </p:txBody>
      </p:sp>
      <p:sp>
        <p:nvSpPr>
          <p:cNvPr id="14341" name="CuadroTexto 2">
            <a:extLst>
              <a:ext uri="{FF2B5EF4-FFF2-40B4-BE49-F238E27FC236}">
                <a16:creationId xmlns:a16="http://schemas.microsoft.com/office/drawing/2014/main" id="{1EA4B5BE-3617-4836-894C-9209F9CEB461}"/>
              </a:ext>
            </a:extLst>
          </p:cNvPr>
          <p:cNvSpPr txBox="1">
            <a:spLocks noChangeArrowheads="1"/>
          </p:cNvSpPr>
          <p:nvPr/>
        </p:nvSpPr>
        <p:spPr bwMode="auto">
          <a:xfrm>
            <a:off x="7924800" y="1647826"/>
            <a:ext cx="2116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4" name="Tabla 3">
            <a:extLst>
              <a:ext uri="{FF2B5EF4-FFF2-40B4-BE49-F238E27FC236}">
                <a16:creationId xmlns:a16="http://schemas.microsoft.com/office/drawing/2014/main" id="{4406BD66-0C46-42E0-9718-748D746E663A}"/>
              </a:ext>
            </a:extLst>
          </p:cNvPr>
          <p:cNvGraphicFramePr>
            <a:graphicFrameLocks noGrp="1"/>
          </p:cNvGraphicFramePr>
          <p:nvPr/>
        </p:nvGraphicFramePr>
        <p:xfrm>
          <a:off x="2078039" y="1924050"/>
          <a:ext cx="8059737" cy="914400"/>
        </p:xfrm>
        <a:graphic>
          <a:graphicData uri="http://schemas.openxmlformats.org/drawingml/2006/table">
            <a:tbl>
              <a:tblPr/>
              <a:tblGrid>
                <a:gridCol w="1919326">
                  <a:extLst>
                    <a:ext uri="{9D8B030D-6E8A-4147-A177-3AD203B41FA5}">
                      <a16:colId xmlns:a16="http://schemas.microsoft.com/office/drawing/2014/main" val="2229345846"/>
                    </a:ext>
                  </a:extLst>
                </a:gridCol>
                <a:gridCol w="1576206">
                  <a:extLst>
                    <a:ext uri="{9D8B030D-6E8A-4147-A177-3AD203B41FA5}">
                      <a16:colId xmlns:a16="http://schemas.microsoft.com/office/drawing/2014/main" val="2565700875"/>
                    </a:ext>
                  </a:extLst>
                </a:gridCol>
                <a:gridCol w="1415368">
                  <a:extLst>
                    <a:ext uri="{9D8B030D-6E8A-4147-A177-3AD203B41FA5}">
                      <a16:colId xmlns:a16="http://schemas.microsoft.com/office/drawing/2014/main" val="3963826280"/>
                    </a:ext>
                  </a:extLst>
                </a:gridCol>
                <a:gridCol w="1701302">
                  <a:extLst>
                    <a:ext uri="{9D8B030D-6E8A-4147-A177-3AD203B41FA5}">
                      <a16:colId xmlns:a16="http://schemas.microsoft.com/office/drawing/2014/main" val="3880890866"/>
                    </a:ext>
                  </a:extLst>
                </a:gridCol>
                <a:gridCol w="1447535">
                  <a:extLst>
                    <a:ext uri="{9D8B030D-6E8A-4147-A177-3AD203B41FA5}">
                      <a16:colId xmlns:a16="http://schemas.microsoft.com/office/drawing/2014/main" val="1844562624"/>
                    </a:ext>
                  </a:extLst>
                </a:gridCol>
              </a:tblGrid>
              <a:tr h="342900">
                <a:tc>
                  <a:txBody>
                    <a:bodyPr/>
                    <a:lstStyle/>
                    <a:p>
                      <a:pPr algn="ctr" fontAlgn="ctr"/>
                      <a:r>
                        <a:rPr lang="es-CO" sz="1100" b="1" i="0" u="none" strike="noStrike">
                          <a:solidFill>
                            <a:srgbClr val="FFFFFF"/>
                          </a:solidFill>
                          <a:effectLst/>
                          <a:latin typeface="Calibri" panose="020F0502020204030204" pitchFamily="34" charset="0"/>
                        </a:rPr>
                        <a:t>COMPOSICION DEL PORTAFOLIO </a:t>
                      </a:r>
                    </a:p>
                  </a:txBody>
                  <a:tcPr marL="9527" marR="9527" marT="9525" marB="0" anchor="ctr">
                    <a:lnL>
                      <a:noFill/>
                    </a:lnL>
                    <a:lnR>
                      <a:noFill/>
                    </a:lnR>
                    <a:lnT>
                      <a:noFill/>
                    </a:lnT>
                    <a:lnB>
                      <a:noFill/>
                    </a:lnB>
                    <a:solidFill>
                      <a:srgbClr val="2F75B5"/>
                    </a:solidFill>
                  </a:tcPr>
                </a:tc>
                <a:tc>
                  <a:txBody>
                    <a:bodyPr/>
                    <a:lstStyle/>
                    <a:p>
                      <a:pPr algn="ctr" fontAlgn="ctr"/>
                      <a:r>
                        <a:rPr lang="es-CO" sz="1100" b="1" i="0" u="none" strike="noStrike">
                          <a:solidFill>
                            <a:srgbClr val="FFFFFF"/>
                          </a:solidFill>
                          <a:effectLst/>
                          <a:latin typeface="Calibri" panose="020F0502020204030204" pitchFamily="34" charset="0"/>
                        </a:rPr>
                        <a:t>RECURSOS PROPIOS </a:t>
                      </a:r>
                    </a:p>
                  </a:txBody>
                  <a:tcPr marL="9527" marR="9527" marT="9525" marB="0" anchor="ctr">
                    <a:lnL>
                      <a:noFill/>
                    </a:lnL>
                    <a:lnR>
                      <a:noFill/>
                    </a:lnR>
                    <a:lnT>
                      <a:noFill/>
                    </a:lnT>
                    <a:lnB>
                      <a:noFill/>
                    </a:lnB>
                    <a:solidFill>
                      <a:srgbClr val="2F75B5"/>
                    </a:solidFill>
                  </a:tcPr>
                </a:tc>
                <a:tc>
                  <a:txBody>
                    <a:bodyPr/>
                    <a:lstStyle/>
                    <a:p>
                      <a:pPr algn="ctr" fontAlgn="ctr"/>
                      <a:r>
                        <a:rPr lang="es-CO" sz="1100" b="1" i="0" u="none" strike="noStrike">
                          <a:solidFill>
                            <a:srgbClr val="FFFFFF"/>
                          </a:solidFill>
                          <a:effectLst/>
                          <a:latin typeface="Calibri" panose="020F0502020204030204" pitchFamily="34" charset="0"/>
                        </a:rPr>
                        <a:t>PART.%</a:t>
                      </a:r>
                    </a:p>
                  </a:txBody>
                  <a:tcPr marL="9527" marR="9527" marT="9525" marB="0" anchor="ctr">
                    <a:lnL>
                      <a:noFill/>
                    </a:lnL>
                    <a:lnR>
                      <a:noFill/>
                    </a:lnR>
                    <a:lnT>
                      <a:noFill/>
                    </a:lnT>
                    <a:lnB>
                      <a:noFill/>
                    </a:lnB>
                    <a:solidFill>
                      <a:srgbClr val="2F75B5"/>
                    </a:solidFill>
                  </a:tcPr>
                </a:tc>
                <a:tc>
                  <a:txBody>
                    <a:bodyPr/>
                    <a:lstStyle/>
                    <a:p>
                      <a:pPr algn="ctr" fontAlgn="ctr"/>
                      <a:r>
                        <a:rPr lang="es-CO" sz="1100" b="1" i="0" u="none" strike="noStrike">
                          <a:solidFill>
                            <a:srgbClr val="FFFFFF"/>
                          </a:solidFill>
                          <a:effectLst/>
                          <a:latin typeface="Calibri" panose="020F0502020204030204" pitchFamily="34" charset="0"/>
                        </a:rPr>
                        <a:t>RECURSOS TERCEROS </a:t>
                      </a:r>
                    </a:p>
                  </a:txBody>
                  <a:tcPr marL="9527" marR="9527" marT="9525" marB="0" anchor="ctr">
                    <a:lnL>
                      <a:noFill/>
                    </a:lnL>
                    <a:lnR>
                      <a:noFill/>
                    </a:lnR>
                    <a:lnT>
                      <a:noFill/>
                    </a:lnT>
                    <a:lnB>
                      <a:noFill/>
                    </a:lnB>
                    <a:solidFill>
                      <a:srgbClr val="2F75B5"/>
                    </a:solidFill>
                  </a:tcPr>
                </a:tc>
                <a:tc>
                  <a:txBody>
                    <a:bodyPr/>
                    <a:lstStyle/>
                    <a:p>
                      <a:pPr algn="ctr" fontAlgn="ctr"/>
                      <a:r>
                        <a:rPr lang="es-CO" sz="1100" b="1" i="0" u="none" strike="noStrike">
                          <a:solidFill>
                            <a:srgbClr val="FFFFFF"/>
                          </a:solidFill>
                          <a:effectLst/>
                          <a:latin typeface="Calibri" panose="020F0502020204030204" pitchFamily="34" charset="0"/>
                        </a:rPr>
                        <a:t>PART.%</a:t>
                      </a:r>
                    </a:p>
                  </a:txBody>
                  <a:tcPr marL="9527" marR="9527" marT="9525" marB="0" anchor="ctr">
                    <a:lnL>
                      <a:noFill/>
                    </a:lnL>
                    <a:lnR>
                      <a:noFill/>
                    </a:lnR>
                    <a:lnT>
                      <a:noFill/>
                    </a:lnT>
                    <a:lnB>
                      <a:noFill/>
                    </a:lnB>
                    <a:solidFill>
                      <a:srgbClr val="2F75B5"/>
                    </a:solidFill>
                  </a:tcPr>
                </a:tc>
                <a:extLst>
                  <a:ext uri="{0D108BD9-81ED-4DB2-BD59-A6C34878D82A}">
                    <a16:rowId xmlns:a16="http://schemas.microsoft.com/office/drawing/2014/main" val="3717970833"/>
                  </a:ext>
                </a:extLst>
              </a:tr>
              <a:tr h="190500">
                <a:tc>
                  <a:txBody>
                    <a:bodyPr/>
                    <a:lstStyle/>
                    <a:p>
                      <a:pPr algn="l" fontAlgn="b"/>
                      <a:r>
                        <a:rPr lang="es-CO" sz="1100" b="0" i="0" u="none" strike="noStrike">
                          <a:solidFill>
                            <a:srgbClr val="000000"/>
                          </a:solidFill>
                          <a:effectLst/>
                          <a:latin typeface="Calibri" panose="020F0502020204030204" pitchFamily="34" charset="0"/>
                        </a:rPr>
                        <a:t>Bancos Nacionales</a:t>
                      </a:r>
                    </a:p>
                  </a:txBody>
                  <a:tcPr marL="9527" marR="9527"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FFFFFF"/>
                    </a:solidFill>
                  </a:tcPr>
                </a:tc>
                <a:tc>
                  <a:txBody>
                    <a:bodyPr/>
                    <a:lstStyle/>
                    <a:p>
                      <a:pPr algn="ctr" fontAlgn="b"/>
                      <a:r>
                        <a:rPr lang="es-CO" sz="1100" b="0" i="0" u="none" strike="noStrike" dirty="0">
                          <a:solidFill>
                            <a:srgbClr val="000000"/>
                          </a:solidFill>
                          <a:effectLst/>
                          <a:latin typeface="Calibri" panose="020F0502020204030204" pitchFamily="34" charset="0"/>
                        </a:rPr>
                        <a:t>                                 398.00 </a:t>
                      </a:r>
                    </a:p>
                  </a:txBody>
                  <a:tcPr marL="9527" marR="9527"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FFFFFF"/>
                    </a:solidFill>
                  </a:tcPr>
                </a:tc>
                <a:tc>
                  <a:txBody>
                    <a:bodyPr/>
                    <a:lstStyle/>
                    <a:p>
                      <a:pPr algn="ctr" fontAlgn="b"/>
                      <a:r>
                        <a:rPr lang="es-CO" sz="1100" b="0" i="0" u="none" strike="noStrike" dirty="0">
                          <a:solidFill>
                            <a:srgbClr val="000000"/>
                          </a:solidFill>
                          <a:effectLst/>
                          <a:latin typeface="Calibri" panose="020F0502020204030204" pitchFamily="34" charset="0"/>
                        </a:rPr>
                        <a:t>4.44%</a:t>
                      </a:r>
                    </a:p>
                  </a:txBody>
                  <a:tcPr marL="9527" marR="9527"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FFFFFF"/>
                    </a:solidFill>
                  </a:tcPr>
                </a:tc>
                <a:tc>
                  <a:txBody>
                    <a:bodyPr/>
                    <a:lstStyle/>
                    <a:p>
                      <a:pPr algn="ctr" fontAlgn="b"/>
                      <a:r>
                        <a:rPr lang="es-CO" sz="1100" b="0" i="0" u="none" strike="noStrike" dirty="0">
                          <a:solidFill>
                            <a:srgbClr val="000000"/>
                          </a:solidFill>
                          <a:effectLst/>
                          <a:latin typeface="Calibri" panose="020F0502020204030204" pitchFamily="34" charset="0"/>
                        </a:rPr>
                        <a:t>                                     355.00 </a:t>
                      </a:r>
                    </a:p>
                  </a:txBody>
                  <a:tcPr marL="9527" marR="9527"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FFFFFF"/>
                    </a:solidFill>
                  </a:tcPr>
                </a:tc>
                <a:tc>
                  <a:txBody>
                    <a:bodyPr/>
                    <a:lstStyle/>
                    <a:p>
                      <a:pPr algn="ctr" fontAlgn="b"/>
                      <a:r>
                        <a:rPr lang="es-CO" sz="1100" b="0" i="0" u="none" strike="noStrike">
                          <a:solidFill>
                            <a:srgbClr val="000000"/>
                          </a:solidFill>
                          <a:effectLst/>
                          <a:latin typeface="Calibri" panose="020F0502020204030204" pitchFamily="34" charset="0"/>
                        </a:rPr>
                        <a:t>5.84%</a:t>
                      </a:r>
                    </a:p>
                  </a:txBody>
                  <a:tcPr marL="9527" marR="9527"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19651917"/>
                  </a:ext>
                </a:extLst>
              </a:tr>
              <a:tr h="190500">
                <a:tc>
                  <a:txBody>
                    <a:bodyPr/>
                    <a:lstStyle/>
                    <a:p>
                      <a:pPr algn="l" fontAlgn="b"/>
                      <a:r>
                        <a:rPr lang="es-CO" sz="1100" b="0" i="0" u="none" strike="noStrike">
                          <a:solidFill>
                            <a:srgbClr val="000000"/>
                          </a:solidFill>
                          <a:effectLst/>
                          <a:latin typeface="Calibri" panose="020F0502020204030204" pitchFamily="34" charset="0"/>
                        </a:rPr>
                        <a:t>FIC</a:t>
                      </a:r>
                    </a:p>
                  </a:txBody>
                  <a:tcPr marL="9527" marR="9527"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FFFFF"/>
                    </a:solidFill>
                  </a:tcPr>
                </a:tc>
                <a:tc>
                  <a:txBody>
                    <a:bodyPr/>
                    <a:lstStyle/>
                    <a:p>
                      <a:pPr algn="ctr" fontAlgn="b"/>
                      <a:r>
                        <a:rPr lang="es-CO" sz="1100" b="0" i="0" u="none" strike="noStrike">
                          <a:solidFill>
                            <a:srgbClr val="000000"/>
                          </a:solidFill>
                          <a:effectLst/>
                          <a:latin typeface="Calibri" panose="020F0502020204030204" pitchFamily="34" charset="0"/>
                        </a:rPr>
                        <a:t>                             8,574.00 </a:t>
                      </a:r>
                    </a:p>
                  </a:txBody>
                  <a:tcPr marL="9527" marR="9527"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FFFFFF"/>
                    </a:solidFill>
                  </a:tcPr>
                </a:tc>
                <a:tc>
                  <a:txBody>
                    <a:bodyPr/>
                    <a:lstStyle/>
                    <a:p>
                      <a:pPr algn="ctr" fontAlgn="b"/>
                      <a:r>
                        <a:rPr lang="es-CO" sz="1100" b="0" i="0" u="none" strike="noStrike">
                          <a:solidFill>
                            <a:srgbClr val="000000"/>
                          </a:solidFill>
                          <a:effectLst/>
                          <a:latin typeface="Calibri" panose="020F0502020204030204" pitchFamily="34" charset="0"/>
                        </a:rPr>
                        <a:t>95.56%</a:t>
                      </a:r>
                    </a:p>
                  </a:txBody>
                  <a:tcPr marL="9527" marR="9527" marT="9525" marB="0" anchor="b">
                    <a:lnL>
                      <a:noFill/>
                    </a:lnL>
                    <a:lnR>
                      <a:noFill/>
                    </a:lnR>
                    <a:lnT w="6350" cap="flat" cmpd="sng" algn="ctr">
                      <a:solidFill>
                        <a:srgbClr val="FFFFFF"/>
                      </a:solidFill>
                      <a:prstDash val="solid"/>
                      <a:round/>
                      <a:headEnd type="none" w="med" len="med"/>
                      <a:tailEnd type="none" w="med" len="med"/>
                    </a:lnT>
                    <a:lnB>
                      <a:noFill/>
                    </a:lnB>
                    <a:solidFill>
                      <a:srgbClr val="FFFFFF"/>
                    </a:solidFill>
                  </a:tcPr>
                </a:tc>
                <a:tc>
                  <a:txBody>
                    <a:bodyPr/>
                    <a:lstStyle/>
                    <a:p>
                      <a:pPr algn="ctr" fontAlgn="b"/>
                      <a:r>
                        <a:rPr lang="es-CO" sz="1100" b="0" i="0" u="none" strike="noStrike" dirty="0">
                          <a:solidFill>
                            <a:srgbClr val="000000"/>
                          </a:solidFill>
                          <a:effectLst/>
                          <a:latin typeface="Calibri" panose="020F0502020204030204" pitchFamily="34" charset="0"/>
                        </a:rPr>
                        <a:t>                                 5,724.00 </a:t>
                      </a:r>
                    </a:p>
                  </a:txBody>
                  <a:tcPr marL="9527" marR="9527" marT="9525" marB="0" anchor="b">
                    <a:lnL>
                      <a:noFill/>
                    </a:lnL>
                    <a:lnR>
                      <a:noFill/>
                    </a:lnR>
                    <a:lnT w="6350" cap="flat" cmpd="sng" algn="ctr">
                      <a:solidFill>
                        <a:srgbClr val="FFFFFF"/>
                      </a:solidFill>
                      <a:prstDash val="solid"/>
                      <a:round/>
                      <a:headEnd type="none" w="med" len="med"/>
                      <a:tailEnd type="none" w="med" len="med"/>
                    </a:lnT>
                    <a:lnB>
                      <a:noFill/>
                    </a:lnB>
                    <a:solidFill>
                      <a:srgbClr val="FFFFFF"/>
                    </a:solidFill>
                  </a:tcPr>
                </a:tc>
                <a:tc>
                  <a:txBody>
                    <a:bodyPr/>
                    <a:lstStyle/>
                    <a:p>
                      <a:pPr algn="ctr" fontAlgn="b"/>
                      <a:r>
                        <a:rPr lang="es-CO" sz="1100" b="0" i="0" u="none" strike="noStrike" dirty="0">
                          <a:solidFill>
                            <a:srgbClr val="000000"/>
                          </a:solidFill>
                          <a:effectLst/>
                          <a:latin typeface="Calibri" panose="020F0502020204030204" pitchFamily="34" charset="0"/>
                        </a:rPr>
                        <a:t>94.16%</a:t>
                      </a:r>
                    </a:p>
                  </a:txBody>
                  <a:tcPr marL="9527" marR="9527" marT="9525" marB="0" anchor="b">
                    <a:lnL>
                      <a:noFill/>
                    </a:lnL>
                    <a:lnR>
                      <a:noFill/>
                    </a:lnR>
                    <a:lnT w="6350" cap="flat" cmpd="sng" algn="ctr">
                      <a:solidFill>
                        <a:srgbClr val="FFFFFF"/>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404782803"/>
                  </a:ext>
                </a:extLst>
              </a:tr>
              <a:tr h="190500">
                <a:tc>
                  <a:txBody>
                    <a:bodyPr/>
                    <a:lstStyle/>
                    <a:p>
                      <a:pPr algn="l" fontAlgn="b"/>
                      <a:r>
                        <a:rPr lang="es-CO" sz="1100" b="1" i="0" u="none" strike="noStrike">
                          <a:solidFill>
                            <a:srgbClr val="FFFFFF"/>
                          </a:solidFill>
                          <a:effectLst/>
                          <a:latin typeface="Calibri" panose="020F0502020204030204" pitchFamily="34" charset="0"/>
                        </a:rPr>
                        <a:t>TOTAL</a:t>
                      </a:r>
                    </a:p>
                  </a:txBody>
                  <a:tcPr marL="9527" marR="9527" marT="9525" marB="0" anchor="b">
                    <a:lnL>
                      <a:noFill/>
                    </a:lnL>
                    <a:lnR>
                      <a:noFill/>
                    </a:lnR>
                    <a:lnT>
                      <a:noFill/>
                    </a:lnT>
                    <a:lnB>
                      <a:noFill/>
                    </a:lnB>
                    <a:solidFill>
                      <a:srgbClr val="2F75B5"/>
                    </a:solidFill>
                  </a:tcPr>
                </a:tc>
                <a:tc>
                  <a:txBody>
                    <a:bodyPr/>
                    <a:lstStyle/>
                    <a:p>
                      <a:pPr algn="ctr" fontAlgn="b"/>
                      <a:r>
                        <a:rPr lang="es-CO" sz="1100" b="1" i="0" u="none" strike="noStrike">
                          <a:solidFill>
                            <a:srgbClr val="FFFFFF"/>
                          </a:solidFill>
                          <a:effectLst/>
                          <a:latin typeface="Calibri" panose="020F0502020204030204" pitchFamily="34" charset="0"/>
                        </a:rPr>
                        <a:t>                             8,972.00 </a:t>
                      </a:r>
                    </a:p>
                  </a:txBody>
                  <a:tcPr marL="9527" marR="9527" marT="9525" marB="0" anchor="b">
                    <a:lnL>
                      <a:noFill/>
                    </a:lnL>
                    <a:lnR>
                      <a:noFill/>
                    </a:lnR>
                    <a:lnT>
                      <a:noFill/>
                    </a:lnT>
                    <a:lnB>
                      <a:noFill/>
                    </a:lnB>
                    <a:solidFill>
                      <a:srgbClr val="2F75B5"/>
                    </a:solidFill>
                  </a:tcPr>
                </a:tc>
                <a:tc>
                  <a:txBody>
                    <a:bodyPr/>
                    <a:lstStyle/>
                    <a:p>
                      <a:pPr algn="ctr" fontAlgn="b"/>
                      <a:r>
                        <a:rPr lang="es-CO" sz="1100" b="1" i="0" u="none" strike="noStrike">
                          <a:solidFill>
                            <a:srgbClr val="FFFFFF"/>
                          </a:solidFill>
                          <a:effectLst/>
                          <a:latin typeface="Calibri" panose="020F0502020204030204" pitchFamily="34" charset="0"/>
                        </a:rPr>
                        <a:t>100.00%</a:t>
                      </a:r>
                    </a:p>
                  </a:txBody>
                  <a:tcPr marL="9527" marR="9527" marT="9525" marB="0" anchor="b">
                    <a:lnL>
                      <a:noFill/>
                    </a:lnL>
                    <a:lnR>
                      <a:noFill/>
                    </a:lnR>
                    <a:lnT>
                      <a:noFill/>
                    </a:lnT>
                    <a:lnB>
                      <a:noFill/>
                    </a:lnB>
                    <a:solidFill>
                      <a:srgbClr val="2F75B5"/>
                    </a:solidFill>
                  </a:tcPr>
                </a:tc>
                <a:tc>
                  <a:txBody>
                    <a:bodyPr/>
                    <a:lstStyle/>
                    <a:p>
                      <a:pPr algn="ctr" fontAlgn="b"/>
                      <a:r>
                        <a:rPr lang="es-CO" sz="1100" b="1" i="0" u="none" strike="noStrike">
                          <a:solidFill>
                            <a:srgbClr val="FFFFFF"/>
                          </a:solidFill>
                          <a:effectLst/>
                          <a:latin typeface="Calibri" panose="020F0502020204030204" pitchFamily="34" charset="0"/>
                        </a:rPr>
                        <a:t>                                 6,079.00 </a:t>
                      </a:r>
                    </a:p>
                  </a:txBody>
                  <a:tcPr marL="9527" marR="9527" marT="9525" marB="0" anchor="b">
                    <a:lnL>
                      <a:noFill/>
                    </a:lnL>
                    <a:lnR>
                      <a:noFill/>
                    </a:lnR>
                    <a:lnT>
                      <a:noFill/>
                    </a:lnT>
                    <a:lnB>
                      <a:noFill/>
                    </a:lnB>
                    <a:solidFill>
                      <a:srgbClr val="2F75B5"/>
                    </a:solidFill>
                  </a:tcPr>
                </a:tc>
                <a:tc>
                  <a:txBody>
                    <a:bodyPr/>
                    <a:lstStyle/>
                    <a:p>
                      <a:pPr algn="ctr" fontAlgn="b"/>
                      <a:r>
                        <a:rPr lang="es-CO" sz="1100" b="1" i="0" u="none" strike="noStrike" dirty="0">
                          <a:solidFill>
                            <a:srgbClr val="FFFFFF"/>
                          </a:solidFill>
                          <a:effectLst/>
                          <a:latin typeface="Calibri" panose="020F0502020204030204" pitchFamily="34" charset="0"/>
                        </a:rPr>
                        <a:t>100.00%</a:t>
                      </a:r>
                    </a:p>
                  </a:txBody>
                  <a:tcPr marL="9527" marR="9527" marT="9525" marB="0" anchor="b">
                    <a:lnL>
                      <a:noFill/>
                    </a:lnL>
                    <a:lnR>
                      <a:noFill/>
                    </a:lnR>
                    <a:lnT>
                      <a:noFill/>
                    </a:lnT>
                    <a:lnB>
                      <a:noFill/>
                    </a:lnB>
                    <a:solidFill>
                      <a:srgbClr val="2F75B5"/>
                    </a:solidFill>
                  </a:tcPr>
                </a:tc>
                <a:extLst>
                  <a:ext uri="{0D108BD9-81ED-4DB2-BD59-A6C34878D82A}">
                    <a16:rowId xmlns:a16="http://schemas.microsoft.com/office/drawing/2014/main" val="1329503949"/>
                  </a:ext>
                </a:extLst>
              </a:tr>
            </a:tbl>
          </a:graphicData>
        </a:graphic>
      </p:graphicFrame>
      <p:graphicFrame>
        <p:nvGraphicFramePr>
          <p:cNvPr id="14371" name="Gráfico 12">
            <a:extLst>
              <a:ext uri="{FF2B5EF4-FFF2-40B4-BE49-F238E27FC236}">
                <a16:creationId xmlns:a16="http://schemas.microsoft.com/office/drawing/2014/main" id="{58E5B0FE-0C1B-49D8-9E43-74B4D442BAE1}"/>
              </a:ext>
            </a:extLst>
          </p:cNvPr>
          <p:cNvGraphicFramePr>
            <a:graphicFrameLocks/>
          </p:cNvGraphicFramePr>
          <p:nvPr/>
        </p:nvGraphicFramePr>
        <p:xfrm>
          <a:off x="1589088" y="3124200"/>
          <a:ext cx="4794250" cy="3417888"/>
        </p:xfrm>
        <a:graphic>
          <a:graphicData uri="http://schemas.openxmlformats.org/presentationml/2006/ole">
            <mc:AlternateContent xmlns:mc="http://schemas.openxmlformats.org/markup-compatibility/2006">
              <mc:Choice xmlns:v="urn:schemas-microsoft-com:vml" Requires="v">
                <p:oleObj spid="_x0000_s12332" name="Chart" r:id="rId3" imgW="4804064" imgH="3426249" progId="Excel.Chart.8">
                  <p:embed/>
                </p:oleObj>
              </mc:Choice>
              <mc:Fallback>
                <p:oleObj name="Chart" r:id="rId3" imgW="4804064" imgH="3426249" progId="Excel.Chart.8">
                  <p:embed/>
                  <p:pic>
                    <p:nvPicPr>
                      <p:cNvPr id="14371" name="Gráfico 12">
                        <a:extLst>
                          <a:ext uri="{FF2B5EF4-FFF2-40B4-BE49-F238E27FC236}">
                            <a16:creationId xmlns:a16="http://schemas.microsoft.com/office/drawing/2014/main" id="{58E5B0FE-0C1B-49D8-9E43-74B4D442BAE1}"/>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9088" y="3124200"/>
                        <a:ext cx="4794250" cy="341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72" name="Gráfico 13">
            <a:extLst>
              <a:ext uri="{FF2B5EF4-FFF2-40B4-BE49-F238E27FC236}">
                <a16:creationId xmlns:a16="http://schemas.microsoft.com/office/drawing/2014/main" id="{6ADE398F-117F-4B72-9185-53AB9AEF24F3}"/>
              </a:ext>
            </a:extLst>
          </p:cNvPr>
          <p:cNvGraphicFramePr>
            <a:graphicFrameLocks/>
          </p:cNvGraphicFramePr>
          <p:nvPr/>
        </p:nvGraphicFramePr>
        <p:xfrm>
          <a:off x="5929313" y="3124200"/>
          <a:ext cx="4673600" cy="3467100"/>
        </p:xfrm>
        <a:graphic>
          <a:graphicData uri="http://schemas.openxmlformats.org/presentationml/2006/ole">
            <mc:AlternateContent xmlns:mc="http://schemas.openxmlformats.org/markup-compatibility/2006">
              <mc:Choice xmlns:v="urn:schemas-microsoft-com:vml" Requires="v">
                <p:oleObj spid="_x0000_s12333" name="Chart" r:id="rId5" imgW="4682134" imgH="3475021" progId="Excel.Chart.8">
                  <p:embed/>
                </p:oleObj>
              </mc:Choice>
              <mc:Fallback>
                <p:oleObj name="Chart" r:id="rId5" imgW="4682134" imgH="3475021" progId="Excel.Chart.8">
                  <p:embed/>
                  <p:pic>
                    <p:nvPicPr>
                      <p:cNvPr id="14372" name="Gráfico 13">
                        <a:extLst>
                          <a:ext uri="{FF2B5EF4-FFF2-40B4-BE49-F238E27FC236}">
                            <a16:creationId xmlns:a16="http://schemas.microsoft.com/office/drawing/2014/main" id="{6ADE398F-117F-4B72-9185-53AB9AEF24F3}"/>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9313" y="3124200"/>
                        <a:ext cx="467360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ángulo 11">
            <a:extLst>
              <a:ext uri="{FF2B5EF4-FFF2-40B4-BE49-F238E27FC236}">
                <a16:creationId xmlns:a16="http://schemas.microsoft.com/office/drawing/2014/main" id="{39156552-246D-4D7D-8E6D-A77D79D428A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F02A9A7F-8994-49E9-A0E1-ABB13F5B1D4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7">
            <a:extLst>
              <a:ext uri="{FF2B5EF4-FFF2-40B4-BE49-F238E27FC236}">
                <a16:creationId xmlns:a16="http://schemas.microsoft.com/office/drawing/2014/main" id="{6BCDC205-87F2-4C19-98EF-C1DF58418A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9A79FA12-964B-49A4-9076-9EB1EDF25F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a:t>
            </a:r>
            <a:r>
              <a:rPr lang="es-CO" sz="1400" dirty="0">
                <a:solidFill>
                  <a:srgbClr val="A9A8A9"/>
                </a:solidFill>
                <a:latin typeface="Lato Regular"/>
                <a:cs typeface="Lato Regular"/>
              </a:rPr>
              <a:t>í</a:t>
            </a:r>
            <a:r>
              <a:rPr lang="es-ES" sz="1400" dirty="0">
                <a:solidFill>
                  <a:srgbClr val="A9A8A9"/>
                </a:solidFill>
                <a:latin typeface="Lato Regular"/>
                <a:cs typeface="Lato Regular"/>
              </a:rPr>
              <a:t>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3. </a:t>
            </a:r>
            <a:r>
              <a:rPr lang="es-CO" sz="4800" b="1" dirty="0">
                <a:solidFill>
                  <a:srgbClr val="002060"/>
                </a:solidFill>
              </a:rPr>
              <a:t>INFORME DEFENSAL JUDICAL</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995835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pSp>
        <p:nvGrpSpPr>
          <p:cNvPr id="7" name="Group 286">
            <a:extLst>
              <a:ext uri="{FF2B5EF4-FFF2-40B4-BE49-F238E27FC236}">
                <a16:creationId xmlns:a16="http://schemas.microsoft.com/office/drawing/2014/main" id="{B7A3C4DD-B788-4DBF-B654-7422980002B4}"/>
              </a:ext>
            </a:extLst>
          </p:cNvPr>
          <p:cNvGrpSpPr>
            <a:grpSpLocks/>
          </p:cNvGrpSpPr>
          <p:nvPr/>
        </p:nvGrpSpPr>
        <p:grpSpPr bwMode="auto">
          <a:xfrm>
            <a:off x="2030230" y="2122336"/>
            <a:ext cx="7936230" cy="2760290"/>
            <a:chOff x="30" y="1246"/>
            <a:chExt cx="12498" cy="2131"/>
          </a:xfrm>
        </p:grpSpPr>
        <p:pic>
          <p:nvPicPr>
            <p:cNvPr id="10" name="Picture 288">
              <a:extLst>
                <a:ext uri="{FF2B5EF4-FFF2-40B4-BE49-F238E27FC236}">
                  <a16:creationId xmlns:a16="http://schemas.microsoft.com/office/drawing/2014/main" id="{C7BC12EA-1300-4C46-B487-F1E7F7584B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 y="1246"/>
              <a:ext cx="12210" cy="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87">
              <a:extLst>
                <a:ext uri="{FF2B5EF4-FFF2-40B4-BE49-F238E27FC236}">
                  <a16:creationId xmlns:a16="http://schemas.microsoft.com/office/drawing/2014/main" id="{5C1BAC54-98F3-4CF0-BB6F-847C9F9246EE}"/>
                </a:ext>
              </a:extLst>
            </p:cNvPr>
            <p:cNvSpPr txBox="1">
              <a:spLocks noChangeArrowheads="1"/>
            </p:cNvSpPr>
            <p:nvPr/>
          </p:nvSpPr>
          <p:spPr bwMode="auto">
            <a:xfrm>
              <a:off x="318" y="1390"/>
              <a:ext cx="12210" cy="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1021715" marR="1038860" algn="ctr">
                <a:spcBef>
                  <a:spcPts val="930"/>
                </a:spcBef>
                <a:spcAft>
                  <a:spcPts val="0"/>
                </a:spcAft>
              </a:pPr>
              <a:r>
                <a:rPr lang="es-ES" sz="3550" dirty="0">
                  <a:solidFill>
                    <a:srgbClr val="FFFFFF"/>
                  </a:solidFill>
                  <a:effectLst/>
                  <a:latin typeface="Arial" panose="020B0604020202020204" pitchFamily="34" charset="0"/>
                  <a:ea typeface="Arial" panose="020B0604020202020204" pitchFamily="34" charset="0"/>
                </a:rPr>
                <a:t>INFORME</a:t>
              </a:r>
              <a:r>
                <a:rPr lang="es-ES" sz="3550" spc="-340" dirty="0">
                  <a:solidFill>
                    <a:srgbClr val="FFFFFF"/>
                  </a:solidFill>
                  <a:effectLst/>
                  <a:latin typeface="Arial" panose="020B0604020202020204" pitchFamily="34" charset="0"/>
                  <a:ea typeface="Arial" panose="020B0604020202020204" pitchFamily="34" charset="0"/>
                </a:rPr>
                <a:t> </a:t>
              </a:r>
              <a:r>
                <a:rPr lang="es-ES" sz="3550" dirty="0">
                  <a:solidFill>
                    <a:srgbClr val="FFFFFF"/>
                  </a:solidFill>
                  <a:effectLst/>
                  <a:latin typeface="Arial" panose="020B0604020202020204" pitchFamily="34" charset="0"/>
                  <a:ea typeface="Arial" panose="020B0604020202020204" pitchFamily="34" charset="0"/>
                </a:rPr>
                <a:t>TRIMESTRAL</a:t>
              </a:r>
              <a:r>
                <a:rPr lang="es-ES" sz="3550" spc="-340" dirty="0">
                  <a:solidFill>
                    <a:srgbClr val="FFFFFF"/>
                  </a:solidFill>
                  <a:effectLst/>
                  <a:latin typeface="Arial" panose="020B0604020202020204" pitchFamily="34" charset="0"/>
                  <a:ea typeface="Arial" panose="020B0604020202020204" pitchFamily="34" charset="0"/>
                </a:rPr>
                <a:t> </a:t>
              </a:r>
              <a:r>
                <a:rPr lang="es-ES" sz="3550" dirty="0">
                  <a:solidFill>
                    <a:srgbClr val="FFFFFF"/>
                  </a:solidFill>
                  <a:effectLst/>
                  <a:latin typeface="Arial" panose="020B0604020202020204" pitchFamily="34" charset="0"/>
                  <a:ea typeface="Arial" panose="020B0604020202020204" pitchFamily="34" charset="0"/>
                </a:rPr>
                <a:t>DE</a:t>
              </a:r>
              <a:r>
                <a:rPr lang="es-ES" sz="3550" spc="-340" dirty="0">
                  <a:solidFill>
                    <a:srgbClr val="FFFFFF"/>
                  </a:solidFill>
                  <a:effectLst/>
                  <a:latin typeface="Arial" panose="020B0604020202020204" pitchFamily="34" charset="0"/>
                  <a:ea typeface="Arial" panose="020B0604020202020204" pitchFamily="34" charset="0"/>
                </a:rPr>
                <a:t> </a:t>
              </a:r>
              <a:r>
                <a:rPr lang="es-ES" sz="3550" dirty="0">
                  <a:solidFill>
                    <a:srgbClr val="FFFFFF"/>
                  </a:solidFill>
                  <a:effectLst/>
                  <a:latin typeface="Arial" panose="020B0604020202020204" pitchFamily="34" charset="0"/>
                  <a:ea typeface="Arial" panose="020B0604020202020204" pitchFamily="34" charset="0"/>
                </a:rPr>
                <a:t>LITIGIOSIDAD</a:t>
              </a:r>
              <a:endParaRPr lang="es-CO" sz="1100" dirty="0">
                <a:effectLst/>
                <a:latin typeface="Arial" panose="020B0604020202020204" pitchFamily="34" charset="0"/>
                <a:ea typeface="Arial" panose="020B0604020202020204" pitchFamily="34" charset="0"/>
              </a:endParaRPr>
            </a:p>
            <a:p>
              <a:pPr marL="1021715" marR="1031240" algn="ctr">
                <a:spcBef>
                  <a:spcPts val="95"/>
                </a:spcBef>
                <a:spcAft>
                  <a:spcPts val="0"/>
                </a:spcAft>
              </a:pPr>
              <a:r>
                <a:rPr lang="es-ES" sz="1450" dirty="0">
                  <a:solidFill>
                    <a:srgbClr val="FFFFFF"/>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marL="1021715" marR="1031240" algn="ctr">
                <a:spcBef>
                  <a:spcPts val="95"/>
                </a:spcBef>
                <a:spcAft>
                  <a:spcPts val="0"/>
                </a:spcAft>
              </a:pPr>
              <a:r>
                <a:rPr lang="es-ES" sz="1450" dirty="0">
                  <a:solidFill>
                    <a:srgbClr val="FFFFFF"/>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marL="1021715" marR="1031240" algn="ctr">
                <a:spcBef>
                  <a:spcPts val="95"/>
                </a:spcBef>
                <a:spcAft>
                  <a:spcPts val="0"/>
                </a:spcAft>
              </a:pPr>
              <a:r>
                <a:rPr lang="es-ES" sz="1450" dirty="0">
                  <a:solidFill>
                    <a:srgbClr val="FFFFFF"/>
                  </a:solidFill>
                  <a:effectLst/>
                  <a:latin typeface="Arial" panose="020B0604020202020204" pitchFamily="34" charset="0"/>
                  <a:ea typeface="Arial" panose="020B0604020202020204" pitchFamily="34" charset="0"/>
                </a:rPr>
                <a:t>Primer trimestre</a:t>
              </a:r>
              <a:endParaRPr lang="es-CO" sz="1100" dirty="0">
                <a:effectLst/>
                <a:latin typeface="Arial" panose="020B0604020202020204" pitchFamily="34" charset="0"/>
                <a:ea typeface="Arial" panose="020B0604020202020204" pitchFamily="34" charset="0"/>
              </a:endParaRPr>
            </a:p>
            <a:p>
              <a:pPr marL="1021715" marR="1014730" algn="ctr">
                <a:spcBef>
                  <a:spcPts val="85"/>
                </a:spcBef>
                <a:spcAft>
                  <a:spcPts val="0"/>
                </a:spcAft>
              </a:pPr>
              <a:r>
                <a:rPr lang="es-ES" sz="1450" dirty="0">
                  <a:solidFill>
                    <a:srgbClr val="FFFFFF"/>
                  </a:solidFill>
                  <a:effectLst/>
                  <a:latin typeface="Arial" panose="020B0604020202020204" pitchFamily="34" charset="0"/>
                  <a:ea typeface="Arial" panose="020B0604020202020204" pitchFamily="34" charset="0"/>
                </a:rPr>
                <a:t>Corte 31 de marzo de 2020 </a:t>
              </a:r>
              <a:endParaRPr lang="es-CO" sz="1100" dirty="0">
                <a:effectLst/>
                <a:latin typeface="Arial" panose="020B0604020202020204" pitchFamily="34" charset="0"/>
                <a:ea typeface="Arial" panose="020B0604020202020204" pitchFamily="34" charset="0"/>
              </a:endParaRPr>
            </a:p>
            <a:p>
              <a:pPr marL="1021715" marR="1014730" algn="ctr">
                <a:spcBef>
                  <a:spcPts val="85"/>
                </a:spcBef>
                <a:spcAft>
                  <a:spcPts val="0"/>
                </a:spcAft>
              </a:pPr>
              <a:r>
                <a:rPr lang="es-ES" sz="1450" dirty="0">
                  <a:solidFill>
                    <a:srgbClr val="FFFFFF"/>
                  </a:solidFill>
                  <a:effectLst/>
                  <a:latin typeface="Arial" panose="020B0604020202020204" pitchFamily="34" charset="0"/>
                  <a:ea typeface="Arial" panose="020B0604020202020204" pitchFamily="34" charset="0"/>
                </a:rPr>
                <a:t>Vicepresidencia Jurídica</a:t>
              </a:r>
              <a:endParaRPr lang="es-CO" sz="1100" dirty="0">
                <a:effectLst/>
                <a:latin typeface="Arial" panose="020B0604020202020204" pitchFamily="34" charset="0"/>
                <a:ea typeface="Arial" panose="020B0604020202020204" pitchFamily="34" charset="0"/>
              </a:endParaRPr>
            </a:p>
          </p:txBody>
        </p:sp>
      </p:grpSp>
    </p:spTree>
    <p:extLst>
      <p:ext uri="{BB962C8B-B14F-4D97-AF65-F5344CB8AC3E}">
        <p14:creationId xmlns:p14="http://schemas.microsoft.com/office/powerpoint/2010/main" val="2311332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Text Box 284">
            <a:extLst>
              <a:ext uri="{FF2B5EF4-FFF2-40B4-BE49-F238E27FC236}">
                <a16:creationId xmlns:a16="http://schemas.microsoft.com/office/drawing/2014/main" id="{C12519D9-2154-45DA-B2F3-BE967C5F03AC}"/>
              </a:ext>
            </a:extLst>
          </p:cNvPr>
          <p:cNvSpPr txBox="1">
            <a:spLocks noChangeArrowheads="1"/>
          </p:cNvSpPr>
          <p:nvPr/>
        </p:nvSpPr>
        <p:spPr bwMode="auto">
          <a:xfrm>
            <a:off x="780595" y="868141"/>
            <a:ext cx="9868723" cy="704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1180465" marR="1180465" algn="ctr">
              <a:spcBef>
                <a:spcPts val="1275"/>
              </a:spcBef>
              <a:spcAft>
                <a:spcPts val="0"/>
              </a:spcAft>
            </a:pPr>
            <a:r>
              <a:rPr lang="es-ES" sz="2000" b="1" dirty="0">
                <a:solidFill>
                  <a:srgbClr val="024B85"/>
                </a:solidFill>
                <a:effectLst/>
                <a:latin typeface="Arial" panose="020B0604020202020204" pitchFamily="34" charset="0"/>
                <a:ea typeface="Arial" panose="020B0604020202020204" pitchFamily="34" charset="0"/>
              </a:rPr>
              <a:t>¿EN CUÁNTOS PROCESOS ESTÁ VINCULADA LA SAE COMO ADMINISTRADORA DEL FRISCO?</a:t>
            </a:r>
            <a:endParaRPr lang="es-CO" sz="1400" dirty="0">
              <a:effectLst/>
              <a:latin typeface="Arial" panose="020B0604020202020204" pitchFamily="34" charset="0"/>
              <a:ea typeface="Arial" panose="020B0604020202020204" pitchFamily="34" charset="0"/>
            </a:endParaRPr>
          </a:p>
        </p:txBody>
      </p:sp>
      <p:grpSp>
        <p:nvGrpSpPr>
          <p:cNvPr id="31" name="Grupo 30">
            <a:extLst>
              <a:ext uri="{FF2B5EF4-FFF2-40B4-BE49-F238E27FC236}">
                <a16:creationId xmlns:a16="http://schemas.microsoft.com/office/drawing/2014/main" id="{0ACFD2D1-EBC0-4BA8-8F66-D3A9668BB263}"/>
              </a:ext>
            </a:extLst>
          </p:cNvPr>
          <p:cNvGrpSpPr/>
          <p:nvPr/>
        </p:nvGrpSpPr>
        <p:grpSpPr>
          <a:xfrm>
            <a:off x="493662" y="1901198"/>
            <a:ext cx="5868274" cy="4125486"/>
            <a:chOff x="1002536" y="-64747"/>
            <a:chExt cx="6319838" cy="5637213"/>
          </a:xfrm>
        </p:grpSpPr>
        <p:pic>
          <p:nvPicPr>
            <p:cNvPr id="2059" name="Picture 282">
              <a:extLst>
                <a:ext uri="{FF2B5EF4-FFF2-40B4-BE49-F238E27FC236}">
                  <a16:creationId xmlns:a16="http://schemas.microsoft.com/office/drawing/2014/main" id="{9FA2DFF9-E0E6-4432-97F7-84820C0AF2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511" y="-56809"/>
              <a:ext cx="6264275" cy="4668837"/>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81">
              <a:extLst>
                <a:ext uri="{FF2B5EF4-FFF2-40B4-BE49-F238E27FC236}">
                  <a16:creationId xmlns:a16="http://schemas.microsoft.com/office/drawing/2014/main" id="{6301B99C-44A1-4307-9160-95808587C3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2536" y="1951378"/>
              <a:ext cx="787400" cy="787400"/>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280">
              <a:extLst>
                <a:ext uri="{FF2B5EF4-FFF2-40B4-BE49-F238E27FC236}">
                  <a16:creationId xmlns:a16="http://schemas.microsoft.com/office/drawing/2014/main" id="{73DEDF0B-4E33-4991-8EB2-17356E8C5B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2536" y="956016"/>
              <a:ext cx="787400" cy="78740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279">
              <a:extLst>
                <a:ext uri="{FF2B5EF4-FFF2-40B4-BE49-F238E27FC236}">
                  <a16:creationId xmlns:a16="http://schemas.microsoft.com/office/drawing/2014/main" id="{88AF43A5-179E-4077-9D36-44275454EE3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6511" y="2862603"/>
              <a:ext cx="787400" cy="78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278">
              <a:extLst>
                <a:ext uri="{FF2B5EF4-FFF2-40B4-BE49-F238E27FC236}">
                  <a16:creationId xmlns:a16="http://schemas.microsoft.com/office/drawing/2014/main" id="{59A0990E-2A55-47E8-9B58-5AD049A36539}"/>
                </a:ext>
              </a:extLst>
            </p:cNvPr>
            <p:cNvSpPr txBox="1">
              <a:spLocks noChangeArrowheads="1"/>
            </p:cNvSpPr>
            <p:nvPr/>
          </p:nvSpPr>
          <p:spPr bwMode="auto">
            <a:xfrm>
              <a:off x="2269361" y="1208428"/>
              <a:ext cx="79057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3C3C3B"/>
                  </a:solidFill>
                  <a:effectLst/>
                  <a:latin typeface="Arial" panose="020B0604020202020204" pitchFamily="34" charset="0"/>
                  <a:ea typeface="Arial" panose="020B0604020202020204" pitchFamily="34" charset="0"/>
                </a:rPr>
                <a:t>Civiles</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4" name="Text Box 277">
              <a:extLst>
                <a:ext uri="{FF2B5EF4-FFF2-40B4-BE49-F238E27FC236}">
                  <a16:creationId xmlns:a16="http://schemas.microsoft.com/office/drawing/2014/main" id="{05B63E3B-BB64-4DBC-9447-F3AFE2326E55}"/>
                </a:ext>
              </a:extLst>
            </p:cNvPr>
            <p:cNvSpPr txBox="1">
              <a:spLocks noChangeArrowheads="1"/>
            </p:cNvSpPr>
            <p:nvPr/>
          </p:nvSpPr>
          <p:spPr bwMode="auto">
            <a:xfrm>
              <a:off x="2074099" y="2143466"/>
              <a:ext cx="11906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3C3C3B"/>
                  </a:solidFill>
                  <a:effectLst/>
                  <a:latin typeface="Arial" panose="020B0604020202020204" pitchFamily="34" charset="0"/>
                  <a:ea typeface="Arial" panose="020B0604020202020204" pitchFamily="34" charset="0"/>
                </a:rPr>
                <a:t>Administrativo</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5" name="Text Box 276">
              <a:extLst>
                <a:ext uri="{FF2B5EF4-FFF2-40B4-BE49-F238E27FC236}">
                  <a16:creationId xmlns:a16="http://schemas.microsoft.com/office/drawing/2014/main" id="{EBBEB6CE-D6D9-4577-BA1D-9FB4C7D684ED}"/>
                </a:ext>
              </a:extLst>
            </p:cNvPr>
            <p:cNvSpPr txBox="1">
              <a:spLocks noChangeArrowheads="1"/>
            </p:cNvSpPr>
            <p:nvPr/>
          </p:nvSpPr>
          <p:spPr bwMode="auto">
            <a:xfrm>
              <a:off x="1847086" y="2972141"/>
              <a:ext cx="1417638"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3C3C3B"/>
                  </a:solidFill>
                  <a:effectLst/>
                  <a:latin typeface="Arial" panose="020B0604020202020204" pitchFamily="34" charset="0"/>
                  <a:ea typeface="Arial" panose="020B0604020202020204" pitchFamily="34" charset="0"/>
                </a:rPr>
                <a:t>Cartera</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Text Box 274">
              <a:extLst>
                <a:ext uri="{FF2B5EF4-FFF2-40B4-BE49-F238E27FC236}">
                  <a16:creationId xmlns:a16="http://schemas.microsoft.com/office/drawing/2014/main" id="{3A6F418B-178F-454E-9A24-C6DF6656D5B4}"/>
                </a:ext>
              </a:extLst>
            </p:cNvPr>
            <p:cNvSpPr txBox="1">
              <a:spLocks noChangeArrowheads="1"/>
            </p:cNvSpPr>
            <p:nvPr/>
          </p:nvSpPr>
          <p:spPr bwMode="auto">
            <a:xfrm>
              <a:off x="5558661" y="3742078"/>
              <a:ext cx="1762125" cy="869950"/>
            </a:xfrm>
            <a:prstGeom prst="rect">
              <a:avLst/>
            </a:prstGeom>
            <a:solidFill>
              <a:srgbClr val="009C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3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        -</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14" name="Text Box 273">
              <a:extLst>
                <a:ext uri="{FF2B5EF4-FFF2-40B4-BE49-F238E27FC236}">
                  <a16:creationId xmlns:a16="http://schemas.microsoft.com/office/drawing/2014/main" id="{C31980E1-B57E-4587-B5C4-F00B19504AAC}"/>
                </a:ext>
              </a:extLst>
            </p:cNvPr>
            <p:cNvSpPr txBox="1">
              <a:spLocks noChangeArrowheads="1"/>
            </p:cNvSpPr>
            <p:nvPr/>
          </p:nvSpPr>
          <p:spPr bwMode="auto">
            <a:xfrm>
              <a:off x="3790186" y="3742078"/>
              <a:ext cx="1770063" cy="869950"/>
            </a:xfrm>
            <a:prstGeom prst="rect">
              <a:avLst/>
            </a:prstGeom>
            <a:solidFill>
              <a:srgbClr val="007E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          288 procesos</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       $25.695 millones</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15" name="Text Box 272">
              <a:extLst>
                <a:ext uri="{FF2B5EF4-FFF2-40B4-BE49-F238E27FC236}">
                  <a16:creationId xmlns:a16="http://schemas.microsoft.com/office/drawing/2014/main" id="{FB41E1C4-8739-46F0-BB7D-8C1C4B394BDB}"/>
                </a:ext>
              </a:extLst>
            </p:cNvPr>
            <p:cNvSpPr txBox="1">
              <a:spLocks noChangeArrowheads="1"/>
            </p:cNvSpPr>
            <p:nvPr/>
          </p:nvSpPr>
          <p:spPr bwMode="auto">
            <a:xfrm>
              <a:off x="5558661" y="2784816"/>
              <a:ext cx="1762125" cy="944562"/>
            </a:xfrm>
            <a:prstGeom prst="rect">
              <a:avLst/>
            </a:prstGeom>
            <a:solidFill>
              <a:srgbClr val="009C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3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          </a:t>
              </a: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447 procesos</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$13.143 millones</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16" name="Text Box 271">
              <a:extLst>
                <a:ext uri="{FF2B5EF4-FFF2-40B4-BE49-F238E27FC236}">
                  <a16:creationId xmlns:a16="http://schemas.microsoft.com/office/drawing/2014/main" id="{DDF8F9BF-F250-4DCD-9C47-1C1BC9B57501}"/>
                </a:ext>
              </a:extLst>
            </p:cNvPr>
            <p:cNvSpPr txBox="1">
              <a:spLocks noChangeArrowheads="1"/>
            </p:cNvSpPr>
            <p:nvPr/>
          </p:nvSpPr>
          <p:spPr bwMode="auto">
            <a:xfrm>
              <a:off x="3790186" y="2784816"/>
              <a:ext cx="1770063" cy="944562"/>
            </a:xfrm>
            <a:prstGeom prst="rect">
              <a:avLst/>
            </a:prstGeom>
            <a:solidFill>
              <a:srgbClr val="007E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3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          -</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17" name="Text Box 270">
              <a:extLst>
                <a:ext uri="{FF2B5EF4-FFF2-40B4-BE49-F238E27FC236}">
                  <a16:creationId xmlns:a16="http://schemas.microsoft.com/office/drawing/2014/main" id="{D391661D-FADF-4510-BF15-3AFE023B1DDA}"/>
                </a:ext>
              </a:extLst>
            </p:cNvPr>
            <p:cNvSpPr txBox="1">
              <a:spLocks noChangeArrowheads="1"/>
            </p:cNvSpPr>
            <p:nvPr/>
          </p:nvSpPr>
          <p:spPr bwMode="auto">
            <a:xfrm>
              <a:off x="5558661" y="1870416"/>
              <a:ext cx="1762125" cy="901700"/>
            </a:xfrm>
            <a:prstGeom prst="rect">
              <a:avLst/>
            </a:prstGeom>
            <a:solidFill>
              <a:srgbClr val="009C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    15 procesos</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$17.710 millones</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18" name="Text Box 269">
              <a:extLst>
                <a:ext uri="{FF2B5EF4-FFF2-40B4-BE49-F238E27FC236}">
                  <a16:creationId xmlns:a16="http://schemas.microsoft.com/office/drawing/2014/main" id="{319B7DE4-9B40-4922-9A62-2A70E190D851}"/>
                </a:ext>
              </a:extLst>
            </p:cNvPr>
            <p:cNvSpPr txBox="1">
              <a:spLocks noChangeArrowheads="1"/>
            </p:cNvSpPr>
            <p:nvPr/>
          </p:nvSpPr>
          <p:spPr bwMode="auto">
            <a:xfrm>
              <a:off x="3790186" y="1870416"/>
              <a:ext cx="1770063" cy="901700"/>
            </a:xfrm>
            <a:prstGeom prst="rect">
              <a:avLst/>
            </a:prstGeom>
            <a:solidFill>
              <a:srgbClr val="007E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339 procesos</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$1,8 billones</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19" name="Text Box 268">
              <a:extLst>
                <a:ext uri="{FF2B5EF4-FFF2-40B4-BE49-F238E27FC236}">
                  <a16:creationId xmlns:a16="http://schemas.microsoft.com/office/drawing/2014/main" id="{48266CFC-F851-475B-8CE1-595A48666900}"/>
                </a:ext>
              </a:extLst>
            </p:cNvPr>
            <p:cNvSpPr txBox="1">
              <a:spLocks noChangeArrowheads="1"/>
            </p:cNvSpPr>
            <p:nvPr/>
          </p:nvSpPr>
          <p:spPr bwMode="auto">
            <a:xfrm>
              <a:off x="5558661" y="956016"/>
              <a:ext cx="1762125" cy="901700"/>
            </a:xfrm>
            <a:prstGeom prst="rect">
              <a:avLst/>
            </a:prstGeom>
            <a:solidFill>
              <a:srgbClr val="009C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97 procesos</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$118.411 millones</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20" name="Text Box 267">
              <a:extLst>
                <a:ext uri="{FF2B5EF4-FFF2-40B4-BE49-F238E27FC236}">
                  <a16:creationId xmlns:a16="http://schemas.microsoft.com/office/drawing/2014/main" id="{71170D10-19AF-4358-95F3-E646AD74366C}"/>
                </a:ext>
              </a:extLst>
            </p:cNvPr>
            <p:cNvSpPr txBox="1">
              <a:spLocks noChangeArrowheads="1"/>
            </p:cNvSpPr>
            <p:nvPr/>
          </p:nvSpPr>
          <p:spPr bwMode="auto">
            <a:xfrm>
              <a:off x="3790186" y="956016"/>
              <a:ext cx="1770063" cy="901700"/>
            </a:xfrm>
            <a:prstGeom prst="rect">
              <a:avLst/>
            </a:prstGeom>
            <a:solidFill>
              <a:srgbClr val="007E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       521 procesos</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$159.618 millones</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21" name="Text Box 266">
              <a:extLst>
                <a:ext uri="{FF2B5EF4-FFF2-40B4-BE49-F238E27FC236}">
                  <a16:creationId xmlns:a16="http://schemas.microsoft.com/office/drawing/2014/main" id="{D6E62B1E-B222-44D0-9211-3DD54E11A1F6}"/>
                </a:ext>
              </a:extLst>
            </p:cNvPr>
            <p:cNvSpPr txBox="1">
              <a:spLocks noChangeArrowheads="1"/>
            </p:cNvSpPr>
            <p:nvPr/>
          </p:nvSpPr>
          <p:spPr bwMode="auto">
            <a:xfrm>
              <a:off x="5558661" y="-56809"/>
              <a:ext cx="1762125" cy="1001712"/>
            </a:xfrm>
            <a:prstGeom prst="rect">
              <a:avLst/>
            </a:prstGeom>
            <a:solidFill>
              <a:srgbClr val="009C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6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DEMANDANTE</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22" name="Text Box 265">
              <a:extLst>
                <a:ext uri="{FF2B5EF4-FFF2-40B4-BE49-F238E27FC236}">
                  <a16:creationId xmlns:a16="http://schemas.microsoft.com/office/drawing/2014/main" id="{7F47A9C1-EB31-47BE-BD70-4D316A787C50}"/>
                </a:ext>
              </a:extLst>
            </p:cNvPr>
            <p:cNvSpPr txBox="1">
              <a:spLocks noChangeArrowheads="1"/>
            </p:cNvSpPr>
            <p:nvPr/>
          </p:nvSpPr>
          <p:spPr bwMode="auto">
            <a:xfrm>
              <a:off x="3790186" y="-56809"/>
              <a:ext cx="1770063" cy="1001712"/>
            </a:xfrm>
            <a:prstGeom prst="rect">
              <a:avLst/>
            </a:prstGeom>
            <a:solidFill>
              <a:srgbClr val="007E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4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DEMANDADO</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23" name="Cuadro de texto 2">
              <a:extLst>
                <a:ext uri="{FF2B5EF4-FFF2-40B4-BE49-F238E27FC236}">
                  <a16:creationId xmlns:a16="http://schemas.microsoft.com/office/drawing/2014/main" id="{CF6441A5-4F2E-4D4A-89A3-72259ED8E2EF}"/>
                </a:ext>
              </a:extLst>
            </p:cNvPr>
            <p:cNvSpPr txBox="1">
              <a:spLocks noChangeArrowheads="1"/>
            </p:cNvSpPr>
            <p:nvPr/>
          </p:nvSpPr>
          <p:spPr bwMode="auto">
            <a:xfrm>
              <a:off x="1146999" y="-64747"/>
              <a:ext cx="2524125" cy="962025"/>
            </a:xfrm>
            <a:prstGeom prst="rect">
              <a:avLst/>
            </a:prstGeom>
            <a:solidFill>
              <a:srgbClr val="FFFFFF"/>
            </a:solidFill>
            <a:ln w="25400">
              <a:solidFill>
                <a:srgbClr val="4BACC6"/>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2000" b="1" i="0" u="none" strike="noStrike" cap="none" normalizeH="0" baseline="0" dirty="0">
                  <a:ln>
                    <a:noFill/>
                  </a:ln>
                  <a:solidFill>
                    <a:srgbClr val="4F81BD"/>
                  </a:solidFill>
                  <a:effectLst/>
                  <a:latin typeface="Arial" panose="020B0604020202020204" pitchFamily="34" charset="0"/>
                  <a:ea typeface="Arial" panose="020B0604020202020204" pitchFamily="34" charset="0"/>
                </a:rPr>
                <a:t>INVENTARIO PROCESOS</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24" name="Text Box 14">
              <a:extLst>
                <a:ext uri="{FF2B5EF4-FFF2-40B4-BE49-F238E27FC236}">
                  <a16:creationId xmlns:a16="http://schemas.microsoft.com/office/drawing/2014/main" id="{2E391A55-BEBF-4652-A405-3FA96D9FC0AC}"/>
                </a:ext>
              </a:extLst>
            </p:cNvPr>
            <p:cNvSpPr txBox="1">
              <a:spLocks noChangeArrowheads="1"/>
            </p:cNvSpPr>
            <p:nvPr/>
          </p:nvSpPr>
          <p:spPr bwMode="auto">
            <a:xfrm>
              <a:off x="2104261" y="4859678"/>
              <a:ext cx="1417638"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3C3C3B"/>
                  </a:solidFill>
                  <a:effectLst/>
                  <a:latin typeface="Arial" panose="020B0604020202020204" pitchFamily="34" charset="0"/>
                  <a:ea typeface="Arial" panose="020B0604020202020204" pitchFamily="34" charset="0"/>
                </a:rPr>
                <a:t>Laborales </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25" name="Text Box 22">
              <a:extLst>
                <a:ext uri="{FF2B5EF4-FFF2-40B4-BE49-F238E27FC236}">
                  <a16:creationId xmlns:a16="http://schemas.microsoft.com/office/drawing/2014/main" id="{EF8B6CF6-B7AC-43EE-99D4-77CC0702BF7B}"/>
                </a:ext>
              </a:extLst>
            </p:cNvPr>
            <p:cNvSpPr txBox="1">
              <a:spLocks noChangeArrowheads="1"/>
            </p:cNvSpPr>
            <p:nvPr/>
          </p:nvSpPr>
          <p:spPr bwMode="auto">
            <a:xfrm>
              <a:off x="5560249" y="4627903"/>
              <a:ext cx="1762125" cy="944563"/>
            </a:xfrm>
            <a:prstGeom prst="rect">
              <a:avLst/>
            </a:prstGeom>
            <a:solidFill>
              <a:srgbClr val="009C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   4 procesos</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$4.047 millones</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26" name="Text Box 21">
              <a:extLst>
                <a:ext uri="{FF2B5EF4-FFF2-40B4-BE49-F238E27FC236}">
                  <a16:creationId xmlns:a16="http://schemas.microsoft.com/office/drawing/2014/main" id="{FD566507-F78C-4F86-B78A-8D6E122CAB5A}"/>
                </a:ext>
              </a:extLst>
            </p:cNvPr>
            <p:cNvSpPr txBox="1">
              <a:spLocks noChangeArrowheads="1"/>
            </p:cNvSpPr>
            <p:nvPr/>
          </p:nvSpPr>
          <p:spPr bwMode="auto">
            <a:xfrm>
              <a:off x="3790186" y="4627903"/>
              <a:ext cx="1770063" cy="944563"/>
            </a:xfrm>
            <a:prstGeom prst="rect">
              <a:avLst/>
            </a:prstGeom>
            <a:solidFill>
              <a:srgbClr val="007E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   184 procesos</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FFFFFF"/>
                  </a:solidFill>
                  <a:effectLst/>
                  <a:latin typeface="Arial" panose="020B0604020202020204" pitchFamily="34" charset="0"/>
                  <a:ea typeface="Arial" panose="020B0604020202020204" pitchFamily="34" charset="0"/>
                </a:rPr>
                <a:t>$11.458 millones</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27" name="Text Box 13">
              <a:extLst>
                <a:ext uri="{FF2B5EF4-FFF2-40B4-BE49-F238E27FC236}">
                  <a16:creationId xmlns:a16="http://schemas.microsoft.com/office/drawing/2014/main" id="{C46E399A-E878-457A-9A87-37724BA321EC}"/>
                </a:ext>
              </a:extLst>
            </p:cNvPr>
            <p:cNvSpPr txBox="1">
              <a:spLocks noChangeArrowheads="1"/>
            </p:cNvSpPr>
            <p:nvPr/>
          </p:nvSpPr>
          <p:spPr bwMode="auto">
            <a:xfrm>
              <a:off x="2034411" y="3991316"/>
              <a:ext cx="1417638"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200" b="1" i="0" u="none" strike="noStrike" cap="none" normalizeH="0" baseline="0" dirty="0">
                  <a:ln>
                    <a:noFill/>
                  </a:ln>
                  <a:solidFill>
                    <a:srgbClr val="3C3C3B"/>
                  </a:solidFill>
                  <a:effectLst/>
                  <a:latin typeface="Arial" panose="020B0604020202020204" pitchFamily="34" charset="0"/>
                  <a:ea typeface="Arial" panose="020B0604020202020204" pitchFamily="34" charset="0"/>
                </a:rPr>
                <a:t>Coactivos </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pic>
          <p:nvPicPr>
            <p:cNvPr id="32" name="Gráfico 4930" descr="Contrato">
              <a:extLst>
                <a:ext uri="{FF2B5EF4-FFF2-40B4-BE49-F238E27FC236}">
                  <a16:creationId xmlns:a16="http://schemas.microsoft.com/office/drawing/2014/main" id="{AE9AAC81-A05E-48A8-8579-ACEB1C707685}"/>
                </a:ext>
              </a:extLst>
            </p:cNvPr>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86381" y="4798162"/>
              <a:ext cx="741680" cy="741680"/>
            </a:xfrm>
            <a:prstGeom prst="rect">
              <a:avLst/>
            </a:prstGeom>
          </p:spPr>
        </p:pic>
      </p:grpSp>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pic>
        <p:nvPicPr>
          <p:cNvPr id="33" name="Imagen 32">
            <a:extLst>
              <a:ext uri="{FF2B5EF4-FFF2-40B4-BE49-F238E27FC236}">
                <a16:creationId xmlns:a16="http://schemas.microsoft.com/office/drawing/2014/main" id="{8C49135E-C6C0-49DD-A2E2-7D30757B0476}"/>
              </a:ext>
            </a:extLst>
          </p:cNvPr>
          <p:cNvPicPr>
            <a:picLocks noChangeAspect="1"/>
          </p:cNvPicPr>
          <p:nvPr/>
        </p:nvPicPr>
        <p:blipFill>
          <a:blip r:embed="rId10"/>
          <a:stretch>
            <a:fillRect/>
          </a:stretch>
        </p:blipFill>
        <p:spPr>
          <a:xfrm>
            <a:off x="6911392" y="2419781"/>
            <a:ext cx="5267907" cy="2878818"/>
          </a:xfrm>
          <a:prstGeom prst="rect">
            <a:avLst/>
          </a:prstGeom>
        </p:spPr>
      </p:pic>
    </p:spTree>
    <p:extLst>
      <p:ext uri="{BB962C8B-B14F-4D97-AF65-F5344CB8AC3E}">
        <p14:creationId xmlns:p14="http://schemas.microsoft.com/office/powerpoint/2010/main" val="4190163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5" name="Rectangle 240">
            <a:extLst>
              <a:ext uri="{FF2B5EF4-FFF2-40B4-BE49-F238E27FC236}">
                <a16:creationId xmlns:a16="http://schemas.microsoft.com/office/drawing/2014/main" id="{E9539549-E152-4B8B-9829-AC060A649376}"/>
              </a:ext>
            </a:extLst>
          </p:cNvPr>
          <p:cNvSpPr>
            <a:spLocks noChangeArrowheads="1"/>
          </p:cNvSpPr>
          <p:nvPr/>
        </p:nvSpPr>
        <p:spPr bwMode="auto">
          <a:xfrm>
            <a:off x="1295314" y="686706"/>
            <a:ext cx="8093077" cy="771531"/>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100" dirty="0">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algn="ctr">
              <a:spcAft>
                <a:spcPts val="0"/>
              </a:spcAft>
            </a:pPr>
            <a:r>
              <a:rPr lang="es-ES" b="1" dirty="0">
                <a:solidFill>
                  <a:srgbClr val="024B85"/>
                </a:solidFill>
                <a:effectLst/>
                <a:latin typeface="Arial" panose="020B0604020202020204" pitchFamily="34" charset="0"/>
                <a:ea typeface="Arial" panose="020B0604020202020204" pitchFamily="34" charset="0"/>
              </a:rPr>
              <a:t>¿CUÁLES SON LOS TIPOS DE PROCESOS EN ASUNTOS CIVILES?</a:t>
            </a:r>
            <a:endParaRPr lang="es-CO" sz="1200" dirty="0">
              <a:effectLst/>
              <a:latin typeface="Arial" panose="020B0604020202020204" pitchFamily="34" charset="0"/>
              <a:ea typeface="Arial" panose="020B0604020202020204" pitchFamily="34" charset="0"/>
            </a:endParaRPr>
          </a:p>
        </p:txBody>
      </p:sp>
      <p:sp>
        <p:nvSpPr>
          <p:cNvPr id="7" name="Rectángulo 6">
            <a:extLst>
              <a:ext uri="{FF2B5EF4-FFF2-40B4-BE49-F238E27FC236}">
                <a16:creationId xmlns:a16="http://schemas.microsoft.com/office/drawing/2014/main" id="{C57D4250-C03C-4451-B3FD-22EAA1CD27E2}"/>
              </a:ext>
            </a:extLst>
          </p:cNvPr>
          <p:cNvSpPr/>
          <p:nvPr/>
        </p:nvSpPr>
        <p:spPr>
          <a:xfrm>
            <a:off x="265936" y="1540158"/>
            <a:ext cx="11195136" cy="923330"/>
          </a:xfrm>
          <a:prstGeom prst="rect">
            <a:avLst/>
          </a:prstGeom>
        </p:spPr>
        <p:txBody>
          <a:bodyPr wrap="square">
            <a:spAutoFit/>
          </a:bodyPr>
          <a:lstStyle/>
          <a:p>
            <a:pPr marL="342265" marR="342265" algn="ctr">
              <a:spcBef>
                <a:spcPts val="65"/>
              </a:spcBef>
              <a:spcAft>
                <a:spcPts val="0"/>
              </a:spcAft>
            </a:pPr>
            <a:r>
              <a:rPr lang="es-ES" dirty="0">
                <a:solidFill>
                  <a:srgbClr val="1D1D1B"/>
                </a:solidFill>
                <a:latin typeface="Arial" panose="020B0604020202020204" pitchFamily="34" charset="0"/>
                <a:ea typeface="Arial" panose="020B0604020202020204" pitchFamily="34" charset="0"/>
              </a:rPr>
              <a:t>Al clasificar los procesos en materia civil en los que se actúa en calidad de demandados se observa que en su mayoría se concentran por cantidad en </a:t>
            </a:r>
            <a:r>
              <a:rPr lang="es-ES" b="1" dirty="0">
                <a:solidFill>
                  <a:srgbClr val="024B85"/>
                </a:solidFill>
                <a:latin typeface="Arial" panose="020B0604020202020204" pitchFamily="34" charset="0"/>
                <a:ea typeface="Arial" panose="020B0604020202020204" pitchFamily="34" charset="0"/>
              </a:rPr>
              <a:t>procesos ejecutivos singulares (36,9%) </a:t>
            </a:r>
            <a:r>
              <a:rPr lang="es-ES" dirty="0">
                <a:solidFill>
                  <a:srgbClr val="1D1D1B"/>
                </a:solidFill>
                <a:latin typeface="Arial" panose="020B0604020202020204" pitchFamily="34" charset="0"/>
                <a:ea typeface="Arial" panose="020B0604020202020204" pitchFamily="34" charset="0"/>
              </a:rPr>
              <a:t>y por valor de pretensiones en </a:t>
            </a:r>
            <a:r>
              <a:rPr lang="es-ES" b="1" dirty="0">
                <a:solidFill>
                  <a:srgbClr val="024B85"/>
                </a:solidFill>
                <a:latin typeface="Arial" panose="020B0604020202020204" pitchFamily="34" charset="0"/>
                <a:ea typeface="Arial" panose="020B0604020202020204" pitchFamily="34" charset="0"/>
              </a:rPr>
              <a:t>procesos de pertenencia (26,22%).</a:t>
            </a:r>
            <a:endParaRPr lang="es-CO" sz="1600" dirty="0">
              <a:latin typeface="Arial" panose="020B0604020202020204" pitchFamily="34" charset="0"/>
              <a:ea typeface="Arial" panose="020B0604020202020204" pitchFamily="34" charset="0"/>
            </a:endParaRPr>
          </a:p>
        </p:txBody>
      </p:sp>
      <p:sp>
        <p:nvSpPr>
          <p:cNvPr id="10" name="CuadroTexto 9">
            <a:extLst>
              <a:ext uri="{FF2B5EF4-FFF2-40B4-BE49-F238E27FC236}">
                <a16:creationId xmlns:a16="http://schemas.microsoft.com/office/drawing/2014/main" id="{D6D77C51-7BB8-408A-9895-45B3A6707900}"/>
              </a:ext>
            </a:extLst>
          </p:cNvPr>
          <p:cNvSpPr txBox="1"/>
          <p:nvPr/>
        </p:nvSpPr>
        <p:spPr>
          <a:xfrm>
            <a:off x="265935" y="5727724"/>
            <a:ext cx="11864105" cy="707886"/>
          </a:xfrm>
          <a:prstGeom prst="rect">
            <a:avLst/>
          </a:prstGeom>
          <a:noFill/>
        </p:spPr>
        <p:txBody>
          <a:bodyPr wrap="square" rtlCol="0">
            <a:spAutoFit/>
          </a:bodyPr>
          <a:lstStyle/>
          <a:p>
            <a:r>
              <a:rPr lang="es-ES" sz="1000" dirty="0">
                <a:solidFill>
                  <a:srgbClr val="1D1D1B"/>
                </a:solidFill>
                <a:latin typeface="Arial" panose="020B0604020202020204" pitchFamily="34" charset="0"/>
              </a:rPr>
              <a:t>Las </a:t>
            </a:r>
            <a:r>
              <a:rPr lang="es-ES" sz="900" dirty="0">
                <a:solidFill>
                  <a:srgbClr val="1D1D1B"/>
                </a:solidFill>
                <a:latin typeface="Arial" panose="020B0604020202020204" pitchFamily="34" charset="0"/>
              </a:rPr>
              <a:t>principales</a:t>
            </a:r>
            <a:r>
              <a:rPr lang="es-ES" sz="1000" dirty="0">
                <a:solidFill>
                  <a:srgbClr val="1D1D1B"/>
                </a:solidFill>
                <a:latin typeface="Arial" panose="020B0604020202020204" pitchFamily="34" charset="0"/>
              </a:rPr>
              <a:t> causas por las cuales es demandada la SAE- FRISCO es por cuotas de administración de copropiedades.</a:t>
            </a:r>
          </a:p>
          <a:p>
            <a:endParaRPr lang="es-ES" sz="1000" dirty="0">
              <a:solidFill>
                <a:srgbClr val="1D1D1B"/>
              </a:solidFill>
              <a:latin typeface="Arial" panose="020B0604020202020204" pitchFamily="34" charset="0"/>
            </a:endParaRPr>
          </a:p>
          <a:p>
            <a:pPr algn="just"/>
            <a:r>
              <a:rPr lang="es-ES" sz="1000" dirty="0">
                <a:solidFill>
                  <a:srgbClr val="1D1D1B"/>
                </a:solidFill>
                <a:latin typeface="Arial" panose="020B0604020202020204" pitchFamily="34" charset="0"/>
              </a:rPr>
              <a:t>En relación con los procesos clasificados en la tipología </a:t>
            </a:r>
            <a:r>
              <a:rPr lang="es-ES" sz="1000" b="1" dirty="0">
                <a:solidFill>
                  <a:srgbClr val="1D1D1B"/>
                </a:solidFill>
                <a:latin typeface="Arial" panose="020B0604020202020204" pitchFamily="34" charset="0"/>
              </a:rPr>
              <a:t>Asuntos Varios</a:t>
            </a:r>
            <a:r>
              <a:rPr lang="es-ES" sz="1000" dirty="0">
                <a:solidFill>
                  <a:srgbClr val="1D1D1B"/>
                </a:solidFill>
                <a:latin typeface="Arial" panose="020B0604020202020204" pitchFamily="34" charset="0"/>
              </a:rPr>
              <a:t>, los mismos versan en controversias relacionadas con reconocimiento de derechos sobre inmuebles (Divisorios, deslinde y amojonamiento , restitución de tierras entre otros, adicionalmente querellas, liquidaciones judiciales, responsabilidad extracontractual y contractual, asuntos de conciliación y tribunal de arbitramento.</a:t>
            </a:r>
            <a:endParaRPr lang="es-CO" sz="1200" dirty="0"/>
          </a:p>
        </p:txBody>
      </p:sp>
      <p:sp>
        <p:nvSpPr>
          <p:cNvPr id="14" name="Cuadro de texto 2">
            <a:extLst>
              <a:ext uri="{FF2B5EF4-FFF2-40B4-BE49-F238E27FC236}">
                <a16:creationId xmlns:a16="http://schemas.microsoft.com/office/drawing/2014/main" id="{42728D2B-B24A-48D8-B6B7-0426437F5508}"/>
              </a:ext>
            </a:extLst>
          </p:cNvPr>
          <p:cNvSpPr txBox="1">
            <a:spLocks noChangeArrowheads="1"/>
          </p:cNvSpPr>
          <p:nvPr/>
        </p:nvSpPr>
        <p:spPr bwMode="auto">
          <a:xfrm>
            <a:off x="7979681" y="3494393"/>
            <a:ext cx="3732807" cy="646331"/>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rot="0" vert="horz" wrap="square" lIns="91440" tIns="45720" rIns="91440" bIns="45720" anchor="t" anchorCtr="0">
            <a:spAutoFit/>
          </a:bodyPr>
          <a:lstStyle/>
          <a:p>
            <a:pPr algn="ctr">
              <a:spcAft>
                <a:spcPts val="0"/>
              </a:spcAft>
            </a:pPr>
            <a:r>
              <a:rPr lang="es-ES" sz="1800" b="1" dirty="0">
                <a:solidFill>
                  <a:srgbClr val="024B85"/>
                </a:solidFill>
                <a:effectLst/>
                <a:latin typeface="Arial" panose="020B0604020202020204" pitchFamily="34" charset="0"/>
                <a:ea typeface="Arial" panose="020B0604020202020204" pitchFamily="34" charset="0"/>
              </a:rPr>
              <a:t>Procesos: 618</a:t>
            </a:r>
            <a:endParaRPr lang="es-CO" sz="1100" dirty="0">
              <a:effectLst/>
              <a:latin typeface="Arial" panose="020B0604020202020204" pitchFamily="34" charset="0"/>
              <a:ea typeface="Arial" panose="020B0604020202020204" pitchFamily="34" charset="0"/>
            </a:endParaRPr>
          </a:p>
          <a:p>
            <a:pPr algn="ctr">
              <a:spcAft>
                <a:spcPts val="0"/>
              </a:spcAft>
            </a:pPr>
            <a:r>
              <a:rPr lang="es-ES" sz="1800" b="1" dirty="0">
                <a:solidFill>
                  <a:srgbClr val="024B85"/>
                </a:solidFill>
                <a:effectLst/>
                <a:latin typeface="Arial" panose="020B0604020202020204" pitchFamily="34" charset="0"/>
                <a:ea typeface="Arial" panose="020B0604020202020204" pitchFamily="34" charset="0"/>
              </a:rPr>
              <a:t>Pretensiones: $278.025 millones</a:t>
            </a:r>
            <a:endParaRPr lang="es-CO" sz="1100" dirty="0">
              <a:effectLst/>
              <a:latin typeface="Arial" panose="020B0604020202020204" pitchFamily="34" charset="0"/>
              <a:ea typeface="Arial" panose="020B0604020202020204" pitchFamily="34" charset="0"/>
            </a:endParaRPr>
          </a:p>
        </p:txBody>
      </p:sp>
      <p:pic>
        <p:nvPicPr>
          <p:cNvPr id="3" name="Imagen 2">
            <a:extLst>
              <a:ext uri="{FF2B5EF4-FFF2-40B4-BE49-F238E27FC236}">
                <a16:creationId xmlns:a16="http://schemas.microsoft.com/office/drawing/2014/main" id="{44E93B5B-36D3-40F1-9EF1-B75F6CB42D55}"/>
              </a:ext>
            </a:extLst>
          </p:cNvPr>
          <p:cNvPicPr>
            <a:picLocks noChangeAspect="1"/>
          </p:cNvPicPr>
          <p:nvPr/>
        </p:nvPicPr>
        <p:blipFill rotWithShape="1">
          <a:blip r:embed="rId4"/>
          <a:srcRect l="37612" t="45172" r="18284" b="19273"/>
          <a:stretch/>
        </p:blipFill>
        <p:spPr>
          <a:xfrm>
            <a:off x="1107309" y="2457851"/>
            <a:ext cx="6494494" cy="2943608"/>
          </a:xfrm>
          <a:prstGeom prst="rect">
            <a:avLst/>
          </a:prstGeom>
        </p:spPr>
      </p:pic>
    </p:spTree>
    <p:extLst>
      <p:ext uri="{BB962C8B-B14F-4D97-AF65-F5344CB8AC3E}">
        <p14:creationId xmlns:p14="http://schemas.microsoft.com/office/powerpoint/2010/main" val="1081210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653830"/>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600" b="1" dirty="0">
                <a:solidFill>
                  <a:srgbClr val="024B85"/>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algn="ctr"/>
            <a:r>
              <a:rPr lang="es-ES" b="1" dirty="0">
                <a:solidFill>
                  <a:srgbClr val="024B85"/>
                </a:solidFill>
                <a:latin typeface="Arial" panose="020B0604020202020204" pitchFamily="34" charset="0"/>
              </a:rPr>
              <a:t>¿CUÁL ES LA DINÁMICA DE LAS INSTANCIAS PROCESALES EN ASUNTOS CIVILES?</a:t>
            </a:r>
            <a:endParaRPr lang="es-CO"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14" name="Rectangle 7">
            <a:extLst>
              <a:ext uri="{FF2B5EF4-FFF2-40B4-BE49-F238E27FC236}">
                <a16:creationId xmlns:a16="http://schemas.microsoft.com/office/drawing/2014/main" id="{8AF7C987-39FD-4048-B93E-50E5ECD4B795}"/>
              </a:ext>
            </a:extLst>
          </p:cNvPr>
          <p:cNvSpPr>
            <a:spLocks noChangeArrowheads="1"/>
          </p:cNvSpPr>
          <p:nvPr/>
        </p:nvSpPr>
        <p:spPr bwMode="auto">
          <a:xfrm>
            <a:off x="7959891" y="1642265"/>
            <a:ext cx="3653711"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803650" algn="l"/>
              </a:tabLst>
              <a:defRPr>
                <a:solidFill>
                  <a:schemeClr val="tx1"/>
                </a:solidFill>
                <a:latin typeface="Arial" panose="020B0604020202020204" pitchFamily="34" charset="0"/>
              </a:defRPr>
            </a:lvl1pPr>
            <a:lvl2pPr eaLnBrk="0" fontAlgn="base" hangingPunct="0">
              <a:spcBef>
                <a:spcPct val="0"/>
              </a:spcBef>
              <a:spcAft>
                <a:spcPct val="0"/>
              </a:spcAft>
              <a:tabLst>
                <a:tab pos="3803650" algn="l"/>
              </a:tabLst>
              <a:defRPr>
                <a:solidFill>
                  <a:schemeClr val="tx1"/>
                </a:solidFill>
                <a:latin typeface="Arial" panose="020B0604020202020204" pitchFamily="34" charset="0"/>
              </a:defRPr>
            </a:lvl2pPr>
            <a:lvl3pPr eaLnBrk="0" fontAlgn="base" hangingPunct="0">
              <a:spcBef>
                <a:spcPct val="0"/>
              </a:spcBef>
              <a:spcAft>
                <a:spcPct val="0"/>
              </a:spcAft>
              <a:tabLst>
                <a:tab pos="3803650" algn="l"/>
              </a:tabLst>
              <a:defRPr>
                <a:solidFill>
                  <a:schemeClr val="tx1"/>
                </a:solidFill>
                <a:latin typeface="Arial" panose="020B0604020202020204" pitchFamily="34" charset="0"/>
              </a:defRPr>
            </a:lvl3pPr>
            <a:lvl4pPr eaLnBrk="0" fontAlgn="base" hangingPunct="0">
              <a:spcBef>
                <a:spcPct val="0"/>
              </a:spcBef>
              <a:spcAft>
                <a:spcPct val="0"/>
              </a:spcAft>
              <a:tabLst>
                <a:tab pos="3803650" algn="l"/>
              </a:tabLst>
              <a:defRPr>
                <a:solidFill>
                  <a:schemeClr val="tx1"/>
                </a:solidFill>
                <a:latin typeface="Arial" panose="020B0604020202020204" pitchFamily="34" charset="0"/>
              </a:defRPr>
            </a:lvl4pPr>
            <a:lvl5pPr eaLnBrk="0" fontAlgn="base" hangingPunct="0">
              <a:spcBef>
                <a:spcPct val="0"/>
              </a:spcBef>
              <a:spcAft>
                <a:spcPct val="0"/>
              </a:spcAft>
              <a:tabLst>
                <a:tab pos="3803650" algn="l"/>
              </a:tabLst>
              <a:defRPr>
                <a:solidFill>
                  <a:schemeClr val="tx1"/>
                </a:solidFill>
                <a:latin typeface="Arial" panose="020B0604020202020204" pitchFamily="34" charset="0"/>
              </a:defRPr>
            </a:lvl5pPr>
            <a:lvl6pPr eaLnBrk="0" fontAlgn="base" hangingPunct="0">
              <a:spcBef>
                <a:spcPct val="0"/>
              </a:spcBef>
              <a:spcAft>
                <a:spcPct val="0"/>
              </a:spcAft>
              <a:tabLst>
                <a:tab pos="3803650" algn="l"/>
              </a:tabLst>
              <a:defRPr>
                <a:solidFill>
                  <a:schemeClr val="tx1"/>
                </a:solidFill>
                <a:latin typeface="Arial" panose="020B0604020202020204" pitchFamily="34" charset="0"/>
              </a:defRPr>
            </a:lvl6pPr>
            <a:lvl7pPr eaLnBrk="0" fontAlgn="base" hangingPunct="0">
              <a:spcBef>
                <a:spcPct val="0"/>
              </a:spcBef>
              <a:spcAft>
                <a:spcPct val="0"/>
              </a:spcAft>
              <a:tabLst>
                <a:tab pos="3803650" algn="l"/>
              </a:tabLst>
              <a:defRPr>
                <a:solidFill>
                  <a:schemeClr val="tx1"/>
                </a:solidFill>
                <a:latin typeface="Arial" panose="020B0604020202020204" pitchFamily="34" charset="0"/>
              </a:defRPr>
            </a:lvl7pPr>
            <a:lvl8pPr eaLnBrk="0" fontAlgn="base" hangingPunct="0">
              <a:spcBef>
                <a:spcPct val="0"/>
              </a:spcBef>
              <a:spcAft>
                <a:spcPct val="0"/>
              </a:spcAft>
              <a:tabLst>
                <a:tab pos="3803650" algn="l"/>
              </a:tabLst>
              <a:defRPr>
                <a:solidFill>
                  <a:schemeClr val="tx1"/>
                </a:solidFill>
                <a:latin typeface="Arial" panose="020B0604020202020204" pitchFamily="34" charset="0"/>
              </a:defRPr>
            </a:lvl8pPr>
            <a:lvl9pPr eaLnBrk="0" fontAlgn="base" hangingPunct="0">
              <a:spcBef>
                <a:spcPct val="0"/>
              </a:spcBef>
              <a:spcAft>
                <a:spcPct val="0"/>
              </a:spcAft>
              <a:tabLst>
                <a:tab pos="3803650" algn="l"/>
              </a:tabLst>
              <a:defRPr>
                <a:solidFill>
                  <a:schemeClr val="tx1"/>
                </a:solidFill>
                <a:latin typeface="Arial" panose="020B0604020202020204" pitchFamily="34" charset="0"/>
              </a:defRPr>
            </a:lvl9pPr>
          </a:lstStyle>
          <a:p>
            <a:pPr marL="342265" marR="342265" algn="ctr">
              <a:spcBef>
                <a:spcPts val="475"/>
              </a:spcBef>
              <a:spcAft>
                <a:spcPts val="0"/>
              </a:spcAft>
            </a:pPr>
            <a:r>
              <a:rPr lang="es-ES" dirty="0">
                <a:solidFill>
                  <a:srgbClr val="1D1D1B"/>
                </a:solidFill>
                <a:ea typeface="Arial" panose="020B0604020202020204" pitchFamily="34" charset="0"/>
              </a:rPr>
              <a:t>En la siguiente gráfica se presentan los </a:t>
            </a:r>
            <a:r>
              <a:rPr lang="es-ES" b="1" dirty="0">
                <a:solidFill>
                  <a:srgbClr val="024B85"/>
                </a:solidFill>
                <a:ea typeface="Arial" panose="020B0604020202020204" pitchFamily="34" charset="0"/>
              </a:rPr>
              <a:t>8 tipos procesos más representativos en calidad de demandados </a:t>
            </a:r>
            <a:r>
              <a:rPr lang="es-ES" dirty="0">
                <a:solidFill>
                  <a:srgbClr val="1D1D1B"/>
                </a:solidFill>
                <a:ea typeface="Arial" panose="020B0604020202020204" pitchFamily="34" charset="0"/>
              </a:rPr>
              <a:t>del inventario de asuntos civiles precisando que en primera instancia está un número de </a:t>
            </a:r>
            <a:r>
              <a:rPr lang="es-ES" b="1" dirty="0">
                <a:solidFill>
                  <a:srgbClr val="024B85"/>
                </a:solidFill>
                <a:ea typeface="Arial" panose="020B0604020202020204" pitchFamily="34" charset="0"/>
              </a:rPr>
              <a:t>146 procesos por $17.591 millones</a:t>
            </a:r>
            <a:r>
              <a:rPr lang="es-ES" dirty="0">
                <a:solidFill>
                  <a:srgbClr val="1D1D1B"/>
                </a:solidFill>
                <a:ea typeface="Arial" panose="020B0604020202020204" pitchFamily="34" charset="0"/>
              </a:rPr>
              <a:t>, en segunda instancia </a:t>
            </a:r>
            <a:r>
              <a:rPr lang="es-ES" b="1" dirty="0">
                <a:solidFill>
                  <a:srgbClr val="024B85"/>
                </a:solidFill>
                <a:ea typeface="Arial" panose="020B0604020202020204" pitchFamily="34" charset="0"/>
              </a:rPr>
              <a:t>14 procesos por $2.578 millones </a:t>
            </a:r>
            <a:r>
              <a:rPr lang="es-ES" dirty="0">
                <a:solidFill>
                  <a:srgbClr val="1D1D1B"/>
                </a:solidFill>
                <a:ea typeface="Arial" panose="020B0604020202020204" pitchFamily="34" charset="0"/>
              </a:rPr>
              <a:t>y sin fallo </a:t>
            </a:r>
            <a:r>
              <a:rPr lang="es-ES" b="1" dirty="0">
                <a:solidFill>
                  <a:srgbClr val="024B85"/>
                </a:solidFill>
                <a:ea typeface="Arial" panose="020B0604020202020204" pitchFamily="34" charset="0"/>
              </a:rPr>
              <a:t>221 procesos por $75.000 millones.</a:t>
            </a:r>
            <a:endParaRPr lang="es-CO" sz="2000" b="1" dirty="0">
              <a:ea typeface="Arial" panose="020B0604020202020204" pitchFamily="34" charset="0"/>
            </a:endParaRPr>
          </a:p>
        </p:txBody>
      </p:sp>
      <p:pic>
        <p:nvPicPr>
          <p:cNvPr id="15" name="Imagen 14">
            <a:extLst>
              <a:ext uri="{FF2B5EF4-FFF2-40B4-BE49-F238E27FC236}">
                <a16:creationId xmlns:a16="http://schemas.microsoft.com/office/drawing/2014/main" id="{2707B74C-A86A-4CC6-8CB4-790C6C2102C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03996" y="1563665"/>
            <a:ext cx="6904990" cy="4286614"/>
          </a:xfrm>
          <a:prstGeom prst="rect">
            <a:avLst/>
          </a:prstGeom>
          <a:noFill/>
        </p:spPr>
      </p:pic>
      <p:sp>
        <p:nvSpPr>
          <p:cNvPr id="3" name="CuadroTexto 2">
            <a:extLst>
              <a:ext uri="{FF2B5EF4-FFF2-40B4-BE49-F238E27FC236}">
                <a16:creationId xmlns:a16="http://schemas.microsoft.com/office/drawing/2014/main" id="{F6EF3092-245B-4162-A5AA-941BB5D61007}"/>
              </a:ext>
            </a:extLst>
          </p:cNvPr>
          <p:cNvSpPr txBox="1"/>
          <p:nvPr/>
        </p:nvSpPr>
        <p:spPr>
          <a:xfrm>
            <a:off x="265936" y="5952064"/>
            <a:ext cx="6275541" cy="507831"/>
          </a:xfrm>
          <a:prstGeom prst="rect">
            <a:avLst/>
          </a:prstGeom>
          <a:noFill/>
        </p:spPr>
        <p:txBody>
          <a:bodyPr wrap="square" rtlCol="0">
            <a:spAutoFit/>
          </a:bodyPr>
          <a:lstStyle/>
          <a:p>
            <a:r>
              <a:rPr lang="es-MX" sz="900" dirty="0">
                <a:latin typeface="Arial" panose="020B0604020202020204" pitchFamily="34" charset="0"/>
                <a:cs typeface="Arial" panose="020B0604020202020204" pitchFamily="34" charset="0"/>
              </a:rPr>
              <a:t>   Primera Instancia: corresponde a los procesos que cuentan con sentencia por el juez de conocimiento inicial.</a:t>
            </a:r>
            <a:endParaRPr lang="es-CO" sz="900" dirty="0">
              <a:latin typeface="Arial" panose="020B0604020202020204" pitchFamily="34" charset="0"/>
              <a:cs typeface="Arial" panose="020B0604020202020204" pitchFamily="34" charset="0"/>
            </a:endParaRPr>
          </a:p>
          <a:p>
            <a:r>
              <a:rPr lang="es-MX" sz="900" dirty="0">
                <a:latin typeface="Arial" panose="020B0604020202020204" pitchFamily="34" charset="0"/>
                <a:cs typeface="Arial" panose="020B0604020202020204" pitchFamily="34" charset="0"/>
              </a:rPr>
              <a:t>   Segunda Instancia: corresponde al trámite del recurso de apelación de las sentencias</a:t>
            </a:r>
            <a:endParaRPr lang="es-CO" sz="900" dirty="0">
              <a:latin typeface="Arial" panose="020B0604020202020204" pitchFamily="34" charset="0"/>
              <a:cs typeface="Arial" panose="020B0604020202020204" pitchFamily="34" charset="0"/>
            </a:endParaRPr>
          </a:p>
          <a:p>
            <a:r>
              <a:rPr lang="es-MX" sz="900" dirty="0">
                <a:latin typeface="Arial" panose="020B0604020202020204" pitchFamily="34" charset="0"/>
                <a:cs typeface="Arial" panose="020B0604020202020204" pitchFamily="34" charset="0"/>
              </a:rPr>
              <a:t>   Sin Fallo: son procesos que están en etapa inicial, fijación de litigio y pruebas. </a:t>
            </a:r>
            <a:endParaRPr lang="es-CO"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3571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653830"/>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600" b="1" dirty="0">
                <a:solidFill>
                  <a:srgbClr val="024B85"/>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algn="ctr"/>
            <a:r>
              <a:rPr lang="es-ES" sz="1600" b="1" dirty="0">
                <a:solidFill>
                  <a:srgbClr val="024B85"/>
                </a:solidFill>
                <a:latin typeface="Arial" panose="020B0604020202020204" pitchFamily="34" charset="0"/>
              </a:rPr>
              <a:t>¿CUÁL </a:t>
            </a:r>
            <a:r>
              <a:rPr lang="es-ES" sz="1600" b="1" dirty="0">
                <a:solidFill>
                  <a:srgbClr val="024B85"/>
                </a:solidFill>
                <a:latin typeface="Arial" panose="020B0604020202020204" pitchFamily="34" charset="0"/>
                <a:ea typeface="Arial" panose="020B0604020202020204" pitchFamily="34" charset="0"/>
              </a:rPr>
              <a:t>ES EL SENTIDO DEL FALLO EN CALIDAD DE DEMANDADOS EN ASUNTOS CIVILES?</a:t>
            </a: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graphicFrame>
        <p:nvGraphicFramePr>
          <p:cNvPr id="14" name="Gráfico 13">
            <a:extLst>
              <a:ext uri="{FF2B5EF4-FFF2-40B4-BE49-F238E27FC236}">
                <a16:creationId xmlns:a16="http://schemas.microsoft.com/office/drawing/2014/main" id="{BB90D021-B444-455E-A2F0-C14F962EBFBC}"/>
              </a:ext>
            </a:extLst>
          </p:cNvPr>
          <p:cNvGraphicFramePr/>
          <p:nvPr/>
        </p:nvGraphicFramePr>
        <p:xfrm>
          <a:off x="0" y="1885562"/>
          <a:ext cx="7385763" cy="3766635"/>
        </p:xfrm>
        <a:graphic>
          <a:graphicData uri="http://schemas.openxmlformats.org/drawingml/2006/chart">
            <c:chart xmlns:c="http://schemas.openxmlformats.org/drawingml/2006/chart" xmlns:r="http://schemas.openxmlformats.org/officeDocument/2006/relationships" r:id="rId4"/>
          </a:graphicData>
        </a:graphic>
      </p:graphicFrame>
      <p:sp>
        <p:nvSpPr>
          <p:cNvPr id="15" name="Cuadro de texto 2">
            <a:extLst>
              <a:ext uri="{FF2B5EF4-FFF2-40B4-BE49-F238E27FC236}">
                <a16:creationId xmlns:a16="http://schemas.microsoft.com/office/drawing/2014/main" id="{6CBC8196-8BF7-4AF1-ADBB-8B8FBE3096B1}"/>
              </a:ext>
            </a:extLst>
          </p:cNvPr>
          <p:cNvSpPr txBox="1">
            <a:spLocks noChangeArrowheads="1"/>
          </p:cNvSpPr>
          <p:nvPr/>
        </p:nvSpPr>
        <p:spPr bwMode="auto">
          <a:xfrm>
            <a:off x="7574485" y="2615684"/>
            <a:ext cx="3889634" cy="272058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rot="0" vert="horz" wrap="square" lIns="91440" tIns="45720" rIns="91440" bIns="45720" anchor="t" anchorCtr="0">
            <a:noAutofit/>
          </a:bodyPr>
          <a:lstStyle/>
          <a:p>
            <a:pPr>
              <a:spcAft>
                <a:spcPts val="0"/>
              </a:spcAft>
            </a:pPr>
            <a:endParaRPr lang="es-ES" sz="1600" b="1" dirty="0">
              <a:solidFill>
                <a:srgbClr val="024B85"/>
              </a:solidFill>
              <a:effectLst/>
              <a:latin typeface="Arial" panose="020B0604020202020204" pitchFamily="34" charset="0"/>
              <a:ea typeface="Arial" panose="020B0604020202020204" pitchFamily="34" charset="0"/>
            </a:endParaRPr>
          </a:p>
          <a:p>
            <a:pPr>
              <a:spcAft>
                <a:spcPts val="0"/>
              </a:spcAft>
            </a:pPr>
            <a:r>
              <a:rPr lang="es-ES" sz="1600" b="1" dirty="0">
                <a:solidFill>
                  <a:srgbClr val="024B85"/>
                </a:solidFill>
                <a:effectLst/>
                <a:latin typeface="Arial" panose="020B0604020202020204" pitchFamily="34" charset="0"/>
                <a:ea typeface="Arial" panose="020B0604020202020204" pitchFamily="34" charset="0"/>
              </a:rPr>
              <a:t>Primera Instancia: 	</a:t>
            </a:r>
            <a:r>
              <a:rPr lang="es-ES" sz="1600" b="1" dirty="0">
                <a:solidFill>
                  <a:srgbClr val="024B85"/>
                </a:solidFill>
                <a:latin typeface="Arial" panose="020B0604020202020204" pitchFamily="34" charset="0"/>
                <a:ea typeface="Arial" panose="020B0604020202020204" pitchFamily="34" charset="0"/>
              </a:rPr>
              <a:t>58</a:t>
            </a:r>
            <a:r>
              <a:rPr lang="es-ES" sz="1600" b="1" dirty="0">
                <a:solidFill>
                  <a:srgbClr val="024B85"/>
                </a:solidFill>
                <a:effectLst/>
                <a:latin typeface="Arial" panose="020B0604020202020204" pitchFamily="34" charset="0"/>
                <a:ea typeface="Arial" panose="020B0604020202020204" pitchFamily="34" charset="0"/>
              </a:rPr>
              <a:t> favorables</a:t>
            </a:r>
            <a:endParaRPr lang="es-CO" sz="1100" dirty="0">
              <a:latin typeface="Arial" panose="020B0604020202020204" pitchFamily="34" charset="0"/>
              <a:ea typeface="Arial" panose="020B0604020202020204" pitchFamily="34" charset="0"/>
            </a:endParaRPr>
          </a:p>
          <a:p>
            <a:pPr>
              <a:spcAft>
                <a:spcPts val="0"/>
              </a:spcAft>
            </a:pPr>
            <a:r>
              <a:rPr lang="es-CO" sz="1100" b="1" dirty="0">
                <a:solidFill>
                  <a:srgbClr val="024B85"/>
                </a:solidFill>
                <a:effectLst/>
                <a:latin typeface="Arial" panose="020B0604020202020204" pitchFamily="34" charset="0"/>
                <a:ea typeface="Arial" panose="020B0604020202020204" pitchFamily="34" charset="0"/>
              </a:rPr>
              <a:t>		</a:t>
            </a:r>
            <a:r>
              <a:rPr lang="es-ES" sz="1600" b="1" dirty="0">
                <a:solidFill>
                  <a:srgbClr val="024B85"/>
                </a:solidFill>
                <a:effectLst/>
                <a:latin typeface="Arial" panose="020B0604020202020204" pitchFamily="34" charset="0"/>
                <a:ea typeface="Arial" panose="020B0604020202020204" pitchFamily="34" charset="0"/>
              </a:rPr>
              <a:t>$5.889 millones</a:t>
            </a:r>
            <a:r>
              <a:rPr lang="es-CO" sz="1100" dirty="0">
                <a:latin typeface="Arial" panose="020B0604020202020204" pitchFamily="34" charset="0"/>
                <a:ea typeface="Arial" panose="020B0604020202020204" pitchFamily="34" charset="0"/>
              </a:rPr>
              <a:t>	</a:t>
            </a:r>
          </a:p>
          <a:p>
            <a:pPr>
              <a:spcAft>
                <a:spcPts val="0"/>
              </a:spcAft>
            </a:pPr>
            <a:r>
              <a:rPr lang="es-CO" sz="1100" b="1" dirty="0">
                <a:solidFill>
                  <a:srgbClr val="024B85"/>
                </a:solidFill>
                <a:effectLst/>
                <a:latin typeface="Arial" panose="020B0604020202020204" pitchFamily="34" charset="0"/>
                <a:ea typeface="Arial" panose="020B0604020202020204" pitchFamily="34" charset="0"/>
              </a:rPr>
              <a:t>		</a:t>
            </a:r>
            <a:r>
              <a:rPr lang="es-ES" sz="1600" b="1" dirty="0">
                <a:solidFill>
                  <a:srgbClr val="024B85"/>
                </a:solidFill>
                <a:effectLst/>
                <a:latin typeface="Arial" panose="020B0604020202020204" pitchFamily="34" charset="0"/>
                <a:ea typeface="Arial" panose="020B0604020202020204" pitchFamily="34" charset="0"/>
              </a:rPr>
              <a:t>97 desfavorables</a:t>
            </a:r>
          </a:p>
          <a:p>
            <a:pPr>
              <a:spcAft>
                <a:spcPts val="0"/>
              </a:spcAft>
            </a:pPr>
            <a:r>
              <a:rPr lang="es-ES" sz="1600" b="1" dirty="0">
                <a:solidFill>
                  <a:srgbClr val="024B85"/>
                </a:solidFill>
                <a:latin typeface="Arial" panose="020B0604020202020204" pitchFamily="34" charset="0"/>
                <a:ea typeface="Arial" panose="020B0604020202020204" pitchFamily="34" charset="0"/>
              </a:rPr>
              <a:t>		</a:t>
            </a:r>
            <a:r>
              <a:rPr lang="es-ES" sz="1600" b="1" dirty="0">
                <a:solidFill>
                  <a:srgbClr val="024B85"/>
                </a:solidFill>
                <a:effectLst/>
                <a:latin typeface="Arial" panose="020B0604020202020204" pitchFamily="34" charset="0"/>
                <a:ea typeface="Arial" panose="020B0604020202020204" pitchFamily="34" charset="0"/>
              </a:rPr>
              <a:t>$12.174 millones</a:t>
            </a:r>
            <a:endParaRPr lang="es-CO" sz="1100" dirty="0">
              <a:effectLst/>
              <a:latin typeface="Arial" panose="020B0604020202020204" pitchFamily="34" charset="0"/>
              <a:ea typeface="Arial" panose="020B0604020202020204" pitchFamily="34" charset="0"/>
            </a:endParaRPr>
          </a:p>
          <a:p>
            <a:pPr marL="1828800" indent="457200">
              <a:spcAft>
                <a:spcPts val="0"/>
              </a:spcAft>
            </a:pPr>
            <a:r>
              <a:rPr lang="es-ES" sz="1600" b="1" dirty="0">
                <a:solidFill>
                  <a:srgbClr val="C0504D"/>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a:spcAft>
                <a:spcPts val="0"/>
              </a:spcAft>
            </a:pPr>
            <a:r>
              <a:rPr lang="es-ES" sz="1600" b="1" dirty="0">
                <a:solidFill>
                  <a:srgbClr val="C0504D"/>
                </a:solidFill>
                <a:effectLst/>
                <a:latin typeface="Arial" panose="020B0604020202020204" pitchFamily="34" charset="0"/>
                <a:ea typeface="Arial" panose="020B0604020202020204" pitchFamily="34" charset="0"/>
              </a:rPr>
              <a:t>Segunda Instancia:  17 favorables</a:t>
            </a:r>
            <a:endParaRPr lang="es-CO" sz="1100" dirty="0">
              <a:effectLst/>
              <a:latin typeface="Arial" panose="020B0604020202020204" pitchFamily="34" charset="0"/>
              <a:ea typeface="Arial" panose="020B0604020202020204" pitchFamily="34" charset="0"/>
            </a:endParaRPr>
          </a:p>
          <a:p>
            <a:pPr>
              <a:spcAft>
                <a:spcPts val="0"/>
              </a:spcAft>
            </a:pPr>
            <a:r>
              <a:rPr lang="es-ES" sz="1600" b="1" dirty="0">
                <a:solidFill>
                  <a:srgbClr val="C0504D"/>
                </a:solidFill>
                <a:effectLst/>
                <a:latin typeface="Arial" panose="020B0604020202020204" pitchFamily="34" charset="0"/>
                <a:ea typeface="Arial" panose="020B0604020202020204" pitchFamily="34" charset="0"/>
              </a:rPr>
              <a:t>		  $63.497 millones</a:t>
            </a:r>
            <a:endParaRPr lang="es-CO" sz="1100" dirty="0">
              <a:effectLst/>
              <a:latin typeface="Arial" panose="020B0604020202020204" pitchFamily="34" charset="0"/>
              <a:ea typeface="Arial" panose="020B0604020202020204" pitchFamily="34" charset="0"/>
            </a:endParaRPr>
          </a:p>
          <a:p>
            <a:pPr>
              <a:spcAft>
                <a:spcPts val="0"/>
              </a:spcAft>
            </a:pPr>
            <a:r>
              <a:rPr lang="es-ES" sz="1600" b="1" dirty="0">
                <a:solidFill>
                  <a:srgbClr val="C0504D"/>
                </a:solidFill>
                <a:effectLst/>
                <a:latin typeface="Arial" panose="020B0604020202020204" pitchFamily="34" charset="0"/>
                <a:ea typeface="Arial" panose="020B0604020202020204" pitchFamily="34" charset="0"/>
              </a:rPr>
              <a:t>		</a:t>
            </a:r>
            <a:r>
              <a:rPr lang="es-ES" sz="1600" b="1" dirty="0">
                <a:solidFill>
                  <a:srgbClr val="C0504D"/>
                </a:solidFill>
                <a:latin typeface="Arial" panose="020B0604020202020204" pitchFamily="34" charset="0"/>
                <a:ea typeface="Arial" panose="020B0604020202020204" pitchFamily="34" charset="0"/>
              </a:rPr>
              <a:t>  </a:t>
            </a:r>
            <a:r>
              <a:rPr lang="es-ES" sz="1600" b="1" dirty="0">
                <a:solidFill>
                  <a:srgbClr val="C0504D"/>
                </a:solidFill>
                <a:effectLst/>
                <a:latin typeface="Arial" panose="020B0604020202020204" pitchFamily="34" charset="0"/>
                <a:ea typeface="Arial" panose="020B0604020202020204" pitchFamily="34" charset="0"/>
              </a:rPr>
              <a:t>5 desfavorables</a:t>
            </a:r>
            <a:endParaRPr lang="es-CO" sz="1100" dirty="0">
              <a:effectLst/>
              <a:latin typeface="Arial" panose="020B0604020202020204" pitchFamily="34" charset="0"/>
              <a:ea typeface="Arial" panose="020B0604020202020204" pitchFamily="34" charset="0"/>
            </a:endParaRPr>
          </a:p>
          <a:p>
            <a:pPr>
              <a:spcAft>
                <a:spcPts val="0"/>
              </a:spcAft>
            </a:pPr>
            <a:r>
              <a:rPr lang="es-ES" sz="1600" b="1" dirty="0">
                <a:solidFill>
                  <a:srgbClr val="C0504D"/>
                </a:solidFill>
                <a:effectLst/>
                <a:latin typeface="Arial" panose="020B0604020202020204" pitchFamily="34" charset="0"/>
                <a:ea typeface="Arial" panose="020B0604020202020204" pitchFamily="34" charset="0"/>
              </a:rPr>
              <a:t>		</a:t>
            </a:r>
            <a:r>
              <a:rPr lang="es-ES" sz="1600" b="1" dirty="0">
                <a:solidFill>
                  <a:srgbClr val="C0504D"/>
                </a:solidFill>
                <a:latin typeface="Arial" panose="020B0604020202020204" pitchFamily="34" charset="0"/>
                <a:ea typeface="Arial" panose="020B0604020202020204" pitchFamily="34" charset="0"/>
              </a:rPr>
              <a:t>  </a:t>
            </a:r>
            <a:r>
              <a:rPr lang="es-ES" sz="1600" b="1" dirty="0">
                <a:solidFill>
                  <a:srgbClr val="C0504D"/>
                </a:solidFill>
                <a:effectLst/>
                <a:latin typeface="Arial" panose="020B0604020202020204" pitchFamily="34" charset="0"/>
                <a:ea typeface="Arial" panose="020B0604020202020204" pitchFamily="34" charset="0"/>
              </a:rPr>
              <a:t>$201 millones</a:t>
            </a:r>
            <a:endParaRPr lang="es-CO" sz="11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652465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latin typeface="Arial" panose="020B0604020202020204" pitchFamily="34" charset="0"/>
              <a:cs typeface="Arial" panose="020B0604020202020204" pitchFamily="34" charset="0"/>
            </a:endParaRPr>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panose="020B0604020202020204" pitchFamily="34" charset="0"/>
                <a:cs typeface="Arial" panose="020B0604020202020204" pitchFamily="34" charset="0"/>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5263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latin typeface="Arial" panose="020B0604020202020204" pitchFamily="34" charset="0"/>
              <a:cs typeface="Arial" panose="020B0604020202020204" pitchFamily="34" charset="0"/>
            </a:endParaRPr>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540798"/>
            <a:ext cx="184731"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cs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479243"/>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cs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7" name="Rectángulo 6">
            <a:extLst>
              <a:ext uri="{FF2B5EF4-FFF2-40B4-BE49-F238E27FC236}">
                <a16:creationId xmlns:a16="http://schemas.microsoft.com/office/drawing/2014/main" id="{C57D4250-C03C-4451-B3FD-22EAA1CD27E2}"/>
              </a:ext>
            </a:extLst>
          </p:cNvPr>
          <p:cNvSpPr/>
          <p:nvPr/>
        </p:nvSpPr>
        <p:spPr>
          <a:xfrm>
            <a:off x="265936" y="1540158"/>
            <a:ext cx="11195136" cy="923330"/>
          </a:xfrm>
          <a:prstGeom prst="rect">
            <a:avLst/>
          </a:prstGeom>
        </p:spPr>
        <p:txBody>
          <a:bodyPr wrap="square">
            <a:spAutoFit/>
          </a:bodyPr>
          <a:lstStyle/>
          <a:p>
            <a:pPr marL="342265" marR="342265" algn="ctr">
              <a:spcBef>
                <a:spcPts val="65"/>
              </a:spcBef>
            </a:pPr>
            <a:r>
              <a:rPr lang="es-ES" dirty="0">
                <a:latin typeface="Arial" panose="020B0604020202020204" pitchFamily="34" charset="0"/>
                <a:cs typeface="Arial" panose="020B0604020202020204" pitchFamily="34" charset="0"/>
              </a:rPr>
              <a:t>Al clasificar los procesos en materia contencioso-administrativa en lo que se actúa en calidad de demandado se observa que en su mayoría se concentran por cantidad y por valor de pretensiones en </a:t>
            </a:r>
            <a:r>
              <a:rPr lang="es-ES" b="1" dirty="0">
                <a:latin typeface="Arial" panose="020B0604020202020204" pitchFamily="34" charset="0"/>
                <a:cs typeface="Arial" panose="020B0604020202020204" pitchFamily="34" charset="0"/>
              </a:rPr>
              <a:t>procesos de reparación directa (76%) y (92%) respectivamente.</a:t>
            </a:r>
            <a:endParaRPr lang="es-CO" dirty="0">
              <a:latin typeface="Arial" panose="020B060402020202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id="{D6D77C51-7BB8-408A-9895-45B3A6707900}"/>
              </a:ext>
            </a:extLst>
          </p:cNvPr>
          <p:cNvSpPr txBox="1"/>
          <p:nvPr/>
        </p:nvSpPr>
        <p:spPr>
          <a:xfrm>
            <a:off x="588723" y="5969162"/>
            <a:ext cx="11014554" cy="430887"/>
          </a:xfrm>
          <a:prstGeom prst="rect">
            <a:avLst/>
          </a:prstGeom>
          <a:noFill/>
        </p:spPr>
        <p:txBody>
          <a:bodyPr wrap="none" rtlCol="0">
            <a:spAutoFit/>
          </a:bodyPr>
          <a:lstStyle/>
          <a:p>
            <a:pPr algn="ctr"/>
            <a:r>
              <a:rPr lang="es-ES" sz="1100" dirty="0">
                <a:latin typeface="Arial" panose="020B0604020202020204" pitchFamily="34" charset="0"/>
                <a:cs typeface="Arial" panose="020B0604020202020204" pitchFamily="34" charset="0"/>
              </a:rPr>
              <a:t>Las principales causas por las cuales es demandada la SAE- FRISCO corresponde a las medidas cautelares decretadas dentro de procesos de extinción de dominio,</a:t>
            </a:r>
          </a:p>
          <a:p>
            <a:pPr algn="ctr"/>
            <a:r>
              <a:rPr lang="es-ES" sz="1100" dirty="0">
                <a:latin typeface="Arial" panose="020B0604020202020204" pitchFamily="34" charset="0"/>
                <a:cs typeface="Arial" panose="020B0604020202020204" pitchFamily="34" charset="0"/>
              </a:rPr>
              <a:t> daños causados durante la administración de los bienes, daño ambiental y la ilegalidad de actos administrativos del FRISCO como son policía administrativa y depositarios. </a:t>
            </a:r>
            <a:endParaRPr lang="es-CO" sz="1100" dirty="0">
              <a:latin typeface="Arial" panose="020B0604020202020204" pitchFamily="34" charset="0"/>
              <a:cs typeface="Arial" panose="020B0604020202020204" pitchFamily="34" charset="0"/>
            </a:endParaRPr>
          </a:p>
        </p:txBody>
      </p:sp>
      <p:sp>
        <p:nvSpPr>
          <p:cNvPr id="39" name="Rectangle 240">
            <a:extLst>
              <a:ext uri="{FF2B5EF4-FFF2-40B4-BE49-F238E27FC236}">
                <a16:creationId xmlns:a16="http://schemas.microsoft.com/office/drawing/2014/main" id="{17AA5407-AAA7-47F5-A063-A9CD06C0EFED}"/>
              </a:ext>
            </a:extLst>
          </p:cNvPr>
          <p:cNvSpPr>
            <a:spLocks noChangeArrowheads="1"/>
          </p:cNvSpPr>
          <p:nvPr/>
        </p:nvSpPr>
        <p:spPr bwMode="auto">
          <a:xfrm>
            <a:off x="1863570" y="779186"/>
            <a:ext cx="7772400" cy="842645"/>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100" dirty="0">
                <a:effectLst/>
                <a:latin typeface="Arial" panose="020B0604020202020204" pitchFamily="34" charset="0"/>
                <a:ea typeface="Arial" panose="020B0604020202020204" pitchFamily="34" charset="0"/>
                <a:cs typeface="Arial" panose="020B0604020202020204" pitchFamily="34" charset="0"/>
              </a:rPr>
              <a:t> </a:t>
            </a:r>
            <a:endParaRPr lang="es-CO" sz="1100" dirty="0">
              <a:effectLst/>
              <a:latin typeface="Arial" panose="020B0604020202020204" pitchFamily="34" charset="0"/>
              <a:ea typeface="Arial" panose="020B0604020202020204" pitchFamily="34" charset="0"/>
              <a:cs typeface="Arial" panose="020B0604020202020204" pitchFamily="34" charset="0"/>
            </a:endParaRPr>
          </a:p>
          <a:p>
            <a:pPr algn="ctr">
              <a:spcAft>
                <a:spcPts val="0"/>
              </a:spcAft>
            </a:pPr>
            <a:r>
              <a:rPr lang="es-ES" sz="1600" b="1" dirty="0">
                <a:solidFill>
                  <a:srgbClr val="024B85"/>
                </a:solidFill>
                <a:effectLst/>
                <a:latin typeface="Arial" panose="020B0604020202020204" pitchFamily="34" charset="0"/>
                <a:ea typeface="Arial" panose="020B0604020202020204" pitchFamily="34" charset="0"/>
                <a:cs typeface="Arial" panose="020B0604020202020204" pitchFamily="34" charset="0"/>
              </a:rPr>
              <a:t>¿CUÁLES SON LOS MEDIOS DE CONTROL ACCIONADOS EN ASUNTOS CONTENCIOSO ADMINISTRATIVOS?</a:t>
            </a:r>
            <a:endParaRPr lang="es-CO" sz="1100" dirty="0">
              <a:effectLst/>
              <a:latin typeface="Arial" panose="020B0604020202020204" pitchFamily="34" charset="0"/>
              <a:ea typeface="Arial" panose="020B0604020202020204" pitchFamily="34" charset="0"/>
              <a:cs typeface="Arial" panose="020B0604020202020204" pitchFamily="34" charset="0"/>
            </a:endParaRPr>
          </a:p>
        </p:txBody>
      </p:sp>
      <p:sp>
        <p:nvSpPr>
          <p:cNvPr id="14" name="Cuadro de texto 2">
            <a:extLst>
              <a:ext uri="{FF2B5EF4-FFF2-40B4-BE49-F238E27FC236}">
                <a16:creationId xmlns:a16="http://schemas.microsoft.com/office/drawing/2014/main" id="{436C729B-C891-45B8-8577-DDE1DAB632E2}"/>
              </a:ext>
            </a:extLst>
          </p:cNvPr>
          <p:cNvSpPr txBox="1">
            <a:spLocks noChangeArrowheads="1"/>
          </p:cNvSpPr>
          <p:nvPr/>
        </p:nvSpPr>
        <p:spPr bwMode="auto">
          <a:xfrm>
            <a:off x="8124147" y="3530357"/>
            <a:ext cx="3336925" cy="73596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rot="0" vert="horz" wrap="square" lIns="91440" tIns="45720" rIns="91440" bIns="45720" anchor="t" anchorCtr="0">
            <a:noAutofit/>
          </a:bodyPr>
          <a:lstStyle/>
          <a:p>
            <a:pPr algn="ctr">
              <a:spcAft>
                <a:spcPts val="0"/>
              </a:spcAft>
            </a:pPr>
            <a:r>
              <a:rPr lang="es-ES" sz="1800" b="1" dirty="0">
                <a:solidFill>
                  <a:srgbClr val="024B85"/>
                </a:solidFill>
                <a:effectLst/>
                <a:latin typeface="Arial" panose="020B0604020202020204" pitchFamily="34" charset="0"/>
                <a:ea typeface="Arial" panose="020B0604020202020204" pitchFamily="34" charset="0"/>
                <a:cs typeface="Arial" panose="020B0604020202020204" pitchFamily="34" charset="0"/>
              </a:rPr>
              <a:t>Procesos: 354</a:t>
            </a:r>
            <a:endParaRPr lang="es-CO" sz="1100" dirty="0">
              <a:effectLst/>
              <a:latin typeface="Arial" panose="020B0604020202020204" pitchFamily="34" charset="0"/>
              <a:ea typeface="Arial" panose="020B0604020202020204" pitchFamily="34" charset="0"/>
              <a:cs typeface="Arial" panose="020B0604020202020204" pitchFamily="34" charset="0"/>
            </a:endParaRPr>
          </a:p>
          <a:p>
            <a:pPr algn="ctr">
              <a:spcAft>
                <a:spcPts val="0"/>
              </a:spcAft>
            </a:pPr>
            <a:r>
              <a:rPr lang="es-ES" sz="1800" b="1" dirty="0">
                <a:solidFill>
                  <a:srgbClr val="024B85"/>
                </a:solidFill>
                <a:effectLst/>
                <a:latin typeface="Arial" panose="020B0604020202020204" pitchFamily="34" charset="0"/>
                <a:ea typeface="Arial" panose="020B0604020202020204" pitchFamily="34" charset="0"/>
                <a:cs typeface="Arial" panose="020B0604020202020204" pitchFamily="34" charset="0"/>
              </a:rPr>
              <a:t>Pretensiones: $1.8 billones</a:t>
            </a:r>
            <a:endParaRPr lang="es-CO" sz="1100" dirty="0">
              <a:effectLst/>
              <a:latin typeface="Arial" panose="020B0604020202020204" pitchFamily="34" charset="0"/>
              <a:ea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205E0994-5EE1-4CE0-90C8-B46999AB9EB6}"/>
              </a:ext>
            </a:extLst>
          </p:cNvPr>
          <p:cNvPicPr>
            <a:picLocks noChangeAspect="1"/>
          </p:cNvPicPr>
          <p:nvPr/>
        </p:nvPicPr>
        <p:blipFill rotWithShape="1">
          <a:blip r:embed="rId4"/>
          <a:srcRect l="33365" t="42895" r="12717" b="14699"/>
          <a:stretch/>
        </p:blipFill>
        <p:spPr>
          <a:xfrm>
            <a:off x="919526" y="2712923"/>
            <a:ext cx="6573642" cy="2906809"/>
          </a:xfrm>
          <a:prstGeom prst="rect">
            <a:avLst/>
          </a:prstGeom>
        </p:spPr>
      </p:pic>
    </p:spTree>
    <p:extLst>
      <p:ext uri="{BB962C8B-B14F-4D97-AF65-F5344CB8AC3E}">
        <p14:creationId xmlns:p14="http://schemas.microsoft.com/office/powerpoint/2010/main" val="680577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653830"/>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600" b="1" dirty="0">
                <a:solidFill>
                  <a:srgbClr val="024B85"/>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algn="ctr"/>
            <a:r>
              <a:rPr lang="es-ES" sz="1600" b="1" dirty="0">
                <a:solidFill>
                  <a:srgbClr val="024B85"/>
                </a:solidFill>
                <a:latin typeface="Arial" panose="020B0604020202020204" pitchFamily="34" charset="0"/>
              </a:rPr>
              <a:t>¿CUÁL ES LA DINÁMICA DE LAS INSTANCIAS PROCESALES EN ASUNTOS CONTENCIOSO ADMINISTRATIVOS?</a:t>
            </a:r>
            <a:endParaRPr lang="es-CO" sz="1600" b="1" dirty="0">
              <a:solidFill>
                <a:srgbClr val="024B85"/>
              </a:solidFill>
              <a:latin typeface="Arial" panose="020B0604020202020204" pitchFamily="34" charset="0"/>
            </a:endParaRPr>
          </a:p>
          <a:p>
            <a:pPr algn="ct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14" name="Rectangle 7">
            <a:extLst>
              <a:ext uri="{FF2B5EF4-FFF2-40B4-BE49-F238E27FC236}">
                <a16:creationId xmlns:a16="http://schemas.microsoft.com/office/drawing/2014/main" id="{8AF7C987-39FD-4048-B93E-50E5ECD4B795}"/>
              </a:ext>
            </a:extLst>
          </p:cNvPr>
          <p:cNvSpPr>
            <a:spLocks noChangeArrowheads="1"/>
          </p:cNvSpPr>
          <p:nvPr/>
        </p:nvSpPr>
        <p:spPr bwMode="auto">
          <a:xfrm>
            <a:off x="7948461" y="2091081"/>
            <a:ext cx="3653711"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803650" algn="l"/>
              </a:tabLst>
              <a:defRPr>
                <a:solidFill>
                  <a:schemeClr val="tx1"/>
                </a:solidFill>
                <a:latin typeface="Arial" panose="020B0604020202020204" pitchFamily="34" charset="0"/>
              </a:defRPr>
            </a:lvl1pPr>
            <a:lvl2pPr eaLnBrk="0" fontAlgn="base" hangingPunct="0">
              <a:spcBef>
                <a:spcPct val="0"/>
              </a:spcBef>
              <a:spcAft>
                <a:spcPct val="0"/>
              </a:spcAft>
              <a:tabLst>
                <a:tab pos="3803650" algn="l"/>
              </a:tabLst>
              <a:defRPr>
                <a:solidFill>
                  <a:schemeClr val="tx1"/>
                </a:solidFill>
                <a:latin typeface="Arial" panose="020B0604020202020204" pitchFamily="34" charset="0"/>
              </a:defRPr>
            </a:lvl2pPr>
            <a:lvl3pPr eaLnBrk="0" fontAlgn="base" hangingPunct="0">
              <a:spcBef>
                <a:spcPct val="0"/>
              </a:spcBef>
              <a:spcAft>
                <a:spcPct val="0"/>
              </a:spcAft>
              <a:tabLst>
                <a:tab pos="3803650" algn="l"/>
              </a:tabLst>
              <a:defRPr>
                <a:solidFill>
                  <a:schemeClr val="tx1"/>
                </a:solidFill>
                <a:latin typeface="Arial" panose="020B0604020202020204" pitchFamily="34" charset="0"/>
              </a:defRPr>
            </a:lvl3pPr>
            <a:lvl4pPr eaLnBrk="0" fontAlgn="base" hangingPunct="0">
              <a:spcBef>
                <a:spcPct val="0"/>
              </a:spcBef>
              <a:spcAft>
                <a:spcPct val="0"/>
              </a:spcAft>
              <a:tabLst>
                <a:tab pos="3803650" algn="l"/>
              </a:tabLst>
              <a:defRPr>
                <a:solidFill>
                  <a:schemeClr val="tx1"/>
                </a:solidFill>
                <a:latin typeface="Arial" panose="020B0604020202020204" pitchFamily="34" charset="0"/>
              </a:defRPr>
            </a:lvl4pPr>
            <a:lvl5pPr eaLnBrk="0" fontAlgn="base" hangingPunct="0">
              <a:spcBef>
                <a:spcPct val="0"/>
              </a:spcBef>
              <a:spcAft>
                <a:spcPct val="0"/>
              </a:spcAft>
              <a:tabLst>
                <a:tab pos="3803650" algn="l"/>
              </a:tabLst>
              <a:defRPr>
                <a:solidFill>
                  <a:schemeClr val="tx1"/>
                </a:solidFill>
                <a:latin typeface="Arial" panose="020B0604020202020204" pitchFamily="34" charset="0"/>
              </a:defRPr>
            </a:lvl5pPr>
            <a:lvl6pPr eaLnBrk="0" fontAlgn="base" hangingPunct="0">
              <a:spcBef>
                <a:spcPct val="0"/>
              </a:spcBef>
              <a:spcAft>
                <a:spcPct val="0"/>
              </a:spcAft>
              <a:tabLst>
                <a:tab pos="3803650" algn="l"/>
              </a:tabLst>
              <a:defRPr>
                <a:solidFill>
                  <a:schemeClr val="tx1"/>
                </a:solidFill>
                <a:latin typeface="Arial" panose="020B0604020202020204" pitchFamily="34" charset="0"/>
              </a:defRPr>
            </a:lvl6pPr>
            <a:lvl7pPr eaLnBrk="0" fontAlgn="base" hangingPunct="0">
              <a:spcBef>
                <a:spcPct val="0"/>
              </a:spcBef>
              <a:spcAft>
                <a:spcPct val="0"/>
              </a:spcAft>
              <a:tabLst>
                <a:tab pos="3803650" algn="l"/>
              </a:tabLst>
              <a:defRPr>
                <a:solidFill>
                  <a:schemeClr val="tx1"/>
                </a:solidFill>
                <a:latin typeface="Arial" panose="020B0604020202020204" pitchFamily="34" charset="0"/>
              </a:defRPr>
            </a:lvl7pPr>
            <a:lvl8pPr eaLnBrk="0" fontAlgn="base" hangingPunct="0">
              <a:spcBef>
                <a:spcPct val="0"/>
              </a:spcBef>
              <a:spcAft>
                <a:spcPct val="0"/>
              </a:spcAft>
              <a:tabLst>
                <a:tab pos="3803650" algn="l"/>
              </a:tabLst>
              <a:defRPr>
                <a:solidFill>
                  <a:schemeClr val="tx1"/>
                </a:solidFill>
                <a:latin typeface="Arial" panose="020B0604020202020204" pitchFamily="34" charset="0"/>
              </a:defRPr>
            </a:lvl8pPr>
            <a:lvl9pPr eaLnBrk="0" fontAlgn="base" hangingPunct="0">
              <a:spcBef>
                <a:spcPct val="0"/>
              </a:spcBef>
              <a:spcAft>
                <a:spcPct val="0"/>
              </a:spcAft>
              <a:tabLst>
                <a:tab pos="3803650" algn="l"/>
              </a:tabLst>
              <a:defRPr>
                <a:solidFill>
                  <a:schemeClr val="tx1"/>
                </a:solidFill>
                <a:latin typeface="Arial" panose="020B0604020202020204" pitchFamily="34" charset="0"/>
              </a:defRPr>
            </a:lvl9pPr>
          </a:lstStyle>
          <a:p>
            <a:pPr marL="342265" marR="342265" algn="ctr">
              <a:spcBef>
                <a:spcPts val="475"/>
              </a:spcBef>
              <a:spcAft>
                <a:spcPts val="0"/>
              </a:spcAft>
            </a:pPr>
            <a:r>
              <a:rPr lang="es-ES" dirty="0">
                <a:solidFill>
                  <a:srgbClr val="1D1D1B"/>
                </a:solidFill>
                <a:ea typeface="Arial" panose="020B0604020202020204" pitchFamily="34" charset="0"/>
              </a:rPr>
              <a:t>En la siguiente gráfica se presentan </a:t>
            </a:r>
            <a:r>
              <a:rPr lang="es-ES" b="1" dirty="0">
                <a:solidFill>
                  <a:srgbClr val="024B85"/>
                </a:solidFill>
                <a:ea typeface="Arial" panose="020B0604020202020204" pitchFamily="34" charset="0"/>
              </a:rPr>
              <a:t>los procesos más representativos en calidad de demandados </a:t>
            </a:r>
            <a:r>
              <a:rPr lang="es-ES" dirty="0">
                <a:solidFill>
                  <a:srgbClr val="1D1D1B"/>
                </a:solidFill>
                <a:ea typeface="Arial" panose="020B0604020202020204" pitchFamily="34" charset="0"/>
              </a:rPr>
              <a:t>de los cuales en primera instancia está un número de </a:t>
            </a:r>
            <a:r>
              <a:rPr lang="es-ES" b="1" dirty="0">
                <a:solidFill>
                  <a:srgbClr val="024B85"/>
                </a:solidFill>
                <a:ea typeface="Arial" panose="020B0604020202020204" pitchFamily="34" charset="0"/>
              </a:rPr>
              <a:t>120 procesos </a:t>
            </a:r>
            <a:r>
              <a:rPr lang="es-ES" dirty="0">
                <a:solidFill>
                  <a:srgbClr val="1D1D1B"/>
                </a:solidFill>
                <a:ea typeface="Arial" panose="020B0604020202020204" pitchFamily="34" charset="0"/>
              </a:rPr>
              <a:t>por valor de</a:t>
            </a:r>
            <a:r>
              <a:rPr lang="es-ES" dirty="0">
                <a:solidFill>
                  <a:srgbClr val="024B85"/>
                </a:solidFill>
                <a:ea typeface="Arial" panose="020B0604020202020204" pitchFamily="34" charset="0"/>
              </a:rPr>
              <a:t> </a:t>
            </a:r>
            <a:r>
              <a:rPr lang="es-ES" b="1" dirty="0">
                <a:solidFill>
                  <a:srgbClr val="024B85"/>
                </a:solidFill>
                <a:ea typeface="Arial" panose="020B0604020202020204" pitchFamily="34" charset="0"/>
              </a:rPr>
              <a:t>$26.911 millones</a:t>
            </a:r>
            <a:r>
              <a:rPr lang="es-ES" dirty="0">
                <a:solidFill>
                  <a:srgbClr val="1D1D1B"/>
                </a:solidFill>
                <a:ea typeface="Arial" panose="020B0604020202020204" pitchFamily="34" charset="0"/>
              </a:rPr>
              <a:t>, en segunda instancia </a:t>
            </a:r>
            <a:r>
              <a:rPr lang="es-ES" b="1" dirty="0">
                <a:solidFill>
                  <a:srgbClr val="024B85"/>
                </a:solidFill>
                <a:ea typeface="Arial" panose="020B0604020202020204" pitchFamily="34" charset="0"/>
              </a:rPr>
              <a:t>19 procesos </a:t>
            </a:r>
            <a:r>
              <a:rPr lang="es-ES" dirty="0">
                <a:solidFill>
                  <a:srgbClr val="1D1D1B"/>
                </a:solidFill>
                <a:ea typeface="Arial" panose="020B0604020202020204" pitchFamily="34" charset="0"/>
              </a:rPr>
              <a:t>por valor de</a:t>
            </a:r>
            <a:r>
              <a:rPr lang="es-ES" dirty="0">
                <a:solidFill>
                  <a:srgbClr val="024B85"/>
                </a:solidFill>
                <a:ea typeface="Arial" panose="020B0604020202020204" pitchFamily="34" charset="0"/>
              </a:rPr>
              <a:t> </a:t>
            </a:r>
            <a:r>
              <a:rPr lang="es-ES" b="1" dirty="0">
                <a:solidFill>
                  <a:srgbClr val="024B85"/>
                </a:solidFill>
                <a:ea typeface="Arial" panose="020B0604020202020204" pitchFamily="34" charset="0"/>
              </a:rPr>
              <a:t>$ 116.000 millones </a:t>
            </a:r>
            <a:r>
              <a:rPr lang="es-ES" dirty="0">
                <a:solidFill>
                  <a:srgbClr val="1D1D1B"/>
                </a:solidFill>
                <a:ea typeface="Arial" panose="020B0604020202020204" pitchFamily="34" charset="0"/>
              </a:rPr>
              <a:t>y sin fallo </a:t>
            </a:r>
            <a:r>
              <a:rPr lang="es-ES" b="1" dirty="0">
                <a:solidFill>
                  <a:srgbClr val="024B85"/>
                </a:solidFill>
                <a:ea typeface="Arial" panose="020B0604020202020204" pitchFamily="34" charset="0"/>
              </a:rPr>
              <a:t>198 procesos </a:t>
            </a:r>
            <a:r>
              <a:rPr lang="es-ES" dirty="0">
                <a:solidFill>
                  <a:srgbClr val="1D1D1B"/>
                </a:solidFill>
                <a:ea typeface="Arial" panose="020B0604020202020204" pitchFamily="34" charset="0"/>
              </a:rPr>
              <a:t>por valor de</a:t>
            </a:r>
            <a:r>
              <a:rPr lang="es-ES" b="1" dirty="0">
                <a:solidFill>
                  <a:srgbClr val="024B85"/>
                </a:solidFill>
                <a:ea typeface="Arial" panose="020B0604020202020204" pitchFamily="34" charset="0"/>
              </a:rPr>
              <a:t> $1.7 billones.</a:t>
            </a:r>
            <a:endParaRPr lang="es-CO" sz="2000" b="1" dirty="0">
              <a:ea typeface="Arial" panose="020B0604020202020204" pitchFamily="34" charset="0"/>
            </a:endParaRPr>
          </a:p>
        </p:txBody>
      </p:sp>
      <p:pic>
        <p:nvPicPr>
          <p:cNvPr id="17" name="Imagen 16">
            <a:extLst>
              <a:ext uri="{FF2B5EF4-FFF2-40B4-BE49-F238E27FC236}">
                <a16:creationId xmlns:a16="http://schemas.microsoft.com/office/drawing/2014/main" id="{8364D2E7-58AC-44B3-8AD1-225D5967A484}"/>
              </a:ext>
            </a:extLst>
          </p:cNvPr>
          <p:cNvPicPr/>
          <p:nvPr/>
        </p:nvPicPr>
        <p:blipFill rotWithShape="1">
          <a:blip r:embed="rId4">
            <a:extLst>
              <a:ext uri="{28A0092B-C50C-407E-A947-70E740481C1C}">
                <a14:useLocalDpi xmlns:a14="http://schemas.microsoft.com/office/drawing/2010/main" val="0"/>
              </a:ext>
            </a:extLst>
          </a:blip>
          <a:srcRect l="20343" t="23321" r="5515" b="13252"/>
          <a:stretch/>
        </p:blipFill>
        <p:spPr bwMode="auto">
          <a:xfrm>
            <a:off x="765540" y="1913206"/>
            <a:ext cx="6893560" cy="429076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99989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653830"/>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600" b="1" dirty="0">
                <a:solidFill>
                  <a:srgbClr val="024B85"/>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algn="ctr"/>
            <a:r>
              <a:rPr lang="es-ES" sz="1600" b="1" dirty="0">
                <a:solidFill>
                  <a:srgbClr val="024B85"/>
                </a:solidFill>
                <a:latin typeface="Arial" panose="020B0604020202020204" pitchFamily="34" charset="0"/>
              </a:rPr>
              <a:t>¿CUÁL </a:t>
            </a:r>
            <a:r>
              <a:rPr lang="es-ES" sz="1600" b="1" dirty="0">
                <a:solidFill>
                  <a:srgbClr val="024B85"/>
                </a:solidFill>
                <a:latin typeface="Arial" panose="020B0604020202020204" pitchFamily="34" charset="0"/>
                <a:ea typeface="Arial" panose="020B0604020202020204" pitchFamily="34" charset="0"/>
              </a:rPr>
              <a:t>ES EL SENTIDO DEL FALLO EN CALIDAD DE DEMANDADOS EN ASUNTOS CONTENCIOSO ADMINISTRATIVOS?</a:t>
            </a: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pic>
        <p:nvPicPr>
          <p:cNvPr id="15" name="Imagen 14">
            <a:extLst>
              <a:ext uri="{FF2B5EF4-FFF2-40B4-BE49-F238E27FC236}">
                <a16:creationId xmlns:a16="http://schemas.microsoft.com/office/drawing/2014/main" id="{CC22216A-7002-48FA-8BA1-383E6829C200}"/>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75245" y="2050367"/>
            <a:ext cx="6549390" cy="4153605"/>
          </a:xfrm>
          <a:prstGeom prst="rect">
            <a:avLst/>
          </a:prstGeom>
          <a:noFill/>
        </p:spPr>
      </p:pic>
      <p:sp>
        <p:nvSpPr>
          <p:cNvPr id="18" name="Cuadro de texto 2">
            <a:extLst>
              <a:ext uri="{FF2B5EF4-FFF2-40B4-BE49-F238E27FC236}">
                <a16:creationId xmlns:a16="http://schemas.microsoft.com/office/drawing/2014/main" id="{41DF15A2-AD45-4E24-B57F-D11A308366D7}"/>
              </a:ext>
            </a:extLst>
          </p:cNvPr>
          <p:cNvSpPr txBox="1">
            <a:spLocks noChangeArrowheads="1"/>
          </p:cNvSpPr>
          <p:nvPr/>
        </p:nvSpPr>
        <p:spPr bwMode="auto">
          <a:xfrm>
            <a:off x="7673111" y="1860031"/>
            <a:ext cx="3943644" cy="2393317"/>
          </a:xfrm>
          <a:prstGeom prst="rect">
            <a:avLst/>
          </a:prstGeom>
          <a:solidFill>
            <a:sysClr val="window" lastClr="FFFFFF"/>
          </a:solidFill>
          <a:ln w="25400" cap="flat" cmpd="sng" algn="ctr">
            <a:solidFill>
              <a:srgbClr val="4F81BD"/>
            </a:solidFill>
            <a:prstDash val="solid"/>
            <a:headEnd/>
            <a:tailEnd/>
          </a:ln>
          <a:effectLst/>
        </p:spPr>
        <p:txBody>
          <a:bodyPr rot="0" vert="horz" wrap="square" lIns="91440" tIns="45720" rIns="91440" bIns="45720" anchor="t"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024B85"/>
                </a:solidFill>
                <a:effectLst/>
                <a:uLnTx/>
                <a:uFillTx/>
                <a:latin typeface="Arial" panose="020B0604020202020204" pitchFamily="34" charset="0"/>
                <a:ea typeface="Arial" panose="020B0604020202020204" pitchFamily="34" charset="0"/>
                <a:cs typeface="+mn-cs"/>
              </a:rPr>
              <a:t>Primera Instancia: 	77 favorables</a:t>
            </a:r>
            <a:endParaRPr lang="es-CO" sz="1600" kern="0" dirty="0">
              <a:solidFill>
                <a:sysClr val="windowText" lastClr="000000"/>
              </a:solidFill>
              <a:latin typeface="Arial" panose="020B0604020202020204" pitchFamily="34" charset="0"/>
              <a:ea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CO" sz="1600" b="1"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cs typeface="+mn-cs"/>
              </a:rPr>
              <a:t>		</a:t>
            </a:r>
            <a:r>
              <a:rPr kumimoji="0" lang="es-ES" sz="1600" b="1" i="0" u="none" strike="noStrike" kern="0" cap="none" spc="0" normalizeH="0" baseline="0" noProof="0" dirty="0">
                <a:ln>
                  <a:noFill/>
                </a:ln>
                <a:solidFill>
                  <a:srgbClr val="024B85"/>
                </a:solidFill>
                <a:effectLst/>
                <a:uLnTx/>
                <a:uFillTx/>
                <a:latin typeface="Arial" panose="020B0604020202020204" pitchFamily="34" charset="0"/>
                <a:ea typeface="Arial" panose="020B0604020202020204" pitchFamily="34" charset="0"/>
                <a:cs typeface="+mn-cs"/>
              </a:rPr>
              <a:t>$573.000 millones</a:t>
            </a:r>
            <a:endParaRPr lang="es-CO" sz="1600" kern="0" dirty="0">
              <a:solidFill>
                <a:sysClr val="windowText" lastClr="000000"/>
              </a:solidFill>
              <a:latin typeface="Arial" panose="020B0604020202020204" pitchFamily="34" charset="0"/>
              <a:ea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CO" sz="1600" b="1"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cs typeface="+mn-cs"/>
              </a:rPr>
              <a:t>		</a:t>
            </a:r>
            <a:r>
              <a:rPr kumimoji="0" lang="es-ES" sz="1600" b="1" i="0" u="none" strike="noStrike" kern="0" cap="none" spc="0" normalizeH="0" baseline="0" noProof="0" dirty="0">
                <a:ln>
                  <a:noFill/>
                </a:ln>
                <a:solidFill>
                  <a:srgbClr val="024B85"/>
                </a:solidFill>
                <a:effectLst/>
                <a:uLnTx/>
                <a:uFillTx/>
                <a:latin typeface="Arial" panose="020B0604020202020204" pitchFamily="34" charset="0"/>
                <a:ea typeface="Arial" panose="020B0604020202020204" pitchFamily="34" charset="0"/>
                <a:cs typeface="+mn-cs"/>
              </a:rPr>
              <a:t>35 desfavorables</a:t>
            </a:r>
            <a:r>
              <a:rPr lang="es-CO" sz="1600" kern="0" dirty="0">
                <a:solidFill>
                  <a:sysClr val="windowText" lastClr="000000"/>
                </a:solidFill>
                <a:latin typeface="Arial" panose="020B0604020202020204" pitchFamily="34" charset="0"/>
                <a:ea typeface="Arial" panose="020B0604020202020204" pitchFamily="34" charset="0"/>
              </a:rPr>
              <a:t>			</a:t>
            </a:r>
            <a:r>
              <a:rPr kumimoji="0" lang="es-ES" sz="1600" b="1" i="0" u="none" strike="noStrike" kern="0" cap="none" spc="0" normalizeH="0" baseline="0" noProof="0" dirty="0">
                <a:ln>
                  <a:noFill/>
                </a:ln>
                <a:solidFill>
                  <a:srgbClr val="024B85"/>
                </a:solidFill>
                <a:effectLst/>
                <a:uLnTx/>
                <a:uFillTx/>
                <a:latin typeface="Arial" panose="020B0604020202020204" pitchFamily="34" charset="0"/>
                <a:ea typeface="Arial" panose="020B0604020202020204" pitchFamily="34" charset="0"/>
                <a:cs typeface="+mn-cs"/>
              </a:rPr>
              <a:t>$103.000 millones</a:t>
            </a:r>
            <a:endParaRPr kumimoji="0" lang="es-CO" sz="1600" b="0"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1828800" marR="0" lvl="0" indent="457200"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C0504D"/>
                </a:solidFill>
                <a:effectLst/>
                <a:uLnTx/>
                <a:uFillTx/>
                <a:latin typeface="Arial" panose="020B0604020202020204" pitchFamily="34" charset="0"/>
                <a:ea typeface="Arial" panose="020B0604020202020204" pitchFamily="34" charset="0"/>
                <a:cs typeface="+mn-cs"/>
              </a:rPr>
              <a:t> </a:t>
            </a:r>
            <a:endParaRPr kumimoji="0" lang="es-CO" sz="1600" b="0"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C0504D"/>
                </a:solidFill>
                <a:effectLst/>
                <a:uLnTx/>
                <a:uFillTx/>
                <a:latin typeface="Arial" panose="020B0604020202020204" pitchFamily="34" charset="0"/>
                <a:ea typeface="Arial" panose="020B0604020202020204" pitchFamily="34" charset="0"/>
                <a:cs typeface="+mn-cs"/>
              </a:rPr>
              <a:t>Segunda Instancia: 10 favorables			  $105.500 millones		  9 desfavorables			  $2.484 millones</a:t>
            </a:r>
            <a:endParaRPr kumimoji="0" lang="es-CO" sz="1600" b="0"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cs typeface="+mn-cs"/>
            </a:endParaRPr>
          </a:p>
        </p:txBody>
      </p:sp>
      <p:pic>
        <p:nvPicPr>
          <p:cNvPr id="19" name="Gráfico 35" descr="Tendencia alcista">
            <a:extLst>
              <a:ext uri="{FF2B5EF4-FFF2-40B4-BE49-F238E27FC236}">
                <a16:creationId xmlns:a16="http://schemas.microsoft.com/office/drawing/2014/main" id="{7E711D59-42B4-4323-8543-CA9ACD681EFA}"/>
              </a:ext>
            </a:extLst>
          </p:cNvPr>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373020" y="4383570"/>
            <a:ext cx="510540" cy="510540"/>
          </a:xfrm>
          <a:prstGeom prst="rect">
            <a:avLst/>
          </a:prstGeom>
        </p:spPr>
      </p:pic>
      <p:sp>
        <p:nvSpPr>
          <p:cNvPr id="20" name="Cuadro de texto 2">
            <a:extLst>
              <a:ext uri="{FF2B5EF4-FFF2-40B4-BE49-F238E27FC236}">
                <a16:creationId xmlns:a16="http://schemas.microsoft.com/office/drawing/2014/main" id="{37F5B3E6-2D09-4749-AE62-60EDE1E2FA89}"/>
              </a:ext>
            </a:extLst>
          </p:cNvPr>
          <p:cNvSpPr txBox="1">
            <a:spLocks noChangeArrowheads="1"/>
          </p:cNvSpPr>
          <p:nvPr/>
        </p:nvSpPr>
        <p:spPr bwMode="auto">
          <a:xfrm>
            <a:off x="8081305" y="4894111"/>
            <a:ext cx="3365500" cy="1309862"/>
          </a:xfrm>
          <a:prstGeom prst="rect">
            <a:avLst/>
          </a:prstGeom>
          <a:solidFill>
            <a:sysClr val="window" lastClr="FFFFFF"/>
          </a:solidFill>
          <a:ln w="25400" cap="flat" cmpd="sng" algn="ctr">
            <a:solidFill>
              <a:srgbClr val="9BBB59"/>
            </a:solidFill>
            <a:prstDash val="solid"/>
            <a:headEnd/>
            <a:tailEnd/>
          </a:ln>
          <a:effectLst/>
        </p:spPr>
        <p:txBody>
          <a:bodyPr rot="0" vert="horz" wrap="square" lIns="91440" tIns="45720" rIns="91440" bIns="4572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100" b="1"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100" b="1"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cs typeface="+mn-cs"/>
              </a:rPr>
              <a:t>Las pretensiones en los procesos de segunda instancia con fallo desfavorables inicialmente ascendían a $27.537 millones de pesos, logrando una condena del 9% de las pretensiones iniciales.</a:t>
            </a:r>
            <a:endParaRPr kumimoji="0" lang="es-CO" sz="1100" b="0"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cs typeface="+mn-cs"/>
            </a:endParaRPr>
          </a:p>
        </p:txBody>
      </p:sp>
    </p:spTree>
    <p:extLst>
      <p:ext uri="{BB962C8B-B14F-4D97-AF65-F5344CB8AC3E}">
        <p14:creationId xmlns:p14="http://schemas.microsoft.com/office/powerpoint/2010/main" val="1060984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42" name="Rectangle 240">
            <a:extLst>
              <a:ext uri="{FF2B5EF4-FFF2-40B4-BE49-F238E27FC236}">
                <a16:creationId xmlns:a16="http://schemas.microsoft.com/office/drawing/2014/main" id="{533C25B8-1C8F-4905-91BB-58373FD9F529}"/>
              </a:ext>
            </a:extLst>
          </p:cNvPr>
          <p:cNvSpPr>
            <a:spLocks noChangeArrowheads="1"/>
          </p:cNvSpPr>
          <p:nvPr/>
        </p:nvSpPr>
        <p:spPr bwMode="auto">
          <a:xfrm>
            <a:off x="1505711" y="852712"/>
            <a:ext cx="8167677" cy="756979"/>
          </a:xfrm>
          <a:prstGeom prst="rect">
            <a:avLst/>
          </a:prstGeom>
          <a:noFill/>
          <a:ln>
            <a:noFill/>
          </a:ln>
        </p:spPr>
        <p:txBody>
          <a:bodyPr rot="0" vert="horz" wrap="square" lIns="91440" tIns="45720" rIns="91440" bIns="45720" anchor="t" anchorCtr="0" upright="1">
            <a:noAutofit/>
          </a:bodyPr>
          <a:lstStyle/>
          <a:p>
            <a:pPr algn="ctr">
              <a:spcAft>
                <a:spcPts val="0"/>
              </a:spcAft>
            </a:pPr>
            <a:r>
              <a:rPr lang="es-ES" dirty="0">
                <a:effectLst/>
                <a:latin typeface="Arial" panose="020B0604020202020204" pitchFamily="34" charset="0"/>
                <a:ea typeface="Arial" panose="020B0604020202020204" pitchFamily="34" charset="0"/>
              </a:rPr>
              <a:t> </a:t>
            </a:r>
            <a:endParaRPr lang="es-CO" dirty="0">
              <a:effectLst/>
              <a:latin typeface="Arial" panose="020B0604020202020204" pitchFamily="34" charset="0"/>
              <a:ea typeface="Arial" panose="020B0604020202020204" pitchFamily="34" charset="0"/>
            </a:endParaRPr>
          </a:p>
          <a:p>
            <a:pPr algn="ctr">
              <a:spcAft>
                <a:spcPts val="0"/>
              </a:spcAft>
            </a:pPr>
            <a:r>
              <a:rPr lang="es-ES" b="1" dirty="0">
                <a:solidFill>
                  <a:srgbClr val="024B85"/>
                </a:solidFill>
                <a:effectLst/>
                <a:latin typeface="Arial" panose="020B0604020202020204" pitchFamily="34" charset="0"/>
                <a:ea typeface="Arial" panose="020B0604020202020204" pitchFamily="34" charset="0"/>
              </a:rPr>
              <a:t>¿CUÁLES SON LOS TIPOS DE PROCESOS EN ASUNTOS LABORALES?</a:t>
            </a:r>
            <a:endParaRPr lang="es-CO" dirty="0">
              <a:effectLst/>
              <a:latin typeface="Arial" panose="020B0604020202020204" pitchFamily="34" charset="0"/>
              <a:ea typeface="Arial" panose="020B0604020202020204" pitchFamily="34" charset="0"/>
            </a:endParaRPr>
          </a:p>
        </p:txBody>
      </p:sp>
      <p:pic>
        <p:nvPicPr>
          <p:cNvPr id="5122" name="Imagen 19">
            <a:extLst>
              <a:ext uri="{FF2B5EF4-FFF2-40B4-BE49-F238E27FC236}">
                <a16:creationId xmlns:a16="http://schemas.microsoft.com/office/drawing/2014/main" id="{142C0157-2D5B-4EFF-9F10-BA0D46B2FE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0862" t="39948" r="18216" b="39938"/>
          <a:stretch>
            <a:fillRect/>
          </a:stretch>
        </p:blipFill>
        <p:spPr bwMode="auto">
          <a:xfrm>
            <a:off x="700912" y="3355187"/>
            <a:ext cx="7346950" cy="1631950"/>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 de texto 2">
            <a:extLst>
              <a:ext uri="{FF2B5EF4-FFF2-40B4-BE49-F238E27FC236}">
                <a16:creationId xmlns:a16="http://schemas.microsoft.com/office/drawing/2014/main" id="{4A73A1E7-E495-41B6-92AC-DCD41660A077}"/>
              </a:ext>
            </a:extLst>
          </p:cNvPr>
          <p:cNvSpPr txBox="1">
            <a:spLocks noChangeArrowheads="1"/>
          </p:cNvSpPr>
          <p:nvPr/>
        </p:nvSpPr>
        <p:spPr bwMode="auto">
          <a:xfrm>
            <a:off x="8723376" y="3764610"/>
            <a:ext cx="3202688" cy="688975"/>
          </a:xfrm>
          <a:prstGeom prst="rect">
            <a:avLst/>
          </a:prstGeom>
          <a:solidFill>
            <a:srgbClr val="FFFFFF"/>
          </a:solidFill>
          <a:ln w="25400">
            <a:solidFill>
              <a:srgbClr val="4F81BD"/>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600" b="1" i="0" u="none" strike="noStrike" cap="none" normalizeH="0" baseline="0" dirty="0">
                <a:ln>
                  <a:noFill/>
                </a:ln>
                <a:solidFill>
                  <a:srgbClr val="024B85"/>
                </a:solidFill>
                <a:effectLst/>
                <a:latin typeface="Arial" panose="020B0604020202020204" pitchFamily="34" charset="0"/>
                <a:ea typeface="Arial" panose="020B0604020202020204" pitchFamily="34" charset="0"/>
              </a:rPr>
              <a:t>Procesos: 188</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600" b="1" i="0" u="none" strike="noStrike" cap="none" normalizeH="0" baseline="0" dirty="0">
                <a:ln>
                  <a:noFill/>
                </a:ln>
                <a:solidFill>
                  <a:srgbClr val="024B85"/>
                </a:solidFill>
                <a:effectLst/>
                <a:latin typeface="Arial" panose="020B0604020202020204" pitchFamily="34" charset="0"/>
                <a:ea typeface="Arial" panose="020B0604020202020204" pitchFamily="34" charset="0"/>
              </a:rPr>
              <a:t>Pretensiones: $16.121 millones</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4" name="Rectangle 3">
            <a:extLst>
              <a:ext uri="{FF2B5EF4-FFF2-40B4-BE49-F238E27FC236}">
                <a16:creationId xmlns:a16="http://schemas.microsoft.com/office/drawing/2014/main" id="{D28A5F44-2053-4CA3-A670-0D662CB75913}"/>
              </a:ext>
            </a:extLst>
          </p:cNvPr>
          <p:cNvSpPr>
            <a:spLocks noChangeArrowheads="1"/>
          </p:cNvSpPr>
          <p:nvPr/>
        </p:nvSpPr>
        <p:spPr bwMode="auto">
          <a:xfrm>
            <a:off x="915986" y="107893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36" name="Rectangle 4">
            <a:extLst>
              <a:ext uri="{FF2B5EF4-FFF2-40B4-BE49-F238E27FC236}">
                <a16:creationId xmlns:a16="http://schemas.microsoft.com/office/drawing/2014/main" id="{2B9A8C27-1315-46B4-B372-5810D6F49BB0}"/>
              </a:ext>
            </a:extLst>
          </p:cNvPr>
          <p:cNvSpPr>
            <a:spLocks noChangeArrowheads="1"/>
          </p:cNvSpPr>
          <p:nvPr/>
        </p:nvSpPr>
        <p:spPr bwMode="auto">
          <a:xfrm>
            <a:off x="306390" y="1897999"/>
            <a:ext cx="11566518" cy="1168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b="0" i="0" u="none" strike="noStrike" cap="none" normalizeH="0" baseline="0" dirty="0">
                <a:ln>
                  <a:noFill/>
                </a:ln>
                <a:solidFill>
                  <a:srgbClr val="1D1D1B"/>
                </a:solidFill>
                <a:effectLst/>
                <a:latin typeface="Arial" panose="020B0604020202020204" pitchFamily="34" charset="0"/>
                <a:ea typeface="Arial" panose="020B0604020202020204" pitchFamily="34" charset="0"/>
              </a:rPr>
              <a:t>Al clasificar los procesos en materia laboral, se observa que en su mayoría se concentran</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b="0" i="0" u="none" strike="noStrike" cap="none" normalizeH="0" baseline="0" dirty="0">
                <a:ln>
                  <a:noFill/>
                </a:ln>
                <a:solidFill>
                  <a:srgbClr val="1D1D1B"/>
                </a:solidFill>
                <a:effectLst/>
                <a:latin typeface="Arial" panose="020B0604020202020204" pitchFamily="34" charset="0"/>
                <a:ea typeface="Arial" panose="020B0604020202020204" pitchFamily="34" charset="0"/>
              </a:rPr>
              <a:t> por cantidad y por valor de pretensiones  en </a:t>
            </a:r>
            <a:r>
              <a:rPr kumimoji="0" lang="es-ES" altLang="es-CO" b="1" i="0" u="none" strike="noStrike" cap="none" normalizeH="0" baseline="0" dirty="0">
                <a:ln>
                  <a:noFill/>
                </a:ln>
                <a:solidFill>
                  <a:srgbClr val="024B85"/>
                </a:solidFill>
                <a:effectLst/>
                <a:latin typeface="Arial" panose="020B0604020202020204" pitchFamily="34" charset="0"/>
                <a:ea typeface="Arial" panose="020B0604020202020204" pitchFamily="34" charset="0"/>
              </a:rPr>
              <a:t>procesos ordinarios laborales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b="1" i="0" u="none" strike="noStrike" cap="none" normalizeH="0" baseline="0" dirty="0">
                <a:ln>
                  <a:noFill/>
                </a:ln>
                <a:solidFill>
                  <a:srgbClr val="024B85"/>
                </a:solidFill>
                <a:effectLst/>
                <a:latin typeface="Arial" panose="020B0604020202020204" pitchFamily="34" charset="0"/>
                <a:ea typeface="Arial" panose="020B0604020202020204" pitchFamily="34" charset="0"/>
              </a:rPr>
              <a:t>(89%) y (91,2%) respectivamente.</a:t>
            </a:r>
            <a:endParaRPr kumimoji="0" lang="es-ES" altLang="es-CO"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44" name="Rectangle 8">
            <a:extLst>
              <a:ext uri="{FF2B5EF4-FFF2-40B4-BE49-F238E27FC236}">
                <a16:creationId xmlns:a16="http://schemas.microsoft.com/office/drawing/2014/main" id="{A657A46B-74D7-42C3-9B19-8469F179006A}"/>
              </a:ext>
            </a:extLst>
          </p:cNvPr>
          <p:cNvSpPr>
            <a:spLocks noChangeArrowheads="1"/>
          </p:cNvSpPr>
          <p:nvPr/>
        </p:nvSpPr>
        <p:spPr bwMode="auto">
          <a:xfrm>
            <a:off x="306390" y="5678883"/>
            <a:ext cx="1180002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0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Las principales causas por las cuales es vinculada la SAE- FRISCO configuración de contrato realidad, reconocimiento de prestaciones sociales e incumplimiento en el pago de valores de seguridad social. </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61910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653830"/>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600" b="1" dirty="0">
                <a:solidFill>
                  <a:srgbClr val="024B85"/>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algn="ctr"/>
            <a:r>
              <a:rPr lang="es-ES" sz="1600" b="1" dirty="0">
                <a:solidFill>
                  <a:srgbClr val="024B85"/>
                </a:solidFill>
                <a:latin typeface="Arial" panose="020B0604020202020204" pitchFamily="34" charset="0"/>
              </a:rPr>
              <a:t>¿CUÁL ES LA DINÁMICA DE LAS INSTANCIAS PROCESALES EN ASUNTOS LABORALES?</a:t>
            </a: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14" name="Rectangle 7">
            <a:extLst>
              <a:ext uri="{FF2B5EF4-FFF2-40B4-BE49-F238E27FC236}">
                <a16:creationId xmlns:a16="http://schemas.microsoft.com/office/drawing/2014/main" id="{8AF7C987-39FD-4048-B93E-50E5ECD4B795}"/>
              </a:ext>
            </a:extLst>
          </p:cNvPr>
          <p:cNvSpPr>
            <a:spLocks noChangeArrowheads="1"/>
          </p:cNvSpPr>
          <p:nvPr/>
        </p:nvSpPr>
        <p:spPr bwMode="auto">
          <a:xfrm>
            <a:off x="7963044" y="2362009"/>
            <a:ext cx="3653711"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803650" algn="l"/>
              </a:tabLst>
              <a:defRPr>
                <a:solidFill>
                  <a:schemeClr val="tx1"/>
                </a:solidFill>
                <a:latin typeface="Arial" panose="020B0604020202020204" pitchFamily="34" charset="0"/>
              </a:defRPr>
            </a:lvl1pPr>
            <a:lvl2pPr eaLnBrk="0" fontAlgn="base" hangingPunct="0">
              <a:spcBef>
                <a:spcPct val="0"/>
              </a:spcBef>
              <a:spcAft>
                <a:spcPct val="0"/>
              </a:spcAft>
              <a:tabLst>
                <a:tab pos="3803650" algn="l"/>
              </a:tabLst>
              <a:defRPr>
                <a:solidFill>
                  <a:schemeClr val="tx1"/>
                </a:solidFill>
                <a:latin typeface="Arial" panose="020B0604020202020204" pitchFamily="34" charset="0"/>
              </a:defRPr>
            </a:lvl2pPr>
            <a:lvl3pPr eaLnBrk="0" fontAlgn="base" hangingPunct="0">
              <a:spcBef>
                <a:spcPct val="0"/>
              </a:spcBef>
              <a:spcAft>
                <a:spcPct val="0"/>
              </a:spcAft>
              <a:tabLst>
                <a:tab pos="3803650" algn="l"/>
              </a:tabLst>
              <a:defRPr>
                <a:solidFill>
                  <a:schemeClr val="tx1"/>
                </a:solidFill>
                <a:latin typeface="Arial" panose="020B0604020202020204" pitchFamily="34" charset="0"/>
              </a:defRPr>
            </a:lvl3pPr>
            <a:lvl4pPr eaLnBrk="0" fontAlgn="base" hangingPunct="0">
              <a:spcBef>
                <a:spcPct val="0"/>
              </a:spcBef>
              <a:spcAft>
                <a:spcPct val="0"/>
              </a:spcAft>
              <a:tabLst>
                <a:tab pos="3803650" algn="l"/>
              </a:tabLst>
              <a:defRPr>
                <a:solidFill>
                  <a:schemeClr val="tx1"/>
                </a:solidFill>
                <a:latin typeface="Arial" panose="020B0604020202020204" pitchFamily="34" charset="0"/>
              </a:defRPr>
            </a:lvl4pPr>
            <a:lvl5pPr eaLnBrk="0" fontAlgn="base" hangingPunct="0">
              <a:spcBef>
                <a:spcPct val="0"/>
              </a:spcBef>
              <a:spcAft>
                <a:spcPct val="0"/>
              </a:spcAft>
              <a:tabLst>
                <a:tab pos="3803650" algn="l"/>
              </a:tabLst>
              <a:defRPr>
                <a:solidFill>
                  <a:schemeClr val="tx1"/>
                </a:solidFill>
                <a:latin typeface="Arial" panose="020B0604020202020204" pitchFamily="34" charset="0"/>
              </a:defRPr>
            </a:lvl5pPr>
            <a:lvl6pPr eaLnBrk="0" fontAlgn="base" hangingPunct="0">
              <a:spcBef>
                <a:spcPct val="0"/>
              </a:spcBef>
              <a:spcAft>
                <a:spcPct val="0"/>
              </a:spcAft>
              <a:tabLst>
                <a:tab pos="3803650" algn="l"/>
              </a:tabLst>
              <a:defRPr>
                <a:solidFill>
                  <a:schemeClr val="tx1"/>
                </a:solidFill>
                <a:latin typeface="Arial" panose="020B0604020202020204" pitchFamily="34" charset="0"/>
              </a:defRPr>
            </a:lvl6pPr>
            <a:lvl7pPr eaLnBrk="0" fontAlgn="base" hangingPunct="0">
              <a:spcBef>
                <a:spcPct val="0"/>
              </a:spcBef>
              <a:spcAft>
                <a:spcPct val="0"/>
              </a:spcAft>
              <a:tabLst>
                <a:tab pos="3803650" algn="l"/>
              </a:tabLst>
              <a:defRPr>
                <a:solidFill>
                  <a:schemeClr val="tx1"/>
                </a:solidFill>
                <a:latin typeface="Arial" panose="020B0604020202020204" pitchFamily="34" charset="0"/>
              </a:defRPr>
            </a:lvl7pPr>
            <a:lvl8pPr eaLnBrk="0" fontAlgn="base" hangingPunct="0">
              <a:spcBef>
                <a:spcPct val="0"/>
              </a:spcBef>
              <a:spcAft>
                <a:spcPct val="0"/>
              </a:spcAft>
              <a:tabLst>
                <a:tab pos="3803650" algn="l"/>
              </a:tabLst>
              <a:defRPr>
                <a:solidFill>
                  <a:schemeClr val="tx1"/>
                </a:solidFill>
                <a:latin typeface="Arial" panose="020B0604020202020204" pitchFamily="34" charset="0"/>
              </a:defRPr>
            </a:lvl8pPr>
            <a:lvl9pPr eaLnBrk="0" fontAlgn="base" hangingPunct="0">
              <a:spcBef>
                <a:spcPct val="0"/>
              </a:spcBef>
              <a:spcAft>
                <a:spcPct val="0"/>
              </a:spcAft>
              <a:tabLst>
                <a:tab pos="3803650" algn="l"/>
              </a:tabLst>
              <a:defRPr>
                <a:solidFill>
                  <a:schemeClr val="tx1"/>
                </a:solidFill>
                <a:latin typeface="Arial" panose="020B0604020202020204" pitchFamily="34" charset="0"/>
              </a:defRPr>
            </a:lvl9pPr>
          </a:lstStyle>
          <a:p>
            <a:pPr algn="ctr"/>
            <a:r>
              <a:rPr lang="es-ES" dirty="0"/>
              <a:t>En la siguiente gráfica se presentan </a:t>
            </a:r>
            <a:r>
              <a:rPr lang="es-ES" b="1" dirty="0"/>
              <a:t>la totalidad de los procesos </a:t>
            </a:r>
            <a:r>
              <a:rPr lang="es-ES" dirty="0"/>
              <a:t>de los cuales sin fallo está un número de </a:t>
            </a:r>
            <a:r>
              <a:rPr lang="es-ES" b="1" dirty="0"/>
              <a:t>167 procesos</a:t>
            </a:r>
            <a:r>
              <a:rPr lang="es-ES" dirty="0"/>
              <a:t> por valor de </a:t>
            </a:r>
            <a:r>
              <a:rPr lang="es-ES" b="1" dirty="0"/>
              <a:t>$ 10.650 millones,</a:t>
            </a:r>
            <a:r>
              <a:rPr lang="es-ES" dirty="0"/>
              <a:t> en primera instancia está un número de </a:t>
            </a:r>
            <a:r>
              <a:rPr lang="es-ES" b="1" dirty="0"/>
              <a:t>20 fallos</a:t>
            </a:r>
            <a:r>
              <a:rPr lang="es-ES" dirty="0"/>
              <a:t> por valor de </a:t>
            </a:r>
            <a:r>
              <a:rPr lang="es-ES" b="1" dirty="0"/>
              <a:t>$ 756 millones</a:t>
            </a:r>
            <a:r>
              <a:rPr lang="es-ES" dirty="0"/>
              <a:t> y en casación </a:t>
            </a:r>
            <a:r>
              <a:rPr lang="es-ES" b="1" dirty="0"/>
              <a:t>1 proceso</a:t>
            </a:r>
            <a:r>
              <a:rPr lang="es-ES" dirty="0"/>
              <a:t> por valor de </a:t>
            </a:r>
            <a:r>
              <a:rPr lang="es-ES" b="1" dirty="0"/>
              <a:t>$356 millones</a:t>
            </a:r>
            <a:r>
              <a:rPr lang="es-ES" dirty="0"/>
              <a:t>.</a:t>
            </a:r>
            <a:endParaRPr lang="es-CO" b="1" dirty="0"/>
          </a:p>
        </p:txBody>
      </p:sp>
      <p:graphicFrame>
        <p:nvGraphicFramePr>
          <p:cNvPr id="15" name="Gráfico 14">
            <a:extLst>
              <a:ext uri="{FF2B5EF4-FFF2-40B4-BE49-F238E27FC236}">
                <a16:creationId xmlns:a16="http://schemas.microsoft.com/office/drawing/2014/main" id="{0A05D6B3-451F-4175-B506-D02E1913AA15}"/>
              </a:ext>
            </a:extLst>
          </p:cNvPr>
          <p:cNvGraphicFramePr/>
          <p:nvPr/>
        </p:nvGraphicFramePr>
        <p:xfrm>
          <a:off x="858129" y="1537233"/>
          <a:ext cx="6670161" cy="45118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24985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653830"/>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600" b="1" dirty="0">
                <a:solidFill>
                  <a:srgbClr val="024B85"/>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algn="ctr"/>
            <a:r>
              <a:rPr lang="es-ES" sz="1600" b="1" dirty="0">
                <a:solidFill>
                  <a:srgbClr val="024B85"/>
                </a:solidFill>
                <a:latin typeface="Arial" panose="020B0604020202020204" pitchFamily="34" charset="0"/>
              </a:rPr>
              <a:t>¿CUÁL </a:t>
            </a:r>
            <a:r>
              <a:rPr lang="es-ES" sz="1600" b="1" dirty="0">
                <a:solidFill>
                  <a:srgbClr val="024B85"/>
                </a:solidFill>
                <a:latin typeface="Arial" panose="020B0604020202020204" pitchFamily="34" charset="0"/>
                <a:ea typeface="Arial" panose="020B0604020202020204" pitchFamily="34" charset="0"/>
              </a:rPr>
              <a:t>ES EL SENTIDO DEL FALLO EN CALIDAD DE DEMANDADOS EN ASUNTOS LABORALES?</a:t>
            </a: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graphicFrame>
        <p:nvGraphicFramePr>
          <p:cNvPr id="14" name="Gráfico 13">
            <a:extLst>
              <a:ext uri="{FF2B5EF4-FFF2-40B4-BE49-F238E27FC236}">
                <a16:creationId xmlns:a16="http://schemas.microsoft.com/office/drawing/2014/main" id="{FFCFD8DA-73EA-4FFB-B012-A8B717D09505}"/>
              </a:ext>
            </a:extLst>
          </p:cNvPr>
          <p:cNvGraphicFramePr/>
          <p:nvPr/>
        </p:nvGraphicFramePr>
        <p:xfrm>
          <a:off x="765174" y="1740214"/>
          <a:ext cx="5324475" cy="4463743"/>
        </p:xfrm>
        <a:graphic>
          <a:graphicData uri="http://schemas.openxmlformats.org/drawingml/2006/chart">
            <c:chart xmlns:c="http://schemas.openxmlformats.org/drawingml/2006/chart" xmlns:r="http://schemas.openxmlformats.org/officeDocument/2006/relationships" r:id="rId4"/>
          </a:graphicData>
        </a:graphic>
      </p:graphicFrame>
      <p:sp>
        <p:nvSpPr>
          <p:cNvPr id="15" name="Cuadro de texto 2">
            <a:extLst>
              <a:ext uri="{FF2B5EF4-FFF2-40B4-BE49-F238E27FC236}">
                <a16:creationId xmlns:a16="http://schemas.microsoft.com/office/drawing/2014/main" id="{3B1FB840-ADD3-4CF1-B862-5324FDB80592}"/>
              </a:ext>
            </a:extLst>
          </p:cNvPr>
          <p:cNvSpPr txBox="1">
            <a:spLocks noChangeArrowheads="1"/>
          </p:cNvSpPr>
          <p:nvPr/>
        </p:nvSpPr>
        <p:spPr bwMode="auto">
          <a:xfrm>
            <a:off x="6710289" y="2240519"/>
            <a:ext cx="4986998" cy="2476500"/>
          </a:xfrm>
          <a:prstGeom prst="rect">
            <a:avLst/>
          </a:prstGeom>
          <a:solidFill>
            <a:sysClr val="window" lastClr="FFFFFF"/>
          </a:solidFill>
          <a:ln w="25400" cap="flat" cmpd="sng" algn="ctr">
            <a:solidFill>
              <a:srgbClr val="4F81BD"/>
            </a:solidFill>
            <a:prstDash val="solid"/>
            <a:headEnd/>
            <a:tailEnd/>
          </a:ln>
          <a:effectLst/>
        </p:spPr>
        <p:txBody>
          <a:bodyPr rot="0" vert="horz" wrap="square" lIns="91440" tIns="45720" rIns="91440" bIns="4572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024B85"/>
                </a:solidFill>
                <a:effectLst/>
                <a:uLnTx/>
                <a:uFillTx/>
                <a:latin typeface="Arial" panose="020B0604020202020204" pitchFamily="34" charset="0"/>
                <a:ea typeface="Arial" panose="020B0604020202020204" pitchFamily="34" charset="0"/>
                <a:cs typeface="+mn-cs"/>
              </a:rPr>
              <a:t>En los procesos laborales SAE actúa en calidad de </a:t>
            </a:r>
            <a:r>
              <a:rPr kumimoji="0" lang="es-ES" sz="1600" b="1" i="0" u="sng" strike="noStrike" kern="0" cap="none" spc="0" normalizeH="0" baseline="0" noProof="0" dirty="0">
                <a:ln>
                  <a:noFill/>
                </a:ln>
                <a:solidFill>
                  <a:srgbClr val="024B85"/>
                </a:solidFill>
                <a:effectLst/>
                <a:uLnTx/>
                <a:uFillTx/>
                <a:latin typeface="Arial" panose="020B0604020202020204" pitchFamily="34" charset="0"/>
                <a:ea typeface="Arial" panose="020B0604020202020204" pitchFamily="34" charset="0"/>
                <a:cs typeface="+mn-cs"/>
              </a:rPr>
              <a:t>vinculada</a:t>
            </a:r>
            <a:r>
              <a:rPr kumimoji="0" lang="es-ES" sz="1600" b="1" i="0" u="none" strike="noStrike" kern="0" cap="none" spc="0" normalizeH="0" baseline="0" noProof="0" dirty="0">
                <a:ln>
                  <a:noFill/>
                </a:ln>
                <a:solidFill>
                  <a:srgbClr val="024B85"/>
                </a:solidFill>
                <a:effectLst/>
                <a:uLnTx/>
                <a:uFillTx/>
                <a:latin typeface="Arial" panose="020B0604020202020204" pitchFamily="34" charset="0"/>
                <a:ea typeface="Arial" panose="020B0604020202020204" pitchFamily="34" charset="0"/>
                <a:cs typeface="+mn-cs"/>
              </a:rPr>
              <a:t> por la administración del FRISCO.</a:t>
            </a:r>
            <a:endParaRPr kumimoji="0" lang="es-CO" sz="1100" b="0"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024B85"/>
                </a:solidFill>
                <a:effectLst/>
                <a:uLnTx/>
                <a:uFillTx/>
                <a:latin typeface="Arial" panose="020B0604020202020204" pitchFamily="34" charset="0"/>
                <a:ea typeface="Arial" panose="020B0604020202020204" pitchFamily="34" charset="0"/>
                <a:cs typeface="+mn-cs"/>
              </a:rPr>
              <a:t> </a:t>
            </a:r>
            <a:endParaRPr kumimoji="0" lang="es-CO" sz="1100" b="0"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024B85"/>
                </a:solidFill>
                <a:effectLst/>
                <a:uLnTx/>
                <a:uFillTx/>
                <a:latin typeface="Arial" panose="020B0604020202020204" pitchFamily="34" charset="0"/>
                <a:ea typeface="Arial" panose="020B0604020202020204" pitchFamily="34" charset="0"/>
                <a:cs typeface="+mn-cs"/>
              </a:rPr>
              <a:t>Son las Sociedades administradas por el FRISCO las actúan en calidad de </a:t>
            </a:r>
            <a:r>
              <a:rPr kumimoji="0" lang="es-ES" sz="1600" b="1" i="0" u="sng" strike="noStrike" kern="0" cap="none" spc="0" normalizeH="0" baseline="0" noProof="0" dirty="0">
                <a:ln>
                  <a:noFill/>
                </a:ln>
                <a:solidFill>
                  <a:srgbClr val="024B85"/>
                </a:solidFill>
                <a:effectLst/>
                <a:uLnTx/>
                <a:uFillTx/>
                <a:latin typeface="Arial" panose="020B0604020202020204" pitchFamily="34" charset="0"/>
                <a:ea typeface="Arial" panose="020B0604020202020204" pitchFamily="34" charset="0"/>
                <a:cs typeface="+mn-cs"/>
              </a:rPr>
              <a:t>demandadas</a:t>
            </a:r>
            <a:r>
              <a:rPr kumimoji="0" lang="es-ES" sz="1600" b="1" i="0" u="none" strike="noStrike" kern="0" cap="none" spc="0" normalizeH="0" baseline="0" noProof="0" dirty="0">
                <a:ln>
                  <a:noFill/>
                </a:ln>
                <a:solidFill>
                  <a:srgbClr val="024B85"/>
                </a:solidFill>
                <a:effectLst/>
                <a:uLnTx/>
                <a:uFillTx/>
                <a:latin typeface="Arial" panose="020B0604020202020204" pitchFamily="34" charset="0"/>
                <a:ea typeface="Arial" panose="020B0604020202020204" pitchFamily="34" charset="0"/>
                <a:cs typeface="+mn-cs"/>
              </a:rPr>
              <a:t>.</a:t>
            </a:r>
            <a:endParaRPr kumimoji="0" lang="es-CO" sz="1100" b="0"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024B85"/>
                </a:solidFill>
                <a:effectLst/>
                <a:uLnTx/>
                <a:uFillTx/>
                <a:latin typeface="Arial" panose="020B0604020202020204" pitchFamily="34" charset="0"/>
                <a:ea typeface="Arial" panose="020B0604020202020204" pitchFamily="34" charset="0"/>
                <a:cs typeface="+mn-cs"/>
              </a:rPr>
              <a:t> </a:t>
            </a:r>
            <a:endParaRPr kumimoji="0" lang="es-CO" sz="1100" b="0"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C0504D"/>
                </a:solidFill>
                <a:effectLst/>
                <a:uLnTx/>
                <a:uFillTx/>
                <a:latin typeface="Arial" panose="020B0604020202020204" pitchFamily="34" charset="0"/>
                <a:ea typeface="Arial" panose="020B0604020202020204" pitchFamily="34" charset="0"/>
                <a:cs typeface="+mn-cs"/>
              </a:rPr>
              <a:t>El sentido del fallo en los procesos laborales en la mayoría de casos es favorable al FRISCO.</a:t>
            </a:r>
            <a:endParaRPr kumimoji="0" lang="es-CO" sz="1100" b="0"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1828800" marR="0" lvl="0" indent="457200"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C0504D"/>
                </a:solidFill>
                <a:effectLst/>
                <a:uLnTx/>
                <a:uFillTx/>
                <a:latin typeface="Arial" panose="020B0604020202020204" pitchFamily="34" charset="0"/>
                <a:ea typeface="Arial" panose="020B0604020202020204" pitchFamily="34" charset="0"/>
                <a:cs typeface="+mn-cs"/>
              </a:rPr>
              <a:t> </a:t>
            </a:r>
            <a:endParaRPr kumimoji="0" lang="es-CO" sz="1100" b="0"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C0504D"/>
                </a:solidFill>
                <a:effectLst/>
                <a:uLnTx/>
                <a:uFillTx/>
                <a:latin typeface="Arial" panose="020B0604020202020204" pitchFamily="34" charset="0"/>
                <a:ea typeface="Arial" panose="020B0604020202020204" pitchFamily="34" charset="0"/>
                <a:cs typeface="+mn-cs"/>
              </a:rPr>
              <a:t> </a:t>
            </a:r>
            <a:endParaRPr kumimoji="0" lang="es-CO" sz="1100" b="0"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cs typeface="+mn-cs"/>
            </a:endParaRPr>
          </a:p>
        </p:txBody>
      </p:sp>
    </p:spTree>
    <p:extLst>
      <p:ext uri="{BB962C8B-B14F-4D97-AF65-F5344CB8AC3E}">
        <p14:creationId xmlns:p14="http://schemas.microsoft.com/office/powerpoint/2010/main" val="2477581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15" name="Rectangle 240">
            <a:extLst>
              <a:ext uri="{FF2B5EF4-FFF2-40B4-BE49-F238E27FC236}">
                <a16:creationId xmlns:a16="http://schemas.microsoft.com/office/drawing/2014/main" id="{83DDBE90-084B-4EE4-BCB8-289116B9EE24}"/>
              </a:ext>
            </a:extLst>
          </p:cNvPr>
          <p:cNvSpPr>
            <a:spLocks noChangeArrowheads="1"/>
          </p:cNvSpPr>
          <p:nvPr/>
        </p:nvSpPr>
        <p:spPr bwMode="auto">
          <a:xfrm>
            <a:off x="1359408" y="838102"/>
            <a:ext cx="7772400" cy="617220"/>
          </a:xfrm>
          <a:prstGeom prst="rect">
            <a:avLst/>
          </a:prstGeom>
          <a:noFill/>
          <a:ln>
            <a:noFill/>
          </a:ln>
        </p:spPr>
        <p:txBody>
          <a:bodyPr rot="0" vert="horz" wrap="square" lIns="91440" tIns="45720" rIns="91440" bIns="45720" anchor="t" anchorCtr="0" upright="1">
            <a:noAutofit/>
          </a:bodyPr>
          <a:lstStyle/>
          <a:p>
            <a:pPr algn="ctr">
              <a:spcAft>
                <a:spcPts val="0"/>
              </a:spcAft>
            </a:pPr>
            <a:r>
              <a:rPr lang="es-ES" dirty="0">
                <a:effectLst/>
                <a:latin typeface="Arial" panose="020B0604020202020204" pitchFamily="34" charset="0"/>
                <a:ea typeface="Arial" panose="020B0604020202020204" pitchFamily="34" charset="0"/>
              </a:rPr>
              <a:t> </a:t>
            </a:r>
            <a:endParaRPr lang="es-CO" dirty="0">
              <a:effectLst/>
              <a:latin typeface="Arial" panose="020B0604020202020204" pitchFamily="34" charset="0"/>
              <a:ea typeface="Arial" panose="020B0604020202020204" pitchFamily="34" charset="0"/>
            </a:endParaRPr>
          </a:p>
          <a:p>
            <a:pPr algn="ctr">
              <a:spcAft>
                <a:spcPts val="0"/>
              </a:spcAft>
            </a:pPr>
            <a:r>
              <a:rPr lang="es-ES" b="1" dirty="0">
                <a:solidFill>
                  <a:srgbClr val="024B85"/>
                </a:solidFill>
                <a:effectLst/>
                <a:latin typeface="Arial" panose="020B0604020202020204" pitchFamily="34" charset="0"/>
                <a:ea typeface="Arial" panose="020B0604020202020204" pitchFamily="34" charset="0"/>
              </a:rPr>
              <a:t>¿CUÁLES SON LOS TIPOS DE PROCESOS DE CARTERA?</a:t>
            </a:r>
            <a:endParaRPr lang="es-CO" dirty="0">
              <a:effectLst/>
              <a:latin typeface="Arial" panose="020B0604020202020204" pitchFamily="34" charset="0"/>
              <a:ea typeface="Arial" panose="020B0604020202020204" pitchFamily="34" charset="0"/>
            </a:endParaRPr>
          </a:p>
        </p:txBody>
      </p:sp>
      <p:graphicFrame>
        <p:nvGraphicFramePr>
          <p:cNvPr id="3" name="Tabla 2">
            <a:extLst>
              <a:ext uri="{FF2B5EF4-FFF2-40B4-BE49-F238E27FC236}">
                <a16:creationId xmlns:a16="http://schemas.microsoft.com/office/drawing/2014/main" id="{1F39CA3F-A616-4D02-BCED-16F9FF2F6E63}"/>
              </a:ext>
            </a:extLst>
          </p:cNvPr>
          <p:cNvGraphicFramePr>
            <a:graphicFrameLocks noGrp="1"/>
          </p:cNvGraphicFramePr>
          <p:nvPr/>
        </p:nvGraphicFramePr>
        <p:xfrm>
          <a:off x="717296" y="3105481"/>
          <a:ext cx="6027420" cy="2401917"/>
        </p:xfrm>
        <a:graphic>
          <a:graphicData uri="http://schemas.openxmlformats.org/drawingml/2006/table">
            <a:tbl>
              <a:tblPr firstRow="1" firstCol="1" bandRow="1">
                <a:tableStyleId>{5C22544A-7EE6-4342-B048-85BDC9FD1C3A}</a:tableStyleId>
              </a:tblPr>
              <a:tblGrid>
                <a:gridCol w="1985010">
                  <a:extLst>
                    <a:ext uri="{9D8B030D-6E8A-4147-A177-3AD203B41FA5}">
                      <a16:colId xmlns:a16="http://schemas.microsoft.com/office/drawing/2014/main" val="528503419"/>
                    </a:ext>
                  </a:extLst>
                </a:gridCol>
                <a:gridCol w="1061720">
                  <a:extLst>
                    <a:ext uri="{9D8B030D-6E8A-4147-A177-3AD203B41FA5}">
                      <a16:colId xmlns:a16="http://schemas.microsoft.com/office/drawing/2014/main" val="579989387"/>
                    </a:ext>
                  </a:extLst>
                </a:gridCol>
                <a:gridCol w="698500">
                  <a:extLst>
                    <a:ext uri="{9D8B030D-6E8A-4147-A177-3AD203B41FA5}">
                      <a16:colId xmlns:a16="http://schemas.microsoft.com/office/drawing/2014/main" val="3512417145"/>
                    </a:ext>
                  </a:extLst>
                </a:gridCol>
                <a:gridCol w="1407795">
                  <a:extLst>
                    <a:ext uri="{9D8B030D-6E8A-4147-A177-3AD203B41FA5}">
                      <a16:colId xmlns:a16="http://schemas.microsoft.com/office/drawing/2014/main" val="3028763315"/>
                    </a:ext>
                  </a:extLst>
                </a:gridCol>
                <a:gridCol w="874395">
                  <a:extLst>
                    <a:ext uri="{9D8B030D-6E8A-4147-A177-3AD203B41FA5}">
                      <a16:colId xmlns:a16="http://schemas.microsoft.com/office/drawing/2014/main" val="3236086168"/>
                    </a:ext>
                  </a:extLst>
                </a:gridCol>
              </a:tblGrid>
              <a:tr h="471517">
                <a:tc>
                  <a:txBody>
                    <a:bodyPr/>
                    <a:lstStyle/>
                    <a:p>
                      <a:pPr algn="ctr">
                        <a:spcAft>
                          <a:spcPts val="0"/>
                        </a:spcAft>
                      </a:pPr>
                      <a:r>
                        <a:rPr lang="es-ES" sz="1100" dirty="0">
                          <a:effectLst/>
                        </a:rPr>
                        <a:t> </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PROCESOS</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PRETENSIONES (MM)</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a:t>
                      </a:r>
                      <a:endParaRPr lang="es-CO" sz="11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1418821926"/>
                  </a:ext>
                </a:extLst>
              </a:tr>
              <a:tr h="304270">
                <a:tc>
                  <a:txBody>
                    <a:bodyPr/>
                    <a:lstStyle/>
                    <a:p>
                      <a:pPr algn="ctr">
                        <a:spcAft>
                          <a:spcPts val="0"/>
                        </a:spcAft>
                      </a:pPr>
                      <a:r>
                        <a:rPr lang="es-ES" sz="1100" dirty="0">
                          <a:effectLst/>
                        </a:rPr>
                        <a:t>Ejecutivo</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230</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43,8%</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$ 9.131 </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59,05%</a:t>
                      </a:r>
                      <a:endParaRPr lang="es-CO" sz="11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956489540"/>
                  </a:ext>
                </a:extLst>
              </a:tr>
              <a:tr h="531968">
                <a:tc>
                  <a:txBody>
                    <a:bodyPr/>
                    <a:lstStyle/>
                    <a:p>
                      <a:pPr algn="ctr">
                        <a:spcAft>
                          <a:spcPts val="0"/>
                        </a:spcAft>
                      </a:pPr>
                      <a:r>
                        <a:rPr lang="es-ES" sz="1100" dirty="0">
                          <a:effectLst/>
                        </a:rPr>
                        <a:t>Verbal Restitución de Inmueble Arrendado</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 </a:t>
                      </a:r>
                      <a:endParaRPr lang="es-CO" sz="1100" dirty="0">
                        <a:effectLst/>
                      </a:endParaRPr>
                    </a:p>
                    <a:p>
                      <a:pPr algn="ctr">
                        <a:spcAft>
                          <a:spcPts val="0"/>
                        </a:spcAft>
                      </a:pPr>
                      <a:r>
                        <a:rPr lang="es-ES" sz="1100" dirty="0">
                          <a:effectLst/>
                        </a:rPr>
                        <a:t>161</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 </a:t>
                      </a:r>
                      <a:endParaRPr lang="es-CO" sz="1100" dirty="0">
                        <a:effectLst/>
                      </a:endParaRPr>
                    </a:p>
                    <a:p>
                      <a:pPr algn="ctr">
                        <a:spcAft>
                          <a:spcPts val="0"/>
                        </a:spcAft>
                      </a:pPr>
                      <a:r>
                        <a:rPr lang="es-ES" sz="1100" dirty="0">
                          <a:effectLst/>
                        </a:rPr>
                        <a:t>30,75%</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 </a:t>
                      </a:r>
                      <a:endParaRPr lang="es-CO" sz="1100" dirty="0">
                        <a:effectLst/>
                      </a:endParaRPr>
                    </a:p>
                    <a:p>
                      <a:pPr algn="ctr">
                        <a:spcAft>
                          <a:spcPts val="0"/>
                        </a:spcAft>
                      </a:pPr>
                      <a:r>
                        <a:rPr lang="es-ES" sz="1100" dirty="0">
                          <a:effectLst/>
                        </a:rPr>
                        <a:t>N/A</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 </a:t>
                      </a:r>
                      <a:endParaRPr lang="es-CO" sz="11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420567288"/>
                  </a:ext>
                </a:extLst>
              </a:tr>
              <a:tr h="531968">
                <a:tc>
                  <a:txBody>
                    <a:bodyPr/>
                    <a:lstStyle/>
                    <a:p>
                      <a:pPr algn="ctr">
                        <a:spcAft>
                          <a:spcPts val="0"/>
                        </a:spcAft>
                      </a:pPr>
                      <a:r>
                        <a:rPr lang="es-ES" sz="1100" dirty="0">
                          <a:effectLst/>
                        </a:rPr>
                        <a:t>Pruebas Anticipadas</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56</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10,68%</a:t>
                      </a:r>
                      <a:endParaRPr lang="es-CO" sz="1100" dirty="0">
                        <a:effectLst/>
                      </a:endParaRPr>
                    </a:p>
                    <a:p>
                      <a:pPr algn="ctr">
                        <a:spcAft>
                          <a:spcPts val="0"/>
                        </a:spcAft>
                      </a:pPr>
                      <a:r>
                        <a:rPr lang="es-ES" sz="1100" dirty="0">
                          <a:effectLst/>
                        </a:rPr>
                        <a:t> </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$4.012</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25,94%</a:t>
                      </a:r>
                      <a:endParaRPr lang="es-CO" sz="11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1765750495"/>
                  </a:ext>
                </a:extLst>
              </a:tr>
              <a:tr h="281097">
                <a:tc>
                  <a:txBody>
                    <a:bodyPr/>
                    <a:lstStyle/>
                    <a:p>
                      <a:pPr algn="ctr">
                        <a:spcAft>
                          <a:spcPts val="0"/>
                        </a:spcAft>
                      </a:pPr>
                      <a:r>
                        <a:rPr lang="es-ES" sz="1100" dirty="0">
                          <a:effectLst/>
                        </a:rPr>
                        <a:t>En Estudio</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77</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14,69%</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$2.508 </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16,22%</a:t>
                      </a:r>
                      <a:endParaRPr lang="es-CO" sz="11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3134394980"/>
                  </a:ext>
                </a:extLst>
              </a:tr>
              <a:tr h="281097">
                <a:tc>
                  <a:txBody>
                    <a:bodyPr/>
                    <a:lstStyle/>
                    <a:p>
                      <a:pPr algn="ctr">
                        <a:spcAft>
                          <a:spcPts val="0"/>
                        </a:spcAft>
                      </a:pPr>
                      <a:r>
                        <a:rPr lang="es-ES" sz="1100" dirty="0">
                          <a:effectLst/>
                        </a:rPr>
                        <a:t>Total</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524</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100%</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$15.641 </a:t>
                      </a:r>
                      <a:endParaRPr lang="es-CO" sz="1100" dirty="0">
                        <a:effectLst/>
                        <a:latin typeface="Arial" panose="020B0604020202020204" pitchFamily="34" charset="0"/>
                        <a:ea typeface="Arial" panose="020B0604020202020204" pitchFamily="34" charset="0"/>
                      </a:endParaRPr>
                    </a:p>
                  </a:txBody>
                  <a:tcPr marL="68580" marR="68580" marT="0" marB="0"/>
                </a:tc>
                <a:tc>
                  <a:txBody>
                    <a:bodyPr/>
                    <a:lstStyle/>
                    <a:p>
                      <a:pPr algn="ctr">
                        <a:spcAft>
                          <a:spcPts val="0"/>
                        </a:spcAft>
                      </a:pPr>
                      <a:r>
                        <a:rPr lang="es-ES" sz="1100" dirty="0">
                          <a:effectLst/>
                        </a:rPr>
                        <a:t>100%</a:t>
                      </a:r>
                      <a:endParaRPr lang="es-CO" sz="11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1955376745"/>
                  </a:ext>
                </a:extLst>
              </a:tr>
            </a:tbl>
          </a:graphicData>
        </a:graphic>
      </p:graphicFrame>
      <p:sp>
        <p:nvSpPr>
          <p:cNvPr id="4" name="Rectangle 2">
            <a:extLst>
              <a:ext uri="{FF2B5EF4-FFF2-40B4-BE49-F238E27FC236}">
                <a16:creationId xmlns:a16="http://schemas.microsoft.com/office/drawing/2014/main" id="{DF790A7B-025C-497E-AC14-4CC5658BBE4E}"/>
              </a:ext>
            </a:extLst>
          </p:cNvPr>
          <p:cNvSpPr>
            <a:spLocks noChangeArrowheads="1"/>
          </p:cNvSpPr>
          <p:nvPr/>
        </p:nvSpPr>
        <p:spPr bwMode="auto">
          <a:xfrm>
            <a:off x="576515" y="1659496"/>
            <a:ext cx="11026267" cy="1168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80728" tIns="60306" rIns="1180728"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b="0" i="0" u="none" strike="noStrike" cap="none" normalizeH="0" baseline="0" dirty="0">
                <a:ln>
                  <a:noFill/>
                </a:ln>
                <a:solidFill>
                  <a:srgbClr val="1D1D1B"/>
                </a:solidFill>
                <a:effectLst/>
                <a:latin typeface="Arial" panose="020B0604020202020204" pitchFamily="34" charset="0"/>
                <a:ea typeface="Arial" panose="020B0604020202020204" pitchFamily="34" charset="0"/>
              </a:rPr>
              <a:t>Al clasificar los procesos en asuntos de cartera, se observa que en su mayoría se concentran por cantidad y por valor de pretensiones en</a:t>
            </a:r>
            <a:r>
              <a:rPr kumimoji="0" lang="es-ES" altLang="es-CO" b="1" i="0" u="none" strike="noStrike" cap="none" normalizeH="0" baseline="0" dirty="0">
                <a:ln>
                  <a:noFill/>
                </a:ln>
                <a:solidFill>
                  <a:srgbClr val="1D1D1B"/>
                </a:solidFill>
                <a:effectLst/>
                <a:latin typeface="Arial" panose="020B0604020202020204" pitchFamily="34" charset="0"/>
                <a:ea typeface="Arial" panose="020B0604020202020204" pitchFamily="34" charset="0"/>
              </a:rPr>
              <a:t> </a:t>
            </a:r>
            <a:r>
              <a:rPr kumimoji="0" lang="es-ES" altLang="es-CO" b="1" i="0" u="none" strike="noStrike" cap="none" normalizeH="0" baseline="0" dirty="0">
                <a:ln>
                  <a:noFill/>
                </a:ln>
                <a:solidFill>
                  <a:srgbClr val="024B85"/>
                </a:solidFill>
                <a:effectLst/>
                <a:latin typeface="Arial" panose="020B0604020202020204" pitchFamily="34" charset="0"/>
                <a:ea typeface="Arial" panose="020B0604020202020204" pitchFamily="34" charset="0"/>
              </a:rPr>
              <a:t>procesos de ejecutivos (43,8%) y (59,05%) respectivamente.</a:t>
            </a:r>
            <a:endParaRPr kumimoji="0" lang="es-ES" altLang="es-CO"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5" name="Cuadro de texto 2">
            <a:extLst>
              <a:ext uri="{FF2B5EF4-FFF2-40B4-BE49-F238E27FC236}">
                <a16:creationId xmlns:a16="http://schemas.microsoft.com/office/drawing/2014/main" id="{0E0227A3-91E1-44BE-967A-B47C86421EE2}"/>
              </a:ext>
            </a:extLst>
          </p:cNvPr>
          <p:cNvSpPr txBox="1">
            <a:spLocks noChangeArrowheads="1"/>
          </p:cNvSpPr>
          <p:nvPr/>
        </p:nvSpPr>
        <p:spPr bwMode="auto">
          <a:xfrm>
            <a:off x="7366254" y="4095001"/>
            <a:ext cx="4108450" cy="688975"/>
          </a:xfrm>
          <a:prstGeom prst="rect">
            <a:avLst/>
          </a:prstGeom>
          <a:solidFill>
            <a:srgbClr val="FFFFFF"/>
          </a:solidFill>
          <a:ln w="25400">
            <a:solidFill>
              <a:srgbClr val="4F81BD"/>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600" b="1" i="0" u="none" strike="noStrike" cap="none" normalizeH="0" baseline="0" dirty="0">
                <a:ln>
                  <a:noFill/>
                </a:ln>
                <a:solidFill>
                  <a:srgbClr val="024B85"/>
                </a:solidFill>
                <a:effectLst/>
                <a:latin typeface="Arial" panose="020B0604020202020204" pitchFamily="34" charset="0"/>
                <a:ea typeface="Arial" panose="020B0604020202020204" pitchFamily="34" charset="0"/>
              </a:rPr>
              <a:t>Procesos: 524</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600" b="1" i="0" u="none" strike="noStrike" cap="none" normalizeH="0" baseline="0" dirty="0">
                <a:ln>
                  <a:noFill/>
                </a:ln>
                <a:solidFill>
                  <a:srgbClr val="024B85"/>
                </a:solidFill>
                <a:effectLst/>
                <a:latin typeface="Arial" panose="020B0604020202020204" pitchFamily="34" charset="0"/>
                <a:ea typeface="Arial" panose="020B0604020202020204" pitchFamily="34" charset="0"/>
              </a:rPr>
              <a:t>Pretensiones: $15.651 millones</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0" name="Rectangle 6">
            <a:extLst>
              <a:ext uri="{FF2B5EF4-FFF2-40B4-BE49-F238E27FC236}">
                <a16:creationId xmlns:a16="http://schemas.microsoft.com/office/drawing/2014/main" id="{5B572BD6-5A8D-4C42-9C9D-447F8D2F5F40}"/>
              </a:ext>
            </a:extLst>
          </p:cNvPr>
          <p:cNvSpPr>
            <a:spLocks noChangeArrowheads="1"/>
          </p:cNvSpPr>
          <p:nvPr/>
        </p:nvSpPr>
        <p:spPr bwMode="auto">
          <a:xfrm>
            <a:off x="288796" y="5977565"/>
            <a:ext cx="8356775"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CO" sz="10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El número de </a:t>
            </a:r>
            <a:r>
              <a:rPr kumimoji="0" lang="es-MX" altLang="es-CO" sz="11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procesos</a:t>
            </a:r>
            <a:r>
              <a:rPr kumimoji="0" lang="es-MX" altLang="es-CO" sz="10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 varía al señalado en la </a:t>
            </a:r>
            <a:r>
              <a:rPr kumimoji="0" lang="es-MX" altLang="es-CO" sz="11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página</a:t>
            </a:r>
            <a:r>
              <a:rPr kumimoji="0" lang="es-MX" altLang="es-CO" sz="10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 2, teniendo en cuenta que se incorpora el ítem de estudio, dentro de los cuales están 77. </a:t>
            </a:r>
            <a:endParaRPr kumimoji="0" lang="es-MX" altLang="es-CO"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27812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653830"/>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600" b="1" dirty="0">
                <a:solidFill>
                  <a:srgbClr val="024B85"/>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algn="ctr"/>
            <a:r>
              <a:rPr lang="es-ES" sz="1600" b="1" dirty="0">
                <a:solidFill>
                  <a:srgbClr val="024B85"/>
                </a:solidFill>
                <a:latin typeface="Arial" panose="020B0604020202020204" pitchFamily="34" charset="0"/>
              </a:rPr>
              <a:t>¿CUÁL ES LA DINÁMICA DE LAS INSTANCIAS PROCESALES EN CARTERA?</a:t>
            </a: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14" name="Rectangle 7">
            <a:extLst>
              <a:ext uri="{FF2B5EF4-FFF2-40B4-BE49-F238E27FC236}">
                <a16:creationId xmlns:a16="http://schemas.microsoft.com/office/drawing/2014/main" id="{8AF7C987-39FD-4048-B93E-50E5ECD4B795}"/>
              </a:ext>
            </a:extLst>
          </p:cNvPr>
          <p:cNvSpPr>
            <a:spLocks noChangeArrowheads="1"/>
          </p:cNvSpPr>
          <p:nvPr/>
        </p:nvSpPr>
        <p:spPr bwMode="auto">
          <a:xfrm>
            <a:off x="7963044" y="2639008"/>
            <a:ext cx="3653711"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803650" algn="l"/>
              </a:tabLst>
              <a:defRPr>
                <a:solidFill>
                  <a:schemeClr val="tx1"/>
                </a:solidFill>
                <a:latin typeface="Arial" panose="020B0604020202020204" pitchFamily="34" charset="0"/>
              </a:defRPr>
            </a:lvl1pPr>
            <a:lvl2pPr eaLnBrk="0" fontAlgn="base" hangingPunct="0">
              <a:spcBef>
                <a:spcPct val="0"/>
              </a:spcBef>
              <a:spcAft>
                <a:spcPct val="0"/>
              </a:spcAft>
              <a:tabLst>
                <a:tab pos="3803650" algn="l"/>
              </a:tabLst>
              <a:defRPr>
                <a:solidFill>
                  <a:schemeClr val="tx1"/>
                </a:solidFill>
                <a:latin typeface="Arial" panose="020B0604020202020204" pitchFamily="34" charset="0"/>
              </a:defRPr>
            </a:lvl2pPr>
            <a:lvl3pPr eaLnBrk="0" fontAlgn="base" hangingPunct="0">
              <a:spcBef>
                <a:spcPct val="0"/>
              </a:spcBef>
              <a:spcAft>
                <a:spcPct val="0"/>
              </a:spcAft>
              <a:tabLst>
                <a:tab pos="3803650" algn="l"/>
              </a:tabLst>
              <a:defRPr>
                <a:solidFill>
                  <a:schemeClr val="tx1"/>
                </a:solidFill>
                <a:latin typeface="Arial" panose="020B0604020202020204" pitchFamily="34" charset="0"/>
              </a:defRPr>
            </a:lvl3pPr>
            <a:lvl4pPr eaLnBrk="0" fontAlgn="base" hangingPunct="0">
              <a:spcBef>
                <a:spcPct val="0"/>
              </a:spcBef>
              <a:spcAft>
                <a:spcPct val="0"/>
              </a:spcAft>
              <a:tabLst>
                <a:tab pos="3803650" algn="l"/>
              </a:tabLst>
              <a:defRPr>
                <a:solidFill>
                  <a:schemeClr val="tx1"/>
                </a:solidFill>
                <a:latin typeface="Arial" panose="020B0604020202020204" pitchFamily="34" charset="0"/>
              </a:defRPr>
            </a:lvl4pPr>
            <a:lvl5pPr eaLnBrk="0" fontAlgn="base" hangingPunct="0">
              <a:spcBef>
                <a:spcPct val="0"/>
              </a:spcBef>
              <a:spcAft>
                <a:spcPct val="0"/>
              </a:spcAft>
              <a:tabLst>
                <a:tab pos="3803650" algn="l"/>
              </a:tabLst>
              <a:defRPr>
                <a:solidFill>
                  <a:schemeClr val="tx1"/>
                </a:solidFill>
                <a:latin typeface="Arial" panose="020B0604020202020204" pitchFamily="34" charset="0"/>
              </a:defRPr>
            </a:lvl5pPr>
            <a:lvl6pPr eaLnBrk="0" fontAlgn="base" hangingPunct="0">
              <a:spcBef>
                <a:spcPct val="0"/>
              </a:spcBef>
              <a:spcAft>
                <a:spcPct val="0"/>
              </a:spcAft>
              <a:tabLst>
                <a:tab pos="3803650" algn="l"/>
              </a:tabLst>
              <a:defRPr>
                <a:solidFill>
                  <a:schemeClr val="tx1"/>
                </a:solidFill>
                <a:latin typeface="Arial" panose="020B0604020202020204" pitchFamily="34" charset="0"/>
              </a:defRPr>
            </a:lvl6pPr>
            <a:lvl7pPr eaLnBrk="0" fontAlgn="base" hangingPunct="0">
              <a:spcBef>
                <a:spcPct val="0"/>
              </a:spcBef>
              <a:spcAft>
                <a:spcPct val="0"/>
              </a:spcAft>
              <a:tabLst>
                <a:tab pos="3803650" algn="l"/>
              </a:tabLst>
              <a:defRPr>
                <a:solidFill>
                  <a:schemeClr val="tx1"/>
                </a:solidFill>
                <a:latin typeface="Arial" panose="020B0604020202020204" pitchFamily="34" charset="0"/>
              </a:defRPr>
            </a:lvl7pPr>
            <a:lvl8pPr eaLnBrk="0" fontAlgn="base" hangingPunct="0">
              <a:spcBef>
                <a:spcPct val="0"/>
              </a:spcBef>
              <a:spcAft>
                <a:spcPct val="0"/>
              </a:spcAft>
              <a:tabLst>
                <a:tab pos="3803650" algn="l"/>
              </a:tabLst>
              <a:defRPr>
                <a:solidFill>
                  <a:schemeClr val="tx1"/>
                </a:solidFill>
                <a:latin typeface="Arial" panose="020B0604020202020204" pitchFamily="34" charset="0"/>
              </a:defRPr>
            </a:lvl8pPr>
            <a:lvl9pPr eaLnBrk="0" fontAlgn="base" hangingPunct="0">
              <a:spcBef>
                <a:spcPct val="0"/>
              </a:spcBef>
              <a:spcAft>
                <a:spcPct val="0"/>
              </a:spcAft>
              <a:tabLst>
                <a:tab pos="3803650" algn="l"/>
              </a:tabLst>
              <a:defRPr>
                <a:solidFill>
                  <a:schemeClr val="tx1"/>
                </a:solidFill>
                <a:latin typeface="Arial" panose="020B0604020202020204" pitchFamily="34" charset="0"/>
              </a:defRPr>
            </a:lvl9pPr>
          </a:lstStyle>
          <a:p>
            <a:pPr algn="ctr"/>
            <a:r>
              <a:rPr lang="es-ES" dirty="0"/>
              <a:t>En la siguiente gráfica se presentan </a:t>
            </a:r>
            <a:r>
              <a:rPr lang="es-ES" b="1" dirty="0"/>
              <a:t>los principales procesos de cartera </a:t>
            </a:r>
            <a:r>
              <a:rPr lang="es-ES" dirty="0"/>
              <a:t>de los cuales en primera instancia está un número de </a:t>
            </a:r>
            <a:r>
              <a:rPr lang="es-ES" b="1" dirty="0"/>
              <a:t>223 procesos </a:t>
            </a:r>
            <a:r>
              <a:rPr lang="es-ES" dirty="0"/>
              <a:t>por valor de </a:t>
            </a:r>
            <a:r>
              <a:rPr lang="es-ES" b="1" dirty="0"/>
              <a:t>$5.436 millones</a:t>
            </a:r>
            <a:r>
              <a:rPr lang="es-ES" dirty="0"/>
              <a:t> y sin fallo </a:t>
            </a:r>
            <a:r>
              <a:rPr lang="es-ES" b="1" dirty="0"/>
              <a:t>168 procesos </a:t>
            </a:r>
            <a:r>
              <a:rPr lang="es-ES" dirty="0"/>
              <a:t>por valor de </a:t>
            </a:r>
            <a:r>
              <a:rPr lang="es-ES" b="1" dirty="0"/>
              <a:t>$ 3.695 millones. </a:t>
            </a:r>
            <a:endParaRPr lang="es-CO" b="1" dirty="0"/>
          </a:p>
        </p:txBody>
      </p:sp>
      <p:pic>
        <p:nvPicPr>
          <p:cNvPr id="17" name="Imagen 16">
            <a:extLst>
              <a:ext uri="{FF2B5EF4-FFF2-40B4-BE49-F238E27FC236}">
                <a16:creationId xmlns:a16="http://schemas.microsoft.com/office/drawing/2014/main" id="{EE455CBF-CE6F-4257-BCF2-08A2D6178FC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919526" y="1780256"/>
            <a:ext cx="6386830" cy="4255770"/>
          </a:xfrm>
          <a:prstGeom prst="rect">
            <a:avLst/>
          </a:prstGeom>
          <a:noFill/>
        </p:spPr>
      </p:pic>
    </p:spTree>
    <p:extLst>
      <p:ext uri="{BB962C8B-B14F-4D97-AF65-F5344CB8AC3E}">
        <p14:creationId xmlns:p14="http://schemas.microsoft.com/office/powerpoint/2010/main" val="29388710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653830"/>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600" b="1" dirty="0">
                <a:solidFill>
                  <a:srgbClr val="024B85"/>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algn="ctr">
              <a:spcAft>
                <a:spcPts val="0"/>
              </a:spcAft>
            </a:pPr>
            <a:r>
              <a:rPr lang="es-ES" sz="1600" b="1" dirty="0">
                <a:solidFill>
                  <a:srgbClr val="024B85"/>
                </a:solidFill>
                <a:latin typeface="Arial" panose="020B0604020202020204" pitchFamily="34" charset="0"/>
              </a:rPr>
              <a:t>¿</a:t>
            </a:r>
            <a:r>
              <a:rPr lang="es-ES" sz="1600" b="1" dirty="0">
                <a:solidFill>
                  <a:srgbClr val="024B85"/>
                </a:solidFill>
                <a:latin typeface="Arial" panose="020B0604020202020204" pitchFamily="34" charset="0"/>
                <a:ea typeface="Arial" panose="020B0604020202020204" pitchFamily="34" charset="0"/>
              </a:rPr>
              <a:t>CUÁL HA SIDO LA RECUPERACION EN LOS PROCESOS DE CARTERA?</a:t>
            </a:r>
            <a:endParaRPr lang="es-CO" sz="1100" dirty="0">
              <a:latin typeface="Arial" panose="020B0604020202020204" pitchFamily="34" charset="0"/>
              <a:ea typeface="Arial" panose="020B0604020202020204" pitchFamily="34" charset="0"/>
            </a:endParaRPr>
          </a:p>
          <a:p>
            <a:pPr algn="ct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pic>
        <p:nvPicPr>
          <p:cNvPr id="17" name="Imagen 16">
            <a:extLst>
              <a:ext uri="{FF2B5EF4-FFF2-40B4-BE49-F238E27FC236}">
                <a16:creationId xmlns:a16="http://schemas.microsoft.com/office/drawing/2014/main" id="{46A12509-961C-47A7-AB2F-ECEA32546C01}"/>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777094" y="1700162"/>
            <a:ext cx="8215533" cy="2771288"/>
          </a:xfrm>
          <a:prstGeom prst="rect">
            <a:avLst/>
          </a:prstGeom>
          <a:noFill/>
        </p:spPr>
      </p:pic>
      <p:sp>
        <p:nvSpPr>
          <p:cNvPr id="18" name="Cuadro de texto 2">
            <a:extLst>
              <a:ext uri="{FF2B5EF4-FFF2-40B4-BE49-F238E27FC236}">
                <a16:creationId xmlns:a16="http://schemas.microsoft.com/office/drawing/2014/main" id="{A40D681E-5445-459B-B8B6-2C097FEC2857}"/>
              </a:ext>
            </a:extLst>
          </p:cNvPr>
          <p:cNvSpPr txBox="1">
            <a:spLocks noChangeArrowheads="1"/>
          </p:cNvSpPr>
          <p:nvPr/>
        </p:nvSpPr>
        <p:spPr bwMode="auto">
          <a:xfrm>
            <a:off x="1298940" y="4763894"/>
            <a:ext cx="3514725" cy="1210945"/>
          </a:xfrm>
          <a:prstGeom prst="rect">
            <a:avLst/>
          </a:prstGeom>
          <a:solidFill>
            <a:sysClr val="window" lastClr="FFFFFF"/>
          </a:solidFill>
          <a:ln w="25400" cap="flat" cmpd="sng" algn="ctr">
            <a:solidFill>
              <a:srgbClr val="4F81BD"/>
            </a:solidFill>
            <a:prstDash val="solid"/>
            <a:headEnd/>
            <a:tailEnd/>
          </a:ln>
          <a:effectLst/>
        </p:spPr>
        <p:txBody>
          <a:bodyPr rot="0" vert="horz" wrap="square" lIns="91440" tIns="45720" rIns="91440" bIns="4572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a:ln>
                  <a:noFill/>
                </a:ln>
                <a:solidFill>
                  <a:srgbClr val="024B85"/>
                </a:solidFill>
                <a:effectLst/>
                <a:uLnTx/>
                <a:uFillTx/>
                <a:latin typeface="Arial" panose="020B0604020202020204" pitchFamily="34" charset="0"/>
                <a:ea typeface="Arial" panose="020B0604020202020204" pitchFamily="34" charset="0"/>
                <a:cs typeface="+mn-cs"/>
              </a:rPr>
              <a:t>RECUPERADO A LA FECHA:</a:t>
            </a:r>
            <a:endParaRPr kumimoji="0" lang="es-CO" sz="1100" b="0" i="0" u="none" strike="noStrike" kern="0" cap="none" spc="0" normalizeH="0" baseline="0" noProof="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400" b="1" i="0" u="none" strike="noStrike" kern="0" cap="none" spc="0" normalizeH="0" baseline="0" noProof="0">
                <a:ln>
                  <a:noFill/>
                </a:ln>
                <a:solidFill>
                  <a:srgbClr val="C0504D"/>
                </a:solidFill>
                <a:effectLst/>
                <a:uLnTx/>
                <a:uFillTx/>
                <a:latin typeface="Arial" panose="020B0604020202020204" pitchFamily="34" charset="0"/>
                <a:ea typeface="Arial" panose="020B0604020202020204" pitchFamily="34" charset="0"/>
                <a:cs typeface="+mn-cs"/>
              </a:rPr>
              <a:t> </a:t>
            </a:r>
            <a:endParaRPr kumimoji="0" lang="es-CO" sz="1100" b="0" i="0" u="none" strike="noStrike" kern="0" cap="none" spc="0" normalizeH="0" baseline="0" noProof="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2200" b="1" i="0" u="none" strike="noStrike" kern="0" cap="none" spc="0" normalizeH="0" baseline="0" noProof="0">
                <a:ln>
                  <a:noFill/>
                </a:ln>
                <a:solidFill>
                  <a:srgbClr val="C0504D"/>
                </a:solidFill>
                <a:effectLst/>
                <a:uLnTx/>
                <a:uFillTx/>
                <a:latin typeface="Arial" panose="020B0604020202020204" pitchFamily="34" charset="0"/>
                <a:ea typeface="Arial" panose="020B0604020202020204" pitchFamily="34" charset="0"/>
                <a:cs typeface="+mn-cs"/>
              </a:rPr>
              <a:t>$5.298.599.130</a:t>
            </a:r>
            <a:endParaRPr kumimoji="0" lang="es-CO" sz="1100" b="0" i="0" u="none" strike="noStrike" kern="0" cap="none" spc="0" normalizeH="0" baseline="0" noProof="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3000" b="1" i="0" u="none" strike="noStrike" kern="0" cap="none" spc="0" normalizeH="0" baseline="0" noProof="0">
                <a:ln>
                  <a:noFill/>
                </a:ln>
                <a:solidFill>
                  <a:srgbClr val="C0504D"/>
                </a:solidFill>
                <a:effectLst/>
                <a:uLnTx/>
                <a:uFillTx/>
                <a:latin typeface="Arial" panose="020B0604020202020204" pitchFamily="34" charset="0"/>
                <a:ea typeface="Arial" panose="020B0604020202020204" pitchFamily="34" charset="0"/>
                <a:cs typeface="+mn-cs"/>
              </a:rPr>
              <a:t> </a:t>
            </a:r>
            <a:endParaRPr kumimoji="0" lang="es-CO" sz="1100" b="0" i="0" u="none" strike="noStrike" kern="0" cap="none" spc="0" normalizeH="0" baseline="0" noProof="0">
              <a:ln>
                <a:noFill/>
              </a:ln>
              <a:solidFill>
                <a:sysClr val="windowText" lastClr="000000"/>
              </a:solidFill>
              <a:effectLst/>
              <a:uLnTx/>
              <a:uFillTx/>
              <a:latin typeface="Arial" panose="020B0604020202020204" pitchFamily="34" charset="0"/>
              <a:ea typeface="Arial" panose="020B0604020202020204" pitchFamily="34" charset="0"/>
              <a:cs typeface="+mn-cs"/>
            </a:endParaRPr>
          </a:p>
        </p:txBody>
      </p:sp>
      <p:sp>
        <p:nvSpPr>
          <p:cNvPr id="19" name="Cuadro de texto 2">
            <a:extLst>
              <a:ext uri="{FF2B5EF4-FFF2-40B4-BE49-F238E27FC236}">
                <a16:creationId xmlns:a16="http://schemas.microsoft.com/office/drawing/2014/main" id="{D783BE0B-B36A-4D9A-A5FE-9DF65A202DCD}"/>
              </a:ext>
            </a:extLst>
          </p:cNvPr>
          <p:cNvSpPr txBox="1">
            <a:spLocks noChangeArrowheads="1"/>
          </p:cNvSpPr>
          <p:nvPr/>
        </p:nvSpPr>
        <p:spPr bwMode="auto">
          <a:xfrm>
            <a:off x="7090848" y="4770245"/>
            <a:ext cx="3514725" cy="1210945"/>
          </a:xfrm>
          <a:prstGeom prst="rect">
            <a:avLst/>
          </a:prstGeom>
          <a:solidFill>
            <a:sysClr val="window" lastClr="FFFFFF"/>
          </a:solidFill>
          <a:ln w="25400" cap="flat" cmpd="sng" algn="ctr">
            <a:solidFill>
              <a:srgbClr val="4F81BD"/>
            </a:solidFill>
            <a:prstDash val="solid"/>
            <a:headEnd/>
            <a:tailEnd/>
          </a:ln>
          <a:effectLst/>
        </p:spPr>
        <p:txBody>
          <a:bodyPr rot="0" vert="horz" wrap="square" lIns="91440" tIns="45720" rIns="91440" bIns="4572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a:ln>
                  <a:noFill/>
                </a:ln>
                <a:solidFill>
                  <a:srgbClr val="024B85"/>
                </a:solidFill>
                <a:effectLst/>
                <a:uLnTx/>
                <a:uFillTx/>
                <a:latin typeface="Arial" panose="020B0604020202020204" pitchFamily="34" charset="0"/>
                <a:ea typeface="Arial" panose="020B0604020202020204" pitchFamily="34" charset="0"/>
                <a:cs typeface="+mn-cs"/>
              </a:rPr>
              <a:t>PRIMER TRIMESTRE 2020:</a:t>
            </a:r>
            <a:endParaRPr kumimoji="0" lang="es-CO" sz="1100" b="0" i="0" u="none" strike="noStrike" kern="0" cap="none" spc="0" normalizeH="0" baseline="0" noProof="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a:ln>
                  <a:noFill/>
                </a:ln>
                <a:solidFill>
                  <a:srgbClr val="C0504D"/>
                </a:solidFill>
                <a:effectLst/>
                <a:uLnTx/>
                <a:uFillTx/>
                <a:latin typeface="Arial" panose="020B0604020202020204" pitchFamily="34" charset="0"/>
                <a:ea typeface="Arial" panose="020B0604020202020204" pitchFamily="34" charset="0"/>
                <a:cs typeface="+mn-cs"/>
              </a:rPr>
              <a:t> </a:t>
            </a:r>
            <a:endParaRPr kumimoji="0" lang="es-CO" sz="1100" b="0" i="0" u="none" strike="noStrike" kern="0" cap="none" spc="0" normalizeH="0" baseline="0" noProof="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2200" b="1" i="0" u="none" strike="noStrike" kern="0" cap="none" spc="0" normalizeH="0" baseline="0" noProof="0">
                <a:ln>
                  <a:noFill/>
                </a:ln>
                <a:solidFill>
                  <a:srgbClr val="C0504D"/>
                </a:solidFill>
                <a:effectLst/>
                <a:uLnTx/>
                <a:uFillTx/>
                <a:latin typeface="Arial" panose="020B0604020202020204" pitchFamily="34" charset="0"/>
                <a:ea typeface="Arial" panose="020B0604020202020204" pitchFamily="34" charset="0"/>
                <a:cs typeface="+mn-cs"/>
              </a:rPr>
              <a:t>$379 MILLONES</a:t>
            </a:r>
            <a:endParaRPr kumimoji="0" lang="es-CO" sz="1100" b="0" i="0" u="none" strike="noStrike" kern="0" cap="none" spc="0" normalizeH="0" baseline="0" noProof="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2200" b="1" i="0" u="none" strike="noStrike" kern="0" cap="none" spc="0" normalizeH="0" baseline="0" noProof="0">
                <a:ln>
                  <a:noFill/>
                </a:ln>
                <a:solidFill>
                  <a:srgbClr val="C0504D"/>
                </a:solidFill>
                <a:effectLst/>
                <a:uLnTx/>
                <a:uFillTx/>
                <a:latin typeface="Arial" panose="020B0604020202020204" pitchFamily="34" charset="0"/>
                <a:ea typeface="Arial" panose="020B0604020202020204" pitchFamily="34" charset="0"/>
                <a:cs typeface="+mn-cs"/>
              </a:rPr>
              <a:t>36%</a:t>
            </a:r>
            <a:endParaRPr kumimoji="0" lang="es-CO" sz="1100" b="0" i="0" u="none" strike="noStrike" kern="0" cap="none" spc="0" normalizeH="0" baseline="0" noProof="0">
              <a:ln>
                <a:noFill/>
              </a:ln>
              <a:solidFill>
                <a:sysClr val="windowText" lastClr="000000"/>
              </a:solidFill>
              <a:effectLst/>
              <a:uLnTx/>
              <a:uFillTx/>
              <a:latin typeface="Arial" panose="020B0604020202020204" pitchFamily="34" charset="0"/>
              <a:ea typeface="Arial" panose="020B0604020202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3000" b="1" i="0" u="none" strike="noStrike" kern="0" cap="none" spc="0" normalizeH="0" baseline="0" noProof="0">
                <a:ln>
                  <a:noFill/>
                </a:ln>
                <a:solidFill>
                  <a:srgbClr val="C0504D"/>
                </a:solidFill>
                <a:effectLst/>
                <a:uLnTx/>
                <a:uFillTx/>
                <a:latin typeface="Arial" panose="020B0604020202020204" pitchFamily="34" charset="0"/>
                <a:ea typeface="Arial" panose="020B0604020202020204" pitchFamily="34" charset="0"/>
                <a:cs typeface="+mn-cs"/>
              </a:rPr>
              <a:t> </a:t>
            </a:r>
            <a:endParaRPr kumimoji="0" lang="es-CO" sz="1100" b="0" i="0" u="none" strike="noStrike" kern="0" cap="none" spc="0" normalizeH="0" baseline="0" noProof="0">
              <a:ln>
                <a:noFill/>
              </a:ln>
              <a:solidFill>
                <a:sysClr val="windowText" lastClr="000000"/>
              </a:solidFill>
              <a:effectLst/>
              <a:uLnTx/>
              <a:uFillTx/>
              <a:latin typeface="Arial" panose="020B0604020202020204" pitchFamily="34" charset="0"/>
              <a:ea typeface="Arial" panose="020B0604020202020204" pitchFamily="34" charset="0"/>
              <a:cs typeface="+mn-cs"/>
            </a:endParaRPr>
          </a:p>
        </p:txBody>
      </p:sp>
    </p:spTree>
    <p:extLst>
      <p:ext uri="{BB962C8B-B14F-4D97-AF65-F5344CB8AC3E}">
        <p14:creationId xmlns:p14="http://schemas.microsoft.com/office/powerpoint/2010/main" val="3046899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777094" y="924392"/>
            <a:ext cx="7772400" cy="733425"/>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600" b="1" dirty="0">
                <a:solidFill>
                  <a:srgbClr val="024B85"/>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algn="ctr">
              <a:spcAft>
                <a:spcPts val="0"/>
              </a:spcAft>
            </a:pPr>
            <a:r>
              <a:rPr lang="es-ES" b="1" dirty="0">
                <a:solidFill>
                  <a:srgbClr val="024B85"/>
                </a:solidFill>
                <a:effectLst/>
                <a:latin typeface="Arial" panose="020B0604020202020204" pitchFamily="34" charset="0"/>
                <a:ea typeface="Arial" panose="020B0604020202020204" pitchFamily="34" charset="0"/>
              </a:rPr>
              <a:t>¿CUÁL ES LA DINÁMICA PROCESAL DE LOS COBROS COACTIVOS?</a:t>
            </a:r>
            <a:endParaRPr lang="es-CO" dirty="0">
              <a:effectLst/>
              <a:latin typeface="Arial" panose="020B0604020202020204" pitchFamily="34" charset="0"/>
              <a:ea typeface="Arial" panose="020B0604020202020204" pitchFamily="34" charset="0"/>
            </a:endParaRPr>
          </a:p>
        </p:txBody>
      </p:sp>
      <p:sp>
        <p:nvSpPr>
          <p:cNvPr id="7" name="Cuadro de texto 2">
            <a:extLst>
              <a:ext uri="{FF2B5EF4-FFF2-40B4-BE49-F238E27FC236}">
                <a16:creationId xmlns:a16="http://schemas.microsoft.com/office/drawing/2014/main" id="{0D5E8BAC-D40D-4FF4-B0B3-FCBC99E45F0F}"/>
              </a:ext>
            </a:extLst>
          </p:cNvPr>
          <p:cNvSpPr txBox="1">
            <a:spLocks noChangeArrowheads="1"/>
          </p:cNvSpPr>
          <p:nvPr/>
        </p:nvSpPr>
        <p:spPr bwMode="auto">
          <a:xfrm>
            <a:off x="1149609" y="1726221"/>
            <a:ext cx="2424113" cy="828675"/>
          </a:xfrm>
          <a:prstGeom prst="rect">
            <a:avLst/>
          </a:prstGeom>
          <a:solidFill>
            <a:srgbClr val="FFFFFF"/>
          </a:solidFill>
          <a:ln w="25400">
            <a:solidFill>
              <a:srgbClr val="4F81BD"/>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600" b="1" i="0" u="none" strike="noStrike" cap="none" normalizeH="0" baseline="0" dirty="0">
                <a:ln>
                  <a:noFill/>
                </a:ln>
                <a:solidFill>
                  <a:srgbClr val="C0504D"/>
                </a:solidFill>
                <a:effectLst/>
                <a:latin typeface="Arial" panose="020B0604020202020204" pitchFamily="34" charset="0"/>
                <a:ea typeface="Arial" panose="020B0604020202020204" pitchFamily="34" charset="0"/>
              </a:rPr>
              <a:t>Inventario Total: 288 Procesos</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600" b="1" i="0" u="none" strike="noStrike" cap="none" normalizeH="0" baseline="0" dirty="0">
                <a:ln>
                  <a:noFill/>
                </a:ln>
                <a:solidFill>
                  <a:srgbClr val="C0504D"/>
                </a:solidFill>
                <a:effectLst/>
                <a:latin typeface="Arial" panose="020B0604020202020204" pitchFamily="34" charset="0"/>
                <a:ea typeface="Arial" panose="020B0604020202020204" pitchFamily="34" charset="0"/>
              </a:rPr>
              <a:t>$ 25.695 millones</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11" name="Text Box 3">
            <a:extLst>
              <a:ext uri="{FF2B5EF4-FFF2-40B4-BE49-F238E27FC236}">
                <a16:creationId xmlns:a16="http://schemas.microsoft.com/office/drawing/2014/main" id="{8065D4B1-7D1A-4824-A796-3B6443A283C9}"/>
              </a:ext>
            </a:extLst>
          </p:cNvPr>
          <p:cNvSpPr txBox="1">
            <a:spLocks noChangeArrowheads="1"/>
          </p:cNvSpPr>
          <p:nvPr/>
        </p:nvSpPr>
        <p:spPr bwMode="auto">
          <a:xfrm>
            <a:off x="4887345" y="1726221"/>
            <a:ext cx="2679700" cy="828675"/>
          </a:xfrm>
          <a:prstGeom prst="rect">
            <a:avLst/>
          </a:prstGeom>
          <a:solidFill>
            <a:srgbClr val="FFFFFF"/>
          </a:solidFill>
          <a:ln w="25400">
            <a:solidFill>
              <a:srgbClr val="4F81BD"/>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600" b="1" i="0" u="none" strike="noStrike" cap="none" normalizeH="0" baseline="0" dirty="0">
                <a:ln>
                  <a:noFill/>
                </a:ln>
                <a:solidFill>
                  <a:srgbClr val="4F81BD"/>
                </a:solidFill>
                <a:effectLst/>
                <a:latin typeface="Arial" panose="020B0604020202020204" pitchFamily="34" charset="0"/>
                <a:ea typeface="Arial" panose="020B0604020202020204" pitchFamily="34" charset="0"/>
              </a:rPr>
              <a:t>Obligaciones tributarias</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600" b="1" i="0" u="none" strike="noStrike" cap="none" normalizeH="0" baseline="0" dirty="0">
                <a:ln>
                  <a:noFill/>
                </a:ln>
                <a:solidFill>
                  <a:srgbClr val="4F81BD"/>
                </a:solidFill>
                <a:effectLst/>
                <a:latin typeface="Arial" panose="020B0604020202020204" pitchFamily="34" charset="0"/>
                <a:ea typeface="Arial" panose="020B0604020202020204" pitchFamily="34" charset="0"/>
              </a:rPr>
              <a:t>280 procesos</a:t>
            </a:r>
            <a:endParaRPr kumimoji="0" lang="es-ES" altLang="es-CO" sz="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O" sz="1600" b="1" i="0" u="none" strike="noStrike" cap="none" normalizeH="0" baseline="0" dirty="0">
                <a:ln>
                  <a:noFill/>
                </a:ln>
                <a:solidFill>
                  <a:srgbClr val="4F81BD"/>
                </a:solidFill>
                <a:effectLst/>
                <a:latin typeface="Arial" panose="020B0604020202020204" pitchFamily="34" charset="0"/>
                <a:ea typeface="Arial" panose="020B0604020202020204" pitchFamily="34" charset="0"/>
              </a:rPr>
              <a:t>$25.667 millones</a:t>
            </a: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graphicFrame>
        <p:nvGraphicFramePr>
          <p:cNvPr id="18" name="Gráfico 17">
            <a:extLst>
              <a:ext uri="{FF2B5EF4-FFF2-40B4-BE49-F238E27FC236}">
                <a16:creationId xmlns:a16="http://schemas.microsoft.com/office/drawing/2014/main" id="{C275661C-FE0F-4737-9E67-BD0DE08E9516}"/>
              </a:ext>
            </a:extLst>
          </p:cNvPr>
          <p:cNvGraphicFramePr/>
          <p:nvPr/>
        </p:nvGraphicFramePr>
        <p:xfrm>
          <a:off x="375189" y="2662237"/>
          <a:ext cx="5581650" cy="3689350"/>
        </p:xfrm>
        <a:graphic>
          <a:graphicData uri="http://schemas.openxmlformats.org/drawingml/2006/chart">
            <c:chart xmlns:c="http://schemas.openxmlformats.org/drawingml/2006/chart" xmlns:r="http://schemas.openxmlformats.org/officeDocument/2006/relationships" r:id="rId4"/>
          </a:graphicData>
        </a:graphic>
      </p:graphicFrame>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14" name="Rectangle 7">
            <a:extLst>
              <a:ext uri="{FF2B5EF4-FFF2-40B4-BE49-F238E27FC236}">
                <a16:creationId xmlns:a16="http://schemas.microsoft.com/office/drawing/2014/main" id="{8AF7C987-39FD-4048-B93E-50E5ECD4B795}"/>
              </a:ext>
            </a:extLst>
          </p:cNvPr>
          <p:cNvSpPr>
            <a:spLocks noChangeArrowheads="1"/>
          </p:cNvSpPr>
          <p:nvPr/>
        </p:nvSpPr>
        <p:spPr bwMode="auto">
          <a:xfrm>
            <a:off x="7409604" y="3093290"/>
            <a:ext cx="3653711"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803650" algn="l"/>
              </a:tabLst>
              <a:defRPr>
                <a:solidFill>
                  <a:schemeClr val="tx1"/>
                </a:solidFill>
                <a:latin typeface="Arial" panose="020B0604020202020204" pitchFamily="34" charset="0"/>
              </a:defRPr>
            </a:lvl1pPr>
            <a:lvl2pPr eaLnBrk="0" fontAlgn="base" hangingPunct="0">
              <a:spcBef>
                <a:spcPct val="0"/>
              </a:spcBef>
              <a:spcAft>
                <a:spcPct val="0"/>
              </a:spcAft>
              <a:tabLst>
                <a:tab pos="3803650" algn="l"/>
              </a:tabLst>
              <a:defRPr>
                <a:solidFill>
                  <a:schemeClr val="tx1"/>
                </a:solidFill>
                <a:latin typeface="Arial" panose="020B0604020202020204" pitchFamily="34" charset="0"/>
              </a:defRPr>
            </a:lvl2pPr>
            <a:lvl3pPr eaLnBrk="0" fontAlgn="base" hangingPunct="0">
              <a:spcBef>
                <a:spcPct val="0"/>
              </a:spcBef>
              <a:spcAft>
                <a:spcPct val="0"/>
              </a:spcAft>
              <a:tabLst>
                <a:tab pos="3803650" algn="l"/>
              </a:tabLst>
              <a:defRPr>
                <a:solidFill>
                  <a:schemeClr val="tx1"/>
                </a:solidFill>
                <a:latin typeface="Arial" panose="020B0604020202020204" pitchFamily="34" charset="0"/>
              </a:defRPr>
            </a:lvl3pPr>
            <a:lvl4pPr eaLnBrk="0" fontAlgn="base" hangingPunct="0">
              <a:spcBef>
                <a:spcPct val="0"/>
              </a:spcBef>
              <a:spcAft>
                <a:spcPct val="0"/>
              </a:spcAft>
              <a:tabLst>
                <a:tab pos="3803650" algn="l"/>
              </a:tabLst>
              <a:defRPr>
                <a:solidFill>
                  <a:schemeClr val="tx1"/>
                </a:solidFill>
                <a:latin typeface="Arial" panose="020B0604020202020204" pitchFamily="34" charset="0"/>
              </a:defRPr>
            </a:lvl4pPr>
            <a:lvl5pPr eaLnBrk="0" fontAlgn="base" hangingPunct="0">
              <a:spcBef>
                <a:spcPct val="0"/>
              </a:spcBef>
              <a:spcAft>
                <a:spcPct val="0"/>
              </a:spcAft>
              <a:tabLst>
                <a:tab pos="3803650" algn="l"/>
              </a:tabLst>
              <a:defRPr>
                <a:solidFill>
                  <a:schemeClr val="tx1"/>
                </a:solidFill>
                <a:latin typeface="Arial" panose="020B0604020202020204" pitchFamily="34" charset="0"/>
              </a:defRPr>
            </a:lvl5pPr>
            <a:lvl6pPr eaLnBrk="0" fontAlgn="base" hangingPunct="0">
              <a:spcBef>
                <a:spcPct val="0"/>
              </a:spcBef>
              <a:spcAft>
                <a:spcPct val="0"/>
              </a:spcAft>
              <a:tabLst>
                <a:tab pos="3803650" algn="l"/>
              </a:tabLst>
              <a:defRPr>
                <a:solidFill>
                  <a:schemeClr val="tx1"/>
                </a:solidFill>
                <a:latin typeface="Arial" panose="020B0604020202020204" pitchFamily="34" charset="0"/>
              </a:defRPr>
            </a:lvl6pPr>
            <a:lvl7pPr eaLnBrk="0" fontAlgn="base" hangingPunct="0">
              <a:spcBef>
                <a:spcPct val="0"/>
              </a:spcBef>
              <a:spcAft>
                <a:spcPct val="0"/>
              </a:spcAft>
              <a:tabLst>
                <a:tab pos="3803650" algn="l"/>
              </a:tabLst>
              <a:defRPr>
                <a:solidFill>
                  <a:schemeClr val="tx1"/>
                </a:solidFill>
                <a:latin typeface="Arial" panose="020B0604020202020204" pitchFamily="34" charset="0"/>
              </a:defRPr>
            </a:lvl7pPr>
            <a:lvl8pPr eaLnBrk="0" fontAlgn="base" hangingPunct="0">
              <a:spcBef>
                <a:spcPct val="0"/>
              </a:spcBef>
              <a:spcAft>
                <a:spcPct val="0"/>
              </a:spcAft>
              <a:tabLst>
                <a:tab pos="3803650" algn="l"/>
              </a:tabLst>
              <a:defRPr>
                <a:solidFill>
                  <a:schemeClr val="tx1"/>
                </a:solidFill>
                <a:latin typeface="Arial" panose="020B0604020202020204" pitchFamily="34" charset="0"/>
              </a:defRPr>
            </a:lvl8pPr>
            <a:lvl9pPr eaLnBrk="0" fontAlgn="base" hangingPunct="0">
              <a:spcBef>
                <a:spcPct val="0"/>
              </a:spcBef>
              <a:spcAft>
                <a:spcPct val="0"/>
              </a:spcAft>
              <a:tabLst>
                <a:tab pos="3803650"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3803650" algn="l"/>
              </a:tabLst>
            </a:pPr>
            <a:r>
              <a:rPr kumimoji="0" lang="es-ES" altLang="es-CO" b="0" i="0" u="none" strike="noStrike" cap="none" normalizeH="0" baseline="0" dirty="0">
                <a:ln>
                  <a:noFill/>
                </a:ln>
                <a:solidFill>
                  <a:srgbClr val="1D1D1B"/>
                </a:solidFill>
                <a:effectLst/>
                <a:latin typeface="Arial" panose="020B0604020202020204" pitchFamily="34" charset="0"/>
                <a:ea typeface="Arial" panose="020B0604020202020204" pitchFamily="34" charset="0"/>
              </a:rPr>
              <a:t>Al clasificar el origen de las obligaciones seguidas en procesos coactivos, se observa que en su mayoría se concentran por cantidad y por valor de pretensiones en </a:t>
            </a:r>
            <a:r>
              <a:rPr kumimoji="0" lang="es-ES" altLang="es-CO" b="1" i="0" u="none" strike="noStrike" cap="none" normalizeH="0" baseline="0" dirty="0">
                <a:ln>
                  <a:noFill/>
                </a:ln>
                <a:solidFill>
                  <a:srgbClr val="024B85"/>
                </a:solidFill>
                <a:effectLst/>
                <a:latin typeface="Arial" panose="020B0604020202020204" pitchFamily="34" charset="0"/>
                <a:ea typeface="Arial" panose="020B0604020202020204" pitchFamily="34" charset="0"/>
              </a:rPr>
              <a:t>obligaciones tributarias (97,2%) y (99,8%) respectivamente.</a:t>
            </a:r>
            <a:r>
              <a:rPr kumimoji="0" lang="es-CO" altLang="es-CO" b="0" i="0" u="none" strike="noStrike" cap="none" normalizeH="0" baseline="0" dirty="0">
                <a:ln>
                  <a:noFill/>
                </a:ln>
                <a:solidFill>
                  <a:schemeClr val="tx1"/>
                </a:solidFill>
                <a:effectLst/>
                <a:latin typeface="Arial" panose="020B0604020202020204" pitchFamily="34" charset="0"/>
              </a:rPr>
              <a:t> </a:t>
            </a:r>
          </a:p>
        </p:txBody>
      </p:sp>
      <p:sp>
        <p:nvSpPr>
          <p:cNvPr id="21" name="Cuadro de texto 2">
            <a:extLst>
              <a:ext uri="{FF2B5EF4-FFF2-40B4-BE49-F238E27FC236}">
                <a16:creationId xmlns:a16="http://schemas.microsoft.com/office/drawing/2014/main" id="{8C9A121C-4F59-4EAB-9C86-AEB95857B7A8}"/>
              </a:ext>
            </a:extLst>
          </p:cNvPr>
          <p:cNvSpPr txBox="1">
            <a:spLocks noChangeArrowheads="1"/>
          </p:cNvSpPr>
          <p:nvPr/>
        </p:nvSpPr>
        <p:spPr bwMode="auto">
          <a:xfrm>
            <a:off x="8685049" y="1754356"/>
            <a:ext cx="2228215" cy="82931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rot="0" vert="horz" wrap="square" lIns="91440" tIns="45720" rIns="91440" bIns="45720" anchor="t" anchorCtr="0">
            <a:noAutofit/>
          </a:bodyPr>
          <a:lstStyle/>
          <a:p>
            <a:pPr algn="ctr">
              <a:spcAft>
                <a:spcPts val="0"/>
              </a:spcAft>
            </a:pPr>
            <a:r>
              <a:rPr lang="es-ES" sz="1600" b="1" dirty="0">
                <a:solidFill>
                  <a:srgbClr val="9BBB59"/>
                </a:solidFill>
                <a:effectLst/>
                <a:latin typeface="Arial" panose="020B0604020202020204" pitchFamily="34" charset="0"/>
                <a:ea typeface="Arial" panose="020B0604020202020204" pitchFamily="34" charset="0"/>
              </a:rPr>
              <a:t>Servicios Públicos</a:t>
            </a:r>
            <a:endParaRPr lang="es-CO" sz="1100" dirty="0">
              <a:effectLst/>
              <a:latin typeface="Arial" panose="020B0604020202020204" pitchFamily="34" charset="0"/>
              <a:ea typeface="Arial" panose="020B0604020202020204" pitchFamily="34" charset="0"/>
            </a:endParaRPr>
          </a:p>
          <a:p>
            <a:pPr algn="ctr">
              <a:spcAft>
                <a:spcPts val="0"/>
              </a:spcAft>
            </a:pPr>
            <a:r>
              <a:rPr lang="es-ES" sz="1600" b="1" dirty="0">
                <a:solidFill>
                  <a:srgbClr val="9BBB59"/>
                </a:solidFill>
                <a:effectLst/>
                <a:latin typeface="Arial" panose="020B0604020202020204" pitchFamily="34" charset="0"/>
                <a:ea typeface="Arial" panose="020B0604020202020204" pitchFamily="34" charset="0"/>
              </a:rPr>
              <a:t>8 procesos</a:t>
            </a:r>
            <a:endParaRPr lang="es-CO" sz="1100" dirty="0">
              <a:effectLst/>
              <a:latin typeface="Arial" panose="020B0604020202020204" pitchFamily="34" charset="0"/>
              <a:ea typeface="Arial" panose="020B0604020202020204" pitchFamily="34" charset="0"/>
            </a:endParaRPr>
          </a:p>
          <a:p>
            <a:pPr algn="ctr">
              <a:spcAft>
                <a:spcPts val="0"/>
              </a:spcAft>
            </a:pPr>
            <a:r>
              <a:rPr lang="es-ES" sz="1600" b="1" dirty="0">
                <a:solidFill>
                  <a:srgbClr val="9BBB59"/>
                </a:solidFill>
                <a:effectLst/>
                <a:latin typeface="Arial" panose="020B0604020202020204" pitchFamily="34" charset="0"/>
                <a:ea typeface="Arial" panose="020B0604020202020204" pitchFamily="34" charset="0"/>
              </a:rPr>
              <a:t>$287 millones</a:t>
            </a:r>
            <a:endParaRPr lang="es-CO" sz="11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994904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653830"/>
            <a:ext cx="7772400" cy="733425"/>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600" b="1" dirty="0">
                <a:solidFill>
                  <a:srgbClr val="024B85"/>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algn="ctr">
              <a:spcAft>
                <a:spcPts val="0"/>
              </a:spcAft>
            </a:pPr>
            <a:r>
              <a:rPr lang="es-ES" b="1" dirty="0">
                <a:solidFill>
                  <a:srgbClr val="024B85"/>
                </a:solidFill>
                <a:effectLst/>
                <a:latin typeface="Arial" panose="020B0604020202020204" pitchFamily="34" charset="0"/>
                <a:ea typeface="Arial" panose="020B0604020202020204" pitchFamily="34" charset="0"/>
              </a:rPr>
              <a:t>¿CUÁL ES LA DINÁMICA PROCESAL DE LOS COBROS COACTIVOS?</a:t>
            </a:r>
            <a:endParaRPr lang="es-CO" dirty="0">
              <a:effectLst/>
              <a:latin typeface="Arial" panose="020B0604020202020204" pitchFamily="34" charset="0"/>
              <a:ea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14" name="Rectangle 7">
            <a:extLst>
              <a:ext uri="{FF2B5EF4-FFF2-40B4-BE49-F238E27FC236}">
                <a16:creationId xmlns:a16="http://schemas.microsoft.com/office/drawing/2014/main" id="{8AF7C987-39FD-4048-B93E-50E5ECD4B795}"/>
              </a:ext>
            </a:extLst>
          </p:cNvPr>
          <p:cNvSpPr>
            <a:spLocks noChangeArrowheads="1"/>
          </p:cNvSpPr>
          <p:nvPr/>
        </p:nvSpPr>
        <p:spPr bwMode="auto">
          <a:xfrm>
            <a:off x="7587969" y="1500700"/>
            <a:ext cx="3653711" cy="283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803650" algn="l"/>
              </a:tabLst>
              <a:defRPr>
                <a:solidFill>
                  <a:schemeClr val="tx1"/>
                </a:solidFill>
                <a:latin typeface="Arial" panose="020B0604020202020204" pitchFamily="34" charset="0"/>
              </a:defRPr>
            </a:lvl1pPr>
            <a:lvl2pPr eaLnBrk="0" fontAlgn="base" hangingPunct="0">
              <a:spcBef>
                <a:spcPct val="0"/>
              </a:spcBef>
              <a:spcAft>
                <a:spcPct val="0"/>
              </a:spcAft>
              <a:tabLst>
                <a:tab pos="3803650" algn="l"/>
              </a:tabLst>
              <a:defRPr>
                <a:solidFill>
                  <a:schemeClr val="tx1"/>
                </a:solidFill>
                <a:latin typeface="Arial" panose="020B0604020202020204" pitchFamily="34" charset="0"/>
              </a:defRPr>
            </a:lvl2pPr>
            <a:lvl3pPr eaLnBrk="0" fontAlgn="base" hangingPunct="0">
              <a:spcBef>
                <a:spcPct val="0"/>
              </a:spcBef>
              <a:spcAft>
                <a:spcPct val="0"/>
              </a:spcAft>
              <a:tabLst>
                <a:tab pos="3803650" algn="l"/>
              </a:tabLst>
              <a:defRPr>
                <a:solidFill>
                  <a:schemeClr val="tx1"/>
                </a:solidFill>
                <a:latin typeface="Arial" panose="020B0604020202020204" pitchFamily="34" charset="0"/>
              </a:defRPr>
            </a:lvl3pPr>
            <a:lvl4pPr eaLnBrk="0" fontAlgn="base" hangingPunct="0">
              <a:spcBef>
                <a:spcPct val="0"/>
              </a:spcBef>
              <a:spcAft>
                <a:spcPct val="0"/>
              </a:spcAft>
              <a:tabLst>
                <a:tab pos="3803650" algn="l"/>
              </a:tabLst>
              <a:defRPr>
                <a:solidFill>
                  <a:schemeClr val="tx1"/>
                </a:solidFill>
                <a:latin typeface="Arial" panose="020B0604020202020204" pitchFamily="34" charset="0"/>
              </a:defRPr>
            </a:lvl4pPr>
            <a:lvl5pPr eaLnBrk="0" fontAlgn="base" hangingPunct="0">
              <a:spcBef>
                <a:spcPct val="0"/>
              </a:spcBef>
              <a:spcAft>
                <a:spcPct val="0"/>
              </a:spcAft>
              <a:tabLst>
                <a:tab pos="3803650" algn="l"/>
              </a:tabLst>
              <a:defRPr>
                <a:solidFill>
                  <a:schemeClr val="tx1"/>
                </a:solidFill>
                <a:latin typeface="Arial" panose="020B0604020202020204" pitchFamily="34" charset="0"/>
              </a:defRPr>
            </a:lvl5pPr>
            <a:lvl6pPr eaLnBrk="0" fontAlgn="base" hangingPunct="0">
              <a:spcBef>
                <a:spcPct val="0"/>
              </a:spcBef>
              <a:spcAft>
                <a:spcPct val="0"/>
              </a:spcAft>
              <a:tabLst>
                <a:tab pos="3803650" algn="l"/>
              </a:tabLst>
              <a:defRPr>
                <a:solidFill>
                  <a:schemeClr val="tx1"/>
                </a:solidFill>
                <a:latin typeface="Arial" panose="020B0604020202020204" pitchFamily="34" charset="0"/>
              </a:defRPr>
            </a:lvl6pPr>
            <a:lvl7pPr eaLnBrk="0" fontAlgn="base" hangingPunct="0">
              <a:spcBef>
                <a:spcPct val="0"/>
              </a:spcBef>
              <a:spcAft>
                <a:spcPct val="0"/>
              </a:spcAft>
              <a:tabLst>
                <a:tab pos="3803650" algn="l"/>
              </a:tabLst>
              <a:defRPr>
                <a:solidFill>
                  <a:schemeClr val="tx1"/>
                </a:solidFill>
                <a:latin typeface="Arial" panose="020B0604020202020204" pitchFamily="34" charset="0"/>
              </a:defRPr>
            </a:lvl7pPr>
            <a:lvl8pPr eaLnBrk="0" fontAlgn="base" hangingPunct="0">
              <a:spcBef>
                <a:spcPct val="0"/>
              </a:spcBef>
              <a:spcAft>
                <a:spcPct val="0"/>
              </a:spcAft>
              <a:tabLst>
                <a:tab pos="3803650" algn="l"/>
              </a:tabLst>
              <a:defRPr>
                <a:solidFill>
                  <a:schemeClr val="tx1"/>
                </a:solidFill>
                <a:latin typeface="Arial" panose="020B0604020202020204" pitchFamily="34" charset="0"/>
              </a:defRPr>
            </a:lvl8pPr>
            <a:lvl9pPr eaLnBrk="0" fontAlgn="base" hangingPunct="0">
              <a:spcBef>
                <a:spcPct val="0"/>
              </a:spcBef>
              <a:spcAft>
                <a:spcPct val="0"/>
              </a:spcAft>
              <a:tabLst>
                <a:tab pos="38036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3803650" algn="l"/>
              </a:tabLst>
            </a:pPr>
            <a:endParaRPr kumimoji="0" lang="es-ES" altLang="es-CO" sz="1600" b="1" i="0" u="none" strike="noStrike" cap="none" normalizeH="0" baseline="0" dirty="0">
              <a:ln>
                <a:noFill/>
              </a:ln>
              <a:solidFill>
                <a:srgbClr val="024B85"/>
              </a:solidFill>
              <a:effectLst/>
              <a:latin typeface="Arial" panose="020B0604020202020204" pitchFamily="34" charset="0"/>
              <a:ea typeface="Arial" panose="020B0604020202020204" pitchFamily="34" charset="0"/>
            </a:endParaRPr>
          </a:p>
          <a:p>
            <a:pPr algn="ctr"/>
            <a:r>
              <a:rPr lang="es-ES" dirty="0"/>
              <a:t>Al clasificar el movimiento procesal de los cobros coactivos, se observa que un </a:t>
            </a:r>
            <a:r>
              <a:rPr lang="es-ES" b="1" dirty="0"/>
              <a:t>46% están activos </a:t>
            </a:r>
            <a:r>
              <a:rPr lang="es-ES" dirty="0"/>
              <a:t>por un valor de</a:t>
            </a:r>
            <a:r>
              <a:rPr lang="es-ES" b="1" dirty="0"/>
              <a:t> $19.000 millones</a:t>
            </a:r>
            <a:r>
              <a:rPr lang="es-ES" dirty="0"/>
              <a:t>, un </a:t>
            </a:r>
            <a:r>
              <a:rPr lang="es-ES" b="1" dirty="0"/>
              <a:t>46% suspendido </a:t>
            </a:r>
            <a:r>
              <a:rPr lang="es-ES" dirty="0"/>
              <a:t>por un valor de</a:t>
            </a:r>
            <a:r>
              <a:rPr lang="es-ES" b="1" dirty="0"/>
              <a:t> $5.240 millones</a:t>
            </a:r>
            <a:r>
              <a:rPr lang="es-ES" dirty="0"/>
              <a:t> y el </a:t>
            </a:r>
            <a:r>
              <a:rPr lang="es-ES" b="1" dirty="0"/>
              <a:t>8% con solicitud de nulidad y prescripción sin resolver </a:t>
            </a:r>
            <a:r>
              <a:rPr lang="es-ES" dirty="0"/>
              <a:t>por un valor de</a:t>
            </a:r>
            <a:r>
              <a:rPr lang="es-ES" b="1" dirty="0"/>
              <a:t> $1.455 millones</a:t>
            </a:r>
            <a:r>
              <a:rPr lang="es-ES" dirty="0"/>
              <a:t>.</a:t>
            </a:r>
            <a:endParaRPr lang="es-CO" dirty="0"/>
          </a:p>
        </p:txBody>
      </p:sp>
      <p:graphicFrame>
        <p:nvGraphicFramePr>
          <p:cNvPr id="17" name="Gráfico 16">
            <a:extLst>
              <a:ext uri="{FF2B5EF4-FFF2-40B4-BE49-F238E27FC236}">
                <a16:creationId xmlns:a16="http://schemas.microsoft.com/office/drawing/2014/main" id="{88F4B09A-407F-4BF8-B3E9-C75A9788A19A}"/>
              </a:ext>
            </a:extLst>
          </p:cNvPr>
          <p:cNvGraphicFramePr/>
          <p:nvPr/>
        </p:nvGraphicFramePr>
        <p:xfrm>
          <a:off x="530649" y="1602164"/>
          <a:ext cx="6878955" cy="3787982"/>
        </p:xfrm>
        <a:graphic>
          <a:graphicData uri="http://schemas.openxmlformats.org/drawingml/2006/chart">
            <c:chart xmlns:c="http://schemas.openxmlformats.org/drawingml/2006/chart" xmlns:r="http://schemas.openxmlformats.org/officeDocument/2006/relationships" r:id="rId4"/>
          </a:graphicData>
        </a:graphic>
      </p:graphicFrame>
      <p:sp>
        <p:nvSpPr>
          <p:cNvPr id="19" name="Cuadro de texto 2">
            <a:extLst>
              <a:ext uri="{FF2B5EF4-FFF2-40B4-BE49-F238E27FC236}">
                <a16:creationId xmlns:a16="http://schemas.microsoft.com/office/drawing/2014/main" id="{758E52CB-8C9A-41DE-B964-1BCF746E10E1}"/>
              </a:ext>
            </a:extLst>
          </p:cNvPr>
          <p:cNvSpPr txBox="1">
            <a:spLocks noChangeArrowheads="1"/>
          </p:cNvSpPr>
          <p:nvPr/>
        </p:nvSpPr>
        <p:spPr bwMode="auto">
          <a:xfrm>
            <a:off x="7479979" y="4763894"/>
            <a:ext cx="4398832" cy="158369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rot="0" vert="horz" wrap="square" lIns="91440" tIns="45720" rIns="91440" bIns="45720" anchor="t" anchorCtr="0">
            <a:noAutofit/>
          </a:bodyPr>
          <a:lstStyle/>
          <a:p>
            <a:pPr algn="just">
              <a:spcAft>
                <a:spcPts val="0"/>
              </a:spcAft>
            </a:pPr>
            <a:r>
              <a:rPr lang="es-ES" sz="1600" b="1" dirty="0">
                <a:solidFill>
                  <a:srgbClr val="4F81BD"/>
                </a:solidFill>
                <a:effectLst/>
                <a:latin typeface="Arial" panose="020B0604020202020204" pitchFamily="34" charset="0"/>
                <a:ea typeface="Arial" panose="020B0604020202020204" pitchFamily="34" charset="0"/>
              </a:rPr>
              <a:t>Activos:		133</a:t>
            </a:r>
            <a:r>
              <a:rPr lang="es-CO" sz="1100" dirty="0">
                <a:latin typeface="Arial" panose="020B0604020202020204" pitchFamily="34" charset="0"/>
                <a:ea typeface="Arial" panose="020B0604020202020204" pitchFamily="34" charset="0"/>
              </a:rPr>
              <a:t>    </a:t>
            </a:r>
          </a:p>
          <a:p>
            <a:pPr algn="just">
              <a:spcAft>
                <a:spcPts val="0"/>
              </a:spcAft>
            </a:pPr>
            <a:r>
              <a:rPr lang="es-ES" sz="1600" b="1" dirty="0">
                <a:solidFill>
                  <a:srgbClr val="4F81BD"/>
                </a:solidFill>
                <a:effectLst/>
                <a:latin typeface="Arial" panose="020B0604020202020204" pitchFamily="34" charset="0"/>
                <a:ea typeface="Arial" panose="020B0604020202020204" pitchFamily="34" charset="0"/>
              </a:rPr>
              <a:t>		$19.000 millones</a:t>
            </a:r>
            <a:endParaRPr lang="es-CO" sz="1100" dirty="0">
              <a:effectLst/>
              <a:latin typeface="Arial" panose="020B0604020202020204" pitchFamily="34" charset="0"/>
              <a:ea typeface="Arial" panose="020B0604020202020204" pitchFamily="34" charset="0"/>
            </a:endParaRPr>
          </a:p>
          <a:p>
            <a:pPr algn="just">
              <a:spcAft>
                <a:spcPts val="0"/>
              </a:spcAft>
            </a:pPr>
            <a:r>
              <a:rPr lang="es-ES" sz="1600" b="1" dirty="0">
                <a:solidFill>
                  <a:srgbClr val="4F81BD"/>
                </a:solidFill>
                <a:effectLst/>
                <a:latin typeface="Arial" panose="020B0604020202020204" pitchFamily="34" charset="0"/>
                <a:ea typeface="Arial" panose="020B0604020202020204" pitchFamily="34" charset="0"/>
              </a:rPr>
              <a:t>Suspendidos:	131</a:t>
            </a:r>
            <a:endParaRPr lang="es-CO" sz="1100" dirty="0">
              <a:effectLst/>
              <a:latin typeface="Arial" panose="020B0604020202020204" pitchFamily="34" charset="0"/>
              <a:ea typeface="Arial" panose="020B0604020202020204" pitchFamily="34" charset="0"/>
            </a:endParaRPr>
          </a:p>
          <a:p>
            <a:pPr algn="just">
              <a:spcAft>
                <a:spcPts val="0"/>
              </a:spcAft>
            </a:pPr>
            <a:r>
              <a:rPr lang="es-ES" sz="1600" b="1" dirty="0">
                <a:solidFill>
                  <a:srgbClr val="4F81BD"/>
                </a:solidFill>
                <a:effectLst/>
                <a:latin typeface="Arial" panose="020B0604020202020204" pitchFamily="34" charset="0"/>
                <a:ea typeface="Arial" panose="020B0604020202020204" pitchFamily="34" charset="0"/>
              </a:rPr>
              <a:t>		$5.240 millones</a:t>
            </a:r>
            <a:endParaRPr lang="es-CO" sz="1100" dirty="0">
              <a:effectLst/>
              <a:latin typeface="Arial" panose="020B0604020202020204" pitchFamily="34" charset="0"/>
              <a:ea typeface="Arial" panose="020B0604020202020204" pitchFamily="34" charset="0"/>
            </a:endParaRPr>
          </a:p>
          <a:p>
            <a:pPr algn="just">
              <a:spcAft>
                <a:spcPts val="0"/>
              </a:spcAft>
            </a:pPr>
            <a:r>
              <a:rPr lang="es-ES" sz="1600" b="1" dirty="0" err="1">
                <a:solidFill>
                  <a:srgbClr val="4F81BD"/>
                </a:solidFill>
                <a:effectLst/>
                <a:latin typeface="Arial" panose="020B0604020202020204" pitchFamily="34" charset="0"/>
                <a:ea typeface="Arial" panose="020B0604020202020204" pitchFamily="34" charset="0"/>
              </a:rPr>
              <a:t>Nul</a:t>
            </a:r>
            <a:r>
              <a:rPr lang="es-ES" sz="1600" b="1" dirty="0">
                <a:solidFill>
                  <a:srgbClr val="4F81BD"/>
                </a:solidFill>
                <a:effectLst/>
                <a:latin typeface="Arial" panose="020B0604020202020204" pitchFamily="34" charset="0"/>
                <a:ea typeface="Arial" panose="020B0604020202020204" pitchFamily="34" charset="0"/>
              </a:rPr>
              <a:t>. y </a:t>
            </a:r>
            <a:r>
              <a:rPr lang="es-ES" sz="1600" b="1" dirty="0" err="1">
                <a:solidFill>
                  <a:srgbClr val="4F81BD"/>
                </a:solidFill>
                <a:effectLst/>
                <a:latin typeface="Arial" panose="020B0604020202020204" pitchFamily="34" charset="0"/>
                <a:ea typeface="Arial" panose="020B0604020202020204" pitchFamily="34" charset="0"/>
              </a:rPr>
              <a:t>Presc</a:t>
            </a:r>
            <a:r>
              <a:rPr lang="es-ES" sz="1600" b="1" dirty="0">
                <a:solidFill>
                  <a:srgbClr val="4F81BD"/>
                </a:solidFill>
                <a:effectLst/>
                <a:latin typeface="Arial" panose="020B0604020202020204" pitchFamily="34" charset="0"/>
                <a:ea typeface="Arial" panose="020B0604020202020204" pitchFamily="34" charset="0"/>
              </a:rPr>
              <a:t>.: 	24</a:t>
            </a:r>
            <a:endParaRPr lang="es-CO" sz="1100" dirty="0">
              <a:effectLst/>
              <a:latin typeface="Arial" panose="020B0604020202020204" pitchFamily="34" charset="0"/>
              <a:ea typeface="Arial" panose="020B0604020202020204" pitchFamily="34" charset="0"/>
            </a:endParaRPr>
          </a:p>
          <a:p>
            <a:pPr marL="1371600" indent="457200" algn="just">
              <a:spcAft>
                <a:spcPts val="0"/>
              </a:spcAft>
            </a:pPr>
            <a:r>
              <a:rPr lang="es-ES" sz="1600" b="1" dirty="0">
                <a:solidFill>
                  <a:srgbClr val="4F81BD"/>
                </a:solidFill>
                <a:effectLst/>
                <a:latin typeface="Arial" panose="020B0604020202020204" pitchFamily="34" charset="0"/>
                <a:ea typeface="Arial" panose="020B0604020202020204" pitchFamily="34" charset="0"/>
              </a:rPr>
              <a:t>$ 1.455 millones</a:t>
            </a:r>
            <a:endParaRPr lang="es-CO" sz="1100" dirty="0">
              <a:effectLst/>
              <a:latin typeface="Arial" panose="020B0604020202020204" pitchFamily="34" charset="0"/>
              <a:ea typeface="Arial" panose="020B0604020202020204" pitchFamily="34" charset="0"/>
            </a:endParaRPr>
          </a:p>
          <a:p>
            <a:pPr algn="just">
              <a:spcAft>
                <a:spcPts val="0"/>
              </a:spcAft>
            </a:pPr>
            <a:r>
              <a:rPr lang="es-ES" sz="1600" b="1" dirty="0">
                <a:solidFill>
                  <a:srgbClr val="4F81BD"/>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algn="ctr">
              <a:spcAft>
                <a:spcPts val="0"/>
              </a:spcAft>
            </a:pPr>
            <a:r>
              <a:rPr lang="es-ES" sz="1600" b="1" dirty="0">
                <a:solidFill>
                  <a:srgbClr val="4F81BD"/>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0606507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653830"/>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600" b="1" dirty="0">
                <a:solidFill>
                  <a:srgbClr val="024B85"/>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algn="ctr">
              <a:spcAft>
                <a:spcPts val="0"/>
              </a:spcAft>
            </a:pPr>
            <a:r>
              <a:rPr lang="es-ES" sz="1600" b="1" dirty="0">
                <a:solidFill>
                  <a:srgbClr val="024B85"/>
                </a:solidFill>
                <a:latin typeface="Arial" panose="020B0604020202020204" pitchFamily="34" charset="0"/>
                <a:ea typeface="Arial" panose="020B0604020202020204" pitchFamily="34" charset="0"/>
              </a:rPr>
              <a:t>ASUNTOS PENALES</a:t>
            </a:r>
            <a:endParaRPr lang="es-CO" sz="1100" dirty="0">
              <a:latin typeface="Arial" panose="020B0604020202020204" pitchFamily="34" charset="0"/>
              <a:ea typeface="Arial" panose="020B0604020202020204" pitchFamily="34" charset="0"/>
            </a:endParaRPr>
          </a:p>
          <a:p>
            <a:pPr algn="ct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graphicFrame>
        <p:nvGraphicFramePr>
          <p:cNvPr id="15" name="Gráfico 14">
            <a:extLst>
              <a:ext uri="{FF2B5EF4-FFF2-40B4-BE49-F238E27FC236}">
                <a16:creationId xmlns:a16="http://schemas.microsoft.com/office/drawing/2014/main" id="{E05BA902-D8EB-4FDB-A87D-86EF0B453B56}"/>
              </a:ext>
            </a:extLst>
          </p:cNvPr>
          <p:cNvGraphicFramePr/>
          <p:nvPr/>
        </p:nvGraphicFramePr>
        <p:xfrm>
          <a:off x="919526" y="1740214"/>
          <a:ext cx="6014720" cy="4580375"/>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ángulo 2">
            <a:extLst>
              <a:ext uri="{FF2B5EF4-FFF2-40B4-BE49-F238E27FC236}">
                <a16:creationId xmlns:a16="http://schemas.microsoft.com/office/drawing/2014/main" id="{4A46CF61-B411-4C81-94D8-25F24547D6B7}"/>
              </a:ext>
            </a:extLst>
          </p:cNvPr>
          <p:cNvSpPr/>
          <p:nvPr/>
        </p:nvSpPr>
        <p:spPr>
          <a:xfrm>
            <a:off x="6938039" y="2392829"/>
            <a:ext cx="4744407" cy="2585323"/>
          </a:xfrm>
          <a:prstGeom prst="rect">
            <a:avLst/>
          </a:prstGeom>
        </p:spPr>
        <p:txBody>
          <a:bodyPr wrap="square">
            <a:spAutoFit/>
          </a:bodyPr>
          <a:lstStyle/>
          <a:p>
            <a:pPr marL="342265" marR="342265" algn="ctr">
              <a:spcAft>
                <a:spcPts val="0"/>
              </a:spcAft>
            </a:pPr>
            <a:r>
              <a:rPr lang="es-ES" dirty="0">
                <a:latin typeface="Arial" panose="020B0604020202020204" pitchFamily="34" charset="0"/>
                <a:ea typeface="Arial" panose="020B0604020202020204" pitchFamily="34" charset="0"/>
              </a:rPr>
              <a:t>En la siguiente gráfica se presenta el histórico de procesos penales recibidos por SAE al momento de empalme con la liquidada Dirección Nacional de Estupefacientes, en donde se observa un total de </a:t>
            </a:r>
            <a:r>
              <a:rPr lang="es-ES" b="1" dirty="0">
                <a:solidFill>
                  <a:srgbClr val="024B85"/>
                </a:solidFill>
                <a:latin typeface="Arial" panose="020B0604020202020204" pitchFamily="34" charset="0"/>
                <a:ea typeface="Arial" panose="020B0604020202020204" pitchFamily="34" charset="0"/>
              </a:rPr>
              <a:t>240 entre procesos y denuncias</a:t>
            </a:r>
            <a:r>
              <a:rPr lang="es-ES" dirty="0">
                <a:latin typeface="Arial" panose="020B0604020202020204" pitchFamily="34" charset="0"/>
                <a:ea typeface="Arial" panose="020B0604020202020204" pitchFamily="34" charset="0"/>
              </a:rPr>
              <a:t>, discriminados como se señala a continuación:</a:t>
            </a:r>
            <a:endParaRPr lang="es-CO"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6006093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653830"/>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600" b="1" dirty="0">
                <a:solidFill>
                  <a:srgbClr val="024B85"/>
                </a:solidFill>
                <a:effectLst/>
                <a:latin typeface="Arial" panose="020B0604020202020204" pitchFamily="34" charset="0"/>
                <a:ea typeface="Arial" panose="020B0604020202020204" pitchFamily="34" charset="0"/>
              </a:rPr>
              <a:t> </a:t>
            </a:r>
            <a:endParaRPr lang="es-CO" sz="1100" dirty="0">
              <a:effectLst/>
              <a:latin typeface="Arial" panose="020B0604020202020204" pitchFamily="34" charset="0"/>
              <a:ea typeface="Arial" panose="020B0604020202020204" pitchFamily="34" charset="0"/>
            </a:endParaRPr>
          </a:p>
          <a:p>
            <a:pPr algn="ctr">
              <a:spcAft>
                <a:spcPts val="0"/>
              </a:spcAft>
            </a:pPr>
            <a:r>
              <a:rPr lang="es-ES" sz="1600" b="1" dirty="0">
                <a:solidFill>
                  <a:srgbClr val="024B85"/>
                </a:solidFill>
                <a:latin typeface="Arial" panose="020B0604020202020204" pitchFamily="34" charset="0"/>
                <a:ea typeface="Arial" panose="020B0604020202020204" pitchFamily="34" charset="0"/>
              </a:rPr>
              <a:t>ASUNTOS PENALES</a:t>
            </a:r>
            <a:endParaRPr lang="es-CO" sz="1100" dirty="0">
              <a:latin typeface="Arial" panose="020B0604020202020204" pitchFamily="34" charset="0"/>
              <a:ea typeface="Arial" panose="020B0604020202020204" pitchFamily="34" charset="0"/>
            </a:endParaRPr>
          </a:p>
          <a:p>
            <a:pPr algn="ct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3" name="Rectángulo 2">
            <a:extLst>
              <a:ext uri="{FF2B5EF4-FFF2-40B4-BE49-F238E27FC236}">
                <a16:creationId xmlns:a16="http://schemas.microsoft.com/office/drawing/2014/main" id="{4A46CF61-B411-4C81-94D8-25F24547D6B7}"/>
              </a:ext>
            </a:extLst>
          </p:cNvPr>
          <p:cNvSpPr/>
          <p:nvPr/>
        </p:nvSpPr>
        <p:spPr>
          <a:xfrm>
            <a:off x="7532086" y="2392829"/>
            <a:ext cx="4150360" cy="2308324"/>
          </a:xfrm>
          <a:prstGeom prst="rect">
            <a:avLst/>
          </a:prstGeom>
        </p:spPr>
        <p:txBody>
          <a:bodyPr wrap="square">
            <a:spAutoFit/>
          </a:bodyPr>
          <a:lstStyle/>
          <a:p>
            <a:pPr marL="342265" marR="342265" algn="ctr"/>
            <a:endParaRPr lang="es-ES" dirty="0">
              <a:latin typeface="Arial" panose="020B0604020202020204" pitchFamily="34" charset="0"/>
            </a:endParaRPr>
          </a:p>
          <a:p>
            <a:pPr marL="342265" marR="342265" algn="ctr">
              <a:spcAft>
                <a:spcPts val="0"/>
              </a:spcAft>
            </a:pPr>
            <a:r>
              <a:rPr lang="es-ES" dirty="0">
                <a:latin typeface="Arial" panose="020B0604020202020204" pitchFamily="34" charset="0"/>
                <a:ea typeface="Arial" panose="020B0604020202020204" pitchFamily="34" charset="0"/>
              </a:rPr>
              <a:t>En la siguiente gráfica se presenta el histórico de las denuncias instauradas durante los años de </a:t>
            </a:r>
            <a:r>
              <a:rPr lang="es-ES" b="1" dirty="0">
                <a:solidFill>
                  <a:srgbClr val="024B85"/>
                </a:solidFill>
                <a:latin typeface="Arial" panose="020B0604020202020204" pitchFamily="34" charset="0"/>
                <a:ea typeface="Arial" panose="020B0604020202020204" pitchFamily="34" charset="0"/>
              </a:rPr>
              <a:t>2014 a 2020,</a:t>
            </a:r>
            <a:r>
              <a:rPr lang="es-ES" dirty="0">
                <a:latin typeface="Arial" panose="020B0604020202020204" pitchFamily="34" charset="0"/>
                <a:ea typeface="Arial" panose="020B0604020202020204" pitchFamily="34" charset="0"/>
              </a:rPr>
              <a:t> evidenciándose un número total </a:t>
            </a:r>
            <a:r>
              <a:rPr lang="es-ES" b="1" dirty="0">
                <a:solidFill>
                  <a:srgbClr val="024B85"/>
                </a:solidFill>
                <a:latin typeface="Arial" panose="020B0604020202020204" pitchFamily="34" charset="0"/>
                <a:ea typeface="Arial" panose="020B0604020202020204" pitchFamily="34" charset="0"/>
              </a:rPr>
              <a:t>de 131.</a:t>
            </a:r>
            <a:r>
              <a:rPr lang="es-ES" dirty="0">
                <a:latin typeface="Arial" panose="020B0604020202020204" pitchFamily="34" charset="0"/>
                <a:ea typeface="Arial" panose="020B0604020202020204" pitchFamily="34" charset="0"/>
              </a:rPr>
              <a:t> </a:t>
            </a:r>
            <a:endParaRPr lang="es-CO" sz="1600" dirty="0">
              <a:latin typeface="Arial" panose="020B0604020202020204" pitchFamily="34" charset="0"/>
              <a:ea typeface="Arial" panose="020B0604020202020204" pitchFamily="34" charset="0"/>
            </a:endParaRPr>
          </a:p>
          <a:p>
            <a:pPr marL="342265" marR="342265" algn="ctr">
              <a:spcAft>
                <a:spcPts val="0"/>
              </a:spcAft>
            </a:pPr>
            <a:endParaRPr lang="es-CO" dirty="0">
              <a:latin typeface="Arial" panose="020B0604020202020204" pitchFamily="34" charset="0"/>
              <a:ea typeface="Arial" panose="020B0604020202020204" pitchFamily="34" charset="0"/>
            </a:endParaRPr>
          </a:p>
        </p:txBody>
      </p:sp>
      <p:graphicFrame>
        <p:nvGraphicFramePr>
          <p:cNvPr id="14" name="Gráfico 13">
            <a:extLst>
              <a:ext uri="{FF2B5EF4-FFF2-40B4-BE49-F238E27FC236}">
                <a16:creationId xmlns:a16="http://schemas.microsoft.com/office/drawing/2014/main" id="{E8EF54F6-2BEA-4914-B702-BBA153009113}"/>
              </a:ext>
            </a:extLst>
          </p:cNvPr>
          <p:cNvGraphicFramePr/>
          <p:nvPr/>
        </p:nvGraphicFramePr>
        <p:xfrm>
          <a:off x="625642" y="1563666"/>
          <a:ext cx="6609347" cy="442004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250950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653830"/>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600" b="1" dirty="0">
                <a:solidFill>
                  <a:srgbClr val="024B85"/>
                </a:solidFill>
                <a:effectLst/>
                <a:latin typeface="Arial" panose="020B0604020202020204" pitchFamily="34" charset="0"/>
                <a:ea typeface="Arial" panose="020B0604020202020204" pitchFamily="34" charset="0"/>
              </a:rPr>
              <a:t> </a:t>
            </a:r>
            <a:endParaRPr lang="es-CO" sz="1100" dirty="0">
              <a:latin typeface="Arial" panose="020B0604020202020204" pitchFamily="34" charset="0"/>
              <a:ea typeface="Arial" panose="020B0604020202020204" pitchFamily="34" charset="0"/>
            </a:endParaRPr>
          </a:p>
          <a:p>
            <a:pPr algn="ctr">
              <a:spcAft>
                <a:spcPts val="0"/>
              </a:spcAft>
            </a:pPr>
            <a:endParaRPr lang="es-CO" sz="1100" dirty="0">
              <a:latin typeface="Arial" panose="020B0604020202020204" pitchFamily="34" charset="0"/>
              <a:ea typeface="Arial" panose="020B0604020202020204" pitchFamily="34" charset="0"/>
            </a:endParaRPr>
          </a:p>
          <a:p>
            <a:pPr algn="ct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3" name="Rectángulo 2">
            <a:extLst>
              <a:ext uri="{FF2B5EF4-FFF2-40B4-BE49-F238E27FC236}">
                <a16:creationId xmlns:a16="http://schemas.microsoft.com/office/drawing/2014/main" id="{4A46CF61-B411-4C81-94D8-25F24547D6B7}"/>
              </a:ext>
            </a:extLst>
          </p:cNvPr>
          <p:cNvSpPr/>
          <p:nvPr/>
        </p:nvSpPr>
        <p:spPr>
          <a:xfrm>
            <a:off x="6938039" y="2392829"/>
            <a:ext cx="4744407" cy="2095445"/>
          </a:xfrm>
          <a:prstGeom prst="rect">
            <a:avLst/>
          </a:prstGeom>
        </p:spPr>
        <p:txBody>
          <a:bodyPr wrap="square">
            <a:spAutoFit/>
          </a:bodyPr>
          <a:lstStyle/>
          <a:p>
            <a:pPr marL="342265" marR="342265" algn="ctr"/>
            <a:endParaRPr lang="es-ES" dirty="0">
              <a:latin typeface="Arial" panose="020B0604020202020204" pitchFamily="34" charset="0"/>
            </a:endParaRPr>
          </a:p>
          <a:p>
            <a:pPr marL="342265" marR="342265" algn="ctr">
              <a:spcBef>
                <a:spcPts val="475"/>
              </a:spcBef>
              <a:spcAft>
                <a:spcPts val="0"/>
              </a:spcAft>
            </a:pPr>
            <a:r>
              <a:rPr lang="es-ES" dirty="0">
                <a:solidFill>
                  <a:srgbClr val="1D1D1B"/>
                </a:solidFill>
                <a:latin typeface="Arial" panose="020B0604020202020204" pitchFamily="34" charset="0"/>
                <a:ea typeface="Arial" panose="020B0604020202020204" pitchFamily="34" charset="0"/>
              </a:rPr>
              <a:t>En el primer trimestre del año se presentaron </a:t>
            </a:r>
            <a:r>
              <a:rPr lang="es-ES" b="1" dirty="0">
                <a:solidFill>
                  <a:srgbClr val="024B85"/>
                </a:solidFill>
                <a:latin typeface="Arial" panose="020B0604020202020204" pitchFamily="34" charset="0"/>
                <a:ea typeface="Arial" panose="020B0604020202020204" pitchFamily="34" charset="0"/>
              </a:rPr>
              <a:t>21 denuncias </a:t>
            </a:r>
            <a:r>
              <a:rPr lang="es-ES" dirty="0">
                <a:solidFill>
                  <a:srgbClr val="1D1D1B"/>
                </a:solidFill>
                <a:latin typeface="Arial" panose="020B0604020202020204" pitchFamily="34" charset="0"/>
                <a:ea typeface="Arial" panose="020B0604020202020204" pitchFamily="34" charset="0"/>
              </a:rPr>
              <a:t>de las cuales el mayor porcentaje </a:t>
            </a:r>
            <a:r>
              <a:rPr lang="es-ES" b="1" dirty="0">
                <a:solidFill>
                  <a:srgbClr val="024B85"/>
                </a:solidFill>
                <a:latin typeface="Arial" panose="020B0604020202020204" pitchFamily="34" charset="0"/>
                <a:ea typeface="Arial" panose="020B0604020202020204" pitchFamily="34" charset="0"/>
              </a:rPr>
              <a:t>48% por peculado </a:t>
            </a:r>
            <a:r>
              <a:rPr lang="es-ES" dirty="0">
                <a:solidFill>
                  <a:srgbClr val="1D1D1B"/>
                </a:solidFill>
                <a:latin typeface="Arial" panose="020B0604020202020204" pitchFamily="34" charset="0"/>
                <a:ea typeface="Arial" panose="020B0604020202020204" pitchFamily="34" charset="0"/>
              </a:rPr>
              <a:t>y en un</a:t>
            </a:r>
            <a:r>
              <a:rPr lang="es-ES" b="1" dirty="0">
                <a:solidFill>
                  <a:srgbClr val="024B85"/>
                </a:solidFill>
                <a:latin typeface="Arial" panose="020B0604020202020204" pitchFamily="34" charset="0"/>
                <a:ea typeface="Arial" panose="020B0604020202020204" pitchFamily="34" charset="0"/>
              </a:rPr>
              <a:t> 14% daño en bien ajeno y estafa.</a:t>
            </a:r>
            <a:endParaRPr lang="es-CO" sz="2000" b="1" dirty="0">
              <a:latin typeface="Arial" panose="020B0604020202020204" pitchFamily="34" charset="0"/>
              <a:ea typeface="Arial" panose="020B0604020202020204" pitchFamily="34" charset="0"/>
            </a:endParaRPr>
          </a:p>
          <a:p>
            <a:pPr marL="342265" marR="342265" algn="ctr">
              <a:spcAft>
                <a:spcPts val="0"/>
              </a:spcAft>
            </a:pPr>
            <a:endParaRPr lang="es-CO" dirty="0">
              <a:latin typeface="Arial" panose="020B0604020202020204" pitchFamily="34" charset="0"/>
              <a:ea typeface="Arial" panose="020B0604020202020204" pitchFamily="34" charset="0"/>
            </a:endParaRPr>
          </a:p>
        </p:txBody>
      </p:sp>
      <p:sp>
        <p:nvSpPr>
          <p:cNvPr id="4" name="Rectángulo 3">
            <a:extLst>
              <a:ext uri="{FF2B5EF4-FFF2-40B4-BE49-F238E27FC236}">
                <a16:creationId xmlns:a16="http://schemas.microsoft.com/office/drawing/2014/main" id="{1BD81E69-26E3-4795-98B3-C7670ABA2CF7}"/>
              </a:ext>
            </a:extLst>
          </p:cNvPr>
          <p:cNvSpPr/>
          <p:nvPr/>
        </p:nvSpPr>
        <p:spPr>
          <a:xfrm>
            <a:off x="2598821" y="971251"/>
            <a:ext cx="6096000" cy="584775"/>
          </a:xfrm>
          <a:prstGeom prst="rect">
            <a:avLst/>
          </a:prstGeom>
        </p:spPr>
        <p:txBody>
          <a:bodyPr>
            <a:spAutoFit/>
          </a:bodyPr>
          <a:lstStyle/>
          <a:p>
            <a:pPr algn="ctr">
              <a:spcAft>
                <a:spcPts val="0"/>
              </a:spcAft>
            </a:pPr>
            <a:r>
              <a:rPr lang="es-ES" sz="1600" b="1" dirty="0">
                <a:solidFill>
                  <a:srgbClr val="024B85"/>
                </a:solidFill>
                <a:latin typeface="Arial" panose="020B0604020202020204" pitchFamily="34" charset="0"/>
                <a:ea typeface="Arial" panose="020B0604020202020204" pitchFamily="34" charset="0"/>
              </a:rPr>
              <a:t>¿QUÉ TIPO DE DENUNCIAS SE HAN PRESENTADO DURANTE EL PRIMER TRIMESTRE DE LA VIGENCIA 2020?</a:t>
            </a:r>
            <a:endParaRPr lang="es-CO" sz="1100" dirty="0">
              <a:latin typeface="Arial" panose="020B0604020202020204" pitchFamily="34" charset="0"/>
              <a:ea typeface="Arial" panose="020B0604020202020204" pitchFamily="34" charset="0"/>
            </a:endParaRPr>
          </a:p>
        </p:txBody>
      </p:sp>
      <p:pic>
        <p:nvPicPr>
          <p:cNvPr id="15" name="Imagen 14">
            <a:extLst>
              <a:ext uri="{FF2B5EF4-FFF2-40B4-BE49-F238E27FC236}">
                <a16:creationId xmlns:a16="http://schemas.microsoft.com/office/drawing/2014/main" id="{DF052B17-1E4B-46CB-8B4C-A574E6BFA55A}"/>
              </a:ext>
            </a:extLst>
          </p:cNvPr>
          <p:cNvPicPr/>
          <p:nvPr/>
        </p:nvPicPr>
        <p:blipFill rotWithShape="1">
          <a:blip r:embed="rId4">
            <a:extLst>
              <a:ext uri="{28A0092B-C50C-407E-A947-70E740481C1C}">
                <a14:useLocalDpi xmlns:a14="http://schemas.microsoft.com/office/drawing/2010/main" val="0"/>
              </a:ext>
            </a:extLst>
          </a:blip>
          <a:srcRect b="14231"/>
          <a:stretch/>
        </p:blipFill>
        <p:spPr bwMode="auto">
          <a:xfrm>
            <a:off x="926900" y="2094106"/>
            <a:ext cx="6003290" cy="330263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359082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653830"/>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r>
              <a:rPr lang="es-ES" sz="1600" b="1" dirty="0">
                <a:solidFill>
                  <a:srgbClr val="024B85"/>
                </a:solidFill>
                <a:effectLst/>
                <a:latin typeface="Arial" panose="020B0604020202020204" pitchFamily="34" charset="0"/>
                <a:ea typeface="Arial" panose="020B0604020202020204" pitchFamily="34" charset="0"/>
              </a:rPr>
              <a:t> </a:t>
            </a:r>
            <a:endParaRPr lang="es-CO" sz="1100" dirty="0">
              <a:latin typeface="Arial" panose="020B0604020202020204" pitchFamily="34" charset="0"/>
              <a:ea typeface="Arial" panose="020B0604020202020204" pitchFamily="34" charset="0"/>
            </a:endParaRPr>
          </a:p>
          <a:p>
            <a:pPr algn="ctr">
              <a:spcAft>
                <a:spcPts val="0"/>
              </a:spcAft>
            </a:pPr>
            <a:endParaRPr lang="es-CO" sz="1100" dirty="0">
              <a:latin typeface="Arial" panose="020B0604020202020204" pitchFamily="34" charset="0"/>
              <a:ea typeface="Arial" panose="020B0604020202020204" pitchFamily="34" charset="0"/>
            </a:endParaRPr>
          </a:p>
          <a:p>
            <a:pPr algn="ct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3" name="Rectángulo 2">
            <a:extLst>
              <a:ext uri="{FF2B5EF4-FFF2-40B4-BE49-F238E27FC236}">
                <a16:creationId xmlns:a16="http://schemas.microsoft.com/office/drawing/2014/main" id="{4A46CF61-B411-4C81-94D8-25F24547D6B7}"/>
              </a:ext>
            </a:extLst>
          </p:cNvPr>
          <p:cNvSpPr/>
          <p:nvPr/>
        </p:nvSpPr>
        <p:spPr>
          <a:xfrm>
            <a:off x="7532086" y="2392829"/>
            <a:ext cx="4150360" cy="3416320"/>
          </a:xfrm>
          <a:prstGeom prst="rect">
            <a:avLst/>
          </a:prstGeom>
        </p:spPr>
        <p:txBody>
          <a:bodyPr wrap="square">
            <a:spAutoFit/>
          </a:bodyPr>
          <a:lstStyle/>
          <a:p>
            <a:pPr marL="342265" marR="342265" algn="ctr"/>
            <a:endParaRPr lang="es-ES" dirty="0">
              <a:latin typeface="Arial" panose="020B0604020202020204" pitchFamily="34" charset="0"/>
            </a:endParaRPr>
          </a:p>
          <a:p>
            <a:pPr marL="342265" marR="342265" algn="ctr">
              <a:spcAft>
                <a:spcPts val="0"/>
              </a:spcAft>
            </a:pPr>
            <a:r>
              <a:rPr lang="es-ES" dirty="0">
                <a:latin typeface="Arial" panose="020B0604020202020204" pitchFamily="34" charset="0"/>
                <a:ea typeface="Arial" panose="020B0604020202020204" pitchFamily="34" charset="0"/>
              </a:rPr>
              <a:t>La SAE participa en </a:t>
            </a:r>
            <a:r>
              <a:rPr lang="es-ES" b="1" dirty="0">
                <a:solidFill>
                  <a:srgbClr val="024B85"/>
                </a:solidFill>
                <a:latin typeface="Arial" panose="020B0604020202020204" pitchFamily="34" charset="0"/>
                <a:ea typeface="Arial" panose="020B0604020202020204" pitchFamily="34" charset="0"/>
              </a:rPr>
              <a:t>44 procesos judiciales</a:t>
            </a:r>
            <a:r>
              <a:rPr lang="es-ES" dirty="0">
                <a:latin typeface="Arial" panose="020B0604020202020204" pitchFamily="34" charset="0"/>
                <a:ea typeface="Arial" panose="020B0604020202020204" pitchFamily="34" charset="0"/>
              </a:rPr>
              <a:t> en calidad de representante de víctima, el </a:t>
            </a:r>
            <a:r>
              <a:rPr lang="es-ES" b="1" dirty="0">
                <a:solidFill>
                  <a:srgbClr val="024B85"/>
                </a:solidFill>
                <a:latin typeface="Arial" panose="020B0604020202020204" pitchFamily="34" charset="0"/>
                <a:ea typeface="Arial" panose="020B0604020202020204" pitchFamily="34" charset="0"/>
              </a:rPr>
              <a:t>5%</a:t>
            </a:r>
            <a:r>
              <a:rPr lang="es-ES" dirty="0">
                <a:latin typeface="Arial" panose="020B0604020202020204" pitchFamily="34" charset="0"/>
                <a:ea typeface="Arial" panose="020B0604020202020204" pitchFamily="34" charset="0"/>
              </a:rPr>
              <a:t> está en </a:t>
            </a:r>
            <a:r>
              <a:rPr lang="es-ES" b="1" dirty="0">
                <a:solidFill>
                  <a:srgbClr val="024B85"/>
                </a:solidFill>
                <a:latin typeface="Arial" panose="020B0604020202020204" pitchFamily="34" charset="0"/>
                <a:ea typeface="Arial" panose="020B0604020202020204" pitchFamily="34" charset="0"/>
              </a:rPr>
              <a:t>formulación de la imputación</a:t>
            </a:r>
            <a:r>
              <a:rPr lang="es-ES" dirty="0">
                <a:latin typeface="Arial" panose="020B0604020202020204" pitchFamily="34" charset="0"/>
                <a:ea typeface="Arial" panose="020B0604020202020204" pitchFamily="34" charset="0"/>
              </a:rPr>
              <a:t>, el </a:t>
            </a:r>
            <a:r>
              <a:rPr lang="es-ES" b="1" dirty="0">
                <a:solidFill>
                  <a:srgbClr val="024B85"/>
                </a:solidFill>
                <a:latin typeface="Arial" panose="020B0604020202020204" pitchFamily="34" charset="0"/>
                <a:ea typeface="Arial" panose="020B0604020202020204" pitchFamily="34" charset="0"/>
              </a:rPr>
              <a:t>15%</a:t>
            </a:r>
            <a:r>
              <a:rPr lang="es-ES" dirty="0">
                <a:latin typeface="Arial" panose="020B0604020202020204" pitchFamily="34" charset="0"/>
                <a:ea typeface="Arial" panose="020B0604020202020204" pitchFamily="34" charset="0"/>
              </a:rPr>
              <a:t> en </a:t>
            </a:r>
            <a:r>
              <a:rPr lang="es-ES" b="1" dirty="0">
                <a:solidFill>
                  <a:srgbClr val="024B85"/>
                </a:solidFill>
                <a:latin typeface="Arial" panose="020B0604020202020204" pitchFamily="34" charset="0"/>
                <a:ea typeface="Arial" panose="020B0604020202020204" pitchFamily="34" charset="0"/>
              </a:rPr>
              <a:t>acusación,</a:t>
            </a:r>
            <a:r>
              <a:rPr lang="es-ES" dirty="0">
                <a:latin typeface="Arial" panose="020B0604020202020204" pitchFamily="34" charset="0"/>
                <a:ea typeface="Arial" panose="020B0604020202020204" pitchFamily="34" charset="0"/>
              </a:rPr>
              <a:t> el </a:t>
            </a:r>
            <a:r>
              <a:rPr lang="es-ES" b="1" dirty="0">
                <a:solidFill>
                  <a:srgbClr val="024B85"/>
                </a:solidFill>
                <a:latin typeface="Arial" panose="020B0604020202020204" pitchFamily="34" charset="0"/>
                <a:ea typeface="Arial" panose="020B0604020202020204" pitchFamily="34" charset="0"/>
              </a:rPr>
              <a:t>34%</a:t>
            </a:r>
            <a:r>
              <a:rPr lang="es-ES" dirty="0">
                <a:latin typeface="Arial" panose="020B0604020202020204" pitchFamily="34" charset="0"/>
                <a:ea typeface="Arial" panose="020B0604020202020204" pitchFamily="34" charset="0"/>
              </a:rPr>
              <a:t> en </a:t>
            </a:r>
            <a:r>
              <a:rPr lang="es-ES" b="1" dirty="0">
                <a:solidFill>
                  <a:srgbClr val="024B85"/>
                </a:solidFill>
                <a:latin typeface="Arial" panose="020B0604020202020204" pitchFamily="34" charset="0"/>
                <a:ea typeface="Arial" panose="020B0604020202020204" pitchFamily="34" charset="0"/>
              </a:rPr>
              <a:t>etapa en preparatoria,</a:t>
            </a:r>
            <a:r>
              <a:rPr lang="es-ES" dirty="0">
                <a:latin typeface="Arial" panose="020B0604020202020204" pitchFamily="34" charset="0"/>
                <a:ea typeface="Arial" panose="020B0604020202020204" pitchFamily="34" charset="0"/>
              </a:rPr>
              <a:t> el </a:t>
            </a:r>
            <a:r>
              <a:rPr lang="es-ES" b="1" dirty="0">
                <a:solidFill>
                  <a:srgbClr val="024B85"/>
                </a:solidFill>
                <a:latin typeface="Arial" panose="020B0604020202020204" pitchFamily="34" charset="0"/>
                <a:ea typeface="Arial" panose="020B0604020202020204" pitchFamily="34" charset="0"/>
              </a:rPr>
              <a:t>26% juicio oral</a:t>
            </a:r>
            <a:r>
              <a:rPr lang="es-ES" dirty="0">
                <a:latin typeface="Arial" panose="020B0604020202020204" pitchFamily="34" charset="0"/>
                <a:ea typeface="Arial" panose="020B0604020202020204" pitchFamily="34" charset="0"/>
              </a:rPr>
              <a:t>, el </a:t>
            </a:r>
            <a:r>
              <a:rPr lang="es-ES" b="1" dirty="0">
                <a:solidFill>
                  <a:srgbClr val="024B85"/>
                </a:solidFill>
                <a:latin typeface="Arial" panose="020B0604020202020204" pitchFamily="34" charset="0"/>
                <a:ea typeface="Arial" panose="020B0604020202020204" pitchFamily="34" charset="0"/>
              </a:rPr>
              <a:t>5% en lectura fallo</a:t>
            </a:r>
            <a:r>
              <a:rPr lang="es-ES" dirty="0">
                <a:latin typeface="Arial" panose="020B0604020202020204" pitchFamily="34" charset="0"/>
                <a:ea typeface="Arial" panose="020B0604020202020204" pitchFamily="34" charset="0"/>
              </a:rPr>
              <a:t> y el </a:t>
            </a:r>
            <a:r>
              <a:rPr lang="es-ES" b="1" dirty="0">
                <a:solidFill>
                  <a:srgbClr val="024B85"/>
                </a:solidFill>
                <a:latin typeface="Arial" panose="020B0604020202020204" pitchFamily="34" charset="0"/>
                <a:ea typeface="Arial" panose="020B0604020202020204" pitchFamily="34" charset="0"/>
              </a:rPr>
              <a:t>15% de incidente de reparación de perjuicios</a:t>
            </a:r>
            <a:r>
              <a:rPr lang="es-ES" dirty="0">
                <a:latin typeface="Arial" panose="020B0604020202020204" pitchFamily="34" charset="0"/>
                <a:ea typeface="Arial" panose="020B0604020202020204" pitchFamily="34" charset="0"/>
              </a:rPr>
              <a:t>. </a:t>
            </a:r>
            <a:endParaRPr lang="es-CO" sz="1600" dirty="0">
              <a:latin typeface="Arial" panose="020B0604020202020204" pitchFamily="34" charset="0"/>
              <a:ea typeface="Arial" panose="020B0604020202020204" pitchFamily="34" charset="0"/>
            </a:endParaRPr>
          </a:p>
          <a:p>
            <a:pPr marL="342265" marR="342265" algn="ctr">
              <a:spcAft>
                <a:spcPts val="0"/>
              </a:spcAft>
            </a:pPr>
            <a:endParaRPr lang="es-CO" dirty="0">
              <a:latin typeface="Arial" panose="020B0604020202020204" pitchFamily="34" charset="0"/>
              <a:ea typeface="Arial" panose="020B0604020202020204" pitchFamily="34" charset="0"/>
            </a:endParaRPr>
          </a:p>
        </p:txBody>
      </p:sp>
      <p:sp>
        <p:nvSpPr>
          <p:cNvPr id="4" name="Rectángulo 3">
            <a:extLst>
              <a:ext uri="{FF2B5EF4-FFF2-40B4-BE49-F238E27FC236}">
                <a16:creationId xmlns:a16="http://schemas.microsoft.com/office/drawing/2014/main" id="{1BD81E69-26E3-4795-98B3-C7670ABA2CF7}"/>
              </a:ext>
            </a:extLst>
          </p:cNvPr>
          <p:cNvSpPr/>
          <p:nvPr/>
        </p:nvSpPr>
        <p:spPr>
          <a:xfrm>
            <a:off x="2598821" y="971251"/>
            <a:ext cx="6096000" cy="584775"/>
          </a:xfrm>
          <a:prstGeom prst="rect">
            <a:avLst/>
          </a:prstGeom>
        </p:spPr>
        <p:txBody>
          <a:bodyPr>
            <a:spAutoFit/>
          </a:bodyPr>
          <a:lstStyle/>
          <a:p>
            <a:pPr algn="ctr">
              <a:spcAft>
                <a:spcPts val="0"/>
              </a:spcAft>
            </a:pPr>
            <a:r>
              <a:rPr lang="es-ES" sz="1600" b="1" dirty="0">
                <a:solidFill>
                  <a:srgbClr val="024B85"/>
                </a:solidFill>
                <a:latin typeface="Arial" panose="020B0604020202020204" pitchFamily="34" charset="0"/>
                <a:ea typeface="Arial" panose="020B0604020202020204" pitchFamily="34" charset="0"/>
              </a:rPr>
              <a:t>¿EN QUÉ PROCESOS PENALES ACTÚA SAE COMO VÍCTIMA?</a:t>
            </a:r>
            <a:endParaRPr lang="es-CO" sz="1100" dirty="0">
              <a:latin typeface="Arial" panose="020B0604020202020204" pitchFamily="34" charset="0"/>
              <a:ea typeface="Arial" panose="020B0604020202020204" pitchFamily="34" charset="0"/>
            </a:endParaRPr>
          </a:p>
        </p:txBody>
      </p:sp>
      <p:graphicFrame>
        <p:nvGraphicFramePr>
          <p:cNvPr id="17" name="Gráfico 16">
            <a:extLst>
              <a:ext uri="{FF2B5EF4-FFF2-40B4-BE49-F238E27FC236}">
                <a16:creationId xmlns:a16="http://schemas.microsoft.com/office/drawing/2014/main" id="{29AFB62D-EEA7-4757-B96F-38A29141FC74}"/>
              </a:ext>
            </a:extLst>
          </p:cNvPr>
          <p:cNvGraphicFramePr/>
          <p:nvPr/>
        </p:nvGraphicFramePr>
        <p:xfrm>
          <a:off x="509554" y="1916242"/>
          <a:ext cx="6997700" cy="450024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786789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801124"/>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endParaRPr lang="es-CO" sz="1100" dirty="0">
              <a:latin typeface="Arial" panose="020B0604020202020204" pitchFamily="34" charset="0"/>
              <a:ea typeface="Arial" panose="020B0604020202020204" pitchFamily="34" charset="0"/>
            </a:endParaRPr>
          </a:p>
          <a:p>
            <a:pPr algn="ctr"/>
            <a:r>
              <a:rPr lang="es-ES" sz="1600" b="1" dirty="0">
                <a:solidFill>
                  <a:srgbClr val="024B85"/>
                </a:solidFill>
                <a:latin typeface="Arial" panose="020B0604020202020204" pitchFamily="34" charset="0"/>
                <a:ea typeface="Arial" panose="020B0604020202020204" pitchFamily="34" charset="0"/>
              </a:rPr>
              <a:t>¿EN CUÁNTAS AUDIENCIAS HA PARTICIPADO SAE?</a:t>
            </a: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3" name="Rectángulo 2">
            <a:extLst>
              <a:ext uri="{FF2B5EF4-FFF2-40B4-BE49-F238E27FC236}">
                <a16:creationId xmlns:a16="http://schemas.microsoft.com/office/drawing/2014/main" id="{4A46CF61-B411-4C81-94D8-25F24547D6B7}"/>
              </a:ext>
            </a:extLst>
          </p:cNvPr>
          <p:cNvSpPr/>
          <p:nvPr/>
        </p:nvSpPr>
        <p:spPr>
          <a:xfrm>
            <a:off x="7532086" y="1801397"/>
            <a:ext cx="4150360" cy="3970318"/>
          </a:xfrm>
          <a:prstGeom prst="rect">
            <a:avLst/>
          </a:prstGeom>
        </p:spPr>
        <p:txBody>
          <a:bodyPr wrap="square">
            <a:spAutoFit/>
          </a:bodyPr>
          <a:lstStyle/>
          <a:p>
            <a:pPr marL="342265" marR="342265" algn="ctr">
              <a:spcAft>
                <a:spcPts val="0"/>
              </a:spcAft>
            </a:pPr>
            <a:r>
              <a:rPr lang="es-ES" dirty="0">
                <a:latin typeface="Arial" panose="020B0604020202020204" pitchFamily="34" charset="0"/>
                <a:ea typeface="Arial" panose="020B0604020202020204" pitchFamily="34" charset="0"/>
              </a:rPr>
              <a:t>A continuación, se detalla la participación de la SAE en representación del FRISCO, actuando como víctima en los diferentes procesos judiciales que se llevan a cabo en los juzgados a nivel nacional, así para </a:t>
            </a:r>
            <a:r>
              <a:rPr lang="es-ES" b="1" dirty="0">
                <a:solidFill>
                  <a:srgbClr val="024B85"/>
                </a:solidFill>
                <a:latin typeface="Arial" panose="020B0604020202020204" pitchFamily="34" charset="0"/>
                <a:ea typeface="Arial" panose="020B0604020202020204" pitchFamily="34" charset="0"/>
              </a:rPr>
              <a:t>el año 2019 se participó en un total de 284</a:t>
            </a:r>
            <a:r>
              <a:rPr lang="es-ES" dirty="0">
                <a:latin typeface="Arial" panose="020B0604020202020204" pitchFamily="34" charset="0"/>
                <a:ea typeface="Arial" panose="020B0604020202020204" pitchFamily="34" charset="0"/>
              </a:rPr>
              <a:t> y para el primer trimestre </a:t>
            </a:r>
            <a:r>
              <a:rPr lang="es-ES" b="1" dirty="0">
                <a:solidFill>
                  <a:srgbClr val="024B85"/>
                </a:solidFill>
                <a:latin typeface="Arial" panose="020B0604020202020204" pitchFamily="34" charset="0"/>
                <a:ea typeface="Arial" panose="020B0604020202020204" pitchFamily="34" charset="0"/>
              </a:rPr>
              <a:t>del año 2020 se han asistido a un total de 46 denuncias </a:t>
            </a:r>
            <a:r>
              <a:rPr lang="es-ES" dirty="0">
                <a:latin typeface="Arial" panose="020B0604020202020204" pitchFamily="34" charset="0"/>
                <a:ea typeface="Arial" panose="020B0604020202020204" pitchFamily="34" charset="0"/>
              </a:rPr>
              <a:t>en todo el territorio nacional.</a:t>
            </a:r>
            <a:endParaRPr lang="es-CO" dirty="0">
              <a:latin typeface="Arial" panose="020B0604020202020204" pitchFamily="34" charset="0"/>
              <a:ea typeface="Arial" panose="020B0604020202020204" pitchFamily="34" charset="0"/>
            </a:endParaRPr>
          </a:p>
          <a:p>
            <a:pPr marL="342265" marR="342265" algn="ctr">
              <a:spcAft>
                <a:spcPts val="0"/>
              </a:spcAft>
            </a:pPr>
            <a:endParaRPr lang="es-CO" dirty="0">
              <a:latin typeface="Arial" panose="020B0604020202020204" pitchFamily="34" charset="0"/>
              <a:ea typeface="Arial" panose="020B0604020202020204" pitchFamily="34" charset="0"/>
            </a:endParaRPr>
          </a:p>
        </p:txBody>
      </p:sp>
      <p:graphicFrame>
        <p:nvGraphicFramePr>
          <p:cNvPr id="18" name="Gráfico 17">
            <a:extLst>
              <a:ext uri="{FF2B5EF4-FFF2-40B4-BE49-F238E27FC236}">
                <a16:creationId xmlns:a16="http://schemas.microsoft.com/office/drawing/2014/main" id="{532CEA48-DBAD-4B2C-9C36-6A064EEE3E59}"/>
              </a:ext>
            </a:extLst>
          </p:cNvPr>
          <p:cNvGraphicFramePr/>
          <p:nvPr/>
        </p:nvGraphicFramePr>
        <p:xfrm>
          <a:off x="637139" y="1637835"/>
          <a:ext cx="6329680" cy="45661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03276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801124"/>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endParaRPr lang="es-CO" sz="1100" dirty="0">
              <a:latin typeface="Arial" panose="020B0604020202020204" pitchFamily="34" charset="0"/>
              <a:ea typeface="Arial" panose="020B0604020202020204" pitchFamily="34" charset="0"/>
            </a:endParaRPr>
          </a:p>
          <a:p>
            <a:pPr algn="ctr">
              <a:spcAft>
                <a:spcPts val="0"/>
              </a:spcAft>
            </a:pPr>
            <a:r>
              <a:rPr lang="es-ES" sz="1600" b="1" dirty="0">
                <a:solidFill>
                  <a:srgbClr val="024B85"/>
                </a:solidFill>
                <a:latin typeface="Arial" panose="020B0604020202020204" pitchFamily="34" charset="0"/>
                <a:ea typeface="Arial" panose="020B0604020202020204" pitchFamily="34" charset="0"/>
              </a:rPr>
              <a:t>¿CUÁNTAS SOLICITUDES HA REALIZADO LA FISCALIA DENTRO DE LAS INVESTIGACIONES PENALES?</a:t>
            </a:r>
            <a:endParaRPr lang="es-CO" sz="1100" dirty="0">
              <a:latin typeface="Arial" panose="020B0604020202020204" pitchFamily="34" charset="0"/>
              <a:ea typeface="Arial" panose="020B0604020202020204" pitchFamily="34" charset="0"/>
            </a:endParaRPr>
          </a:p>
          <a:p>
            <a:pPr algn="ct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3" name="Rectángulo 2">
            <a:extLst>
              <a:ext uri="{FF2B5EF4-FFF2-40B4-BE49-F238E27FC236}">
                <a16:creationId xmlns:a16="http://schemas.microsoft.com/office/drawing/2014/main" id="{4A46CF61-B411-4C81-94D8-25F24547D6B7}"/>
              </a:ext>
            </a:extLst>
          </p:cNvPr>
          <p:cNvSpPr/>
          <p:nvPr/>
        </p:nvSpPr>
        <p:spPr>
          <a:xfrm>
            <a:off x="7532086" y="1801397"/>
            <a:ext cx="4150360" cy="4021614"/>
          </a:xfrm>
          <a:prstGeom prst="rect">
            <a:avLst/>
          </a:prstGeom>
        </p:spPr>
        <p:txBody>
          <a:bodyPr wrap="square">
            <a:spAutoFit/>
          </a:bodyPr>
          <a:lstStyle/>
          <a:p>
            <a:pPr algn="ctr">
              <a:spcBef>
                <a:spcPts val="390"/>
              </a:spcBef>
              <a:spcAft>
                <a:spcPts val="0"/>
              </a:spcAft>
              <a:tabLst>
                <a:tab pos="3803015" algn="l"/>
              </a:tabLst>
            </a:pPr>
            <a:endParaRPr lang="es-ES" dirty="0">
              <a:latin typeface="Arial" panose="020B0604020202020204" pitchFamily="34" charset="0"/>
              <a:ea typeface="Times New Roman" panose="02020603050405020304" pitchFamily="18" charset="0"/>
            </a:endParaRPr>
          </a:p>
          <a:p>
            <a:pPr algn="ctr">
              <a:spcBef>
                <a:spcPts val="390"/>
              </a:spcBef>
              <a:spcAft>
                <a:spcPts val="0"/>
              </a:spcAft>
              <a:tabLst>
                <a:tab pos="3803015" algn="l"/>
              </a:tabLst>
            </a:pPr>
            <a:r>
              <a:rPr lang="es-ES" dirty="0">
                <a:latin typeface="Arial" panose="020B0604020202020204" pitchFamily="34" charset="0"/>
                <a:ea typeface="Times New Roman" panose="02020603050405020304" pitchFamily="18" charset="0"/>
              </a:rPr>
              <a:t>La Fiscalía General de la Nación dentro de sus labores de investigación para el recaudo probatorio solicita información a través de órdenes de policía judicial y requerimientos, en un histórico desde </a:t>
            </a:r>
            <a:r>
              <a:rPr lang="es-ES" b="1" dirty="0">
                <a:solidFill>
                  <a:srgbClr val="024B85"/>
                </a:solidFill>
                <a:latin typeface="Arial" panose="020B0604020202020204" pitchFamily="34" charset="0"/>
                <a:ea typeface="Arial" panose="020B0604020202020204" pitchFamily="34" charset="0"/>
              </a:rPr>
              <a:t>al año 2015 al 2018 con 263 solicitudes; para el año 2019 se recibieron 156 solicitudes</a:t>
            </a:r>
            <a:r>
              <a:rPr lang="es-ES" dirty="0">
                <a:latin typeface="Arial" panose="020B0604020202020204" pitchFamily="34" charset="0"/>
                <a:ea typeface="Times New Roman" panose="02020603050405020304" pitchFamily="18" charset="0"/>
              </a:rPr>
              <a:t>, y finalmente en el primer </a:t>
            </a:r>
            <a:r>
              <a:rPr lang="es-ES" b="1" dirty="0">
                <a:solidFill>
                  <a:srgbClr val="024B85"/>
                </a:solidFill>
                <a:latin typeface="Arial" panose="020B0604020202020204" pitchFamily="34" charset="0"/>
                <a:ea typeface="Arial" panose="020B0604020202020204" pitchFamily="34" charset="0"/>
              </a:rPr>
              <a:t>trimestre del año 2020 se han recibido 54 peticiones</a:t>
            </a:r>
            <a:r>
              <a:rPr lang="es-ES" dirty="0">
                <a:latin typeface="Arial" panose="020B0604020202020204" pitchFamily="34" charset="0"/>
                <a:ea typeface="Times New Roman" panose="02020603050405020304" pitchFamily="18" charset="0"/>
              </a:rPr>
              <a:t>, para un total </a:t>
            </a:r>
            <a:r>
              <a:rPr lang="es-ES" b="1" dirty="0">
                <a:solidFill>
                  <a:srgbClr val="024B85"/>
                </a:solidFill>
                <a:latin typeface="Arial" panose="020B0604020202020204" pitchFamily="34" charset="0"/>
                <a:ea typeface="Arial" panose="020B0604020202020204" pitchFamily="34" charset="0"/>
              </a:rPr>
              <a:t>de 473,</a:t>
            </a:r>
            <a:r>
              <a:rPr lang="es-ES" dirty="0">
                <a:latin typeface="Arial" panose="020B0604020202020204" pitchFamily="34" charset="0"/>
                <a:ea typeface="Times New Roman" panose="02020603050405020304" pitchFamily="18" charset="0"/>
              </a:rPr>
              <a:t> se detallan así: </a:t>
            </a:r>
            <a:endParaRPr lang="es-CO" dirty="0">
              <a:latin typeface="Arial" panose="020B0604020202020204" pitchFamily="34" charset="0"/>
              <a:ea typeface="Arial" panose="020B0604020202020204" pitchFamily="34" charset="0"/>
            </a:endParaRPr>
          </a:p>
          <a:p>
            <a:pPr marL="342265" marR="342265" algn="ctr">
              <a:spcAft>
                <a:spcPts val="0"/>
              </a:spcAft>
            </a:pPr>
            <a:endParaRPr lang="es-CO" dirty="0">
              <a:latin typeface="Arial" panose="020B0604020202020204" pitchFamily="34" charset="0"/>
              <a:ea typeface="Arial" panose="020B0604020202020204" pitchFamily="34" charset="0"/>
            </a:endParaRPr>
          </a:p>
        </p:txBody>
      </p:sp>
      <p:graphicFrame>
        <p:nvGraphicFramePr>
          <p:cNvPr id="15" name="Gráfico 14">
            <a:extLst>
              <a:ext uri="{FF2B5EF4-FFF2-40B4-BE49-F238E27FC236}">
                <a16:creationId xmlns:a16="http://schemas.microsoft.com/office/drawing/2014/main" id="{CB5A1725-140A-4A3A-9C51-8DB8DE7034EB}"/>
              </a:ext>
            </a:extLst>
          </p:cNvPr>
          <p:cNvGraphicFramePr/>
          <p:nvPr/>
        </p:nvGraphicFramePr>
        <p:xfrm>
          <a:off x="975516" y="1801397"/>
          <a:ext cx="5474335" cy="44025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908612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801124"/>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endParaRPr lang="es-CO" sz="1100" dirty="0">
              <a:latin typeface="Arial" panose="020B0604020202020204" pitchFamily="34" charset="0"/>
              <a:ea typeface="Arial" panose="020B0604020202020204" pitchFamily="34" charset="0"/>
            </a:endParaRPr>
          </a:p>
          <a:p>
            <a:pPr algn="ctr">
              <a:spcAft>
                <a:spcPts val="0"/>
              </a:spcAft>
            </a:pPr>
            <a:r>
              <a:rPr lang="es-ES" sz="1600" b="1" dirty="0">
                <a:solidFill>
                  <a:srgbClr val="024B85"/>
                </a:solidFill>
                <a:latin typeface="Arial" panose="020B0604020202020204" pitchFamily="34" charset="0"/>
                <a:ea typeface="Arial" panose="020B0604020202020204" pitchFamily="34" charset="0"/>
              </a:rPr>
              <a:t>ACCIÓN CONSTITUCIONAL DE TUTELA</a:t>
            </a:r>
            <a:endParaRPr lang="es-CO" sz="1100" dirty="0">
              <a:latin typeface="Arial" panose="020B0604020202020204" pitchFamily="34" charset="0"/>
              <a:ea typeface="Arial" panose="020B0604020202020204" pitchFamily="34" charset="0"/>
            </a:endParaRPr>
          </a:p>
          <a:p>
            <a:pPr algn="ctr">
              <a:spcAft>
                <a:spcPts val="0"/>
              </a:spcAft>
            </a:pPr>
            <a:r>
              <a:rPr lang="es-ES" sz="1600" b="1" dirty="0">
                <a:solidFill>
                  <a:srgbClr val="024B85"/>
                </a:solidFill>
                <a:latin typeface="Arial" panose="020B0604020202020204" pitchFamily="34" charset="0"/>
                <a:ea typeface="Arial" panose="020B0604020202020204" pitchFamily="34" charset="0"/>
              </a:rPr>
              <a:t>  </a:t>
            </a: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3" name="Rectángulo 2">
            <a:extLst>
              <a:ext uri="{FF2B5EF4-FFF2-40B4-BE49-F238E27FC236}">
                <a16:creationId xmlns:a16="http://schemas.microsoft.com/office/drawing/2014/main" id="{4A46CF61-B411-4C81-94D8-25F24547D6B7}"/>
              </a:ext>
            </a:extLst>
          </p:cNvPr>
          <p:cNvSpPr/>
          <p:nvPr/>
        </p:nvSpPr>
        <p:spPr>
          <a:xfrm>
            <a:off x="7979680" y="2374452"/>
            <a:ext cx="3965985" cy="2862322"/>
          </a:xfrm>
          <a:prstGeom prst="rect">
            <a:avLst/>
          </a:prstGeom>
        </p:spPr>
        <p:txBody>
          <a:bodyPr wrap="square">
            <a:spAutoFit/>
          </a:bodyPr>
          <a:lstStyle/>
          <a:p>
            <a:pPr algn="ctr">
              <a:spcBef>
                <a:spcPts val="390"/>
              </a:spcBef>
              <a:spcAft>
                <a:spcPts val="0"/>
              </a:spcAft>
              <a:tabLst>
                <a:tab pos="3803015" algn="l"/>
              </a:tabLst>
            </a:pPr>
            <a:endParaRPr lang="es-ES" dirty="0">
              <a:latin typeface="Arial" panose="020B0604020202020204" pitchFamily="34" charset="0"/>
              <a:ea typeface="Times New Roman" panose="02020603050405020304" pitchFamily="18" charset="0"/>
            </a:endParaRPr>
          </a:p>
          <a:p>
            <a:pPr marL="342265" marR="342265" algn="ctr">
              <a:spcAft>
                <a:spcPts val="0"/>
              </a:spcAft>
            </a:pPr>
            <a:r>
              <a:rPr lang="es-ES" dirty="0">
                <a:latin typeface="Arial" panose="020B0604020202020204" pitchFamily="34" charset="0"/>
                <a:ea typeface="Arial" panose="020B0604020202020204" pitchFamily="34" charset="0"/>
              </a:rPr>
              <a:t>La siguiente gráfica presenta el número de acciones constitucionales atendidas en el primer trimestre de la </a:t>
            </a:r>
            <a:r>
              <a:rPr lang="es-ES" b="1" dirty="0">
                <a:solidFill>
                  <a:srgbClr val="024B85"/>
                </a:solidFill>
                <a:latin typeface="Arial" panose="020B0604020202020204" pitchFamily="34" charset="0"/>
                <a:ea typeface="Arial" panose="020B0604020202020204" pitchFamily="34" charset="0"/>
              </a:rPr>
              <a:t>vigencia 2020 (259),</a:t>
            </a:r>
            <a:r>
              <a:rPr lang="es-ES" dirty="0">
                <a:latin typeface="Arial" panose="020B0604020202020204" pitchFamily="34" charset="0"/>
                <a:ea typeface="Arial" panose="020B0604020202020204" pitchFamily="34" charset="0"/>
              </a:rPr>
              <a:t> en comparación con el primer trimestre de la </a:t>
            </a:r>
            <a:r>
              <a:rPr lang="es-ES" b="1" dirty="0">
                <a:solidFill>
                  <a:srgbClr val="024B85"/>
                </a:solidFill>
                <a:latin typeface="Arial" panose="020B0604020202020204" pitchFamily="34" charset="0"/>
                <a:ea typeface="Arial" panose="020B0604020202020204" pitchFamily="34" charset="0"/>
              </a:rPr>
              <a:t>vigencia 2019 (212).</a:t>
            </a:r>
            <a:endParaRPr lang="es-CO" sz="1600" dirty="0">
              <a:latin typeface="Arial" panose="020B0604020202020204" pitchFamily="34" charset="0"/>
              <a:ea typeface="Arial" panose="020B0604020202020204" pitchFamily="34" charset="0"/>
            </a:endParaRPr>
          </a:p>
          <a:p>
            <a:pPr marL="342265" marR="342265" algn="ctr">
              <a:spcAft>
                <a:spcPts val="0"/>
              </a:spcAft>
            </a:pPr>
            <a:endParaRPr lang="es-CO" dirty="0">
              <a:latin typeface="Arial" panose="020B0604020202020204" pitchFamily="34" charset="0"/>
              <a:ea typeface="Arial" panose="020B0604020202020204" pitchFamily="34" charset="0"/>
            </a:endParaRPr>
          </a:p>
        </p:txBody>
      </p:sp>
      <p:graphicFrame>
        <p:nvGraphicFramePr>
          <p:cNvPr id="17" name="Gráfico 16">
            <a:extLst>
              <a:ext uri="{FF2B5EF4-FFF2-40B4-BE49-F238E27FC236}">
                <a16:creationId xmlns:a16="http://schemas.microsoft.com/office/drawing/2014/main" id="{5E239411-FA11-4814-ACF9-82E95DD1C604}"/>
              </a:ext>
            </a:extLst>
          </p:cNvPr>
          <p:cNvGraphicFramePr/>
          <p:nvPr/>
        </p:nvGraphicFramePr>
        <p:xfrm>
          <a:off x="919526" y="1823896"/>
          <a:ext cx="6875780" cy="42329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386629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801124"/>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endParaRPr lang="es-CO" sz="1100" dirty="0">
              <a:latin typeface="Arial" panose="020B0604020202020204" pitchFamily="34" charset="0"/>
              <a:ea typeface="Arial" panose="020B0604020202020204" pitchFamily="34" charset="0"/>
            </a:endParaRPr>
          </a:p>
          <a:p>
            <a:pPr algn="ctr">
              <a:spcAft>
                <a:spcPts val="0"/>
              </a:spcAft>
            </a:pPr>
            <a:r>
              <a:rPr lang="es-ES" sz="1600" b="1" dirty="0">
                <a:solidFill>
                  <a:srgbClr val="024B85"/>
                </a:solidFill>
                <a:latin typeface="Arial" panose="020B0604020202020204" pitchFamily="34" charset="0"/>
                <a:ea typeface="Arial" panose="020B0604020202020204" pitchFamily="34" charset="0"/>
              </a:rPr>
              <a:t>¿QUÉ TIPOLOGÍA SE HA PRESENTADO DURANTE EL PRIMER TRIMESTRE DE LA VIGENCIA 2020? </a:t>
            </a:r>
            <a:endParaRPr lang="es-CO" sz="1100" dirty="0">
              <a:latin typeface="Arial" panose="020B0604020202020204" pitchFamily="34" charset="0"/>
              <a:ea typeface="Arial" panose="020B0604020202020204" pitchFamily="34" charset="0"/>
            </a:endParaRPr>
          </a:p>
          <a:p>
            <a:pPr algn="ctr">
              <a:spcAft>
                <a:spcPts val="0"/>
              </a:spcAft>
            </a:pPr>
            <a:r>
              <a:rPr lang="es-ES" sz="1600" b="1" dirty="0">
                <a:solidFill>
                  <a:srgbClr val="024B85"/>
                </a:solidFill>
                <a:latin typeface="Arial" panose="020B0604020202020204" pitchFamily="34" charset="0"/>
                <a:ea typeface="Arial" panose="020B0604020202020204" pitchFamily="34" charset="0"/>
              </a:rPr>
              <a:t>  </a:t>
            </a: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3" name="Rectángulo 2">
            <a:extLst>
              <a:ext uri="{FF2B5EF4-FFF2-40B4-BE49-F238E27FC236}">
                <a16:creationId xmlns:a16="http://schemas.microsoft.com/office/drawing/2014/main" id="{4A46CF61-B411-4C81-94D8-25F24547D6B7}"/>
              </a:ext>
            </a:extLst>
          </p:cNvPr>
          <p:cNvSpPr/>
          <p:nvPr/>
        </p:nvSpPr>
        <p:spPr>
          <a:xfrm>
            <a:off x="7848189" y="2879234"/>
            <a:ext cx="3965985" cy="2862322"/>
          </a:xfrm>
          <a:prstGeom prst="rect">
            <a:avLst/>
          </a:prstGeom>
        </p:spPr>
        <p:txBody>
          <a:bodyPr wrap="square">
            <a:spAutoFit/>
          </a:bodyPr>
          <a:lstStyle/>
          <a:p>
            <a:pPr marL="342265" marR="342265" algn="ctr">
              <a:spcAft>
                <a:spcPts val="0"/>
              </a:spcAft>
            </a:pPr>
            <a:r>
              <a:rPr lang="es-ES" dirty="0">
                <a:latin typeface="Arial" panose="020B0604020202020204" pitchFamily="34" charset="0"/>
                <a:ea typeface="Arial" panose="020B0604020202020204" pitchFamily="34" charset="0"/>
              </a:rPr>
              <a:t>Para este </a:t>
            </a:r>
            <a:r>
              <a:rPr lang="es-ES" b="1" dirty="0">
                <a:solidFill>
                  <a:srgbClr val="024B85"/>
                </a:solidFill>
                <a:latin typeface="Arial" panose="020B0604020202020204" pitchFamily="34" charset="0"/>
                <a:ea typeface="Arial" panose="020B0604020202020204" pitchFamily="34" charset="0"/>
              </a:rPr>
              <a:t>primer trimestre</a:t>
            </a:r>
            <a:r>
              <a:rPr lang="es-ES" dirty="0">
                <a:latin typeface="Arial" panose="020B0604020202020204" pitchFamily="34" charset="0"/>
                <a:ea typeface="Arial" panose="020B0604020202020204" pitchFamily="34" charset="0"/>
              </a:rPr>
              <a:t> se evidencia que el </a:t>
            </a:r>
            <a:r>
              <a:rPr lang="es-ES" b="1" dirty="0">
                <a:solidFill>
                  <a:srgbClr val="024B85"/>
                </a:solidFill>
                <a:latin typeface="Arial" panose="020B0604020202020204" pitchFamily="34" charset="0"/>
                <a:ea typeface="Arial" panose="020B0604020202020204" pitchFamily="34" charset="0"/>
              </a:rPr>
              <a:t>motivo principal</a:t>
            </a:r>
            <a:r>
              <a:rPr lang="es-ES" dirty="0">
                <a:latin typeface="Arial" panose="020B0604020202020204" pitchFamily="34" charset="0"/>
                <a:ea typeface="Arial" panose="020B0604020202020204" pitchFamily="34" charset="0"/>
              </a:rPr>
              <a:t> de las acciones de tutela es por </a:t>
            </a:r>
            <a:r>
              <a:rPr lang="es-ES" b="1" dirty="0">
                <a:solidFill>
                  <a:srgbClr val="024B85"/>
                </a:solidFill>
                <a:latin typeface="Arial" panose="020B0604020202020204" pitchFamily="34" charset="0"/>
                <a:ea typeface="Arial" panose="020B0604020202020204" pitchFamily="34" charset="0"/>
              </a:rPr>
              <a:t>derechos de petición </a:t>
            </a:r>
            <a:r>
              <a:rPr lang="es-ES" dirty="0">
                <a:latin typeface="Arial" panose="020B0604020202020204" pitchFamily="34" charset="0"/>
                <a:ea typeface="Arial" panose="020B0604020202020204" pitchFamily="34" charset="0"/>
              </a:rPr>
              <a:t>en un</a:t>
            </a:r>
            <a:r>
              <a:rPr lang="es-ES" b="1" dirty="0">
                <a:solidFill>
                  <a:srgbClr val="024B85"/>
                </a:solidFill>
                <a:latin typeface="Arial" panose="020B0604020202020204" pitchFamily="34" charset="0"/>
                <a:ea typeface="Arial" panose="020B0604020202020204" pitchFamily="34" charset="0"/>
              </a:rPr>
              <a:t> 38%, gestiones de la administración </a:t>
            </a:r>
            <a:r>
              <a:rPr lang="es-ES" dirty="0">
                <a:latin typeface="Arial" panose="020B0604020202020204" pitchFamily="34" charset="0"/>
                <a:ea typeface="Arial" panose="020B0604020202020204" pitchFamily="34" charset="0"/>
              </a:rPr>
              <a:t>en un</a:t>
            </a:r>
            <a:r>
              <a:rPr lang="es-ES" b="1" dirty="0">
                <a:solidFill>
                  <a:srgbClr val="024B85"/>
                </a:solidFill>
                <a:latin typeface="Arial" panose="020B0604020202020204" pitchFamily="34" charset="0"/>
                <a:ea typeface="Arial" panose="020B0604020202020204" pitchFamily="34" charset="0"/>
              </a:rPr>
              <a:t> 23% y policía administrativa </a:t>
            </a:r>
            <a:r>
              <a:rPr lang="es-ES" dirty="0">
                <a:latin typeface="Arial" panose="020B0604020202020204" pitchFamily="34" charset="0"/>
                <a:ea typeface="Arial" panose="020B0604020202020204" pitchFamily="34" charset="0"/>
              </a:rPr>
              <a:t>en un</a:t>
            </a:r>
            <a:r>
              <a:rPr lang="es-ES" b="1" dirty="0">
                <a:solidFill>
                  <a:srgbClr val="024B85"/>
                </a:solidFill>
                <a:latin typeface="Arial" panose="020B0604020202020204" pitchFamily="34" charset="0"/>
                <a:ea typeface="Arial" panose="020B0604020202020204" pitchFamily="34" charset="0"/>
              </a:rPr>
              <a:t> 22%</a:t>
            </a:r>
            <a:r>
              <a:rPr lang="es-ES" dirty="0">
                <a:latin typeface="Arial" panose="020B0604020202020204" pitchFamily="34" charset="0"/>
                <a:ea typeface="Arial" panose="020B0604020202020204" pitchFamily="34" charset="0"/>
              </a:rPr>
              <a:t>.</a:t>
            </a:r>
            <a:endParaRPr lang="es-CO" sz="1600" dirty="0">
              <a:latin typeface="Arial" panose="020B0604020202020204" pitchFamily="34" charset="0"/>
              <a:ea typeface="Arial" panose="020B0604020202020204" pitchFamily="34" charset="0"/>
            </a:endParaRPr>
          </a:p>
          <a:p>
            <a:pPr marL="342265" marR="342265" algn="ctr">
              <a:spcAft>
                <a:spcPts val="0"/>
              </a:spcAft>
            </a:pPr>
            <a:endParaRPr lang="es-CO" dirty="0">
              <a:latin typeface="Arial" panose="020B0604020202020204" pitchFamily="34" charset="0"/>
              <a:ea typeface="Arial" panose="020B0604020202020204" pitchFamily="34" charset="0"/>
            </a:endParaRPr>
          </a:p>
        </p:txBody>
      </p:sp>
      <p:graphicFrame>
        <p:nvGraphicFramePr>
          <p:cNvPr id="15" name="Gráfico 14">
            <a:extLst>
              <a:ext uri="{FF2B5EF4-FFF2-40B4-BE49-F238E27FC236}">
                <a16:creationId xmlns:a16="http://schemas.microsoft.com/office/drawing/2014/main" id="{4D010DBD-285E-4E69-BF1B-449C9EDBF39A}"/>
              </a:ext>
            </a:extLst>
          </p:cNvPr>
          <p:cNvGraphicFramePr/>
          <p:nvPr/>
        </p:nvGraphicFramePr>
        <p:xfrm>
          <a:off x="265936" y="1710959"/>
          <a:ext cx="7267575" cy="474587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599557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8" name="Rectangle 24">
            <a:extLst>
              <a:ext uri="{FF2B5EF4-FFF2-40B4-BE49-F238E27FC236}">
                <a16:creationId xmlns:a16="http://schemas.microsoft.com/office/drawing/2014/main" id="{C1548340-E602-4685-A3E6-53D04F96A9EF}"/>
              </a:ext>
            </a:extLst>
          </p:cNvPr>
          <p:cNvSpPr>
            <a:spLocks noChangeArrowheads="1"/>
          </p:cNvSpPr>
          <p:nvPr/>
        </p:nvSpPr>
        <p:spPr bwMode="auto">
          <a:xfrm>
            <a:off x="265936" y="-6965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29" name="Rectangle 32">
            <a:extLst>
              <a:ext uri="{FF2B5EF4-FFF2-40B4-BE49-F238E27FC236}">
                <a16:creationId xmlns:a16="http://schemas.microsoft.com/office/drawing/2014/main" id="{9B506618-15C0-4D7F-AC59-42B470BA1083}"/>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30" name="Rectangle 44">
            <a:extLst>
              <a:ext uri="{FF2B5EF4-FFF2-40B4-BE49-F238E27FC236}">
                <a16:creationId xmlns:a16="http://schemas.microsoft.com/office/drawing/2014/main" id="{1511CEA4-5D0F-4E64-A3B7-47E1C1B241AF}"/>
              </a:ext>
            </a:extLst>
          </p:cNvPr>
          <p:cNvSpPr>
            <a:spLocks noChangeArrowheads="1"/>
          </p:cNvSpPr>
          <p:nvPr/>
        </p:nvSpPr>
        <p:spPr bwMode="auto">
          <a:xfrm>
            <a:off x="265936" y="-2330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8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es-ES" altLang="es-CO"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48EC762-BF90-4EEC-97BB-CA542899D770}"/>
              </a:ext>
            </a:extLst>
          </p:cNvPr>
          <p:cNvSpPr>
            <a:spLocks noChangeArrowheads="1"/>
          </p:cNvSpPr>
          <p:nvPr/>
        </p:nvSpPr>
        <p:spPr bwMode="auto">
          <a:xfrm>
            <a:off x="2881757" y="47638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0728" tIns="60306" rIns="1180728"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CO" sz="1300" b="1"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O" altLang="es-CO" sz="800" b="0" i="0" u="none" strike="noStrike" cap="none" normalizeH="0" baseline="0" dirty="0">
                <a:ln>
                  <a:noFill/>
                </a:ln>
                <a:solidFill>
                  <a:schemeClr val="tx1"/>
                </a:solidFill>
                <a:effectLst/>
                <a:latin typeface="Arial" panose="020B0604020202020204" pitchFamily="34" charset="0"/>
              </a:rPr>
            </a:b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sp>
        <p:nvSpPr>
          <p:cNvPr id="16" name="Rectangle 240">
            <a:extLst>
              <a:ext uri="{FF2B5EF4-FFF2-40B4-BE49-F238E27FC236}">
                <a16:creationId xmlns:a16="http://schemas.microsoft.com/office/drawing/2014/main" id="{0C52AD20-A765-4EC2-97F3-86E1C5D96CE3}"/>
              </a:ext>
            </a:extLst>
          </p:cNvPr>
          <p:cNvSpPr>
            <a:spLocks noChangeArrowheads="1"/>
          </p:cNvSpPr>
          <p:nvPr/>
        </p:nvSpPr>
        <p:spPr bwMode="auto">
          <a:xfrm>
            <a:off x="1298940" y="801124"/>
            <a:ext cx="9322168" cy="889754"/>
          </a:xfrm>
          <a:prstGeom prst="rect">
            <a:avLst/>
          </a:prstGeom>
          <a:noFill/>
          <a:ln>
            <a:noFill/>
          </a:ln>
        </p:spPr>
        <p:txBody>
          <a:bodyPr rot="0" vert="horz" wrap="square" lIns="91440" tIns="45720" rIns="91440" bIns="45720" anchor="t" anchorCtr="0" upright="1">
            <a:noAutofit/>
          </a:bodyPr>
          <a:lstStyle/>
          <a:p>
            <a:pPr algn="ctr">
              <a:spcAft>
                <a:spcPts val="0"/>
              </a:spcAft>
            </a:pPr>
            <a:endParaRPr lang="es-CO" sz="1100" dirty="0">
              <a:latin typeface="Arial" panose="020B0604020202020204" pitchFamily="34" charset="0"/>
              <a:ea typeface="Arial" panose="020B0604020202020204" pitchFamily="34" charset="0"/>
            </a:endParaRPr>
          </a:p>
          <a:p>
            <a:pPr algn="ctr">
              <a:spcAft>
                <a:spcPts val="0"/>
              </a:spcAft>
            </a:pPr>
            <a:r>
              <a:rPr lang="es-ES" sz="1600" b="1" dirty="0">
                <a:solidFill>
                  <a:srgbClr val="024B85"/>
                </a:solidFill>
                <a:latin typeface="Arial" panose="020B0604020202020204" pitchFamily="34" charset="0"/>
                <a:ea typeface="Arial" panose="020B0604020202020204" pitchFamily="34" charset="0"/>
              </a:rPr>
              <a:t>¿QUÉ EFECTIVIDAD HA TENIDO LA DEFENSA DE SAE </a:t>
            </a:r>
            <a:endParaRPr lang="es-CO" sz="1100" dirty="0">
              <a:latin typeface="Arial" panose="020B0604020202020204" pitchFamily="34" charset="0"/>
              <a:ea typeface="Arial" panose="020B0604020202020204" pitchFamily="34" charset="0"/>
            </a:endParaRPr>
          </a:p>
          <a:p>
            <a:pPr algn="ctr">
              <a:spcAft>
                <a:spcPts val="0"/>
              </a:spcAft>
            </a:pPr>
            <a:r>
              <a:rPr lang="es-ES" sz="1600" b="1" dirty="0">
                <a:solidFill>
                  <a:srgbClr val="024B85"/>
                </a:solidFill>
                <a:latin typeface="Arial" panose="020B0604020202020204" pitchFamily="34" charset="0"/>
                <a:ea typeface="Arial" panose="020B0604020202020204" pitchFamily="34" charset="0"/>
              </a:rPr>
              <a:t>EN LOS FALLOS DE TUTELA?</a:t>
            </a:r>
            <a:endParaRPr lang="es-CO" sz="1100" dirty="0">
              <a:latin typeface="Arial" panose="020B0604020202020204" pitchFamily="34" charset="0"/>
              <a:ea typeface="Arial" panose="020B0604020202020204" pitchFamily="34" charset="0"/>
            </a:endParaRPr>
          </a:p>
          <a:p>
            <a:pPr algn="ctr">
              <a:spcAft>
                <a:spcPts val="0"/>
              </a:spcAft>
            </a:pPr>
            <a:r>
              <a:rPr lang="es-ES" sz="1600" b="1" dirty="0">
                <a:solidFill>
                  <a:srgbClr val="024B85"/>
                </a:solidFill>
                <a:latin typeface="Arial" panose="020B0604020202020204" pitchFamily="34" charset="0"/>
                <a:ea typeface="Arial" panose="020B0604020202020204" pitchFamily="34" charset="0"/>
              </a:rPr>
              <a:t>  </a:t>
            </a:r>
            <a:endParaRPr lang="es-CO" sz="1600" b="1" dirty="0">
              <a:solidFill>
                <a:srgbClr val="024B85"/>
              </a:solidFill>
              <a:latin typeface="Arial" panose="020B0604020202020204" pitchFamily="34" charset="0"/>
            </a:endParaRPr>
          </a:p>
        </p:txBody>
      </p:sp>
      <p:sp>
        <p:nvSpPr>
          <p:cNvPr id="12" name="Rectangle 4">
            <a:extLst>
              <a:ext uri="{FF2B5EF4-FFF2-40B4-BE49-F238E27FC236}">
                <a16:creationId xmlns:a16="http://schemas.microsoft.com/office/drawing/2014/main" id="{20DE2321-1AE9-43E6-9BB7-72660CB8F9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3" name="Rectángulo 2">
            <a:extLst>
              <a:ext uri="{FF2B5EF4-FFF2-40B4-BE49-F238E27FC236}">
                <a16:creationId xmlns:a16="http://schemas.microsoft.com/office/drawing/2014/main" id="{4A46CF61-B411-4C81-94D8-25F24547D6B7}"/>
              </a:ext>
            </a:extLst>
          </p:cNvPr>
          <p:cNvSpPr/>
          <p:nvPr/>
        </p:nvSpPr>
        <p:spPr>
          <a:xfrm>
            <a:off x="7798039" y="2408390"/>
            <a:ext cx="3965985" cy="2308324"/>
          </a:xfrm>
          <a:prstGeom prst="rect">
            <a:avLst/>
          </a:prstGeom>
        </p:spPr>
        <p:txBody>
          <a:bodyPr wrap="square">
            <a:spAutoFit/>
          </a:bodyPr>
          <a:lstStyle/>
          <a:p>
            <a:pPr marL="342265" marR="342265" algn="ctr">
              <a:spcAft>
                <a:spcPts val="0"/>
              </a:spcAft>
            </a:pPr>
            <a:r>
              <a:rPr lang="es-ES" dirty="0">
                <a:latin typeface="Arial" panose="020B0604020202020204" pitchFamily="34" charset="0"/>
                <a:ea typeface="Arial" panose="020B0604020202020204" pitchFamily="34" charset="0"/>
              </a:rPr>
              <a:t>Una vez </a:t>
            </a:r>
            <a:r>
              <a:rPr lang="es-ES" b="1" dirty="0">
                <a:solidFill>
                  <a:srgbClr val="024B85"/>
                </a:solidFill>
                <a:latin typeface="Arial" panose="020B0604020202020204" pitchFamily="34" charset="0"/>
                <a:ea typeface="Arial" panose="020B0604020202020204" pitchFamily="34" charset="0"/>
              </a:rPr>
              <a:t>ejercida la defensa</a:t>
            </a:r>
            <a:r>
              <a:rPr lang="es-ES" dirty="0">
                <a:latin typeface="Arial" panose="020B0604020202020204" pitchFamily="34" charset="0"/>
                <a:ea typeface="Arial" panose="020B0604020202020204" pitchFamily="34" charset="0"/>
              </a:rPr>
              <a:t> dentro de las acciones de tutela presentadas en contra de la Sociedad durante </a:t>
            </a:r>
            <a:r>
              <a:rPr lang="es-ES" b="1" dirty="0">
                <a:solidFill>
                  <a:srgbClr val="024B85"/>
                </a:solidFill>
                <a:latin typeface="Arial" panose="020B0604020202020204" pitchFamily="34" charset="0"/>
                <a:ea typeface="Arial" panose="020B0604020202020204" pitchFamily="34" charset="0"/>
              </a:rPr>
              <a:t>este trimestre</a:t>
            </a:r>
            <a:r>
              <a:rPr lang="es-ES" dirty="0">
                <a:latin typeface="Arial" panose="020B0604020202020204" pitchFamily="34" charset="0"/>
                <a:ea typeface="Arial" panose="020B0604020202020204" pitchFamily="34" charset="0"/>
              </a:rPr>
              <a:t>, el </a:t>
            </a:r>
            <a:r>
              <a:rPr lang="es-ES" b="1" dirty="0">
                <a:solidFill>
                  <a:srgbClr val="024B85"/>
                </a:solidFill>
                <a:latin typeface="Arial" panose="020B0604020202020204" pitchFamily="34" charset="0"/>
                <a:ea typeface="Arial" panose="020B0604020202020204" pitchFamily="34" charset="0"/>
              </a:rPr>
              <a:t>78.95%</a:t>
            </a:r>
            <a:r>
              <a:rPr lang="es-ES" dirty="0">
                <a:solidFill>
                  <a:srgbClr val="548DD4"/>
                </a:solidFill>
                <a:latin typeface="Arial" panose="020B0604020202020204" pitchFamily="34" charset="0"/>
                <a:ea typeface="Arial" panose="020B0604020202020204" pitchFamily="34" charset="0"/>
              </a:rPr>
              <a:t> </a:t>
            </a:r>
            <a:r>
              <a:rPr lang="es-ES" dirty="0">
                <a:latin typeface="Arial" panose="020B0604020202020204" pitchFamily="34" charset="0"/>
                <a:ea typeface="Arial" panose="020B0604020202020204" pitchFamily="34" charset="0"/>
              </a:rPr>
              <a:t>de los fallos han sido </a:t>
            </a:r>
            <a:r>
              <a:rPr lang="es-ES" b="1" dirty="0">
                <a:solidFill>
                  <a:srgbClr val="024B85"/>
                </a:solidFill>
                <a:latin typeface="Arial" panose="020B0604020202020204" pitchFamily="34" charset="0"/>
                <a:ea typeface="Arial" panose="020B0604020202020204" pitchFamily="34" charset="0"/>
              </a:rPr>
              <a:t>a favor</a:t>
            </a:r>
            <a:r>
              <a:rPr lang="es-ES" dirty="0">
                <a:latin typeface="Arial" panose="020B0604020202020204" pitchFamily="34" charset="0"/>
                <a:ea typeface="Arial" panose="020B0604020202020204" pitchFamily="34" charset="0"/>
              </a:rPr>
              <a:t> de los intereses de la SAE.</a:t>
            </a:r>
            <a:endParaRPr lang="es-CO" sz="1600" dirty="0">
              <a:latin typeface="Arial" panose="020B0604020202020204" pitchFamily="34" charset="0"/>
              <a:ea typeface="Arial" panose="020B0604020202020204" pitchFamily="34" charset="0"/>
            </a:endParaRPr>
          </a:p>
          <a:p>
            <a:pPr marL="342265" marR="342265" algn="ctr">
              <a:spcAft>
                <a:spcPts val="0"/>
              </a:spcAft>
            </a:pPr>
            <a:endParaRPr lang="es-CO" dirty="0">
              <a:latin typeface="Arial" panose="020B0604020202020204" pitchFamily="34" charset="0"/>
              <a:ea typeface="Arial" panose="020B0604020202020204" pitchFamily="34" charset="0"/>
            </a:endParaRPr>
          </a:p>
        </p:txBody>
      </p:sp>
      <p:graphicFrame>
        <p:nvGraphicFramePr>
          <p:cNvPr id="17" name="Gráfico 16">
            <a:extLst>
              <a:ext uri="{FF2B5EF4-FFF2-40B4-BE49-F238E27FC236}">
                <a16:creationId xmlns:a16="http://schemas.microsoft.com/office/drawing/2014/main" id="{5FA9E7F5-04DF-4FB7-A2A9-C46518F40FE5}"/>
              </a:ext>
            </a:extLst>
          </p:cNvPr>
          <p:cNvGraphicFramePr/>
          <p:nvPr/>
        </p:nvGraphicFramePr>
        <p:xfrm>
          <a:off x="432551" y="2352293"/>
          <a:ext cx="6899275" cy="37045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360138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t>
            </a:r>
            <a:r>
              <a:rPr lang="es-CO" sz="1400" dirty="0">
                <a:solidFill>
                  <a:srgbClr val="A9A8A9"/>
                </a:solidFill>
                <a:latin typeface="Lato Regular"/>
                <a:cs typeface="Lato Regular"/>
              </a:rPr>
              <a:t>Sociedades</a:t>
            </a:r>
            <a:endParaRPr lang="es-ES" sz="1400" dirty="0">
              <a:solidFill>
                <a:srgbClr val="A9A8A9"/>
              </a:solidFill>
              <a:latin typeface="Lato Regular"/>
              <a:cs typeface="Lato Regular"/>
            </a:endParaRPr>
          </a:p>
        </p:txBody>
      </p:sp>
      <p:sp>
        <p:nvSpPr>
          <p:cNvPr id="7" name="CuadroTexto 6">
            <a:extLst>
              <a:ext uri="{FF2B5EF4-FFF2-40B4-BE49-F238E27FC236}">
                <a16:creationId xmlns:a16="http://schemas.microsoft.com/office/drawing/2014/main" id="{C50CDA13-8043-49F5-A113-AF1FB50FC152}"/>
              </a:ext>
            </a:extLst>
          </p:cNvPr>
          <p:cNvSpPr txBox="1"/>
          <p:nvPr/>
        </p:nvSpPr>
        <p:spPr>
          <a:xfrm>
            <a:off x="1392620" y="2119214"/>
            <a:ext cx="9143999" cy="4401205"/>
          </a:xfrm>
          <a:prstGeom prst="rect">
            <a:avLst/>
          </a:prstGeom>
          <a:noFill/>
        </p:spPr>
        <p:txBody>
          <a:bodyPr wrap="square" rtlCol="0">
            <a:spAutoFit/>
          </a:bodyPr>
          <a:lstStyle/>
          <a:p>
            <a:pPr algn="ctr"/>
            <a:r>
              <a:rPr lang="es-ES" sz="4800" b="1" dirty="0">
                <a:solidFill>
                  <a:srgbClr val="002060"/>
                </a:solidFill>
              </a:rPr>
              <a:t>4. </a:t>
            </a:r>
            <a:r>
              <a:rPr lang="es-CO" sz="4800" b="1" dirty="0">
                <a:solidFill>
                  <a:srgbClr val="002060"/>
                </a:solidFill>
              </a:rPr>
              <a:t>MODIFICACIONES DE LA METODOLOGÍA DE ADMINISTRACIÓN-SOCIEDADES</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8396969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Destinaciones especificas</a:t>
            </a:r>
          </a:p>
        </p:txBody>
      </p:sp>
      <p:sp>
        <p:nvSpPr>
          <p:cNvPr id="3" name="Marcador de texto 2"/>
          <p:cNvSpPr>
            <a:spLocks noGrp="1"/>
          </p:cNvSpPr>
          <p:nvPr>
            <p:ph type="body" idx="1"/>
          </p:nvPr>
        </p:nvSpPr>
        <p:spPr/>
        <p:txBody>
          <a:bodyPr/>
          <a:lstStyle/>
          <a:p>
            <a:r>
              <a:rPr lang="es-CO" dirty="0">
                <a:solidFill>
                  <a:schemeClr val="tx2">
                    <a:lumMod val="75000"/>
                  </a:schemeClr>
                </a:solidFill>
              </a:rPr>
              <a:t>Versión Actual</a:t>
            </a:r>
          </a:p>
        </p:txBody>
      </p:sp>
      <p:sp>
        <p:nvSpPr>
          <p:cNvPr id="4" name="Marcador de contenido 3"/>
          <p:cNvSpPr>
            <a:spLocks noGrp="1"/>
          </p:cNvSpPr>
          <p:nvPr>
            <p:ph sz="half" idx="2"/>
          </p:nvPr>
        </p:nvSpPr>
        <p:spPr/>
        <p:style>
          <a:lnRef idx="2">
            <a:schemeClr val="dk1"/>
          </a:lnRef>
          <a:fillRef idx="1">
            <a:schemeClr val="lt1"/>
          </a:fillRef>
          <a:effectRef idx="0">
            <a:schemeClr val="dk1"/>
          </a:effectRef>
          <a:fontRef idx="minor">
            <a:schemeClr val="dk1"/>
          </a:fontRef>
        </p:style>
        <p:txBody>
          <a:bodyPr>
            <a:normAutofit fontScale="77500" lnSpcReduction="20000"/>
          </a:bodyPr>
          <a:lstStyle/>
          <a:p>
            <a:r>
              <a:rPr lang="es-ES_tradnl" dirty="0"/>
              <a:t>En los casos de recepción de sociedades y de bienes inmuebles en los que el Gerente Regional identifique la necesidad de atender la recepción de activos a través de depositarios en virtud de la complejidad en su administración u otras razones que imposibiliten la atención directa de la diligencia por parte del personal de SAE, dicho depositario se seleccionará por medio de asignación automática. Luego de la ejecución de dicha diligencia se evaluará la ratificación del depositario seleccionado. </a:t>
            </a:r>
            <a:endParaRPr lang="es-CO" dirty="0"/>
          </a:p>
          <a:p>
            <a:endParaRPr lang="es-CO" dirty="0"/>
          </a:p>
        </p:txBody>
      </p:sp>
      <p:sp>
        <p:nvSpPr>
          <p:cNvPr id="5" name="Marcador de texto 4"/>
          <p:cNvSpPr>
            <a:spLocks noGrp="1"/>
          </p:cNvSpPr>
          <p:nvPr>
            <p:ph type="body" sz="quarter" idx="3"/>
          </p:nvPr>
        </p:nvSpPr>
        <p:spPr/>
        <p:txBody>
          <a:bodyPr/>
          <a:lstStyle/>
          <a:p>
            <a:r>
              <a:rPr lang="es-CO" dirty="0">
                <a:solidFill>
                  <a:schemeClr val="tx2">
                    <a:lumMod val="75000"/>
                  </a:schemeClr>
                </a:solidFill>
              </a:rPr>
              <a:t>Propuesta de Ajuste</a:t>
            </a:r>
          </a:p>
        </p:txBody>
      </p:sp>
      <p:sp>
        <p:nvSpPr>
          <p:cNvPr id="6" name="Marcador de contenido 5"/>
          <p:cNvSpPr>
            <a:spLocks noGrp="1"/>
          </p:cNvSpPr>
          <p:nvPr>
            <p:ph sz="quarter" idx="4"/>
          </p:nvPr>
        </p:nvSpPr>
        <p:spPr>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a:normAutofit fontScale="77500" lnSpcReduction="20000"/>
          </a:bodyPr>
          <a:lstStyle/>
          <a:p>
            <a:pPr algn="just"/>
            <a:r>
              <a:rPr lang="es-ES_tradnl" dirty="0"/>
              <a:t>En los casos de recepción de sociedades y de bienes inmuebles de manera general se atenderá la recepción de activos con el acompañamiento  de depositarios por medio de asignación automática, luego de la ejecución de dicha diligencia se evaluará la ratificación del depositario seleccionado.</a:t>
            </a:r>
            <a:endParaRPr lang="es-CO" dirty="0"/>
          </a:p>
          <a:p>
            <a:endParaRPr lang="es-CO" dirty="0"/>
          </a:p>
        </p:txBody>
      </p:sp>
      <p:sp>
        <p:nvSpPr>
          <p:cNvPr id="8" name="Rectángulo 7"/>
          <p:cNvSpPr/>
          <p:nvPr/>
        </p:nvSpPr>
        <p:spPr>
          <a:xfrm>
            <a:off x="0" y="-1"/>
            <a:ext cx="12192000" cy="12066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6551629" y="246800"/>
            <a:ext cx="4988000" cy="523220"/>
          </a:xfrm>
          <a:prstGeom prst="rect">
            <a:avLst/>
          </a:prstGeom>
          <a:noFill/>
        </p:spPr>
        <p:txBody>
          <a:bodyPr wrap="square" rtlCol="0">
            <a:spAutoFit/>
          </a:bodyPr>
          <a:lstStyle/>
          <a:p>
            <a:pPr algn="r"/>
            <a:r>
              <a:rPr lang="es-ES" sz="2800" b="1" dirty="0">
                <a:solidFill>
                  <a:schemeClr val="bg1"/>
                </a:solidFill>
              </a:rPr>
              <a:t>Recepción de Bienes</a:t>
            </a:r>
            <a:endParaRPr lang="es-ES" sz="2800" dirty="0">
              <a:solidFill>
                <a:schemeClr val="bg1"/>
              </a:solidFill>
            </a:endParaRPr>
          </a:p>
        </p:txBody>
      </p:sp>
    </p:spTree>
    <p:extLst>
      <p:ext uri="{BB962C8B-B14F-4D97-AF65-F5344CB8AC3E}">
        <p14:creationId xmlns:p14="http://schemas.microsoft.com/office/powerpoint/2010/main" val="4111556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Destinaciones especificas</a:t>
            </a:r>
          </a:p>
        </p:txBody>
      </p:sp>
      <p:sp>
        <p:nvSpPr>
          <p:cNvPr id="3" name="Marcador de texto 2"/>
          <p:cNvSpPr>
            <a:spLocks noGrp="1"/>
          </p:cNvSpPr>
          <p:nvPr>
            <p:ph type="body" idx="1"/>
          </p:nvPr>
        </p:nvSpPr>
        <p:spPr>
          <a:xfrm>
            <a:off x="609600" y="949492"/>
            <a:ext cx="5386917" cy="639762"/>
          </a:xfrm>
        </p:spPr>
        <p:txBody>
          <a:bodyPr/>
          <a:lstStyle/>
          <a:p>
            <a:r>
              <a:rPr lang="es-CO" dirty="0">
                <a:solidFill>
                  <a:schemeClr val="tx2">
                    <a:lumMod val="75000"/>
                  </a:schemeClr>
                </a:solidFill>
              </a:rPr>
              <a:t>Versión Actual</a:t>
            </a:r>
          </a:p>
        </p:txBody>
      </p:sp>
      <p:sp>
        <p:nvSpPr>
          <p:cNvPr id="4" name="Marcador de contenido 3"/>
          <p:cNvSpPr>
            <a:spLocks noGrp="1"/>
          </p:cNvSpPr>
          <p:nvPr>
            <p:ph sz="half" idx="2"/>
          </p:nvPr>
        </p:nvSpPr>
        <p:spPr>
          <a:xfrm>
            <a:off x="609601" y="1589254"/>
            <a:ext cx="1856198" cy="4994108"/>
          </a:xfrm>
        </p:spPr>
        <p:style>
          <a:lnRef idx="2">
            <a:schemeClr val="dk1"/>
          </a:lnRef>
          <a:fillRef idx="1">
            <a:schemeClr val="lt1"/>
          </a:fillRef>
          <a:effectRef idx="0">
            <a:schemeClr val="dk1"/>
          </a:effectRef>
          <a:fontRef idx="minor">
            <a:schemeClr val="dk1"/>
          </a:fontRef>
        </p:style>
        <p:txBody>
          <a:bodyPr>
            <a:normAutofit/>
          </a:bodyPr>
          <a:lstStyle/>
          <a:p>
            <a:r>
              <a:rPr lang="es-CO" dirty="0"/>
              <a:t>N/A</a:t>
            </a:r>
          </a:p>
        </p:txBody>
      </p:sp>
      <p:sp>
        <p:nvSpPr>
          <p:cNvPr id="5" name="Marcador de texto 4"/>
          <p:cNvSpPr>
            <a:spLocks noGrp="1"/>
          </p:cNvSpPr>
          <p:nvPr>
            <p:ph type="body" sz="quarter" idx="3"/>
          </p:nvPr>
        </p:nvSpPr>
        <p:spPr>
          <a:xfrm>
            <a:off x="6193368" y="949492"/>
            <a:ext cx="5389033" cy="639762"/>
          </a:xfrm>
        </p:spPr>
        <p:txBody>
          <a:bodyPr/>
          <a:lstStyle/>
          <a:p>
            <a:r>
              <a:rPr lang="es-CO" dirty="0">
                <a:solidFill>
                  <a:schemeClr val="tx2">
                    <a:lumMod val="75000"/>
                  </a:schemeClr>
                </a:solidFill>
              </a:rPr>
              <a:t>Propuesta de Ajuste</a:t>
            </a:r>
          </a:p>
        </p:txBody>
      </p:sp>
      <p:sp>
        <p:nvSpPr>
          <p:cNvPr id="6" name="Marcador de contenido 5"/>
          <p:cNvSpPr>
            <a:spLocks noGrp="1"/>
          </p:cNvSpPr>
          <p:nvPr>
            <p:ph sz="quarter" idx="4"/>
          </p:nvPr>
        </p:nvSpPr>
        <p:spPr>
          <a:xfrm>
            <a:off x="2568540" y="1589254"/>
            <a:ext cx="9013862" cy="5109497"/>
          </a:xfrm>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a:noAutofit/>
          </a:bodyPr>
          <a:lstStyle/>
          <a:p>
            <a:pPr marL="0" indent="0" algn="just">
              <a:buNone/>
            </a:pPr>
            <a:r>
              <a:rPr lang="es-ES_tradnl" sz="1100" dirty="0"/>
              <a:t>Para los casos en los que el porcentaje afectado de las acciones, partes o derechos de una persona jurídica o la toma de posesión, dentro de los procesos de extinción de dominio, confiera el control de la sociedad al Administrador del FRISCO decretando la medida cautelar en un porcentaje superior al 50% de la participación, de igual manera se realizará una Asignación Automática de Deposito Provisional, en todo caso por motivos de complejidad del Activo  o falta de coberturas no se cuente con Depositario Provisional y previa certificación de lo anteriormente descrito, se podrá nombrar un Gerente especializado  o Administrador proveniente del registro que para tal fin conforma la Sociedad de Activos Especiales S.A.S de conformidad con el procedimiento que para tal fin se determine. Para los activos no mencionados anteriormente, Derechos Fiduciarios, Cantidad de Acciones que no confiere el control de la Sociedad o Sociedades y Establecimientos presuntos de papel, la Administración de estos no será a través de Depositario Provisional, Gerente o Administrador, por el contrario, se ejercerá a través de otros Mecanismos de Administración. </a:t>
            </a:r>
            <a:endParaRPr lang="es-CO" sz="1100" dirty="0"/>
          </a:p>
          <a:p>
            <a:pPr marL="0" indent="0" algn="just">
              <a:buNone/>
            </a:pPr>
            <a:r>
              <a:rPr lang="es-ES_tradnl" sz="1100" dirty="0"/>
              <a:t> Las personas designadas por el Administrador del FRISCO para representarlo en la diligencia deben identificar el bien objeto de la medida cautelar, recopilar la información pertinente y necesaria para la administración de la sociedad, siempre que exista tal información, incluir un registro fotográfico, aprehender los libros de contabilidad de la sociedad, identificando los activos y pasivos, inventarios, así como los libros de accionistas y los libros de actas cuando sea del caso, y obtener la mayor información financiera de la sociedad o del establecimiento de comercio, así como también en la medida de lo posible verificar:</a:t>
            </a:r>
          </a:p>
          <a:p>
            <a:pPr algn="just"/>
            <a:r>
              <a:rPr lang="es-ES_tradnl" sz="1100" dirty="0"/>
              <a:t>El embargo, con el registro en la cámara de comercio respectiva o en el libro de accionistas, según el caso.</a:t>
            </a:r>
            <a:endParaRPr lang="es-CO" sz="1100" dirty="0"/>
          </a:p>
          <a:p>
            <a:pPr lvl="0" algn="just"/>
            <a:r>
              <a:rPr lang="es-ES_tradnl" sz="1100" dirty="0"/>
              <a:t>El secuestro y toma de posesión, con la entrega física de los haberes y documentos de la sociedad, especialmente los libros de contabilidad y estados financieros.</a:t>
            </a:r>
            <a:endParaRPr lang="es-CO" sz="1100" dirty="0"/>
          </a:p>
          <a:p>
            <a:pPr marL="0" indent="0" algn="just">
              <a:buNone/>
            </a:pPr>
            <a:r>
              <a:rPr lang="es-ES_tradnl" sz="1100" dirty="0"/>
              <a:t>Después de la materialización de la medida se deberá verificar y obtener información de los bienes en el Registro Mercantil, Oficinas de Instrumentos Públicos, Superintendencia de Sociedades, Ministerio de Transporte, DIAN, Secretarías de Hacienda y demás entidades a que haya lugar, así como también hacer visitas de inspección a la sociedad, y todas aquellas diligencias necesarias para garantizar la eficiente, eficaz y efectiva administración de la sociedad.</a:t>
            </a:r>
            <a:endParaRPr lang="es-CO" sz="1100" dirty="0"/>
          </a:p>
          <a:p>
            <a:pPr marL="0" indent="0" algn="just">
              <a:buNone/>
            </a:pPr>
            <a:r>
              <a:rPr lang="es-ES_tradnl" sz="1100" dirty="0"/>
              <a:t>En concordancia, con la extensión de medidas cautelares que trata el artículo 103 de la Ley 1708 y lo determinado en el Decreto Reglamentario de 1760 del 2019, para todas las Sociedades inmersas en Proceso de Extinción de Dominio cuya medida transfiera a la Sociedad de Activos Especiales, la administración de la persona jurídica, se realizara el registro en el sistema de administración de todos los activos de propiedad de la Sociedad, de conformidad con el articulo ya mencionado. Así como el artículo 45 de la Ley 1955 de 2019 y demás normas concordantes.</a:t>
            </a:r>
            <a:endParaRPr lang="es-CO" sz="1100" dirty="0"/>
          </a:p>
        </p:txBody>
      </p:sp>
      <p:sp>
        <p:nvSpPr>
          <p:cNvPr id="8" name="Rectángulo 7"/>
          <p:cNvSpPr/>
          <p:nvPr/>
        </p:nvSpPr>
        <p:spPr>
          <a:xfrm>
            <a:off x="0" y="-1"/>
            <a:ext cx="12192000" cy="12066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6551629" y="246800"/>
            <a:ext cx="4988000" cy="954107"/>
          </a:xfrm>
          <a:prstGeom prst="rect">
            <a:avLst/>
          </a:prstGeom>
          <a:noFill/>
        </p:spPr>
        <p:txBody>
          <a:bodyPr wrap="square" rtlCol="0">
            <a:spAutoFit/>
          </a:bodyPr>
          <a:lstStyle/>
          <a:p>
            <a:pPr algn="r"/>
            <a:r>
              <a:rPr lang="es-ES" sz="2800" b="1" dirty="0">
                <a:solidFill>
                  <a:schemeClr val="bg1"/>
                </a:solidFill>
              </a:rPr>
              <a:t>Recepción de Bienes- Claridades Decreto 1760</a:t>
            </a:r>
            <a:endParaRPr lang="es-ES" sz="2800" dirty="0">
              <a:solidFill>
                <a:schemeClr val="bg1"/>
              </a:solidFill>
            </a:endParaRPr>
          </a:p>
        </p:txBody>
      </p:sp>
    </p:spTree>
    <p:extLst>
      <p:ext uri="{BB962C8B-B14F-4D97-AF65-F5344CB8AC3E}">
        <p14:creationId xmlns:p14="http://schemas.microsoft.com/office/powerpoint/2010/main" val="35866355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Destinaciones especificas</a:t>
            </a:r>
          </a:p>
        </p:txBody>
      </p:sp>
      <p:sp>
        <p:nvSpPr>
          <p:cNvPr id="3" name="Marcador de texto 2"/>
          <p:cNvSpPr>
            <a:spLocks noGrp="1"/>
          </p:cNvSpPr>
          <p:nvPr>
            <p:ph type="body" idx="1"/>
          </p:nvPr>
        </p:nvSpPr>
        <p:spPr/>
        <p:txBody>
          <a:bodyPr/>
          <a:lstStyle/>
          <a:p>
            <a:r>
              <a:rPr lang="es-CO" dirty="0">
                <a:solidFill>
                  <a:schemeClr val="tx2">
                    <a:lumMod val="75000"/>
                  </a:schemeClr>
                </a:solidFill>
              </a:rPr>
              <a:t>Versión Actual</a:t>
            </a:r>
          </a:p>
        </p:txBody>
      </p:sp>
      <p:sp>
        <p:nvSpPr>
          <p:cNvPr id="4" name="Marcador de contenido 3"/>
          <p:cNvSpPr>
            <a:spLocks noGrp="1"/>
          </p:cNvSpPr>
          <p:nvPr>
            <p:ph sz="half" idx="2"/>
          </p:nvPr>
        </p:nvSpPr>
        <p:spPr/>
        <p:style>
          <a:lnRef idx="2">
            <a:schemeClr val="dk1"/>
          </a:lnRef>
          <a:fillRef idx="1">
            <a:schemeClr val="lt1"/>
          </a:fillRef>
          <a:effectRef idx="0">
            <a:schemeClr val="dk1"/>
          </a:effectRef>
          <a:fontRef idx="minor">
            <a:schemeClr val="dk1"/>
          </a:fontRef>
        </p:style>
        <p:txBody>
          <a:bodyPr>
            <a:normAutofit fontScale="62500" lnSpcReduction="20000"/>
          </a:bodyPr>
          <a:lstStyle/>
          <a:p>
            <a:pPr marL="0" indent="0" algn="just">
              <a:buNone/>
            </a:pPr>
            <a:r>
              <a:rPr lang="es-ES" i="1" dirty="0"/>
              <a:t>Formas de enajenación:</a:t>
            </a:r>
            <a:r>
              <a:rPr lang="es-ES" dirty="0"/>
              <a:t> Toda enajenación de los Bienes del FRISCO podrá realizarse mediante las siguientes formas: </a:t>
            </a:r>
            <a:endParaRPr lang="es-CO" dirty="0"/>
          </a:p>
          <a:p>
            <a:pPr marL="0" indent="0" algn="just">
              <a:buNone/>
            </a:pPr>
            <a:endParaRPr lang="es-CO" dirty="0"/>
          </a:p>
          <a:p>
            <a:pPr lvl="0" algn="just"/>
            <a:r>
              <a:rPr lang="es-ES" dirty="0"/>
              <a:t>Por el Administrador del FRISCO, sin intermediarios; </a:t>
            </a:r>
            <a:endParaRPr lang="es-CO" dirty="0"/>
          </a:p>
          <a:p>
            <a:pPr lvl="0" algn="just"/>
            <a:r>
              <a:rPr lang="es-ES" dirty="0"/>
              <a:t>A través de un convenio interadministrativo celebrado con Entidades Estatales cuyo objeto social les permita la venta de bienes por cuenta de terceros a través de sus propios procedimientos y, </a:t>
            </a:r>
            <a:endParaRPr lang="es-CO" dirty="0"/>
          </a:p>
          <a:p>
            <a:pPr lvl="0" algn="just"/>
            <a:r>
              <a:rPr lang="es-ES" dirty="0"/>
              <a:t>A través de promotores mediante el procedimiento que autorice la Junta Directiva del Administrador del FRISCO. </a:t>
            </a:r>
            <a:endParaRPr lang="es-CO" dirty="0"/>
          </a:p>
          <a:p>
            <a:endParaRPr lang="es-CO" dirty="0"/>
          </a:p>
        </p:txBody>
      </p:sp>
      <p:sp>
        <p:nvSpPr>
          <p:cNvPr id="5" name="Marcador de texto 4"/>
          <p:cNvSpPr>
            <a:spLocks noGrp="1"/>
          </p:cNvSpPr>
          <p:nvPr>
            <p:ph type="body" sz="quarter" idx="3"/>
          </p:nvPr>
        </p:nvSpPr>
        <p:spPr/>
        <p:txBody>
          <a:bodyPr/>
          <a:lstStyle/>
          <a:p>
            <a:r>
              <a:rPr lang="es-CO" dirty="0">
                <a:solidFill>
                  <a:schemeClr val="tx2">
                    <a:lumMod val="75000"/>
                  </a:schemeClr>
                </a:solidFill>
              </a:rPr>
              <a:t>Propuesta de Ajuste</a:t>
            </a:r>
          </a:p>
        </p:txBody>
      </p:sp>
      <p:sp>
        <p:nvSpPr>
          <p:cNvPr id="6" name="Marcador de contenido 5"/>
          <p:cNvSpPr>
            <a:spLocks noGrp="1"/>
          </p:cNvSpPr>
          <p:nvPr>
            <p:ph sz="quarter" idx="4"/>
          </p:nvPr>
        </p:nvSpPr>
        <p:spPr>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a:normAutofit fontScale="62500" lnSpcReduction="20000"/>
          </a:bodyPr>
          <a:lstStyle/>
          <a:p>
            <a:pPr marL="0" indent="0" algn="just">
              <a:buNone/>
            </a:pPr>
            <a:r>
              <a:rPr lang="es-ES" i="1" dirty="0"/>
              <a:t>Formas de enajenación:</a:t>
            </a:r>
            <a:r>
              <a:rPr lang="es-ES" dirty="0"/>
              <a:t> Toda enajenación de los Bienes del FRISCO podrá realizarse mediante las siguientes formas: </a:t>
            </a:r>
            <a:endParaRPr lang="es-CO" dirty="0"/>
          </a:p>
          <a:p>
            <a:pPr lvl="0" algn="just"/>
            <a:r>
              <a:rPr lang="es-ES" dirty="0"/>
              <a:t>Por el Administrador del FRISCO, sin intermediarios; </a:t>
            </a:r>
            <a:endParaRPr lang="es-CO" dirty="0"/>
          </a:p>
          <a:p>
            <a:pPr lvl="0" algn="just"/>
            <a:r>
              <a:rPr lang="es-ES" dirty="0"/>
              <a:t>A través de un convenio interadministrativo celebrado con Entidades Estatales cuyo objeto social les permita la venta de bienes por cuenta de terceros a través de sus propios procedimientos y, </a:t>
            </a:r>
            <a:endParaRPr lang="es-CO" dirty="0"/>
          </a:p>
          <a:p>
            <a:pPr lvl="0" algn="just"/>
            <a:r>
              <a:rPr lang="es-ES" dirty="0"/>
              <a:t>A través de promotores mediante el procedimiento que autorice la Junta Directiva del Administrador del FRISCO. </a:t>
            </a:r>
          </a:p>
          <a:p>
            <a:pPr algn="just"/>
            <a:r>
              <a:rPr lang="es-ES" dirty="0"/>
              <a:t>Por el depositario provisional, cuando se trate de activos sociales, cuya enajenación haga parte del giro ordinarios de las sociedades, en consonancia con el artículo 101 de la Ley 1708 de 2014</a:t>
            </a:r>
            <a:endParaRPr lang="es-CO" dirty="0"/>
          </a:p>
        </p:txBody>
      </p:sp>
      <p:sp>
        <p:nvSpPr>
          <p:cNvPr id="8" name="Rectángulo 7"/>
          <p:cNvSpPr/>
          <p:nvPr/>
        </p:nvSpPr>
        <p:spPr>
          <a:xfrm>
            <a:off x="0" y="-1"/>
            <a:ext cx="12192000" cy="12066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6551629" y="246800"/>
            <a:ext cx="4988000" cy="523220"/>
          </a:xfrm>
          <a:prstGeom prst="rect">
            <a:avLst/>
          </a:prstGeom>
          <a:noFill/>
        </p:spPr>
        <p:txBody>
          <a:bodyPr wrap="square" rtlCol="0">
            <a:spAutoFit/>
          </a:bodyPr>
          <a:lstStyle/>
          <a:p>
            <a:pPr algn="r"/>
            <a:r>
              <a:rPr lang="es-ES" sz="2800" b="1" dirty="0">
                <a:solidFill>
                  <a:schemeClr val="bg1"/>
                </a:solidFill>
              </a:rPr>
              <a:t>Formas de Enajenación</a:t>
            </a:r>
            <a:endParaRPr lang="es-ES" sz="2800" dirty="0">
              <a:solidFill>
                <a:schemeClr val="bg1"/>
              </a:solidFill>
            </a:endParaRPr>
          </a:p>
        </p:txBody>
      </p:sp>
    </p:spTree>
    <p:extLst>
      <p:ext uri="{BB962C8B-B14F-4D97-AF65-F5344CB8AC3E}">
        <p14:creationId xmlns:p14="http://schemas.microsoft.com/office/powerpoint/2010/main" val="7726398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Destinaciones especificas</a:t>
            </a:r>
          </a:p>
        </p:txBody>
      </p:sp>
      <p:sp>
        <p:nvSpPr>
          <p:cNvPr id="3" name="Marcador de texto 2"/>
          <p:cNvSpPr>
            <a:spLocks noGrp="1"/>
          </p:cNvSpPr>
          <p:nvPr>
            <p:ph type="body" idx="1"/>
          </p:nvPr>
        </p:nvSpPr>
        <p:spPr/>
        <p:txBody>
          <a:bodyPr/>
          <a:lstStyle/>
          <a:p>
            <a:r>
              <a:rPr lang="es-CO" dirty="0">
                <a:solidFill>
                  <a:schemeClr val="tx2">
                    <a:lumMod val="75000"/>
                  </a:schemeClr>
                </a:solidFill>
              </a:rPr>
              <a:t>Versión Actual</a:t>
            </a:r>
          </a:p>
        </p:txBody>
      </p:sp>
      <p:sp>
        <p:nvSpPr>
          <p:cNvPr id="4" name="Marcador de contenido 3"/>
          <p:cNvSpPr>
            <a:spLocks noGrp="1"/>
          </p:cNvSpPr>
          <p:nvPr>
            <p:ph sz="half" idx="2"/>
          </p:nvPr>
        </p:nvSpPr>
        <p:spPr/>
        <p:style>
          <a:lnRef idx="2">
            <a:schemeClr val="dk1"/>
          </a:lnRef>
          <a:fillRef idx="1">
            <a:schemeClr val="lt1"/>
          </a:fillRef>
          <a:effectRef idx="0">
            <a:schemeClr val="dk1"/>
          </a:effectRef>
          <a:fontRef idx="minor">
            <a:schemeClr val="dk1"/>
          </a:fontRef>
        </p:style>
        <p:txBody>
          <a:bodyPr>
            <a:normAutofit fontScale="47500" lnSpcReduction="20000"/>
          </a:bodyPr>
          <a:lstStyle/>
          <a:p>
            <a:pPr algn="just" fontAlgn="base"/>
            <a:r>
              <a:rPr lang="es-ES" dirty="0"/>
              <a:t>La valoración de agrupación de bienes (ventas masivas), Sociedades, Acciones, Derechos, Cuotas Partes de Interés Social o Establecimientos de Comercio podrá realizarla de manera directa por la </a:t>
            </a:r>
            <a:r>
              <a:rPr lang="es-CO" dirty="0"/>
              <a:t>Sociedad de Activos Especiales S.A.S. – SAE</a:t>
            </a:r>
            <a:r>
              <a:rPr lang="es-ES" dirty="0"/>
              <a:t>, o por un tercero contratado para ello siguiendo lo establecido en el Artículo 2.5.5.3.1.4. del Decreto 2136 de 2015.</a:t>
            </a:r>
            <a:endParaRPr lang="es-CO" dirty="0"/>
          </a:p>
        </p:txBody>
      </p:sp>
      <p:sp>
        <p:nvSpPr>
          <p:cNvPr id="5" name="Marcador de texto 4"/>
          <p:cNvSpPr>
            <a:spLocks noGrp="1"/>
          </p:cNvSpPr>
          <p:nvPr>
            <p:ph type="body" sz="quarter" idx="3"/>
          </p:nvPr>
        </p:nvSpPr>
        <p:spPr/>
        <p:txBody>
          <a:bodyPr/>
          <a:lstStyle/>
          <a:p>
            <a:r>
              <a:rPr lang="es-CO" dirty="0">
                <a:solidFill>
                  <a:schemeClr val="tx2">
                    <a:lumMod val="75000"/>
                  </a:schemeClr>
                </a:solidFill>
              </a:rPr>
              <a:t>Propuesta de Ajuste</a:t>
            </a:r>
          </a:p>
        </p:txBody>
      </p:sp>
      <p:sp>
        <p:nvSpPr>
          <p:cNvPr id="6" name="Marcador de contenido 5"/>
          <p:cNvSpPr>
            <a:spLocks noGrp="1"/>
          </p:cNvSpPr>
          <p:nvPr>
            <p:ph sz="quarter" idx="4"/>
          </p:nvPr>
        </p:nvSpPr>
        <p:spPr>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a:normAutofit fontScale="47500" lnSpcReduction="20000"/>
          </a:bodyPr>
          <a:lstStyle/>
          <a:p>
            <a:pPr algn="just" fontAlgn="base"/>
            <a:r>
              <a:rPr lang="es-ES" dirty="0"/>
              <a:t>La valoración de agrupación de bienes (ventas masivas), Sociedades, Acciones, Derechos, Cuotas Partes de Interés Social o Establecimientos de Comercio podrá realizarla de manera directa por la </a:t>
            </a:r>
            <a:r>
              <a:rPr lang="es-CO" dirty="0"/>
              <a:t>Sociedad de Activos Especiales S.A.S. – SAE</a:t>
            </a:r>
            <a:r>
              <a:rPr lang="es-ES" dirty="0"/>
              <a:t>, o por un tercero contratado para ello siguiendo lo establecido en el Artículo 2.5.5.3.1.4. del Decreto 2136 de 2015.</a:t>
            </a:r>
            <a:endParaRPr lang="es-CO" dirty="0"/>
          </a:p>
          <a:p>
            <a:pPr algn="just" fontAlgn="base"/>
            <a:r>
              <a:rPr lang="es-ES" dirty="0"/>
              <a:t>Para tales fines se establecerá un registro de Bancas de Inversión, quienes de conformidad con el instructivo de selección que para tales fines emita el administrador del FRISCO, serán escogidos para la valoración de  Sociedades, Acciones, Derechos, Cuotas Partes de Interés Social o Establecimientos de Comercio, ahora bien dada la naturaleza de algunos activos como, Acciones minoritarias, Establecimientos de Comercio, Derechos Fiduciarios (todos dependiendo de su naturaleza), se podrán adoptar modelos de valoración estándar con el fin de determinar el valor para venta. </a:t>
            </a:r>
            <a:endParaRPr lang="es-CO" dirty="0"/>
          </a:p>
          <a:p>
            <a:pPr marL="0" indent="0" algn="just" fontAlgn="base">
              <a:buNone/>
            </a:pPr>
            <a:endParaRPr lang="es-CO" dirty="0"/>
          </a:p>
          <a:p>
            <a:pPr algn="just" fontAlgn="base"/>
            <a:r>
              <a:rPr lang="es-ES" dirty="0"/>
              <a:t>De igual manera se procederá en el evento de valoración de bienes muebles, acciones, derechos, cuotas o partes de interés social o establecimientos de comercio, teniendo en cuenta que sólo podrá optarse por hacerlo de manera directa por parte de la </a:t>
            </a:r>
            <a:r>
              <a:rPr lang="es-CO" dirty="0"/>
              <a:t>Sociedad de Activos Especiales S.A.S. – SAE</a:t>
            </a:r>
            <a:r>
              <a:rPr lang="es-ES" dirty="0"/>
              <a:t>, cuando la relación costo-beneficio lo justifique, y como consecuencia de ello se fijará el precio mediante resolución debidamente motivada.</a:t>
            </a:r>
            <a:endParaRPr lang="es-CO" dirty="0"/>
          </a:p>
          <a:p>
            <a:pPr marL="0" indent="0">
              <a:buNone/>
            </a:pPr>
            <a:endParaRPr lang="es-CO" dirty="0"/>
          </a:p>
        </p:txBody>
      </p:sp>
      <p:sp>
        <p:nvSpPr>
          <p:cNvPr id="8" name="Rectángulo 7"/>
          <p:cNvSpPr/>
          <p:nvPr/>
        </p:nvSpPr>
        <p:spPr>
          <a:xfrm>
            <a:off x="0" y="-1"/>
            <a:ext cx="12192000" cy="12066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6551629" y="246800"/>
            <a:ext cx="4988000" cy="523220"/>
          </a:xfrm>
          <a:prstGeom prst="rect">
            <a:avLst/>
          </a:prstGeom>
          <a:noFill/>
        </p:spPr>
        <p:txBody>
          <a:bodyPr wrap="square" rtlCol="0">
            <a:spAutoFit/>
          </a:bodyPr>
          <a:lstStyle/>
          <a:p>
            <a:pPr algn="r"/>
            <a:r>
              <a:rPr lang="es-ES" sz="2800" b="1" dirty="0">
                <a:solidFill>
                  <a:schemeClr val="bg1"/>
                </a:solidFill>
              </a:rPr>
              <a:t>Formas de Enajenación</a:t>
            </a:r>
            <a:endParaRPr lang="es-ES" sz="2800" dirty="0">
              <a:solidFill>
                <a:schemeClr val="bg1"/>
              </a:solidFill>
            </a:endParaRPr>
          </a:p>
        </p:txBody>
      </p:sp>
    </p:spTree>
    <p:extLst>
      <p:ext uri="{BB962C8B-B14F-4D97-AF65-F5344CB8AC3E}">
        <p14:creationId xmlns:p14="http://schemas.microsoft.com/office/powerpoint/2010/main" val="8928300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Destinaciones especificas</a:t>
            </a:r>
          </a:p>
        </p:txBody>
      </p:sp>
      <p:sp>
        <p:nvSpPr>
          <p:cNvPr id="3" name="Marcador de texto 2"/>
          <p:cNvSpPr>
            <a:spLocks noGrp="1"/>
          </p:cNvSpPr>
          <p:nvPr>
            <p:ph type="body" idx="1"/>
          </p:nvPr>
        </p:nvSpPr>
        <p:spPr/>
        <p:txBody>
          <a:bodyPr/>
          <a:lstStyle/>
          <a:p>
            <a:r>
              <a:rPr lang="es-CO" dirty="0">
                <a:solidFill>
                  <a:schemeClr val="tx2">
                    <a:lumMod val="75000"/>
                  </a:schemeClr>
                </a:solidFill>
              </a:rPr>
              <a:t>Versión Actual</a:t>
            </a:r>
          </a:p>
        </p:txBody>
      </p:sp>
      <p:sp>
        <p:nvSpPr>
          <p:cNvPr id="4" name="Marcador de contenido 3"/>
          <p:cNvSpPr>
            <a:spLocks noGrp="1"/>
          </p:cNvSpPr>
          <p:nvPr>
            <p:ph sz="half" idx="2"/>
          </p:nvPr>
        </p:nvSpPr>
        <p:spPr>
          <a:xfrm>
            <a:off x="665163" y="2505075"/>
            <a:ext cx="5157787" cy="3684588"/>
          </a:xfrm>
        </p:spPr>
        <p:style>
          <a:lnRef idx="2">
            <a:schemeClr val="dk1"/>
          </a:lnRef>
          <a:fillRef idx="1">
            <a:schemeClr val="lt1"/>
          </a:fillRef>
          <a:effectRef idx="0">
            <a:schemeClr val="dk1"/>
          </a:effectRef>
          <a:fontRef idx="minor">
            <a:schemeClr val="dk1"/>
          </a:fontRef>
        </p:style>
        <p:txBody>
          <a:bodyPr>
            <a:normAutofit fontScale="70000" lnSpcReduction="20000"/>
          </a:bodyPr>
          <a:lstStyle/>
          <a:p>
            <a:pPr marL="0" lvl="0" indent="0">
              <a:buNone/>
            </a:pPr>
            <a:r>
              <a:rPr lang="es-ES" dirty="0"/>
              <a:t> </a:t>
            </a:r>
            <a:endParaRPr lang="es-CO" dirty="0"/>
          </a:p>
          <a:p>
            <a:pPr marL="0" indent="0" algn="just">
              <a:buNone/>
            </a:pPr>
            <a:r>
              <a:rPr lang="es-ES_tradnl" dirty="0"/>
              <a:t>Para todos los activos que se enmarquen dentro de las causales anteriormente descritas serán presentados al</a:t>
            </a:r>
            <a:r>
              <a:rPr lang="es-ES" dirty="0"/>
              <a:t> Comité que trata el artículo 24 de la ley 1849 de 2017, conformado por un representante de la Presidencia de la República, un representante del Ministerio de Hacienda y Crédito Público y un representante del Ministerio de Justicia y del Derecho y la Sociedad de Activos Especiales SAS en su calidad de Secretaría Técnica, para su autorización de venta.</a:t>
            </a:r>
            <a:endParaRPr lang="es-CO" dirty="0"/>
          </a:p>
        </p:txBody>
      </p:sp>
      <p:sp>
        <p:nvSpPr>
          <p:cNvPr id="5" name="Marcador de texto 4"/>
          <p:cNvSpPr>
            <a:spLocks noGrp="1"/>
          </p:cNvSpPr>
          <p:nvPr>
            <p:ph type="body" sz="quarter" idx="3"/>
          </p:nvPr>
        </p:nvSpPr>
        <p:spPr/>
        <p:txBody>
          <a:bodyPr/>
          <a:lstStyle/>
          <a:p>
            <a:r>
              <a:rPr lang="es-CO" dirty="0">
                <a:solidFill>
                  <a:schemeClr val="tx2">
                    <a:lumMod val="75000"/>
                  </a:schemeClr>
                </a:solidFill>
              </a:rPr>
              <a:t>Propuesta de Ajuste</a:t>
            </a:r>
          </a:p>
        </p:txBody>
      </p:sp>
      <p:sp>
        <p:nvSpPr>
          <p:cNvPr id="6" name="Marcador de contenido 5"/>
          <p:cNvSpPr>
            <a:spLocks noGrp="1"/>
          </p:cNvSpPr>
          <p:nvPr>
            <p:ph sz="quarter" idx="4"/>
          </p:nvPr>
        </p:nvSpPr>
        <p:spPr>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a:normAutofit fontScale="70000" lnSpcReduction="20000"/>
          </a:bodyPr>
          <a:lstStyle/>
          <a:p>
            <a:pPr lvl="0" algn="just"/>
            <a:r>
              <a:rPr lang="es-ES_tradnl" dirty="0"/>
              <a:t>Para todos los activos que se enmarquen dentro de las causales anteriormente descritas serán presentados al</a:t>
            </a:r>
            <a:r>
              <a:rPr lang="es-ES" dirty="0"/>
              <a:t> Comité que trata el artículo 24 de la ley 1849 de 2017, conformado por un representante de la Presidencia de la República, un representante del Ministerio de Hacienda y Crédito Público y un representante del Ministerio de Justicia y del Derecho y la Sociedad de Activos Especiales SAS en su calidad de Secretaría Técnica, para su autorización de venta, en todo caso no será motivo de presentación al comité mencionado aquellos Activos Sociales que sean del giro ordinario de la actividad económica de la Sociedad, y que no sean activos que se  encuentren sujetos a registro. </a:t>
            </a:r>
            <a:endParaRPr lang="es-CO" dirty="0"/>
          </a:p>
          <a:p>
            <a:pPr marL="0" indent="0">
              <a:buNone/>
            </a:pPr>
            <a:endParaRPr lang="es-CO" dirty="0"/>
          </a:p>
        </p:txBody>
      </p:sp>
      <p:sp>
        <p:nvSpPr>
          <p:cNvPr id="8" name="Rectángulo 7"/>
          <p:cNvSpPr/>
          <p:nvPr/>
        </p:nvSpPr>
        <p:spPr>
          <a:xfrm>
            <a:off x="0" y="-1"/>
            <a:ext cx="12192000" cy="12066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6551629" y="246800"/>
            <a:ext cx="4988000" cy="523220"/>
          </a:xfrm>
          <a:prstGeom prst="rect">
            <a:avLst/>
          </a:prstGeom>
          <a:noFill/>
        </p:spPr>
        <p:txBody>
          <a:bodyPr wrap="square" rtlCol="0">
            <a:spAutoFit/>
          </a:bodyPr>
          <a:lstStyle/>
          <a:p>
            <a:pPr algn="r"/>
            <a:r>
              <a:rPr lang="es-ES" sz="2800" b="1" dirty="0">
                <a:solidFill>
                  <a:schemeClr val="bg1"/>
                </a:solidFill>
              </a:rPr>
              <a:t>Enajenación Temprana</a:t>
            </a:r>
            <a:endParaRPr lang="es-ES" sz="2800" dirty="0">
              <a:solidFill>
                <a:schemeClr val="bg1"/>
              </a:solidFill>
            </a:endParaRPr>
          </a:p>
        </p:txBody>
      </p:sp>
    </p:spTree>
    <p:extLst>
      <p:ext uri="{BB962C8B-B14F-4D97-AF65-F5344CB8AC3E}">
        <p14:creationId xmlns:p14="http://schemas.microsoft.com/office/powerpoint/2010/main" val="22420027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Destinaciones especificas</a:t>
            </a:r>
          </a:p>
        </p:txBody>
      </p:sp>
      <p:sp>
        <p:nvSpPr>
          <p:cNvPr id="3" name="Marcador de texto 2"/>
          <p:cNvSpPr>
            <a:spLocks noGrp="1"/>
          </p:cNvSpPr>
          <p:nvPr>
            <p:ph type="body" idx="1"/>
          </p:nvPr>
        </p:nvSpPr>
        <p:spPr>
          <a:xfrm>
            <a:off x="41812" y="1100488"/>
            <a:ext cx="5386917" cy="639762"/>
          </a:xfrm>
        </p:spPr>
        <p:txBody>
          <a:bodyPr/>
          <a:lstStyle/>
          <a:p>
            <a:r>
              <a:rPr lang="es-CO" dirty="0">
                <a:solidFill>
                  <a:schemeClr val="tx2">
                    <a:lumMod val="75000"/>
                  </a:schemeClr>
                </a:solidFill>
              </a:rPr>
              <a:t>Versión Actual</a:t>
            </a:r>
          </a:p>
        </p:txBody>
      </p:sp>
      <p:sp>
        <p:nvSpPr>
          <p:cNvPr id="4" name="Marcador de contenido 3"/>
          <p:cNvSpPr>
            <a:spLocks noGrp="1"/>
          </p:cNvSpPr>
          <p:nvPr>
            <p:ph sz="half" idx="2"/>
          </p:nvPr>
        </p:nvSpPr>
        <p:spPr>
          <a:xfrm>
            <a:off x="311313" y="1795219"/>
            <a:ext cx="972620" cy="4698048"/>
          </a:xfrm>
        </p:spPr>
        <p:style>
          <a:lnRef idx="2">
            <a:schemeClr val="dk1"/>
          </a:lnRef>
          <a:fillRef idx="1">
            <a:schemeClr val="lt1"/>
          </a:fillRef>
          <a:effectRef idx="0">
            <a:schemeClr val="dk1"/>
          </a:effectRef>
          <a:fontRef idx="minor">
            <a:schemeClr val="dk1"/>
          </a:fontRef>
        </p:style>
        <p:txBody>
          <a:bodyPr>
            <a:normAutofit/>
          </a:bodyPr>
          <a:lstStyle/>
          <a:p>
            <a:pPr marL="0" lvl="0" indent="0">
              <a:buNone/>
            </a:pPr>
            <a:r>
              <a:rPr lang="es-ES" dirty="0"/>
              <a:t> </a:t>
            </a:r>
            <a:endParaRPr lang="es-CO" dirty="0"/>
          </a:p>
          <a:p>
            <a:pPr marL="0" indent="0">
              <a:buNone/>
            </a:pPr>
            <a:r>
              <a:rPr lang="es-CO" dirty="0"/>
              <a:t>N/A</a:t>
            </a:r>
          </a:p>
        </p:txBody>
      </p:sp>
      <p:sp>
        <p:nvSpPr>
          <p:cNvPr id="5" name="Marcador de texto 4"/>
          <p:cNvSpPr>
            <a:spLocks noGrp="1"/>
          </p:cNvSpPr>
          <p:nvPr>
            <p:ph type="body" sz="quarter" idx="3"/>
          </p:nvPr>
        </p:nvSpPr>
        <p:spPr>
          <a:xfrm>
            <a:off x="6202379" y="1028444"/>
            <a:ext cx="5389033" cy="639762"/>
          </a:xfrm>
        </p:spPr>
        <p:txBody>
          <a:bodyPr/>
          <a:lstStyle/>
          <a:p>
            <a:r>
              <a:rPr lang="es-CO" dirty="0">
                <a:solidFill>
                  <a:schemeClr val="tx2">
                    <a:lumMod val="75000"/>
                  </a:schemeClr>
                </a:solidFill>
              </a:rPr>
              <a:t>Propuesta de Ajuste</a:t>
            </a:r>
          </a:p>
        </p:txBody>
      </p:sp>
      <p:sp>
        <p:nvSpPr>
          <p:cNvPr id="6" name="Marcador de contenido 5"/>
          <p:cNvSpPr>
            <a:spLocks noGrp="1"/>
          </p:cNvSpPr>
          <p:nvPr>
            <p:ph sz="quarter" idx="4"/>
          </p:nvPr>
        </p:nvSpPr>
        <p:spPr>
          <a:xfrm>
            <a:off x="1940553" y="1798464"/>
            <a:ext cx="9650859" cy="4784898"/>
          </a:xfrm>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a:noAutofit/>
          </a:bodyPr>
          <a:lstStyle/>
          <a:p>
            <a:pPr marL="0" indent="0" algn="just" fontAlgn="base">
              <a:buNone/>
            </a:pPr>
            <a:r>
              <a:rPr lang="es-ES_tradnl" sz="1200" b="1" dirty="0"/>
              <a:t>3.2.16 Reglas especiales para los contratos celebrados por sociedades activas </a:t>
            </a:r>
          </a:p>
          <a:p>
            <a:pPr marL="0" indent="0" algn="just" fontAlgn="base">
              <a:buNone/>
            </a:pPr>
            <a:r>
              <a:rPr lang="es-ES_tradnl" sz="1200" dirty="0"/>
              <a:t>Todos los contratos que celebren los depositarios provisionales de sociedades y/o establecimientos de comercio, deberán constar por escrito. De igual forma, el procedimiento y reglas que a continuación se fijan, rigen la celebración de cualquier contrato a suscribirse por los depositarios provisionales de sociedades y/o establecimientos de comercio en los que la Sociedad de Activos Especiales cuente con el 100% de la participación, razón por la cual, el desconocimiento de estas, configurará la nulidad del negocio celebrado constituyendo un incumplimiento de las obligaciones inherentes a la calidad de depositario provisional.</a:t>
            </a:r>
            <a:r>
              <a:rPr lang="es-ES_tradnl" sz="1200" b="1" dirty="0"/>
              <a:t>   </a:t>
            </a:r>
          </a:p>
          <a:p>
            <a:pPr marL="0" indent="0" algn="just" fontAlgn="base">
              <a:buNone/>
            </a:pPr>
            <a:r>
              <a:rPr lang="es-ES_tradnl" sz="1200" b="1" dirty="0"/>
              <a:t>Contratos que no requieren validación y aprobación:</a:t>
            </a:r>
            <a:endParaRPr lang="es-CO" sz="1200" dirty="0"/>
          </a:p>
          <a:p>
            <a:pPr marL="0" indent="0" algn="just" fontAlgn="base">
              <a:buNone/>
            </a:pPr>
            <a:r>
              <a:rPr lang="es-ES_tradnl" sz="1200" dirty="0"/>
              <a:t>Los depositarios provisionales o representantes legales podrán celebrar hasta cinco (5) contratos de prestación de servicios cuyo valor mensual no exceda los 8 SMMLV, suma que incluye cualquier cifra que haga parte del negocio jurídico (v.gr. amortizaciones, compensaciones, entre otras). Ninguno de estos contratos podrá ser celebrado por un término mayor a doce (12) meses. En el evento de haberse celebrado los cinco (5) contratos y/o de no cumplirse el máximo de plazo o valor aquí establecido, el contrato deberá ser aprobado por el Comité Técnico de Sociedades como requisito de suscripción. </a:t>
            </a:r>
            <a:endParaRPr lang="es-CO" sz="1200" dirty="0"/>
          </a:p>
          <a:p>
            <a:pPr marL="0" indent="0" algn="just" fontAlgn="base">
              <a:buNone/>
            </a:pPr>
            <a:r>
              <a:rPr lang="es-ES_tradnl" sz="1200" dirty="0"/>
              <a:t> En el caso de contratos cuyo valor total no exceda el 5% del Patrimonio (verificado en los últimos estados financieros presentados) y que estén estrictamente ligados a la operación, esto es, al giro ordinario de los negocios de las sociedades y/o establecimientos de comercio, los depositarios provisionales o representantes legales podrán celebrar dichos contratos haciendo uso pleno de las facultades que les son conferidas en virtud de lo consagrado en los estatutos sociales y resolución de nombramiento. Sin embargo, todos los contratos que se celebren a través de esta modalidad, deberán incluir en su texto, el aparte vigente de los estatutos sociales que autoriza al depositario provisional o representante legal para llevar a cabo su suscripción. En el evento en que dicha estipulación no conste por escrito o estando citada no esté vigente, el depositario provisional incurrirá en el incumplimiento de sus obligaciones y responderá personalmente por sus actos. </a:t>
            </a:r>
            <a:endParaRPr lang="es-CO" sz="1200" dirty="0"/>
          </a:p>
          <a:p>
            <a:pPr marL="0" indent="0" algn="just" fontAlgn="base">
              <a:buNone/>
            </a:pPr>
            <a:r>
              <a:rPr lang="es-ES_tradnl" sz="1200" dirty="0"/>
              <a:t>La autonomía en este tipo de contrataciones no exime al depositario provisional de justificar administrativa, contable y jurídicamente la contratación, así como de informar dicho análisis y la celebración de contratos a la Gerencia de Sociedades Activas dentro de los informes mensuales de gestión.</a:t>
            </a:r>
            <a:endParaRPr lang="es-CO" sz="1200" dirty="0"/>
          </a:p>
          <a:p>
            <a:pPr marL="0" indent="0" algn="just" fontAlgn="base">
              <a:buNone/>
            </a:pPr>
            <a:r>
              <a:rPr lang="es-ES_tradnl" sz="1200" b="1" dirty="0"/>
              <a:t> </a:t>
            </a:r>
            <a:endParaRPr lang="es-CO" sz="1200" dirty="0"/>
          </a:p>
        </p:txBody>
      </p:sp>
      <p:sp>
        <p:nvSpPr>
          <p:cNvPr id="8" name="Rectángulo 7"/>
          <p:cNvSpPr/>
          <p:nvPr/>
        </p:nvSpPr>
        <p:spPr>
          <a:xfrm>
            <a:off x="0" y="-1"/>
            <a:ext cx="12192000" cy="12066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6551629" y="246800"/>
            <a:ext cx="4988000" cy="523220"/>
          </a:xfrm>
          <a:prstGeom prst="rect">
            <a:avLst/>
          </a:prstGeom>
          <a:noFill/>
        </p:spPr>
        <p:txBody>
          <a:bodyPr wrap="square" rtlCol="0">
            <a:spAutoFit/>
          </a:bodyPr>
          <a:lstStyle/>
          <a:p>
            <a:pPr algn="r"/>
            <a:r>
              <a:rPr lang="es-ES" sz="2800" b="1" dirty="0">
                <a:solidFill>
                  <a:schemeClr val="bg1"/>
                </a:solidFill>
              </a:rPr>
              <a:t>Facultades Negocios </a:t>
            </a:r>
            <a:endParaRPr lang="es-ES" sz="2800" dirty="0">
              <a:solidFill>
                <a:schemeClr val="bg1"/>
              </a:solidFill>
            </a:endParaRPr>
          </a:p>
        </p:txBody>
      </p:sp>
    </p:spTree>
    <p:extLst>
      <p:ext uri="{BB962C8B-B14F-4D97-AF65-F5344CB8AC3E}">
        <p14:creationId xmlns:p14="http://schemas.microsoft.com/office/powerpoint/2010/main" val="5069105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Destinaciones especificas</a:t>
            </a:r>
          </a:p>
        </p:txBody>
      </p:sp>
      <p:sp>
        <p:nvSpPr>
          <p:cNvPr id="3" name="Marcador de texto 2"/>
          <p:cNvSpPr>
            <a:spLocks noGrp="1"/>
          </p:cNvSpPr>
          <p:nvPr>
            <p:ph type="body" idx="1"/>
          </p:nvPr>
        </p:nvSpPr>
        <p:spPr>
          <a:xfrm>
            <a:off x="41812" y="1100488"/>
            <a:ext cx="5386917" cy="639762"/>
          </a:xfrm>
        </p:spPr>
        <p:txBody>
          <a:bodyPr/>
          <a:lstStyle/>
          <a:p>
            <a:r>
              <a:rPr lang="es-CO" dirty="0">
                <a:solidFill>
                  <a:schemeClr val="tx2">
                    <a:lumMod val="75000"/>
                  </a:schemeClr>
                </a:solidFill>
              </a:rPr>
              <a:t>Versión Actual</a:t>
            </a:r>
          </a:p>
        </p:txBody>
      </p:sp>
      <p:sp>
        <p:nvSpPr>
          <p:cNvPr id="4" name="Marcador de contenido 3"/>
          <p:cNvSpPr>
            <a:spLocks noGrp="1"/>
          </p:cNvSpPr>
          <p:nvPr>
            <p:ph sz="half" idx="2"/>
          </p:nvPr>
        </p:nvSpPr>
        <p:spPr>
          <a:xfrm>
            <a:off x="311313" y="1795219"/>
            <a:ext cx="972620" cy="4698048"/>
          </a:xfrm>
        </p:spPr>
        <p:style>
          <a:lnRef idx="2">
            <a:schemeClr val="dk1"/>
          </a:lnRef>
          <a:fillRef idx="1">
            <a:schemeClr val="lt1"/>
          </a:fillRef>
          <a:effectRef idx="0">
            <a:schemeClr val="dk1"/>
          </a:effectRef>
          <a:fontRef idx="minor">
            <a:schemeClr val="dk1"/>
          </a:fontRef>
        </p:style>
        <p:txBody>
          <a:bodyPr>
            <a:normAutofit/>
          </a:bodyPr>
          <a:lstStyle/>
          <a:p>
            <a:pPr marL="0" lvl="0" indent="0">
              <a:buNone/>
            </a:pPr>
            <a:r>
              <a:rPr lang="es-ES" dirty="0"/>
              <a:t> </a:t>
            </a:r>
            <a:endParaRPr lang="es-CO" dirty="0"/>
          </a:p>
          <a:p>
            <a:pPr marL="0" indent="0">
              <a:buNone/>
            </a:pPr>
            <a:r>
              <a:rPr lang="es-CO" dirty="0"/>
              <a:t>N/A</a:t>
            </a:r>
          </a:p>
        </p:txBody>
      </p:sp>
      <p:sp>
        <p:nvSpPr>
          <p:cNvPr id="5" name="Marcador de texto 4"/>
          <p:cNvSpPr>
            <a:spLocks noGrp="1"/>
          </p:cNvSpPr>
          <p:nvPr>
            <p:ph type="body" sz="quarter" idx="3"/>
          </p:nvPr>
        </p:nvSpPr>
        <p:spPr>
          <a:xfrm>
            <a:off x="6202379" y="1028444"/>
            <a:ext cx="5389033" cy="639762"/>
          </a:xfrm>
        </p:spPr>
        <p:txBody>
          <a:bodyPr/>
          <a:lstStyle/>
          <a:p>
            <a:r>
              <a:rPr lang="es-CO" dirty="0">
                <a:solidFill>
                  <a:schemeClr val="tx2">
                    <a:lumMod val="75000"/>
                  </a:schemeClr>
                </a:solidFill>
              </a:rPr>
              <a:t>Propuesta de Ajuste</a:t>
            </a:r>
          </a:p>
        </p:txBody>
      </p:sp>
      <p:sp>
        <p:nvSpPr>
          <p:cNvPr id="6" name="Marcador de contenido 5"/>
          <p:cNvSpPr>
            <a:spLocks noGrp="1"/>
          </p:cNvSpPr>
          <p:nvPr>
            <p:ph sz="quarter" idx="4"/>
          </p:nvPr>
        </p:nvSpPr>
        <p:spPr>
          <a:xfrm>
            <a:off x="1940553" y="1798464"/>
            <a:ext cx="9650859" cy="4784898"/>
          </a:xfrm>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a:noAutofit/>
          </a:bodyPr>
          <a:lstStyle/>
          <a:p>
            <a:pPr marL="0" indent="0" algn="just" fontAlgn="base">
              <a:buNone/>
            </a:pPr>
            <a:r>
              <a:rPr lang="es-ES_tradnl" sz="1200" b="1" dirty="0"/>
              <a:t>Contratos que requieren validación y aprobación del Comité Técnico de Sociedades: </a:t>
            </a:r>
            <a:endParaRPr lang="es-CO" sz="1200" b="1" dirty="0"/>
          </a:p>
          <a:p>
            <a:pPr marL="0" indent="0" algn="just" fontAlgn="base">
              <a:buNone/>
            </a:pPr>
            <a:r>
              <a:rPr lang="es-ES_tradnl" sz="1400" dirty="0"/>
              <a:t>Al respecto de contratos que no estén estrictamente ligados con el giro ordinario de los negocios, los depositarios provisionales o representantes legales podrán,  siempre y cuando haya decisión previa aprobatoria emitida por el Comité Técnico de Sociedades, celebrar contratos de cualquier naturaleza, cuyo valor mensual supere los 8 smmlv y no exceda los 12,5  smmlv, suma que incluye cualquier cifra que haga parte del negocio jurídico (v.gr. amortizaciones, compensaciones, entre otras) y aplica de manera indistinta al tipo de activo social inmiscuido. </a:t>
            </a:r>
            <a:endParaRPr lang="es-CO" sz="1400" dirty="0"/>
          </a:p>
          <a:p>
            <a:pPr marL="0" indent="0" algn="just" fontAlgn="base">
              <a:buNone/>
            </a:pPr>
            <a:r>
              <a:rPr lang="es-ES_tradnl" sz="1400" dirty="0"/>
              <a:t> </a:t>
            </a:r>
            <a:endParaRPr lang="es-CO" sz="1400" dirty="0"/>
          </a:p>
          <a:p>
            <a:pPr marL="0" indent="0" algn="just" fontAlgn="base">
              <a:buNone/>
            </a:pPr>
            <a:r>
              <a:rPr lang="es-ES_tradnl" sz="1400" dirty="0"/>
              <a:t>En el caso de contratos cuyo valor total supere el 5% y sea inferior al 10% del Patrimonio (verificado en los últimos estados financieros presentados) y estén estrictamente ligados a la operación, esto es, al giro ordinario de los negocios de las sociedades y/o establecimientos de comercio, los depositarios provisionales o representantes legales podrán, siempre y cuando haya decisión previa aprobatoria emitida por el Comité Técnico de Sociedades, celebrarlos en virtud de dicha autorización. Sin embargo, todos los contratos que se celebren a través de esta modalidad, deberán identificar dentro del texto el acta correspondiente a través de la cual se dio aprobación por parte del Comité Técnico de Sociedades. En el evento en que dichas estipulaciones no consten por escrito, el depositario provisional incurrirá en el incumplimiento de sus obligaciones y responderá personalmente por sus actos.</a:t>
            </a:r>
            <a:endParaRPr lang="es-CO" sz="1400" dirty="0"/>
          </a:p>
          <a:p>
            <a:pPr marL="0" indent="0" algn="just" fontAlgn="base">
              <a:buNone/>
            </a:pPr>
            <a:r>
              <a:rPr lang="es-ES_tradnl" sz="1200" b="1" dirty="0"/>
              <a:t> </a:t>
            </a:r>
            <a:endParaRPr lang="es-CO" sz="1200" dirty="0"/>
          </a:p>
        </p:txBody>
      </p:sp>
      <p:sp>
        <p:nvSpPr>
          <p:cNvPr id="8" name="Rectángulo 7"/>
          <p:cNvSpPr/>
          <p:nvPr/>
        </p:nvSpPr>
        <p:spPr>
          <a:xfrm>
            <a:off x="0" y="-1"/>
            <a:ext cx="12192000" cy="12066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6551629" y="246800"/>
            <a:ext cx="4988000" cy="523220"/>
          </a:xfrm>
          <a:prstGeom prst="rect">
            <a:avLst/>
          </a:prstGeom>
          <a:noFill/>
        </p:spPr>
        <p:txBody>
          <a:bodyPr wrap="square" rtlCol="0">
            <a:spAutoFit/>
          </a:bodyPr>
          <a:lstStyle/>
          <a:p>
            <a:pPr algn="r"/>
            <a:r>
              <a:rPr lang="es-ES" sz="2800" b="1" dirty="0">
                <a:solidFill>
                  <a:schemeClr val="bg1"/>
                </a:solidFill>
              </a:rPr>
              <a:t>Facultades Negocios </a:t>
            </a:r>
            <a:endParaRPr lang="es-ES" sz="2800" dirty="0">
              <a:solidFill>
                <a:schemeClr val="bg1"/>
              </a:solidFill>
            </a:endParaRPr>
          </a:p>
        </p:txBody>
      </p:sp>
    </p:spTree>
    <p:extLst>
      <p:ext uri="{BB962C8B-B14F-4D97-AF65-F5344CB8AC3E}">
        <p14:creationId xmlns:p14="http://schemas.microsoft.com/office/powerpoint/2010/main" val="19192813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Destinaciones especificas</a:t>
            </a:r>
          </a:p>
        </p:txBody>
      </p:sp>
      <p:sp>
        <p:nvSpPr>
          <p:cNvPr id="3" name="Marcador de texto 2"/>
          <p:cNvSpPr>
            <a:spLocks noGrp="1"/>
          </p:cNvSpPr>
          <p:nvPr>
            <p:ph type="body" idx="1"/>
          </p:nvPr>
        </p:nvSpPr>
        <p:spPr>
          <a:xfrm>
            <a:off x="41812" y="1100488"/>
            <a:ext cx="5386917" cy="639762"/>
          </a:xfrm>
        </p:spPr>
        <p:txBody>
          <a:bodyPr/>
          <a:lstStyle/>
          <a:p>
            <a:r>
              <a:rPr lang="es-CO" dirty="0">
                <a:solidFill>
                  <a:schemeClr val="tx2">
                    <a:lumMod val="75000"/>
                  </a:schemeClr>
                </a:solidFill>
              </a:rPr>
              <a:t>Versión Actual</a:t>
            </a:r>
          </a:p>
        </p:txBody>
      </p:sp>
      <p:sp>
        <p:nvSpPr>
          <p:cNvPr id="4" name="Marcador de contenido 3"/>
          <p:cNvSpPr>
            <a:spLocks noGrp="1"/>
          </p:cNvSpPr>
          <p:nvPr>
            <p:ph sz="half" idx="2"/>
          </p:nvPr>
        </p:nvSpPr>
        <p:spPr>
          <a:xfrm>
            <a:off x="311313" y="1795219"/>
            <a:ext cx="972620" cy="4698048"/>
          </a:xfrm>
        </p:spPr>
        <p:style>
          <a:lnRef idx="2">
            <a:schemeClr val="dk1"/>
          </a:lnRef>
          <a:fillRef idx="1">
            <a:schemeClr val="lt1"/>
          </a:fillRef>
          <a:effectRef idx="0">
            <a:schemeClr val="dk1"/>
          </a:effectRef>
          <a:fontRef idx="minor">
            <a:schemeClr val="dk1"/>
          </a:fontRef>
        </p:style>
        <p:txBody>
          <a:bodyPr>
            <a:normAutofit/>
          </a:bodyPr>
          <a:lstStyle/>
          <a:p>
            <a:pPr marL="0" lvl="0" indent="0">
              <a:buNone/>
            </a:pPr>
            <a:r>
              <a:rPr lang="es-ES" dirty="0"/>
              <a:t> </a:t>
            </a:r>
            <a:endParaRPr lang="es-CO" dirty="0"/>
          </a:p>
          <a:p>
            <a:pPr marL="0" indent="0">
              <a:buNone/>
            </a:pPr>
            <a:r>
              <a:rPr lang="es-CO" dirty="0"/>
              <a:t>N/A</a:t>
            </a:r>
          </a:p>
        </p:txBody>
      </p:sp>
      <p:sp>
        <p:nvSpPr>
          <p:cNvPr id="5" name="Marcador de texto 4"/>
          <p:cNvSpPr>
            <a:spLocks noGrp="1"/>
          </p:cNvSpPr>
          <p:nvPr>
            <p:ph type="body" sz="quarter" idx="3"/>
          </p:nvPr>
        </p:nvSpPr>
        <p:spPr>
          <a:xfrm>
            <a:off x="6202379" y="1028444"/>
            <a:ext cx="5389033" cy="639762"/>
          </a:xfrm>
        </p:spPr>
        <p:txBody>
          <a:bodyPr/>
          <a:lstStyle/>
          <a:p>
            <a:r>
              <a:rPr lang="es-CO" dirty="0">
                <a:solidFill>
                  <a:schemeClr val="tx2">
                    <a:lumMod val="75000"/>
                  </a:schemeClr>
                </a:solidFill>
              </a:rPr>
              <a:t>Propuesta de Ajuste</a:t>
            </a:r>
          </a:p>
        </p:txBody>
      </p:sp>
      <p:sp>
        <p:nvSpPr>
          <p:cNvPr id="6" name="Marcador de contenido 5"/>
          <p:cNvSpPr>
            <a:spLocks noGrp="1"/>
          </p:cNvSpPr>
          <p:nvPr>
            <p:ph sz="quarter" idx="4"/>
          </p:nvPr>
        </p:nvSpPr>
        <p:spPr>
          <a:xfrm>
            <a:off x="1940553" y="1798464"/>
            <a:ext cx="9650859" cy="4784898"/>
          </a:xfrm>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a:noAutofit/>
          </a:bodyPr>
          <a:lstStyle/>
          <a:p>
            <a:pPr algn="just" fontAlgn="base"/>
            <a:r>
              <a:rPr lang="es-ES_tradnl" sz="1400" b="1" dirty="0"/>
              <a:t>Contratos que requieren validación y aprobación del Comité de Negocios del Nivel Central de SAE: </a:t>
            </a:r>
            <a:endParaRPr lang="es-CO" sz="1400" dirty="0"/>
          </a:p>
          <a:p>
            <a:pPr algn="just" fontAlgn="base"/>
            <a:r>
              <a:rPr lang="es-ES_tradnl" sz="1400" dirty="0"/>
              <a:t>Al respecto de contratos que no estén estrictamente ligados con el giro ordinario de los negocios, los depositarios provisionales o representantes legales podrán,  siempre y cuando haya decisión previa aprobatoria emitida por el Comité de Negocios del Nivel Central de SAE, celebrar contratos de cualquier naturaleza, cuyo valor mensual supere los 12,5 SMMLV, suma que incluye cualquier cifra que haga parte del negocio jurídico (v.gr. amortizaciones, compensaciones, entre otras) y aplica de manera indistinta al tipo de activo social inmiscuido. </a:t>
            </a:r>
            <a:endParaRPr lang="es-CO" sz="1400" dirty="0"/>
          </a:p>
          <a:p>
            <a:pPr algn="just" fontAlgn="base"/>
            <a:r>
              <a:rPr lang="es-ES_tradnl" sz="1400" dirty="0"/>
              <a:t>En el caso de contratos cuyo valor total supere el 10% del Patrimonio (verificado en los últimos estados financieros presentados) y estén estrictamente ligados a la operación, esto es, al giro ordinario de los negocios de las sociedades y/o establecimientos de comercio, los depositarios provisionales o representantes legales podrán, siempre y cuando haya decisión previa aprobatoria emitida por el Comité de Negocios del Nivel Central de SAE, celebrarlos en virtud de dicha autorización. Sin embargo, todos los contratos que se celebren a través de esta modalidad, deberán identificar dentro del texto el acta correspondiente a través de la cual se dio aprobación por parte del Comité de Negocios del Nivel Central de SAE. En el evento en que dichas estipulaciones no consten por escrito, el depositario provisional incurrirá en el incumplimiento de sus obligaciones y responderá personalmente por sus actos.</a:t>
            </a:r>
            <a:endParaRPr lang="es-CO" sz="1400" dirty="0"/>
          </a:p>
          <a:p>
            <a:pPr algn="just" fontAlgn="base"/>
            <a:r>
              <a:rPr lang="es-ES_tradnl" sz="1400" dirty="0"/>
              <a:t>El depositario provisional es responsable de presentar con suficiente antelación los casos de contratación sujetos a aprobación.  </a:t>
            </a:r>
          </a:p>
          <a:p>
            <a:pPr algn="just"/>
            <a:r>
              <a:rPr lang="es-ES_tradnl" sz="1400" dirty="0"/>
              <a:t>Las reglas antedichas no aplican a la celebración de contratos laborales, en cuyo caso, las políticas de contratación de la sociedad y las políticas contables, determinarán el proceder del depositario provisional. De igual manera, están exceptuados los contratos celebrados con el revisor fiscal y miembros de junta directiva.</a:t>
            </a:r>
          </a:p>
          <a:p>
            <a:pPr algn="just"/>
            <a:r>
              <a:rPr lang="es-ES_tradnl" sz="1400" dirty="0"/>
              <a:t>Los contratos de prestación de servicios que celebren las sociedades estarán excluidos de la revisión del Comité de Negocios de Nivel Central y en caso de requerir validación ya sea por cuantía o número, dicha aprobación deberá ser presentada ante el Comité Técnico de Sociedades. </a:t>
            </a:r>
            <a:endParaRPr lang="en-US" sz="1400" dirty="0"/>
          </a:p>
          <a:p>
            <a:pPr algn="just"/>
            <a:endParaRPr lang="es-CO" sz="1400" dirty="0"/>
          </a:p>
        </p:txBody>
      </p:sp>
      <p:sp>
        <p:nvSpPr>
          <p:cNvPr id="8" name="Rectángulo 7"/>
          <p:cNvSpPr/>
          <p:nvPr/>
        </p:nvSpPr>
        <p:spPr>
          <a:xfrm>
            <a:off x="0" y="-1"/>
            <a:ext cx="12192000" cy="12066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6551629" y="246800"/>
            <a:ext cx="4988000" cy="523220"/>
          </a:xfrm>
          <a:prstGeom prst="rect">
            <a:avLst/>
          </a:prstGeom>
          <a:noFill/>
        </p:spPr>
        <p:txBody>
          <a:bodyPr wrap="square" rtlCol="0">
            <a:spAutoFit/>
          </a:bodyPr>
          <a:lstStyle/>
          <a:p>
            <a:pPr algn="r"/>
            <a:r>
              <a:rPr lang="es-ES" sz="2800" b="1" dirty="0">
                <a:solidFill>
                  <a:schemeClr val="bg1"/>
                </a:solidFill>
              </a:rPr>
              <a:t>Facultades Negocios </a:t>
            </a:r>
            <a:endParaRPr lang="es-ES" sz="2800" dirty="0">
              <a:solidFill>
                <a:schemeClr val="bg1"/>
              </a:solidFill>
            </a:endParaRPr>
          </a:p>
        </p:txBody>
      </p:sp>
    </p:spTree>
    <p:extLst>
      <p:ext uri="{BB962C8B-B14F-4D97-AF65-F5344CB8AC3E}">
        <p14:creationId xmlns:p14="http://schemas.microsoft.com/office/powerpoint/2010/main" val="16636021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Destinaciones especificas</a:t>
            </a:r>
          </a:p>
        </p:txBody>
      </p:sp>
      <p:sp>
        <p:nvSpPr>
          <p:cNvPr id="3" name="Marcador de texto 2"/>
          <p:cNvSpPr>
            <a:spLocks noGrp="1"/>
          </p:cNvSpPr>
          <p:nvPr>
            <p:ph type="body" idx="1"/>
          </p:nvPr>
        </p:nvSpPr>
        <p:spPr>
          <a:xfrm>
            <a:off x="41812" y="1100488"/>
            <a:ext cx="5386917" cy="639762"/>
          </a:xfrm>
        </p:spPr>
        <p:txBody>
          <a:bodyPr/>
          <a:lstStyle/>
          <a:p>
            <a:r>
              <a:rPr lang="es-CO" dirty="0">
                <a:solidFill>
                  <a:schemeClr val="tx2">
                    <a:lumMod val="75000"/>
                  </a:schemeClr>
                </a:solidFill>
              </a:rPr>
              <a:t>Versión Actual</a:t>
            </a:r>
          </a:p>
        </p:txBody>
      </p:sp>
      <p:sp>
        <p:nvSpPr>
          <p:cNvPr id="4" name="Marcador de contenido 3"/>
          <p:cNvSpPr>
            <a:spLocks noGrp="1"/>
          </p:cNvSpPr>
          <p:nvPr>
            <p:ph sz="half" idx="2"/>
          </p:nvPr>
        </p:nvSpPr>
        <p:spPr>
          <a:xfrm>
            <a:off x="311313" y="1795219"/>
            <a:ext cx="972620" cy="4698048"/>
          </a:xfrm>
        </p:spPr>
        <p:style>
          <a:lnRef idx="2">
            <a:schemeClr val="dk1"/>
          </a:lnRef>
          <a:fillRef idx="1">
            <a:schemeClr val="lt1"/>
          </a:fillRef>
          <a:effectRef idx="0">
            <a:schemeClr val="dk1"/>
          </a:effectRef>
          <a:fontRef idx="minor">
            <a:schemeClr val="dk1"/>
          </a:fontRef>
        </p:style>
        <p:txBody>
          <a:bodyPr>
            <a:normAutofit/>
          </a:bodyPr>
          <a:lstStyle/>
          <a:p>
            <a:pPr marL="0" lvl="0" indent="0">
              <a:buNone/>
            </a:pPr>
            <a:r>
              <a:rPr lang="es-ES" dirty="0"/>
              <a:t> </a:t>
            </a:r>
            <a:endParaRPr lang="es-CO" dirty="0"/>
          </a:p>
          <a:p>
            <a:pPr marL="0" indent="0">
              <a:buNone/>
            </a:pPr>
            <a:r>
              <a:rPr lang="es-CO" dirty="0"/>
              <a:t>N/A</a:t>
            </a:r>
          </a:p>
        </p:txBody>
      </p:sp>
      <p:sp>
        <p:nvSpPr>
          <p:cNvPr id="5" name="Marcador de texto 4"/>
          <p:cNvSpPr>
            <a:spLocks noGrp="1"/>
          </p:cNvSpPr>
          <p:nvPr>
            <p:ph type="body" sz="quarter" idx="3"/>
          </p:nvPr>
        </p:nvSpPr>
        <p:spPr>
          <a:xfrm>
            <a:off x="6202379" y="1028444"/>
            <a:ext cx="5389033" cy="639762"/>
          </a:xfrm>
        </p:spPr>
        <p:txBody>
          <a:bodyPr/>
          <a:lstStyle/>
          <a:p>
            <a:r>
              <a:rPr lang="es-CO" dirty="0">
                <a:solidFill>
                  <a:schemeClr val="tx2">
                    <a:lumMod val="75000"/>
                  </a:schemeClr>
                </a:solidFill>
              </a:rPr>
              <a:t>Propuesta de Ajuste</a:t>
            </a:r>
          </a:p>
        </p:txBody>
      </p:sp>
      <p:sp>
        <p:nvSpPr>
          <p:cNvPr id="6" name="Marcador de contenido 5"/>
          <p:cNvSpPr>
            <a:spLocks noGrp="1"/>
          </p:cNvSpPr>
          <p:nvPr>
            <p:ph sz="quarter" idx="4"/>
          </p:nvPr>
        </p:nvSpPr>
        <p:spPr>
          <a:xfrm>
            <a:off x="1940553" y="1798464"/>
            <a:ext cx="9650859" cy="4784898"/>
          </a:xfrm>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a:noAutofit/>
          </a:bodyPr>
          <a:lstStyle/>
          <a:p>
            <a:pPr lvl="2" fontAlgn="base"/>
            <a:r>
              <a:rPr lang="es-ES_tradnl" sz="1600" b="1" dirty="0"/>
              <a:t>Contratos de Explotación Económica o Acuerdos sobre activos Sociales. </a:t>
            </a:r>
            <a:endParaRPr lang="es-CO" sz="1600" dirty="0"/>
          </a:p>
          <a:p>
            <a:pPr marL="914400" lvl="2" indent="0" fontAlgn="base">
              <a:buNone/>
            </a:pPr>
            <a:r>
              <a:rPr lang="es-ES_tradnl" sz="1600" b="1" dirty="0"/>
              <a:t> </a:t>
            </a:r>
            <a:endParaRPr lang="es-CO" sz="1600" dirty="0"/>
          </a:p>
          <a:p>
            <a:pPr marL="0" indent="0" algn="just">
              <a:buNone/>
            </a:pPr>
            <a:r>
              <a:rPr lang="es-CO" sz="1600" dirty="0"/>
              <a:t>De conformidad con L</a:t>
            </a:r>
            <a:r>
              <a:rPr lang="es-ES_tradnl" sz="1600" dirty="0"/>
              <a:t>a Ley 1558 del 10 de julio de 2012 “Por la cual se modifica la Ley 300 de 1996- Ley General de Turismo, la Ley 1101 de 2006, para aquellos activos sociales, inmersos en las casuales descritas en la normatividad planteada con respecto a la Comisión de pago a FONTUR, se </a:t>
            </a:r>
            <a:r>
              <a:rPr lang="es-CO" sz="1600" dirty="0"/>
              <a:t>deberá realizar un estudio de mercado que determine el valor de la contraprestación y de esta forma actualizar todos los porcentajes de la administración de los activos llevados por </a:t>
            </a:r>
            <a:r>
              <a:rPr lang="es-ES_tradnl" sz="1600" dirty="0"/>
              <a:t>FONTUR, dicho estudio deberá renovarse cada 2 años. </a:t>
            </a:r>
            <a:r>
              <a:rPr lang="es-ES" sz="1600" dirty="0"/>
              <a:t> </a:t>
            </a:r>
          </a:p>
          <a:p>
            <a:pPr marL="0" indent="0" algn="just">
              <a:buNone/>
            </a:pPr>
            <a:endParaRPr lang="es-CO" sz="1600" dirty="0"/>
          </a:p>
          <a:p>
            <a:pPr marL="0" indent="0" algn="just">
              <a:buNone/>
            </a:pPr>
            <a:r>
              <a:rPr lang="es-ES_tradnl" sz="1600" dirty="0"/>
              <a:t>Dada la especialidad de Negocios que se pueden presentar en los activos sociales, y determinar cómo contratos de explotación económica, dichos procesos obedecerán a las instancias aprobatorias ya definidas anteriormente, sustentado con estudios económicos, operacionales y administrativos que para tal termino sean necesarios. </a:t>
            </a:r>
            <a:endParaRPr lang="es-CO" sz="1600" dirty="0"/>
          </a:p>
          <a:p>
            <a:pPr marL="0" indent="0" algn="just">
              <a:buNone/>
            </a:pPr>
            <a:r>
              <a:rPr lang="es-ES" sz="1600" dirty="0"/>
              <a:t> </a:t>
            </a:r>
            <a:endParaRPr lang="es-CO" sz="1200" dirty="0"/>
          </a:p>
        </p:txBody>
      </p:sp>
      <p:sp>
        <p:nvSpPr>
          <p:cNvPr id="8" name="Rectángulo 7"/>
          <p:cNvSpPr/>
          <p:nvPr/>
        </p:nvSpPr>
        <p:spPr>
          <a:xfrm>
            <a:off x="0" y="-1"/>
            <a:ext cx="12192000" cy="12066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6551629" y="246800"/>
            <a:ext cx="4988000" cy="523220"/>
          </a:xfrm>
          <a:prstGeom prst="rect">
            <a:avLst/>
          </a:prstGeom>
          <a:noFill/>
        </p:spPr>
        <p:txBody>
          <a:bodyPr wrap="square" rtlCol="0">
            <a:spAutoFit/>
          </a:bodyPr>
          <a:lstStyle/>
          <a:p>
            <a:pPr algn="r"/>
            <a:r>
              <a:rPr lang="es-ES" sz="2800" b="1" dirty="0">
                <a:solidFill>
                  <a:schemeClr val="bg1"/>
                </a:solidFill>
              </a:rPr>
              <a:t>Facultades Negocios Espaciales </a:t>
            </a:r>
            <a:endParaRPr lang="es-ES" sz="2800" dirty="0">
              <a:solidFill>
                <a:schemeClr val="bg1"/>
              </a:solidFill>
            </a:endParaRPr>
          </a:p>
        </p:txBody>
      </p:sp>
    </p:spTree>
    <p:extLst>
      <p:ext uri="{BB962C8B-B14F-4D97-AF65-F5344CB8AC3E}">
        <p14:creationId xmlns:p14="http://schemas.microsoft.com/office/powerpoint/2010/main" val="18991479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CO" sz="1400" dirty="0">
                <a:solidFill>
                  <a:srgbClr val="A9A8A9"/>
                </a:solidFill>
                <a:latin typeface="Lato Regular"/>
                <a:cs typeface="Lato Regular"/>
              </a:rPr>
              <a:t>Gerencia Comercial</a:t>
            </a:r>
            <a:endParaRPr lang="es-ES" sz="1400" dirty="0">
              <a:solidFill>
                <a:srgbClr val="A9A8A9"/>
              </a:solidFill>
              <a:latin typeface="Lato Regular"/>
              <a:cs typeface="Lato Regular"/>
            </a:endParaRPr>
          </a:p>
        </p:txBody>
      </p:sp>
      <p:sp>
        <p:nvSpPr>
          <p:cNvPr id="7" name="CuadroTexto 6">
            <a:extLst>
              <a:ext uri="{FF2B5EF4-FFF2-40B4-BE49-F238E27FC236}">
                <a16:creationId xmlns:a16="http://schemas.microsoft.com/office/drawing/2014/main" id="{C50CDA13-8043-49F5-A113-AF1FB50FC152}"/>
              </a:ext>
            </a:extLst>
          </p:cNvPr>
          <p:cNvSpPr txBox="1"/>
          <p:nvPr/>
        </p:nvSpPr>
        <p:spPr>
          <a:xfrm>
            <a:off x="1197061" y="2928030"/>
            <a:ext cx="9143999" cy="2923877"/>
          </a:xfrm>
          <a:prstGeom prst="rect">
            <a:avLst/>
          </a:prstGeom>
          <a:noFill/>
        </p:spPr>
        <p:txBody>
          <a:bodyPr wrap="square" rtlCol="0">
            <a:spAutoFit/>
          </a:bodyPr>
          <a:lstStyle/>
          <a:p>
            <a:pPr algn="ctr"/>
            <a:r>
              <a:rPr lang="es-ES" sz="4800" b="1" dirty="0">
                <a:solidFill>
                  <a:srgbClr val="002060"/>
                </a:solidFill>
              </a:rPr>
              <a:t>5. </a:t>
            </a:r>
            <a:r>
              <a:rPr lang="es-CO" sz="4800" b="1" dirty="0">
                <a:solidFill>
                  <a:srgbClr val="002060"/>
                </a:solidFill>
              </a:rPr>
              <a:t>POLITICA DE ARRENDAMIENTOS</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6896320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lecha: pentágono 40">
            <a:extLst>
              <a:ext uri="{FF2B5EF4-FFF2-40B4-BE49-F238E27FC236}">
                <a16:creationId xmlns:a16="http://schemas.microsoft.com/office/drawing/2014/main" id="{095F922A-9816-44B2-8414-764F94FB0F45}"/>
              </a:ext>
            </a:extLst>
          </p:cNvPr>
          <p:cNvSpPr/>
          <p:nvPr/>
        </p:nvSpPr>
        <p:spPr>
          <a:xfrm>
            <a:off x="532257" y="968991"/>
            <a:ext cx="7642746" cy="5213445"/>
          </a:xfrm>
          <a:prstGeom prst="homePlat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 name="Rectángulo 1"/>
          <p:cNvSpPr/>
          <p:nvPr/>
        </p:nvSpPr>
        <p:spPr>
          <a:xfrm>
            <a:off x="0" y="6540500"/>
            <a:ext cx="12179299" cy="317500"/>
          </a:xfrm>
          <a:prstGeom prst="rect">
            <a:avLst/>
          </a:prstGeom>
          <a:gradFill>
            <a:gsLst>
              <a:gs pos="0">
                <a:srgbClr val="000A8B"/>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b="1" dirty="0">
                <a:solidFill>
                  <a:schemeClr val="bg1"/>
                </a:solidFill>
                <a:latin typeface="Lato Regular"/>
                <a:cs typeface="Lato Regular"/>
              </a:rPr>
              <a:t>Gerencia Comercial</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51759" cy="674478"/>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6453" y="76813"/>
            <a:ext cx="3313587" cy="645902"/>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613718" y="188427"/>
            <a:ext cx="7202735" cy="461665"/>
          </a:xfrm>
          <a:prstGeom prst="rect">
            <a:avLst/>
          </a:prstGeom>
          <a:noFill/>
        </p:spPr>
        <p:txBody>
          <a:bodyPr wrap="square" rtlCol="0">
            <a:spAutoFit/>
          </a:bodyPr>
          <a:lstStyle/>
          <a:p>
            <a:pPr algn="ctr"/>
            <a:r>
              <a:rPr lang="es-CO" sz="2400" b="1" dirty="0">
                <a:solidFill>
                  <a:srgbClr val="002060"/>
                </a:solidFill>
                <a:latin typeface="Arial" panose="020B0604020202020204" pitchFamily="34" charset="0"/>
                <a:cs typeface="Arial" panose="020B0604020202020204" pitchFamily="34" charset="0"/>
              </a:rPr>
              <a:t>Política de alivios contratos de arrendamiento.</a:t>
            </a:r>
            <a:endParaRPr lang="es-CO" sz="2000" b="1" dirty="0">
              <a:solidFill>
                <a:srgbClr val="002060"/>
              </a:solidFill>
              <a:latin typeface="Arial" panose="020B0604020202020204" pitchFamily="34" charset="0"/>
              <a:cs typeface="Arial" panose="020B0604020202020204" pitchFamily="34" charset="0"/>
            </a:endParaRPr>
          </a:p>
        </p:txBody>
      </p:sp>
      <p:sp>
        <p:nvSpPr>
          <p:cNvPr id="28" name="CuadroTexto 27">
            <a:extLst>
              <a:ext uri="{FF2B5EF4-FFF2-40B4-BE49-F238E27FC236}">
                <a16:creationId xmlns:a16="http://schemas.microsoft.com/office/drawing/2014/main" id="{5A619D76-3CAD-4A32-8B6A-50BC5F0A083E}"/>
              </a:ext>
            </a:extLst>
          </p:cNvPr>
          <p:cNvSpPr txBox="1"/>
          <p:nvPr/>
        </p:nvSpPr>
        <p:spPr>
          <a:xfrm>
            <a:off x="928040" y="1136949"/>
            <a:ext cx="10640904" cy="923330"/>
          </a:xfrm>
          <a:prstGeom prst="rect">
            <a:avLst/>
          </a:prstGeom>
          <a:solidFill>
            <a:schemeClr val="bg1"/>
          </a:solidFill>
          <a:ln>
            <a:solidFill>
              <a:schemeClr val="accent1">
                <a:lumMod val="75000"/>
              </a:schemeClr>
            </a:solidFill>
          </a:ln>
        </p:spPr>
        <p:txBody>
          <a:bodyPr wrap="square" rtlCol="0">
            <a:spAutoFit/>
          </a:bodyPr>
          <a:lstStyle/>
          <a:p>
            <a:pPr marL="285750" indent="-285750">
              <a:buFont typeface="Wingdings" panose="05000000000000000000" pitchFamily="2" charset="2"/>
              <a:buChar char="§"/>
            </a:pPr>
            <a:r>
              <a:rPr lang="es-MX" dirty="0">
                <a:latin typeface="Arial Narrow" panose="020B0606020202030204" pitchFamily="34" charset="0"/>
              </a:rPr>
              <a:t>El beneficio se aplicará entre el 1º de marzo hasta el 30 de junio de 2020</a:t>
            </a:r>
            <a:r>
              <a:rPr lang="es-MX" b="1" dirty="0">
                <a:latin typeface="Arial Narrow" panose="020B0606020202030204" pitchFamily="34" charset="0"/>
              </a:rPr>
              <a:t>, </a:t>
            </a:r>
            <a:r>
              <a:rPr lang="es-MX" b="1" u="sng" dirty="0">
                <a:solidFill>
                  <a:srgbClr val="0070C0"/>
                </a:solidFill>
                <a:latin typeface="Arial Narrow" panose="020B0606020202030204" pitchFamily="34" charset="0"/>
              </a:rPr>
              <a:t>adicionalmente se otorgarán dos (2) meses como tiempo de reactivación económica</a:t>
            </a:r>
            <a:r>
              <a:rPr lang="es-MX" dirty="0">
                <a:latin typeface="Arial Narrow" panose="020B0606020202030204" pitchFamily="34" charset="0"/>
              </a:rPr>
              <a:t>, para aquellos arrendatarios que demuestren y soporten mediante comunicación escrita que se han visto afectados económicamente por la crisis sanitaria</a:t>
            </a:r>
          </a:p>
        </p:txBody>
      </p:sp>
      <p:sp>
        <p:nvSpPr>
          <p:cNvPr id="34" name="CuadroTexto 33">
            <a:extLst>
              <a:ext uri="{FF2B5EF4-FFF2-40B4-BE49-F238E27FC236}">
                <a16:creationId xmlns:a16="http://schemas.microsoft.com/office/drawing/2014/main" id="{B3B99DD5-5A0C-4A2C-BA8C-D50AECBA0615}"/>
              </a:ext>
            </a:extLst>
          </p:cNvPr>
          <p:cNvSpPr txBox="1"/>
          <p:nvPr/>
        </p:nvSpPr>
        <p:spPr>
          <a:xfrm>
            <a:off x="928040" y="2349104"/>
            <a:ext cx="10640904" cy="1477328"/>
          </a:xfrm>
          <a:prstGeom prst="rect">
            <a:avLst/>
          </a:prstGeom>
          <a:solidFill>
            <a:schemeClr val="bg1"/>
          </a:solidFill>
          <a:ln>
            <a:solidFill>
              <a:schemeClr val="accent1">
                <a:lumMod val="75000"/>
              </a:schemeClr>
            </a:solidFill>
          </a:ln>
        </p:spPr>
        <p:txBody>
          <a:bodyPr wrap="square" rtlCol="0">
            <a:spAutoFit/>
          </a:bodyPr>
          <a:lstStyle/>
          <a:p>
            <a:pPr marL="285750" indent="-285750">
              <a:buFont typeface="Wingdings" panose="05000000000000000000" pitchFamily="2" charset="2"/>
              <a:buChar char="§"/>
            </a:pPr>
            <a:r>
              <a:rPr lang="es-MX" dirty="0">
                <a:latin typeface="Arial Narrow" panose="020B0606020202030204" pitchFamily="34" charset="0"/>
              </a:rPr>
              <a:t>Los cánones de arrendamiento deberán ser cancelados en cuotas mensuales:</a:t>
            </a:r>
            <a:endParaRPr lang="es-CO" dirty="0">
              <a:latin typeface="Arial Narrow" panose="020B0606020202030204" pitchFamily="34" charset="0"/>
            </a:endParaRPr>
          </a:p>
          <a:p>
            <a:pPr marL="742950" lvl="1" indent="-285750">
              <a:buFont typeface="Arial" panose="020B0604020202020204" pitchFamily="34" charset="0"/>
              <a:buChar char="•"/>
            </a:pPr>
            <a:r>
              <a:rPr lang="es-MX" dirty="0">
                <a:latin typeface="Arial Narrow" panose="020B0606020202030204" pitchFamily="34" charset="0"/>
              </a:rPr>
              <a:t>Suspensión solicitada </a:t>
            </a:r>
            <a:r>
              <a:rPr lang="es-MX" b="1" dirty="0">
                <a:solidFill>
                  <a:srgbClr val="0070C0"/>
                </a:solidFill>
                <a:latin typeface="Arial Narrow" panose="020B0606020202030204" pitchFamily="34" charset="0"/>
              </a:rPr>
              <a:t>entre el 1% y el 50% </a:t>
            </a:r>
            <a:r>
              <a:rPr lang="es-MX" dirty="0">
                <a:latin typeface="Arial Narrow" panose="020B0606020202030204" pitchFamily="34" charset="0"/>
              </a:rPr>
              <a:t>del valor del canon, el pago de la deuda deberá hacerse en un </a:t>
            </a:r>
            <a:r>
              <a:rPr lang="es-MX" b="1" dirty="0">
                <a:solidFill>
                  <a:srgbClr val="0070C0"/>
                </a:solidFill>
                <a:latin typeface="Arial Narrow" panose="020B0606020202030204" pitchFamily="34" charset="0"/>
              </a:rPr>
              <a:t>plazo de 4 mes contados a partir del 30 de junio de 2020. </a:t>
            </a:r>
          </a:p>
          <a:p>
            <a:pPr marL="742950" lvl="1" indent="-285750">
              <a:buFont typeface="Arial" panose="020B0604020202020204" pitchFamily="34" charset="0"/>
              <a:buChar char="•"/>
            </a:pPr>
            <a:r>
              <a:rPr lang="es-MX" dirty="0">
                <a:latin typeface="Arial Narrow" panose="020B0606020202030204" pitchFamily="34" charset="0"/>
              </a:rPr>
              <a:t>Suspensión solicitada </a:t>
            </a:r>
            <a:r>
              <a:rPr lang="es-MX" b="1" dirty="0">
                <a:solidFill>
                  <a:srgbClr val="0070C0"/>
                </a:solidFill>
                <a:latin typeface="Arial Narrow" panose="020B0606020202030204" pitchFamily="34" charset="0"/>
              </a:rPr>
              <a:t>entre el 50% y el 100% </a:t>
            </a:r>
            <a:r>
              <a:rPr lang="es-MX" dirty="0">
                <a:latin typeface="Arial Narrow" panose="020B0606020202030204" pitchFamily="34" charset="0"/>
              </a:rPr>
              <a:t>del valor del canon, el pago de la deuda deberá hacerse en un</a:t>
            </a:r>
            <a:r>
              <a:rPr lang="es-MX" b="1" dirty="0">
                <a:solidFill>
                  <a:srgbClr val="0070C0"/>
                </a:solidFill>
                <a:latin typeface="Arial Narrow" panose="020B0606020202030204" pitchFamily="34" charset="0"/>
              </a:rPr>
              <a:t> plazo de 6 meses contados a partir del 30 de junio de 2020. </a:t>
            </a:r>
          </a:p>
        </p:txBody>
      </p:sp>
      <p:sp>
        <p:nvSpPr>
          <p:cNvPr id="36" name="CuadroTexto 35">
            <a:extLst>
              <a:ext uri="{FF2B5EF4-FFF2-40B4-BE49-F238E27FC236}">
                <a16:creationId xmlns:a16="http://schemas.microsoft.com/office/drawing/2014/main" id="{9B3449A4-70CD-43EA-81AB-15DE6965A2EF}"/>
              </a:ext>
            </a:extLst>
          </p:cNvPr>
          <p:cNvSpPr txBox="1"/>
          <p:nvPr/>
        </p:nvSpPr>
        <p:spPr>
          <a:xfrm>
            <a:off x="916664" y="4237275"/>
            <a:ext cx="10640904" cy="646331"/>
          </a:xfrm>
          <a:prstGeom prst="rect">
            <a:avLst/>
          </a:prstGeom>
          <a:solidFill>
            <a:schemeClr val="bg1"/>
          </a:solidFill>
          <a:ln>
            <a:solidFill>
              <a:schemeClr val="accent1">
                <a:lumMod val="75000"/>
              </a:schemeClr>
            </a:solidFill>
          </a:ln>
        </p:spPr>
        <p:txBody>
          <a:bodyPr wrap="square" rtlCol="0">
            <a:spAutoFit/>
          </a:bodyPr>
          <a:lstStyle/>
          <a:p>
            <a:pPr marL="285750" indent="-285750">
              <a:buFont typeface="Wingdings" panose="05000000000000000000" pitchFamily="2" charset="2"/>
              <a:buChar char="§"/>
            </a:pPr>
            <a:r>
              <a:rPr lang="es-ES" dirty="0">
                <a:latin typeface="Arial Narrow" panose="020B0606020202030204" pitchFamily="34" charset="0"/>
              </a:rPr>
              <a:t>Cada modificación constará en </a:t>
            </a:r>
            <a:r>
              <a:rPr lang="es-ES" b="1" dirty="0">
                <a:solidFill>
                  <a:srgbClr val="0070C0"/>
                </a:solidFill>
                <a:latin typeface="Arial Narrow" panose="020B0606020202030204" pitchFamily="34" charset="0"/>
              </a:rPr>
              <a:t>otrosí</a:t>
            </a:r>
            <a:r>
              <a:rPr lang="es-ES" dirty="0">
                <a:latin typeface="Arial Narrow" panose="020B0606020202030204" pitchFamily="34" charset="0"/>
              </a:rPr>
              <a:t> al contrato de arrendamiento y </a:t>
            </a:r>
            <a:r>
              <a:rPr lang="es-ES" b="1" dirty="0">
                <a:solidFill>
                  <a:schemeClr val="accent1">
                    <a:lumMod val="75000"/>
                  </a:schemeClr>
                </a:solidFill>
                <a:latin typeface="Arial Narrow" panose="020B0606020202030204" pitchFamily="34" charset="0"/>
              </a:rPr>
              <a:t>en ningún caso implicará condonación</a:t>
            </a:r>
            <a:r>
              <a:rPr lang="es-ES" dirty="0">
                <a:latin typeface="Arial Narrow" panose="020B0606020202030204" pitchFamily="34" charset="0"/>
              </a:rPr>
              <a:t>, o renuncia al cobro de los cánones adeudados</a:t>
            </a:r>
            <a:endParaRPr lang="es-MX" dirty="0">
              <a:latin typeface="Arial Narrow" panose="020B0606020202030204" pitchFamily="34" charset="0"/>
            </a:endParaRPr>
          </a:p>
        </p:txBody>
      </p:sp>
      <p:sp>
        <p:nvSpPr>
          <p:cNvPr id="38" name="CuadroTexto 37">
            <a:extLst>
              <a:ext uri="{FF2B5EF4-FFF2-40B4-BE49-F238E27FC236}">
                <a16:creationId xmlns:a16="http://schemas.microsoft.com/office/drawing/2014/main" id="{FE140D2E-729A-4D7B-BC95-59B499327B8E}"/>
              </a:ext>
            </a:extLst>
          </p:cNvPr>
          <p:cNvSpPr txBox="1"/>
          <p:nvPr/>
        </p:nvSpPr>
        <p:spPr>
          <a:xfrm>
            <a:off x="928040" y="5323397"/>
            <a:ext cx="10640904" cy="646331"/>
          </a:xfrm>
          <a:prstGeom prst="rect">
            <a:avLst/>
          </a:prstGeom>
          <a:solidFill>
            <a:schemeClr val="bg1"/>
          </a:solidFill>
          <a:ln>
            <a:solidFill>
              <a:schemeClr val="accent1">
                <a:lumMod val="75000"/>
              </a:schemeClr>
            </a:solidFill>
          </a:ln>
        </p:spPr>
        <p:txBody>
          <a:bodyPr wrap="square" rtlCol="0">
            <a:spAutoFit/>
          </a:bodyPr>
          <a:lstStyle/>
          <a:p>
            <a:pPr marL="285750" indent="-285750">
              <a:buFont typeface="Wingdings" panose="05000000000000000000" pitchFamily="2" charset="2"/>
              <a:buChar char="§"/>
            </a:pPr>
            <a:r>
              <a:rPr lang="es-ES" dirty="0">
                <a:latin typeface="Arial Narrow" panose="020B0606020202030204" pitchFamily="34" charset="0"/>
              </a:rPr>
              <a:t>Cada modificación constará en </a:t>
            </a:r>
            <a:r>
              <a:rPr lang="es-ES" b="1" dirty="0">
                <a:solidFill>
                  <a:srgbClr val="0070C0"/>
                </a:solidFill>
                <a:latin typeface="Arial Narrow" panose="020B0606020202030204" pitchFamily="34" charset="0"/>
              </a:rPr>
              <a:t>otrosí</a:t>
            </a:r>
            <a:r>
              <a:rPr lang="es-ES" dirty="0">
                <a:latin typeface="Arial Narrow" panose="020B0606020202030204" pitchFamily="34" charset="0"/>
              </a:rPr>
              <a:t> al contrato de arrendamiento y </a:t>
            </a:r>
            <a:r>
              <a:rPr lang="es-ES" b="1" dirty="0">
                <a:solidFill>
                  <a:schemeClr val="accent1">
                    <a:lumMod val="75000"/>
                  </a:schemeClr>
                </a:solidFill>
                <a:latin typeface="Arial Narrow" panose="020B0606020202030204" pitchFamily="34" charset="0"/>
              </a:rPr>
              <a:t>en ningún caso implicará condonación</a:t>
            </a:r>
            <a:r>
              <a:rPr lang="es-ES" dirty="0">
                <a:latin typeface="Arial Narrow" panose="020B0606020202030204" pitchFamily="34" charset="0"/>
              </a:rPr>
              <a:t>, o renuncia al cobro de los cánones adeudados</a:t>
            </a:r>
            <a:endParaRPr lang="es-MX" dirty="0">
              <a:latin typeface="Arial Narrow" panose="020B0606020202030204" pitchFamily="34" charset="0"/>
            </a:endParaRPr>
          </a:p>
        </p:txBody>
      </p:sp>
    </p:spTree>
    <p:extLst>
      <p:ext uri="{BB962C8B-B14F-4D97-AF65-F5344CB8AC3E}">
        <p14:creationId xmlns:p14="http://schemas.microsoft.com/office/powerpoint/2010/main" val="13418260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40084" y="6527448"/>
            <a:ext cx="5951916"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51759" cy="674478"/>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6453" y="76813"/>
            <a:ext cx="3313587" cy="645902"/>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613718" y="188427"/>
            <a:ext cx="7202735" cy="461665"/>
          </a:xfrm>
          <a:prstGeom prst="rect">
            <a:avLst/>
          </a:prstGeom>
          <a:noFill/>
        </p:spPr>
        <p:txBody>
          <a:bodyPr wrap="square" rtlCol="0">
            <a:spAutoFit/>
          </a:bodyPr>
          <a:lstStyle/>
          <a:p>
            <a:pPr algn="ctr"/>
            <a:r>
              <a:rPr lang="es-CO" sz="2400" b="1" dirty="0">
                <a:solidFill>
                  <a:srgbClr val="002060"/>
                </a:solidFill>
                <a:latin typeface="Arial Narrow" panose="020B0606020202030204" pitchFamily="34" charset="0"/>
                <a:cs typeface="Arial" panose="020B0604020202020204" pitchFamily="34" charset="0"/>
              </a:rPr>
              <a:t>Resultados Política de alivios contratos de arrendamiento.</a:t>
            </a:r>
            <a:endParaRPr lang="es-CO" sz="2000" b="1" dirty="0">
              <a:solidFill>
                <a:srgbClr val="002060"/>
              </a:solidFill>
              <a:latin typeface="Arial Narrow" panose="020B0606020202030204" pitchFamily="34" charset="0"/>
              <a:cs typeface="Arial" panose="020B0604020202020204" pitchFamily="34" charset="0"/>
            </a:endParaRPr>
          </a:p>
        </p:txBody>
      </p:sp>
      <p:pic>
        <p:nvPicPr>
          <p:cNvPr id="14" name="Imagen 13">
            <a:extLst>
              <a:ext uri="{FF2B5EF4-FFF2-40B4-BE49-F238E27FC236}">
                <a16:creationId xmlns:a16="http://schemas.microsoft.com/office/drawing/2014/main" id="{1E08EEED-4781-4646-A82A-3E626910320A}"/>
              </a:ext>
            </a:extLst>
          </p:cNvPr>
          <p:cNvPicPr>
            <a:picLocks noChangeAspect="1"/>
          </p:cNvPicPr>
          <p:nvPr/>
        </p:nvPicPr>
        <p:blipFill>
          <a:blip r:embed="rId4"/>
          <a:stretch>
            <a:fillRect/>
          </a:stretch>
        </p:blipFill>
        <p:spPr>
          <a:xfrm>
            <a:off x="628093" y="1364262"/>
            <a:ext cx="3239923" cy="1510340"/>
          </a:xfrm>
          <a:prstGeom prst="rect">
            <a:avLst/>
          </a:prstGeom>
          <a:ln>
            <a:noFill/>
          </a:ln>
        </p:spPr>
      </p:pic>
      <p:pic>
        <p:nvPicPr>
          <p:cNvPr id="15" name="Imagen 14">
            <a:extLst>
              <a:ext uri="{FF2B5EF4-FFF2-40B4-BE49-F238E27FC236}">
                <a16:creationId xmlns:a16="http://schemas.microsoft.com/office/drawing/2014/main" id="{13F8923C-12C8-47B2-BBFD-BA87FAA31266}"/>
              </a:ext>
            </a:extLst>
          </p:cNvPr>
          <p:cNvPicPr>
            <a:picLocks noChangeAspect="1"/>
          </p:cNvPicPr>
          <p:nvPr/>
        </p:nvPicPr>
        <p:blipFill>
          <a:blip r:embed="rId5"/>
          <a:stretch>
            <a:fillRect/>
          </a:stretch>
        </p:blipFill>
        <p:spPr>
          <a:xfrm>
            <a:off x="8672213" y="1364776"/>
            <a:ext cx="3348830" cy="1513978"/>
          </a:xfrm>
          <a:prstGeom prst="rect">
            <a:avLst/>
          </a:prstGeom>
          <a:ln>
            <a:noFill/>
          </a:ln>
        </p:spPr>
      </p:pic>
      <p:pic>
        <p:nvPicPr>
          <p:cNvPr id="18" name="Imagen 17">
            <a:extLst>
              <a:ext uri="{FF2B5EF4-FFF2-40B4-BE49-F238E27FC236}">
                <a16:creationId xmlns:a16="http://schemas.microsoft.com/office/drawing/2014/main" id="{2CD39440-D52C-4269-B8D1-B28C6B219922}"/>
              </a:ext>
            </a:extLst>
          </p:cNvPr>
          <p:cNvPicPr>
            <a:picLocks noChangeAspect="1"/>
          </p:cNvPicPr>
          <p:nvPr/>
        </p:nvPicPr>
        <p:blipFill>
          <a:blip r:embed="rId6"/>
          <a:stretch>
            <a:fillRect/>
          </a:stretch>
        </p:blipFill>
        <p:spPr>
          <a:xfrm>
            <a:off x="4696967" y="1367007"/>
            <a:ext cx="3239923" cy="1529797"/>
          </a:xfrm>
          <a:prstGeom prst="rect">
            <a:avLst/>
          </a:prstGeom>
          <a:noFill/>
          <a:ln>
            <a:noFill/>
          </a:ln>
        </p:spPr>
      </p:pic>
      <p:pic>
        <p:nvPicPr>
          <p:cNvPr id="19" name="Imagen 18">
            <a:extLst>
              <a:ext uri="{FF2B5EF4-FFF2-40B4-BE49-F238E27FC236}">
                <a16:creationId xmlns:a16="http://schemas.microsoft.com/office/drawing/2014/main" id="{7BC91177-7F74-4FE5-859B-D078C1145502}"/>
              </a:ext>
            </a:extLst>
          </p:cNvPr>
          <p:cNvPicPr>
            <a:picLocks noChangeAspect="1"/>
          </p:cNvPicPr>
          <p:nvPr/>
        </p:nvPicPr>
        <p:blipFill>
          <a:blip r:embed="rId7"/>
          <a:stretch>
            <a:fillRect/>
          </a:stretch>
        </p:blipFill>
        <p:spPr>
          <a:xfrm>
            <a:off x="184336" y="3392153"/>
            <a:ext cx="6589866" cy="3035427"/>
          </a:xfrm>
          <a:prstGeom prst="rect">
            <a:avLst/>
          </a:prstGeom>
          <a:noFill/>
          <a:ln>
            <a:noFill/>
          </a:ln>
        </p:spPr>
      </p:pic>
      <p:sp>
        <p:nvSpPr>
          <p:cNvPr id="21" name="CuadroTexto 20">
            <a:extLst>
              <a:ext uri="{FF2B5EF4-FFF2-40B4-BE49-F238E27FC236}">
                <a16:creationId xmlns:a16="http://schemas.microsoft.com/office/drawing/2014/main" id="{82762C91-9988-4D00-900B-08F01F603AA9}"/>
              </a:ext>
            </a:extLst>
          </p:cNvPr>
          <p:cNvSpPr txBox="1"/>
          <p:nvPr/>
        </p:nvSpPr>
        <p:spPr>
          <a:xfrm>
            <a:off x="7406172" y="3418078"/>
            <a:ext cx="4568068" cy="2585323"/>
          </a:xfrm>
          <a:prstGeom prst="rect">
            <a:avLst/>
          </a:prstGeom>
          <a:solidFill>
            <a:schemeClr val="bg1"/>
          </a:solidFill>
          <a:ln>
            <a:noFill/>
          </a:ln>
        </p:spPr>
        <p:txBody>
          <a:bodyPr wrap="square" rtlCol="0">
            <a:spAutoFit/>
          </a:bodyPr>
          <a:lstStyle/>
          <a:p>
            <a:pPr algn="ctr"/>
            <a:r>
              <a:rPr lang="es-CO" dirty="0">
                <a:latin typeface="Arial Narrow" panose="020B0606020202030204" pitchFamily="34" charset="0"/>
              </a:rPr>
              <a:t>Resultado.</a:t>
            </a:r>
          </a:p>
          <a:p>
            <a:pPr algn="ctr"/>
            <a:endParaRPr lang="es-CO" dirty="0">
              <a:latin typeface="Arial Narrow" panose="020B0606020202030204" pitchFamily="34" charset="0"/>
            </a:endParaRPr>
          </a:p>
          <a:p>
            <a:pPr marL="285750" indent="-285750" algn="just">
              <a:buFont typeface="Arial" panose="020B0604020202020204" pitchFamily="34" charset="0"/>
              <a:buChar char="•"/>
            </a:pPr>
            <a:r>
              <a:rPr lang="es-CO" dirty="0">
                <a:latin typeface="Arial Narrow" panose="020B0606020202030204" pitchFamily="34" charset="0"/>
              </a:rPr>
              <a:t>Las Regionales informaron la política a las solicitudes radicadas.</a:t>
            </a:r>
          </a:p>
          <a:p>
            <a:pPr marL="285750" indent="-285750" algn="just">
              <a:buFont typeface="Arial" panose="020B0604020202020204" pitchFamily="34" charset="0"/>
              <a:buChar char="•"/>
            </a:pPr>
            <a:r>
              <a:rPr lang="es-CO" dirty="0">
                <a:latin typeface="Arial Narrow" panose="020B0606020202030204" pitchFamily="34" charset="0"/>
              </a:rPr>
              <a:t>En espera que los clientes radiquen los soportes.</a:t>
            </a:r>
          </a:p>
          <a:p>
            <a:pPr marL="285750" indent="-285750" algn="just">
              <a:buFont typeface="Arial" panose="020B0604020202020204" pitchFamily="34" charset="0"/>
              <a:buChar char="•"/>
            </a:pPr>
            <a:r>
              <a:rPr lang="es-CO" dirty="0">
                <a:latin typeface="Arial Narrow" panose="020B0606020202030204" pitchFamily="34" charset="0"/>
              </a:rPr>
              <a:t>De las solicitudes presentadas se han aprobado 37 alivios de acuerdo con la política establecida</a:t>
            </a:r>
          </a:p>
          <a:p>
            <a:pPr marL="285750" indent="-285750" algn="just">
              <a:buFont typeface="Arial" panose="020B0604020202020204" pitchFamily="34" charset="0"/>
              <a:buChar char="•"/>
            </a:pPr>
            <a:r>
              <a:rPr lang="es-CO" dirty="0">
                <a:latin typeface="Arial Narrow" panose="020B0606020202030204" pitchFamily="34" charset="0"/>
              </a:rPr>
              <a:t>Efectividad 11,8%</a:t>
            </a:r>
          </a:p>
        </p:txBody>
      </p:sp>
      <p:sp>
        <p:nvSpPr>
          <p:cNvPr id="47" name="CuadroTexto 46">
            <a:extLst>
              <a:ext uri="{FF2B5EF4-FFF2-40B4-BE49-F238E27FC236}">
                <a16:creationId xmlns:a16="http://schemas.microsoft.com/office/drawing/2014/main" id="{92DC9580-B4CF-4BD7-B635-4C6729E7E451}"/>
              </a:ext>
            </a:extLst>
          </p:cNvPr>
          <p:cNvSpPr txBox="1"/>
          <p:nvPr/>
        </p:nvSpPr>
        <p:spPr>
          <a:xfrm>
            <a:off x="10595212" y="760540"/>
            <a:ext cx="1596788" cy="276999"/>
          </a:xfrm>
          <a:prstGeom prst="rect">
            <a:avLst/>
          </a:prstGeom>
          <a:noFill/>
        </p:spPr>
        <p:txBody>
          <a:bodyPr wrap="square" rtlCol="0">
            <a:spAutoFit/>
          </a:bodyPr>
          <a:lstStyle/>
          <a:p>
            <a:r>
              <a:rPr lang="es-CO" sz="1200" dirty="0"/>
              <a:t>Cifras en Millones $</a:t>
            </a:r>
          </a:p>
        </p:txBody>
      </p:sp>
    </p:spTree>
    <p:extLst>
      <p:ext uri="{BB962C8B-B14F-4D97-AF65-F5344CB8AC3E}">
        <p14:creationId xmlns:p14="http://schemas.microsoft.com/office/powerpoint/2010/main" val="19887037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40084" y="6527448"/>
            <a:ext cx="5951916"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51759" cy="674478"/>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6453" y="76813"/>
            <a:ext cx="3313587" cy="645902"/>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613718" y="188427"/>
            <a:ext cx="7202735" cy="461665"/>
          </a:xfrm>
          <a:prstGeom prst="rect">
            <a:avLst/>
          </a:prstGeom>
          <a:noFill/>
        </p:spPr>
        <p:txBody>
          <a:bodyPr wrap="square" rtlCol="0">
            <a:spAutoFit/>
          </a:bodyPr>
          <a:lstStyle/>
          <a:p>
            <a:pPr algn="ctr"/>
            <a:r>
              <a:rPr lang="es-CO" sz="2400" b="1" dirty="0">
                <a:solidFill>
                  <a:srgbClr val="002060"/>
                </a:solidFill>
                <a:latin typeface="Arial Narrow" panose="020B0606020202030204" pitchFamily="34" charset="0"/>
                <a:cs typeface="Arial" panose="020B0604020202020204" pitchFamily="34" charset="0"/>
              </a:rPr>
              <a:t>Resultados recaudos contratos de arrendamiento (R.C.).</a:t>
            </a:r>
            <a:endParaRPr lang="es-CO" sz="2000" b="1" dirty="0">
              <a:solidFill>
                <a:srgbClr val="002060"/>
              </a:solidFill>
              <a:latin typeface="Arial Narrow" panose="020B0606020202030204" pitchFamily="34" charset="0"/>
              <a:cs typeface="Arial" panose="020B0604020202020204" pitchFamily="34" charset="0"/>
            </a:endParaRPr>
          </a:p>
        </p:txBody>
      </p:sp>
      <p:grpSp>
        <p:nvGrpSpPr>
          <p:cNvPr id="36" name="Grupo 35">
            <a:extLst>
              <a:ext uri="{FF2B5EF4-FFF2-40B4-BE49-F238E27FC236}">
                <a16:creationId xmlns:a16="http://schemas.microsoft.com/office/drawing/2014/main" id="{D9DA4F76-F3E1-446C-B4FC-4CCAF6780FB4}"/>
              </a:ext>
            </a:extLst>
          </p:cNvPr>
          <p:cNvGrpSpPr/>
          <p:nvPr/>
        </p:nvGrpSpPr>
        <p:grpSpPr>
          <a:xfrm>
            <a:off x="2242148" y="979521"/>
            <a:ext cx="7707703" cy="5376795"/>
            <a:chOff x="600502" y="1351130"/>
            <a:chExt cx="6387152" cy="4681182"/>
          </a:xfrm>
        </p:grpSpPr>
        <p:graphicFrame>
          <p:nvGraphicFramePr>
            <p:cNvPr id="17" name="Gráfico 16">
              <a:extLst>
                <a:ext uri="{FF2B5EF4-FFF2-40B4-BE49-F238E27FC236}">
                  <a16:creationId xmlns:a16="http://schemas.microsoft.com/office/drawing/2014/main" id="{7891A515-2315-4162-B98B-7B701E4C138E}"/>
                </a:ext>
              </a:extLst>
            </p:cNvPr>
            <p:cNvGraphicFramePr>
              <a:graphicFrameLocks/>
            </p:cNvGraphicFramePr>
            <p:nvPr/>
          </p:nvGraphicFramePr>
          <p:xfrm>
            <a:off x="837838" y="1866332"/>
            <a:ext cx="5808622" cy="4029501"/>
          </p:xfrm>
          <a:graphic>
            <a:graphicData uri="http://schemas.openxmlformats.org/drawingml/2006/chart">
              <c:chart xmlns:c="http://schemas.openxmlformats.org/drawingml/2006/chart" xmlns:r="http://schemas.openxmlformats.org/officeDocument/2006/relationships" r:id="rId4"/>
            </a:graphicData>
          </a:graphic>
        </p:graphicFrame>
        <p:sp>
          <p:nvSpPr>
            <p:cNvPr id="3" name="CuadroTexto 2">
              <a:extLst>
                <a:ext uri="{FF2B5EF4-FFF2-40B4-BE49-F238E27FC236}">
                  <a16:creationId xmlns:a16="http://schemas.microsoft.com/office/drawing/2014/main" id="{77E9DF8B-59BD-4063-97E4-6E335E131BAD}"/>
                </a:ext>
              </a:extLst>
            </p:cNvPr>
            <p:cNvSpPr txBox="1"/>
            <p:nvPr/>
          </p:nvSpPr>
          <p:spPr>
            <a:xfrm>
              <a:off x="2381534" y="2872434"/>
              <a:ext cx="859809" cy="369332"/>
            </a:xfrm>
            <a:prstGeom prst="rect">
              <a:avLst/>
            </a:prstGeom>
            <a:noFill/>
          </p:spPr>
          <p:txBody>
            <a:bodyPr wrap="square" rtlCol="0">
              <a:spAutoFit/>
            </a:bodyPr>
            <a:lstStyle/>
            <a:p>
              <a:r>
                <a:rPr lang="es-CO" b="1" dirty="0">
                  <a:solidFill>
                    <a:srgbClr val="FF0000"/>
                  </a:solidFill>
                </a:rPr>
                <a:t>-7%</a:t>
              </a:r>
            </a:p>
          </p:txBody>
        </p:sp>
        <p:sp>
          <p:nvSpPr>
            <p:cNvPr id="22" name="CuadroTexto 21">
              <a:extLst>
                <a:ext uri="{FF2B5EF4-FFF2-40B4-BE49-F238E27FC236}">
                  <a16:creationId xmlns:a16="http://schemas.microsoft.com/office/drawing/2014/main" id="{D21D366C-B464-4A6F-B033-8EAFCC13DEEF}"/>
                </a:ext>
              </a:extLst>
            </p:cNvPr>
            <p:cNvSpPr txBox="1"/>
            <p:nvPr/>
          </p:nvSpPr>
          <p:spPr>
            <a:xfrm>
              <a:off x="3516575" y="3521585"/>
              <a:ext cx="859809" cy="369332"/>
            </a:xfrm>
            <a:prstGeom prst="rect">
              <a:avLst/>
            </a:prstGeom>
            <a:noFill/>
          </p:spPr>
          <p:txBody>
            <a:bodyPr wrap="square" rtlCol="0">
              <a:spAutoFit/>
            </a:bodyPr>
            <a:lstStyle/>
            <a:p>
              <a:r>
                <a:rPr lang="es-CO" b="1" dirty="0">
                  <a:solidFill>
                    <a:srgbClr val="FF0000"/>
                  </a:solidFill>
                </a:rPr>
                <a:t>-32%</a:t>
              </a:r>
            </a:p>
          </p:txBody>
        </p:sp>
        <p:sp>
          <p:nvSpPr>
            <p:cNvPr id="23" name="CuadroTexto 22">
              <a:extLst>
                <a:ext uri="{FF2B5EF4-FFF2-40B4-BE49-F238E27FC236}">
                  <a16:creationId xmlns:a16="http://schemas.microsoft.com/office/drawing/2014/main" id="{53BFA5BC-3318-49D7-96BF-FCFA9B6020F4}"/>
                </a:ext>
              </a:extLst>
            </p:cNvPr>
            <p:cNvSpPr txBox="1"/>
            <p:nvPr/>
          </p:nvSpPr>
          <p:spPr>
            <a:xfrm>
              <a:off x="4537884" y="3521585"/>
              <a:ext cx="859809" cy="369332"/>
            </a:xfrm>
            <a:prstGeom prst="rect">
              <a:avLst/>
            </a:prstGeom>
            <a:noFill/>
          </p:spPr>
          <p:txBody>
            <a:bodyPr wrap="square" rtlCol="0">
              <a:spAutoFit/>
            </a:bodyPr>
            <a:lstStyle/>
            <a:p>
              <a:r>
                <a:rPr lang="es-CO" b="1" dirty="0">
                  <a:solidFill>
                    <a:srgbClr val="FF0000"/>
                  </a:solidFill>
                </a:rPr>
                <a:t>-34%</a:t>
              </a:r>
            </a:p>
          </p:txBody>
        </p:sp>
        <p:sp>
          <p:nvSpPr>
            <p:cNvPr id="24" name="CuadroTexto 23">
              <a:extLst>
                <a:ext uri="{FF2B5EF4-FFF2-40B4-BE49-F238E27FC236}">
                  <a16:creationId xmlns:a16="http://schemas.microsoft.com/office/drawing/2014/main" id="{E560E06C-C911-4CF5-8469-5611F53C5D14}"/>
                </a:ext>
              </a:extLst>
            </p:cNvPr>
            <p:cNvSpPr txBox="1"/>
            <p:nvPr/>
          </p:nvSpPr>
          <p:spPr>
            <a:xfrm>
              <a:off x="5659744" y="3367793"/>
              <a:ext cx="859809" cy="369332"/>
            </a:xfrm>
            <a:prstGeom prst="rect">
              <a:avLst/>
            </a:prstGeom>
            <a:noFill/>
          </p:spPr>
          <p:txBody>
            <a:bodyPr wrap="square" rtlCol="0">
              <a:spAutoFit/>
            </a:bodyPr>
            <a:lstStyle/>
            <a:p>
              <a:r>
                <a:rPr lang="es-CO" b="1" dirty="0">
                  <a:solidFill>
                    <a:srgbClr val="FF0000"/>
                  </a:solidFill>
                </a:rPr>
                <a:t>-27%</a:t>
              </a:r>
            </a:p>
          </p:txBody>
        </p:sp>
        <p:sp>
          <p:nvSpPr>
            <p:cNvPr id="12" name="Rectángulo: esquinas redondeadas 11">
              <a:extLst>
                <a:ext uri="{FF2B5EF4-FFF2-40B4-BE49-F238E27FC236}">
                  <a16:creationId xmlns:a16="http://schemas.microsoft.com/office/drawing/2014/main" id="{A40F1DD6-6CFB-48A0-9E02-434E1C59FF6B}"/>
                </a:ext>
              </a:extLst>
            </p:cNvPr>
            <p:cNvSpPr/>
            <p:nvPr/>
          </p:nvSpPr>
          <p:spPr>
            <a:xfrm>
              <a:off x="3241343" y="2415655"/>
              <a:ext cx="3278210" cy="1631172"/>
            </a:xfrm>
            <a:prstGeom prst="roundRect">
              <a:avLst/>
            </a:prstGeom>
            <a:noFill/>
            <a:ln w="25400">
              <a:solidFill>
                <a:srgbClr val="FF0000"/>
              </a:solidFill>
              <a:prstDash val="lgDash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5" name="CuadroTexto 24">
              <a:extLst>
                <a:ext uri="{FF2B5EF4-FFF2-40B4-BE49-F238E27FC236}">
                  <a16:creationId xmlns:a16="http://schemas.microsoft.com/office/drawing/2014/main" id="{06789D80-56EA-4A20-A366-11C87D73F347}"/>
                </a:ext>
              </a:extLst>
            </p:cNvPr>
            <p:cNvSpPr txBox="1"/>
            <p:nvPr/>
          </p:nvSpPr>
          <p:spPr>
            <a:xfrm>
              <a:off x="3626227" y="2503102"/>
              <a:ext cx="2342866" cy="369332"/>
            </a:xfrm>
            <a:prstGeom prst="rect">
              <a:avLst/>
            </a:prstGeom>
            <a:noFill/>
          </p:spPr>
          <p:txBody>
            <a:bodyPr wrap="square" rtlCol="0">
              <a:spAutoFit/>
            </a:bodyPr>
            <a:lstStyle/>
            <a:p>
              <a:pPr algn="ctr"/>
              <a:r>
                <a:rPr lang="es-CO" dirty="0">
                  <a:solidFill>
                    <a:srgbClr val="FF0000"/>
                  </a:solidFill>
                </a:rPr>
                <a:t>Crisis Sanitaria</a:t>
              </a:r>
            </a:p>
          </p:txBody>
        </p:sp>
        <p:sp>
          <p:nvSpPr>
            <p:cNvPr id="26" name="Rectángulo: esquinas redondeadas 25">
              <a:extLst>
                <a:ext uri="{FF2B5EF4-FFF2-40B4-BE49-F238E27FC236}">
                  <a16:creationId xmlns:a16="http://schemas.microsoft.com/office/drawing/2014/main" id="{1277D641-C1BE-4EE5-A8A7-8945EC78A1FA}"/>
                </a:ext>
              </a:extLst>
            </p:cNvPr>
            <p:cNvSpPr/>
            <p:nvPr/>
          </p:nvSpPr>
          <p:spPr>
            <a:xfrm>
              <a:off x="600502" y="1351130"/>
              <a:ext cx="6387152" cy="4681182"/>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7" name="CuadroTexto 26">
              <a:extLst>
                <a:ext uri="{FF2B5EF4-FFF2-40B4-BE49-F238E27FC236}">
                  <a16:creationId xmlns:a16="http://schemas.microsoft.com/office/drawing/2014/main" id="{A30BBCC4-21EB-43C0-A73D-3985D8075A4B}"/>
                </a:ext>
              </a:extLst>
            </p:cNvPr>
            <p:cNvSpPr txBox="1"/>
            <p:nvPr/>
          </p:nvSpPr>
          <p:spPr>
            <a:xfrm>
              <a:off x="1815152" y="1501255"/>
              <a:ext cx="3844592" cy="369332"/>
            </a:xfrm>
            <a:prstGeom prst="rect">
              <a:avLst/>
            </a:prstGeom>
            <a:noFill/>
          </p:spPr>
          <p:txBody>
            <a:bodyPr wrap="square" rtlCol="0">
              <a:spAutoFit/>
            </a:bodyPr>
            <a:lstStyle/>
            <a:p>
              <a:r>
                <a:rPr lang="es-CO" b="1" dirty="0">
                  <a:solidFill>
                    <a:schemeClr val="tx2"/>
                  </a:solidFill>
                </a:rPr>
                <a:t>Recaudos Arrendamientos - 2020</a:t>
              </a:r>
            </a:p>
          </p:txBody>
        </p:sp>
        <p:sp>
          <p:nvSpPr>
            <p:cNvPr id="31" name="CuadroTexto 30">
              <a:extLst>
                <a:ext uri="{FF2B5EF4-FFF2-40B4-BE49-F238E27FC236}">
                  <a16:creationId xmlns:a16="http://schemas.microsoft.com/office/drawing/2014/main" id="{C910DCBE-F8EE-443D-981B-9942193D5FBB}"/>
                </a:ext>
              </a:extLst>
            </p:cNvPr>
            <p:cNvSpPr txBox="1"/>
            <p:nvPr/>
          </p:nvSpPr>
          <p:spPr>
            <a:xfrm>
              <a:off x="3241343" y="4186736"/>
              <a:ext cx="3278210" cy="369332"/>
            </a:xfrm>
            <a:prstGeom prst="rect">
              <a:avLst/>
            </a:prstGeom>
            <a:noFill/>
          </p:spPr>
          <p:txBody>
            <a:bodyPr wrap="square" rtlCol="0">
              <a:spAutoFit/>
            </a:bodyPr>
            <a:lstStyle/>
            <a:p>
              <a:pPr algn="ctr"/>
              <a:r>
                <a:rPr lang="es-CO" dirty="0">
                  <a:solidFill>
                    <a:srgbClr val="FF0000"/>
                  </a:solidFill>
                </a:rPr>
                <a:t>Disminución Promedio: 31%</a:t>
              </a:r>
            </a:p>
          </p:txBody>
        </p:sp>
        <p:cxnSp>
          <p:nvCxnSpPr>
            <p:cNvPr id="33" name="Conector recto 32">
              <a:extLst>
                <a:ext uri="{FF2B5EF4-FFF2-40B4-BE49-F238E27FC236}">
                  <a16:creationId xmlns:a16="http://schemas.microsoft.com/office/drawing/2014/main" id="{0D396290-A811-44B4-A0F8-199F3B07CB72}"/>
                </a:ext>
              </a:extLst>
            </p:cNvPr>
            <p:cNvCxnSpPr/>
            <p:nvPr/>
          </p:nvCxnSpPr>
          <p:spPr>
            <a:xfrm>
              <a:off x="4537884" y="3910103"/>
              <a:ext cx="0"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37" name="Elipse 36">
            <a:extLst>
              <a:ext uri="{FF2B5EF4-FFF2-40B4-BE49-F238E27FC236}">
                <a16:creationId xmlns:a16="http://schemas.microsoft.com/office/drawing/2014/main" id="{B3657ED2-D9E0-46F3-99B6-90E81B6B953D}"/>
              </a:ext>
            </a:extLst>
          </p:cNvPr>
          <p:cNvSpPr/>
          <p:nvPr/>
        </p:nvSpPr>
        <p:spPr>
          <a:xfrm>
            <a:off x="7333390" y="2848375"/>
            <a:ext cx="178985" cy="167546"/>
          </a:xfrm>
          <a:prstGeom prst="ellipse">
            <a:avLst/>
          </a:prstGeom>
          <a:solidFill>
            <a:srgbClr val="66FF33"/>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s-CO"/>
          </a:p>
        </p:txBody>
      </p:sp>
      <p:sp>
        <p:nvSpPr>
          <p:cNvPr id="38" name="Elipse 37">
            <a:extLst>
              <a:ext uri="{FF2B5EF4-FFF2-40B4-BE49-F238E27FC236}">
                <a16:creationId xmlns:a16="http://schemas.microsoft.com/office/drawing/2014/main" id="{ABAE5117-0A7D-4798-9663-B024C69E7B3D}"/>
              </a:ext>
            </a:extLst>
          </p:cNvPr>
          <p:cNvSpPr/>
          <p:nvPr/>
        </p:nvSpPr>
        <p:spPr>
          <a:xfrm>
            <a:off x="2788530" y="4886641"/>
            <a:ext cx="178985" cy="167546"/>
          </a:xfrm>
          <a:prstGeom prst="ellipse">
            <a:avLst/>
          </a:prstGeom>
          <a:solidFill>
            <a:srgbClr val="66FF33"/>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s-CO"/>
          </a:p>
        </p:txBody>
      </p:sp>
      <p:sp>
        <p:nvSpPr>
          <p:cNvPr id="39" name="CuadroTexto 38">
            <a:extLst>
              <a:ext uri="{FF2B5EF4-FFF2-40B4-BE49-F238E27FC236}">
                <a16:creationId xmlns:a16="http://schemas.microsoft.com/office/drawing/2014/main" id="{31DC1669-173F-45C6-BDB5-670A1D1BDF16}"/>
              </a:ext>
            </a:extLst>
          </p:cNvPr>
          <p:cNvSpPr txBox="1"/>
          <p:nvPr/>
        </p:nvSpPr>
        <p:spPr>
          <a:xfrm>
            <a:off x="3032300" y="4791821"/>
            <a:ext cx="3955984" cy="369332"/>
          </a:xfrm>
          <a:prstGeom prst="rect">
            <a:avLst/>
          </a:prstGeom>
          <a:noFill/>
        </p:spPr>
        <p:txBody>
          <a:bodyPr wrap="square" rtlCol="0">
            <a:spAutoFit/>
          </a:bodyPr>
          <a:lstStyle/>
          <a:p>
            <a:r>
              <a:rPr lang="es-CO" dirty="0"/>
              <a:t>Política Alivio de arrendamiento</a:t>
            </a:r>
          </a:p>
        </p:txBody>
      </p:sp>
      <p:sp>
        <p:nvSpPr>
          <p:cNvPr id="40" name="CuadroTexto 39">
            <a:extLst>
              <a:ext uri="{FF2B5EF4-FFF2-40B4-BE49-F238E27FC236}">
                <a16:creationId xmlns:a16="http://schemas.microsoft.com/office/drawing/2014/main" id="{44B88A23-CEA0-4977-91C9-7958CA1E25E6}"/>
              </a:ext>
            </a:extLst>
          </p:cNvPr>
          <p:cNvSpPr txBox="1"/>
          <p:nvPr/>
        </p:nvSpPr>
        <p:spPr>
          <a:xfrm>
            <a:off x="10358651" y="979521"/>
            <a:ext cx="1596788" cy="276999"/>
          </a:xfrm>
          <a:prstGeom prst="rect">
            <a:avLst/>
          </a:prstGeom>
          <a:noFill/>
        </p:spPr>
        <p:txBody>
          <a:bodyPr wrap="square" rtlCol="0">
            <a:spAutoFit/>
          </a:bodyPr>
          <a:lstStyle/>
          <a:p>
            <a:r>
              <a:rPr lang="es-CO" sz="1200" dirty="0"/>
              <a:t>Cifras en Millones $</a:t>
            </a:r>
          </a:p>
        </p:txBody>
      </p:sp>
    </p:spTree>
    <p:extLst>
      <p:ext uri="{BB962C8B-B14F-4D97-AF65-F5344CB8AC3E}">
        <p14:creationId xmlns:p14="http://schemas.microsoft.com/office/powerpoint/2010/main" val="42214962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17649" y="2152996"/>
            <a:ext cx="9143999" cy="1938992"/>
          </a:xfrm>
          <a:prstGeom prst="rect">
            <a:avLst/>
          </a:prstGeom>
          <a:noFill/>
        </p:spPr>
        <p:txBody>
          <a:bodyPr wrap="square" rtlCol="0">
            <a:spAutoFit/>
          </a:bodyPr>
          <a:lstStyle/>
          <a:p>
            <a:pPr algn="ctr"/>
            <a:r>
              <a:rPr lang="es-ES" sz="6000" b="1" dirty="0">
                <a:solidFill>
                  <a:srgbClr val="000A8B"/>
                </a:solidFill>
                <a:latin typeface="Arial Narrow" panose="020B0606020202030204" pitchFamily="34" charset="0"/>
              </a:rPr>
              <a:t>Propuesta</a:t>
            </a:r>
          </a:p>
          <a:p>
            <a:pPr algn="ctr"/>
            <a:r>
              <a:rPr lang="es-ES" sz="6000" b="1" dirty="0">
                <a:solidFill>
                  <a:srgbClr val="000A8B"/>
                </a:solidFill>
                <a:latin typeface="Arial Narrow" panose="020B0606020202030204" pitchFamily="34" charset="0"/>
              </a:rPr>
              <a:t>Descuentos por Covid-19</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Tree>
    <p:extLst>
      <p:ext uri="{BB962C8B-B14F-4D97-AF65-F5344CB8AC3E}">
        <p14:creationId xmlns:p14="http://schemas.microsoft.com/office/powerpoint/2010/main" val="15343645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1052029"/>
            <a:ext cx="9143999" cy="830997"/>
          </a:xfrm>
          <a:prstGeom prst="rect">
            <a:avLst/>
          </a:prstGeom>
          <a:noFill/>
        </p:spPr>
        <p:txBody>
          <a:bodyPr wrap="square" rtlCol="0">
            <a:spAutoFit/>
          </a:bodyPr>
          <a:lstStyle/>
          <a:p>
            <a:pPr algn="ctr"/>
            <a:r>
              <a:rPr lang="es-ES" sz="4800" b="1" dirty="0">
                <a:solidFill>
                  <a:srgbClr val="000A8B"/>
                </a:solidFill>
                <a:latin typeface="Arial Narrow" panose="020B0606020202030204" pitchFamily="34" charset="0"/>
              </a:rPr>
              <a:t>Contenido</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CuadroTexto 7">
            <a:extLst>
              <a:ext uri="{FF2B5EF4-FFF2-40B4-BE49-F238E27FC236}">
                <a16:creationId xmlns:a16="http://schemas.microsoft.com/office/drawing/2014/main" id="{F31FA354-2C7F-4778-A36E-A0CEE8B438BA}"/>
              </a:ext>
            </a:extLst>
          </p:cNvPr>
          <p:cNvSpPr txBox="1"/>
          <p:nvPr/>
        </p:nvSpPr>
        <p:spPr>
          <a:xfrm>
            <a:off x="1777094" y="2334325"/>
            <a:ext cx="7282592" cy="2554545"/>
          </a:xfrm>
          <a:prstGeom prst="rect">
            <a:avLst/>
          </a:prstGeom>
          <a:noFill/>
        </p:spPr>
        <p:txBody>
          <a:bodyPr wrap="square" rtlCol="0">
            <a:spAutoFit/>
          </a:bodyPr>
          <a:lstStyle/>
          <a:p>
            <a:pPr marL="457200" indent="-457200">
              <a:buClr>
                <a:srgbClr val="000A8B"/>
              </a:buClr>
              <a:buFont typeface="+mj-lt"/>
              <a:buAutoNum type="arabicPeriod"/>
            </a:pPr>
            <a:r>
              <a:rPr lang="it-IT" sz="4000" dirty="0">
                <a:solidFill>
                  <a:schemeClr val="bg1">
                    <a:lumMod val="50000"/>
                  </a:schemeClr>
                </a:solidFill>
                <a:latin typeface="Arial Narrow" panose="020B0606020202030204" pitchFamily="34" charset="0"/>
                <a:cs typeface="Lato Regular"/>
              </a:rPr>
              <a:t>¿Qué se busca?</a:t>
            </a:r>
          </a:p>
          <a:p>
            <a:pPr marL="457200" indent="-457200">
              <a:buClr>
                <a:srgbClr val="000A8B"/>
              </a:buClr>
              <a:buFont typeface="+mj-lt"/>
              <a:buAutoNum type="arabicPeriod"/>
            </a:pPr>
            <a:r>
              <a:rPr lang="es-CO" sz="4000" dirty="0">
                <a:solidFill>
                  <a:schemeClr val="bg1">
                    <a:lumMod val="50000"/>
                  </a:schemeClr>
                </a:solidFill>
                <a:latin typeface="Arial Narrow" panose="020B0606020202030204" pitchFamily="34" charset="0"/>
                <a:cs typeface="Lato Regular"/>
              </a:rPr>
              <a:t>Escenarios</a:t>
            </a:r>
          </a:p>
          <a:p>
            <a:pPr marL="457200" indent="-457200">
              <a:buClr>
                <a:srgbClr val="000A8B"/>
              </a:buClr>
              <a:buFont typeface="+mj-lt"/>
              <a:buAutoNum type="arabicPeriod"/>
            </a:pPr>
            <a:r>
              <a:rPr lang="es-CO" sz="4000" dirty="0">
                <a:solidFill>
                  <a:schemeClr val="bg1">
                    <a:lumMod val="50000"/>
                  </a:schemeClr>
                </a:solidFill>
                <a:latin typeface="Arial Narrow" panose="020B0606020202030204" pitchFamily="34" charset="0"/>
                <a:cs typeface="Lato Regular"/>
              </a:rPr>
              <a:t>Variables</a:t>
            </a:r>
          </a:p>
          <a:p>
            <a:pPr marL="457200" indent="-457200">
              <a:buClr>
                <a:srgbClr val="000A8B"/>
              </a:buClr>
              <a:buFont typeface="+mj-lt"/>
              <a:buAutoNum type="arabicPeriod"/>
            </a:pPr>
            <a:r>
              <a:rPr lang="es-CO" sz="4000" dirty="0">
                <a:solidFill>
                  <a:schemeClr val="bg1">
                    <a:lumMod val="50000"/>
                  </a:schemeClr>
                </a:solidFill>
                <a:latin typeface="Arial Narrow" panose="020B0606020202030204" pitchFamily="34" charset="0"/>
                <a:cs typeface="Lato Regular"/>
              </a:rPr>
              <a:t>Formulación</a:t>
            </a:r>
            <a:endParaRPr lang="it-IT" sz="4000" dirty="0">
              <a:solidFill>
                <a:schemeClr val="bg1">
                  <a:lumMod val="50000"/>
                </a:schemeClr>
              </a:solidFill>
              <a:latin typeface="Arial Narrow" panose="020B0606020202030204" pitchFamily="34" charset="0"/>
              <a:cs typeface="Lato Regular"/>
            </a:endParaRPr>
          </a:p>
        </p:txBody>
      </p:sp>
      <p:sp>
        <p:nvSpPr>
          <p:cNvPr id="9" name="Rectángulo 8">
            <a:extLst>
              <a:ext uri="{FF2B5EF4-FFF2-40B4-BE49-F238E27FC236}">
                <a16:creationId xmlns:a16="http://schemas.microsoft.com/office/drawing/2014/main" id="{052EEC10-3522-4259-9656-3C1449B4DEF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Tree>
    <p:extLst>
      <p:ext uri="{BB962C8B-B14F-4D97-AF65-F5344CB8AC3E}">
        <p14:creationId xmlns:p14="http://schemas.microsoft.com/office/powerpoint/2010/main" val="40983615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1131543"/>
            <a:ext cx="9143999" cy="707886"/>
          </a:xfrm>
          <a:prstGeom prst="rect">
            <a:avLst/>
          </a:prstGeom>
          <a:noFill/>
        </p:spPr>
        <p:txBody>
          <a:bodyPr wrap="square" rtlCol="0">
            <a:spAutoFit/>
          </a:bodyPr>
          <a:lstStyle/>
          <a:p>
            <a:pPr algn="ctr"/>
            <a:r>
              <a:rPr lang="es-ES" sz="4000" b="1" dirty="0">
                <a:solidFill>
                  <a:srgbClr val="000A8B"/>
                </a:solidFill>
                <a:latin typeface="Arial Narrow" panose="020B0606020202030204" pitchFamily="34" charset="0"/>
              </a:rPr>
              <a:t>Qué se plantea?</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384313" y="2340916"/>
            <a:ext cx="11423373" cy="2246769"/>
          </a:xfrm>
          <a:prstGeom prst="rect">
            <a:avLst/>
          </a:prstGeom>
        </p:spPr>
        <p:txBody>
          <a:bodyPr wrap="square">
            <a:spAutoFit/>
          </a:bodyPr>
          <a:lstStyle/>
          <a:p>
            <a:pPr algn="just"/>
            <a:r>
              <a:rPr lang="es-CO" sz="2800" dirty="0">
                <a:solidFill>
                  <a:schemeClr val="bg1">
                    <a:lumMod val="50000"/>
                  </a:schemeClr>
                </a:solidFill>
                <a:latin typeface="Arial Narrow" panose="020B0606020202030204" pitchFamily="34" charset="0"/>
              </a:rPr>
              <a:t>La relación costo-beneficio constituye una razón lógica para evaluar la conveniencia de establecer un descuento en los contratos de arrendamiento, dado el contexto económico actual generado por la pandemia COVID-19. Consiste en la presentación formal de una oferta por Ajuste del valor de canon actual o Nuevos contactos de arrendamiento y que permita pagarse los costos administrativos y comerciales.</a:t>
            </a:r>
          </a:p>
        </p:txBody>
      </p:sp>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Tree>
    <p:extLst>
      <p:ext uri="{BB962C8B-B14F-4D97-AF65-F5344CB8AC3E}">
        <p14:creationId xmlns:p14="http://schemas.microsoft.com/office/powerpoint/2010/main" val="36200376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937607"/>
            <a:ext cx="9143999" cy="707886"/>
          </a:xfrm>
          <a:prstGeom prst="rect">
            <a:avLst/>
          </a:prstGeom>
          <a:noFill/>
        </p:spPr>
        <p:txBody>
          <a:bodyPr wrap="square" rtlCol="0">
            <a:spAutoFit/>
          </a:bodyPr>
          <a:lstStyle/>
          <a:p>
            <a:pPr algn="ctr"/>
            <a:r>
              <a:rPr lang="es-ES" sz="4000" b="1" dirty="0">
                <a:solidFill>
                  <a:srgbClr val="000A8B"/>
                </a:solidFill>
              </a:rPr>
              <a:t>Escenarios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ortar rectángulo de esquina sencilla 13">
            <a:extLst>
              <a:ext uri="{FF2B5EF4-FFF2-40B4-BE49-F238E27FC236}">
                <a16:creationId xmlns:a16="http://schemas.microsoft.com/office/drawing/2014/main" id="{10900F47-08CD-44F7-A6EE-BF7FEF241578}"/>
              </a:ext>
            </a:extLst>
          </p:cNvPr>
          <p:cNvSpPr/>
          <p:nvPr/>
        </p:nvSpPr>
        <p:spPr>
          <a:xfrm>
            <a:off x="597650" y="2087197"/>
            <a:ext cx="3431011" cy="560173"/>
          </a:xfrm>
          <a:prstGeom prst="snip1Rect">
            <a:avLst/>
          </a:prstGeom>
          <a:solidFill>
            <a:schemeClr val="bg1">
              <a:lumMod val="85000"/>
            </a:schemeClr>
          </a:solidFill>
          <a:ln w="38100"/>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000" b="1" dirty="0">
                <a:solidFill>
                  <a:schemeClr val="tx1"/>
                </a:solidFill>
              </a:rPr>
              <a:t>Inmueble Arrendado</a:t>
            </a:r>
          </a:p>
        </p:txBody>
      </p:sp>
      <p:sp>
        <p:nvSpPr>
          <p:cNvPr id="9" name="Rectángulo 8">
            <a:extLst>
              <a:ext uri="{FF2B5EF4-FFF2-40B4-BE49-F238E27FC236}">
                <a16:creationId xmlns:a16="http://schemas.microsoft.com/office/drawing/2014/main" id="{70B30E71-A5ED-4F29-8B29-484C370C277F}"/>
              </a:ext>
            </a:extLst>
          </p:cNvPr>
          <p:cNvSpPr/>
          <p:nvPr/>
        </p:nvSpPr>
        <p:spPr>
          <a:xfrm>
            <a:off x="597649" y="2659664"/>
            <a:ext cx="3431011" cy="3060601"/>
          </a:xfrm>
          <a:prstGeom prst="rect">
            <a:avLst/>
          </a:prstGeom>
          <a:noFill/>
          <a:ln w="38100">
            <a:prstDash val="solid"/>
          </a:ln>
        </p:spPr>
        <p:style>
          <a:lnRef idx="1">
            <a:schemeClr val="accent1"/>
          </a:lnRef>
          <a:fillRef idx="3">
            <a:schemeClr val="accent1"/>
          </a:fillRef>
          <a:effectRef idx="2">
            <a:schemeClr val="accent1"/>
          </a:effectRef>
          <a:fontRef idx="minor">
            <a:schemeClr val="lt1"/>
          </a:fontRef>
        </p:style>
        <p:txBody>
          <a:bodyPr rtlCol="0" anchor="t"/>
          <a:lstStyle/>
          <a:p>
            <a:pPr algn="just"/>
            <a:r>
              <a:rPr lang="es-CO" sz="1600" dirty="0">
                <a:solidFill>
                  <a:schemeClr val="accent1">
                    <a:lumMod val="50000"/>
                  </a:schemeClr>
                </a:solidFill>
              </a:rPr>
              <a:t>Se asume que el pago por canon es igual al estimado de renta que proyectan las Gerencias Regionales, la Gerencia Comercial o los Depositarios.</a:t>
            </a:r>
          </a:p>
          <a:p>
            <a:pPr algn="just"/>
            <a:endParaRPr lang="es-CO" sz="1600" dirty="0">
              <a:solidFill>
                <a:schemeClr val="accent1">
                  <a:lumMod val="50000"/>
                </a:schemeClr>
              </a:solidFill>
            </a:endParaRPr>
          </a:p>
          <a:p>
            <a:pPr algn="just"/>
            <a:r>
              <a:rPr lang="es-CO" sz="1600" dirty="0">
                <a:solidFill>
                  <a:schemeClr val="accent1">
                    <a:lumMod val="50000"/>
                  </a:schemeClr>
                </a:solidFill>
              </a:rPr>
              <a:t>Se da por hecho que el inmueble estará ocupado por un tiempo.</a:t>
            </a:r>
          </a:p>
          <a:p>
            <a:pPr algn="just"/>
            <a:endParaRPr lang="es-CO" sz="1600" dirty="0">
              <a:solidFill>
                <a:schemeClr val="accent1">
                  <a:lumMod val="50000"/>
                </a:schemeClr>
              </a:solidFill>
            </a:endParaRPr>
          </a:p>
          <a:p>
            <a:pPr algn="just"/>
            <a:r>
              <a:rPr lang="es-CO" sz="1600" dirty="0">
                <a:solidFill>
                  <a:schemeClr val="accent1">
                    <a:lumMod val="50000"/>
                  </a:schemeClr>
                </a:solidFill>
              </a:rPr>
              <a:t>No existen pagos administrativos pues estos son asumidos inmediatamente por el arrendatario. </a:t>
            </a:r>
          </a:p>
          <a:p>
            <a:pPr marL="285750" indent="-285750" algn="just">
              <a:buFont typeface="Arial" panose="020B0604020202020204" pitchFamily="34" charset="0"/>
              <a:buChar char="•"/>
            </a:pPr>
            <a:endParaRPr lang="es-CO" sz="1600" dirty="0">
              <a:solidFill>
                <a:schemeClr val="accent1">
                  <a:lumMod val="50000"/>
                </a:schemeClr>
              </a:solidFill>
            </a:endParaRPr>
          </a:p>
          <a:p>
            <a:pPr marL="285750" indent="-285750" algn="just">
              <a:buFont typeface="Arial" panose="020B0604020202020204" pitchFamily="34" charset="0"/>
              <a:buChar char="•"/>
            </a:pPr>
            <a:endParaRPr lang="es-CO" sz="1600" dirty="0">
              <a:solidFill>
                <a:schemeClr val="accent1">
                  <a:lumMod val="50000"/>
                </a:schemeClr>
              </a:solidFill>
            </a:endParaRPr>
          </a:p>
          <a:p>
            <a:pPr marL="285750" indent="-285750" algn="ctr">
              <a:buFont typeface="Arial" panose="020B0604020202020204" pitchFamily="34" charset="0"/>
              <a:buChar char="•"/>
            </a:pPr>
            <a:endParaRPr lang="es-CO" sz="1600" dirty="0">
              <a:solidFill>
                <a:schemeClr val="tx1"/>
              </a:solidFill>
            </a:endParaRPr>
          </a:p>
        </p:txBody>
      </p:sp>
      <p:sp>
        <p:nvSpPr>
          <p:cNvPr id="10" name="Recortar rectángulo de esquina sencilla 21">
            <a:extLst>
              <a:ext uri="{FF2B5EF4-FFF2-40B4-BE49-F238E27FC236}">
                <a16:creationId xmlns:a16="http://schemas.microsoft.com/office/drawing/2014/main" id="{1879C97A-346F-4041-AC11-61B04045B2C0}"/>
              </a:ext>
            </a:extLst>
          </p:cNvPr>
          <p:cNvSpPr/>
          <p:nvPr/>
        </p:nvSpPr>
        <p:spPr>
          <a:xfrm>
            <a:off x="4468501" y="2099491"/>
            <a:ext cx="3431011" cy="560173"/>
          </a:xfrm>
          <a:prstGeom prst="snip1Rect">
            <a:avLst/>
          </a:prstGeom>
          <a:solidFill>
            <a:schemeClr val="bg1">
              <a:lumMod val="85000"/>
            </a:schemeClr>
          </a:solidFill>
          <a:ln w="38100"/>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000" b="1" dirty="0">
                <a:solidFill>
                  <a:schemeClr val="tx1"/>
                </a:solidFill>
              </a:rPr>
              <a:t>Contrato Terminado</a:t>
            </a:r>
          </a:p>
        </p:txBody>
      </p:sp>
      <p:sp>
        <p:nvSpPr>
          <p:cNvPr id="12" name="Rectángulo 11">
            <a:extLst>
              <a:ext uri="{FF2B5EF4-FFF2-40B4-BE49-F238E27FC236}">
                <a16:creationId xmlns:a16="http://schemas.microsoft.com/office/drawing/2014/main" id="{0E7CC587-881D-4BAA-840F-F03C3F3A3520}"/>
              </a:ext>
            </a:extLst>
          </p:cNvPr>
          <p:cNvSpPr/>
          <p:nvPr/>
        </p:nvSpPr>
        <p:spPr>
          <a:xfrm>
            <a:off x="4468500" y="2659664"/>
            <a:ext cx="3431011" cy="3060601"/>
          </a:xfrm>
          <a:prstGeom prst="rect">
            <a:avLst/>
          </a:prstGeom>
          <a:noFill/>
          <a:ln w="38100">
            <a:prstDash val="solid"/>
          </a:ln>
        </p:spPr>
        <p:style>
          <a:lnRef idx="1">
            <a:schemeClr val="accent1"/>
          </a:lnRef>
          <a:fillRef idx="3">
            <a:schemeClr val="accent1"/>
          </a:fillRef>
          <a:effectRef idx="2">
            <a:schemeClr val="accent1"/>
          </a:effectRef>
          <a:fontRef idx="minor">
            <a:schemeClr val="lt1"/>
          </a:fontRef>
        </p:style>
        <p:txBody>
          <a:bodyPr rtlCol="0" anchor="t"/>
          <a:lstStyle/>
          <a:p>
            <a:pPr algn="just"/>
            <a:r>
              <a:rPr lang="es-CO" sz="1600" dirty="0">
                <a:solidFill>
                  <a:schemeClr val="accent1">
                    <a:lumMod val="50000"/>
                  </a:schemeClr>
                </a:solidFill>
              </a:rPr>
              <a:t>Se asume que el pago por canon es igual al estimado de renta que proyectan las Gerencias Regionales, la Gerencia Comercial o los Depositarios.</a:t>
            </a:r>
          </a:p>
          <a:p>
            <a:pPr algn="just"/>
            <a:endParaRPr lang="es-CO" sz="1600" dirty="0">
              <a:solidFill>
                <a:schemeClr val="accent1">
                  <a:lumMod val="50000"/>
                </a:schemeClr>
              </a:solidFill>
            </a:endParaRPr>
          </a:p>
          <a:p>
            <a:pPr algn="just"/>
            <a:r>
              <a:rPr lang="es-CO" sz="1600" dirty="0">
                <a:solidFill>
                  <a:schemeClr val="accent1">
                    <a:lumMod val="50000"/>
                  </a:schemeClr>
                </a:solidFill>
              </a:rPr>
              <a:t>Se da por hecho que el inmueble estará desocupado por un tiempo.</a:t>
            </a:r>
          </a:p>
          <a:p>
            <a:pPr algn="just"/>
            <a:endParaRPr lang="es-CO" sz="1600" dirty="0">
              <a:solidFill>
                <a:schemeClr val="accent1">
                  <a:lumMod val="50000"/>
                </a:schemeClr>
              </a:solidFill>
            </a:endParaRPr>
          </a:p>
          <a:p>
            <a:pPr algn="just"/>
            <a:r>
              <a:rPr lang="es-CO" sz="1600" dirty="0">
                <a:solidFill>
                  <a:schemeClr val="accent1">
                    <a:lumMod val="50000"/>
                  </a:schemeClr>
                </a:solidFill>
              </a:rPr>
              <a:t>Se deben asumir unos gastos administrativos por dicho periodo de tiempo. </a:t>
            </a:r>
          </a:p>
        </p:txBody>
      </p:sp>
      <p:sp>
        <p:nvSpPr>
          <p:cNvPr id="13" name="Recortar rectángulo de esquina sencilla 21">
            <a:extLst>
              <a:ext uri="{FF2B5EF4-FFF2-40B4-BE49-F238E27FC236}">
                <a16:creationId xmlns:a16="http://schemas.microsoft.com/office/drawing/2014/main" id="{F331D593-7060-45E7-88C8-7F53603A6AE7}"/>
              </a:ext>
            </a:extLst>
          </p:cNvPr>
          <p:cNvSpPr/>
          <p:nvPr/>
        </p:nvSpPr>
        <p:spPr>
          <a:xfrm>
            <a:off x="8339355" y="2115346"/>
            <a:ext cx="3431011" cy="560173"/>
          </a:xfrm>
          <a:prstGeom prst="snip1Rect">
            <a:avLst/>
          </a:prstGeom>
          <a:solidFill>
            <a:schemeClr val="bg1">
              <a:lumMod val="85000"/>
            </a:schemeClr>
          </a:solidFill>
          <a:ln w="38100"/>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000" b="1" dirty="0">
                <a:solidFill>
                  <a:schemeClr val="tx1"/>
                </a:solidFill>
              </a:rPr>
              <a:t>Contrato (Nuevo o Antiguo) con Ajuste </a:t>
            </a:r>
          </a:p>
        </p:txBody>
      </p:sp>
      <p:sp>
        <p:nvSpPr>
          <p:cNvPr id="14" name="Rectángulo 13">
            <a:extLst>
              <a:ext uri="{FF2B5EF4-FFF2-40B4-BE49-F238E27FC236}">
                <a16:creationId xmlns:a16="http://schemas.microsoft.com/office/drawing/2014/main" id="{5B35F7BA-08FD-4FF6-A66F-4878880FB856}"/>
              </a:ext>
            </a:extLst>
          </p:cNvPr>
          <p:cNvSpPr/>
          <p:nvPr/>
        </p:nvSpPr>
        <p:spPr>
          <a:xfrm>
            <a:off x="8339354" y="2671958"/>
            <a:ext cx="3431011" cy="3060601"/>
          </a:xfrm>
          <a:prstGeom prst="rect">
            <a:avLst/>
          </a:prstGeom>
          <a:noFill/>
          <a:ln w="38100">
            <a:prstDash val="solid"/>
          </a:ln>
        </p:spPr>
        <p:style>
          <a:lnRef idx="1">
            <a:schemeClr val="accent1"/>
          </a:lnRef>
          <a:fillRef idx="3">
            <a:schemeClr val="accent1"/>
          </a:fillRef>
          <a:effectRef idx="2">
            <a:schemeClr val="accent1"/>
          </a:effectRef>
          <a:fontRef idx="minor">
            <a:schemeClr val="lt1"/>
          </a:fontRef>
        </p:style>
        <p:txBody>
          <a:bodyPr rtlCol="0" anchor="t"/>
          <a:lstStyle/>
          <a:p>
            <a:pPr algn="just"/>
            <a:r>
              <a:rPr lang="es-CO" sz="1600" dirty="0">
                <a:solidFill>
                  <a:schemeClr val="accent1">
                    <a:lumMod val="50000"/>
                  </a:schemeClr>
                </a:solidFill>
              </a:rPr>
              <a:t>Se asume que el pago por canon posee un descuento caracterizado por la actividad económica que desarrolla el inmueble.</a:t>
            </a:r>
          </a:p>
          <a:p>
            <a:pPr algn="just"/>
            <a:endParaRPr lang="es-CO" sz="1600" dirty="0">
              <a:solidFill>
                <a:schemeClr val="accent1">
                  <a:lumMod val="50000"/>
                </a:schemeClr>
              </a:solidFill>
            </a:endParaRPr>
          </a:p>
          <a:p>
            <a:pPr algn="just"/>
            <a:r>
              <a:rPr lang="es-CO" sz="1600" dirty="0">
                <a:solidFill>
                  <a:schemeClr val="accent1">
                    <a:lumMod val="50000"/>
                  </a:schemeClr>
                </a:solidFill>
              </a:rPr>
              <a:t>Se da por hecho que el inmueble estará ocupado por un tiempo.</a:t>
            </a:r>
          </a:p>
          <a:p>
            <a:pPr algn="just"/>
            <a:endParaRPr lang="es-CO" sz="1600" dirty="0">
              <a:solidFill>
                <a:schemeClr val="accent1">
                  <a:lumMod val="50000"/>
                </a:schemeClr>
              </a:solidFill>
            </a:endParaRPr>
          </a:p>
          <a:p>
            <a:pPr algn="just"/>
            <a:r>
              <a:rPr lang="es-CO" sz="1600" dirty="0">
                <a:solidFill>
                  <a:schemeClr val="accent1">
                    <a:lumMod val="50000"/>
                  </a:schemeClr>
                </a:solidFill>
              </a:rPr>
              <a:t>No existen pagos administrativos pues estos son asumidos inmediatamente por el arrendatario. </a:t>
            </a:r>
          </a:p>
        </p:txBody>
      </p:sp>
      <p:sp>
        <p:nvSpPr>
          <p:cNvPr id="15" name="Rectángulo 14">
            <a:extLst>
              <a:ext uri="{FF2B5EF4-FFF2-40B4-BE49-F238E27FC236}">
                <a16:creationId xmlns:a16="http://schemas.microsoft.com/office/drawing/2014/main" id="{DDEB8160-F85E-4811-8553-591E44AF98F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Tree>
    <p:extLst>
      <p:ext uri="{BB962C8B-B14F-4D97-AF65-F5344CB8AC3E}">
        <p14:creationId xmlns:p14="http://schemas.microsoft.com/office/powerpoint/2010/main" val="30935481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1131543"/>
            <a:ext cx="9143999" cy="707886"/>
          </a:xfrm>
          <a:prstGeom prst="rect">
            <a:avLst/>
          </a:prstGeom>
          <a:noFill/>
        </p:spPr>
        <p:txBody>
          <a:bodyPr wrap="square" rtlCol="0">
            <a:spAutoFit/>
          </a:bodyPr>
          <a:lstStyle/>
          <a:p>
            <a:pPr algn="ctr"/>
            <a:r>
              <a:rPr lang="es-ES" sz="4000" b="1" dirty="0">
                <a:solidFill>
                  <a:srgbClr val="000A8B"/>
                </a:solidFill>
              </a:rPr>
              <a:t>Variables que se deben tener en cuenta</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51E86D23-8760-4DFD-B108-94CF8EE0B931}"/>
              </a:ext>
            </a:extLst>
          </p:cNvPr>
          <p:cNvSpPr/>
          <p:nvPr/>
        </p:nvSpPr>
        <p:spPr>
          <a:xfrm>
            <a:off x="1777094" y="2160372"/>
            <a:ext cx="8443784" cy="126862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b="1" i="1" dirty="0">
                <a:solidFill>
                  <a:schemeClr val="bg1">
                    <a:lumMod val="50000"/>
                  </a:schemeClr>
                </a:solidFill>
              </a:rPr>
              <a:t>Se tomarán tres escenarios para hacer la comparación, uno con el estado actual del contrato de arrendamiento, el segundo afectado por el estado de un bien que puede terminar su contrato y otro previendo que el bien tendrá un descuento por el contexto económico actual. Lo anterior,  arrojara tres resultados que serán confrontados para definir el potencial de costo beneficio en todos los escenarios</a:t>
            </a:r>
            <a:r>
              <a:rPr lang="es-CO" sz="2000" b="1" dirty="0">
                <a:solidFill>
                  <a:schemeClr val="bg1">
                    <a:lumMod val="50000"/>
                  </a:schemeClr>
                </a:solidFill>
              </a:rPr>
              <a:t>.</a:t>
            </a:r>
          </a:p>
        </p:txBody>
      </p:sp>
      <p:graphicFrame>
        <p:nvGraphicFramePr>
          <p:cNvPr id="9" name="Diagrama 8">
            <a:extLst>
              <a:ext uri="{FF2B5EF4-FFF2-40B4-BE49-F238E27FC236}">
                <a16:creationId xmlns:a16="http://schemas.microsoft.com/office/drawing/2014/main" id="{55E426EA-66D1-400D-A6B6-AE9E13DF9AF9}"/>
              </a:ext>
            </a:extLst>
          </p:cNvPr>
          <p:cNvGraphicFramePr/>
          <p:nvPr/>
        </p:nvGraphicFramePr>
        <p:xfrm>
          <a:off x="1971122" y="2531433"/>
          <a:ext cx="7998942" cy="45054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Rectángulo 9">
            <a:extLst>
              <a:ext uri="{FF2B5EF4-FFF2-40B4-BE49-F238E27FC236}">
                <a16:creationId xmlns:a16="http://schemas.microsoft.com/office/drawing/2014/main" id="{1D73506E-B491-431C-8ECC-F1C699A7BB8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Tree>
    <p:extLst>
      <p:ext uri="{BB962C8B-B14F-4D97-AF65-F5344CB8AC3E}">
        <p14:creationId xmlns:p14="http://schemas.microsoft.com/office/powerpoint/2010/main" val="29420412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17649" y="803481"/>
            <a:ext cx="9143999" cy="707886"/>
          </a:xfrm>
          <a:prstGeom prst="rect">
            <a:avLst/>
          </a:prstGeom>
          <a:noFill/>
        </p:spPr>
        <p:txBody>
          <a:bodyPr wrap="square" rtlCol="0">
            <a:spAutoFit/>
          </a:bodyPr>
          <a:lstStyle/>
          <a:p>
            <a:pPr algn="ctr"/>
            <a:r>
              <a:rPr lang="es-ES" sz="4000" b="1" dirty="0">
                <a:solidFill>
                  <a:srgbClr val="000A8B"/>
                </a:solidFill>
              </a:rPr>
              <a:t>Formulación</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CuadroTexto 7">
            <a:extLst>
              <a:ext uri="{FF2B5EF4-FFF2-40B4-BE49-F238E27FC236}">
                <a16:creationId xmlns:a16="http://schemas.microsoft.com/office/drawing/2014/main" id="{7AFF1CB6-2268-41EF-978D-10BFE1B7EACB}"/>
              </a:ext>
            </a:extLst>
          </p:cNvPr>
          <p:cNvSpPr txBox="1"/>
          <p:nvPr/>
        </p:nvSpPr>
        <p:spPr>
          <a:xfrm>
            <a:off x="1228016" y="1746165"/>
            <a:ext cx="4872665"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CO" sz="2400" b="1" dirty="0"/>
              <a:t>Estimación con Canon Actual</a:t>
            </a:r>
          </a:p>
        </p:txBody>
      </p:sp>
      <mc:AlternateContent xmlns:mc="http://schemas.openxmlformats.org/markup-compatibility/2006" xmlns:a14="http://schemas.microsoft.com/office/drawing/2010/main">
        <mc:Choice Requires="a14">
          <p:sp>
            <p:nvSpPr>
              <p:cNvPr id="10" name="Rectángulo 9">
                <a:extLst>
                  <a:ext uri="{FF2B5EF4-FFF2-40B4-BE49-F238E27FC236}">
                    <a16:creationId xmlns:a16="http://schemas.microsoft.com/office/drawing/2014/main" id="{F34479F6-A4A4-4E72-B1D2-7D9D73478B08}"/>
                  </a:ext>
                </a:extLst>
              </p:cNvPr>
              <p:cNvSpPr/>
              <p:nvPr/>
            </p:nvSpPr>
            <p:spPr>
              <a:xfrm>
                <a:off x="4868749" y="2397736"/>
                <a:ext cx="2247668" cy="680699"/>
              </a:xfrm>
              <a:prstGeom prst="rect">
                <a:avLst/>
              </a:prstGeom>
            </p:spPr>
            <p:txBody>
              <a:bodyPr wrap="square">
                <a:spAutoFit/>
              </a:bodyPr>
              <a:lstStyle/>
              <a:p>
                <a14:m>
                  <m:oMath xmlns:m="http://schemas.openxmlformats.org/officeDocument/2006/math">
                    <m:sSub>
                      <m:sSubPr>
                        <m:ctrlPr>
                          <a:rPr lang="es-CO" sz="2400" i="1" smtClean="0">
                            <a:latin typeface="Cambria Math" panose="02040503050406030204" pitchFamily="18" charset="0"/>
                          </a:rPr>
                        </m:ctrlPr>
                      </m:sSubPr>
                      <m:e>
                        <m:r>
                          <a:rPr lang="es-CO" sz="2400" b="0" i="1" smtClean="0">
                            <a:latin typeface="Cambria Math" panose="02040503050406030204" pitchFamily="18" charset="0"/>
                          </a:rPr>
                          <m:t>𝑉𝑃𝑁</m:t>
                        </m:r>
                      </m:e>
                      <m:sub>
                        <m:r>
                          <a:rPr lang="es-CO" sz="2400" b="0" i="1" smtClean="0">
                            <a:latin typeface="Cambria Math" panose="02040503050406030204" pitchFamily="18" charset="0"/>
                          </a:rPr>
                          <m:t>𝑐𝑎</m:t>
                        </m:r>
                      </m:sub>
                    </m:sSub>
                    <m:r>
                      <a:rPr lang="es-CO" sz="2400" i="1">
                        <a:latin typeface="Cambria Math" panose="02040503050406030204" pitchFamily="18" charset="0"/>
                      </a:rPr>
                      <m:t> </m:t>
                    </m:r>
                  </m:oMath>
                </a14:m>
                <a:r>
                  <a:rPr lang="es-CO" sz="2400" dirty="0"/>
                  <a:t>= </a:t>
                </a:r>
                <a14:m>
                  <m:oMath xmlns:m="http://schemas.openxmlformats.org/officeDocument/2006/math">
                    <m:f>
                      <m:fPr>
                        <m:ctrlPr>
                          <a:rPr lang="es-CO" sz="2400" i="1">
                            <a:latin typeface="Cambria Math" panose="02040503050406030204" pitchFamily="18" charset="0"/>
                          </a:rPr>
                        </m:ctrlPr>
                      </m:fPr>
                      <m:num>
                        <m:r>
                          <a:rPr lang="es-CO" sz="2400" i="1">
                            <a:latin typeface="Cambria Math" panose="02040503050406030204" pitchFamily="18" charset="0"/>
                          </a:rPr>
                          <m:t>𝐶𝑎</m:t>
                        </m:r>
                        <m:r>
                          <a:rPr lang="es-CO" sz="2400" i="1">
                            <a:latin typeface="Cambria Math" panose="02040503050406030204" pitchFamily="18" charset="0"/>
                          </a:rPr>
                          <m:t>∗(</m:t>
                        </m:r>
                        <m:r>
                          <a:rPr lang="es-CO" sz="2400" i="1">
                            <a:latin typeface="Cambria Math" panose="02040503050406030204" pitchFamily="18" charset="0"/>
                          </a:rPr>
                          <m:t>𝑡</m:t>
                        </m:r>
                        <m:r>
                          <a:rPr lang="es-CO" sz="2400" i="1">
                            <a:latin typeface="Cambria Math" panose="02040503050406030204" pitchFamily="18" charset="0"/>
                          </a:rPr>
                          <m:t>)</m:t>
                        </m:r>
                      </m:num>
                      <m:den>
                        <m:sSup>
                          <m:sSupPr>
                            <m:ctrlPr>
                              <a:rPr lang="es-CO" sz="2400" i="1">
                                <a:latin typeface="Cambria Math" panose="02040503050406030204" pitchFamily="18" charset="0"/>
                              </a:rPr>
                            </m:ctrlPr>
                          </m:sSupPr>
                          <m:e>
                            <m:r>
                              <a:rPr lang="es-CO" sz="2400" i="1">
                                <a:latin typeface="Cambria Math" panose="02040503050406030204" pitchFamily="18" charset="0"/>
                              </a:rPr>
                              <m:t>(1+</m:t>
                            </m:r>
                            <m:r>
                              <a:rPr lang="es-CO" sz="2400" i="1">
                                <a:latin typeface="Cambria Math" panose="02040503050406030204" pitchFamily="18" charset="0"/>
                              </a:rPr>
                              <m:t>𝑖</m:t>
                            </m:r>
                            <m:r>
                              <a:rPr lang="es-CO" sz="2400" i="1">
                                <a:latin typeface="Cambria Math" panose="02040503050406030204" pitchFamily="18" charset="0"/>
                              </a:rPr>
                              <m:t>)</m:t>
                            </m:r>
                          </m:e>
                          <m:sup>
                            <m:r>
                              <a:rPr lang="es-CO" sz="2400" i="1">
                                <a:latin typeface="Cambria Math" panose="02040503050406030204" pitchFamily="18" charset="0"/>
                              </a:rPr>
                              <m:t>𝑡</m:t>
                            </m:r>
                          </m:sup>
                        </m:sSup>
                      </m:den>
                    </m:f>
                  </m:oMath>
                </a14:m>
                <a:endParaRPr lang="es-CO" sz="2400" dirty="0"/>
              </a:p>
            </p:txBody>
          </p:sp>
        </mc:Choice>
        <mc:Fallback xmlns="">
          <p:sp>
            <p:nvSpPr>
              <p:cNvPr id="10" name="Rectángulo 9">
                <a:extLst>
                  <a:ext uri="{FF2B5EF4-FFF2-40B4-BE49-F238E27FC236}">
                    <a16:creationId xmlns:a16="http://schemas.microsoft.com/office/drawing/2014/main" id="{F34479F6-A4A4-4E72-B1D2-7D9D73478B08}"/>
                  </a:ext>
                </a:extLst>
              </p:cNvPr>
              <p:cNvSpPr>
                <a:spLocks noRot="1" noChangeAspect="1" noMove="1" noResize="1" noEditPoints="1" noAdjustHandles="1" noChangeArrowheads="1" noChangeShapeType="1" noTextEdit="1"/>
              </p:cNvSpPr>
              <p:nvPr/>
            </p:nvSpPr>
            <p:spPr>
              <a:xfrm>
                <a:off x="4868749" y="2397736"/>
                <a:ext cx="2247668" cy="680699"/>
              </a:xfrm>
              <a:prstGeom prst="rect">
                <a:avLst/>
              </a:prstGeom>
              <a:blipFill>
                <a:blip r:embed="rId4"/>
                <a:stretch>
                  <a:fillRect b="-893"/>
                </a:stretch>
              </a:blipFill>
            </p:spPr>
            <p:txBody>
              <a:bodyPr/>
              <a:lstStyle/>
              <a:p>
                <a:r>
                  <a:rPr lang="es-CO">
                    <a:noFill/>
                  </a:rPr>
                  <a:t> </a:t>
                </a:r>
              </a:p>
            </p:txBody>
          </p:sp>
        </mc:Fallback>
      </mc:AlternateContent>
      <p:sp>
        <p:nvSpPr>
          <p:cNvPr id="12" name="CuadroTexto 11">
            <a:extLst>
              <a:ext uri="{FF2B5EF4-FFF2-40B4-BE49-F238E27FC236}">
                <a16:creationId xmlns:a16="http://schemas.microsoft.com/office/drawing/2014/main" id="{99E8426C-4C94-4F48-BCEE-8C135C6FD127}"/>
              </a:ext>
            </a:extLst>
          </p:cNvPr>
          <p:cNvSpPr txBox="1"/>
          <p:nvPr/>
        </p:nvSpPr>
        <p:spPr>
          <a:xfrm>
            <a:off x="1478918" y="3507594"/>
            <a:ext cx="4258962" cy="2831544"/>
          </a:xfrm>
          <a:prstGeom prst="rect">
            <a:avLst/>
          </a:prstGeom>
          <a:noFill/>
          <a:ln w="28575">
            <a:solidFill>
              <a:schemeClr val="accent2"/>
            </a:solidFill>
          </a:ln>
        </p:spPr>
        <p:txBody>
          <a:bodyPr wrap="square" rtlCol="0">
            <a:spAutoFit/>
          </a:bodyPr>
          <a:lstStyle/>
          <a:p>
            <a:pPr marL="285750" indent="-285750" algn="just">
              <a:buFont typeface="Arial" panose="020B0604020202020204" pitchFamily="34" charset="0"/>
              <a:buChar char="•"/>
            </a:pPr>
            <a:r>
              <a:rPr lang="es-ES" sz="1600" b="1" dirty="0"/>
              <a:t>Ca</a:t>
            </a:r>
            <a:r>
              <a:rPr lang="es-ES" sz="1600" dirty="0"/>
              <a:t>: Canon actual.</a:t>
            </a:r>
            <a:endParaRPr lang="es-CO" sz="1600" dirty="0"/>
          </a:p>
          <a:p>
            <a:pPr marL="285750" indent="-285750" algn="just">
              <a:buFont typeface="Arial" panose="020B0604020202020204" pitchFamily="34" charset="0"/>
              <a:buChar char="•"/>
            </a:pPr>
            <a:r>
              <a:rPr lang="es-ES" sz="1600" b="1" dirty="0"/>
              <a:t>t:</a:t>
            </a:r>
            <a:r>
              <a:rPr lang="es-ES" sz="1600" dirty="0"/>
              <a:t> Tiempo promedio de duración de un contrato de arrendamiento, toma valores de 12 meses.</a:t>
            </a:r>
            <a:endParaRPr lang="es-CO" sz="1600" dirty="0"/>
          </a:p>
          <a:p>
            <a:pPr marL="285750" indent="-285750" algn="just">
              <a:buFont typeface="Arial" panose="020B0604020202020204" pitchFamily="34" charset="0"/>
              <a:buChar char="•"/>
            </a:pPr>
            <a:r>
              <a:rPr lang="es-ES" sz="1600" b="1" dirty="0"/>
              <a:t>i:</a:t>
            </a:r>
            <a:r>
              <a:rPr lang="es-ES" sz="1600" dirty="0"/>
              <a:t> Tasa de captación Banco de la Republica (DTF) transformada en nominal mensual. Se utilizará la DTF correspondiente al momento de aplicar la metodología, certificada por el Banco de la República para la semana en la que se hace el análisis.</a:t>
            </a:r>
            <a:endParaRPr lang="es-CO" sz="1600" dirty="0"/>
          </a:p>
          <a:p>
            <a:endParaRPr lang="es-CO" dirty="0"/>
          </a:p>
        </p:txBody>
      </p:sp>
      <p:pic>
        <p:nvPicPr>
          <p:cNvPr id="13" name="Imagen 12">
            <a:extLst>
              <a:ext uri="{FF2B5EF4-FFF2-40B4-BE49-F238E27FC236}">
                <a16:creationId xmlns:a16="http://schemas.microsoft.com/office/drawing/2014/main" id="{ED92EAF0-E381-4ED4-9787-236C7D99ECDD}"/>
              </a:ext>
            </a:extLst>
          </p:cNvPr>
          <p:cNvPicPr>
            <a:picLocks noChangeAspect="1"/>
          </p:cNvPicPr>
          <p:nvPr/>
        </p:nvPicPr>
        <p:blipFill>
          <a:blip r:embed="rId5"/>
          <a:stretch>
            <a:fillRect/>
          </a:stretch>
        </p:blipFill>
        <p:spPr>
          <a:xfrm>
            <a:off x="6454121" y="3507594"/>
            <a:ext cx="3989733" cy="2846377"/>
          </a:xfrm>
          <a:prstGeom prst="rect">
            <a:avLst/>
          </a:prstGeom>
        </p:spPr>
      </p:pic>
      <p:cxnSp>
        <p:nvCxnSpPr>
          <p:cNvPr id="15" name="Conector recto de flecha 14">
            <a:extLst>
              <a:ext uri="{FF2B5EF4-FFF2-40B4-BE49-F238E27FC236}">
                <a16:creationId xmlns:a16="http://schemas.microsoft.com/office/drawing/2014/main" id="{1AAACCDA-1FF2-4736-AD62-1484011A0538}"/>
              </a:ext>
            </a:extLst>
          </p:cNvPr>
          <p:cNvCxnSpPr>
            <a:stCxn id="10" idx="3"/>
          </p:cNvCxnSpPr>
          <p:nvPr/>
        </p:nvCxnSpPr>
        <p:spPr>
          <a:xfrm>
            <a:off x="7116417" y="2738086"/>
            <a:ext cx="424070" cy="511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CuadroTexto 15">
            <a:extLst>
              <a:ext uri="{FF2B5EF4-FFF2-40B4-BE49-F238E27FC236}">
                <a16:creationId xmlns:a16="http://schemas.microsoft.com/office/drawing/2014/main" id="{74063710-8490-484D-A4A1-133CFF30A6C6}"/>
              </a:ext>
            </a:extLst>
          </p:cNvPr>
          <p:cNvSpPr txBox="1"/>
          <p:nvPr/>
        </p:nvSpPr>
        <p:spPr>
          <a:xfrm>
            <a:off x="7675300" y="2276420"/>
            <a:ext cx="2829613" cy="923330"/>
          </a:xfrm>
          <a:prstGeom prst="rect">
            <a:avLst/>
          </a:prstGeom>
          <a:noFill/>
          <a:ln w="28575">
            <a:solidFill>
              <a:schemeClr val="accent1"/>
            </a:solidFill>
          </a:ln>
        </p:spPr>
        <p:txBody>
          <a:bodyPr wrap="square" rtlCol="0">
            <a:spAutoFit/>
          </a:bodyPr>
          <a:lstStyle/>
          <a:p>
            <a:r>
              <a:rPr lang="es-CO" dirty="0"/>
              <a:t>Esta formula también será utilizada en el escenario con el descuento aplicado.</a:t>
            </a:r>
          </a:p>
        </p:txBody>
      </p:sp>
      <p:sp>
        <p:nvSpPr>
          <p:cNvPr id="14" name="Rectángulo 13">
            <a:extLst>
              <a:ext uri="{FF2B5EF4-FFF2-40B4-BE49-F238E27FC236}">
                <a16:creationId xmlns:a16="http://schemas.microsoft.com/office/drawing/2014/main" id="{1A73E8EE-A2B9-4A97-AE2B-EDD0D6E04AB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Tree>
    <p:extLst>
      <p:ext uri="{BB962C8B-B14F-4D97-AF65-F5344CB8AC3E}">
        <p14:creationId xmlns:p14="http://schemas.microsoft.com/office/powerpoint/2010/main" val="31700710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17649" y="803481"/>
            <a:ext cx="9143999" cy="707886"/>
          </a:xfrm>
          <a:prstGeom prst="rect">
            <a:avLst/>
          </a:prstGeom>
          <a:noFill/>
        </p:spPr>
        <p:txBody>
          <a:bodyPr wrap="square" rtlCol="0">
            <a:spAutoFit/>
          </a:bodyPr>
          <a:lstStyle/>
          <a:p>
            <a:pPr algn="ctr"/>
            <a:r>
              <a:rPr lang="es-ES" sz="4000" b="1" dirty="0">
                <a:solidFill>
                  <a:srgbClr val="000A8B"/>
                </a:solidFill>
              </a:rPr>
              <a:t>Formulación</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CuadroTexto 7">
            <a:extLst>
              <a:ext uri="{FF2B5EF4-FFF2-40B4-BE49-F238E27FC236}">
                <a16:creationId xmlns:a16="http://schemas.microsoft.com/office/drawing/2014/main" id="{7AFF1CB6-2268-41EF-978D-10BFE1B7EACB}"/>
              </a:ext>
            </a:extLst>
          </p:cNvPr>
          <p:cNvSpPr txBox="1"/>
          <p:nvPr/>
        </p:nvSpPr>
        <p:spPr>
          <a:xfrm>
            <a:off x="1223335" y="1663722"/>
            <a:ext cx="5866578"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CO" sz="2400" b="1" dirty="0"/>
              <a:t>Estimación Inmueble Terminación Contrato</a:t>
            </a:r>
          </a:p>
        </p:txBody>
      </p:sp>
      <p:sp>
        <p:nvSpPr>
          <p:cNvPr id="13" name="CuadroTexto 12">
            <a:extLst>
              <a:ext uri="{FF2B5EF4-FFF2-40B4-BE49-F238E27FC236}">
                <a16:creationId xmlns:a16="http://schemas.microsoft.com/office/drawing/2014/main" id="{ED2C63DB-29CC-44F3-8864-7D830542DF12}"/>
              </a:ext>
            </a:extLst>
          </p:cNvPr>
          <p:cNvSpPr txBox="1"/>
          <p:nvPr/>
        </p:nvSpPr>
        <p:spPr>
          <a:xfrm>
            <a:off x="1476447" y="3354696"/>
            <a:ext cx="4867984" cy="3077766"/>
          </a:xfrm>
          <a:prstGeom prst="rect">
            <a:avLst/>
          </a:prstGeom>
          <a:noFill/>
          <a:ln w="28575">
            <a:solidFill>
              <a:schemeClr val="accent2"/>
            </a:solidFill>
          </a:ln>
        </p:spPr>
        <p:txBody>
          <a:bodyPr wrap="square" rtlCol="0">
            <a:spAutoFit/>
          </a:bodyPr>
          <a:lstStyle/>
          <a:p>
            <a:pPr marL="285750" indent="-285750" algn="just">
              <a:buFont typeface="Arial" panose="020B0604020202020204" pitchFamily="34" charset="0"/>
              <a:buChar char="•"/>
            </a:pPr>
            <a:r>
              <a:rPr lang="es-ES" sz="1600" b="1" dirty="0"/>
              <a:t>Ca</a:t>
            </a:r>
            <a:r>
              <a:rPr lang="es-ES" sz="1600" dirty="0"/>
              <a:t>: Canon actual.</a:t>
            </a:r>
            <a:endParaRPr lang="es-CO" sz="1600" dirty="0"/>
          </a:p>
          <a:p>
            <a:pPr marL="285750" indent="-285750" algn="just">
              <a:buFont typeface="Arial" panose="020B0604020202020204" pitchFamily="34" charset="0"/>
              <a:buChar char="•"/>
            </a:pPr>
            <a:r>
              <a:rPr lang="es-ES" sz="1600" b="1" dirty="0"/>
              <a:t>t:</a:t>
            </a:r>
            <a:r>
              <a:rPr lang="es-ES" sz="1600" dirty="0"/>
              <a:t> Tiempo promedio de duración de un contrato de arrendamiento, toma valores de 12 meses.</a:t>
            </a:r>
            <a:endParaRPr lang="es-CO" sz="1600" dirty="0"/>
          </a:p>
          <a:p>
            <a:pPr marL="285750" indent="-285750" algn="just">
              <a:buFont typeface="Arial" panose="020B0604020202020204" pitchFamily="34" charset="0"/>
              <a:buChar char="•"/>
            </a:pPr>
            <a:r>
              <a:rPr lang="es-ES" sz="1600" b="1" dirty="0"/>
              <a:t>n:</a:t>
            </a:r>
            <a:r>
              <a:rPr lang="es-ES" sz="1600" dirty="0"/>
              <a:t> Tiempo de no tener arrendado un  inmueble, toma valores 24 meses</a:t>
            </a:r>
            <a:endParaRPr lang="es-CO" sz="1600" dirty="0"/>
          </a:p>
          <a:p>
            <a:pPr marL="285750" indent="-285750" algn="just">
              <a:buFont typeface="Arial" panose="020B0604020202020204" pitchFamily="34" charset="0"/>
              <a:buChar char="•"/>
            </a:pPr>
            <a:r>
              <a:rPr lang="es-ES" sz="1600" b="1" dirty="0"/>
              <a:t>GA:</a:t>
            </a:r>
            <a:r>
              <a:rPr lang="es-ES" sz="1600" dirty="0"/>
              <a:t> Gastos Administrativos.</a:t>
            </a:r>
            <a:endParaRPr lang="es-CO" sz="1600" dirty="0"/>
          </a:p>
          <a:p>
            <a:pPr marL="285750" indent="-285750" algn="just">
              <a:buFont typeface="Arial" panose="020B0604020202020204" pitchFamily="34" charset="0"/>
              <a:buChar char="•"/>
            </a:pPr>
            <a:r>
              <a:rPr lang="es-ES" sz="1600" b="1" dirty="0"/>
              <a:t>i:</a:t>
            </a:r>
            <a:r>
              <a:rPr lang="es-ES" sz="1600" dirty="0"/>
              <a:t> Tasa de captación Banco de la Republica (DTF) transformada en nominal mensual. Se utilizará la DTF correspondiente al momento de aplicar la metodología, certificada por el Banco de la República para la semana en la que se hace el análisis.</a:t>
            </a:r>
            <a:endParaRPr lang="es-CO" sz="1600" dirty="0"/>
          </a:p>
          <a:p>
            <a:endParaRPr lang="es-CO" dirty="0"/>
          </a:p>
        </p:txBody>
      </p:sp>
      <p:pic>
        <p:nvPicPr>
          <p:cNvPr id="2" name="Imagen 1">
            <a:extLst>
              <a:ext uri="{FF2B5EF4-FFF2-40B4-BE49-F238E27FC236}">
                <a16:creationId xmlns:a16="http://schemas.microsoft.com/office/drawing/2014/main" id="{0432D808-C383-406B-A593-48E6B59384B5}"/>
              </a:ext>
            </a:extLst>
          </p:cNvPr>
          <p:cNvPicPr>
            <a:picLocks noChangeAspect="1"/>
          </p:cNvPicPr>
          <p:nvPr/>
        </p:nvPicPr>
        <p:blipFill>
          <a:blip r:embed="rId4"/>
          <a:stretch>
            <a:fillRect/>
          </a:stretch>
        </p:blipFill>
        <p:spPr>
          <a:xfrm>
            <a:off x="6819050" y="3278525"/>
            <a:ext cx="3896503" cy="3222367"/>
          </a:xfrm>
          <a:prstGeom prst="rect">
            <a:avLst/>
          </a:prstGeom>
        </p:spPr>
      </p:pic>
      <mc:AlternateContent xmlns:mc="http://schemas.openxmlformats.org/markup-compatibility/2006" xmlns:a14="http://schemas.microsoft.com/office/drawing/2010/main">
        <mc:Choice Requires="a14">
          <p:sp>
            <p:nvSpPr>
              <p:cNvPr id="15" name="Rectángulo 14">
                <a:extLst>
                  <a:ext uri="{FF2B5EF4-FFF2-40B4-BE49-F238E27FC236}">
                    <a16:creationId xmlns:a16="http://schemas.microsoft.com/office/drawing/2014/main" id="{8B81641D-B73C-44B2-A4F7-35ABFEA7D118}"/>
                  </a:ext>
                </a:extLst>
              </p:cNvPr>
              <p:cNvSpPr/>
              <p:nvPr/>
            </p:nvSpPr>
            <p:spPr>
              <a:xfrm>
                <a:off x="4613521" y="2307091"/>
                <a:ext cx="3461820" cy="690382"/>
              </a:xfrm>
              <a:prstGeom prst="rect">
                <a:avLst/>
              </a:prstGeom>
            </p:spPr>
            <p:txBody>
              <a:bodyPr wrap="square">
                <a:spAutoFit/>
              </a:bodyPr>
              <a:lstStyle/>
              <a:p>
                <a14:m>
                  <m:oMath xmlns:m="http://schemas.openxmlformats.org/officeDocument/2006/math">
                    <m:sSub>
                      <m:sSubPr>
                        <m:ctrlPr>
                          <a:rPr lang="es-CO" sz="2400" i="1" smtClean="0">
                            <a:latin typeface="Cambria Math" panose="02040503050406030204" pitchFamily="18" charset="0"/>
                          </a:rPr>
                        </m:ctrlPr>
                      </m:sSubPr>
                      <m:e>
                        <m:r>
                          <a:rPr lang="es-CO" sz="2400" b="0" i="1" smtClean="0">
                            <a:latin typeface="Cambria Math" panose="02040503050406030204" pitchFamily="18" charset="0"/>
                          </a:rPr>
                          <m:t>𝑉𝑃𝑁</m:t>
                        </m:r>
                      </m:e>
                      <m:sub>
                        <m:r>
                          <a:rPr lang="es-CO" sz="2400" b="0" i="1" smtClean="0">
                            <a:latin typeface="Cambria Math" panose="02040503050406030204" pitchFamily="18" charset="0"/>
                          </a:rPr>
                          <m:t>𝑇𝑐</m:t>
                        </m:r>
                      </m:sub>
                    </m:sSub>
                    <m:r>
                      <a:rPr lang="es-CO" sz="2400" i="1">
                        <a:latin typeface="Cambria Math" panose="02040503050406030204" pitchFamily="18" charset="0"/>
                      </a:rPr>
                      <m:t> </m:t>
                    </m:r>
                  </m:oMath>
                </a14:m>
                <a:r>
                  <a:rPr lang="es-CO" sz="2400" dirty="0"/>
                  <a:t>= </a:t>
                </a:r>
                <a14:m>
                  <m:oMath xmlns:m="http://schemas.openxmlformats.org/officeDocument/2006/math">
                    <m:f>
                      <m:fPr>
                        <m:ctrlPr>
                          <a:rPr lang="es-CO" sz="2400" i="1">
                            <a:latin typeface="Cambria Math" panose="02040503050406030204" pitchFamily="18" charset="0"/>
                          </a:rPr>
                        </m:ctrlPr>
                      </m:fPr>
                      <m:num>
                        <m:r>
                          <a:rPr lang="es-CO" sz="2400" b="0" i="1" smtClean="0">
                            <a:latin typeface="Cambria Math" panose="02040503050406030204" pitchFamily="18" charset="0"/>
                          </a:rPr>
                          <m:t>(</m:t>
                        </m:r>
                        <m:r>
                          <a:rPr lang="es-CO" sz="2400" i="1">
                            <a:latin typeface="Cambria Math" panose="02040503050406030204" pitchFamily="18" charset="0"/>
                          </a:rPr>
                          <m:t>𝐶𝑎</m:t>
                        </m:r>
                        <m:r>
                          <a:rPr lang="es-CO" sz="2400" i="1">
                            <a:latin typeface="Cambria Math" panose="02040503050406030204" pitchFamily="18" charset="0"/>
                          </a:rPr>
                          <m:t>∗</m:t>
                        </m:r>
                        <m:r>
                          <a:rPr lang="es-CO" sz="2400" b="0" i="1" smtClean="0">
                            <a:latin typeface="Cambria Math" panose="02040503050406030204" pitchFamily="18" charset="0"/>
                          </a:rPr>
                          <m:t>𝑡</m:t>
                        </m:r>
                        <m:r>
                          <a:rPr lang="es-CO" sz="2400" b="0" i="1" smtClean="0">
                            <a:latin typeface="Cambria Math" panose="02040503050406030204" pitchFamily="18" charset="0"/>
                          </a:rPr>
                          <m:t>)−(</m:t>
                        </m:r>
                        <m:r>
                          <a:rPr lang="es-CO" sz="2400" b="0" i="1" smtClean="0">
                            <a:latin typeface="Cambria Math" panose="02040503050406030204" pitchFamily="18" charset="0"/>
                          </a:rPr>
                          <m:t>𝐺𝐴</m:t>
                        </m:r>
                        <m:r>
                          <a:rPr lang="es-CO" sz="2400" b="0" i="1" smtClean="0">
                            <a:latin typeface="Cambria Math" panose="02040503050406030204" pitchFamily="18" charset="0"/>
                          </a:rPr>
                          <m:t>∗</m:t>
                        </m:r>
                        <m:r>
                          <a:rPr lang="es-CO" sz="2400" b="0" i="1" smtClean="0">
                            <a:latin typeface="Cambria Math" panose="02040503050406030204" pitchFamily="18" charset="0"/>
                          </a:rPr>
                          <m:t>𝑛</m:t>
                        </m:r>
                        <m:r>
                          <a:rPr lang="es-CO" sz="2400" b="0" i="1" smtClean="0">
                            <a:latin typeface="Cambria Math" panose="02040503050406030204" pitchFamily="18" charset="0"/>
                          </a:rPr>
                          <m:t>)</m:t>
                        </m:r>
                      </m:num>
                      <m:den>
                        <m:sSup>
                          <m:sSupPr>
                            <m:ctrlPr>
                              <a:rPr lang="es-CO" sz="2400" i="1">
                                <a:latin typeface="Cambria Math" panose="02040503050406030204" pitchFamily="18" charset="0"/>
                              </a:rPr>
                            </m:ctrlPr>
                          </m:sSupPr>
                          <m:e>
                            <m:r>
                              <a:rPr lang="es-CO" sz="2400" i="1">
                                <a:latin typeface="Cambria Math" panose="02040503050406030204" pitchFamily="18" charset="0"/>
                              </a:rPr>
                              <m:t>(1+</m:t>
                            </m:r>
                            <m:r>
                              <a:rPr lang="es-CO" sz="2400" i="1">
                                <a:latin typeface="Cambria Math" panose="02040503050406030204" pitchFamily="18" charset="0"/>
                              </a:rPr>
                              <m:t>𝑖</m:t>
                            </m:r>
                            <m:r>
                              <a:rPr lang="es-CO" sz="2400" i="1">
                                <a:latin typeface="Cambria Math" panose="02040503050406030204" pitchFamily="18" charset="0"/>
                              </a:rPr>
                              <m:t>)</m:t>
                            </m:r>
                          </m:e>
                          <m:sup>
                            <m:r>
                              <a:rPr lang="es-CO" sz="2400" i="1">
                                <a:latin typeface="Cambria Math" panose="02040503050406030204" pitchFamily="18" charset="0"/>
                              </a:rPr>
                              <m:t>𝑡</m:t>
                            </m:r>
                          </m:sup>
                        </m:sSup>
                      </m:den>
                    </m:f>
                  </m:oMath>
                </a14:m>
                <a:endParaRPr lang="es-CO" sz="2400" dirty="0"/>
              </a:p>
            </p:txBody>
          </p:sp>
        </mc:Choice>
        <mc:Fallback xmlns="">
          <p:sp>
            <p:nvSpPr>
              <p:cNvPr id="15" name="Rectángulo 14">
                <a:extLst>
                  <a:ext uri="{FF2B5EF4-FFF2-40B4-BE49-F238E27FC236}">
                    <a16:creationId xmlns:a16="http://schemas.microsoft.com/office/drawing/2014/main" id="{8B81641D-B73C-44B2-A4F7-35ABFEA7D118}"/>
                  </a:ext>
                </a:extLst>
              </p:cNvPr>
              <p:cNvSpPr>
                <a:spLocks noRot="1" noChangeAspect="1" noMove="1" noResize="1" noEditPoints="1" noAdjustHandles="1" noChangeArrowheads="1" noChangeShapeType="1" noTextEdit="1"/>
              </p:cNvSpPr>
              <p:nvPr/>
            </p:nvSpPr>
            <p:spPr>
              <a:xfrm>
                <a:off x="4613521" y="2307091"/>
                <a:ext cx="3461820" cy="690382"/>
              </a:xfrm>
              <a:prstGeom prst="rect">
                <a:avLst/>
              </a:prstGeom>
              <a:blipFill>
                <a:blip r:embed="rId5"/>
                <a:stretch>
                  <a:fillRect/>
                </a:stretch>
              </a:blipFill>
            </p:spPr>
            <p:txBody>
              <a:bodyPr/>
              <a:lstStyle/>
              <a:p>
                <a:r>
                  <a:rPr lang="es-CO">
                    <a:noFill/>
                  </a:rPr>
                  <a:t> </a:t>
                </a:r>
              </a:p>
            </p:txBody>
          </p:sp>
        </mc:Fallback>
      </mc:AlternateContent>
      <p:sp>
        <p:nvSpPr>
          <p:cNvPr id="10" name="Rectángulo 9">
            <a:extLst>
              <a:ext uri="{FF2B5EF4-FFF2-40B4-BE49-F238E27FC236}">
                <a16:creationId xmlns:a16="http://schemas.microsoft.com/office/drawing/2014/main" id="{1D4DFCB9-2277-4FA3-A501-EC882C24036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Tree>
    <p:extLst>
      <p:ext uri="{BB962C8B-B14F-4D97-AF65-F5344CB8AC3E}">
        <p14:creationId xmlns:p14="http://schemas.microsoft.com/office/powerpoint/2010/main" val="31556804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377962" y="1497803"/>
            <a:ext cx="11423373" cy="1200329"/>
          </a:xfrm>
          <a:prstGeom prst="rect">
            <a:avLst/>
          </a:prstGeom>
        </p:spPr>
        <p:txBody>
          <a:bodyPr wrap="square">
            <a:spAutoFit/>
          </a:bodyPr>
          <a:lstStyle/>
          <a:p>
            <a:pPr algn="just"/>
            <a:r>
              <a:rPr lang="es-CO" sz="2400" dirty="0">
                <a:solidFill>
                  <a:schemeClr val="bg1">
                    <a:lumMod val="50000"/>
                  </a:schemeClr>
                </a:solidFill>
                <a:latin typeface="Arial Narrow" panose="020B0606020202030204" pitchFamily="34" charset="0"/>
              </a:rPr>
              <a:t>Según la encuesta de Dificultades Financieras del Consumidor de </a:t>
            </a:r>
            <a:r>
              <a:rPr lang="es-CO" sz="2400" dirty="0" err="1">
                <a:solidFill>
                  <a:schemeClr val="bg1">
                    <a:lumMod val="50000"/>
                  </a:schemeClr>
                </a:solidFill>
                <a:latin typeface="Arial Narrow" panose="020B0606020202030204" pitchFamily="34" charset="0"/>
              </a:rPr>
              <a:t>TransUnion</a:t>
            </a:r>
            <a:r>
              <a:rPr lang="es-CO" sz="2400" dirty="0">
                <a:solidFill>
                  <a:schemeClr val="bg1">
                    <a:lumMod val="50000"/>
                  </a:schemeClr>
                </a:solidFill>
                <a:latin typeface="Arial Narrow" panose="020B0606020202030204" pitchFamily="34" charset="0"/>
              </a:rPr>
              <a:t>, los consumidores en sectores de actividad económica más vulnerables están sintiendo el mayor impacto en sus ingresos en las siguientes categorías.</a:t>
            </a:r>
          </a:p>
        </p:txBody>
      </p:sp>
      <p:pic>
        <p:nvPicPr>
          <p:cNvPr id="4" name="Imagen 3">
            <a:extLst>
              <a:ext uri="{FF2B5EF4-FFF2-40B4-BE49-F238E27FC236}">
                <a16:creationId xmlns:a16="http://schemas.microsoft.com/office/drawing/2014/main" id="{42C2CA89-7815-4009-8218-1EB6DB6D144F}"/>
              </a:ext>
            </a:extLst>
          </p:cNvPr>
          <p:cNvPicPr>
            <a:picLocks noChangeAspect="1"/>
          </p:cNvPicPr>
          <p:nvPr/>
        </p:nvPicPr>
        <p:blipFill>
          <a:blip r:embed="rId4"/>
          <a:stretch>
            <a:fillRect/>
          </a:stretch>
        </p:blipFill>
        <p:spPr>
          <a:xfrm>
            <a:off x="1777094" y="2942189"/>
            <a:ext cx="8552094" cy="3186916"/>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1524000" y="789917"/>
            <a:ext cx="9143999" cy="707886"/>
          </a:xfrm>
          <a:prstGeom prst="rect">
            <a:avLst/>
          </a:prstGeom>
          <a:noFill/>
        </p:spPr>
        <p:txBody>
          <a:bodyPr wrap="square" rtlCol="0">
            <a:spAutoFit/>
          </a:bodyPr>
          <a:lstStyle/>
          <a:p>
            <a:pPr algn="ctr"/>
            <a:r>
              <a:rPr lang="es-ES" sz="4000" b="1" dirty="0">
                <a:solidFill>
                  <a:srgbClr val="000A8B"/>
                </a:solidFill>
                <a:latin typeface="Arial Narrow" panose="020B0606020202030204" pitchFamily="34" charset="0"/>
              </a:rPr>
              <a:t>Contexto Económico</a:t>
            </a:r>
          </a:p>
        </p:txBody>
      </p:sp>
      <p:sp>
        <p:nvSpPr>
          <p:cNvPr id="8" name="CuadroTexto 7">
            <a:extLst>
              <a:ext uri="{FF2B5EF4-FFF2-40B4-BE49-F238E27FC236}">
                <a16:creationId xmlns:a16="http://schemas.microsoft.com/office/drawing/2014/main" id="{7CF1CD29-1EB2-42BE-A58D-95FE67A3CD2E}"/>
              </a:ext>
            </a:extLst>
          </p:cNvPr>
          <p:cNvSpPr txBox="1"/>
          <p:nvPr/>
        </p:nvSpPr>
        <p:spPr>
          <a:xfrm>
            <a:off x="5030777" y="6135706"/>
            <a:ext cx="2044727" cy="369332"/>
          </a:xfrm>
          <a:prstGeom prst="rect">
            <a:avLst/>
          </a:prstGeom>
          <a:noFill/>
        </p:spPr>
        <p:txBody>
          <a:bodyPr wrap="none" rtlCol="0">
            <a:spAutoFit/>
          </a:bodyPr>
          <a:lstStyle/>
          <a:p>
            <a:r>
              <a:rPr lang="es-CO" b="1" dirty="0"/>
              <a:t>Fuente: </a:t>
            </a:r>
            <a:r>
              <a:rPr lang="es-CO" b="1" dirty="0" err="1"/>
              <a:t>TransUnion</a:t>
            </a:r>
            <a:endParaRPr lang="es-CO" b="1" dirty="0"/>
          </a:p>
        </p:txBody>
      </p:sp>
      <p:sp>
        <p:nvSpPr>
          <p:cNvPr id="9" name="Rectángulo 8">
            <a:extLst>
              <a:ext uri="{FF2B5EF4-FFF2-40B4-BE49-F238E27FC236}">
                <a16:creationId xmlns:a16="http://schemas.microsoft.com/office/drawing/2014/main" id="{D6B5C890-CF21-47AC-B99D-1886867747B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Tree>
    <p:extLst>
      <p:ext uri="{BB962C8B-B14F-4D97-AF65-F5344CB8AC3E}">
        <p14:creationId xmlns:p14="http://schemas.microsoft.com/office/powerpoint/2010/main" val="10810950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789917"/>
            <a:ext cx="9143999" cy="707886"/>
          </a:xfrm>
          <a:prstGeom prst="rect">
            <a:avLst/>
          </a:prstGeom>
          <a:noFill/>
        </p:spPr>
        <p:txBody>
          <a:bodyPr wrap="square" rtlCol="0">
            <a:spAutoFit/>
          </a:bodyPr>
          <a:lstStyle/>
          <a:p>
            <a:pPr algn="ctr"/>
            <a:r>
              <a:rPr lang="es-ES" sz="4000" b="1" dirty="0">
                <a:solidFill>
                  <a:srgbClr val="000A8B"/>
                </a:solidFill>
                <a:latin typeface="Arial Narrow" panose="020B0606020202030204" pitchFamily="34" charset="0"/>
              </a:rPr>
              <a:t>Contexto Económico</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384312" y="1510772"/>
            <a:ext cx="11423373" cy="830997"/>
          </a:xfrm>
          <a:prstGeom prst="rect">
            <a:avLst/>
          </a:prstGeom>
        </p:spPr>
        <p:txBody>
          <a:bodyPr wrap="square">
            <a:spAutoFit/>
          </a:bodyPr>
          <a:lstStyle/>
          <a:p>
            <a:pPr algn="just"/>
            <a:r>
              <a:rPr lang="es-CO" sz="2400" dirty="0">
                <a:solidFill>
                  <a:schemeClr val="bg1">
                    <a:lumMod val="50000"/>
                  </a:schemeClr>
                </a:solidFill>
                <a:latin typeface="Arial Narrow" panose="020B0606020202030204" pitchFamily="34" charset="0"/>
              </a:rPr>
              <a:t>Según el Grupo de Investigaciones Económicas de Bancolombia, la caída en la facturación se da manera generalizada en todas las actividades económicas a excepción del mercado.</a:t>
            </a:r>
          </a:p>
        </p:txBody>
      </p:sp>
      <p:pic>
        <p:nvPicPr>
          <p:cNvPr id="3" name="Imagen 2">
            <a:extLst>
              <a:ext uri="{FF2B5EF4-FFF2-40B4-BE49-F238E27FC236}">
                <a16:creationId xmlns:a16="http://schemas.microsoft.com/office/drawing/2014/main" id="{C3AD7B51-35ED-4215-A539-599130082290}"/>
              </a:ext>
            </a:extLst>
          </p:cNvPr>
          <p:cNvPicPr>
            <a:picLocks noChangeAspect="1"/>
          </p:cNvPicPr>
          <p:nvPr/>
        </p:nvPicPr>
        <p:blipFill>
          <a:blip r:embed="rId4"/>
          <a:stretch>
            <a:fillRect/>
          </a:stretch>
        </p:blipFill>
        <p:spPr>
          <a:xfrm>
            <a:off x="2191984" y="2711101"/>
            <a:ext cx="7808030" cy="3655934"/>
          </a:xfrm>
          <a:prstGeom prst="rect">
            <a:avLst/>
          </a:prstGeom>
        </p:spPr>
      </p:pic>
      <p:sp>
        <p:nvSpPr>
          <p:cNvPr id="9" name="CuadroTexto 8">
            <a:extLst>
              <a:ext uri="{FF2B5EF4-FFF2-40B4-BE49-F238E27FC236}">
                <a16:creationId xmlns:a16="http://schemas.microsoft.com/office/drawing/2014/main" id="{6BFDEB3E-85A8-4EA7-AE70-4C545A27D965}"/>
              </a:ext>
            </a:extLst>
          </p:cNvPr>
          <p:cNvSpPr txBox="1"/>
          <p:nvPr/>
        </p:nvSpPr>
        <p:spPr>
          <a:xfrm>
            <a:off x="4986462" y="6171168"/>
            <a:ext cx="2206373" cy="369332"/>
          </a:xfrm>
          <a:prstGeom prst="rect">
            <a:avLst/>
          </a:prstGeom>
          <a:noFill/>
        </p:spPr>
        <p:txBody>
          <a:bodyPr wrap="none" rtlCol="0">
            <a:spAutoFit/>
          </a:bodyPr>
          <a:lstStyle/>
          <a:p>
            <a:r>
              <a:rPr lang="es-CO" b="1" dirty="0"/>
              <a:t>Fuente: Bancolombia</a:t>
            </a:r>
          </a:p>
        </p:txBody>
      </p:sp>
      <p:sp>
        <p:nvSpPr>
          <p:cNvPr id="10" name="Rectángulo 9">
            <a:extLst>
              <a:ext uri="{FF2B5EF4-FFF2-40B4-BE49-F238E27FC236}">
                <a16:creationId xmlns:a16="http://schemas.microsoft.com/office/drawing/2014/main" id="{6D160EF6-3324-42B4-ADF1-1ADA4AEDABE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Tree>
    <p:extLst>
      <p:ext uri="{BB962C8B-B14F-4D97-AF65-F5344CB8AC3E}">
        <p14:creationId xmlns:p14="http://schemas.microsoft.com/office/powerpoint/2010/main" val="39211979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1524000" y="789917"/>
            <a:ext cx="9143999"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Factor de Descuento</a:t>
            </a:r>
          </a:p>
        </p:txBody>
      </p:sp>
      <p:pic>
        <p:nvPicPr>
          <p:cNvPr id="8" name="Imagen 7">
            <a:extLst>
              <a:ext uri="{FF2B5EF4-FFF2-40B4-BE49-F238E27FC236}">
                <a16:creationId xmlns:a16="http://schemas.microsoft.com/office/drawing/2014/main" id="{131A1868-A5EC-422E-B425-AC2C04DCE0D7}"/>
              </a:ext>
            </a:extLst>
          </p:cNvPr>
          <p:cNvPicPr>
            <a:picLocks noChangeAspect="1"/>
          </p:cNvPicPr>
          <p:nvPr/>
        </p:nvPicPr>
        <p:blipFill>
          <a:blip r:embed="rId4"/>
          <a:stretch>
            <a:fillRect/>
          </a:stretch>
        </p:blipFill>
        <p:spPr>
          <a:xfrm>
            <a:off x="3102563" y="1638419"/>
            <a:ext cx="5974171" cy="4761465"/>
          </a:xfrm>
          <a:prstGeom prst="rect">
            <a:avLst/>
          </a:prstGeom>
        </p:spPr>
      </p:pic>
      <p:sp>
        <p:nvSpPr>
          <p:cNvPr id="9" name="Rectángulo 8">
            <a:extLst>
              <a:ext uri="{FF2B5EF4-FFF2-40B4-BE49-F238E27FC236}">
                <a16:creationId xmlns:a16="http://schemas.microsoft.com/office/drawing/2014/main" id="{C83CED47-22E4-4D24-845A-6F31A314DC1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Tree>
    <p:extLst>
      <p:ext uri="{BB962C8B-B14F-4D97-AF65-F5344CB8AC3E}">
        <p14:creationId xmlns:p14="http://schemas.microsoft.com/office/powerpoint/2010/main" val="38717432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1524000" y="789917"/>
            <a:ext cx="9143999" cy="400110"/>
          </a:xfrm>
          <a:prstGeom prst="rect">
            <a:avLst/>
          </a:prstGeom>
          <a:noFill/>
        </p:spPr>
        <p:txBody>
          <a:bodyPr wrap="square" rtlCol="0">
            <a:spAutoFit/>
          </a:bodyPr>
          <a:lstStyle/>
          <a:p>
            <a:pPr algn="ctr"/>
            <a:r>
              <a:rPr lang="es-ES" sz="2000" b="1" dirty="0">
                <a:solidFill>
                  <a:srgbClr val="000A8B"/>
                </a:solidFill>
              </a:rPr>
              <a:t>Ajuste Aplicado Valores &gt; 1.000.000</a:t>
            </a:r>
          </a:p>
        </p:txBody>
      </p:sp>
      <p:cxnSp>
        <p:nvCxnSpPr>
          <p:cNvPr id="4" name="Conector recto de flecha 3">
            <a:extLst>
              <a:ext uri="{FF2B5EF4-FFF2-40B4-BE49-F238E27FC236}">
                <a16:creationId xmlns:a16="http://schemas.microsoft.com/office/drawing/2014/main" id="{458BEA34-47B1-4311-9BFB-AD766FD445CC}"/>
              </a:ext>
            </a:extLst>
          </p:cNvPr>
          <p:cNvCxnSpPr>
            <a:cxnSpLocks/>
          </p:cNvCxnSpPr>
          <p:nvPr/>
        </p:nvCxnSpPr>
        <p:spPr>
          <a:xfrm flipV="1">
            <a:off x="3379303" y="1338777"/>
            <a:ext cx="0" cy="470421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427A4D0D-D7CF-490B-B802-758CBB9BA5EA}"/>
              </a:ext>
            </a:extLst>
          </p:cNvPr>
          <p:cNvCxnSpPr>
            <a:cxnSpLocks/>
          </p:cNvCxnSpPr>
          <p:nvPr/>
        </p:nvCxnSpPr>
        <p:spPr>
          <a:xfrm>
            <a:off x="3154017" y="5832614"/>
            <a:ext cx="7513982" cy="2541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Abrir llave 13">
            <a:extLst>
              <a:ext uri="{FF2B5EF4-FFF2-40B4-BE49-F238E27FC236}">
                <a16:creationId xmlns:a16="http://schemas.microsoft.com/office/drawing/2014/main" id="{97C16DEF-9513-4BD9-8ABB-E5994803A907}"/>
              </a:ext>
            </a:extLst>
          </p:cNvPr>
          <p:cNvSpPr/>
          <p:nvPr/>
        </p:nvSpPr>
        <p:spPr>
          <a:xfrm>
            <a:off x="3127670" y="5187264"/>
            <a:ext cx="79510" cy="460391"/>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1" name="Abrir llave 20">
            <a:extLst>
              <a:ext uri="{FF2B5EF4-FFF2-40B4-BE49-F238E27FC236}">
                <a16:creationId xmlns:a16="http://schemas.microsoft.com/office/drawing/2014/main" id="{A08E86F7-5FF2-4D93-BA1A-2D2731214DD7}"/>
              </a:ext>
            </a:extLst>
          </p:cNvPr>
          <p:cNvSpPr/>
          <p:nvPr/>
        </p:nvSpPr>
        <p:spPr>
          <a:xfrm>
            <a:off x="3107642" y="4634393"/>
            <a:ext cx="79510" cy="460391"/>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2" name="Abrir llave 21">
            <a:extLst>
              <a:ext uri="{FF2B5EF4-FFF2-40B4-BE49-F238E27FC236}">
                <a16:creationId xmlns:a16="http://schemas.microsoft.com/office/drawing/2014/main" id="{3D4A567C-0FD5-4BE3-B582-1DEBC6936619}"/>
              </a:ext>
            </a:extLst>
          </p:cNvPr>
          <p:cNvSpPr/>
          <p:nvPr/>
        </p:nvSpPr>
        <p:spPr>
          <a:xfrm>
            <a:off x="3107630" y="4064223"/>
            <a:ext cx="79510" cy="460391"/>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3" name="CuadroTexto 22">
            <a:extLst>
              <a:ext uri="{FF2B5EF4-FFF2-40B4-BE49-F238E27FC236}">
                <a16:creationId xmlns:a16="http://schemas.microsoft.com/office/drawing/2014/main" id="{05AC2E9A-47DA-4F23-850D-C80EC0A3F867}"/>
              </a:ext>
            </a:extLst>
          </p:cNvPr>
          <p:cNvSpPr txBox="1"/>
          <p:nvPr/>
        </p:nvSpPr>
        <p:spPr>
          <a:xfrm>
            <a:off x="670910" y="5265107"/>
            <a:ext cx="2330090" cy="369332"/>
          </a:xfrm>
          <a:prstGeom prst="rect">
            <a:avLst/>
          </a:prstGeom>
          <a:noFill/>
          <a:ln w="28575">
            <a:solidFill>
              <a:schemeClr val="accent1"/>
            </a:solidFill>
          </a:ln>
        </p:spPr>
        <p:txBody>
          <a:bodyPr wrap="square" rtlCol="0">
            <a:spAutoFit/>
          </a:bodyPr>
          <a:lstStyle/>
          <a:p>
            <a:r>
              <a:rPr lang="es-CO" dirty="0"/>
              <a:t>Gastos Administrativos</a:t>
            </a:r>
          </a:p>
        </p:txBody>
      </p:sp>
      <p:sp>
        <p:nvSpPr>
          <p:cNvPr id="24" name="CuadroTexto 23">
            <a:extLst>
              <a:ext uri="{FF2B5EF4-FFF2-40B4-BE49-F238E27FC236}">
                <a16:creationId xmlns:a16="http://schemas.microsoft.com/office/drawing/2014/main" id="{ED2A5ACC-3412-49E7-AF38-82A3631F30B1}"/>
              </a:ext>
            </a:extLst>
          </p:cNvPr>
          <p:cNvSpPr txBox="1"/>
          <p:nvPr/>
        </p:nvSpPr>
        <p:spPr>
          <a:xfrm>
            <a:off x="1075879" y="4692941"/>
            <a:ext cx="1866260" cy="369332"/>
          </a:xfrm>
          <a:prstGeom prst="rect">
            <a:avLst/>
          </a:prstGeom>
          <a:noFill/>
          <a:ln w="28575">
            <a:solidFill>
              <a:schemeClr val="accent1"/>
            </a:solidFill>
          </a:ln>
        </p:spPr>
        <p:txBody>
          <a:bodyPr wrap="square" rtlCol="0">
            <a:spAutoFit/>
          </a:bodyPr>
          <a:lstStyle/>
          <a:p>
            <a:r>
              <a:rPr lang="es-CO" dirty="0"/>
              <a:t>Gastos Operación</a:t>
            </a:r>
          </a:p>
        </p:txBody>
      </p:sp>
      <p:sp>
        <p:nvSpPr>
          <p:cNvPr id="25" name="CuadroTexto 24">
            <a:extLst>
              <a:ext uri="{FF2B5EF4-FFF2-40B4-BE49-F238E27FC236}">
                <a16:creationId xmlns:a16="http://schemas.microsoft.com/office/drawing/2014/main" id="{461C2AE0-E7F0-4542-B86A-1561164761D6}"/>
              </a:ext>
            </a:extLst>
          </p:cNvPr>
          <p:cNvSpPr txBox="1"/>
          <p:nvPr/>
        </p:nvSpPr>
        <p:spPr>
          <a:xfrm>
            <a:off x="1415967" y="4109752"/>
            <a:ext cx="1526172" cy="369332"/>
          </a:xfrm>
          <a:prstGeom prst="rect">
            <a:avLst/>
          </a:prstGeom>
          <a:noFill/>
          <a:ln w="28575">
            <a:solidFill>
              <a:schemeClr val="accent1"/>
            </a:solidFill>
          </a:ln>
        </p:spPr>
        <p:txBody>
          <a:bodyPr wrap="square" rtlCol="0">
            <a:spAutoFit/>
          </a:bodyPr>
          <a:lstStyle/>
          <a:p>
            <a:r>
              <a:rPr lang="es-CO" dirty="0"/>
              <a:t>Ganancia 20%</a:t>
            </a:r>
          </a:p>
        </p:txBody>
      </p:sp>
      <mc:AlternateContent xmlns:mc="http://schemas.openxmlformats.org/markup-compatibility/2006" xmlns:a14="http://schemas.microsoft.com/office/drawing/2010/main">
        <mc:Choice Requires="a14">
          <p:sp>
            <p:nvSpPr>
              <p:cNvPr id="27" name="CuadroTexto 26">
                <a:extLst>
                  <a:ext uri="{FF2B5EF4-FFF2-40B4-BE49-F238E27FC236}">
                    <a16:creationId xmlns:a16="http://schemas.microsoft.com/office/drawing/2014/main" id="{EF9B27AA-4E1A-4E2E-9F8D-9A00FFE88C8E}"/>
                  </a:ext>
                </a:extLst>
              </p:cNvPr>
              <p:cNvSpPr txBox="1"/>
              <p:nvPr/>
            </p:nvSpPr>
            <p:spPr>
              <a:xfrm>
                <a:off x="10502024" y="5876248"/>
                <a:ext cx="78252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b="0" i="1" smtClean="0">
                          <a:latin typeface="Cambria Math" panose="02040503050406030204" pitchFamily="18" charset="0"/>
                        </a:rPr>
                        <m:t>𝑡𝑖𝑒𝑚𝑝𝑜</m:t>
                      </m:r>
                    </m:oMath>
                  </m:oMathPara>
                </a14:m>
                <a:endParaRPr lang="es-CO" dirty="0"/>
              </a:p>
            </p:txBody>
          </p:sp>
        </mc:Choice>
        <mc:Fallback xmlns="">
          <p:sp>
            <p:nvSpPr>
              <p:cNvPr id="27" name="CuadroTexto 26">
                <a:extLst>
                  <a:ext uri="{FF2B5EF4-FFF2-40B4-BE49-F238E27FC236}">
                    <a16:creationId xmlns:a16="http://schemas.microsoft.com/office/drawing/2014/main" id="{EF9B27AA-4E1A-4E2E-9F8D-9A00FFE88C8E}"/>
                  </a:ext>
                </a:extLst>
              </p:cNvPr>
              <p:cNvSpPr txBox="1">
                <a:spLocks noRot="1" noChangeAspect="1" noMove="1" noResize="1" noEditPoints="1" noAdjustHandles="1" noChangeArrowheads="1" noChangeShapeType="1" noTextEdit="1"/>
              </p:cNvSpPr>
              <p:nvPr/>
            </p:nvSpPr>
            <p:spPr>
              <a:xfrm>
                <a:off x="10502024" y="5876248"/>
                <a:ext cx="782522" cy="276999"/>
              </a:xfrm>
              <a:prstGeom prst="rect">
                <a:avLst/>
              </a:prstGeom>
              <a:blipFill>
                <a:blip r:embed="rId4"/>
                <a:stretch>
                  <a:fillRect l="-10156" t="-2222" r="-10156" b="-35556"/>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F4955F8F-3895-478A-BA86-D5D5417E329E}"/>
                  </a:ext>
                </a:extLst>
              </p:cNvPr>
              <p:cNvSpPr txBox="1"/>
              <p:nvPr/>
            </p:nvSpPr>
            <p:spPr>
              <a:xfrm>
                <a:off x="1904163" y="1368411"/>
                <a:ext cx="134594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b="0" i="1" smtClean="0">
                          <a:latin typeface="Cambria Math" panose="02040503050406030204" pitchFamily="18" charset="0"/>
                        </a:rPr>
                        <m:t>𝑉𝑎𝑙𝑜𝑟</m:t>
                      </m:r>
                      <m:r>
                        <a:rPr lang="es-CO" b="0" i="1" smtClean="0">
                          <a:latin typeface="Cambria Math" panose="02040503050406030204" pitchFamily="18" charset="0"/>
                        </a:rPr>
                        <m:t> </m:t>
                      </m:r>
                      <m:r>
                        <a:rPr lang="es-CO" b="0" i="1" smtClean="0">
                          <a:latin typeface="Cambria Math" panose="02040503050406030204" pitchFamily="18" charset="0"/>
                        </a:rPr>
                        <m:t>𝐶𝑎𝑛𝑜𝑛</m:t>
                      </m:r>
                    </m:oMath>
                  </m:oMathPara>
                </a14:m>
                <a:endParaRPr lang="es-CO" dirty="0"/>
              </a:p>
            </p:txBody>
          </p:sp>
        </mc:Choice>
        <mc:Fallback xmlns="">
          <p:sp>
            <p:nvSpPr>
              <p:cNvPr id="28" name="CuadroTexto 27">
                <a:extLst>
                  <a:ext uri="{FF2B5EF4-FFF2-40B4-BE49-F238E27FC236}">
                    <a16:creationId xmlns:a16="http://schemas.microsoft.com/office/drawing/2014/main" id="{F4955F8F-3895-478A-BA86-D5D5417E329E}"/>
                  </a:ext>
                </a:extLst>
              </p:cNvPr>
              <p:cNvSpPr txBox="1">
                <a:spLocks noRot="1" noChangeAspect="1" noMove="1" noResize="1" noEditPoints="1" noAdjustHandles="1" noChangeArrowheads="1" noChangeShapeType="1" noTextEdit="1"/>
              </p:cNvSpPr>
              <p:nvPr/>
            </p:nvSpPr>
            <p:spPr>
              <a:xfrm>
                <a:off x="1904163" y="1368411"/>
                <a:ext cx="1345946" cy="276999"/>
              </a:xfrm>
              <a:prstGeom prst="rect">
                <a:avLst/>
              </a:prstGeom>
              <a:blipFill>
                <a:blip r:embed="rId5"/>
                <a:stretch>
                  <a:fillRect l="-4072" r="-4072" b="-6522"/>
                </a:stretch>
              </a:blipFill>
            </p:spPr>
            <p:txBody>
              <a:bodyPr/>
              <a:lstStyle/>
              <a:p>
                <a:r>
                  <a:rPr lang="es-CO">
                    <a:noFill/>
                  </a:rPr>
                  <a:t> </a:t>
                </a:r>
              </a:p>
            </p:txBody>
          </p:sp>
        </mc:Fallback>
      </mc:AlternateContent>
      <p:cxnSp>
        <p:nvCxnSpPr>
          <p:cNvPr id="34" name="Conector recto 33">
            <a:extLst>
              <a:ext uri="{FF2B5EF4-FFF2-40B4-BE49-F238E27FC236}">
                <a16:creationId xmlns:a16="http://schemas.microsoft.com/office/drawing/2014/main" id="{CBA2A005-9158-45C7-B663-14B01EA6D32E}"/>
              </a:ext>
            </a:extLst>
          </p:cNvPr>
          <p:cNvCxnSpPr/>
          <p:nvPr/>
        </p:nvCxnSpPr>
        <p:spPr>
          <a:xfrm>
            <a:off x="4412974" y="2823809"/>
            <a:ext cx="5641887" cy="2625964"/>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Rectángulo 39">
                <a:extLst>
                  <a:ext uri="{FF2B5EF4-FFF2-40B4-BE49-F238E27FC236}">
                    <a16:creationId xmlns:a16="http://schemas.microsoft.com/office/drawing/2014/main" id="{B9E5389E-7385-4738-851A-B4515D9FB602}"/>
                  </a:ext>
                </a:extLst>
              </p:cNvPr>
              <p:cNvSpPr/>
              <p:nvPr/>
            </p:nvSpPr>
            <p:spPr>
              <a:xfrm>
                <a:off x="3510735" y="2541076"/>
                <a:ext cx="92935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CO" i="1">
                              <a:latin typeface="Cambria Math" panose="02040503050406030204" pitchFamily="18" charset="0"/>
                            </a:rPr>
                          </m:ctrlPr>
                        </m:sSubPr>
                        <m:e>
                          <m:r>
                            <a:rPr lang="es-CO" i="1">
                              <a:latin typeface="Cambria Math" panose="02040503050406030204" pitchFamily="18" charset="0"/>
                            </a:rPr>
                            <m:t>𝑉𝑃𝑁</m:t>
                          </m:r>
                        </m:e>
                        <m:sub>
                          <m:r>
                            <a:rPr lang="es-CO" i="1">
                              <a:latin typeface="Cambria Math" panose="02040503050406030204" pitchFamily="18" charset="0"/>
                            </a:rPr>
                            <m:t>𝑐𝑎</m:t>
                          </m:r>
                        </m:sub>
                      </m:sSub>
                      <m:r>
                        <a:rPr lang="es-CO" i="1">
                          <a:latin typeface="Cambria Math" panose="02040503050406030204" pitchFamily="18" charset="0"/>
                        </a:rPr>
                        <m:t> </m:t>
                      </m:r>
                    </m:oMath>
                  </m:oMathPara>
                </a14:m>
                <a:endParaRPr lang="es-CO" dirty="0"/>
              </a:p>
            </p:txBody>
          </p:sp>
        </mc:Choice>
        <mc:Fallback xmlns="">
          <p:sp>
            <p:nvSpPr>
              <p:cNvPr id="40" name="Rectángulo 39">
                <a:extLst>
                  <a:ext uri="{FF2B5EF4-FFF2-40B4-BE49-F238E27FC236}">
                    <a16:creationId xmlns:a16="http://schemas.microsoft.com/office/drawing/2014/main" id="{B9E5389E-7385-4738-851A-B4515D9FB602}"/>
                  </a:ext>
                </a:extLst>
              </p:cNvPr>
              <p:cNvSpPr>
                <a:spLocks noRot="1" noChangeAspect="1" noMove="1" noResize="1" noEditPoints="1" noAdjustHandles="1" noChangeArrowheads="1" noChangeShapeType="1" noTextEdit="1"/>
              </p:cNvSpPr>
              <p:nvPr/>
            </p:nvSpPr>
            <p:spPr>
              <a:xfrm>
                <a:off x="3510735" y="2541076"/>
                <a:ext cx="929357" cy="369332"/>
              </a:xfrm>
              <a:prstGeom prst="rect">
                <a:avLst/>
              </a:prstGeom>
              <a:blipFill>
                <a:blip r:embed="rId6"/>
                <a:stretch>
                  <a:fillRect/>
                </a:stretch>
              </a:blipFill>
            </p:spPr>
            <p:txBody>
              <a:bodyPr/>
              <a:lstStyle/>
              <a:p>
                <a:r>
                  <a:rPr lang="es-CO">
                    <a:noFill/>
                  </a:rPr>
                  <a:t> </a:t>
                </a:r>
              </a:p>
            </p:txBody>
          </p:sp>
        </mc:Fallback>
      </mc:AlternateContent>
      <p:sp>
        <p:nvSpPr>
          <p:cNvPr id="42" name="Forma libre: forma 41">
            <a:extLst>
              <a:ext uri="{FF2B5EF4-FFF2-40B4-BE49-F238E27FC236}">
                <a16:creationId xmlns:a16="http://schemas.microsoft.com/office/drawing/2014/main" id="{CF3F59E8-6F4E-4346-B5BE-086AC86BB5D3}"/>
              </a:ext>
            </a:extLst>
          </p:cNvPr>
          <p:cNvSpPr/>
          <p:nvPr/>
        </p:nvSpPr>
        <p:spPr>
          <a:xfrm>
            <a:off x="4267200" y="2451652"/>
            <a:ext cx="5446643" cy="1547561"/>
          </a:xfrm>
          <a:custGeom>
            <a:avLst/>
            <a:gdLst>
              <a:gd name="connsiteX0" fmla="*/ 0 w 5446643"/>
              <a:gd name="connsiteY0" fmla="*/ 715618 h 1547561"/>
              <a:gd name="connsiteX1" fmla="*/ 636104 w 5446643"/>
              <a:gd name="connsiteY1" fmla="*/ 1351722 h 1547561"/>
              <a:gd name="connsiteX2" fmla="*/ 2398643 w 5446643"/>
              <a:gd name="connsiteY2" fmla="*/ 1444487 h 1547561"/>
              <a:gd name="connsiteX3" fmla="*/ 5446643 w 5446643"/>
              <a:gd name="connsiteY3" fmla="*/ 0 h 1547561"/>
            </a:gdLst>
            <a:ahLst/>
            <a:cxnLst>
              <a:cxn ang="0">
                <a:pos x="connsiteX0" y="connsiteY0"/>
              </a:cxn>
              <a:cxn ang="0">
                <a:pos x="connsiteX1" y="connsiteY1"/>
              </a:cxn>
              <a:cxn ang="0">
                <a:pos x="connsiteX2" y="connsiteY2"/>
              </a:cxn>
              <a:cxn ang="0">
                <a:pos x="connsiteX3" y="connsiteY3"/>
              </a:cxn>
            </a:cxnLst>
            <a:rect l="l" t="t" r="r" b="b"/>
            <a:pathLst>
              <a:path w="5446643" h="1547561">
                <a:moveTo>
                  <a:pt x="0" y="715618"/>
                </a:moveTo>
                <a:cubicBezTo>
                  <a:pt x="118165" y="972931"/>
                  <a:pt x="236330" y="1230244"/>
                  <a:pt x="636104" y="1351722"/>
                </a:cubicBezTo>
                <a:cubicBezTo>
                  <a:pt x="1035878" y="1473200"/>
                  <a:pt x="1596886" y="1669774"/>
                  <a:pt x="2398643" y="1444487"/>
                </a:cubicBezTo>
                <a:cubicBezTo>
                  <a:pt x="3200400" y="1219200"/>
                  <a:pt x="4323521" y="609600"/>
                  <a:pt x="5446643"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mc:AlternateContent xmlns:mc="http://schemas.openxmlformats.org/markup-compatibility/2006" xmlns:a14="http://schemas.microsoft.com/office/drawing/2010/main">
        <mc:Choice Requires="a14">
          <p:sp>
            <p:nvSpPr>
              <p:cNvPr id="43" name="Rectángulo 42">
                <a:extLst>
                  <a:ext uri="{FF2B5EF4-FFF2-40B4-BE49-F238E27FC236}">
                    <a16:creationId xmlns:a16="http://schemas.microsoft.com/office/drawing/2014/main" id="{45229B55-D0D0-45D0-A0B2-20AB6C0244B0}"/>
                  </a:ext>
                </a:extLst>
              </p:cNvPr>
              <p:cNvSpPr/>
              <p:nvPr/>
            </p:nvSpPr>
            <p:spPr>
              <a:xfrm>
                <a:off x="9619987" y="2141342"/>
                <a:ext cx="184839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CO" i="1" smtClean="0">
                              <a:latin typeface="Cambria Math" panose="02040503050406030204" pitchFamily="18" charset="0"/>
                            </a:rPr>
                          </m:ctrlPr>
                        </m:sSubPr>
                        <m:e>
                          <m:r>
                            <a:rPr lang="es-CO" i="1">
                              <a:latin typeface="Cambria Math" panose="02040503050406030204" pitchFamily="18" charset="0"/>
                            </a:rPr>
                            <m:t>𝑉𝑃𝑁</m:t>
                          </m:r>
                        </m:e>
                        <m:sub>
                          <m:r>
                            <a:rPr lang="es-CO" b="0" i="1" smtClean="0">
                              <a:latin typeface="Cambria Math" panose="02040503050406030204" pitchFamily="18" charset="0"/>
                            </a:rPr>
                            <m:t>𝐶𝑎</m:t>
                          </m:r>
                          <m:r>
                            <a:rPr lang="es-CO" b="0" i="1" smtClean="0">
                              <a:latin typeface="Cambria Math" panose="02040503050406030204" pitchFamily="18" charset="0"/>
                            </a:rPr>
                            <m:t> </m:t>
                          </m:r>
                          <m:r>
                            <a:rPr lang="es-CO" b="0" i="1" smtClean="0">
                              <a:latin typeface="Cambria Math" panose="02040503050406030204" pitchFamily="18" charset="0"/>
                            </a:rPr>
                            <m:t>𝐷𝑒𝑠𝑐𝑢𝑒𝑛𝑡𝑜</m:t>
                          </m:r>
                        </m:sub>
                      </m:sSub>
                      <m:r>
                        <a:rPr lang="es-CO" i="1">
                          <a:latin typeface="Cambria Math" panose="02040503050406030204" pitchFamily="18" charset="0"/>
                        </a:rPr>
                        <m:t> </m:t>
                      </m:r>
                    </m:oMath>
                  </m:oMathPara>
                </a14:m>
                <a:endParaRPr lang="es-CO" dirty="0"/>
              </a:p>
            </p:txBody>
          </p:sp>
        </mc:Choice>
        <mc:Fallback xmlns="">
          <p:sp>
            <p:nvSpPr>
              <p:cNvPr id="43" name="Rectángulo 42">
                <a:extLst>
                  <a:ext uri="{FF2B5EF4-FFF2-40B4-BE49-F238E27FC236}">
                    <a16:creationId xmlns:a16="http://schemas.microsoft.com/office/drawing/2014/main" id="{45229B55-D0D0-45D0-A0B2-20AB6C0244B0}"/>
                  </a:ext>
                </a:extLst>
              </p:cNvPr>
              <p:cNvSpPr>
                <a:spLocks noRot="1" noChangeAspect="1" noMove="1" noResize="1" noEditPoints="1" noAdjustHandles="1" noChangeArrowheads="1" noChangeShapeType="1" noTextEdit="1"/>
              </p:cNvSpPr>
              <p:nvPr/>
            </p:nvSpPr>
            <p:spPr>
              <a:xfrm>
                <a:off x="9619987" y="2141342"/>
                <a:ext cx="1848391" cy="369332"/>
              </a:xfrm>
              <a:prstGeom prst="rect">
                <a:avLst/>
              </a:prstGeom>
              <a:blipFill>
                <a:blip r:embed="rId7"/>
                <a:stretch>
                  <a:fillRect/>
                </a:stretch>
              </a:blipFill>
            </p:spPr>
            <p:txBody>
              <a:bodyPr/>
              <a:lstStyle/>
              <a:p>
                <a:r>
                  <a:rPr lang="es-CO">
                    <a:noFill/>
                  </a:rPr>
                  <a:t> </a:t>
                </a:r>
              </a:p>
            </p:txBody>
          </p:sp>
        </mc:Fallback>
      </mc:AlternateContent>
      <p:sp>
        <p:nvSpPr>
          <p:cNvPr id="20" name="Rectángulo 19">
            <a:extLst>
              <a:ext uri="{FF2B5EF4-FFF2-40B4-BE49-F238E27FC236}">
                <a16:creationId xmlns:a16="http://schemas.microsoft.com/office/drawing/2014/main" id="{AF325FC9-D634-4198-992B-773A1521BC5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Tree>
    <p:extLst>
      <p:ext uri="{BB962C8B-B14F-4D97-AF65-F5344CB8AC3E}">
        <p14:creationId xmlns:p14="http://schemas.microsoft.com/office/powerpoint/2010/main" val="21571896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3913" y="76812"/>
            <a:ext cx="3516127" cy="713105"/>
          </a:xfrm>
          <a:prstGeom prst="rect">
            <a:avLst/>
          </a:prstGeom>
        </p:spPr>
      </p:pic>
      <p:cxnSp>
        <p:nvCxnSpPr>
          <p:cNvPr id="4" name="Conector recto de flecha 3">
            <a:extLst>
              <a:ext uri="{FF2B5EF4-FFF2-40B4-BE49-F238E27FC236}">
                <a16:creationId xmlns:a16="http://schemas.microsoft.com/office/drawing/2014/main" id="{458BEA34-47B1-4311-9BFB-AD766FD445CC}"/>
              </a:ext>
            </a:extLst>
          </p:cNvPr>
          <p:cNvCxnSpPr>
            <a:cxnSpLocks/>
          </p:cNvCxnSpPr>
          <p:nvPr/>
        </p:nvCxnSpPr>
        <p:spPr>
          <a:xfrm flipV="1">
            <a:off x="2835964" y="789917"/>
            <a:ext cx="0" cy="563782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427A4D0D-D7CF-490B-B802-758CBB9BA5EA}"/>
              </a:ext>
            </a:extLst>
          </p:cNvPr>
          <p:cNvCxnSpPr>
            <a:cxnSpLocks/>
          </p:cNvCxnSpPr>
          <p:nvPr/>
        </p:nvCxnSpPr>
        <p:spPr>
          <a:xfrm>
            <a:off x="2568881" y="6281755"/>
            <a:ext cx="8841241" cy="3913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Abrir llave 13">
            <a:extLst>
              <a:ext uri="{FF2B5EF4-FFF2-40B4-BE49-F238E27FC236}">
                <a16:creationId xmlns:a16="http://schemas.microsoft.com/office/drawing/2014/main" id="{97C16DEF-9513-4BD9-8ABB-E5994803A907}"/>
              </a:ext>
            </a:extLst>
          </p:cNvPr>
          <p:cNvSpPr/>
          <p:nvPr/>
        </p:nvSpPr>
        <p:spPr>
          <a:xfrm>
            <a:off x="2583754" y="5724922"/>
            <a:ext cx="79510" cy="460391"/>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1" name="Abrir llave 20">
            <a:extLst>
              <a:ext uri="{FF2B5EF4-FFF2-40B4-BE49-F238E27FC236}">
                <a16:creationId xmlns:a16="http://schemas.microsoft.com/office/drawing/2014/main" id="{A08E86F7-5FF2-4D93-BA1A-2D2731214DD7}"/>
              </a:ext>
            </a:extLst>
          </p:cNvPr>
          <p:cNvSpPr/>
          <p:nvPr/>
        </p:nvSpPr>
        <p:spPr>
          <a:xfrm>
            <a:off x="2577136" y="5232793"/>
            <a:ext cx="79510" cy="460391"/>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latin typeface="Arial Narrow" panose="020B0606020202030204" pitchFamily="34" charset="0"/>
            </a:endParaRPr>
          </a:p>
        </p:txBody>
      </p:sp>
      <p:sp>
        <p:nvSpPr>
          <p:cNvPr id="22" name="Abrir llave 21">
            <a:extLst>
              <a:ext uri="{FF2B5EF4-FFF2-40B4-BE49-F238E27FC236}">
                <a16:creationId xmlns:a16="http://schemas.microsoft.com/office/drawing/2014/main" id="{3D4A567C-0FD5-4BE3-B582-1DEBC6936619}"/>
              </a:ext>
            </a:extLst>
          </p:cNvPr>
          <p:cNvSpPr/>
          <p:nvPr/>
        </p:nvSpPr>
        <p:spPr>
          <a:xfrm>
            <a:off x="2583754" y="4706783"/>
            <a:ext cx="79510" cy="460391"/>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latin typeface="Arial Narrow" panose="020B0606020202030204" pitchFamily="34" charset="0"/>
            </a:endParaRPr>
          </a:p>
        </p:txBody>
      </p:sp>
      <p:sp>
        <p:nvSpPr>
          <p:cNvPr id="23" name="CuadroTexto 22">
            <a:extLst>
              <a:ext uri="{FF2B5EF4-FFF2-40B4-BE49-F238E27FC236}">
                <a16:creationId xmlns:a16="http://schemas.microsoft.com/office/drawing/2014/main" id="{05AC2E9A-47DA-4F23-850D-C80EC0A3F867}"/>
              </a:ext>
            </a:extLst>
          </p:cNvPr>
          <p:cNvSpPr txBox="1"/>
          <p:nvPr/>
        </p:nvSpPr>
        <p:spPr>
          <a:xfrm>
            <a:off x="103311" y="5770452"/>
            <a:ext cx="2330090" cy="369332"/>
          </a:xfrm>
          <a:prstGeom prst="rect">
            <a:avLst/>
          </a:prstGeom>
          <a:noFill/>
          <a:ln w="28575">
            <a:solidFill>
              <a:schemeClr val="accent1"/>
            </a:solidFill>
          </a:ln>
        </p:spPr>
        <p:txBody>
          <a:bodyPr wrap="square" rtlCol="0">
            <a:spAutoFit/>
          </a:bodyPr>
          <a:lstStyle/>
          <a:p>
            <a:r>
              <a:rPr lang="es-CO" dirty="0">
                <a:latin typeface="Arial Narrow" panose="020B0606020202030204" pitchFamily="34" charset="0"/>
              </a:rPr>
              <a:t>Gastos Administrativos</a:t>
            </a:r>
          </a:p>
        </p:txBody>
      </p:sp>
      <p:sp>
        <p:nvSpPr>
          <p:cNvPr id="24" name="CuadroTexto 23">
            <a:extLst>
              <a:ext uri="{FF2B5EF4-FFF2-40B4-BE49-F238E27FC236}">
                <a16:creationId xmlns:a16="http://schemas.microsoft.com/office/drawing/2014/main" id="{ED2A5ACC-3412-49E7-AF38-82A3631F30B1}"/>
              </a:ext>
            </a:extLst>
          </p:cNvPr>
          <p:cNvSpPr txBox="1"/>
          <p:nvPr/>
        </p:nvSpPr>
        <p:spPr>
          <a:xfrm>
            <a:off x="567141" y="5278323"/>
            <a:ext cx="1866260" cy="369332"/>
          </a:xfrm>
          <a:prstGeom prst="rect">
            <a:avLst/>
          </a:prstGeom>
          <a:noFill/>
          <a:ln w="28575">
            <a:solidFill>
              <a:schemeClr val="accent1"/>
            </a:solidFill>
          </a:ln>
        </p:spPr>
        <p:txBody>
          <a:bodyPr wrap="square" rtlCol="0">
            <a:spAutoFit/>
          </a:bodyPr>
          <a:lstStyle/>
          <a:p>
            <a:r>
              <a:rPr lang="es-CO" dirty="0">
                <a:latin typeface="Arial Narrow" panose="020B0606020202030204" pitchFamily="34" charset="0"/>
              </a:rPr>
              <a:t>Gastos Operación</a:t>
            </a:r>
          </a:p>
        </p:txBody>
      </p:sp>
      <p:sp>
        <p:nvSpPr>
          <p:cNvPr id="25" name="CuadroTexto 24">
            <a:extLst>
              <a:ext uri="{FF2B5EF4-FFF2-40B4-BE49-F238E27FC236}">
                <a16:creationId xmlns:a16="http://schemas.microsoft.com/office/drawing/2014/main" id="{461C2AE0-E7F0-4542-B86A-1561164761D6}"/>
              </a:ext>
            </a:extLst>
          </p:cNvPr>
          <p:cNvSpPr txBox="1"/>
          <p:nvPr/>
        </p:nvSpPr>
        <p:spPr>
          <a:xfrm>
            <a:off x="907229" y="4786194"/>
            <a:ext cx="1526172" cy="369332"/>
          </a:xfrm>
          <a:prstGeom prst="rect">
            <a:avLst/>
          </a:prstGeom>
          <a:noFill/>
          <a:ln w="28575">
            <a:solidFill>
              <a:schemeClr val="accent1"/>
            </a:solidFill>
          </a:ln>
        </p:spPr>
        <p:txBody>
          <a:bodyPr wrap="square" rtlCol="0">
            <a:spAutoFit/>
          </a:bodyPr>
          <a:lstStyle/>
          <a:p>
            <a:r>
              <a:rPr lang="es-CO" dirty="0">
                <a:latin typeface="Arial Narrow" panose="020B0606020202030204" pitchFamily="34" charset="0"/>
              </a:rPr>
              <a:t>Ganancia 20%</a:t>
            </a:r>
          </a:p>
        </p:txBody>
      </p:sp>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F4955F8F-3895-478A-BA86-D5D5417E329E}"/>
                  </a:ext>
                </a:extLst>
              </p:cNvPr>
              <p:cNvSpPr txBox="1"/>
              <p:nvPr/>
            </p:nvSpPr>
            <p:spPr>
              <a:xfrm>
                <a:off x="1317318" y="933346"/>
                <a:ext cx="134594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b="0" i="1" smtClean="0">
                          <a:latin typeface="Cambria Math" panose="02040503050406030204" pitchFamily="18" charset="0"/>
                        </a:rPr>
                        <m:t>𝑉𝑎𝑙𝑜𝑟</m:t>
                      </m:r>
                      <m:r>
                        <a:rPr lang="es-CO" b="0" i="1" smtClean="0">
                          <a:latin typeface="Cambria Math" panose="02040503050406030204" pitchFamily="18" charset="0"/>
                        </a:rPr>
                        <m:t> </m:t>
                      </m:r>
                      <m:r>
                        <a:rPr lang="es-CO" b="0" i="1" smtClean="0">
                          <a:latin typeface="Cambria Math" panose="02040503050406030204" pitchFamily="18" charset="0"/>
                        </a:rPr>
                        <m:t>𝐶𝑎𝑛𝑜𝑛</m:t>
                      </m:r>
                    </m:oMath>
                  </m:oMathPara>
                </a14:m>
                <a:endParaRPr lang="es-CO" dirty="0"/>
              </a:p>
            </p:txBody>
          </p:sp>
        </mc:Choice>
        <mc:Fallback xmlns="">
          <p:sp>
            <p:nvSpPr>
              <p:cNvPr id="28" name="CuadroTexto 27">
                <a:extLst>
                  <a:ext uri="{FF2B5EF4-FFF2-40B4-BE49-F238E27FC236}">
                    <a16:creationId xmlns:a16="http://schemas.microsoft.com/office/drawing/2014/main" id="{F4955F8F-3895-478A-BA86-D5D5417E329E}"/>
                  </a:ext>
                </a:extLst>
              </p:cNvPr>
              <p:cNvSpPr txBox="1">
                <a:spLocks noRot="1" noChangeAspect="1" noMove="1" noResize="1" noEditPoints="1" noAdjustHandles="1" noChangeArrowheads="1" noChangeShapeType="1" noTextEdit="1"/>
              </p:cNvSpPr>
              <p:nvPr/>
            </p:nvSpPr>
            <p:spPr>
              <a:xfrm>
                <a:off x="1317318" y="933346"/>
                <a:ext cx="1345946" cy="276999"/>
              </a:xfrm>
              <a:prstGeom prst="rect">
                <a:avLst/>
              </a:prstGeom>
              <a:blipFill>
                <a:blip r:embed="rId4"/>
                <a:stretch>
                  <a:fillRect l="-4072" r="-4072" b="-6522"/>
                </a:stretch>
              </a:blipFill>
            </p:spPr>
            <p:txBody>
              <a:bodyPr/>
              <a:lstStyle/>
              <a:p>
                <a:r>
                  <a:rPr lang="es-CO">
                    <a:noFill/>
                  </a:rPr>
                  <a:t> </a:t>
                </a:r>
              </a:p>
            </p:txBody>
          </p:sp>
        </mc:Fallback>
      </mc:AlternateContent>
      <p:sp>
        <p:nvSpPr>
          <p:cNvPr id="39" name="CuadroTexto 38">
            <a:extLst>
              <a:ext uri="{FF2B5EF4-FFF2-40B4-BE49-F238E27FC236}">
                <a16:creationId xmlns:a16="http://schemas.microsoft.com/office/drawing/2014/main" id="{446F05CB-509C-45FC-B04F-5660C11FFA24}"/>
              </a:ext>
            </a:extLst>
          </p:cNvPr>
          <p:cNvSpPr txBox="1"/>
          <p:nvPr/>
        </p:nvSpPr>
        <p:spPr>
          <a:xfrm>
            <a:off x="2930347" y="4696150"/>
            <a:ext cx="1588642"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Comercio x menor</a:t>
            </a:r>
          </a:p>
        </p:txBody>
      </p:sp>
      <p:sp>
        <p:nvSpPr>
          <p:cNvPr id="42" name="CuadroTexto 41">
            <a:extLst>
              <a:ext uri="{FF2B5EF4-FFF2-40B4-BE49-F238E27FC236}">
                <a16:creationId xmlns:a16="http://schemas.microsoft.com/office/drawing/2014/main" id="{D9747AC5-9583-41B4-ABB9-65BD8D8C19D6}"/>
              </a:ext>
            </a:extLst>
          </p:cNvPr>
          <p:cNvSpPr txBox="1"/>
          <p:nvPr/>
        </p:nvSpPr>
        <p:spPr>
          <a:xfrm>
            <a:off x="4518989" y="4447640"/>
            <a:ext cx="1386493" cy="523220"/>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Entretenimiento Manufactura</a:t>
            </a:r>
          </a:p>
        </p:txBody>
      </p:sp>
      <p:sp>
        <p:nvSpPr>
          <p:cNvPr id="43" name="CuadroTexto 42">
            <a:extLst>
              <a:ext uri="{FF2B5EF4-FFF2-40B4-BE49-F238E27FC236}">
                <a16:creationId xmlns:a16="http://schemas.microsoft.com/office/drawing/2014/main" id="{E4C40871-2FE6-4E97-9C26-FA178EAC0A0E}"/>
              </a:ext>
            </a:extLst>
          </p:cNvPr>
          <p:cNvSpPr txBox="1"/>
          <p:nvPr/>
        </p:nvSpPr>
        <p:spPr>
          <a:xfrm>
            <a:off x="5905482" y="4449864"/>
            <a:ext cx="1025424"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Transporte</a:t>
            </a:r>
          </a:p>
        </p:txBody>
      </p:sp>
      <p:sp>
        <p:nvSpPr>
          <p:cNvPr id="44" name="CuadroTexto 43">
            <a:extLst>
              <a:ext uri="{FF2B5EF4-FFF2-40B4-BE49-F238E27FC236}">
                <a16:creationId xmlns:a16="http://schemas.microsoft.com/office/drawing/2014/main" id="{ED389A75-6951-466F-8BD5-323A882667F8}"/>
              </a:ext>
            </a:extLst>
          </p:cNvPr>
          <p:cNvSpPr txBox="1"/>
          <p:nvPr/>
        </p:nvSpPr>
        <p:spPr>
          <a:xfrm>
            <a:off x="6055443" y="4141784"/>
            <a:ext cx="1192255"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Construcción</a:t>
            </a:r>
          </a:p>
        </p:txBody>
      </p:sp>
      <p:sp>
        <p:nvSpPr>
          <p:cNvPr id="45" name="CuadroTexto 44">
            <a:extLst>
              <a:ext uri="{FF2B5EF4-FFF2-40B4-BE49-F238E27FC236}">
                <a16:creationId xmlns:a16="http://schemas.microsoft.com/office/drawing/2014/main" id="{94204507-5D59-47E2-9970-87CDBC05A52C}"/>
              </a:ext>
            </a:extLst>
          </p:cNvPr>
          <p:cNvSpPr txBox="1"/>
          <p:nvPr/>
        </p:nvSpPr>
        <p:spPr>
          <a:xfrm>
            <a:off x="6254005" y="3833704"/>
            <a:ext cx="1588642"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Comercio x mayor</a:t>
            </a:r>
          </a:p>
        </p:txBody>
      </p:sp>
      <p:sp>
        <p:nvSpPr>
          <p:cNvPr id="46" name="CuadroTexto 45">
            <a:extLst>
              <a:ext uri="{FF2B5EF4-FFF2-40B4-BE49-F238E27FC236}">
                <a16:creationId xmlns:a16="http://schemas.microsoft.com/office/drawing/2014/main" id="{F14E6EC0-76A4-4707-A4FA-AA9A3DF732D9}"/>
              </a:ext>
            </a:extLst>
          </p:cNvPr>
          <p:cNvSpPr txBox="1"/>
          <p:nvPr/>
        </p:nvSpPr>
        <p:spPr>
          <a:xfrm>
            <a:off x="6813206" y="3514211"/>
            <a:ext cx="1031313"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Científicas</a:t>
            </a:r>
          </a:p>
        </p:txBody>
      </p:sp>
      <p:sp>
        <p:nvSpPr>
          <p:cNvPr id="47" name="CuadroTexto 46">
            <a:extLst>
              <a:ext uri="{FF2B5EF4-FFF2-40B4-BE49-F238E27FC236}">
                <a16:creationId xmlns:a16="http://schemas.microsoft.com/office/drawing/2014/main" id="{4A94C13B-422B-4385-A3F6-93D5A1CA7ED4}"/>
              </a:ext>
            </a:extLst>
          </p:cNvPr>
          <p:cNvSpPr txBox="1"/>
          <p:nvPr/>
        </p:nvSpPr>
        <p:spPr>
          <a:xfrm>
            <a:off x="7148635" y="2987203"/>
            <a:ext cx="924601" cy="523220"/>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Educación Seguros</a:t>
            </a:r>
          </a:p>
        </p:txBody>
      </p:sp>
      <p:sp>
        <p:nvSpPr>
          <p:cNvPr id="48" name="CuadroTexto 47">
            <a:extLst>
              <a:ext uri="{FF2B5EF4-FFF2-40B4-BE49-F238E27FC236}">
                <a16:creationId xmlns:a16="http://schemas.microsoft.com/office/drawing/2014/main" id="{B57500C5-30CE-4581-ABE2-A5134FB3B6BF}"/>
              </a:ext>
            </a:extLst>
          </p:cNvPr>
          <p:cNvSpPr txBox="1"/>
          <p:nvPr/>
        </p:nvSpPr>
        <p:spPr>
          <a:xfrm>
            <a:off x="8073236" y="2983037"/>
            <a:ext cx="812044"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Minería</a:t>
            </a:r>
          </a:p>
        </p:txBody>
      </p:sp>
      <p:sp>
        <p:nvSpPr>
          <p:cNvPr id="49" name="CuadroTexto 48">
            <a:extLst>
              <a:ext uri="{FF2B5EF4-FFF2-40B4-BE49-F238E27FC236}">
                <a16:creationId xmlns:a16="http://schemas.microsoft.com/office/drawing/2014/main" id="{7D2161AE-A31C-436E-BEF2-2513F0727602}"/>
              </a:ext>
            </a:extLst>
          </p:cNvPr>
          <p:cNvSpPr txBox="1"/>
          <p:nvPr/>
        </p:nvSpPr>
        <p:spPr>
          <a:xfrm>
            <a:off x="8885280" y="2613705"/>
            <a:ext cx="1044850" cy="738664"/>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Agricultura</a:t>
            </a:r>
          </a:p>
          <a:p>
            <a:r>
              <a:rPr lang="es-CO" sz="1400" dirty="0">
                <a:latin typeface="Arial Narrow" panose="020B0606020202030204" pitchFamily="34" charset="0"/>
              </a:rPr>
              <a:t>Vehículos</a:t>
            </a:r>
          </a:p>
          <a:p>
            <a:r>
              <a:rPr lang="es-CO" sz="1400" dirty="0">
                <a:latin typeface="Arial Narrow" panose="020B0606020202030204" pitchFamily="34" charset="0"/>
              </a:rPr>
              <a:t>Tecnología</a:t>
            </a:r>
          </a:p>
        </p:txBody>
      </p:sp>
      <p:sp>
        <p:nvSpPr>
          <p:cNvPr id="50" name="CuadroTexto 49">
            <a:extLst>
              <a:ext uri="{FF2B5EF4-FFF2-40B4-BE49-F238E27FC236}">
                <a16:creationId xmlns:a16="http://schemas.microsoft.com/office/drawing/2014/main" id="{A5443D6B-1808-4D13-98D1-D0F70E314E99}"/>
              </a:ext>
            </a:extLst>
          </p:cNvPr>
          <p:cNvSpPr txBox="1"/>
          <p:nvPr/>
        </p:nvSpPr>
        <p:spPr>
          <a:xfrm>
            <a:off x="9356036" y="2302312"/>
            <a:ext cx="675860" cy="311393"/>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Salud</a:t>
            </a:r>
          </a:p>
        </p:txBody>
      </p:sp>
      <p:sp>
        <p:nvSpPr>
          <p:cNvPr id="51" name="CuadroTexto 50">
            <a:extLst>
              <a:ext uri="{FF2B5EF4-FFF2-40B4-BE49-F238E27FC236}">
                <a16:creationId xmlns:a16="http://schemas.microsoft.com/office/drawing/2014/main" id="{5E3430FD-B743-40E0-A061-E4DBF7256F9F}"/>
              </a:ext>
            </a:extLst>
          </p:cNvPr>
          <p:cNvSpPr txBox="1"/>
          <p:nvPr/>
        </p:nvSpPr>
        <p:spPr>
          <a:xfrm>
            <a:off x="9508213" y="1649434"/>
            <a:ext cx="863763"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Vivienda</a:t>
            </a:r>
          </a:p>
        </p:txBody>
      </p:sp>
      <p:sp>
        <p:nvSpPr>
          <p:cNvPr id="52" name="CuadroTexto 51">
            <a:extLst>
              <a:ext uri="{FF2B5EF4-FFF2-40B4-BE49-F238E27FC236}">
                <a16:creationId xmlns:a16="http://schemas.microsoft.com/office/drawing/2014/main" id="{FD06E6AB-E998-4E5C-9983-EC01FFAB4777}"/>
              </a:ext>
            </a:extLst>
          </p:cNvPr>
          <p:cNvSpPr txBox="1"/>
          <p:nvPr/>
        </p:nvSpPr>
        <p:spPr>
          <a:xfrm>
            <a:off x="9686177" y="1005360"/>
            <a:ext cx="1371597"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Supermercados</a:t>
            </a:r>
          </a:p>
        </p:txBody>
      </p:sp>
      <p:sp>
        <p:nvSpPr>
          <p:cNvPr id="27" name="Rectángulo 26">
            <a:extLst>
              <a:ext uri="{FF2B5EF4-FFF2-40B4-BE49-F238E27FC236}">
                <a16:creationId xmlns:a16="http://schemas.microsoft.com/office/drawing/2014/main" id="{784DFE57-04C8-4B16-81D3-F5F39888266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
        <p:nvSpPr>
          <p:cNvPr id="30" name="CuadroTexto 29">
            <a:extLst>
              <a:ext uri="{FF2B5EF4-FFF2-40B4-BE49-F238E27FC236}">
                <a16:creationId xmlns:a16="http://schemas.microsoft.com/office/drawing/2014/main" id="{D2477D48-63D5-40B6-8DE9-E2569F3B8FA9}"/>
              </a:ext>
            </a:extLst>
          </p:cNvPr>
          <p:cNvSpPr txBox="1"/>
          <p:nvPr/>
        </p:nvSpPr>
        <p:spPr>
          <a:xfrm>
            <a:off x="1524000" y="219496"/>
            <a:ext cx="9143999" cy="400110"/>
          </a:xfrm>
          <a:prstGeom prst="rect">
            <a:avLst/>
          </a:prstGeom>
          <a:noFill/>
        </p:spPr>
        <p:txBody>
          <a:bodyPr wrap="square" rtlCol="0">
            <a:spAutoFit/>
          </a:bodyPr>
          <a:lstStyle/>
          <a:p>
            <a:pPr algn="ctr"/>
            <a:r>
              <a:rPr lang="es-ES" sz="2000" b="1" dirty="0">
                <a:solidFill>
                  <a:srgbClr val="000A8B"/>
                </a:solidFill>
              </a:rPr>
              <a:t>Ajuste Aplicado Valores &gt; 1.000.000</a:t>
            </a:r>
          </a:p>
        </p:txBody>
      </p:sp>
    </p:spTree>
    <p:extLst>
      <p:ext uri="{BB962C8B-B14F-4D97-AF65-F5344CB8AC3E}">
        <p14:creationId xmlns:p14="http://schemas.microsoft.com/office/powerpoint/2010/main" val="8501958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1524000" y="789917"/>
            <a:ext cx="9143999" cy="400110"/>
          </a:xfrm>
          <a:prstGeom prst="rect">
            <a:avLst/>
          </a:prstGeom>
          <a:noFill/>
        </p:spPr>
        <p:txBody>
          <a:bodyPr wrap="square" rtlCol="0">
            <a:spAutoFit/>
          </a:bodyPr>
          <a:lstStyle/>
          <a:p>
            <a:pPr algn="ctr"/>
            <a:r>
              <a:rPr lang="es-ES" sz="2000" b="1" dirty="0">
                <a:solidFill>
                  <a:srgbClr val="000A8B"/>
                </a:solidFill>
              </a:rPr>
              <a:t>Ajuste Aplicado Valores  &gt; 500.000 &lt; 1.000.000</a:t>
            </a:r>
          </a:p>
        </p:txBody>
      </p:sp>
      <p:cxnSp>
        <p:nvCxnSpPr>
          <p:cNvPr id="4" name="Conector recto de flecha 3">
            <a:extLst>
              <a:ext uri="{FF2B5EF4-FFF2-40B4-BE49-F238E27FC236}">
                <a16:creationId xmlns:a16="http://schemas.microsoft.com/office/drawing/2014/main" id="{458BEA34-47B1-4311-9BFB-AD766FD445CC}"/>
              </a:ext>
            </a:extLst>
          </p:cNvPr>
          <p:cNvCxnSpPr>
            <a:cxnSpLocks/>
          </p:cNvCxnSpPr>
          <p:nvPr/>
        </p:nvCxnSpPr>
        <p:spPr>
          <a:xfrm flipV="1">
            <a:off x="3379303" y="1338777"/>
            <a:ext cx="0" cy="470421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427A4D0D-D7CF-490B-B802-758CBB9BA5EA}"/>
              </a:ext>
            </a:extLst>
          </p:cNvPr>
          <p:cNvCxnSpPr>
            <a:cxnSpLocks/>
          </p:cNvCxnSpPr>
          <p:nvPr/>
        </p:nvCxnSpPr>
        <p:spPr>
          <a:xfrm>
            <a:off x="3154017" y="5832614"/>
            <a:ext cx="7513982" cy="2541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Abrir llave 13">
            <a:extLst>
              <a:ext uri="{FF2B5EF4-FFF2-40B4-BE49-F238E27FC236}">
                <a16:creationId xmlns:a16="http://schemas.microsoft.com/office/drawing/2014/main" id="{97C16DEF-9513-4BD9-8ABB-E5994803A907}"/>
              </a:ext>
            </a:extLst>
          </p:cNvPr>
          <p:cNvSpPr/>
          <p:nvPr/>
        </p:nvSpPr>
        <p:spPr>
          <a:xfrm>
            <a:off x="3127670" y="5187264"/>
            <a:ext cx="79510" cy="460391"/>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1" name="Abrir llave 20">
            <a:extLst>
              <a:ext uri="{FF2B5EF4-FFF2-40B4-BE49-F238E27FC236}">
                <a16:creationId xmlns:a16="http://schemas.microsoft.com/office/drawing/2014/main" id="{A08E86F7-5FF2-4D93-BA1A-2D2731214DD7}"/>
              </a:ext>
            </a:extLst>
          </p:cNvPr>
          <p:cNvSpPr/>
          <p:nvPr/>
        </p:nvSpPr>
        <p:spPr>
          <a:xfrm>
            <a:off x="3107642" y="4634393"/>
            <a:ext cx="79510" cy="460391"/>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3" name="CuadroTexto 22">
            <a:extLst>
              <a:ext uri="{FF2B5EF4-FFF2-40B4-BE49-F238E27FC236}">
                <a16:creationId xmlns:a16="http://schemas.microsoft.com/office/drawing/2014/main" id="{05AC2E9A-47DA-4F23-850D-C80EC0A3F867}"/>
              </a:ext>
            </a:extLst>
          </p:cNvPr>
          <p:cNvSpPr txBox="1"/>
          <p:nvPr/>
        </p:nvSpPr>
        <p:spPr>
          <a:xfrm>
            <a:off x="670910" y="5265107"/>
            <a:ext cx="2330090" cy="369332"/>
          </a:xfrm>
          <a:prstGeom prst="rect">
            <a:avLst/>
          </a:prstGeom>
          <a:noFill/>
          <a:ln w="28575">
            <a:solidFill>
              <a:schemeClr val="accent1"/>
            </a:solidFill>
          </a:ln>
        </p:spPr>
        <p:txBody>
          <a:bodyPr wrap="square" rtlCol="0">
            <a:spAutoFit/>
          </a:bodyPr>
          <a:lstStyle/>
          <a:p>
            <a:r>
              <a:rPr lang="es-CO" dirty="0"/>
              <a:t>Gastos Administrativos</a:t>
            </a:r>
          </a:p>
        </p:txBody>
      </p:sp>
      <p:sp>
        <p:nvSpPr>
          <p:cNvPr id="24" name="CuadroTexto 23">
            <a:extLst>
              <a:ext uri="{FF2B5EF4-FFF2-40B4-BE49-F238E27FC236}">
                <a16:creationId xmlns:a16="http://schemas.microsoft.com/office/drawing/2014/main" id="{ED2A5ACC-3412-49E7-AF38-82A3631F30B1}"/>
              </a:ext>
            </a:extLst>
          </p:cNvPr>
          <p:cNvSpPr txBox="1"/>
          <p:nvPr/>
        </p:nvSpPr>
        <p:spPr>
          <a:xfrm>
            <a:off x="1075879" y="4692941"/>
            <a:ext cx="1866260" cy="369332"/>
          </a:xfrm>
          <a:prstGeom prst="rect">
            <a:avLst/>
          </a:prstGeom>
          <a:noFill/>
          <a:ln w="28575">
            <a:solidFill>
              <a:schemeClr val="accent1"/>
            </a:solidFill>
          </a:ln>
        </p:spPr>
        <p:txBody>
          <a:bodyPr wrap="square" rtlCol="0">
            <a:spAutoFit/>
          </a:bodyPr>
          <a:lstStyle/>
          <a:p>
            <a:r>
              <a:rPr lang="es-CO" dirty="0"/>
              <a:t>Gastos Operación</a:t>
            </a:r>
          </a:p>
        </p:txBody>
      </p:sp>
      <mc:AlternateContent xmlns:mc="http://schemas.openxmlformats.org/markup-compatibility/2006" xmlns:a14="http://schemas.microsoft.com/office/drawing/2010/main">
        <mc:Choice Requires="a14">
          <p:sp>
            <p:nvSpPr>
              <p:cNvPr id="27" name="CuadroTexto 26">
                <a:extLst>
                  <a:ext uri="{FF2B5EF4-FFF2-40B4-BE49-F238E27FC236}">
                    <a16:creationId xmlns:a16="http://schemas.microsoft.com/office/drawing/2014/main" id="{EF9B27AA-4E1A-4E2E-9F8D-9A00FFE88C8E}"/>
                  </a:ext>
                </a:extLst>
              </p:cNvPr>
              <p:cNvSpPr txBox="1"/>
              <p:nvPr/>
            </p:nvSpPr>
            <p:spPr>
              <a:xfrm>
                <a:off x="10502024" y="5876248"/>
                <a:ext cx="78252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b="0" i="1" smtClean="0">
                          <a:latin typeface="Cambria Math" panose="02040503050406030204" pitchFamily="18" charset="0"/>
                        </a:rPr>
                        <m:t>𝑡𝑖𝑒𝑚𝑝𝑜</m:t>
                      </m:r>
                    </m:oMath>
                  </m:oMathPara>
                </a14:m>
                <a:endParaRPr lang="es-CO" dirty="0"/>
              </a:p>
            </p:txBody>
          </p:sp>
        </mc:Choice>
        <mc:Fallback xmlns="">
          <p:sp>
            <p:nvSpPr>
              <p:cNvPr id="27" name="CuadroTexto 26">
                <a:extLst>
                  <a:ext uri="{FF2B5EF4-FFF2-40B4-BE49-F238E27FC236}">
                    <a16:creationId xmlns:a16="http://schemas.microsoft.com/office/drawing/2014/main" id="{EF9B27AA-4E1A-4E2E-9F8D-9A00FFE88C8E}"/>
                  </a:ext>
                </a:extLst>
              </p:cNvPr>
              <p:cNvSpPr txBox="1">
                <a:spLocks noRot="1" noChangeAspect="1" noMove="1" noResize="1" noEditPoints="1" noAdjustHandles="1" noChangeArrowheads="1" noChangeShapeType="1" noTextEdit="1"/>
              </p:cNvSpPr>
              <p:nvPr/>
            </p:nvSpPr>
            <p:spPr>
              <a:xfrm>
                <a:off x="10502024" y="5876248"/>
                <a:ext cx="782522" cy="276999"/>
              </a:xfrm>
              <a:prstGeom prst="rect">
                <a:avLst/>
              </a:prstGeom>
              <a:blipFill>
                <a:blip r:embed="rId4"/>
                <a:stretch>
                  <a:fillRect l="-10156" t="-2222" r="-10156" b="-35556"/>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F4955F8F-3895-478A-BA86-D5D5417E329E}"/>
                  </a:ext>
                </a:extLst>
              </p:cNvPr>
              <p:cNvSpPr txBox="1"/>
              <p:nvPr/>
            </p:nvSpPr>
            <p:spPr>
              <a:xfrm>
                <a:off x="1904163" y="1368411"/>
                <a:ext cx="134594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b="0" i="1" smtClean="0">
                          <a:latin typeface="Cambria Math" panose="02040503050406030204" pitchFamily="18" charset="0"/>
                        </a:rPr>
                        <m:t>𝑉𝑎𝑙𝑜𝑟</m:t>
                      </m:r>
                      <m:r>
                        <a:rPr lang="es-CO" b="0" i="1" smtClean="0">
                          <a:latin typeface="Cambria Math" panose="02040503050406030204" pitchFamily="18" charset="0"/>
                        </a:rPr>
                        <m:t> </m:t>
                      </m:r>
                      <m:r>
                        <a:rPr lang="es-CO" b="0" i="1" smtClean="0">
                          <a:latin typeface="Cambria Math" panose="02040503050406030204" pitchFamily="18" charset="0"/>
                        </a:rPr>
                        <m:t>𝐶𝑎𝑛𝑜𝑛</m:t>
                      </m:r>
                    </m:oMath>
                  </m:oMathPara>
                </a14:m>
                <a:endParaRPr lang="es-CO" dirty="0"/>
              </a:p>
            </p:txBody>
          </p:sp>
        </mc:Choice>
        <mc:Fallback xmlns="">
          <p:sp>
            <p:nvSpPr>
              <p:cNvPr id="28" name="CuadroTexto 27">
                <a:extLst>
                  <a:ext uri="{FF2B5EF4-FFF2-40B4-BE49-F238E27FC236}">
                    <a16:creationId xmlns:a16="http://schemas.microsoft.com/office/drawing/2014/main" id="{F4955F8F-3895-478A-BA86-D5D5417E329E}"/>
                  </a:ext>
                </a:extLst>
              </p:cNvPr>
              <p:cNvSpPr txBox="1">
                <a:spLocks noRot="1" noChangeAspect="1" noMove="1" noResize="1" noEditPoints="1" noAdjustHandles="1" noChangeArrowheads="1" noChangeShapeType="1" noTextEdit="1"/>
              </p:cNvSpPr>
              <p:nvPr/>
            </p:nvSpPr>
            <p:spPr>
              <a:xfrm>
                <a:off x="1904163" y="1368411"/>
                <a:ext cx="1345946" cy="276999"/>
              </a:xfrm>
              <a:prstGeom prst="rect">
                <a:avLst/>
              </a:prstGeom>
              <a:blipFill>
                <a:blip r:embed="rId5"/>
                <a:stretch>
                  <a:fillRect l="-4072" r="-4072" b="-6522"/>
                </a:stretch>
              </a:blipFill>
            </p:spPr>
            <p:txBody>
              <a:bodyPr/>
              <a:lstStyle/>
              <a:p>
                <a:r>
                  <a:rPr lang="es-CO">
                    <a:noFill/>
                  </a:rPr>
                  <a:t> </a:t>
                </a:r>
              </a:p>
            </p:txBody>
          </p:sp>
        </mc:Fallback>
      </mc:AlternateContent>
      <p:cxnSp>
        <p:nvCxnSpPr>
          <p:cNvPr id="34" name="Conector recto 33">
            <a:extLst>
              <a:ext uri="{FF2B5EF4-FFF2-40B4-BE49-F238E27FC236}">
                <a16:creationId xmlns:a16="http://schemas.microsoft.com/office/drawing/2014/main" id="{CBA2A005-9158-45C7-B663-14B01EA6D32E}"/>
              </a:ext>
            </a:extLst>
          </p:cNvPr>
          <p:cNvCxnSpPr/>
          <p:nvPr/>
        </p:nvCxnSpPr>
        <p:spPr>
          <a:xfrm>
            <a:off x="4412974" y="2823809"/>
            <a:ext cx="5641887" cy="2625964"/>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Rectángulo 39">
                <a:extLst>
                  <a:ext uri="{FF2B5EF4-FFF2-40B4-BE49-F238E27FC236}">
                    <a16:creationId xmlns:a16="http://schemas.microsoft.com/office/drawing/2014/main" id="{B9E5389E-7385-4738-851A-B4515D9FB602}"/>
                  </a:ext>
                </a:extLst>
              </p:cNvPr>
              <p:cNvSpPr/>
              <p:nvPr/>
            </p:nvSpPr>
            <p:spPr>
              <a:xfrm>
                <a:off x="3510735" y="2541076"/>
                <a:ext cx="92935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CO" i="1">
                              <a:latin typeface="Cambria Math" panose="02040503050406030204" pitchFamily="18" charset="0"/>
                            </a:rPr>
                          </m:ctrlPr>
                        </m:sSubPr>
                        <m:e>
                          <m:r>
                            <a:rPr lang="es-CO" i="1">
                              <a:latin typeface="Cambria Math" panose="02040503050406030204" pitchFamily="18" charset="0"/>
                            </a:rPr>
                            <m:t>𝑉𝑃𝑁</m:t>
                          </m:r>
                        </m:e>
                        <m:sub>
                          <m:r>
                            <a:rPr lang="es-CO" i="1">
                              <a:latin typeface="Cambria Math" panose="02040503050406030204" pitchFamily="18" charset="0"/>
                            </a:rPr>
                            <m:t>𝑐𝑎</m:t>
                          </m:r>
                        </m:sub>
                      </m:sSub>
                      <m:r>
                        <a:rPr lang="es-CO" i="1">
                          <a:latin typeface="Cambria Math" panose="02040503050406030204" pitchFamily="18" charset="0"/>
                        </a:rPr>
                        <m:t> </m:t>
                      </m:r>
                    </m:oMath>
                  </m:oMathPara>
                </a14:m>
                <a:endParaRPr lang="es-CO" dirty="0"/>
              </a:p>
            </p:txBody>
          </p:sp>
        </mc:Choice>
        <mc:Fallback xmlns="">
          <p:sp>
            <p:nvSpPr>
              <p:cNvPr id="40" name="Rectángulo 39">
                <a:extLst>
                  <a:ext uri="{FF2B5EF4-FFF2-40B4-BE49-F238E27FC236}">
                    <a16:creationId xmlns:a16="http://schemas.microsoft.com/office/drawing/2014/main" id="{B9E5389E-7385-4738-851A-B4515D9FB602}"/>
                  </a:ext>
                </a:extLst>
              </p:cNvPr>
              <p:cNvSpPr>
                <a:spLocks noRot="1" noChangeAspect="1" noMove="1" noResize="1" noEditPoints="1" noAdjustHandles="1" noChangeArrowheads="1" noChangeShapeType="1" noTextEdit="1"/>
              </p:cNvSpPr>
              <p:nvPr/>
            </p:nvSpPr>
            <p:spPr>
              <a:xfrm>
                <a:off x="3510735" y="2541076"/>
                <a:ext cx="929357" cy="369332"/>
              </a:xfrm>
              <a:prstGeom prst="rect">
                <a:avLst/>
              </a:prstGeom>
              <a:blipFill>
                <a:blip r:embed="rId6"/>
                <a:stretch>
                  <a:fillRect/>
                </a:stretch>
              </a:blipFill>
            </p:spPr>
            <p:txBody>
              <a:bodyPr/>
              <a:lstStyle/>
              <a:p>
                <a:r>
                  <a:rPr lang="es-CO">
                    <a:noFill/>
                  </a:rPr>
                  <a:t> </a:t>
                </a:r>
              </a:p>
            </p:txBody>
          </p:sp>
        </mc:Fallback>
      </mc:AlternateContent>
      <p:sp>
        <p:nvSpPr>
          <p:cNvPr id="42" name="Forma libre: forma 41">
            <a:extLst>
              <a:ext uri="{FF2B5EF4-FFF2-40B4-BE49-F238E27FC236}">
                <a16:creationId xmlns:a16="http://schemas.microsoft.com/office/drawing/2014/main" id="{CF3F59E8-6F4E-4346-B5BE-086AC86BB5D3}"/>
              </a:ext>
            </a:extLst>
          </p:cNvPr>
          <p:cNvSpPr/>
          <p:nvPr/>
        </p:nvSpPr>
        <p:spPr>
          <a:xfrm>
            <a:off x="4267200" y="2451652"/>
            <a:ext cx="5446643" cy="1547561"/>
          </a:xfrm>
          <a:custGeom>
            <a:avLst/>
            <a:gdLst>
              <a:gd name="connsiteX0" fmla="*/ 0 w 5446643"/>
              <a:gd name="connsiteY0" fmla="*/ 715618 h 1547561"/>
              <a:gd name="connsiteX1" fmla="*/ 636104 w 5446643"/>
              <a:gd name="connsiteY1" fmla="*/ 1351722 h 1547561"/>
              <a:gd name="connsiteX2" fmla="*/ 2398643 w 5446643"/>
              <a:gd name="connsiteY2" fmla="*/ 1444487 h 1547561"/>
              <a:gd name="connsiteX3" fmla="*/ 5446643 w 5446643"/>
              <a:gd name="connsiteY3" fmla="*/ 0 h 1547561"/>
            </a:gdLst>
            <a:ahLst/>
            <a:cxnLst>
              <a:cxn ang="0">
                <a:pos x="connsiteX0" y="connsiteY0"/>
              </a:cxn>
              <a:cxn ang="0">
                <a:pos x="connsiteX1" y="connsiteY1"/>
              </a:cxn>
              <a:cxn ang="0">
                <a:pos x="connsiteX2" y="connsiteY2"/>
              </a:cxn>
              <a:cxn ang="0">
                <a:pos x="connsiteX3" y="connsiteY3"/>
              </a:cxn>
            </a:cxnLst>
            <a:rect l="l" t="t" r="r" b="b"/>
            <a:pathLst>
              <a:path w="5446643" h="1547561">
                <a:moveTo>
                  <a:pt x="0" y="715618"/>
                </a:moveTo>
                <a:cubicBezTo>
                  <a:pt x="118165" y="972931"/>
                  <a:pt x="236330" y="1230244"/>
                  <a:pt x="636104" y="1351722"/>
                </a:cubicBezTo>
                <a:cubicBezTo>
                  <a:pt x="1035878" y="1473200"/>
                  <a:pt x="1596886" y="1669774"/>
                  <a:pt x="2398643" y="1444487"/>
                </a:cubicBezTo>
                <a:cubicBezTo>
                  <a:pt x="3200400" y="1219200"/>
                  <a:pt x="4323521" y="609600"/>
                  <a:pt x="5446643"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mc:AlternateContent xmlns:mc="http://schemas.openxmlformats.org/markup-compatibility/2006" xmlns:a14="http://schemas.microsoft.com/office/drawing/2010/main">
        <mc:Choice Requires="a14">
          <p:sp>
            <p:nvSpPr>
              <p:cNvPr id="43" name="Rectángulo 42">
                <a:extLst>
                  <a:ext uri="{FF2B5EF4-FFF2-40B4-BE49-F238E27FC236}">
                    <a16:creationId xmlns:a16="http://schemas.microsoft.com/office/drawing/2014/main" id="{45229B55-D0D0-45D0-A0B2-20AB6C0244B0}"/>
                  </a:ext>
                </a:extLst>
              </p:cNvPr>
              <p:cNvSpPr/>
              <p:nvPr/>
            </p:nvSpPr>
            <p:spPr>
              <a:xfrm>
                <a:off x="9619987" y="2141342"/>
                <a:ext cx="184839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CO" i="1" smtClean="0">
                              <a:latin typeface="Cambria Math" panose="02040503050406030204" pitchFamily="18" charset="0"/>
                            </a:rPr>
                          </m:ctrlPr>
                        </m:sSubPr>
                        <m:e>
                          <m:r>
                            <a:rPr lang="es-CO" i="1">
                              <a:latin typeface="Cambria Math" panose="02040503050406030204" pitchFamily="18" charset="0"/>
                            </a:rPr>
                            <m:t>𝑉𝑃𝑁</m:t>
                          </m:r>
                        </m:e>
                        <m:sub>
                          <m:r>
                            <a:rPr lang="es-CO" b="0" i="1" smtClean="0">
                              <a:latin typeface="Cambria Math" panose="02040503050406030204" pitchFamily="18" charset="0"/>
                            </a:rPr>
                            <m:t>𝐶𝑎</m:t>
                          </m:r>
                          <m:r>
                            <a:rPr lang="es-CO" b="0" i="1" smtClean="0">
                              <a:latin typeface="Cambria Math" panose="02040503050406030204" pitchFamily="18" charset="0"/>
                            </a:rPr>
                            <m:t> </m:t>
                          </m:r>
                          <m:r>
                            <a:rPr lang="es-CO" b="0" i="1" smtClean="0">
                              <a:latin typeface="Cambria Math" panose="02040503050406030204" pitchFamily="18" charset="0"/>
                            </a:rPr>
                            <m:t>𝐷𝑒𝑠𝑐𝑢𝑒𝑛𝑡𝑜</m:t>
                          </m:r>
                        </m:sub>
                      </m:sSub>
                      <m:r>
                        <a:rPr lang="es-CO" i="1">
                          <a:latin typeface="Cambria Math" panose="02040503050406030204" pitchFamily="18" charset="0"/>
                        </a:rPr>
                        <m:t> </m:t>
                      </m:r>
                    </m:oMath>
                  </m:oMathPara>
                </a14:m>
                <a:endParaRPr lang="es-CO" dirty="0"/>
              </a:p>
            </p:txBody>
          </p:sp>
        </mc:Choice>
        <mc:Fallback xmlns="">
          <p:sp>
            <p:nvSpPr>
              <p:cNvPr id="43" name="Rectángulo 42">
                <a:extLst>
                  <a:ext uri="{FF2B5EF4-FFF2-40B4-BE49-F238E27FC236}">
                    <a16:creationId xmlns:a16="http://schemas.microsoft.com/office/drawing/2014/main" id="{45229B55-D0D0-45D0-A0B2-20AB6C0244B0}"/>
                  </a:ext>
                </a:extLst>
              </p:cNvPr>
              <p:cNvSpPr>
                <a:spLocks noRot="1" noChangeAspect="1" noMove="1" noResize="1" noEditPoints="1" noAdjustHandles="1" noChangeArrowheads="1" noChangeShapeType="1" noTextEdit="1"/>
              </p:cNvSpPr>
              <p:nvPr/>
            </p:nvSpPr>
            <p:spPr>
              <a:xfrm>
                <a:off x="9619987" y="2141342"/>
                <a:ext cx="1848391" cy="369332"/>
              </a:xfrm>
              <a:prstGeom prst="rect">
                <a:avLst/>
              </a:prstGeom>
              <a:blipFill>
                <a:blip r:embed="rId7"/>
                <a:stretch>
                  <a:fillRect/>
                </a:stretch>
              </a:blipFill>
            </p:spPr>
            <p:txBody>
              <a:bodyPr/>
              <a:lstStyle/>
              <a:p>
                <a:r>
                  <a:rPr lang="es-CO">
                    <a:noFill/>
                  </a:rPr>
                  <a:t> </a:t>
                </a:r>
              </a:p>
            </p:txBody>
          </p:sp>
        </mc:Fallback>
      </mc:AlternateContent>
      <p:sp>
        <p:nvSpPr>
          <p:cNvPr id="20" name="Rectángulo 19">
            <a:extLst>
              <a:ext uri="{FF2B5EF4-FFF2-40B4-BE49-F238E27FC236}">
                <a16:creationId xmlns:a16="http://schemas.microsoft.com/office/drawing/2014/main" id="{AF325FC9-D634-4198-992B-773A1521BC5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Tree>
    <p:extLst>
      <p:ext uri="{BB962C8B-B14F-4D97-AF65-F5344CB8AC3E}">
        <p14:creationId xmlns:p14="http://schemas.microsoft.com/office/powerpoint/2010/main" val="35177412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3913" y="76812"/>
            <a:ext cx="3516127" cy="713105"/>
          </a:xfrm>
          <a:prstGeom prst="rect">
            <a:avLst/>
          </a:prstGeom>
        </p:spPr>
      </p:pic>
      <p:cxnSp>
        <p:nvCxnSpPr>
          <p:cNvPr id="4" name="Conector recto de flecha 3">
            <a:extLst>
              <a:ext uri="{FF2B5EF4-FFF2-40B4-BE49-F238E27FC236}">
                <a16:creationId xmlns:a16="http://schemas.microsoft.com/office/drawing/2014/main" id="{458BEA34-47B1-4311-9BFB-AD766FD445CC}"/>
              </a:ext>
            </a:extLst>
          </p:cNvPr>
          <p:cNvCxnSpPr>
            <a:cxnSpLocks/>
          </p:cNvCxnSpPr>
          <p:nvPr/>
        </p:nvCxnSpPr>
        <p:spPr>
          <a:xfrm flipV="1">
            <a:off x="2835964" y="789917"/>
            <a:ext cx="0" cy="563782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427A4D0D-D7CF-490B-B802-758CBB9BA5EA}"/>
              </a:ext>
            </a:extLst>
          </p:cNvPr>
          <p:cNvCxnSpPr>
            <a:cxnSpLocks/>
          </p:cNvCxnSpPr>
          <p:nvPr/>
        </p:nvCxnSpPr>
        <p:spPr>
          <a:xfrm>
            <a:off x="2568881" y="6281755"/>
            <a:ext cx="8841241" cy="3913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Abrir llave 13">
            <a:extLst>
              <a:ext uri="{FF2B5EF4-FFF2-40B4-BE49-F238E27FC236}">
                <a16:creationId xmlns:a16="http://schemas.microsoft.com/office/drawing/2014/main" id="{97C16DEF-9513-4BD9-8ABB-E5994803A907}"/>
              </a:ext>
            </a:extLst>
          </p:cNvPr>
          <p:cNvSpPr/>
          <p:nvPr/>
        </p:nvSpPr>
        <p:spPr>
          <a:xfrm>
            <a:off x="2583754" y="5724922"/>
            <a:ext cx="79510" cy="460391"/>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1" name="Abrir llave 20">
            <a:extLst>
              <a:ext uri="{FF2B5EF4-FFF2-40B4-BE49-F238E27FC236}">
                <a16:creationId xmlns:a16="http://schemas.microsoft.com/office/drawing/2014/main" id="{A08E86F7-5FF2-4D93-BA1A-2D2731214DD7}"/>
              </a:ext>
            </a:extLst>
          </p:cNvPr>
          <p:cNvSpPr/>
          <p:nvPr/>
        </p:nvSpPr>
        <p:spPr>
          <a:xfrm>
            <a:off x="2577136" y="5232793"/>
            <a:ext cx="79510" cy="460391"/>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latin typeface="Arial Narrow" panose="020B0606020202030204" pitchFamily="34" charset="0"/>
            </a:endParaRPr>
          </a:p>
        </p:txBody>
      </p:sp>
      <p:sp>
        <p:nvSpPr>
          <p:cNvPr id="23" name="CuadroTexto 22">
            <a:extLst>
              <a:ext uri="{FF2B5EF4-FFF2-40B4-BE49-F238E27FC236}">
                <a16:creationId xmlns:a16="http://schemas.microsoft.com/office/drawing/2014/main" id="{05AC2E9A-47DA-4F23-850D-C80EC0A3F867}"/>
              </a:ext>
            </a:extLst>
          </p:cNvPr>
          <p:cNvSpPr txBox="1"/>
          <p:nvPr/>
        </p:nvSpPr>
        <p:spPr>
          <a:xfrm>
            <a:off x="103311" y="5770452"/>
            <a:ext cx="2330090" cy="369332"/>
          </a:xfrm>
          <a:prstGeom prst="rect">
            <a:avLst/>
          </a:prstGeom>
          <a:noFill/>
          <a:ln w="28575">
            <a:solidFill>
              <a:schemeClr val="accent1"/>
            </a:solidFill>
          </a:ln>
        </p:spPr>
        <p:txBody>
          <a:bodyPr wrap="square" rtlCol="0">
            <a:spAutoFit/>
          </a:bodyPr>
          <a:lstStyle/>
          <a:p>
            <a:r>
              <a:rPr lang="es-CO" dirty="0">
                <a:latin typeface="Arial Narrow" panose="020B0606020202030204" pitchFamily="34" charset="0"/>
              </a:rPr>
              <a:t>Gastos Administrativos</a:t>
            </a:r>
          </a:p>
        </p:txBody>
      </p:sp>
      <p:sp>
        <p:nvSpPr>
          <p:cNvPr id="24" name="CuadroTexto 23">
            <a:extLst>
              <a:ext uri="{FF2B5EF4-FFF2-40B4-BE49-F238E27FC236}">
                <a16:creationId xmlns:a16="http://schemas.microsoft.com/office/drawing/2014/main" id="{ED2A5ACC-3412-49E7-AF38-82A3631F30B1}"/>
              </a:ext>
            </a:extLst>
          </p:cNvPr>
          <p:cNvSpPr txBox="1"/>
          <p:nvPr/>
        </p:nvSpPr>
        <p:spPr>
          <a:xfrm>
            <a:off x="567141" y="5278323"/>
            <a:ext cx="1866260" cy="369332"/>
          </a:xfrm>
          <a:prstGeom prst="rect">
            <a:avLst/>
          </a:prstGeom>
          <a:noFill/>
          <a:ln w="28575">
            <a:solidFill>
              <a:schemeClr val="accent1"/>
            </a:solidFill>
          </a:ln>
        </p:spPr>
        <p:txBody>
          <a:bodyPr wrap="square" rtlCol="0">
            <a:spAutoFit/>
          </a:bodyPr>
          <a:lstStyle/>
          <a:p>
            <a:r>
              <a:rPr lang="es-CO" dirty="0">
                <a:latin typeface="Arial Narrow" panose="020B0606020202030204" pitchFamily="34" charset="0"/>
              </a:rPr>
              <a:t>Gastos Operación</a:t>
            </a:r>
          </a:p>
        </p:txBody>
      </p:sp>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F4955F8F-3895-478A-BA86-D5D5417E329E}"/>
                  </a:ext>
                </a:extLst>
              </p:cNvPr>
              <p:cNvSpPr txBox="1"/>
              <p:nvPr/>
            </p:nvSpPr>
            <p:spPr>
              <a:xfrm>
                <a:off x="1317318" y="933346"/>
                <a:ext cx="134594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b="0" i="1" smtClean="0">
                          <a:latin typeface="Cambria Math" panose="02040503050406030204" pitchFamily="18" charset="0"/>
                        </a:rPr>
                        <m:t>𝑉𝑎𝑙𝑜𝑟</m:t>
                      </m:r>
                      <m:r>
                        <a:rPr lang="es-CO" b="0" i="1" smtClean="0">
                          <a:latin typeface="Cambria Math" panose="02040503050406030204" pitchFamily="18" charset="0"/>
                        </a:rPr>
                        <m:t> </m:t>
                      </m:r>
                      <m:r>
                        <a:rPr lang="es-CO" b="0" i="1" smtClean="0">
                          <a:latin typeface="Cambria Math" panose="02040503050406030204" pitchFamily="18" charset="0"/>
                        </a:rPr>
                        <m:t>𝐶𝑎𝑛𝑜𝑛</m:t>
                      </m:r>
                    </m:oMath>
                  </m:oMathPara>
                </a14:m>
                <a:endParaRPr lang="es-CO" dirty="0"/>
              </a:p>
            </p:txBody>
          </p:sp>
        </mc:Choice>
        <mc:Fallback xmlns="">
          <p:sp>
            <p:nvSpPr>
              <p:cNvPr id="28" name="CuadroTexto 27">
                <a:extLst>
                  <a:ext uri="{FF2B5EF4-FFF2-40B4-BE49-F238E27FC236}">
                    <a16:creationId xmlns:a16="http://schemas.microsoft.com/office/drawing/2014/main" id="{F4955F8F-3895-478A-BA86-D5D5417E329E}"/>
                  </a:ext>
                </a:extLst>
              </p:cNvPr>
              <p:cNvSpPr txBox="1">
                <a:spLocks noRot="1" noChangeAspect="1" noMove="1" noResize="1" noEditPoints="1" noAdjustHandles="1" noChangeArrowheads="1" noChangeShapeType="1" noTextEdit="1"/>
              </p:cNvSpPr>
              <p:nvPr/>
            </p:nvSpPr>
            <p:spPr>
              <a:xfrm>
                <a:off x="1317318" y="933346"/>
                <a:ext cx="1345946" cy="276999"/>
              </a:xfrm>
              <a:prstGeom prst="rect">
                <a:avLst/>
              </a:prstGeom>
              <a:blipFill>
                <a:blip r:embed="rId4"/>
                <a:stretch>
                  <a:fillRect l="-4072" r="-4072" b="-6522"/>
                </a:stretch>
              </a:blipFill>
            </p:spPr>
            <p:txBody>
              <a:bodyPr/>
              <a:lstStyle/>
              <a:p>
                <a:r>
                  <a:rPr lang="es-CO">
                    <a:noFill/>
                  </a:rPr>
                  <a:t> </a:t>
                </a:r>
              </a:p>
            </p:txBody>
          </p:sp>
        </mc:Fallback>
      </mc:AlternateContent>
      <p:sp>
        <p:nvSpPr>
          <p:cNvPr id="39" name="CuadroTexto 38">
            <a:extLst>
              <a:ext uri="{FF2B5EF4-FFF2-40B4-BE49-F238E27FC236}">
                <a16:creationId xmlns:a16="http://schemas.microsoft.com/office/drawing/2014/main" id="{446F05CB-509C-45FC-B04F-5660C11FFA24}"/>
              </a:ext>
            </a:extLst>
          </p:cNvPr>
          <p:cNvSpPr txBox="1"/>
          <p:nvPr/>
        </p:nvSpPr>
        <p:spPr>
          <a:xfrm>
            <a:off x="2930347" y="4696150"/>
            <a:ext cx="1588642"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Comercio x menor</a:t>
            </a:r>
          </a:p>
        </p:txBody>
      </p:sp>
      <p:sp>
        <p:nvSpPr>
          <p:cNvPr id="42" name="CuadroTexto 41">
            <a:extLst>
              <a:ext uri="{FF2B5EF4-FFF2-40B4-BE49-F238E27FC236}">
                <a16:creationId xmlns:a16="http://schemas.microsoft.com/office/drawing/2014/main" id="{D9747AC5-9583-41B4-ABB9-65BD8D8C19D6}"/>
              </a:ext>
            </a:extLst>
          </p:cNvPr>
          <p:cNvSpPr txBox="1"/>
          <p:nvPr/>
        </p:nvSpPr>
        <p:spPr>
          <a:xfrm>
            <a:off x="4518989" y="4447640"/>
            <a:ext cx="1386493" cy="523220"/>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Entretenimiento Manufactura</a:t>
            </a:r>
          </a:p>
        </p:txBody>
      </p:sp>
      <p:sp>
        <p:nvSpPr>
          <p:cNvPr id="43" name="CuadroTexto 42">
            <a:extLst>
              <a:ext uri="{FF2B5EF4-FFF2-40B4-BE49-F238E27FC236}">
                <a16:creationId xmlns:a16="http://schemas.microsoft.com/office/drawing/2014/main" id="{E4C40871-2FE6-4E97-9C26-FA178EAC0A0E}"/>
              </a:ext>
            </a:extLst>
          </p:cNvPr>
          <p:cNvSpPr txBox="1"/>
          <p:nvPr/>
        </p:nvSpPr>
        <p:spPr>
          <a:xfrm>
            <a:off x="5905482" y="4449864"/>
            <a:ext cx="1025424"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Transporte</a:t>
            </a:r>
          </a:p>
        </p:txBody>
      </p:sp>
      <p:sp>
        <p:nvSpPr>
          <p:cNvPr id="44" name="CuadroTexto 43">
            <a:extLst>
              <a:ext uri="{FF2B5EF4-FFF2-40B4-BE49-F238E27FC236}">
                <a16:creationId xmlns:a16="http://schemas.microsoft.com/office/drawing/2014/main" id="{ED389A75-6951-466F-8BD5-323A882667F8}"/>
              </a:ext>
            </a:extLst>
          </p:cNvPr>
          <p:cNvSpPr txBox="1"/>
          <p:nvPr/>
        </p:nvSpPr>
        <p:spPr>
          <a:xfrm>
            <a:off x="6055443" y="4141784"/>
            <a:ext cx="1192255"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Construcción</a:t>
            </a:r>
          </a:p>
        </p:txBody>
      </p:sp>
      <p:sp>
        <p:nvSpPr>
          <p:cNvPr id="45" name="CuadroTexto 44">
            <a:extLst>
              <a:ext uri="{FF2B5EF4-FFF2-40B4-BE49-F238E27FC236}">
                <a16:creationId xmlns:a16="http://schemas.microsoft.com/office/drawing/2014/main" id="{94204507-5D59-47E2-9970-87CDBC05A52C}"/>
              </a:ext>
            </a:extLst>
          </p:cNvPr>
          <p:cNvSpPr txBox="1"/>
          <p:nvPr/>
        </p:nvSpPr>
        <p:spPr>
          <a:xfrm>
            <a:off x="6254005" y="3833704"/>
            <a:ext cx="1588642"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Comercio x mayor</a:t>
            </a:r>
          </a:p>
        </p:txBody>
      </p:sp>
      <p:sp>
        <p:nvSpPr>
          <p:cNvPr id="46" name="CuadroTexto 45">
            <a:extLst>
              <a:ext uri="{FF2B5EF4-FFF2-40B4-BE49-F238E27FC236}">
                <a16:creationId xmlns:a16="http://schemas.microsoft.com/office/drawing/2014/main" id="{F14E6EC0-76A4-4707-A4FA-AA9A3DF732D9}"/>
              </a:ext>
            </a:extLst>
          </p:cNvPr>
          <p:cNvSpPr txBox="1"/>
          <p:nvPr/>
        </p:nvSpPr>
        <p:spPr>
          <a:xfrm>
            <a:off x="6813206" y="3514211"/>
            <a:ext cx="1031313"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Científicas</a:t>
            </a:r>
          </a:p>
        </p:txBody>
      </p:sp>
      <p:sp>
        <p:nvSpPr>
          <p:cNvPr id="47" name="CuadroTexto 46">
            <a:extLst>
              <a:ext uri="{FF2B5EF4-FFF2-40B4-BE49-F238E27FC236}">
                <a16:creationId xmlns:a16="http://schemas.microsoft.com/office/drawing/2014/main" id="{4A94C13B-422B-4385-A3F6-93D5A1CA7ED4}"/>
              </a:ext>
            </a:extLst>
          </p:cNvPr>
          <p:cNvSpPr txBox="1"/>
          <p:nvPr/>
        </p:nvSpPr>
        <p:spPr>
          <a:xfrm>
            <a:off x="7148635" y="2987203"/>
            <a:ext cx="924601" cy="523220"/>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Educación Seguros</a:t>
            </a:r>
          </a:p>
        </p:txBody>
      </p:sp>
      <p:sp>
        <p:nvSpPr>
          <p:cNvPr id="48" name="CuadroTexto 47">
            <a:extLst>
              <a:ext uri="{FF2B5EF4-FFF2-40B4-BE49-F238E27FC236}">
                <a16:creationId xmlns:a16="http://schemas.microsoft.com/office/drawing/2014/main" id="{B57500C5-30CE-4581-ABE2-A5134FB3B6BF}"/>
              </a:ext>
            </a:extLst>
          </p:cNvPr>
          <p:cNvSpPr txBox="1"/>
          <p:nvPr/>
        </p:nvSpPr>
        <p:spPr>
          <a:xfrm>
            <a:off x="8073236" y="2983037"/>
            <a:ext cx="812044"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Minería</a:t>
            </a:r>
          </a:p>
        </p:txBody>
      </p:sp>
      <p:sp>
        <p:nvSpPr>
          <p:cNvPr id="49" name="CuadroTexto 48">
            <a:extLst>
              <a:ext uri="{FF2B5EF4-FFF2-40B4-BE49-F238E27FC236}">
                <a16:creationId xmlns:a16="http://schemas.microsoft.com/office/drawing/2014/main" id="{7D2161AE-A31C-436E-BEF2-2513F0727602}"/>
              </a:ext>
            </a:extLst>
          </p:cNvPr>
          <p:cNvSpPr txBox="1"/>
          <p:nvPr/>
        </p:nvSpPr>
        <p:spPr>
          <a:xfrm>
            <a:off x="8885280" y="2613705"/>
            <a:ext cx="1044850" cy="738664"/>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Agricultura</a:t>
            </a:r>
          </a:p>
          <a:p>
            <a:r>
              <a:rPr lang="es-CO" sz="1400" dirty="0">
                <a:latin typeface="Arial Narrow" panose="020B0606020202030204" pitchFamily="34" charset="0"/>
              </a:rPr>
              <a:t>Vehículos</a:t>
            </a:r>
          </a:p>
          <a:p>
            <a:r>
              <a:rPr lang="es-CO" sz="1400" dirty="0">
                <a:latin typeface="Arial Narrow" panose="020B0606020202030204" pitchFamily="34" charset="0"/>
              </a:rPr>
              <a:t>Tecnología</a:t>
            </a:r>
          </a:p>
        </p:txBody>
      </p:sp>
      <p:sp>
        <p:nvSpPr>
          <p:cNvPr id="50" name="CuadroTexto 49">
            <a:extLst>
              <a:ext uri="{FF2B5EF4-FFF2-40B4-BE49-F238E27FC236}">
                <a16:creationId xmlns:a16="http://schemas.microsoft.com/office/drawing/2014/main" id="{A5443D6B-1808-4D13-98D1-D0F70E314E99}"/>
              </a:ext>
            </a:extLst>
          </p:cNvPr>
          <p:cNvSpPr txBox="1"/>
          <p:nvPr/>
        </p:nvSpPr>
        <p:spPr>
          <a:xfrm>
            <a:off x="9356036" y="2302312"/>
            <a:ext cx="675860" cy="311393"/>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Salud</a:t>
            </a:r>
          </a:p>
        </p:txBody>
      </p:sp>
      <p:sp>
        <p:nvSpPr>
          <p:cNvPr id="51" name="CuadroTexto 50">
            <a:extLst>
              <a:ext uri="{FF2B5EF4-FFF2-40B4-BE49-F238E27FC236}">
                <a16:creationId xmlns:a16="http://schemas.microsoft.com/office/drawing/2014/main" id="{5E3430FD-B743-40E0-A061-E4DBF7256F9F}"/>
              </a:ext>
            </a:extLst>
          </p:cNvPr>
          <p:cNvSpPr txBox="1"/>
          <p:nvPr/>
        </p:nvSpPr>
        <p:spPr>
          <a:xfrm>
            <a:off x="9508213" y="1649434"/>
            <a:ext cx="863763"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Vivienda</a:t>
            </a:r>
          </a:p>
        </p:txBody>
      </p:sp>
      <p:sp>
        <p:nvSpPr>
          <p:cNvPr id="52" name="CuadroTexto 51">
            <a:extLst>
              <a:ext uri="{FF2B5EF4-FFF2-40B4-BE49-F238E27FC236}">
                <a16:creationId xmlns:a16="http://schemas.microsoft.com/office/drawing/2014/main" id="{FD06E6AB-E998-4E5C-9983-EC01FFAB4777}"/>
              </a:ext>
            </a:extLst>
          </p:cNvPr>
          <p:cNvSpPr txBox="1"/>
          <p:nvPr/>
        </p:nvSpPr>
        <p:spPr>
          <a:xfrm>
            <a:off x="9686177" y="1005360"/>
            <a:ext cx="1371597"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Supermercados</a:t>
            </a:r>
          </a:p>
        </p:txBody>
      </p:sp>
      <p:sp>
        <p:nvSpPr>
          <p:cNvPr id="27" name="Rectángulo 26">
            <a:extLst>
              <a:ext uri="{FF2B5EF4-FFF2-40B4-BE49-F238E27FC236}">
                <a16:creationId xmlns:a16="http://schemas.microsoft.com/office/drawing/2014/main" id="{784DFE57-04C8-4B16-81D3-F5F39888266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
        <p:nvSpPr>
          <p:cNvPr id="30" name="CuadroTexto 29">
            <a:extLst>
              <a:ext uri="{FF2B5EF4-FFF2-40B4-BE49-F238E27FC236}">
                <a16:creationId xmlns:a16="http://schemas.microsoft.com/office/drawing/2014/main" id="{2E95773F-FE8A-457D-ABDB-CEBA8B515A0C}"/>
              </a:ext>
            </a:extLst>
          </p:cNvPr>
          <p:cNvSpPr txBox="1"/>
          <p:nvPr/>
        </p:nvSpPr>
        <p:spPr>
          <a:xfrm>
            <a:off x="1038225" y="152764"/>
            <a:ext cx="9143999" cy="400110"/>
          </a:xfrm>
          <a:prstGeom prst="rect">
            <a:avLst/>
          </a:prstGeom>
          <a:noFill/>
        </p:spPr>
        <p:txBody>
          <a:bodyPr wrap="square" rtlCol="0">
            <a:spAutoFit/>
          </a:bodyPr>
          <a:lstStyle/>
          <a:p>
            <a:pPr algn="ctr"/>
            <a:r>
              <a:rPr lang="es-ES" sz="2000" b="1" dirty="0">
                <a:solidFill>
                  <a:srgbClr val="000A8B"/>
                </a:solidFill>
              </a:rPr>
              <a:t>Ajuste Aplicado Valores  &gt; 500.000 &lt; 1.000.000</a:t>
            </a:r>
          </a:p>
        </p:txBody>
      </p:sp>
    </p:spTree>
    <p:extLst>
      <p:ext uri="{BB962C8B-B14F-4D97-AF65-F5344CB8AC3E}">
        <p14:creationId xmlns:p14="http://schemas.microsoft.com/office/powerpoint/2010/main" val="33142313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1524000" y="789917"/>
            <a:ext cx="9143999" cy="400110"/>
          </a:xfrm>
          <a:prstGeom prst="rect">
            <a:avLst/>
          </a:prstGeom>
          <a:noFill/>
        </p:spPr>
        <p:txBody>
          <a:bodyPr wrap="square" rtlCol="0">
            <a:spAutoFit/>
          </a:bodyPr>
          <a:lstStyle/>
          <a:p>
            <a:pPr algn="ctr"/>
            <a:r>
              <a:rPr lang="es-ES" sz="2000" b="1" dirty="0">
                <a:solidFill>
                  <a:srgbClr val="000A8B"/>
                </a:solidFill>
              </a:rPr>
              <a:t>Ajuste Aplicado Valores  &lt; 500.000</a:t>
            </a:r>
          </a:p>
        </p:txBody>
      </p:sp>
      <p:cxnSp>
        <p:nvCxnSpPr>
          <p:cNvPr id="4" name="Conector recto de flecha 3">
            <a:extLst>
              <a:ext uri="{FF2B5EF4-FFF2-40B4-BE49-F238E27FC236}">
                <a16:creationId xmlns:a16="http://schemas.microsoft.com/office/drawing/2014/main" id="{458BEA34-47B1-4311-9BFB-AD766FD445CC}"/>
              </a:ext>
            </a:extLst>
          </p:cNvPr>
          <p:cNvCxnSpPr>
            <a:cxnSpLocks/>
          </p:cNvCxnSpPr>
          <p:nvPr/>
        </p:nvCxnSpPr>
        <p:spPr>
          <a:xfrm flipV="1">
            <a:off x="3379303" y="1338777"/>
            <a:ext cx="0" cy="470421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427A4D0D-D7CF-490B-B802-758CBB9BA5EA}"/>
              </a:ext>
            </a:extLst>
          </p:cNvPr>
          <p:cNvCxnSpPr>
            <a:cxnSpLocks/>
          </p:cNvCxnSpPr>
          <p:nvPr/>
        </p:nvCxnSpPr>
        <p:spPr>
          <a:xfrm>
            <a:off x="3154017" y="5832614"/>
            <a:ext cx="7513982" cy="2541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CuadroTexto 26">
                <a:extLst>
                  <a:ext uri="{FF2B5EF4-FFF2-40B4-BE49-F238E27FC236}">
                    <a16:creationId xmlns:a16="http://schemas.microsoft.com/office/drawing/2014/main" id="{EF9B27AA-4E1A-4E2E-9F8D-9A00FFE88C8E}"/>
                  </a:ext>
                </a:extLst>
              </p:cNvPr>
              <p:cNvSpPr txBox="1"/>
              <p:nvPr/>
            </p:nvSpPr>
            <p:spPr>
              <a:xfrm>
                <a:off x="10502024" y="5876248"/>
                <a:ext cx="78252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b="0" i="1" smtClean="0">
                          <a:latin typeface="Cambria Math" panose="02040503050406030204" pitchFamily="18" charset="0"/>
                        </a:rPr>
                        <m:t>𝑡𝑖𝑒𝑚𝑝𝑜</m:t>
                      </m:r>
                    </m:oMath>
                  </m:oMathPara>
                </a14:m>
                <a:endParaRPr lang="es-CO" dirty="0"/>
              </a:p>
            </p:txBody>
          </p:sp>
        </mc:Choice>
        <mc:Fallback xmlns="">
          <p:sp>
            <p:nvSpPr>
              <p:cNvPr id="27" name="CuadroTexto 26">
                <a:extLst>
                  <a:ext uri="{FF2B5EF4-FFF2-40B4-BE49-F238E27FC236}">
                    <a16:creationId xmlns:a16="http://schemas.microsoft.com/office/drawing/2014/main" id="{EF9B27AA-4E1A-4E2E-9F8D-9A00FFE88C8E}"/>
                  </a:ext>
                </a:extLst>
              </p:cNvPr>
              <p:cNvSpPr txBox="1">
                <a:spLocks noRot="1" noChangeAspect="1" noMove="1" noResize="1" noEditPoints="1" noAdjustHandles="1" noChangeArrowheads="1" noChangeShapeType="1" noTextEdit="1"/>
              </p:cNvSpPr>
              <p:nvPr/>
            </p:nvSpPr>
            <p:spPr>
              <a:xfrm>
                <a:off x="10502024" y="5876248"/>
                <a:ext cx="782522" cy="276999"/>
              </a:xfrm>
              <a:prstGeom prst="rect">
                <a:avLst/>
              </a:prstGeom>
              <a:blipFill>
                <a:blip r:embed="rId4"/>
                <a:stretch>
                  <a:fillRect l="-10156" t="-2222" r="-10156" b="-35556"/>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F4955F8F-3895-478A-BA86-D5D5417E329E}"/>
                  </a:ext>
                </a:extLst>
              </p:cNvPr>
              <p:cNvSpPr txBox="1"/>
              <p:nvPr/>
            </p:nvSpPr>
            <p:spPr>
              <a:xfrm>
                <a:off x="1904163" y="1368411"/>
                <a:ext cx="134594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b="0" i="1" smtClean="0">
                          <a:latin typeface="Cambria Math" panose="02040503050406030204" pitchFamily="18" charset="0"/>
                        </a:rPr>
                        <m:t>𝑉𝑎𝑙𝑜𝑟</m:t>
                      </m:r>
                      <m:r>
                        <a:rPr lang="es-CO" b="0" i="1" smtClean="0">
                          <a:latin typeface="Cambria Math" panose="02040503050406030204" pitchFamily="18" charset="0"/>
                        </a:rPr>
                        <m:t> </m:t>
                      </m:r>
                      <m:r>
                        <a:rPr lang="es-CO" b="0" i="1" smtClean="0">
                          <a:latin typeface="Cambria Math" panose="02040503050406030204" pitchFamily="18" charset="0"/>
                        </a:rPr>
                        <m:t>𝐶𝑎𝑛𝑜𝑛</m:t>
                      </m:r>
                    </m:oMath>
                  </m:oMathPara>
                </a14:m>
                <a:endParaRPr lang="es-CO" dirty="0"/>
              </a:p>
            </p:txBody>
          </p:sp>
        </mc:Choice>
        <mc:Fallback xmlns="">
          <p:sp>
            <p:nvSpPr>
              <p:cNvPr id="28" name="CuadroTexto 27">
                <a:extLst>
                  <a:ext uri="{FF2B5EF4-FFF2-40B4-BE49-F238E27FC236}">
                    <a16:creationId xmlns:a16="http://schemas.microsoft.com/office/drawing/2014/main" id="{F4955F8F-3895-478A-BA86-D5D5417E329E}"/>
                  </a:ext>
                </a:extLst>
              </p:cNvPr>
              <p:cNvSpPr txBox="1">
                <a:spLocks noRot="1" noChangeAspect="1" noMove="1" noResize="1" noEditPoints="1" noAdjustHandles="1" noChangeArrowheads="1" noChangeShapeType="1" noTextEdit="1"/>
              </p:cNvSpPr>
              <p:nvPr/>
            </p:nvSpPr>
            <p:spPr>
              <a:xfrm>
                <a:off x="1904163" y="1368411"/>
                <a:ext cx="1345946" cy="276999"/>
              </a:xfrm>
              <a:prstGeom prst="rect">
                <a:avLst/>
              </a:prstGeom>
              <a:blipFill>
                <a:blip r:embed="rId5"/>
                <a:stretch>
                  <a:fillRect l="-4072" r="-4072" b="-6522"/>
                </a:stretch>
              </a:blipFill>
            </p:spPr>
            <p:txBody>
              <a:bodyPr/>
              <a:lstStyle/>
              <a:p>
                <a:r>
                  <a:rPr lang="es-CO">
                    <a:noFill/>
                  </a:rPr>
                  <a:t> </a:t>
                </a:r>
              </a:p>
            </p:txBody>
          </p:sp>
        </mc:Fallback>
      </mc:AlternateContent>
      <p:cxnSp>
        <p:nvCxnSpPr>
          <p:cNvPr id="34" name="Conector recto 33">
            <a:extLst>
              <a:ext uri="{FF2B5EF4-FFF2-40B4-BE49-F238E27FC236}">
                <a16:creationId xmlns:a16="http://schemas.microsoft.com/office/drawing/2014/main" id="{CBA2A005-9158-45C7-B663-14B01EA6D32E}"/>
              </a:ext>
            </a:extLst>
          </p:cNvPr>
          <p:cNvCxnSpPr/>
          <p:nvPr/>
        </p:nvCxnSpPr>
        <p:spPr>
          <a:xfrm>
            <a:off x="4412974" y="2823809"/>
            <a:ext cx="5641887" cy="2625964"/>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Rectángulo 39">
                <a:extLst>
                  <a:ext uri="{FF2B5EF4-FFF2-40B4-BE49-F238E27FC236}">
                    <a16:creationId xmlns:a16="http://schemas.microsoft.com/office/drawing/2014/main" id="{B9E5389E-7385-4738-851A-B4515D9FB602}"/>
                  </a:ext>
                </a:extLst>
              </p:cNvPr>
              <p:cNvSpPr/>
              <p:nvPr/>
            </p:nvSpPr>
            <p:spPr>
              <a:xfrm>
                <a:off x="3510735" y="2541076"/>
                <a:ext cx="92935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CO" i="1">
                              <a:latin typeface="Cambria Math" panose="02040503050406030204" pitchFamily="18" charset="0"/>
                            </a:rPr>
                          </m:ctrlPr>
                        </m:sSubPr>
                        <m:e>
                          <m:r>
                            <a:rPr lang="es-CO" i="1">
                              <a:latin typeface="Cambria Math" panose="02040503050406030204" pitchFamily="18" charset="0"/>
                            </a:rPr>
                            <m:t>𝑉𝑃𝑁</m:t>
                          </m:r>
                        </m:e>
                        <m:sub>
                          <m:r>
                            <a:rPr lang="es-CO" i="1">
                              <a:latin typeface="Cambria Math" panose="02040503050406030204" pitchFamily="18" charset="0"/>
                            </a:rPr>
                            <m:t>𝑐𝑎</m:t>
                          </m:r>
                        </m:sub>
                      </m:sSub>
                      <m:r>
                        <a:rPr lang="es-CO" i="1">
                          <a:latin typeface="Cambria Math" panose="02040503050406030204" pitchFamily="18" charset="0"/>
                        </a:rPr>
                        <m:t> </m:t>
                      </m:r>
                    </m:oMath>
                  </m:oMathPara>
                </a14:m>
                <a:endParaRPr lang="es-CO" dirty="0"/>
              </a:p>
            </p:txBody>
          </p:sp>
        </mc:Choice>
        <mc:Fallback xmlns="">
          <p:sp>
            <p:nvSpPr>
              <p:cNvPr id="40" name="Rectángulo 39">
                <a:extLst>
                  <a:ext uri="{FF2B5EF4-FFF2-40B4-BE49-F238E27FC236}">
                    <a16:creationId xmlns:a16="http://schemas.microsoft.com/office/drawing/2014/main" id="{B9E5389E-7385-4738-851A-B4515D9FB602}"/>
                  </a:ext>
                </a:extLst>
              </p:cNvPr>
              <p:cNvSpPr>
                <a:spLocks noRot="1" noChangeAspect="1" noMove="1" noResize="1" noEditPoints="1" noAdjustHandles="1" noChangeArrowheads="1" noChangeShapeType="1" noTextEdit="1"/>
              </p:cNvSpPr>
              <p:nvPr/>
            </p:nvSpPr>
            <p:spPr>
              <a:xfrm>
                <a:off x="3510735" y="2541076"/>
                <a:ext cx="929357" cy="369332"/>
              </a:xfrm>
              <a:prstGeom prst="rect">
                <a:avLst/>
              </a:prstGeom>
              <a:blipFill>
                <a:blip r:embed="rId6"/>
                <a:stretch>
                  <a:fillRect/>
                </a:stretch>
              </a:blipFill>
            </p:spPr>
            <p:txBody>
              <a:bodyPr/>
              <a:lstStyle/>
              <a:p>
                <a:r>
                  <a:rPr lang="es-CO">
                    <a:noFill/>
                  </a:rPr>
                  <a:t> </a:t>
                </a:r>
              </a:p>
            </p:txBody>
          </p:sp>
        </mc:Fallback>
      </mc:AlternateContent>
      <p:sp>
        <p:nvSpPr>
          <p:cNvPr id="42" name="Forma libre: forma 41">
            <a:extLst>
              <a:ext uri="{FF2B5EF4-FFF2-40B4-BE49-F238E27FC236}">
                <a16:creationId xmlns:a16="http://schemas.microsoft.com/office/drawing/2014/main" id="{CF3F59E8-6F4E-4346-B5BE-086AC86BB5D3}"/>
              </a:ext>
            </a:extLst>
          </p:cNvPr>
          <p:cNvSpPr/>
          <p:nvPr/>
        </p:nvSpPr>
        <p:spPr>
          <a:xfrm>
            <a:off x="4267200" y="2451652"/>
            <a:ext cx="5446643" cy="1547561"/>
          </a:xfrm>
          <a:custGeom>
            <a:avLst/>
            <a:gdLst>
              <a:gd name="connsiteX0" fmla="*/ 0 w 5446643"/>
              <a:gd name="connsiteY0" fmla="*/ 715618 h 1547561"/>
              <a:gd name="connsiteX1" fmla="*/ 636104 w 5446643"/>
              <a:gd name="connsiteY1" fmla="*/ 1351722 h 1547561"/>
              <a:gd name="connsiteX2" fmla="*/ 2398643 w 5446643"/>
              <a:gd name="connsiteY2" fmla="*/ 1444487 h 1547561"/>
              <a:gd name="connsiteX3" fmla="*/ 5446643 w 5446643"/>
              <a:gd name="connsiteY3" fmla="*/ 0 h 1547561"/>
            </a:gdLst>
            <a:ahLst/>
            <a:cxnLst>
              <a:cxn ang="0">
                <a:pos x="connsiteX0" y="connsiteY0"/>
              </a:cxn>
              <a:cxn ang="0">
                <a:pos x="connsiteX1" y="connsiteY1"/>
              </a:cxn>
              <a:cxn ang="0">
                <a:pos x="connsiteX2" y="connsiteY2"/>
              </a:cxn>
              <a:cxn ang="0">
                <a:pos x="connsiteX3" y="connsiteY3"/>
              </a:cxn>
            </a:cxnLst>
            <a:rect l="l" t="t" r="r" b="b"/>
            <a:pathLst>
              <a:path w="5446643" h="1547561">
                <a:moveTo>
                  <a:pt x="0" y="715618"/>
                </a:moveTo>
                <a:cubicBezTo>
                  <a:pt x="118165" y="972931"/>
                  <a:pt x="236330" y="1230244"/>
                  <a:pt x="636104" y="1351722"/>
                </a:cubicBezTo>
                <a:cubicBezTo>
                  <a:pt x="1035878" y="1473200"/>
                  <a:pt x="1596886" y="1669774"/>
                  <a:pt x="2398643" y="1444487"/>
                </a:cubicBezTo>
                <a:cubicBezTo>
                  <a:pt x="3200400" y="1219200"/>
                  <a:pt x="4323521" y="609600"/>
                  <a:pt x="5446643"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mc:AlternateContent xmlns:mc="http://schemas.openxmlformats.org/markup-compatibility/2006" xmlns:a14="http://schemas.microsoft.com/office/drawing/2010/main">
        <mc:Choice Requires="a14">
          <p:sp>
            <p:nvSpPr>
              <p:cNvPr id="43" name="Rectángulo 42">
                <a:extLst>
                  <a:ext uri="{FF2B5EF4-FFF2-40B4-BE49-F238E27FC236}">
                    <a16:creationId xmlns:a16="http://schemas.microsoft.com/office/drawing/2014/main" id="{45229B55-D0D0-45D0-A0B2-20AB6C0244B0}"/>
                  </a:ext>
                </a:extLst>
              </p:cNvPr>
              <p:cNvSpPr/>
              <p:nvPr/>
            </p:nvSpPr>
            <p:spPr>
              <a:xfrm>
                <a:off x="9619987" y="2141342"/>
                <a:ext cx="184839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CO" i="1" smtClean="0">
                              <a:latin typeface="Cambria Math" panose="02040503050406030204" pitchFamily="18" charset="0"/>
                            </a:rPr>
                          </m:ctrlPr>
                        </m:sSubPr>
                        <m:e>
                          <m:r>
                            <a:rPr lang="es-CO" i="1">
                              <a:latin typeface="Cambria Math" panose="02040503050406030204" pitchFamily="18" charset="0"/>
                            </a:rPr>
                            <m:t>𝑉𝑃𝑁</m:t>
                          </m:r>
                        </m:e>
                        <m:sub>
                          <m:r>
                            <a:rPr lang="es-CO" b="0" i="1" smtClean="0">
                              <a:latin typeface="Cambria Math" panose="02040503050406030204" pitchFamily="18" charset="0"/>
                            </a:rPr>
                            <m:t>𝐶𝑎</m:t>
                          </m:r>
                          <m:r>
                            <a:rPr lang="es-CO" b="0" i="1" smtClean="0">
                              <a:latin typeface="Cambria Math" panose="02040503050406030204" pitchFamily="18" charset="0"/>
                            </a:rPr>
                            <m:t> </m:t>
                          </m:r>
                          <m:r>
                            <a:rPr lang="es-CO" b="0" i="1" smtClean="0">
                              <a:latin typeface="Cambria Math" panose="02040503050406030204" pitchFamily="18" charset="0"/>
                            </a:rPr>
                            <m:t>𝐷𝑒𝑠𝑐𝑢𝑒𝑛𝑡𝑜</m:t>
                          </m:r>
                        </m:sub>
                      </m:sSub>
                      <m:r>
                        <a:rPr lang="es-CO" i="1">
                          <a:latin typeface="Cambria Math" panose="02040503050406030204" pitchFamily="18" charset="0"/>
                        </a:rPr>
                        <m:t> </m:t>
                      </m:r>
                    </m:oMath>
                  </m:oMathPara>
                </a14:m>
                <a:endParaRPr lang="es-CO" dirty="0"/>
              </a:p>
            </p:txBody>
          </p:sp>
        </mc:Choice>
        <mc:Fallback xmlns="">
          <p:sp>
            <p:nvSpPr>
              <p:cNvPr id="43" name="Rectángulo 42">
                <a:extLst>
                  <a:ext uri="{FF2B5EF4-FFF2-40B4-BE49-F238E27FC236}">
                    <a16:creationId xmlns:a16="http://schemas.microsoft.com/office/drawing/2014/main" id="{45229B55-D0D0-45D0-A0B2-20AB6C0244B0}"/>
                  </a:ext>
                </a:extLst>
              </p:cNvPr>
              <p:cNvSpPr>
                <a:spLocks noRot="1" noChangeAspect="1" noMove="1" noResize="1" noEditPoints="1" noAdjustHandles="1" noChangeArrowheads="1" noChangeShapeType="1" noTextEdit="1"/>
              </p:cNvSpPr>
              <p:nvPr/>
            </p:nvSpPr>
            <p:spPr>
              <a:xfrm>
                <a:off x="9619987" y="2141342"/>
                <a:ext cx="1848391" cy="369332"/>
              </a:xfrm>
              <a:prstGeom prst="rect">
                <a:avLst/>
              </a:prstGeom>
              <a:blipFill>
                <a:blip r:embed="rId7"/>
                <a:stretch>
                  <a:fillRect/>
                </a:stretch>
              </a:blipFill>
            </p:spPr>
            <p:txBody>
              <a:bodyPr/>
              <a:lstStyle/>
              <a:p>
                <a:r>
                  <a:rPr lang="es-CO">
                    <a:noFill/>
                  </a:rPr>
                  <a:t> </a:t>
                </a:r>
              </a:p>
            </p:txBody>
          </p:sp>
        </mc:Fallback>
      </mc:AlternateContent>
      <p:sp>
        <p:nvSpPr>
          <p:cNvPr id="20" name="Rectángulo 19">
            <a:extLst>
              <a:ext uri="{FF2B5EF4-FFF2-40B4-BE49-F238E27FC236}">
                <a16:creationId xmlns:a16="http://schemas.microsoft.com/office/drawing/2014/main" id="{AF325FC9-D634-4198-992B-773A1521BC5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Tree>
    <p:extLst>
      <p:ext uri="{BB962C8B-B14F-4D97-AF65-F5344CB8AC3E}">
        <p14:creationId xmlns:p14="http://schemas.microsoft.com/office/powerpoint/2010/main" val="12090667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3913" y="76812"/>
            <a:ext cx="3516127" cy="713105"/>
          </a:xfrm>
          <a:prstGeom prst="rect">
            <a:avLst/>
          </a:prstGeom>
        </p:spPr>
      </p:pic>
      <p:cxnSp>
        <p:nvCxnSpPr>
          <p:cNvPr id="4" name="Conector recto de flecha 3">
            <a:extLst>
              <a:ext uri="{FF2B5EF4-FFF2-40B4-BE49-F238E27FC236}">
                <a16:creationId xmlns:a16="http://schemas.microsoft.com/office/drawing/2014/main" id="{458BEA34-47B1-4311-9BFB-AD766FD445CC}"/>
              </a:ext>
            </a:extLst>
          </p:cNvPr>
          <p:cNvCxnSpPr>
            <a:cxnSpLocks/>
          </p:cNvCxnSpPr>
          <p:nvPr/>
        </p:nvCxnSpPr>
        <p:spPr>
          <a:xfrm flipV="1">
            <a:off x="2835964" y="789917"/>
            <a:ext cx="0" cy="563782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427A4D0D-D7CF-490B-B802-758CBB9BA5EA}"/>
              </a:ext>
            </a:extLst>
          </p:cNvPr>
          <p:cNvCxnSpPr>
            <a:cxnSpLocks/>
          </p:cNvCxnSpPr>
          <p:nvPr/>
        </p:nvCxnSpPr>
        <p:spPr>
          <a:xfrm>
            <a:off x="2568881" y="6281755"/>
            <a:ext cx="8841241" cy="3913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F4955F8F-3895-478A-BA86-D5D5417E329E}"/>
                  </a:ext>
                </a:extLst>
              </p:cNvPr>
              <p:cNvSpPr txBox="1"/>
              <p:nvPr/>
            </p:nvSpPr>
            <p:spPr>
              <a:xfrm>
                <a:off x="1317318" y="933346"/>
                <a:ext cx="134594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b="0" i="1" smtClean="0">
                          <a:latin typeface="Cambria Math" panose="02040503050406030204" pitchFamily="18" charset="0"/>
                        </a:rPr>
                        <m:t>𝑉𝑎𝑙𝑜𝑟</m:t>
                      </m:r>
                      <m:r>
                        <a:rPr lang="es-CO" b="0" i="1" smtClean="0">
                          <a:latin typeface="Cambria Math" panose="02040503050406030204" pitchFamily="18" charset="0"/>
                        </a:rPr>
                        <m:t> </m:t>
                      </m:r>
                      <m:r>
                        <a:rPr lang="es-CO" b="0" i="1" smtClean="0">
                          <a:latin typeface="Cambria Math" panose="02040503050406030204" pitchFamily="18" charset="0"/>
                        </a:rPr>
                        <m:t>𝐶𝑎𝑛𝑜𝑛</m:t>
                      </m:r>
                    </m:oMath>
                  </m:oMathPara>
                </a14:m>
                <a:endParaRPr lang="es-CO" dirty="0"/>
              </a:p>
            </p:txBody>
          </p:sp>
        </mc:Choice>
        <mc:Fallback xmlns="">
          <p:sp>
            <p:nvSpPr>
              <p:cNvPr id="28" name="CuadroTexto 27">
                <a:extLst>
                  <a:ext uri="{FF2B5EF4-FFF2-40B4-BE49-F238E27FC236}">
                    <a16:creationId xmlns:a16="http://schemas.microsoft.com/office/drawing/2014/main" id="{F4955F8F-3895-478A-BA86-D5D5417E329E}"/>
                  </a:ext>
                </a:extLst>
              </p:cNvPr>
              <p:cNvSpPr txBox="1">
                <a:spLocks noRot="1" noChangeAspect="1" noMove="1" noResize="1" noEditPoints="1" noAdjustHandles="1" noChangeArrowheads="1" noChangeShapeType="1" noTextEdit="1"/>
              </p:cNvSpPr>
              <p:nvPr/>
            </p:nvSpPr>
            <p:spPr>
              <a:xfrm>
                <a:off x="1317318" y="933346"/>
                <a:ext cx="1345946" cy="276999"/>
              </a:xfrm>
              <a:prstGeom prst="rect">
                <a:avLst/>
              </a:prstGeom>
              <a:blipFill>
                <a:blip r:embed="rId4"/>
                <a:stretch>
                  <a:fillRect l="-4072" r="-4072" b="-6522"/>
                </a:stretch>
              </a:blipFill>
            </p:spPr>
            <p:txBody>
              <a:bodyPr/>
              <a:lstStyle/>
              <a:p>
                <a:r>
                  <a:rPr lang="es-CO">
                    <a:noFill/>
                  </a:rPr>
                  <a:t> </a:t>
                </a:r>
              </a:p>
            </p:txBody>
          </p:sp>
        </mc:Fallback>
      </mc:AlternateContent>
      <p:sp>
        <p:nvSpPr>
          <p:cNvPr id="39" name="CuadroTexto 38">
            <a:extLst>
              <a:ext uri="{FF2B5EF4-FFF2-40B4-BE49-F238E27FC236}">
                <a16:creationId xmlns:a16="http://schemas.microsoft.com/office/drawing/2014/main" id="{446F05CB-509C-45FC-B04F-5660C11FFA24}"/>
              </a:ext>
            </a:extLst>
          </p:cNvPr>
          <p:cNvSpPr txBox="1"/>
          <p:nvPr/>
        </p:nvSpPr>
        <p:spPr>
          <a:xfrm>
            <a:off x="2930347" y="4696150"/>
            <a:ext cx="1588642"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Comercio x menor</a:t>
            </a:r>
          </a:p>
        </p:txBody>
      </p:sp>
      <p:sp>
        <p:nvSpPr>
          <p:cNvPr id="42" name="CuadroTexto 41">
            <a:extLst>
              <a:ext uri="{FF2B5EF4-FFF2-40B4-BE49-F238E27FC236}">
                <a16:creationId xmlns:a16="http://schemas.microsoft.com/office/drawing/2014/main" id="{D9747AC5-9583-41B4-ABB9-65BD8D8C19D6}"/>
              </a:ext>
            </a:extLst>
          </p:cNvPr>
          <p:cNvSpPr txBox="1"/>
          <p:nvPr/>
        </p:nvSpPr>
        <p:spPr>
          <a:xfrm>
            <a:off x="4518989" y="4447640"/>
            <a:ext cx="1386493" cy="523220"/>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Entretenimiento Manufactura</a:t>
            </a:r>
          </a:p>
        </p:txBody>
      </p:sp>
      <p:sp>
        <p:nvSpPr>
          <p:cNvPr id="43" name="CuadroTexto 42">
            <a:extLst>
              <a:ext uri="{FF2B5EF4-FFF2-40B4-BE49-F238E27FC236}">
                <a16:creationId xmlns:a16="http://schemas.microsoft.com/office/drawing/2014/main" id="{E4C40871-2FE6-4E97-9C26-FA178EAC0A0E}"/>
              </a:ext>
            </a:extLst>
          </p:cNvPr>
          <p:cNvSpPr txBox="1"/>
          <p:nvPr/>
        </p:nvSpPr>
        <p:spPr>
          <a:xfrm>
            <a:off x="5905482" y="4449864"/>
            <a:ext cx="1025424"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Transporte</a:t>
            </a:r>
          </a:p>
        </p:txBody>
      </p:sp>
      <p:sp>
        <p:nvSpPr>
          <p:cNvPr id="44" name="CuadroTexto 43">
            <a:extLst>
              <a:ext uri="{FF2B5EF4-FFF2-40B4-BE49-F238E27FC236}">
                <a16:creationId xmlns:a16="http://schemas.microsoft.com/office/drawing/2014/main" id="{ED389A75-6951-466F-8BD5-323A882667F8}"/>
              </a:ext>
            </a:extLst>
          </p:cNvPr>
          <p:cNvSpPr txBox="1"/>
          <p:nvPr/>
        </p:nvSpPr>
        <p:spPr>
          <a:xfrm>
            <a:off x="6055443" y="4141784"/>
            <a:ext cx="1192255"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Construcción</a:t>
            </a:r>
          </a:p>
        </p:txBody>
      </p:sp>
      <p:sp>
        <p:nvSpPr>
          <p:cNvPr id="45" name="CuadroTexto 44">
            <a:extLst>
              <a:ext uri="{FF2B5EF4-FFF2-40B4-BE49-F238E27FC236}">
                <a16:creationId xmlns:a16="http://schemas.microsoft.com/office/drawing/2014/main" id="{94204507-5D59-47E2-9970-87CDBC05A52C}"/>
              </a:ext>
            </a:extLst>
          </p:cNvPr>
          <p:cNvSpPr txBox="1"/>
          <p:nvPr/>
        </p:nvSpPr>
        <p:spPr>
          <a:xfrm>
            <a:off x="6254005" y="3833704"/>
            <a:ext cx="1588642"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Comercio x mayor</a:t>
            </a:r>
          </a:p>
        </p:txBody>
      </p:sp>
      <p:sp>
        <p:nvSpPr>
          <p:cNvPr id="46" name="CuadroTexto 45">
            <a:extLst>
              <a:ext uri="{FF2B5EF4-FFF2-40B4-BE49-F238E27FC236}">
                <a16:creationId xmlns:a16="http://schemas.microsoft.com/office/drawing/2014/main" id="{F14E6EC0-76A4-4707-A4FA-AA9A3DF732D9}"/>
              </a:ext>
            </a:extLst>
          </p:cNvPr>
          <p:cNvSpPr txBox="1"/>
          <p:nvPr/>
        </p:nvSpPr>
        <p:spPr>
          <a:xfrm>
            <a:off x="6813206" y="3514211"/>
            <a:ext cx="1031313"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Científicas</a:t>
            </a:r>
          </a:p>
        </p:txBody>
      </p:sp>
      <p:sp>
        <p:nvSpPr>
          <p:cNvPr id="47" name="CuadroTexto 46">
            <a:extLst>
              <a:ext uri="{FF2B5EF4-FFF2-40B4-BE49-F238E27FC236}">
                <a16:creationId xmlns:a16="http://schemas.microsoft.com/office/drawing/2014/main" id="{4A94C13B-422B-4385-A3F6-93D5A1CA7ED4}"/>
              </a:ext>
            </a:extLst>
          </p:cNvPr>
          <p:cNvSpPr txBox="1"/>
          <p:nvPr/>
        </p:nvSpPr>
        <p:spPr>
          <a:xfrm>
            <a:off x="7148635" y="2987203"/>
            <a:ext cx="924601" cy="523220"/>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Educación Seguros</a:t>
            </a:r>
          </a:p>
        </p:txBody>
      </p:sp>
      <p:sp>
        <p:nvSpPr>
          <p:cNvPr id="48" name="CuadroTexto 47">
            <a:extLst>
              <a:ext uri="{FF2B5EF4-FFF2-40B4-BE49-F238E27FC236}">
                <a16:creationId xmlns:a16="http://schemas.microsoft.com/office/drawing/2014/main" id="{B57500C5-30CE-4581-ABE2-A5134FB3B6BF}"/>
              </a:ext>
            </a:extLst>
          </p:cNvPr>
          <p:cNvSpPr txBox="1"/>
          <p:nvPr/>
        </p:nvSpPr>
        <p:spPr>
          <a:xfrm>
            <a:off x="8073236" y="2983037"/>
            <a:ext cx="812044"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Minería</a:t>
            </a:r>
          </a:p>
        </p:txBody>
      </p:sp>
      <p:sp>
        <p:nvSpPr>
          <p:cNvPr id="49" name="CuadroTexto 48">
            <a:extLst>
              <a:ext uri="{FF2B5EF4-FFF2-40B4-BE49-F238E27FC236}">
                <a16:creationId xmlns:a16="http://schemas.microsoft.com/office/drawing/2014/main" id="{7D2161AE-A31C-436E-BEF2-2513F0727602}"/>
              </a:ext>
            </a:extLst>
          </p:cNvPr>
          <p:cNvSpPr txBox="1"/>
          <p:nvPr/>
        </p:nvSpPr>
        <p:spPr>
          <a:xfrm>
            <a:off x="8885280" y="2613705"/>
            <a:ext cx="1044850" cy="738664"/>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Agricultura</a:t>
            </a:r>
          </a:p>
          <a:p>
            <a:r>
              <a:rPr lang="es-CO" sz="1400" dirty="0">
                <a:latin typeface="Arial Narrow" panose="020B0606020202030204" pitchFamily="34" charset="0"/>
              </a:rPr>
              <a:t>Vehículos</a:t>
            </a:r>
          </a:p>
          <a:p>
            <a:r>
              <a:rPr lang="es-CO" sz="1400" dirty="0">
                <a:latin typeface="Arial Narrow" panose="020B0606020202030204" pitchFamily="34" charset="0"/>
              </a:rPr>
              <a:t>Tecnología</a:t>
            </a:r>
          </a:p>
        </p:txBody>
      </p:sp>
      <p:sp>
        <p:nvSpPr>
          <p:cNvPr id="50" name="CuadroTexto 49">
            <a:extLst>
              <a:ext uri="{FF2B5EF4-FFF2-40B4-BE49-F238E27FC236}">
                <a16:creationId xmlns:a16="http://schemas.microsoft.com/office/drawing/2014/main" id="{A5443D6B-1808-4D13-98D1-D0F70E314E99}"/>
              </a:ext>
            </a:extLst>
          </p:cNvPr>
          <p:cNvSpPr txBox="1"/>
          <p:nvPr/>
        </p:nvSpPr>
        <p:spPr>
          <a:xfrm>
            <a:off x="9356036" y="2302312"/>
            <a:ext cx="675860" cy="311393"/>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Salud</a:t>
            </a:r>
          </a:p>
        </p:txBody>
      </p:sp>
      <p:sp>
        <p:nvSpPr>
          <p:cNvPr id="51" name="CuadroTexto 50">
            <a:extLst>
              <a:ext uri="{FF2B5EF4-FFF2-40B4-BE49-F238E27FC236}">
                <a16:creationId xmlns:a16="http://schemas.microsoft.com/office/drawing/2014/main" id="{5E3430FD-B743-40E0-A061-E4DBF7256F9F}"/>
              </a:ext>
            </a:extLst>
          </p:cNvPr>
          <p:cNvSpPr txBox="1"/>
          <p:nvPr/>
        </p:nvSpPr>
        <p:spPr>
          <a:xfrm>
            <a:off x="9508213" y="1649434"/>
            <a:ext cx="863763"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Vivienda</a:t>
            </a:r>
          </a:p>
        </p:txBody>
      </p:sp>
      <p:sp>
        <p:nvSpPr>
          <p:cNvPr id="52" name="CuadroTexto 51">
            <a:extLst>
              <a:ext uri="{FF2B5EF4-FFF2-40B4-BE49-F238E27FC236}">
                <a16:creationId xmlns:a16="http://schemas.microsoft.com/office/drawing/2014/main" id="{FD06E6AB-E998-4E5C-9983-EC01FFAB4777}"/>
              </a:ext>
            </a:extLst>
          </p:cNvPr>
          <p:cNvSpPr txBox="1"/>
          <p:nvPr/>
        </p:nvSpPr>
        <p:spPr>
          <a:xfrm>
            <a:off x="9686177" y="1005360"/>
            <a:ext cx="1371597" cy="307777"/>
          </a:xfrm>
          <a:prstGeom prst="rect">
            <a:avLst/>
          </a:prstGeom>
          <a:noFill/>
          <a:ln w="28575">
            <a:solidFill>
              <a:schemeClr val="accent1"/>
            </a:solidFill>
          </a:ln>
        </p:spPr>
        <p:txBody>
          <a:bodyPr wrap="square" rtlCol="0">
            <a:spAutoFit/>
          </a:bodyPr>
          <a:lstStyle/>
          <a:p>
            <a:r>
              <a:rPr lang="es-CO" sz="1400" dirty="0">
                <a:latin typeface="Arial Narrow" panose="020B0606020202030204" pitchFamily="34" charset="0"/>
              </a:rPr>
              <a:t>Supermercados</a:t>
            </a:r>
          </a:p>
        </p:txBody>
      </p:sp>
      <p:sp>
        <p:nvSpPr>
          <p:cNvPr id="27" name="Rectángulo 26">
            <a:extLst>
              <a:ext uri="{FF2B5EF4-FFF2-40B4-BE49-F238E27FC236}">
                <a16:creationId xmlns:a16="http://schemas.microsoft.com/office/drawing/2014/main" id="{784DFE57-04C8-4B16-81D3-F5F39888266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
        <p:nvSpPr>
          <p:cNvPr id="25" name="CuadroTexto 24">
            <a:extLst>
              <a:ext uri="{FF2B5EF4-FFF2-40B4-BE49-F238E27FC236}">
                <a16:creationId xmlns:a16="http://schemas.microsoft.com/office/drawing/2014/main" id="{D3991759-38FC-4B44-A48F-2B2A70EA490A}"/>
              </a:ext>
            </a:extLst>
          </p:cNvPr>
          <p:cNvSpPr txBox="1"/>
          <p:nvPr/>
        </p:nvSpPr>
        <p:spPr>
          <a:xfrm>
            <a:off x="1152940" y="294733"/>
            <a:ext cx="9143999" cy="400110"/>
          </a:xfrm>
          <a:prstGeom prst="rect">
            <a:avLst/>
          </a:prstGeom>
          <a:noFill/>
        </p:spPr>
        <p:txBody>
          <a:bodyPr wrap="square" rtlCol="0">
            <a:spAutoFit/>
          </a:bodyPr>
          <a:lstStyle/>
          <a:p>
            <a:pPr algn="ctr"/>
            <a:r>
              <a:rPr lang="es-ES" sz="2000" b="1" dirty="0">
                <a:solidFill>
                  <a:srgbClr val="000A8B"/>
                </a:solidFill>
              </a:rPr>
              <a:t>Ajuste Aplicado Valores  &lt; 500.000</a:t>
            </a:r>
          </a:p>
        </p:txBody>
      </p:sp>
    </p:spTree>
    <p:extLst>
      <p:ext uri="{BB962C8B-B14F-4D97-AF65-F5344CB8AC3E}">
        <p14:creationId xmlns:p14="http://schemas.microsoft.com/office/powerpoint/2010/main" val="29092185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1131543"/>
            <a:ext cx="9143999" cy="707886"/>
          </a:xfrm>
          <a:prstGeom prst="rect">
            <a:avLst/>
          </a:prstGeom>
          <a:noFill/>
        </p:spPr>
        <p:txBody>
          <a:bodyPr wrap="square" rtlCol="0">
            <a:spAutoFit/>
          </a:bodyPr>
          <a:lstStyle/>
          <a:p>
            <a:pPr algn="ctr"/>
            <a:r>
              <a:rPr lang="es-ES" sz="4000" b="1" dirty="0">
                <a:solidFill>
                  <a:srgbClr val="000A8B"/>
                </a:solidFill>
                <a:latin typeface="Arial Narrow" panose="020B0606020202030204" pitchFamily="34" charset="0"/>
              </a:rPr>
              <a:t>Solicitud  </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384313" y="2340916"/>
            <a:ext cx="11423373" cy="2246769"/>
          </a:xfrm>
          <a:prstGeom prst="rect">
            <a:avLst/>
          </a:prstGeom>
        </p:spPr>
        <p:txBody>
          <a:bodyPr wrap="square">
            <a:spAutoFit/>
          </a:bodyPr>
          <a:lstStyle/>
          <a:p>
            <a:pPr algn="just"/>
            <a:r>
              <a:rPr lang="es-CO" sz="2800" dirty="0">
                <a:solidFill>
                  <a:schemeClr val="bg1">
                    <a:lumMod val="50000"/>
                  </a:schemeClr>
                </a:solidFill>
                <a:latin typeface="Arial Narrow" panose="020B0606020202030204" pitchFamily="34" charset="0"/>
              </a:rPr>
              <a:t>Se solicita a la Junta Directiva política de ajuste de Canon de Arrendamiento o la suscripción de nuevos contratos de arrendamiento, con los factores expuestos, dada la situación económica producida por el COVID -19, es de aclarar que dicha situación será de forma temporal por un periodo </a:t>
            </a:r>
            <a:r>
              <a:rPr lang="es-CO" sz="2800">
                <a:solidFill>
                  <a:schemeClr val="bg1">
                    <a:lumMod val="50000"/>
                  </a:schemeClr>
                </a:solidFill>
                <a:latin typeface="Arial Narrow" panose="020B0606020202030204" pitchFamily="34" charset="0"/>
              </a:rPr>
              <a:t>de 6 meses, </a:t>
            </a:r>
            <a:r>
              <a:rPr lang="es-CO" sz="2800" dirty="0">
                <a:solidFill>
                  <a:schemeClr val="bg1">
                    <a:lumMod val="50000"/>
                  </a:schemeClr>
                </a:solidFill>
                <a:latin typeface="Arial Narrow" panose="020B0606020202030204" pitchFamily="34" charset="0"/>
              </a:rPr>
              <a:t>conforme con el crecimiento de la economía. </a:t>
            </a:r>
          </a:p>
        </p:txBody>
      </p:sp>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Oficina de Planeación</a:t>
            </a:r>
          </a:p>
        </p:txBody>
      </p:sp>
    </p:spTree>
    <p:extLst>
      <p:ext uri="{BB962C8B-B14F-4D97-AF65-F5344CB8AC3E}">
        <p14:creationId xmlns:p14="http://schemas.microsoft.com/office/powerpoint/2010/main" val="30632025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028" name="Picture 4" descr="Resultado de imagen de GRACIAS">
            <a:extLst>
              <a:ext uri="{FF2B5EF4-FFF2-40B4-BE49-F238E27FC236}">
                <a16:creationId xmlns:a16="http://schemas.microsoft.com/office/drawing/2014/main" id="{6B97ABDE-D2C7-42A8-B1F4-93DE4E8126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7095" y="1646118"/>
            <a:ext cx="8466836" cy="3639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2211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D82EF844E75CAF4385A68085FACD193C" ma:contentTypeVersion="9" ma:contentTypeDescription="Crear nuevo documento." ma:contentTypeScope="" ma:versionID="d6772de6defbb92b5fc15f2708d04610">
  <xsd:schema xmlns:xsd="http://www.w3.org/2001/XMLSchema" xmlns:xs="http://www.w3.org/2001/XMLSchema" xmlns:p="http://schemas.microsoft.com/office/2006/metadata/properties" xmlns:ns3="cb001576-12d9-49c5-b46c-58579723e4e4" xmlns:ns4="91a4e1a1-2fe6-4262-bc95-8c51e9ea7738" targetNamespace="http://schemas.microsoft.com/office/2006/metadata/properties" ma:root="true" ma:fieldsID="147f8515198c624bdefb95a4015cc401" ns3:_="" ns4:_="">
    <xsd:import namespace="cb001576-12d9-49c5-b46c-58579723e4e4"/>
    <xsd:import namespace="91a4e1a1-2fe6-4262-bc95-8c51e9ea773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001576-12d9-49c5-b46c-58579723e4e4" elementFormDefault="qualified">
    <xsd:import namespace="http://schemas.microsoft.com/office/2006/documentManagement/types"/>
    <xsd:import namespace="http://schemas.microsoft.com/office/infopath/2007/PartnerControls"/>
    <xsd:element name="SharedWithUsers" ma:index="8" nillable="true" ma:displayName="Compartid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1a4e1a1-2fe6-4262-bc95-8c51e9ea773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EDF5695-1BCB-4C25-B78D-9AF1AE0753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001576-12d9-49c5-b46c-58579723e4e4"/>
    <ds:schemaRef ds:uri="91a4e1a1-2fe6-4262-bc95-8c51e9ea77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6D9484D-6325-4FB6-8653-989B4D3E6041}">
  <ds:schemaRefs>
    <ds:schemaRef ds:uri="http://schemas.microsoft.com/sharepoint/v3/contenttype/forms"/>
  </ds:schemaRefs>
</ds:datastoreItem>
</file>

<file path=customXml/itemProps3.xml><?xml version="1.0" encoding="utf-8"?>
<ds:datastoreItem xmlns:ds="http://schemas.openxmlformats.org/officeDocument/2006/customXml" ds:itemID="{30B28CD5-1293-4ED6-9947-9D0B839AF330}">
  <ds:schemaRefs>
    <ds:schemaRef ds:uri="http://schemas.microsoft.com/office/2006/metadata/properties"/>
    <ds:schemaRef ds:uri="http://purl.org/dc/elements/1.1/"/>
    <ds:schemaRef ds:uri="http://purl.org/dc/dcmitype/"/>
    <ds:schemaRef ds:uri="http://schemas.openxmlformats.org/package/2006/metadata/core-properties"/>
    <ds:schemaRef ds:uri="http://purl.org/dc/terms/"/>
    <ds:schemaRef ds:uri="http://schemas.microsoft.com/office/2006/documentManagement/types"/>
    <ds:schemaRef ds:uri="http://www.w3.org/XML/1998/namespace"/>
    <ds:schemaRef ds:uri="cb001576-12d9-49c5-b46c-58579723e4e4"/>
    <ds:schemaRef ds:uri="http://schemas.microsoft.com/office/infopath/2007/PartnerControls"/>
    <ds:schemaRef ds:uri="91a4e1a1-2fe6-4262-bc95-8c51e9ea7738"/>
  </ds:schemaRefs>
</ds:datastoreItem>
</file>

<file path=docProps/app.xml><?xml version="1.0" encoding="utf-8"?>
<Properties xmlns="http://schemas.openxmlformats.org/officeDocument/2006/extended-properties" xmlns:vt="http://schemas.openxmlformats.org/officeDocument/2006/docPropsVTypes">
  <Template/>
  <TotalTime>14612</TotalTime>
  <Words>5493</Words>
  <Application>Microsoft Office PowerPoint</Application>
  <PresentationFormat>Panorámica</PresentationFormat>
  <Paragraphs>1121</Paragraphs>
  <Slides>73</Slides>
  <Notes>9</Notes>
  <HiddenSlides>0</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1</vt:i4>
      </vt:variant>
      <vt:variant>
        <vt:lpstr>Títulos de diapositiva</vt:lpstr>
      </vt:variant>
      <vt:variant>
        <vt:i4>73</vt:i4>
      </vt:variant>
    </vt:vector>
  </HeadingPairs>
  <TitlesOfParts>
    <vt:vector size="82" baseType="lpstr">
      <vt:lpstr>Arial</vt:lpstr>
      <vt:lpstr>Arial Narrow</vt:lpstr>
      <vt:lpstr>Calibri</vt:lpstr>
      <vt:lpstr>Calibri Light</vt:lpstr>
      <vt:lpstr>Cambria Math</vt:lpstr>
      <vt:lpstr>Lato Regular</vt:lpstr>
      <vt:lpstr>Wingdings</vt:lpstr>
      <vt:lpstr>Tema de Office</vt:lpstr>
      <vt:lpstr>Chart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Destinaciones especificas</vt:lpstr>
      <vt:lpstr>Destinaciones especificas</vt:lpstr>
      <vt:lpstr>Destinaciones especificas</vt:lpstr>
      <vt:lpstr>Destinaciones especificas</vt:lpstr>
      <vt:lpstr>Destinaciones especificas</vt:lpstr>
      <vt:lpstr>Destinaciones especificas</vt:lpstr>
      <vt:lpstr>Destinaciones especificas</vt:lpstr>
      <vt:lpstr>Destinaciones especificas</vt:lpstr>
      <vt:lpstr>Destinaciones especificas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628</cp:revision>
  <dcterms:created xsi:type="dcterms:W3CDTF">2015-02-19T23:51:59Z</dcterms:created>
  <dcterms:modified xsi:type="dcterms:W3CDTF">2020-06-23T22:23:01Z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0x010100D82EF844E75CAF4385A68085FACD193C</vt:lpwstr>
  </property>
</Properties>
</file>