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Ex1.xml" ContentType="application/vnd.ms-office.chartex+xml"/>
  <Override PartName="/ppt/charts/style4.xml" ContentType="application/vnd.ms-office.chartstyle+xml"/>
  <Override PartName="/ppt/charts/colors4.xml" ContentType="application/vnd.ms-office.chartcolorstyle+xml"/>
  <Override PartName="/ppt/charts/chartEx2.xml" ContentType="application/vnd.ms-office.chartex+xml"/>
  <Override PartName="/ppt/charts/style5.xml" ContentType="application/vnd.ms-office.chartstyle+xml"/>
  <Override PartName="/ppt/charts/colors5.xml" ContentType="application/vnd.ms-office.chartcolorstyle+xml"/>
  <Override PartName="/ppt/charts/chart4.xml" ContentType="application/vnd.openxmlformats-officedocument.drawingml.chart+xml"/>
  <Override PartName="/ppt/charts/style6.xml" ContentType="application/vnd.ms-office.chartstyle+xml"/>
  <Override PartName="/ppt/charts/colors6.xml" ContentType="application/vnd.ms-office.chartcolorstyle+xml"/>
  <Override PartName="/ppt/charts/chartEx3.xml" ContentType="application/vnd.ms-office.chartex+xml"/>
  <Override PartName="/ppt/charts/style7.xml" ContentType="application/vnd.ms-office.chartstyle+xml"/>
  <Override PartName="/ppt/charts/colors7.xml" ContentType="application/vnd.ms-office.chartcolorstyle+xml"/>
  <Override PartName="/ppt/notesSlides/notesSlide1.xml" ContentType="application/vnd.openxmlformats-officedocument.presentationml.notesSlide+xml"/>
  <Override PartName="/ppt/charts/chart5.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8.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9.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0.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1.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2.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3.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4.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5.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6.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17.xml" ContentType="application/vnd.openxmlformats-officedocument.drawingml.chart+xml"/>
  <Override PartName="/ppt/charts/chart18.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19.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0.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1.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2.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3.xml" ContentType="application/vnd.openxmlformats-officedocument.drawingml.chart+xml"/>
  <Override PartName="/ppt/charts/style25.xml" ContentType="application/vnd.ms-office.chartstyle+xml"/>
  <Override PartName="/ppt/charts/colors25.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4"/>
  </p:sldMasterIdLst>
  <p:notesMasterIdLst>
    <p:notesMasterId r:id="rId134"/>
  </p:notesMasterIdLst>
  <p:sldIdLst>
    <p:sldId id="1494" r:id="rId5"/>
    <p:sldId id="258" r:id="rId6"/>
    <p:sldId id="1635" r:id="rId7"/>
    <p:sldId id="472" r:id="rId8"/>
    <p:sldId id="473" r:id="rId9"/>
    <p:sldId id="273" r:id="rId10"/>
    <p:sldId id="274" r:id="rId11"/>
    <p:sldId id="286" r:id="rId12"/>
    <p:sldId id="475" r:id="rId13"/>
    <p:sldId id="476" r:id="rId14"/>
    <p:sldId id="494" r:id="rId15"/>
    <p:sldId id="469" r:id="rId16"/>
    <p:sldId id="495" r:id="rId17"/>
    <p:sldId id="470" r:id="rId18"/>
    <p:sldId id="447" r:id="rId19"/>
    <p:sldId id="448" r:id="rId20"/>
    <p:sldId id="453" r:id="rId21"/>
    <p:sldId id="1636" r:id="rId22"/>
    <p:sldId id="1638" r:id="rId23"/>
    <p:sldId id="2185" r:id="rId24"/>
    <p:sldId id="314" r:id="rId25"/>
    <p:sldId id="318" r:id="rId26"/>
    <p:sldId id="260" r:id="rId27"/>
    <p:sldId id="319" r:id="rId28"/>
    <p:sldId id="320" r:id="rId29"/>
    <p:sldId id="2197" r:id="rId30"/>
    <p:sldId id="2186" r:id="rId31"/>
    <p:sldId id="2169" r:id="rId32"/>
    <p:sldId id="2198" r:id="rId33"/>
    <p:sldId id="2199" r:id="rId34"/>
    <p:sldId id="2200" r:id="rId35"/>
    <p:sldId id="2201" r:id="rId36"/>
    <p:sldId id="2202" r:id="rId37"/>
    <p:sldId id="2203" r:id="rId38"/>
    <p:sldId id="2215" r:id="rId39"/>
    <p:sldId id="2212" r:id="rId40"/>
    <p:sldId id="2213" r:id="rId41"/>
    <p:sldId id="2216" r:id="rId42"/>
    <p:sldId id="492" r:id="rId43"/>
    <p:sldId id="2217" r:id="rId44"/>
    <p:sldId id="493" r:id="rId45"/>
    <p:sldId id="484" r:id="rId46"/>
    <p:sldId id="485" r:id="rId47"/>
    <p:sldId id="486" r:id="rId48"/>
    <p:sldId id="487" r:id="rId49"/>
    <p:sldId id="488" r:id="rId50"/>
    <p:sldId id="496" r:id="rId51"/>
    <p:sldId id="490" r:id="rId52"/>
    <p:sldId id="290" r:id="rId53"/>
    <p:sldId id="261" r:id="rId54"/>
    <p:sldId id="2218" r:id="rId55"/>
    <p:sldId id="2187" r:id="rId56"/>
    <p:sldId id="2206" r:id="rId57"/>
    <p:sldId id="2207" r:id="rId58"/>
    <p:sldId id="2208" r:id="rId59"/>
    <p:sldId id="2209" r:id="rId60"/>
    <p:sldId id="2210" r:id="rId61"/>
    <p:sldId id="2211" r:id="rId62"/>
    <p:sldId id="2204" r:id="rId63"/>
    <p:sldId id="2205" r:id="rId64"/>
    <p:sldId id="2189" r:id="rId65"/>
    <p:sldId id="325" r:id="rId66"/>
    <p:sldId id="321" r:id="rId67"/>
    <p:sldId id="1637" r:id="rId68"/>
    <p:sldId id="1433" r:id="rId69"/>
    <p:sldId id="3362" r:id="rId70"/>
    <p:sldId id="1427" r:id="rId71"/>
    <p:sldId id="1415" r:id="rId72"/>
    <p:sldId id="1405" r:id="rId73"/>
    <p:sldId id="1438" r:id="rId74"/>
    <p:sldId id="1421" r:id="rId75"/>
    <p:sldId id="1400" r:id="rId76"/>
    <p:sldId id="1401" r:id="rId77"/>
    <p:sldId id="1425" r:id="rId78"/>
    <p:sldId id="1414" r:id="rId79"/>
    <p:sldId id="1402" r:id="rId80"/>
    <p:sldId id="1426" r:id="rId81"/>
    <p:sldId id="1407" r:id="rId82"/>
    <p:sldId id="3358" r:id="rId83"/>
    <p:sldId id="1428" r:id="rId84"/>
    <p:sldId id="1410" r:id="rId85"/>
    <p:sldId id="1403" r:id="rId86"/>
    <p:sldId id="1429" r:id="rId87"/>
    <p:sldId id="3359" r:id="rId88"/>
    <p:sldId id="3360" r:id="rId89"/>
    <p:sldId id="1418" r:id="rId90"/>
    <p:sldId id="1431" r:id="rId91"/>
    <p:sldId id="1420" r:id="rId92"/>
    <p:sldId id="1419" r:id="rId93"/>
    <p:sldId id="1432" r:id="rId94"/>
    <p:sldId id="3364" r:id="rId95"/>
    <p:sldId id="3363" r:id="rId96"/>
    <p:sldId id="3382" r:id="rId97"/>
    <p:sldId id="3377" r:id="rId98"/>
    <p:sldId id="3378" r:id="rId99"/>
    <p:sldId id="3379" r:id="rId100"/>
    <p:sldId id="529" r:id="rId101"/>
    <p:sldId id="3375" r:id="rId102"/>
    <p:sldId id="3380" r:id="rId103"/>
    <p:sldId id="3366" r:id="rId104"/>
    <p:sldId id="874" r:id="rId105"/>
    <p:sldId id="527" r:id="rId106"/>
    <p:sldId id="3372" r:id="rId107"/>
    <p:sldId id="3373" r:id="rId108"/>
    <p:sldId id="3374" r:id="rId109"/>
    <p:sldId id="3383" r:id="rId110"/>
    <p:sldId id="3384" r:id="rId111"/>
    <p:sldId id="457" r:id="rId112"/>
    <p:sldId id="462" r:id="rId113"/>
    <p:sldId id="463" r:id="rId114"/>
    <p:sldId id="464" r:id="rId115"/>
    <p:sldId id="465" r:id="rId116"/>
    <p:sldId id="466" r:id="rId117"/>
    <p:sldId id="467" r:id="rId118"/>
    <p:sldId id="461" r:id="rId119"/>
    <p:sldId id="3385" r:id="rId120"/>
    <p:sldId id="446" r:id="rId121"/>
    <p:sldId id="460" r:id="rId122"/>
    <p:sldId id="444" r:id="rId123"/>
    <p:sldId id="445" r:id="rId124"/>
    <p:sldId id="450" r:id="rId125"/>
    <p:sldId id="451" r:id="rId126"/>
    <p:sldId id="452" r:id="rId127"/>
    <p:sldId id="3386" r:id="rId128"/>
    <p:sldId id="256" r:id="rId129"/>
    <p:sldId id="3387" r:id="rId130"/>
    <p:sldId id="268" r:id="rId131"/>
    <p:sldId id="269" r:id="rId132"/>
    <p:sldId id="1492" r:id="rId13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0" autoAdjust="0"/>
    <p:restoredTop sz="50000" autoAdjust="0"/>
  </p:normalViewPr>
  <p:slideViewPr>
    <p:cSldViewPr snapToGrid="0" snapToObjects="1">
      <p:cViewPr varScale="1">
        <p:scale>
          <a:sx n="114" d="100"/>
          <a:sy n="114" d="100"/>
        </p:scale>
        <p:origin x="564"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commentAuthors" Target="commentAuthor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fernandobarreirolozano\Downloads\Relacion%20Detallada%20Activos%20FRISCO_-2.xls"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6.JUNIO%202020\RESUMEN%20DE%20OPERACIONES%20MENSUAL%20A%20CONTABILIDAD%20JUNIO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ocuments\TESORERIA\PRESENTACIONES%20PORTAFOLIO\A&#209;O%202020\6.JUNIO%202020\RESUMEN%20DE%20OPERACIONES%20MENSUAL%20A%20CONTABILIDAD%20JUNIO_%202020.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publica\43%20-%20Unidad%20Especial%20de%20Control%20de%20Activos\NJIMENEZ\4.%20REQUERIMIENTOS%20CAMILO\VENTA%20MASIVA\VENTA%20MASIVA%2017.0\01.07.2020%20BASE%205.072%20DEBTX.xlsx" TargetMode="External"/><Relationship Id="rId2" Type="http://schemas.microsoft.com/office/2011/relationships/chartColorStyle" Target="colors6.xml"/><Relationship Id="rId1" Type="http://schemas.microsoft.com/office/2011/relationships/chartStyle" Target="style6.xml"/></Relationships>
</file>

<file path=ppt/charts/_rels/chart5.xml.rels><?xml version="1.0" encoding="UTF-8" standalone="yes"?>
<Relationships xmlns="http://schemas.openxmlformats.org/package/2006/relationships"><Relationship Id="rId3" Type="http://schemas.openxmlformats.org/officeDocument/2006/relationships/oleObject" Target="Libro9"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Libro9" TargetMode="External"/><Relationship Id="rId2" Type="http://schemas.microsoft.com/office/2011/relationships/chartColorStyle" Target="colors9.xml"/><Relationship Id="rId1" Type="http://schemas.microsoft.com/office/2011/relationships/chartStyle" Target="style9.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23%20Junta%20Directiva\Informe%20Cartera%20FMI\Informe%20para%20empalme%20Junta.xlsx" TargetMode="External"/><Relationship Id="rId2" Type="http://schemas.microsoft.com/office/2011/relationships/chartColorStyle" Target="colors10.xml"/><Relationship Id="rId1" Type="http://schemas.microsoft.com/office/2011/relationships/chartStyle" Target="style10.xml"/></Relationships>
</file>

<file path=ppt/charts/_rels/chart8.xml.rels><?xml version="1.0" encoding="UTF-8" standalone="yes"?>
<Relationships xmlns="http://schemas.openxmlformats.org/package/2006/relationships"><Relationship Id="rId3" Type="http://schemas.openxmlformats.org/officeDocument/2006/relationships/oleObject" Target="file:///D:\Users\cblanco\Desktop\Karol%20Abril%2004\01%20INFORMES\01_Control%20Cartera%20y%20Facturacion\Bases%20de%20Contratos\2020%20Base%20contratos%20Actualizada-karol....xlsx" TargetMode="External"/><Relationship Id="rId2" Type="http://schemas.microsoft.com/office/2011/relationships/chartColorStyle" Target="colors11.xml"/><Relationship Id="rId1" Type="http://schemas.microsoft.com/office/2011/relationships/chartStyle" Target="style11.xml"/></Relationships>
</file>

<file path=ppt/charts/_rels/chart9.xml.rels><?xml version="1.0" encoding="UTF-8" standalone="yes"?>
<Relationships xmlns="http://schemas.openxmlformats.org/package/2006/relationships"><Relationship Id="rId3" Type="http://schemas.openxmlformats.org/officeDocument/2006/relationships/oleObject" Target="file:///D:\Users\cblanco\Desktop\Karol%20Abril%2004\01%20INFORMES\01_Control%20Cartera%20y%20Facturacion\Bases%20de%20Contratos\2020%20Base%20contratos%20Actualizada-karol....xlsx" TargetMode="External"/><Relationship Id="rId2" Type="http://schemas.microsoft.com/office/2011/relationships/chartColorStyle" Target="colors12.xml"/><Relationship Id="rId1" Type="http://schemas.microsoft.com/office/2011/relationships/chartStyle" Target="style12.xml"/></Relationships>
</file>

<file path=ppt/charts/_rels/chart10.xml.rels><?xml version="1.0" encoding="UTF-8" standalone="yes"?>
<Relationships xmlns="http://schemas.openxmlformats.org/package/2006/relationships"><Relationship Id="rId3" Type="http://schemas.openxmlformats.org/officeDocument/2006/relationships/oleObject" Target="file:///D:\Users\cblanco\Desktop\Karol%20Abril%2004\01%20INFORMES\01_Control%20Cartera%20y%20Facturacion\Bases%20de%20Contratos\2020%20Base%20contratos%20Actualizada-karol....xlsx" TargetMode="External"/><Relationship Id="rId2" Type="http://schemas.microsoft.com/office/2011/relationships/chartColorStyle" Target="colors13.xml"/><Relationship Id="rId1" Type="http://schemas.microsoft.com/office/2011/relationships/chartStyle" Target="style13.xml"/></Relationships>
</file>

<file path=ppt/charts/_rels/chart11.xml.rels><?xml version="1.0" encoding="UTF-8" standalone="yes"?>
<Relationships xmlns="http://schemas.openxmlformats.org/package/2006/relationships"><Relationship Id="rId3" Type="http://schemas.openxmlformats.org/officeDocument/2006/relationships/oleObject" Target="file:///D:\Users\cblanco\Desktop\Karol%20Abril%2004\01%20INFORMES\01_Control%20Cartera%20y%20Facturacion\Bases%20de%20Contratos\2020%20Base%20contratos%20Actualizada-karol....xlsx" TargetMode="External"/><Relationship Id="rId2" Type="http://schemas.microsoft.com/office/2011/relationships/chartColorStyle" Target="colors14.xml"/><Relationship Id="rId1" Type="http://schemas.microsoft.com/office/2011/relationships/chartStyle" Target="style14.xml"/></Relationships>
</file>

<file path=ppt/charts/_rels/chart12.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Arrendamiento\Contratos%20Arriendo%20a%20JUNIO%2031%202020.xlsx" TargetMode="External"/><Relationship Id="rId2" Type="http://schemas.microsoft.com/office/2011/relationships/chartColorStyle" Target="colors15.xml"/><Relationship Id="rId1" Type="http://schemas.microsoft.com/office/2011/relationships/chartStyle" Target="style15.xml"/></Relationships>
</file>

<file path=ppt/charts/_rels/chart13.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Arrendamiento\Contratos%20Arriendo%20a%20JUNIO%2031%202020.xlsx" TargetMode="External"/><Relationship Id="rId2" Type="http://schemas.microsoft.com/office/2011/relationships/chartColorStyle" Target="colors16.xml"/><Relationship Id="rId1" Type="http://schemas.microsoft.com/office/2011/relationships/chartStyle" Target="style16.xml"/></Relationships>
</file>

<file path=ppt/charts/_rels/chart14.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Arrendamiento\Contratos%20Arriendo%20a%20JUNIO%2031%202020.xlsx" TargetMode="External"/><Relationship Id="rId2" Type="http://schemas.microsoft.com/office/2011/relationships/chartColorStyle" Target="colors17.xml"/><Relationship Id="rId1" Type="http://schemas.microsoft.com/office/2011/relationships/chartStyle" Target="style17.xml"/></Relationships>
</file>

<file path=ppt/charts/_rels/chart15.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Arrendamiento\Contratos%20Arriendo%20a%20JUNIO%2031%202020.xlsx" TargetMode="External"/><Relationship Id="rId2" Type="http://schemas.microsoft.com/office/2011/relationships/chartColorStyle" Target="colors18.xml"/><Relationship Id="rId1" Type="http://schemas.microsoft.com/office/2011/relationships/chartStyle" Target="style18.xml"/></Relationships>
</file>

<file path=ppt/charts/_rels/chart1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9.xml"/><Relationship Id="rId1" Type="http://schemas.microsoft.com/office/2011/relationships/chartStyle" Target="style19.xml"/></Relationships>
</file>

<file path=ppt/charts/_rels/chart17.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18.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20.Contrato%20CISA%20cobro%20persuasivo%20de%20cartera\Contrato%20Cobro%20de%20Cartera%20CISA\RECAUDO%20CISA%20VS%20ASIGNACION%202020.xlsx" TargetMode="External"/><Relationship Id="rId2" Type="http://schemas.microsoft.com/office/2011/relationships/chartColorStyle" Target="colors20.xml"/><Relationship Id="rId1" Type="http://schemas.microsoft.com/office/2011/relationships/chartStyle" Target="style20.xml"/></Relationships>
</file>

<file path=ppt/charts/_rels/chart19.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20.Contrato%20CISA%20cobro%20persuasivo%20de%20cartera\Contrato%20Cobro%20de%20Cartera%20CISA\RECAUDO%20CISA%20VS%20ASIGNACION%202020.xlsx" TargetMode="External"/><Relationship Id="rId2" Type="http://schemas.microsoft.com/office/2011/relationships/chartColorStyle" Target="colors21.xml"/><Relationship Id="rId1" Type="http://schemas.microsoft.com/office/2011/relationships/chartStyle" Target="style21.xml"/></Relationships>
</file>

<file path=ppt/charts/_rels/chart20.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2.xml"/><Relationship Id="rId1" Type="http://schemas.microsoft.com/office/2011/relationships/chartStyle" Target="style22.xml"/></Relationships>
</file>

<file path=ppt/charts/_rels/chart21.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VENTA%20CISA\INFORME%20SAE%20CONSOLIDADO%20Junio%2030%20-%20Cierre.xlsx" TargetMode="External"/><Relationship Id="rId2" Type="http://schemas.microsoft.com/office/2011/relationships/chartColorStyle" Target="colors23.xml"/><Relationship Id="rId1" Type="http://schemas.microsoft.com/office/2011/relationships/chartStyle" Target="style23.xml"/></Relationships>
</file>

<file path=ppt/charts/_rels/chart22.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VENTA%20CISA\INFORME%20SAE%20CONSOLIDADO%20Junio%2030%20-%20Cierre.xlsx" TargetMode="External"/><Relationship Id="rId2" Type="http://schemas.microsoft.com/office/2011/relationships/chartColorStyle" Target="colors24.xml"/><Relationship Id="rId1" Type="http://schemas.microsoft.com/office/2011/relationships/chartStyle" Target="style24.xml"/></Relationships>
</file>

<file path=ppt/charts/_rels/chart23.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7.%20JD%20Junio%202020-CIERRE%20JUNIO%202020\VENTA%20CISA\INFORME%20SAE%20CONSOLIDADO%20Junio%2030%20-%20Cierre.xlsx" TargetMode="External"/><Relationship Id="rId2" Type="http://schemas.microsoft.com/office/2011/relationships/chartColorStyle" Target="colors25.xml"/><Relationship Id="rId1" Type="http://schemas.microsoft.com/office/2011/relationships/chartStyle" Target="style25.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fileserver\publica\43%20-%20Unidad%20Especial%20de%20Control%20de%20Activos\NJIMENEZ\4.%20REQUERIMIENTOS%20CAMILO\VENTA%20MASIVA\VENTA%20MASIVA%203.0\MAPAS%203.0.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fileserver\publica\43%20-%20Unidad%20Especial%20de%20Control%20de%20Activos\NJIMENEZ\4.%20REQUERIMIENTOS%20CAMILO\VENTA%20MASIVA\VENTA%20MASIVA%2017.0\MAPAS.xlsx" TargetMode="External"/></Relationships>
</file>

<file path=ppt/charts/_rels/chartEx3.xml.rels><?xml version="1.0" encoding="UTF-8" standalone="yes"?>
<Relationships xmlns="http://schemas.openxmlformats.org/package/2006/relationships"><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a:t>INVENTARIOS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11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3C2-46AB-A817-5B3229BEBB6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3C2-46AB-A817-5B3229BEBB69}"/>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3C2-46AB-A817-5B3229BEBB6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Hoja1!$A$24:$F$24</c:f>
              <c:strCache>
                <c:ptCount val="3"/>
                <c:pt idx="0">
                  <c:v>Saldo al 31de Mayo 2020</c:v>
                </c:pt>
                <c:pt idx="1">
                  <c:v>Extintos</c:v>
                </c:pt>
                <c:pt idx="2">
                  <c:v>Incautado</c:v>
                </c:pt>
              </c:strCache>
            </c:strRef>
          </c:cat>
          <c:val>
            <c:numRef>
              <c:f>Hoja1!$A$25:$F$25</c:f>
              <c:numCache>
                <c:formatCode>_(* #,##0_);_(* \(#,##0\);_(* "-"??_);_(@_)</c:formatCode>
                <c:ptCount val="3"/>
                <c:pt idx="1">
                  <c:v>1493709.46399673</c:v>
                </c:pt>
                <c:pt idx="2">
                  <c:v>6521076.4402772812</c:v>
                </c:pt>
              </c:numCache>
            </c:numRef>
          </c:val>
          <c:extLst>
            <c:ext xmlns:c16="http://schemas.microsoft.com/office/drawing/2014/chart" uri="{C3380CC4-5D6E-409C-BE32-E72D297353CC}">
              <c16:uniqueId val="{00000006-F3C2-46AB-A817-5B3229BEBB69}"/>
            </c:ext>
          </c:extLst>
        </c:ser>
        <c:dLbls>
          <c:showLegendKey val="0"/>
          <c:showVal val="0"/>
          <c:showCatName val="0"/>
          <c:showSerName val="0"/>
          <c:showPercent val="0"/>
          <c:showBubbleSize val="0"/>
          <c:showLeaderLines val="1"/>
        </c:dLbls>
      </c:pie3DChart>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a:t>
            </a:r>
            <a:r>
              <a:rPr lang="en-US"/>
              <a:t>RECURSOS TERCEROS PROPIOS JUNIO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Hoja11!$M$88</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B4F8-40FD-859F-9AD9CCCAFED3}"/>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B4F8-40FD-859F-9AD9CCCAFED3}"/>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FEDF9421-F42A-4BCC-ADC7-18A491305C11}" type="CATEGORYNAME">
                      <a:rPr lang="en-US"/>
                      <a:pPr>
                        <a:defRPr/>
                      </a:pPr>
                      <a:t>[NOMBRE DE CATEGORÍA]</a:t>
                    </a:fld>
                    <a:r>
                      <a:rPr lang="en-US" baseline="0"/>
                      <a:t>, </a:t>
                    </a:r>
                    <a:fld id="{00B47904-20B7-41BA-878D-A9A6FE9DD81E}" type="VALUE">
                      <a:rPr lang="en-US" baseline="0"/>
                      <a:pPr>
                        <a:defRPr/>
                      </a:pPr>
                      <a:t>[VALOR]</a:t>
                    </a:fld>
                    <a:r>
                      <a:rPr lang="en-US" baseline="0"/>
                      <a:t>, 5.59%</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4F8-40FD-859F-9AD9CCCAFED3}"/>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5A4F720-5BD1-45D4-A669-E976D24FF464}" type="CATEGORYNAME">
                      <a:rPr lang="en-US">
                        <a:solidFill>
                          <a:schemeClr val="accent2">
                            <a:lumMod val="75000"/>
                          </a:schemeClr>
                        </a:solidFill>
                      </a:rPr>
                      <a:pPr>
                        <a:defRPr>
                          <a:solidFill>
                            <a:schemeClr val="accent1"/>
                          </a:solidFill>
                        </a:defRPr>
                      </a:pPr>
                      <a:t>[NOMBRE DE CATEGORÍA]</a:t>
                    </a:fld>
                    <a:r>
                      <a:rPr lang="en-US" baseline="0" dirty="0">
                        <a:solidFill>
                          <a:schemeClr val="accent2">
                            <a:lumMod val="75000"/>
                          </a:schemeClr>
                        </a:solidFill>
                      </a:rPr>
                      <a:t>, </a:t>
                    </a:r>
                    <a:fld id="{4DF078D7-FD09-4B58-823C-C9CCF3F6A2CF}" type="VALUE">
                      <a:rPr lang="en-US" baseline="0">
                        <a:solidFill>
                          <a:schemeClr val="accent2">
                            <a:lumMod val="75000"/>
                          </a:schemeClr>
                        </a:solidFill>
                      </a:rPr>
                      <a:pPr>
                        <a:defRPr>
                          <a:solidFill>
                            <a:schemeClr val="accent1"/>
                          </a:solidFill>
                        </a:defRPr>
                      </a:pPr>
                      <a:t>[VALOR]</a:t>
                    </a:fld>
                    <a:r>
                      <a:rPr lang="en-US" baseline="0" dirty="0">
                        <a:solidFill>
                          <a:schemeClr val="accent2">
                            <a:lumMod val="75000"/>
                          </a:schemeClr>
                        </a:solidFill>
                      </a:rPr>
                      <a:t>, 94.41%</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4F8-40FD-859F-9AD9CCCAFED3}"/>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Hoja11!$L$89:$L$90</c:f>
              <c:strCache>
                <c:ptCount val="2"/>
                <c:pt idx="0">
                  <c:v>Bancos Nacionales</c:v>
                </c:pt>
                <c:pt idx="1">
                  <c:v>FIC</c:v>
                </c:pt>
              </c:strCache>
            </c:strRef>
          </c:cat>
          <c:val>
            <c:numRef>
              <c:f>Hoja11!$M$89:$M$90</c:f>
              <c:numCache>
                <c:formatCode>_(* #,##0.00_);_(* \(#,##0.00\);_(* "-"??_);_(@_)</c:formatCode>
                <c:ptCount val="2"/>
                <c:pt idx="0">
                  <c:v>337</c:v>
                </c:pt>
                <c:pt idx="1">
                  <c:v>5688</c:v>
                </c:pt>
              </c:numCache>
            </c:numRef>
          </c:val>
          <c:extLst>
            <c:ext xmlns:c16="http://schemas.microsoft.com/office/drawing/2014/chart" uri="{C3380CC4-5D6E-409C-BE32-E72D297353CC}">
              <c16:uniqueId val="{00000004-B4F8-40FD-859F-9AD9CCCAFED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RECURSOS PROPIOS JUNIO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Hoja11!$C$88</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879-4F41-AB5F-8AF4FD04F0B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879-4F41-AB5F-8AF4FD04F0B2}"/>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BDC3AE4-CBF2-4C66-A5EA-1367BA614E38}" type="CATEGORYNAME">
                      <a:rPr lang="en-US"/>
                      <a:pPr>
                        <a:defRPr/>
                      </a:pPr>
                      <a:t>[NOMBRE DE CATEGORÍA]</a:t>
                    </a:fld>
                    <a:r>
                      <a:rPr lang="en-US" baseline="0"/>
                      <a:t>, </a:t>
                    </a:r>
                    <a:fld id="{A8A31556-0FD7-4AB4-A097-2F719DF313AC}" type="VALUE">
                      <a:rPr lang="en-US" baseline="0"/>
                      <a:pPr>
                        <a:defRPr/>
                      </a:pPr>
                      <a:t>[VALOR]</a:t>
                    </a:fld>
                    <a:r>
                      <a:rPr lang="en-US" baseline="0"/>
                      <a:t>, 7.07%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879-4F41-AB5F-8AF4FD04F0B2}"/>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75000"/>
                          </a:schemeClr>
                        </a:solidFill>
                        <a:latin typeface="+mn-lt"/>
                        <a:ea typeface="+mn-ea"/>
                        <a:cs typeface="+mn-cs"/>
                      </a:defRPr>
                    </a:pPr>
                    <a:fld id="{F669D98F-031E-4C58-AEBE-2D78BA241691}" type="CATEGORYNAME">
                      <a:rPr lang="en-US">
                        <a:solidFill>
                          <a:schemeClr val="accent2">
                            <a:lumMod val="75000"/>
                          </a:schemeClr>
                        </a:solidFill>
                      </a:rPr>
                      <a:pPr>
                        <a:defRPr>
                          <a:solidFill>
                            <a:schemeClr val="accent2">
                              <a:lumMod val="75000"/>
                            </a:schemeClr>
                          </a:solidFill>
                        </a:defRPr>
                      </a:pPr>
                      <a:t>[NOMBRE DE CATEGORÍA]</a:t>
                    </a:fld>
                    <a:r>
                      <a:rPr lang="en-US" baseline="0">
                        <a:solidFill>
                          <a:schemeClr val="accent2">
                            <a:lumMod val="75000"/>
                          </a:schemeClr>
                        </a:solidFill>
                      </a:rPr>
                      <a:t>, </a:t>
                    </a:r>
                    <a:fld id="{EDE0A8BD-E9A2-4636-A4E1-3257CBA8F964}" type="VALUE">
                      <a:rPr lang="en-US" baseline="0">
                        <a:solidFill>
                          <a:schemeClr val="accent2">
                            <a:lumMod val="75000"/>
                          </a:schemeClr>
                        </a:solidFill>
                      </a:rPr>
                      <a:pPr>
                        <a:defRPr>
                          <a:solidFill>
                            <a:schemeClr val="accent2">
                              <a:lumMod val="75000"/>
                            </a:schemeClr>
                          </a:solidFill>
                        </a:defRPr>
                      </a:pPr>
                      <a:t>[VALOR]</a:t>
                    </a:fld>
                    <a:r>
                      <a:rPr lang="en-US" baseline="0">
                        <a:solidFill>
                          <a:schemeClr val="accent2">
                            <a:lumMod val="75000"/>
                          </a:schemeClr>
                        </a:solidFill>
                      </a:rPr>
                      <a:t>, 92.93%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75000"/>
                        </a:schemeClr>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879-4F41-AB5F-8AF4FD04F0B2}"/>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Hoja11!$B$89:$B$90</c:f>
              <c:strCache>
                <c:ptCount val="2"/>
                <c:pt idx="0">
                  <c:v>Bancos Nacionales</c:v>
                </c:pt>
                <c:pt idx="1">
                  <c:v>FIC</c:v>
                </c:pt>
              </c:strCache>
            </c:strRef>
          </c:cat>
          <c:val>
            <c:numRef>
              <c:f>Hoja11!$C$89:$C$90</c:f>
              <c:numCache>
                <c:formatCode>_(* #,##0.00_);_(* \(#,##0.00\);_(* "-"??_);_(@_)</c:formatCode>
                <c:ptCount val="2"/>
                <c:pt idx="0">
                  <c:v>588</c:v>
                </c:pt>
                <c:pt idx="1">
                  <c:v>7725</c:v>
                </c:pt>
              </c:numCache>
            </c:numRef>
          </c:val>
          <c:extLst>
            <c:ext xmlns:c16="http://schemas.microsoft.com/office/drawing/2014/chart" uri="{C3380CC4-5D6E-409C-BE32-E72D297353CC}">
              <c16:uniqueId val="{00000004-3879-4F41-AB5F-8AF4FD04F0B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[01.07.2020 BASE 5.072 DEBTX.xlsx]Hoja2!TablaDinámica1</c:name>
    <c:fmtId val="-1"/>
  </c:pivotSource>
  <c:chart>
    <c:autoTitleDeleted val="1"/>
    <c:pivotFmts>
      <c:pivotFmt>
        <c:idx val="0"/>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dLbl>
          <c:idx val="0"/>
          <c:numFmt formatCode="0.0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showLegendKey val="1"/>
          <c:showVal val="1"/>
          <c:showCatName val="1"/>
          <c:showSerName val="1"/>
          <c:showPercent val="1"/>
          <c:showBubbleSize val="1"/>
          <c:extLst>
            <c:ext xmlns:c15="http://schemas.microsoft.com/office/drawing/2012/chart" uri="{CE6537A1-D6FC-4f65-9D91-7224C49458BB}"/>
          </c:extLst>
        </c:dLbl>
      </c:pivotFmt>
      <c:pivotFmt>
        <c:idx val="2"/>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4"/>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5"/>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dLbl>
          <c:idx val="0"/>
          <c:numFmt formatCode="0.0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7"/>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8"/>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9"/>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10"/>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11"/>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dLbl>
          <c:idx val="0"/>
          <c:numFmt formatCode="0.0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
        <c:idx val="13"/>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pivotFmt>
    </c:pivotFmts>
    <c:plotArea>
      <c:layout/>
      <c:pieChart>
        <c:varyColors val="1"/>
        <c:ser>
          <c:idx val="0"/>
          <c:order val="0"/>
          <c:tx>
            <c:strRef>
              <c:f>Hoja2!$B$3</c:f>
              <c:strCache>
                <c:ptCount val="1"/>
                <c:pt idx="0">
                  <c:v>Total</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F14F-47BF-8D0C-11BE4EFB714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F14F-47BF-8D0C-11BE4EFB714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F14F-47BF-8D0C-11BE4EFB714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F14F-47BF-8D0C-11BE4EFB7148}"/>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F14F-47BF-8D0C-11BE4EFB7148}"/>
              </c:ext>
            </c:extLst>
          </c:dPt>
          <c:dLbls>
            <c:dLbl>
              <c:idx val="0"/>
              <c:tx>
                <c:rich>
                  <a:bodyPr/>
                  <a:lstStyle/>
                  <a:p>
                    <a:fld id="{429D2BF5-0C33-4D0B-888A-6EC70CDBF610}" type="CATEGORYNAME">
                      <a:rPr lang="en-US" b="1"/>
                      <a:pPr/>
                      <a:t>[NOMBRE DE CATEGORÍA]</a:t>
                    </a:fld>
                    <a:r>
                      <a:rPr lang="en-US" baseline="0" dirty="0"/>
                      <a:t>
</a:t>
                    </a:r>
                    <a:fld id="{719BF00F-F445-4E6D-B2AF-4C4022C425CB}" type="PERCENTAGE">
                      <a:rPr lang="en-US" baseline="0"/>
                      <a:pPr/>
                      <a:t>[PORCENTAJE]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14F-47BF-8D0C-11BE4EFB7148}"/>
                </c:ext>
              </c:extLst>
            </c:dLbl>
            <c:dLbl>
              <c:idx val="1"/>
              <c:tx>
                <c:rich>
                  <a:bodyPr/>
                  <a:lstStyle/>
                  <a:p>
                    <a:fld id="{88086C45-B7A3-4EB0-A3EE-F0ED2FA0F571}" type="CATEGORYNAME">
                      <a:rPr lang="en-US" b="1"/>
                      <a:pPr/>
                      <a:t>[NOMBRE DE CATEGORÍA]</a:t>
                    </a:fld>
                    <a:r>
                      <a:rPr lang="en-US" baseline="0" dirty="0"/>
                      <a:t>
</a:t>
                    </a:r>
                    <a:fld id="{F278EFA0-31DB-4D72-BFE7-67E813B6B086}" type="PERCENTAGE">
                      <a:rPr lang="en-US" baseline="0"/>
                      <a:pPr/>
                      <a:t>[PORCENTAJE]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14F-47BF-8D0C-11BE4EFB7148}"/>
                </c:ext>
              </c:extLst>
            </c:dLbl>
            <c:dLbl>
              <c:idx val="2"/>
              <c:tx>
                <c:rich>
                  <a:bodyPr rot="0" spcFirstLastPara="1" vertOverflow="clip" horzOverflow="clip" vert="horz" wrap="square" lIns="36576" tIns="18288" rIns="36576" bIns="18288" anchor="ctr" anchorCtr="1">
                    <a:spAutoFit/>
                  </a:bodyPr>
                  <a:lstStyle/>
                  <a:p>
                    <a:pPr>
                      <a:defRPr sz="1197" b="0" i="0" u="none" strike="noStrike" kern="1200" baseline="0">
                        <a:solidFill>
                          <a:schemeClr val="dk1"/>
                        </a:solidFill>
                        <a:latin typeface="+mn-lt"/>
                        <a:ea typeface="+mn-ea"/>
                        <a:cs typeface="+mn-cs"/>
                      </a:defRPr>
                    </a:pPr>
                    <a:fld id="{A34207CE-4F54-4A8D-A555-33AFF52201AC}" type="CATEGORYNAME">
                      <a:rPr lang="en-US" b="1"/>
                      <a:pPr>
                        <a:defRPr/>
                      </a:pPr>
                      <a:t>[NOMBRE DE CATEGORÍA]</a:t>
                    </a:fld>
                    <a:r>
                      <a:rPr lang="en-US" b="1" dirty="0"/>
                      <a:t>
</a:t>
                    </a:r>
                    <a:fld id="{41C68448-1359-4CA5-92DF-F77771ABC50A}" type="PERCENTAGE">
                      <a:rPr lang="en-US" b="1"/>
                      <a:pPr>
                        <a:defRPr/>
                      </a:pPr>
                      <a:t>[PORCENTAJE]</a:t>
                    </a:fld>
                    <a:endParaRPr lang="en-US" b="1" dirty="0"/>
                  </a:p>
                </c:rich>
              </c:tx>
              <c:numFmt formatCode="0.00%" sourceLinked="0"/>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5-F14F-47BF-8D0C-11BE4EFB7148}"/>
                </c:ext>
              </c:extLst>
            </c:dLbl>
            <c:dLbl>
              <c:idx val="3"/>
              <c:tx>
                <c:rich>
                  <a:bodyPr/>
                  <a:lstStyle/>
                  <a:p>
                    <a:fld id="{3AAFF5F6-E857-4CB2-89ED-31AB3642A15B}" type="CATEGORYNAME">
                      <a:rPr lang="en-US" b="1"/>
                      <a:pPr/>
                      <a:t>[NOMBRE DE CATEGORÍA]</a:t>
                    </a:fld>
                    <a:r>
                      <a:rPr lang="en-US" b="1" baseline="0" dirty="0"/>
                      <a:t>
</a:t>
                    </a:r>
                    <a:fld id="{5DF137B7-D56C-4911-ABFB-591CE52CEA7A}" type="PERCENTAGE">
                      <a:rPr lang="en-US" b="1" baseline="0"/>
                      <a:pPr/>
                      <a:t>[PORCENTAJE]</a:t>
                    </a:fld>
                    <a:endParaRPr lang="en-US" b="1"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14F-47BF-8D0C-11BE4EFB7148}"/>
                </c:ext>
              </c:extLst>
            </c:dLbl>
            <c:dLbl>
              <c:idx val="4"/>
              <c:layout>
                <c:manualLayout>
                  <c:x val="-5.5878662637341564E-3"/>
                  <c:y val="1.0715463933182755E-2"/>
                </c:manualLayout>
              </c:layout>
              <c:tx>
                <c:rich>
                  <a:bodyPr/>
                  <a:lstStyle/>
                  <a:p>
                    <a:r>
                      <a:rPr lang="en-US" b="1" baseline="0" dirty="0" err="1"/>
                      <a:t>Otro</a:t>
                    </a:r>
                    <a:r>
                      <a:rPr lang="en-US" b="1" baseline="0" dirty="0"/>
                      <a:t>
</a:t>
                    </a:r>
                    <a:fld id="{071C267E-6340-4216-9F9C-FA167051F011}" type="PERCENTAGE">
                      <a:rPr lang="en-US" b="1" baseline="0"/>
                      <a:pPr/>
                      <a:t>[PORCENTAJE]</a:t>
                    </a:fld>
                    <a:endParaRPr lang="en-US" b="1"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F14F-47BF-8D0C-11BE4EFB7148}"/>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solidFill>
                    <a:latin typeface="+mn-lt"/>
                    <a:ea typeface="+mn-ea"/>
                    <a:cs typeface="+mn-cs"/>
                  </a:defRPr>
                </a:pPr>
                <a:endParaRPr lang="es-CO"/>
              </a:p>
            </c:txPr>
            <c:dLblPos val="outEnd"/>
            <c:showLegendKey val="0"/>
            <c:showVal val="0"/>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Hoja2!$A$4:$A$9</c:f>
              <c:strCache>
                <c:ptCount val="5"/>
                <c:pt idx="0">
                  <c:v>Arrendado</c:v>
                </c:pt>
                <c:pt idx="1">
                  <c:v>Desocupado</c:v>
                </c:pt>
                <c:pt idx="2">
                  <c:v>Destinado</c:v>
                </c:pt>
                <c:pt idx="3">
                  <c:v>Ocupado</c:v>
                </c:pt>
                <c:pt idx="4">
                  <c:v>Sin visita</c:v>
                </c:pt>
              </c:strCache>
            </c:strRef>
          </c:cat>
          <c:val>
            <c:numRef>
              <c:f>Hoja2!$B$4:$B$9</c:f>
              <c:numCache>
                <c:formatCode>0.00%</c:formatCode>
                <c:ptCount val="5"/>
                <c:pt idx="0">
                  <c:v>9.6627884046539145E-2</c:v>
                </c:pt>
                <c:pt idx="1">
                  <c:v>0.50995858804969429</c:v>
                </c:pt>
                <c:pt idx="2">
                  <c:v>1.7747978702425558E-3</c:v>
                </c:pt>
                <c:pt idx="3">
                  <c:v>0.36442516268980479</c:v>
                </c:pt>
                <c:pt idx="4">
                  <c:v>2.7213567343719186E-2</c:v>
                </c:pt>
              </c:numCache>
            </c:numRef>
          </c:val>
          <c:extLst>
            <c:ext xmlns:c16="http://schemas.microsoft.com/office/drawing/2014/chart" uri="{C3380CC4-5D6E-409C-BE32-E72D297353CC}">
              <c16:uniqueId val="{0000000A-F14F-47BF-8D0C-11BE4EFB7148}"/>
            </c:ext>
          </c:extLst>
        </c:ser>
        <c:dLbls>
          <c:showLegendKey val="0"/>
          <c:showVal val="0"/>
          <c:showCatName val="0"/>
          <c:showSerName val="0"/>
          <c:showPercent val="0"/>
          <c:showBubbleSize val="0"/>
          <c:showLeaderLines val="1"/>
        </c:dLbls>
        <c:firstSliceAng val="0"/>
      </c:pieChart>
      <c:spPr>
        <a:noFill/>
        <a:ln>
          <a:noFill/>
        </a:ln>
        <a:effectLst/>
      </c:spPr>
    </c:plotArea>
    <c:legend>
      <c:legendPos val="r"/>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DEBTX!$G$6</c:f>
              <c:strCache>
                <c:ptCount val="1"/>
                <c:pt idx="0">
                  <c:v>Distribución Normal</c:v>
                </c:pt>
              </c:strCache>
            </c:strRef>
          </c:tx>
          <c:spPr>
            <a:ln w="38100" cap="rnd">
              <a:solidFill>
                <a:schemeClr val="accent1"/>
              </a:solidFill>
              <a:round/>
            </a:ln>
            <a:effectLst/>
          </c:spPr>
          <c:marker>
            <c:symbol val="none"/>
          </c:marker>
          <c:xVal>
            <c:numRef>
              <c:f>DEBTX!$F$7:$F$106</c:f>
              <c:numCache>
                <c:formatCode>0%</c:formatCode>
                <c:ptCount val="100"/>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numCache>
            </c:numRef>
          </c:xVal>
          <c:yVal>
            <c:numRef>
              <c:f>DEBTX!$G$7:$G$106</c:f>
              <c:numCache>
                <c:formatCode>General</c:formatCode>
                <c:ptCount val="100"/>
                <c:pt idx="0">
                  <c:v>0.67948180428819172</c:v>
                </c:pt>
                <c:pt idx="1">
                  <c:v>0.74076799828200257</c:v>
                </c:pt>
                <c:pt idx="2">
                  <c:v>0.80498864521938396</c:v>
                </c:pt>
                <c:pt idx="3">
                  <c:v>0.87196782085719748</c:v>
                </c:pt>
                <c:pt idx="4">
                  <c:v>0.94148698955573051</c:v>
                </c:pt>
                <c:pt idx="5">
                  <c:v>1.0132843825205675</c:v>
                </c:pt>
                <c:pt idx="6">
                  <c:v>1.0870550465107649</c:v>
                </c:pt>
                <c:pt idx="7">
                  <c:v>1.1624516154047084</c:v>
                </c:pt>
                <c:pt idx="8">
                  <c:v>1.239085844260706</c:v>
                </c:pt>
                <c:pt idx="9">
                  <c:v>1.3165309307311741</c:v>
                </c:pt>
                <c:pt idx="10">
                  <c:v>1.3943246321779479</c:v>
                </c:pt>
                <c:pt idx="11">
                  <c:v>1.4719731689611559</c:v>
                </c:pt>
                <c:pt idx="12">
                  <c:v>1.5489558855751522</c:v>
                </c:pt>
                <c:pt idx="13">
                  <c:v>1.6247306220816498</c:v>
                </c:pt>
                <c:pt idx="14">
                  <c:v>1.6987397291869315</c:v>
                </c:pt>
                <c:pt idx="15">
                  <c:v>1.7704166418995047</c:v>
                </c:pt>
                <c:pt idx="16">
                  <c:v>1.8391929095684956</c:v>
                </c:pt>
                <c:pt idx="17">
                  <c:v>1.904505564811672</c:v>
                </c:pt>
                <c:pt idx="18">
                  <c:v>1.9658047009328303</c:v>
                </c:pt>
                <c:pt idx="19">
                  <c:v>2.0225611173855325</c:v>
                </c:pt>
                <c:pt idx="20">
                  <c:v>2.0742738860747041</c:v>
                </c:pt>
                <c:pt idx="21">
                  <c:v>2.1204776881194056</c:v>
                </c:pt>
                <c:pt idx="22">
                  <c:v>2.1607497713433803</c:v>
                </c:pt>
                <c:pt idx="23">
                  <c:v>2.1947163833120817</c:v>
                </c:pt>
                <c:pt idx="24">
                  <c:v>2.2220585431689699</c:v>
                </c:pt>
                <c:pt idx="25">
                  <c:v>2.2425170276868411</c:v>
                </c:pt>
                <c:pt idx="26">
                  <c:v>2.2558964625646847</c:v>
                </c:pt>
                <c:pt idx="27">
                  <c:v>2.2620684286731363</c:v>
                </c:pt>
                <c:pt idx="28">
                  <c:v>2.2609735141835388</c:v>
                </c:pt>
                <c:pt idx="29">
                  <c:v>2.252622266719758</c:v>
                </c:pt>
                <c:pt idx="30">
                  <c:v>2.2370950241923233</c:v>
                </c:pt>
                <c:pt idx="31">
                  <c:v>2.2145406281092241</c:v>
                </c:pt>
                <c:pt idx="32">
                  <c:v>2.1851740481831126</c:v>
                </c:pt>
                <c:pt idx="33">
                  <c:v>2.1492729712510403</c:v>
                </c:pt>
                <c:pt idx="34">
                  <c:v>2.1071734301995444</c:v>
                </c:pt>
                <c:pt idx="35">
                  <c:v>2.059264569107385</c:v>
                </c:pt>
                <c:pt idx="36">
                  <c:v>2.005982658618219</c:v>
                </c:pt>
                <c:pt idx="37">
                  <c:v>1.9478044901673202</c:v>
                </c:pt>
                <c:pt idx="38">
                  <c:v>1.8852402887504527</c:v>
                </c:pt>
                <c:pt idx="39">
                  <c:v>1.8188262911987203</c:v>
                </c:pt>
                <c:pt idx="40">
                  <c:v>1.7491171402956305</c:v>
                </c:pt>
                <c:pt idx="41">
                  <c:v>1.6766782445526633</c:v>
                </c:pt>
                <c:pt idx="42">
                  <c:v>1.6020782491808581</c:v>
                </c:pt>
                <c:pt idx="43">
                  <c:v>1.5258817560056603</c:v>
                </c:pt>
                <c:pt idx="44">
                  <c:v>1.4486424191196532</c:v>
                </c:pt>
                <c:pt idx="45">
                  <c:v>1.3708965293876683</c:v>
                </c:pt>
                <c:pt idx="46">
                  <c:v>1.2931571850135692</c:v>
                </c:pt>
                <c:pt idx="47">
                  <c:v>1.2159091277973106</c:v>
                </c:pt>
                <c:pt idx="48">
                  <c:v>1.1396043060306553</c:v>
                </c:pt>
                <c:pt idx="49">
                  <c:v>1.0646582057811647</c:v>
                </c:pt>
                <c:pt idx="50">
                  <c:v>0.99144697316298169</c:v>
                </c:pt>
                <c:pt idx="51">
                  <c:v>0.92030533162202843</c:v>
                </c:pt>
                <c:pt idx="52">
                  <c:v>0.85152528075544398</c:v>
                </c:pt>
                <c:pt idx="53">
                  <c:v>0.78535554716016542</c:v>
                </c:pt>
                <c:pt idx="54">
                  <c:v>0.72200174360977476</c:v>
                </c:pt>
                <c:pt idx="55">
                  <c:v>0.66162718075827576</c:v>
                </c:pt>
                <c:pt idx="56">
                  <c:v>0.60435426574677753</c:v>
                </c:pt>
                <c:pt idx="57">
                  <c:v>0.55026641464293169</c:v>
                </c:pt>
                <c:pt idx="58">
                  <c:v>0.49941040059152264</c:v>
                </c:pt>
                <c:pt idx="59">
                  <c:v>0.45179905684095845</c:v>
                </c:pt>
                <c:pt idx="60">
                  <c:v>0.40741425331095665</c:v>
                </c:pt>
                <c:pt idx="61">
                  <c:v>0.36621006690065133</c:v>
                </c:pt>
                <c:pt idx="62">
                  <c:v>0.32811606907705965</c:v>
                </c:pt>
                <c:pt idx="63">
                  <c:v>0.29304065917041228</c:v>
                </c:pt>
                <c:pt idx="64">
                  <c:v>0.26087437795223434</c:v>
                </c:pt>
                <c:pt idx="65">
                  <c:v>0.23149314319046418</c:v>
                </c:pt>
                <c:pt idx="66">
                  <c:v>0.20476135666983092</c:v>
                </c:pt>
                <c:pt idx="67">
                  <c:v>0.18053484035167136</c:v>
                </c:pt>
                <c:pt idx="68">
                  <c:v>0.15866356766017706</c:v>
                </c:pt>
                <c:pt idx="69">
                  <c:v>0.13899416408179746</c:v>
                </c:pt>
                <c:pt idx="70">
                  <c:v>0.12137215914161339</c:v>
                </c:pt>
                <c:pt idx="71">
                  <c:v>0.10564397919917518</c:v>
                </c:pt>
                <c:pt idx="72">
                  <c:v>9.1658677246609629E-2</c:v>
                </c:pt>
                <c:pt idx="73">
                  <c:v>7.92694018897699E-2</c:v>
                </c:pt>
                <c:pt idx="74">
                  <c:v>6.8334612880020199E-2</c:v>
                </c:pt>
                <c:pt idx="75">
                  <c:v>5.8719054904031155E-2</c:v>
                </c:pt>
                <c:pt idx="76">
                  <c:v>5.0294504825794784E-2</c:v>
                </c:pt>
                <c:pt idx="77">
                  <c:v>4.2940310229228305E-2</c:v>
                </c:pt>
                <c:pt idx="78">
                  <c:v>3.6543738973576878E-2</c:v>
                </c:pt>
                <c:pt idx="79">
                  <c:v>3.1000160607361577E-2</c:v>
                </c:pt>
                <c:pt idx="80">
                  <c:v>2.6213080963112118E-2</c:v>
                </c:pt>
                <c:pt idx="81">
                  <c:v>2.2094051156835392E-2</c:v>
                </c:pt>
                <c:pt idx="82">
                  <c:v>1.8562471630358165E-2</c:v>
                </c:pt>
                <c:pt idx="83">
                  <c:v>1.5545310890048321E-2</c:v>
                </c:pt>
                <c:pt idx="84">
                  <c:v>1.297675729900404E-2</c:v>
                </c:pt>
                <c:pt idx="85">
                  <c:v>1.0797820754418187E-2</c:v>
                </c:pt>
                <c:pt idx="86">
                  <c:v>8.9558994040461887E-3</c:v>
                </c:pt>
                <c:pt idx="87">
                  <c:v>7.404324794359941E-3</c:v>
                </c:pt>
                <c:pt idx="88">
                  <c:v>6.1018970581796098E-3</c:v>
                </c:pt>
                <c:pt idx="89">
                  <c:v>5.0124199922392983E-3</c:v>
                </c:pt>
                <c:pt idx="90">
                  <c:v>4.1042441868293601E-3</c:v>
                </c:pt>
                <c:pt idx="91">
                  <c:v>3.3498247828520622E-3</c:v>
                </c:pt>
                <c:pt idx="92">
                  <c:v>2.7252989702389674E-3</c:v>
                </c:pt>
                <c:pt idx="93">
                  <c:v>2.2100870217754251E-3</c:v>
                </c:pt>
                <c:pt idx="94">
                  <c:v>1.7865194870570816E-3</c:v>
                </c:pt>
                <c:pt idx="95">
                  <c:v>1.4394921556516161E-3</c:v>
                </c:pt>
                <c:pt idx="96">
                  <c:v>1.1561495346260294E-3</c:v>
                </c:pt>
                <c:pt idx="97">
                  <c:v>9.255968674714561E-4</c:v>
                </c:pt>
                <c:pt idx="98">
                  <c:v>7.3864014007064577E-4</c:v>
                </c:pt>
                <c:pt idx="99">
                  <c:v>5.8755306345679764E-4</c:v>
                </c:pt>
              </c:numCache>
            </c:numRef>
          </c:yVal>
          <c:smooth val="0"/>
          <c:extLst>
            <c:ext xmlns:c16="http://schemas.microsoft.com/office/drawing/2014/chart" uri="{C3380CC4-5D6E-409C-BE32-E72D297353CC}">
              <c16:uniqueId val="{00000000-B2E3-4E14-B6AA-CB2AE800E60C}"/>
            </c:ext>
          </c:extLst>
        </c:ser>
        <c:dLbls>
          <c:showLegendKey val="0"/>
          <c:showVal val="0"/>
          <c:showCatName val="0"/>
          <c:showSerName val="0"/>
          <c:showPercent val="0"/>
          <c:showBubbleSize val="0"/>
        </c:dLbls>
        <c:axId val="581597632"/>
        <c:axId val="717712912"/>
      </c:scatterChart>
      <c:valAx>
        <c:axId val="581597632"/>
        <c:scaling>
          <c:orientation val="minMax"/>
        </c:scaling>
        <c:delete val="0"/>
        <c:axPos val="b"/>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717712912"/>
        <c:crosses val="autoZero"/>
        <c:crossBetween val="midCat"/>
      </c:valAx>
      <c:valAx>
        <c:axId val="717712912"/>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581597632"/>
        <c:crosses val="autoZero"/>
        <c:crossBetween val="midCat"/>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s-CO"/>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SAE!$H$4</c:f>
              <c:strCache>
                <c:ptCount val="1"/>
                <c:pt idx="0">
                  <c:v>Distribución Normal</c:v>
                </c:pt>
              </c:strCache>
            </c:strRef>
          </c:tx>
          <c:spPr>
            <a:ln w="38100" cap="rnd">
              <a:solidFill>
                <a:schemeClr val="accent1"/>
              </a:solidFill>
              <a:round/>
            </a:ln>
            <a:effectLst/>
          </c:spPr>
          <c:marker>
            <c:symbol val="none"/>
          </c:marker>
          <c:xVal>
            <c:numRef>
              <c:f>SAE!$G$5:$G$104</c:f>
              <c:numCache>
                <c:formatCode>0%</c:formatCode>
                <c:ptCount val="100"/>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numCache>
            </c:numRef>
          </c:xVal>
          <c:yVal>
            <c:numRef>
              <c:f>SAE!$H$5:$H$104</c:f>
              <c:numCache>
                <c:formatCode>General</c:formatCode>
                <c:ptCount val="100"/>
                <c:pt idx="0">
                  <c:v>1.7674127913962111E-7</c:v>
                </c:pt>
                <c:pt idx="1">
                  <c:v>2.7085528746808537E-7</c:v>
                </c:pt>
                <c:pt idx="2">
                  <c:v>4.1278802916919751E-7</c:v>
                </c:pt>
                <c:pt idx="3">
                  <c:v>6.2561524427584763E-7</c:v>
                </c:pt>
                <c:pt idx="4">
                  <c:v>9.4292685080269193E-7</c:v>
                </c:pt>
                <c:pt idx="5">
                  <c:v>1.4133155432849625E-6</c:v>
                </c:pt>
                <c:pt idx="6">
                  <c:v>2.1066419087670441E-6</c:v>
                </c:pt>
                <c:pt idx="7">
                  <c:v>3.1227179239559538E-6</c:v>
                </c:pt>
                <c:pt idx="8">
                  <c:v>4.6032572359232757E-6</c:v>
                </c:pt>
                <c:pt idx="9">
                  <c:v>6.7482037209213211E-6</c:v>
                </c:pt>
                <c:pt idx="10">
                  <c:v>9.8378812837885439E-6</c:v>
                </c:pt>
                <c:pt idx="11">
                  <c:v>1.4262820680470437E-5</c:v>
                </c:pt>
                <c:pt idx="12">
                  <c:v>2.0563627046378664E-5</c:v>
                </c:pt>
                <c:pt idx="13">
                  <c:v>2.9483868617188842E-5</c:v>
                </c:pt>
                <c:pt idx="14">
                  <c:v>4.2039705782589221E-5</c:v>
                </c:pt>
                <c:pt idx="15">
                  <c:v>5.9610850833913469E-5</c:v>
                </c:pt>
                <c:pt idx="16">
                  <c:v>8.4058459250241257E-5</c:v>
                </c:pt>
                <c:pt idx="17">
                  <c:v>1.1787670352180943E-4</c:v>
                </c:pt>
                <c:pt idx="18">
                  <c:v>1.6438606168619658E-4</c:v>
                </c:pt>
                <c:pt idx="19">
                  <c:v>2.2797774400614353E-4</c:v>
                </c:pt>
                <c:pt idx="20">
                  <c:v>3.1442014566277968E-4</c:v>
                </c:pt>
                <c:pt idx="21">
                  <c:v>4.3123969424852318E-4</c:v>
                </c:pt>
                <c:pt idx="22">
                  <c:v>5.8818987772055718E-4</c:v>
                </c:pt>
                <c:pt idx="23">
                  <c:v>7.978234833997739E-4</c:v>
                </c:pt>
                <c:pt idx="24">
                  <c:v>1.0761840132980731E-3</c:v>
                </c:pt>
                <c:pt idx="25">
                  <c:v>1.4436326951977826E-3</c:v>
                </c:pt>
                <c:pt idx="26">
                  <c:v>1.9258272802444422E-3</c:v>
                </c:pt>
                <c:pt idx="27">
                  <c:v>2.554867674848089E-3</c:v>
                </c:pt>
                <c:pt idx="28">
                  <c:v>3.3706211425463591E-3</c:v>
                </c:pt>
                <c:pt idx="29">
                  <c:v>4.4222360616802663E-3</c:v>
                </c:pt>
                <c:pt idx="30">
                  <c:v>5.7698477693598274E-3</c:v>
                </c:pt>
                <c:pt idx="31">
                  <c:v>7.4864726128735064E-3</c:v>
                </c:pt>
                <c:pt idx="32">
                  <c:v>9.6600767613333176E-3</c:v>
                </c:pt>
                <c:pt idx="33">
                  <c:v>1.2395794469329164E-2</c:v>
                </c:pt>
                <c:pt idx="34">
                  <c:v>1.5818256300251198E-2</c:v>
                </c:pt>
                <c:pt idx="35">
                  <c:v>2.0073971416203894E-2</c:v>
                </c:pt>
                <c:pt idx="36">
                  <c:v>2.5333689701110915E-2</c:v>
                </c:pt>
                <c:pt idx="37">
                  <c:v>3.1794649682062297E-2</c:v>
                </c:pt>
                <c:pt idx="38">
                  <c:v>3.9682597655444955E-2</c:v>
                </c:pt>
                <c:pt idx="39">
                  <c:v>4.9253443053699844E-2</c:v>
                </c:pt>
                <c:pt idx="40">
                  <c:v>6.0794396091659632E-2</c:v>
                </c:pt>
                <c:pt idx="41">
                  <c:v>7.4624417518530148E-2</c:v>
                </c:pt>
                <c:pt idx="42">
                  <c:v>9.1093798469024226E-2</c:v>
                </c:pt>
                <c:pt idx="43">
                  <c:v>0.11058268267598244</c:v>
                </c:pt>
                <c:pt idx="44">
                  <c:v>0.13349834543697781</c:v>
                </c:pt>
                <c:pt idx="45">
                  <c:v>0.16027105540860187</c:v>
                </c:pt>
                <c:pt idx="46">
                  <c:v>0.19134836802430116</c:v>
                </c:pt>
                <c:pt idx="47">
                  <c:v>0.22718773424080321</c:v>
                </c:pt>
                <c:pt idx="48">
                  <c:v>0.26824735606566502</c:v>
                </c:pt>
                <c:pt idx="49">
                  <c:v>0.31497528091403776</c:v>
                </c:pt>
                <c:pt idx="50">
                  <c:v>0.36779679952377625</c:v>
                </c:pt>
                <c:pt idx="51">
                  <c:v>0.42710029528858706</c:v>
                </c:pt>
                <c:pt idx="52">
                  <c:v>0.49322178388199039</c:v>
                </c:pt>
                <c:pt idx="53">
                  <c:v>0.56642847744091662</c:v>
                </c:pt>
                <c:pt idx="54">
                  <c:v>0.64690180298941224</c:v>
                </c:pt>
                <c:pt idx="55">
                  <c:v>0.73472039511320897</c:v>
                </c:pt>
                <c:pt idx="56">
                  <c:v>0.82984366253109276</c:v>
                </c:pt>
                <c:pt idx="57">
                  <c:v>0.93209659130247935</c:v>
                </c:pt>
                <c:pt idx="58">
                  <c:v>1.0411564882266224</c:v>
                </c:pt>
                <c:pt idx="59">
                  <c:v>1.1565423812898052</c:v>
                </c:pt>
                <c:pt idx="60">
                  <c:v>1.2776077754689961</c:v>
                </c:pt>
                <c:pt idx="61">
                  <c:v>1.4035374087725752</c:v>
                </c:pt>
                <c:pt idx="62">
                  <c:v>1.5333485637195303</c:v>
                </c:pt>
                <c:pt idx="63">
                  <c:v>1.6658973641028454</c:v>
                </c:pt>
                <c:pt idx="64">
                  <c:v>1.7998903285553962</c:v>
                </c:pt>
                <c:pt idx="65">
                  <c:v>1.9339012660286319</c:v>
                </c:pt>
                <c:pt idx="66">
                  <c:v>2.0663933907938659</c:v>
                </c:pt>
                <c:pt idx="67">
                  <c:v>2.1957463148261485</c:v>
                </c:pt>
                <c:pt idx="68">
                  <c:v>2.3202873537368696</c:v>
                </c:pt>
                <c:pt idx="69">
                  <c:v>2.4383263700247206</c:v>
                </c:pt>
                <c:pt idx="70">
                  <c:v>2.54819318586022</c:v>
                </c:pt>
                <c:pt idx="71">
                  <c:v>2.6482764380548129</c:v>
                </c:pt>
                <c:pt idx="72">
                  <c:v>2.7370626303220922</c:v>
                </c:pt>
                <c:pt idx="73">
                  <c:v>2.8131740706395152</c:v>
                </c:pt>
                <c:pt idx="74">
                  <c:v>2.8754043702736154</c:v>
                </c:pt>
                <c:pt idx="75">
                  <c:v>2.9227502287618159</c:v>
                </c:pt>
                <c:pt idx="76">
                  <c:v>2.9544383355818744</c:v>
                </c:pt>
                <c:pt idx="77">
                  <c:v>2.969946380829835</c:v>
                </c:pt>
                <c:pt idx="78">
                  <c:v>2.9690173772424995</c:v>
                </c:pt>
                <c:pt idx="79">
                  <c:v>2.951666744776309</c:v>
                </c:pt>
                <c:pt idx="80">
                  <c:v>2.9181818848168537</c:v>
                </c:pt>
                <c:pt idx="81">
                  <c:v>2.8691142604489488</c:v>
                </c:pt>
                <c:pt idx="82">
                  <c:v>2.805264287759321</c:v>
                </c:pt>
                <c:pt idx="83">
                  <c:v>2.7276596166145914</c:v>
                </c:pt>
                <c:pt idx="84">
                  <c:v>2.6375276244072676</c:v>
                </c:pt>
                <c:pt idx="85">
                  <c:v>2.5362631512461982</c:v>
                </c:pt>
                <c:pt idx="86">
                  <c:v>2.425392660717832</c:v>
                </c:pt>
                <c:pt idx="87">
                  <c:v>2.3065361102787985</c:v>
                </c:pt>
                <c:pt idx="88">
                  <c:v>2.1813678563720136</c:v>
                </c:pt>
                <c:pt idx="89">
                  <c:v>2.0515779015885243</c:v>
                </c:pt>
                <c:pt idx="90">
                  <c:v>1.9188347178916361</c:v>
                </c:pt>
                <c:pt idx="91">
                  <c:v>1.784750757186842</c:v>
                </c:pt>
                <c:pt idx="92">
                  <c:v>1.6508515968203559</c:v>
                </c:pt>
                <c:pt idx="93">
                  <c:v>1.5185494731127209</c:v>
                </c:pt>
                <c:pt idx="94">
                  <c:v>1.3891217420110566</c:v>
                </c:pt>
                <c:pt idx="95">
                  <c:v>1.2636945839187024</c:v>
                </c:pt>
                <c:pt idx="96">
                  <c:v>1.1432320508999592</c:v>
                </c:pt>
                <c:pt idx="97">
                  <c:v>1.0285303489250859</c:v>
                </c:pt>
                <c:pt idx="98">
                  <c:v>0.92021706426716232</c:v>
                </c:pt>
                <c:pt idx="99">
                  <c:v>0.81875488834913646</c:v>
                </c:pt>
              </c:numCache>
            </c:numRef>
          </c:yVal>
          <c:smooth val="0"/>
          <c:extLst>
            <c:ext xmlns:c16="http://schemas.microsoft.com/office/drawing/2014/chart" uri="{C3380CC4-5D6E-409C-BE32-E72D297353CC}">
              <c16:uniqueId val="{00000000-0C82-4B46-AE1D-DAF095B2C956}"/>
            </c:ext>
          </c:extLst>
        </c:ser>
        <c:dLbls>
          <c:showLegendKey val="0"/>
          <c:showVal val="0"/>
          <c:showCatName val="0"/>
          <c:showSerName val="0"/>
          <c:showPercent val="0"/>
          <c:showBubbleSize val="0"/>
        </c:dLbls>
        <c:axId val="557829648"/>
        <c:axId val="1148835536"/>
      </c:scatterChart>
      <c:valAx>
        <c:axId val="557829648"/>
        <c:scaling>
          <c:orientation val="minMax"/>
        </c:scaling>
        <c:delete val="0"/>
        <c:axPos val="b"/>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1148835536"/>
        <c:crosses val="autoZero"/>
        <c:crossBetween val="midCat"/>
      </c:valAx>
      <c:valAx>
        <c:axId val="1148835536"/>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55782964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277777777777776"/>
          <c:y val="0.32189814814814816"/>
          <c:w val="0.78888888888888886"/>
          <c:h val="0.64569444444444446"/>
        </c:manualLayout>
      </c:layout>
      <c:pie3DChart>
        <c:varyColors val="1"/>
        <c:ser>
          <c:idx val="0"/>
          <c:order val="0"/>
          <c:tx>
            <c:strRef>
              <c:f>portafolio!$B$1</c:f>
              <c:strCache>
                <c:ptCount val="1"/>
                <c:pt idx="0">
                  <c:v>Cantidad F.M.I.</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CF2E-4B1B-9370-E7D2B0D5FA9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CF2E-4B1B-9370-E7D2B0D5FA9E}"/>
              </c:ext>
            </c:extLst>
          </c:dPt>
          <c:dPt>
            <c:idx val="2"/>
            <c:bubble3D val="0"/>
            <c:spPr>
              <a:solidFill>
                <a:srgbClr val="92D05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CF2E-4B1B-9370-E7D2B0D5FA9E}"/>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CF2E-4B1B-9370-E7D2B0D5FA9E}"/>
              </c:ext>
            </c:extLst>
          </c:dPt>
          <c:dLbls>
            <c:dLbl>
              <c:idx val="0"/>
              <c:layout>
                <c:manualLayout>
                  <c:x val="0.13137476195043996"/>
                  <c:y val="6.5768897924215863E-2"/>
                </c:manualLayout>
              </c:layout>
              <c:tx>
                <c:rich>
                  <a:bodyPr rot="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fld id="{DA77BA3D-6AF5-4B30-8385-168675B87B13}" type="CELLRANGE">
                      <a:rPr lang="en-US" baseline="0">
                        <a:solidFill>
                          <a:schemeClr val="accent1">
                            <a:lumMod val="75000"/>
                          </a:schemeClr>
                        </a:solidFill>
                      </a:rPr>
                      <a:pPr>
                        <a:defRPr sz="1400" b="1">
                          <a:solidFill>
                            <a:schemeClr val="accent1">
                              <a:lumMod val="75000"/>
                            </a:schemeClr>
                          </a:solidFill>
                        </a:defRPr>
                      </a:pPr>
                      <a:t>[CELLRANGE]</a:t>
                    </a:fld>
                    <a:r>
                      <a:rPr lang="en-US" baseline="0">
                        <a:solidFill>
                          <a:schemeClr val="accent1">
                            <a:lumMod val="75000"/>
                          </a:schemeClr>
                        </a:solidFill>
                      </a:rPr>
                      <a:t>
</a:t>
                    </a:r>
                    <a:fld id="{C9F41063-4BB4-49F5-9732-9685193F9089}" type="CATEGORYNAME">
                      <a:rPr lang="en-US" baseline="0">
                        <a:solidFill>
                          <a:schemeClr val="accent1">
                            <a:lumMod val="75000"/>
                          </a:schemeClr>
                        </a:solidFill>
                      </a:rPr>
                      <a:pPr>
                        <a:defRPr sz="1400" b="1">
                          <a:solidFill>
                            <a:schemeClr val="accent1">
                              <a:lumMod val="75000"/>
                            </a:schemeClr>
                          </a:solidFill>
                        </a:defRPr>
                      </a:pPr>
                      <a:t>[NOMBRE DE CATEGORÍA]</a:t>
                    </a:fld>
                    <a:r>
                      <a:rPr lang="en-US" baseline="0">
                        <a:solidFill>
                          <a:schemeClr val="accent1">
                            <a:lumMod val="75000"/>
                          </a:schemeClr>
                        </a:solidFill>
                      </a:rPr>
                      <a:t>
</a:t>
                    </a:r>
                    <a:fld id="{FD43BA61-F25F-474F-8639-19DDB567DAF8}" type="PERCENTAGE">
                      <a:rPr lang="en-US" baseline="0">
                        <a:solidFill>
                          <a:schemeClr val="accent1">
                            <a:lumMod val="75000"/>
                          </a:schemeClr>
                        </a:solidFill>
                      </a:rPr>
                      <a:pPr>
                        <a:defRPr sz="1400" b="1">
                          <a:solidFill>
                            <a:schemeClr val="accent1">
                              <a:lumMod val="75000"/>
                            </a:schemeClr>
                          </a:solidFill>
                        </a:defRPr>
                      </a:pPr>
                      <a:t>[PORCENTAJE]</a:t>
                    </a:fld>
                    <a:endParaRPr lang="en-US" baseline="0">
                      <a:solidFill>
                        <a:schemeClr val="accent1">
                          <a:lumMod val="75000"/>
                        </a:schemeClr>
                      </a:solidFill>
                    </a:endParaRPr>
                  </a:p>
                </c:rich>
              </c:tx>
              <c:spPr>
                <a:noFill/>
                <a:ln>
                  <a:noFill/>
                </a:ln>
                <a:effectLst/>
              </c:spPr>
              <c:txPr>
                <a:bodyPr rot="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5715175487200853"/>
                      <c:h val="0.34552510993417102"/>
                    </c:manualLayout>
                  </c15:layout>
                  <c15:dlblFieldTable/>
                  <c15:showDataLabelsRange val="1"/>
                </c:ext>
                <c:ext xmlns:c16="http://schemas.microsoft.com/office/drawing/2014/chart" uri="{C3380CC4-5D6E-409C-BE32-E72D297353CC}">
                  <c16:uniqueId val="{00000001-CF2E-4B1B-9370-E7D2B0D5FA9E}"/>
                </c:ext>
              </c:extLst>
            </c:dLbl>
            <c:dLbl>
              <c:idx val="1"/>
              <c:layout>
                <c:manualLayout>
                  <c:x val="0.20971565046231211"/>
                  <c:y val="-0.13373189872152441"/>
                </c:manualLayout>
              </c:layout>
              <c:tx>
                <c:rich>
                  <a:bodyPr rot="0" spcFirstLastPara="1" vertOverflow="ellipsis" vert="horz" wrap="square" anchor="ctr" anchorCtr="1"/>
                  <a:lstStyle/>
                  <a:p>
                    <a:pPr>
                      <a:defRPr sz="1400" b="1" i="0" u="none" strike="noStrike" kern="1200" baseline="0">
                        <a:solidFill>
                          <a:schemeClr val="accent2">
                            <a:lumMod val="75000"/>
                          </a:schemeClr>
                        </a:solidFill>
                        <a:latin typeface="Arial Narrow" panose="020B0606020202030204" pitchFamily="34" charset="0"/>
                        <a:ea typeface="+mn-ea"/>
                        <a:cs typeface="+mn-cs"/>
                      </a:defRPr>
                    </a:pPr>
                    <a:fld id="{A931FD4C-A79A-4888-91A8-9A9E46A3CBA2}" type="CELLRANGE">
                      <a:rPr lang="en-US" baseline="0">
                        <a:solidFill>
                          <a:schemeClr val="accent2">
                            <a:lumMod val="75000"/>
                          </a:schemeClr>
                        </a:solidFill>
                      </a:rPr>
                      <a:pPr>
                        <a:defRPr sz="1400" b="1">
                          <a:solidFill>
                            <a:schemeClr val="accent2">
                              <a:lumMod val="75000"/>
                            </a:schemeClr>
                          </a:solidFill>
                        </a:defRPr>
                      </a:pPr>
                      <a:t>[CELLRANGE]</a:t>
                    </a:fld>
                    <a:r>
                      <a:rPr lang="en-US" baseline="0">
                        <a:solidFill>
                          <a:schemeClr val="accent2">
                            <a:lumMod val="75000"/>
                          </a:schemeClr>
                        </a:solidFill>
                      </a:rPr>
                      <a:t>
</a:t>
                    </a:r>
                    <a:fld id="{27C9367D-A1EF-4671-949C-75CA4DB90042}" type="CATEGORYNAME">
                      <a:rPr lang="en-US" baseline="0">
                        <a:solidFill>
                          <a:schemeClr val="accent2">
                            <a:lumMod val="75000"/>
                          </a:schemeClr>
                        </a:solidFill>
                      </a:rPr>
                      <a:pPr>
                        <a:defRPr sz="1400" b="1">
                          <a:solidFill>
                            <a:schemeClr val="accent2">
                              <a:lumMod val="75000"/>
                            </a:schemeClr>
                          </a:solidFill>
                        </a:defRPr>
                      </a:pPr>
                      <a:t>[NOMBRE DE CATEGORÍA]</a:t>
                    </a:fld>
                    <a:r>
                      <a:rPr lang="en-US" baseline="0">
                        <a:solidFill>
                          <a:schemeClr val="accent2">
                            <a:lumMod val="75000"/>
                          </a:schemeClr>
                        </a:solidFill>
                      </a:rPr>
                      <a:t>
</a:t>
                    </a:r>
                    <a:fld id="{03223E7F-424F-4B14-B8AC-0CDA687C5125}" type="PERCENTAGE">
                      <a:rPr lang="en-US" baseline="0">
                        <a:solidFill>
                          <a:schemeClr val="accent2">
                            <a:lumMod val="75000"/>
                          </a:schemeClr>
                        </a:solidFill>
                      </a:rPr>
                      <a:pPr>
                        <a:defRPr sz="1400" b="1">
                          <a:solidFill>
                            <a:schemeClr val="accent2">
                              <a:lumMod val="75000"/>
                            </a:schemeClr>
                          </a:solidFill>
                        </a:defRPr>
                      </a:pPr>
                      <a:t>[PORCENTAJE]</a:t>
                    </a:fld>
                    <a:endParaRPr lang="en-US" baseline="0">
                      <a:solidFill>
                        <a:schemeClr val="accent2">
                          <a:lumMod val="75000"/>
                        </a:schemeClr>
                      </a:solidFill>
                    </a:endParaRPr>
                  </a:p>
                </c:rich>
              </c:tx>
              <c:spPr>
                <a:noFill/>
                <a:ln>
                  <a:noFill/>
                </a:ln>
                <a:effectLst/>
              </c:spPr>
              <c:txPr>
                <a:bodyPr rot="0" spcFirstLastPara="1" vertOverflow="ellipsis" vert="horz" wrap="square" anchor="ctr" anchorCtr="1"/>
                <a:lstStyle/>
                <a:p>
                  <a:pPr>
                    <a:defRPr sz="1400" b="1" i="0" u="none" strike="noStrike" kern="1200" baseline="0">
                      <a:solidFill>
                        <a:schemeClr val="accent2">
                          <a:lumMod val="75000"/>
                        </a:schemeClr>
                      </a:solidFill>
                      <a:latin typeface="Arial Narrow" panose="020B0606020202030204" pitchFamily="34" charset="0"/>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2488747081660324"/>
                      <c:h val="0.34092632550435192"/>
                    </c:manualLayout>
                  </c15:layout>
                  <c15:dlblFieldTable/>
                  <c15:showDataLabelsRange val="1"/>
                </c:ext>
                <c:ext xmlns:c16="http://schemas.microsoft.com/office/drawing/2014/chart" uri="{C3380CC4-5D6E-409C-BE32-E72D297353CC}">
                  <c16:uniqueId val="{00000003-CF2E-4B1B-9370-E7D2B0D5FA9E}"/>
                </c:ext>
              </c:extLst>
            </c:dLbl>
            <c:dLbl>
              <c:idx val="2"/>
              <c:layout>
                <c:manualLayout>
                  <c:x val="-9.6681758530183723E-2"/>
                  <c:y val="8.6339676290463699E-2"/>
                </c:manualLayout>
              </c:layout>
              <c:tx>
                <c:rich>
                  <a:bodyPr rot="0" spcFirstLastPara="1" vertOverflow="ellipsis" vert="horz" wrap="square" anchor="ctr" anchorCtr="1"/>
                  <a:lstStyle/>
                  <a:p>
                    <a:pPr>
                      <a:defRPr sz="1400" b="1" i="0" u="none" strike="noStrike" kern="1200" baseline="0">
                        <a:solidFill>
                          <a:srgbClr val="78953D"/>
                        </a:solidFill>
                        <a:latin typeface="Arial Narrow" panose="020B0606020202030204" pitchFamily="34" charset="0"/>
                        <a:ea typeface="+mn-ea"/>
                        <a:cs typeface="+mn-cs"/>
                      </a:defRPr>
                    </a:pPr>
                    <a:fld id="{F1C4FE73-4FC1-4DD8-9D29-379AFE6B2586}" type="CELLRANGE">
                      <a:rPr lang="en-US" baseline="0">
                        <a:solidFill>
                          <a:srgbClr val="78953D"/>
                        </a:solidFill>
                      </a:rPr>
                      <a:pPr>
                        <a:defRPr sz="1400" b="1">
                          <a:solidFill>
                            <a:srgbClr val="78953D"/>
                          </a:solidFill>
                        </a:defRPr>
                      </a:pPr>
                      <a:t>[CELLRANGE]</a:t>
                    </a:fld>
                    <a:r>
                      <a:rPr lang="en-US" baseline="0">
                        <a:solidFill>
                          <a:srgbClr val="78953D"/>
                        </a:solidFill>
                      </a:rPr>
                      <a:t>
</a:t>
                    </a:r>
                    <a:fld id="{605BF304-BF91-43A0-8088-75E852EFA72C}" type="CATEGORYNAME">
                      <a:rPr lang="en-US" baseline="0">
                        <a:solidFill>
                          <a:srgbClr val="78953D"/>
                        </a:solidFill>
                      </a:rPr>
                      <a:pPr>
                        <a:defRPr sz="1400" b="1">
                          <a:solidFill>
                            <a:srgbClr val="78953D"/>
                          </a:solidFill>
                        </a:defRPr>
                      </a:pPr>
                      <a:t>[NOMBRE DE CATEGORÍA]</a:t>
                    </a:fld>
                    <a:r>
                      <a:rPr lang="en-US" baseline="0">
                        <a:solidFill>
                          <a:srgbClr val="78953D"/>
                        </a:solidFill>
                      </a:rPr>
                      <a:t>
</a:t>
                    </a:r>
                    <a:fld id="{5768D9BE-4C6A-416A-A89F-651A9175D2A6}" type="PERCENTAGE">
                      <a:rPr lang="en-US" baseline="0">
                        <a:solidFill>
                          <a:srgbClr val="78953D"/>
                        </a:solidFill>
                      </a:rPr>
                      <a:pPr>
                        <a:defRPr sz="1400" b="1">
                          <a:solidFill>
                            <a:srgbClr val="78953D"/>
                          </a:solidFill>
                        </a:defRPr>
                      </a:pPr>
                      <a:t>[PORCENTAJE]</a:t>
                    </a:fld>
                    <a:endParaRPr lang="en-US" baseline="0">
                      <a:solidFill>
                        <a:srgbClr val="78953D"/>
                      </a:solidFill>
                    </a:endParaRPr>
                  </a:p>
                </c:rich>
              </c:tx>
              <c:spPr>
                <a:noFill/>
                <a:ln>
                  <a:noFill/>
                </a:ln>
                <a:effectLst/>
              </c:spPr>
              <c:txPr>
                <a:bodyPr rot="0" spcFirstLastPara="1" vertOverflow="ellipsis" vert="horz" wrap="square" anchor="ctr" anchorCtr="1"/>
                <a:lstStyle/>
                <a:p>
                  <a:pPr>
                    <a:defRPr sz="1400" b="1" i="0" u="none" strike="noStrike" kern="1200" baseline="0">
                      <a:solidFill>
                        <a:srgbClr val="78953D"/>
                      </a:solidFill>
                      <a:latin typeface="Arial Narrow" panose="020B0606020202030204" pitchFamily="34" charset="0"/>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CF2E-4B1B-9370-E7D2B0D5FA9E}"/>
                </c:ext>
              </c:extLst>
            </c:dLbl>
            <c:dLbl>
              <c:idx val="3"/>
              <c:layout>
                <c:manualLayout>
                  <c:x val="8.0555555555555561E-2"/>
                  <c:y val="2.9454651501894803E-4"/>
                </c:manualLayout>
              </c:layout>
              <c:tx>
                <c:rich>
                  <a:bodyPr rot="0" spcFirstLastPara="1" vertOverflow="ellipsis" vert="horz" wrap="square" anchor="ctr" anchorCtr="1"/>
                  <a:lstStyle/>
                  <a:p>
                    <a:pPr>
                      <a:defRPr sz="1400" b="1" i="0" u="none" strike="noStrike" kern="1200" baseline="0">
                        <a:solidFill>
                          <a:schemeClr val="bg1">
                            <a:lumMod val="65000"/>
                          </a:schemeClr>
                        </a:solidFill>
                        <a:latin typeface="Arial Narrow" panose="020B0606020202030204" pitchFamily="34" charset="0"/>
                        <a:ea typeface="+mn-ea"/>
                        <a:cs typeface="+mn-cs"/>
                      </a:defRPr>
                    </a:pPr>
                    <a:fld id="{F5912DDB-5E06-43D6-AEE7-58206F8DD01C}" type="CELLRANGE">
                      <a:rPr lang="en-US" baseline="0">
                        <a:solidFill>
                          <a:schemeClr val="bg1">
                            <a:lumMod val="65000"/>
                          </a:schemeClr>
                        </a:solidFill>
                      </a:rPr>
                      <a:pPr>
                        <a:defRPr sz="1400" b="1">
                          <a:solidFill>
                            <a:schemeClr val="bg1">
                              <a:lumMod val="65000"/>
                            </a:schemeClr>
                          </a:solidFill>
                        </a:defRPr>
                      </a:pPr>
                      <a:t>[CELLRANGE]</a:t>
                    </a:fld>
                    <a:r>
                      <a:rPr lang="en-US" baseline="0">
                        <a:solidFill>
                          <a:schemeClr val="bg1">
                            <a:lumMod val="65000"/>
                          </a:schemeClr>
                        </a:solidFill>
                      </a:rPr>
                      <a:t>
</a:t>
                    </a:r>
                    <a:fld id="{12997E4C-5B32-4F65-ACAB-894DB34C531A}" type="CATEGORYNAME">
                      <a:rPr lang="en-US" baseline="0">
                        <a:solidFill>
                          <a:schemeClr val="bg1">
                            <a:lumMod val="65000"/>
                          </a:schemeClr>
                        </a:solidFill>
                      </a:rPr>
                      <a:pPr>
                        <a:defRPr sz="1400" b="1">
                          <a:solidFill>
                            <a:schemeClr val="bg1">
                              <a:lumMod val="65000"/>
                            </a:schemeClr>
                          </a:solidFill>
                        </a:defRPr>
                      </a:pPr>
                      <a:t>[NOMBRE DE CATEGORÍA]</a:t>
                    </a:fld>
                    <a:r>
                      <a:rPr lang="en-US" baseline="0">
                        <a:solidFill>
                          <a:schemeClr val="bg1">
                            <a:lumMod val="65000"/>
                          </a:schemeClr>
                        </a:solidFill>
                      </a:rPr>
                      <a:t>
</a:t>
                    </a:r>
                    <a:fld id="{5D3AD171-16A3-490B-BBE2-6F331E8646A0}" type="PERCENTAGE">
                      <a:rPr lang="en-US" baseline="0">
                        <a:solidFill>
                          <a:schemeClr val="bg1">
                            <a:lumMod val="65000"/>
                          </a:schemeClr>
                        </a:solidFill>
                      </a:rPr>
                      <a:pPr>
                        <a:defRPr sz="1400" b="1">
                          <a:solidFill>
                            <a:schemeClr val="bg1">
                              <a:lumMod val="65000"/>
                            </a:schemeClr>
                          </a:solidFill>
                        </a:defRPr>
                      </a:pPr>
                      <a:t>[PORCENTAJE]</a:t>
                    </a:fld>
                    <a:endParaRPr lang="en-US" baseline="0">
                      <a:solidFill>
                        <a:schemeClr val="bg1">
                          <a:lumMod val="65000"/>
                        </a:schemeClr>
                      </a:solidFill>
                    </a:endParaRPr>
                  </a:p>
                </c:rich>
              </c:tx>
              <c:spPr>
                <a:noFill/>
                <a:ln>
                  <a:noFill/>
                </a:ln>
                <a:effectLst/>
              </c:spPr>
              <c:txPr>
                <a:bodyPr rot="0" spcFirstLastPara="1" vertOverflow="ellipsis" vert="horz" wrap="square" anchor="ctr" anchorCtr="1"/>
                <a:lstStyle/>
                <a:p>
                  <a:pPr>
                    <a:defRPr sz="1400" b="1" i="0" u="none" strike="noStrike" kern="1200" baseline="0">
                      <a:solidFill>
                        <a:schemeClr val="bg1">
                          <a:lumMod val="65000"/>
                        </a:schemeClr>
                      </a:solidFill>
                      <a:latin typeface="Arial Narrow" panose="020B0606020202030204" pitchFamily="34" charset="0"/>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F2E-4B1B-9370-E7D2B0D5FA9E}"/>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Narrow" panose="020B0606020202030204" pitchFamily="34" charset="0"/>
                    <a:ea typeface="+mn-ea"/>
                    <a:cs typeface="+mn-cs"/>
                  </a:defRPr>
                </a:pPr>
                <a:endParaRPr lang="es-C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portafolio!$A$2:$A$5</c:f>
              <c:strCache>
                <c:ptCount val="4"/>
                <c:pt idx="0">
                  <c:v>Arrendados</c:v>
                </c:pt>
                <c:pt idx="1">
                  <c:v>Ocupación irregular</c:v>
                </c:pt>
                <c:pt idx="2">
                  <c:v>Desocupados</c:v>
                </c:pt>
                <c:pt idx="3">
                  <c:v>Destinados </c:v>
                </c:pt>
              </c:strCache>
            </c:strRef>
          </c:cat>
          <c:val>
            <c:numRef>
              <c:f>portafolio!$B$2:$B$5</c:f>
              <c:numCache>
                <c:formatCode>#,##0</c:formatCode>
                <c:ptCount val="4"/>
                <c:pt idx="0">
                  <c:v>4166</c:v>
                </c:pt>
                <c:pt idx="1">
                  <c:v>9705</c:v>
                </c:pt>
                <c:pt idx="2">
                  <c:v>6002</c:v>
                </c:pt>
                <c:pt idx="3">
                  <c:v>33</c:v>
                </c:pt>
              </c:numCache>
            </c:numRef>
          </c:val>
          <c:extLst>
            <c:ext xmlns:c15="http://schemas.microsoft.com/office/drawing/2012/chart" uri="{02D57815-91ED-43cb-92C2-25804820EDAC}">
              <c15:datalabelsRange>
                <c15:f>portafolio!$B$2:$B$5</c15:f>
                <c15:dlblRangeCache>
                  <c:ptCount val="4"/>
                  <c:pt idx="0">
                    <c:v>4,166</c:v>
                  </c:pt>
                  <c:pt idx="1">
                    <c:v>9,705</c:v>
                  </c:pt>
                  <c:pt idx="2">
                    <c:v>6,002</c:v>
                  </c:pt>
                  <c:pt idx="3">
                    <c:v>33</c:v>
                  </c:pt>
                </c15:dlblRangeCache>
              </c15:datalabelsRange>
            </c:ext>
            <c:ext xmlns:c16="http://schemas.microsoft.com/office/drawing/2014/chart" uri="{C3380CC4-5D6E-409C-BE32-E72D297353CC}">
              <c16:uniqueId val="{00000008-CF2E-4B1B-9370-E7D2B0D5FA9E}"/>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Arial Narrow" panose="020B0606020202030204" pitchFamily="34" charset="0"/>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'ESTADOS CTO MES'!$K$3</c:f>
              <c:strCache>
                <c:ptCount val="1"/>
                <c:pt idx="0">
                  <c:v>2019</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3248165561237158E-2"/>
                  <c:y val="-5.3872053872053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96C-4B02-BF4D-875B1784BA8B}"/>
                </c:ext>
              </c:extLst>
            </c:dLbl>
            <c:dLbl>
              <c:idx val="1"/>
              <c:layout>
                <c:manualLayout>
                  <c:x val="-1.1355570481060414E-2"/>
                  <c:y val="-6.28507295173961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96C-4B02-BF4D-875B1784BA8B}"/>
                </c:ext>
              </c:extLst>
            </c:dLbl>
            <c:dLbl>
              <c:idx val="2"/>
              <c:layout>
                <c:manualLayout>
                  <c:x val="0"/>
                  <c:y val="6.7340067340067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96C-4B02-BF4D-875B1784BA8B}"/>
                </c:ext>
              </c:extLst>
            </c:dLbl>
            <c:dLbl>
              <c:idx val="3"/>
              <c:layout>
                <c:manualLayout>
                  <c:x val="-5.8670447485478804E-2"/>
                  <c:y val="-8.08080808080808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96C-4B02-BF4D-875B1784BA8B}"/>
                </c:ext>
              </c:extLst>
            </c:dLbl>
            <c:dLbl>
              <c:idx val="4"/>
              <c:layout>
                <c:manualLayout>
                  <c:x val="-5.6777852405302072E-3"/>
                  <c:y val="0.134680134680134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96C-4B02-BF4D-875B1784BA8B}"/>
                </c:ext>
              </c:extLst>
            </c:dLbl>
            <c:dLbl>
              <c:idx val="5"/>
              <c:layout>
                <c:manualLayout>
                  <c:x val="-6.5580128778568092E-3"/>
                  <c:y val="6.0770089560166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96C-4B02-BF4D-875B1784BA8B}"/>
                </c:ext>
              </c:extLst>
            </c:dLbl>
            <c:dLbl>
              <c:idx val="6"/>
              <c:layout>
                <c:manualLayout>
                  <c:x val="-2.2711140962120898E-2"/>
                  <c:y val="-0.116722783389450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96C-4B02-BF4D-875B1784BA8B}"/>
                </c:ext>
              </c:extLst>
            </c:dLbl>
            <c:dLbl>
              <c:idx val="7"/>
              <c:layout>
                <c:manualLayout>
                  <c:x val="-9.4629754008836078E-3"/>
                  <c:y val="-9.427609427609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96C-4B02-BF4D-875B1784BA8B}"/>
                </c:ext>
              </c:extLst>
            </c:dLbl>
            <c:dLbl>
              <c:idx val="8"/>
              <c:layout>
                <c:manualLayout>
                  <c:x val="5.6777852405302072E-3"/>
                  <c:y val="-5.8361391694725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96C-4B02-BF4D-875B1784BA8B}"/>
                </c:ext>
              </c:extLst>
            </c:dLbl>
            <c:dLbl>
              <c:idx val="9"/>
              <c:layout>
                <c:manualLayout>
                  <c:x val="-1.3878870258069176E-16"/>
                  <c:y val="-6.73400673400673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96C-4B02-BF4D-875B1784BA8B}"/>
                </c:ext>
              </c:extLst>
            </c:dLbl>
            <c:dLbl>
              <c:idx val="10"/>
              <c:layout>
                <c:manualLayout>
                  <c:x val="-1.1355570481060553E-2"/>
                  <c:y val="8.08080808080808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96C-4B02-BF4D-875B1784BA8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MES'!$K$4:$K$15</c:f>
              <c:numCache>
                <c:formatCode>General</c:formatCode>
                <c:ptCount val="12"/>
                <c:pt idx="0">
                  <c:v>3151</c:v>
                </c:pt>
                <c:pt idx="1">
                  <c:v>3077</c:v>
                </c:pt>
                <c:pt idx="2">
                  <c:v>3043</c:v>
                </c:pt>
                <c:pt idx="3">
                  <c:v>3147</c:v>
                </c:pt>
                <c:pt idx="4">
                  <c:v>3168</c:v>
                </c:pt>
                <c:pt idx="5">
                  <c:v>3169</c:v>
                </c:pt>
                <c:pt idx="6">
                  <c:v>3223</c:v>
                </c:pt>
                <c:pt idx="7">
                  <c:v>3306</c:v>
                </c:pt>
                <c:pt idx="8">
                  <c:v>3322</c:v>
                </c:pt>
                <c:pt idx="9">
                  <c:v>3286</c:v>
                </c:pt>
                <c:pt idx="10">
                  <c:v>3275</c:v>
                </c:pt>
                <c:pt idx="11">
                  <c:v>3349</c:v>
                </c:pt>
              </c:numCache>
            </c:numRef>
          </c:val>
          <c:smooth val="0"/>
          <c:extLst>
            <c:ext xmlns:c16="http://schemas.microsoft.com/office/drawing/2014/chart" uri="{C3380CC4-5D6E-409C-BE32-E72D297353CC}">
              <c16:uniqueId val="{0000000B-996C-4B02-BF4D-875B1784BA8B}"/>
            </c:ext>
          </c:extLst>
        </c:ser>
        <c:ser>
          <c:idx val="1"/>
          <c:order val="1"/>
          <c:tx>
            <c:strRef>
              <c:f>'ESTADOS CTO MES'!$L$3</c:f>
              <c:strCache>
                <c:ptCount val="1"/>
                <c:pt idx="0">
                  <c:v>2020</c:v>
                </c:pt>
              </c:strCache>
            </c:strRef>
          </c:tx>
          <c:spPr>
            <a:ln w="28575" cap="rnd">
              <a:solidFill>
                <a:srgbClr val="C00000"/>
              </a:solidFill>
              <a:round/>
            </a:ln>
            <a:effectLst/>
          </c:spPr>
          <c:marker>
            <c:symbol val="circle"/>
            <c:size val="5"/>
            <c:spPr>
              <a:solidFill>
                <a:schemeClr val="accent6">
                  <a:lumMod val="75000"/>
                </a:schemeClr>
              </a:solidFill>
              <a:ln w="9525">
                <a:solidFill>
                  <a:srgbClr val="C00000"/>
                </a:solidFill>
              </a:ln>
              <a:effectLst/>
            </c:spPr>
          </c:marker>
          <c:dLbls>
            <c:dLbl>
              <c:idx val="0"/>
              <c:layout>
                <c:manualLayout>
                  <c:x val="5.6777852405302072E-3"/>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96C-4B02-BF4D-875B1784BA8B}"/>
                </c:ext>
              </c:extLst>
            </c:dLbl>
            <c:dLbl>
              <c:idx val="1"/>
              <c:layout>
                <c:manualLayout>
                  <c:x val="1.892595080176732E-2"/>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96C-4B02-BF4D-875B1784BA8B}"/>
                </c:ext>
              </c:extLst>
            </c:dLbl>
            <c:dLbl>
              <c:idx val="2"/>
              <c:layout>
                <c:manualLayout>
                  <c:x val="-2.9112084850495116E-3"/>
                  <c:y val="-6.6625026025400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96C-4B02-BF4D-875B1784BA8B}"/>
                </c:ext>
              </c:extLst>
            </c:dLbl>
            <c:dLbl>
              <c:idx val="3"/>
              <c:layout>
                <c:manualLayout>
                  <c:x val="-1.0189229697673292E-2"/>
                  <c:y val="-9.16094107849260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96C-4B02-BF4D-875B1784BA8B}"/>
                </c:ext>
              </c:extLst>
            </c:dLbl>
            <c:dLbl>
              <c:idx val="4"/>
              <c:layout>
                <c:manualLayout>
                  <c:x val="6.6915747804556728E-3"/>
                  <c:y val="-3.88566424461395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69-4811-BCCA-9D4A07560620}"/>
                </c:ext>
              </c:extLst>
            </c:dLbl>
            <c:dLbl>
              <c:idx val="5"/>
              <c:layout>
                <c:manualLayout>
                  <c:x val="-1.4556042425247611E-2"/>
                  <c:y val="-6.24609618988132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96C-4B02-BF4D-875B1784BA8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MES'!$L$4:$L$15</c:f>
              <c:numCache>
                <c:formatCode>General</c:formatCode>
                <c:ptCount val="12"/>
                <c:pt idx="0">
                  <c:v>3358</c:v>
                </c:pt>
                <c:pt idx="1">
                  <c:v>3344</c:v>
                </c:pt>
                <c:pt idx="2">
                  <c:v>3348</c:v>
                </c:pt>
                <c:pt idx="3">
                  <c:v>3327</c:v>
                </c:pt>
                <c:pt idx="4">
                  <c:v>3320</c:v>
                </c:pt>
                <c:pt idx="5">
                  <c:v>3222</c:v>
                </c:pt>
              </c:numCache>
            </c:numRef>
          </c:val>
          <c:smooth val="0"/>
          <c:extLst>
            <c:ext xmlns:c16="http://schemas.microsoft.com/office/drawing/2014/chart" uri="{C3380CC4-5D6E-409C-BE32-E72D297353CC}">
              <c16:uniqueId val="{00000011-996C-4B02-BF4D-875B1784BA8B}"/>
            </c:ext>
          </c:extLst>
        </c:ser>
        <c:dLbls>
          <c:showLegendKey val="0"/>
          <c:showVal val="0"/>
          <c:showCatName val="0"/>
          <c:showSerName val="0"/>
          <c:showPercent val="0"/>
          <c:showBubbleSize val="0"/>
        </c:dLbls>
        <c:marker val="1"/>
        <c:smooth val="0"/>
        <c:axId val="1757157711"/>
        <c:axId val="1984915471"/>
      </c:lineChart>
      <c:catAx>
        <c:axId val="1757157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84915471"/>
        <c:crosses val="autoZero"/>
        <c:auto val="1"/>
        <c:lblAlgn val="ctr"/>
        <c:lblOffset val="100"/>
        <c:noMultiLvlLbl val="0"/>
      </c:catAx>
      <c:valAx>
        <c:axId val="198491547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757157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18D6-4C76-A1EE-0AC7C139906B}"/>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18D6-4C76-A1EE-0AC7C139906B}"/>
              </c:ext>
            </c:extLst>
          </c:dPt>
          <c:dPt>
            <c:idx val="2"/>
            <c:bubble3D val="0"/>
            <c:spPr>
              <a:solidFill>
                <a:srgbClr val="FFC000"/>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18D6-4C76-A1EE-0AC7C139906B}"/>
              </c:ext>
            </c:extLst>
          </c:dPt>
          <c:dPt>
            <c:idx val="3"/>
            <c:bubble3D val="0"/>
            <c:spPr>
              <a:solidFill>
                <a:schemeClr val="accent6">
                  <a:lumMod val="75000"/>
                </a:schemeClr>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18D6-4C76-A1EE-0AC7C139906B}"/>
              </c:ext>
            </c:extLst>
          </c:dPt>
          <c:dLbls>
            <c:dLbl>
              <c:idx val="0"/>
              <c:layout>
                <c:manualLayout>
                  <c:x val="-0.17798739378399231"/>
                  <c:y val="9.851888305628463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8D6-4C76-A1EE-0AC7C139906B}"/>
                </c:ext>
              </c:extLst>
            </c:dLbl>
            <c:dLbl>
              <c:idx val="3"/>
              <c:layout>
                <c:manualLayout>
                  <c:x val="0.19329271984637458"/>
                  <c:y val="9.643700787401575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8D6-4C76-A1EE-0AC7C139906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s-CO"/>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'ESTADOS CTO MES'!$B$30:$B$33</c:f>
              <c:strCache>
                <c:ptCount val="4"/>
                <c:pt idx="0">
                  <c:v>CENTRO ORIENTE</c:v>
                </c:pt>
                <c:pt idx="1">
                  <c:v>NORTE</c:v>
                </c:pt>
                <c:pt idx="2">
                  <c:v>OCCIDENTE</c:v>
                </c:pt>
                <c:pt idx="3">
                  <c:v>SUR OCCIDENTE</c:v>
                </c:pt>
              </c:strCache>
            </c:strRef>
          </c:cat>
          <c:val>
            <c:numRef>
              <c:f>'ESTADOS CTO MES'!$C$30:$C$33</c:f>
              <c:numCache>
                <c:formatCode>General</c:formatCode>
                <c:ptCount val="4"/>
                <c:pt idx="0">
                  <c:v>1001</c:v>
                </c:pt>
                <c:pt idx="1">
                  <c:v>242</c:v>
                </c:pt>
                <c:pt idx="2">
                  <c:v>855</c:v>
                </c:pt>
                <c:pt idx="3">
                  <c:v>1124</c:v>
                </c:pt>
              </c:numCache>
            </c:numRef>
          </c:val>
          <c:extLst>
            <c:ext xmlns:c16="http://schemas.microsoft.com/office/drawing/2014/chart" uri="{C3380CC4-5D6E-409C-BE32-E72D297353CC}">
              <c16:uniqueId val="{00000008-18D6-4C76-A1EE-0AC7C139906B}"/>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a:solidFill>
                  <a:schemeClr val="accent1">
                    <a:lumMod val="75000"/>
                  </a:schemeClr>
                </a:solidFill>
                <a:latin typeface="Arial Narrow" panose="020B0606020202030204" pitchFamily="34" charset="0"/>
              </a:rPr>
              <a:t>Recaudo</a:t>
            </a:r>
            <a:r>
              <a:rPr lang="es-CO" sz="1800" b="1" baseline="0">
                <a:solidFill>
                  <a:schemeClr val="accent1">
                    <a:lumMod val="75000"/>
                  </a:schemeClr>
                </a:solidFill>
                <a:latin typeface="Arial Narrow" panose="020B0606020202030204" pitchFamily="34" charset="0"/>
              </a:rPr>
              <a:t> arriendos mensual </a:t>
            </a:r>
            <a:endParaRPr lang="es-CO" sz="1800"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manualLayout>
          <c:layoutTarget val="inner"/>
          <c:xMode val="edge"/>
          <c:yMode val="edge"/>
          <c:x val="2.221885042817013E-2"/>
          <c:y val="0.15452973545185547"/>
          <c:w val="0.95556229914365975"/>
          <c:h val="0.63245454366260989"/>
        </c:manualLayout>
      </c:layout>
      <c:barChart>
        <c:barDir val="col"/>
        <c:grouping val="clustered"/>
        <c:varyColors val="0"/>
        <c:ser>
          <c:idx val="0"/>
          <c:order val="0"/>
          <c:tx>
            <c:strRef>
              <c:f>'control recaudos'!$B$1</c:f>
              <c:strCache>
                <c:ptCount val="1"/>
                <c:pt idx="0">
                  <c:v>2016</c:v>
                </c:pt>
              </c:strCache>
            </c:strRef>
          </c:tx>
          <c:spPr>
            <a:solidFill>
              <a:schemeClr val="accent1">
                <a:lumMod val="20000"/>
                <a:lumOff val="80000"/>
              </a:schemeClr>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recaudos'!$B$2:$B$13</c:f>
              <c:numCache>
                <c:formatCode>General</c:formatCode>
                <c:ptCount val="12"/>
                <c:pt idx="8" formatCode="#,##0,,">
                  <c:v>1478139421</c:v>
                </c:pt>
                <c:pt idx="9" formatCode="#,##0,,">
                  <c:v>2303016898</c:v>
                </c:pt>
                <c:pt idx="10" formatCode="#,##0,,">
                  <c:v>2375606105.1599998</c:v>
                </c:pt>
                <c:pt idx="11" formatCode="#,##0,,">
                  <c:v>2972017283</c:v>
                </c:pt>
              </c:numCache>
            </c:numRef>
          </c:val>
          <c:extLst>
            <c:ext xmlns:c16="http://schemas.microsoft.com/office/drawing/2014/chart" uri="{C3380CC4-5D6E-409C-BE32-E72D297353CC}">
              <c16:uniqueId val="{00000000-9577-44E7-8A72-F7E0ECD0A97A}"/>
            </c:ext>
          </c:extLst>
        </c:ser>
        <c:ser>
          <c:idx val="1"/>
          <c:order val="1"/>
          <c:tx>
            <c:strRef>
              <c:f>'control recaudos'!$C$1</c:f>
              <c:strCache>
                <c:ptCount val="1"/>
                <c:pt idx="0">
                  <c:v>2017</c:v>
                </c:pt>
              </c:strCache>
            </c:strRef>
          </c:tx>
          <c:spPr>
            <a:solidFill>
              <a:schemeClr val="accent1">
                <a:lumMod val="40000"/>
                <a:lumOff val="60000"/>
              </a:schemeClr>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recaudos'!$C$2:$C$13</c:f>
              <c:numCache>
                <c:formatCode>#,##0,,</c:formatCode>
                <c:ptCount val="12"/>
                <c:pt idx="0">
                  <c:v>3257894192</c:v>
                </c:pt>
                <c:pt idx="1">
                  <c:v>2393761709.8000002</c:v>
                </c:pt>
                <c:pt idx="2">
                  <c:v>2692129646</c:v>
                </c:pt>
                <c:pt idx="3">
                  <c:v>2267585474</c:v>
                </c:pt>
                <c:pt idx="4">
                  <c:v>3355620185</c:v>
                </c:pt>
                <c:pt idx="5">
                  <c:v>2619122226.0500002</c:v>
                </c:pt>
                <c:pt idx="6">
                  <c:v>3290078169.8699999</c:v>
                </c:pt>
                <c:pt idx="7">
                  <c:v>2840193907.9700003</c:v>
                </c:pt>
                <c:pt idx="8">
                  <c:v>2877106967.8400002</c:v>
                </c:pt>
                <c:pt idx="9">
                  <c:v>2482198770.4699998</c:v>
                </c:pt>
                <c:pt idx="10">
                  <c:v>3763837696.9899998</c:v>
                </c:pt>
                <c:pt idx="11">
                  <c:v>3290054067.9899998</c:v>
                </c:pt>
              </c:numCache>
            </c:numRef>
          </c:val>
          <c:extLst>
            <c:ext xmlns:c16="http://schemas.microsoft.com/office/drawing/2014/chart" uri="{C3380CC4-5D6E-409C-BE32-E72D297353CC}">
              <c16:uniqueId val="{00000001-9577-44E7-8A72-F7E0ECD0A97A}"/>
            </c:ext>
          </c:extLst>
        </c:ser>
        <c:ser>
          <c:idx val="2"/>
          <c:order val="2"/>
          <c:tx>
            <c:strRef>
              <c:f>'control recaudos'!$D$1</c:f>
              <c:strCache>
                <c:ptCount val="1"/>
                <c:pt idx="0">
                  <c:v>2018</c:v>
                </c:pt>
              </c:strCache>
            </c:strRef>
          </c:tx>
          <c:spPr>
            <a:solidFill>
              <a:schemeClr val="accent1">
                <a:lumMod val="60000"/>
                <a:lumOff val="40000"/>
              </a:schemeClr>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recaudos'!$D$2:$D$13</c:f>
              <c:numCache>
                <c:formatCode>#,##0,,</c:formatCode>
                <c:ptCount val="12"/>
                <c:pt idx="0">
                  <c:v>3053468657.0900002</c:v>
                </c:pt>
                <c:pt idx="1">
                  <c:v>3007118569.5</c:v>
                </c:pt>
                <c:pt idx="2">
                  <c:v>3187289123.02</c:v>
                </c:pt>
                <c:pt idx="3">
                  <c:v>3750912215.1800003</c:v>
                </c:pt>
                <c:pt idx="4">
                  <c:v>4984437881.8999996</c:v>
                </c:pt>
                <c:pt idx="5">
                  <c:v>4440481876.9200001</c:v>
                </c:pt>
                <c:pt idx="6">
                  <c:v>5338571272.6900005</c:v>
                </c:pt>
                <c:pt idx="7">
                  <c:v>4610377670.3699999</c:v>
                </c:pt>
                <c:pt idx="8">
                  <c:v>5252973190.0299997</c:v>
                </c:pt>
                <c:pt idx="9">
                  <c:v>5452397484.0900002</c:v>
                </c:pt>
                <c:pt idx="10">
                  <c:v>4620483848.1599998</c:v>
                </c:pt>
                <c:pt idx="11">
                  <c:v>6714980984.1599998</c:v>
                </c:pt>
              </c:numCache>
            </c:numRef>
          </c:val>
          <c:extLst>
            <c:ext xmlns:c16="http://schemas.microsoft.com/office/drawing/2014/chart" uri="{C3380CC4-5D6E-409C-BE32-E72D297353CC}">
              <c16:uniqueId val="{00000002-9577-44E7-8A72-F7E0ECD0A97A}"/>
            </c:ext>
          </c:extLst>
        </c:ser>
        <c:ser>
          <c:idx val="3"/>
          <c:order val="3"/>
          <c:tx>
            <c:strRef>
              <c:f>'control recaudos'!$E$1</c:f>
              <c:strCache>
                <c:ptCount val="1"/>
                <c:pt idx="0">
                  <c:v>2019</c:v>
                </c:pt>
              </c:strCache>
            </c:strRef>
          </c:tx>
          <c:spPr>
            <a:solidFill>
              <a:schemeClr val="accent1">
                <a:lumMod val="50000"/>
              </a:schemeClr>
            </a:solidFill>
            <a:ln>
              <a:noFill/>
            </a:ln>
            <a:effectLst/>
          </c:spPr>
          <c:invertIfNegative val="0"/>
          <c:dLbls>
            <c:dLbl>
              <c:idx val="0"/>
              <c:layout>
                <c:manualLayout>
                  <c:x val="-3.1520874761359674E-2"/>
                  <c:y val="-3.93894572101781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77-44E7-8A72-F7E0ECD0A97A}"/>
                </c:ext>
              </c:extLst>
            </c:dLbl>
            <c:dLbl>
              <c:idx val="1"/>
              <c:layout>
                <c:manualLayout>
                  <c:x val="-2.311530815833043E-2"/>
                  <c:y val="-7.221317067261673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577-44E7-8A72-F7E0ECD0A97A}"/>
                </c:ext>
              </c:extLst>
            </c:dLbl>
            <c:dLbl>
              <c:idx val="11"/>
              <c:layout>
                <c:manualLayout>
                  <c:x val="6.0596864804098871E-3"/>
                  <c:y val="-8.6180349264688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77-44E7-8A72-F7E0ECD0A97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recaudos'!$E$2:$E$13</c:f>
              <c:numCache>
                <c:formatCode>#,##0,,</c:formatCode>
                <c:ptCount val="12"/>
                <c:pt idx="0">
                  <c:v>2815125675.7200003</c:v>
                </c:pt>
                <c:pt idx="1">
                  <c:v>4899012889.8800001</c:v>
                </c:pt>
                <c:pt idx="2">
                  <c:v>6704043305.7799997</c:v>
                </c:pt>
                <c:pt idx="3">
                  <c:v>6926076705.1499996</c:v>
                </c:pt>
                <c:pt idx="4">
                  <c:v>5504745147.2799997</c:v>
                </c:pt>
                <c:pt idx="5">
                  <c:v>5720682447.9295998</c:v>
                </c:pt>
                <c:pt idx="6">
                  <c:v>5962775128.9969997</c:v>
                </c:pt>
                <c:pt idx="7">
                  <c:v>6140336707.6199999</c:v>
                </c:pt>
                <c:pt idx="8">
                  <c:v>6853552130.7799997</c:v>
                </c:pt>
                <c:pt idx="9">
                  <c:v>8930072206.4899998</c:v>
                </c:pt>
                <c:pt idx="10">
                  <c:v>5787242141.4300003</c:v>
                </c:pt>
                <c:pt idx="11">
                  <c:v>5944375286.3699999</c:v>
                </c:pt>
              </c:numCache>
            </c:numRef>
          </c:val>
          <c:extLst>
            <c:ext xmlns:c16="http://schemas.microsoft.com/office/drawing/2014/chart" uri="{C3380CC4-5D6E-409C-BE32-E72D297353CC}">
              <c16:uniqueId val="{00000006-9577-44E7-8A72-F7E0ECD0A97A}"/>
            </c:ext>
          </c:extLst>
        </c:ser>
        <c:ser>
          <c:idx val="4"/>
          <c:order val="4"/>
          <c:tx>
            <c:strRef>
              <c:f>'control recaudos'!$F$1</c:f>
              <c:strCache>
                <c:ptCount val="1"/>
                <c:pt idx="0">
                  <c:v>2020</c:v>
                </c:pt>
              </c:strCache>
            </c:strRef>
          </c:tx>
          <c:spPr>
            <a:solidFill>
              <a:schemeClr val="accent2">
                <a:lumMod val="75000"/>
              </a:schemeClr>
            </a:solidFill>
            <a:ln>
              <a:noFill/>
            </a:ln>
            <a:effectLst/>
          </c:spPr>
          <c:invertIfNegative val="0"/>
          <c:dLbls>
            <c:dLbl>
              <c:idx val="2"/>
              <c:layout>
                <c:manualLayout>
                  <c:x val="2.4238745921640107E-2"/>
                  <c:y val="-7.523594371808253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77-44E7-8A72-F7E0ECD0A97A}"/>
                </c:ext>
              </c:extLst>
            </c:dLbl>
            <c:dLbl>
              <c:idx val="3"/>
              <c:layout>
                <c:manualLayout>
                  <c:x val="2.9288484655315208E-2"/>
                  <c:y val="-8.2076523109226723E-3"/>
                </c:manualLayout>
              </c:layout>
              <c:showLegendKey val="0"/>
              <c:showVal val="1"/>
              <c:showCatName val="0"/>
              <c:showSerName val="0"/>
              <c:showPercent val="0"/>
              <c:showBubbleSize val="0"/>
              <c:extLst>
                <c:ext xmlns:c15="http://schemas.microsoft.com/office/drawing/2012/chart" uri="{CE6537A1-D6FC-4f65-9D91-7224C49458BB}">
                  <c15:layout>
                    <c:manualLayout>
                      <c:w val="6.7939264446308489E-2"/>
                      <c:h val="6.8821164627086609E-2"/>
                    </c:manualLayout>
                  </c15:layout>
                </c:ext>
                <c:ext xmlns:c16="http://schemas.microsoft.com/office/drawing/2014/chart" uri="{C3380CC4-5D6E-409C-BE32-E72D297353CC}">
                  <c16:uniqueId val="{00000008-9577-44E7-8A72-F7E0ECD0A97A}"/>
                </c:ext>
              </c:extLst>
            </c:dLbl>
            <c:dLbl>
              <c:idx val="4"/>
              <c:layout>
                <c:manualLayout>
                  <c:x val="3.4338223388990202E-2"/>
                  <c:y val="3.69344353991519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77-44E7-8A72-F7E0ECD0A97A}"/>
                </c:ext>
              </c:extLst>
            </c:dLbl>
            <c:dLbl>
              <c:idx val="5"/>
              <c:layout>
                <c:manualLayout>
                  <c:x val="2.670582960923687E-2"/>
                  <c:y val="1.23114784663840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577-44E7-8A72-F7E0ECD0A97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recaudos'!$F$2:$F$13</c:f>
              <c:numCache>
                <c:formatCode>#,##0,,</c:formatCode>
                <c:ptCount val="12"/>
                <c:pt idx="0">
                  <c:v>6859437769.6499996</c:v>
                </c:pt>
                <c:pt idx="1">
                  <c:v>6394743680.21</c:v>
                </c:pt>
                <c:pt idx="2">
                  <c:v>4641640440.3400002</c:v>
                </c:pt>
                <c:pt idx="3">
                  <c:v>4451784814.1000004</c:v>
                </c:pt>
                <c:pt idx="4">
                  <c:v>4977166751.75</c:v>
                </c:pt>
                <c:pt idx="5">
                  <c:v>4751770226.1599998</c:v>
                </c:pt>
              </c:numCache>
            </c:numRef>
          </c:val>
          <c:extLst>
            <c:ext xmlns:c16="http://schemas.microsoft.com/office/drawing/2014/chart" uri="{C3380CC4-5D6E-409C-BE32-E72D297353CC}">
              <c16:uniqueId val="{0000000B-9577-44E7-8A72-F7E0ECD0A97A}"/>
            </c:ext>
          </c:extLst>
        </c:ser>
        <c:dLbls>
          <c:showLegendKey val="0"/>
          <c:showVal val="0"/>
          <c:showCatName val="0"/>
          <c:showSerName val="0"/>
          <c:showPercent val="0"/>
          <c:showBubbleSize val="0"/>
        </c:dLbls>
        <c:gapWidth val="219"/>
        <c:overlap val="-27"/>
        <c:axId val="716159087"/>
        <c:axId val="624153663"/>
      </c:barChart>
      <c:catAx>
        <c:axId val="716159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2">
                    <a:lumMod val="75000"/>
                  </a:schemeClr>
                </a:solidFill>
                <a:latin typeface="Arial Narrow" panose="020B0606020202030204" pitchFamily="34" charset="0"/>
                <a:ea typeface="+mn-ea"/>
                <a:cs typeface="+mn-cs"/>
              </a:defRPr>
            </a:pPr>
            <a:endParaRPr lang="es-CO"/>
          </a:p>
        </c:txPr>
        <c:crossAx val="624153663"/>
        <c:crosses val="autoZero"/>
        <c:auto val="1"/>
        <c:lblAlgn val="ctr"/>
        <c:lblOffset val="100"/>
        <c:noMultiLvlLbl val="0"/>
      </c:catAx>
      <c:valAx>
        <c:axId val="624153663"/>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716159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2">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B0F0"/>
            </a:solidFill>
            <a:ln>
              <a:noFill/>
            </a:ln>
            <a:effectLst/>
          </c:spPr>
          <c:invertIfNegative val="0"/>
          <c:dPt>
            <c:idx val="0"/>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2-8A7A-4669-AE6F-5F12F2E019D9}"/>
              </c:ext>
            </c:extLst>
          </c:dPt>
          <c:dPt>
            <c:idx val="1"/>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1-8A7A-4669-AE6F-5F12F2E019D9}"/>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0-8A7A-4669-AE6F-5F12F2E019D9}"/>
              </c:ext>
            </c:extLst>
          </c:dPt>
          <c:dPt>
            <c:idx val="3"/>
            <c:invertIfNegative val="0"/>
            <c:bubble3D val="0"/>
            <c:spPr>
              <a:solidFill>
                <a:schemeClr val="accent1">
                  <a:lumMod val="75000"/>
                </a:schemeClr>
              </a:solidFill>
              <a:ln>
                <a:noFill/>
              </a:ln>
              <a:effectLst/>
            </c:spPr>
            <c:extLst>
              <c:ext xmlns:c16="http://schemas.microsoft.com/office/drawing/2014/chart" uri="{C3380CC4-5D6E-409C-BE32-E72D297353CC}">
                <c16:uniqueId val="{00000000-B56F-410D-821A-B92CA727A921}"/>
              </c:ext>
            </c:extLst>
          </c:dPt>
          <c:dPt>
            <c:idx val="4"/>
            <c:invertIfNegative val="0"/>
            <c:bubble3D val="0"/>
            <c:spPr>
              <a:solidFill>
                <a:schemeClr val="accent2">
                  <a:lumMod val="75000"/>
                </a:schemeClr>
              </a:solidFill>
              <a:ln>
                <a:noFill/>
              </a:ln>
              <a:effectLst/>
            </c:spPr>
            <c:extLst>
              <c:ext xmlns:c16="http://schemas.microsoft.com/office/drawing/2014/chart" uri="{C3380CC4-5D6E-409C-BE32-E72D297353CC}">
                <c16:uniqueId val="{00000003-8A7A-4669-AE6F-5F12F2E019D9}"/>
              </c:ext>
            </c:extLst>
          </c:dPt>
          <c:dLbls>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6="http://schemas.microsoft.com/office/drawing/2014/chart" uri="{C3380CC4-5D6E-409C-BE32-E72D297353CC}">
                  <c16:uniqueId val="{00000003-8A7A-4669-AE6F-5F12F2E019D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'control recaudos'!$A$24:$E$24</c:f>
              <c:numCache>
                <c:formatCode>General</c:formatCode>
                <c:ptCount val="5"/>
                <c:pt idx="0">
                  <c:v>2016</c:v>
                </c:pt>
                <c:pt idx="1">
                  <c:v>2017</c:v>
                </c:pt>
                <c:pt idx="2">
                  <c:v>2018</c:v>
                </c:pt>
                <c:pt idx="3">
                  <c:v>2019</c:v>
                </c:pt>
                <c:pt idx="4">
                  <c:v>2020</c:v>
                </c:pt>
              </c:numCache>
            </c:numRef>
          </c:cat>
          <c:val>
            <c:numRef>
              <c:f>'control recaudos'!$A$25:$E$25</c:f>
              <c:numCache>
                <c:formatCode>#,##0,,</c:formatCode>
                <c:ptCount val="5"/>
                <c:pt idx="0">
                  <c:v>9128779707.1599998</c:v>
                </c:pt>
                <c:pt idx="1">
                  <c:v>35129583013.979996</c:v>
                </c:pt>
                <c:pt idx="2">
                  <c:v>54413492773.110016</c:v>
                </c:pt>
                <c:pt idx="3">
                  <c:v>72188039773.42659</c:v>
                </c:pt>
                <c:pt idx="4">
                  <c:v>32168886580.209999</c:v>
                </c:pt>
              </c:numCache>
            </c:numRef>
          </c:val>
          <c:extLst>
            <c:ext xmlns:c16="http://schemas.microsoft.com/office/drawing/2014/chart" uri="{C3380CC4-5D6E-409C-BE32-E72D297353CC}">
              <c16:uniqueId val="{00000000-70F5-4C41-AC6E-807BD038AB69}"/>
            </c:ext>
          </c:extLst>
        </c:ser>
        <c:dLbls>
          <c:showLegendKey val="0"/>
          <c:showVal val="0"/>
          <c:showCatName val="0"/>
          <c:showSerName val="0"/>
          <c:showPercent val="0"/>
          <c:showBubbleSize val="0"/>
        </c:dLbls>
        <c:gapWidth val="219"/>
        <c:overlap val="-27"/>
        <c:axId val="540406847"/>
        <c:axId val="636591535"/>
      </c:barChart>
      <c:catAx>
        <c:axId val="54040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636591535"/>
        <c:crosses val="autoZero"/>
        <c:auto val="1"/>
        <c:lblAlgn val="ctr"/>
        <c:lblOffset val="100"/>
        <c:noMultiLvlLbl val="0"/>
      </c:catAx>
      <c:valAx>
        <c:axId val="636591535"/>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54040684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2000" b="1">
                <a:solidFill>
                  <a:schemeClr val="accent1">
                    <a:lumMod val="75000"/>
                  </a:schemeClr>
                </a:solidFill>
                <a:latin typeface="Arial Narrow" panose="020B0606020202030204" pitchFamily="34" charset="0"/>
              </a:rPr>
              <a:t>Comparativo</a:t>
            </a:r>
            <a:r>
              <a:rPr lang="es-CO" sz="2000" b="1" baseline="0">
                <a:solidFill>
                  <a:schemeClr val="accent1">
                    <a:lumMod val="75000"/>
                  </a:schemeClr>
                </a:solidFill>
                <a:latin typeface="Arial Narrow" panose="020B0606020202030204" pitchFamily="34" charset="0"/>
              </a:rPr>
              <a:t> contratos nuevos 2018 al 2020</a:t>
            </a:r>
            <a:endParaRPr lang="es-CO" sz="2000"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'grafica contartos Nuevos año'!$B$20</c:f>
              <c:strCache>
                <c:ptCount val="1"/>
                <c:pt idx="0">
                  <c:v>2018</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0-1C48-47B2-8647-1C5E60BA883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contartos Nuevos año'!$A$21:$A$32</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'grafica contartos Nuevos año'!$B$21:$B$32</c:f>
              <c:numCache>
                <c:formatCode>General</c:formatCode>
                <c:ptCount val="12"/>
                <c:pt idx="0">
                  <c:v>28</c:v>
                </c:pt>
                <c:pt idx="1">
                  <c:v>38</c:v>
                </c:pt>
                <c:pt idx="2">
                  <c:v>33</c:v>
                </c:pt>
                <c:pt idx="3">
                  <c:v>32</c:v>
                </c:pt>
                <c:pt idx="4">
                  <c:v>31</c:v>
                </c:pt>
                <c:pt idx="5">
                  <c:v>26</c:v>
                </c:pt>
                <c:pt idx="6">
                  <c:v>19</c:v>
                </c:pt>
                <c:pt idx="7">
                  <c:v>15</c:v>
                </c:pt>
                <c:pt idx="8">
                  <c:v>36</c:v>
                </c:pt>
                <c:pt idx="9">
                  <c:v>36</c:v>
                </c:pt>
                <c:pt idx="10">
                  <c:v>45</c:v>
                </c:pt>
                <c:pt idx="11">
                  <c:v>46</c:v>
                </c:pt>
              </c:numCache>
            </c:numRef>
          </c:val>
          <c:smooth val="0"/>
          <c:extLst>
            <c:ext xmlns:c16="http://schemas.microsoft.com/office/drawing/2014/chart" uri="{C3380CC4-5D6E-409C-BE32-E72D297353CC}">
              <c16:uniqueId val="{0000000A-1C48-47B2-8647-1C5E60BA8833}"/>
            </c:ext>
          </c:extLst>
        </c:ser>
        <c:ser>
          <c:idx val="1"/>
          <c:order val="1"/>
          <c:tx>
            <c:strRef>
              <c:f>'grafica contartos Nuevos año'!$C$20</c:f>
              <c:strCache>
                <c:ptCount val="1"/>
                <c:pt idx="0">
                  <c:v>2019</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spPr>
                <a:solidFill>
                  <a:sysClr val="window" lastClr="FFFFFF"/>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accent2">
                          <a:lumMod val="75000"/>
                        </a:schemeClr>
                      </a:solidFill>
                      <a:latin typeface="Arial Narrow" panose="020B0606020202030204" pitchFamily="34" charset="0"/>
                      <a:ea typeface="+mn-ea"/>
                      <a:cs typeface="+mn-cs"/>
                    </a:defRPr>
                  </a:pPr>
                  <a:endParaRPr lang="es-CO"/>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B-1C48-47B2-8647-1C5E60BA8833}"/>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lumMod val="75000"/>
                      </a:schemeClr>
                    </a:solidFill>
                    <a:latin typeface="Arial Narrow" panose="020B060602020203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contartos Nuevos año'!$A$21:$A$32</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'grafica contartos Nuevos año'!$C$21:$C$32</c:f>
              <c:numCache>
                <c:formatCode>General</c:formatCode>
                <c:ptCount val="12"/>
                <c:pt idx="0">
                  <c:v>20</c:v>
                </c:pt>
                <c:pt idx="1">
                  <c:v>35</c:v>
                </c:pt>
                <c:pt idx="2">
                  <c:v>45</c:v>
                </c:pt>
                <c:pt idx="3">
                  <c:v>43</c:v>
                </c:pt>
                <c:pt idx="4">
                  <c:v>39</c:v>
                </c:pt>
                <c:pt idx="5">
                  <c:v>64</c:v>
                </c:pt>
                <c:pt idx="6">
                  <c:v>43</c:v>
                </c:pt>
                <c:pt idx="7">
                  <c:v>55</c:v>
                </c:pt>
                <c:pt idx="8">
                  <c:v>40</c:v>
                </c:pt>
                <c:pt idx="9">
                  <c:v>51</c:v>
                </c:pt>
                <c:pt idx="10">
                  <c:v>56</c:v>
                </c:pt>
                <c:pt idx="11">
                  <c:v>50</c:v>
                </c:pt>
              </c:numCache>
            </c:numRef>
          </c:val>
          <c:smooth val="0"/>
          <c:extLst>
            <c:ext xmlns:c16="http://schemas.microsoft.com/office/drawing/2014/chart" uri="{C3380CC4-5D6E-409C-BE32-E72D297353CC}">
              <c16:uniqueId val="{00000012-1C48-47B2-8647-1C5E60BA8833}"/>
            </c:ext>
          </c:extLst>
        </c:ser>
        <c:ser>
          <c:idx val="2"/>
          <c:order val="2"/>
          <c:tx>
            <c:strRef>
              <c:f>'grafica contartos Nuevos año'!$D$20</c:f>
              <c:strCache>
                <c:ptCount val="1"/>
                <c:pt idx="0">
                  <c:v>2020</c:v>
                </c:pt>
              </c:strCache>
            </c:strRef>
          </c:tx>
          <c:spPr>
            <a:ln w="28575" cap="rnd">
              <a:solidFill>
                <a:schemeClr val="accent6">
                  <a:lumMod val="75000"/>
                </a:schemeClr>
              </a:solidFill>
              <a:round/>
            </a:ln>
            <a:effectLst/>
          </c:spPr>
          <c:marker>
            <c:symbol val="circle"/>
            <c:size val="5"/>
            <c:spPr>
              <a:solidFill>
                <a:srgbClr val="FF0000"/>
              </a:solidFill>
              <a:ln w="9525">
                <a:solidFill>
                  <a:schemeClr val="accent6">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6">
                        <a:lumMod val="75000"/>
                      </a:schemeClr>
                    </a:solidFill>
                    <a:latin typeface="Arial Narrow" panose="020B0606020202030204" pitchFamily="34" charset="0"/>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contartos Nuevos año'!$A$21:$A$32</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'grafica contartos Nuevos año'!$D$21:$D$32</c:f>
              <c:numCache>
                <c:formatCode>General</c:formatCode>
                <c:ptCount val="12"/>
                <c:pt idx="0">
                  <c:v>30</c:v>
                </c:pt>
                <c:pt idx="1">
                  <c:v>26</c:v>
                </c:pt>
                <c:pt idx="2">
                  <c:v>22</c:v>
                </c:pt>
                <c:pt idx="3">
                  <c:v>21</c:v>
                </c:pt>
                <c:pt idx="4">
                  <c:v>14</c:v>
                </c:pt>
                <c:pt idx="5">
                  <c:v>9</c:v>
                </c:pt>
              </c:numCache>
            </c:numRef>
          </c:val>
          <c:smooth val="0"/>
          <c:extLst>
            <c:ext xmlns:c16="http://schemas.microsoft.com/office/drawing/2014/chart" uri="{C3380CC4-5D6E-409C-BE32-E72D297353CC}">
              <c16:uniqueId val="{00000016-1C48-47B2-8647-1C5E60BA8833}"/>
            </c:ext>
          </c:extLst>
        </c:ser>
        <c:dLbls>
          <c:showLegendKey val="0"/>
          <c:showVal val="0"/>
          <c:showCatName val="0"/>
          <c:showSerName val="0"/>
          <c:showPercent val="0"/>
          <c:showBubbleSize val="0"/>
        </c:dLbls>
        <c:marker val="1"/>
        <c:smooth val="0"/>
        <c:axId val="1879622063"/>
        <c:axId val="1879916655"/>
      </c:lineChart>
      <c:catAx>
        <c:axId val="1879622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879916655"/>
        <c:crosses val="autoZero"/>
        <c:auto val="1"/>
        <c:lblAlgn val="ctr"/>
        <c:lblOffset val="100"/>
        <c:noMultiLvlLbl val="0"/>
      </c:catAx>
      <c:valAx>
        <c:axId val="1879916655"/>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879622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a:solidFill>
                  <a:schemeClr val="accent1">
                    <a:lumMod val="75000"/>
                  </a:schemeClr>
                </a:solidFill>
                <a:latin typeface="Arial Narrow" panose="020B0606020202030204" pitchFamily="34" charset="0"/>
              </a:rPr>
              <a:t>Comerciales</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barChart>
        <c:barDir val="col"/>
        <c:grouping val="clustered"/>
        <c:varyColors val="0"/>
        <c:ser>
          <c:idx val="0"/>
          <c:order val="0"/>
          <c:tx>
            <c:strRef>
              <c:f>'recaudo ctos nuevos'!$B$12</c:f>
              <c:strCache>
                <c:ptCount val="1"/>
                <c:pt idx="0">
                  <c:v>I TRIM</c:v>
                </c:pt>
              </c:strCache>
            </c:strRef>
          </c:tx>
          <c:spPr>
            <a:solidFill>
              <a:schemeClr val="accent1"/>
            </a:solidFill>
            <a:ln>
              <a:noFill/>
            </a:ln>
            <a:effectLst/>
          </c:spPr>
          <c:invertIfNegative val="0"/>
          <c:dLbls>
            <c:dLbl>
              <c:idx val="0"/>
              <c:layout>
                <c:manualLayout>
                  <c:x val="-2.9585798816568046E-2"/>
                  <c:y val="-1.0709503180244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054-4D57-ABC2-009F3969EBE2}"/>
                </c:ext>
              </c:extLst>
            </c:dLbl>
            <c:dLbl>
              <c:idx val="2"/>
              <c:layout>
                <c:manualLayout>
                  <c:x val="-5.3254437869822487E-2"/>
                  <c:y val="-1.42793375736594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054-4D57-ABC2-009F3969EBE2}"/>
                </c:ext>
              </c:extLst>
            </c:dLbl>
            <c:dLbl>
              <c:idx val="3"/>
              <c:layout>
                <c:manualLayout>
                  <c:x val="-3.3530571992110451E-2"/>
                  <c:y val="-1.42793375736594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054-4D57-ABC2-009F3969EBE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'recaudo ctos nuevos'!$A$13:$A$16</c:f>
              <c:strCache>
                <c:ptCount val="4"/>
                <c:pt idx="0">
                  <c:v>CENTRO ORIENTE</c:v>
                </c:pt>
                <c:pt idx="1">
                  <c:v>NORTE</c:v>
                </c:pt>
                <c:pt idx="2">
                  <c:v>OCCIDENTE</c:v>
                </c:pt>
                <c:pt idx="3">
                  <c:v>SUR OCCIDENTE</c:v>
                </c:pt>
              </c:strCache>
            </c:strRef>
          </c:cat>
          <c:val>
            <c:numRef>
              <c:f>'recaudo ctos nuevos'!$B$13:$B$16</c:f>
              <c:numCache>
                <c:formatCode>_-* #,##0_-;\-* #,##0_-;_-* "-"??_-;_-@_-</c:formatCode>
                <c:ptCount val="4"/>
                <c:pt idx="0">
                  <c:v>63829464</c:v>
                </c:pt>
                <c:pt idx="1">
                  <c:v>0</c:v>
                </c:pt>
                <c:pt idx="2">
                  <c:v>562870</c:v>
                </c:pt>
                <c:pt idx="3">
                  <c:v>2165800</c:v>
                </c:pt>
              </c:numCache>
            </c:numRef>
          </c:val>
          <c:extLst>
            <c:ext xmlns:c16="http://schemas.microsoft.com/office/drawing/2014/chart" uri="{C3380CC4-5D6E-409C-BE32-E72D297353CC}">
              <c16:uniqueId val="{00000003-9054-4D57-ABC2-009F3969EBE2}"/>
            </c:ext>
          </c:extLst>
        </c:ser>
        <c:ser>
          <c:idx val="1"/>
          <c:order val="1"/>
          <c:tx>
            <c:strRef>
              <c:f>'recaudo ctos nuevos'!$C$12</c:f>
              <c:strCache>
                <c:ptCount val="1"/>
                <c:pt idx="0">
                  <c:v>II TRIM</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'recaudo ctos nuevos'!$A$13:$A$16</c:f>
              <c:strCache>
                <c:ptCount val="4"/>
                <c:pt idx="0">
                  <c:v>CENTRO ORIENTE</c:v>
                </c:pt>
                <c:pt idx="1">
                  <c:v>NORTE</c:v>
                </c:pt>
                <c:pt idx="2">
                  <c:v>OCCIDENTE</c:v>
                </c:pt>
                <c:pt idx="3">
                  <c:v>SUR OCCIDENTE</c:v>
                </c:pt>
              </c:strCache>
            </c:strRef>
          </c:cat>
          <c:val>
            <c:numRef>
              <c:f>'recaudo ctos nuevos'!$C$13:$C$16</c:f>
              <c:numCache>
                <c:formatCode>_-* #,##0_-;\-* #,##0_-;_-* "-"??_-;_-@_-</c:formatCode>
                <c:ptCount val="4"/>
                <c:pt idx="0">
                  <c:v>80901578</c:v>
                </c:pt>
                <c:pt idx="1">
                  <c:v>12376000</c:v>
                </c:pt>
                <c:pt idx="2">
                  <c:v>7517514</c:v>
                </c:pt>
                <c:pt idx="3">
                  <c:v>45956996</c:v>
                </c:pt>
              </c:numCache>
            </c:numRef>
          </c:val>
          <c:extLst>
            <c:ext xmlns:c16="http://schemas.microsoft.com/office/drawing/2014/chart" uri="{C3380CC4-5D6E-409C-BE32-E72D297353CC}">
              <c16:uniqueId val="{00000004-9054-4D57-ABC2-009F3969EBE2}"/>
            </c:ext>
          </c:extLst>
        </c:ser>
        <c:dLbls>
          <c:showLegendKey val="0"/>
          <c:showVal val="0"/>
          <c:showCatName val="0"/>
          <c:showSerName val="0"/>
          <c:showPercent val="0"/>
          <c:showBubbleSize val="0"/>
        </c:dLbls>
        <c:gapWidth val="219"/>
        <c:overlap val="-27"/>
        <c:axId val="1433392576"/>
        <c:axId val="1900387472"/>
      </c:barChart>
      <c:catAx>
        <c:axId val="143339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00387472"/>
        <c:crosses val="autoZero"/>
        <c:auto val="1"/>
        <c:lblAlgn val="ctr"/>
        <c:lblOffset val="100"/>
        <c:noMultiLvlLbl val="0"/>
      </c:catAx>
      <c:valAx>
        <c:axId val="1900387472"/>
        <c:scaling>
          <c:orientation val="minMax"/>
        </c:scaling>
        <c:delete val="1"/>
        <c:axPos val="l"/>
        <c:majorGridlines>
          <c:spPr>
            <a:ln w="9525" cap="flat" cmpd="sng" algn="ctr">
              <a:noFill/>
              <a:round/>
            </a:ln>
            <a:effectLst/>
          </c:spPr>
        </c:majorGridlines>
        <c:numFmt formatCode="_-* #,##0_-;\-* #,##0_-;_-* &quot;-&quot;??_-;_-@_-" sourceLinked="1"/>
        <c:majorTickMark val="none"/>
        <c:minorTickMark val="none"/>
        <c:tickLblPos val="nextTo"/>
        <c:crossAx val="143339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a:solidFill>
                  <a:schemeClr val="accent1">
                    <a:lumMod val="75000"/>
                  </a:schemeClr>
                </a:solidFill>
                <a:latin typeface="Arial Narrow" panose="020B0606020202030204" pitchFamily="34" charset="0"/>
              </a:rPr>
              <a:t>Vivienda</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barChart>
        <c:barDir val="col"/>
        <c:grouping val="clustered"/>
        <c:varyColors val="0"/>
        <c:ser>
          <c:idx val="0"/>
          <c:order val="0"/>
          <c:tx>
            <c:strRef>
              <c:f>'recaudo ctos nuevos'!$B$12</c:f>
              <c:strCache>
                <c:ptCount val="1"/>
                <c:pt idx="0">
                  <c:v>I TRIM</c:v>
                </c:pt>
              </c:strCache>
            </c:strRef>
          </c:tx>
          <c:spPr>
            <a:solidFill>
              <a:schemeClr val="accent1"/>
            </a:solidFill>
            <a:ln>
              <a:noFill/>
            </a:ln>
            <a:effectLst/>
          </c:spPr>
          <c:invertIfNegative val="0"/>
          <c:dLbls>
            <c:dLbl>
              <c:idx val="0"/>
              <c:layout>
                <c:manualLayout>
                  <c:x val="-3.1558185404339252E-2"/>
                  <c:y val="-1.07095031802446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DE-4C66-888C-DCF9E7E09342}"/>
                </c:ext>
              </c:extLst>
            </c:dLbl>
            <c:dLbl>
              <c:idx val="2"/>
              <c:layout>
                <c:manualLayout>
                  <c:x val="-5.5226824457593762E-2"/>
                  <c:y val="-3.5698343934148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DE-4C66-888C-DCF9E7E0934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'recaudo ctos nuevos'!$A$37:$A$40</c:f>
              <c:strCache>
                <c:ptCount val="4"/>
                <c:pt idx="0">
                  <c:v>CENTRO ORIENTE</c:v>
                </c:pt>
                <c:pt idx="1">
                  <c:v>NORTE</c:v>
                </c:pt>
                <c:pt idx="2">
                  <c:v>OCCIDENTE</c:v>
                </c:pt>
                <c:pt idx="3">
                  <c:v>SUR OCCIDENTE</c:v>
                </c:pt>
              </c:strCache>
            </c:strRef>
          </c:cat>
          <c:val>
            <c:numRef>
              <c:f>'recaudo ctos nuevos'!$B$37:$B$40</c:f>
              <c:numCache>
                <c:formatCode>_-* #,##0_-;\-* #,##0_-;_-* "-"??_-;_-@_-</c:formatCode>
                <c:ptCount val="4"/>
                <c:pt idx="0">
                  <c:v>30347869</c:v>
                </c:pt>
                <c:pt idx="1">
                  <c:v>0</c:v>
                </c:pt>
                <c:pt idx="2">
                  <c:v>10523333</c:v>
                </c:pt>
                <c:pt idx="3">
                  <c:v>4399000</c:v>
                </c:pt>
              </c:numCache>
            </c:numRef>
          </c:val>
          <c:extLst>
            <c:ext xmlns:c16="http://schemas.microsoft.com/office/drawing/2014/chart" uri="{C3380CC4-5D6E-409C-BE32-E72D297353CC}">
              <c16:uniqueId val="{00000002-A8DE-4C66-888C-DCF9E7E09342}"/>
            </c:ext>
          </c:extLst>
        </c:ser>
        <c:ser>
          <c:idx val="1"/>
          <c:order val="1"/>
          <c:tx>
            <c:strRef>
              <c:f>'recaudo ctos nuevos'!$C$12</c:f>
              <c:strCache>
                <c:ptCount val="1"/>
                <c:pt idx="0">
                  <c:v>II TRIM</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'recaudo ctos nuevos'!$A$37:$A$40</c:f>
              <c:strCache>
                <c:ptCount val="4"/>
                <c:pt idx="0">
                  <c:v>CENTRO ORIENTE</c:v>
                </c:pt>
                <c:pt idx="1">
                  <c:v>NORTE</c:v>
                </c:pt>
                <c:pt idx="2">
                  <c:v>OCCIDENTE</c:v>
                </c:pt>
                <c:pt idx="3">
                  <c:v>SUR OCCIDENTE</c:v>
                </c:pt>
              </c:strCache>
            </c:strRef>
          </c:cat>
          <c:val>
            <c:numRef>
              <c:f>'recaudo ctos nuevos'!$C$37:$C$40</c:f>
              <c:numCache>
                <c:formatCode>_-* #,##0_-;\-* #,##0_-;_-* "-"??_-;_-@_-</c:formatCode>
                <c:ptCount val="4"/>
                <c:pt idx="0">
                  <c:v>56371536</c:v>
                </c:pt>
                <c:pt idx="1">
                  <c:v>6750000</c:v>
                </c:pt>
                <c:pt idx="2">
                  <c:v>9531667</c:v>
                </c:pt>
                <c:pt idx="3">
                  <c:v>29286733</c:v>
                </c:pt>
              </c:numCache>
            </c:numRef>
          </c:val>
          <c:extLst>
            <c:ext xmlns:c16="http://schemas.microsoft.com/office/drawing/2014/chart" uri="{C3380CC4-5D6E-409C-BE32-E72D297353CC}">
              <c16:uniqueId val="{00000003-A8DE-4C66-888C-DCF9E7E09342}"/>
            </c:ext>
          </c:extLst>
        </c:ser>
        <c:dLbls>
          <c:showLegendKey val="0"/>
          <c:showVal val="0"/>
          <c:showCatName val="0"/>
          <c:showSerName val="0"/>
          <c:showPercent val="0"/>
          <c:showBubbleSize val="0"/>
        </c:dLbls>
        <c:gapWidth val="219"/>
        <c:overlap val="-27"/>
        <c:axId val="1433392576"/>
        <c:axId val="1900387472"/>
      </c:barChart>
      <c:catAx>
        <c:axId val="143339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00387472"/>
        <c:crosses val="autoZero"/>
        <c:auto val="1"/>
        <c:lblAlgn val="ctr"/>
        <c:lblOffset val="100"/>
        <c:noMultiLvlLbl val="0"/>
      </c:catAx>
      <c:valAx>
        <c:axId val="1900387472"/>
        <c:scaling>
          <c:orientation val="minMax"/>
        </c:scaling>
        <c:delete val="1"/>
        <c:axPos val="l"/>
        <c:majorGridlines>
          <c:spPr>
            <a:ln w="9525" cap="flat" cmpd="sng" algn="ctr">
              <a:noFill/>
              <a:round/>
            </a:ln>
            <a:effectLst/>
          </c:spPr>
        </c:majorGridlines>
        <c:numFmt formatCode="_-* #,##0_-;\-* #,##0_-;_-* &quot;-&quot;??_-;_-@_-" sourceLinked="1"/>
        <c:majorTickMark val="none"/>
        <c:minorTickMark val="none"/>
        <c:tickLblPos val="nextTo"/>
        <c:crossAx val="143339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a:solidFill>
                  <a:schemeClr val="accent1">
                    <a:lumMod val="75000"/>
                  </a:schemeClr>
                </a:solidFill>
                <a:latin typeface="Arial Narrow" panose="020B0606020202030204" pitchFamily="34" charset="0"/>
              </a:rPr>
              <a:t>Transacción</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barChart>
        <c:barDir val="col"/>
        <c:grouping val="clustered"/>
        <c:varyColors val="0"/>
        <c:ser>
          <c:idx val="0"/>
          <c:order val="0"/>
          <c:tx>
            <c:strRef>
              <c:f>'recaudo ctos nuevos'!$B$12</c:f>
              <c:strCache>
                <c:ptCount val="1"/>
                <c:pt idx="0">
                  <c:v>I TRIM</c:v>
                </c:pt>
              </c:strCache>
            </c:strRef>
          </c:tx>
          <c:spPr>
            <a:solidFill>
              <a:schemeClr val="accent1"/>
            </a:solidFill>
            <a:ln>
              <a:noFill/>
            </a:ln>
            <a:effectLst/>
          </c:spPr>
          <c:invertIfNegative val="0"/>
          <c:dLbls>
            <c:dLbl>
              <c:idx val="3"/>
              <c:layout>
                <c:manualLayout>
                  <c:x val="-2.9585798816568046E-2"/>
                  <c:y val="-4.28380127209785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3D6-4192-AACF-CB2EF29F4CF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'recaudo ctos nuevos'!$A$56:$A$59</c:f>
              <c:strCache>
                <c:ptCount val="4"/>
                <c:pt idx="0">
                  <c:v>CENTRO ORIENTE</c:v>
                </c:pt>
                <c:pt idx="1">
                  <c:v>NORTE</c:v>
                </c:pt>
                <c:pt idx="2">
                  <c:v>OCCIDENTE</c:v>
                </c:pt>
                <c:pt idx="3">
                  <c:v>SUR OCCIDENTE</c:v>
                </c:pt>
              </c:strCache>
            </c:strRef>
          </c:cat>
          <c:val>
            <c:numRef>
              <c:f>'recaudo ctos nuevos'!$B$56:$B$59</c:f>
              <c:numCache>
                <c:formatCode>_-* #,##0_-;\-* #,##0_-;_-* "-"??_-;_-@_-</c:formatCode>
                <c:ptCount val="4"/>
                <c:pt idx="0">
                  <c:v>742398264</c:v>
                </c:pt>
                <c:pt idx="1">
                  <c:v>0</c:v>
                </c:pt>
                <c:pt idx="2">
                  <c:v>0</c:v>
                </c:pt>
                <c:pt idx="3">
                  <c:v>15501667</c:v>
                </c:pt>
              </c:numCache>
            </c:numRef>
          </c:val>
          <c:extLst>
            <c:ext xmlns:c16="http://schemas.microsoft.com/office/drawing/2014/chart" uri="{C3380CC4-5D6E-409C-BE32-E72D297353CC}">
              <c16:uniqueId val="{00000001-93D6-4192-AACF-CB2EF29F4CFB}"/>
            </c:ext>
          </c:extLst>
        </c:ser>
        <c:ser>
          <c:idx val="1"/>
          <c:order val="1"/>
          <c:tx>
            <c:strRef>
              <c:f>'recaudo ctos nuevos'!$C$12</c:f>
              <c:strCache>
                <c:ptCount val="1"/>
                <c:pt idx="0">
                  <c:v>II TRIM</c:v>
                </c:pt>
              </c:strCache>
            </c:strRef>
          </c:tx>
          <c:spPr>
            <a:solidFill>
              <a:schemeClr val="accent2"/>
            </a:solidFill>
            <a:ln>
              <a:noFill/>
            </a:ln>
            <a:effectLst/>
          </c:spPr>
          <c:invertIfNegative val="0"/>
          <c:dLbls>
            <c:dLbl>
              <c:idx val="0"/>
              <c:layout>
                <c:manualLayout>
                  <c:x val="7.8895463510848127E-2"/>
                  <c:y val="-1.0709503180244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3D6-4192-AACF-CB2EF29F4CFB}"/>
                </c:ext>
              </c:extLst>
            </c:dLbl>
            <c:dLbl>
              <c:idx val="2"/>
              <c:layout>
                <c:manualLayout>
                  <c:x val="-2.1696252465483234E-2"/>
                  <c:y val="-5.35475159012229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3D6-4192-AACF-CB2EF29F4CFB}"/>
                </c:ext>
              </c:extLst>
            </c:dLbl>
            <c:dLbl>
              <c:idx val="3"/>
              <c:layout>
                <c:manualLayout>
                  <c:x val="9.8619329388558719E-3"/>
                  <c:y val="-8.56760254419568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3D6-4192-AACF-CB2EF29F4CF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'recaudo ctos nuevos'!$A$56:$A$59</c:f>
              <c:strCache>
                <c:ptCount val="4"/>
                <c:pt idx="0">
                  <c:v>CENTRO ORIENTE</c:v>
                </c:pt>
                <c:pt idx="1">
                  <c:v>NORTE</c:v>
                </c:pt>
                <c:pt idx="2">
                  <c:v>OCCIDENTE</c:v>
                </c:pt>
                <c:pt idx="3">
                  <c:v>SUR OCCIDENTE</c:v>
                </c:pt>
              </c:strCache>
            </c:strRef>
          </c:cat>
          <c:val>
            <c:numRef>
              <c:f>'recaudo ctos nuevos'!$C$56:$C$59</c:f>
              <c:numCache>
                <c:formatCode>_-* #,##0_-;\-* #,##0_-;_-* "-"??_-;_-@_-</c:formatCode>
                <c:ptCount val="4"/>
                <c:pt idx="0">
                  <c:v>291431997</c:v>
                </c:pt>
                <c:pt idx="1">
                  <c:v>10675000</c:v>
                </c:pt>
                <c:pt idx="2">
                  <c:v>71721203</c:v>
                </c:pt>
                <c:pt idx="3">
                  <c:v>148600000</c:v>
                </c:pt>
              </c:numCache>
            </c:numRef>
          </c:val>
          <c:extLst>
            <c:ext xmlns:c16="http://schemas.microsoft.com/office/drawing/2014/chart" uri="{C3380CC4-5D6E-409C-BE32-E72D297353CC}">
              <c16:uniqueId val="{00000005-93D6-4192-AACF-CB2EF29F4CFB}"/>
            </c:ext>
          </c:extLst>
        </c:ser>
        <c:dLbls>
          <c:showLegendKey val="0"/>
          <c:showVal val="0"/>
          <c:showCatName val="0"/>
          <c:showSerName val="0"/>
          <c:showPercent val="0"/>
          <c:showBubbleSize val="0"/>
        </c:dLbls>
        <c:gapWidth val="219"/>
        <c:overlap val="-27"/>
        <c:axId val="1433392576"/>
        <c:axId val="1900387472"/>
      </c:barChart>
      <c:catAx>
        <c:axId val="143339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00387472"/>
        <c:crosses val="autoZero"/>
        <c:auto val="1"/>
        <c:lblAlgn val="ctr"/>
        <c:lblOffset val="100"/>
        <c:noMultiLvlLbl val="0"/>
      </c:catAx>
      <c:valAx>
        <c:axId val="1900387472"/>
        <c:scaling>
          <c:orientation val="minMax"/>
        </c:scaling>
        <c:delete val="1"/>
        <c:axPos val="l"/>
        <c:majorGridlines>
          <c:spPr>
            <a:ln w="9525" cap="flat" cmpd="sng" algn="ctr">
              <a:noFill/>
              <a:round/>
            </a:ln>
            <a:effectLst/>
          </c:spPr>
        </c:majorGridlines>
        <c:numFmt formatCode="_-* #,##0_-;\-* #,##0_-;_-* &quot;-&quot;??_-;_-@_-" sourceLinked="1"/>
        <c:majorTickMark val="none"/>
        <c:minorTickMark val="none"/>
        <c:tickLblPos val="nextTo"/>
        <c:crossAx val="143339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a:glow rad="139700">
            <a:schemeClr val="accent2">
              <a:satMod val="175000"/>
              <a:alpha val="40000"/>
            </a:schemeClr>
          </a:glow>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cked"/>
        <c:varyColors val="0"/>
        <c:ser>
          <c:idx val="2"/>
          <c:order val="2"/>
          <c:tx>
            <c:strRef>
              <c:f>Hoja1!$A$5</c:f>
              <c:strCache>
                <c:ptCount val="1"/>
                <c:pt idx="0">
                  <c:v>% EFICIENCIA</c:v>
                </c:pt>
              </c:strCache>
            </c:strRef>
          </c:tx>
          <c:spPr>
            <a:ln w="34925" cap="sq" cmpd="sng">
              <a:solidFill>
                <a:schemeClr val="accent1"/>
              </a:solidFill>
              <a:miter lim="800000"/>
            </a:ln>
            <a:effectLst/>
          </c:spPr>
          <c:marker>
            <c:symbol val="triangle"/>
            <c:size val="5"/>
            <c:spPr>
              <a:solidFill>
                <a:schemeClr val="accent1">
                  <a:shade val="65000"/>
                </a:schemeClr>
              </a:solidFill>
              <a:ln w="9525">
                <a:solidFill>
                  <a:schemeClr val="accent1">
                    <a:shade val="65000"/>
                  </a:schemeClr>
                </a:solidFill>
              </a:ln>
              <a:effectLst/>
            </c:spPr>
          </c:marker>
          <c:dLbls>
            <c:dLbl>
              <c:idx val="6"/>
              <c:spPr>
                <a:noFill/>
                <a:ln>
                  <a:noFill/>
                </a:ln>
                <a:effectLst>
                  <a:glow rad="38100">
                    <a:schemeClr val="bg2">
                      <a:lumMod val="75000"/>
                      <a:alpha val="40000"/>
                    </a:schemeClr>
                  </a:glow>
                  <a:outerShdw blurRad="50800" dist="50800" dir="5400000" algn="ctr" rotWithShape="0">
                    <a:schemeClr val="accent2">
                      <a:lumMod val="60000"/>
                      <a:lumOff val="40000"/>
                    </a:scheme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extLst>
                <c:ext xmlns:c16="http://schemas.microsoft.com/office/drawing/2014/chart" uri="{C3380CC4-5D6E-409C-BE32-E72D297353CC}">
                  <c16:uniqueId val="{00000000-0D73-4AC3-9463-E8827374160C}"/>
                </c:ext>
              </c:extLst>
            </c:dLbl>
            <c:spPr>
              <a:noFill/>
              <a:ln>
                <a:noFill/>
              </a:ln>
              <a:effectLst>
                <a:glow rad="38100">
                  <a:schemeClr val="bg2">
                    <a:lumMod val="75000"/>
                    <a:alpha val="40000"/>
                  </a:schemeClr>
                </a:glow>
                <a:outerShdw blurRad="50800" dist="50800" dir="5400000" algn="ctr" rotWithShape="0">
                  <a:schemeClr val="accent2">
                    <a:lumMod val="60000"/>
                    <a:lumOff val="40000"/>
                  </a:schemeClr>
                </a:outerShdw>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Hoja1!$B$2:$H$2</c:f>
              <c:strCache>
                <c:ptCount val="7"/>
                <c:pt idx="0">
                  <c:v>ENE</c:v>
                </c:pt>
                <c:pt idx="1">
                  <c:v>FEB</c:v>
                </c:pt>
                <c:pt idx="2">
                  <c:v>MAR</c:v>
                </c:pt>
                <c:pt idx="3">
                  <c:v>ABR</c:v>
                </c:pt>
                <c:pt idx="4">
                  <c:v>MAY</c:v>
                </c:pt>
                <c:pt idx="5">
                  <c:v>JUN</c:v>
                </c:pt>
                <c:pt idx="6">
                  <c:v>Promedio</c:v>
                </c:pt>
              </c:strCache>
            </c:strRef>
          </c:cat>
          <c:val>
            <c:numRef>
              <c:f>Hoja1!$B$5:$H$5</c:f>
              <c:numCache>
                <c:formatCode>0.0%</c:formatCode>
                <c:ptCount val="7"/>
                <c:pt idx="0">
                  <c:v>4.8653198370282619E-2</c:v>
                </c:pt>
                <c:pt idx="1">
                  <c:v>4.9320931507051392E-2</c:v>
                </c:pt>
                <c:pt idx="2">
                  <c:v>4.9215817847518814E-2</c:v>
                </c:pt>
                <c:pt idx="3">
                  <c:v>5.6466120913164324E-2</c:v>
                </c:pt>
                <c:pt idx="4">
                  <c:v>6.5581379748350682E-2</c:v>
                </c:pt>
                <c:pt idx="5">
                  <c:v>3.8373170655756877E-2</c:v>
                </c:pt>
                <c:pt idx="6">
                  <c:v>5.1334332710640557E-2</c:v>
                </c:pt>
              </c:numCache>
            </c:numRef>
          </c:val>
          <c:smooth val="0"/>
          <c:extLst>
            <c:ext xmlns:c16="http://schemas.microsoft.com/office/drawing/2014/chart" uri="{C3380CC4-5D6E-409C-BE32-E72D297353CC}">
              <c16:uniqueId val="{00000000-207B-41C5-AE96-79287BCEF8CB}"/>
            </c:ext>
          </c:extLst>
        </c:ser>
        <c:dLbls>
          <c:dLblPos val="t"/>
          <c:showLegendKey val="0"/>
          <c:showVal val="1"/>
          <c:showCatName val="0"/>
          <c:showSerName val="0"/>
          <c:showPercent val="0"/>
          <c:showBubbleSize val="0"/>
        </c:dLbls>
        <c:marker val="1"/>
        <c:smooth val="0"/>
        <c:axId val="1346230079"/>
        <c:axId val="1267487775"/>
        <c:extLst>
          <c:ext xmlns:c15="http://schemas.microsoft.com/office/drawing/2012/chart" uri="{02D57815-91ED-43cb-92C2-25804820EDAC}">
            <c15:filteredLineSeries>
              <c15:ser>
                <c:idx val="0"/>
                <c:order val="0"/>
                <c:tx>
                  <c:strRef>
                    <c:extLst>
                      <c:ext uri="{02D57815-91ED-43cb-92C2-25804820EDAC}">
                        <c15:formulaRef>
                          <c15:sqref>Hoja1!$A$3</c15:sqref>
                        </c15:formulaRef>
                      </c:ext>
                    </c:extLst>
                    <c:strCache>
                      <c:ptCount val="1"/>
                      <c:pt idx="0">
                        <c:v>CAPITAL ASIGNADO</c:v>
                      </c:pt>
                    </c:strCache>
                  </c:strRef>
                </c:tx>
                <c:spPr>
                  <a:ln w="28575" cap="rnd">
                    <a:solidFill>
                      <a:schemeClr val="accent1">
                        <a:tint val="6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Hoja1!$B$2:$H$2</c15:sqref>
                        </c15:formulaRef>
                      </c:ext>
                    </c:extLst>
                    <c:strCache>
                      <c:ptCount val="7"/>
                      <c:pt idx="0">
                        <c:v>ENE</c:v>
                      </c:pt>
                      <c:pt idx="1">
                        <c:v>FEB</c:v>
                      </c:pt>
                      <c:pt idx="2">
                        <c:v>MAR</c:v>
                      </c:pt>
                      <c:pt idx="3">
                        <c:v>ABR</c:v>
                      </c:pt>
                      <c:pt idx="4">
                        <c:v>MAY</c:v>
                      </c:pt>
                      <c:pt idx="5">
                        <c:v>JUN</c:v>
                      </c:pt>
                      <c:pt idx="6">
                        <c:v>Promedio</c:v>
                      </c:pt>
                    </c:strCache>
                  </c:strRef>
                </c:cat>
                <c:val>
                  <c:numRef>
                    <c:extLst>
                      <c:ext uri="{02D57815-91ED-43cb-92C2-25804820EDAC}">
                        <c15:formulaRef>
                          <c15:sqref>Hoja1!$B$3:$H$3</c15:sqref>
                        </c15:formulaRef>
                      </c:ext>
                    </c:extLst>
                    <c:numCache>
                      <c:formatCode>"$"#,##0_);[Red]\("$"#,##0\)</c:formatCode>
                      <c:ptCount val="7"/>
                      <c:pt idx="0">
                        <c:v>36295468009.326317</c:v>
                      </c:pt>
                      <c:pt idx="1">
                        <c:v>36867728922.354828</c:v>
                      </c:pt>
                      <c:pt idx="2">
                        <c:v>34663328369.052109</c:v>
                      </c:pt>
                      <c:pt idx="3">
                        <c:v>38239926668.959427</c:v>
                      </c:pt>
                      <c:pt idx="4">
                        <c:v>42499424710.107521</c:v>
                      </c:pt>
                      <c:pt idx="5">
                        <c:v>42955498379.540619</c:v>
                      </c:pt>
                      <c:pt idx="6">
                        <c:v>231521375059.34082</c:v>
                      </c:pt>
                    </c:numCache>
                  </c:numRef>
                </c:val>
                <c:smooth val="0"/>
                <c:extLst>
                  <c:ext xmlns:c16="http://schemas.microsoft.com/office/drawing/2014/chart" uri="{C3380CC4-5D6E-409C-BE32-E72D297353CC}">
                    <c16:uniqueId val="{00000001-207B-41C5-AE96-79287BCEF8CB}"/>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Hoja1!$A$4</c15:sqref>
                        </c15:formulaRef>
                      </c:ext>
                    </c:extLst>
                    <c:strCache>
                      <c:ptCount val="1"/>
                      <c:pt idx="0">
                        <c:v>RECAUDO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Hoja1!$B$2:$H$2</c15:sqref>
                        </c15:formulaRef>
                      </c:ext>
                    </c:extLst>
                    <c:strCache>
                      <c:ptCount val="7"/>
                      <c:pt idx="0">
                        <c:v>ENE</c:v>
                      </c:pt>
                      <c:pt idx="1">
                        <c:v>FEB</c:v>
                      </c:pt>
                      <c:pt idx="2">
                        <c:v>MAR</c:v>
                      </c:pt>
                      <c:pt idx="3">
                        <c:v>ABR</c:v>
                      </c:pt>
                      <c:pt idx="4">
                        <c:v>MAY</c:v>
                      </c:pt>
                      <c:pt idx="5">
                        <c:v>JUN</c:v>
                      </c:pt>
                      <c:pt idx="6">
                        <c:v>Promedio</c:v>
                      </c:pt>
                    </c:strCache>
                  </c:strRef>
                </c:cat>
                <c:val>
                  <c:numRef>
                    <c:extLst xmlns:c15="http://schemas.microsoft.com/office/drawing/2012/chart">
                      <c:ext xmlns:c15="http://schemas.microsoft.com/office/drawing/2012/chart" uri="{02D57815-91ED-43cb-92C2-25804820EDAC}">
                        <c15:formulaRef>
                          <c15:sqref>Hoja1!$B$4:$H$4</c15:sqref>
                        </c15:formulaRef>
                      </c:ext>
                    </c:extLst>
                    <c:numCache>
                      <c:formatCode>"$"#,##0_);[Red]\("$"#,##0\)</c:formatCode>
                      <c:ptCount val="7"/>
                      <c:pt idx="0">
                        <c:v>1765890605</c:v>
                      </c:pt>
                      <c:pt idx="1">
                        <c:v>1818350733</c:v>
                      </c:pt>
                      <c:pt idx="2">
                        <c:v>1705984055</c:v>
                      </c:pt>
                      <c:pt idx="3">
                        <c:v>2159260323</c:v>
                      </c:pt>
                      <c:pt idx="4">
                        <c:v>2787170911</c:v>
                      </c:pt>
                      <c:pt idx="5">
                        <c:v>1648338669.9212003</c:v>
                      </c:pt>
                      <c:pt idx="6">
                        <c:v>11884995296.9212</c:v>
                      </c:pt>
                    </c:numCache>
                  </c:numRef>
                </c:val>
                <c:smooth val="0"/>
                <c:extLst xmlns:c15="http://schemas.microsoft.com/office/drawing/2012/chart">
                  <c:ext xmlns:c16="http://schemas.microsoft.com/office/drawing/2014/chart" uri="{C3380CC4-5D6E-409C-BE32-E72D297353CC}">
                    <c16:uniqueId val="{00000002-207B-41C5-AE96-79287BCEF8CB}"/>
                  </c:ext>
                </c:extLst>
              </c15:ser>
            </c15:filteredLineSeries>
          </c:ext>
        </c:extLst>
      </c:lineChart>
      <c:catAx>
        <c:axId val="1346230079"/>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267487775"/>
        <c:crosses val="autoZero"/>
        <c:auto val="1"/>
        <c:lblAlgn val="ctr"/>
        <c:lblOffset val="100"/>
        <c:noMultiLvlLbl val="0"/>
      </c:catAx>
      <c:valAx>
        <c:axId val="1267487775"/>
        <c:scaling>
          <c:orientation val="minMax"/>
        </c:scaling>
        <c:delete val="0"/>
        <c:axPos val="l"/>
        <c:minorGridlines>
          <c:spPr>
            <a:ln w="9525" cap="flat" cmpd="sng" algn="ctr">
              <a:solidFill>
                <a:schemeClr val="tx1">
                  <a:lumMod val="5000"/>
                  <a:lumOff val="95000"/>
                </a:schemeClr>
              </a:solidFill>
              <a:round/>
            </a:ln>
            <a:effectLst/>
          </c:spPr>
        </c:min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346230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ysClr val="windowText" lastClr="000000">
                    <a:lumMod val="65000"/>
                    <a:lumOff val="35000"/>
                  </a:sysClr>
                </a:solidFill>
                <a:latin typeface="+mn-lt"/>
                <a:ea typeface="+mn-ea"/>
                <a:cs typeface="+mn-cs"/>
              </a:defRPr>
            </a:pPr>
            <a:r>
              <a:rPr lang="es-CO" sz="1600" b="1"/>
              <a:t>Resultado</a:t>
            </a:r>
            <a:r>
              <a:rPr lang="es-CO" sz="1600" b="1" baseline="0"/>
              <a:t> recaudo </a:t>
            </a:r>
            <a:r>
              <a:rPr lang="es-CO" sz="1600" b="1" i="0" baseline="0">
                <a:effectLst/>
              </a:rPr>
              <a:t>31 A 60 DÍAS</a:t>
            </a:r>
            <a:endParaRPr lang="es-CO" sz="1600" b="1">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ysClr val="windowText" lastClr="000000">
                    <a:lumMod val="65000"/>
                    <a:lumOff val="35000"/>
                  </a:sysClr>
                </a:solidFill>
                <a:latin typeface="+mn-lt"/>
                <a:ea typeface="+mn-ea"/>
                <a:cs typeface="+mn-cs"/>
              </a:defRPr>
            </a:pPr>
            <a:endParaRPr lang="es-CO" sz="1600" b="1"/>
          </a:p>
        </c:rich>
      </c:tx>
      <c:layout>
        <c:manualLayout>
          <c:xMode val="edge"/>
          <c:yMode val="edge"/>
          <c:x val="0.30215849809987194"/>
          <c:y val="2.2875731640649273E-2"/>
        </c:manualLayout>
      </c:layout>
      <c:overlay val="0"/>
      <c:spPr>
        <a:noFill/>
        <a:ln>
          <a:noFill/>
        </a:ln>
        <a:effectLst/>
      </c:spPr>
    </c:title>
    <c:autoTitleDeleted val="0"/>
    <c:plotArea>
      <c:layout/>
      <c:barChart>
        <c:barDir val="col"/>
        <c:grouping val="clustered"/>
        <c:varyColors val="0"/>
        <c:ser>
          <c:idx val="0"/>
          <c:order val="0"/>
          <c:tx>
            <c:strRef>
              <c:f>Hoja1!$B$22:$B$23</c:f>
              <c:strCache>
                <c:ptCount val="2"/>
                <c:pt idx="0">
                  <c:v>RESULTADO ASIGNACIÓN 2020</c:v>
                </c:pt>
                <c:pt idx="1">
                  <c:v>31 a 60 días</c:v>
                </c:pt>
              </c:strCache>
            </c:strRef>
          </c:tx>
          <c:spPr>
            <a:solidFill>
              <a:schemeClr val="accent1"/>
            </a:solidFill>
            <a:ln>
              <a:noFill/>
            </a:ln>
            <a:effectLst/>
          </c:spPr>
          <c:invertIfNegative val="0"/>
          <c:cat>
            <c:strRef>
              <c:f>Hoja1!$A$24:$A$29</c:f>
              <c:strCache>
                <c:ptCount val="6"/>
                <c:pt idx="0">
                  <c:v>Enero</c:v>
                </c:pt>
                <c:pt idx="1">
                  <c:v>Febrero</c:v>
                </c:pt>
                <c:pt idx="2">
                  <c:v>Marzo</c:v>
                </c:pt>
                <c:pt idx="3">
                  <c:v>Abril</c:v>
                </c:pt>
                <c:pt idx="4">
                  <c:v>Mayo</c:v>
                </c:pt>
                <c:pt idx="5">
                  <c:v>Junio</c:v>
                </c:pt>
              </c:strCache>
            </c:strRef>
          </c:cat>
          <c:val>
            <c:numRef>
              <c:f>Hoja1!$B$24:$B$29</c:f>
              <c:numCache>
                <c:formatCode>"$"#,##0_);[Red]\("$"#,##0\)</c:formatCode>
                <c:ptCount val="6"/>
                <c:pt idx="0">
                  <c:v>995792497.70689988</c:v>
                </c:pt>
                <c:pt idx="1">
                  <c:v>1334312884</c:v>
                </c:pt>
                <c:pt idx="2">
                  <c:v>1994580177.1506002</c:v>
                </c:pt>
                <c:pt idx="3">
                  <c:v>1763888049.7932003</c:v>
                </c:pt>
                <c:pt idx="4">
                  <c:v>2212331324.4573998</c:v>
                </c:pt>
                <c:pt idx="5">
                  <c:v>1121433219.9688997</c:v>
                </c:pt>
              </c:numCache>
            </c:numRef>
          </c:val>
          <c:extLst>
            <c:ext xmlns:c16="http://schemas.microsoft.com/office/drawing/2014/chart" uri="{C3380CC4-5D6E-409C-BE32-E72D297353CC}">
              <c16:uniqueId val="{00000000-04E3-452C-9EBA-A2C79D74D277}"/>
            </c:ext>
          </c:extLst>
        </c:ser>
        <c:dLbls>
          <c:showLegendKey val="0"/>
          <c:showVal val="0"/>
          <c:showCatName val="0"/>
          <c:showSerName val="0"/>
          <c:showPercent val="0"/>
          <c:showBubbleSize val="0"/>
        </c:dLbls>
        <c:gapWidth val="219"/>
        <c:axId val="515195919"/>
        <c:axId val="449809807"/>
      </c:barChart>
      <c:lineChart>
        <c:grouping val="standard"/>
        <c:varyColors val="0"/>
        <c:ser>
          <c:idx val="1"/>
          <c:order val="1"/>
          <c:tx>
            <c:strRef>
              <c:f>Hoja1!$C$22:$C$23</c:f>
              <c:strCache>
                <c:ptCount val="2"/>
                <c:pt idx="0">
                  <c:v>RECAUDO 2020</c:v>
                </c:pt>
                <c:pt idx="1">
                  <c:v>31 a 60 días</c:v>
                </c:pt>
              </c:strCache>
            </c:strRef>
          </c:tx>
          <c:spPr>
            <a:ln w="41275" cap="rnd">
              <a:solidFill>
                <a:schemeClr val="accent2"/>
              </a:solidFill>
              <a:round/>
            </a:ln>
            <a:effectLst/>
          </c:spPr>
          <c:marker>
            <c:symbol val="none"/>
          </c:marker>
          <c:dLbls>
            <c:dLbl>
              <c:idx val="0"/>
              <c:tx>
                <c:rich>
                  <a:bodyPr rot="0" spcFirstLastPara="1" vertOverflow="ellipsis" vert="horz" wrap="square" lIns="38100" tIns="19050" rIns="38100" bIns="19050" anchor="ctr" anchorCtr="1">
                    <a:noAutofit/>
                  </a:bodyPr>
                  <a:lstStyle/>
                  <a:p>
                    <a:pPr>
                      <a:defRPr sz="1100" b="1" i="0" u="none" strike="noStrike" kern="1200" baseline="0">
                        <a:solidFill>
                          <a:schemeClr val="tx1">
                            <a:lumMod val="75000"/>
                            <a:lumOff val="25000"/>
                          </a:schemeClr>
                        </a:solidFill>
                        <a:latin typeface="+mn-lt"/>
                        <a:ea typeface="+mn-ea"/>
                        <a:cs typeface="+mn-cs"/>
                      </a:defRPr>
                    </a:pPr>
                    <a:fld id="{977B37B5-D3FE-4CA2-8657-E999E1D91A6B}" type="CELLRANGE">
                      <a:rPr lang="en-US"/>
                      <a:pPr>
                        <a:defRPr sz="1100" b="1" i="0" u="none" strike="noStrike" kern="1200" baseline="0">
                          <a:solidFill>
                            <a:schemeClr val="tx1">
                              <a:lumMod val="75000"/>
                              <a:lumOff val="25000"/>
                            </a:schemeClr>
                          </a:solidFill>
                          <a:latin typeface="+mn-lt"/>
                          <a:ea typeface="+mn-ea"/>
                          <a:cs typeface="+mn-cs"/>
                        </a:defRPr>
                      </a:pPr>
                      <a:t>[CELLRANGE]</a:t>
                    </a:fld>
                    <a:endParaRPr lang="es-CO"/>
                  </a:p>
                </c:rich>
              </c:tx>
              <c:spPr>
                <a:solidFill>
                  <a:schemeClr val="bg1"/>
                </a:solidFill>
                <a:ln>
                  <a:solidFill>
                    <a:schemeClr val="accent2">
                      <a:lumMod val="40000"/>
                      <a:lumOff val="60000"/>
                    </a:schemeClr>
                  </a:solidFill>
                </a:ln>
                <a:effectLst>
                  <a:outerShdw blurRad="12700" dist="50800" dir="5400000" algn="ctr" rotWithShape="0">
                    <a:srgbClr val="000000">
                      <a:alpha val="43137"/>
                    </a:srgbClr>
                  </a:outerShdw>
                </a:effectLst>
              </c:spPr>
              <c:dLblPos val="b"/>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01-04E3-452C-9EBA-A2C79D74D277}"/>
                </c:ext>
              </c:extLst>
            </c:dLbl>
            <c:dLbl>
              <c:idx val="1"/>
              <c:tx>
                <c:rich>
                  <a:bodyPr/>
                  <a:lstStyle/>
                  <a:p>
                    <a:fld id="{79D71A91-9716-4578-876E-E0A40E3BE104}"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4E3-452C-9EBA-A2C79D74D277}"/>
                </c:ext>
              </c:extLst>
            </c:dLbl>
            <c:dLbl>
              <c:idx val="2"/>
              <c:tx>
                <c:rich>
                  <a:bodyPr/>
                  <a:lstStyle/>
                  <a:p>
                    <a:fld id="{77118A78-817D-4DD9-8A4E-EB714B451C5B}"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4E3-452C-9EBA-A2C79D74D277}"/>
                </c:ext>
              </c:extLst>
            </c:dLbl>
            <c:dLbl>
              <c:idx val="3"/>
              <c:tx>
                <c:rich>
                  <a:bodyPr/>
                  <a:lstStyle/>
                  <a:p>
                    <a:fld id="{C3825FD1-EDC9-49B5-A7A3-BF17480E180F}"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04E3-452C-9EBA-A2C79D74D277}"/>
                </c:ext>
              </c:extLst>
            </c:dLbl>
            <c:dLbl>
              <c:idx val="4"/>
              <c:layout>
                <c:manualLayout>
                  <c:x val="-2.9968226060892656E-2"/>
                  <c:y val="-2.0761726322401738E-2"/>
                </c:manualLayout>
              </c:layout>
              <c:tx>
                <c:rich>
                  <a:bodyPr/>
                  <a:lstStyle/>
                  <a:p>
                    <a:fld id="{C58314A7-B887-44C5-88CA-3ADF3DC55076}" type="CELLRANGE">
                      <a:rPr lang="en-US"/>
                      <a:pPr/>
                      <a:t>[CELLRANGE]</a:t>
                    </a:fld>
                    <a:endParaRPr lang="es-CO"/>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4E3-452C-9EBA-A2C79D74D277}"/>
                </c:ext>
              </c:extLst>
            </c:dLbl>
            <c:dLbl>
              <c:idx val="5"/>
              <c:tx>
                <c:rich>
                  <a:bodyPr/>
                  <a:lstStyle/>
                  <a:p>
                    <a:fld id="{68E68A90-3D16-44A5-A2F7-9F13FA085F01}"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4E3-452C-9EBA-A2C79D74D277}"/>
                </c:ext>
              </c:extLst>
            </c:dLbl>
            <c:spPr>
              <a:solidFill>
                <a:schemeClr val="bg1"/>
              </a:solidFill>
              <a:ln>
                <a:solidFill>
                  <a:schemeClr val="accent2">
                    <a:lumMod val="40000"/>
                    <a:lumOff val="60000"/>
                  </a:schemeClr>
                </a:solidFill>
              </a:ln>
              <a:effectLst>
                <a:outerShdw blurRad="12700" dist="50800" dir="5400000" algn="ctr" rotWithShape="0">
                  <a:srgbClr val="000000">
                    <a:alpha val="43137"/>
                  </a:srgbClr>
                </a:outerShdw>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CO"/>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Hoja1!$A$24:$A$29</c:f>
              <c:strCache>
                <c:ptCount val="6"/>
                <c:pt idx="0">
                  <c:v>Enero</c:v>
                </c:pt>
                <c:pt idx="1">
                  <c:v>Febrero</c:v>
                </c:pt>
                <c:pt idx="2">
                  <c:v>Marzo</c:v>
                </c:pt>
                <c:pt idx="3">
                  <c:v>Abril</c:v>
                </c:pt>
                <c:pt idx="4">
                  <c:v>Mayo</c:v>
                </c:pt>
                <c:pt idx="5">
                  <c:v>Junio</c:v>
                </c:pt>
              </c:strCache>
            </c:strRef>
          </c:cat>
          <c:val>
            <c:numRef>
              <c:f>Hoja1!$C$24:$C$29</c:f>
              <c:numCache>
                <c:formatCode>"$"#,##0_);[Red]\("$"#,##0\)</c:formatCode>
                <c:ptCount val="6"/>
                <c:pt idx="0">
                  <c:v>737377140</c:v>
                </c:pt>
                <c:pt idx="1">
                  <c:v>728925622</c:v>
                </c:pt>
                <c:pt idx="2">
                  <c:v>771347165</c:v>
                </c:pt>
                <c:pt idx="3">
                  <c:v>825538370</c:v>
                </c:pt>
                <c:pt idx="4">
                  <c:v>1292153759</c:v>
                </c:pt>
                <c:pt idx="5">
                  <c:v>389203306</c:v>
                </c:pt>
              </c:numCache>
            </c:numRef>
          </c:val>
          <c:smooth val="0"/>
          <c:extLst>
            <c:ext xmlns:c15="http://schemas.microsoft.com/office/drawing/2012/chart" uri="{02D57815-91ED-43cb-92C2-25804820EDAC}">
              <c15:datalabelsRange>
                <c15:f>Hoja1!$D$24:$D$29</c15:f>
                <c15:dlblRangeCache>
                  <c:ptCount val="6"/>
                  <c:pt idx="0">
                    <c:v>74%</c:v>
                  </c:pt>
                  <c:pt idx="1">
                    <c:v>55%</c:v>
                  </c:pt>
                  <c:pt idx="2">
                    <c:v>39%</c:v>
                  </c:pt>
                  <c:pt idx="3">
                    <c:v>47%</c:v>
                  </c:pt>
                  <c:pt idx="4">
                    <c:v>58%</c:v>
                  </c:pt>
                  <c:pt idx="5">
                    <c:v>35%</c:v>
                  </c:pt>
                </c15:dlblRangeCache>
              </c15:datalabelsRange>
            </c:ext>
            <c:ext xmlns:c16="http://schemas.microsoft.com/office/drawing/2014/chart" uri="{C3380CC4-5D6E-409C-BE32-E72D297353CC}">
              <c16:uniqueId val="{00000007-04E3-452C-9EBA-A2C79D74D277}"/>
            </c:ext>
          </c:extLst>
        </c:ser>
        <c:dLbls>
          <c:showLegendKey val="0"/>
          <c:showVal val="0"/>
          <c:showCatName val="0"/>
          <c:showSerName val="0"/>
          <c:showPercent val="0"/>
          <c:showBubbleSize val="0"/>
        </c:dLbls>
        <c:marker val="1"/>
        <c:smooth val="0"/>
        <c:axId val="515195919"/>
        <c:axId val="449809807"/>
      </c:lineChart>
      <c:catAx>
        <c:axId val="515195919"/>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s-CO" sz="1200"/>
                  <a:t>Meses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449809807"/>
        <c:crosses val="autoZero"/>
        <c:auto val="1"/>
        <c:lblAlgn val="ctr"/>
        <c:lblOffset val="100"/>
        <c:noMultiLvlLbl val="0"/>
      </c:catAx>
      <c:valAx>
        <c:axId val="4498098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s-CO" sz="1400"/>
                  <a:t>ASIGNACIÓN </a:t>
                </a:r>
              </a:p>
            </c:rich>
          </c:tx>
          <c:layout>
            <c:manualLayout>
              <c:xMode val="edge"/>
              <c:yMode val="edge"/>
              <c:x val="1.2887595522597071E-2"/>
              <c:y val="0.25422406561351091"/>
            </c:manualLayout>
          </c:layout>
          <c:overlay val="0"/>
          <c:spPr>
            <a:noFill/>
            <a:ln>
              <a:noFill/>
            </a:ln>
            <a:effectLst/>
          </c:spPr>
        </c:title>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515195919"/>
        <c:crosses val="autoZero"/>
        <c:crossBetween val="between"/>
        <c:dispUnits>
          <c:builtInUnit val="thousands"/>
          <c:dispUnitsLbl>
            <c:layout>
              <c:manualLayout>
                <c:xMode val="edge"/>
                <c:yMode val="edge"/>
                <c:x val="5.5610047163670726E-2"/>
                <c:y val="0.30902058836436619"/>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ysClr val="windowText" lastClr="000000">
                    <a:lumMod val="65000"/>
                    <a:lumOff val="35000"/>
                  </a:sysClr>
                </a:solidFill>
                <a:latin typeface="+mn-lt"/>
                <a:ea typeface="+mn-ea"/>
                <a:cs typeface="+mn-cs"/>
              </a:defRPr>
            </a:pPr>
            <a:r>
              <a:rPr lang="es-CO" sz="1800" b="1"/>
              <a:t>Resultado</a:t>
            </a:r>
            <a:r>
              <a:rPr lang="es-CO" sz="1800" b="1" baseline="0"/>
              <a:t> recaudo </a:t>
            </a:r>
            <a:r>
              <a:rPr lang="es-CO" sz="1800" b="1" i="0" baseline="0">
                <a:effectLst/>
              </a:rPr>
              <a:t>61 A 90 DÍAS</a:t>
            </a:r>
            <a:endParaRPr lang="es-CO" sz="1800" b="1">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800" b="1">
                <a:solidFill>
                  <a:sysClr val="windowText" lastClr="000000">
                    <a:lumMod val="65000"/>
                    <a:lumOff val="35000"/>
                  </a:sysClr>
                </a:solidFill>
              </a:defRPr>
            </a:pPr>
            <a:endParaRPr lang="es-CO" sz="1800" b="1"/>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ysClr val="windowText" lastClr="000000">
                  <a:lumMod val="65000"/>
                  <a:lumOff val="35000"/>
                </a:sysClr>
              </a:solidFill>
              <a:latin typeface="+mn-lt"/>
              <a:ea typeface="+mn-ea"/>
              <a:cs typeface="+mn-cs"/>
            </a:defRPr>
          </a:pPr>
          <a:endParaRPr lang="es-CO"/>
        </a:p>
      </c:txPr>
    </c:title>
    <c:autoTitleDeleted val="0"/>
    <c:plotArea>
      <c:layout/>
      <c:barChart>
        <c:barDir val="col"/>
        <c:grouping val="clustered"/>
        <c:varyColors val="0"/>
        <c:ser>
          <c:idx val="0"/>
          <c:order val="0"/>
          <c:tx>
            <c:strRef>
              <c:f>Hoja1!$B$20:$B$21</c:f>
              <c:strCache>
                <c:ptCount val="2"/>
                <c:pt idx="0">
                  <c:v>RESULTADO ASIGNACIÓN 2020</c:v>
                </c:pt>
                <c:pt idx="1">
                  <c:v>61 a 90 días</c:v>
                </c:pt>
              </c:strCache>
            </c:strRef>
          </c:tx>
          <c:spPr>
            <a:solidFill>
              <a:schemeClr val="accent1"/>
            </a:solidFill>
            <a:ln>
              <a:noFill/>
            </a:ln>
            <a:effectLst/>
          </c:spPr>
          <c:invertIfNegative val="0"/>
          <c:cat>
            <c:strRef>
              <c:f>Hoja1!$A$22:$A$27</c:f>
              <c:strCache>
                <c:ptCount val="6"/>
                <c:pt idx="0">
                  <c:v>Enero</c:v>
                </c:pt>
                <c:pt idx="1">
                  <c:v>Febrero</c:v>
                </c:pt>
                <c:pt idx="2">
                  <c:v>Marzo</c:v>
                </c:pt>
                <c:pt idx="3">
                  <c:v>Abril</c:v>
                </c:pt>
                <c:pt idx="4">
                  <c:v>Mayo</c:v>
                </c:pt>
                <c:pt idx="5">
                  <c:v>Junio</c:v>
                </c:pt>
              </c:strCache>
            </c:strRef>
          </c:cat>
          <c:val>
            <c:numRef>
              <c:f>Hoja1!$B$22:$B$27</c:f>
              <c:numCache>
                <c:formatCode>"$"#,##0_);[Red]\("$"#,##0\)</c:formatCode>
                <c:ptCount val="6"/>
                <c:pt idx="0">
                  <c:v>826134491.89980006</c:v>
                </c:pt>
                <c:pt idx="1">
                  <c:v>818321065.40279996</c:v>
                </c:pt>
                <c:pt idx="2">
                  <c:v>996427757.54580009</c:v>
                </c:pt>
                <c:pt idx="3">
                  <c:v>2061087256.6013005</c:v>
                </c:pt>
                <c:pt idx="4">
                  <c:v>2378717914.4968009</c:v>
                </c:pt>
                <c:pt idx="5">
                  <c:v>1266408353.6377003</c:v>
                </c:pt>
              </c:numCache>
            </c:numRef>
          </c:val>
          <c:extLst>
            <c:ext xmlns:c16="http://schemas.microsoft.com/office/drawing/2014/chart" uri="{C3380CC4-5D6E-409C-BE32-E72D297353CC}">
              <c16:uniqueId val="{00000000-814B-4056-A549-941F1066D1C3}"/>
            </c:ext>
          </c:extLst>
        </c:ser>
        <c:dLbls>
          <c:showLegendKey val="0"/>
          <c:showVal val="0"/>
          <c:showCatName val="0"/>
          <c:showSerName val="0"/>
          <c:showPercent val="0"/>
          <c:showBubbleSize val="0"/>
        </c:dLbls>
        <c:gapWidth val="219"/>
        <c:axId val="515195919"/>
        <c:axId val="449809807"/>
      </c:barChart>
      <c:lineChart>
        <c:grouping val="standard"/>
        <c:varyColors val="0"/>
        <c:ser>
          <c:idx val="1"/>
          <c:order val="1"/>
          <c:tx>
            <c:strRef>
              <c:f>Hoja1!$C$20:$C$21</c:f>
              <c:strCache>
                <c:ptCount val="2"/>
                <c:pt idx="0">
                  <c:v>RECAUDO 2020</c:v>
                </c:pt>
                <c:pt idx="1">
                  <c:v>61 a 90 días</c:v>
                </c:pt>
              </c:strCache>
            </c:strRef>
          </c:tx>
          <c:spPr>
            <a:ln w="41275" cap="rnd">
              <a:solidFill>
                <a:schemeClr val="accent2"/>
              </a:solidFill>
              <a:round/>
            </a:ln>
            <a:effectLst/>
          </c:spPr>
          <c:marker>
            <c:symbol val="none"/>
          </c:marker>
          <c:dLbls>
            <c:dLbl>
              <c:idx val="0"/>
              <c:tx>
                <c:rich>
                  <a:bodyPr/>
                  <a:lstStyle/>
                  <a:p>
                    <a:fld id="{914578D5-1B88-44E6-8958-982E81A0CE60}" type="CELLRANGE">
                      <a:rPr lang="en-US"/>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14B-4056-A549-941F1066D1C3}"/>
                </c:ext>
              </c:extLst>
            </c:dLbl>
            <c:dLbl>
              <c:idx val="1"/>
              <c:tx>
                <c:rich>
                  <a:bodyPr/>
                  <a:lstStyle/>
                  <a:p>
                    <a:fld id="{EC0B2FE0-AF59-4500-BCB1-AADF340AF5DB}"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14B-4056-A549-941F1066D1C3}"/>
                </c:ext>
              </c:extLst>
            </c:dLbl>
            <c:dLbl>
              <c:idx val="2"/>
              <c:tx>
                <c:rich>
                  <a:bodyPr/>
                  <a:lstStyle/>
                  <a:p>
                    <a:fld id="{E7B5BA08-B3B0-40DA-BC18-BA83728197BA}"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14B-4056-A549-941F1066D1C3}"/>
                </c:ext>
              </c:extLst>
            </c:dLbl>
            <c:dLbl>
              <c:idx val="3"/>
              <c:tx>
                <c:rich>
                  <a:bodyPr/>
                  <a:lstStyle/>
                  <a:p>
                    <a:fld id="{515FF289-6ACF-41AC-83AF-CA77584C6626}"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14B-4056-A549-941F1066D1C3}"/>
                </c:ext>
              </c:extLst>
            </c:dLbl>
            <c:dLbl>
              <c:idx val="4"/>
              <c:tx>
                <c:rich>
                  <a:bodyPr/>
                  <a:lstStyle/>
                  <a:p>
                    <a:fld id="{AEC420A7-2D2D-48BC-95D2-7256727420AD}"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14B-4056-A549-941F1066D1C3}"/>
                </c:ext>
              </c:extLst>
            </c:dLbl>
            <c:dLbl>
              <c:idx val="5"/>
              <c:tx>
                <c:rich>
                  <a:bodyPr/>
                  <a:lstStyle/>
                  <a:p>
                    <a:fld id="{55FFCD85-458F-4FCC-8B5F-350E1AE4AC43}" type="CELLRANGE">
                      <a:rPr lang="es-CO"/>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14B-4056-A549-941F1066D1C3}"/>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1">
                        <a:lumMod val="75000"/>
                        <a:lumOff val="25000"/>
                      </a:schemeClr>
                    </a:solidFill>
                    <a:latin typeface="+mn-lt"/>
                    <a:ea typeface="+mn-ea"/>
                    <a:cs typeface="+mn-cs"/>
                  </a:defRPr>
                </a:pPr>
                <a:endParaRPr lang="es-CO"/>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Hoja1!$A$22:$A$27</c:f>
              <c:strCache>
                <c:ptCount val="6"/>
                <c:pt idx="0">
                  <c:v>Enero</c:v>
                </c:pt>
                <c:pt idx="1">
                  <c:v>Febrero</c:v>
                </c:pt>
                <c:pt idx="2">
                  <c:v>Marzo</c:v>
                </c:pt>
                <c:pt idx="3">
                  <c:v>Abril</c:v>
                </c:pt>
                <c:pt idx="4">
                  <c:v>Mayo</c:v>
                </c:pt>
                <c:pt idx="5">
                  <c:v>Junio</c:v>
                </c:pt>
              </c:strCache>
            </c:strRef>
          </c:cat>
          <c:val>
            <c:numRef>
              <c:f>Hoja1!$C$22:$C$27</c:f>
              <c:numCache>
                <c:formatCode>"$"#,##0_);[Red]\("$"#,##0\)</c:formatCode>
                <c:ptCount val="6"/>
                <c:pt idx="0">
                  <c:v>452458184</c:v>
                </c:pt>
                <c:pt idx="1">
                  <c:v>443832199</c:v>
                </c:pt>
                <c:pt idx="2">
                  <c:v>365291977</c:v>
                </c:pt>
                <c:pt idx="3">
                  <c:v>602197865</c:v>
                </c:pt>
                <c:pt idx="4">
                  <c:v>734805955</c:v>
                </c:pt>
                <c:pt idx="5">
                  <c:v>298292203</c:v>
                </c:pt>
              </c:numCache>
            </c:numRef>
          </c:val>
          <c:smooth val="0"/>
          <c:extLst>
            <c:ext xmlns:c15="http://schemas.microsoft.com/office/drawing/2012/chart" uri="{02D57815-91ED-43cb-92C2-25804820EDAC}">
              <c15:datalabelsRange>
                <c15:f>Hoja1!$D$22:$D$27</c15:f>
                <c15:dlblRangeCache>
                  <c:ptCount val="6"/>
                  <c:pt idx="0">
                    <c:v>55%</c:v>
                  </c:pt>
                  <c:pt idx="1">
                    <c:v>54%</c:v>
                  </c:pt>
                  <c:pt idx="2">
                    <c:v>37%</c:v>
                  </c:pt>
                  <c:pt idx="3">
                    <c:v>29%</c:v>
                  </c:pt>
                  <c:pt idx="4">
                    <c:v>31%</c:v>
                  </c:pt>
                  <c:pt idx="5">
                    <c:v>24%</c:v>
                  </c:pt>
                </c15:dlblRangeCache>
              </c15:datalabelsRange>
            </c:ext>
            <c:ext xmlns:c16="http://schemas.microsoft.com/office/drawing/2014/chart" uri="{C3380CC4-5D6E-409C-BE32-E72D297353CC}">
              <c16:uniqueId val="{00000007-814B-4056-A549-941F1066D1C3}"/>
            </c:ext>
          </c:extLst>
        </c:ser>
        <c:dLbls>
          <c:showLegendKey val="0"/>
          <c:showVal val="0"/>
          <c:showCatName val="0"/>
          <c:showSerName val="0"/>
          <c:showPercent val="0"/>
          <c:showBubbleSize val="0"/>
        </c:dLbls>
        <c:marker val="1"/>
        <c:smooth val="0"/>
        <c:axId val="515195919"/>
        <c:axId val="449809807"/>
      </c:lineChart>
      <c:catAx>
        <c:axId val="515195919"/>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s-CO" sz="1200"/>
                  <a:t>Meses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449809807"/>
        <c:crosses val="autoZero"/>
        <c:auto val="1"/>
        <c:lblAlgn val="ctr"/>
        <c:lblOffset val="100"/>
        <c:noMultiLvlLbl val="0"/>
      </c:catAx>
      <c:valAx>
        <c:axId val="4498098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s-CO" sz="1600"/>
                  <a:t>ASIGNACIÓN </a:t>
                </a:r>
              </a:p>
            </c:rich>
          </c:tx>
          <c:layout>
            <c:manualLayout>
              <c:xMode val="edge"/>
              <c:yMode val="edge"/>
              <c:x val="1.2887595522597071E-2"/>
              <c:y val="0.2542240656135109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title>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515195919"/>
        <c:crosses val="autoZero"/>
        <c:crossBetween val="between"/>
        <c:dispUnits>
          <c:builtInUnit val="thousands"/>
          <c:dispUnitsLbl>
            <c:layout>
              <c:manualLayout>
                <c:xMode val="edge"/>
                <c:yMode val="edge"/>
                <c:x val="5.5610047163670726E-2"/>
                <c:y val="0.30902058836436619"/>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chemeClr val="tx1">
                    <a:lumMod val="65000"/>
                    <a:lumOff val="35000"/>
                  </a:schemeClr>
                </a:solidFill>
                <a:latin typeface="+mn-lt"/>
                <a:ea typeface="+mn-ea"/>
                <a:cs typeface="+mn-cs"/>
              </a:defRPr>
            </a:pPr>
            <a:r>
              <a:rPr lang="es-CO" sz="1800" b="1">
                <a:solidFill>
                  <a:schemeClr val="tx1">
                    <a:lumMod val="65000"/>
                    <a:lumOff val="35000"/>
                  </a:schemeClr>
                </a:solidFill>
              </a:rPr>
              <a:t>Resultado</a:t>
            </a:r>
            <a:r>
              <a:rPr lang="es-CO" sz="1800" b="1" baseline="0">
                <a:solidFill>
                  <a:schemeClr val="tx1">
                    <a:lumMod val="65000"/>
                    <a:lumOff val="35000"/>
                  </a:schemeClr>
                </a:solidFill>
              </a:rPr>
              <a:t> recaudo </a:t>
            </a:r>
            <a:r>
              <a:rPr lang="es-CO" sz="1800" b="1" i="0" baseline="0">
                <a:solidFill>
                  <a:schemeClr val="tx1">
                    <a:lumMod val="65000"/>
                    <a:lumOff val="35000"/>
                  </a:schemeClr>
                </a:solidFill>
                <a:effectLst/>
              </a:rPr>
              <a:t>91 A 180 DÍAS</a:t>
            </a:r>
            <a:endParaRPr lang="es-CO" sz="1800" b="1">
              <a:solidFill>
                <a:schemeClr val="tx1">
                  <a:lumMod val="65000"/>
                  <a:lumOff val="3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800" b="1"/>
            </a:pPr>
            <a:endParaRPr lang="es-CO" sz="1800" b="1">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Hoja1!$B$31:$B$32</c:f>
              <c:strCache>
                <c:ptCount val="2"/>
                <c:pt idx="0">
                  <c:v>RESULTADO ASIGNACIÓN 2020</c:v>
                </c:pt>
                <c:pt idx="1">
                  <c:v>91 a 180 días</c:v>
                </c:pt>
              </c:strCache>
            </c:strRef>
          </c:tx>
          <c:spPr>
            <a:solidFill>
              <a:schemeClr val="accent1"/>
            </a:solidFill>
            <a:ln>
              <a:noFill/>
            </a:ln>
            <a:effectLst/>
          </c:spPr>
          <c:invertIfNegative val="0"/>
          <c:cat>
            <c:strRef>
              <c:f>Hoja1!$A$33:$A$38</c:f>
              <c:strCache>
                <c:ptCount val="6"/>
                <c:pt idx="0">
                  <c:v>Enero</c:v>
                </c:pt>
                <c:pt idx="1">
                  <c:v>Febrero</c:v>
                </c:pt>
                <c:pt idx="2">
                  <c:v>Marzo</c:v>
                </c:pt>
                <c:pt idx="3">
                  <c:v>Abril</c:v>
                </c:pt>
                <c:pt idx="4">
                  <c:v>Mayo</c:v>
                </c:pt>
                <c:pt idx="5">
                  <c:v>Junio</c:v>
                </c:pt>
              </c:strCache>
            </c:strRef>
          </c:cat>
          <c:val>
            <c:numRef>
              <c:f>Hoja1!$B$33:$B$38</c:f>
              <c:numCache>
                <c:formatCode>"$"#,##0_);[Red]\("$"#,##0\)</c:formatCode>
                <c:ptCount val="6"/>
                <c:pt idx="0">
                  <c:v>1267257091.7629998</c:v>
                </c:pt>
                <c:pt idx="1">
                  <c:v>1275630969.059</c:v>
                </c:pt>
                <c:pt idx="2">
                  <c:v>1748521158.5640001</c:v>
                </c:pt>
                <c:pt idx="3">
                  <c:v>2830883597.8895988</c:v>
                </c:pt>
                <c:pt idx="4">
                  <c:v>4064013241.1216002</c:v>
                </c:pt>
                <c:pt idx="5">
                  <c:v>5127766271.1481018</c:v>
                </c:pt>
              </c:numCache>
            </c:numRef>
          </c:val>
          <c:extLst>
            <c:ext xmlns:c16="http://schemas.microsoft.com/office/drawing/2014/chart" uri="{C3380CC4-5D6E-409C-BE32-E72D297353CC}">
              <c16:uniqueId val="{00000000-85F3-4732-BCC8-B2E7137E220B}"/>
            </c:ext>
          </c:extLst>
        </c:ser>
        <c:dLbls>
          <c:showLegendKey val="0"/>
          <c:showVal val="0"/>
          <c:showCatName val="0"/>
          <c:showSerName val="0"/>
          <c:showPercent val="0"/>
          <c:showBubbleSize val="0"/>
        </c:dLbls>
        <c:gapWidth val="219"/>
        <c:axId val="515195919"/>
        <c:axId val="449809807"/>
      </c:barChart>
      <c:lineChart>
        <c:grouping val="standard"/>
        <c:varyColors val="0"/>
        <c:ser>
          <c:idx val="1"/>
          <c:order val="1"/>
          <c:tx>
            <c:strRef>
              <c:f>Hoja1!$C$31:$C$32</c:f>
              <c:strCache>
                <c:ptCount val="2"/>
                <c:pt idx="0">
                  <c:v>RECAUDO 2020</c:v>
                </c:pt>
                <c:pt idx="1">
                  <c:v>91 a 180 días</c:v>
                </c:pt>
              </c:strCache>
            </c:strRef>
          </c:tx>
          <c:spPr>
            <a:ln w="41275" cap="rnd">
              <a:solidFill>
                <a:schemeClr val="accent2"/>
              </a:solidFill>
              <a:round/>
            </a:ln>
            <a:effectLst/>
          </c:spPr>
          <c:marker>
            <c:symbol val="none"/>
          </c:marker>
          <c:dLbls>
            <c:dLbl>
              <c:idx val="0"/>
              <c:tx>
                <c:rich>
                  <a:bodyPr/>
                  <a:lstStyle/>
                  <a:p>
                    <a:fld id="{AD05546D-68B4-4162-9C7C-5151A14921C4}" type="CELLRANGE">
                      <a:rPr lang="en-US"/>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5F3-4732-BCC8-B2E7137E220B}"/>
                </c:ext>
              </c:extLst>
            </c:dLbl>
            <c:dLbl>
              <c:idx val="1"/>
              <c:tx>
                <c:rich>
                  <a:bodyPr/>
                  <a:lstStyle/>
                  <a:p>
                    <a:fld id="{5408454A-52F2-43F3-8257-36B53D0A693D}"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5F3-4732-BCC8-B2E7137E220B}"/>
                </c:ext>
              </c:extLst>
            </c:dLbl>
            <c:dLbl>
              <c:idx val="2"/>
              <c:tx>
                <c:rich>
                  <a:bodyPr/>
                  <a:lstStyle/>
                  <a:p>
                    <a:fld id="{01E45DD8-2FD7-44E5-BDC9-DD5A8054A6AB}"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5F3-4732-BCC8-B2E7137E220B}"/>
                </c:ext>
              </c:extLst>
            </c:dLbl>
            <c:dLbl>
              <c:idx val="3"/>
              <c:tx>
                <c:rich>
                  <a:bodyPr/>
                  <a:lstStyle/>
                  <a:p>
                    <a:fld id="{13614A3A-A755-4F3E-ADD0-0E5157294E68}"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5F3-4732-BCC8-B2E7137E220B}"/>
                </c:ext>
              </c:extLst>
            </c:dLbl>
            <c:dLbl>
              <c:idx val="4"/>
              <c:tx>
                <c:rich>
                  <a:bodyPr/>
                  <a:lstStyle/>
                  <a:p>
                    <a:fld id="{A836D0EC-96EC-4617-8B87-E6A206133B4E}"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5F3-4732-BCC8-B2E7137E220B}"/>
                </c:ext>
              </c:extLst>
            </c:dLbl>
            <c:dLbl>
              <c:idx val="5"/>
              <c:tx>
                <c:rich>
                  <a:bodyPr/>
                  <a:lstStyle/>
                  <a:p>
                    <a:fld id="{4810B662-9DB6-4A77-A854-C0013E9224BF}"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5F3-4732-BCC8-B2E7137E220B}"/>
                </c:ext>
              </c:extLst>
            </c:dLbl>
            <c:spPr>
              <a:solidFill>
                <a:schemeClr val="bg1"/>
              </a:solidFill>
              <a:ln>
                <a:solidFill>
                  <a:schemeClr val="accent2">
                    <a:lumMod val="40000"/>
                    <a:lumOff val="60000"/>
                  </a:schemeClr>
                </a:solid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CO"/>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Hoja1!$A$33:$A$38</c:f>
              <c:strCache>
                <c:ptCount val="6"/>
                <c:pt idx="0">
                  <c:v>Enero</c:v>
                </c:pt>
                <c:pt idx="1">
                  <c:v>Febrero</c:v>
                </c:pt>
                <c:pt idx="2">
                  <c:v>Marzo</c:v>
                </c:pt>
                <c:pt idx="3">
                  <c:v>Abril</c:v>
                </c:pt>
                <c:pt idx="4">
                  <c:v>Mayo</c:v>
                </c:pt>
                <c:pt idx="5">
                  <c:v>Junio</c:v>
                </c:pt>
              </c:strCache>
            </c:strRef>
          </c:cat>
          <c:val>
            <c:numRef>
              <c:f>Hoja1!$C$33:$C$38</c:f>
              <c:numCache>
                <c:formatCode>"$"#,##0_);[Red]\("$"#,##0\)</c:formatCode>
                <c:ptCount val="6"/>
                <c:pt idx="0">
                  <c:v>201007139</c:v>
                </c:pt>
                <c:pt idx="1">
                  <c:v>281913755</c:v>
                </c:pt>
                <c:pt idx="2">
                  <c:v>307959423</c:v>
                </c:pt>
                <c:pt idx="3">
                  <c:v>569674617</c:v>
                </c:pt>
                <c:pt idx="4">
                  <c:v>517355361</c:v>
                </c:pt>
                <c:pt idx="5">
                  <c:v>622242495</c:v>
                </c:pt>
              </c:numCache>
            </c:numRef>
          </c:val>
          <c:smooth val="0"/>
          <c:extLst>
            <c:ext xmlns:c15="http://schemas.microsoft.com/office/drawing/2012/chart" uri="{02D57815-91ED-43cb-92C2-25804820EDAC}">
              <c15:datalabelsRange>
                <c15:f>Hoja1!$D$33:$D$38</c15:f>
                <c15:dlblRangeCache>
                  <c:ptCount val="6"/>
                  <c:pt idx="0">
                    <c:v>16%</c:v>
                  </c:pt>
                  <c:pt idx="1">
                    <c:v>22%</c:v>
                  </c:pt>
                  <c:pt idx="2">
                    <c:v>18%</c:v>
                  </c:pt>
                  <c:pt idx="3">
                    <c:v>20%</c:v>
                  </c:pt>
                  <c:pt idx="4">
                    <c:v>13%</c:v>
                  </c:pt>
                  <c:pt idx="5">
                    <c:v>12%</c:v>
                  </c:pt>
                </c15:dlblRangeCache>
              </c15:datalabelsRange>
            </c:ext>
            <c:ext xmlns:c16="http://schemas.microsoft.com/office/drawing/2014/chart" uri="{C3380CC4-5D6E-409C-BE32-E72D297353CC}">
              <c16:uniqueId val="{00000007-85F3-4732-BCC8-B2E7137E220B}"/>
            </c:ext>
          </c:extLst>
        </c:ser>
        <c:dLbls>
          <c:showLegendKey val="0"/>
          <c:showVal val="0"/>
          <c:showCatName val="0"/>
          <c:showSerName val="0"/>
          <c:showPercent val="0"/>
          <c:showBubbleSize val="0"/>
        </c:dLbls>
        <c:marker val="1"/>
        <c:smooth val="0"/>
        <c:axId val="515195919"/>
        <c:axId val="449809807"/>
      </c:lineChart>
      <c:catAx>
        <c:axId val="51519591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s-CO" sz="1400"/>
                  <a:t>Meses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449809807"/>
        <c:crosses val="autoZero"/>
        <c:auto val="1"/>
        <c:lblAlgn val="ctr"/>
        <c:lblOffset val="100"/>
        <c:noMultiLvlLbl val="0"/>
      </c:catAx>
      <c:valAx>
        <c:axId val="4498098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s-CO" sz="1600"/>
                  <a:t>ASIGNACIÓN </a:t>
                </a:r>
              </a:p>
            </c:rich>
          </c:tx>
          <c:layout>
            <c:manualLayout>
              <c:xMode val="edge"/>
              <c:yMode val="edge"/>
              <c:x val="1.2887595522597071E-2"/>
              <c:y val="0.2542240656135109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title>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515195919"/>
        <c:crosses val="autoZero"/>
        <c:crossBetween val="between"/>
        <c:dispUnits>
          <c:builtInUnit val="thousands"/>
          <c:dispUnitsLbl>
            <c:layout>
              <c:manualLayout>
                <c:xMode val="edge"/>
                <c:yMode val="edge"/>
                <c:x val="5.5610047163670726E-2"/>
                <c:y val="0.30902058836436619"/>
              </c:manualLayout>
            </c:layout>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chemeClr val="tx1">
                    <a:lumMod val="65000"/>
                    <a:lumOff val="35000"/>
                  </a:schemeClr>
                </a:solidFill>
                <a:latin typeface="+mn-lt"/>
                <a:ea typeface="+mn-ea"/>
                <a:cs typeface="+mn-cs"/>
              </a:defRPr>
            </a:pPr>
            <a:r>
              <a:rPr lang="es-CO" sz="1800" b="1" dirty="0">
                <a:solidFill>
                  <a:schemeClr val="tx1">
                    <a:lumMod val="65000"/>
                    <a:lumOff val="35000"/>
                  </a:schemeClr>
                </a:solidFill>
              </a:rPr>
              <a:t>Resultado</a:t>
            </a:r>
            <a:r>
              <a:rPr lang="es-CO" sz="1800" b="1" baseline="0" dirty="0">
                <a:solidFill>
                  <a:schemeClr val="tx1">
                    <a:lumMod val="65000"/>
                    <a:lumOff val="35000"/>
                  </a:schemeClr>
                </a:solidFill>
              </a:rPr>
              <a:t> recaudo </a:t>
            </a:r>
            <a:r>
              <a:rPr lang="es-CO" sz="1800" b="1" i="0" baseline="0" dirty="0">
                <a:solidFill>
                  <a:schemeClr val="tx1">
                    <a:lumMod val="65000"/>
                    <a:lumOff val="35000"/>
                  </a:schemeClr>
                </a:solidFill>
                <a:effectLst/>
              </a:rPr>
              <a:t>Mayor a 180 Días</a:t>
            </a:r>
            <a:endParaRPr lang="es-CO" sz="1800" b="1" dirty="0">
              <a:solidFill>
                <a:schemeClr val="tx1">
                  <a:lumMod val="65000"/>
                  <a:lumOff val="3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800" b="1"/>
            </a:pPr>
            <a:endParaRPr lang="es-CO" sz="1800" b="1" dirty="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Hoja1!$B$56:$B$57</c:f>
              <c:strCache>
                <c:ptCount val="2"/>
                <c:pt idx="0">
                  <c:v>RESULTADO ASIGNACIÓN 2020</c:v>
                </c:pt>
                <c:pt idx="1">
                  <c:v>mayor a 180 días</c:v>
                </c:pt>
              </c:strCache>
            </c:strRef>
          </c:tx>
          <c:spPr>
            <a:solidFill>
              <a:schemeClr val="accent1"/>
            </a:solidFill>
            <a:ln>
              <a:noFill/>
            </a:ln>
            <a:effectLst/>
          </c:spPr>
          <c:invertIfNegative val="0"/>
          <c:cat>
            <c:strRef>
              <c:f>Hoja1!$A$58:$A$64</c:f>
              <c:strCache>
                <c:ptCount val="6"/>
                <c:pt idx="0">
                  <c:v>Enero</c:v>
                </c:pt>
                <c:pt idx="1">
                  <c:v>Febrero</c:v>
                </c:pt>
                <c:pt idx="2">
                  <c:v>Marzo</c:v>
                </c:pt>
                <c:pt idx="3">
                  <c:v>Abril</c:v>
                </c:pt>
                <c:pt idx="4">
                  <c:v>Mayo</c:v>
                </c:pt>
                <c:pt idx="5">
                  <c:v>Junio</c:v>
                </c:pt>
              </c:strCache>
              <c:extLst/>
            </c:strRef>
          </c:cat>
          <c:val>
            <c:numRef>
              <c:f>Hoja1!$B$58:$B$64</c:f>
              <c:numCache>
                <c:formatCode>"$"#,##0_);[Red]\("$"#,##0\)</c:formatCode>
                <c:ptCount val="6"/>
                <c:pt idx="0">
                  <c:v>33206283927.956596</c:v>
                </c:pt>
                <c:pt idx="1">
                  <c:v>33439464003.500099</c:v>
                </c:pt>
                <c:pt idx="2">
                  <c:v>29923799275.791721</c:v>
                </c:pt>
                <c:pt idx="3">
                  <c:v>31584067764.67532</c:v>
                </c:pt>
                <c:pt idx="4">
                  <c:v>33844362230.031712</c:v>
                </c:pt>
                <c:pt idx="5">
                  <c:v>35439890534.785904</c:v>
                </c:pt>
              </c:numCache>
              <c:extLst/>
            </c:numRef>
          </c:val>
          <c:extLst>
            <c:ext xmlns:c16="http://schemas.microsoft.com/office/drawing/2014/chart" uri="{C3380CC4-5D6E-409C-BE32-E72D297353CC}">
              <c16:uniqueId val="{00000000-5B4B-47BE-9366-DCF7B1F8F290}"/>
            </c:ext>
          </c:extLst>
        </c:ser>
        <c:dLbls>
          <c:showLegendKey val="0"/>
          <c:showVal val="0"/>
          <c:showCatName val="0"/>
          <c:showSerName val="0"/>
          <c:showPercent val="0"/>
          <c:showBubbleSize val="0"/>
        </c:dLbls>
        <c:gapWidth val="219"/>
        <c:axId val="515195919"/>
        <c:axId val="449809807"/>
      </c:barChart>
      <c:lineChart>
        <c:grouping val="standard"/>
        <c:varyColors val="0"/>
        <c:ser>
          <c:idx val="1"/>
          <c:order val="1"/>
          <c:tx>
            <c:strRef>
              <c:f>Hoja1!$C$56:$C$57</c:f>
              <c:strCache>
                <c:ptCount val="2"/>
                <c:pt idx="0">
                  <c:v>RECAUDO 2020</c:v>
                </c:pt>
                <c:pt idx="1">
                  <c:v>mayor a 180 días</c:v>
                </c:pt>
              </c:strCache>
            </c:strRef>
          </c:tx>
          <c:spPr>
            <a:ln w="41275" cap="rnd">
              <a:solidFill>
                <a:schemeClr val="accent2"/>
              </a:solidFill>
              <a:round/>
            </a:ln>
            <a:effectLst/>
          </c:spPr>
          <c:marker>
            <c:symbol val="none"/>
          </c:marker>
          <c:dLbls>
            <c:dLbl>
              <c:idx val="0"/>
              <c:tx>
                <c:rich>
                  <a:bodyPr/>
                  <a:lstStyle/>
                  <a:p>
                    <a:fld id="{F9861549-7ECF-4903-8FEF-65A2958A1902}" type="CELLRANGE">
                      <a:rPr lang="en-US"/>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5B4B-47BE-9366-DCF7B1F8F290}"/>
                </c:ext>
              </c:extLst>
            </c:dLbl>
            <c:dLbl>
              <c:idx val="1"/>
              <c:tx>
                <c:rich>
                  <a:bodyPr/>
                  <a:lstStyle/>
                  <a:p>
                    <a:fld id="{EBE4908B-0DEC-422F-8216-92534E628302}"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B4B-47BE-9366-DCF7B1F8F290}"/>
                </c:ext>
              </c:extLst>
            </c:dLbl>
            <c:dLbl>
              <c:idx val="2"/>
              <c:tx>
                <c:rich>
                  <a:bodyPr/>
                  <a:lstStyle/>
                  <a:p>
                    <a:fld id="{0633013A-6528-4E59-91E3-12A6305E945C}"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B4B-47BE-9366-DCF7B1F8F290}"/>
                </c:ext>
              </c:extLst>
            </c:dLbl>
            <c:dLbl>
              <c:idx val="3"/>
              <c:tx>
                <c:rich>
                  <a:bodyPr/>
                  <a:lstStyle/>
                  <a:p>
                    <a:fld id="{0E784AB2-02A4-46B9-8097-F12FE52C9077}"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B4B-47BE-9366-DCF7B1F8F290}"/>
                </c:ext>
              </c:extLst>
            </c:dLbl>
            <c:dLbl>
              <c:idx val="4"/>
              <c:tx>
                <c:rich>
                  <a:bodyPr/>
                  <a:lstStyle/>
                  <a:p>
                    <a:fld id="{8B4624B2-B758-42AC-8429-FF5794B8DF6E}"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B4B-47BE-9366-DCF7B1F8F290}"/>
                </c:ext>
              </c:extLst>
            </c:dLbl>
            <c:dLbl>
              <c:idx val="5"/>
              <c:tx>
                <c:rich>
                  <a:bodyPr/>
                  <a:lstStyle/>
                  <a:p>
                    <a:fld id="{3F6D6E3A-7D40-40F8-A2D6-E68263B43DFD}" type="CELLRANGE">
                      <a:rPr lang="es-CO"/>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B4B-47BE-9366-DCF7B1F8F290}"/>
                </c:ext>
              </c:extLst>
            </c:dLbl>
            <c:spPr>
              <a:solidFill>
                <a:schemeClr val="bg1"/>
              </a:solidFill>
              <a:ln>
                <a:solidFill>
                  <a:schemeClr val="accent2">
                    <a:lumMod val="40000"/>
                    <a:lumOff val="60000"/>
                  </a:schemeClr>
                </a:solid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CO"/>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Hoja1!$A$58:$A$64</c:f>
              <c:strCache>
                <c:ptCount val="6"/>
                <c:pt idx="0">
                  <c:v>Enero</c:v>
                </c:pt>
                <c:pt idx="1">
                  <c:v>Febrero</c:v>
                </c:pt>
                <c:pt idx="2">
                  <c:v>Marzo</c:v>
                </c:pt>
                <c:pt idx="3">
                  <c:v>Abril</c:v>
                </c:pt>
                <c:pt idx="4">
                  <c:v>Mayo</c:v>
                </c:pt>
                <c:pt idx="5">
                  <c:v>Junio</c:v>
                </c:pt>
              </c:strCache>
              <c:extLst/>
            </c:strRef>
          </c:cat>
          <c:val>
            <c:numRef>
              <c:f>Hoja1!$C$58:$C$64</c:f>
              <c:numCache>
                <c:formatCode>"$"#,##0_);[Red]\("$"#,##0\)</c:formatCode>
                <c:ptCount val="6"/>
                <c:pt idx="0">
                  <c:v>375048142</c:v>
                </c:pt>
                <c:pt idx="1">
                  <c:v>363679157</c:v>
                </c:pt>
                <c:pt idx="2">
                  <c:v>261385490</c:v>
                </c:pt>
                <c:pt idx="3">
                  <c:v>161849471</c:v>
                </c:pt>
                <c:pt idx="4">
                  <c:v>242855837</c:v>
                </c:pt>
                <c:pt idx="5">
                  <c:v>338448520</c:v>
                </c:pt>
              </c:numCache>
              <c:extLst/>
            </c:numRef>
          </c:val>
          <c:smooth val="0"/>
          <c:extLst>
            <c:ext xmlns:c15="http://schemas.microsoft.com/office/drawing/2012/chart" uri="{02D57815-91ED-43cb-92C2-25804820EDAC}">
              <c15:datalabelsRange>
                <c15:f>Hoja1!$D$58:$D$63</c15:f>
                <c15:dlblRangeCache>
                  <c:ptCount val="6"/>
                  <c:pt idx="0">
                    <c:v>1%</c:v>
                  </c:pt>
                  <c:pt idx="1">
                    <c:v>1%</c:v>
                  </c:pt>
                  <c:pt idx="2">
                    <c:v>1%</c:v>
                  </c:pt>
                  <c:pt idx="3">
                    <c:v>1%</c:v>
                  </c:pt>
                  <c:pt idx="4">
                    <c:v>1%</c:v>
                  </c:pt>
                  <c:pt idx="5">
                    <c:v>1%</c:v>
                  </c:pt>
                </c15:dlblRangeCache>
              </c15:datalabelsRange>
            </c:ext>
            <c:ext xmlns:c16="http://schemas.microsoft.com/office/drawing/2014/chart" uri="{C3380CC4-5D6E-409C-BE32-E72D297353CC}">
              <c16:uniqueId val="{00000007-5B4B-47BE-9366-DCF7B1F8F290}"/>
            </c:ext>
          </c:extLst>
        </c:ser>
        <c:dLbls>
          <c:showLegendKey val="0"/>
          <c:showVal val="0"/>
          <c:showCatName val="0"/>
          <c:showSerName val="0"/>
          <c:showPercent val="0"/>
          <c:showBubbleSize val="0"/>
        </c:dLbls>
        <c:marker val="1"/>
        <c:smooth val="0"/>
        <c:axId val="515195919"/>
        <c:axId val="449809807"/>
      </c:lineChart>
      <c:catAx>
        <c:axId val="51519591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s-CO" sz="1400"/>
                  <a:t>Meses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449809807"/>
        <c:crosses val="autoZero"/>
        <c:auto val="1"/>
        <c:lblAlgn val="ctr"/>
        <c:lblOffset val="100"/>
        <c:noMultiLvlLbl val="0"/>
      </c:catAx>
      <c:valAx>
        <c:axId val="4498098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s-CO" sz="1600"/>
                  <a:t>ASIGNACIÓN </a:t>
                </a:r>
              </a:p>
            </c:rich>
          </c:tx>
          <c:layout>
            <c:manualLayout>
              <c:xMode val="edge"/>
              <c:yMode val="edge"/>
              <c:x val="1.2887595522597071E-2"/>
              <c:y val="0.2542240656135109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title>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15195919"/>
        <c:crosses val="autoZero"/>
        <c:crossBetween val="between"/>
        <c:dispUnits>
          <c:builtInUnit val="thousands"/>
          <c:dispUnitsLbl>
            <c:layout>
              <c:manualLayout>
                <c:xMode val="edge"/>
                <c:yMode val="edge"/>
                <c:x val="5.5610047163670726E-2"/>
                <c:y val="0.30902058836436619"/>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rgbClr val="C0000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GRAFICAS!$A$17:$A$22</c:f>
              <c:numCache>
                <c:formatCode>General</c:formatCode>
                <c:ptCount val="6"/>
                <c:pt idx="0">
                  <c:v>2015</c:v>
                </c:pt>
                <c:pt idx="1">
                  <c:v>2016</c:v>
                </c:pt>
                <c:pt idx="2">
                  <c:v>2017</c:v>
                </c:pt>
                <c:pt idx="3">
                  <c:v>2018</c:v>
                </c:pt>
                <c:pt idx="4">
                  <c:v>2019</c:v>
                </c:pt>
                <c:pt idx="5">
                  <c:v>2020</c:v>
                </c:pt>
              </c:numCache>
            </c:numRef>
          </c:cat>
          <c:val>
            <c:numRef>
              <c:f>GRAFICAS!$B$17:$B$22</c:f>
              <c:numCache>
                <c:formatCode>"$"#,##0</c:formatCode>
                <c:ptCount val="6"/>
                <c:pt idx="0">
                  <c:v>9917.2515000000003</c:v>
                </c:pt>
                <c:pt idx="1">
                  <c:v>22379.221887</c:v>
                </c:pt>
                <c:pt idx="2">
                  <c:v>45737.100681000004</c:v>
                </c:pt>
                <c:pt idx="3">
                  <c:v>100598</c:v>
                </c:pt>
                <c:pt idx="4">
                  <c:v>52328</c:v>
                </c:pt>
                <c:pt idx="5">
                  <c:v>22891</c:v>
                </c:pt>
              </c:numCache>
            </c:numRef>
          </c:val>
          <c:extLst>
            <c:ext xmlns:c16="http://schemas.microsoft.com/office/drawing/2014/chart" uri="{C3380CC4-5D6E-409C-BE32-E72D297353CC}">
              <c16:uniqueId val="{00000000-DF4B-40AE-A3CC-7A0349FCF03F}"/>
            </c:ext>
          </c:extLst>
        </c:ser>
        <c:dLbls>
          <c:showLegendKey val="0"/>
          <c:showVal val="0"/>
          <c:showCatName val="0"/>
          <c:showSerName val="0"/>
          <c:showPercent val="0"/>
          <c:showBubbleSize val="0"/>
        </c:dLbls>
        <c:gapWidth val="219"/>
        <c:overlap val="-27"/>
        <c:axId val="1002419904"/>
        <c:axId val="1235588976"/>
      </c:barChart>
      <c:catAx>
        <c:axId val="100241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rgbClr val="C00000"/>
                </a:solidFill>
                <a:latin typeface="+mn-lt"/>
                <a:ea typeface="+mn-ea"/>
                <a:cs typeface="+mn-cs"/>
              </a:defRPr>
            </a:pPr>
            <a:endParaRPr lang="es-CO"/>
          </a:p>
        </c:txPr>
        <c:crossAx val="1235588976"/>
        <c:crosses val="autoZero"/>
        <c:auto val="1"/>
        <c:lblAlgn val="ctr"/>
        <c:lblOffset val="100"/>
        <c:noMultiLvlLbl val="0"/>
      </c:catAx>
      <c:valAx>
        <c:axId val="1235588976"/>
        <c:scaling>
          <c:orientation val="minMax"/>
        </c:scaling>
        <c:delete val="1"/>
        <c:axPos val="l"/>
        <c:numFmt formatCode="&quot;$&quot;#,##0" sourceLinked="1"/>
        <c:majorTickMark val="none"/>
        <c:minorTickMark val="none"/>
        <c:tickLblPos val="nextTo"/>
        <c:crossAx val="1002419904"/>
        <c:crosses val="autoZero"/>
        <c:crossBetween val="between"/>
      </c:valAx>
      <c:spPr>
        <a:noFill/>
        <a:ln>
          <a:noFill/>
        </a:ln>
        <a:effectLst/>
      </c:spPr>
    </c:plotArea>
    <c:plotVisOnly val="1"/>
    <c:dispBlanksAs val="gap"/>
    <c:showDLblsOverMax val="0"/>
  </c:chart>
  <c:spPr>
    <a:noFill/>
    <a:ln>
      <a:noFill/>
    </a:ln>
    <a:effectLst/>
  </c:spPr>
  <c:txPr>
    <a:bodyPr/>
    <a:lstStyle/>
    <a:p>
      <a:pPr>
        <a:defRPr sz="1050" b="1">
          <a:solidFill>
            <a:srgbClr val="C00000"/>
          </a:solidFill>
        </a:defRPr>
      </a:pPr>
      <a:endParaRPr lang="es-C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GRAFICAS!$C$16</c:f>
              <c:strCache>
                <c:ptCount val="1"/>
                <c:pt idx="0">
                  <c:v>UNIDADES</c:v>
                </c:pt>
              </c:strCache>
            </c:strRef>
          </c:tx>
          <c:spPr>
            <a:solidFill>
              <a:schemeClr val="accent1"/>
            </a:solidFill>
            <a:ln>
              <a:noFill/>
            </a:ln>
            <a:effectLst/>
          </c:spPr>
          <c:invertIfNegative val="0"/>
          <c:dLbls>
            <c:dLbl>
              <c:idx val="0"/>
              <c:layout>
                <c:manualLayout>
                  <c:x val="-2.7777777777777905E-3"/>
                  <c:y val="7.8703703703703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6B-4C60-B852-542EB22C0CDF}"/>
                </c:ext>
              </c:extLst>
            </c:dLbl>
            <c:dLbl>
              <c:idx val="1"/>
              <c:layout>
                <c:manualLayout>
                  <c:x val="0"/>
                  <c:y val="8.33333333333332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6B-4C60-B852-542EB22C0CDF}"/>
                </c:ext>
              </c:extLst>
            </c:dLbl>
            <c:dLbl>
              <c:idx val="2"/>
              <c:layout>
                <c:manualLayout>
                  <c:x val="0"/>
                  <c:y val="8.3333333333333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6B-4C60-B852-542EB22C0CDF}"/>
                </c:ext>
              </c:extLst>
            </c:dLbl>
            <c:dLbl>
              <c:idx val="3"/>
              <c:layout>
                <c:manualLayout>
                  <c:x val="-1.0185067526415994E-16"/>
                  <c:y val="8.3333333333333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6B-4C60-B852-542EB22C0CDF}"/>
                </c:ext>
              </c:extLst>
            </c:dLbl>
            <c:dLbl>
              <c:idx val="4"/>
              <c:layout>
                <c:manualLayout>
                  <c:x val="0"/>
                  <c:y val="7.8703703703703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6B-4C60-B852-542EB22C0CDF}"/>
                </c:ext>
              </c:extLst>
            </c:dLbl>
            <c:dLbl>
              <c:idx val="5"/>
              <c:layout>
                <c:manualLayout>
                  <c:x val="-1.0185067526415994E-16"/>
                  <c:y val="7.8703703703703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6B-4C60-B852-542EB22C0CDF}"/>
                </c:ext>
              </c:extLst>
            </c:dLbl>
            <c:spPr>
              <a:noFill/>
              <a:ln>
                <a:noFill/>
              </a:ln>
              <a:effectLst/>
            </c:spPr>
            <c:txPr>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GRAFICAS!$A$17:$A$22</c:f>
              <c:numCache>
                <c:formatCode>General</c:formatCode>
                <c:ptCount val="6"/>
                <c:pt idx="0">
                  <c:v>2015</c:v>
                </c:pt>
                <c:pt idx="1">
                  <c:v>2016</c:v>
                </c:pt>
                <c:pt idx="2">
                  <c:v>2017</c:v>
                </c:pt>
                <c:pt idx="3">
                  <c:v>2018</c:v>
                </c:pt>
                <c:pt idx="4">
                  <c:v>2019</c:v>
                </c:pt>
                <c:pt idx="5">
                  <c:v>2020</c:v>
                </c:pt>
              </c:numCache>
            </c:numRef>
          </c:cat>
          <c:val>
            <c:numRef>
              <c:f>GRAFICAS!$C$17:$C$22</c:f>
              <c:numCache>
                <c:formatCode>General</c:formatCode>
                <c:ptCount val="6"/>
                <c:pt idx="0">
                  <c:v>25</c:v>
                </c:pt>
                <c:pt idx="1">
                  <c:v>80</c:v>
                </c:pt>
                <c:pt idx="2">
                  <c:v>145</c:v>
                </c:pt>
                <c:pt idx="3">
                  <c:v>143</c:v>
                </c:pt>
                <c:pt idx="4">
                  <c:v>211</c:v>
                </c:pt>
                <c:pt idx="5">
                  <c:v>143</c:v>
                </c:pt>
              </c:numCache>
            </c:numRef>
          </c:val>
          <c:extLst>
            <c:ext xmlns:c16="http://schemas.microsoft.com/office/drawing/2014/chart" uri="{C3380CC4-5D6E-409C-BE32-E72D297353CC}">
              <c16:uniqueId val="{00000006-086B-4C60-B852-542EB22C0CDF}"/>
            </c:ext>
          </c:extLst>
        </c:ser>
        <c:dLbls>
          <c:showLegendKey val="0"/>
          <c:showVal val="0"/>
          <c:showCatName val="0"/>
          <c:showSerName val="0"/>
          <c:showPercent val="0"/>
          <c:showBubbleSize val="0"/>
        </c:dLbls>
        <c:gapWidth val="219"/>
        <c:overlap val="-27"/>
        <c:axId val="1107758080"/>
        <c:axId val="1257129008"/>
      </c:barChart>
      <c:lineChart>
        <c:grouping val="standard"/>
        <c:varyColors val="0"/>
        <c:ser>
          <c:idx val="1"/>
          <c:order val="1"/>
          <c:tx>
            <c:strRef>
              <c:f>GRAFICAS!$D$16</c:f>
              <c:strCache>
                <c:ptCount val="1"/>
                <c:pt idx="0">
                  <c:v>No  FMI</c:v>
                </c:pt>
              </c:strCache>
            </c:strRef>
          </c:tx>
          <c:spPr>
            <a:ln w="28575" cap="rnd">
              <a:solidFill>
                <a:srgbClr val="C00000"/>
              </a:solidFill>
              <a:round/>
            </a:ln>
            <a:effectLst/>
          </c:spPr>
          <c:marker>
            <c:symbol val="none"/>
          </c:marker>
          <c:dLbls>
            <c:dLbl>
              <c:idx val="0"/>
              <c:layout>
                <c:manualLayout>
                  <c:x val="-5.000000000000001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6B-4C60-B852-542EB22C0CDF}"/>
                </c:ext>
              </c:extLst>
            </c:dLbl>
            <c:dLbl>
              <c:idx val="1"/>
              <c:layout>
                <c:manualLayout>
                  <c:x val="-6.3888888888888912E-2"/>
                  <c:y val="-6.0185185185185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86B-4C60-B852-542EB22C0CDF}"/>
                </c:ext>
              </c:extLst>
            </c:dLbl>
            <c:dLbl>
              <c:idx val="2"/>
              <c:layout>
                <c:manualLayout>
                  <c:x val="-4.7222222222222276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86B-4C60-B852-542EB22C0CDF}"/>
                </c:ext>
              </c:extLst>
            </c:dLbl>
            <c:dLbl>
              <c:idx val="3"/>
              <c:layout>
                <c:manualLayout>
                  <c:x val="-6.6666666666666666E-2"/>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6B-4C60-B852-542EB22C0CDF}"/>
                </c:ext>
              </c:extLst>
            </c:dLbl>
            <c:dLbl>
              <c:idx val="4"/>
              <c:layout>
                <c:manualLayout>
                  <c:x val="-0.05"/>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86B-4C60-B852-542EB22C0CDF}"/>
                </c:ext>
              </c:extLst>
            </c:dLbl>
            <c:spPr>
              <a:noFill/>
              <a:ln>
                <a:noFill/>
              </a:ln>
              <a:effectLst/>
            </c:spPr>
            <c:txPr>
              <a:bodyPr rot="0" spcFirstLastPara="1" vertOverflow="ellipsis" vert="horz" wrap="square" anchor="ctr" anchorCtr="1"/>
              <a:lstStyle/>
              <a:p>
                <a:pPr>
                  <a:defRPr sz="1050" b="1" i="0" u="none" strike="noStrike" kern="1200" baseline="0">
                    <a:solidFill>
                      <a:srgbClr val="C0000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GRAFICAS!$A$17:$A$22</c:f>
              <c:numCache>
                <c:formatCode>General</c:formatCode>
                <c:ptCount val="6"/>
                <c:pt idx="0">
                  <c:v>2015</c:v>
                </c:pt>
                <c:pt idx="1">
                  <c:v>2016</c:v>
                </c:pt>
                <c:pt idx="2">
                  <c:v>2017</c:v>
                </c:pt>
                <c:pt idx="3">
                  <c:v>2018</c:v>
                </c:pt>
                <c:pt idx="4">
                  <c:v>2019</c:v>
                </c:pt>
                <c:pt idx="5">
                  <c:v>2020</c:v>
                </c:pt>
              </c:numCache>
            </c:numRef>
          </c:cat>
          <c:val>
            <c:numRef>
              <c:f>GRAFICAS!$D$17:$D$22</c:f>
              <c:numCache>
                <c:formatCode>General</c:formatCode>
                <c:ptCount val="6"/>
                <c:pt idx="0">
                  <c:v>38</c:v>
                </c:pt>
                <c:pt idx="1">
                  <c:v>129</c:v>
                </c:pt>
                <c:pt idx="2">
                  <c:v>158</c:v>
                </c:pt>
                <c:pt idx="3">
                  <c:v>186</c:v>
                </c:pt>
                <c:pt idx="4">
                  <c:v>275</c:v>
                </c:pt>
                <c:pt idx="5">
                  <c:v>165</c:v>
                </c:pt>
              </c:numCache>
            </c:numRef>
          </c:val>
          <c:smooth val="0"/>
          <c:extLst>
            <c:ext xmlns:c16="http://schemas.microsoft.com/office/drawing/2014/chart" uri="{C3380CC4-5D6E-409C-BE32-E72D297353CC}">
              <c16:uniqueId val="{0000000C-086B-4C60-B852-542EB22C0CDF}"/>
            </c:ext>
          </c:extLst>
        </c:ser>
        <c:dLbls>
          <c:showLegendKey val="0"/>
          <c:showVal val="0"/>
          <c:showCatName val="0"/>
          <c:showSerName val="0"/>
          <c:showPercent val="0"/>
          <c:showBubbleSize val="0"/>
        </c:dLbls>
        <c:marker val="1"/>
        <c:smooth val="0"/>
        <c:axId val="1107758080"/>
        <c:axId val="1257129008"/>
      </c:lineChart>
      <c:catAx>
        <c:axId val="110775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rgbClr val="C00000"/>
                </a:solidFill>
                <a:latin typeface="+mn-lt"/>
                <a:ea typeface="+mn-ea"/>
                <a:cs typeface="+mn-cs"/>
              </a:defRPr>
            </a:pPr>
            <a:endParaRPr lang="es-CO"/>
          </a:p>
        </c:txPr>
        <c:crossAx val="1257129008"/>
        <c:crosses val="autoZero"/>
        <c:auto val="1"/>
        <c:lblAlgn val="ctr"/>
        <c:lblOffset val="100"/>
        <c:noMultiLvlLbl val="0"/>
      </c:catAx>
      <c:valAx>
        <c:axId val="1257129008"/>
        <c:scaling>
          <c:orientation val="minMax"/>
        </c:scaling>
        <c:delete val="1"/>
        <c:axPos val="l"/>
        <c:numFmt formatCode="General" sourceLinked="1"/>
        <c:majorTickMark val="none"/>
        <c:minorTickMark val="none"/>
        <c:tickLblPos val="nextTo"/>
        <c:crossAx val="110775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050"/>
      </a:pPr>
      <a:endParaRPr lang="es-CO"/>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8828444642784"/>
          <c:y val="5.0645725138295676E-2"/>
          <c:w val="0.70246713251605086"/>
          <c:h val="0.90202999419429331"/>
        </c:manualLayout>
      </c:layout>
      <c:barChart>
        <c:barDir val="bar"/>
        <c:grouping val="clustered"/>
        <c:varyColors val="0"/>
        <c:ser>
          <c:idx val="0"/>
          <c:order val="0"/>
          <c:spPr>
            <a:solidFill>
              <a:schemeClr val="accent1"/>
            </a:solidFill>
            <a:ln>
              <a:noFill/>
            </a:ln>
            <a:effectLst/>
          </c:spPr>
          <c:invertIfNegative val="0"/>
          <c:dLbls>
            <c:dLbl>
              <c:idx val="0"/>
              <c:tx>
                <c:rich>
                  <a:bodyPr/>
                  <a:lstStyle/>
                  <a:p>
                    <a:fld id="{9CFDE998-F615-431E-B6C7-7A56410A4E9C}" type="VALUE">
                      <a:rPr lang="en-US"/>
                      <a:pPr/>
                      <a:t>[VALOR]</a:t>
                    </a:fld>
                    <a:r>
                      <a:rPr lang="en-US"/>
                      <a:t>    </a:t>
                    </a:r>
                    <a:fld id="{27A86239-69BA-4430-81B7-EE49E1418E76}"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{27A86239-69BA-4430-81B7-EE49E1418E76}</c15:txfldGUID>
                      <c15:f>GRAFICAS!$D$85</c15:f>
                      <c15:dlblFieldTableCache>
                        <c:ptCount val="1"/>
                        <c:pt idx="0">
                          <c:v>70%</c:v>
                        </c:pt>
                      </c15:dlblFieldTableCache>
                    </c15:dlblFTEntry>
                  </c15:dlblFieldTable>
                  <c15:showDataLabelsRange val="0"/>
                </c:ext>
                <c:ext xmlns:c16="http://schemas.microsoft.com/office/drawing/2014/chart" uri="{C3380CC4-5D6E-409C-BE32-E72D297353CC}">
                  <c16:uniqueId val="{00000000-CF6E-4996-B1BB-0AE1BBAD1CB1}"/>
                </c:ext>
              </c:extLst>
            </c:dLbl>
            <c:dLbl>
              <c:idx val="1"/>
              <c:tx>
                <c:rich>
                  <a:bodyPr/>
                  <a:lstStyle/>
                  <a:p>
                    <a:fld id="{AA651043-24FC-4D12-BAC3-5EEC5EB6F8EA}" type="VALUE">
                      <a:rPr lang="en-US"/>
                      <a:pPr/>
                      <a:t>[VALOR]</a:t>
                    </a:fld>
                    <a:r>
                      <a:rPr lang="en-US" baseline="0"/>
                      <a:t>    </a:t>
                    </a:r>
                    <a:fld id="{1172FAC9-77BA-4363-8D22-F2C1C8821E2C}" type="CELLREF">
                      <a:rPr lang="en-US"/>
                      <a:pPr/>
                      <a:t>[CELLREF]</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dlblFTEntry>
                      <c15:txfldGUID>{1172FAC9-77BA-4363-8D22-F2C1C8821E2C}</c15:txfldGUID>
                      <c15:f>GRAFICAS!$D$86</c15:f>
                      <c15:dlblFieldTableCache>
                        <c:ptCount val="1"/>
                        <c:pt idx="0">
                          <c:v>3%</c:v>
                        </c:pt>
                      </c15:dlblFieldTableCache>
                    </c15:dlblFTEntry>
                  </c15:dlblFieldTable>
                  <c15:showDataLabelsRange val="0"/>
                </c:ext>
                <c:ext xmlns:c16="http://schemas.microsoft.com/office/drawing/2014/chart" uri="{C3380CC4-5D6E-409C-BE32-E72D297353CC}">
                  <c16:uniqueId val="{00000001-CF6E-4996-B1BB-0AE1BBAD1CB1}"/>
                </c:ext>
              </c:extLst>
            </c:dLbl>
            <c:dLbl>
              <c:idx val="2"/>
              <c:tx>
                <c:rich>
                  <a:bodyPr/>
                  <a:lstStyle/>
                  <a:p>
                    <a:fld id="{7DAC61D3-6614-4C7C-802F-6C1B4D5573FD}" type="VALUE">
                      <a:rPr lang="en-US"/>
                      <a:pPr/>
                      <a:t>[VALOR]</a:t>
                    </a:fld>
                    <a:r>
                      <a:rPr lang="en-US"/>
                      <a:t>    </a:t>
                    </a:r>
                    <a:fld id="{6504CCD8-CD5F-45A5-8D4F-E57132C06684}"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{6504CCD8-CD5F-45A5-8D4F-E57132C06684}</c15:txfldGUID>
                      <c15:f>GRAFICAS!$D$87</c15:f>
                      <c15:dlblFieldTableCache>
                        <c:ptCount val="1"/>
                        <c:pt idx="0">
                          <c:v>5%</c:v>
                        </c:pt>
                      </c15:dlblFieldTableCache>
                    </c15:dlblFTEntry>
                  </c15:dlblFieldTable>
                  <c15:showDataLabelsRange val="0"/>
                </c:ext>
                <c:ext xmlns:c16="http://schemas.microsoft.com/office/drawing/2014/chart" uri="{C3380CC4-5D6E-409C-BE32-E72D297353CC}">
                  <c16:uniqueId val="{00000002-CF6E-4996-B1BB-0AE1BBAD1CB1}"/>
                </c:ext>
              </c:extLst>
            </c:dLbl>
            <c:dLbl>
              <c:idx val="3"/>
              <c:tx>
                <c:rich>
                  <a:bodyPr/>
                  <a:lstStyle/>
                  <a:p>
                    <a:fld id="{34B4A2FA-8611-49E0-AA0C-EE09C275420F}" type="VALUE">
                      <a:rPr lang="en-US"/>
                      <a:pPr/>
                      <a:t>[VALOR]</a:t>
                    </a:fld>
                    <a:r>
                      <a:rPr lang="en-US"/>
                      <a:t>    </a:t>
                    </a:r>
                    <a:fld id="{A0D63859-A92D-481D-B96F-3576DF6A4EB4}"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{A0D63859-A92D-481D-B96F-3576DF6A4EB4}</c15:txfldGUID>
                      <c15:f>GRAFICAS!$D$88</c15:f>
                      <c15:dlblFieldTableCache>
                        <c:ptCount val="1"/>
                        <c:pt idx="0">
                          <c:v>9%</c:v>
                        </c:pt>
                      </c15:dlblFieldTableCache>
                    </c15:dlblFTEntry>
                  </c15:dlblFieldTable>
                  <c15:showDataLabelsRange val="0"/>
                </c:ext>
                <c:ext xmlns:c16="http://schemas.microsoft.com/office/drawing/2014/chart" uri="{C3380CC4-5D6E-409C-BE32-E72D297353CC}">
                  <c16:uniqueId val="{00000003-CF6E-4996-B1BB-0AE1BBAD1CB1}"/>
                </c:ext>
              </c:extLst>
            </c:dLbl>
            <c:dLbl>
              <c:idx val="4"/>
              <c:tx>
                <c:rich>
                  <a:bodyPr/>
                  <a:lstStyle/>
                  <a:p>
                    <a:fld id="{38B42B01-A0E8-40D1-895A-E0F34298EFA7}" type="VALUE">
                      <a:rPr lang="en-US"/>
                      <a:pPr/>
                      <a:t>[VALOR]</a:t>
                    </a:fld>
                    <a:r>
                      <a:rPr lang="en-US"/>
                      <a:t>    </a:t>
                    </a:r>
                    <a:fld id="{5D011D47-670D-411D-B69E-DABDE0D73EA9}"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{5D011D47-670D-411D-B69E-DABDE0D73EA9}</c15:txfldGUID>
                      <c15:f>GRAFICAS!$D$89</c15:f>
                      <c15:dlblFieldTableCache>
                        <c:ptCount val="1"/>
                        <c:pt idx="0">
                          <c:v>12%</c:v>
                        </c:pt>
                      </c15:dlblFieldTableCache>
                    </c15:dlblFTEntry>
                  </c15:dlblFieldTable>
                  <c15:showDataLabelsRange val="0"/>
                </c:ext>
                <c:ext xmlns:c16="http://schemas.microsoft.com/office/drawing/2014/chart" uri="{C3380CC4-5D6E-409C-BE32-E72D297353CC}">
                  <c16:uniqueId val="{00000004-CF6E-4996-B1BB-0AE1BBAD1CB1}"/>
                </c:ext>
              </c:extLst>
            </c:dLbl>
            <c:spPr>
              <a:noFill/>
              <a:ln>
                <a:noFill/>
              </a:ln>
              <a:effectLst/>
            </c:spPr>
            <c:txPr>
              <a:bodyPr rot="0" spcFirstLastPara="1" vertOverflow="ellipsis" vert="horz" wrap="square" anchor="ctr" anchorCtr="1"/>
              <a:lstStyle/>
              <a:p>
                <a:pPr>
                  <a:defRPr sz="1050" b="1" i="0" u="none" strike="noStrike" kern="1200" baseline="0">
                    <a:solidFill>
                      <a:srgbClr val="78953D"/>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GRAFICAS!$A$85:$A$89</c:f>
              <c:strCache>
                <c:ptCount val="5"/>
                <c:pt idx="0">
                  <c:v>5)&lt; A $200</c:v>
                </c:pt>
                <c:pt idx="1">
                  <c:v>4) $200 A $499</c:v>
                </c:pt>
                <c:pt idx="2">
                  <c:v>3) $500 A $999</c:v>
                </c:pt>
                <c:pt idx="3">
                  <c:v>2) $1.000 A $9.999</c:v>
                </c:pt>
                <c:pt idx="4">
                  <c:v>1) &lt; A $10.000</c:v>
                </c:pt>
              </c:strCache>
            </c:strRef>
          </c:cat>
          <c:val>
            <c:numRef>
              <c:f>GRAFICAS!$C$85:$C$89</c:f>
              <c:numCache>
                <c:formatCode>"$"#,##0</c:formatCode>
                <c:ptCount val="5"/>
                <c:pt idx="0">
                  <c:v>438395</c:v>
                </c:pt>
                <c:pt idx="1">
                  <c:v>20752</c:v>
                </c:pt>
                <c:pt idx="2">
                  <c:v>34526</c:v>
                </c:pt>
                <c:pt idx="3">
                  <c:v>57592</c:v>
                </c:pt>
                <c:pt idx="4">
                  <c:v>78742</c:v>
                </c:pt>
              </c:numCache>
            </c:numRef>
          </c:val>
          <c:extLst>
            <c:ext xmlns:c16="http://schemas.microsoft.com/office/drawing/2014/chart" uri="{C3380CC4-5D6E-409C-BE32-E72D297353CC}">
              <c16:uniqueId val="{00000005-CF6E-4996-B1BB-0AE1BBAD1CB1}"/>
            </c:ext>
          </c:extLst>
        </c:ser>
        <c:dLbls>
          <c:showLegendKey val="0"/>
          <c:showVal val="0"/>
          <c:showCatName val="0"/>
          <c:showSerName val="0"/>
          <c:showPercent val="0"/>
          <c:showBubbleSize val="0"/>
        </c:dLbls>
        <c:gapWidth val="182"/>
        <c:axId val="919335456"/>
        <c:axId val="1235535728"/>
      </c:barChart>
      <c:catAx>
        <c:axId val="919335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s-CO"/>
          </a:p>
        </c:txPr>
        <c:crossAx val="1235535728"/>
        <c:crosses val="autoZero"/>
        <c:auto val="1"/>
        <c:lblAlgn val="ctr"/>
        <c:lblOffset val="100"/>
        <c:noMultiLvlLbl val="0"/>
      </c:catAx>
      <c:valAx>
        <c:axId val="1235535728"/>
        <c:scaling>
          <c:orientation val="minMax"/>
        </c:scaling>
        <c:delete val="1"/>
        <c:axPos val="b"/>
        <c:numFmt formatCode="&quot;$&quot;#,##0" sourceLinked="1"/>
        <c:majorTickMark val="none"/>
        <c:minorTickMark val="none"/>
        <c:tickLblPos val="nextTo"/>
        <c:crossAx val="919335456"/>
        <c:crosses val="autoZero"/>
        <c:crossBetween val="between"/>
      </c:valAx>
      <c:spPr>
        <a:noFill/>
        <a:ln>
          <a:noFill/>
        </a:ln>
        <a:effectLst/>
      </c:spPr>
    </c:plotArea>
    <c:plotVisOnly val="1"/>
    <c:dispBlanksAs val="gap"/>
    <c:showDLblsOverMax val="0"/>
  </c:chart>
  <c:spPr>
    <a:noFill/>
    <a:ln>
      <a:noFill/>
    </a:ln>
    <a:effectLst/>
  </c:spPr>
  <c:txPr>
    <a:bodyPr/>
    <a:lstStyle/>
    <a:p>
      <a:pPr>
        <a:defRPr sz="1050" b="1">
          <a:solidFill>
            <a:srgbClr val="C00000"/>
          </a:solidFill>
        </a:defRPr>
      </a:pPr>
      <a:endParaRPr lang="es-CO"/>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TOTAL!$D$4:$E$29</cx:f>
        <cx:nf>TOTAL!$D$3:$E$3</cx:nf>
        <cx:lvl ptCount="26" name="Departamento">
          <cx:pt idx="0">VALLE</cx:pt>
          <cx:pt idx="1">BOGOTÁ D.C.</cx:pt>
          <cx:pt idx="2">CORDOBA</cx:pt>
          <cx:pt idx="3">CUNDINAMARCA</cx:pt>
          <cx:pt idx="4">ANTIOQUIA</cx:pt>
          <cx:pt idx="5">ATLANTICO</cx:pt>
          <cx:pt idx="6">GUAVIARE</cx:pt>
          <cx:pt idx="7">NORTE DE SANTANDER</cx:pt>
          <cx:pt idx="8">RISARALDA</cx:pt>
          <cx:pt idx="9">META</cx:pt>
          <cx:pt idx="10">QUINDIO</cx:pt>
          <cx:pt idx="11">SANTANDER</cx:pt>
          <cx:pt idx="12">BOLIVAR</cx:pt>
          <cx:pt idx="13">TOLIMA</cx:pt>
          <cx:pt idx="14">MAGDALENA</cx:pt>
          <cx:pt idx="15">CALDAS</cx:pt>
          <cx:pt idx="16">HUILA</cx:pt>
          <cx:pt idx="17">NARIÑO</cx:pt>
          <cx:pt idx="18">BOYACA</cx:pt>
          <cx:pt idx="19">ARAUCA</cx:pt>
          <cx:pt idx="20">SAN ANDRES Y PROVIDENCIA</cx:pt>
          <cx:pt idx="21">CAUCA</cx:pt>
          <cx:pt idx="22">AMAZONAS</cx:pt>
          <cx:pt idx="23">CASANARE</cx:pt>
          <cx:pt idx="24">SUCRE</cx:pt>
          <cx:pt idx="25">CHOCO</cx:pt>
        </cx:lvl>
        <cx:lvl ptCount="26" name="País">
          <cx:pt idx="0">COLOMBIA</cx:pt>
          <cx:pt idx="1">COLOMBIA</cx:pt>
          <cx:pt idx="2">COLOMBIA</cx:pt>
          <cx:pt idx="3">COLOMBIA</cx:pt>
          <cx:pt idx="4">COLOMBIA</cx:pt>
          <cx:pt idx="5">COLOMBIA</cx:pt>
          <cx:pt idx="6">COLOMBIA</cx:pt>
          <cx:pt idx="7">COLOMBIA</cx:pt>
          <cx:pt idx="8">COLOMBIA</cx:pt>
          <cx:pt idx="9">COLOMBIA</cx:pt>
          <cx:pt idx="10">COLOMBIA</cx:pt>
          <cx:pt idx="11">COLOMBIA</cx:pt>
          <cx:pt idx="12">COLOMBIA</cx:pt>
          <cx:pt idx="13">COLOMBIA</cx:pt>
          <cx:pt idx="14">COLOMBIA</cx:pt>
          <cx:pt idx="15">COLOMBIA</cx:pt>
          <cx:pt idx="16">COLOMBIA</cx:pt>
          <cx:pt idx="17">COLOMBIA</cx:pt>
          <cx:pt idx="18">COLOMBIA</cx:pt>
          <cx:pt idx="19">COLOMBIA</cx:pt>
          <cx:pt idx="20">COLOMBIA</cx:pt>
          <cx:pt idx="21">COLOMBIA</cx:pt>
          <cx:pt idx="22">COLOMBIA</cx:pt>
          <cx:pt idx="23">COLOMBIA</cx:pt>
          <cx:pt idx="24">COLOMBIA</cx:pt>
          <cx:pt idx="25">COLOMBIA</cx:pt>
        </cx:lvl>
      </cx:strDim>
      <cx:numDim type="colorVal">
        <cx:f>TOTAL!$F$4:$F$29</cx:f>
        <cx:nf>TOTAL!$F$3</cx:nf>
        <cx:lvl ptCount="26" formatCode="General" name="Cantidad FMI">
          <cx:pt idx="0">1660</cx:pt>
          <cx:pt idx="1">610</cx:pt>
          <cx:pt idx="2">575</cx:pt>
          <cx:pt idx="3">529</cx:pt>
          <cx:pt idx="4">436</cx:pt>
          <cx:pt idx="5">393</cx:pt>
          <cx:pt idx="6">283</cx:pt>
          <cx:pt idx="7">70</cx:pt>
          <cx:pt idx="8">59</cx:pt>
          <cx:pt idx="9">54</cx:pt>
          <cx:pt idx="10">52</cx:pt>
          <cx:pt idx="11">47</cx:pt>
          <cx:pt idx="12">41</cx:pt>
          <cx:pt idx="13">36</cx:pt>
          <cx:pt idx="14">34</cx:pt>
          <cx:pt idx="15">32</cx:pt>
          <cx:pt idx="16">26</cx:pt>
          <cx:pt idx="17">22</cx:pt>
          <cx:pt idx="18">21</cx:pt>
          <cx:pt idx="19">20</cx:pt>
          <cx:pt idx="20">20</cx:pt>
          <cx:pt idx="21">14</cx:pt>
          <cx:pt idx="22">14</cx:pt>
          <cx:pt idx="23">11</cx:pt>
          <cx:pt idx="24">8</cx:pt>
          <cx:pt idx="25">5</cx:pt>
        </cx:lvl>
      </cx:numDim>
    </cx:data>
  </cx:chartData>
  <cx:chart>
    <cx:plotArea>
      <cx:plotAreaRegion>
        <cx:series layoutId="regionMap" uniqueId="{75C8C916-48FD-4AD9-BF37-299544469E85}">
          <cx:tx>
            <cx:txData>
              <cx:f>TOTAL!$F$3</cx:f>
              <cx:v>Cantidad FMI</cx:v>
            </cx:txData>
          </cx:tx>
          <cx:dataLabels>
            <cx:visibility seriesName="0" categoryName="0" value="1"/>
          </cx:dataLabels>
          <cx:dataId val="0"/>
          <cx:layoutPr>
            <cx:geography cultureLanguage="es-ES" cultureRegion="CO" attribution="Con tecnología de Bing">
              <cx:geoCache provider="{E9337A44-BEBE-4D9F-B70C-5C5E7DAFC167}">
                <cx:binary>3HzJctzIsuWvyLRusGIOxLVbz4wBICcmmZw1bGAUSWGeAghMu/6E/oS37MVbtL1P0I+1J1mqkrJU
6ltqvcWjySylRCAwxAl3P37cU/+8H/9xnz/emVdjkZftP+7HX1/HXVf/45df2vv4sbhrj4rk3lRt
9bE7uq+KX6qPH5P7x18ezN2QlNEvBGH2y318Z7rH8fW//ROuFj1W2+r+rkuq8sI+munysbV5135n
7JtDr+4rW3b76RFc6dfX3m67O9Xr49ev7h6KpPSTtjPJfYd/fX17vN0Gr189ll3STddT/fjr669O
ef3ql8M7/OlpXuXwwJ19gLn0yGVKUKKky6iiFOPXr/KqjH4bdqQ44lgirigRWGJX8s/3PrsrYP7t
XZ4/vnp4zF95d/b+7vPgtx7s6bHuHh7MY9vCaz39/Y0LfPU2MO69/tPiVHlVfEjgZklbec8L51X7
t/F2T6//y9fA/Ns/Dw7Aghwc+QK7w9X7fw396en+Ejq9W+6uP/3PV/6Rd/S9hfp7CLIjigUW0qWY
EeQqlx0gyI6wVJJwwQT8Jbj4fO9nBJ/3VlcBgHXS3eWfR/91CP98hQMM/ZeDobe79Hca7PJnGaB7
RLnLXKUUIpTRvX19ZX/8SCquMBVKEFchQT/f+hk979N/mofqww8Y3h8zD9DaG9GhO/pvanGX66vj
y+Ot/xPxYkcuFoKARSkiXTCqbwCGECKSCe4SRPEBYJdJe2fu8ocfQOyLqQeQXa5fDGTezZm/Pjs+
Pb70fi5qBDNOkWLMJYxgdWBm7AgpocCFcsmx4hQfmJktH5LyrrgzPxLjvK9mH2Dn3bwY7I7Prte7
i5s9bflZ7lEcKQKkhLqEKCoRxvIAOH7EhRQuAi/qukLugX2+97N/PAaeVDV2Txb++pG+zUy+mHoA
2fHZi4FsdbPe/kS4yBHn4B85kpQqJiU/JCMAl7s/gbh07xzJAZ1c2ST/Aah+m3YA0+rlWNbZ7vI6
eOUHr67Axo7P/ODye/v57xFIF1wfZ3u3J1zqUuke+kZy5LpUgAVypCTwx4OIdlZBOgQpwKuru7K7
Kx8ezfee7du29q1rHKB5dvVijO74ert3lXui9ddO6e+BiNERuEEO/hEYCRFUHPpJdqQEw5JQSPbc
P9ndcZd/+ndwlffV9x7p29h9OfcAs+PrF4PZ8ub4dn18GXxvff4mZBDaACyOCFKIcYYPIhs5wnuk
XAQJOJfuIZFc2rs+uTOP33ugbwP2x8wDuJa3Lwau0+D6J4Y1ekSpC5alQAghios/hTUC1oUpdoFD
PqXYBy7y9LH7gaj2POsAo1PYgS8kOwOmCFz/JzpBdsS42FN4AexDEizcA5PiRwIgwpQyQlyOD6WQ
C5uUD5/+4wd84B8zD+C68F8MXP8F1EMcgayBKUeMAbVQCB3SRXrEXAHpmKSc7vE6sKv/D8bxxdQD
yK5eTtDSu+369vinckXJgOArpEBTFE9q8FdqFTsC6k8YAifJMPqTgekq//Qf/d0PEMQ/Zh6gpbcv
xsCuAa3Tnxi1QNMAswI0JNnLvvtc6yuw+BHh4Cg5AoohBEMHwvB1lSfFD4Stz/MOgLoGR/9CAtfp
8dI/3gZnPxEr4O+EAUFn2IX49SwbfgUWA7D2UgioHSCG/IkNnt5FD3f5Y/kDeH0x9QCy/WZ8IZB5
exUYMsiflW/xI+AQUikMmhMCPgiB6Su4YBy0esRAUtxb1qHO4e0V4PZ7j/Nt6v553gFQ3stxgmfH
l+tP/+snkkJ8xBliGAghl3sGIckBVPLI5XuTYhQ9J1qfYXlWEM/uTPLp//wAJ/x94gFYe7fxQqxK
794d/0yZHopdkkMlDGpdyiVYykMVgx5h5GLOyG/k40upV1fT3f2nf/+M3r9ev/x94gFQ+t2LAQqq
YDc/EyjoChAKYwy1FFDeBftTFQzt5SYGJTJoLPgGcT82P9Yt8HneAVJ7ivtCTAqyrFcg8F4GV6/e
vTq/3N2u/eDM+5klFQwiPSMuKEqg51KlDoUnFx9JMD2O+Ofo9dmknh0iZE6vjssH8+l/t6+mV+em
6pOHx/L+R0os37nUAcJXL8dpej/XFMkRUHgiwdCEchWUnfFBfBNHENz2uhSIjPv2EMixv3SbP9i3
89u0A5j2PuaFGCKUoN/vzn4mZ3SAigBWHHQOISDIycNCCz5iSlEBQj6CzAyaPb5G6ri4m6vyR2jj
HzMP8Do+fTF4ecfgOn+qQM+PgLkjDLQQQ/sbaFAHhoWPBJgUIdAeh8Cb/pnjt3flDwn03t3nmQdw
eZDBvBDzurrxfmYxRR2BhiGhdomANHIIboe2xYE5gi4MMc1F7Fm5+tILXtn7Hyml/DbtAKarmxcD
k7fa/cwyJT8CMZdJ6MPBYC8M6soHNgX9HgzICbg//KxzfO0Cvbi6//Sfn4/96xT/87wDoLzVfzeg
fm/E+1LI+Mol/O0GYIgzwNQRtBmCEg/mcYAIPULABf+yn837F57oL7SM32d+9fzQxfv7wH9Nf+9f
9/7+3int33V3wVOL9Rftv98ffXpJaAc/mPqV4vTVi37exeuHX19zIG2/923vr/A1Rft9QZ5R/zzj
8a7tfn3tCGB4wP2I/ByJwKiGx6ehPZeHTA08HlSZn6LU61cl9GvEv77GUNR0KXSeCrQvbQoGwLeV
3Q85IDaCxAhNqfvwBj1zEPo+v955lU9RVf6+Fr99f1Xa4rxKyq799TWBK9XPpz09KQfP7Ero3nKh
0rP/Ay9b399dQkc9nI3/h0qbfCgcGy+SsZsXlWwDZFr2xlY8XDpjXS2TqU7elT3Xbsq7Owe3lU5a
ItbGILubUsfuEujMX/btdJ51jbgibfE4TSnzbE0HbdsuWlOUu6fxiY0SdhoNUp6acRxnTa1pFsSp
Qy+1sYLa6u8ofOPFMCjoBy8G6jn0XhNodKIucoGwffliwhUsdMc8XagBbXLZoos+po9Tkoll5g5j
IA02F8W4GtLEr8Js28qmua96dlmxsjwp0YiCvJ8JeKnvPhYoWl8/loQWVWh2hK4eyO6oe7je01Cn
qCyihdtP2CuaMb5qaXvfACs9MWMotYzUsHEa3vo2qYbUS0aO3tHJ+o2JxvX3nwb60L9epn3QBTEU
HoSCAAdNek/jX+DfDG48tTTJ/KkybcBNuAS2dR22tPHczGVBatCqrLJyS0gT+rSdcm+YqmYthumy
SURF/Eba7CxNknlr+KhNnA3VSTm6XhmJePs02Kc8OxvyaT2TYdiQOQlPpwp1GseULQxvw1M0GexP
BAmvtEydPp0yjzZa8Vned7ais7ZDdx5Hc7d+mvB0GuXd8yXZ/pLPpz0NtCBh+W5UIu/pSmRwei3D
bFyMmJPTuezkpDNVbFWRynVk3XbyK5bS03LunE0y14vnU/ooNZukr9fNfvB5btWSwIZTqMOobszy
6SBLok5P04gXXxx0pkaLjtfbp8lDV/F1IumWpxTNmkdptogmzvTzd9Xnsy/r2vXCyqpTd/8x5aOW
Wd9un749Hcdp9ttg106Zz2R4F0XRXWEifprhbGiXDSuCMifNydOxcmLR7M8ZmpbEskhL2/DTp5Gn
Dxt1Z4z00/rpeBXLTts0w4unwYNzjSPRto8/hC6JZ7+ts8afpzbxTVV7XQxI2xAjvwt74WW5mGaN
Qu6eTvuPWEXzKQ5103SNXT4dLxI8em3TOv7TGZmloy4MyRZCjqFXVJnrx+NH0yDrVdXEYcXTu3SY
uddhXmtozClviWlmn8821HM/RL7TNI03zc3sFXmqzqJ2UZEm98O2fsyhOSuowdEE48CVX8KG8waO
Q9/Uaa6jsh2XGGRPf4DF89zcvVZNNSxt2RE9OCL2Q6fYEjVWy5LJi6Kcxq1J83HRqjnWTR1FQZE4
VZB33bzCWZ3pfqiQV/DcbGAxzwR4cU/Udbad3CHRk1MOfmxR6LEuukiiOFx07vQWO2bJ8mHrCtdo
YATzqomiTXlFU/k25WOsM8fp/NIJjVf10WLGcavbyY102uLHZHRqLZPunXFs5jd9/Vam6ayx8y73
M1wsFLIb13bncxgthiZyAjbVOjROtJ54tQBbvyo6FnlNWpW6Cc2m7uLSs52roybknoiT7iQuY3+I
3Kuq5YOeovA+i4crQcPt0CDwUe00eyWH3RROXsNnZykagjUp+tRDRXmCyU2alEGOWKOj8XRMUbvK
rJvoeO5z3TpBnSXFasztiSzLNVWJ1R0gpCt3m0XVTRQ/zs14RShcfW85QeFUC0b5qZqij4g3kTaU
30doNEEy6riLCq9RalhGbbnCnQhKu1R9P3qDzN9WeNjCL6tCv2A8KMt34DXeRxO7n0NT6jF3qCZZ
cvq0vhA4butRwHtUZtlKdD7KPnBZfElleDFbrnEaer1szgXtT5K02JWkOaWuSXwsql049zKYq4Zr
G5HUb0alIMbWOxla488ovIjLOl7KodEWtW1Acv5oOruMHSo0ra3jK/jq5069hnr/Y69Uvu4FbDgM
y5aNJNKIpWWgWHLqdLb2hsZBSzyWnec00aqraLKWdbHLqLnmDbno+jLXYxcNnnDds0oGjcxpMHas
9ZNCrKbBJrBvx3FJC12nsRu085CtsylaZlBJ852hfmeGKlwZ2bUeY2dZ16Er3CbnDakSD0jOqOs6
LxfO5TTxfGP7uFxHLllEXZUsW4ECImy0qRnAlLB8MVbkfZw7C0SdfIsjsooTaZetktkyjqWfYuWN
jZzfx0nbazJXbwb4fdwyR76RYREkeVr5EY/VIu7woPPSrQNRTxsZJbFPZoPPsyQxWomNYX0Cbg8V
15lCO3D71bsi3piGVZu2g+dgOAoa+O3fSrrOhXE7tULDsMRl0W6ePqRRQ67rQeS+iKbQE61jT3rY
g7/9M64IfC9YvRAZ/zCULgw8HQsTXJWLKKJ81XC0GMu53fzxESn55denAcLBDzVTvc7qaT3V+a1I
op0pw/cOyXcZoZNXCzDzKSs6MHrX4/Nk/FIQnYT9ik1Aw9h8OjfdW5w24GaKeokhyhFUbwRBPURp
fBE6WHgzLrMgTaZF01Hss9NOdImXp8jokV+Gw8h0JOdMYx7EQ0H9pFKRxoUA1lfHHh5jo/vIDj5T
vZclDvjcUoIDyLWDu5NpGddT6ivWt7paFdrwwcuz5Ea2JtNpOK5iHmaB5emO9vhdQuY0cIx72k/V
LivpdQgRwK/cKFw4od1mfRKMWWICS8tVj6Zzt2tGjdmbOhUfDTNnCKdXPA8/qtwbhTBa5nIhwOUs
shp2cT82flrT0ictvFOW2jepsBdl2r4pswH7UekU3jhIx0/7etJhIoLOUYvC4X1Q5OE5BE24a29O
kLDaDPYkcYsikI67nhx1Tqus8UxMgym153UkjS66rAZngL1ppIVX5sbqtCNXKLwaUcF0gaWHKvOW
CRppazjZpIY81G0g5HCe9rCqTWywZoRvav8JMOXQJKCNs46rSou0sjocaKILjft4xcqs1Q7wqkWf
lGdC1FsKEdRJ7lLVnYxdWnpd2hBtsJ09E5r7Zu4FuCsdt93C9OgihR0gyq3KncnrHLg7VSSgCqd+
GfJ6UbmzdqIae4Tadzbr+nMn7eDy7rkxjYFAMLEAkonTsCtOQjV6Y16+U/0pxmm0tGm5Zi6+gNJ8
pJu2PWlyorlD6kUzF9s+c98mtL8qymyT5+OOD+4yA6+Gmlo3Q7nKlFhXtgLu2TDtJq7VMThdnKeX
Sk6PVT/W2i3nnRnYBZ668y6aEiAHzWlumNe3EA/dtLrqW3qCeuJn/aw8WnZv01oWulX+EAIRxBB+
fIKCtnE/Fq3AKydczaLJF7nIIYw6k+vV3UT9rrQ+j4bcT1vY0k7I12oWQTh08UnkzPekG7ugdNSZ
i3LtNiT3kxSvOxXdz3UExuo4wnOrKPZoFu3kmHQbI8wyrCHTibM+0wWapG4krP2czjcFssZrY7DE
uPkwN1m3mmqR6nnsz8M0l5pTCNlxMW0z0aU+qz1UJ6EuyxqAiCYfReajoyOaAq+182M719SH1qNc
wwaql3w0O2fikZ7DBO6SN6WeSLoJ+zrVYu7f5tNwQ5zoTV+bjRsDT0xM0uuEk0sSd2eY0FTDjW7j
vHe9rin8sDNCDynsMmjp9Is53ybpvKVORTxWJ6kmvUP9vN1b1PXAo8uJALtIh/YjNfWKjbBcZXxe
TfaxH3nupay8jEe+TW1udOeGOzc/7yNGPWcKISxL69VNPPqRU6eeyPzSYi8B9+rNEY69qJIaimlN
0E+qPpHNMp7mk4qBuyLlhLfISSB8ML6dqfGnMYw1MarVRMB+gLaszJvYmyrEeTD3hmk1yxWOTaP5
wHvIZCJgCU28nduqWPGyyzSTRer1/c0wUblE4ISxlWaD+szqCvN3PCYnXdROYK6D0kaxzlOBrZu3
c0SCAqVS12Pytho6rod+iP0OQ4gYPSUquYEMB3rB8sBGJbjaootXY1qsEwsrppLuJi/UPc7kdVVu
60o6eurYzs2SZhPPk3YyJJe2A+tF6iGf1HmUuo/we/FaM+4sKHChExnxC0qyj0U4D8GYtie1atog
RAnYJsv9GlbODdVZk3dgcWPX6j6NpMaog2wpnYKkK4Hb1zehbb1JzYPXzSO4dss8meWQKUZF66sc
By0HPFgUAX1n/anp5XXTFJWmWSk92D39KlmrJK4DaXEZ0JjrIq5CLZwq80eh3jhhfZHi5mGq+nKD
SFrM3ixpuSnSTM4BMIhq46ZDNntP/2xyyOk0aJXl5ums5wlPc2lfuHPwdLR9OkuJ2zztz0KI/tiJ
PaXkmpdyF4YV7G02edWoPGGIbvjIgk6psxiPmZ7Ye5dCohon+6zDaR8tpjrMea6zsniPW47BUclt
E7pCl10KgoGk/mgHyOKRGDWd1QJ+j+VZ2byllkrttPi+VM7WVGXmpXhswcHmXuGcJD0QKOJ2W9or
X1QuUG8HvH+NHS+N2AQUsS/BfxdexpNaJ30TavLRSZa0xDegIvl5bhtNSy+t2lG3Vp7FMk4WQ69q
zyTadXCtUTVDnJ6aPlCOWIxxpWUpxaoeqC9ioiM1zx6CmAfKQxZ0NSq1raXxUJPrsmmuinkOcrec
lv2Mr3tI3JidFmGR6kk5ZxHtwGYMRF7XOWtqeTu0uWZx7SwqQ6Sm1ehNOd12JALnMNt7NNVWi8Eu
qrk4mYAceKpjC0wIA01AgqsYqc4m22lZ98xLC7mD1642FRmrjXVZpuNBVUEBCDV9WvtT2nZ6SLiB
bC5H2EfjAFuf9LHu5z4NQoquEC6rRUJJs2nHMdI1agbYHuMicitnAeKLb3gWaUVaA9mcoRp+RRz5
WPbAnkSz6vFIl6wcjBeHs5eH9KKW+RXsXjylQUe6RuMhBQuxYE552a2HMq2DWkYntqy8LmtvbVOW
HsqLa9ij8RL0n13dACNkDvBAoDJsjYsta0O2sLnaNXFqNMqaRzLkicbGaTZjYn/76Mrysi8i14vz
4TpvybI2feHjPL7vM3OiaO8srLg2sqS+IlGr0dxvsoqgJaNJ5ZVh0XvAXotN2/Zv9ySsdhmQykIs
EAKpoLb4HWurQFZJsxB4eKto+yZMyaw7lmYQW/JmE+1XkTS99HBcKD1UlV3vd0lddbE3Iz4DDQLa
lViKdT5Moy7xMAGHTi/IOA9LWXHI/eA6dcsW40CFZ+bq4zBEsQ8kTmpVarfvHS8HWqVDPG1qjgpd
QGrg5ZElmwIS6k2Pbh0H1ftM4EMF2wBEyllnEVC3Er3vBQ+DnNh3IFMmILW48aJQ694dzhVttlJ0
qzS/MA1InX3uRDrk+JTiUQZDOC9HV8B/qZBCiGjn+7bMsuXYuFhnsCbTmUnHKztssmbsdBkbA/PJ
jbHhgrCwXofQSK8zEd6KPFRa7F1rnGTTKnFk0CVFeJ2fWzOB45XEo6GkuuuLZWMHx0f5dOdwvLSt
M3iuFa1Xh2aJFfvY5AKS8CTW1HFST6Y58PdeXvQ9+Ey5IOW9HWp72lTydnbT91it2pyiE+jXV16N
kpu+jnodN7u4H6kfCud9p0gTdKj7GIms0I07u7p266u0AHOwCCL/6HyohvqWcrMbBei3IRPv044m
XqFaqS1W90BeNryxgRH4ts7V4EuIDalFBF45xb4YZzCqZgwggIzgVdAZMlfZNJaayyr1QP3EGp3x
oQRvYxPlVZatx9ylQFgdxwNRZ9TVwLbp4IJea6IgKqQv+mjaFFN8k2V29CBTjlZ5ftsNZu2Geb6t
xo8stcWKJiH2eSYrXUkMiaDbKJ/WqteOmjOfNyNoSSNwKvgvHXTip5GxV/WItAUpXme0Xzd4yE4N
vAhsM79OhoUM28mL5VitXU5OpJxdL+pI45VUFF4s2OT3TnLdECcDja1NdSiHAKxDbkz63nbJAlnB
gCJU4Aub9ENqBr7gnQD/1DYFkLWw13PipkvCbaxDp1pDEoJP6mI6G1nR69pBTI9hGS5YhLY0uWzR
CoRzZzGUPVlmzpUxNg2a8c61oNUXVoG2kkZt0IZu67UE5IgZAlGZhoN2i67dUDCGChVBUcX0Fo3p
mqVF5ZfSpkvVRZ4h44JQ2izqELZaFjdbPoHIBem6X1HXt0icxhj2n+XobZ/oKLMfSAnko+hxunRA
TgA9H5IcNY6b0OXTMm2oq7H1YjulUDEY0BplEVk6/FLRYvRcXpfaiA7SxHlVJlj6hajhpfdcigJD
CsyEw8Vem2NO5EkxFR7jMV6kcpUWBpKpmDj+0E8r1cX+VMt4MZroATgZxMmSX6tQQfEhxcQHnaZB
XePlNI8B9CZA1cg245zvQirexhWqID6C1tTKEEgt0kk8F4GqZanDrIK9h/Mc5OB20/LZgOtPXV9Z
2mrFJ7SQckw9XNXb2fAimB0yrsB6zDJm1peZW2inm7fDhxGSK57XmxZKebqwtVhYdkcj1ftdveim
KFoL1sGS9h0+A43rriUmDazJUw2lmQ9mJuMGsTWkOlajfGY6pexkTKN1BurQskflh9LM23HunQtX
zK0uUkgv4ObGIfdoLwSWGXgQJEfkIQcl3hSWWrk2B1FTwKZTzuzZpnkgSKseQ2EnqW5JziCzRFar
UXU+KmJQhi16w216N7XO6RzFjm4KdlNP06B7IvEiSmSr08w1C9HIZW/y0offoeRLaYurwsT5pm+S
h8rhYkVAJnYHR48sNJpP0Q0x/baT9ejFWXIS9s49NjdJTCFHxaCVEnfczv30oSPTrZQD8Z7Iz+Ci
jY2yszqp76GTbgAO4166bqo8t7ZME9Kt2eiSHe+Hxcyua9S35ylx/aYOr9OxNoEshlUTR70HAgdo
nCHIk7BjwYTQlG4iJsFztBBO4nTQadK2ejLWh/S+92FjIT10w+jLuNEg1ow6y6Am0DYPJc79sWZ+
LurxtMmAV5dRPHo8mSioxfUMvp3vQoZB/hAriIywi+B/fQJigVc0BWpE+/5dXfQUakDmtsR9urEq
Hnd1GBWat9L4DukvHdTcY25mPXhlX4EizieyLUgbyKg8K0BAWMSiBxUORBQDGZpp5U6089adGqgB
lA9tXdgljZt1N4EimOXRBaur5iTPd7Bpp23lIiBmbeaRaRZLJ+ZnsGdrnZIiXvTAGcHs2jU03V86
JJjmKTtBMq49AmmlA9YWhKDeaANxILCSj+uJjkqDPNvJOde5C8EdqzNRWNdz3epdVw/tYsgqjwjQ
NOcQZ8t9noCZk12yalqaCSpheZ4HuJBvxxJXHnKjLlANKYNqLMdVBm4UjG7HVNj6RS0yePQPMehh
YOMEPKwAbaHpPogJt4HpMs9lkHLDbwJCyK0gouzF6oonj0jVxQVylO6TsNzJ2i8LrlbZCC4A8fZ2
gF/wBImBFDZB7T3I1hDOKXpTZFkSNJAHgDgKWVLk7C0HOH6YdfGyK6EqYesrO74jNZgR9P6Fa1FX
EPg4XU8InE4p37spzUHnT/tln3cn0UQf0mGKdq3MdxA9kXZYAQUhoeAtzXCbEqfyVFF0vkuhLBvW
jS5qDNSgjjIvMcWyBo7mlcRuFAbV1AwjyC5+2gi+LHo7a5HQXE+oy/x0KE5JVGwFVIo0UirTFXAx
5hhvDhu1RDTfpNWmT9S7PLHnQNplEJMeEugZiEcygcgVD4sGT/12tGGljWyjvXhCQRBcQYB8l4VQ
NUkteYzse/AuBmTTiPs4au4VL3dp7YA615TzorXRQsUN96CyGWtnnpdhN581QIcgee4nPeAZaY66
AqofQRw1AlhoqxZz3UOW+H85Oo8lSXktCD8RERjhtrjy7f1G8U/PtAyScAIBT3+z73J8FaBjMr9k
cr/cWjIWSUZJMbf5yfJuOLYUq4NyD/+/dLEhbzmNv+MWpZT7T3Zc48JLLGa+HvuS5SEvDHUQ59Gz
0518ciXXYm2TqQgybDDrLFkJy7TIJUNvyPaxwuLACx7A5Jm8kmaQz/KR2CqU2VqIlr10bjaF3ERy
363DYTFpW/RqgrQQmrMxihcdF5dOQRcxaCJw1GHqJENXxFwekxR3QBoMRS2u8zT1GZaJTTV6W9Ce
tuBp9SIfqqxXWt2e0oBmlR47jJrws1K9jWinHeaVGcNZ4MNnlXeBIUszJeqe7B6t252+pjgZJTT8
Z9u1tFAjPrVu/XLSAfY9+JnO81i1J3Qu2Dh99v34H+u1KTUNwzL0L+nIoS0PmFCzfHlIO/I5L3U/
tLLMIkWLUcir+44Uazo6oRErWHSuh8Ar0GM6yqtpwD/m/KwQSXTsaLaczO9j2tqubDFGJt5yFslw
T8LuEof7MVpgAApDaOEM1J9gfUsw36/EfPk0uzebdOU+3HcDNMM00Lha2Msh/Ac9CSrP3y9iCPs6
Nvqdt6YmUQcx9Ej19Nco9STH5TKmqhq0rGIihsJ0JIDhyr98f3z3vYPsoJnuEkph0Hl/aTKKowvy
f+3QjxU278n/I+TbPo66GTL+HYXRD7raxSxtqSP5403bibhzoOcXaSwe8cwjBUfFDTgtt4T5pYpD
7IbiaVuIqXaIXig0dd+Tg1znYvut+RlaRO20Yw2MycjPzi1cTCydBiURBn2VbMPnYP1zH7xvwawv
yxI9DHPWHyz1vIOn07M/4Vp7fnbzqX2CKqYrA925XvHUYxHPLtGKIYta/sBAfVSbDY5LvuvC9tNe
rPmsCo5ZB0qXWR7WzOqKsf5NxWN36Vj8IILhh7VZ8kdoUraZX4oghzdl+hP2rntP9scg5iftD0kJ
rfMtzbdi5YIc6JIuJxfZb7C4wXsiiSpc21+GoPsbj/F+WRT8og0fGJ4RhLV1JZAC4yPje9K0XngT
FvIHCfp3vbfkCnDKNt66hY9728dlvOl/8Qh3FIbYUsGNeJKO/Y2nmswYGEmHPyo5yvOwDz/5eNog
xKu5O7pMtmU0LHtZsRbHAC3wbxSn/2X+knyYD8bU3ZKvtkzI/i8U0XQy7Xwxn1izoRI5bNYYKJ99
7Bd1mo+unLL+Ojt/OaRROWcGe0je29J5/Qvl0AdzlRVgDaBsbsleLbaeeOg3AcXYiwRvExjR3qcR
40Vms6YTrityhyIPsSgsMG+4vnfHOJ++uoh5hUlIf6RwVp1nkjKe2+8ONa3MJFrxJr6n1cElbslL
tNq+VAPEK0Z/pkhWbcKGO9YaWg2ufYAb/yBc7E6yjc50E/4hmaAokd/ySoz/sDv4WDGk3dtogruO
TeJOm7Bstrldn2ifx8UeoVevrd+YPkmKkdqzlyhXa62KNEmvNqeqiUIimghicmfQFi3Wm0KE3gj2
ITnTaE3Qmckb2sdlyNzr7rcw8TzaCDA1Rago+kP2RTvx6v8uVS0kAvy63U9R5F06mA+o3cSVW7D+
6SeLBTvny4UMAnUMDU/prunbbD6weCnnqAub0c9FpXAAci+7g0Tup9+9NFDsSfQjkxZ2V8LzA9c7
aTZsj94ulipp36A75kCW4vgYhOu1h5w0zPZlSyj0F2no/QaDBe5TctT14Mh4HvlwMwkkA2rxpNPk
BuMoKaHt1Bb272WzyXERvJbJqKt2Iyn0bnsxafyssi+1iRhz4W7KBaLGCPvtzo5DuW8KRn+ayXoa
g4vDxEtWPyu3juzXKffQ7VR/ECN7siQq1hW6vfD4XzK6Rz5NYyG7PixaipkkY8tz17HgKpLsm9IF
BphDXzIJ9nX2gIMmqoj5Q5GmENNGAkeOdxF6DJcHNgLX2WDcXqjvfuhQrtbdxxZcCqX4O9DR/Wk+
eavwq56bp0Tvz+mWX/oANnI/Q4dyt6mLfgkQHNRUbaVnsZ33KYGSs88f0r1hq3t0WG9CtR1bKXDt
xrkBU3UXyeFTQntrKIXSH5MZTkr7poY5qtrWRScvyx/6tf8MjcnLPYx6+AriRgYoh2KfHpyXqbLf
oevkLPyThWfftflR4KBWfHdgm4LxC/wBHJtsPWMG68p42OJCZEvpdRQ/Elgls6SRQrWF/+ufx7OC
zxfltzTEG2PlFOMgivQsXe/jQkSmAaWwVfO29yWbxbPTITv2KgyvmergGLP5I/XMF5yIQmEIuPUd
r/ZoYVdP5Zj2gq2m+FPT3v1byCLhgwdhCdjKw2aOXWWcLwlnIb5MOle59jFhialQ4fiQyhT2qW+v
W8je52mhDeaQd6IH/DuteQLGZDG7n2kQDMVEhsPg+3mZ7vhBCwl62sMBfM9WaoFt2U7zNezxdAbU
49Wq0io2zl2NXByUaZeXcbqd4rGPAFTRf/28NzYHV+UkVoBwmB6dzMXRBAYaGYyiBvT+E/riu+qy
vmpxEDBVmfcp6v+B+skPeLbfadRiFcoJlHk6nfHewKSg65RfkpGq0rQpCJ/+PcmYf7aZslWf5S+6
u6Dsp5X1pTr3uhuqKdrCU+ezamPZ+kjJjJ0O/0YXj7Vpu6iYTBSXQ+grkGTmxcC7K7xxYg9Sz7eZ
0EaHSV7EKhbHaBeHDmYolC+RlilZWGE8dlnEK2iRtBxRRKFWyXtvCUqSYHmIJ/gojMNRScYF1pYX
nlk8qIOXBqfQKvCQ5TAJVJEY67XQD7BwJUT3/mmZsIunWI7aGWBIb7aj8QXgFErKMReiSgQ9mQzt
gXftV6hnzJio20PW//Tp7Ne3LsynUksZlWb3HtXG6zyBrBK2Dl1drGnBsXJYrrBhQSaOSIIFw0Ul
BHl2n4vg08O4le/lsKe4knRvllzIOpMG4nbmwirfqSwAn4TnwL3HQ/rXdf1pG82zVBlECd++0bUb
S7KrFx1SIJ90KlOj4Kb28C+lXAoFjaUEoiUVJNdF0RjUhnoiZyh/8o4yPIRUxA97Kgu48MM5xtco
l/ww8TkuQ9CtTTfrrwj+7CSHa596j1QHI/po+zyGGs5KN7DDQsNSu9PsjRDlxt2rRDY+tBq+nx9M
DdcgbLpuj0o3iT9jlH+2i303Gf5QsoqsiN89mUU3MvPbBJMjH9qvOPHiJumjG7TJ/i7KMT57Gby0
wZYx5e9jqg9e77VlPLGj6c+D55ZDSBw7Yut/SgChFVLrO7wlJy+VR6qkx1anmhh8GziRbaliiTkV
pGPFN28sWgJtIq9JiJqc5SjwUC2Pg0uxNHX2wJf4WzDNK4JDckxYfqSYBUq7EWjLdjtuSmPydrss
OhHB8k0GWS2BwORPGX7Kmwsxl76Y7hNx5cSClxlqx9esIArGD0kHfkh8/Z3Pbj4Kx7+NF/60/QpJ
LcNqCd9exzovAwYpO8CsACvJ+6/HplvZ9oiQgaqXWe411ThgM4BJL09cncCwL1tPBYUdv0O1Xuic
0C8wU7W/bCXDgFxFmxFNOEHa8WJxy8I31k/3mZRhscKZwt6Hif5rT3poWEO1ppBqsx53Zx0AVYQy
94CmyB0rVFduDvprwLDjCCFtmaVTWP7O1nA5bja1yynzHRyL3wvNvQ3TJFSKjfeQoVcYEbBlROGP
9mtk8u+Sk0cjbCX89l4H+3ABj+EwxV3bnl+DOeHNplwPDganYtgfMo+1Z7I7+pjAWlOLI/frOcA+
scnYVXMPqTWPIJm0nV/s6fRbfCYfF1/6he3mT3DcoKYYvUPGdzyjYb7D3HLXMB0a1UOmjCBmlHqB
jzqv2B9E5JVRl77YxYqLStd7luu0Gal7GKU7GOgtr3lwtp5C1TD5VBE93vI4WqDXuZfEy/DVf59v
vDDGlS2JznmrfogjTzLZvWOSJN+pCL7URKHDUe87U+7vYqSHDWeDjIhV0N8f2MRByNKfMLCiypxx
J+2llZ/sD5y0WALXHvsojZqWtLLuMpcV2Yjfmfp2Kfl/fbBdSLL2GPE3/HEvmkuWm0OX/bawAAOg
k8mb78BYUOVgFffri7cXk3ZtueOXDmAMixSayM7XhyFgBv6kfN79Xh6Azvjqdz1ewq4i3nwnfYl6
Tte/cxRzUCezqNmaPo/RqGEoBk0yk1sSLE8zzrvtb2u+WHgU8/OYMLAP4iWgYVwLh3MWY0iMgymE
pzICtYHBWCZo3vWGB6h3s/td0s/9YOLaBgM8KQHaE1jigVDcdMAouAQm042V60NuUosdT4SlwSx1
HBfvy6CZ8WjFvCNscB4SmAl+dx/s3WFyHgGd5oOLnucS76WH+jPumCPJV+zjWuslMyWX8fM0TeXs
1Hr0URqEJdD3ennnrW/tynkNhqxORmzVdEp+klSJhvq/U771e9SdyvPwxSmFgbg/hpt4ROV5In1c
pOAHiEXt6KM0hdjwAURJYXmXQaMW+7pSV0umbmwd9Qm+4bkbMnViiX7d+fwSA1jqECEoiOPQ1SR4
ADPWHjYQ3QJ0YUMAlCzaxB8xQpkLkvDN2/ys6kbMVL7MDqTT6ck3yqFsZQ8rC8dr0OYdBF10WhbM
FYYUVqk+GussgLatWhD0snf6rqOQKyYVlnE4srcpllXYy6gBwfUV9zKsIrgPr3zyrgADcM1JMD0R
VGYM3HC2fUP/dXDYG8FF3RogHCQFEAYoiVR8Els9RnstvtqOxPd5Fn9HC6DHua2Vh3Gd7uyABu+9
A8Ooxc71lf2C/GIQcQn+7G1E7OGQed2Ln+LBUemCf3T3v4XIMP25+BoHXVcFM3lZ18DCXoF0NMKm
P+HugrScoHqH2sZniklgdNFcBJuvH127mKr3otvsXH5cc9YgXYF5ywLM2RNxF1J2l9uZ/udn63fs
Wo5pdL+z0wIt1n1mgLDqDmfoJjS2+j5/TBUU/nVr77ocgtQCKb+YOXtU3ppd4TlVXY77OY87DvNO
2saG+0XBaL8DAH0f9tGfoDvC4ZZ1FD/mFqP/FDB0TrJN9xIGAD7lTQqNsRhT+gFrvAHYuJ6oG4te
C/8yRdimkw3zM9QDEa03zSdT0iD/iZ9gOhPEI0DvmXR7b/12royD49apsLY6e//lyaNR3MFjm1FG
lhKoGmTIyHvL+ILcgRub2cH0asE+Lto8j9vu4EqkGWb+9SjW8coBfc+2+/KUgwO2PywT8AmR5ryk
zodJHv/xaADfguuo8Gb90ivwaWmigSRYUBvEZvgaQf+WjzwpevuzfZpJvUFxfQJs3+GyJthIoY/S
sPtZMtYWI6g12vf3SuSXYGYnJd0Ag0leomyA4jyizYU2rQbaf9GtP447s0Vr5U+bzGfs4KbMPD2V
DOw56Po1KQnUOao8dBzo+tO+vqSwsNWGTxl2IdwXi+cqpeEZQR8BY3CuU7e5Uko4+dzER4tQ0GEP
QYNTf/2euXdx7QzaTDNQ6HEl13CsNAugv25kxtwM1MNsQ71x/w36VdqwCAg6rgtvrT56dzEH4UX3
8E6A5HiMaVQbp58y52C02P5LjNlS2N+yYEwiMBG0otFJfMrCmRVKZp/S+DA0x75hc+uqutmsGTDN
/C6b8jkByVZMY9YWBmOul6wUw0Hg1VNqBGaiqeD5uMCeyaNznPeF6sjRJi0AavYaKP/mUrFhIOtw
DxJ7peGXBcJTxDtU9gDqkRdPCvcq+NApfRDzIRuwlgRJ+oYWF1QIhTQ93j+JGR19ZOryu1Sn63H1
ApQKji7i5aykPH1ce4ohOnptJeyEAa5hqRR/B+6FnVwVO6zkKpd9X4wdSFhRxmsLS6rt+LdnHamT
zKwlIPCgkumjcv/A0wPot62CjxQvqCtbW45zDozKPCfagvXfuxOgixDHFt0hadcXMQksgj6vkQOF
uAc3dZbySVMBswYTkWfVXkdmwjaWyzIc07AaKfQ5O8S63PHO1Gu6MXwnALPhVMQxZZWeNT4qpUcb
ObCYPgAwLb8IjLdCygGDhqz42LOLjM+Lym0Nif9jWMCL7Nv3EmwBtHgNcyLfT3TBEEYFB5VnY2wL
qtJA1OIN+7phQOn7rMGbxh9mnNUiS9d66HpxmP3s24Xs009fY+3I3WpQM3tgUMiooPeuSfcQaerV
rM8OeQttfe71vzbA48p/cVoiCM5LAF7Zrg6iLiYz0s8ND5Fzgt/v4C9tqtARyOuIT9DPWok2K1AJ
8/iLYxqp/RYsftbjpO/DDOJzaCYRYInk+8vcgVWM4bgigucXmR9coyyrDEfV714BU1mkLbCN9bDw
AF9fCM9O3Fcl2+fhYIu9DQsdAwuFzHMPrIDVJl1eBtG/CJG8DOw/j2+focOO66yPKS9EAsprJF+A
orVXg1UK37V9D6cND86/mKevlHv7IdHZBP4JW+cNgtbdGqW3jW/fYRAKUCbbGSLMUqyA3YCbBo88
8z5S3T+EiziEPqlD7Z68Of7oPPU8rel9BsYMnv/yFRgeAPfAXD5KfFkZLx+DAlDYT3+2nd1mxpBq
218H0OQSXM1F0SQsOzlmleLh05BS3Mr0EMrFViqCXS22O7oC4LTDiQz8b+ZIBhtx/hsmid+8Z2I/
gYsreU9buCXoyK4LLh5LlnrsfFJG2+Bu1jdnL8/exiTonvfEndNcJ1UUr+tJBkighLEX1Rn/l0Tg
sSJf/+zw5M92tuAhW0iZSaTsCQLNgOOzz/eSXXPQWy9WIjyD21HMdJ/xLMjoOPcNopwMmhKCAoHI
8AyNMB7mASw3F3fMcFthH0WYSZ2yoB9hf6amdqq/ynAgpUpwk3vPHsRM7yCKTACVc1umjL7LkNYs
4/cgta8sXR4INvNScg6RxT/ue34gjDyhmQ6YS/Qvhb6CLjPQ5syFCZDMq1Av1Bsf4fkf5jbOqi2I
HlJkAXhPTrkLVwhm4n3j03vWFUARkNEJDarngljKL+C7I9owruk19HcF+I1drUaww2OyHIR+5mP7
V8177TzER1gcvPgc5PgsIL0y+jja8BWm7Pu2eF4RIjxTzhQKYr93y8G1orR4tqgOMW/OwKmWqOyw
0oPE3PxLe14pc0et/KXefPIvgIwW40gMwEbBhHQIiw0Yw8NvVBOEvPYOWSEMOpF8QU3PD9Rs97zj
f1KlP8EeQyeYIDAZSG0uhBxDNsLrPljxV7WsDCKen3ROXxe289rbfs29hNYy0tMRHFjEzAXax32b
bcth338gIIoDb7GQ9HOX1+MCo4a5P22cqmMwOVgC6j4VS1sHgzhB2fsZ3B+fEzC0w/YqbXcOkvWf
Gcax4etvHc2ns6a4+GHPSLWaCAG2HvsEhbu7w/fDf53xi5mrN60OSTc3UAOP0heuEpF9x/W4I/1y
VCZ+jyRq3pAEL2sq77fUPy6/kCAJGs9RfqYri4E9T7Xwciw5w4eDRw+OnxVTtKbYXvJDkgWvIcoQ
Ah+lwLTeM/5pEwiuZnlDpz8FFOJJuOTfrUXCIYJrLIx8Diz8IY42MsOv1WKBIZdjJY2Qf9CpuiMe
CJkdh73i13zYt1JZqMnUz946NlzSHqTdTPagQb6rzIWH9MNqDoGnEZFDJ89z84S35py2nNvaaxVG
XEjAINPJ3Owi2prEkL9r1p6nrHvqACHoWJwx6/Ca7PtHkM0OFPdlaeW77n33AC6tmLXdL9iYG+tj
NdTOQdanB0mzp1HLDwjjUNSBbMTMu0a+g1/rvRkJ+xiJFDQ87JfMx5a0hvglbn1QMPPXRlzeMApN
DZVqAI293nyEonbtkIxAgB9Hs0XGJSW42QugUUiW4FTB7Dteq9l7QJkAYEC9io1QetnETNn9mn1t
GzWC9c+uHxo+gTzO7X7wpgm7Z7v+2SHgAepFHdJZex/k3R/GtyMzcGu5LxMMYbBa1diLymXr8DiN
7AOpq0cg3foogqU7g/xRKRpu6x4dzyCfcvLm7TiXDpnM30ESRpObhjLvKJpfHt1G0pVQpde7WDgU
ng4gCY/So7H+eGHd1sHqS89BaM9aeb+okcHqBdUrifMvXIEnAipy87efdX4VZKi+h9W/H+y2loEO
j3vKrghF2nKTeXrwhILGsmPkAinRld7qXc2QR3DJPVO10vbVMtu96hRt72UURZdezseZjPxqwMfN
EUvvdDgmdzM4JJgmLC0xeL0nGD9PIwrtnfJ4esOdk7vK7sMuRfsgEPcRWP5qL3Sk4r6Pj1gQ7d2A
4OAvUJYd/WBBNI7nIWZSckngSt/sirQn6dJyS9UJ8a21kGv2Ac8VGVN3DEdYGtN4L83QMCf/rANu
4arbAM8g/YRvjNYX2iNovpsA/8h8eU3yoW4R++m+J5Ft5QKfrGXWR7ZYvkYTnuY0nN8i6cDTjedW
fXoAtjAAz199YjGz/OIXOS+YjbZzbv+us4KwoZe/q05fkGRZC0LBzts4O2Rqufb9RSUZr6Cyu3MG
HWn0FVB3iqQ51sJaZuHLDFEqG4a+9oYNOTwcjCSSr1KzDrp5f95I9B9czE+146Mhr9Pmjj8nAjh7
eFloCgV40nWn/IduafvzKsXPSLInzMFHKxc8SztZyuQfEirhJYI14xjpqhXpxcRfUIIUBIp2G2yR
8OSELOwp0qBBkE8tHf9de0K4JX6S/LApvzEfQ67Zn7J1ehiG4GGhOCyshBxYuX1EjCKLgXGtz476
HxDGT5hapl+SBVEhaGfIAHgdQpnGsrrL18uEnEFPuj9p0P/Llh6tDXOs/pWQU9iOQZfA8ZgB5E+B
Yjhd+rfLgdgffcTBh3vPxf8SZQ4YesdyiOYHmKACvS2r8cZSfTGO36RWqHvj9K7JMF34NJYWmSXc
K3m/KzKeeOK3JSbWYwi4SoT5i9GJ1+xW7KB5gX1M+VM7pv+FeUF6jY+wYAi0eoibdYUS6izmkqVH
a6csPlkQSnrT5jqb9i4FJLrFcBbCNfiMoyk9yTi6wRK8DSq+Eulv5yjtXnmon0K0rCmi/3VqAhES
5Rvw4/FuHafhGHV0K+SMKZcu8k8YOVJEfzOy+9CSBVq/HnAQWAAYByNaN+O9AS5l57hfLy1tAQhC
Mqi8uFtfcXarNT+B9RGP0xR2RZsye8zzP9zI+dCx/cWFqJht38MK77LkFqzZzZPiv9mj+sm25jaH
u190+L50TZYThimEi5L5fY70hzImKBmlTc/HG4nUDzgaWYwSYlwLDhquaikRZ22yFd1X730VeXF6
s3vvlWnnbwCtxQF58ui8cfbuRyAaZl5pD8modOwmiEjTHf5Xv6hcKZq9iz9m7HWZTDnSSVF04wAU
uSKuCf20HMzyu2+Y/bICTKYbe2fDhC87kANwvqqFd30ii8a+me89Fm7sGixGFHcGnZcHP+EMpgkv
TDgACR1r8GRnX0lxXSzAeLVM92lqwt8kceOycLqmQXSZZWzKIPTfHJnukAzqLknITv64n7dpwrsb
BJDR/kAVZC4ezBCcC92h0K0L6Ld56V7AU/mVznqCKQDLfuTPUQlYJserwB/CHS2m0whDrCI6+pzP
VQiptN6g8mAs6Hnjs8bMKzmoh52Q4OC1X2nsZeAuhumwmvjVU/Mv+jzgxRs5+ZhYi2ygIe9rFYHl
gKsmkaVDEi4MQ6QJ8YgsLS1tmLhL1H6GHtJ4fbwPGI9hoSTgc08kJFWISMGRjv/wLpQZO2vSeOn8
6NnxFW99e0Y6bzrNIoOQbKCt+RSAMxHXvQd35Ad0R/FCTDw17rWP8rtRgdpgsMgrh5mgVkhpII2c
43PwOa9wBpF95Ycl5BpwSvIPvsohy11/3ARW47yhkVqQj7joPJFnTdw1sX/4Ph/1L4WoRNYAKcLN
mfaT65CPBdT1FY0qqDiGaGRKUyBZwYrBT2I+HacXcGSkSFj2Rng+162N/0t7EZ31usFIcOZgdo1R
eg6gJtn1Hm89FkVO/0N66xLOua7CNmrrcUaMdNhjyFLqJaH4mCnSuJBRwLjlwpW5mm/QAHiDn61y
sByHcZ/eQRv9gMUzQCtzyEEtYFIPuSUx7n8ji1QXZn3gPhyBJIRlYIQjJ3CIA4hpHkqvg4Z6QKQv
rPbdPntsq/0eWXd/iwB/TnibxuhBJYMsXXUBXhyBFyFh8WXuOdjWMx/Nf0iPTnWm4gd42U86HcQv
YCrrAOWA7eBTPYjGhk5zvVN4mBZu1e/7EAyoJmhEa6uDwqVzbQbffc7uv4nejfMW308bepiSE1Rk
torKBBbdOA7ahpgFaXBQv3n0xcCzIYS6vQa7eE08b6/yAb8vTQDQ6/UpYup+9WFgxi01d8Ctyo1F
t90D+OXH7CNAKa/3DbiEvzu8fIZcJ4aqb5ZHJfkxFNa92AAx4dSzJffYfaSZj7ENSS0bTKQmeFGG
tfTQB/nQAF3DS0QArCOriRettMt4dcELx4fZwmluHBttxTguK1l8nNdtAASEcr/01sfoTwSaKMLZ
OvIjlDq4P6FBumLF75L7Dm8q3B/yUb63oXuA8yYbrYM6WxMcS7zxoJ5XjQiaj08QIAP4OxVeo8Ek
j1yFtEGOqW/AkCbIgGWqYTkqfYr/wwra8fbZJcycs4zl5WIcKC4c5iUSGnXhEauug/GH6sT3Zy9A
D1i4r58CnaEvTfVMgPJZ8z+2zms3cmXZtl9EIGmS5rW8lfcvREvqRe8y6b/+DNbeB+vg4r4IVZJa
LVWRmREz5hzpPnXB1J34O9Q66l1vHflFcmrNXO/aGeOBOVPWdf7w5lloniMDvB4j2rGF5fE+R/mx
LIo1pV/6gCPS2fkzb/CkfyLs46+J5+vHydV3lizda6rKuzKnV0qqf9LB/M7Lyjz6TvKMtVE/mNSn
SXpXmC8BrIBmnI2Tr92NxVFPFzeLyntAJ9al1R6bQRMgqlTmrvfiYaUTN9jXfuKsRyITpB2JmY8+
F4jbMHgwSYpRyN2X3fBrSIlf1+iTx9lyV3FpZaRP3OEQQ3i4n8eK/6zvHtjF8LxQVaVJdckLfzhX
VjLf120ercdiGd0H83MpziMBBBERI2SE0+z62jdwUw/WA5yLYjXhqzMQaFFxTDv7JdAqNnPF+2Nb
I0E5KZZh1V1l6mjbygjnQv3QqyTatXZ18VoHsbyoz6WRFK+Rq6cTEADcATLE5Rot760wMqa0Vf7a
V7Hc9jpqL+nU++fCS1FutLoYSebczfRud7dHuUapdhOs8+5sGvvcw1Lklyq+ys5MVo3h+DuvjeNr
3+h1rwe51trX14lc+4m219wXGEMeAnx/TPDn8EPxnwTNJc6z6aPgndqTmva3t6dqplkjxGbem0mQ
PS/f5hIOWLWhsJ5yP3GZVjZOfxisZ8OTzYa2Nrifsy64vz1qJ+Mpwvd+un3Kn0NjHY12R3KX3qsC
4/T1n0dF7d+NvhcsuAnj0Kf9Sx2Slbh9EGPgiY1jWjv+uvR8+1yagaZw00RsjbKURybemKp7s36c
RuM98nFozjQYu1m6wxWFa7wywEnKwWiYckU4ryQ9EvXHQ2Z2Hzrn15DKWHI1hbqEs2u/9PN00ExC
P720TPetYs8KocGcM22LvVW2WzOI7NfIKPonh2e+iPpDYTslbKb8OTUT5zUsPLIs+sfMi+LJNoJ8
1STKONGziVPlVOa6yjBQdFhP400dVfMhNfp1E7vY3WQ+Sop1r9xJ3BLZNraR2jIRaOpoIRlnBJIi
hb0ukmwYphsismKBujOzpsJpyR0iZH/Pdc/FOEhzaw6+fmqaqn3qp/zqCFmxZ1fimJdO9GBUE8PF
rp6+iMe6JFIloU8qhz3DStXjiphGBIGif5kMp8LiYNC/LU/DtI63KvadXcsA5aVwY7XFyvMKgqte
374j7RUkF2lcb89u35X0VEGWpZ4mwSjE85W7HZ1InyPdXBvIMNl2li3OtJx9lTU4xm2TMzUKfe5V
q82yVWt77d8h/EMgyfyZxYS9CJ/hkyuUu2/02B5Ty7PvsSvJdZ2Y8oByk2+j3PvxmGb+WR4E//vA
t2zjtXHUk1H4O+X1Nty2yT/NQS4o13jqBoHEBKvvTMMf961vVtcgLMZtPXb2C6NE2qiyCH8SJyY4
UE8bWWX1xcWluwmiMDgT0amfPa9+8QNlH6e4Kbb11Lkbw2WddlWdf0qYM0nz6fSOACZU8mIvRgsG
n9fMCSIufh7loWUsBWGCQdserp3RfE+1dPc6mlqCP4OTXeeQMiPDVKIY+jfiwKT9aM6hxO9hSvKM
oX3qusBoj+Dn9GWU8bDJyta9yKKt7kyzIAYzNMWPrc+69YIrFVuVba22lJtsjvR94wtvA9CIUnt5
2gtjPi0DpdY2hn3sJfXOqevpY2qin6AHIeUlSLOO3361SVb8ZL747BbP0xgHZXVPw56c4t4AKlDj
ksrVmwJD8aR7rNR1Kan5VNvfO0PrrOYKEIMgKQVmRqYBbiaXK6tSaKm46o1D6MX9M1VgcZZjWKxC
Px6fHPuZgbS4VLzJG5GI+LsPWONCJ/2crWDeFVE7rbuKtLJvyhp4UmcfnLznlRuHLt5jkkinJXjq
bcawqT8ZeUimVbHYUT+Ku8HpxC6jmfjPI7LU9t7PWGuk4O1PnEp/NrV1xDjj/rZO/UQ5HJl19tyF
dnxp8dmuB6SeLzm0r50ESVEmjnEXR0m0Fl4o3jCuGCTNeGQY8X8/d/uq35rj0deBsymb+MtPIvfX
KNuDrjv5SanNIMbu9l1gVizLeZtva2VZBxB+6Yfw4Vw01vTll0x+8RCf3WaKnuOm6XE882tGzttk
W8Gp8k2HP83/6HuZfC8PCMT09xbaabkEsjqzz8BjqG2sUJSHsdkJGD0PVo5eifv1kjn8WJlW8h6x
A7wS5eTa4at7KXr1SDMSrnjPjL1Codrh6UBdGwv9mDrA4G5fmETvXFpJl7osVl5sPKnEsC63Z9h9
+qttxHfLpwtnPFaSIGluNNAIU4vKIEmcw+y49d3kGOnTBHfqkrXadPdp2e1uS2PDbO3u/y6SHyqN
86vbU/rWllXfOw02pHLU49Uiw06phRZQDHm7j0zSEWdDlSg+lGCxO/6ObkzuIsys574OiMi5LEOp
1f2DwQJra9llYPAs+x1Y28kIgSLqzLUOwYRN3Kviez3ETGWC+DkaTbXz3AHOl2W0WKJ8RY0bAbMb
Bpztti6iw+1zTM7nTSN86zXW2X+/pWJQdOkLOCn1MKnHLArVRfsDSjsxbStjDyMUlGIyZjP8rKay
fVqAjmsnbzKKcamf7JDCQfdTgyG5ZXAmnGLTVT22wqz5rBMHK0vSBVzMi5L9xy8sbgdH0L83GEjn
Vgd7E4/cU5jkWI4Z4n8nwc8Yu8ven58cDcJx4zRmu8dJc/K9/Ccde/dXEjBR6ZL+qI2OHqBzsQDr
8CBkyDLd6Pzx30cVQd//93P/fvXfRwvzg5LNWnd5KL46jAy+DpNfNh6Ejb7tn9xxnA6xKClrPAYG
bl6A0+vTp9v+7iifvDvKwWFe1uLCBoviZcNTkslXoGy8YpGaPmy3Szdz642noKFjqFJaM7pu9Wjn
lTzHon8GjKceZzPVj/SkE61oykovAIImOT1Vx7TpviVevcWIaq8baLX3lkPgLQ4c6+QzgnQSy/qe
Les/D8z/fbB8qVftp1nrC61l+lQz+rz2ZsSQHKGROX9EA11Iue79sLqoWcpzaFoYt81+r4vlx4TM
5fKh/KXf2+uwt1/zunUfl2d949bMIGapiSqXeh8OfnTFYxYBIyKoR7Z7Wt2eOiyJZF5s/MllBb5w
Szlerm8VRTSw/rSW6Z5ut+qQ5tN9UOM1cyN+rJoc92QP2fDeymvaJdMH/Qnm1QQ51d8Q4k6vw1Kd
dWmRnc3Zpxay8Ht0xP3iAveIIy5NbKaHOXefRlbfS5jocpv4QLriokQdsTCPeKnx3CXxorEAPaNZ
2jpe5561ea3AADFWO0BWtF/r0AmXJ4NSA4DFUR4zM4mvpedE19nPhvMg2B3ppBumkq96pPMuxs+q
ea2SYBGG8d79fx85zLNNbCZ3WHLyfS2IXHhMHT490R9HKXs0g8A8NjMyTN3Ul6ie2lW7vDONjP7v
0xwL8TIFwiAodLul2Hf/JI/YMOJvJ/LLbQv47JQz4mqScd60weRdEcS9M0TGjeqYOZUlczpTvxJQ
jTaiGuZ1be37vrQOblJ/IXNhmhnMA/4wTPRab9jh4v0QYNqeYyTVvumHN6zDrIK9D8eBBtxRTC/I
RnDjELoc++hVYj507OG3ndwrvu77Niv2oduyIEwbeACHsqTlK8wDR1nuOhl9TZlL2lXvVaO/DcMv
1mmCVaksq78Ikn5g/CFi2B0cg7RYygW8TWdynJQkyDDhyYoFkL90rtDmko22kqdKEIiTyT8Vw3xR
Dt5pJq2dQQ3ZO36CrGtuKGnrndHg8VLRER5NuxWKwMhcU38HuM2KjMixmboQkzb9YgWbGR+4ZGMJ
GBFsdtFA8YZ6TK0hjVK3YD0iFrfX1XgHVOXTWCb9nu8nhxz4xMoNyeYNffHZyuX/Bpq5MjwAF8ox
QehF+Lqo2qqtidfQqILk7I3mSWUBxFQDqzXZ7V0d+S9WB2JDWMimFgoAqB71RxZmtzdB8uEXDhny
DOHVi/qPIf9MG0yR8VTijaGn6RPdrlWCNOGH+gOwirurlj+xMB24mQZwkQAfhl2Wu6w3+eUSCxJW
zPTOStDVhe28JRmssxAKBqV/3uyQIaNldl01otoY7a6xw3aVFwmtiuF+1/NA/LTuzC2N+3ooynxn
JPM3t8Ch8r8lnul1B/v6TJrsMVfL/2XbDG9lRg7njaJW7CyKYnP+M4hxOFZ9cQc1poaiaMcHPbiP
laqMQ2US25lhs2K6Z6CRme5j3fdfWRwYm2ZCRzISxeWcAQqS/ZdDv2BEXUycmOCaDSYpFyLcMMfJ
d2pgiNO6yW/p99XGU5BqNBmnpOE7Las7xF4w7sfFnY8AMfUoomE3bESskSJtOazakhkHOa3YPBV1
JHFo8ielfvBTze2HPT9GirQhO2O8r6dXre1gy0QXEHCrPrRTvrShRIKZsZdNbr3H97k1SW0fRFPE
6zpqnqrC0fsuJFcoWh8Tw9+Zu3FtaZ0d3bKg7S6nO89eEnz28JAKwiQy92DA6B2N6sDla6dnrpqr
cHucTGW1VQk9ogxFC3hH3eWle6bhJutlm9ZpelVD4D3ZSc/F7Wp1bKlDvGjwHmsfWFCdpYck9JN7
5frzoYjIPJddTmVSEG8p4qY79P6jMYKbI71yTXpMbhMWlqII/+mWasVTaq+EjQkwKrMvlTXjJhwG
TDpFdI3ijvADK3QxUfE8e1n1t0ANfvCxbgQqSy+evEsC296VcWNuS+yKD67vsVBrOL9jh/hddn+I
TKR7L5d/Skzzx74F02SAcYAIWqw9u38ORpZAwwymo8fYS1UuCLw5VUdR0xi7NGtTHcL4YsZozJE8
QSYUj2No7LOEi3IgnqI784qGYj+mrmU/4r4jPsU1UqjyWmKtf+ycwrsSctghELzrPJ1YVvNjh2Xi
MSu8c4l0hE0dXylcQJ+ZCXaVImqqY0ktROwvENTlU/sshE7WI23QF5C6RzxzgGOwinTLOJmc2aNf
qfLLBHeIH/4XEEr7dPtQ4P92LWO8vz0buhyKDUiC462+Tnphn2bdfYcdTLsoE3B9FbUolbW84whN
Fh0hWc7bNH615/QfF7jPb+yIbVWm7pcsks+2Ms7Q5+xXlmfAzMYSjls2TeENJ0dWBSiEIL4wpq2u
HSTsjWKG/MqusU6itPgRfbd200nxe/sXKYv0PVf6pyP081I4GCDz1L6DkaXviyTM79Ht01h8ga0r
fvJYf6Z0Ki//7cLE9DaUssdil5bOITf00qnF5Me8sMxWHBfUHdOcxGiYR/3+1kKIdJq2SEfO+ib2
5F0KH7HHn2i4VH1un77OVJlLkuOPMHr7kGLN2Ah70Gs48fJ8U1RIBZZqpQU/iciTwdjVXOHDL3GI
ty32ilD8VBH5onYei/eh9aFs+e306LBj7xJd1xc8cNvaBucBrUJdJtHoy+3R7YNb8vvHJKdA27hH
2+nGV+5RGE52E23dwjDPaTYy0RpClJioZcAoJxZ+b1Y8x7u6CpLS3tXYYNd69pxnx0RIJnNEoD+c
7wZ8ybuyIKBOc+6XHtLRrIMW7NaiLMHGZjj+PsJGuG9N5TzEJR6mnMzFymc9PdyeMipzHqgrx60x
O3CEbhVhok54aNxhYw7Wi6NFe1DSbYgbzPBt6urKBkEXdHuYhlN1tVzzT+g4imxUQRdBe7SKo9i8
pMsHEUYpL9ASugGtcERhmM63D0kwYhL99/ntUWihaBNig30QNVeZNeHd7YNvif8+knV/NcRknm6f
137AHnn7rUfbevIcuwUIGLTob4S82MpHRpPLBxwUBUD2pYJFBoHaEGUf4+gGzwvL8+i6XrYD+pl+
LbhCtEWSVErqh6KQb2ZUp68pVCdoPaM6DEWcvHhm+2ONSEaMDaxNic+ICsARB2Lj1uvt6ViAUuf2
ep7Y04g6CEX97MpnbHbNMR3jdE37kB0aTUQ1NmXx4MVzdWhb0r2JlZUP0PqGdaGm4NQ39t5qqvGj
agv8mLbsT4HvGw9Oaljw02qNTE3IP5wwxEnH+a6NEqRlpOoniTC3JybuHcnGAPt1z8bA6PH2qKwm
+zBNkXvGq2IfDMTode8pCFGL/pRNZXy9PeIfLwjHdTPYGJVsqyLqMDOlwz7bnDO7hfKDtbPB/+Bh
eVpUSD8Js6Oa7ReX61FbMj0z86xxJhWxeyLzsS+sPN9oypF3ZTi/jCjMv8r7KKta4XEsjTtDG96b
kQ2INxXjAwuV/Pa6/vv01hDLrGDHiWbesq47wIcwP3374upi/piQv44SeOjWM2ZBRE29ZSiRTwq/
9qpyVXOYAv9vbo029r3c3jd5Zm9dINbvEWVxItJNhyVr9694albFHsNYcCddqqQmNZtzNIb/+G7R
PcTZaD7Axvl7a5Qd+BAb7Q4M02zHxKgqeuhuAXOToBwvfuLROCaBsQ164HmYQ+yo8RdpvXhJCwyS
tSFHxDu7ePFAxW2chMzHEBn39sAkz4qm4qehy2XeLD+LJtAwCR0IABWR+Iz2gawQb15aBwHw9br4
j6C4rI/9ABOG9Cnb/WGyanVAhCgO5HmSZ3OpC29tszcku2Cuwk8/mZyNH3ATq/kxHJ15HWRF8zFl
yZ+xMO2/XkPeOO7YtTwnWLhH6nX0o5MaQlxzREi35HX6l8QZzXPGPriylqeGYfAGhAVFjjExVWw/
K1TeCzUus+HKC7/mJdi+6Iam2bXrukvS+3+/A6RU+DXyHbbJmQv/ueFNK+7XkEDeAzCX9zkS2htw
Ea/v+rd5cKwHfwofaViILXg9HoccgascjlNOBCVZ+tGCUx4BV0Ir/c/yNLMgfYKbNDcWGCDG74uH
3E31PaWevkcNl9RWS2urJ/ptnLys7VOHPbOYZn+bFhOGhRoK9zxUCGaeMcZ7lvRo09ZleDHHnjed
iu85NcZorYGBfE2lvITS4bKPJtye8LZYPbIAEu9y9RNZtl49o8eDO3Xr29fYF7D5pm14yqKFGdBU
1tl1sxJHUfGCgluCH1LFD3DcNVgZwpYwsFcL1eCpDUi5l7Z1P5PE3FgqhPsFSIMQKWAurWKJEXro
96E1EqivOsl4EefrSEhoO3rdlwUf6zDEpB60iP6RnUb140cE0+QcAJZIFTGRKGWycruKsl03p9BY
8nZ5/zP29vM01d4hJ0Xf53eZlxmPsp/gnoqCwEDxFLe45bIBocyZ+yNBcedoTuBgXK6DVe88xyLr
d5wiZ+1clN5ts6QaRq3JumnQUE2DtXXixIrBgK4SIgfLrN4QagYVbCX3Y0HXEOfeO0NpTdofJzt+
/nLlvYyBQaZaF5dUDekWzGXOKU6AnJyMyB9JV+6LrWNU0V4IQYYG8OSqmMJjxB63HmaPXpQoyhAn
yUoVaF3RkOyx3zekvMw3ToNSZJninTNb4hpR7Oaz8LcI61/aWfC4vAor4S9gMsZBMor9NRX6fLC8
RzWTz8XJeRgzqEtz1t8FAITvBjN+VFxxR6dzJHhBj4vNMz/EQEgfl1OxsQXm4qCmYR0Ma974hbgK
w2LY79bzjnatxiY5b5h+bUPTe4rYz34xF+X+luhSFeGykU+Va7l7MlXdtik7vfGB4cQpDleOEAHV
49nwniPy1MvRCwDWmEg16RZKONj1xhhpWdR91leY7/3SPtpw5kkHQXyYHHpORU5tg8MMkafGQNTG
5tm0wxcAaVds+u2x6N6KBqOTAviV5BfEwupiivI6VnKCktmcVGh327iIfl18VegdIjuQh/82ZHMO
E4xxwIbBxI5/e5umQXhiF47MQHMGVXlt/kR2tONUg/thnsS+hOSfcQ1sVOtDbY+dQ5HhLjH7x4A+
kfwU8SdnycJKYe4rmAW7IH2IGq7ulG/HBn8NmNss2IC30Y6RQA1BHtmsw62x1GKorxofw3Uau4ME
EZPERFRqnzMqwvLL6SoPoUIcoEFthTM2BMsnG62z2lvW7G2tEaB3fuWIU70xDCIyUesvJlc+Gxph
u2/G8ABV6WVoJtRr2ZUbKs56VQF4opUMT0AsViw85b7oAC5BHtMoOTFLhfm3LJP3MWpaDGWAB2J5
SBIwWQAl+rUXn4rJgPJmuc0Oky/grSb6DsxinRciv2i3wive5ndD7zYr0BoU4V3ziJFtsZdPck8S
rudWmtNdF3j2Ia7SvSxqa+fnDPWH2aceARa/6xZO2PiqG86FUDb40VG00y52Vh6v43acgQ2Vs4CT
jtE5J8UtAF/mzFdXNX4eL3sdYxP/kzUIUPsCyV7EnFOzcLUjOdw1SUUCnJM6PMs4mmL+Wo5dcGvX
58WlD+GknHAjJoGDrhfulerqWZrJcPCUTq+e2WDsBzNpOT1ySk+/UXEUC8GSGKJCW4KXFT+ts5G8
m2UKvFihhbTMdUP76HneAzGB8Jpjlb5imv3A/VTtBY6EwWWrAUVONmFIj0Qp/+YqvPrjBCXK8a9D
5X1As/tq/fjshxMAhHzj1/Kn8/Ci4Ee6uDMEAFIu456iMAIFFxjWB1XUtLdx8XCfPEd2+DQA9jzU
CvydFXFWQeU9gTf8amPS3kFdvavS33sS2raf4Vhxa071kP9kcwGGq/D2Da5WRKTqcSgnF8MYGLFa
70qyPIcy1vbFGny4TG/M0W2OYOn/4h7I8Nb7GJtnvY3D5KVygm+QBEBzk22HdLNqReZvGSIgNjmw
PRNuV8GWZnn5u50lfyNcs7ET8JcnrNAVLqjGd9yN2ZvwC/2PgsIzaS75cm3KtvhmG4XqBD2ht7pq
l5UB5hiqs1VxrqvxRdlhthON+8FQYhf3ZB1Nbu6kSvVGUuswV4ycVT5HD0PSbGhh7xEpT03nXUPT
J25aAi5JSt4I/5w5O0qR1xxr/07JjrNIbkSyLmO2X5/r3IN7pnp354TrynL/+j658U40KOXCfu6a
nyGFtD1oeg7sksdS+eqJs0TICthpSi1lpXfRd0HG+VBp9wlO/GoWVbam1GFT4u22HLQ6Cy/IWvvi
onHy5IwRIYVDyOIfgc6p1tzLngdgqpsdmCqcMtADPF4PuN2rOffWPU6+1QT/7pwqxZwuindz0HW0
yv0D5lgm2xYznC4QR4uI6AaC850aF9iur0aYhDV2gh5ISws3C60k4f+osgwD0iVKqSB5ofuNEZi/
QG9s9B8sjuZPx1FbJIgUzPlYAxr1MKEuMUjRghMRHJbCBDYm4LHGKqoROoCF68Eb1lEh3u14xPu9
4NGUeewz85QumZncLvdc6tx/NXF5TkaJ92ViPxd1iPk+IL1gYidGvwVuBf+lZWQ7cLzDnpPDcJvX
Ba2b/ZsE8YtsG8VQs92M9AaFR+wDAyVxxxI0rKIompVzKqzse9RBeBd24dEKMs1JE81ryyFC91Pe
PcpcHBMTHXU2UAM6kwU31l69ZqK7nx3wYX2iYIB107Z0vWdHQXQLIw4g6KYWMRtIpGUF0QN7/7LH
lEDMQT/SrvQo8Rorpyw3oYUqbTZy6w6Od2DYTnKjR5tt7ObdMOv5yZwa4KIAT1fj7PC96fSQxlm6
TzMrvouln6+YcYO00e3flHwupsS5em3yj3ww3AsChVMcmxRC6jgTZ1ZKERRzppPofPCFkxIbxB4N
Z5ILV3YTAfGW8xrS+FJZ9OCEMAz2uXWhKZlImuSWnaDBYhnLMn00O+fsUwdue2u6tg3R6SrAI0/k
/4ilrNkYWhKXcNPdsumhuWMgJpewMefxd7CRo0IZcmSX5a+raSL7nH2kGjxc6ZufUS++/fiTS5MQ
uAtDyGqWIwb8udiXZGKsQD7Ykfs6AzfG2tjFByVMDJqxe7ab7IVYHpXIbKORqxZoNt6cIXOpy4Of
eAb+OSnsVll5x9r2hUsSs1fwG8FNDIsSzRdhfOVIL1zVNIXEIA3YTB48uarfzq355tQUW7P2od2x
rJgMZmwfAn+SIgUR8F+Dg7cKdHAxtu4DToNXTcAt7lOYUQmc7T7NnpKBOC8DxZKxDCeJMhSZdLmR
+MJzrESG8ZJWZoHrB7+N3xqvE964tR8P+ZZTrBKrXUW+164slzp0lGvm/4Qzx7ZahV25GwA7oSTj
Dhs5IY/3sV4HnHS1MT1jIK+pq7VtKusujsc3L2I4IhUYFWzxZFYi3GCmR4rYzR4HbWQnEUzFlojk
vMqj8ROaqmDKmW6qBtkZk5jYdU3yYjv6O8zF0mTre6GjP/l0JxUWp7n/03oA3kxGOuuQhYpiCtJO
iXGaE5dMND5syXIFnw2Eume81OSeh9bFEBddQ4X9sZttQtZUe0RL2h+/J8/TKJ8D2sxh7amXrMgf
87D6oIGg9yA+4hbuVU4xPTAJKMMiA9jAO1LsZlkkuRl54zZB1j8bmESyqXK5uoNk34OzYpGToB5T
91mNxkumPd7XgQCzHq1iM5jkhrEEZQqvlScMlh3Hd1edBdSXs1ZMA2MyAUeIlMX6LfVnkFpVVBz1
surb2S4pPQNUBOGVATcSQ8sVx7kQbejNo3ccVfMch0X9kkpxP3K5+UF+5bC5NbA7GmhqkpSxb14c
2kkTJWuoOY0LeYT96JnXMrN/mrggtpIgBpdW+Go593nYl8STq2ijhPFsB+PJFxaLsmNfR5m+kms6
YHk4DkbwkjINX6ky/+J4EtLbPYk2E1EhtncGTviVd/SgLXP2T7u4GPu7KnOxSVfO2TP9dYpsT65Z
cd4SfvM6OsKhC8DzNUdYqnck8jRAiPy5w2S5Dnz33DgWVxiOPMqTdhdVzXF0Pl1e1aBYKCdx/hXi
OFyZCXCowB95jVs8hokGJmopCOMzzv7ONUjLgjiCQhT0f/XU/XDA0+0aa92a8eerNO85GYRvsqAt
ta3NURkUoYXBG8feuEL1Blkqpq1vGi82+vBmrDAvJKS83GE6u0AG/TBhRsPswx6WKzY5mC1g/7yz
uKkvVgx4su+b6RjN4cHx6x9J3dQ7wRKhJ77fes0zXGcMoMEje+K4H4jj+YP345vmsx0S1M6Efu78
NMZUMD0S4LlI2/4TR9U+bOhbXUN/YVzeCl/9OtMAYkfqel85/1gkiaykk8cyn95s4X+yCuMvDDYc
PrTWjE6jpnmwmrT7pj2OCYlAV8FdGWcc5BCiw9IBHhTkyiijo/W7h95gZg9ZsOTPdB6shHSw2U73
SjCnSdrpoYqDDRUjl7tT/p0AWG3DhgNzQoEnJhXsoDNKIs3emOVfUzu8aZqfFaM6uUZl57LAjiY6
HDIdY8np3ckYdQoVvMvJ+wOk4h/PA+zBz1NjfjRU8gsrxF31uJU5Re6dkCvnwol7V8hxDQ7RzMmo
lpzV6IHCJzP40qTBnzCQwTZX7xm++g3nAvxJE9CUnE1xdCLrB/csIIngEkxtsebkvxkbCEM/upBx
qD9adCYUCv/F798cr+ecp15fWsYERog4FhgMwFObSsKuKzICLmYNFYDS6ulRiT0wkoQc0SUHNmWT
xpzhTSA4Bq0iu9XrZ+mSb8SbWy2WpN0ckeBjYdhAkaTyDLALe+Yeg0x552nvPalPg2M+VqOwySjo
MxX1A3g4IvWRD8jH5WzEAN6jT6HrR1SGHEDHcNohx6OpWao/gW8c3ZE5lwnlbC8TcoMSjtyuc6Nd
HE2/GgFjdriZKpYg3HOXkixrXZMyj4LnXBiPhR4fOq81t3bEMRidxtkitf03atOLivqHDB6iIbNz
WoR/nebEcYcNGnb528VU6cCpKoQKOrxfHXGCZDXAodHhaUgHtSFiugFZThBdyAwyP/I2FfA+8Eac
F0Z+LYjVLXuq25UHlxT7PFMn9FAbQis5L8HdbGBXnAxGvMQxvzhu921yyvvYlddM5d8Z0YJ4cXcx
o4xYxMSoCVkuwdoBuy/IBQIiVAkqCDk/a2AfcGKOfCGsgSl4WvuWma9t53dKRoeeWQcr3a4KzRTW
5VSWymB7pzC4unnzqR6NyWFyy86Kz7TZQ4Z9qi3knckqG7SZOwbMnAHU6uF/ODuz3ca5LEu/yo+4
bmbx8HAsVCbQmiVLtmRb8nBDODxwnsnD4en7Y2R2FQpoNBp9E4jJjrAskvusvda31oCXn3oHpE4W
/tA9mhEjhHFjiIU7MNEFpASmiQUo7haCrFmFoxF4SHwDhEkknE3GogviNx20eZdhqaVeC0Jl/FCi
uy2UzH+3195YOyETx9TRMKD7yc7sB54jPtd4WSPO1uET5ZXDAvPNLfXqo5t0Vz3zCrwpzoclk1dI
IBzfIvGZlgCtjMI+5wM3eEVdoR29YgbHXBkTShmFeuLCv6R5c62pNCFgy6lkbs4bO8IItqJ7wE7n
kLmGsax8GzQNomxcgD2iP8dgqMY0BDsspvOE5NJH17Gc9buz3RTkgYBbMyVvchhV6Kq46G3abguo
iS6Yra0+VLfYieYWPMLrhNX3dZ4BR8nbzeiKi6kYBYc+3yOkAq4xc3cxuXv4Vu+g7bUpY+WkNbRV
pMnv0jVWRev4Kyth/W8Zx4lxk8MS6BAnB+WUk8cKK6z9bsyNbIiydRq8dK06kkV5suXsMvCt91kp
dJG2F3iPcaB6rVqYG/y9cf6pC+3RVxqMmqD3YLisEup7gPD3BPWxDjSqPHhp+p5BBSEgS9h5ZIuY
A8k+aMWxr1uBf388j1X+qkN6XTf6tJ49ttTTrNDb7gLb+szSatVJ/+I2PKaablBoX/AwJliTaqTS
CbctXr7yp8KA0yt4H5Enwo2tJXAqylcrk7g0JEfwjGrS1il2jRbvE8N9MdkBWSi2cZc8JG13i8fg
MRH6aSLgMj8sVV2/drg7KQk7DxV3VifOtiEqVuXbZ0Hm5s5ztArK1UlPONfw3NoEpq2WA80a9fSD
+oAG7A8sU2ECVC2ttllndWvSltdstgtWomZnnxfXvDYvrc7FNfLQ5e6cbSLSsGxT9/6ES7kwH5rW
jtHOSeO7sFdGziwwPl9Gj6mhqillC7RQrdHRD5jiDZIh40cnfqMJVVzNQJUiw99OUfpKc0GGQuqe
CvowGoxIx7KL30tGPzu1Tw69dWujjxmONQkOvO65q8fqENggzAt/ZbutPIgk38FVaJYxoXT6DOEm
wWLKbQ3sU/SKb+u1L+2tO+r72nA+Y9vfx6q68Hoc8c09ZKUzLSOQawRcX4won33xTFAx+Sd/9Faj
1h6RhehS6Ma7yLQ8CCmSkj73ux+pvihteBzt3aB4rDPyXbvM+CxNvBalj4s/MHHZslkMtGddcqHU
XKCF4E+pKntGeXZHz8R3Y7lMQAH8eh1iQIADl+wB93tQPGOtnnyYNbDfT5JByYs6/V6zedtjeiN0
wDYcHFS+ymv+/TCanpJQYXu3DrwXvvC7Ez8gVwoLAlmQ518uxp47+WOf4HGOBpbqo+/B360BnvWz
Pj3ZN/xNbKaMjvsj3hQltDPeFyQ/37mfv45hoFwWeGOXQYkoJ56yhHwk8BqiWLT8JcDSyJ1ihJ+v
iwAZLnTeAz/60cbYXEueQHlagtNSWctbj+6qkomgLyLSXdycTE4rmg0k16J9gHalIMoZW0lhk8o4
Lh3KnaCPBPClk+o5TahZZ4b6jKb21BUsvDlXLSCjQ40lKzAFI6x5pgvf9FBNeGewFsfDm+zC+scM
e8U9aIYqeVO9LtyBF25FMBdssyRINHpMIlBzQGAQkW7d7GESLUUBJhE1QT6D4HglKQ+o8eYN2QND
7pwHpnJJXnruhghK3qExQQV7OmNXmXefzCkThXOS4nC8JPW2jK1XrRzv3KzZFAH1PzrbUqTxmNL0
1AxgEWcRqyqvPk/lsSrVJ/Ucm2q2e7h5pbYe/ZLxlOxKYsIQ4jC88FyxQv0VWeJoldWTZ1p7GHoo
mVRJ4bCeI75ruxSALPoKbmBgvlXRSNWVfvZiyfdMcBwFLtO1+dVPfC41RNuFXRw8O3yoDO2jrciI
Q+0yKueafqUVrPFM4qsBSr4jiFSs3DQncVn1L25+U273OhrC2bqDcelCK9sQgkmILV61GNyBKy9N
TGUt1ka69IiX9+IlmAtZU7O704sSlj4eZJkOAUuk6jFrXarYokezeM294iNqrWgTa+mRRmCwVhhg
l7LLOfkjcyPQuJ/kBZdGrFWLWtO/KU7ghR3124D3zoceucy15orm/97H4SPlOPTJFedgpDaVrl6a
ynhe6RGlrZl4//M1Z/pzodSJYzqJowF5Sbt3JtRne2b+SDv9mngvHzx6uHFUWZeU+PjoI6hkXmah
67fvXhHmazgZGaVzZxzON5I/5Dux5jdK3VVA+4kG5zty9oAkvOrR9rolCR5quXg8Gg14GkajkAYD
0E/Ra16TIu55z/EY7PiciWVzDK9ImNbqWHvhC8yE17yFzhVVzs8Ik4mFqWeJU0MDmdISquVd46jg
7CJ7YX3Md5mW/NYnlt8y2xka8l9iJZjjyCIvCONeqy58YD1JdRs3BPFdZsV7ndVfgQ7SzeHomCF9
Qn44YW+vF11jf/c5FpaiZvKZWsDz9viAc48C7BTHNU4zPQPINfTqEZWGWA2swzHpNkAsHhNodAnJ
dwb8C9nMfmOBQzJIhAhcFuZZj8nDwCzMd0jLZIh0FoFjehvTi21rr4YxIOGY4gTaZUC3ZhvPjgLV
5J7OlCV1st0qSMNHr3KPHMrBUvriRFXyk+nqGwoGVhAYtN1sIU2IjaziFo0tcJMzwWmX2XCaVySb
3h+WjjssKrwAK91Qrw2/7/rtb7Sou54cwt53tGvm6vv5ws2sayHwadOUxXGOOcemINjjWl9QC48P
XWk3RY/xwnVYXTlNcaHm/QsmwLow4WGZBVhxDjxzJ3SZFg94Xj6tvDvkOhybukR8TuJgYwfJylUa
5OEea6AKblBxnp00+CoFgMFgmgfvgmHfU09jNXE0iR/zAbMlPqRFoA97HnPOouDF9bgPCWW8En46
5tnRyWnk0NNwaWcel43rbnG5GduRpGpjMUwV42nm5y0syfnSk9HFL6FPMFr6Vf7ko24ypvob4Cmn
NLC2BqSvxm3PEKtuIo2+dGKGkzF95tQkLaXVXNmP3TRT3NhR3SmLvvuWo4FHxpfpY+Uw5TEUu0+G
mX8Nkoy0y/JmmMs84qh70hgIR9O51Sm3JKOvwe0qM9lOLI3RxXYK29mWhhJ9E1AmgdK31PpJvUOh
XZCVXuWNMNcenlxqE8dzY5W/W/cG7+rNwlUGTAmBTkubQ8jNkD7uixq3np7MjkUeShLjApZvSkym
Zh8pn6BpdBDIHqvQBtdPncK6bPnt0XpNi+KBzlV+075kZXgNR07Yvd3s5wJiD+epTcO9R2c72b9E
ybWGTMDDn4fFMKGHZRltBtDm7RX36YfE0da6oMTADZAt6b2+G0AGlcUnLVV1bN3wmG1kG9agx8M7
q+2efDKMbjLcNzG4xM6bjnmpPZhb6VLSl6WjhlZET2ujcCmm1YertTeqg/QHeAZ3SelY946vkHwy
eUu/WBvyNVf33IooJxfGrQmqh3gCReqcCXVh0XWKfaVCUOAUQ5GTAVKl9StKWHHxUQxol9leFu3e
xijqj2fpUa8SWHyncwUByWJd63asb2C7l3P99DQOyQoIBQI9SPeeWZd3TDThxiFSpuLiGnm9Tby6
2Gkd/OKSu7hOzIfYLiY51aQvAoBeMgA6GhKep6k10oxF1llVwwbcxey+UE8tJ41tK8Z0l3BD5REB
PTv2LgYD7ybJKCfqXipmzXpiE5x19kYmmrYcs/aEa5OyaLY7PLafMgdOjWNhw5q6/dzqDApklw9M
VUlkPzoC3a6wn+2Ee1rFPY2IyNzGl74G0VzW6JLlZQpe4b7FLm0cOdQcpVPW+3k/oEFIXBUSlY+M
BQNAylGjTP3lFNNhpQJ6JkoDtSpjz0MaU41c+pCMIRcOp0GLX9l9OztVJE9NWYiVcmtO8WvfnkKs
3O8kexDoBoxEHcUtwPTpxEybrQYrRjfLQ5BtscRhbdd/anWqpvy96rNyE/cF4BwpqAxLOEAZLiCN
vhpI4vQnuCgwP8nysyil84GVTC342xnJCdUnJ+lMzb3Jy1LXWPw9RSNOifjYyXKTlXO3iv7dBTA0
yEq87mpZceHZXNlOeB+r4KvH5nPq9OagPoMW2Gsi1iR0aWKxps9gCNot0vxrgGQXBtmbSklsOQV+
zKYy7qgMrDago5/0LDOAOeTfae9Vs180WtUcicaaAl1M/l0x9y+Xn44Rcirlf4Smtyt6doLAiOAD
sTjlcB7F1ZdeW+k+al5Ex/AaAkpaMfkflAGsjBHH8wMYDdoBRNV1rOJmm1hvtsaQhJSJGcJogSdr
36NH+INpO14iBFtWuMqn6cGDgsqxGyajap/aKCd/T0n8mgfIqgOuxj7ny6PfZcFAiH+WlOJYWAc3
nx25xs3CI8UbCrWrKT67pgPRYjONzy3bbimPUCch91vTE9b/G7Xy34aU2z51brjlbzz35u+ZRXEt
VgtWNB5RyJ4BQwVwf/M9bLfw3i+5Y8LYELFgZof0Uxfuh36FXPTeUy2FXY+dgZ/gjk0pIyWhtPBw
Gi2Si9VNLG6d7AdnWbcgFsid3v8q/Eqs/IRSojD4iiP0YqgNVPml4Lfmpqq+rXlEp9lBhj9GojA8
arA0TfZnQWmIZQazucDhWMuyWup5QUIOp77rYM7BQR+3rrcLJPJol2NjBI7YQ6tMf3eBJDIdcnFl
Zvwk6+Yr0cTOwfMMy7pjgWpfZIIbDuSHGKyCtfue5TaXI5fPIm3iK56nsUNp9Sj64gEd32PaZTuV
cRARiS/xdnQrv/FesqF5Gtqah6GJ6OvF7WMuiSWj7zSrpGwxYXnVM3rXvZFVfC10WgT99ywJ5DOA
M+a86ZL8tSImk4zmomXaQHisaF3rc7pjkP+XvTU9cyYwFz/onY8TgYtFOwyIWTaWdrteJw2AnxGY
RDEZGGDoL4/b/owvGgg6w0jrgxusgp8q8e5YHd41fJWwDdJzElQX5Ml5TpkCDul1Oj2Hd0D5YeZN
1kW5VbabCnrovE3dFrhERpS9mLAYFxMQDuuU+wYMMbIibbehY00jLFF/R/FLMJK7gTi0wuFwo16d
fD2mBXd6mghFYuZ6tituojQagueaQeKvYxPfYB5CBYpHVJSi3kvFLMgKMUKci74oUNnUGvqOC7YB
5CJOlnZlAjrHjJ5HqFGCgXNZElFiGMNVlzcV7Z/ZJacxM3JZ4YkS5v6UDfrag1xv5M0rF9EuicTI
DEpPm9Rv3Yxza/Ifu0cfr+zp3pxOhpqQIypKMMJ4VtWJZx1E/lvPCWxEbPvbQX3PdvQlufQ1fas+
N+uCqtEJM2HnIMtq2vCKPJkuGih/K60t2TxC+GbAtAHYN1QuBog+vWImRvPm+F+C79SoOTHt0lpr
Bl0/I/owGjEFShl4iXD6qoX3Z9W/CMGaSyQ0o2LXVwk+kadxZBfbwOu8ZS7LQ9g8lo2esZiwLyVN
KyGVU7RssrPnyUyleNsQLsIvwv8KhlP2MrhI2J3zSgk3rqqkXDPS4CdLq/OAW4wvyWEXJ5uNGuTD
UJJeA5ZycVsUakDBb3qUaLtUWc9ulL3DawJsNp1LS0Hmi3CsGMNnDyM5xDC57DxW1yXtSmxJ1D4q
LRB0lLXA/4bmpBsjSz5Wgq798ec3/DIHpgzyXHGScwJ4RNCceVbq4SWZlY9JHL2QLDhIH9b8Dd3B
uW3tMgAUEOgY3PiiEu/NH60aFs3Sy/ne9pN5kBBy/Wm62HBg1/AcrtLeGKmiStW3KpYWHuv2HHXL
3Uft8I7WMbItTd+NYbwb0NZVJF95g3mIVhbYhWCu0yA7Dz7v6mY2tdde/EgFOFihyj1hTB04/WLG
CtgmNHa8Y6Pxanfa0kzQhq0UCm3aP3DfXHViulAAtDDMDD8yeCzGg7ii31V6K2e8DOTRMwPjV4mM
21T+pdLR6UADvA3MPlUImMSQw/00VBKsZp6QxcfvK2y8/iZrubyPyxvoG3uJBKzdCQ+uD1Dwu8pw
vDfbsw9ZjGzAMgWylzb1r27K+VZG72HbtnMDTLzVqel578AkR21+tgdBiqmSJU8ObVhLJpAbt76N
3017LXSLq0vh4CH02d2WQ1i8CyN9HiWdw5pplXcjeYpjkMCp0g1mdna1r15WcjrOlLEFxWmcppLT
r5HDPODcbRFtTev7PCybPboVA9fgf1gMOO89zXQrDLjyTlNZ9cxeiTCtnb6nXnnQHadaKp4e+9RW
FFU8w0vVD7bo21Ud4ez1lE964kfNueusAzdLLPbY4NNZNtTxNSWp8Ygsb9KVBxlZ1soc2/DBmHhM
Jyl7XtdwHuvcyU5lXcEGjDKNHSFGH07oxQNPirU7MqbhusJcMr+QKGN85jrvjmNe6E/zi0iDX3Au
pEWxcKvX8EZI9htddK2tas69kTIYC7pPI9y2bFMoUUU2t3tsllFPOp7lgSf8azbVKB3ecx/Y4SFt
5W9Pcn7DtvJIYozT1oTZFUqMQwSzA3Wtw5zp23fl81DN8TfQawyY1g5/rAj+Ek4G2v0Iu2WCMLL3
HFTONinZ/Mf5Xsuz6jjvKXu3B67tJu+CTNUa0q6/gBZIrNIGLd/Eczgg2cIf/wJ+0a5bdEmj2ky+
Hm6ciheoaKIVtjlmYxWtobnOZ0ukGemdYjczV06G791FlAtD/6Y5+hsEDeBEearWoA4td1+ymVtF
Fq0V0VT8lhOedYwUyDZzoEdaX5HdglGVxjnT5FulS94R/cmmEXsno65YxCNMUlYiw2g/U/4pzj0D
Zp8fSzOILkqzbWoyNyH15YvCwbqIecSg0xTxm03yuMthatsFTl1toP0nP6Rlca0FSOX0wMHVXZaa
nDZjLAg3Jm246TECuxboZA9iqT4a9NOb9RJ+HjvvPqlId2TADKhIyh7IIsktJomavsHpLpSW2PgR
K0iPYALVROUGT3iO0IsuH1kTNPZQQ11Iq7WU+o5jmoqoMI7UABTHwiytOVQXvYmBeGzvNRiQ1U/b
5YqLhQMuPSOYAxGlQ7C6O9utmfk1ti1anL5qdKMfAgDo7aQCAizBMs/GdGU1+Iodyi7XIv4qYFDt
hR9fK8eLlr/++rd//Me/fQ7/HnwXZ9qOgiJv/vEf/PqzKEeITPjM//sv//ESYcz5/oo+/nzYf/61
f36W//wlH/Wvz7r6aD/+2y/WOSm98dJ91+Pjd9Ol7Z9/gH9//pv/r3/41/efz/I8lt9///XxlUW8
fnSURJ/tr3/90f7r77+ELqCgSPnnq/znFzn/I//6G/cfGR/8P/lERdVFH//nD/z+aNq//9Ic+Tem
V+E5xANtw/r1V//9z993/iYMF7uG5YEEMS0pfv2VF3Ub/v2X+zfXsqXlma5Ao7MMaf76qym6+Y+s
v/E30aNdW+depLu6+PW/X4T/9k34r2/KX3mXnenraRu+Ktdzfv1V/vO7NX+Z+Cp0Cz6C6WFcmT+x
6fLnnx+PEatg/v7/gB6uF1nTmavGiT41Db9rl0HBzZrkQw89YAG9OawLrTeZWORxoLNkS/LqyU0d
f2OVzkdMPj3Oon4PFyI9YsQf7pRhrWowL5vY1trLZEMc71P8k4Tvoi0DWQ8JJv7da+oHZPO3Z0TO
okGefRSfJmDC6wBRSjftlvAgup0vHeMQeh6yLz77BnxAFt0TaKg2bq8fnXnLxsnyGwc7C7QE0T/I
++NmhkMzdekhnlgCOTVbIww4uO1wlYRYLgle8OQZLPDmBlCvRL4KPNgbt8ZxG2qWgaElJDNCwbJr
WdGqy7nW9Cp/Tyq6Dhw9wGk11RnryJpptBJ4X0ZEC64xoo3RTyPidJu4YqdJpK9GGndDg9W+rH6L
MPpKE3uVkmFaRE5oLlrFGF7RfZZOeI0gxPJ08+u3OPHvEwsHw+ieQZVshxZHfsmtdHYOPlRTpfaV
CSYRoyUQEby71PGQ0C8x5wk4uhoFW33iwJyVEtI952bFC89wiNesACM86Fg34umxc7ANAzJ8lllK
JgtS/9lQtbZoPPhW3LEY9PWmfM59PcZZnvpr6ackeDiSRk0j7rwsY5cBN+SQQLs5sjI+ByEoVaCH
n6Lzu4MWMBxY5pScqtBcCjjyDEJYZW0BrSNXGo0wFD8902+KMpI7xtUv0PE5azttB0M7bAdMQPNJ
wXgLYnOfc9NbR+SuQa33a1ByuIgpYkUECWN3XPeoG4t6MootAB34K8OBXZi5Lzw73QxOn8JEbYiz
JquB7qm7iaAtvmT7s7bNcIGdw8NMQkpTY/kyRI9trlU7Tqq/4yv5nprzffd78IHCIUSNa+KFEad2
udYNuznWQ3Xfl9pwUj7/Si+FoguWGom8fRt67AzTReUyX9NPEy2bWNnn9tk0+otp6Q2Iq+zLas2T
W35ByiMVP3gLKGebCELmAr70idawduFjKcPUdUzT6G1iV+4VQtvgWP4Juk2dt6zTJge7TwxUwPKI
d1dgGjw2rUtr8OqV8uwXjHDVNgRryP/P/Iy5JWLG63h1DA2ByUeaStwGNydxvoJ8GwW03tk1gQ64
Ycymg7erzQ8O+dUD5QA0Xsdnw9MQTif73EV4C8YInaTKblCMeGli1n1EHxCz5TQt53J5ji4IXUMM
jLkuC5R5Xj3HHk4cyNwljPVsrcrmp2gpLq88sJgGeMslh9OjoyitCiJUxAjyVBiwrY4cdSExBx7e
ZhCSBCV3HimRtRy/qr6s15lyELqJFgGkAWcmoqPLm6UOi5/Omdo3BwIHKu2ECxzvDKmMhR1hJnNb
xTIRxEQ1dr/t0jsHRfgO1oE5R3IF5do5qzQ8ZgxWi4IzXCUAdw0FbV9BiAHANE56X1HvW32iXXPy
NaEW9GFZsRbTYMTUxcpzknGbOzYpiuBaYmnjkCdSRosOkcbk3W666aMpenmsq5Xu++XGjrV3w5qY
8UyAC245nHNijCt0ZvzuWv6Kl2mvvHIvcu5jKQ3gONRHdyuRwbdlybbBPg70Ox4NJZ9Dhz2THUS4
LACTmVr4CaIsOdojAINOkxa36b6/jJUpdgNtZUblcmemt+mT/NK2Iu21xmLZMYbYJMk8szl4JPeE
UzLO4kEO+vsIiwZRYP5ZjX0TTEMTfyZlClBXNja7Et4eWNMHal5TezeGFvAqtTQMZTzYVhhuStm7
a2zzb7qe23u6QUF1cJjDT0C7NWQCN9SKcznAkPETmGctb5q32K8fRc5MDtWevdtAXtTpAqoTC4xV
MhPFSufy39Xa+J73bv3E0pdSvbC9KMtBsQEET8sUwBro4komxxp9W3PWQVdr16gb31TDVB0MxX3j
jFD33TLktNsLnEyTvXKMzsebHeXHovipBZRKN48ZD5XVPrjZS+em5tmeQ4Oy1wDazG71hmiB73ft
VTfSet2U+nvlcIr1qTfcFQZ9f2CAqF8f3GYmotOO2FrOapRdtW4C+hiSEX9NTfMFZxu32IRx4u58
Hhq3kGdERfveB8h2uaJ6Mryj6X58moLymoda+DGUDfs1IqunsDfGs29a9KvOH+ClSAiEUZIzqqRz
YlIgCzR/RKAXr81AprV2J0TDAZR3jcQsOuNq18ljUbbZOtb73WAFa29khYL/ggZRo9DRMswdRz/8
ui6VHBaeUOgnhyT2jRXvUwJlDmYvkxJF3X/Nkmmvlx7yXCNArJkZylR4MSN9FbBdEQOiZSHx7CuU
sGyKSJvWJHuLUq1YDgbbOKu/M/pu2RiY6yGsPivl6itnbhBoaQrAqF0AyrIpXl828/6lqnMLVSR6
I/LpL4M2Zevri23fJfdJZYi17dBuYK+AXazUiBVLBjPnJhXgUbVXGSKROTgL2VzlUG08e1rE1UMy
U+byc2tiug0SyB5Yfe97TYQHFTRbYxxuhq3VG5eqPlTtrS8kNQNEYPoqeC8SzeK8zJ6k1fGihu0h
mre8hqStHV53somT8V4vTXKRLAphOeoHD4jrRoLhw3+vdGLJ2Er47p5HaV20OcmquvtaDDrIyQTB
Gd/5pkkBEcKZIy2RBOtGJP0RoZfDkBc8BSPQJzPlYYNaIX/76J4cAsR9q0RzDye5G4Nmb5p2BTZY
FGeg57TmSZZzfoy0rLGGvG8dm+wPKNcd0Ey6RXIN/TEcym0pfA+NnxqRzhjql0lG91poIicm8Udm
UDwVStpARnRJ6mTdZOs23quSrYf3tUS6LzKgC0k73k25b+9ym3Ot/0qa17xiKMrv0y777Q7C3hWV
ITEO4nUPzAE2+JWkaX4M1ZgfLU+yGOSCoH4VIT32u3fak/u1CgzrIDu/PvvJLaiB7xdz5DmSYbZn
OqFbLW7p65OUv/3zh4ybN4b5XKABtVFYHf78kLH0Bn4br3sLtyVaRnEaA/GDm8DZ17EoHqGE8KbL
wmktuEHgaunUs5fEG33q2NojQW6CkPfYsrOn97hy2zsiksGj5xFTGqfmd/ygMztjWy0z8g9jhimJ
jOZ8LjgJBvqVGvAPxNK8d4UtgMjzXUrd5tBFNtYrjRZVugtAFYN82lRa4h41kIFrkhlcuql2byoV
vAcu5P8YosljhKdqA66QaEKTIEeFybQtOQ5Q06y1PO3rc6lye9fr5XCMw2A4wrAAEjOG28YzyJYh
HwKCspfUfgO9Zhd51MP3XiTtofvzQyDCLemaG2yM+HE+l1xe6mkN3Sh6c7XE2FAVNHP1AUHZaCme
MWcQPNffKYZILk5sBkbvnKq2vrk930wcu+OjSlq1o1Qh2qHaLiH8T7uuS9wXnlsrprfyTIj4wagC
bevo2XBn67mzoVxqz426vx8bdKEStMXnIN+KbPrJZGE/hDlunDrC1US0MjgkvsJcmTA/9FJND/qE
XwkJ59N36M8wYvO9q+UlbHwggpH8LG+CjN1n1sRglyNX3IOjoZt8sp9wdQhWDz3DvGvCLA37Q5kG
yXNjO1+qw9sKX0LetWgbd6h3G1BTD13xwHUXHeMy9869R2LFjp38Rnj+rbFYxzQxbYCVDJ+0Qjmb
aaTQhJVSirUTB5whrQmcQv/UsHI4EJMp2fyCPqFKcDOGkw2RkHcx1oTq8Odn//XD/+fv/d8/LMZo
Kv2IZETRF7emYOiLUhOyW12Vt9Sa6RaSAD79gcWtt/Qtmd29NpbefQRz48WlEiLl4/w4aKE/UiFo
VulLRunrwZ2UCXQRUFYRxugXeXuSODbuOuoHIcZQaEH0f0NFbf9AeRC/DCEzdCU2blJ23oFk3cod
zIE9scvy2tHz7USjHFH4WjsJe3xl7zzM/oRxn2VqL8sguQSC8SMf5Lcw6Kaz6Yl4HiqH9TSHgFse
GveUS100brhnEbTqYJEHBJSHg9GXzYgADOUEqPqyG3T7QWu7bC+STiOGTb0FFsnwHJhQmCMqpBBZ
C0ZXWjuMIXWfg7BHVWTfgiIVJlRAt6zYyuGxnG/jHscERf/Ph91GO4Bru8Ec53rvKT3zXMK965yc
shGn/rEXQ3EoNNqMGDHMzcjlTZMi+wtWl/k+znjrJl2X8fbM/TsOPxyqCActNEuigaKSZhFtVApX
3tEscoo9EfiJLHP0INW8sgLLf67MnOqBicWQDhCJecuCBh5k+YYVVrDjMFRiJEHUIkJsHqtK33MB
TGfYcN4uozqP1GebnlPiLAsPOwB6ovldcjJ56wxxzbkO4JjMEHlDo1HAktdWTN4a3rb3JCdsAZ6z
anunfigoMuN6J3Lbi/mWCsGomqCt5c0bvULdpqVUVBpXtwVKbDagEKhjL6NwG1sYb7y5yDWtg1Uk
kgeXleNdzxPFNw8j7l6RIJfp7mMmFAWMRTCPeO4mAQZOzA+EGhgkjVoiWGnKMDlpwMHEsS7PeoFy
YH6apPoeDDdLIY5IMsWPPR6bReVSmYHhrBHUgPQa/YwOgh5Axg192JxXKt4j0xjtrBh3epz/AKdn
2AwQVnle9ydMcufMLcqNPqN6Te+Eazq8p7amxaaV0NbY1ZipWmtFqa95lwSsnfAQH+ZaVrjg1RE7
Zb7xKY5eTIYRwFgnk2jo16EizBh4DNJB0wtuhPJsGdCJFZbHde6XNB1l3r1hFnDDkQ2wfcIVySe+
607Xif2QbNmP4LPvsNnYv2Od8dLvSBSmfJcGGI+L3Bi/Qanb3A4kjaSJfnA8Fmop/poDmU48rXWM
E90M78rmPWbFvyBKiP9tpE1zws6wBcnULmLhU5mQ/rbDduJUZ5TLyghuTpguof6seeKMkBS4+9Qd
g5uGELvSc2smQiSUozjTVXkk/MKGxSJ3VT5dLPZtJ3g7St5+qc6iAD/PutIeBLRg8jRwB7hyFyEB
RSecFY8ejD9IJ/AMZAxrVmBtClU3cEEA2MbRSe/dytZW9o51JYPCRFezuv/zbWe6Bak36hfstIsU
gZDZxGyXHesf1JmD4/RHx04f0RF5skZsy7WOrs1CcCPBYGCE1NaSYLt6OTI/M9BdLvgiCrP/1tNp
p8AolySwF6ag/CXNjG094iyaT80d3KYA4an1bOScDl/In5/11Yjeh1PB1CtM5yxX4rFgzOXUGOYo
D7Yx0qE2cDRvWBY7QQ4xCjaWOXUHms4/dGzEvL5YoSpCDCGe9CXcgh9cfwo+cIdFbnar6sZVl3ZN
BpX/lRNHT3wU3icsEYYJbbZPxDM9rHtthpwllHyxu5yvhTqtt32B2ZQGPrAE7hMnCTQpNkCMimV/
5yqf9m5gEK8AAwCvdS2rqcal6FoHQmlaIQn6hs4JLPXUpZbyt+izn94qH3xTknugUGw5G0cSFYll
GhH4MQEMVkThqIjGFRWwYtTZlmMQWCfc+piTRxaqSbIv55xYHmnnsnfOggIdZ1fo2IzF/NXQEjRt
9DaOQXFNH5TZbZsyI7vKo4kb8qfn/C/uzqs5ciS9or8IE0DCJV7LWxZZxaJ7QZBNNrx3Cfx6HfSs
tNqNkCL0qnno3Z3tZpMFIPGZe89de7GLqzNYjZgsl/GEjh+QySkDzrVQbb7XGRHM/znoPipN6a0Y
dt2iKvkMyHyoMU25yGx7qmAdB+pMY8kZEybDp4T7zTwJfOMcAohANI+co2AlyrSUq5FpWC8J0Ehr
0stLy6JYdLO/f5SENmkBWehak8bLNvIxbpFH6rRtk2l/0YmuEfmg9bDse5inLxaryYVDFh5rZ+3R
lnwp0+cwsSSC0qo2FwMtD4IqeaIw/Zmc/Dp/y7YKXlqBgd6OF2YFgsJx7NNQOGhYR7gbbfVtNRqI
YMUNRYwSLb369ELIDBmLkTwDzTJ/1abm6ncEj0yl+olCh7YkODhiI3g5YKng4Iyx/iYuJV/f32Lv
tRNhDH0bS5QXxu+Rrnc7kDXo4qsap5O+zbDPr3WPgF0vRyjOO8GQcCwao15jrn9F7BI8NGlxGPsQ
4FRh/waHck1532GcQHSUIXQEvS5p3S9BW3PTyquwiSPh4oGiu6lCnMLOfMPXBE5mvquDMd47JJ4t
GHx+1qVApKoZ9/kihlb25MnPsSu2iQNzQbLSWgAU+scHQpW+QpjwMbTjZ5sRJkVexWlICm4UJqIm
oAOnc1F7JHukJHs0/qe4rzdTTe6JolhEOZSawD+YqdY68McYK6oQv/0oe8e8Z++pMVymqMSx1dOz
ihPcKuGNbUW+zBwWiUbDZosVaIlbdT5+Z9Ifh72IMtrqtVuq4QoPgHoz3UR2vWNAXV7qul3odn83
su6r1+P3LCmJ9YDC4BYm3ogYBoABJXxZZuarJft7OYl6JdLkiIlw6fhkUE6k0+Qhc0UpmPwXPWyU
Yp4jNUwMI1kDQCiiT+SQzrJvp5ygAPKQHaNmnOgwigjn99VYC/TGoQZB0lwlJv4cL7SRpoPgMIkN
W2mu/9Vo1qbXHqsWyneSuJ+RPvHzsQyEHpNtAdNbSzbBhJV05e+GJ/3QBoKUN1JfbwK1LnMHp3gW
cWqyAk3eESrp+yFn5xBZs8tUBdFHJGfyUDW2D9mUVk9y0r6neGtMVfBdVYDNw1G8t0mJNI5RRNFG
0EMMfMldDlNXz4P46zearcc61Js7O+xxV4VpuMUSS86anQd7LEnPVtSHP3Gb7GokYZAtbsAS3Ye2
mB5M+mExFMNNhUP4XII5DhzrAQDV+FxoOKKKFEMZJQJJzqUYt7WVGjeKBZq2ehX7Ufk2wk1ZL/VB
jQeNUB2scwxc4Jij162pp7MSw18Ikkccp27VCbplPzSvjYzeUphCG9bsH11YV4c4PmpQTF20+AuC
OHTq3Nani7RePHMkq6THFV2hnGc+T9peW1WANAK5dbCXLh3FoMACYN9z/gC+COp91pjunQanX5ph
SG1IoN6So7mFxGZVWyNDYK1j9ijafnzBZBkvQnfwDgMhzTztjbHtoh+NfNnj5CJPDzoTaSBjyEdE
Krv5Ucm8dNua+jVyJyDcjx0kiruLNWxdlGIlOid+NhqwIjwURdjmx2KmxDUV03knTiqIRfgmDad6
mHn1eKuFueqU5FyapS1lzrC1yksPsX9EjSYYcAWKoaCbayf4QRD4veyYjaTf0SYuBFSyA4bjaY/Q
6NFlv7hqRc3okbde7jUnzonA7wyE+MJhnb1tAov5m450MJRoU8o4hvOYno2GZj9TVEktXv1pMj6C
Lkcsb8c39te30fX3PJ2fZB6soH2sSlPsdWc66m2gLbtKv7RVgNdLp/aHh39P66jEImPcLIdKn+gD
GZ2CGdlsN81ZjNaarOjXiSnZgrteCfAQbq3vtbQiSTuZSI5pd4kj7zXyGKX/Qogj1sxar5K9Q96Y
1ZPumvGS3J4emHOvOvJzxDZMu2evwotR/OKN/DwlgbFHMYXSLHa3RjH99C1OxcJUJw0k2KbU3IPP
uY6JgK/SjMUB2wBiEzCFK6/YNKb27afovWrtl23yhkNUFnFOEv5UasjWUhLTF3rTZiDRBpBRZKG1
Dr8t0xSkNPQ8BoYM0MjTkugrCHTDjzGh1c5NJAqktOFf4qxscBiv4OH9eEk0gkyqvHU8kPyAzQQN
yRONKhLMfG2za1tooHeXdl0RmSRIG0nI5bJlw1aWV0/k6ntlamTTODAaxtY5FMUZStB71LEsdMqS
XGAAkuNYLODUoWVS4mYPSDmZSX3DbX0UKQ7fJlTVEjQ/20ysuOBniAsNrW0x/0Q+E4e0VDajN4ZQ
cXQokNg/lFLfOmP/nLmM9gHh6mb/MY6CeaY1cO5HF7SQycZDfebNrtvMAT7A6+mcEpGqCnSb8Z8a
bwxegljs9AR4t5lG+rYOxiNiw11q4CHXkSg6XfiOn5vR6yRJaGRnyVPSblPgFl7BtzekJa4P2JSB
/lF2wS0xcxBqxvOAwzVKu0fgF7+sJvu2YvmG7pa0LDddke2Y0FyMOKyqh7zzzrjrincHzlYX36MK
DDor81NcGU9w7vaa3vPRZuEFgwSGPLdBY6rZZ438jBgaI2T9aBul6pXcBJ4fDbFNnQaHGKm6DHHT
RCO9caywwotK106Wmd6r3j0P2rHorHRfhcHNbJDod3Vz9ZIOMw8mtBIBF6IWsWZ9QQaB+YTAFki1
Xl7SbLTXIzj4xQwgGiN/o+iM4+zL9lWD9Cnd2glRO3Ve6agZS3GJ9fEnrNLwWBGQ5YH3DwJ6IJJT
o3U2Wv4Z7BJbkAZ7kkJEoBv5RSdRQIWsksy2+amU9Ut4DP41a6RdVkl/dNqW91wS82aIZHE0sp70
SG78sI/sjaE8nz2h6C+q8xQobUkAcZN1FwkmYE5fnYy4+AQqDFRCyjc3GyjREO8vbQ9DtqOrDoWj
3e+kJFC98bybAznjXXO5vcU0oi4UEG2SC8Vg/5AlqAM8b8rOWRi+EnUc7yyigc6tUEfGDZLrREpf
FGTdzdGGkkUcP4LLmPMhKDRW5a2iAMxGEGzl1IljM7bkApYQnop8qohu5UGFXWIA9g39nSmad8tO
keyPbc2PAZxZMsRvQqQCuivJ1n51qla8jaB2+8TRzmg6tlNbDU8NJEh0jVhC/ZgzIZHdNY04kXpX
bMrQmG4RMbaaGpwNcZGYGqdvW7PUQw2c+/T/W4LjWQap2ghm0Bn9Dwqc5Wf361/UN//1Z/5TfGP/
5XoeO3iL4tt2pYGg55/6G084/CPoxv4hzfmH/sb8y+SvphAwTGQ4wja9/9Lf6H95fBUYlfoszUG5
I/5P+hth6f+uvzFsly/mOQKFkOv+u/5GxLXo8R81bJxYG6D6w+dX/iSeukqzYMNHDjAxrMu8bWtW
6X2zzVR5HELxwZp2pqrWB5tHJwn6vWO68gAsL0XBYu2jBLRuJoqXyMZhnmEtJZ1jbHmKMiKwN56B
XqWTWs6y6xKxyL+YqJ2eQgsaGgPkRzgqw3P/GjvimJGA80l5jp29jAkpM6HeaeAN8qwxLqDO3zoT
/V4o06WfaP1bPPv7S7ASUXhH4DDRtDPw6GD1nmoyyUmrVDOs0jn0hf9iNbwd3aHIHzhAg1XpGV/K
7aetYghzya05oQHvJsNxc1+NpXpJi+a1V80nnGGPHg1a1mBBpglGOiEnne2KTMm3owbet4is8oJA
4RWF0szmCgOK1LI+TpYqPDAqNDujH9X7FAyrPaT3oOREagvvELvp8Gpj/NvkraCYyL1Pxr3wnCvL
3PXg6JhEOtemqupjbN0j5hirxK7jXYkI8CXLR1THKHNL7kXEhQB+wVRo8qGH8r3VuMC8ZpPfhFPN
1yAxT1Fg5OCWC22VAjvG9oGbvxUQK/A1Xr3RxEIwptUtUc91ppG1bbhnlIoGwsBJbSvhFZcUOUog
04lr4Y6Ym+2dMkieCzv94oVR8+gZwEEGg6RoTV6wlKaPoP6TR3tWfBujp21brSUqz22ePbMAia0j
65auuqTpOJ3R3rKmCgwyJ2V/K2u9+qpmZyLzuIcuGxF6jAzMjamldknjJ7vouSGniBGhNj5jV3aO
Ttx+Rzr1Tx9ZzjagjHowhqhYk69obnh28QaGQfeY9RiW/PJzGpoAn9EotgXMk30Xo2XXWC3hK2ow
LwJBYC3oWN4tHFhPs7s5t77zpcNe29YAnRiaYIpQOQ0b754BqO1+sFp5s2rT24WmzsutJjY8dKuD
2w41hnswxZsgtm+AaI1D4BEF64fQTNP2ILtAv1N6N/fos2cB2094pUttwklgzebZqnLvqkM7JFTi
0pcLvr9mmo6k9DDvUSl4udx7M9MR6DjJnY1foe73EnrLd6AOsBoAnDJifM1FjaY9k9q6NshFyxrd
QFRGTmqAVzdH47oNDeMUybZdMPTcZcK/2r28Q45ZWby3aRPaV81DkgN+Ssdlhju/GbfVOAAWTZSi
0cMYa8Dv9FgWEBDOlGIi4JV5RfPVFMOTE7A28ZJf0uajsEIcnY4nf7WgkxdhaaHVbl5VJZ5qn2Wp
qnnxm3bBOK9bF2ZWH9gME/LRWKfQNRKCpLs5vb082iW/sTDRK5sAeEeSDvoRQX4eDFtfPRdEQ1/i
WISr0KwRwmt1x+9maxxO/BxRYe65Matdndkrp4VrwJ7lq7kaqSKjJVFfhJ2BikJ0QK66XZAzVcg1
QoEThz2Ff0oJqllTdHHtTxLr2pPyIVL0sg0+naTCEWebV0vL051VES6fMy2VsqO2b4vw4NXyoZJC
PVEEfoTQr8+GF8Plg/SCntpiN9Ro9rEbwPKYzfQA9vGgWs18yPVMO2hThUhvCmEkzhYnHSnAUQ5R
i4c9j+ZG6oX+XDyxWEezNQsIvO67csVEeGtdbJwMSQbexhkgbrTtUXbVgwThci9zJGlJp/8WRe4d
4zwJGQHz7LbRFcwMHj7q8NL0KaewCdvQPmg+KXcQAbV0Nr67iH3qV1xRLMMu4RTesorlR9eDuuqy
9+Idxu+3mV7jAm3JaHh3B5wwhcqdmn9LRAX66+iTqKffiT4+oU5BAYCWb8Rs6tRfBUdbV2GiJwVt
1wv1kekTMExr2dne3arFbmqGj0yZT17141XOVYbBdqryrwzQlk0IBMCwB6DIhBsHxtKzqmdzADmG
7YSEHncTusxl7MjZhrX35glzxzj6GLr+QzTBoZHVNiCCZ9HrDiCm7NrqHpZF+22amqceLURu00hh
KUqXLjqCgjQW/80z4vfajpewCb+g3Bj4Jdkg1GTqhrNQlMfyWWagGV3iKZvchVZNK1UbJJyQfTEG
BFPExOuFrudg7TO/mwwJoY5mc0D60k187CPOlWF6bTQP+3BLfElfi4XvohH3xmNrWcciN04UsFTu
uAragh8N4VYoBpYCjvMzv/ycYe8iNvGqZNrEOaU1KT74I1/NKH1uYnXkfR6lwzsklkuUkRgzFJ5c
u7a9GUJ/WVtu/Sbf8oDcGPwd9ZddPjhjEXCVMuBVwnJ5uRrRxp1EsxpYcm9iHfc4HIyPDgQ0o0uy
hgOrYymcFfvIbpmqWyavdHRxW/knXO4zVZPxEpY7RyVI5u10N2pauTNTLCocqgD9TRoZmflg89VO
n2CC9mWHrZyvQN70SHx4fW4zBbAAxO3CkI5cVxWMNJx1kXE3LYyt5jIty40X8YZBqHJv45YUvVl/
aAIyJZoU6xrY/KksiSgPWmvfZfVXlRQIRxziFdoBlrYzxWLZD4yNyty9ygCNCccOYmbBpUHxRdo3
Wc+NgZyUxJlFC1IA1lNjn53wwUssQDmVjpZfW1iabyG4U4hG5plB7amVdMRDLsUlM92A3VR/yfz8
h1PO34Zx2C54434QOPe7YwGnEAS7fXIbcNNz6iE9LioYwiaNggNyK5Bxt1TOiLixgqjkWd8QZAd6
YOPiO4RwxyZqJhmbpGJaSPnzZN90Wr9lycFtxaEkeXDgkFsIa732R2FFgc3FHs0L3bU+DnTeCWP+
gKrQI+Dx4MbeyvTKrxL+d9rKOxpJtg8lBkvwWAAd8ulDd+HH5JObACojlYrpx7xMMxiEMvCulwaJ
faNr3atRM9YNS+1FnchDA56QLOUF6HpEoBGAZmauj45IjSUdLHZ0e8R6R76Lgo8S65uB/U6PRxJj
USUsaEL9asybF97X2bKosOyjJ3OkelWCO4AmHP4YMiUcVmB1QVWUGtSavsxYB0X+ocLH0SvDfyyt
9sVq862JRm9jl/oNWqEF6dcn5D3T8h2UQZxP7+gFx0dF9pVJMgNwPywQRTYuq6LKlpUc9qRgbXvH
/g5EsifYCuGHUVvQdp6rqP2IgGQvyJKCZlotrfF1cKzfDFTISpuYpcGGZGGJf6Ouyz1j2h64/vBg
uQN+XDc/NapBmyqumY1+qscMFmUziqdsP3hNABJNnis0ckGNFceX4zXGrd9pRJR5+WyXqs3HmvkE
KphoUXbNS9NxMng4Hpc2IYl2Al+lqYlf4t/CQn/BBXItwbUWvn51RMFgkf1p0nwMFp+8FvDZ4Qll
6u/XCzGWt0TLjCWMMaZyv7XYeo2gLJgh0/+kdI4GPXuZ8TehAt87E1Zx6XBTOv7E8yFxsNTBtbLP
WLAivG3ojgofXKAi7HBQhUFaZkoQc1S+JIVLWEwj2HHClxwtg4MiiBdratx2VtLv/1xwv2SJELVv
o832pSkcf1U4ZG622bQOjMhZRDL91KkcRZkubeZDQIEm0Kk8TME6kelrycqAVykllt9wA84wNqdq
PnyZX0gOJmTPHq8EkH4PGJD5IncZlpdCR/bgTrDx6o8i1a/KoJGx3v28+LAQsO9STjZUuwyVJqAc
LSo6L2DNVZovWOEgMVdzqWN/I43cspAdype+YYsVFmSyEESEqv55cvkkpM73kYhvIN6XOuC7CzIw
0WFWL3X2bGzgiotHahGLGC7yXAwvQ13iXuWjl8hAF9Zwps95CVxjEcSaxcPH1TYKnAx6J04RwszY
Mn5cEI/cwFEyrg1RfCcGV7XwutMcBomYl6xwHrHBq0Hui3ePLWFSZObKNBgb9wJuuq//6lO2f/ys
FspRbMH7AqhYPMRHyeeyDKW+KMHcJg3bqj+XsuwZT3UGQS4MvIzqozfossjOfKgFBn2To3n5575V
aBtsA3AT97zLG2OcoQg68Ql9xiKbs7tnAlxRuGTE0UMbDR8lwk5jbnnqFIRggr9+6fdA51wPTMFg
D+VTRg9/4PpD0YsUj+AI0kCT/sVMgFoAnbS3HZlmKxppb0vkiP+somk2fFXfAQ7vVTRBu4f7pi3N
0R336Yi5fRRufzIYQ206EGk3rRK8rdPHPHW8x3L+hegjZ512uLN8MHzLhg3wo4FwIM0DVnq5ojMN
W2ubyp6kpmzAmy3RI/Xk8mzzfhwOTiWfMdyHp3/+4hMJ8/f/1MjJI5TIORZlSASo1kPuoZhMN2ZW
IQKOwnDb62l7RaXD6n5ELG1GbUyOpP9o2gzIBmJ8O7uJbnpQf/i1W23jWMZXOVgn03QPZFBWe7ob
2Jq62uW9fEwqz1iX+sgWDCEC83zYrzkyQvxm0PtdqZlw/NWHYpTJseyRIalprPVukYe0s/KtB38M
F4Zy75UwTiPCWg7VI8PHQ2lYh4pGRTN5IkdJb1EVnVxrfFJ9BVwuirNwM/au3IggQBvANFM5goDP
4ikKaP1FJ+qdMQGHnPLmEUUnC18EdRT5xaG3/Y3mvSnWhsvaLV8hJZ3beuIQY3Bes8qK8RksPqE0
sMObZkmd5oPdqD3u8VgujeTALIAKUVPMeUv+dVJcOvKzqS8oXVAlLvo6s/aIqw6JMcWU4Abq32jc
w2Mhr5uUEYwXrANMd2crBzWqWmbkSkOfgU9CdAgC5S7d1rXmXcPasjm7qUKDGI2RCn9lwcw0J4Ny
r0b233YrTrZhb60mmueOwbZv5C9GNw+u7UPIntRZY1XD+1Joq9Zr4nXstbODMLBWFkpqNE3ondIE
o0+mk69SUWst8XBWdweEy8mP0xrHElpLamIEEhWhu4qK2SvK/OoYzzDejvGYqVeK72RtIKw/lZAw
sLU9dAVif6sJi2XcdJBCo8Lbd6yHAmIozF7NZwRLsCDaFLmTHJNeK5e9TTBQ1lU2aIkyvMYlTnq9
d9tf6VL2P7JOQ0q11ljRItpHCuXgyYQAz3o//tSzCuxvqMNooWFlvN0Nv1v3qFmd96o6aI6JiQ27
Nc85L7Kj0Jyawa2CxSdH2NLmGFC8oW8ocjujKw9/J2XkHYK0OncmTDAzeymjwbjYRBvwUeQPZRZ3
25jScGUE2yZp9sinspVBoPaarLL+Kfg7ZFug7qINIM+X0BozoNjRb2npXZGua7DUDRynA2JrB5qQ
edTrZN3TsIV6a+wnDxaKxt7PclnMKq1HQQsdArdnKyiymBYdHFkO8CXMW6e10Pn8kB2Iebc5Q5em
AU7FyupLmU32Hr1JWCGr6m3AQQGTeD1rIV8VPXJ/meHfNrV1JohX0Q2SloquW02d9uwVRb+3Y585
Udq4G6WA8abQC8yRBcvQMoLr5txpPdthGgtZWJAlhPJxX7lAhLi03JqR/UO79mLpXHBeG2kmH+tU
yV1bfTo4W/DfVXdTB90KfSOWkYchmKphzjupfddZ1rp1YNbEyLsALNnhFAopJtyIPAwv73fmvKV0
i3phtqx/jdL+yBNMqXVSlRir9V+AXb/spiV8HsQC0LdnT4Xfbcthaoz6ZVRXZqV4KqziCFIKs3kd
/IpikrUxke+rwgYX6uFWF8O40gIqjTwgIwIAXYzNQHtPByiKaNGJ/SXAxlA898UhTBg7Bla/tfkm
F/lY7lLHP/7/Hsb/7Yed7av/yzS+y7+j/DP7rP91KP/PP/ufU3nzL52ESc+2+L/+1RRr/SWltD18
qbTNliOxo/5jKG//BU/SZUpumPSbDPr/aYo1/3KxxPKPY0jb1IVr/t+G8vNW4N9MsZ5jCuHQDVue
7Uj+qv9uik3AgprpVPdkLKZsXcGsPwDgRaoAz0SlJwsr12OZpcMuFPhPEbuaDyKpmcLXztKgstsU
1EQUc9bEAr+HWe956E0WaUHqz2Sh2ve/Jglpb0ik++hARdgX7bWXxqlJ1WOG3Og7SOKbcmGZVGHv
HEfpMW5RukKe9jKpVH+xGSesnawtt05YWVs1Ic3MiEjfeCliubFX7k0E07OLHu0gK28m903XwUHy
VCNsMt30GBTWKxVp8TRwma6dXegbXJM1EEsU91FC3i8x8MFJjxwDaxTwPwrv9skpfeg/Lid6nja/
eZtoH9rYr3oAAjqZpofalhjr8a8lVvLiaR++Cg7dWF0qdY9t9eEH6mJ5+ZMhi1VDl4X+nbMVpneZ
46kl8P2KnpVkKLShUE8YcSnMxc3XGKP0yH37FFU0yWlo72EiNxsCUeg4Frqh/TBuR/Xk/dRx/Vw1
FeKVyDlloN0BpRrHvBS7zEgwq0CXbKLWWWFAucDx840i2yWKrhKt5YIxSQIpyl/FdohgmjK+NTgS
fepSBFtsY+GHG+ZeL76dwHliLw7srkRrmdQaQJsEXB3ukF2BF8WAl79zkXLy4rp0ctwWmf1dNIr1
ePCtFJrgSmaHKZyZaaZ1R8f/zG7mAWLHM8FjNz1z+ebts4Ejjm3tkznnAhdE0STx7y5TJNGRUuFF
HV407V6RJbOwdevDZRnKKhEEVu1TkJJwYnavnpc9tkFPdgd48NEKDfjPTC/tbDJPf37RW1fbdzka
WXTDh8lMf09Zy8QTru4m18azgjR9VA6oaUvWL9U8zrYEmY6KUdtC2rF5GDqD0FwZqi0T8AMPN8MG
JuJ7KFlXF1r8AwqZ5iS7yV5lA4oH2Sl7I63fVeHEbyxieJvJCRpkol2zqKNFC5vwmJY8HlPtXkPN
3IONU8cu6rd1FFFxYDncutPw4BY9SDE9w3Qs48dxNTRCbCs0crsEQupjm4VbICloSkOj/K5MYzX5
gQu2TJ89SYHYzkmA3qQM2nmtPLuiLtHw4hOzWVvQ4cgz+ZQ42ozJ2uR6E2ON8cdzrg3mKi/EHONq
1U8OsyheaEwksujVH1mUlNUc6yAtxmOmhnrUNZ4d4pCqPH+0rV+u06snOHkMOQMzZunbIGMOXdIu
Js0cN34D2iIGGgG8rbD+/m8lfWa15qgabny1eNmYqXtoXVKmYTEiESyeB3yXoCttpY1f0lLWEk43
oyW3Ujsjzy20b3PIWYzur2zftMJudlNPxjwxDh8ZYMbzn18alchlykOEy7MqbiDp0lVbc2YktfhN
yA3lB2H0W4RuJCP7nEU5RH3CGurxNoRPonONS6vg4RFdfXfLvjj7qCTPL7DIdqNF6PGC9E3B/PW7
T61V37TPOvi9laZiysIObx/m52No0Q3GXujsmqiTm5wI1iUFFjpis9u3afeJOBErdqgO2OaqPzzc
KGmPbWIw0UdxSgZutTJanq+xq8QugeHoCntbz5ANy4TxpZNO01VU/dbk/fKLnyLWtd3A+M30SW5L
jVFbEgJ+0FyEpJbfAhNGr97pzVoRxdI6TrzXbQfDkQgvXMh4h5+MdIcAzpFNpY1jjxydyPIdhKFJ
zR/iMfVtd42/DpFHXErMIu+E2twCcOJI8thi8FuMMHmIa/cVo3p/JcirZZ9nO+u6K5sdcpJZPNJ5
h6TFh+1AfL2biEeOuQmzBp22uoN3rWMt2w4c3VsXMegpneM4uEs2bE6DV5Ke4jN/6Zxtkgw7zS7t
ZYOj/yls57FAJN39bOXbtHFhLhXq0kcMsxMbPFh9qET/vKSoyN1HBWLlIJzwzRDcfmSS8FOPhHM2
DcoVs6Q3czAjbeskWTusW5Dr0afWnsNWU3uAeRojSupPyPk8CKguqSEdmUJAzykxA22lj8yTCnl2
kuabJ7Zdplb7OCl8k4PIDm5KTLZWzJQuF56Pzq1aOxe3aYKThe448EYCA0uEjnXusPsyvWXKEx5U
8YsoUXHM8DpCATv/bNr+78iG4Ymilg8qfmsK/ckIGEQ7KibIO6L7H8x4QMpMc434Euo0O4yJwpE0
BBa2f/C+Pr8dZkYm+Zw93pUawKRlVPhXjT15RbAA7zIfjLpZg7tkdqAUqzciaQ/e4NLeygRDgT+x
m0zlxunR25Bw8I5sC/zk5NSLmtCLpCZhZZBUxgAQ28eSDQozHUKBkuCnmeLssYnFS+tlhLUXXvyQ
Ep60EPjTPyOPNSdqgCMxCt6ZRgApI+SPTU/Gwtkd+mLH7hW0jIn6GgrmQoNtx4DjVuUivceaTuaY
QSsgfRyNZakFR0M5uKn6DwIVWtS6Al1RJf2FLIthZ3SsaoPEXXZO3+J89d9Tn+VCoj8MnEQIzFNk
7k1WtdtoYoTiYBlfdkNEsizp5NvI8k5OGMjnJhPnEunA3W6zeqcNbcZBE5F8h3oNKGxOGFhu3Ep2
AUfMCwcfnx5ZOERe2kp/AoNZb5MZgIFZCAVy3X9mk0YWfCSMp5hIevyTtD0WZpsT4Yf6LqVFHmjJ
ML+0nBIjz5ruJWezVuk5qdDL9Xqytt3Jv2XxJ1UbsnSyJKCUSpoDqMLNSMJxbDg54Qw7n2ux7UUN
JmkQ4XNncwZmWvFm8OZaAvWWH3q4FkU5rDUcy/uwS+WxGtJfvgi0q3TZ2bR5rQiitUssJwrUpx/d
EAGRC+Da7U6Mlb8R1gDUwPY1ZklNg6km0N4CYiFCI85e3RxWlBJIxzK3IVinS/y3EFk+0yZUwx2O
ElaRvn4qS+zArM3LQw5A3oUS80xpxrzWvGVWUxAIk2UX3cnPCTGGLObY2QuBpXByCMDqNGtdJC78
lb7dFTIB0lY1zOtaIND5sOuq/icRhQBrWd4bTKfnLonJKg7Ms+OV5XniHgZ7H/6wD4MuNfYfU8Fc
w9bvePjMcyfbb1Vj+qjY72r7WHfo7ovkVTU6eV4WyG3bn9YyojFUKTjIPOJ+zyBKxZJvy+U7lTpz
mzCLN3nv45hvg5ANUvM7zsqKN4h7BjxAiQEAC4bV69DrnLoJ0s6stGAmOvaTmxhPdV4YR8fGmz7c
y47DtBUFSduS0EavhEXVKn8bC6uBt9Uiw6OBdj1/RdCBtMCPRbkO6S9BmOxBUMCQwumouWxfAxbf
CbDzIo/jA9TYENVkf3CHZobaCw/hBFNd/71qnF1U8TaExnVu2KEC6xwWWsLEPwfYbsVwAbsMfAKR
xpyN/tkRCWrk5OmP3FPRPC0q21hVWAmWherfxyDYjlAQp1RuBZ5txB280oDkeQxHIj17J3WOKNPs
3A/1RWiMVcM2azlJLSAAxnLEZZdR7s32iU0VrKnKjrBnTo5ZvWQaZWRg7uzS2E3anO2AgT/E2VfU
9iavhp1lPk6+9obU/7FHDriGviCbSIetjJKvcJlYi37aWPPE2wrK/kAE+y+CGbBAAOxCtUD8S4Fa
AkTTN6kTNAQgfoZw8Fd578FxhMWpuH0G33uBNIxdQAujfeSWa/Sbp4Aq7CHDoOWw3Z4YVLtD94zB
58PtaB7MPM3WOOBqJgH5rz7SWDWhBa2tvZt3ColQTDRQbv7kfbwnSe2zG3SipPPsHUTDuGpTesIq
CXd+FJyHoPkh/echn/xzLu3/4O48kiRHsi27lZKeIwVcgUFPjFM3cxLOJhCn4JwogG39JfTG+mhU
1E9SLSVd0qOuiWVmRDoxA6Cq7717z73zg9lYFV2FP9xiyS/osiUFPyhkdIzomUl2NewyWR6lE9KO
I7qDxHiEy4JvnvUIdbvnsJu/AYrswNkFR5SGp5SjBN7QNT3XDGcaYQUlLmcSicOcX7QTRNXDnJcO
ST3QQLjG5dY1nIeiL1+0UOzC3CMGOnhMzVxfTVDQaoMAZCwKcmka9MptfGqCAIPFNDafooPKwu19
crJp38f6JSR/6cxE8anf28PUrr3Gq1a2mPO1Zod3btC+SWVS6SEac9cwc6RejY2Chcoj5ZZjW6HD
C2i0J7dtvyqEQkTP4sPzUf5QsAw3Vds6K8/0zqYzANT1y2fulQmhtPUc1ihctarcxkH47drADKxq
7lYWcFNS+BaahWG/cpxXTsrHlihSAC4a6xqAxJnMgMzcFzySYD2B0qYZEfJDcdXy4GPMtPwaq5Vn
kLdjRZZswuoY1mQZw4wDwP2JD5COXSJvK705D+exmI5wTzlIdfd4XAFKGP3J1vM3Art7vLHTMWs+
o9p6mv203mZs8DhqYTkUzpp95GBqOXnDLsAIzTxrA5iWtjppXTpx0C6P/mQvWtu5yV3JuKrSGKP1
WsaZqj4BYd1JCe4KlCSo8RnrMN+ujySnfDp3y6FiamV6O252cFPFtqvppLmDhghdwrpr7a0ckIoX
8Wedc6iYouEltRkm6aX3ySpBllh/ZsBUMiOyqWKCioQnHViVm+YvqfsI338EPSM2pT/QCo8+J3qH
aeqcOPvrZlIw+Ox3hIGRR+bCwSRZbjsn/jb2c0bWtbYlqmlXG+lnOoPc7KCym/QGJHJ4aQb7tK/l
pi3Si62j9FOcVU+LsX+yF9KUc+6aplwLP7xGQRSuraQ6BjpLvTtgym4rlYtrcZPEVb7My5JoG/O1
q/Jg7egR4puRZ5ik8B2oUwsTneqa8oi1IR6ONrrIyGWtLaZpOQno7O7kpiyARc/OnTw6UQ1rN5w+
xqC808yjrOWPwEw4hxWYQ+J84/XOCUnNvK/Ke111RtWT5rnDj3Swv6Vun/EKaJvYXpIFcqxq4a1K
o31oB33t6ZKHNPM+ccYdsWFs6LV/Bon5RGbnmYiuQz1nL9gwTrqgGwHep2IshsFUff451jTNuGjo
siH1U4S0BCY4FWltrQMzi00oVjhCnEnZwFG6QIJpm1SMmQ7NyRBP/swagQoIFR+p5aOXv9g6TlH6
2A92HxBOWxMtWJYzMWSiDdelA8VJD5FVeFa6ziZx9akUo8h/hiol23enHm5oOtukEGsvoCsuIZp2
Fk0+roZ90Ltm5jftFw/zFUCYYlPJ6dD6kJ+Q+t0xey9afq2unA4CLwlOjn6Zif4UpdjNjHK6QWe0
YELDe7VBM2vujIDotow7ZGbBXRf6J+Cj5yTGZl43Lzitc2RgjMTiEUcyWOdrbg2wRrDNc6fb5ipy
omNnFx00q+QzIY6VnRaBmtNitvTJ81iQnrUiL+KxRjpSJePK0WA7+YBpJ+3YeNFnVWOX+KlirVzw
oU6+tOSTHRfPScJNndj5hucdCPNQbQlXlxvdktukfZ109H02WJMLag9SxU3kK+XUkmWBMnQM2lWT
pfFaZsMjImREBy3lZmHn9B+yMFyjH+2XGHj0/Mu348sgzR9QLiQXj26XkzOvBzzLs1I7t04w2EQR
xhcPsQZtbp0xa0o2TZD+kCe9brITcJHwjDM3PA8RWWNEke4NIySeqxqaXSLHixtAyoXx8240pjzW
oyaPhptQS7tIG10HWubM8WzTGraOgYwuis9BiBE8kYk6p+HNf3Zj3FIt4n/VFX98y7Kvv31+ZX/7
J7X6r6/9R1fc+c11bXiP6I6Ei82Rb/u7Vt2xXRc/om0gLSNi5A9tcV2n563rtqPTGTcFgMdfrEgT
rToSdl03fVd4lm2Lf68t/k9NcZOuu8mPsizYk0qZ/8em+NBz6kujxF5ZKJUWg5U8oMUgDSaDQVs8
ipF4LWLkFJekhIhAPi9pInH2/IfP7hfB8k/ESlMoIuWfiZU20EVLDQiERxlr/vn3QLTbAfl10L21
FqhqGnM3pGoibE3pRZsdJTyx75juBQHJgYg3bYJh0KwQctXOFN5k+g0D+OYdhOK4at+geLfPoQ87
j9YgISI++7Y2rwy3vNT69NIMtNumo8BaFiLBCxFbxEjyPKXNcxHpOXLvItnD4/SVNZz/ke44y9Go
thkLmYOqs0Lu1yP7iyYdtonzTCPI5FsE5xYv/zKMnmXMyt63/ZKVacG1pgJCVNghLsSZ68J+tU+j
0h1KTpEtQsTWHcpFhzSRBWUtlFYxt6uHbnAqXNLR0QrCnYNHitoQiSOc4uXIlt6/ydKAtpEROUFh
yErFmdoRt4Pe386BeO7p+kUMhMUsVpKWKmVHu40QWRJEf5kKsCyIL2NEmC5izIyCCN4vbGBfPM85
+kYP6R7yXxC4KDmFvHGVsrNA4gkz8x0pwHbsvbvR/TIn55bZ66uDMNSMw0foqEsTm2ePcNREQBqo
o2iIvtPr+ve5PzJHRb5VdlcK9tsim791+QYaFRYhkMAQiaqDVNUNsHcr7aoNOg8pq/3W++XLgLy1
UDrXGMGr0I2L1PKbFCFshyDWRl8iG39rI6LgsLhylXLWyKIXC7Q1TTwckIhrA0S2sVLbAs5Cd4sA
t1RKXKE0ueg9blLX7I5maqIbncDr0wZT11vpeT10vT8Fvi1SX6E0vy7iXxRoqICVHhjqBB1upREu
lVo4ULrhXCmIpdISa4KTnlIXdzTqJ6U3tgKfYzGH20bAzzeYvi4CyyzuElN/lJk7HgtBCAb71Z3I
Yf3gREUC0GIo5bLRDNdJphjNirDpzHU3meM6d6HTeJw2c+IiAUhvq84VR78JY7apBjugVY5HX3Pi
HcmWpzjWolM2lPGJDghYANvGcEAHikeOG6oIY+qLvH+vgqG9kyVZhlNWnUjjU5mh+Q+3C+v7IF+l
+RV5iWUn4ym0I/vUVDYI+55wsIFmMQpR9aIjFOmdD1i6KGqj4mL1lbsy9XJrG3X53hXQTKdBins9
w5E5oTKMxzQ5R3zwh2QcKa5d6yi8+mMc2uwR9ZLctRMpN9Po1Y/dysiG4jaY4bNEnvAAJIUZB4Mi
unFC7lENyPWybPTTz95oPXkv0seLNhqyOvfE3O3GeVhlPrIdL5he3aZCdpBeoqzlgFo7m9IIQ84w
lHlT7qe47WJw3M1qzKV3H/Wovik3TvYYjktLIBCRcA2OsqxfA/K07yq3ZNjNU96A8VrEan4uqNkP
kxAUBaidQWLNGCEm4rnNenJ3Ll4UugILpHz6nS+c6CCDyl37jXGPfyi7n1zUvTLNjlFvfKYpVN6u
9+NDiDRqgO1wN9X6vYg4I4cgOLf4tJNDxlskpRaliXqhj5vaxjaKJzLP8wD1hHoh/oRVKIAHiJBX
MR6Cg5UzHqkHJCHQKHuL8f/YGsjttbq9EcT7JTrtUd85SA6BD5lLExgfeV0kzlpKztCgSbeTTQQV
NqV8MzquRnfUffaLfYmMwazyjUsruI9N7aIzwGmShEAichkHIl52IkZtmmpfUNUIMewnbLext6qI
roEwc0+ex7mbym/dCn5oY7ylz8hFzsMDSeSLOuxQbLcGgclttrZBjCwS2rCe1x6wC7YozatrPDUr
nMjVSQQt+tomIRFCpdRW5xJQBCrunePgucwSnWZT5Mir4xfoI8QhDRP6yYXe3RitJG0SpboVDxna
OX1Z+sJC4qBUYVr+RLTBF2jt6fVEX01lDwb1U4LMUZh6+s408bEYWHDnpH4z9YIMtqB+kG6SHQww
8GsSvMZNF43Gdqo1CAJ+d4tI3t4OtvaaxUZ7LM0ZrNZI9jKZQqibMzIIQOz1942W6VsnyrK95boB
rXQU4SVP/dIoDPkeZshPbRpQEcOjXYAUAs/5TW9E1TnSvOhmaD+jSIgTMdWxJrizwoCqxvLxVlXq
9pru3fRUpVqLsN4ThMUxx6hmWW36ZObxiWiHwVimEBsh0urJZw9+aOcnenhTYKciQIj5Xk6gFLI/
QaS4DgKSfIB201WyOOelM++digI9nf0H0bRXlo5X6KXVLUmo7drMiQGpn3K/sd4TypRYe8/oQT2T
fwbAq59/zCInT66wqbw642eFZd6AdEVyyahmH7UwTxstuBAnv5kBwJ4jkl2uTYEhgAIlWqHYXRZN
Kk5JUYUUTQ6IosnMDrpZzUdMUvEyKsZoXY9NeCMsI7xxm+hDM4tyM5do1905mFCxJPlNNgGmEWMd
b1iIztPc67sK0NC2MtrbkEAYaTbFfgzLBnqebIjTIXhE18p0xRgSGDoOpoKoPKfuYPFgo9v2mS8v
faf5O3JOUDD24V3R6MV3m1Qrtyi6p5jOQGbSWl8QimlgtyXoLxycm8jDG0YoPXcsey2YDey2Ynbu
UwaGG1hU77qiqHQzNFePb7QpjEMiW4+3AoNgLKJFZHv3edVk12T8HEuK8tjcwGETTNmhgsQqyjDy
gVvpowHAg64ruaz1MnMOzWw9YtpFnhcOlBnudIy9XZuwqzD+g8zbDOV+QqO1n9MsW9bhm4edz6sG
eqo8X1MTfwly5uciz2myTcNGd2ZCi3ULmHSZHohWuYrYG1F46cvJEdscGROw7B7ddle/e4JieiZI
Y/4mjydZmMB/Y9lc7VDA9zTCT2+2gRPFolmOE32Mj35ONnkQPHEej9eWT6qUR9J2GqTexfIgMUl8
OdNDCGyMXA5J6jeMwswajlqCQLEYJVuEBinl4Iwemknx2rnpgxyGdw3yJMIM9zyVEnUXlFB3hcHs
MLf9u+CTIhqIzg3nfPiVXGyCnK7SLLN96b62rT1sak9Z3UgHWiUTqi/K2eMYBStbDldBQuXCRNuh
TgeY6vGFh1UPVlzzmXMzrpm3pY/XuvF6sDolfKMIXwFPabkuyGbpII+MsjuIGl7ykKUPEM1O5QwW
t5+/6zYw102eKUQ7KX8anRkN5efQTUQwloBJU9dB2skKm1jFXUpUGhrO4sF3w50V2GBRa/Loazqh
XIOz9LJbPGx7UFWQy3PiVUbH+FQDC8IxmbAWhInqlB19S3BvXnOBvfEdsoNCseHiM7UR6q3Q06Ww
VFCpXCouyKwD1sCyT/Mwqo5NTvbfFNFXjedPAsjzXRW0xMzUa/yFxpJN4Vzq6bM1t4d0Mp4Ibmqa
6Lmw5NXO+S0hVz+TxuNKc1tZ5VmgtWQwOF7LuTuUwECY/69yJqhco2Cba8F90kcP7Cu8HXN4x9t5
welP9xQ9QtJm5yYFdiX74mzybM9gCSnH6WuW6UM3E7zs4g+xjPEpnN/DXH9nOn1lk7vC3NhN6d3f
vzgQqDr4LhqTiiAz6de1uO37dyhTa8kBPJmaYyoldLgiw1jeM1512tc+t9mh7ecsnrYhwsAFZroU
lop25z9wjOSzRhkMooZLoC6XRdgUJLfy2Xblten6bGWJ5Fn9gTaO77AqXmSY4alBuxhiDB1SOl3s
cJfu5Kt6SDNVCJjOekLOIiHqtxU5FuTLsRKhsSlnUCZJrTxcgbsRBj9YiyQjB0PPFvWjSUsQMyAu
GbcH99yqpIycXwdA1gN9djTJHChbGvs2d69uIrPEFtg45bMVpM9DjQIhxI1FAs+qznrW5Yl328CP
nKJ017UQWdUH42ugE2jTY0QK6nt315RcWNrLCBLVi1ujU6XnbvkKtJ+1KeOZN93qXutc2zURVJi5
b8H/tbW16NNlVDNtTUx1SwaxQsGDDc2NEIztIN+tMn+myYMR+SPoCCC3La6ququdsiOZCAAb4uAo
iR8iM38omvzECHg9x8C/B+y7qialxYPwsQkYO2s5N//PjyyBE7wqKLWFFz1zRMSvIqbvpAg31Txe
Q404JAuBjnoYSIJY22BwqM6n9xB8YGgy8/C9nURQNNYkgmpMn7bonAdL3go/5fKYHJQA5C5khC/I
MINuNVqbOTOsldlWhAthb+Lnhqbk4ptK+sKbJ4Pm2WZ8nwOfWHk1zcWGYTIpOPzEbn4PBHdX2GYP
Og8lJ139caYUW1h8HqHLw4JsnaDsnBl7n30yb1dBRZg41SL3oPnpQ5kkz4kRPVgI2pjFsckzW56j
g63Fz6WBwG5Og21q2NtevKqnL9QpcQZuUciX7xwPD8wZTlr/JQe5ppn30QNBXM9j+A2jkWawuk9K
m+sUEvTIZ2bsichc2nl/LVOE1LjmSKeN5DtkUN5Y5pNoHI1Xu+MrmNte+6bYNj5ALRP97vbn5x5O
HFwq0iN9cBUeu4CO24P8zPKltjkc2Nc5m9gjsuQj03fqf/55GdW/CE5vjG8BrtX4cbTaQrobcHhr
Q/M9KIiqwqnO+/KKM6KFhy6JTWozPkKnvyCIOdoKFpRn3MgRlpqk6/aJNN5LFjVNK85NRwUkNTCB
CXB2qccP5BxF2JC9D90C8chNonYy1iwe+zl7lqhbuB8QQBYWo7L0OZr9baY595rzNmqIkOos+yFi
oI4JA+LQZD+pXKDMrX2VnqYeRXJ9GeB89zk97pT7EAg1bd4mX2Fq4ZlhSCxHbGwuCdakn024LBZI
stW8kqur95COjJAoEE6EPdw+XtR0LsiIkONBCzDgLm7wwliwVOcFnkbqG71vN6AXiP6OyrXaw+wk
WdexEhYKttuSx4V6mRIlX5VCPoGcXWHX40PDTLQRE9sXjmRWZJzkQPWzFcZ7j7jlxRjQGehlm21m
ee1bbBA4XzvUAr3D+JXpVaYRP6JPHGyYTRM6aAfPQdAROMY3KdlMhCMNGvjflrpEqB4fEE5d5xZy
iTOQsWDzLUqRPpdqixzUA8O2QVWs8czKj9Co7omtng5mwXXt2XJCuHZbxDk+aCKMyVgPaBB316KS
18xuVxFHY830trJTP4jVLoxTBXVTvHseKqRyyiiUm+64kM2M3iv1typ1EZcbvYRmxvYyoeQZJRtK
WYbnhPuOI8a8QuC3J3QSC0m80qWznjWeZARf6yAoEV8Y75BqH+InA9ftwpLsL4GQG7sfTzoGQeT4
yb5WnkFPuQd1sLAmSqeRRI/azMz1lIof/HMlI5yHFILcDcqNGCDKxI2UpRy74Yzz6L8l0l+ZUC5G
q3n3MDUiTPiROUgN/OrdxfTombgfMX0vWuWHnJUzEhiTWE+YJaVyTRrKPql8lJ4UsKBUaKvyWDbK
bRlgu4yU/9JVTsxWeTJ7RKMjfupMp8lAofY5xBhqush4kGq76F21a7GJN8rtSfAsSy4GUBcjaKdr
Xx3GUIFBFDzma6gco7ryjmaYSOkPXjLlKs2xlwpspo3ym/YYT6VyoGJhsVeA9YXypuKM4mbhO6W4
VlvlXy3BaXqSDQP7OhpOTK4lkplloXyvIlQOWKywvfLEOsod2yqfbKscs5y0fEhN3btJn38/YJtT
OXXoy5AyacBcCWQhEpco1ZWs0h8RdA96N/Ump4uCXTfCtuvSA+QwrSs3r1S+3lY5fJOuObvK82vg
SNn2Vb+dlR+YTXdHmA0pycorXCnXMNQMDBL4iAMMxY5yFocVw7DZeNSqN4HxmOMM/mHlRQbvI49a
Vu7/s0cPv3T1/zKj6u/ZVl3J8KGKWX3+OarK5Ov/MYGwf9MNw1TcG4tyAtDN7xMIm+ApyjJhU7Pa
ZFD9nlaFZJ+/YCzgeMJ2LUv8Tsv5fxPmQ+2htf/n1v8vXb5hqVGEwy/xxxHE77r8smjaTTaZZJ1N
dPzDLMSs1UXFTqBmvy2uPY3PNe9VX+FDCI4y7G02UIu20Nyde8PNtokWzVtKn0vqYwZGL1s+Utyu
EFKWeyI760OcABIv7+1g8p7GguAiqu2Zg0NerGEUPDRIFk5mrH+VShmcKI2w+1MtrHTDnVIQWxkJ
DrpRwVChwIkqA50x4wTy0c1tz6e4xSclNrEJORCzy6c9Udo44MT0qjAxBdC4DS0fmM0aF0561ZVy
oRDjm9VPN5Yd01Hyu+kub+Q2TugAdz35cJMl7iqiwDNI+0c6QcWlKaP7cACyg0um2TD1Tp89ShKv
tB2E0PW0A3TprEAedqdhaOQNvoe7TPf2qPBIEOpH86Al1Qi2JbAOqd5aB7/UHSoayMP10CMFz/vH
SYnDJyUThx1J3B+6oyIFpqnJ8hujtH8I6mANTSRUMh9MP+rFTc1+VUeCqGD0cCvH6rajll7rpn1K
i2ltomAPMd6QWkUbAG17o0Tuue7/CFC920r+PqCDT9HDW/rEpHZaBfpVV3L5DN28Pjgn3QvvQSY/
jOjqdU8+WOSWcNtzom+yA/prGwye/1GhyQ8H87OHphOO4sJ8fz3WUbKTs7luK2Su1kThGhaptnGV
2D/DMi5Q/7fOh56be1uZAsbQeHazajk3I8OCFmgLJKIIHwFmq5RoDhwNOl7+HH3azv/Oy+jSKA9C
k+tygZR+TUr7bsCmQCaID2XPPblaqq9qrAwDloYSa4PueV8Dmb/GuSDPaeOM1h5fH7orPBGzMkek
uCQiENyO7XGpxapEi7DIPOPOD326xMpikfO7dHguHK0AAVDc+ngxYjwZU/oDG8QlgJc5jq96Hz+C
dz3VysgxK0tHz5EiwOORK7MHtfW3r+wfjjKCYA7pbgNlDvHQPq0DDu6nmoMmXg092GXglVYmHtMN
bHrjDlN+cWsL46nmXHjEQO9fmQCMcgQrCi7XYqZ1CBz5MOWZuKctVtHK89JNljcADkBdbl3EfFtq
y2ltQVh8lMEPPZTj0rX0/ggoyWXSX9MICtE3IU3+bHP6H5l+ktFdXETEHbCxX2E8T5d5eAf7xaw/
zm6qn06d0qZw94o22qV9aF9/vlSZX2zwRbvLfMKoX/kmRgb6cjTSYS1XYXlFyJkM4QY8obJF+9UN
NZlc/fub0jn+aMq2/O7+PwhOZF32XJ+Z7L/wif2v/2o+y/e/gtv+/mW/b0UeU2bdMF2fzcZk2PyP
Wbj7GxsN67+gkHMYi7Pd/LKI+b8BG/L5K9ezPGhnPvvDr1m4+M0yXZplnuGYhqsTvfVvzcL/uhHx
naDT6b6j6y7DevU7/HEjGoQ3Vq2RZutCPWcSooNto84frOJUZOYrvVAMjOmbmI1ve3IJXnKRhcdx
fytmuGM2jag/fID/h7G46/yVI0dkkmXZjhA60gHOXOrv/5Dj2ChJu9HR9ssnUBQ1d61Pxu0FAyyB
QSXsDD/Vrx3DeQ/oT0m2t18zvjIBPGOfvic5d762OjERkfESZ2X5aFf4flFK+YSg6fEpny8mgSQG
LmrcVdbRoWg59tgLFt4YfGZjmz5k83gwnDx/8ROGR2MhjFXvePdVVjMiGHPzpo8Rro1xNHwYzyyV
1keXhJhEnFucDDY29ejVKZqPVNbeQY7ufHFJKEUDyyYO5zY8DORTrQxa23tznt1LGZrfRvbKoDz9
iKFaLoXavyItZSAP9Rox3Hg0HWIYuqa9gA+ormk0rHpt9J5CuLC4VwfatXbMOVRHlmmm8x0uO7D1
VvdYCVecdSuqb6EHcKQlCXu0TfpVkcHYzECNNjXB2bMaczNMVvwyOOuc8W8Mc2iAwDCYA8NeEW3z
pqM5qF481PMqECdU0TiNCslxVVxO45vvrgrQweG1j1WkDpjPkWN84e4Mv7mmKcE7pYrgaVQYT6Fi
eZA/JKvYsdA4oJ+6C4uRlDndD1+1MLpA983XhEvG6xqs08m3vXjjJVKsRI6aG/BTuKi6/pDS8NoB
MJ32s2UsK50OJxZ57TD0fblMk47OSgOSyXJPWqHH69Qt26vT+Ac5ESaVyJ6KTIr2vszZBCrT8VeR
FIJIXjB5Ro1IeFJZBGWsfTYOroWuSm6alAhNaDBE0NkPnCHsh7xJz4jTjEtUquU/MJ0NNxDR7Lvc
GymXet7XkFUh4neoECITK9wctDBeQY36azY67ESm+eZ3+rBxYKQUjKCWptcxpEuj27Juv0RiOYvc
zB+FnbwPdvaqVSgKezFdp1CCLc2DN2QcRV0OmwT5Z9Eg9kq95qBH8bdNN7EFQ0LB+VPf4a2JbM13
bavmhFRm1XxnxfHtrOXyyPOMiNSwm4sfg8zqmZnzsH4SqDFDZantvUlIudeKEVTT2HKawO93aoax
27mR9R45pUcCjQOMdfb3eTxvhx5DXUKvEQpAcmvBs+D3oqGAZvEWjPwpMzP/QK4TE5gAZZysvHXv
MY+FPVUC0fLQ68GV31dmj/2p74hZyIebeQiHaxah7Ju6niFSr327fWXtOBrIleVQ2mt2+ZbDP28i
oKggQ8y7Os/tnd+Z9+hImAh0dnSqdZFttR68EoOv7eTF9kvSwabhGLfpgfutOenIh2poF1ksGNtL
BwEhvESv9bYD4KZFb1qELFvEV5ozpvB4bIcjU3e82pABc+AHZTPiD9WCDV6lXHPtQzw0iBDKu7nA
ckMekvea5GjxgCTg8e7RPgRIZPR5N4qxOAHCaPbScH/gMJ4PXeVn6z6ZNgDmSNSrpvBCGYNv0e/E
0g7J08LsN9/LdAQyDHTj50s8TOiJw9Bfj2DrmtjLTyI1kQ2NCC2F3+TbiVvy7COedC2DNWkc/K1v
EQ8brZKGAU2JfenGI2Nyjw2Pmt2tPjH4aTtDDOOdHNOd23stJgpNo6MZVncBOVzM5AwY8cx1VnUD
vjqr+8eRYagIonSd5ja8DMpkxkNBtup9Et+IpWppUTBlfrE6nX5B0PzIU4c4QESRViNIJePsPHfR
BGMFG+OQ9z/wWr7OMZ0BzHMnh5F4pyEvZczfd16PFtIB9Z8JYzE6gLTwJkAp4OidCbrqHp3Qwe0O
RsA4X9jZc+fBAqHNxzmq/ED4GuCt40trFf4QAHRYM+1bthBU9h2EKqHZq8ysGdEldboSVUuOZygw
GnXmFt6HlTKEZ/QFNoCeBOxuyZRTjWuwV7N8wX2co+/E67+l0FyUEj4mX9QabhmRMhw6V2Kuwerj
Nd8MdNC2YmpvhjCnbx3z8NIIJpFG6s52BPjDZ9ywA/gOecTxtkU/bQ0SFG/H5Ep+s/d961N9zUW6
BYXkLlib9E2lZ681s8OShNYFjC2UAyL+loXxYIS0n8cRplCa0YxNCqOjd2RPy8RF0gH0xN1VZAux
k0IqQ7dD3oD4QHxBs7vjT9yKz7ZWH7DTWnSWggVwUsJd8sDj0N4+DbZQiC9cB3nxatiEsUy19ZUM
+Escqx+3Vp+CeWq/LJHn5ymer5iIxlUZXFKjjAgqRZA3EuG4beO7n2+kgKrD0H6ctmMo7jTPxS8X
uCcx+hfHL2useww/OGdjTuywtNCU73eda9E8N5eo0ex14HVy1d1AtutoU9KWN/j0DdPaJ9UQbf00
pYlnQ62C8LlBuj8dLdc4kolbER95o6flqxW0hFV+dQ6mnrqd8+Xa68jQaoliClQmE5CqFzYZwbsm
rykD/z6rBKeCKKdWZTopa7hJyBMMOv+epCR/HRIAVRD2wXpHJhQxGLg2TeMH/sv6pQGP7WEKW6cG
7eXsZ6qUypdqVNIUx5f5WhE+NU+6fTJVHhXOD1KAepwsgUqrmuk0neYO40ymsqwqm5QPWwGEQP1l
hDjDvbdmdHllilaAMLNTEFr5MQr9+yTtygumQJyBNbkfPn79IytnftCGwIKQR5qLreX2amLJ5K0W
OIxVHtegkrmGW5fD5dlWiV0RaAu6llffqrIj1N1dnUQ70Rr9WzlWCloX3JmVLzly1N9ZaifnooJk
Jr22WOSBLR70YvTW/hgUZK6yHCckR7p+HF1ng3uUo5nqJOb5PtAr95JxnbBDmKs+x+3U1vF8MhpZ
MSFNB4bpdXm1iu42yXUI2l4Ai1ddQtONH6qSJgYTnC9Jhj03FNZS0+r26LMmlnXS06JOPntppJ0t
mztOEvSzTVIrXeneOG5mgzzswfcOlFnuKTOqeKP/zGlTiW1oT8yNo1LcFPGDrWM66irhrSDqbVaZ
b2Im/S1TOXA0ILOnhmg4Og3d1cRg8SimA4LVDF82OXLgTveDQ7CcSphrLLLmUpU6J1X+XMTF2zcq
k45QjPKR2Z2B8hJ/bUJEHqMgdKbq335/+cuf/eU//2+/7C//3xjN7n94T9OySAf6Q+2zeuve/vYF
erqbbt7yr//5Px7KLM7/VDr++pLfC0cbWbAuDCEEpBAllf69cqRiM32P07vu4cDnB/03XMRCKE15
qLueaQn+9b8rR1glBqRv3yeeURhKev0PHPmvuqz9y3//Ub7s+cix/9LCdAyMOWiX6YSz+P2lcmTu
MFcyG8dVQGI6WSpVeZyNBfkT6bGOw/aou+TBjiNjSDJsdPoONlMqiePhVp8cc1P3grDqEQt60Ps2
hEYOgG151MhoYzw8fQ7uGKnNhihsQmh35F7yk/I4ujiULWsjRpIyDBOc0sF076GiD3tS4pFV1A4q
BIJtD5UTaRuZdC959Qhasr8bIpspFZBKs6SyiM14J6bmsyLZubITAgaA/hQ4gf4OZW7LzwH/LWWk
7gP2Vo+87yU3deJBo6jJ47H9rt8k8xSu48KdN3mvjMiDGCAcju65n0m7sIfqCW0I28sIfddyP4qG
0UPfo8dM3eRQV85h1M0tEKYvP3Fjol3cY1sDhJPDxFGcN8yZEi2TMVDZVANiME+cyL7g7DbGezYZ
rJ9GTpwr8U8rq73EYURoIVfEmA16cEz9gsL7oVtYKfwBZxmxyrskBGc8gRJh9m0dorZ4Cgq5mUcC
ojTLwgdb2M9l69oL+MEYagXVYOgCcFIw27RtFGyIQ7Zgmkk9zvHIxy8lhwVWf4IazObRaICHmSRn
Ex0Ho8guV5OR6QuIwNrKqk38Vp5nGgsv7rdTLwihdAnYYeh8BGZyDIPA2s/IGGi7stcEceHR5Eva
k9txuWdR37O3JCtO32hnsvzcmJyA3XKVwBpflnkByr1SUckumhGDmASWuQQ+t6lF+EXTc4CdaKtV
/X0JfDp1Wn8ROMYtrdWPyNTObjXRj/bzm7qCqfa/uTuP5Mi1dTuPCDfgTVPpfSZtkuwgyCJrw5sN
j9m8sWhi+nbd8+Iehd5TxG1KnWqcQ5PMBDZ+s9a3GviC0gledXceII9m/VqOhQB9Wc1U33TQ7oi9
KK1dd1UHDvANC3q2rYJbw9FcJ4Sn8JDP1zzgyaiDSBMKSaykBL41NeobBUa9DsOnWz1OoP+WstvG
+M2ea4/ltiZ2UeJ7R1Z6bGxJwhF4gxaJlmyEQZwmkcJ4zKxgq6IbtkNqoGAbgMOi3V9Qv5LQrrFe
TJx81yJRx07PB1kAjSGSWevLtxnFWx7rn5Fsy3OQgosRev8Ru4G+7kJWg4MTPHjkk2xxrrI1zZnQ
p9N8MLToWzNyRiEsNzOvvugudDjtxecCWjUlo+GRYKWFg6dUJ65rD7H+eypksCAj6Csa0MaxdrA2
ro43S/dqY5kPMJFbnrb73gOkIAljGlIUdjNqgCW35KOWnvJh+B0MvvtSBSpfRlsDruDGiguWcfnr
lCpqX8MrXNQukN+u96ytThABFID4ZbZF92Zm2KUStukx0qiVjjZphyKuP03KPuSN2YHpkDhL9U/q
6NmpvJjji8PJtsjoHZaNTpeS2SR12CbcgcZ7IJhI+aowQrYqh8s39WEFP4WYgPQqmurH4x3oyFVU
9qdSGaGkskSFyhw14pIiv5qJhjJOJTioRIWVasZT1SpzlaNsVrMyXME2BfCzZU40bPCIVFsbb5al
TFopbi0H15ZM7nqEhwtDwMqm81vUtPwNPq9ZO9I83wIfTolqmVABsfCZXyv8YaEyirnKMuZw8TFe
VzayVnx3yliGJf1oKKsZZRiONyUEyIroFmsZsZw10rOqwXPNyPydZmDVpuG5UmMgw39EJHAoogev
m3Z0fVSuLmZcJDAcheF4MXRrD3yVxDYscj5euQ7PXKnMc137HuKlS7sY1DLuOviwm0DZ7aS+qvLf
qePexAS4GE9ehDcPkbfKLP6gICViBfeePzRf6TbG0Rfi7Mtx+DFMhfrHZEDoeFApfAW3Tg+2IYOv
WpLvzrY7fCoB8C0n/IORwEiIjWIZKmuh6d1zZTW08YwhtpveRjemjcOPmHDkDsqgCHXEWWQSCm/E
kQ/a7uAhO8KydMWqQ/A2PsdaGR51BGcrPdl3eYLpoHwHbXqw+/CcD/Z9CubvtDI2KXJ77DrfPplc
Sx9Bqe11z7UyW4amf3T9JTkR2sZu3XNTeWhfp5c4oAxmdLRo9afEKue9n3mnWqIs16tKNXobMU8v
wjpO+D5T/J8QtTDt4gidlDXUUyZRgLcAdpVxdFQWUlEmVz8sb0QBsnqx3X0oUALl+E5xnDA7UFbU
TplSK9v8oN9YuYLQvIrwDV/L4rU7sB8KczjGiVUfM9AiazDOtwbfKza+R84w7hVliZ2UOZbLdNvi
liWZZwDzEO5HfLRdXB9sZazlu6nN0+8Jx22H87b26pDekmiQzNnqU4VQBlIu5ythu0HBFcoqznNP
Ie85TLJvJC+rqYZBAr8CT+6dKPb32uCECUPtWOdp82CXPyjy8AGfp8y+A574Rk4iljOO4qlqEiKW
4+8RrzF8yq3rITG2lQ25q/tdE5RbYRu//STcwXF5yeiESSLhXTCT+hDiac6VuVm0iBs6nBY2vudc
GaA7JsWIXmeGy7MHWpQE3aE8ig7bNJKzUxLWe2J86jSjLMhbPit+XIfjmtudKC482MA86m2MK3t0
v3uMVwj5uiOnymcthxNtW7mE7vhktv5mwt89nGu83iIdHpTnBAd79D0yDoxwhZf0Q4sJn7iPXzym
KTfyurglAeLgtrrZVh3yoMYM0dntbgz3xFSQv5CtYquoD3AdEbnNzrHGpy6IKVEiDwFNnNk6VnZP
mdoT3O0i5G0K0EiSuvpG1OqE2k6+5QGlUDOEcDR6QhD0/hIq23ytDPS1stLHWf+T29FbicfeJ80e
LVR4is1yPQi6zoH2Pv5jzG+IYhv7T+GIR4gmORYRTPxeY44buzG+gtH86NB8LLpIkFubBruZE6/V
+QC6YXxuW0xabvEwkx8cacNb1SAdEdCMtlWm/TLx9y/yGNnbXDGNbSHacAyaaFmH/ojoDG6mnt5B
eNzTzkdUMh30jMzMxEaXjxouxDLbvfcl0WNmn4mVP4xPNaY68lftc0ufuYx5kC0mw2QYYvWvNJ13
by78p9p87fv0rmP6SErCFk2P+tPpGXcVjfidSGM3CQMMXdhtLCvXcbL2i85mXDYYvFbOS3/VWj6u
+u4ua6NbGHr4hnuPVFCNKSsvgcOqJStOZ5rReDYBtLX3ZZloP+PJfOqyDigIHKtiEs8yW9eEiC2o
HatrL2ymeiPyeTfS6sc6jZP1BPt309q+SZFVlTuJghezrU1GpouOzGZ1S0oGWNKqv0kPDRqVJBv/
0EzPuibXcO+7o8HOkkNrPOYaOGxcI/rJ0y3iCdLuKl2PNEWnTJdUuHtsFTg3TKBDxKN+BxCVD0kz
bHMCNfCd8IQMC0rQCLLwZSC/eaGX1CuZsoEUoe/v2cke/2RV9/wYBIaII6IYgd9gejcf37nLxGtN
QAjMk1S7WF2i30bsb8ymZ4wNFlonh4krmly/qVCr3jVHYGWYjPyhfakMEe21LkxxE3X6JUlGEuwG
AkO5oarLkDoTo9goRhAUBFzCvrNEdO5R/6P5mtuhZOhjBnsBUu0Kn/UN0t6zbKryMrdieu4NakGw
HE96gE16VqyqP9ve3uiefUl0uZ9MvKuQkh9iXYUj1f4n1Jzo3BpdvcKTZS55gpaEgvriYPhtcLCc
Rv2p+nwiitQnLpXAWVjDYegT/PrHWqryE0gRJ+VRy18yCxFk2bT6NvFgvOjXOL06yiFGktn0kWIa
GzCPtcpFNig/Wa+cZVPsvqc8Qh8w5J+8IOyXbUz6OGkO4hJCZloFEb86DEr8ak5SPIzL+Y+PTTna
6GsJCaBifbWK8tccDNbR0vqDYcflQc1kznES75sGIe+Upx5hOcrfH3gF+q5iq/K1SQmx8qsGWFpO
mv2rQ9GmHHh//hHKlUd7Z8LZwKlnKs/emC5AToURTwu9epq6JH+Z6vGI36rEuuRTEafNY4OvVpKA
/Tq46dJmRgPa2+Sdn5VvMFUOwijGS8icjyh1ksxLZTYHXYaUTXkPyxYXIpJmjyifBNS5z/iy8jrI
KvXs8rgSCXp20AaMh4vdBMAJSIHJBLwb5kNJ54IunmQHDVagJadXRPvF46iEk/08Rt+CFPG5cScK
FWJcOhXooqtoF+ER8uLpzkflm+MDiJMLlVJ0QAUvN60Kh6H/erZUXEw1ONYj+5wP7PCCZBkVKqPi
Zf79hf89TuPq5zv+/H9i4c+WzXf/bzOb/9Fm//M/mOH8Kv8uPwvsv77xX5MbPO8mYWiWsrHjV//X
5Mb5h6XW7Fi9HFdpAf4a2xgGIFlkcIHr+g5edx3dwV8Lf0P/B/xWK+Cnuf/22MZQwrK/C888NEYs
ztjBBJbp2LYCxv5tu+7GMRNBlttEbTe3NpofRMmdpSVr6hZ8gNZmiuX36AF9yYo9Hox/0oL/mWr3
X6z3ETD8Hy8ATZ4JxdM1AAEAlfzfX0BTYeUaZJisbRYoC8uuzwxq41UfwOEyrfQadAhY+rkm0X2j
p1NBCRS9gZQJVlNXvbph+lk3oA99J/yeIuhnTXy2oeWjFYe+qE0EakbOawckcOn4GcVXHNxSw2En
Q17DUM72dbY0fyGbAGJjyTPGMDIEQU611sFy+XnylM3oV+PhvVAApUBc0pz1y6Rz0FDAMEmf5XAH
qUvKqW0jD5rMhzIa3vpGHgB2km9TJHR6hfZuhADWW9KALYyjC8ghAsIGoSe5Q7ilpBJhB1z0I39o
pSHGtjhnWL8uUznQeUvP2LRSPnsh/glb+bBE+8HC6tGK2BhqUtSsVhjO6y5mo7yB0FEtc1YnlzC7
sf2iBC2qRyOa6uMGKZGzc3vGJHmpXQjz3HO9WCej2TZm8GkZiN1hh/DmEaPn4qoILpRnGPiF9VWH
8RZ6yo2S9IMe8oX54mNi3GMee0w/MJukxW9m87jGBQY+s2diNDqEKcALURCT50FPXgxRIyA0VoM4
VFq+10P0aoUmgW0H0bdE9ziZVkl2CdkhdbCys+p3J6qDtGhzUgrjxVwbPg/6dO1390LAymYz3HSE
YhMKaxJ4kgVXhgBLgjzXMmb9NbWLxoWFLllfMaiAIcehTd4qTMvS+zU6RDG32brRmQOkcp8j12O2
BBnZg3jGxgRyaTvLZZT765kOPMjmDRDatZt767bxL4ZmsY+BSoBVyCI6PEKJ8ednhQXOygsWbLLi
6cRRn9Naz9HVS1h9WIBw3fi1YTXYJNnecSByVcVuRCMcQxH0UlA/Sb7ykvbBHp2LSxdlWB/VrL30
eXYLhbnxs4qCrNhPbbPCM7MpZbJeBGm1Z4nvkJZs5ruxyI/ubD+St/kWdxne+WbLaGFrQiJQfz1h
LvhpLCAO5vQRavq55N2siX7x1FYmxilIr1210zOSs9XIjrAPO2IZmdSGHYu4gceq9gHo/ZYV8qHz
Mmo7Ab+gYUHT+8G34Ux3x+RXoKz98KLkqcf2RN3G/FA+pOn8QCrte2yIpyGbTqjll1ac/IKieopz
DIBFdyp9vDpmfSRmQq/gwZC0zq5pOTYDqFHE3WF+VB+w+utlys4kHc5Uyx+MQ0lHycdjZsfH4LdW
qMgRDCRwlQ/q69XbEufVzh+JEqwTpG5GtYhD+7XbwHRnneauG6p0dc1EYfJauHqywCBBpyj0cRNl
zG64qw28TYAC1iWjXqKG28Tesck+FiYcSplfG9CmpURQMuZ7W5frKX6hrrsjRv2NAv1dXSkiLQ8V
isPqFvbMNDhdOSDhUXuXprjaibnJJbjM0W7JsSQdq5XMPsi35vqMhwYmZLSuXMiSslmgovf45Em/
A77qfvnMtVxdPgjHuauPM+qNj7qQh7BN1q09bawE40e+DeeR9OZ26zv1LZX+t9MOioB37Gy5y/c+
KUUktqwM7vwq677syl77ZrTOY1a33EI1b1HoRK+9nZyMgAptvnc9AhBsm8MisCnAx+5NrZ9tDHGD
ba/V1dforNtFu/rza7mAiXv8c4Oxy34wPN5UQzxntvfS3fig0A3gIiUrEnIxaQAsikcv2zfPdU4G
h07qmGE+qh86DvM5xEOvwWZ1Pgs0IabJDGkGPpaXmxRzbBdYH3LEWV/OBiED2lpPpjWT+m3XjJth
AIxbONnA9Tb+7qRZrDtXGQpB3JAcgeHeKWPvEJdZiKWHEu/PPyOTN18dLgbt9Th45CmMTO8au2PS
mDNcjuKtZWtiz3hEX8x5H/xClr1KDS1eh2UNDtNzIMi2OChiyxLvSuWtVXJPG1RsomiwOH0FMGaj
iKG7krhQSZw1aXb2udhqt/pVRI3+nkG75htrIyEKKBLh6lXqc36qWuVMGG9e6Wy6CJXIDLDVSnXv
gu95hbK0+PayaVsMazdr6s/CaaDwlbt6iKoLL2n7/3fV90/vgdpe/fc6z2332cef8ufvRd+/vu8/
qz6Eiv+5n7P+4doUc4g+7T/LNn76X4UeKCPTcoPAJxhAt6m/qA3/KvT0f7Cm4n+RGcAZSXNh/1uR
vFRzagX392IP6ajp+UStGY7FllDnd/292NP6pkDznKPuMSbmu8gFUmjhKEHwc1GsLEMpqYLM6N0A
nbjA0/jBXnFnDsZPUgIoTsdTPrWragYE3Hqv/OZFmblnH6whlEDvs7RxLgYw3XYJV+x29O3mNXat
izdV/pdJcMfCRJT0MGVOfXAkwWG+JlIkhnL95yvq0QIc6cTtNQqqDJpyYxNBFIkvo9mFLbNmM8md
pyLB+aqh+fMnSz6z9PSXHnL2tZ2GAeMprvc0sD993TwyQXsVCt5kYRRKZbkz2oHtwzAizYcuunCK
fDdbCQmNhUbOovTpL98hZEw4VNP0pKOjVNyATVbGJiDOAYl7Fh+sOSdgT8P4asRdv9UGAO8WHRje
ZHEo3foKWOwy71K/uc81p2dudMCWCwetkuEs2uAdFMKymIOV5vUAuBlr6XnIsTtHdxY3HPsd1Pe5
UR7a6st0m0PJBqgt8u981pfuRP2IY5BxtTcS8KGx7+Ha+unLol/aEnFu5swfYtIapoUJlnU9uxlR
pEE2gcEkCVwtQ/ctgoRbOdRreQ4yidX8uPQJVRyL5mvkg90ZSM708NWUnX4QM/I0o34MUZ6ARSGG
IRBPselVD2M6PtHrmkuRmmd2gnLlMrv0E2dY+BbkPYshB1TWcB1HIFzMtYfOYRHq8VeBbJaJq7ak
rdaTX0mLCJ2dkU0gjDucnAnS4FxtrJQXW0gs+87LEGmXWUU0jq4789z1oHHl1UWGWYNUlAyAtKjU
ajZPKLoGjMvhFxtVbZFUgY9HtLyU6a+wMtt94VPLIbAR18KzL60RTLc8JgSpmfqTSU5s4ZACZRnh
tpFsKsfJDFYMwbwVAlgm+pG7hfu6NeO6Ofe5xhzNGJh+TWb0MGMzgyExTovM0Fy2Tz4hsP5jmqpd
jmbe0CpdqqDy7iQCy3U8yuLUi6Q5S9qiVTLrw7upTzu0dNN3Gc2/utLIXqRAoEUQEUm0TuRtUXIA
IB1WcRChkYoLcnctF898KU5E1a+sganWnJanMIdbgZLrCe1PxSoqVFLeyVnhzKnXk0/IvSi7EG0/
KmhkzrvJQLejR94LJMzXEPzeloLu4LrAhITQG+wLMDyHEAd+R3k1p/4beP6fftDsZSzCApLiNJ+m
uT/UY3OAThEs5UCwEUpl2VJP+BIbXN/97jWz34cWkxxGcxgMdWyPjvsxQOHRZ2vP6vKBXlDsRwvz
C9rgzk9YHFfdpxwiFRiEAq6cA+iyLYCS1D5i0/ZWNf7mhV5Yp8jy1FZ+6hZD5T7iN2WR2BI6MBgf
Te1dbLmx8vQoBe8llOJmZlRkAIgOeABDEfsSSfbVhPBo3GQzT2G4qMRFCfiQ4u+dpqt3+IEQPZqG
/1WzeSamw/Ouhdv0WMzf3Uamm6Hoj8Ub9OV7YAQ/cUEVo5cPk4b52RcD2+nZ204uc+4KySuqH27v
4NunupkW/cqe2y064xWhfqcOPunopmdElI+da39mc8firU0AW/mLJOl5x9CgN9lTk3J+F6gqZxSC
nYmfJMy/kTYdYsIGyTC8slsPY0iR9ficaeKJxV+DJRYokTfgeiybr2GUNWMo6wYadlU3p4aQlPSI
k+yXamz1NmXBpQSAY9A9SCN6Kr325kfFRsDtlrWDYlblBQTGYjZpF2prDomZDd/yyf9V6MGKDQnA
+ThkxVjFYHfqa+budTGyUXHEl9VrJVpn9tcJftbcOzCZppFLd3o0rvHv90Pxkzd8kDjYdwHHRmBC
FaPIZIsZ8MJKC9l3AqrNUAiv+cNstHkxv/uj/qYn3ofpdiSeVC7YALibVX+vTBXbDMN6jsk/Sxzn
BE3SWTJzfqwG4+5k+kNdCOYHLPu7HCCeZR6Mqrg1Q3KK5vyrHoOtyJ1pPWn6rsU+Da2EZMewmnbw
fdjjHrA/PUdG8GHp1Q4xLwv6UqDCa7bD9DFrNEh9MO8mn/YrM0J7jUzgrUcWXbQvvYOCM/Q/fVIC
Vprfr/GwIrY1QEQNzkOMIHYpjf6x4DnmEOl31mrtGuHRIsOnxkE9P/a5Ha+4Y56G4uC3ANZ7UpHX
gwdQT6/G9UhY+qgn8Rq73xnc7sucVWhdTUjZ5fiN5+Ns6tVrR9ow/H5CxDm9HfabS2Qy2PRx1Y20
iTw44YMiouQdtmpkrk32M0MlIwdwy2Hgw/6xtpCXvtR+jk0cMQAWO1fMYB2zc/mu16nFDMbpV8At
ktT7bir/xZ7Eq2k6Jpr69pQy0TR155ol7bYumt+CaAyvCRiAz9alC55aWR9RvB5BwX20rDHXUWg9
gIMiGbucB9bl1qqbu4UjSPqSXX6nXiD6pm0erAZScDaMm7SqfnwA6rZ0WDa1YEU6v1s30roMoQel
Ii1uc/HI2hzmVLP25qoiMedX62ITtkvv4nmsSJkyvemhy3q06/Z4Ki0TTDjshztGenTDo/cw+ch9
pV3sSSEF0m0Gzx69FxcpsgTJrZNMD8INH+0+QosX8yJIe1uTFj+5Xw70ozNk5H4hYf7rH1onXxuz
R8fR70dvl8TE/Bij/cNgXUXbkLzhLoDA4D1rA+Yi8DO4YWD9g8JYjy3LklBfkNn7pUQKPg5RbRQX
nXXNIpI1YH5z8zx5CGiEvQks58s0qlUTdV+aZIVi0fYUtbRu0ej8iizrbGrEHfYxQmG7D27hK6AR
qM9FzSBALrEL0Bgy6iqC8hbywaZMDLKe7VDpkxQXpyqPlLVskjPtSkOQKQB2ZfIzsu6Ibfut68VP
7BlPTf3iRV61LydrS2PcM9gjLTtiBZObHw1L37kTr1ks7nbwpetjQi5Tj7jAmZ5bOzkEEdsA4l1I
cxXQYOcWM7fk+s8cnCSlcUAEAd+iYQrQDwksYl4hskvhvJRT90CzTh+ebAYxvwwZcxD2ps4w7q2R
TQ2c324y3u0iriDOMMArdBVAn7dPidk+FLXLxeMwE+idx8aDueF4mMbJJUyi8WHkxPDIYqvSfhdX
xiqbsm2NG518UTr8EkmX2fgf2Coh8hIJLztxTwiEBjVwjCEVR/7GS9tXzWYq2AzLqcCV4KXej3qL
/ATa4agy/DSTq8+fxzun42ci01eu7G2PTA6guv0Bd4WccMNcl6GJ/kMu7Co6yfTKnoVodhdFVtjM
HVu5jZ0nB2rphAhr9N9mcNWquwDH4FUgdNs6P1CxnCFJEbLaPUzApIS0a9p9cqF1FkETYxU9R0M0
Q8A3hXeERXHHj1htvM474V86i8r97WSgCqJOPwf6oE59oFktUM14BqrTvhIYsTIMtB98R9lQzmhK
MR+m1luiIUXKdxyfzrZp8TMjgVmw4NqQxvQZZTPAbnwecDMcIk6bh6ANgcAUNO0yfCyj5ma3cCV0
AHqSaD6sBq4D+YQpVgwkxDUzsSRaQN9o3lOD/xS8m2BuyJ+ew7OmI+BRUSe8l4JBtV5k5O6FyIs8
ly3ocODqkKtKR1QbHbTEfBwGcmdrHWuMk3AZejVwT6fJioXTRS/Q6wH3czqHoTyifqjWVv/sk/GL
4L4BEgSGoXBDBbHBR9IhYySakMeoUd5NoT9CxMnXLDz1RTaI1zQKFZcjtBfYm/A6RFO8ydk5WRyt
jAEuCUaNUloRIB0tx46zzfv3IB/6t8iirdKGZYTWiFE53uk/JREoO+ZDvrZp1ZKLkEUkAsYxN+xh
Pc4tYqsoXjtqcGAyAneHnrDFuBzPpS22FgFZ1wY3V1p/oSMzD2lNQT1XCNVIftoVjqfvMLPfZ5HC
2ImxbOFvpsR3hcbajOl2AC0I1GgWWrQEXQN/1dDRWCu8NxgT/6LDWELeBbpG+M3KTEO6I/Fl+/Nj
Y+bfY+L9uPm1b+3vZqTBQ5fzVekaGJba+CwQK7D9hmLJUB80CQ+0ODVXIdGfqddFDwD0pkucj9yV
lUg/QrcFwTNY7SUnh+FhtIrfICjSj7bHgEKCSATWUcTPTttd/vz3LmZn4rD53k9dnN3HIVr98+eo
CWEUdtr2z5fV+P4Kz8FJ6HbIV+V+SoIzqodt3J89xxu+HC800Z5n13yu4mNcjMXV9bR3Ip+X5kDU
9MTmmQ86f/d1JGejDwfAL7WtOc01WQD453BrPAqVMyki871WviltjgDytP6x2eZzRPQzMJDNoEdH
WBgTUie9XKHawi0o52OgCgNSUI21mxZ7YGg/VexDzZaqD8AH2uSU2G5AiTKgLl2EtYu9zubXQlgn
B9uDMTlHqMurBq6sJFkEUj3Dc2NnZNWmGqGUaG6NMrKJoSdmx3IqOh71xhU3PRVwcqyFcc+cAq3G
MjW8/MX+o9ua6r1E3wx5KuHG0OOrC+dlhyr+23Tzd9QSrG9pYSf3BKGNDwcomXENrHHtTL9TAlPQ
glF5A0cm16RcuzM0utQtyGPNbYSFTCQDmxIr0OtrilOamAZ0Xo1T3IAG8tgkAION/c2arWBtVQ4t
xkxkmIO3Dtvn3UxJQsHnSQREGG2rJr+1Xf/FCdjwZhH0jfpkgUj0uWAamGmD2Ce2feARDnGFhyzK
1BCBZQevGKrNNDwBRLJWgyXiJf1Z3WPf0MLqzOx0GPtDV47TKmvc65jEN9/oXyaikFekBTFZYWHC
2bdJrIk9TIARxGCsPIwdp3AFTyh1f9HpYjaIcywG0aqs7B9yZEty2tk7DWkFG3Nc13YpSalvCVxZ
7DlsSXvK+l+llpFJYaTeImu+GI4bS3RvAqp+/yAtipJyP8xtwAaRH5kW7wiN0diQ8DJJ/2QPGr/D
i+NNE82LeCrNS6w/OVlw1PTPOidQKAiNpzxKyBOrd1XKSyyTZmLIvpqK+sTeA2oUWhzgaXuj5SDt
Y3MHHe91KFqg9HrATNyDasWvL0C1YELa+LnxGseCzV9jfI4KIuXD01mYnrNKK39nmrE8CCoLM6MR
qKJNwd9H5BPzFFMz92VpkzLDw+3awPNLxwZ9W4lPyyTed+/r8tS5/bs9Xzh0sjXRaoiaJtKSSoSc
i1i6z7MFstaK0V/NaLiMY6jZz7rIvyB5cYNo46OmoWdzB+4Nv/nulG4Er+60KePwsanFaoo1uWW9
k7PEyEhFs35SRz6H+A/Fe6niVQolKAzdP2Ek5krWecuIP/sdV4l5VA8ZvbOO+jS86Kn2KtIo3TYg
rXwVAYNMGxsxesLOQWBQpByFadFDfg2X0g7EqhhaUjKrmpgQroCWIDwIRXjRMgbEiMG5wFf4+/Rn
ww62+Aq6TWRo6aEF8rmKITunAbcN7Cu4fFORE5yi0v3k8EsBKh33uYqz155lJYDx5BIlEetTxiXW
iLRv9pROkJfCIXLC8HstFfUQNvS66Jy3ilDPa2YiXCfyeJ3X6dEsultNN4gjHqm1e6+kRT2IPwBf
2H4q63M9jtAbg/wLjzt9iGPxYA/ZaNi0OCRIPzauuXMduE7GrKPEaFXnWjEPaDRkclNNbPiQnWus
eSvc0f62UjgTXe7NGhkeeBTEieHRnKwPLiOAx3150NHhsoSDMMu2J5bRN+K5Zut1DADrqSHrbmTs
4uQ2/NPaO6eaFi0lcD34RpzoOJM1zXkEzLzmDSIazb3KjgWuRQJYzpp6JGbUCZABMqI4MMMfl6ll
B0xra6ii1w6iBA1Q/D1ZqIdodTdYeeWioRPQW1LchZummySx3zEBuNsYtitKPVyMYaUc0Ui6srw8
ugGI4UCU1PB7LcyKZdHYn15wEgTzLIYGs0BlI1wCDABnHVK+F1XOPk1OVt/GZGjGv1z0Lmkv6m3h
VSvossUejW2PGrHwl5oRMGrxrXplwnJepTpgr7npn4Ju2k6Ofq0TKoFJ4lHigYQjOvJ+HLR2fkBu
XmkVsAejYXicw1vdDglbpOKVqa+7GYeE6E7qlorosEVpUdZXht4tHae11oGZfpe1SlfvySYMW44j
v2DlZaVY9bWS475LQOXL+FzE9G8zOq3VmFEMh1Lf6jLMt6bORNsaPx27fQ7qaCDpzCEl248fDV2K
dZKD14Q9m9gi20eaC89xCI+lT5a5bwRkZAKgqqvwXfhc1xRHPJhmo1qnHcHRNYVTCyelk/zhI3Tr
OeheuoZIH5vkzCEhWb7h6R7JiADz9uZOT0aXx4RGqtsydK5pjiMzpQldVeVt9DOe4jn3Emv5aGPT
pDIeDFb4F5k2GP5KV04WfW65MJ3kLbTaaOUzfFG6/tep5rodAOvgbSHR93kUhQdCeIJQjDtimSTF
U93yEc5TprrLuGXOnb8PiA9Xk8XmjHBUbR1kP4Nw9qZZ70NtODOpRdYPh66JhzVHIBsqSBGrCSgM
voj+N5VdQKav3/PouBO5wAwNtvAg273Zad2i00jliqMvqfHwDYGl4IeAgTjW9pq7dc3H6SxqRO0G
EK5Mdg7ZtAmdSmuxqHYOCEaLRTCXry0PhdwpaflsJlZWdmUOIVYjo5YdFlfKdYwjAt23HllPXckx
3s7uVpbzr7nVabcnBOCTE2xgJSArmEYeTXtPw8/RpN5VYr07utI4QexHCevxmMe8mkKf4wSrlrZz
Ew7BEXLb81BdBggYGE6DywxsRlo+9g0oslD5EU1C5208JCMBdJ60KdB5um+dJ749WZmrPCNmN6uP
xBf+AqdWWu1bTNJ7OLm3UgS7Mo+vMIlHnh8ouv1C21Rx/TDrSvEKt0bVLrlGeKPwmt90V8EyCViC
wjjPdl1VQgeYl06Fo0N3EZCGpBbCOhAryy4HUIXRbgrIRTcHK3/SqJ4z9gfmKI+kYhLM3BGs61MC
REW7RF+0gMFgYiwvD7NpXDVQ5rCBkKHW3PdEJuOq7X2Mt2Z8H0oEnXYgo4UlLHSO2bM5Q0B13Yy9
SPjtuDqKxP44hkheJ2++lgVKBbvoFkjmLiUNNat6zVgPCeNetD/pnwZlObMJP+luJnkyFKxFGDky
YNZ5gjpLIw/2I7m9jKD2w8CsADNSQzVDQVgHdLHuWDEhme6B7M9Q/36zWNjVauaUEHvcOfZHkEdM
0AlW1RvnUS9sUuy5eVzbzZgJUbWB0nzp5oLStTxNhbWzh/7kWzxHOHT2Q4gNHbwQcQcRDX8bZ9Vj
bLKgjyCw+ygViG/ECJ5xG7ckbHvkY88eut/kiG79IttqvEV59xwQb7wc8t6Dcw8VyqtFB1T2mVMY
rIJkzaJxT6bPCGfXOGHBCJoUIkPLUl9BIP8Xd+exHDnSZelXmRdAGRzSsZxAILQiGZQbWJJJQmuN
p58POf1PVc9Mt1lve5NWVWmVIoTj+rnnfGcKfiep8k7F8JWkdbWffIJDvG0uWvqvrraeOps3xFJq
LsuJPFNSdxzq4jZH4alVBdqH3+HhMY0jIpI5Gu8htIsyKLd1iunQ0Wdlp5nJvrMViqSGZ6Stl6mm
Ypfi0E3a89di87Iy44Hb9rzVBohhkda7ZjMjyTiqS1czaHm6v1eVoX9UsuHrTc2ZBY2cKo7zLIxD
L9NDMGDQmIJfYcNRTpkEtd3sECmGHFOcTtyJUhIxORgO6VdeonMsOBQoMnSssqnJ4QKgQXGEgebc
EHK4SzUgcIUBEzDDLFvOtaq9ywAjPqynK+rtnjoDDC5F7mMyK898HK5zHO0iATCasMnsYjywXK6Z
G/1BOMnOhm6LzrHTKgK7A+Ns3kXGFiN83t9gLfE2ZOKattEt71m0llm/DgBQk9UjMcGe69LDdfMJ
UHKu8go11kcJ55K+yV8lq7m5JEVjd09ZtaGI4J0L2pZiMxJ8NLUPzXNAb0KSg0dfvOr9fIxUQ3JQ
a99FnsOb509cJbS9s4+lojq+D5CkEBQvgaprrtCKnit6TOFSdbSMeAkY7UJyxxje1T3iKl+WAsBs
guDuWoZAX3NkurYNZFS74dDt648pzGB0sZAys6+y8tknlBAW0CiRY4C8jrK4cf4Q4spR0sIWsLkZ
f4LGuCZAsSGbJE89eLJVbYVix2NcurXOZkKdjbekgVuJjsdPCjOgf1JhwE2n/qYpvOfV0O3QmLR1
gGxMQhF11lF/AwjlaIeXxM10cgmSn5UaAkCv8xHrK02n91IfNyTTdz7tjU7Y/7JK0h2V1ZeHPz/0
WY7jrDP++a9/fuI//G9mM+F0+g9/+u9f9e9f5s9v8udf/3//7e9fqvMXw79CmGyIH0a+g8w1/hRu
soyq8qKAQeaHUCDKlC8djHusmwwpocoLNheWy3vldubYksQX7WGsyeVXgQYoob5PKQKTCNWbWsMM
6oObGmGt0ovhQU14OabhFrUZ3xiD8dK0tE3ZTDb0bETO3qE2Oibcw+2w8azAfosH66fRVetGJ+2p
U8nJYpK7+EXym+4UD4tkRMWX06xNWDkrjRucrJnz6okjuuU+amI3jEs9d4uY9QPvzEGhV8AVS/So
yuxt2hqAR/tNpxgXf/BDryWy75gqbIppOKYtvOjUV6lnGtVXHwXZcRR+B+ipSpFu827Gs6VUr6kv
novwwm6u9mKk6pWVlV5sSv7SQ0b6DBCBS12tOpeMgh1+h4Ajnn5fgC+++cjIzSAazfeiiHdqP17C
pgvhZPOKLjKzqgWZ2xcaasS0p5QSdp7KAxIrIh5I6ifLpU09SnhzhsFgxM4+6Y1g+PPpVO8zEDSZ
/b6AbpdgqsODyz63XKJWDhwboZOcou6opKCRbho8D0RHQxWFPu023Sy+ml5/GCriCSy/UQ+Z60He
FHcRUrFimxYRU5vi71I7GU7yWaRwiduwRCd+pCJ8D/l3pcZc8IUeXrkKNGBW/bXZIBom17zxL33B
e4U5j9+y46Fm+jsHDGybj3cRs2fxY2Z7Cp+xvrzRXsvhqIIHwQxg02SX3zSrvOmmukWHFkb+1KbG
N71ytmvHaHPlpi4pN+iIONOlw5BUg9ltYyqX+eis0l7FZEXhHWvbhwRHYI37Vvdx5LMNdYajj+3L
XcDrrLSyH7KSe2cyz+mMnY9bn0qxkK1mVyZXeDjt0UIHILx7HCYYgtqTIwRrseAUYC+Z4OI34XvL
/pqi7NPUdw+UTfG2D/0hk+aXP5trnIzA+fBQZEC6l9U0lRrbzFQPZpa8SmV4yAjYry2foRTMKxTf
8aE0FEgUU0/FXcW0MgMNplnDLTrqscpaO+XCujPirUWBtcIPp4c+58jPw/m7QgSmYHht+iOkr+Gb
rcBpZs1XLjUPURscKoWa9BAWlpWG+EHHbqV0KhtJ7Mg19PiRwpk6k2+zquGxQdsP1JMZoAkK5dv3
/XXNLYMULuONfwZyRq0IjwUeHZMGwV7nGZpQn173znePtdWU3jSTVxbvju88WlB8bHprJ617jZO+
Xc0iXk2wD1ZlVT1j8OUrXUw78NvbGe5Lm0+HWcGlHMPcX2oeqvJWFvoR9tQbptC7naaDO5ZOi7kO
MxFo4WLSjnIcvln2a9vWZL4WhJ59czpSa+6qffrSUYVBpnfbjb+0vN6qvb7VbK1iY1a/YyZFFXXI
jGmcmg1eFD/RyE33b2YnLlGb3qOAZ1MmxW5c5J+ghPq8vORxE7224disU4612PBS42vudyXAMJRl
r/TzPQCcY1aUN+yv1NFG3IsjdgPGoGM6vOVi/IhagyYxpE45Pxh51npZfB1LGDuE8xfnjD5f+pmP
kWKwf8ltEtTmVltG9VLh8a5pkwluBf5Yg5wvbU+rpvdIhYicheVnVvibkAIceCPs44Far0zoVTvB
ByMI3hH2enDFrLJCYy+QtiOwz7h3PmmscHhet9POkMkly5c6FKl8o3y8Sq16pbnAtp2Lmea3XOKs
4ahkassuVjogKeTDAyvOu4xmUj2UlkwmtG3BAU1c+THEIebqC36bg5RmkOWTngmPDQcrLbqV05wT
LoOF3IyHRIt1plAWrHkxYE0YnxGpMabWXbL5Y1MkgsRlGGzBKjXCm2ZbeLImQvoEje4IqN9yCnbx
4oP4c3gVsV27ZWRdytH+pS01kdz/72kwsnUvN2YpnlvMCTOQBNo0Zwr31mF613vdtUvjg7vcV5mo
h0FDAZzD/HOiWdnTICVoGstalItpG5fTYchQIBqsBwZx5zlyLo2qPCpEMlwrZlHVviYlwWTe7nXU
4ujO9F3POlSCgNKC7mWe54LRLvgy9fx1+ZyT/+HMNhVvPg8VT6ayJEimzPO30jwvFZ/wcf166/Te
ZBsTEzgPHzYnONdql6K2Jeoazeus6b3cjFkXcmdIa5ZTJh01WqFKjkMMyriGHxw5Hut5DDbRIO+C
8kvEGJqrwqRDY2relIWTAemWKgf2MeRX2fc2BZ9UbKYKuPUpvtY2c4Mjkh0PK4LTYw3Ew0T8y6Zg
0wXILUM3VCciAfybPXkkk+AmyN50s7Q9zqgi+EDYRYXG0ey53gYDwyZh3Ds3C5WPLDFIanwrjFOS
+ihaqzsP8vmHwa6vmakoc6rXJJ3p6UHrdI3SP4wachs1tV5msGxUh2PWWxuu+Rwo7UcZy+8ioL7H
mGGGkf1dkfG2PCuSz34hM4IblJIIHj6Go375sfjdwJR16cLdzV2dul2OOsGLzHPWPIam8zmYPhs9
9AbsgKU3QpYkutJsI5OYLToRo2xFvyvEtUqYB1ZidytSLvSSYgYYnka44U4L+KEJOBThaJ6ayt/X
1cIrzz9VHXuNaJySm8MzCT/4ryNfqni5oU+Mu06G8AtD8Eut02unZNQLKlfTUqBrnUu7UN/ackNP
Br9GxGEYtONHUj/NWKtgUygbB75sBXWMHXadAebreYFLRSMkUHxrSxUBQt6bKccdbuXDHBBrN5US
IbqPbgGYRrwGcE8UiXtSWc4OU6l59l5YD9+70Poa2iH1UjUbmdGdS21XQCfSe4/1bmW3fb9ReGjA
4b9HWfGkKs0xoJipp5pieQz6QfDa6TFbf9XNhON1hXGLOlw5rIlPoMzOnZHWu0rz0XMxgaWA0UI2
rUNM4q11SNca89ZQZx7H6fzdVo+U2H0Jp3khoYYDbXbIEBrlWxv5H131GsAondriK1ecA77ERwOQ
w6qyDwhhnha1KiAyhIyktt6jhfKb2cwrJYZS1P9tFLGLISp1SjMovqJbl3Aq/3uboZF4ALL+pxz2
C5TPpQX2fzzxnPuV//6u/+mK/j+/wL9M0dpfqkaviCGliisFT/O/M0lrKnh2droYnhce0b9M0s5f
FL2qDmE47Mss1MXfVbDWX0C1gVfwPzmGbqn6f4liRI0sFuh/WqTJ2pkaDCUHyJKwbOP/os0SPaOB
OG8mLpCF3IxxbAGsmNA6cMJhORY8/eAUtVXTP0il5jJcyT0AWgVniAddcg8xPLgm1eAwENLWo2ve
QkOQ3HU8PTceAR9+zJrxUrfBkx/1n0AS13EQPSnF/A15FajGJLddN+9soOOOUMh5FQwLPU0RYo4/
NOcpLGDQ2qA3vIF4RWYhdkT6hKOYpg+bQp6VBB9YB1q3SxPavJRBnJo8uBpmvjiCDEo9FGU9RuTb
GWadKVl3g8b1EKLNtlL0LyMYLiOv2Bkw0M6sCgpTxzKg+yLiiJuiYwZZd8WOC3Rqw1jRkxfAWHNU
aLfx6oJDRJ+q4dyq+YHyppcay8LTbA0HAuDWWjfHcU8DUoNepOieDL8tPc+uusr0rgfOoe1gz5UU
onmWnrYEw7mD9fXcXeOALGAcUgJTLvWgUJ3ouiSfH+somRs+OsxQM5OpiAiel3XpmV3FCRRGlyAP
23Xva51LrRhJH5q8pZ17Az2eMdscN7VqxgKFUA0YPow1dEv+KYkL/NdYY+Umw6uTKqfA7m/GgN8q
DsN9QJ8dXQ9bIzAeYdujX9sZLVotbZPILWRzj+SxSVZHKWu7+mHyCeUmpoSnoN/40D2EpbF3Bg1i
YhK9TmHzKqm9hRuVqqyVFWup+eai4M4G16MRwJM6Y9L2g1Ob5Xuev/Bno+wprJPfaUcdlgJ0JjDF
XQ2pTupQNdvAf6hb7bm0ktepBzqgjTbbDt+IvHIuevhAEUWUyptPJY2C3p6HjEasWXiJEE2PNGn7
AXzSVGUYUY1voa5G6JlzJXKPVjBWsXXFEkyj6GlmxzYXYlUsa+dlxqFZxc8nsLfhJ0TAd5Jm3bpp
7IG5z3f5mCHjTgbBJTHyS8FW58qJAdLxn/tgDj1lQmvsF7yKnjU7bkB6kB/RSK+JnHraNX4ibPHb
MEFz5YrreDUgTMaLz8S0051ohneCa1c76iG+VNEeo/VPNXwyEU8AuqbnuC0Owhq/sbTVm3DEpOA7
zQEcJb60MjBwv9MLlJW6ynCyypgeV5owcNAp6QuWNasARqATbFAjHNh6i7dfXIwSvHJuvuoMuevK
EvfRjq/T4nFh2xMaYqOgVRz8EWcERn4vUpyzJaq3AXfFEEyYxfQRL0nhbC0pnrXRPBYOdp9FnQ64
jVrdRuT9Swz9QPjoCRohoqQlIkFhF/ym+Em0zRbfNrTHaTVkESpe5SiurjPhZXZ6MRQ22nPKkig8
ETPH69aqXE5V+VIQwbRLLGadMYvNXHGZjRTzgD1jK7AIhR0GTcfJH4mQ7CcHeKOSpLAkfH7hyDS6
zcyBs8E/8XuUyaGRxWMR1Wz6ooOjSzYW8/wmEIJXdXjsk/g1K9UBaAGf6qydjzr7zFalQQYABs4U
fxv78pFQ/FtclBgxR7Z3mIF0dWBoVF7yRZhQcAJh6uSrpaolljR+Kmxxl1Xdx2QMzibw435rVGFF
t/N4VgscRxn0/JE5jq9mcu6ZqXmze4jJFpgSGp/IQIVe2ik3jgkgKz4euZq9a9AAs2GaPlArq2+4
KD4NZYXPFc0Tj9lWaZrQpUH2E/QsmknBOQTG/yqc4jMIp11AFtINyQV7tLBB26jLaD3IsXpo6uBt
LLQHobbZoh8Xh73vpEwe/gJmCal1laHxosx8L4cJL5cEvoBK1FSIG37J9U0nJlC4s47oZEYDB0+R
EU7EeZG3KjvDYir2mWofhNYeMrqZXDwzl4IwI4K788Er8Gj4SErq9DN2z5FRrb+qkaUrVj2WI9qO
5TuSnY90CIF0S3MAm8GZ8icV75fL/uiUV46OgYhyBQxm1KB27bwmDpdcY13Xj2Xc7cgMhqccub/T
A/uSabV16XoAIqw3ofWW/qsVpvW+5qC9pEpon3nn4jmVV62wcdMYsocZAsfp6LNhvJbmrkiq9lI5
Czs4N+VOFeBIy9AhHGMZRyvKgaiMyF1YcsnBkJ9tRjqkRvmmNtiDzGGn1ZOrNCBVc9LUQ0yqhbdw
zBJgMJn/XiONgOxtd3j2z3DT3ECNT5azbA0ir/hqIjmRJjZekgCGHbzvZ3Qf2ha17kVniRER7E7S
d8XhhCii7gNe2CbUkmhHfhm2rD4dnPb32MESDrP+95jZdzMYWKz4CUV/psTa0Z/K8phi/yGUpw8H
qSsAruhFxiW2rswh8WKp3UGQQIivSk+pJqwqfDEsPX6OM6w1Der0ZOi/5rZ7Jx1AuIDrFgSyJ+4i
x0g79j4E6LnJvCJVb0WflKha0U9tyEef06KNgQTNs9G71neFKHhE1wSqs8RdqmAHjocjKEV0T6aq
XVlLu8Qh38OaWdHChIk2BJOT0GiOlmb9BI1zDtSZDAyI+bFB5Bc3gEksM13SLethrvdRx7o2jsan
wVffyCTth94hJTzZT31j31vYQfRyr7nKQUdzxmPDDhFk36ctMGr3i0ADWTmblcVgkkLQtrA/d6gY
jQCrM8hsecpJLmvqdhTVVRnMbyvNt/BJiDLr3W0RMni2AYoVMjvmQ3jGf8y5RxlLZlTNMWxqt+0b
2trQauDc1vvQgikVLDahEKge1m2kCWWDwjtDi/XlunEekxrZARsdNSVrvB/Vus1oyYZsydW4ZS7p
ARUnPgtxUluUFmT5qcuTi+1UKChDs9FG8W7qjb2nOuvcNPW5xyD9i5OdG1FgzjdzmUkUQ4h1PTkj
S+gm/IhShSUdPh01oWxsGthU0FHD7zIfAqA9j2S9qH4NehZuxpReJNfPOKhrFIbw0dGIcEAdH1ji
Ttd6QPkKA/FYLpBbX1bFFnXSZMWGqRVSAJUmE13yYhTU6NC7u4oV3T8lJSKMoQ47QLaga6n6luQV
NqETFUeEKJNni/3DkrK7UyN+c8SU/qIh4KdvBTEHi3bsmEIYKvS6jSbG7vjnh8amk9Uw65sw7pla
pSdN2lc/ks4DGFPjmKn5KxAMHnvpdAgooTxqhAKjsO+2adLOh0a1ErBANbk6orftoC53/Hh60LRE
EFUy0c7HhFqjbRLbyUG0ZrquBaGxKVW+szYdDr6e/LAHD05mET/XpRISIQfzBmsNI5+zq4PwEOS5
zeOj6fcAPF4kZuNraVhnR4zNHRl/JqwUAWTk03FOpZ0dG5adUu/ni51alNw36i1G8HTHoGygBWjJ
s5jNx7TXm89AVDTdC99LtVq+Yo4lTdgoXyKatm3aEpyfAlDxWMq0sGFzHkELUEruzGM5P+E4nPFb
hg9V4D8nDYsAKfzSExrI4GLeily+O614aLX0bbIhKeMgCUUgvRrQYhf6P9mAGgvQ0fRC9hirpsAq
G/MCujLj16rH/gNugyRowmVfm7aJFb4+a3g69nxz113He0JyhIlwac0LMSMVpFddhuIjeC7URj+i
izQ6t9zuSRzguERbXmdjD4BjUImqE4hco1+zfe6ksisVgdml3fd8zkhKbUsNV7QuYnxdJjwMOe71
lkCC6nxZY/0eG+W9y4tDmxIHbSrDunVG9pxwmwE4C2wtNge2HSquWBkiLGddSwRsb3GIbx3GBE9p
mUNk3dIvC0Bq8SUnSf8zLRO2Q2yVNx48R21dq4CgDDLAxtc76ptN8zxPi3FyeHemUa7U4Tcfbf2S
U7y+80OJSdRJsF0umrAztZ7qYOLlAZwce4XEaBrFCD/F0Z6NeNOppUXGLHMpo9r6sU6HV2Kcs1n7
qDtLW6kOLiZb2/hK+sPRpvAViX5ZjUlp67BjT+O1avOpiGWFZS9YrGCiTimZVqIePDVN04cO94nP
vQUApJ1tLWV6KaXsTqqWfCeDFJshGtOTX9P44DjVF+CtYl3bkdyrpYPqmUdg6wbNNeECvcad7u+h
q8OUmKmeJQbxrunix9emo0+nkRc1MYuLyiJU3pfxFk5r5Vr4qFn8ZQr33v4qMzPYBJ2hv/b+0qXA
iK0OAntdFjjbgaf5yrg0crIuUwZ+IA7rTc0z6rkvWE9Mhcf0YR7ycVQOrS2vNvcNUI/a058f2BCd
IjxQl9HhHVEatT0qI5pwGGo/tHJUn+QX7M6NnMCr/VOmxP2xJtTIHqjuPNuqUTwH3PV6IYddYuHN
dNoG+LoQ9s7sgDrVaTVcSYo2J3q8tyJ0khvm6eTWVOFV41LjEmMmQbu0JQVgX9c8kChomZonWcTh
c688lsHYXimyRA8PS6o/tL6/RFa5Cl5isynuU+GAgRTYvnlI3au4Dslq6sTfqmm4K4A7aASsS3BY
5byhcLDepCmbtqAP62viU/+kBZgE/eIcT8xQTR2+wHEnMKvH0OZhh0ZkHN2kM5/1+jZGpXNzHI63
qXlQ4u/iyMYlurAdedN0yn75SmuXjMR0GBbGgayJSTukz97ov7f49b8T/dp/SgL4n/Wv7uvfQbv/
/r/+TfKylvImXkFVJ6pkEBGFgPQvLoD2F88yYeNCNWzVVv/RPWj/pToaCX6pqtKGqr1wkf6NC2D9
hcoF6sRWgQbYMAKd/wq4G3Ht/9W8bEun5MC0+JMYxqL3/RMLUI0hhuqFumOXYX5itV7pqv+oqLl1
qmR0isyK7Z7VVF4uDHaInLE70espDjLm4bgQ8iATXx66cpw9IINLs/nIwFyllgewrTyZFWzLP//0
54eE+CNNg2ruBkalUWkwwajAO+wpcRJthe2U69RpPQ3o5VNgm1e2HbNLJtlTguqSQcpmKBSVi/8w
+vyzghOW9qJw6q+L2gF4FsvlhmTviegMLhi32xho9UkkTrGuSlbisL/XlNGwVSjhCUrRpac0QfmJ
yyHj3mQ1bpNyAmo1qU7aADWaPDfcSD5MHNZrnV6s57BRTuCP6ccyRPNozGwSetNRLmrufxfSsTYR
GRlsiTCEbIu4sE0+m20tyxIdWvgHFlTzChHiSycft4GmQtGw7xG9ps3CVF4N1kTRHGanQJ+6dVRF
phvkyksNumEr2eurdqkDXO75TWf1K4rketYH82QKcKyiM+7jKNqV3oXRsXbmGVYeoEyloUCQp7Z5
8FnH1AO+ZDGp2cNA0nddKvq5GwZnNzooOeRtyf6y75+t6KL5wQWwuf+LQoMv7ibh05Atk03fQE55
l9WQe0U/x+eIPh23JJxF2wWR9eRSOKVEvOOijBvxIaWc6kTKa10sHNKunnuwA0bCez8f00jn9DHT
q1bqnwJPpAHLSDexRBb+rhGBz1Jwaq6x4df8Kc8x8B430PSS582Uk4cd9/5Qs56K1GOjEza3pg1f
gWkV6eM5A2gO0sv5wblXsbCMxhKqnj29JmpCs/hgGeiCmofP5bUmQa3X0SWSMXfSuAdPOBJD05UX
EFmb2hzqDdzQjZawn8C781RPZJNHiP0HgzUnif5TOBbbri0+lHSQBFFvfcNmMbIdiLiD6kFj+VR8
MWJmph1a6bJ7mWI9tDGhrCe4PICXJX8NAZyemqJV2f5M73mTviCLE12zqYUcrU2ZwC/wteKnx6rG
hp78Ulle2Y4daZjfp/FQuaKIj7qsXrOE2JimtYTk/fKDnohdPS93tzb+Sazu4C9QZ5SGhsZn+iea
aoRv27PoTvFU6FKFsjDe7Xh8Sif+lFqh1awo+VwRTzqgD7ONK3iMDtOAR7ilEzI3d200thCmQl5x
dfzqQoXJhkuKurQ5QnpFyKqpasQF2U0YlpSa2Ew+gSQI1Rc6SWxMugpIm+weJugkygXHLHv/mbxI
Ab7Q9HUvH7JHiYfTy9ryI6pJxOFvhwiaYwwI6oTYm2XupYbRI43le5yD+crrkvkD85u3mVoSAwXw
pNUYP8GRIG1QI3TlA43zFqF0WSK3NzbEHR3LT4gfdM1jUj+YTrmiEYS2mMRzjOBZpOqZuvZpNdeY
VCCFn3zto7UxDZtkJzgeG8yG6CdlIt4y22fXtZUV4y7bhhcDCtS6aDBTOQSIR0pgNk3hXGxcjNC/
ALaGtPWoCjIgY9ADygm1nPpzgsecDHTNNSsNX6OsJTK3gNA0Ze3EJBfrQkvWRMPHhNhcUoRfSjvQ
Civz0e2x1K1j+yEdvlPVwOoNuh7LJiFsNFEC8Z3zSpn6k5W1m6Gai702cpun6S1fWcl4jzBFdA2o
KVtXiWvGaI1x/Jj50bifuNApbTqz1WgGXi3CMzVGvNrnVsn6HYO/o1G/MwX8nZBaaSk3TWqloJvw
R/X9HdfdyAORwMI2/jDMngdJzFUf1SDk9n6MuZEuDwFE5reqJzU3T1+9mBg3ywwvjTPvfbKt2MMB
xU2t2a253mU0c5vTbVCgTs8UGm1wpdw6vqsraRNtwgu67VT5xdT3rtrPJuzty7ggrMsC+bYpRQVe
hCaYzFfgsEsqfyLy1WX2/adlCSZTRL2hwfdFLAyCcdjqDZU6RkkMhieYa88ELmaFYr9MV1DtwgYq
foKrBoywpCbnI7RI4qsJqqEs+abPFfTzosIkz86Gyt57V3TCNVXauSUbJqmKky7lmqyWsy2eU5kT
B/NHwHUt0XW0YiOU+1BN3QBfxJbbWKJhd+/YZsj4Crsg8HK7v9M1eo8i614Fv5RwetcG1IqhVZ+B
Z53bTtnEIYibNjlBX4n5uyavWjPxwfmGN/JMbeq8tTKJHK3uhHmmo+cy6vZ5CqcvTWjszZXp0I4x
XmuBK5OQ3wP83Tc7K29aHxGfAPqVDY8KCR4CVk/NaF8l4o/rcMEUeYi1wJkqaon5y8Zm/0bPxaUq
m89pDs5dEAwHZX6uHLb3mJqPqNga5sAa3S7UHisbDmFnb7W4b9ewTTEoMzgUHR9zoUDTIHV7lbZ4
pYiC8gTL+HJ8rqCR7phbpS2zdU8xwt6ukX3UxgfCU6b2juxwfR2j6KybaG1xTtqltAoLvWjX5CPF
RimvRijOqk3IKW46bWtPXJ5bPINKBQipBU/ZOTDY83Kaj6FkR0Jmt/Ug1SpQ2m52PMgLzzyxc6IM
bZyL/MUcHDogjCF9lIrxzHQWYxME/OKULRbYKBqOsyRDGRO75TV26l+jxMJa+FkLQ4kkUzKaMyk5
894NDZVRbYg/iBnU7ZXBy5N++MUytVtrQjj7PB4O6WQPXlo7yfNkxeNOhNGZDliYBKMVvwSGeRli
xdoXs63vUss/1R8x1JLLWANWGRwSYD6FwEbdHqkUwUPdz7taEjGoLLj1xKZ+z7CDVoo4qo30SqDf
VYmSjEkpWNlhUW4LhT0QZb6OW/VkBTrY2GpmfTV4zsBUYPliwwj8LhfFd7/UB/vwibT5a4S6uRgc
1j2k+EMYsT4h7QhMC160zlQCUyLlgYqOUuKGwu0Kf7jctSAsWNoRg9QUkB1RapOF7zKWf5H+wB5n
xmGVsLMbqSW2p3G8T6Q/W9qAc9p9uyUdZBSVxdCpPso+Z06JilOBZQhvSPomDNU5KB297Y7fbPps
epuMTHNxH4/kdExrNTnosH5I/401bjsej/Dm4QtT30PDWEi0k3w6YRZWbofaGtdWg5XfUaZ5RftD
sIM5Z2yorVJWswrXciIUvSOJQtVWfu1LgBusevnyUaezszpYUqqlSa8KTYBM5tIVqYUUdSxGdKuR
q4FNhjuD1/LGGMjGlNrHkFHbNeoj3dXTWifxWDn+VdcwjQbafI9qjSqT4sGBJ4dkrtK4mKx5MSBI
F6rLEE1vw/hGVymaYm6fMmCFgZMCcUmaA3b8tO+OyvQU8ppu+M9UsilMtVUIdVJ+dQIefB+ttdDm
7Uzb02Ta3Cfq+my3bCvYUR1xPSrr1Bxewzrb9M0VdFfmRYFyblpeEL9gQ5r1bLVNRp+0xByYRABO
OVxtC+xkWD3xt8tcMd7KPnoIamwu2LQyL66Zg6voYoHhPYgAIc1JnVM3WufRGQAyJBQqM5Ktap2I
NWUlv9UGFgl2YrYdrIRq+9uuqoY/asuytj9qLfpXNVYlP3yJlkHEiHMcNaDf3aav16mUj2ZBvK5k
hc+qq2D/NJcvamjilYW11hVwMfD2Bytd8+etHuELyLHgzMKtuuDXGCn3dMLQNSfl2rf9k4TAmGEE
ygOjpJbA2JF1WQsBLrTJLK+PCXjr9vBsx5C8Ioszr5woNHnz55z8m2FTAGjzLVYgVmC6SokXF5xc
HQuvHLZLqHfHuJXTOq7yl6DlWlHMa/AQLI6nuWPaTD7riLYGI9VuErtqYxkEcCU/0zYKMVe9cs8U
sGxIyt4DRzsKTQNByOdsKhZ4L7tJ9uaJ5oDSGlmO2TrE0rQgBYjJrep7ODyV9AI9Uhk+iJ5mVN2R
jNgOagOkMhXfAspSVfJHp8EPbknU126HhkQQ2LiZwNE4c6rI4z6KX7AczB2ITDZYRjnu0lRjU0pO
E1mX2Q+iAfyPP+9mUpP4HNoLtyz2EKOOp61F1uu6V1171Hxig5OELDVY+EAAh7LM9VlgG5TcV9oi
h3XoRXbFPVNUh3Jo4TQwZoIjWzswTFbNIYp91Nnqd2QxslTLRxfIOwIPqZg6LdeyYNRDOcLFFwU8
CBvXULWPjq9Famro4XBWyRkhvtsBWDUJNNKoJuzMStJ4zpKoDGOLdMMIAZX5uBx5hjlt1q9YSnGH
j9pLmjBBS3tfZCAxbFmsMcXhMIsJLoVZjU7VJr8cGiO1gUmv4iLtjhZrZkd5L9IEFr0B/L/nk5DV
6X1CoSUPyUij/C/uzmQ5c+RMtk+E6sAUADa94D9PnOcNLMlkYp6HAPD0fYIlKVW6rYWWt81kFPNn
kkUmgUDE5+7HE/JSHo2wsx1ti8S7VpOmYySMdgfrMcpM8+j2YAgKfgBi6HTsBGxIDQ9DV2C9Ml+8
bat53jkpDM4uLIlZ9yR/FKuWm6kD27751LjsbUjDG6Lf8PhF7QGC6qcerPbEydZTMHdQMbc8/Qiv
5eLQm0a5So3kMe/aj8YnbjOqYq2EvYssfiryZPcm5zS3tCbOJ9H9pHuZcrt1WRlTnAh18czUm5+o
zOQWPf5JZXKjOGisulb8IAv32rUPThfPh3F5DbqspDMnOwp//ixN8SSMyNwIlxAnjL1TWcxHYHAX
yPhvqfEQe9aTmVlv0bw8axEEMAhFv/1gr9hxcxKZ7Gbv035i1+lxGbpnqVdvyhDWrPEKnCE6aDys
PRsi6JCON8yVkn0ZnCszq3H2jcEV3U0IaajGRtg/d+zgrsQI1KctDinyAfpUH2Bt4FhixPlpVPW+
towZFxzpPNfvrxKs1Ea9VQ4aczdAOWrohhLFkz1h+vFjokRR6n1FgF3oyODpoyxNOOVAnxeDtZnH
8JAVpbem0werfm0CZMt5WKQ2nVmBWLcBuYphovHZ5lDqphVyZewDFYItSGCCOx73IAbcBm6BtJmw
QeP8r79gxf9sp/us6rkFNdH/yx//+/8n0jyuNj2U+/fA0fuk+9H+yH/+ZdL4t8/6u7PO/cMxkTFh
RDJTFN/t8X8fM0rtn4MkSmqaoaLnA4H/G37U/cO1JSMECPMe7/i/6aPOH5LaUzvwHL4YaX7rP4KP
2gwl/2qso4BQ4KfT/wsc1/1XY53ZQZDJC46/jjGaO6jL8lQM7C2IRT5BLM47MV5x8uVudwQgogZo
WBG759ke3/NXGVNKniWXLGsLnaL56TCgYs3SfiGJuRNVAZ4kE06ed2IQt1AMbxzKTwDwIEEy2d8W
yvIoiab0w01xy2n+0Jw9t9MX04lxGfzXWI0f7lL8ctIhOLeQm/IlNzaTTYqwBPxtsBe8cwrarQNx
Dm2venZLaezcBiKh0WLKqUbrVPsMRWa4XiuPdo9jXHGJO0lY3Dkg4ULHvjWU794ujWFs4tYbz+1M
WN5X2AjdFo8L5XTltsaXnkeWs4HDB9jYNSCfNcUejDxpijB/sQY73zmO/JRjHFJSK2HojL/w9oQQ
T6gmcqbmUXavCqZFHMgYR3vC/MXJ543P/O6qMajEWaKWxrkckqgTI80lPMdqeWbHdyPbgHp0yXnO
xBeP6wYOIahTxhY81I36mEP5YbEi05mwUpOXeG7dKaSb2PixGPiwjeuwnh4Dm7lQnY6P5O7KTe21
65I73kEb2nFhhFcJsO6rpdMWSPdVeuNJjKR186G5pbl24AHhYpaa4KK52MpHcvcXgEOPygiMS9ZE
cjUEZFzdivMOJ0Z5W1qQTmZIyE5O4xHy5iYxg09mt2+OMHfmAGsDv5jBbxRfeWbBtcBTwy5M0AGO
UyjZMKG/yugoSog4kApmOjlQZtVlHdO6giidlUV3oZ+f587GHGR9u1EwgdZjsa+HgBrv9UhM20vz
A6HBL1FQL2IZtxgt3X3qxN7NYg3vDEWY0BRITOEQ3ixGAIimBKdQ8ejg0cAbPzw7NDBQpIgpPTA9
CroXZ00bMm0cuf01hfnbOEKqjVNeDuR9junrWdAgkEf+s2qoy6naUUBjSNMTFK+nHGBcGxfGUYQG
U1zbjK77vImviWbE+94X7xSQ1DvP695MNQznKHWGMwrZsBau0GMCJkFL6dzMkffuGwODPmx2hETv
29y4mJ53Z9PkuDOlUewgkZ39emGGau1mKlvOPUXjoO0nCcIy/hHyhDwjnsl7ZoGfHUD6szSc6bpe
fkK0gMg2K0nZNdba2FweFOpnkTDxIq87MGxKeahL13+ezeQFj03wJbQbJ0kfepUEr4bl3iRd6b3n
aBy6s9h+7I3MW08F7D9PjN4qoJPqEjY18DuDweSVO7bbqXZIX3NM9i0k1pTals3YcwFVZewBAvMh
HCryehkBtoHxz23QT/5aMVG8eEVkISOEbJvo/SVnJ9y3OsMFgEPf3xo95tpxGiHZjDlEzsDqYICC
csX4oasBl+PiM/t3iVUBbHL2cVFTJW4K9TiGjGKGyQEmbNYLTWnGmwgS+Y40zdWopnmlRjgrrjLn
Z7GgUbq+u5lpcNh3LXu8aEj8T1999TPG3oYmJea/EL8CD/a+KVYWD/uTGn0OsB0BCtFfp1G6EOr1
jk7AZCmLXXWbpQIyojvm4HT3FDUKLsf64lFq1hsY9kI6vONJ1GfKW9dSlLeSEAsxy/YIfZIIQ84w
u8024TRxAhZUOHMmgipXRMfckruFMyAc8qfYzX8F2IaKJde1QvSu+utpAD5SNpxAU+MLcAT/H9rt
Pu2pEij7NqXJdY1sEd1yca5M6u1KExUfwogvXxUJiZVjEHij40miMcgd5FD4AyWLSLbcZ2Sxr0Z4
Z4++e0wEtixp1afSxvMQgmIA3oBtIDS115so5rpuRbMSFYdmBayfEVVdrqHrRKDbYNRNKd6lmeiJ
63jUgBHIE/FDIcLtXAkW0qW2jjkhumNmNDf/t3c0f1NB2U78+03N5av/y37m9+f8fUtjUoJjWQJd
1LO5E02Eyb9vaZw/WLBstkDMdCxUVbYbf9vS8BHheUIIYgLIp4H7Wzk1wbAHKKeBCDw+i7f/kXIK
jf1fNzXsuOhW9gCqB5bz/6QFWHNEMDVpua5UjuG/uCFrzJhFR8fHJG6O3++1Olj++4//22vff+V/
+7Tfr5kC6xqH3r981d8f/v1Vf7/2+6t+v5YkJs9tMf3QVORJINhMISXlLinAhapTSDljs+uIhKbE
5g2P/HyiXXy++Okz2+KYLXDQjpG9TnxKmtlIMMgOxtuaXM1VaaFZwJjR81rMg/gLXxubUJOl0/wZ
v5D9oBP+YVQ+CHemKb2yboyu+OgBowYl+5KCQZ1ukb01AtymnWYHDJoiUIETaMEKROAFErP6AFv9
bizuo6/5A8jnmkSAuVMoj94URLCrWBMLTNAFkWYYTDTmZcFId059Guv4rq6yEdsx3AN6B5Wf4NwR
tGvMUb9vkgkkFQenaqx2iXC/Yk1R6MApDJyFUvAK+EtI+QFdG9jMSfxb7Jx6cAx5s2XA+DCT4qyA
NYh++WGy/eoD/12O3aVoqRRqmfg5cQ9/qyDX5JiQHzQDogAGkQGFMIFDiAJVp6z6W8159uzd3PJI
NMFJOEzzJHiJqSr23kPgAWHHc4W1ZVlW9KQiKDjJvgVQ4QGqqOaIrvj4hy5wbQ/kc248TbWowVsA
/2ZeDvBiHFyEtOQmGvJHw+/wOgPXI3s7dDNF1vj0rlK2vSkQDalpGhZYjRS8BnYqoodWvrJcRn2D
ZnAkHTQOQ2M5wHMoMB0CXIeTh5eEOoFZ2Ida8zzmGpyFySUWzKBAMCeZOI/FKlASmbXqqHQz2fTR
tM1HyRTLVYSXmNlCvkYYf86W6clK4t1QFgfX9oz9aCPvVgBIIkAkDkASfo22CxJcc0o6TSyZQZeM
IEwCUCZVCGFRg1/wcrHUK/8BFtiPaAyClUzyraWJKB1olMyM38Mq/UlhJfdZqX4iYD3amqbSglWh
j+nRBrOCCfZijM1hTJ4oWuJndgLdze14x4kTzsrs1GM5i+kW+8C1mTILheYiwLoofioPzEs0pe2V
MNHXSh2SF9balQomjKQ8qnezca0CimMLvz14miFjA5MhmbBPLBwURX2Kgc24mjoDpDznOkpqvUc7
LaBpBhA1vmbV9EBrEgUzR1rTSkzNHpfFrxC8jQXmZtK8mzbwaA1JbFLSxNyjiDkqDF/IaZpSEhya
GBRNAf1nYlAaNlil/GBoT6/24lwyu9NDXaadDqPLqyQpYMr6FtsWAD1MtK9QY5lROvAXNaIATMCJ
WowVzX9fc129hezBV+NcPoIbeqxgzF85NP+yCc5fmkrnJPx4IH8UpdA8grXXQM/hbr1Bgz4yRtXT
zOAqAjrUa/qQqzlEE0AiEzBRoQlFofnD1MSiiesewRw+QzKoNYI64mCPTa2AZx/AdlilOoxIdshX
bGpHCKNXcY425Yjxl+WBFfA0PYlZPURYgWjc3E2arzQBWkIxnNaUUN7QkLu3Zv9WRjW6LlYq8z0J
nE+Xk0AJuMnXBCdrom2aut+RUpgYoH7Xh9YdzDgYJtXeyKFA5ZoHlQOGMlkE68KvVoNmRsl2R0z8
2XZvBSNfPyIC36TyS1WKgRR2cg/4VKcpVD04Krsn39R3h4Gi872PiX2OjK2lCVZCs6yMwPyssfYX
+CCZuNgPBhTXXvOvekBYShOxADFGawPqKN0h5TYHm4VaS8S8efYXDQYw5JHV/1Fg07sq2sHlYTBh
D0Xhr7F3W2C5uM6czaJJXbB+N51md81m+mEV3Ld+Qp5WDgdbc75oT7hKXnJN/wo0B2zt9vOvxnJY
LjzEOytzwPBl08YDICY0ScwAKRZm3SFS8jCZiEMV9hiBad5x/WJdgyOjlqxfz5pQlpQdOI2yfnCR
n1fe4NDS5QJsVc8C9OmegPRNQlPqVmXRS2dx84TmHK8xr7wKzOqbzJwQ2uGhkxBx9w4QNVvT1HrN
VQs0Yc1kSLbql1uRsyUVYG5WMablJZrgKWpCW8LYrxpvA5U+zlbWXSkflIkNbaEH7jYDeaOdYNNr
6pvbw3+r5TrVPDhXk+FKhuo8dqHFNW703rCVBirj7iNfg0Py6JxoxlymaXNR1b9kBK0tAYeuBEhn
azJdqBl10ukfnVoARgh/oIGVuzkyd0pz7WZNuCMyxxXdJpfC7j9SJ9GHus5ZCQcRNdCMvHmElldq
bp4PQM9xIelVmqlXarpeRc6eKTA2d03ew7Umt60on+seKp9R3xGpVPeKM8DK0+Q+hwA9I+2vVjP9
pha6X605fzSu3cREesdpeshkQebcTJt1nWAOWgT3fTjzKxQdo/ZZUwQLJiQCEuhOog4hTnymo5Wg
MZ6lJhCGmkVokIpe5cCY6BomOBNHfPPMSQEYRkxtVmqgxLp6mUEqUnhSnTJulmKeq5XKpbNJEvDb
s6nJiKnzZriwEhdNTWxR8wlpA3Sbk3E7N9lrD2Kx16zFhEOh0Z6ymSeIv2DRF8o/BunggnjvbsLB
3zqAG7sBguMkb5QmOragHaNI3suYLlbb5l8x4BmrKZAGB/eL4UCGbDQjEgUQVQ931mTCj4wBSSqz
21TG/JGNXLckt45ObUF/SuV7Fp4czaI0Gw7LMXhKhkHboBmpC+wGdBonvUygLFvNtAw03bLSnEux
CP+KGVXCTgBehdHfd7WU6xlfMMsfVSB4DkEXQG/QDE0ZdRdI0wcltWw1OS+hfJEW1M2WETbL/W0R
5KeLEG3AXOSp0qTO1vde28TYVAP8D+EmN9SUUALLdT2D+UTjMXa9Jn9GIEDxM6XXIALXFXBQRz4S
QdrJaPmMYnQJCwAOtFB4oqJi3cEDdezIBAIrhjrKTHPYwjDbuZpIWoXrEEApUyJjY2pmaTzMIGbw
Bfcs7YzDW/45IJwqIhT+zGArLHmCBQMc1AggqgUY1dOE1BZUqpHCTF2Apy6zwnpDyzUqRTJ11qmv
ql+GRemDVSY2wly1qTSLtUqQkhU47GgrjP6RaOsXc54rTzNckfLaHYFJ4Nvh/aQ5r5jpMpjN3c9e
M2B5wmEIEPeZbyHoiOqDkfpjDzZ2Ah9rQZHVNNm4lY9YwTKiuJBmrZgibQ4kOSz3a3AWuPD682As
+aHwF3xb5FSJ86IVaIYtJfVECxB5PRLugGzZllYxekKHdzFg4NByfEeb21O/tvY0JVd983IB58aa
oOuB0nU1U7cGruvTrw5UsYwoBmXQqpDdDyru0CnNsuiOc2T30yn0B96dg/b454ciK2jrn//0wvff
hcHk2w/ff/f7z3GR4U3829fRn+x2mAm6soXNpL/20LLvZA4rx5yrjhdG/PT2658v5LUY6p9/ft15
bJv9n9+O/jJFGROw7D8aiZjWkew6CNqbYlX9dNOiP1U0YlKd/VM2Mlt3JZuNqmVbwhOBbcpV5UZi
n9ees8I2e9PDMWILu06qeDixz4JHMNqbuI+hWvW8Xo7NtA/slAQm4wKRyX7dZuQ6psEi42WEBzG7
9rYskF7LikdDXtmsCyhW+H6YiFIWzm9m3JoKG7fJUJIFG7gWamO/KoAYrCLDFofGQMB0axcy54iB
zDFJ4sUMjadBBXieeHJawTPHguwKDJyNW3wROOMsJnAq3IFkfqybjEtQ9TvHsABFvrID+1noegvu
TUpUF+cpq31SSTUYuKp8WMrlIwv49pDMTk07v6uZ/A0Xj8yjkhli+tFPSPktgESAN1dtXWNBqVjP
ZapuZkd4d0sv3+MxPTBZZW6uXetFYmotVWG4Te1HkzMkTc6gQTtNbJIYizeaExiPRDFSLvqd7ddP
NqmtU7KER0AjxZohJefMpInx1MUXJ6548E/zmTEgGRNm13uAok9gdJZfgXWXYcU5mvQ5bOqC3k7S
3Fz1a8kve+8Uho9D0CQWQgFCRZdKYnfzdjDLegOBj969Mk3hARoARTAXVTYqrwVi+Fi14IkX28cc
GR0gVxi7InzqvNDcU8d93UXAurIYqWOgHglPMCPb0P4cxZ1RKedmMtCNZd0ApR2vF4u9GA66H+iv
+HJHRGxRsBBZc8F2M2qeeAQcyVTXnLl8sJHuCrdseBfYCaenoFwvvYHlZZw/87ZJdpD+jlY6FGcR
bURdiHVhs2BgjWx2TW6+VPhXZyP0b2Y73cvMuSdM6m8rix0mlbUZgio9mpZQH2ZZqhVLMtXZY/c1
hNRLNIZORZZhcBrsWGy4Bk/ZUnyGk/Mejd7PdirOI1ci4BgeIQnT3c3iYK7JpvCNHMobm7Buk7Np
30jrpK3JHEVj2OPyMeq57WTPDIFpd70SLrekMLm94jBeqEo376JG17NJ9+wxI6UhE+JH2y/RSjbG
r3g6l/M4PwRzSBacrXRoqXm9qGVljO1OKmipxnKjQvvoNMZbrNTWY72i3pZIYGG/xS23Ej6/9yFZ
eIaz58LKpQbn5KTVjkMJCUhjuS0uKgWuGaoTedXbBLR/YhdPIe5FHOf4ThqoblUwzJeGPDjGU3Zb
RZQV22Jmb+4Zp7aXlJm0dbezbPJ/I/ad2aKXMjewJop54xTY2et6j50Iv4HBsEPF5XowAJCmMY/2
yD7JGswSNJwLko+fHSYs11mtXhtmHUMRpJuJvKLkaijPVsgPH+E4AEi2jfpkz/0brbMmvMwtSc8i
+apwJEG1B6BvBs/ylfD7y5RWTHuwnwANZ/NE+3Ol49RRzGAXN1d9ZL4JQx5U4pxMG1LNT2kVmFeZ
Ob4KPCIiit7dZDbgoVvnOOM65Vnu+NVOGC7HPveo25mrwD0003UGT8hv4Rs4FCZ0dbbN2D7tuyG0
MKDAuj5YQfU8J/ldVoizauQTIoxfOViokgZPbbsJ6oCgHVlrjsV5h7+C1dTZiC5dZVlorKwi28qR
OiQ5eYSwtmPjtsdUV8JMPTGApjWhL/X8mCWi8rGluNT22RQPCce50eUqUhFOeLvqObQmpM99ZbfH
zq2IoFbIBPGMPVzYHT1hRvmKAqb2Ru/Gh3kqCfsyXHAWsUVinA65vTxFhhtfvt8IKPNbht+e7tx4
CdJMHjvySATjlXerAHOsRirVNk244/wf3WK2tVcUd9Zb0DfegY0l/A1N6fSSnM0Xy+B+yKHvQE5M
L6S5jOfUcLeuiXxksAadMev4Ozt2sNB4nx7WO6LDIcdGg+Y0mY9sbBRrn9XnwZFOFv7jTtztI3Mh
vJ6F3cZJxlHnXF+sOLuGK4myxh3pxFQ1L+mDF7+NKecEzp/Mb0LX23z/lYpfDi59yQCNEDFd3/rg
SoY7CwfkkXFK93jTbvwYrtrkzOkhcOdjOLebeKGXWbndNqVY7qqrhyPIbWOVKs4AzqIeVdqRUXJ/
OoH8HDpwF9rH5NqYI3BrcwdZ7g5Zi8xnY+2tnjrpuW6atYvLgmwFBdVZf7LAXBKyIFEfT0cjAdcx
5MMPTpGcDQjtVbnrrHqiytssiOWeaU6NFcOoT8EgN9GMA5H9EbUMXf+ocqr2ApNjfckwoiPzHY/R
/tbo8uri12N14Tt+csldkudQ5k1l3XJVPLSMivDO9GAJXC7ODdFQyWKwgGObQA63SmJKYdwFjbZ6
yJQINqTCvZUlxXD5ftMVxtvIVHOPW7Hbm8ZL5JOfKZRtPNT8WtYKxBNJ/pmGDjB0q55VkKYGAr3s
chtZPjZ53z1Ny77zfPRy+H+ritHsQ0NgBANVJ+wL9HL78v0eJHz7YtfTvE0IlAKM7vDDFxGnWJLK
FsSbbLoz68+49otbNrQyGMzHxgQGbmPu3+dIbqHoDFQfN35hYUtsnCklcL67hUjevkXu1mr/fCma
6csG/XBemhyoZVRuvIAMYlDNmM363H+pH+Cg9BfYDM3RIPVwyEJKse26evZ5Tt+6SYpvUc64upd8
x8y9vxAV2EQezR55O4cnv1I8wVxlb9rrMuydu1a6BU3o/NLysRTYvUdzi5+m2zpyzvf0SM7QPSrw
se/NkPzKbQMLSwrMlGbE5AF9cT6XUUHrsI+BMh0G6tR6LlHbTk4zVZSbTBrRBblva7aYiXVNc1NO
/lOPYZPuIOtBF0dnjjXc9SWNx2UTwMeKWB+i2xDyxz6W7jsP4+GY5D3zdq/KNoMz1adGippJEkSb
0bfz616/sbgcG39qDwOn5CvEEMjyUZDgG2WWxzgruO/H+zRy/YsI3TcyjvVzPgfFOrUBJVYcOrec
o717SH56g+wT30+rc56yX/ENOstTd5HH2kRRjXkU75re7bdtbM+vY2m+R4vVXVqSwU7I5LrTBR9l
Zb6XygCrnI53OXbfD1K/X0tvN9sF4XCnWg7dqnWcuzyNw62FFYrzR/0k20XcYE68SmBqXrNBA72s
X7KXqSaIFu1/v/T9Xh8J/NguiYyQ5OopC5iPzXX0MgfcLOkSvM1jb2zJS4w7lrqAwTCiJFOkF6sN
3irRfPjKj9gxJvgPvt918X6s2TBP3OYDYZusoA4vqK6XKQaoa1c3UzEPt6WT97fFMu3LxPNPtEVf
my0s6O8/ZX0WnKzAyBLOePqj+o0BmnwHCu75+6NZVwQMKChQKgK7e8R4Nm3d3i1Ix6n+sbAK7zRK
zVb1C3WdCffAtAXPMLWg9Zm5Iy0VncYzsK+MV8QUds7shRfZmu1dU3XdXdLXO4phqx1O15LBXlbd
dt5A90IxVx9LnPPgM+KvJKOBHigGANs8XChPmMxjxjyAOt1pDRRPXn+/oYbDY8Xn/IhAgEaq//j7
A9/vQZ7eK70h//5gFQ0Y6b1iBA80DZD49Gf8/jRMaMm1K07fL//56f/4knlLesOyAhYWuxXX8z0p
tfn4/Sb4x3vff6zyaPnzA99/dKyevEjmGBu3qR0CQmnHINAb15kX2teefu37A/A/wu23RPl/1lr2
p6jqoIH+eyF29YW77J+pbb8/6e9KrAVmzbGEyUSFmmr5zxlW5w+BzkqXp2l7MnD/KcNqCg1n89yA
T3IDiVb6jwyr94ekzopqYkciyZp40/4jJdaydHX1X7htHk4sGVhIuyZZq+BfMqxVOlWk2KW99ple
r2lceBLMZm5BURVXhZZjw/bR1QSBNvq5xNOHdoTXE6PKjoKq3KdiyC93i5s6bFyGQz7Zx3nIONzx
na9K7k5m5e60xsGRrkZm4mu8QQ6gWf9cdhfPBxxYDRx3aIo+VQhjK3PmtNSzyo0Jg4xRQxOUpidU
pXP4yCEqdJIFtEvwx/qQDIjEQLig/SHCrME8LrsyUb1wePYMFTWuIfQiuNtdvIk0yaFmxrx4PfJN
/loDf57s8G30x2VXJ/f+lDUbmLigJevo2ejSu1BFYj0DjgD0SFRLsyRIJ1GhqvkSfBvR3QBywgI9
QY2r8amHFiB8/BeDmG6sORWFJlZYoCsGzbCYI2gWmeZaDAAufE26wHhGKBSFizNHcbIWeBizJmNU
MhIINGH3aE7+JaO0+KbJ7ecUysxBwTa7jCo5Npq24WvuhsjY/cHhkAA5oIIZJyuMfxWWPx6ZCX+N
rV9d1x2jlo6A6XHeTq7HatFYgLA188PV9I9Bc0AWTQTJQYOgfmSHQtNCCDoNO2wxZ0XZsO4Pmo8t
RwfLqF88zC8casvwbpDBjYVH5FyTwZFZd9t7jJs0sOT7Tav5Je4Mp4VKlOkxVdYGgtOvmPzJjzgI
udag5TKh+5WbM/iKsCXVwgZ7q2BksIecbrLJVwyUoq9MM1VKTVexNGcl1sQVhBSxJXgHBTPHqjIY
pElNUMuQuFrzHnsEWhbA/LmnkSbFx5Za6X2mGS9sRrnCob64EfyXTJNgYs2EYZU/KvKXc8bl32V4
XQrbCzk1x48zrqv3Mk1mSFke3ssJsk9XADv1fSzXaeeXP5rcPTupmI9YHZ9oj7y34Kh1dvijyruI
2Ueg56st6aCu4bAUklIayLGFI5KPrZwr+ydEVnGOEXP6CMWZyb+5z0KMBdwn4Vp50dGtp1MWZi1Q
U1o54VBwqGRiPAUH5hnJXddZ1NN7CPNB8MEgZthV0fKoLDBeWV1zgK18edGXlZEmPwaA6ve0t14G
tKirakEJZHOn+5o47MsB/mjxmpfI2FEYbuu4vTh2/quYEeJ4joco8BCjQSinrddvfeoKAMDVZGNc
KOy0F6IGCv6pCLUtNNEeIRK/0EV1YzBkLwy0La+tKCOsu2sWKHs1hRDolPs6kNzEuR7DArftS+yL
Y5w7akut0KopR2KRqlxOkxmvQxT7iHRJ5jXOzsBclVVmenDGAut2sNQ7fHh2HLk7G5HujsX0FxZQ
xoeip4AjbTdMP48CNsR57BFctQTheSXxNPZ4yre6s2fapwFS8Mq0xLNyuuuhNyl8sqID4H/urO4g
FaXsbU3agiB7bA7WFrIZh7iraUR9GcbqcciwdBc+9at1hGHWFrjYWw9se5XfWgu7jqpQLcRDey9i
zmVWMPb4YBGO7YCCNRFtGa47u/x2cRxzZ2TvnsvpM43pRp5K98nIB1jMBN2JhzuvXZTV26ZkKLG2
bRfTCBA4anJXuYW7kGMxHbRZyAlHqpMNkIQVbl0Dq1l5EXANKc384FjO2hryZh+2X+VQDKRSJaWe
w53Rt0+kAB/oV9Rqqf8sVEl6XoTMDpzkvNSA+oWJrN04PUmVUj3VNrjb3INvUyHnKk4rkME5mREc
4/uIh2ANGIpxY7wbLZ401SS/RjPZ+QF2+zkh/BqAkMnHo9WcikCmx8JR56R3yx0tVuI4edyjcwTw
oEoCSlksQslpGRJ7Lo2BIsOku0gPfymI0cUpzi35yat2ziRF8Yd2qOhg4pnLTR5iRATXmCesSNC9
2ry9zrji8V7EK3KYxlXSLMW26mIyXpIEfJoZl2LCkggnHLWvjld5kLx3w/xEWhO514kx+rY3pZX/
JE6Bh5iu+0K7YJh+OKsFMhXZdiiV7m3rT8dmyTaxVVe7OYVEBl7SoGYFjR1jA/XKc8EIvwakGLNo
kfyLUnx1SUX7zjyRhEOGycw9zR9nbc5eh4m397P6ufXEE0NouYvKcb7LuKlbJ3kPsqW7dA2SN9Ld
DqYF9EIPK2ZvO8Madp59tgtj3OP9gsIFG28PnoXiWarHrkZ78A5LYHBe46h2M7KeyNIPXjx+wM3k
+s1mwJWzYgg8r1K4W6yCu7icPhpCj8bkRbum/SmDyVkF21R6n24buJcxmLrNxNi4a5ZkxYDlBYLg
Y1zGvzJVvGf9QO+ELkwb2Qz4XXBrlMldPFGTElW7ZjYZcfQJNaFzzMbCQrgaUFgqbE2Zr+7bwntu
G1ynVRgSz2azYuenNEg/hfHVEUcCyYOZxyGBfxUX2rBjiQxb47v0OQqmbVqt8D8rFAC/2WYu11WV
lfPG6G6VtJC3ZI5ACR0dr/0RBq13BPLLAyM8DcyAYA2Vx9Rt3ouaq8Gx3aeYTQWtWhQG+vie6tBJ
b2Jm+eteimK3wFNf9VPP3LYBBImfO3tB1F/DMDMwMjRQasmrHBWrQzIihCZDzoElcuctUjvZ13Yd
CZpwyjbrzvWECX1RkKXKpHmc5VSei1Ad3cVV+B1A6MvpniMRWyAP+zxhVjof3mIncw+m5wdrolAM
uSyBIU3aGwcvFB3hWCBSV61TzAf17D3TZeptwjhkQYzDiea07Eb29iu2oc/Ory+O1T7BoAJVodum
1JJ/2O7grEOXXRiGwomUIekgf7a2ZaQId5XjmfDky0gQh2Cxzg7D0dw6ZnQx4boxgSovYdK9NDGP
kECQlg7b9sODjnilIL0WKTwElVB5hhaOQCeDI2mdcdfxnOkjh3LLIH5sKtNZd4Pxqwq8tVxg0Cvm
ChsthKdpfD8WQCGYS50w5/4Iw+YztHCWCZ8r2YQwzlq3qnR5tOgGsfXqNlrHixZrluI1HQGGCbc1
9pFS8BjEcEPMFhRk3L71VbxTNnmfOiqjXa8JFH39lMYieEa9e5jzbdZ38tMvra3vfUI+/IojE7Gz
xtaM622hexbUQfWO06dem0WHc9bkV8Cv1EcRRUIKiqdkXGoUEkYszHg2ozcdFjB+bWkYwCy+rNry
wF7KGPfZTMlR/0p09WgI+PSlXX76AXM5FbXo7xN6Ft+uq5uDWH4su7HhGTR3mdMcaWb5AR3kI1Uz
cc402ZKs/lQtxl7EPntfgbwijHSbU0G7zwPmvGUaHUOLMXVn1IdkWsipRcyLi5A6mtrxboMp4Tkb
sFNTdcIcVt4EhIUPtj28W3i6aALd1olotqPgP1gmYDganbMUydbhsL0ZZ4uIWSyTM962NJ1fjFTc
4bIilmFI5JUS/2Nbu+/1/3B3JstxY2mWfpWyWjfCMF1cwKyrFz6PdKeTFIcNjBIpzPOMd6qnqBfr
7zIyI1OVldUdu7beyCIkkXL6ANz//Od8ZxyAFjCDzwwSi9mDfcoyezUYoNBzkzDopK9DOhWBkGkL
3Sb6lY/BrazqllEDtgD9X499ubFSluTD3F2pOKEgq8jXRhFhgHLQvCUw+4wEFulhrH54eVbjpwux
Zztr1lXXOdDN/YlzSHf06RAoMr+89Ga2IZGQ3GkhNgb6IpgKH0ate6lAvcZl9ZKrJ8aIf5rUUy4G
K92VMhE7UTvdErrU7mvV0Zl83DPcaWMLLdIZQWTFGWUY6UZi3OHdFz6IIPmccs4xNX3ZG+rPnkRp
sxfziT7zeVppDanIquJJYQlK3D0Ot2mhYqPhBAmxkO+gmNDCUYpAqqD5UmcgM44F5UTfuBz20u4u
ApEReXIcyemupoK76BCKb2nFmVR32jWL3noNUWBY5amy3rhJstLNlOsNxTRIJMtyTO2r0Zcom+ZA
4o216aJ2MfrEM6McoWtoko1/SMNB2yUub7iZaOoKwaRdJUOrKrLf8nz8xhqIYzlpjUXXwRXDghqt
4iipnpHCMwZNEo+0f+RzAEOFgBS+Ma3YaAWmRL9pHqaZT9aIlW6R6eVnrTM2psnwPivOPTZ8Lvyx
oIeIyXMhx8ewIco3dCO38vqt8OMHs57PlKmsGyN55oPZBdk9lS1NhGfEcJ1T6ozaQsvybMnuuCHL
nxj63QBihrLDJ31oYlyu1AeLoFpyRoSiqjpfKWLF/QLbrROYenhRHZ0xwAy/VWmAxpu/DPT20mPf
Z0uvlt9dPbnHHLOJCaf7Ucxttz2yjWbflP9gn/6QjZyEaYU02G9F+1nr331SFsjoCo1ArUotr8Uc
7e2EC1sGWweLdL4Y6/wWEn0f6lvpUs4MRcsD7JK/R4JbRKlp57HtDtNonYxOzxc60Gv8MdrSmEl/
ESgnHPBU23Tp8Bv6qtS+mcn4MBod9aV0ZIPKsdH/x3016U8l4i1eIfCftk36P4j9wyBU5InlZlU/
OhZRqRxC2Mqg7WVJwidYIiOzy3XWXd9a0NSfE8d4gUzfAR+kJMfkbR8m1DILl3+lkHyV7PWfA6Il
hpnwMBuvTOP473SPttoO5VDEYqKY3ZyX1L5uLOwGi3HkwjMVdFkZdrb2IO7xUoWgk5pia+f9kXQS
xuE2e7drmHSgQyhInp9ycAcIB9Z7XVksJyIcirlmXDHPVuRT2CO9kALK9lotLr0rKXJDXG8o4diQ
/WLhVlALFlKbONfyxsrjVkJKQdO4DT4ddrn2hGxqrvsyWw+lHpyawTjDz2fpq6cwbm1/h+7pLfpE
VGwRt72QD0CR5UrTNKrOVKEtZNkroPV5MRtZdUWlYYcvidLA1/LCuNhZSXQphdwMWnab2OD5hb51
0kojn3z1lZ26SQTeVjYTcKQD7NpGpy3GhJh8Onj3w2w7qq8PE+utqkvycYb4lrA35i3DqbpYI1N6
XNvGcgOletXR+LiTUfdd+txhS/cjjfLXtBFvMF8T2l71YksicRE2zbpzuXZlNltpUNkLT1Wq1RYm
x1wbYcyYM77vzIEQX6j6jokhsgqSc1a82WTyD2LgxtTpd7SZ9Qur4RtEIIXRrzUy0INUy9t0ZbpT
vXCKfVq0+sky4O/gcVNVVPNKlyMhddfaUvd1h4fFoQaq51HAQadDrl73Qf3A3u5TCsxIMB+1VT3l
P8o+f80YSbTxZx46N7sId27msBCh+yQuX1wzv+qEd+iJr36MUt+Wmr61pXVseuxxUO0XCrhD7xqH
Ky/eYpBdFQkKQptS/WqPGVCIix3w/QLvO6Wd4JfC8Ry4KcTyazon813nR0tX9B/Yhw5RyUtoprDG
ykl7cqYPNPcWfhZTHJhIHI05/kfJHmobh3m2c/IUxcEuiktc4DjsDE+nl6VjttX1ew8m7oICu2sf
JM/NWN7lTUAbJZMBZ3L7DqE9s7AZOA1yee/N97Gdlwu2y/e1oaJlFYHvVKzaofwJMWSDkeohhqMR
ebgYhtj67DuNzX7YgvDlc8sBG2ERz9hV67E6jqZ+n8XF45wQG3WSoFjpw0PQ5vYqNfgsxTU49CFT
S6KqWzv62FIBXaxLU8/2g1u9QoqvxHsmcFHUNOByEkg3Y0E5lwaq5lCZY3H4+q/AS0gSWKPnqTZj
f5UAMuUQZ54Bc1+4zQkeEhRgRT2lwutnVMJBdcqD/OKimhoKlB0na/FFTR32KRBVqWiqo+KqRoqw
GinW6p/X1Xfr2/or5P1HqPt//U8i33/7v3+a6f7lb50fNo//+dsoff+P70NU/C96/+q9ff/lf9Y5
ThNkws96un0yAbVfjyD4LNTf/L/9w3/5/Pouj1P5+W//+v6RRQq32dbRj/YfRXbT/O+U+XtIox//
8e/Ff/11fxXnVfIbgf33+hNDOH8XkxK/EZcmAyVIURm/iPP2b1CUpZp9bcnn0rCpW/kLYNL+zbBc
7ocuwSvHwM5p/ClxXvCdftHmXd4YaPIGBwZCXCAP+fMf77coD5p/+1fjf+h9Y3Wp780cXy4MPofB
0PWt0GrnocjLJ2oqc0KrsqEil7IOWFqgecPWf4HX1wauy6baU7HriXYxYXoHc0zCQwmuctkaVGOO
zlytNNaUZySUdy7JYm93Xn6vQw1cN0oHj108BIkrr9y+5JX46bCqivihTmmE17xmetSMubhLSI4K
v3gZ4BJcM7oa9vloAAez8eVDKZHngssVLvvYZzefgfZ3tInrJxcQvE8pdmby62bGZTroMXhWRhDu
u6dwMrL7ABPtvek82y6dXzZm9SV+vo8kLLJF0wbnqkDD/AaB7U30ln0qRXMgvdCtdYW+EB6Szzyw
MDefUGC+DMLOMTALIvSEDDOVNsxV7nD+SiC23qYikpgTTXSIKM5EFbHUNgtHpRfJgBKPUolGDjst
MHVSjpXKO6ZNCrDQCQF6qzSkpnKRhUpIdlrV3A2NwVNtMQD4OdsGwZkRqgjrYCqWrKYFBF81R+z2
Dj++T8hE/RJFE3hNtD4J6xgd6Pz1i1r/z7YZHzQHMBIJUzL46fQgJ+7WxeQx4nrRIU6S8Rh0BspT
kvK+4KgflOmDWxsPvY973pU4Yq0+0m8Zcpaw6cekXnznQxxa9M7s4HCaeVeggbLb8OUhxPpA2MWh
Rqtm/VE4xdKL7fLGiP/WszY6mpI2XWuEac7doD9Rwnk/KCNP59crHtAbUOtkWxgSVKARBHsP1jvR
svL4569///Ty9v/s1cvio/zP94r/ZSPU77tF9YV/vXwBwXUs3dOFIejPkyrK+beUJ6gI4bLWs23E
Xo+t319Snu5vhuA3CDCT9lTw3D+uXuI3BB7+xOG7WbiM/txqkX/rP129SHh4PAQun4ahrqNq8/h3
Vy9obX4UWBacbYtVkyzs4iYxEeu1fpqTOvHJ+lMBYWlhu9wQpmmVgkJlEciuVUvlzRpgKieZsnT2
ZTr525rTOZ/oLtvKH/VkgorQsifo4dPG8vm2Imwx1nsK0DDRVlSJgQmAvNYmA5/BOaSkx49Uuozn
a1R1zzZ9OSfTePWBBmy8oIev7gYPVsYnIxGkDa22fSipTyhGCTEpVRsf/PGrQYMr52Hx4QN0Jwmx
U1uDF6DHFbUd22wTcxRYhTaQnZAmz/1ceC9GJvRbpMke915Cl+RI3KeGIS81EZ8wgrwnfe/dcUFf
Ns0jn6tzb4/xvuD8frbWelHWp7ngDBo5kBfm7CEybPMtG/EZax0VgCyfOKINNL94/nASw7432+a5
B15kdfqBNSluk3RujkDwH7QqELQw1mJTaaj9YMgQX82JIT9oIg4oiViajU0dgNu7JyugI57eiWPj
+yckBHNrdtBC0aYmvJVv+UyRVu92W88L0GNNzUJYHY0Vhx9t5YcqdgURfcCVT5CDiElDFJmiIgL0
NHHgm1CDSxkO+7k1/L2U09XScPfn2ERHqwgfbHzTRH3ykI2ArngCTbfR/BIRAM4FzEmZKzeyCgqF
QbsKBawJW3bzjeHN2zgkY5jgOmDcmZn8EILpFHLnzyppr52w0lebBRVoiH4zu37Lhddzt9AE40Pv
VdO5q2Pog5HtPerhxBiGCuiWXGilHs5bzsXzLqbV84G9frgoJTZeJ3rp5iE6Ys8Oj/BgkZzx8ok0
fjYa/bEfLaRNg7z1UtCs2QgRHruGzG6n6WQhPM29a3pHO9f5/dB5/j7P0otuiPIUua29avGgIuuw
iJzxEIpu3NZx2mxyvfh5hq9HYJMY56Esx01bxeMqMsdrPZLQm4g0csrl0eOJ1lMdV3AR/zRyUAEK
0gskmrtXkZ/LREJ5B92qG7cpaMydXuoaAoZZcpofyq2Nv9yJhuA0pMZ33TQilvNEWEMbKc6p8kvr
XBu4cqhHzjV0WuhohfkMeARrnv+i6BJuGD9MWYnm67NHrYwtW5Vt6btqW8HnMswnhkZ9MFdNStuI
FgBw7ulWz/wWKqwdXSBGbCz88IyP80cuQxuCht9gM+Zu6lbgCJ0xxQvqhGvL96950MVnxO1pPQs8
woyqyaFzqgz+Xws20Ywzajf1o1MFwZldjnEKtDsbgMLWiZP0OYYduvCi8IHM1rxqKL04pb353a3D
eE+Nynvi19mhcFTDc0yRMWsPD8b9SGHpENClgn0ptgZx74NVPrbtmfdiucW9BB8yiNxNo8DwHV7L
u69fIoWMz3VaZxRE3mL/smvF8DIpwHx5RMSLbNi9cNgM1IqrNK+kSZ5iBafXFKa+VMB6nU93W4ff
EoWyz0e9OGtkny/udC1ss7qIHDKHq1f1plAwfBfBYhVIAPnc+IdHukmTXa3w+a4DSD9VSH2uV68Q
vYtH+8FhestN0PtTCIRfKhx/FQDmH7Sbp0D9EmK/qdD9gdE7K7MiNOyMHuhJ9Dh24vFFo9j+Gkb8
gpiD1EAhQKOqARxVEhDOntyVgZ7usBWQVwiTcQdOE4GHTfhSdlQNNPhJjrmqH2j8U0wbQS4c8/Hr
F4hlFBWEFBYEVCAELRUGbJ5YjKpaA41+g46f/+HrF5fug44OhGKkDCGYqEWYVEHCUPB6hPIpoTkB
TR/wiipTEHcoZjacrsAjSkLdgqR3YVAFDGFnW8+eKmXIaWfQCmoapCpsCKC1LVEyyfGpOodYFTto
quIB1C/mtulnbGjxq5ZmLzZqPpJQ5+85OefPtmGwjPBiPBnKK9A6ct9JfPGiKH74rLB3ART2U8Nf
2xg0UFSqikLSSVETCthqJMEXvS2uhiquMGmw4Ng4LVJVapFIcx+Y1Fx09F0Y9F7Yw06qGoyIPgyp
ijE0GjIqWDEGjRlNR3VGTofGSJeGpko1Mt3dEldd9qpug1wLSgYNHLaq4hjo5NBUOYehajpiVdhR
YAL2VIWHpso8ClXrMbSGdWcMHxws3UUxvOoTBSC6EGc5i6/kTZQuKIUsDujlxeHrv9KpnvHIImM3
jOf515wu3u1kN9Ttq0FadY8mvJZqrk/VhM+WEGVw4lAwGvF6cBugNO4Db7ViRW4Nj3JZPWaWcR+b
FTy6KKqvFshJadM71DUjqF+ZuVs6ez4jl8w4tiTE4ujBR5bokCcMZAoO8Aa3N3AJDYZ6pWQMSBpS
aRu5UjlU+Qeih6PUj0LpIC3zzIAwgo/0SnKCiAaSSak61M0mMTaJ0lMSpazQtQdrWqktZMMNrIco
MKbSYoI2oEKkbg3EtfAStvGlsJWgoS9kR06D1q1e1eU6oHNsOLC1nHhWPkol7FgoPKETsKkz1v5k
kcINqZSlCGkKnGZnsdiIY3tXZ9aM88raB9gal5nXPuBA9ld9o322NlZnDvVsSmb3gBeczWOXr5sh
fw7yWj43YXNrPavYC/HaceLQCzj9/eR90CKH/eZ7aUX0AqkWgBrIfF8SXI0LUnyQN4icgk3EZsnN
Mqu2XC71VYW0tSinqjkE3Li1PC72Y+69V3iS105kskNNFlbM+AHbguQAVoO4mdD73NBHlI3Ma5R2
ZDEV7yDpOW5APCVQgEynwOyfemiNV8utx6tnlZ9B6dkkUvpxY4PaWQ6WuXWZqvfOTD1SKl+0yblN
CTnRvAjfiKoSmnAjfZ22fXtXO1WxzHpus7lZnDOTTtO8d48DIdgFDKkc/rw5spGFa+3E8thAzFz5
fnfHHvZDGvE3jrlsXVTtWp9r3OIGN1v63ZBtvGZ+5zRWINmnz1Nssrcw2YDqffRuZ622G6YGZJNr
HfGkUls5xQQ9u9rmULZMJ9HvXUyfrIthALA2iPmAreuAAsbR6qr13JJDleZE9rgCGVqkUOoHG0nR
I4DDUom1VV3qlKmmREL8rn3CpsGijk23CfsMecHk2OCyoNHFN9vq2otL5GWjVa62HuxPcu7ZiaQ6
5T5tx3V/LiFQOGnIwabOt/QbFXdSVm+O378Ove8/IWqseweScZecAjiva0+GZ+eHnAkmLtygvjcl
O466GeqHvhtoZp7TXRwP3FOBsgPIcCXqu++tzKaegOW3HI9leRMaIms3oQsDtAxBsunFdZraBz45
QI7CGh5/k54hD4i90ORr2kNKJYkWbEyZmBfiDFWn68sI8N8OlwgM+kPkg2EKRiPfVLS6Jo1BuHuE
lWu7frFymGGLySR1ti5FVGx9vzgNnt0cbN1skWqDbo9wG61lWm8TqoV++J0tAdrnLFuoDbMN+gr9
fIZjNg3hnoBCcmLs+dFiVBeUjNPMpm6chfGI5zc6yd45FRjXtbTZkvd1t9TAc03OB86MXrnHzbyn
qPCl5X0JuQVvulv1167gpIaCAJ9ict8M30dqz0EGZtZpcOJbaOfjOuIYQA6nB4MStBLHkwQkm9O9
GFJiOKT5nupzbAhO9lNE/YtBtG1bGg2NfZazwnBjLlqOG8P46EU4GCxkUooAeoZ6ET9aQXZjTWwd
2KDW10R3z90cTovSa39wi8ZSaaNn5D5loR0mIV6IsLW7JaMKU4AznSnJAK6SRa9tGH1iVcV/MdfR
hkY5HjLvwOBkTe1j4MQj+1wPH4f+WdHw2s7sA4yY8w3JDNqseYhNQyFYvWn17n5Mi01t2YhN87RF
69txb9VWCUZSgz3O0vFjyuqcDK8204BGA9hGB9G7GI65P+o4mUIC2zZLBlyfepxTLKVx/WvL02DZ
wQqGEkEq3z0WGrXCIjJ+9noXUY4+3FdiV/tWv6dJkh1JhJ6C0nPTG269TV04m0He4+RwDkNqOYd5
OEx5Gpw5HjMLDfZey00YOwGFjD6BxDvWWg4l9AEA8vLUUzD6CUWUg4St04sqyYXnjPh3gZdHC0Gd
5wPE7zNoV23Rambw3eYW39ussUQ0OyufXO0h5q2/6kWE24+jYANZKPngRQFpr1cWnpHAYiiF9qVV
aozgsWuZt+qDsYB8poDI6dijQLn31IawuMu3duZPt/+/JR2P2dV2/1tFBz/ff/x7/6tZ/I8v+6ue
Y/2GIGN7UiHoPOzff5NzkGa42iM6o9mYJgvOP+QcrOJgQaGGWjaRHeNLBPqLGk0Tkq6bOmo0UrWq
Abf/jBotEYZ+EaOlYyBrC6FT9CxMsDq/yjnN5Jb0WMMEFw05pJE0cwfJqq31dbCLQnPFB+iChnAW
/rj1HfeZIrYjtT1bB80QduQirZ7irr/rORKYEYObpUJy8THGnNvye72T3PhAPJoWlln+vPHko9eM
W/WvTUW7NZ2CgI4gm12egpT2xIDJKDmUUQJnwdp00d6zunNZ0rdZZ2d7TG41Ge86RDlO2ncIWDcN
m3PfwoqBrhUHLzVDDFMq3rjp0qXjh0+Lb+aAdg7vek17zK7VQJy+zPaJKR7x6tONHT7GbNQxG16c
pgfkk3tvmRrxQw4xCmTkKMUnuFbz9ylpz3+nAF5/d+T/C6bKaxHlrZL3abv6h+efxYLNa+zQbYU6
94ucJhrMxwxGGecu6+Jjciaa51H6TNc3AwP9lcEG8ikb7WlZx9iIDKgKXcHGmeGy5bbEXD/MMSeK
/9Mjs0kj/MMj84TNo1KPixzBr4+sq1wLpaTI1mGsH4V8z1rQIHaEFa2EZtiN7S3Tu08s18uhnj8C
rj9y4Pe4BOlhZRLFnNGo6n0CvseeqjOg6CMS9wp49FZwVzIMfTUnEDQoK2UYhYPV5U85aWeomZdQ
RpvQKInJE74qh20F+gTGDtrV2O/DauRvT/iwa3khswnZ0/6dL/gLMPmXl0W4//DBkMJR2yCXZc1X
jOLXH7+Sk6Tyq2CTjrTgOxAISs5wCwOkuoPtnmVA0C0YLwdl94DAM+ywdfIxqpPbaNlPeVnjFe9g
IwVecwRdEz8UYf1S90iDRQ4pp2pj9+xoTnIFswvr15PRuxnSitqSWr2WY9af8Uf3y6+vsIqahhYT
sQ9uz1GnoWxFxit6Z8u2NYHVfiOP6u5ooik3mgdIBNkL40mpUeqj3UX4j/cwUUp11qzVqdPJiQeD
H7ahgXXPIFnAZobpe696oqdIRquWWTbAILD1OdJ2HianhPZxRlvOu8Dt7bOuzsD0qmIZ9j5MMdw1
qc0n2naPU428VhneuA3KHH+WbcCvhM3CMsi5q7vqTF8tKyQID0tho8nqWkH0kNKoZW3Hb3iE5++z
6d7C8tWpiSVQ5wDhB7RtkUFaK9WJP1Rn/3BoPoE3jVc9i6ary0hgAaawi3HLfjZU88PMIBGricJU
s0WvpgxkZW8ZMXj4vtatbTWLMAVINZvUakqZGFeCgrklZICp1CRTq5kGBCfTjZpzpJp4DEYfdsjH
RM1Cg5qKSjUfaQxKlZqYPEankZwDg1SiZdG6q9Ci8zcRBuU+SbqbzQry2ZXlM6XGOblYayNS/xD3
MOXHNGcdnkY/nZFFtR+yDseit/Qase+FA1WsFzuJiDaqCdCZTbzx3aNJyezKGk1afcNVlfbaknA9
j6L/6FmuZco9oKPZYCYg7nvG1Q4DofkBAGBYJcbFFKSiOcoYyLozSWcKOFrSen51jTJS1qaLHOu2
5bUYQL9gapgwN0hMDoZyOzRGeZ2G+sUc4Tbz/TAe7QrsEZayScQYWvNXZJEfWuRpKzKq2S7BWIFH
kexnWa+xfmKowHsBmxouVx9eWhnbWxVQYYzBqaE8GzbmjUy5OGSxt5SrY1L+DmeQz55yfODmGhiY
cIHwRuLYWZp3Led/G1rOoTPfIjs986LjfFJeEvpd3FWv/CWFcpo0ynPiK/dJUPINcgaPXjlTIiwq
PlYVqTwruXKvZMrGgp3FDrQPrrtLyxy+Z35O8R9PeaiTS4et6y1Q7h3ljaEj9s3R5LeobVBFHnMd
OTRoPGcZTtp963B1tPVJg3qA58ZU7hvWz6SFcK6As7mPIl7CbEJFwLIzolFXWHhsrDy+8vTMyt0j
sPlk2H105fthfAJ3hRWoVJ6gIEBw0JVPaBDyIUq2gK6qE8x+b2FhKYLZwoCpXEZNaZ3B0SACY0Ay
lRNJx5LkVdVibIxTlvagKT0DOT/Z94l+RmGvdqHlfHYF920/rWgTa5ay1ZOtEm8GDrAY7CAIVVlq
LGxGD08L14Oe/vBz51EQhWYNu3JjONZdzNtCJI+OHn9EBvAVPHOB278kE8kj1ZfmYFMyxnlZZx4O
c0gPPXVWc/5Nx3m+SiKx1uvxKYvoIQz3ekhLQeidJ3O+uEWRHx0xfuq2sYqSclhkWXJrhhE9xHi3
ept5lumAENyG9uJj52evecPcGAL2Ak7m8w/Em2mGNjE0/VOE7ouXRlexN37i7jRF1nNRo3N2IacV
OINWC3lGGsem65+UJzYidLElkrasXBMz21lX7TaZkdw6LSNSFDj7rq3PTZA9+Hny6AbtI/bhGGqR
rDfakBNATR6J/l5BgwOWi6KPxtLXU+JGC7vA4jqVE9aa2L2mnf3qCw/dLEzAZ7bYhhrtdTJ8Cl6F
dtZZcSzHLNvP5B2yCmvfNZ5BvR04IBFxk/WZ2o55DdNwgTY0TBFBoGJ+12XBbKZfs/Bjbqzolvd5
tbYpqEcJL1+NtMPFZbAa69NXP28fUvGSOmyaKfcgJb2hBIRdCGfJpYNOzErJSxbBIA9eUn3Umvhh
YP48ag4Jc7+a9g3/VuQgyJjBqYzLdW135baubJdKdftm1pwHfPA2o8M+wO1eXQf+Me9yPK9y7Saa
vfSrlR6J2zRRA+dwMaZJrN3Pw4B5lyep09vkuzX/QPDjoOgA2qjpJRuGIyb8jdkB8+hsJJhAx8U1
s9+g44QFisuPir4bjd8ILTy5KW3s08xlsyRMj+vTJJ9GdxM+TEyjtgk4KZjuU0rQC6NP9z59brsp
SWCktP7SViblvrYg4lWs04bY+zCi7CrKfj1Y/rd+TL/hNX+ifATVw7hpUvs2ZiFIq472cI0Py9jW
9IQ4zb4O5ostyRS5o/6z6Gn0tP2tVSqopPMo65xxWb4Ns8YbAhRH4CYPeOtBWSnloNO5ivHaOBY/
XsAHJZrzV5DX4wIqOi1DxhlEg72Jba5ILd1Ii3lKCKYP/oddjvRIR9QRBlOyiRJ0YrZiXBJbSA5d
JxZ+R3H8EHUfCNDNEmTg1gTVCiEh3WuFIPXBN+KzQgSuw4PgsQNomurFt/y33HWNU5FPW/TN/dSE
VJIPPuche4xWSdrehqG9ENbAwOmSYOrbPrtL6MKjtAdbpahtVFr0EDkbD05H7nmquu9AYnBxtIek
I/kRq4utaiTKgDJiG0klKBe4ZIP1wmpVLDqPJ2NuEmrQNC78QL7iNLv/ffNCzp96TYzNcwlWJyf6
xALloxPpjcEu20zuZJ1rrjibxhZHS9NwcootfsBiN1QuArDlE0LxAar1ASgo68UfqC4bQrRr3y7X
ZY64VyUwdjzXK/D2hxIPXhIdsxGgVqPfaEh4lyYMKat7RtzU8NOeJdsz+rGbY1ZX3cZoqmuvg0V1
mvo0crwMh4DW9JiiGG2ASE4HI1zxqLoZxJOEMYYb3Pl3baZBAkxvQjbWIe+Cb56ludvUuiC3NLBE
6IiBORVTcunT8iXq714h+LDnLnu2kOc4azlhOMjvvA5EBCexaR3gUtTp9de2lOiPZEHxbOYwPapt
PYTlnVfsCgF+TqZN9V5Alk+nrREM+UcaCz6SqBs9/HMyY+naLcRGauO1UtdGfc5OV43uhVVtxMbS
YddFYq0IG/21dsofns3HcUzSc6SXNcPpKqRkYtllMRJyPy+MjLIBxc/fZXwh4bjglUeEjxuXzFYr
qnKPgZ0uWi3kcNF7P2SQ69iUtWAv/DDaBjVc0obwVKgis8Bs5D3BpPqM3jLZ2SaKtPD09QtHEB97
aSQPCf1ka2UtU8wCMnC1ScODO/4sRDqcAkaDFWI2eNp5WM41RCEt47JZp0/m6Gk4wt3bLDAhh9QN
JcSvzaZ/9QeS1960TX2D0JTxSLFqsiTo+Yrf4tAUzcUZxIq+hH2fTxcorxcKGnh1JztZRgR/ePKX
OZpW01b70Uxveic4aUn/nkNYvnivTTZv01GOU7z0lJwc2CDUCoI4vSCcFTUsSyFrlYXGBixJnkxJ
W0Ad09mHFaAp34OKRY9D2Lbmgz6LI5/UW9VlZ/b7t0Frzlmc7z2+GksyJzRt3OHrenCH7DwP5iNH
3O+sXdYWR8xF0tB04FN8IRMG+2bbQ4KerGynJIOIaoyeuI8v3UeDaB+6fPaRvcYzJ9IwdD6jUn6v
DcjPSPaxxdkVQHOzOOFLvVEnwqFFy/yl7tVcg11CojNPgWmLR/XtJjs+gkGom2od+TxF2cCQkxyD
pv7IQpcMYEbdjzEAGCOtjqjfTBX4PbQR11hOfr+InJLZdRNWyaNGVAxT7LBkNtqPjE0G9/Cqqc9x
4a2pxrsxnb8ZcnhUx8dGr89OEWxIIx2TDvSMtynbmVVQsOmLdy03GHn8NTeCdTdVNyW3yDF+4WcD
YueuZZftIzQVPZhxSORwBanyIjAVcmMgfHnsKXHuWv2sdIDcDKhbC14MCk/HMTyGTbGPYTI5QMio
bGaOek/HggSdt1avHPv9O/zw66jFRwLd9KheKQ7EG/Us9ON7W/7kGPLcUsM8u9ExTIateqSMxz/G
CS6LXe3mvDiqHyZOhmWL5aev9ZV6Qyjp5OufIUqSm1f15Y3R0UmSH2lpu2DJYYUyXRIP2JGHHxhx
uBTleQ7dt1bPjup18YX+PCN4YMHZFj1lzUpLoCRrMz8BVuG/8Ba5xVFpI3YL3a/z1obJtyAJxrKJ
4NzQ8FTl/rXtvB8OzyoVKRXe/N5YCC3DCMRahLewzpsQDfSini9rLm+16Hc0Qqwmx3vMwRtNqbdW
nyYLNLSURETaLezCc2l0l8jkDaWVCOD5vHPbg2XewxlaZrEkhjPvNPhfXUhvSwtmzyQryiPVxv69
IpUR8/5REgeQkvdkMhpIWihVSGV2DdzZ6/PvYz+smQyfEASfXY2nx8PKnBXiedSifVmnR06r6GHm
BiXgZU70CxfAFaFXLDMNfCDeMDx3jaPds+V1MMqHdDjgo6xB3UZ5zByiQU7rgESyH7qRMNfj8HXy
k73Wi4t00mM4C5Z2WnHWocIp8YlOM7+5R0rkevtdPSspzz49RMffn2eeqtZD9qshABv4BFFmlJaj
njo7z89fSlx137rJM/1oZ1IoxGVJKCUhF12tj3/OQ7yM5/zJ9cgNtehdYvjgSHQhd7bu2Klken9m
4SY3RcwOqTbcU5KVd5NPpN8htEqTDvAVI3VAfnICCGRxtriWrhs69+p+PDgxr4woXe7bhXorDXIZ
pexawh6rObEfzEesp1Bx18bcrkdX+x5KHh5dTqocmLzJQKbJypd9onFAFSU8GYo97PS9bLJ9m80f
Ss3qB54z9ZR0VYL/Hy9FHx4zZi88QEoDbWccadM6pTOySLuPxqn3tj7eKjtS58C1mdrrLBcrBiqa
SvTUollwobdQx3rpvAHnea7d8Gahe6nPkjchKCC4NryFpnq8ENL539ydyXLkyLVtvwhlgKOfRt+T
DHZBTmAkk0TfOHrg6+/ylOpVSfY00FQmu2lXpspKJhmBcD9n7bXZZJp3ApC1aea9F1C5qB6psHU8
6Ny9iU2rd0r+WO1BPSHgFui6yXZeRpa4jFTEez3UNhGjNDv0/XM1oPdRtkIi6Op1ijXigw3zduqH
u3bKzkGFD5iviUGkabSbmVpCuFnOymMd0JAG17Y0KIsXM4dp6Xy6PqFkNnlDYFwsk58bFjF/ZbUu
5vcUHTy97EMcvGZRq+8LnpcraafwBfyeuyqI3uZkSi5WtUvjxmBSFhobGbOa7buyvyAy7y+//6vZ
m1uuK5s54+PSTMbgbjK59E907qysTuobDiIxwqxUX7fl8xik5QWEXzu1rjrreMMl6y1SfxQ0Ldwq
kHe8fPVNXmhfXAQIBmV59OnBDjrAv74VlpgD9OBAonuvhYPi7vilopaYgvH+RbQOZTFTxKyWslhA
HgCSpPsu8v4QU+PTJpZ2nqaqvQ+r4KFqovhAspxqdgn85NRWvqNg3UhYTc56RoEXgKJZhZLhTzyp
c8e35mXQGaHd8FL48NlM3g/9zAdA31gbT82zcyppF/gu47Nbuv5qGLH4VX3l3DtdE2/mqBwI/Q58
zhQuVgSX2kFOF6oogOQtr47YW4b803xVzUB4lAthaz/CQvrrRC/7tQupvjUKu9gg00UwbObhtYwS
YqMeB4KcAcrgT9aDLp1tFkbhHbt1UjeIAXCmR+OReea8zVLbW4yjnW8rURAiGWigdFtr4czJ8Kvo
iZwbowcmVUFhWu78BN+nbyVtB9e6M57zkU/kzgEHnOpgJ0aRrD29+5qs7JU6wjgRv0k/+2JDmxU8
SxaRjPJ1WYRiybdtV2oNvCTql64Lk7Uj2JUaBAp731X2zfSNfMGvTp0+sO6ZaNkoxTXGUxDxercD
W66lTzEkeFR3pYFzC17XoBrJVPtuRh7X4QY9t+VRa2Y+thq6uOqRtJ6kF3cHqkAMDBnOSzQNxZrP
kC8UzLQ0+vwAl5MfczhrxM2Zu+gY6g0F6ZRccyGyDlNZvHQl+a3JSJd6Fn2nLlcqQ3wwkS2AMhGH
pjK6c1FbGwa927l3r9EBt/O9nrvU2GKH5rKXoQFZVElABXH2HGvxsrlrsMZtwlKQ0myrg11WB49p
rj6FOzNBUW14OyefqE5iuqNh+ewnejmibIrpr+zDzUfn9aoeaRYb/ji6mlwOLzndoFU8saKgjWs1
6Yn3XtjUkajZtp6MFoNV3Tp4qqbWbbvb1EneN8ZGM5rg4tFv+WiPfbnCESBXbdLi87SS+0ja+VmL
h61Fk9SKqLjYzklgn2p8gWxZgwMwGAE/GLxl4frjnt2LsUG8d+lGp73pJra4GSrwPNa2PDJlzjec
5PLneSAREN+Nc/OJsaJDaJaF11h67bF15nctBJ7l/D4CmM40i3tpsgEy7J90g167Ko/mNQ85jgEJ
Wyk+VNz9GBo/eVSV597muDEgy+iKgO4RniKH37/UtVUvqmYcUHpmqzRodRQw/JLXzZKJWbSMzCjf
A1lqLxoZjYWfvgg4/PsuFPYhKElP20nQvWuyI9Za8lJDuEx4eyoAEcriZDxT/pDdx45LaiQjmqjr
rbOzneQTL0h+mcvEetZr75bo6wJKZ8ccbqK2k9JeWcFGdSazb7fxb3bspdtxLttVaDp8EghmLnqe
Jh9BZK0xG13gZepXAotyURoBqaxorCAbtJy7dlEeKKjQd2OgFaskc8Ql0BKq5VMSlvwoPXKyYXVP
X1e9YyTTMLJaddisLyJIjIuWcr42P4n9Bon6gZYBS5TkkRZkTDXgF6eO5oK1YRDmrbN0XZRy5rye
ouc1wGW77hKEWbaOhfnQtu29ARQOssAGHDzaJ0tiUISTzwf4U6YTtRGz2RouSVymG4RZjJXqqNhB
fXL8D5/R5IMx0oq37GX43sJY+IYZnrh4bt2GI1dp1xtjGl+6sOGc2kaHfg7OIUV2HDOZ7WIgoa5v
0WuXXrLO46Kgms1QmzCXduGbtFuSGQfAVs6X7EWXs4pHs1bKyPBJGOu+Sy98ZG4Ra9prLc0wvnTx
WwVxvkGqNC9CopQsEzjqE+q0SuKWFKFWPQm1IZJfQ4oC0qWjHtXnt90Y4Xaou9XEd34RJJhbusbB
Jo4AvbLReGmFvqeYdOVM0UMuLTCPZDCoFApALvS9FkdvbdW+zy4+WfAVBi64aiszOPyv4wLUhRps
9/9zAOT8Ef76yL6Lf6n5Irz0j9/3Fy+gSAEW/IK0Bkw4VMBf+Q+fD9Y/7XGW/jdgwPiDGQPRDNd0
Bck3m9jGP4EB7w/fgaWGS/hdGibs/4YXMP59K0xVjW3qfG3UiZhUfam16d/iH1D0eit6LWUwmL5U
ff9FJwfLtGMeOc+R29wXUffM4B9Z/3zNx/n5b9+v/9+63HaVue5fzHb83cAmBIfwP/+if/8CEOBk
QIy2B8M1reykMa4G3t9quAaj6V5hSPcmD3SlWuDAbND5Huuc6sYof/M7rNoNSE0Y/EDpPIrKOlgj
H6kVbDcxL8LlLAifnSh8MUlo82ofpqXw87cO6JUuRfPiu+mD0VC7448PnPk2Q8w9p+IOuqmRnAT+
9CTohKKuVCMnQf+pjeQkCbsfHxUnqO0618RtGoCwSz5wuDtbAa52zqJvrXNnOYEPv087TlQ9BGZ4
aEL3Jy+othDpuk3hQEuXmUzFWD1KvSU/7G3c0SRhtB2fgDQBTkp6MCv9gYYHgeUrHo+ckwwPnnpX
Kl1CiTdBr9oV1kssRO0oX2Hg41VX8Aiia9JlKtxg91AOBgoklZKhUnIGXWkaMiVsyJW6IeYfOpRK
58CnHZk9DA/Nb9eDjvVBKP2DHOEMZ4wQMWYIQykiMiWLKJU2otLSEYnPXK8bD2OsqzD2xn0ZlW6i
9FdsdMEFWkQUDkaKGjMFmqt2qUtg4LnZcVkZD/WAi7tmG2q5PnF9Mg8VOQ9kZPG2ZBW9rpQGI1BC
DPQYzcrAkWGxOMAaZjyb1FptHEoItmgAvtVW3tQtn/3eBjLU3qLzobsCCwfXaK5GnEhWguwyZT87
32a7gq/U3o1YPEyl8xAJChr0Hmklb2xFXie8HwL/Rz+vwhgdiKXEIAPLc2St1R3zt82g5CEFHe+D
hQEFq4iv9CLTt6tkI7XSjnhKQALCd+AnvhyHnBq3CGbXC+LjiLXE+q0vqTa+0pmMfreUSnAChnw1
lPIEVJstFBaUEhuKWhmNSo/S4UkhcEZuW20laiVRkdhUGqwqvdKr6Eq0oinlSpjqDykOFid4GZWS
ZVByFs4Yw9pAFKO0LQT2KbxRKheppC4AmRsTywtI6bttTM6+d+5GpYHJ1TeGRrh8IXHEFL9lMWpF
xhaHzy5MMprgzytxy+Q+/F6udDNRf18p/UxVI6IhZlGsoLy/Bhw1qZLVSKw1BvYaYPHDKOWDaaK1
QcAClMEMhAsc6p5pi1+lXvq4cEqcOKGBHCdC6jRo/c1s9WeU5tESq5bLfOa7UWKdYmruajnvTVGv
wTkgJaVdrZ2setYQ00ut431mEVnDpdSgnAwgjzz5Djs4rtqiO2sGxYGpV8O6ON9p/Yvc7CadXecr
bniPa494eIKX2aifx7ZaZGxpt6OSCNmka6ahfeuUXmgeh7uh1t0FHQ1cMrBHbvuwuhkBWzAtH8KV
nhg6oHNA6AG3QgXb4bU9/iShKvP09gud0EeP8ahT6qMiYzhbpZThEL2RlIIu6T1d1fiSKiVOQunN
NladzDP7gKmv3wrs1ARicWAjs9sKl+q1kHW4ObJNEVr7iaeyXzgTskLRda+dV55teo42FOieYyV3
ckU/LgclfJrjEffwcCqVCsrFCdVFyKEIhVCnpIRRQqmjwqL8/F2RJvRW4vdvn1s8Uwa+KRypNw3/
1DhxuRYVWh6GQy51YCiWWCkW5ggnbiFU5/G4zjFaOfwrFn40s8BTuqtYia+C6a0hK7SXGLEmpcay
lCSrJdLPLOlUYM/ivxek75qnvo4UL1uj2PLa5jTwLF3xdJrwu1wdQZ6ZmptqK2GEOFTj6gnL4UBa
ZmANpVReOL2Q7KavhtJ8wUMh/FLqr85BAtayCoaioYTQaxHN60H95gzdO9uujqbc8hBbMtnQqpwu
jbYpqY+uT27S1Gt6eVse266LFSPn5JU5wcax6mNJVdtKr+haCEyDDJ1+9VLUKAwW4V7i1zkrzGU1
xK+a7vDY6j0mfIVYsa7aYG7ek9I2l9aw0j2bewtxp2RgIVTNX9zG+TiM1V3FGU9aTywtSN3dkGkv
gW68V+kol3nqP3rkSur+a5C6t+tmiVQmjFjyI6c+5vGwq2aEQZUTr+SksZQmt8bq8AcnYL6lNxv2
qL9Vk37Mokgn6rDRERktWiyTqzZk6GkCuSbMuDiGb7OE66JjB2Q72/5cyvSnkdJU96arWyRrAB/2
vk6Mx6zMly0qRPoJqCh2kTZXzkCHou+ADnjtytFYEtYFfZc2FkNDFPpSbw6JKD1sPtOpnVqOxNqA
J2PMtQuWp99IAw8cLGfC7nGSO/YmMZUR2rcB0arpnT6gTK34KnYJ8EEkqZdFUcUHozH2uQjEnnnS
z9w4OUKZSg00TlndNUz3uaPENLqRQS38dZpR0klqriwcgGasGMtmqi9TH3pHX5Wl5jSsqVpHfknr
f/y0J+oO15CVj6lPiEDYEHAp27euIVgk2S7JsDE2qtNhgRsdj5ufzEtzis45MYKY7h6WsPO1iIKr
SbiOOxlfHJH1YyU9klLeXowWL8pu3OWDf6EPTqwdN35pYu44wqGoGubGGphe95jZgYe4+bRyXvgB
64c5cs5lIfdx1VEdw9GvcYqXqJm3Xq1Ny6njPe8Q3CWkUN3XtnZruhDRbgKLMkndQfNIgCHt/ecx
zPh/IKx5zsVGw8UxKWBgAtoNppjtoGP/wlT16fPNZ8SU1twKS7h1zkN5yit4nIIPc8hukTT3HU0H
S0Ir7EacDW9lH9MYTx/zwwPep1uVw8A8HFFEBDxuSURFTM3JUkafHZnKTlhUw/GkWKW2u2X2BzTS
H/2R6yIwXkH8RSt4lw/Pk+M9lUP6NVNuij7dWWXSe+vd2yQxEFZuzu1unM2lo7sA43mxgZm7Ezhi
IqKRdK43DNpiigmFcBda2labhhuY0Q731QwLWzcohedqvGpiOlOPx9KpphsPp4M2z+aiYMti2yYp
R3tCVQ5xQZrnLYcy72h18CgG0l+sLthGYApmzk8nLdwH0hM2K2B9Ldi8XC3/I6JOA4vWcEo8zaLq
CPVlrKcUN6Xyh608eexwuJR6zdx5xMGzFr9I4PAOl3wqtmnN2tSQ4SZNDeQ84bSnpG05ZlkISs6r
jhHS+2hxvWwng8lnTuKBObC05nGpNZy9wuRp5inAQYKPpwbQwaj5oRUVMTtH3AKXFMcMkOHSlpb6
7GS18LO05InV3sZjmtlgCMvozRiy4KXi2BzGNFPZ0bULPTT5HDCkJJDB46AROBoq+lDbM1O4b4/2
XLdot77FEVL9htp8KjsSfJXZ37SgPGblsIlVOnakTjXwflgxotzThvtMD1+j1H1C+naIu/khYAvF
v5DW1YwqKo7BXsdLGWZj02uooGtHvOg8KFcMEslUUxpMTIBy2AciwN+am2Cjz6a159uEqYb4zEvg
ORd8Jxzmok7mP1WDcVA9FUMWvxRyeq5q48HwvAeWh6jUTOSyqcneNfc4oAjkpLyWPX/ZouJbQFgd
+pEgSIQqqSge81zb18AgF43kdgkveJCd3OQjj2UjuWqhfCY0czdnMl+xXFYWr/oOmMGALSqeUndC
ace3m7nJwShzDhR+9TPElUO0eOQMT3JppmUv7+9MqtIXbjjeXNP4sHnkLxgK3/Jy2uk031g5b9Oe
e0aW9Ki+LA7XQUaAKC/x5IbjGrwCyVy9mzyBRaNclLZ28evm2bJVO4V2E4V7SBxmG37xFGpkHzXt
ONOC2VXet1uxFW798BZP0fPoUm0zULHRWHMD4qSd3DQ76XwKLxIZXa0ai9/QFJfEiY9pa4J9aTwW
nPA6TtPBZb42u3uvHb4Dt7iJsFMOcslmI/sJM+saCW/TWnsvPIRzetXVK7jQrENZCV6TYW2emkkd
E9K1HJCJJuOt1f1HdwrvuIO+iSqZ1/n0zQLurhGK6suex9LcSZN1Y4GreMxDl3GYve7c8a6sf3zU
uQs7QkBUa9YmSL2nGac6z98w6/ZmaAM4zPKq6eMuywnjMAFHalKo78V4dEzBmUsmT0k44ICHa/BN
seOp5a5Q1X1jNc4Wo+kjoZx1FvvUJqJUwSqbJiRLiaRTh7vMWkSt0u9uNoUjs57LVTL3CfiNpTOU
wnlVpJ8Bm8wMho4JPfNtJ7kFffvJ8A1kiXklB9tnu635YOSBGtbfXZHc1Pea7QvPZF/H4R2CLM38
TZrsJnVmTdyZzy2dIWVKnRhHSMwG8Y1ARLKqGTku6Yg5ZE279DX52qVJstI8NtTi3hHO1Sb02on0
M5TGY6vzr6vv0mg8dA3/fvUNTyx9JyjlEWxks8J5GWbqjYxi4p8keFrK+oZL00N70uIbxaKbDtBb
Oh9hkUZjD3UfS7Z0OCdfLJrlhpjxftmFz72hfaR4GpezHax0JgXHMDeeY8+LdiWWGVtzkjs26c+6
lZAA0jAqkCMt7tOIb/tQY+xyx4eIqtoTNVK0xXjZgwvjLt50PpCznvQfWkC34N3DR/uVHf22ipqb
IjIcS4DsiQ+fZQ5GANowB+Z79ACXZNssPb05PoEh9dKRffqdyGDZIeZHcXMP/HMq/OBOdzgj0ov5
0CSDefbcGRtQUJ+SOd6o/8uM6rNqycRy3F3ZrrtOYmSK5aWoHdoDa+hT9ePVRE5Tx9aU+XpC/j1X
bK7Nblj6XfSaaE2wdu3x4DlcwjXmRvDSwJ5BXD4ymj07obwZlrxGnncaOv0jyfh7NhkLlXAQd3Pc
PHdu+Sm5tyzhdKSvN5uozrXlOF0HoZsXpkR82DJPba1RbIvmGDnBeXbpr2K8/ANb/6pJ662aTE4g
DbVltXs/zzlrlfo1sLbs03ewcoc0kA/9bK/tjOukRsdx2L4C+3jWRYwkrP0w/pXJuATuY5M/UN8h
m5NJ/HjRiqDYSotuES3cJRnX4Y7qzFVCi/TSEf1rzQ2BRpKITteAauwCm7tdBOthJAhruNxMnYIo
Fh68l0HiMO/pNhP8OW4is3UCSFVN4tXEmMphvr8xyvcQnjBcLnnOzO2+azitISMiQxpYuyXMp0Ro
Wl0LNHE7H22cm+cXWIZl4NNTG+vOgxW6j3WKA5RmWUCEoUHLn1U9713zK4cGwyHV1PVTVSOStnu1
EUwtaw8zCvjvZCvZA4yWsXovJDNYEnk5n1LQRazNbx1TSw52NHE3vJf0IJ72SLXezKQHF4Qlm4Lx
e3bpbp/bWzQhDG8aSMDyZ54grAk4vnYM8TcOSxx1vMcSIc5uEWKSmNs3eP+t5zrxo96uOwzwa6Hz
eK1Hjt++aa5M1huMYJLuqAfeyeXUl6IHWLMJK1Y+L7FqVwn7uzLFSzPXznZglU++P17r1skoAczZ
cP6KXWKNMdEMJy1e6HP1Fc5OUNDnvjyiJF5W2euQIUd02qGGe0reXOrYxhhkcQ6rMyFvzsI8wtnZ
dLC6TbRbI+MhgEsh7aYyqU00I7pCw9INFyY2bhj2p84h0p1PQMpUAvA3pVt1VaUs9Mas+kwKDkaj
YvKIUZ9pL2NPpFi91LyjCsvb4r5/qUmJbnQpX/vs2vwm/ED9LMX86cB/7GXkVYIDBooLhKC0mTTC
CmI7XfWKHuzACHVwQqoSu82kCEP6mtbVdC4UeYjD2VEkIuvad9LoV0HtODG26Kh56isj1bGXvc5u
3zKJGMf8VELuA7nJA3RMsHeOH5yX0bcrIpKcLv+ToiR7cEkBNpkENNgpjnJURCXKKdoBOdCkwJY5
0CW6jGid/uYwFZFZKitGDKSJBIICgwByHnwTzqRDpwnR2Zu3SBGehIZdlkq1XNMRwujE6EjoQP/4
6QG2l9iuqD8njW+4AzxqKYpUs+BJEUlsEsjGZadYU9ODOq0Vf9oDohIRuU42Hp26BpkfFa2KeHFf
gK/mimPlRvIOSnbrPBEuhSEdLsURGWGuwW5kPkkLTC6o6nsZpNupoVfCqutfAnoBBS1fucNtv1Rc
baQI21Gxtomibk3w29B2f5Eh7bjXAwYX3OcXmYisjabPZwLF59RT3VYAvVo4PkPn83fNeV3QGZdb
1Ic7PT+YMiweRU4NfQ8g3AAKOwDDZL6eZlIKZudvCwUUAxabijCWoMYhyDGXPZz7QMh1TnOHkbMr
Tor4lXLpawaw3AEudwpgBmS2AJp1wOYewDlUpHOnmGdTzRltMOhR8dBMTsNdoRjpFFiay8KDCTyd
KIraUDx1oMjqUjHWo6KtXcVdhwDYBiD2cCS44zLD5a/nKlKbD89dq9htQ1HcATg3qu5jpfhuE9Ab
IyXp9S+WFOlnpUjwCSR8Vmy4DSQ+Klp8BhvPORS5CY8/DdSnz6gJzttdR+L6rTM94Pxjp1RuYeZc
pWLSecZXWzwK6xRcPQJbr8HXC8WxByyWdUW2SxB3L5W/GDscNNwZi3hgotaOImYzx4RZ/WwasDm0
B7uoeAP0fJRB8WYD1OuKrKeS7I30uLvKFXU/Kf4+g8MHx5/5s7Ripr2bdTaFxSN0BNGfeW279dlQ
RH90wPF2N7T3QVCfzWzZ6sVez3IAlSm6OAm3DYQM7z0xgVTlBXyVHEiJEERECUaVKTB/j4pVzqAm
cJARPODBRcU0UYSESAJE6sFQGYVQJ61AB8mTT3yhJsaAluNcE2toVb4hI+gwq8QDk5uKAISm84Gm
EhFaQoumGJ/73jwmpckO3Tq2RCgKlaUYCVV02cmBAJW4R/dRQuoiNGDVeeGuPCNFIRK8hDYJDTBK
uWwJbdCccgxEkW9qFecg1tEZH7VKeWTEPeTccDwxBcMo/RtxE4mQ2bjriYhQdETCcJ8RHJkJkCQE
SZqQNtCMaIlJxMRjgKISJ7bKnhC93YoqhyI1j0PX3ljfU3zXbKcg/FUTXmkJsbgqzZITa7F4s/jE
XIaq/EJ/E6/LaYlbiPm7rjBSlY0xlcNUpWXyhk9d0jPUZ7dbFurflK/IHf6Nc0nUBpsKlnvCN3gG
Tx5hnP/traptq8D0f16pLj+yXx/N332g//gdfy5TrT8cwF7f5jBMiNVT8eY/l6n2H75psGN1PUq3
XN8heftPmR65bI/PHJ/9q2UJz1VL0H8uU60/1OrT932y2Y7lEdH+b7apfC3/ts30QAf5V/EfYeqG
q+v/uk4Nq3JqHOAsJgRhdscWcRnwPLsabXSqm8zf20nLY1OwhCgnPDGxpzkXrahSHAxIy4XZ8G7S
iVM7HaW0efxLQ7nPXNPGSBJaPG8biJU27jeN1nV3pmmpGk791Hkayw57OhKnmPZRKbpjGrW09HAm
r6pgWps+GpQW2PJem+yXUFn97JnnoGflzB0B6PKqKtnXhCbnDCE3kxrOOo6suWAHPF2S1t5FMpR3
TP/wSdDNPoVPbZ3/6gpWj0zUHxMXqr3U/E+PZkKiCAX330if4ar5eM9s+qtiJyF6HL3xVXdAFMNr
ZPqrOmu91TCQROYN0ywzmMwZ7nnTpSD6BsmKnmtu3oQ/NJbTdFbPHE/LxqcNtVy4To6V5bXwZ4/1
aHQL4+lFciWGouIfqwRgSFM658rReFwZ86NoKKrvSrVMLru3rMoCNkGJtZiziIPNoB9Ic++pRX1N
wuI1AELCND+qRbjJpDfVV2aHrCz32ZcZmN1wCWhfWmRlyizEZ4s23NSFwnSKB7SnL8rAYdvsrCcv
Xrmpv2ujkGBDzSLFG8U7CdjPIvbHzdBahBMPqNxeQ6bZZ6EZd4Y+7/sybk8aKnZZdr96HrsLq51A
TMhzmmQPgujR0S6T4cK+UITNXPslnP2d23q7xJdvMbF8NEZkiZlvjna2NEnpuRUqe3AguC99xfZn
bAgGNBpDcG8MkUgh6K+rk2BdegRI24WF+MFiwtRkuBRu/jbS5MPokGlMzMA2HyhZqvqdHWNdicgE
pepiU0qx6kzBQaWtOHIEdOkgcLq6TXiJhujOsrpvRKznHhRnVyXDKu8MEnCifAtQcdDAIj5cj0qz
0PlGUcTXRa8S3arW3p2gSEF0Of98kSuqUZERsUdlHi7BId97c3hCZ7uY/BJ1PChB4xsXNjsnDqpw
eFG8L92WL7wKX5sWhCCnW0ZFrwbDIETcBt96rObVCUXfJYVwWkrFXkXCutNbqCbP+7LDqj/YPYyg
01cns9KTVVvF+6ajgKQhr8l3YMMZ9ScoDW2ja3x7svhNYInRuJgxd8CRpI/nxMHCb2n+RuNFauge
C1zny9DFeZTJL9NmI2QZ3UN1bdzEoTOVNpGOIpB1Pz/g5X0s27dwkky7kr6nwbTJ6IEwxrMmyguP
xeakeea6Nfh7eHVJ9Dlg2ORr3ScCNWSbz1UhP7tCk7tijK+CvAz450pWk39pHIvDnWN+mT0a+1bv
+mOUpCuSeLtM8KeUvZ5t+tSw9ubcHzKNgoyhL7ehH2KLiMS0lqyNeLOfORPTlArgLqGN68mkZ3kW
e698q2TQo6/BbVP4WXxQ/rnAnN7nuhPPLOpU87YTP4GHiI3j9uIQgExdwBCJ5OQmU9AqPbsRCjBY
uY5Sqe4riqhRC9v0PkORciL0Ux4C6kB3SdMQ3uR4/LsEiaxwsKaUNwH1DaunHOMuKoMqO5t9zTqm
q9J7K88ISzfpU++yRMc6eiVdtOhLjiFMUTcDHVVYhhj7ED1CpO/We1/jZ1gbAwcoZ1nqYYv8c3wS
Vpgtp9YmbM3dfm9b6k1sYJAqKvKFvrYpJ+e+YYxAhzfcV02dIUefHA3FqmbU19EevZQs9djjMMPL
2T+IKP7lVvKzFf5XawqchdQTkVnZtdjittT3ph2XSZZEfFskJ++RiMFynhkM8snDZlqSQzFkARDQ
kNKloYL3pf46YAtivg3t79Y0LuoBo+PEvDkCaxGhtXZZ6/UlDA1z0eXWmugd7z7ydkE4o10KKL5A
PJkvmPAWw0lLapbVKXxZE3wXEIOLxplORKMlBEh4sXhkjaV7Rd+04VQuDlWW0yvpcOk3mMaVKIef
ow/C0/41EDEepsj9pof2B1/NZ8yyF+mWGW/ZPkQbkuZosmq9pVRY0CJoUhdEDOdoZEHKBtju971u
b3xhfXilHmzc2Hr0A1ds6T8m1gt4LEOdr7cx0JQOr6yFT5EKybssxLe0Ej/ITDsDO15jN2MQzaxL
9tY7f9RdD/q6mG066+IEoelgRP0pSqzupHGzKKZQbsfWfE+LPNohTYwuHjv0y4xpCu1hrh3S0d2Z
efKM2ik5YiTUj+i/uk0aTO4Li1d7sKOXqL+2MwpRJiXOyu8ZRDT6t9HDveJSslajYBWV4gkdXH9a
pMZpoMrg8PsXtqYZA0i/XLNXC+4cNN27TkJyiu49tSL3juGkvQtN7d7j0diFBT+kZE9v3DHqmTH5
h6bqc9L9OuVaPZ/WjekdfC87GWn4EOYsRFOdOEHL4bcikbacbOYm6cjVHLkKGTQ8CFZg7tzQ4FWR
IZqo8r5lxUfTVwTWswCA2Hoyeos150sOMlqXbXcuDcb/rrJlkPq6V0b3bTBDNzeTS1YJWoJZcfXk
ToF15sdqLyONA7mZ2Ou207tt2sl74C+dI0B39GP7NjXhI/s+hAGWHixM+P4tuD838BoFuqRPIemf
PHNieFmNT8Fl0qjxQKL0Ie0x4Hk9Ni8l5SUTuOQyt1hWw4Z6XiBOZaRYb3m2hxaGMufqFE+QR76v
3YXt7JyElWzlRK1jQ9yomHFu6oqoBNJcWHbNcUu1CGYOf9eQD4jJuTV5IJ9sOsyrWgsonpt+KoTi
EuR3i839y+jMbNsEAO5FYmLpTHLuD7ClIhjPo9Nba58ZU6FHxSaLavQNdmEu5MRoMqwVFSE1bR0M
nn2Pguje1KudGQd42UuG8Y7ZpofR6qNl6ZXdWpS9OI4aH+IWFQ1W4WhbuLzyhVEsMY75FGSF/gDz
vh2oo12nc6at5TyvzaTzT9ac/4RD/9nNnXdjMUi9+Zi+5JlG6ojpyv/2veYf2m/Bcf8/3212XZz9
Cyr612/663pj2VxvEEyZkC+2yUXlz+uN84ft2Kb/u0xYGMid/t/1xvzDV8In7jC+oShKRZj+83pj
/GELWyjjD+Yp5SMy/5vrjWv+O6zpYTDnemOzh3DZT9pKJv43WrQcrFYagcnpqYL7MEdRnP/6BYEF
H494nrWAjm+vru9//6INHHM7b+k2AwQjWd4PNFR1SszbhEnkRJkePTvSnwEhUiDu3PiGZ056FuSO
V6GUEylHRBr/jti550eL3rzIiXzMMonJFoESp8IX80MvyBLalT+9crFaBxoVh/gI5NVJa0CIvE92
bj2Fj1I3Gb+37vTsJ+7niG+0MsPhA9tXvwoZ2Z6lDpU1FJgT/T7QOSprCVNv6I+aSDJ5BLkOwScf
LY+Pz0jHMMKEtLp4nfE+NO09VSP21exld+gz86Mzid3k88c4dc5OowaCi0l5ykVI+KfDq5RSnYXk
JTW5G2rtOo8oaOpMEqGhqOxTmUVsqoAdsiofH/lMfnMgURecSaKtVBWFtPFxg2z87thbeJMnmcg3
8kTsAOG6bu0AUcn5XycG2N7rWBszslukHqjr9QY/OgthTutyEOEmhLJB9trW28qmuRJnQXQAKIwv
WSY+G+npz44GbCKjbm0jXNhaXkfIM32YeGw8mCxKNwkkzHJZur12x000Eyz9Uj2EFBjZJkm91883
D4jssTXm8bc0KAoGcT8m0S7zBmf/f+Sd23KlSnZFv4gO7iSv2ve7ti6lKr0QVaUSd0ggIYG/8Sf4
G/rHPJDtbrsddoRf7TgRinNKJZ292ZCZa605x6SeEsQie/IU4o7eV1kTnkGr17shq80r5Wy2FW3/
4naLCNOlT0hWY/hq1IHYRFFMN1zkT2WYRHe3jbHyEv25SuOyu/aci6/kRJZbsFa7BU8SGh7sYSsy
rwGhvDotb82gP2njW2+2dcG8P68D39W3DEHKzvLRRnBWjzZW7g9rmwQvCtcqAnmReXdNkb5yjELt
nAiPHC6iP4lvy18iH+8ZEPkXVI/vwk4lAzw3fRwM+FljjHDBdd4NN5+/o7MAAODV3S7sOPoZ3MvH
vCUOzguzemMCF/fz2qT/RTqso1LxVGun2TqGB9HFpJ4HySG/db34gUIwvMjgqejm8KlnL4avmGXb
TvvMVhwgNGmKJ9F23XVSMFLIli8ROOS1j+VxHfm+PAkgl/TGfeIQbbc/pj4RYW6e7OP2EWlbcmnN
aOfZarijtx7u/dcRwH32Ih6/FGTG6+SqnZdm3S3Nq21uSuJKRNshcoqzU2GPxJKmZH5EAe3vOQXy
1ifzeULv9Wz3SDRlUiDTq4pPd56z9ylGUWzval7N3kryaJuJpAUis3SLYd+tleWaz2YvyO3x2ghL
L/XLKBtEOfjQaB0bNJm1TWyVw+hIj7dG+UtdzjijH+KPIWVk1WbxKyQJitXcdHYNc79DW6Zc1zxk
Hu+V31xsjxffwURlJLlBXbUnZNR/7W31OQe8o+RpiioP1xQJopVF0mTEKF9KbR7KARq4qErc5UYZ
byLVOVtrQWSFifyFSTh8gNT90UG1OCi2X+LPMY0znn8g6VWvx+k1n9Md9ea11MyrW4/sKyP5KKb5
WGQB6sUYCfEgjGDnOsFdRS6/zw/NjTEPRHmQR130DJhQcP5c1BlBWn7nAOD3ZDaPEbXh2On3Wo/l
vu3pOc2OsbNaTiI+VQclnli5wol3iXDCHUENcqUpNZHNQib3G0yG6cbPFvuiOwUnxzR2U1auJjeM
XqoKvi72ck8+DT2VtsiKW1PRLgkKCqAopBtkghDc2l52NW2r3DjUIbWPQzdqFMmJjpkswrCVcFGR
TR0/mNUT9GPN81iJBHlgAeArb7UmxIHDs5dzuI+Q8mTFtRHVdFUivISV+9vwrHvh4a1DXraPm/4Z
CnO841h1KT3Q160Mq43nuiOCzQ63uMRaI0ssBHlZoczGl2YLD+8Rs2Wmvg9YJjPyxZpnIOf9QzEi
Ku01vbvZ4dRMjlu3cyWgUjKXTmAXxpMrfXmf++CA12/nCYFgGxRLtbLzwiDjmSW/DSrY32BUHANn
W9vj6O/kt0YDRDQ1CXRO6OxCnPdtAPFUTEsyTovuomwRWMY+dWjAdL6lsS8p2x/6yv0etDNHZIYZ
q56+oBUXb9zXxykLzDUEW6gfWbcfjXpkcjaEK6MSryAUiGK2rJMfj2Q8xAn9klsU8lb5ZMo1jjhC
vcb0wM6OLUsE50YO07ZNWmuFcBGBh0udq6m/VENEtjTck+cgL2B89adoLfS1zrGex+xoR96PltEs
mhf3t9KIq7FzrwjqfYsG8PFeVvmXIHaXcSODtEnP8xYFS7zRTdVv/UFVGz9mLIKl4WpEdoSk2BBc
GfSLyAF+0zREi9MzG2AmzmnUAsVtzStsqh/oK9M96iZkplm/IrqQJ1r2T6V41WaDdwEN7tB47bG3
OPBjmsIkOE3DwaWV9DynvWJgQA+hSIlOhuaGx9XiDTMLj/etyJINSWwsOL03frQWqToGF9tWx2g2
XdbNacBQ4TCA8pFLAwPNSVjDr1LRN0aJCPp5JVJqHZ8E1lOnveyEcLcScX2KNDW67/2MEKffVCHT
G/oX6j7LPRt+TRzu7NUwuCZ/7UwRT6vuf5nckavuUabeL09Z9rEpPfLl6fEkNfhwIBmE1BkIiYwW
iQTZflSxdrKuCLa+heOLRcDvrp+Q707Cx6jRUzM5SAkl8/RIniIT60scYPoH3H7mdEkFgmubLli/
aRyvvmsMIQ0Tqkfd2PccErZ0xQ/kfRmHOIG0eClFZSu3Zki4R5whWtP3IOx+Ta4V4U7gvQkbP2Bt
1VDMdP4Y5uPIuFoTRTixsqQ8nu5konbgfRhavTnpWK7N2lm7g3jtJ/EU8ohnQqkHFc3nrLe8Xena
PM9IW0uXEI8hqmhsCwvORVxM28EK32aj3AQgROHu/nDC/JeKaPfpxi22LpxxDjHfrbGYHsdcz1s1
z6fcJg3CofGzBFGyzQDO8V+jnjUwDOV8aaeh+hawfEzfu2luX8U8z69jfiwN1JcJWox1Wg7WMcm8
5yokVhEhGsHIKsEOMqHDTB1zhIPqhPvRVeJ5rEV3yEyRAin7WXl5d+qIWjxbI/qApHF/mZ1TMSku
v3/d+g3jx0VYTPmedXDiepktqdKmd5jCycaM0MXbUP5EDj9ciF/pH2GC5ljsGZaZOq03Rm1E1z51
fQilNNMZTCAINf2Ti1D+hXvw0a2H9pgVyd0z4eBBPqp2GPJpKqLQuTYA84qpaMC/qOc45SEYcqR/
XlbPFxENt9pJ2g0yKK59M3Tgo7qLzGyqzR7bpxNl+WNmwAfIpls8IlIc06raJ1hIHu0qM29LXKCn
XJ5hPd2g8ky3pOTesMP61qcz45FaEn5pBZBHjOJHNr7kvJRnpAck/kX6qbOD7Bazor/C8qcnmWBI
SWKr2jN9dM5EqoeoOPPPCHfFA8OPhHQc8l0ys6TvRVQCoaiFIwEkTNvacdtvmddme6CAPoaE1xaD
zqnOW/+pZ8noGxfZVIidBP7yz1LZFuL4Hrl8UOi3rg6PRi3Ed1cXr7lFqROl7WFu2688mJq8Vinh
bABH+j8+FMQy6QfO/1g7X3+26V//+T8FBf7tp/69ePZJxiIqywztAFACCtO/F88hkGVhc8IV/H9c
X0Dt/bfZoMN3yEqGDCssYXru332W5l8cTgKU1WS7ha7w3OB/RWZ2/utoEMms6RPoZdvCCpx/rJ17
nl9TYVUfOv3Wy/ojM4dzGai3icTuVSFUvCKNaKUajvYODFWbRJG18KIPPwoA2LUKmZv8hXwVbF0I
4yTnx0PDMDGJcXpsZvVp6Og8Y0NY9QUU+wRwI53qeMNgwFuRqYfMoPJemSrknbejPPrg9aLMAqzy
r82b/562a9NX+M+uTmF5grOixRzUZPJqLpjk/9AomJ0xURVJIGvPwk8StB14Oqu5JxLSj+3CtyKI
d6H1Y/ojkmTXBEuWfGH+puXpJY+gbCx8LbpEBlxwViJ6Kni8T1F0CVsy/wxKENdm3NXP0x5uwfsM
GD20yhdDAEz0++cyEL+DmmtgavfePpfKuwCz2Ipi3Ec5+1NWvmLli3cNJyCSWTXw+Wo6WbLvDqYh
Voahon1ul8DFlu3WKD+1/6xy+yp9MzmRqsnnYpjBvrBIG/cIeTVEhXElized3VtQTQ0iLxrn1+wh
QhkzhcvPCO7zWH0mzeQcyTYWdwsAwCX3DOwSakLi35cnhZ7QsqfT8LcvX//ZcuwnAaDHvBqnlLdt
jZx+clt1HHoD90Oa5KewGvWBJOAOmEnt3ueWXTjwKuBFZj4d6eUvbgz3dxyZ1T43sG2OWaU3wSCN
vSziZyNP+8evL6WGYaEHoioKJ/gTDl2wgS+IirzJxJOtfo/zaN3wtEw70I+Qkm1oIkC8boNXTIcA
yCEt4lYswbz2t9Ipj1MRe48t4lr0R92MvQAP22RL47UKgHkFxYCMJp7r0zRE/TobJ7qxc0peLZlF
HF/NaNXixl+ColHcTWO3pYSxBw4edCxObpBP28Q5Ox3Le4FcWaZENo7Jp6zQ4QfJYKJfm2KEVdMS
2kEaQpmxqQaAr6EieJcODKDSxOa0jQjfvPys6vnTKwpjO3YFyse80+7Gr7Of7uxyyDDC+O7L3Du1
UNzWYVskv8LhD5iLIVC/c1kD6ytk8lTRg99pryJZdjDkSlYk8STptouT6pUbf0IcCzcA0gz9jfCQ
dz2E0SKsVqUgpMLsRgv6whGrBx0QBlYbqgz9Ju301MgXOYYY2byxxCxG7TpgGl1z4tgYWdEyDZfl
2THn5rUlCovOmDkxSGJ0NXKpb57nNiudB866chhqgxkDXuFpspCZJ0GKGS6GYCiZIdMH/PTb1hRN
hSEffE5VvrLP0+Rl8LeaBnoF9zoZ6L/jsG43BrG/4ZT5j07TRk9eazFRqZHXUYfsqqpJjiUlDi6I
q+UE+1oRr4M0E3qFNHYYag5dhahSIKVeK5UeW6d3D7aJ4t2wsJC2frQS061F04blleglx6YbJhVu
N1SJinw3PInJL+JYom3IhP6BZEE+zgdwJC/RMtEwHGtFn/VilN2bpYhPC9ofcxzvShu8lJ0j2Wlw
D5hV9whCeFE521BJY9YkVud7hbl7hTDpj4OCeB6+NIVlsmWSgckRFVxb9wKAGkOK2IU203IwbSz3
mJvTUQTpKU2MVaqcM1DyV2Oi8ozca7Y0F7JnRbTTFn9jSkbfCAx6GN+FQEfOUWUwgnNUdce8acEZ
T+a9MSfGfk1obepBPKJ7Gfd4m1aGp/F7OMEx1O45zwTGjzZoAG/W74wi0+fYtsHR2Blp4QKHTEZf
ExHJgRwtZHe+1z2JzI93wD1x0dl+vm1d21spNKePw/JFYBM+xal1jIogORtYQZkM8G9//xI0+KWG
SR91VcudwJGw6oAO3UsxJGvWfvje43Rh7orF2GZ+omRnP6LO7FdlXyBFoX28aZiQwBDgS188xoAM
Abzk6BtFBOnJZrBRTuQo0WuYDiMEZcwROEiTMFProG4o8pBCB7EXvSgnCXfDCH+wCzOPLG6J2ssQ
QKK8KVrLCclEaaY/Klrlx9HT8g6sk1J7oHgtVApfpwAOZS9HSpGldCBD7j/O5KwiCXkr2Ysbb0aF
XG0KODvDCHqcVXhKm/B7nOt76fm8u5J8ha+/Y1NCGhW9IM/p7j4+Ljo6MPZkkzMMH+5h311p7uG2
y4wc3wpbvRUNz1IGNHUUm7ouoAeNbbHpe5S+8dw8aD0C9KlRYbdoeh/QiI5B2e4TiaFOLL3QeOl/
uXgONQ/BikUXzUkfnfwu+SPz5i20G+eBFZfeD120LsqLLQmGyaqxJU7lDGae3U5I5bj8DA0R89CL
2HTKIedRVRe/hFoTqei1b7psO/rzSRprWM8bwgGTlRXx47ShkkZ1nDe6fCN8o3+QLKnOwpfExNBq
3KNf3ypFo2hU+J/BErGdx9W62lnkza2sFhWwGYX21msmMGzjtwCS46ogF2pnx7xKY+SX+a3lIWfP
vtll466RyGywcQN2/XoHVnsXQYHEmAaNDNSDHnnTIub3JgJTyJirU+1VH57jQIgPy+9RrbMHevh7
hwkkaIUSTjfinXxyL7WGzDlQpZh+g/Am/KGE+VPhhdVLA5KHD6BTz4eHjNVADknGaDcj9kfq69JG
iPc66cyNBCK4LqMfFtxTB+npqsCC6mcF5vrKoGJsNhm8P3+gtyOYzK6zZHizaq5oV2bOlt2OZDos
YHXxQEoXwaV2aq0r2qAr9jmqGIAyZdd8s/FZ1yO3nu1ipenJ1oL9bC4ZYwUcGl5UHdL7QEcHCGDK
LwCT+AWTexYp6KKywur/9RfiiY/dh+calfhhnOHt6089F9WC/I3U9kcfhLcpiQuoGDX2j1a+2Ajb
/JqjGDDGfk0fCyz2wCYf5m17jJQ41DS7NmwHHiiu+GjO+DwVVhEgqKhYrUiR3OUyNsysTWvQ0gqD
nn2ZNWhaLoLqHbyrDW1L9xB1fGTD8pl+fdJIwV6KUB8ryy7Xc0CyhKb2TV9DazYQ4fDDXzdmo6oP
PWrGTDR2TX746zc4Bf5icGlcb1LuVo7HN6oKLPk8JXQduQHkcsGC0Pxj2sGv1MLYX+HHR200IDPr
7jL0ENqGVzthr877/hx//R99leHcnp8i9MJfH44Iy1OMK7WVS9uh3fZufjP4ZtMhkfaKP7hC8o2v
uw97Cf6MFqWTuzYcBF6hlB+IFUiuPvtV9TMbETBBH4XnG03vRpk4645zYOdZhzzDtRQEknVp7s9o
0+A6KnXm6AwGTVgPtcuhBYoMsl9dKXxo2Tquox/BzFIUddO0j8k4GKt2N+dlfkiL+mnIJWQ0J1nl
QhJgCqoauAf5bVial2phnBx07HUPvc4hoMkx9aE3evbgkM7s5EbXhnEQVGsyf8uh/TAifngeKC5Y
Ucs1qDIeQee77bPmdS625t75pEnA5SaWY2cGT5VJe5uMVZMl21/nbsxBXTo/vv7EE/xFV1XXcUD2
uPxU5NJhN23ikewHekkwOTLYZQIxLtqUtzb0cekgMHzIhl/ZaD5rUNKHsNh75HlsAoTHqyRVH2Qr
ov8Xx7R2vQ2AWD5pOTh4nhaoRKs+quUa0r3hw4a/bypnSWUd7qPreavKVfeOWI61CfP4wSrH+DAU
+ZsJLfAA8wTaewqhOCpXLU7tvWGZ70FUN+yqwG+XpzRA6/kw0vOtQRE/6Nx9dsat39cfgcuTu3R+
A/EeDoaAYMxBAW2FPXbIZMB/y7m/p9LAbY4cbI7oSC4rnVK8WL28tK8btwbQCIwCoQ0Ixq8/gdw+
rzlnY5ij+9qrb5iTUTaQG7cCR/L0tSvkIae7GRnIyvLinSp5gEcWZRiXIYoGy96Ho36zOdiQ0WAU
JGmcWxXBcwHUyOkUxKK4pyEMzQqQNo8KaZiC1v5gQbdIDD7fr8/OtlmzfKO8RGn6WUvvpa2oUGU7
cG60rXbdLe+ETfR3Pz0uj17dsXDZaE+I9jCPpireOT3t3ACMjWLL5nYDs6VT+6eaRLm2ZPhLtfEh
cPgPU/PIC6nXQRN/KlNabBjJy6CcrUy5RSyDPat2MC464lsCMBmjnDqXfgw2p3RuecznO1Ws33Ga
XMcx6tHNqmNqjOZGSy4ena6vj0aOFtRo78PEMs3ue3OLwF81GmGfypldUM0bJNI9EDmBiG0A/Whf
7Gh+lQbO37IRe5IrCDhYavxI+99sSWwMe9C+DpxDxUWkc4fDt3x1tYlMBjHGMlfZ0rWCd2ljbEid
4dWsvP5schMAYPb4rLCFxZwSt04Z4o2KGJICZEawl6KPFy0HJqe72nlHLJ+d0+xe/kiTI7r8rukh
sbMd7HBOdvABtrNPRt0M7SbUAeHdVL612rQJ9stxRopFvMSRcx9qmxQrDgXu1y+jvciHFqn96F11
Lkh04q61TfmxrFJf6+zyL18raZuFBzyIyGm8We0pyx4cJ3v1fZatmU3YGhA6hSDAS3ZBO6b4Ysdl
0V+nctbbzLSaa+I+I++jPY6kFM7jstd/PQ5xa/xm7zx/7ZJEw1316F6X/gvZ1zThe4yPs5QcqtQH
DMDz8vKUx3EqrRjf8QeN5bP5dndERDk5m+3e7qz8wS7vyzdxE39U+Kp6skVWy3kPqzZhec7PKoq4
DT3NQ8pBy6359vLbSZVle9LtR9gVNw9TMMogANWjfiqt5gMW1bINsIO5w7faZDsbZHebdbHxTfol
SRhUmITRwELjIu+EFDu3iz6I+YF3L/NNnrJPGtnBTZIfFKlEaJE3g/CUKaTBIKLuz4Vhnqxx+tPC
2RszTq2JKd/yqZarmbVuFdljwlbT0yFKsEGOMqjAOfXvtg+nSSe0Lzsz/vT67kzmS7INJ6zRdG69
lhZKXGFeZu2K93nXHCNYj7goht/j4DyDQqVR0ur7UFzzIDfu3jCtw8Isz3jfnxIFvDnXvr3ndAxZ
oSb1b+orys6ePdt9ZiAPnbGuEIZy3gRvHTOFw7RBp3xe4aaoNhUjAlsbMEG56DSz5FoK3DrY02+k
BEMXL4I3om3QDYxpuPJzev8BoCXa+nlXnrNWZ2AGieVyUX0JN1+ilLYJYy64qHW8Q1iDj1CCxyin
iNiicljpObggemYVTzA9t6Xa9bFOd8rrmZA6FocywEOFkWwRv5qXmG5cMZtioyrvvQP5sy65CpzJ
0v7BxAbrxVTDOgzmvR3c27nq15ZR7sd8Ch7mfLiGSTFckR3eWwJFD27vEtQANm7VBNZ3TgkkDOIU
XztmDPwd1NJOGzZqz9K8mAazu8onT1qX1aITm9eTV2zomT/FIwTUIOYp3YhGU58l2nuqMVyzCUtm
O1Xf4V7QTC3qcNdrpNJ24ET7GQD/mERbpUsDlFqTbexunA6IzzjBVFizB4zCpaicxcrOkl8GIV0q
M3xoG6sBMwHTyQbLsFKJdbKc6AW1yyUQmTqU/beSzePUbrswLc5e2tZny6wuY+1NB+yQR2IaiZct
4w+/wCdQVWZOD6v+hQ7iBPlpr2ZqfoPh4+D0OGoDc4tQ9QJVLtkU0vodOwhcuuqm58nckVVxzbkH
aHsIqEgJ7v4cs6BFZRa0PlK/nBhzJsGTZ1q7Oi24zzOCsRdrPn/dG8dL6A4uFmIIZ84yuDfQRnvW
Anovkcs5CcUAoJZp7Peeoo+ZsPtIoc8iqt6hhwVrEiH3U2BtTHdEbZBypIobZPr2HGzsRY2EODkM
u7UBP34dK+EvTHvgZ0akds0Y7cMsftENDgbp9exMJt+rldutK3jFHTxKY0yIx+sbrj9tmK3bEscw
Wn8q3H5j3KgjaAwrS7x9mpaQOsthwNV4LCdDrBvbZ6+oA1yHTfyLZiqUWZNoa79eR7MqrnpAAQAZ
tiYat7n3FuLv0ZvodJVE0ubdDP0IliGTx2zHsNWm15pokuzodUEbngj+i6rb+No1dbtrGaihYFE0
71xwPU6yGeecJ3k227V+iAg0WoUmjsACJfODbLuXIH8dE6iAs432Mw5MAhFM9pYZxEXEHgcjmtwI
fFyQq4wDleG7ZqToSx/MU0P8kAlHeA3hDMHPYPqXfNbP/x/Eis7/OHDh2Pnz91//6T86sf5Vrrj8
2L9PXKy/hJ7tWhhMGWkLj+jKv8kVMWot1EsGO/jC+fJ3N1bwFxMXZBAGy3ct01lEhH9zY0HIdFx8
XYgjfBxU/zu2JQaBfxxDmIFgTA6Rk3EQ//zDzMUXqLKjkRIVpkXzUPUck+gXgPTvtgwuHy22tRWD
1g8o4xcTdnHhINSATUZLxxl3OF6CtS9wPKV4ScaYE3WYJLe2xJbsjekuGDjWdDnsTAqGHcBXnAEd
8vEir8EmO8vZ3od8pUt9KfspOSZpcs6qjiyNyDHXvV3/tEscMhOkp23edyR6Y3oe3XRHBEbAmIhz
v8EBJLAMe28jucLu85kwczCiYl7ZNlF04GNwOhUWdgzSZ0+MbNe+a86rHJ3vriOHV0hLr0OsZmvd
5PR+Kb4MUEgPDoZGBSdzRcCJ4DkNJtCZY4/qDM2KJ+52Iz9nL72Ekjm16bOLuT/JoViMIsZ0b3py
i+cqvXDC7kT2R0epta1kghvYaoj3AgnRmYKKvuj35tB8lg1NZgLnsJfHcF9c6SyiBXy8Kc7rajy7
k3eE/LkK00jdlHS/Zbyt2nGWszk4RKbuHyA53BWd/mdE3r+ndMFP6AgsG+bw/Oo3In+1YrRVY5rc
GuMqh/57IMoPz9avQV9nj3Y/Z49acWoYJixRPWKK7SQBf88E0x2TUYCiA069jnrjuzlM080z622Y
hnimpdst+vTxOwG9RRB89HbovyEgo0+TZnQs0riG7eMc2nDe2mmgP7q+/oFfndNDVmfHFmUO/Axy
utqheyzwRO085qFrdu+j1efuUbtSficW46G3veIbZGoa1jU3UNVwGjcwwr+0mmRtPsMNRQz9zdHJ
n8WnLIVapa5BdyHUyE+k6InySSi3O+FdUr/60dhjfZwswalycC8Ve+wBQNVIBgi2E9QzGfoqF//+
xPB+sP1NLqxsJeY6JQ+FzcNq61MA2SLoZ1DMQmEANtJvfLy+pUfIQKWz9k3SjoHyrQo3WPBxiJsi
UgM9icMXHxZtRwffbpvTUs8Z5W+RoEdHWefnZhoTmFuYjG3NxKxe/jNNaC2WdlPsGsquHSNDY53J
3ttOJmSixh/dpyy196BcaB/qyvoxFL3kdA1ILkrfi+gFv6T7YuGRaOtMHXUwf9ehc7ANZqqpU754
YR48Nz5qTBPjo+e/Q53/Xk0qPpQhNrDAw0xm164B7W14nssAY5HeNmKezjVtGzje6okAzObukt7n
LC+O87O/ldZkPI9zexvc6p3Ww7QiH/oJoba8duEEJGSyD2ZlF3e3E2uj9j4HEZA8h4BW+SDJ2raw
T19fVKMRExeKyAXARiTikVHDc3nF8Jx/iwcqQullKKiQM4+g6l69KSH/xRyPZR6Fh6rw+3Vrh/on
fLeNstDGmW4Nvx7z67PfBy9dGM0AEzCZxLDy7ihg6RiUXfcT9TTFdk/R51StPgFKENxCaflKc5fb
oQ5eZyA2T5YJBqyCV3ZNFsRFqGIbBoAvmFY9mtQYF48Z4kbRzVxlXPoTvcT5kFTBthXcy0lSruCU
jRRTlr3DMANV17iQVmPu8tBykLfuVTT5FycSdAwb3CSwhy6yQVBaTGIPLwgtJIB4ejNzGhyCAYR4
A318N0YzzKAh+M3Bt2TZc9/cyghuRECQoafDO3bNFBvK9FA4KWXddI1GiyqZ4UmTfAjtigcV9B+4
is3tm0hnMPY0KmSUr/IBwdOSfgWdCOSV46WbKrfBS5KIdzLppseTjBmSApujf7UPVZRf4rK/sqj8
ppcNOCGjbcItkK+Ji0rxi2LHWWPp4bzoEc+sqvgG8/Ys1chvlj0L5ZKJhkadphkc/yyFT7SEjMXN
sHVmt9gouBG7fnxGNf3eJrG9JjBgwToYNN2T00AEEZnyO7j/pP/J+U/OGEjEcs2w/NcgIwZENuEU
1nub209dD62sH8nm9YkZRSyOMCa8p14W38JWHuJ0M4Ia/pEFPvY9dAPYT2lflwQpdQQ0La+WATKY
j6o9VXnh3esyOCV4Fni2WvBCccfwco70qvI74m4iAJVJUP9k4psdkmD+hRG6xrVHTYJV4Am9oQXs
ys7f4jQjWs+8Or1lnZvRNs48T6cO+OsG5T02uSIub0XhZsdhIaJIiYAdTjzSgkgwY7eSjQsV4tFu
ynlFBtgz/orulLmOczHnDxiPBEbght7C4Ehv0qcCbqLGZsIMQ1WLTYbIch16vDcztXg4YivYd2D3
otjctXEA+TCptyKMn1UVvOdh8F3b9Wdf22+pz2AAvO6joge+6/3HoKluqcuKqlWrH2hppTBgrF9B
quOzB4wO4BuTDSy/9KqwlDIDsYmXeOoiRpRNHmykLi498UmZ2iCOrFBnpXX2aRUm6N+lYUyzm8Y0
prBuXNj346OMI722Mr2d3dE90nDMHza1WX8OY9Ruw0LvBnqNkxrkcRRgiEmBpm1TaHnOmuw29GF0
aKp7S6f18qWEUsis16qDjd96XgJ4FuEn4plw1Y8Ok/TOfLH8mHmFz4hFzofUtpJTaVbMqK03LGzu
u+tSCVXN2D8PvZz3A2LIHQK58snr4JXaPWOsvg1fehXCRRTxdAFFnB2Bf4gdGQ/qAmObuhVzcy9k
8WMq2kcvkMMnm+eKULr89zQ1dH2HKUPPlofbOMa4SUIx3ljf76BaJ2RcAOek9iiHnjEBfl5Bq33b
RSM/QurUDkhZy5og4ucw0/1ji+HVEfpxYuU84JE8pEusahHX4zqaTHVlPsoEtu/9lSuFf2N+gsSQ
3+BPE61wNBFrlII0pcPYWIE12WU+D2xqTMaPGF6bTU/dl669U1F0tkrMgG6M1UUMAu2CuyiDYy51
WqV0Z+V4zFmrVhMxAIeUcEEaXIHLFIXo4LTpTumQTTvh9Cbnhgdtq+7N14dsrMczSgPjzElrGyhF
j7fQoA/jynl3pufUAWLjzJm7EJUh024l/eyLdsfsILPxItwXjVRBxD6jDSP/6agsPzuj8jal6W3E
TFaBr8ietks4tWYdfk9VzItzfQ6aeGlY1UpmikW/mwP4qmI0zJvvXnkrRIzgt2djYbWazRCqsOmw
4gJQtKZkSRzt1TUwK7A90dNoy5FTDuW7Xf1wbaRMTdS+IVZ4nLviMTfyfhVNPJextoMtLtIK4zVT
58BkZ4TCCFTPpVEuB5SeEEVfHY1+vPo56b5EkUwZatlNxGYD3IQAPx5IB1GjEwG6HQcSzlynVzcG
QViTs9xU2yow4Tvl1nQGgL5eZAVP/kIg8MpoegJxlWJTfahbcdekjO2MCaZ5YJf11eyScM1E7yFu
gbsoEK5VFDvn3Gycc431cGvE+YcMZlw62kMPPoREUUdmMBytUXEodDlkesQT9oYd/7INbmGVGBc/
yobnJERoivYnuGZBEG+g9nWbsuwJfO1F/qeUZ2aqQMDN3t8aWV9erbgzGfnYUOqUdg9JlB1m+EMX
Wjtj4fjHrC983NR31db+1uqWS+Q3T8SFs7JG8GrxpAyH1ttjHbprk36jn1qfcbRUOnN0CqwAsoAD
M8xX8tzn9b+Qd17LkSNblv2Va/2OGgiHMuu+Zh0RQAhGUDNI5guM0qG1/qP+jvmxWWBVj1Vm5a2c
fp6HK5IyGADcj5+z99oLPh4PBlOfMzI9wr/DxyIY6RJcaItUXarF7Csmj7RFTWlJx96xvfdrYqhw
/iDQVAHpZNW47aH8+K7MfWJbbvQIpi5mHnppq3KqDU+PqXcRAqzq0T46xfiBfg/bDScdMYGxIXy2
KNsroFvhTPgcvWqEsWH0MWTRs+bQcqms6WS0DQTWViANt6U/5d2MBiTYzMLyBQiulTYNbyj2J5DF
wamgg3ctW9c4xHFxK5UU7EVv+sIY2UwkUOgO0EPHIxnwEiWWE1QgzTORxMPWgvIGo+IzHsggIgl8
H4WMSuocrU9vM9iPgvuYuVPIg7GNSZ9b4hO3MgirLctQDfO0oIlov2JuYo1R1FPdIOjQZEZOAHj8
gV0zcFhnMQEU2zl3r3Oe4YqL4EsRPGOhvp6C+rXCht3gc/AsoKvrikpkZSQsVB0GY512Wuak7bOC
9UbFvR8pdXQM1Wlrtjxti4x9muPa06d3yuCQuVFFCqhF61JPSREP7f5GShNJT8TRRzrxvQLyEmEY
OS5KjwajZaCTty1VS9l8OphAvLKvnXUeDSfOBQYDg5R2ksH2niC2X1M27qyEbxQB2jByzgkesxar
Q3YeI6YnLSmS6BwdfMMKVpP4Gl0fS3Cjtoeq78nEKle8VbDjjBFjW2JfS7cB/KYUOxqb9Fx1iFRi
GY2WRSb2eVhyqA31N5f5/3rOmHmSXvSo1aImPk7m67xkLjubTEJw2S8AooDVDoBo6Mg9dLF4Y4KC
UPV+prmloFvDo672THrq8KW2GIfMZs8VUJ4M4zqrMLXVpi9HuSvIXZkUkIYpGh3uwl0OBNc2qnPY
mgx62gu0d1Gr+GllMKzWW25ibV3o1kkTC0Yi4/bpBpCu2Qn2YMrdkz3rIXdtgVpSFKBNl9I/xaOS
6TsrD7eDnEiSBhRJRbJJVQFde+7RexsMMYJ0SzP/NCBJQf2jHURi0ToPafklBI2ppGgkGP4QULun
kHJ7jelkJyTlJ/QTsv6WEXaPLqE/ZBlzixyd0SFeUMlEGfuaDYhVmPinl7dc8DlOXQaYeqnTUQ7W
lhtsSHgTVLCdly9JnZNDEnIYMASXJJWVeBqZVCXuVnMfLEaiSjdq6PaMmwrLfloKZaUmVFZ9T20t
mseOeoHkMVAIjmOfoqxksMBtN7ZymUcH9iYKs9hfJIU5HQHOc5rwyor4Pr2Vl0OaUp7Rts7MYPYI
AESbo6LNKZJHQIvNRa+6yCsJUJ3v9bR+76APnnK8WgZ9em3qsVSlXPA5QFLLVjdJGIJ6vuQhIqFT
s6I6OUr2wBLLoGxqPhq724VT7jDoronnsFVc/c2uyBk80X8QXi81Si1ow+bAK4W942wYwSGgzyh/
RVPch8ZdO7EIWgSt3GfcJ3Ig2gtPbsHUIFCPbd0u60JkHFEdpgQnJcFTClhgPehJiAqYpVFqcfYI
QpjJs1SeMBM0+9QMlI0mhtrTJhJVaeC1O6GgG3Shfd413eiBNCzR7NUj43/uKF1vlNsqLd400dHt
qWdnD7WEPSj3WP7db6YR47dv6qdMsNmmELLv7YyzHeOubNvvc4U+LU8rPHhXJSFgUY4eZGz5GAHM
oz6+uCmBC7HG8jBo/GW5nZ6UPk9PwB883VH1HWnP0aK4Yydu1J0B/Y1jRSHX0QAiFhcQXrCZbk+t
1z1SinQbL7wOVv96m5qjelOK4N41CuuitqJDIcLogn1Hu0Og5rEJFbtGRhhMhxYAPAqvXRFjOq0z
/WSG0rkPhYtEw+y3LWQaSM9ugDiNXjgnlXbbphP8TweKKU9bol5iYowCUmEWjp4S84B2WDTsshh2
UeWAOWl0/Sp1RHts0/6bOloXCCTlhR0QM5bPzKn7HuydNZTpg52qd3ODrAxyH7tgdQ5KzFMIkItd
3NnaaUDl4zMzJszNLtwTBpGL0MVmolVK8ZJg81wFBdC3ZmGI1rF+ruc4uxaJ/Ggsc7qEcPuRZnp7
3TucLeNahe4SCT9xXeioDT35WteezX6JPxUIqqmf9iiATOiatg4KmvTHEUtPKxCTNTbkqkEhE5rD
y7qOoYwWwW0QjgoZPNRFdYaZyyQ+YgCoYnFiG2PzqKiUebE7fWtRzOHyHSEdGjH2KZDstFwJNiMw
ly5rQaxJET8BfT5GcdnsEBF9ZppzIpbRsNacqrSdUsbnROrbCmvgmkScLdhGUrWcKfCMCDlZ08gj
No6rulMXRrB9/P9hJrD04v81wODuJf/Hf+bv9f/+r+Yf0z+ua9w+7x/5W/QTqMHyg/6YEjjqb5pq
OTTfYcb+Yb74A2rgaL/Zy2ZgCog4KlJ5bAR/+DI08ZuwdQ2ggaEZGMaWT/031ED/DbOGbsJCwEHJ
PqP9T6AGC/ztuwAqEw2z5SwxXGw/rg4B7jurQhNOztBAA/Qt6gO6rxs9uhkThFYGwyjrrKk3Lrof
9klm8OHmT+/fT/KvjB99Essvp2S3NJqjwiXs5Ptf3pp9FnOrx/4UPmY55Bfs32Wr7zXUEFr4RcUk
9RSAN2jyhFgSzOO4UklcR+eBC4YmOeddUqmYsR7mgXqfAj+m0AMgwEwULUH9ks/tpqqhqtJvsNVF
BWUwyGPWgclKmUiTpKv/93+VtoxV2Gpkke/f/+PfTPPrr9Jw21iWrls0fr7/qxBpIdIkFAD/VLkp
6DhULiNgUjojaaF1JN3Hekikiz+N4Mhq3i5SkV+8hJ9dVftPL+GHqzp0Yc5EIYz95R0dEGObFZax
Rqw0Sa3GgTzSqnXFdDOqqLWIdvjV7//JleWm5x0A8IhaUP/hypKEoA1qGEQ+IhySTBGbp/m1q0LM
tHeTkjI4zZ46tTiRNrMN3OYgbQXrYIOuXUBEw6RDTSlOcnD8qnzoaSMGJanbhgA8yeRJ2gxPtWMp
OREnWvGeFtmrNJ1H7PIHxby1svC+re65aW/tarinNXJnEm/P8ZHJzGzt4Zq/EttxGxjDk5oyRyg0
D+9FV9T0C/NrxbQuxlC/U+eCkFnUsR3R2YGW3NSCahdCdaGvXWRgq6x7CpLpWIngWnfmLSFikFHV
yUSFQ4TBZADA1ra2ZdybM+76GMtkF7NjxyiO+ql7MfQF0wFAtRl8G0fFqqrt17SkBzoZFrtC2342
8XRpotHswCfMccRWGIVbh0JnAtqHS/TMqWhtT+0bnl1gdPpKa8KnOXBPSDe8frjTZf2UyAxStwbg
IPVzSpIaxRk/KV30yjiu4K614KIt3rKMcs4g3xRKrqF7f39LuAxKf3wqLBcmpG0vKx7OqO+fCpFM
fWxi/vZTTtVuRhc9L4114XabJr6KtNzXQ2jZmtyYKUGgU7Ux5NngQxxgGXZDFUp5C5ULCwVgiDXZ
AOg2kcfu0J+Q1B2LwWOm3dp22ypOPFaxpQOd8PQLN+Gk4UCfWt6yA+sNhGvigWyTfic1G72txJg4
5hRXjRZd1KOySZfCzOePILus3kQmsq90beLl14gNSCaMGViXWrBCOiEFNekBHBLAMKndSYVMgMTD
nZijWjetjn/UKbzlBY964CssPD38J83oLwDZenUReCqp48O+Zang/VhAV2uqWZLr3cWZvM4D269M
Nm1IwNQ18OHxrlqr1pJ7pdDJkJ22taruIFH8Ym0Wyyr1wypm4SU0HNNwsBU6PzzBdQG7gyS1yM8w
n7pkijrzutFPMec2CDTw2hIPQ5Gv8fwEmcRhWjD0LVYhDggheVeI/s3CbjNWSwTwsu6d6orlkL8r
rmsM2YDpOYCrzCUyteTbrgcy84DF4T/rd9hVvKFTaFHw07LPmjxdAxjeaC3t/oaxV3scbXsDG2Ht
JuHWTvejPa4FTHonH3+1njs/WU3xQAoIREyI2CR/eCtaq3GcxiIzTlUJ+K1JT9N1b4Qbysdo/2HI
Zwq+3BI9XZAYeamFjFME9kMFk18mjwotrag0diYalCUylrZMRXxCzKvHjr9pug4MyRkBDT0Q7DVM
J8SMdycAd0N+nCABxrF6zgUcwYVynRG3GJjvWmW+wtuh1CxpGsavQYxyzCVNjs7gzFTG3WbQCWN2
QRpvn3H/aYDmQOzGIeQUDtXD7IzU22i3wafAXJR00CuYL8FOOsYxCkmAkNpdPKcXVqcdmyrZtQwd
MG9fSsfc2LwWgntg3DH+1M3S58AIZ8AKDnKKXmCDeS3LWOgwX8CNlfIiGEBhIGa7do6pehS85nx6
GefI68/kJZCQEgCzoS4mNCoDVGo3nCqwErcY4nW33rZdsx6LZgMCdNUHt+GWDPikviLgwQ9LgjKK
gJjfRxWF3PLIW23hRTVAgZZjMoIZfKbbhA2k9/v6a8U3NI2Tvp8we47zKub/D/dz3tzYJvZSaV2H
vFJDp8ggz66q2XVqxccCTzxXvY65w0h8Wwm21LCHtqiOHv1KDPd0/VnSBEF9/OFNXFGn0BcoSmTY
A1If9AjsbKwtjMzWs/vSKNW9YUtCtMvi0dBR+dEjhqn6ocDGpS+LhK2rLzv7WQz9fhDftEZwMRwG
GDCeSSsoSZQz37i5kGsoq1GyEua4/MJntxG4HhE/0jJt5eTrdNT/fjVfZC9/XR2Eo6oaOhWV5IDv
V3Mg46IUph75Ve1swjnYLis3hzGEg+ACUf/Gb4hFCPjjdISbZYaeoRPsEdsLcXebKsUqZYKO8ss3
yNuO5hipVwFbXN+MSJHJqgtv7FqAs0H4zSYwaaMHp/b3UN5/6dQ1kOH89a8wF1u0hodW/for/+TT
Nenq0A0yIn/ZHww3WHpr/rIZMGKgK2owaxp2ieOlnUXlFPvAVDGp8dY3Yi3il5gCbmCnbhpzM+tk
FXIMXP63GmlLV/DwE9drOo1UKxfIC5v+QAz1YsTUUKzSruzbAbn0eZxaP5wfQlSTkGzXsB9+sffq
eL9/8nc6hgoqTTMJuv3+auk0kwcOEoRe2vM2TMztyJgk9Jcla+T1izZaC/Jil2unWZyuy0cOA+Mg
NjljIydXvHR61fpwBaIXOQxmNEUFabRaLpm+PNeKtvv7+0v76SvmXLIUDAih1B+qhbxiLJj3cFUw
6dFoYzntZigDxiajLQkafbmxwNNu5vJc6qcSuoRhuEcdtgsU3F+9fT+9TWxdNY2vA5y9PAx/uk1I
OZX4uMfIH+yG4eu1HvUbTixaqK+jzs9Vkx6wgCBagLNR/HgM9yN7F4NYBpZv9BLWy/bJ4Jplk1tN
J7kM89QkVd7snjKiuFlqgDRMkEB5xG2sLb7s799P46e7OSIhMBc6+Lofj3mGEjt1W0yR30cxT6IF
ARlJt0amAVhTF4/nsn9bPYRnE2cSCkrmqZyTXqMuZkPmUwqeEJK/NexWYJ2XhUa3QfS4TI3Ixuoz
D70rMxGCghgGh+sZFLJGL6yIyVMGVk1nmHes5BC0PONhNP3qD1z24L+UKxgfdHDm7NTqD3s0USP4
e7MhgoqlrHM0t6540GeS19jJlBl8Rgo8KZ88iZJyKTxKTE+ZqW+MiHidFEsd9DnNvJnjYe2sFAxC
FufL5ZTUNuzQ8UCtfFOjtm5d26e75xdlsFb5nqzY9wm5Kii5WXnV/qOzflWK6X9dbHXLgIAMNwEB
mvXj/WezfwJL5eKl5uzHClKHMtvHjHE4423Mi7kqiLqSnJ2qDQ3A1bLlFkx+3TK+6wz7Ku5el5Nu
YAXeuKAzU+MXteJPntblBTomq6huqUwxv39A0FFEHAY7+qoEMiyH9a/D93JIh3Ur8SGnzQJxI87m
ph+oE/oSAxDLCXWjDpvp7+91FJZ/uRd4OYuax4VowRryw+bUIXwit6nl5VArLltyIzj5zmQnkt2n
0RuQWDVcYr7oslIEJafGarcTdy2tM1+w7U+MYchYIckuOsQYfWJAcHXZHZaTcsg+XoQCllRzhdNr
rY7KYdn8rKzdlIBT1Ar139WEV66h3l26FG5TH9xAPYNzPc2JuIohv6vDrSyzQ+VQQ6lpvjNG9a20
kUY3xZHgV3czSPBnKHfbzgGok6+0Lr6NKgRj7WaIk+1SCzSQ3UE8UTzH00U2pGcjyhKMeRYjLwRs
yXRh9Y3fJC8t04KiIyUOEyIpa+CO0t1SgC5tlOWBJc6YuW+4Zb31puQlhvHXR9RhxIBFiJAZD64x
qK866tRlWzOYKUxzfbTCaSvqfle6NXzrY42UealXl2u//PRGec/jewrbvEnOPal4an2j5+U6oY+p
sZF0Xbjpi2xflM8x7c7BJPms2ZiSx68je4+K1+HYFA7dBoEAqw346I5ZEVvwoL8s2w5adcYrud9M
FuCFrGYeUbwLJXyJrXLdciCWXOJhvg5mtP6wIfDzMB3++5vNXTai79cd23EwplicDHTtq1H3571B
RBwOzIDNdErQSYWXbQ4IDu3oQArk+JKQCthjt4568NR5eFePpF+7I6/d0o5alL0zZ9+BZjticNwq
sucQnO3xtN67FvYqrbkuraNKEtuUlNu0OKZ9649Re9C7+JKAJq/TA8Jz65s+SNepEWfsjsa56LWt
VCxSv2v9c7LgCWSB+knz+yWz6EynzjdUCY9hUb9glsafXieXQglcdKv7Xuk2ujvdREO/cyLuXll6
FQ9r5U70tYnLY6xwS4finE2PshveGJI8xaX+CfnpRmUtzYgKHileC2FfmZrcI0BZRmw7NU+9VF1g
WLxH41ad64OqI2wbu4PRDVslq33TAFOvzwcdG+Iwd6jWNPxyNQ9Elp9aJzt0hobSctKnNYI6UV//
4joua8L319E1NQtEjWvxn7+0Is3MUOZiXFqRhnmltHSLhJYd+sC4CptxVwtxCjWNDqK1HpgbBqZy
gfHrxGR+3fXmBeyji8ro3ju4c8y2bk0WaZAUXtC/lq69iAk2eV0d7N66Iap1nzIobiDDKEJ4A7CX
PoDyUbQHVQKpxNgeB36dQiCubOw5j407git1F+/crh0wPmrhobU1dJ0ZgdqWN6Mq0WDBOKmxaxxB
i0vnY3KboCnWuuLc16GnOT1l+TclHG60qkcEEPjlqGNRAUjCL41JnanAaA4slm1onGIjPgz6qmnr
wzjHWwktZjR5MZXjA0mlUWXBhqMNwUU3cUpmXb3rdTZHzfR63g6lmS5IG0ys/eimhyDqdprZ7FAL
+XOiXemNi3CO2KtA/8VG9LUTfncVbaiklGkuZxJLp0P+/UZU1sBntQTjfedcZvm7YK2bMfQodInU
5iPL201uuci0W04lOldvPmX9bcYbAi7rhvOlssokJvz5cYjH5yZkRJ4xgned7rbXjYeibA6pWT/Y
Q3eaqOedRe/AVBJW+Sl3W9RD9aVdj5dlVntGSyjEQ5EjrlHNLbmTu94dronC2M7DQ8qy4GhQ2YWf
gg6LPHXMwF13/IbhpUyUC4AGV0JmBPpVW4MWh71L6uoSO9hZmM1dI4yHfNBxlKGZMcFDDs17zfBb
6+qTKIYPQ0yA9OzjUCq/n/v+13dHpuaf/86/3wrmrwRftz/8858779b79+U7/u9X/PP7f/INf/zA
zUv78t0/vBwa5HTTfdTT7Qc6y/brV8mPYvnK/9dP/uPj66fcT+XHf/zbyzu20U3EnRi9tX/1ayyl
yr8e6fxn9oJ97qX5+ff9McGx3N8MyzHQcC+5Ol/o6f+mUovfAIFbNLptutzfDXDU36ixLcYqriZc
zu4mPaU/BjiK+G1BYBGnwgFZZ62x/0dYagrB7+sdC1CXoVpCM7CTcLrjdXx/11eUKhMRW6RWMAn2
oMJudcO+hx1QrZ3EIcmgVnc55MmjjgpsYzRTuh6motpbw3RbRRYFeWWjciOrbT7W5ghkEpTKRT7S
fpRWePz65NK8RSgw7bEhDQd9xjIyFWq70kImrrXZ4CCZatwcOitk3gn39PUljDAl7Fj7re2gK666
ob0O5dwirOIbvr7MMNvffyTQveD0+5d9faKBWrZxJEnnXz8JlyNFQZAQsqcRpzjnrU0igJsd3Sy2
95AIGtIpRWycGPgoJIiV/u9f0su4PkR9ucdPYJx+/96iQfYbQJYIZFnV268Piki2qFhGzf/TB5Wp
og1vlrT4+eahLcx9ZBtHM4Y0tILqmPhy4rz0+7/dnugsuyyddUC+wAm1v3uaUrwCSd8g1uJfXx/X
mKP//sm2Ya4h7OBFSvmS1dI8kZc4EByGCi5P9eri62P5JOS8YYw+bfVOSAwJlXn6+szXf3WyvWTg
DH5q+XgRsn12caL5X5/84WuZE6vHPnwNHD2cNw18lM1MduSmpuHc0tQ9dgHZOG3QWxyJLGwLamAy
VV7+K3TlfNKCVVW19G++Po4fGf5nBX7q6yuSzhiXkiMhxWQMOBclNIbGz7pSuzWGDnKAAzomA+QJ
dgmMeLqTn/UaT745d8Fq7geQV1XFsGiuZvyzsXspG7/AELEJmvIDR7kJAlEpvXEgzzLn/lkPJsaF
usRkKPNm3Gps7dSnAv5u6ty7VQHfM2/poSpWiDEjOzJuQbso7BtwZzj343TEczmHKKek9LJIKTz8
B/NOS5BL9UOhUgCnMCAT7ZI5n4qGtUyOTEvRViiwiqmO9ZW6xNkiat5m8zhv6CBtqDDU67G7bkJ2
6EKqCFB1l/mm/kLQ7DZaPMkBiSWeTnJirAZPfYQwkxg9msZDfxNj1l23+bC89cY3OYJqLK4Js69R
phBirddXLc2cw1bpTPRvtSM3GIyrVdGnyhXt3WdhzFyO2YmuHPQwu9qyj1pQlORUqAx+UjpyYdHZ
q5LR/61omndkTx9VZHxYc6TysOMxXOg8DeIIi/aALahim9bEyy8eNIUgQzBwzboOiYIP55d8Od2V
wwxjj3Jz03dRtTXdrZvN7RoYGQYZ8GQToDtMUgUjKDES1oKmA61nh31kMLYFiBdJ9sQa0MdudtNr
C7qp31T6VhkcgEn8kXRqB6qcCntPLXzyMSa/LC26t4TOWgdrzEvKW4wvEsLHwL1Yjxh1HzFvjJ4E
8bWqSM1ad5LnOlWz10F2Z0LljxOIPEgVYpyfAqXEPY9ukPAjuNDBbezMb9EwqF7WpMj51HiNkQkQ
XnHB8U7jIMVANxoJge1nQsZaQMqkAPaeWSSL0bi6t4xPzzGyhnOV5hwVtxs8OUwI5uIlHqoLKas1
1i5hFby6Ce0zysx3gYls29sMKEvZ3bruY+jSsZ/NdwolJIEjMYyX0HfrU7LwkUlTecUXfaVPBYak
AJq02evVSicdVEPu65OxAwEiZPSMlVjb1XrUQIc92qSGMPAGZA1Xl7Td4cKZlPtkdB7VQ5Y73clV
irthSi+SsmOSIsOXCY4vCST09htFRxKqUVEU9tDsZ6094yE076MMvFeM/pLMK+MChfNGnSYQ3lV5
y3SioDxsjbVEK2nWZOpmHXwC8sxDP0xvISAT3htb77o63QVk9viUpwsWD33/SAW0clpkSPBKI3iC
045qeCZSiAmikicXOk+MjDUFznJM5q9i4a5xxHPex1gKpuKmrDAg4tnDhhCPGNa6ZNcRUVoIxgKT
zZ0z1EB8rPm6t9sb/NAdh//Y2QYd/uAwXLgIxPuqVM1EdD4oJf1QSIWjH2cAAHhihyrbD2wenJ+X
ICLVIGEoMhB2K0R7oxODEg5KxezMbQGOkCN+9wax9pwJ57HKQZ7acd7uAOtdxOZi8+35jjJKWGbx
iBcFdrhCMDwPcz3kN2T8viULbAgPDmuBl5SWe6jgVhm282m3iNdUpcvp+YzPLdTZFdJqTusV5hzk
J/c0Km4j9Kl0s/Bs993BnBhAx8vcwDT7t2IYsBa64aftjJSs2V1dDme1baA59pfFyKey6VoiDy3q
S/LimmP8JT8dtR0DEmbR7a0w8mkXTVjWDX2LKlnyu0HMgAkgPouGUzbx2kVdTp4TRuhL2ltnEsmO
8CaSscPsro3rnt10wjSX77u5+UhyMeGFU0+RBtYhxemlT9mbQbTbAdwC99/KwnjmuTldSAaE3yzF
JS2u7cI1kChCbJjSuS33SRvi0etyv3IHj9QDh/zb6KxYHOnmJZxYNQ54YYKV3hiPjTptumbQLxIs
96FBaT0fc5O+gp0xcUtwrggsERUYFq83Ol/XOP2MoTh3eF/p8kbZNogeOlthbE8gNgNeBGZdAuut
okEywN4XDfsS8rFUzt3anB0fRznINoNHNsrt66BWHtFjonzMB5jeGnmqGVO7RRhnWE/EOSyRwSHJ
ZzbzQV8hxPZ6NJ2LyLTWrc3MCR5WHzZLNFGzZ0fgWA82hIEcNB6wZr4h+XoNj1zk7o2ifaeJV3Mr
TA+RwSgqJ+Y5NxG5dVlEvmeZvBrEnyD/QelKmCjDkY9lcU4t7cMssxuL9tcxGlWfliSQongGMyGe
URKiMo1BXMDK2nTztTGDx1RoZGwxu0fbsiUMd6kpavIhlx/H3Bn+CEMhawqoGRm57dRP/D5wS128
w6VxjtX5Qerplv1srbUieuIpH/fVWqRNzqikex5Ird2ZMsLDKrozw2pQShoYAYbPK0xS98v7qPZK
xYC4vU6n/mSvw1Z9syu73KdJepZKdx0DfhxE/plW7bXMA/SSgjg6vP6rppqO5DacpGwfacuSuj46
7sISuy7HKrwda2vtK5GV7ptZrgVyAiOF8NcPH1NX0LCb00Pa9u/DRP45qY3HduqfJpmY3NCoZFsA
fGiuhK8HNlrd5salFlrjmEKYgMQcP2tCs8/AymOzdSjQO4reaLei0cg4A625S0GQ+Oz5m3IOD5Gu
ftrJ8FETM7Yy7eqprd0b0cLIDgowJenIO9hRIyVCu6RKBjabhUfTphE35GclJ1NjCMShsZQX06nQ
LQd77H6koqTTeXIPhewQtkTM7pI2vygC6sABOY9tmKFnAaovi/mtBNixxo74TQdHD3buQ5q6j2La
j5KzEBVheWNb+KWiH4j18ExVPOuVSYViu4+cBnAVJlzHtajKe+7NDj03QJFiaD+MHI8Yx/Iqt49d
YW20XAB0UvqOOau7MxT8ESOP3wpF8Jny+FIDcYNFcxOLEfV3RXGUHBIov2vwT5C8jDLZNOak7+Kx
XDSl5m1m9LVPUsstAmAIdJCeVoI2GggHhdywOD0n9rObDwaUlMZvLVVbgajahWaAOAegP117l40+
qDZKq/lGVO+YGZ9SOUFaCUzs60r6MJfFnc4zmQ3dq0UI3VqxmhyWD96BTN3j+Eat5ub4D/Jh55bs
l0vb196nRfpa17PvAIUhBwIRWToaN2ho8ck8xYKmWZ+w6osZc8BcwuHH9YnZGApZRdlqkieEbvTZ
sMpPleVBhhIEfjqcqyHM/HG8jTFUMObJSr81sompunsXd+OTQYAHcwWm99N4MgOYqVE71giOqF6z
yLlAJ3GKwSrCiUF8oCBdDess2qiluGoIgFyjeY03aam8wY6M7YB3gKSe3aDS4p3C6ZI22/GLINb3
4yakH3xVauJYkrfXQ1rfBKnGh8sn24BPybko3GH0OeN8FF4eIQyWruVjMXnUTMRUGVXYWAbHlv1z
NXYd1oBWAuNvroaRZBIciy/9UIcbabiHQR01j/le5i8YDQ78zcGMyenRa8VD7Ryw4WZXkzLi/BgJ
GIhzMF6yq2wgctQJTVvdEqO8nWX/QAy1XFW3VYNLIuojjHQJwcop8K4lJrkCkMLk+GkAC78aNbT0
GmiVxqXjWZkOCsvpzkkmMkCtJ7euH+3Zwko9vWei4O5XSPLOFeQhvHGb0c4QGiNWn2PaomIpO0ep
gkBrWOmIXhKwGaDL0doH/bsKKODL2cJxlFFcYtBQPZynLM3V4wi+3Zq3xtR7Uc4JsuzHxmv3bjMC
Hn7N+qtZoq4ggg9QIpwbiKDjbl70G4PE1adg+9hIwlN7nQidkShKT6YPFj4+r6twocQonN12vViw
GSyy4ozE7a7aIrzWcv1byLRwG0bMKGTGujwbVPbI7Bs2uaJghJylJrAIlSlIl5DI4coNUpv7JH/O
WvBF9lzwJNsdAabUEXg6qDUQgED6fK2YZfiRy6YSMghrM/IlVH0U2GW48hN9yChOPxu1eFdt82R0
076eSXsxxHXc4riOYgCLxCiVx1nTH9youeDLiNKO7vWM4qgI3HpDVCtW8gn1H6bSefyYg0OqAryB
aHOIJi6X2VoXqui31myebHFQMXBuNMOKgRgZ53zhs5iS4j2FSKHEsThqU1Jd9l2orCji6HZPzpHZ
QXgzaY3c4W8dN/Tc4RPI4ZudEp9pVG96oLl7OiwtjrNUJRDKKK+6zIiwmmvBbUZgwoxl244Dedfn
TEt6/M5XFQ5Xsi8YnODgQ9AbpzoJ4a3ldTMpBu4yoKxFa9/T6R8PQB3B0aTmwS1EczmWbfuY7MOZ
QAJ70Y9GY5zueK45P8TO9KiUZ4ZIvp3n5uNst52fNUAGkObmt32PPq7ZT6gtHwgPh+RLUbkq9XC6
diB89Jiuj1XUT0cCg1ZpT1YRGZ4ldj+M05Ch+Xq0i7u5U+5lalpHrTDwu8SfFoEVrt+y+yCPn/ot
EarvdToiv6terZRrpSMyIzkzuibmDDFo3d+AWpBud91Vw/0whhMNek4tSaIxrceV3Smk13RaYVI0
UZaI5FvSBM+d290kpXwPDMNeQUmIHfNcTjn4rXqVY3IXpL6NfbDK8VPv7YAV2+4IYtaT/J3gMW7h
Vvm08mPk6sUGBcJBKMNDPpsOTINhJVPC5tsl2N1ObrvEsTdVabB8kVUvkwSju1McBgUbspbskQxN
cAcaZxfp1HYC50CpudVFPHP2nK0Bm1OPVXBAPxnZdosJ0c48An9fzcx1PQRQy8DVQjPBUa+Ib0Fx
L89rPAG8cncJbBGpayyGgfRoGRqrsh2+aWlGo7AKnhPB4CxKtFsoWPp9IScOjbD7SMI65wZ8q8pE
k9QoTGcKF7cOxURCUThsqbU3lmIP28hIboFq3Mbz/NnL+gIoUZIPNw0E3UCJQNlyUt4zmLwZ4vxt
gpmweMEysK+J6snxnsrw2GO4vUphzZgKYyyOPG+ttqWa7tfxKN0jXpiGiwBTqiGPOSP39v9wdx7L
sSvZFf0idMCbaXlHsopkFYucIGgT3iWQMF/fCx2tkEIKDTTV4L3B7X68ZBHIPGbvtRn+QGFvwa8i
YfG33dg94qy+ZhFGIPUZFl4ydzLAQJ/MQS/PWcfCubWsNziCVJZhWG2M3Lwqf/wxoxD6YujAu0e7
GzZFvcnFW+y1+sMIkTKUnEO4pDa6xT1tZrwobboz7aFCtzGgl9Pk0VDxPRfyDFKPRqXu+Kay4WCO
yGj6eZfsbLIkhpQbNA7eQ0tHahEKbhzyQSVzrBqAFCJL51UgIPJ5zcNO/OQeAA4biTPz/fIWenBn
Jyd/0so/s8xvJDvsZezuRL8rZUniQGqrTVCiEfA8HJ35tO9DD+d+I/yVjJ6VnnwhqC0rQVz1iDyu
7oJXqdcXs5E0X98Q0fhYLZDeiQFvED3JItONfR9oHFFJZm/mjgxe18avoGv26E+p2ShJKp3YpBQ/
IFlknJlhh1kR4CdG3Vb+KKX9tCkM37RBftT6N6U868WZwnXNdMUE7HqMQ/5KM+Qim2b4y5jIR+lD
VambCDxoEgJsdpK1b6ir4U1vleUciKqao3mRmeoeOcWxi9wu5mgRQGTX/ZBfSpOX3U+QXWkeKWpR
hDE/kRuHjXGNbz9LMUynrboSnPFBRsQel1uynDjdF5oJAoNu7Nz1MFrywWPGlEREl0cY9lynPDR6
cpjKH7cK5bp3MRXmsmRFTRBzPuWfpt68xrB3uJmYcRk7QfYZOm8jQzQ0ca2woNcxjXKCFXuVGF+8
3s/g+TrUnXycYvR/Gt/Az0DetEibs14Ej7nM9ZOvpyezXsEDPeAzu9Ba8TtEEL5Rkw37gYjoXgct
ojNpbvm4F0q+5UFxG/Pmwei8pdXl5KULYnLgDS+6jpDiwTqnqX134/ZXxmgbTJurUej1Xg03bYRZ
13Z1g1N2Tndu45WI2/s4Y8k4pNajn6JYxCC6G+WskY+QhDnNsMB1FK+7KLhWvlFvg/QPpkO/5WT5
SN3JPKjMJiPTqh7cuL8Aqva3zoBBmvL9F5dvtrb86uwhPl5KMvJyDRVEOoj8PM9lUJbUzTpg77dz
TOsW+546Qg1fl/mzHhADT4kUIzzK5RbeHVatY8pahIP/27fQq5kOktJWmw5WjgODMUuX2GffzL+p
crAZkrG59HTA1z3mVRkNn32i/0H99LIQFhszrqYBOW6gx2bExiTLdNsXq+mpZ8HxJm6QvamSjUJh
au2twZq6hPRvXsE/d6RdpTjt0p51a2rmr8hCtFl21b8QucOAbOqcZ8epRnTABhoPASkn86vuQr+C
kxDDxnlkBbqGhZmeNbMP1l2e9E8zN2mj1LznJJbZ7vUjFNu1UWF9g69hYDPeGS2Lg6wzzYUJaVTo
+OjqkWSscGf71bfD5aRsku+GpMGe4dVMHOx16wSXLi5haQ/FFl/bt28YLxZZQbzc8oXXCVONGC+T
rU7gxD9RjW3DGv6kq8kPnuO17jc/9kh1Vzmy2pb2n5noJJx1RKLSS4JRe0eMeg3zYKWxXZXKXYi6
PpP5232BuYzSZmPIOXouwkhnh5iyITnuGpLyRAqZ0u/OtL5UjXlW8GPaKPFg2Bjt+NTozDBYPZ5L
CAQNyat0acXvqKC/huDN4OpZgjEdbcJkbgqgjUOafYxtf5M8dYsUstQyJhu1rUeQxoyrAAwCKH2z
oUMv9SZ4c0bvUxvGP89jcc/Xa4Zsj138R6FtZzJIQGNTvBF0CVIM/INOymiqo42fslXBgsfTm5dW
115ZsX+S6IXYr3lLi7RYdc34mbABWAyDIDvJ/JairRZecCLdK0d4x6w3hOwa4y4Y+urexiXVSee/
+iyCPWUuGlZLrUquWohjKtC48xPLsRbInxDGu3C0G6JQUgVrMqXYJnCMCXe8G2u6WJRIYhHoYo3R
/gWhEBYZdPiSk2yJmnEzCY+TAn/V0AusuEH/TCYutGxkRJ703mLMjrZxKQdGw66QR6Qx51CL4E8L
RqnCZaGCdcDycYz7giO1FX3GEOzBGGT6NZSfga/t3fnFN6oCw33MC+o4HqREV2wiMf5IQKSTPXSr
EhZDqhNzG0aHqprl8cFLpmuXXA7nzmvp6YTK59EdwZXS+hVtcmqEOqf2dCJi65jk4a9N3phTouQL
i58uMr4pLRel6V2cvPqRgrXTjMMXcg4WR2jq2N1K1dgSCBNL92E8FQzAk23gDT0QowzBwM/Qeozd
u2LnIn6Gi7GL5zlMSEzJxHoj7S1yIbXUAzGbfBRC3ka7eCJp/SFtsi/yLa+R4UKRWBQCJI9OAiLo
cv6T3u0fQhubtWSA2AThsSYgeFnbERPKgZaKlmyeIGZLy/4h1cGGfSkDJBpcPjmyho68Ls2i0ZLW
A1k4780FtwkSmhBbgMNJDP/3uTKZqoxmUcNYfWx6Uj+cFkZRrWcvPfGPdR79sbDMW2tcRRIUnj/o
KXG8/XlidpKjwwedkNdr0tIYYN86UE57oY9zvHryTkLYrst9m/UNPE0vearg5+JfLb7aa2+uvUjA
Zu6AaoFa2Nn9gEw65B2vWM8ETfSCzAi0TxXesqA5gdW/6nmA38bwPh0rvUPNAeETG99ZlTFCLt1z
MXSM5P21dON7MCBvLJPZ9czAjxf/AvDw2nTGe13BODbJeEJnTcyUqyrGAhmZ4KH2Xo7V+6BpISB+
EgVCoiXMCam/36choXIQajT/s+vUSxB2Zxch6zpjj0iGx6Yo0YSkbquvXFbk5VQvfC2Lt/pQ3xIv
TlCe6mrNRnLfFFRBWtFuRt+4ULajD+6LvTFAGyuoVRc4xns9++Bi0Cb2WRE4btxP6Vflg7dqGQFQ
If8Q3HGabHjiKmJR5hXDLS2YjUQ1PTLIZU6OOa5IvHUtZG1NvaCMhA4YOh8z8dePMTK3aRqwKifM
3d7Eq4DSWze051BptBZQwhbduEp97TFKoVCgq+4XElRSkGUfOQgXhk0M4MZQ/y6iLCHR7dQ3rbF0
4/E81sVd19wM6spEQ1qvyI1Ywc09Ctf5zrN61VnhxZfZtMDJoWDYEkEz1VvIRdPaVVCFUUj91W67
7FUu13FgRBtXI9o0r+5Obq1bid0vyhmlth5udOjOqem/2e5RcxhpstB5StvuloziOTX0h4l6W5uH
2k1zZ/x6xr1yHmpOVi/JqTmjcx26Z8by4hh4mLYI09KJrBDcWwBDXLUcALM1019YEk/qhiA05ARx
uWUVnndOt65ycc1jfpTaaFj5Eq5XNPalZbvAM1cBBCNlOZ66/mSofThFPVqEJ9kyC2gBQPBreCOy
0VxknvY2kvJCWQs4RGgRpcZYH8gcZyDsjZ+d8QXbFacX31AUm+F2irN7XYVwdHL/ocTZiubTP1Vd
8lH5GU8yEaKeNq7NHoSFxeSNjB9GKQFMCuEC2SjDleu31sFIi90QEjaSeGjVfb6cR240xKR3v47v
4GHufeVu/VHfN6b3nbjhPlH1hc/jZDJwyCH2MDFxGd042B6LJ9RvZClCdkS1GEDpbE9ZwwPKEXSM
bSdgPmNdjNH/7UeShir3oYXrMZBARX9D9Fhuflf2RIUQ6vtM2FtHb4hV0l51ixel4QUtDf7XIZGv
bIBQmM8j8nlyJsUq6XWDm4lRV2d0nPc2ovNGvYTE4iwysCokVJM9qz8SGdpAhfDlJs+MBZoE0lYa
/v4onl7SSH3zXR54Fn6GiLYx14DoG7MrmPuvAH/DSf7cpyge42Ec12MYhOumATPRz5zpyb05OXxg
jlLOR2JHlaGdJ9DrizD0HuefYxiKdzQUmy4vg3U1ccuq+GJ1KAUSaNhIa9aJj4Gzcub3gqkYnqoP
EcZ/2pjYa4sbqMiqdNPO2RF5V2IcoyLoyzhfMVn0bT3G/9fdE4f87h7CVAxYp4EHb5fGaelJySK6
o+ZE2/GaoRnbUEN9x1P7MLe96cBZXZvV0Y38wzSJEecK1QUpygBQeDLKWt+ZIt1FzZ8d9YoziO1U
EUzNuvQHPjiYe2z8ye2018w4wKhKUH0zoQ995hMb4WZFEDb7fXsm/teALSK6yoUacmiPHNDcPSFP
Rs9puEIddZCM6KlAKLuqovumTpkSbJ6ojZiEE8aeOHe2/UdCLTYsICCvQUXtCOmy5HdmC4TYLKtY
JDXnCX1Opb6DXscqWbJmK2rmRL3PHZvuqokctBh1pMu94kT63aimk1PVL6iz9lYzdUxnki+syNgB
tDV7RbWc+rrEw2i/12A5jEg/B4nF78yolkHdP3RtcaWg51UDvgyD5EDYxlNtap9tjZoBt7NZe9fs
h3USZgrLJxi8YazVg5Xxs6Kfv8Qbyhfld/fRhNlCYsiF3iZH2FwAGq2vWsLe2LcuMinf8wwlhvL0
7dAbb6JkNZHZ3VEvK1gmGvHr2SCAwdfPees/Cit+tst7EZSfcevE+ASyEwkZZHNFcUrzh1BiAle9
CJT/PaKzMRMNapim/4YDVv9u1G8DORJhgwGi0OQVdvdHj0eaCT6+l/IsyPOmp+nsTcd9pcfWa5gb
H//6mXOdMCz1APLm3SMDgHDnR29i0+fWfMOWm/3MOSiHAPEOagzgNewW2PhhugtyZz0Y7UdQ0uko
cniWen3O8vDW9hy5k8t8VKljXQD5LxLk3A089ZFm2aVXTqrosUm4HhGkAJaCW9lDmJRVfC+abBX3
PHNcg928s3LQQYi6f2E2eGoCXChuey9aWLFQov7GKNh6BNo5xoNkB6O0FD2ab54UscQg0hdaWexy
Lf3Sp+GEqmNnMufiS6ZYWB1ufiDJ17qLntqAlgNCpGH8Vnn50eQNQTbmKvSQd+TEW3V5SBIfj3on
3d++6CGXs9qBlorTwB2fOiI6CkTSzAUiHnQ2AEOvnr3Z1CEDJoopkdAoJtLeX6WdSYtXXYyp6DcO
0E4zFQsjOCj7rCdsDPzALXYVi/sq1gH6j9ltzC6uq91NlEOkChgPbrcZcubXpoA1bnj+Y2nCJ42h
74sseg5qn1B7ZWI9Nh4Adr7gAqTRtFZOHWo7A9t7msJbTFrIycJnF4rdjNqQxAbk6304LNERYG9l
L8A06C75cz9svyqjPqK4qPYhRv/c1/fzi5s719Lwx3muRTtHneM6yVPAu75ASwaeU2k3VMVwrTz2
uZ4syZ2of/BsQn9Tr7VdvngjDU+GuKjKyqdYD76dojsUOmEtcItnp4HYuIK4SqWxdO2nXa7EDXDy
q5eJn8poetIb58K7pNgP1MtYT7QmyXPBZnc1UVsLfdhzzQH25MMFGbMxlHlnxXoq8pNXEDU1h9G5
OS7+0Pe3eZoQPJzhuCBGMCrHh8mMKL2ZPSwCK76EVbKfS8uwLl5CzT1RpoabcizZFUIh9pMn6bfn
xjVuBhNuHY3BZE7fhTOKpeXIK5z7m2YbN1jzRwV2eWppDQLkQlQfK48qj6LYfzHt4gc+MpwXlniD
S2BLEncvGgXhaHu3JuNIMvtGW1nKTtEhJ/i69R0g4WRbMC9FzMitmpLmy+jpIzB4oMWwKiSoqCDn
X2Cyz9KpvhjgsWl6d8SQrCsDDZqWyUPEYZgV/kWNW/JaqLcrLiWc5QqxFNirSe5jFbJPiQ8GgoVV
5Pawoy25rlr+eHTuWVk+5TXGkti95FV0ZfuYYa6Ue41mI+jlzu3SFdy2j1Lfp8rCZYLlFrAEpddU
ukwEYNhVUeGuOKefUk9b6wbSBh9C58JALjSMG7cqv/1mgzrnJgPAYm0ElAd2p9N2LyEDUz8dHmXi
sxwI0H5U2pO9RaEAlDkbtX1aIV+VqvtCp/TpM+MJqlx/0rIOrZTnPMIq8lnmWrfsB/w/P3P9yFFU
rfGM3KSonzDdyKV3jnUqQ90r97WKjL1JUp/MBQAEqNE+Kyf+gnxLkOUs0di7416F4xnyQEj2Ar/p
QjXUPEh4/M799XViZITXoHUaUkTgd2DDWGV7al2emHjKX5NoeFZJeY2Dns2PXe60riwXFac49Nhu
o+txc1AyewNWf02JBWMiwn3KOk4tYyxvqsYj2nCjlST0tXQaW3Zh2Q6PHcCD3lr2SXAxKXg3aY6/
sXurqTWbiUSHHI+NlWoYHPP2wW4TB9krgq7EIpc2jXeeY430gfvAG381p9wVA1VVGrvPHoN9r3Rf
3ZQzreZMc/rUXFUUwCJGVhP6SMOogvE3k9KRmieampPlVc0+mQ961y8Y6qELjCW/9SKj1aiykIQ/
ZrdKaM2qMplWgRDQMpzaI68+4ai71hoeBi25OwYxLapMX2RVGivlN3Tx69BFGzqJj1pyCxfDdAk7
EO6dVBMwE4lbp2TlVx0gEgJkwsKk/zXqoZ6Kj7pnp05KJ8hQJNsgxmigTL/jM6uHZDX1D4iwSecz
6ElxTFaIUZaNwf87lxBv+/TB8ib5SAAY/q9iMwXq6JhVhfvDqjZ5Ve0MR//tRB2vrKi+E91EInKG
CoPI18dECfQmo/PQ6RhVv0UbfkKJW4tycpe6M31D4Gu3FlWCYGTHRhaI+KxZLvHkIbpk3UbcUREY
DCZzc6G1xW/WE6FKyjwaYVqiEWNhoMZ1h4RBkI7nmQBJIr4jZnqQ/RrWvptIUmhEEc15nNQ/euOA
SmVd31G8YqQZSFLqD2CwXwdKnCAU712vHWQjriO0623qvLuIIOZALkJNoIrakfY7slPjp4fOblsP
EHlXxTQ9BSH1ua8l3NjtCzGWxka19bDmAgEYMu+/i58gyQAm4lYhjY+jonQOPgpXnzfS6VjyhT7T
Lll+d+AXFkxnWJXn48mvrFOvFR1j/unFSZ0b0tBf07K2febdSE5l/WnOvzMHviN7/aalf4boSIGh
BASDYh/hfgX+yonJ8sdIDGp2uLVN6X/q19QMP/ouIXk5017BbNfwGjy5Br22CEgMWqQXp5tIAfPy
P9tmngmTk5M+/ClRDAMldBdTJH6SuJILa8RkGWTNUfDlloCWuaIzkh2iPzNV3t7RonRp991GVKYB
/QBkWEGxZ1X1Ui/Kd06mpel7HgWhd0laFoPCYjzaFb+NtzOd/mT52VcnoHnYES9XbieMuuVPis3b
i+R7WCLpHgf3YqUEvBHcbQxOSQLaPi0CXkden0UmkyvZRWPHpDWIatR2WfLoR0yx7JxGxEhDAHEs
bkMZvOWDfBnahsuQ7FJ61/a5sEg8Y77DfqZC35MH9SvzrkeoSjPJ4TSK/nceCSBRYqZLv+l7AaFE
M5An6DDCSbnD54C7oXDZyzLp753plZ7AXvwx73xG7RAt2mFgmMUMX3fRU0qsiKMGSG8yCbKRLhiZ
/mwo+Y0Ui21haH6HBKjVaXBMiVBGzLH3Eh8sr6gvjCfnOmUSNOlNNr1Gs4oBgtXkXJRf57upbL/c
YIP5GjfsyGQvSY8GL9MqM52HIjS9JUILk036OJHyqlnNb5y8ibFcG7kWr8Lcu1kgPOe8VBBDLxPu
Cl0fX11WzuT0vWr1eEYSex9lcvMylqFsepmilM2eADVS/hp+fWxFfhAEbxoI8rxZ9bZAR9jFgHGG
AMlWBiSisA0KzmVVUmwZnHJb8kLsVZlfCoDasa+XszPWRIBB8hu+2aVZyDsv0S6NjZEatM0Xln7r
2KOSifXngnaFNDs92tMDfFDGEbXipkVbBMdrAPVbfOlFQggPQJ92UL8cL+OyIn3DG5DhKFG6EEtG
teg8xrKaNtwZT0IgLWPoTG2V0B6joasTsnGlhOMlGPr0ipqYmTftf0VimFbPcQyVA5bD3DQj82Fm
xOZizAmKj6afBszt0sYoEaV/tsUIzayBwtYGXyjQaNnZOwcI3gqrOkTyuZJ6zmLCvVTCXEROu8nR
G/fzzZxjw5Mxhjkd7TnPmpO/DT4j7M67e7zSQJurNSUNuVBZfR5IfeJH8qCoWnKjButpqCqOI19c
/JYJNfna73qcartMOa9+nH+MqPA56c6VA6+5h0DOFPi7LxoCTl3iTsnSXVceWeZ2qPZx5QyUemwb
Kk0phDAjStDEffHdz3/9QVgVe99MzJWik/OEIddpxyiAcuSSzpOPyTgFUYjYP6bY1aRAOe06O8J9
4VOMFG78UGnwHo5Os6pJHy/43ZKWd7Agw4ZYP+GWqLVw9KvlbsxM6YAhnJqlRbBincJ0y98jIftg
1jGSIpx9mMN4HJitq9i684AFDK2caukKwmhCHMlmM1793K0PQ5A8Jzk1jlb7D3UVDXS/eEMF2wTp
JogZ4rvbaUsb58nCydjPZv0T5+aqMyaMxpS6do6q2mMzoLlJvYgjfNfeeEFC6iMuZlHNGFfW4aXW
mdMpXXsfqH3qKDXXpjU8TkNNprVbpCsdlPkj+k+Ekfi7iz5Bx+1neGTcVjsaQdu/hqzfatML3t3A
PeQJYwOWKaTRaVN/9zP6Wyv+iNq23WqekWz1pIo/OpAwcVuc3cHwEKtbFTeHNqwtKpAbR98m7Ka9
Fvnl1VdSO0QhztxqiMoPw8xeRwI4kKQ41XG0jeIkUg2mpknNjuXrHuQV3XFOAo7VdBilKrpfk/Tc
d/pukCRu1jwC/5V75lYUXEP46VDgfPSjK1aSyvyoqbx+Za/04Pdu9kGQ4kH3UKgqbo995qruvXxV
YtIP5KC06Inh/gYqxG74p2L0YXlXbLve7U6yC3R896QVVk+SdMorv6bqYMUO9L6xxbpAUscizbQX
yze956aASlQ1NS7pONfYEepouqK2hGUdrv2RMk1YhMj864NkMsZXbgpyRIpSf5k/xKK0xbm0UH41
rd6sweaC3+jia+OQHytYgBpjubWY/i19tinGvKYe3J64tLg/ag3LAyJQrvnMzO6D1x7PG8pd6yuw
6N8me3qO1dxtTchyPQdFYMo2HWhVfYr69gNmfb0syCn0HYSvjhv9ObEdL0f0cjY7LB8u7xqJhag9
CETNa5oUe63I69O8p+wxuC8nP/0whkKtTXKCFyXujUq4A9oBABxCpFtHZj8Gyo51y1wS2eUU6tHG
q/mA5qT5qkEOEuLokNYw95aMZqzgIfFze+XB6F/6DOWiKLzh/HqHChBsqwJWbzAcIZ9VbOZWsYM/
JZ7KL2t27ZBGwNhmkODPnJ/YhU/TWOY516z3Wrd4IvoHzJDmzopnMi+OdclKZBjdV9GaxrmnwOyL
U0UE+0VprouuCWiVRvaRB8hAJakJg4LhN5vkcVdIXvmSxD1tOJR9cciq8tqQrbvLDjSu/rLSrGkz
Jgac8RR3fY9W1XeKdR8Qs6SP5j2wbLhbJRRHwB+wDImZ2kxxvMqf0j60tiQ7NttQTUeSLrH0xawg
A2c42hPJoWQ7EuZiMJePHZTbdUSeiZfVa4skVNo0kpwxnKpBcQASekgmfZq8G0PNcC+QBAmqv7Yr
FC8LDa6e4aDXGUpH2Lh3ro+RgQiBAMptdgdDrx9EJY4Y58UeKwrpDWO2ciSgZQ+5ytpIfsoi0/dG
mFxrvDn/3726Jr7W/92ru/wkjeez+f2fXt35v/tPr65vE3oQMIM2gsA0QPn8h1nX+ofu66zjA5y5
JmU+zuB/01bdf1g2J7NOXJtnA8ixgAP826yLV9eHixp4iI0YZAWm+3+irYIu+m+cAZ+ez8YtQDqc
Bxp0/i7+Ky+CrqBMoVExryG3bzGKAPM8ZXHotwiTMX8qO7K3Xh+dQhU8ZSJlrUSfkPrvldoVQTfC
wZ79Xy7XG0ttlPB0+JwDpduf5TgeecteswfwA2fWde3CSsqt6uwj0t5BZutc83ziyLWPTEAcGEyH
/U/jo6xGW2YMG9uNPvreOZAI9TS6aM1Usx3JZQrMflxpCOnAB+fYedT4QiKcU2t/dcsLxHeKDyBk
maU5zqn3UoIeJd2dQhvua6Dy9TqH2uD7APodvikhkSpFuftKVAeVOOBpB9+N34u13dAOVV7+nqLW
0owuWNSCS5Gz0F5OGBkgQLF/zMOf0XU+kin/bkP3mLuM4ryxCI/xAOwnx7tMbIz6tbsaGAMaHXKt
pq+2kFzImU5fpPGNxJLklLp08T9nuziogidhjptxsN60OiX2yCrwpDLiWckc85GVn1oN/UFN7B1Z
Nt+M6tmt9kGxQqQH2ssMLwRPGw6LjaDgOhFNdEA2cTVG0kKnnMq3Vhm6fRc7Vy77TwIzWCW1+Kta
CXKrCrd8aIBhxDP7pe/UweWDWGGdRORg+infM/kKj9Kkvs6bmws9Yjdo0b4IwheSS61VOMQoToug
2ox9cMlF7q2zmiT0QGnA7PuWORTBnBsbrfoUVfrCI82M9HmC/Zw22Zn4KYJKo3TW1o4kUc5vJnEY
4ue+qvS/Mh+v2YBZjSKeaWOhnwS+U/BJyYNKcFzFJn4v4s3zmQJ3MNlYYM2reCazdCtAZTMGMLau
a1hrPWd2VZs2fYY1l9e181qSlbtCEBOygxLREzt6qCh+utdCn7GL8C+uGJ8CWQID1XubfU4FmwEG
yMaBO6HyrxjW0E7OO2oT7Kevf4wlWpQ5PdjyUMTK6sUXBMHoOMtJXLy6MkXOjVSX/O/oJ/wQuqtT
0nfbgD6KiOnx1cR2t7UD+7OMbRQpOQpZ2GQ4WCPxNqf8tpYZrFFWF5tS11eaBJsShIHJHYK6AFEl
Qz13EMuu6tgudLMZv8OKh/MVUg4X1Cgk2kjCdOcksGUEVmU9EbCN7ZaKRG+EvfGVYPWu9QdNg9Uv
pdbiFmVxqZdE62BbntuDbNVOucQ1ACEEZu5ilHV3RPeTrQb9rECvRORSoEso9R2pB9OiJP5w9F5l
zms3Nho21ey3zHklg0K1R4NVRZq2q9St/X1dU2XHcztq2zqawCZfKOpBcr8OHENka5TJD9SDnShb
tRS5/mnzD40XCnsGLXnt/ppe+U7qOXGlzKFjVl4XJlQP6FQCr1/rQUdLFKQWURXzd4cVTpcAanQj
/PGCAHECSYkxBWuIMqhMQL3VVBensfpDDxYS3JL/mHm7kwKbumvGVMleeREcqRgEsrMwcFlgh3wG
JPkiDUus3XGH+zOjMmFyNyfnOaApWQwTuIhQaEHVUu31jsV2gVyXSRaJdNhpiGQGaip6q96K7su2
XTj1WfXr6JjwpG63LzJv2tUkAvwUbYXzrzQ+ShAvz7Yy/4qzhXx4FevhCj3gQ8AYdzStnVN2RCkP
1c3rHXKN/Tt66i9NT9AwoREpMFivDB/QrJv7nLBTcOmtEmIaLJ3QG9WhURlPSvviDgwnjLuRxsEq
D1pzO0WMTVvdXRes9A+RwVYWJQ1bY4MHMqmbL8zv0ICrCZkQ1nwRTifDSr0HmGLtpoZHv+haqGea
7RGZoe+0ijeM8qs+CpW2Ny00f8nkHpDFsk6poAssM7fyVjjMxB6dEiLKmh5wsvlU+4BHTVFLHYaN
3tRqj38CQ0k7uE99jAkcdsO4c2p72NPHvBRTQ4imIMMKXbQ/Qxvo4zTWjGxqyY8As2g5HaEzrX1y
zX4Tsq9CfooYPgf9inIgQ+PM29Ajf3LL+tTjRcYQ5i5cVbKtBpeEXZhtW8EOINAIasNQg4s47f+c
BGOjFQZPdpCQQBZkWGEatnm9Oy87U5foDnIEjxUD/aPWc36qlKX4hLGtAs5nNep9tGFmFx4x1/BN
V+XE7MQWilkb1IFe9dPBpvrekY0liUFiNB5rT4WtXyNlaU+oz9PZYGSeQmlmV4Ojh/ztjjXBW+C1
98EF+RxCwVIl0JNMEOnJxISDho4RxZH1iTiEcB8VIwGfWn9tx/q009sIdURSflYW22c1DCcZ+D3Y
40DHj2k95jhHdnllHMMCPWWWF2zNVbgnPMnkZiVNPewJ/GZOzAR0KD6ixPsFeIXCJsRAXMn0Ojjq
o+2c78FGsCXqTaKym8FzEiYi4UBHf9L31Q5CYHa0KsYgVRuw9J9PLfRhPmkNaU9+XIKtOBnZLpHW
sag1RWEPaWFRztRGP96pRD35FgPvuFs5aeXsatfq0R1kw8qjr9M7ebOr5BAUKcIyq94JjYlm1DJV
ryJv1QQukd3jdDNT8z1ISHFvXn2J4ruzHrjBDnGkHSVielAEeCMmOV7xJXyjtzqEEnFIP90dSPj7
tnmZmvxOcsXngJ1mOaTu2u/UtW4DZ5PWyBUMLbnZXQBzJywcIBY67t9YPLuFOfCUoAdw9ed+6vgp
GwRFqieoEbXKYJdfhSNeO4M8DpeSP8eQBeN5M86pqxbAN2RZnn0yUXTPyvFFEql2bdgSbxCrb2s4
Zma3rxoTcYxLc5YgiLedUlsXohm3WdifmbrcBYPXJLDqxVQzq5Bi6LZGX636WhoEpL7ig00YhcYj
t7TzOBEMPmDxAfqJ51eGjErcVj8A3qD5Vxiz7TEDmpjuzUB7H11zj5Mahl9P/xYV+T72o88AlRyA
Jw+TsAV9wPfZw+aTTQ/u7iu8ncCz5GMiFGxoRmZZ2VQzmuoxG/JjW5lwxkWCBBmtB7MjTkfkq2tf
1A0Vy0KU9pHueus43Gj8frmEPxCX5rFAwCIQ9+ge4Rgyq1aSlgqnMRDSLtMQYvOBNaL+4RO66Pvh
n9ydyXLkyLZdf0WmOcoAONqBJtG3jAgGu+QERiaZ6AEH4Gh/632CfkwLed+V6pbu07WnkUwTmlVl
JhlE4+7nnL3XVkTu9JKdMTLlpurVBiXkwUN0ToOBxba15we6IIcLhtsy1JB6o3SBNwe8wQiQR5rm
o8f4YmgVJuFmEAsdv/qgHnCyBQtZu9+DYzML2XoNTyPzVgw16YRkMoyHXS4U3EzZ25hckZOy8cZr
p0Q52sfWtetp6MUx/MAMUsmilgNtSIxsWmZ8D3rDGG/ot4QDszxTrEYiRitVeWtujQ0/mYpAyxCU
IM+th8RBNmD5+AK85eBzwjGM/FIp92ia5inyzaPKs6cyyDYzxq0ilg1GKZS9dqkca+dnEZJD89rE
9F41E+f3yKZsVT6/HgGViichrYqXVHnsaaI9RgUFb9uSMFXMaJsBOovOR3dLuCG0iJAsBQmpL92b
GHvsXohxEpoZlts/9wnjNAWuzDQ0VucgRSTKeTZkY5mdtunIXuUGJz2Vq3xELDzG2lPdhh9pSACj
MeXrRNxcJSbaKHPLY7BMJpbcpohjmTZJVFl02IlBBINFqDyvnPOYIhc2ogzaUZLSP1cenPjhZz3A
a89jxsqpoY5mrV69qmp+303a/0trnFa6h56rdtqvRmQ2YyZUzHJ2kPcQjnJQcEHGqhWOQJ11wz6o
Kn4ovGFfTmR8aVWTzq6Mmz5cM4EPoI+qe+xSr0n73UuSq20xAHFrWCB4GtZ5iqIq/f3ohtqZSVC+
7psL5y5yMNrXYIbRVxqcDoUa26zr82S7bLVwu0+C1yKc6Hbi6QMO8xOxw9YR2kayRy19bx7f5oBN
2mNDjlXKgN7P+k3RFBevtxmhILukx/FmzlPUCNbNLJCeCVL5TJOPUAdWWGicnlOqOT1xvOYZ9YOL
pZn7VoPOYNfH2MfRVY+ZexwTFKxaA5snTUmzhYi4qAQjwSnroq2hGWhuNfPWjMSMxh4+BFcftZ0L
M2PhhoM4Sv+hyh30Qqmpdp0nnSUqZ20BmAW7UZyFOx5DKge3NZ4KNrYh0tRhtPC8tBGGj8Bz+1Wd
B8AkExUddWegErCKI57eY6QbDqMJu7/HaUxQgsVzWWHjrtt0Pbi1f9Db5I0UL7g1TX7y4iil0z8+
Wj3dXdTNHZVjA58xKv0V3yfOhqdgytm4vJRRgTCojL0YQRtppUnmtluh2eM6ctEtt43KToHdyR0t
ilkeI3c50+c1xY1gsPDh2F69HtBnxHH11qsiPagIcA8so6WYfppokxITVVZplN+9+8BDHWP6L496
ZO2N3PnptiPTJvT/WY4JUSJJmr1JchsoJmIIVNhgOx0hubcOzSO6ZGrumGQbp5FHVCYRtH2y5rj0
G7tWx1DDNYVNDnRyjc2jyig13/EjnOXkit2QaMTgepCXhUqjNUW32kgL6VKHIo52A1+kGt3tOPQX
jJDtyW3NX4iXkTlU2a33JAHQYuAHTfJBVO2jZdQ4MkmL7kmNLuf46FAnSNpsiJQWZEuXc8h0Eiim
gNje5BxA7VA45QRSi6K7g/TRtp1dhctc9sEqGbNwj6zxrepr571M9eVoIim0nDsLff5E9jmyQ3Pf
udNbNcdic8pBvENQNo4cZw7OFuUj0Z2wCudI7fp3uDYp23KO2x7m4O1YEsFdzR+O3arYQuXKtlFE
VDe1WPRs9MR3D3OQt5z/syTb251DvpMSD2o1B38bUpABbkweC1UXvIDqWVnCLFY0iQEJVBYWcq04
FWMoqPN60GsIKsPkpZwDx705etxDiW6SRW4aMF39OZ488xiFM/Fy1nkYHAr8ltthjjPv52DzCZXX
sqwIO/etzjqPGn6RWBLRXmc/IokyQDO9BluchXG2gDiJIK8GK8zCnX4xwU/vBUzKbWuTrScQm9Vm
njxNFVUZ5RzcTSFZ/Iwme2kzvIvoWN8i3RUHhrqM9aBKS4MF2inT5pq0Cu1oXS551+NDNhMvcU/8
CMy6/+oEgPfa3A9zeDyKeXupVdAigqx3Xu3E/gKJn7pqQMs4QXdAerRzyKM35mB6jYR6fMvNKp5D
6/U5vn6SxnDq5kj7fuR4NShi7sUceO9x+69UD888vl9V1745+gNT1Ydhbn2Mepc+N4AHaPy6ub+N
iSZZjEP9E5bRHZm0tcyU/1WImndHG9J1jPq0kdaLFwfqEkPWRCB6cCe/PxWCWqiwSNkKTMhf9oGU
UhMVKLVNaha/OOmqHTL5Y59DLBqxyiWC6IqyQFanp9G3h8vO9qPzSNWWVfp4qx1kk+WPpoMk70kQ
LKMdk5Mjf1nejToWJNbAsLRDjXVoa0R4jUSMOrMHamm47Eh+virbhGmRlq3IREVwxKiJ/EnEaTnN
vBA7PzGs4bHMjBJQYNzDvIxiRt40z2BkrSvX+pUP9qJzBBGNGaPEpKtXKEWIurXiraHoTiVtcxhG
bN1GPhkrZZYfYyAoN4oGGWAcncgJj4DrtGdLuNSHRUn0a2BH599fUjE943Qc9mLSN/TtvTuS6a9A
2dG+59hDPlDxNjHiQo+GezMq+W1rDrsrtxfAfWKkSmaJBaHDu7DjSUVBHYf+DgkdvXxteuW3UYdS
ARiVtTGwWZr1qbBANEz4kw6YjQYX30tnIbTI002SBtpyapBXpQ39lIbzYy52tcqREUn/WKasAaKs
Ni4n0npYdpXzrGNir+Lkxl7wklG4OOwnoEwTvfd2NdJtYOt0SkmqJPFw4SAK920sut7XKMSBhfTb
0outbTE0wRLrd+bJikdtPYXhu86mrBfqLS19Kme9e0bpwCpAX1yPqJTkQXPXQRhZS+gKFS6xZD3x
W1bKXBoehmKjcV6rDysMXxvcfwU3dJHF30NtEWbZe2dds8NVH0e7zHM32owLDXgcRlWcjAhw3k7l
fEMZz8QZ9ea70Tnqkr25KfmneEvndUkcY0D2OMTIhh/zYqUF+U8vmMGLcieINZw39vXvHv9/Cjj6
yuYsv7/ij3/EjP4/TB21oH3+x5OMe/vzn40x5n/072MM1/rDNk3Hd605m4Lt6k9jDPsP5K6e4Qjo
oZzrLGYVfw+NI2pOuDYHCrBepu16/4s56v0xfzddJ0kBWiiEdv8/Ncb4K5DedYROOB3IUXqhNlTU
fxxi6JVZWzJqCaZfhbq+T7KZPVLuxkRf5S6j8BBHkTatNb09/+lCXf9G8v0vRZtf6W+o5r/919/j
kT8Dfn//ZNP0+LmOZxkOv/2fxyel5VQBhvOMOKUXyXh5CVR9HRX9F30ujmjFcJYOYDltPTTuJlD6
wjatXasY5OoN8AJpOG81g/70YpTkGJH7pXXxjiBQTqwF/oDGQxotzvRH/kVgivFPLxlTJ8dgvsTt
mf/8TxkSlkLO1MGcWvdwLcK4vUxlRyPcOpMgCoWGMMsA8WyEocIOu+P/+aoZ81X561Uzhe8wboJW
7rh/uV+8lhOqrCSjHd3v/brYRp7xOiUfNTcKsAilCZPaMdgMdfKVjO5z4b6O+ZMXqn9x+/4RVIuB
k+fGtBwbRpDJ19/JeX+6CLntU5xkWbYGU3f23GaX+rQtYg6YSnwECaLPpjPu/xe/vAWFl9gLfq41
vzB/vvKFDbypzvx0jYzgkqAFTjp3FbFD1tXF+uLw+B0a7XnKSO5ADEm3cIeO+GfaxP8CMe44fw3h
cF2DT8GQkX6eT7LjX25D29UuzXNC14VTOKcGJf/WYhFewYzeqjwpzrAM4bTZqCcyVa2UoZerNNaa
O9iM4EHkJrE4KKlGt33THYJ0iOU50FGxVlaObQXTPBnbI5MTFoBVFrvJ0SNKdpFKtqHQi96DzDE3
OdqqBQNFaYYb3wUxMfmxtUUEOy3I2hlJmeXpxCGe0EcYwx1HLRqs8pArxFClGRyUJdVGXRIN5ML4
rAIczxj46Vlb9HhZGEhbdPqHUIfcRCzy1cQ14+neIs2TC/o//sNjYwxL+8MbBI3K5DsG4cM4jJJl
lC+9sijt6GdGOvp7d2qjI0bUNz4jNnofMdkSEW68rDX5Mx77Yq13rf+iZ+Owqlvb2TX4OZEMm9Ha
rfzqzANYHiMqLduR2ZKYHcoxTGGPSWNv8c60jzXMXuz5qESAwoAZKzhJsu6gaCdUMIl9ejoJRonU
TN9d+J6YCKrPrDQ+4rjGoUFCMzMvmIki/O5FSgpVQvwYpKTRjDgOJDhTyNxrONy2J6TJ4BZblF96
Oi3tegbvExjbljD7vCZ8qi1UXiy40boYHFKGW+O5DjPjUfcCfWu70xNKSHdlDp77DN8/59Ik/RfC
MdzGdKX8slXEOIYFJgSsciG6sW1oRsOxbsGQx27NoVeZEESxGgz+aN2GXC+3pVc+yojSJrTy8FFq
GRIz3pYNCwhSXL1kvMHOtLY1Zd8Nc915DT3WTjr0TGN8r2kO0A9S/lFwA/AggM4L3BTptNY3/RI8
TrxhFOFch1lc7pUuvvzMiM9FRQfTb0jYxnRubQZu6mPgdP11iD5LIDHnxFXezhPWtzvFJKHJECyr
bT2AXgpgGQXlCbqRY/X5zpl0Gig5s+GqieJDJIPbNEp1BeygnRPbeynz7iD8pP2e6vCIGw6KUjBn
5HJNiELuXjJS7jEcDoe/feFEatR6cGAWWe5dO7n7CLkEpLzPzpIMaQrt52hmOuiToLrwAraLnD/Y
FsrrSekCG8L0gyCHtHxoy2cnhmlDVRlfbebQmykCTjwJhPBWMgQXdCOkh7TpxurEto6D9gFmYPdA
4HX38Ps/WyOEWEudQTt9pydj8sCw5oct8vpS2whMSodiLwdmSBEVvEZYuFZOei096khLw5RJelJ1
sGzxUOdo8zz/NFXOp2PC1TGr9xBr0tLgszP6oGcduXqxH2icNX3x2FbNDjUE/kN3zy7GDGo4+g1+
JcTT2GZHPDMIBDf2qGc0f0DZcDgGeG09Z012m0ixsCzmfhoOqybbYeH66ZnW3kryXUkfvOif84B3
1Q/eu6h7CxzvuQv9Y+AUtID95/nMoBMOv8gL807f7za5xa5K252fxAvhM7EzK2TzVTBgmY+y5zCH
pIDAD+l7+KHilGGSxvBzepqc/OIO0SMIIVvID05Eb5BV97lr7W3wBuVwN+VwD8zyUmhiL4zsPCTW
nlxkZTagvFCGzz85C8MX4Re7vjbvGdLxBr4Lkq5Ik6e6MdZ9mF2iEX9a3PE+yVvV5DczIbJuWwOu
W0xDB/tg1H4aLm17TODz361p4AR5e8yy/l7J4hxU6pjVwz4o3uZfXoXVxxQ5m5byC8feDifnsenG
t5pW9JieDARshY/YoZK32MQXm3lvkJGjZWSoZzEwnOuqy/x9zGp4y1LtGcnEBy/yReA0kSy6i1Qd
rMy8S1G+xEn8UsOOWOAgfrYAYcblxezVPZx5ec5mQqI8zPI6H5ohwID5QkSt2Jtxdgmn5LGeDX6D
/gKH/aF24KagD2G8DOhjaIiz4SBmd8V5PoVNcyWMz7bW0ec6Qr5ktY7yXWDZbbtw1UkXlPVofYh5
XSPEhE/Z2Xe7Vx/zdzF9EhRER4S8uigdNwIDBiKzjsOAP68uCSnJ0Ccv0GavqPE+Up/ZGJ+gW7lo
mYO2hC5LV8gcZgcdaTiCAogFO2nxEo/e78Hr0h/0ewmjPupGaynr9DulLWO0ERYsz1HktyCDaxh8
LEMjchEiK0jLtPYYll9AC9k3n7ujiuGqbL2/egO+MdrNp5xhW28quOe2+6G7eH9LNa5mWUbXMD9p
JEt9iuG/dOBHmNkhFe3ZDwUxHdZ0K/NLrHj5O7PMVkid9Lmd0xFqHsrHwsNcYwO833UDmTNuNzw6
U6ntTEd+Wcwu0VH/1ptFxkNcY/kDqSeqglz1zudtMOZAvnA1mFZ6xhKbb/MBaR2tV/2hwhl+6gmk
tMPQR0VN8SzJDT78/oI85lDb+nQX4YhZFb7uErwZEUrk1V6CuiVFNhk3jfSzteUZE7Zo5xnUb73v
3aE49cwpCcW1Tt3otEc86rAkDY5Blfc+Fg6hJ+Vj1NXtKdMc65D0O93Tgo1e1sMNkbgsteChqHUU
sk13NKiUaaEa5KAg0z20iUnTo/Ew0sI0F0ZvX/ExbcsOVYUT9E9KasE6jstsI8AJVI4ufsTsOVtm
dOtq0jNe1i46JSZyG5vHHWKA2DVWYj4Ki5kW7LyV0VXlR4L7IhQANt1Wil3Var8mhSEtjxhI6V3Y
Xdlr6G/mNe43XGyhW4Z7D+cktnsSLBVP7wIsj7cGeqUOQ+UuOXJ7h9D3TlHp2Tcd17ECFb6om+im
pWhnEr0Rh9wewM1M/t4d7HNol97KjsRn1Q1qp9XJdIKi1yBKbdwBLiqi7LSy9tpYTGAIxdds84Lx
GjD0V/UF8XUEuD7vj2Yc3xw5Pc7ZNjoTXV9p2FqBx4U4Dre1RAwmAvrNTvor8epDXsNej5F3JkFL
JJO9SZzwM4bNsCUK7Jpoebhm+vNeNPknSW8vne8QuhR331Oa3HL0xcDKCrE0yCyOYhfjgbQ/fA7Z
C9CZ/jpV76B+lomq3RUJVsuk78LNZBuMxTgfMm1L2l2GVZLxa1h2gBRo9l2yOj0Tumc9OZGik2ss
K1yR6DElm6Rdfcsy1r4GBLicRjlithysVD24Zx+DKKm8AQav3m3ucd+ih8fzubEYBCRO2VyDAnc9
W6gzD2I5wKmn36XI/+fNDEHk1X/czFhG5c///m//uyhz/ld/72Y4f+g6ikwK3znQ3p7DQv8uynT/
oB4lwc03HEZlzp9Emd4fztzCoAfi+iZvikU19T9FmbotECDxTX3OxBZhf3/Pkfn3HsLfMmvIlfkn
PQXDd+bC68/1sUfalG/4dE9chGEIPf+xRHQ4O0jNc62VI6ZhmRXMJ5vZiN1nKH/T57GQ8Ybu6pPq
rBfRg8DyQNwGqXfx4f6UkJlosP0mTUVvpkg3LPzjVBwcDt5gzDxIeNTVduhSSrXqim5zPaGfAwux
GNymWujKPNiqYvTKeBZGMBkYib8tUIiJCpF1ZfhXZCPQ6KH7TPaUYoMZ8VYV2H0cmF+wRL9jwK1s
ZiBemuDVIVpcUvCMqm73MUKivc7MnSM4HLc43YtWP6b6rE+KadFXk3hJ7QN3jZ89GRQ7nb5W+kSv
r2BomaUBCxwURSboYABKFKfDVybr7GqgPkQhvxhLaMOahISTBAdPIo2TlWZRM+Eo0yf5mSSUFM7E
jh6Aic1LWDseLXOmtEw++8p9GIOJod6828kiZtIa1+6cIaiA9jMKrvXiFyEyj2SwkzfFGrlTmd9f
9NDYImUZp2UC+T4HX0bLN1hPGikMdYJtlTSU+qCMvj6UDlh5yH8LNBQ3Nbj21lGmvkMfdnaGKt6k
KFM5Ayf5A4szB/4UqR2azZKZVfTTEUb4IIc6fAgLKI2ux2oyYdw9DmzZMBHY6PIgFAi6W/eEqmXW
DOJQLBsys+MougpniM5GXG50rsoF4RcfrHD2BOQQR98M5kNT0o2tm9g/F5wzkYi30zO+g33eOeab
EWufUGqw1YnP+pUW60gaa9msQ7wft152717dXKt08p/QGdzASLJHIoc928PUbCplE01ThDgiexSh
IKSq7QS0bTHAnHwwx6TeqSr/6mur2uqGzzi9dDfEoHlPyPDlBvlNsxNtQikgc7Wlhp16Md4F0Zpg
S4IjyLrgCGnWO9LFtlLv5Lpf3JGY71zLszKgcMb9Q5Z01g6JqL1AFbUc4nT4tEp4CFLA559MYqRV
qrI9ZyydHVx2d72RkgCDTDs1nM2X1Ec2WuGgOSZV/DHEGpEDzORuYxM9ytrCquWk4ybiALzumyY7
kNhTP+VCPg7JWH0ktrtNwuClg+P92UElyaa6fu2tvl68VZU5oiH2vkFflDjMv0lO8H5SEIGpyjlO
MaK118bk7hiCjy9DJziq9lAJ4LpDTfAJU0s97YcFTuSxG6wJS1iEZ4VQr6cYsdVymirGVinwe8+y
WSf06dDYPYcSeOC5bzY3FMHpph86pEwtXQuv1D1Ghkh0R023f9Qe2oZaBnAR9AyVWTbo5yEU3opk
D/uqlxLmTMCxuquMtzKGe+NW1EhpzqzENz3EvKQ0rEdJEILecFobOcsFiADPkeQ8rymdWiFFUxZx
FFm5mSuebAY4i8oy3PdJR0Fa9/6blmf3JoarpA/+txNmrzyX/kvGMFCRi3zTVdXfOFRt+9TRzpNX
L11GEW/GK0iJ/lNFaHQdT4Qn3TtNqpYH2ybyeWmZzY+4iAI6Mbqx46JxvoOVfAWi1G51B7MWJiTz
KBEpzl0qJlpRqam1p5LoAZhvCw+HlhI3vb3b1mQv/HH0lq2JoSWq8rNRxsmuiKLXwJ/yc0HXaZUX
RQfb6mIHpC8Iml+hxzqE6lL+UL5/9z1Yn8RVdAgS6Agxe8OojLl96eU9oGbleW/QHxa6gcCuT+Fi
Qd9Dn9NeBpjEy8w2h80Igfpij3bA7Xetjev0Nywm1rYIp/IIXTJZVkwiV9RC7XHKmnbDXHdYja7x
U6ZB/e3n1tLDS2JBhrgMUZ5fhWbUlzY+Ev1ESlZYxmuEDsaq56be62obV1nECj5+t4M0LxT6wPVp
+6+CLtuCrgJ5mX+O9E80wik2LMUAJimpc7adXpcXayS8qBX2jabh0YoRAQYS+xry9CBtscW37ePk
wp+qo/AuWyvbD9oRBs3ZFtmzqHTtlA5gBsfGpPGlT4hlWWybLDzoGranMOxpCQzTa6AnWy1SIckL
0b3V7HPpEoBhF5w3xzi5BHqHwjZz92iGbl7tnpKKhhBhw8+z5ADzzo85L8u0m4fBnVZdhPfLTl1g
inF8CsfgrUxmdJ//E4v3dQCulssnT4uStaqCR4fQJfrb+yHD/Yd5k6m1u/WbpN1mtuWi5pk4RofN
ofKTH6GBaCg3EnATIMbC8Whlsb410rrbRIm5g+7y0lVs4AZCsh0W42Obs1A7dLCCmW5H0AqFspfS
EoovfYGRqpoQwuXqXSYRXfR2iXj3CWH6VgLKeIAAXDoZ90IO9g57+0Jq7Mvk9IhtiHSTfhzoJZQd
iteSxhMsQKtnks4irXxI14Fp3cVIz4/BCBHM48MI33LtkGC+MPL8hyzPk3IOrcPjPQoNN0Xs6vuR
GBxg949ZSmqDhdafjAoSckIrQf8VMW1A1aqRaVWW+q0RCtozrEUiypCGOsOubvRvYELaqsTFvZAE
xJQCKZCduxP1fP9NmbDQbJ4CibfY4MEHrQkL1ilCRF3d2oBrh3RzhIQekDOeDdBRjAS3YoY+eemQ
Ig3Q7KdGMgfKeu0rKDeqjzFteGm4SpPqkDQULUQjoN3T3MOkc7mlGE50ifE0ltN3l7jb0B1m0E9p
7MNOPoW/vApKkFH3T9Xc145c9i0N4eZ7Q4NimThxfZt72kFvPDIzNdcJwbucwTJaUUq0O88w3usZ
3eRRb44mF2ZSDzpXkrH2+GrClc+y9twPWMib5lRNwZvtFBs/N+55HcujnVXP0P+4BKgUsV2aF11m
YGOd6VgJcz8mUCqIfvCa6WNygz24n7tBozFqi2QlUuvd7uFCmyjWZkXHasiKs2zoGISsCKjEXLFt
kK7LflsjKDj0QhiHATxe4TensJ8lTfSXZWCvqN+vbRPq+7bncAZkbfYX1Q9dmRdHpNvbwi20k9bD
pSJql7ZkYcPvHv1TloQAtiQCTJYoMPAgqleUpyTbgzAHcoKVIUmrExdo4FACcpSUhOLo4G5Fxr8x
Wid5KiTLPug+ellR8Ry314pkIKmPj2FGkgvtCE1vdqBsi6vGO/U0uvyvIArCo4q/I78xtl0jjWvo
9v4BFWa6sLBUv6RAIuh/s4AIwlw8UjU3vgS66pJwCVEIOLgpU+85HzC+Tz3MvhJhpTugQwb/k8B5
8rdD3CIP1FH91VChmP9T2QdiJO6u4Uw/qOCWurjbsewTD52V32ly7KKakADTfc/nyB+W+7c2iMRj
Z1YHvV3h8jq6Y7gmn/Y2AUzBvUUkgJwFzhYlNGKe8UDb1xnXaRDLN0ynK+ZLj42VGfdGmsh2Q9iy
yAp1TNsQEYNxHJ8ix3qoKlLdCMJ6En3Z362ygrcxPWg6R2XWQXFvCCwHPG7HXfSdtukTLftw7ydR
vqqjLNraoxp3DfOTZy2trpyzOQF+dgVdEmGY1kWqWJxiCXo2lc3SjkbzR11Fe3OqQsKIt/5EavOU
VTccMeoh4ezCGSGM3xMLVO9Q6DUUhwbLokh/iGSOjW6c8klMqNBoFlr3NjRBHuoOk41W/vJHQQ88
DSxKg3zLYCNYE+mDTzt1PxwQ1Rxabvpo4+IIPk0V5itNV+soATrXWFNx1Sdr1RbRU9U6lPAuybfA
1hHp6H28ynqsNy6/+toIoGS0Tvrh9IDJIrLO6AjiPbYKE6s1rIwy4mUtJ9QdY9jBIYV9YWVHZePB
o0Z8rnLxaroQ/RoY0BuP2AEGMjyThIidkiT/gVH4M2XU1QU8OlUtL2OqduAUMiZsFAuAccNp3Xh5
vgRGv2WVnRvULJYZbwXJUtvCwQGMS4vpSHQnoyU8NkxzMnxwGWrgzdRFzt4cyh8mPdSCX104Yw6O
UH/pUqxaWSTx51eCVN+A2V8lYSUyRIiMp1qXRGwRmBEn/ktd4oNQ5jd10500k1OJAahF1ELm3FdM
F39IX+3CPlhItIs+5hGDE6Ubd8vsTqQbAMnZqz56BVi/T23MQnIvfQ/UPIi19kxWx3ly203JWLAs
u1XgkY/UsuDxOTxdvxt59DVCZIpFvU0icUISr/J6b0trraXdu6t7Z5f4bewqCGN1/m2CKC+Ads48
ev4Luu++mHrzZZNDVqQJ4lgHikcx8kWO0dkkcSrU7CtOF9AHBU3p4Gw4fP9JZtSKI6R61X64ot2P
MckOTIBasvoIpBFAkwPPzlcEiL2N2XiwAp7GMdiRJggPq9w3GdwOxzsb2ITTWnsRcUlN3B2D6S2u
kcxPvGsYlCuzfPIj59oYzksaTO9tEpOxwJmwaoOzNg7v4+Cf86l/b3WcNl6zHSFkuJBJovZqMDor
khAiQshxYf5hAJwuGVSE0g4fYFgtyrDelKr4KhudoHKB9IzpHx8MkTDTvptMMCOazl1y40Vn4mgq
9/OHqfv+2Cf1Ph7EXRHmEDjjsm8viEOPGBkw8Y8svN2x0doj0rh73tT78EyZfChUDVD57FdwUQZi
rLCRenCi+VVy8G7hul+NhbYbrHYdetMWBQpMb1C5Yp4O0WPPAuSGULG0nZcxNlV19yQd5Oocgr4m
IqtzghWrcboHyfBYwjIMIXXFROmQTQQIxrl2abmvS3H1qvDVQ+CPvu6oAmOdcYpvoBbOH57ymiOj
uLZtTZuWiLxizgkcjHv/jMiB2bj2gnb1Pv9ROB0CeF/zVZmvvNYZdL+bfYt1q86083yVrMzeqOwN
n8E544QatA1larWdr/d8P/TSvLMJHd24+9IG0j+ReFMDvpTsY4KEr4r7RH4EQS+YzOpmO79CtZu9
KpNGc/u3TwHFZVOobAMRaK2ci6xbjv3ei8kR1jUGqAzexJkPHGRhHWisRL1xbAv7ZXCrd/SQ2pEw
U+bXOPkwcfXIuGgAsAfoJfIsaW47Fu8dIs53twCE1PXGDl1MfKfcXQVQMba9D0dkioBUdVXXvwSc
zjEN4exvpp7eJifuQYeF6VLlMhh4toE5WaL/UqNzzuz4olIcbAjPwEujGSQouEge8pzTLvERFA7v
Y+o8amazravmE/gsUudYMPQsym/POXu+9uEHdruzNPaHxAtKFMLiKzHYRf0AP2ikR1s3mdBmevGq
MeNHEDO8BPGv0u2e9KLnVMfBn6A8os28+JHx8YqIIrlBRl9sCLG0B0ut9Vo4WNBwA/oTQkwwlamR
OCeGOF3DX5t4gB3dg4OElcR1iFxqB7a7riakdwoAxci0iLdNOTxQNf7QZoQhKpl4l8GeooNGRE/f
5T+UPf9s9L1MsgaWeoTKC0Jv8YaQfbI26hkF6cdHdzAOdeqjeSOEj0DWDlyD92RSF+x1Ux85lgLI
ctr6A0os/puQcVNGHK6R98HZDbu3PgMVVq1zUuLBZMVzF7BBRh9j9UBK9ybdzNmU86+I7HXpSK3d
67i5UDYVm7RDqqPF5szX4oxrxhw4dGG94Mw0QT9g/Rv9jBzTORgzIRisQj6i4fIT7FxZDqim1ZxP
CQR00cnWWKvGXfZ5QZpgPH1a0tuV3qfdT8myjZvySDbSLavnnyXEuI5BYS1oFKKygcYr78b00etD
vy+7/IFmhlzBvot2Te/cypreCVgGmxqDKagJWn+XGtBzuu49jXzsDOPMp45rHueUtgXeMiBxGw0o
07oikgNmYLcjZylYhUpkGyDl1ENO/FWgf0coQ3RRg4M4rvibpkkOm+sP2wGVNFY5Oc5hggEsTT1i
LOILG1JMce+agnOBcchlaM80EMlz6v8sJ/UmpltY4yPKTV4jOT43jfDXhmqw7ar6rbGKJxVw+A0n
pz2MDix1110bkrYYhvaIgWr1WOZWs20D+Ou68kDOfU+8jf+DvDNZjptZt+urODzHCQAJZAKOsAfV
NyxWsac0QVAUib5L9HgjP4dfzAuKc+5pfG/Etaf+B4pfosSmCkBmfnvvtdd206RHWeQcqYvpXonR
Aew03BITk66bqb3Cys3CNHD5iuTMVXMxJezMtii3OvapKAnM9iSlvs8KeZ4DI0OxtOzT9MJURj2K
uOfiljzRWbOPKoThVXkdh8kUqFLgxVctPdS2kCaIosvoV8GZucqjmgZ67wErc0Tdk7rANAG2OKpr
ngffEFvAwGnNuUJgCAiL9Kcm7kYSa2hhtoaXMOpWGfmIdT5Zevek0vILDp9/8yQJR50mdzAQafwV
uyKqrS3ijH+TnkI5b8icjgu1t+g+kmVHpjL3o7AC4IYIxxELBG1K5CeUALS+hJkNy5+ODJLQdskA
ezNrnFkV4HdIsE4V1XLm6L0bc+ieTNmZD4Dc9ynHQnuYucU76+IVTBQS9lsPHJoeBpNrJNfFpZiK
+KFzcnUpvGAXzPKtAZXFYzUjp5r6D2muzrXOrUerINaz4Eit5aDOcAVZbIBMZHY3gASb0NLeWcBj
B77NyISUU0lf6/w4pvgxFrc8fakXLA9ggNL+2k5RtB3nxapPYG3n+aU8KHpbyStRghGP73ngq5Wt
oK9rjOj70jfep44DUmm67l4jDxNWLsSlpbaTA0+1czKeLqwbejPAS91k+WtsGR4U2gJ0DTFpNqoc
sGof5RuaetWzXZ7Zms0BQyHgyia3+gZCRs8meqPm01SuBt1zAoyseROq5YIl5LUu88BjY9I9SA76
TCwLcZgn4M78JPui9N9NB8ZUob4dDPdH18VWJduIjWjxXYcwdGoGOzvsWU9zwZUNVXOsjeScxSl+
rWYpo6b7YezRqNOgdrdujpeqcUqPqInnc0vY1naU0yVSrJpx7pineux/p74oCGfjO1o6DjgecCbN
yy0Fwf1msCxop7xD1NfRC1INVGeQk17WPLhOwnf2Onews2XZZpCKEqaWyGAa+ivHbff4DTCAqvkg
QiLkAmcoZSfcTKIkOdk6v9suSLfpQrBUobNplh9tUDDnSld+UaD4xOtlMqj1f3f1DIuqBM0/O+Vt
MMgJBQ4wNsO1XtwEoaLPPGg+mQ5XrZtdXbcUewqyEXkyEpTcXCekEfoz4sbc0MT7UcFRWw8T0Szp
SuvUxk82Jb4b8iQGfE/vvRoAhGe+3x1Yz2LeGd+wOXZOKtoFHtfEIF7aGYd+wqRzq9v60BSQQuu+
nTdFhZslnsQD5tiVoNZgC/vSOrQ0mC5XPdE6PmwIIiLC+kysialI/mq2Kbs3KIVxQVbUGMtP8KNI
plz3aaqZ45/6OlaMsIOV19GJQwbOhfft8vDKaWZw63g/Wf4n8RMPY387bkYMg7Q3wqmywwiKnB42
VOP8hKnfrtvEcdfaJ6zIN2+zYKgyEpsmU4Q2oyLaeZhwthojA88yejzNBfvIS45oQZQZriwxvPZM
PxrjogTTu1nQfaCTl0wXd2ZvAUoNaVQ3KzLllmSwxv+tKkf8wqpDmbkf+TyGyhvETXvfkCJ3aYg4
RWn9oT2y2FZMTFZ9e05rHty8eTAxi02qerAnHi4U4935PSfrKCmxc0zEkIuAPFhPSjGJh/YC7Z2A
TldVd2pefHyUvW8QZXrOSziOijG+M0VwbdK43Nqlj3GuGVz2Jzb5ees4EcUDSH3X5WG2BeOXrpu4
5UPeSJNaXt8sU2QY3UquG7Bm3BunTjhHn53yQ6Z0fnrKyv6bJ7B9q0taO0YNz8k9aoeRFna+l9gR
FM7n5b7DRVmw4hCuoFTTa45SOlACZ/nt4LviveT6IfvtRwS2mmIp0zX5WcjwoZzNiktR1ulmtAKo
m515CH8I4A5bLMjkDvRUrMG3cTyGpWYv4cVCQPbrXKs7GF33FrdbPBpgNQRV98vaz39Mdyh0IIBJ
RzAFia67DRMKAxMw12227+2K+ZbBF6oXtcPbIUZme2XP6zE45wDJVsJ2SJoicUFLpmFOEp3tRWtf
oqBh5glINMOxsxeipZDZAyPjcU1Xwy2K5NLeCa3DnX9OEnHVDsoIlGP1i6Yfd6tN2AcudYrbyBmZ
YA6//rwCdEojbUURvlhCE3pqduaA1Es2zmdmyjGwWCa0njsCO6s3Em77rlMMZEJN3UEIu9/wXOto
lc+mjNyNTicCNnjSCHSjIcmkwKGgi+MwzLskOqYWxqZ0XApbtr2Ixb0lzuzfrOvc2s95y5Q1nqxy
rZeaTUMvQ3daCsM4p2Wgn1kYMATL3j1nhLR5LhKLtkgvmom+o64BRhEtVZj2pre50OpI81+2VYnP
4IzN5J+fYlzmGhH7dc9LznXQqFPQ4UyeuUB3EPDgvA+qZ2M25zs3dzpk2HEP2s85J3bx6eYG9kXq
+6ALBiBR4unKnnW42tajMtObx2gJjK75M44kdlPkkb3vEjrpqy+ZFVjJNMCQpLSu+cQug5Jx/CKh
RZjfnSKEu9Zco78f6dq5zYFjrBGF74O0eJs75uXBONone+Y5PuXNJTF0u+NGQgFPoOXmhI1n3GNw
3EwitkwR84wyI0OGp47EWx0VBhYXXbEINjNnYHmfhf7IQjbhUhx5fMs8/qKtHPK+koSZZb1KbIdn
YATsb2d4dDe4EsgJeB6ekPSo7RwCFWtborXiMmvr2T2lntXy46r7MuGtjxNwE4kjjVXUOSzjHVdf
zfHuMH53ih0oZa/2bP8GLUT/bsYzWmrFiY6ELhUMJTEygK43LPB0klvuQcxglKnOLg+iT9N1Lrkw
rerLQnLelNbNIau3ycTMGkfF1p7NIE/45RHev9Zj6ey4uUEFpsE5qBCXvCb+MTS5vwvN7Ja0Ll92
Tn+US4NgxPaFdJD9kPXMFTRMvqFjV10NO+nUF7x/mCpK6nQiKMpTQkV7YVF/W4D9dTFr4CyzYMC0
JWwg6CAqKDZyTEic9TE3Yq65RfgabSiXRlPWAZiSeX/He+as0D4dONgwmtrwceCQJ+ykW+cj3g7E
CB7aH5jpru2ImZHXe8CxF2sjpDQPhQD/b+tj4+vBbsAS9PEyjSDik/5zjGBOFeSwhUYa0ka0USEp
MfhwAdLi0aQ8kmRLuPv/wTO0RBv+Y8/QrWu7/GMq/0/X0PLv/uYacv5imYvJRwpHscVZrEF/dw2B
b8OtA23JWmxD4u8ZqL84wmQ18cnZ+KbpKaw8f3UNGeZfXBIwy8dsk9yhtG3r/8o3JLx/hrlJ4Zqe
aXnEkTxXmr6j/gXmVlSUuIwSvpJnGc+iNSTTSTqCYjYWcpjOslpETkRDMdzRFuLdOyWlxbQqDVdl
AJISw5De4lpPWwMt6obsRJe6tnA3TKMH+CtKH/20nzbWKN3HppblxrfbATo31FNQZMWzCxeDzeAY
PPdURKyl3dkvRQt1QbtN98p5i6dqqvM3ZfdLffJ03xk9s0Cm06ZmUF/TaCr6ClXcB9Xp0H4jqb6O
8va1U24GuiEp7pRMfhV+/R1X5R02Uw6HAzvnERuJ7yYWN1WvUabatzoHZ1f5hJp8SAyMIxiCJhNC
aTtSJt83T3OfP+eubWKGovf0pWc0dISxejVpzKXE8iEc8k9VY3zO8rGCmkLtxsQZwYsocLCNQ+Gq
hfXw5hGMv6KLf+Ga2MddpOjZ8TgPD8XZEexgQa6x5mX13RRZX6Qs6kZC7KR41XbQLB1e3Kjq521V
VyzLCegwwZQorGCwOxHu7mjaiySOV1R/E8+q8BWOc/YycVBZq7j6gc5OQQI6KuJ327iHiVKl1Wdt
iHHrkKta00K4acy0P1CS+NRiDqDjC7NJ2qNRlLM4SWLYjDWPqVfuHQ56CzPszW5TuQ8KTtfl0qSI
ZsdWihFRKd6mBqUzMdZ9GqjNkHPu8yThH+H9Dqjh9CLn0etCzSaYEUfCuXicxHH+yLSXgExCZ3Vt
Rldu8ivkYbulXpQj5gI1tftxgoBa3NGyvquVG+y9tvlRUh2fmjTxxWULQMRdM/1+j+GArxoDNTL8
gXLe3+MXPgYhL2XnXRAVGdfjjDehfbY92VlwRtBWlW3uVWVUEBcy6Aeq8vZfbKapuxixndG5aU81
dYTk+ROo1Gs4A8yhexi90pRf0Wh9iDczXbD4KAoMhejf5LBbKGtnztDopjI9+jCs+lQll1wTK1DP
esKh6s3TI7cjWNupwrcQZC9MOd5yAWE7718oE33Omirc9sr+6sEBLg0D6C15p5HKeUeZXaP7QFrD
0du91xNgffRi9sy0YuQ57TXdH7ZfCYlIAA1KovrCcE3+JF33YRXy1StIE9mTtRuk8WrUnGDhj9T6
q5TKYUoSPzR+zUty6B5RWAlhO1ixTZ+qMFggcyF/0dP91cjZu6DDY/7BFwUJCfKa7L19XTJtR2Vi
JtP4ROmbKdgi2VNHqyRuXsnhOHHuREJOJel9QakWcwnR/cwnCF5xfJqdGFzSHAIdcShEgk+Kix7Z
fXT1t5xrGpQHs9t7Dgfj4UNhntu7FIWuExD9qylhaSs5y66a2UduKWZz79N8yGfR3Gp4KpCkmOmR
RkuYBT7Vqnn0I9qrPWLZ0yxCXFzlMUzMmhFmd+xKHjKcqgXbGhS7cpwOdiMvc7cYAOF7Oz2d9l0O
VtCaGGuBSCphl2NSb+qw3VbN9FAF1SWAEebYnA5jbZIyK8TWC7JnoAP5ak7cu0BW5VaMArTTQuZj
LrDp9k0GbAuT3l3UuBSEuvUIj2DE6lOO2NRjhBfgUKmff44NpLEZJKcz+PR39A2OzPqJrde9nEDs
oqiBp2sY9s6DvfMUcSUnPsRQm+2kui+XEaBZWaSVKvOe1W2TVuNLYBevDsTK2XZv0H42KWfJtd3j
wBgzThjCpgnBdk4GlRrbrEHuxy3ENECMVJIbNgYhzv7GdLEGk4regRk+jcT3jQnzD+VxVPFb3GHD
GLEwaAd9S/YYHh2X1mbaWmP/Lmzi/sV0CueBjBAHYpe7XIacx2K+g5lVi5rHZ9l23a6SHPxdQZ1z
QAswxVghOpF/TiJtXbji9EaIaD8rDwJ1QWmesHkmub04hsH0UdTTk0EfWCocEroREZWK8VpwF6Mh
bhvfPLCB/1lY/tkrmXZlqcSM6HCegJQB3kZAx68j6zpI/PMFPiINcnTJYPkRRUj0WsybJeMDvYqO
Ftfi+8qJuuBmmIf53NWokD6d2ECXao9atcGKx11NXmjDChRtIusl19A4czCWG7CcnBWzZGcNRra3
m/bLSVnHTP4hjyfWqClgX2oRb0pocrAR1NuuGaDF4f9jZ7zuPZzl9nKXFma/6eygeS3kqcBlt8US
RYeOil89rpa0j3wC9F2w1jN2XpVgVs8SEWysMNnVNlRVqr8kDYJZtk80sbQikempUyE9C8ZPZACE
lunPc7M0V01LbiTMsOnJsdw0iBq0iMTqtGsbRlBeW6AKHqKM5qtg5mltiAeQWPUubuz05CPSEZly
0l2GDRi0m7hE2ovWnZD6ZU4wUZnOnla+/ERcAsy9vJSOZW2hi97XnHI3RRjsW8x9EHdIBRoBqnn7
yDGVvQ7izjLaQosur46FMYQ7Xq3i1HqDycM9btrDurTPVDahxUFR3uaFPvH0M5NP0TNDk2QwatgC
q3mQV98wrVsVVtvMw1Qdd8NSngfXYWTOuqr6hWZWentlIVAP5T6LAqZLiStBE4Y2mRZE04HZVRPm
DKEaFnaw5z51kRSZFq8IyYuT5i4gi0HzSo1Anr/KEHuNxeUrkORJSk7wcceWHCClzmZ1kmoIMBHZ
P4uxOjNQaRCzanp6hI/FsjhTSlDuUtk/hlX+1WE+ZOWYvnMZnCkXPUgFTKEInR64CAnT8tRYLH9N
xxsXpMlHPiRr8mE/HMw/q9kCQcXwnznBcllIuJ9TaQHTSNxj7bMZ623/lxBlt7az4pz5hL3m8dGe
zGvXZrQPj9HvRD2PTsMGogEIwZDkV6uxNqUsOWUKctqGP+W0WFxoetWs3gjcRX+AboYdBDG7Wxrb
h9Le1BX5GjCXpyZQILwxRng1ZoXUi/1dx6PcbIZt1NYvqsRm2tUfTTZ6hyXq6/TUPnFrFnX9KmP3
KwxrgkUC9E0NmrL2zWnjRVQtpiSsy4hepsEJ35xpMeAxAJqg16yhx6qdJON5DXAagOY0nrOyoybE
XCQMiuhqXnimsV7O9ovJb+wB4oz68wBOaRfXrNyorHU+u0emylyNrOAygUsRTeIFq+m5N1qWM1Rb
5TE1xA0FQgXanoxhgdc9tJz+Bl+Lugh4S6aPCyw2W+s4cNRLNWwMF9YRwkPU0pnoAaNKZwNd13/E
OPiUF8axrP1pleiKeR9bIQwoamfbbf9QmSGNC7hRN6ldMzDHlKkKngGUAyIb3/stCptVZNY16tLX
IGgvCkG4be+Yw487zhjnThdYhb7nUDc76WHda1Rjr3U4BOy2aTCuM/wUQnTQdgu32+RBVZ5R2vO9
YmDFHMMLXqBkeVvbyOYdCB2sloHp3Ow8O3Wky149kzbaHiM/N6HPWmhE2BkNLP10RaxjrDB7H7fo
1Q5+0XauHlMMC7jFMZWnQn31/VJAO5DBDlL8Xn9+KbOQTunKAL+KKxKEFLUSvgmrN7E/c9RBRpZq
PBWpAZBFM+W0stJ5wDzHnVogKwpIXOeu410YHQ2kCKLO2iBqtYt96FHCLuEbZn07EeX/2y9/fhsB
qYNKw/KSTmdqGzBoRiW1oIZ6sPpKnAon/Q6nWT3kndPcJpcYVSV+4ZeWa22DcuoTnBS0R2EPYxRR
AcNJ41YdcpjdzOB0dK5Y0Xv5ZBv5d2pNctOUGQpcHmCk81jzu+aYFdNZReCf6F2gOqZMwz3p1xef
hctjp6Maf5e17qV+mgfnoQcXtM6wTESSDjKQfAzan6cZEsFiJynGQ0g26ZDE7QPWcfyTlTlc9Bi+
D5oh7cIlHmTvbEia3hftkOAbsb9oYr3whdBCHO8ylOqdN+Zn60XUw09Xo882XuV+0juVAwiNOdGh
DFUtMTMyXqgnQBjt9zySnIIoaPTj7CkUweNgZ+6h0pwh7dB6oCL3MTMY1EcVkfWqfNMFj2TSFqaX
vqWkELdF536nc27giFJ7DhIe+nb5MBS8YH060xTU7ADydBi1efiQyGcG9dpL5nfcgF85YYKVDR1R
QH8Csxk/l47/KwR+ZXOGIQaCfmKmkOQcjNqRkyBZ8dKYSflkY8sQafwVCnLqjs9PHqfwYmNqJz1H
kuOj+lt773kRXeL6LotzFq02/6UMJOBpIAwG5Y4BnO+vWdMZZ59pUXzWIkh3Zi3fW965qOcGtzzv
Pi6TZuOiuu6QUhwKVMLbEFOT3oxX/BOnulNgspa5ZlFsorjgjfDOqbPDCfCShVO4024Xb6CH/ekx
PpBXOFcZfnfsNHLnBKyXEgZrG587E/efMMVTV38OiZq3QwOGgIPxsdCefqRXhBwyhir6VO3kPvwF
FK07wBR4jDXKnwls1rI6NoK83baDjcA2DTQDzyRcIR+zdmEvdtGn4B/VqFBrdGmlML91hCBijxRD
H7HFx3S4Ywet1j37CU4DoXlOtP4aRmSb2ce2n439LXM4iGnbpLfHN4+stWgrXnmvx5jthKfH7TRX
emX1AWnIfMDdMjKoi0vmj724CxNOSLzQ/cbwrd9laAmkaab61mfXMVYYSk1xW4SB3FHtwR/WSUKj
cG2YCqQl2r6rMMx6ZcPcmd18M9DQCZuauMJ4dBsbFhfDwj61TsnsVDvQ7nsudbxoFQfrKiuifRFT
TlcFh9jyyfxaswHfajOCu11HhFpJdgxIda7ASllB74rF79iPnkls6V2atZuxQ2KGQRiPEGHHhI3r
qG2gV9o5gVz+hZM3uA+6AJBq2qzNsn5pfXO+TlnHA888ot92RyRWOLKMLpiZcuwNlh028tKpx5EY
tNA2C6meHN314J9wH3ZTi8+Gx5Rt++EtlJoia/r/VoZhb0MsK0xDcH9mDMsDG8OMhcoqB0cdMKLT
odKjK9aifjMsoivWRHrAB2W9Gmk62cbJdEuiNNlT1hHdRy4l073PK6jZIicWJrARBN1Lnb1nAxWW
FIw5+bFeCvjG2eeq1lrtbWfCHuvZK3PS5mY0sP7VOCQHt5uojW0BrCTRXQm3rB7GNWfGHqAUTeUz
uANgZNhDJmZWaXO0qC3wIGZse3u6tBS64UEHnaFleOzDtAa+7hKclsnOC4qf2IGSlR7mBtTe+HsQ
GJ+ChSrP11mX00RUOH1PmooJrWf9CHvzlxf94NIM98jE+LRrXkHfmxePKn4J372JUL7Msg/XSFLR
QTODxJIrz6JOn0ehyNLgmV7RrjXs8fQcCMCs68r/jGYAigthfZUW9zzbfi4euV3v/w4BTQR5gR0F
zw7HMgVdNRN7SlENeHUgYT1gG3NrvTrVkvGDn0n1K5e/V2wFaxkWT3IvDtz6CCRtjkWHPaq8sba8
NBw64XTZTKXYUdH+8BgPxr0LiaTAMebRWMsUDse5G0yrjBiNYTwjmeTbiBZAzgzGy1QxKfAiCmzY
csY2tDtPtStbTsFxBCJfxd7eHzlTBQT7CEIlmFxyoHwTQkOCldafODJZyiC+gmtoLSxt30fR+IpY
3m5drbNdVFMNTq8MxAnScyTNH4bGSE+mP4E6LesZ8W380VFE+lSg4pY1jphxNsxdV8fPwmko3CSU
q4zmajbhRzbdu9o8lXP/QUwoXVm4zdYBD6qCSJk7FPtggTlabh+tMeit4qEkb6KM5yoyYcvIfR+G
FxJUPg1ji64b5RT3yfbT6wXbx6UJI7NAl1DTk2cPWVC+w8OjwhXArczlBV2JaI2BTRkoAZkh/6xZ
zVJy2Wgzldgwq30yHPFEfEVydfvxvje4geLS7XdNIp+AuT6njeJ9HUy5IvwHl98qyJsydtMmAwmT
kqfR8ejugiXTdbSuGc1Wz921EDz7XhNvJnpRhvlxoU8IgqZxoeCkNpyiB/dAdIjv1UBJqnvrqI6j
rp+igGRM4prXkcvN87OL3TnY5Kpk6yQXlcA/zPJDi0RpFfXFd4y7fMLLqSyiU+KzpmH7ENIFvGKQ
/IJ3PAv6YqvE4nQxKW7yxxPBWh7KjriMbvIyRTCfzZzto/+cJAr9q8h+FhXWi7mHlmFtRvhW6F82
A7rjEsDi7NaGu1bQg5FS3dmD2FMWOVIcRSuerscUHirczWNs8xnxVNN0nt8HPOjvLCN76irIQb4n
z7Vjc4W1QEHssCUnXh9H5weU7bWfQ6sGAAz5SAHgjDFs+97Ia9yOaGoNR2Jbexw852rfScNf+8k9
NEHsMV/N1H0Wwc8/11grMZEXL6517YeIv0SqA1Ua9VqVyR4Jk00z+TvZ0O1R/D/x7w7bx+2/ou8+
x//2WVaTjoEZ/o//EJD3T3/r8rR7/tdPs0TX/+3zEJr+a5R989F+/NNvtqgG7fTQfenp8avpsvZv
eevlb/5nP/hfvv58luep+vrv//Xjdw7CHm+jjj/bf0cIIu39HwtIrx9d9b/+Z/Pv/7O/6kfS/4sF
o06YFAJZEkbdPzD0bALpDlFvz0VfEj758b8x9PiIstFyfNNybJQd+++pc8NCkPLoAvL5V4LAONrS
316G/0TsfFGJiJX/PXaOfGTzOfiELl9GLsVZfPwfcGh2buOPmDTHLMRYDnz60RvdeD+Qe3CsiSq2
3LjJGEa7V0v3WRj96xC5zZFL2Fg3o+SsqdBhZsmz1Q+jj6zqmHditRpV/mRjoL+kRzOVb2kfPCfN
cB4t5z4P6QrzfDzCATROruw9xkzrIOKAo30wh8cR7xd7DsbDjktnXpeT65pKLKNWdM11/yvx23ml
mAZeIJKNCpsb/lmUr9++PX2P+j1LhkdN6dfaHYKYpaP+XVeZS/96wznbUtOq7aJq44+9zaBXAGEL
zGGbtwH0ZQF1/UJ0jLpjo34GE7cxCjo2RuZeNBbMGENyK0VQQw9oWui549lwSrkJMBrwJ3B5h8EE
ME1r9hQ+iVkfIEjXO9+onsQ4vxv9cVxOWqW6G2z96obpr6CsrV1tUlME4gp/upGM2+ENZQ3WO4T/
kGF0l6lnd6TS1pQn5Oay4jnVGNW0Y8uAxAIaw7Yge+GK5xsaAiQIsZ+gDUD2z26DVx+MDAWnWOar
JrtI1m2SQzyfV4PrQPv16C5ffFBgPe6yWSy92B3uJ5tpoKr2SjNE9mUb4tMYeLZH80cdiXWTQhZz
YQqsale+sEPFKqWcAbgJuOClNRLZarXAePJi8UC4X01ufYmm+Q3MVD6GJfEnEqQR1hPTQe/GkVdL
Bbi4Sg/jjH9UCHbAnZ3+QM8wrmPFwYRx/yId8EOeG3ucT+RTozai98Zk/EtJZegEVNfIn5WcKaeH
/b2W4/jg1yFsj3EM9gh8P7q4+921nGGkh6UnsTgams6HPdn+riCyiVnCwiBwQ3RloO8Hm2we542E
qbNHOiRpO3OQ6CjFcdrwgcdiQCJrercMvXey4c6je22FO3k+MEs8FU8iUe+JS+4vNdjXFEYAfmdB
i1j4hhv2LKuksb7iEVFHxe0PImGLNa56h2EEs9n4wUjayne+2Z044+EfCXcDTVRbB69QgFXgSPXW
jnX3KV+SiHWCX7QO9KmCM7nuqAoIlz2PjOIWXn60IQvwVBL+pu0r+Eyj4UmK4G6ouWrjBl9g4bb3
DuCB2p2NvawB/NqUDq/ZeZwt+4WwyTYznXoVUlUNFOaQdh5OkrkndWtsiZvlh5EWcirtjgJKHi4k
3qTSu0vD8iWMvuZ6fLIFn93F4rTNjXLnCPfiT+G3CUR7pYX7GZoL53qkTCOEKej7wx542MFq6ZSh
nqTvx/WgsvfSGu4MJYNN7riUzfxoqWIPJ+dzDjSzoMxgNpDGlz+vrz+Yr0RF+Tno4GuUeRsVCDIn
ehQKQhtDKov6il7VNyn6c5zkV1z3F+FpTsSSyd/cq+1c1i7FtYtGPfr+juKcKzZhLjUzeIgK3Npq
qFfop82W0cSXbrt9ZAicGRXONZ/fbhhQHH2L4ZTvQxeQ0aqmXmeVjkyHTQcPle/ExODZKw4cI/f0
L7Zg+sJDy4n6yA73mgr97Nb2Q9tzzBrbcFhLjv0lB06VCR5JDgTqXB6mocMXM4zjHnAnmV9viysn
PaZTuE/hum6MofqhhzI44Mdp2Cjdp21LYgq2JKkipicmDwFQHcXOeKS2m2lcD/oh9Oxd2Jb4mZGj
bNmFp8rhbYqdbDeW9GBAqjSFkd1ZIQjTGO483UopVHKwzBY5vFrNP6OYLgl7Lt8GTNn7zNxoFeRb
0MnlJnTRJCLIGKus8GgGq6aTIqWwsWdtgU4CQECH6YIjDNmQ5s8QOq+tIpBN262uHYbYLd+HY4Xb
utXMszzjQXutfzCHYW8VeQMHnF9g61PhUNEgylNmCphJL0EkrsG//m9U2vw+5zguU/fXUHh84M+f
BbFVFjvkAApgXHM3FjOg6X/7JfTVP/72zwdshi572JHsFqlaqjJmz+FVs3kz7OwKhYRuYcltPqU5
KSQqMtzFylxImxEoMv3UXeFtXea6fbcgTPDMrPbLKmUvw3+mGZtaMfEyLPInVpFuqXbd1a2wNs6l
hRqDmMP2b3Qfg2HkDK6YKlgu1D9o+XEJxZs4VokbJFpbI+G9PiSa4NC5DNMTxgvIfdRTnKbtedrD
Zk/AaPTEFQ+g/d0BPkP8ohp2wkkwHiIXF3LnJlcgaT9iMH5bQ3uXfiqvaSGeA71gaLyQtH/Q3aWs
8CMgCQZHBfvx6ebRjL6ynLcqkd/a0fewDJ7cLPj2mZqQMqD7kqE7j5xdWnEV92O9SSpRbOyGnylN
urdEdg9F0rwV6WBtwsJAbxwUM5K+4lQbE3kyfEwtbr/Ns+A2p4x5+15TxADNauhwU+Y55zfvOBn+
TZR0depIbCc0pwoD8SpvUyydPPqnkbNqQTqdPJ/9ZAZPo5kv2XyqbUv97kiQMR2B7VOi7d9Vs0WZ
uSUkdGl0BjnJCeBUbf68Yb4B1FTUxjEq4UQmJfbegaYJrNF9dABSSsSgxw7Sx8W9lNWdECNplA+2
NeexJTXTJoRp8OAwaQj0Zz0TawJ4EdGWpXvzIeEKwDbhZ8bEpoevLnx7K2gt2xSBW+1KDARGyHHU
Ft2PLm37m5G0fHrvpomOshBQ2eaa7iVo83Pgj2t8Gz/8/mJZdHd0NMNCTntQJm62umnONVg5jnNk
3+f8rk+995iMRE5VRJaNV3fw9iQ5apMuk3ooAOnKY8mJ0QMBtvJikAURD10rSx59NX2VPYcjr5iv
mqGzNbW3NpyYpQb1JdMOPDrWQ3YiJGXE2WRjlvYYggQg8oQuxlVDUW1g9CuL5WdDlrSpve+8kdbB
YOwt62yXSUgLyiDBV7WT2LQFDU7hkG2Shksa4jsGZLmlhjCiaoJyi3Zst4Xh33sm+dHazphuWMfW
Dz/nKuRmNRjGY8CNyNaGQBzj9qQlVa5VBJIgJSuWmxP7F8VrPyfzS252C2OJOzGqf801w7GpYhTE
SPwWJBzL3MXeG+XTXSpbrAWLMB8H5OwIp9I+tjFD/Y3IJpjypd381cwc4zkgZCsuoApSvL4aE/CM
OYj5KnQqriY7OQU9RXpgF96zaXixjfCtr+DSRw6meY03MXbtRxo87i0bxCFf6DXKIJeB2tnAYZOr
YclmSZIO5GfvUE/v6He3105FFMzuDbHJaHhrjefBDR8ne3H/DM230NXBGXm5iuhWTt1XP6IIJk7x
v8k7j+TImSzrrghlDg2fhmYoRgRFkJzAkiKhhUMDu+m1/Bv7D1jdVlZm3YMe9yQtk6LqYzAAPL/v
3nNv4WATg0urReP5j3g8u8BCKR19HsvAJ0ra/NhlQaR1EryJ8yongkwDxhACLyQMHU9JN8oSJgB2
yYkdLbcrDg76kaAIjw/LPiKTsJrzWR9WkuOyw/sBr16yHK174euU0nWzdAYlRycsj6HGpmKH9pgV
vefHqS6ynZ0T+7VcVq9d99KPoDiwaENXdNkXdEAtCt1+t0NKigKqEZ24RzWQdLnJdVuqtykwSM7E
7qIcoreib7DdcgYHjMwjYlhKp3D35rTApJeu24B6vyhrQmIk4BVbXjH6aV7STH7pifuMab4sEEvG
xnr0kkjtwwlDdCLcbdtw9Qr5nY7yQiHVj+655eyc2JjMQgdse1fTSP5mQKrWQ1xTVqPqtS9QtW0L
cYJXzvPpr0kbrjhOKkhwAUY10ZymnMAN5dQ0eZYvpE6Xo5z6ZTMN3NoRYdwkVchi9DjKVF/XNr8P
yP3eKrS6U9W5z0rhosNmBCujIxEXPYCTQnJodSTBEEhESF+To6ENDo68a355Zc/5jeM/3wsj5kSD
pyqnijyZ5+2Wmg0v7lFPf/+K1A+bUp+/4Per/vkNv99rdpk3rX8/StiCr5LOK7lttdBV+NI1Wbe2
exaIwWPvtW+ega/I8S5J1TB71wE4ryL6a4nuDPLynlPZQv+A/of+hnMUtWjH2nTqcTquhctiVofj
7OvzBsTB8u7mC98/4QzstpOefBoacSA/pTO+vlR+xjrD4W5trA03/8TfuRpQydWAI58H73wqK/aG
981pCSwFM6kPr1kb+1NDZwWReSaRnqZtztTd1U20P42Pi68d9kaORumKl9oOqm2g9bz/QKRRSEhS
sR0eMD7f2QHoFCjFjNL9VXMg/mBzKR+KkXchpvUQVDibKidFOh88tCMvHIDQlFYzF7zgVY7xfE51
CwPFxU7oNcSMwD4s0vGHOGv+btuTvVDFdvDr8GEK67s5n3rHVP/Q83C62Gn61Egg9x6Q+rykmzDH
I7QJ2vJi6tiueB3nHiLrObX67oEU1IFLVi77Ik5WXe7vla54ngPuWRSNfSY8py0BZ2P6nmvTqjVb
wavgHpKll8Hn2uDxfjYcjtmhVi3NisQA4c1lMmQ/g0JQrynT4R1+hbiMS6HN7rpejityhhTuGCvD
b/pVmGCBj3zz2kY9HRiZ/WFYdIZZxSEbniJLP2se4c2+aB6qvP6bxc02M83HuulJR1RHI9SNpQ1y
pym9F7O2vj3qvSZmMF3RmoSx7z3X6bFCy0Z8T7HWI95trTD9HPEhDZrl4ahnmZMZh6BOfwxVb6Jk
fLMxvo39cJeBOGKcoZWwmE5Oj2DsoSbUFJEyZJB8EuVr7xJNHtpvz8jeRcqux1cZ8D/jNIo4IlZU
X/QSo6cOgLqlfm8tG0sth3zfefFTn1EoUlmk3iU4GWnQitDIR6x10ang8dSNzS1Cl0abNa85Z0uL
pxf6DbguB6zn6Ht/eiJ/vq9eeBryRW+QJKz15PFUqdgbU+STrovkQ4bVlqjhxXaUWliinHdWH1RM
PnneQySCV1mOu9CkvrR2sSAMmtiFGaVU1SC3VBd+Jm54nOF9oWkArsvuDQ18VR7wzk/FNU2muxuP
tzQjcpTY9lFLMk43qctBhWa8vOzuFXNA5JpvptPO4rv7kfAKi3eTaMgCUyO90sHR95yNWZizVG1b
i46RFu+bwlgZfXahQU9L1y/6Pv/pwo2AEUTwfccdZBkKe593LymliVCxtWLtZv6fKQAgmsDL8wpC
/oAXWcossCg4LDe9FdCALwPba2XSxicM3DYJhnGIhERdJ/Oogb+qZbop3QZ4Q/ike/XVT1Sz1Bug
emmXb+g//ar2SUUMJzr2MmTaN+GV8yRDZP6c3J6Ni+YQHefZV7r+LVLDs+1H8Nh4+MT0XekPTj/s
Mz/7zkZCzBSQuhUAwoTRsynipwHaeBJ3HzxX2BaFt2xqYcrmxp/S48DnJKcuBR9WVEe9J3oBXYD7
Nrn5/lQE7jfu95mTgU83MhdVOgGxCvpFRKHokuaZa+RbL74uf3pR3N0XawJuzmlhY8t3Fl0UCfaP
gf1QMk7ruvfZRxqPEKdu1c5yvYcygZ5onEwIuYvQiDbUaG9DEHnpEH/6tCN6Okeh2sWjPPHW7UqK
jiL6gjZea599bfxop4Y66TkpnFk3fCeYB0zc1V6vc4mRlM/w7pMKtA5T4x7RzOildEfeFRnOyNas
/nDBsPZItOYymueGFfoDpLgruhbIcY3QmPVBLK4ixMnrZmTtvteMjoui/Stp864bc66nJXnWu4e4
xXihgmqvonZvy2I6jqmVryfbgQqfmj+dYb9Rvd1/WID445k5Q68OHqkE/HJplHtDt6nNC+1Xoggv
o2aby8qrgevQK1twiMRwArnNd3TF4I+7XAssShj6iebYnF4GAzlBa7Mju/jkMevNlbJ87SCUvUv1
IOU362N3p4NQjQDOG8fZTh6jYl7qYuPjuXyxqv7LzO3hG+faTqOe6d1Uur6KI7s6IR/lAJmos6XH
zbmzHD3jgLkIqBlMzN6tdLzHRNd4xzmYuceS1B9m3/CKUMP2KNMmuvNUfZrsbpt7obOtIvuxzFts
5Chuq6qyCnKHOs3j9FqD5/2CtdVhighwqcnxAir9nAxT8Mg8QMS7NJqHPPlK0+IcgYZZWIlBqqb7
zHuWT4Bwogs30mrJ7aoF4KSxGK/zszBMjwA+ExoHLrDQqTwnk/1S5vPbwYQoiRg1MmdlTn+U9Jgt
WEGQTNCCr/rCNpMsoW4fJLcNB4vbovOpqw33VCr6awMeneCsj6MSWc3GCavZnK+02DgFHWp4nwxP
oUEmM3T8W+UkG9kgq426umljcdOrVuwn/1WgFkrGnB0V3J+SuHs00VWZg0RAi8NNwEnvVPrOW+3Z
2wbH9sIIQw1veX5pqdLFVIZbPyMaGCjkXZzi3TJM8W1oZsAKjUUy7Atk8DEj0oCznsngu48zsozV
3jbLz3Cqo+VchZOSMNl0U3gXjHCHecBzR6pSJzB10CiXtXwfYh0oFZCurOB6HhUG3dir7ySZ7Ops
yeJxrKoAkAZxOJ+mxNLLum3oYqupmhCbih7sm7pkFJ8k03+cc9vNGNO5gx1x04zPqnin5Ho/GLaz
0ip/XEkv2fUN61Wem0TrG4bytIKPp0siCsySradeeeYfamXQ++Um62Kgf9RsY2aHiGOgSKrqOab2
sZocUGKUqT21MFMWYUpWedL+OF1O3XUbcP6JrPrR4YC71ITjfsbQZup4it+bSEHtHnqFGbYRV9/k
pPD7FY6vn6Vd1a+arMttqIPlK5oSVpay/1DwY94L0qpmx+O6p4R11VjyBn7/mnzalrEuYrzjRjYb
Zj9BoDBxmzDF8kwcoSPyfzBQB69N9pvv4Qm+50W9L6uex1fLkjBvaOzN8uDRgJBUmSOwFG42RgaU
QnebvR6Mm9bHBosRh3ltWhXjDPyEJRqFn4QYbzz1NnpK13s72dfI0a+YD69dykw0TeBRwiRZpx16
56SMZ8xIb+2Esuu2N9yrnN3y6VnEDI6hsBDeOa0FsVom5NTRUvJlp8mvLs4oYNKD72o42UH2WGUJ
pZw4ZVdK9VA3y1cjhpOGa+JIM9wTIsMdKCVXCcemoAFxM0SHBGig9KO9AwefW9f4KKM3tyvylRU5
X14PmqlB1e1C5IKpIEQUxHIzNv68ay/xVEOqH4JHlY4fTVRxhEZ1K6X/BmbwLCv0jBFaGiQXLtgq
+ow6UAcTZ33Ceu819YFR/VWrHHtqTifBtMElHC+l9H5Gyeg/Wm92hc1ksj/M2Pmu2+LSKLz81Jl7
ZbrRTVmvDK8H8RVfA6PCDm0otgnTjDiodlWPbwz9plqpAB8vOw6qFmQ9n7oeIe0QQ8faQhp4QQ0C
8Cq7utDnR/WOOAaeRoWxlty8lMmR++uHaU8P1Dlywh+43EDDLJVuv5nIMLkc6k3iMQEHZXbXbA7g
ppcthdYcOsblfRjQZ+/uWUmlWv1qRz57aEWcSLdHKMBOx+FmBEDl1sVayADHrZiWFooJWGa0A6GZ
rwJT3qquXG9Vyj1Hh9NkdVurcQ7QKwk5eP2+zFpA9/pec9qfZsLDq7NwI9+f+5KM9ZRjTY+i58ml
pcHgP4sRIkza8ggtVO21yKFM23Qupgx2Rjs+8GUAftJvp4z+jihXLHxy+NIAKEMf+V2nQ9IxuQlH
siQAbNMdbOLs1ErrVoz4p82yf+gkpwKkA6R3/R0K2LMdQCxrkoMusHancyo5UHxTScXIgmIUtv21
udVb1mXY9gIjxeaYGx9DFl9Sg8S5YYB4oXu5RS3Gg5HGKwoSLpFfYGgYXljNQwXIfGtVzIunhpBN
MedBtYIy8popWhsDwmE+G5Ix4ESedo+w7EO7O4Q7fajq9VjxhcbYrQP6ubf9LlB3KhK4o3YkbIEo
Y/7L50c60Y0grnE9leQSanoTcXtMS9AGr7gziddwiFnmOg8ZRNXezWy2cEgimoDjA4F/lVr8uoLx
25kcwL9VdSdD/uYm4wlt+mlSNPhUEnkEsUjO9YmWgu2EBektVDOJdq56TJiuaDQMMYgtxpR3mbow
evwFcPcihmnL+KJukySc2ii8+FAaF5IzJsGBpl0GXvI4MJoQSq5YacUCTFbKHawXqN4cWgvLxF5S
avu2rzhshXBvDQ8gZtE+Go4VXCn6xOzPwVXOZhrFIQo30Clzm3seSGeTRc4hYS5cm4K7tEYCxSFl
xjXxxhl4IOgvcHLx6UK3jgG/sMeWj/aWzRLT0I+jN50D5vNFB1ltx8tG0C5+hs7+FRQkYCq/0Jd1
YT/qJesiN+D3ECE55a1UG9OyTzhWvMPAtIO+PLsNDeRIuzuZPREwA79s1A5AHOVTbWYjntGsnOMR
1MYMt9HPs43qxtcwDORKr9Wr5ZREo7z33IHK57F4qFOLfWpT4gxOmOIs3DgYPJcc9KtNZ1lvrK/x
DV9dw1I8FMaW7Ne0AY/7Wbfug8R425gcJ/J+50uuI3Y6CJOgFDG0VhY+UbsvCGR41afh/B3L4smB
FJ3jp10ktIbim2pORsROu9E3UmeotISHVhZPWDx992/eNLsyHXQ2g1gGaTzbpO47jMtXhmT2ga1m
sDNCWOb6DvHKiFtqdtUGve7Gbq0nLzoaEGlLzi7lEC5jO8E3BtDDxQJgDeGWr+Hmbp1Zd57rUb1m
goeRQZU4MrHchVrXUlxp9auGfbzBHftYccyhUSvvm58coj25APAs3CUxI3EJKnuMDjvlyjvexGRn
CevdTop1oRn7BLMZv0pciWHyipMVr7yxSfXwb4sknCXZh05+kweD/uW0BRtKLVwHSXkJJPjlOigP
omQ/EbijXI7ZwezEq+uTsLFtnyMGBltH+8PIuq80AgXs1F8dV6yx04b0niSbejLPrT5ukwGhp2X1
xwmb+03ZaNe0bN4wMqB+JpDCDfG3mEKyA1yH3Bk3bkeluVnDwMgBS2wtbTY0Ap/Re5OFjtcmNGOx
m4W2eQx9VgvChFgcYNTS7A33ndlYDOR7BNG4CIPxLcThRDNFumaD8F3GyX5o2TC3/Y/BemRpugwg
cxNa5KQPyx5GXTGo8AbZifIZ3hO67sBn0ep7SP0iddtHN+YOa7bZt4WZdsnLdwlG9Tdnqgv8/pIk
rMwUDI+gEV/lilDcyUw64Jt0mTAPP7XCe04q8CWTDphdRvk2sNpXK4hA3+e+2hlT+26mYNjwrbL0
fxCNFb2NvICanm4jQdWrL14ThS+4L7FpfcWMVBgOCO10oCYsE1fy7JXwLAV+DRil5K3n1dhgpjhq
t27jekvDv9ADzqIgDW+uo9F7nlrvVomAwhoD2VVs7CK0jhakSHxkTAw8EjLtB4amEQB7wEwOdr9M
PpsMjm8VYwHIBQNl1BXL2BSke/ECWkXzjQ/1YQTyZAXJRY4CnIxDFqELAM+5LMs7vDd9CLvE5u7Q
uuTwwKjDBwJQ2CWXvtqYwdqx8m4TaQXdv6bzFhnGY5nRFcPriBUXiwmkYPCj4ZuTyYuwcIrGYV+v
rAnyQzCBizb0d3bLGT2ztNd2uwYy3kqYWY20zomiJRjBluDFyMps25TI8n1oveo66bkWRG1pJMhT
MKKIu/q4h+QFzz6xtmQ8QgZJldp3dW8cEoPbcKDfiY/AWSkrcy9xHHE4eDSpgsIG7D0qlkdgUvIN
GRA71KONp5tIirbaTzX1Nk4jmiNi3jLEoLaySx2HMuRCXKBGLNUeI/NXifqtQqykuSEokKIyHlbe
jxHCiqnEax1XSBRB9kQ3HKe40Up2etTc3DACuliO4CBbpNzchOsCBbuZw+RuQSIUB6LBquJkmjm7
56S5GYa1TcsSB1NKoGds66PZlOcg2hoyGy+YKyujO09NzcapeYVk2EUt2lGi/Vg2my+6B76orWYV
Ds2MPejeifDJqoCm0CpVNx53z41KaLqOBHoIBQFc38M70GQ2OE1dPxiu97eE5xWXjty7LT6KLuSq
4L/d9TIfdMbsCbT8aJMXBKMCCXOzzeITXcwUmEl+Hi2pD12j1Tun9v8alXNvo5xbdvXFk5FDVzoT
rDlhz3M8c4kGzioymUvxSddyiGF0cZa2PGxeZexvTe/AenfY+CVRfn8KX/DGdauxLMt9EC4kUcMd
X0eWuCFpwrnqajvTJbK6+Yehi4hqrNVMS8wRknd9hxboZc5at/CTA+i/siAm7+Vxp25Zmfp90MFJ
rpkSQMxxgznYrojIZwsCRmiQji+jpdtAVe+tsUJeJFtC+Tn/GamyNroYQeEyx2PIZ96+9qz/NmmL
qE/eBaK4010tm6flr0fwf1W/83/SS4nv8H/2Ui7/KM4C/+8//hszJd/3XzAO/R8EyTlGeabOSfnf
zJTOP2BqeEA1LAQdTsxAMP6zkNj4h7R125P4KF1H6g6f+ReLw5GE26UE/6u7tmNL439lptS9fy/Y
nc2UJv5B2yavJlwd+se/mykjkgkQ3EQIISH4GDqllqk/fkSJC4oMhsDatH2dEe5ekkoLiJHtGTPL
ddDdRonP3Qn0tQDPTjwi9teMOp/NEOZrBQUPbCaHE8uTO02Cs9dyvIcNMx9zJldfRBIzyYW3s/x0
XOJmeui7YC+9Yq/FCSaBDKVA9fqpHQ2XDFly0+oOHGRS0d7XLzI61Jam1r8MEsKYBIVhU8fdaH/h
/nLYSPJvp4Wt7eAvXGSWafI/7mM2NJtVhlQBkzGjkytQpfM6h9FdF09Y9N36/TXxgo8AaWp+kBo1
LAd/TIk1m8Ms7M+JGCykfZSNADzG58DrL4W9EYnZXQ3G6QJQ7qXFjD6OnBhL+1NDaFz4afQd6GO3
xYDm0vbiD2Sb478GxOxDmNrOURDXzDIR7vrcdY8Iq97CK4mDhfowHFzM6YpsyJEV+XjkpL9p3Bqd
EUIqLofYO46wNF68fTxvV7DK5jefBoQHrRXtRjOFfTfHYRObr3ReTPeEpfhWxVW6y0libdhL5jux
h5Pc3EsyJkCwnH3jM7a3OjFDs3LcZ1Kt7qrVqV7vCJtz1q5I7ieWtRp7nvjcBYuFazbdYxwaGcV8
KnyC7T0uWxp1vFC7tdIjhWCH6lHza7Ft3LA94FqVD6791Qk320xO23/MzIqytwcCmQLsaZ5G1770
j8Y4RQ9Tk4Jvkq06V05tHfX5iF/Oh31zPvYzOHfrdJYCxlkU4DnEebF+VcRHqGcHfRtLI6PstztM
IodlFSA2ojKks9xAGKveTOQ5VM5mxh8hJkV1tAp752ahVuSoFnKWLxJ0jHAWNFJxZPdZcBarLgTZ
INTOGXQkkGgWQxD/H0MqV0y/YHccOeUB7+gqczYEfyfUlAFVJYmZYwg/w9uOr4xw1tqYJRiJFuPk
49HG0Vah0Rjc40f7gwwnv2Q0nAEtZ9ZI/XiuQQRgAYRD5CEuN9SfptgnaEHTryiEOuSgEuU5XQQO
ROD1gIxSivgMiPedap9FO0tMFVqTjubEZQenRa3GDthDiColZnmqn4WqFsVKztKVjYbFFg6AeP9W
zuIWU8fSR+1KUb2aWf7CsxHNclibhE+i81/1Sj5Bmzlmvydeo3ytUNICD0mtnsU1B5WtHk4O3V6V
2RS7CfGtnuW4FF0umgW6CKUuQrHD3kNurNWfKwcEo+ncskxlO9gRb1TUPWez7Beh/4EOgJM8S4I5
2mCMRugP5lXMomENVEGrx1vX+X/YqywgqjG0reQsNnaz7GigP3KjbfYmiqRCmYRrNwLzsJmpg8di
Fi+1WcZUs6DJ67436zuLtzhie5YhabQTkBPX049YfTJ4GQLPRTB8KtRSJrkrhebr9NNDSW1RVIdZ
WrVmkbVEbQ1q61QQkRkj+1UHRpOPzSodjuzA1MLs9R/UEhJr/rsdI8UEZvieyRR/HCoC0VTee1ZA
uemUFvPdaaVkdZlH8CxLDz07PIWVdkEilPxdOCxqbOoLxzO4x3vvv5K8GdGfMHn6unL3Nk5pTBTi
5tYeLdLpV5gaH51ipvI/Iqt8iycZrnvfsoh41a+4AL5adcvS6ccWE+H7btz2mvAecDIsoU7cZsve
vJaqDF8tOisFrpA1J9HZx7CFEdsUFtK9XEs1Lf0u2rKLe8Wqd3W5HWDnW5HdOaDJPumhenbpI9Ds
otvwNOTckcfPtas2tSPPmcgG/KXEr+gB+Oq15Fn2dF1mNSIhxtqKANFs/12GCqgdSesLXkZKPwPQ
aiPwbMcbdo2nv5kR73AQjj80Pe0AiSxURhVkpA/ZkjvS1D43IabRkmN6Wj2FzfBhRDY55SJFFcRg
5hbirT4RISZHhsWIQsjPqUqRf90vMEIVEzcr0SkeSKuVgkPuoDaNfCmNULGeaDC2ifyzxhdD/Q4W
zPpI3AvP3EATgI40CGf7yYDLEuXyHI7ts4qtvWPSGIo/fh9S9zuKqD3g+wadn4gLYIpyzZMeZGcc
4EMOvgbfOVQYLQ2eS1gpqnSJJLJrWLATQtO/bSm+Oo5ZqwzPqgYcYOtG3osRODbsedhQXs3Gz6Ks
olH2j2aoD9lRtUDSNhQ9KfP4u7QjXBtjiIdS28M4rZbJaGLDl+reTOJoU+1WKuPDytnWD3i5NMUr
7M5GNb0xdql34jD8HNQxb+aOHxyp7mDBHFyITJEoaw6a1wFTSkK56FAm1jFHtQHK07ELNKx+GXng
hnRpOGBkTOOJNlwGcLavnJDH+NEJ5x0FbT0hz4qp8OUq8Xd+McMtDJ7O06jeogT5JYDPYFRsHuLe
e66nIQADOxzs2LhCcUaNp1/sltjkTLMq2GZIMrjaeRnqbt0JqMBxzm2lMcOKOC1ndyw/k2uNJ59z
YOODYRpI6gXNCwzKH/Lb5WpQoJ/EKbK1dTu7wjQ3eG5+xyv/c+RGtjIIWQhyiBNAAejgu7hxTzGI
9bSceIA1OA3UZZIj3Cih3bTMPWMA44c0dkNmoIpjSxZBQQ7dYNIxKSWO4qRbizD/7AtorkUi9thP
vkyLvh5sI0H6PNo2+QnsM52+HLh1OCXgXafclKLbaVr53Kalxabb+qMi51xCVCT8y1WTzDt5DPG7
KQx+nKp89kdtBncH9LIY8cVwGFCKzFl5Ba1XFylzGCrEOpesS18mG4Aa+ULGLs1YmE63b5yOPVv8
2WO6sWrWlpKT9toSYAt0DHzW7Bt3U4tuRu9mI+tNNh/pZQvQAuFF5PUzm2+CwcREgyE70wY4m3En
1qhIJC6mSWKGhrrrmvaaxPInzRGpTC85k0ik9WVE/lGt+Ay5dYhQPwJffEATOFDDwLwQvBu6QYl0
ZnDtYB4NGsDWgckBuvDZ8mWfoFg44rnde2A7644zN/LjKusJUhZaiYU4hAwi7C3lT3sXrhwPjTRd
VyUDTbIhNcOlLzZ5/GjnWbM2vOnq+NNuDEzQq8NH1lzM3vxDv9W+aixQTwRK/8l1DetD02cPAjch
UeJnflth+aUN66GH3+BUNUv34F6E009vs/2XOZ4UUry7OCghMXEr1afpHAXNm0GLmZxjFpmnL3Uo
NxazM2tjrOsTrVxTZ8K1Lbd+9McMqRmiR1Pv0teUbhk/HZhgq0VY8lNaAIDILfU/5Wgc+hwUbfo3
lXaz8CjtZqMWPOeqeysK86Dq/CJydE0r5KJnRgQnYlrGClzwdihGvNex4OyhXgYTSX/ERhwlHT0t
qr47MooWDpEaX97a3nxXDlyPdZ8027qTPxqJ6IVgrl6WmIE8hbMurDej/93ZPjW2PGIncKQ+gCnt
x8HPD4aFkZqtlzYAX7fst1FlG1HRHGPkG9fudaSWgWVNrj2ySorWjjIPkfQfGg8PYodnyeJ9Ydr9
D+1xB5MK+YoXbn7Fp5QhSwvHq1GwP89T7pC686wq41hQR7PMaaVYsry9pjBLUZKaF0X5PGU/w1XD
oMoJQfGrQq70fFjiWXL3lbH3fXtbzv4PhqhnC28cnrd1NjlEs+2vrO+o+ZJ4e7v2mjr6kdqmvXBi
hod2b7WfuhkePcBEufEUjB55kengtsHCDppDrrhNDsWjN5DBtqCTTYggo01bW0UncvZXnQZ5aaOR
7uz8QLXnzfIhrckAyH47e3CvScnCJOvEhrcMJ4fYXTpVT303xysARxLFntZVsIFIap9Wa7nLNrWo
rCqfQm1l2QJiRnnhDniZaW4Z9eNgkXIeSChUb74/PWhByMIoRXrLh2cfkI9mQxwQGCAtrL99USXg
F/xzmTw6DNrJIFe2i1ndMEPmxzTGagPrSGgPEe+YsLz/3rtsmXwGyjgqRVDJns27IUbKUSvYmFDT
VmPPoO2zZKbvbRRnC/G1m7fQTHoVxWxx+cwq8mgClDFMQgyluRu6GaAGJp/AgSRvhYAF5+W9h7UO
BBGrzcTeLmA+GHrrIU6QYFODHko9Rf31MQ1RzoRKZ1BNq7NBhCf0rhvEiqaJE0AdWgRCydPr3XAu
i3gnC/3Zm30KmW/faK+FPelQW9syOHpxhycPW6FHyNfqMyL1ttev3KxcJ22c0fce1uu+OlPn/KJp
6l60aKBCK9Kt5LnkS22n1eqFPpP7bGugIBYYC3btg2+LZtmq4qLBA1p3mnXuug0prnbJ+wd4QWou
CJ/Q1URVC8p7wYOIfxUUki6nJjv11YhCza/KjHjwjwVvNY9zjybAXaCqAXlKvo3KPxsaxQhJPx0b
UziXpHf+uoFLCREYoInSux5O9ToccJarGjc7ztZNbfHqxU3mgeC5eJ5wYMn3V7bilDV2wUWvpp0R
UlmT+uGGoqpn+rrAWVcUfEod9Lo9NEtL0qEzMTZwomJDr/HLmSrqdlX6qoUsawOtwHeUkrIvfcD0
SfKdyUOSK3/jqNI6e/MfmH7Ns3LdDrIyiJPfT3Dg0NY2NhCeGCa6yfxHmVK9869/koX7z0/8fmy6
9WYlzqYh401WUfCdNJz8KPJzCUDxN56i7tkRB9XI6J8f+f3c74exC0MV5kS/LtnRon3OXztAhjrg
59v969ur38/KHsbLVCXR7vebfz/9zz9wBhMh9GcPCxX2qT+Rqaqm5zhBNx3JbvyIkJapbCw+G7dF
lx2Tgrs5QF93BK4TNyV1A3V9JYNZXe3R9U+4aal2Cqh/NqgrWKUuZ+wRmlpJe7weHrCpP1CP0597
h2s6NyiUwOvQANWzwSPF4bDJpVk/Z5PVr0UG2z6xGnkYLPs11ir63psEyN78R+u7abT6/ezvv0tP
Rbtqys+//8q0cYcxkQiHku0lEggSQ5u+VmlRnhO3+O5HN30NdXtYO93UrmTvBXRORQm7h/mvpaBn
upLvnvD8OwAH6jAT+Z7GGAkmhOiNySHpfZIuoV/IpDz3LoSQbdrSJPjLQGQ7xWnx0a0m8fj7t6oI
dtY0lMd/fShmUXvuifb8fmiQ5cvgYuKtBsPnvEgUp6tht2lh2z82hTbvBU59PYn7qDcUzpvpI3uF
KRfibDedTzt08A27ctvoZcZ7qa/Pke7SjJJCOjMrkFCpDP0rnXE36QdoY4Xrrb0pkS+mhQRg1izg
6rR+trjfbCpdsl2O3HzLOkceGS56fp6+POCjwhTZFc5DamtbemeMC11Lp7IohzMP8e4JdSoVJ9Gg
/5GaCLbMlOIUZ+uSzd8jV1Iulxwbq80E5gwf7RUHNu4ZfdC3ce02hJKZvbtOvITD9BnxCKZLMQn3
TcTtJh9ZtBWRQzIk7RnaxQDg25hCtvJiIMLBwYPC2g+/rC6tPYlbKY2JFUXYvqlWh61S60QMZ6M3
5pn24OMoW/A4iB8Dj5ik6j2ixqmOhczpn+gjYKzE4lBomnUEak5+a267VvXcsKsn5jHGKskqx58W
RmbmRydVxRFW1KEhybYzkj+G7tIgOYo/kx22ez20rJvVVBdPjh+TP5RnPcS0QlHc30KExVOu4N7N
He4r1njg3ob4fXDxWOF99lcOeUeMAE4EV4O3R0MJ6J8GEWvorE9zbMeXUXHkM6ssePJFHu9UHQ87
FZbqBmKeMQ2jve52oOmp7F1UdTVdXW90jo7yjeX/Z++8dhxX1iv8RDwoZvJWEpXV6qgON8R0Yo7F
/E5+Cr+YvxonGAYM+943g3M29syelsiqP6z1ra5bvI/RK59na1ieGI/yl241MncRhZ1LlhwbIGx6
ZYqfUUcV4IWsKXUrOblK91k2bvcJ/ovIU+ePKZqM2RbbXIJ+F4wC939/6WYDcS00mzA2Dowsy8t/
/hINvr3FbUOOqehfI9nV18YHSpwVFJZOpoz2WL6VD5N8Qk/OFxlpXtBq9Z/Jq1+b3htvRe0Zh5Cv
h+e6IeEwTq9QUBc2Xcunm7TRxizD4o7hHic86Xk2AISjtMLx1GTThaBK94xkRF/RUtO06Un8ktYv
Cfe5n2nDW+SxUaMiPZCV/FYUZAWEwN0l5Quem9TalkBcmAia8Z/EgV396jfa+AygDZM3WCgDxsND
bPjaNXSunaeViIWpTnIr9LcO3wc4kgZIzFTePKRrq8R7dxWIUYQ18ioCZvxCchMbrLsFzAYCCmMy
Hqx658B0HCpvV/2FPM7gHnsFfuSUYHDpAYOsoEJ6Cg85j841MVOoxK6b75bK/3Hr4qsPiGI6mhNb
89ICNVkap1iAnuS+ZOo1mq/NwHjc1AFUWpAqe2ZmDgqCtasglgScP8ZQLdGu9IGEc1nAu6z/gi8h
YJYWFWcEElOhMSsLSOYILVM5GDsTfGbUAtLE9HAB6gyeJway6SncZqzAm71RNZTq5oOvmJwKztns
yfxw7qXsxQq+HgDPVqE8nb7eWJjIVmIEoYIviNEqj/K2qtuaZiX+w/h9z54tP6IZBy9jADwoPFgx
teJFCniimQKLOgox2iyMBZFdwO9VAFL6+LsUIilCQ0DGClJaMB5X0NJCmSsUxhRek3nOIJsKhTiV
PVWHp7CnSR0QOo8yNxtxwPPqggrm6VOwVB0klFD4VA+O6qSAqrlCq+YKshrpL1JBV2ezJra6qSdW
4hRtOhwhFh2/HazW1LGXk1HufFLZC8eO1rrCuoKeWg0K9Oop5KsH+zVWEFiNEfCKWFfcNlddYWLJ
0yFCxEkIFnZ9k3QYcLKF4srCl23hzDqMaoMi9c8+ze1gbTPWH8GS99s2H580f/7DeMk8MKLYhApi
OyucLZX2rlSA2yRu9QupAKdOwW99KLiWwuFWzKxWs1P227F+hqTH+DmCP4qGg8S2WBdrDpfNohC7
GjuOl9g/a9ODqRC8hM3SiI7wrfGm7x0XBUg3Rq9+n69bCL4UByS7gvSdCvTnKflRfZxtfIX91Yzp
W2J/ZgnPbK4VsDL6VrOObvaRZ9DdqVqo40MojXzIGw6le8IdvtDB3VKYw45lbhDyYfgdwo1V2Ijv
idJq6mqLtmLvwi2GxY7XHLvY3IPTm8uBs5OnZYJ2LCX/WcuFZB3TM+gFom3IyC2W9EGhklnHH3wD
3JqjMMrsmVrSrIdzqxDLYC0VcHnkEaCaYoQQIe7hKj4bIIVIr6Zn1wE2x5CbK7ATgUEhXMF0Bqn8
0CrIc6Nwz5MCPwuFgO4UDBqMrmKuZmCQeVD6haFzzoXQt2yzSt7xTmGl06E/aBRFWxPiNEOgiDfM
33sKRs2u5TExZP2Ujs7RxalG/81wEFQmRoOW4KnREbtWAa4RK5CRpqDXNMlqogwI2+lBYhuKjY2p
fxD9zlbQbCYSv3IAo50roLbfg9Zmzb4ZIgjM0YJTlIFjCYXbohlMFJbbSOt+xfwTInJc7Wbfe7Ai
PvhF4bx9mtFdqxDftYJ921C/LYX/xtSaozhWSHDkaJcEyOMMLbykz3QF+HDk1Zuchd6mv3f2rUKM
e7DGx5TMWMf9pjvAzx1fxsG/mbDJ/b+QcmjlWTT9IV7rY53AMQcmRbJKyVRcIc5D5NdoYmkZyjB7
qhUInX78zRcAViEpLSwQZnwHfHKBPsYZUW0YYt1E/BQKr97b4VNPvJnLlDUeutcRDruDWP+Qj+gY
vXF8bGZDx2HwjBJk3SuIuwfNHWoW4IR2fCngvGcK+J4o9HuDCkmt1YzXCC58V9k/jOYo7EKGy2WF
NYnlzBMUO4ZCcOVLvKqbjmf6O1fQeUfh550aED2mXrHzFJye70vnTQJYjxxOhmg1KhJlC26BPrIO
EZKJu/EPa9Rs42QZxpu6f6vZn8Yw8VMBHB/6OcIG+T7zndEv+tDeWdkOeDBKhdb36rLZEVpI8goT
NR9MVB9lCGWsJNuW39EMoF8jR8DhsfVMKOMyZx1EktwC0991+rdBQf6xFrqbhGm7wv/nlfkaWsRa
FR07LeBrYUEN0ce+vWMafLOSkXA39poduQIcT+9Vbh9Fyd2KsJ2XslHFUi6evFYOezAM6hYq16BI
piDD8MiIwauFvR8lMQlqwqCWj/X7pBIPRqIPKpWBgIyUiG2Vi0B4BDPZ+KhVfCeDyc0uY07CfGAj
0OpLYBk0rSppIcVjX0u4r+N3Us8/zVCdp5HtHMY75Gt+fjIaC3PmgqlR67QdRssfl2XbVcT2a6Gy
HjQY2EQ/UBZGVFo43FUshKMCIrQBjHqSPghsOGUvr23UiMNnEbkcCx131DyQNDHIJ66gQ6IiKLDs
2usJRChvZ4YPU0VVpGRWwK1s2TUTYwFNjT82IggGUBIZkvQzRvdLLf2ZLbI8F4Cm1/k43ODcMwjU
XNQ4WOQRI7/XZGgsKkwj/xur0SBfEWXIT9aWGmuEGOkL3rmZXK1U/HoLuZnhGJgDka1DDuUlAtO3
cnlySTy7L5nSGkW8wU131G2prV2TBy7FmxPPcj2gjz0VV2Z7cmf2qCgXvxCbsniUPjw/zx1OlmHe
PMfwwRw0baAEP9B3IhwmMAmgLixnp8Vqbnj1faphmUbI+WNNpCyCfPB2djISmVhfmGp1m9RZjCMV
4UeduePOFr8kHDU7o9FeIP4mQdUME4NisZ4H1Xi0YbqfBQt1oq/gskJqGIfhbeq40gwjp5xoIFTP
erzpp1scieagW/isEtB9dgJXMrPeIPXfd3105zaIGkwdiRaBU2u79tZT0V5yv7z18lV2mb5aCNUF
zNQx3S3wCYwmrkgv2qYCoVs5jA+ltDDob2RTnMNoFGeZandW0t0PBIgey948gjX+Tq10Rv7gszbx
m8c+1dlelQeSAoh6ipBdNykIbgeEgebRIpNgJmE3xTblJDLn5yKv//RkFvUejrDK4BJxyqwLNPMb
iPiRYL+jG0O15lpnn4NTecV4G/xQk9yHRoh1vkby2AufKtm0D7phfQh9epn4WrGPiUOXY4tqMK/C
ovzAqgCyHtvWyoLDE83Vg+bVdQD2FS+I02yYBGDOjJSDy+OlqUxefXd5leH0guM6DSItXCc9NYI3
ESnQ+p28Mz2EJSGBdzzTeDi1IlZ7dZyVYdAPrvkUdd6tyNplJ0Hn9wNx8J389qsGa8hfRDhiP9Do
BisYQVFkNtxLAwyqtVtnHXZdF51xx2gxtwBfUvtkQj+YrCUSPWH3o2Khhor3rPjtB1ESXyYfHLJz
rGnSVtXMeZiTBVry2nWPGXvtDXwdUi91cahd8oi9atlbmTVsS1l13MP7NiFQ0/QO/VzdXOuX1L5r
YaL1BjZ7sypmnLiSyV7OsV4thGFV6Oh993nOiEa3OgaqRHYFVkvySj9yejTGgACX9Qzy2a0luL9z
Se45o61KsrxpJ5qHPJL3YkDhynqXZmJZ69ZUHxnN7PW8ewULOqJJseOtz7kAtX6DBBL9I8VeW6Ll
cGYe/ND+1WOqi2XRv+l20Z+G6NB7P9/ZqfM6hQww+0VjGvUgE6QEzL9SOMh/cOudDUN7Kbrxriqo
Dsaek7dCaky4K0mCko916SFdkAi2GurGP7f6iFTf2w3x16+l6btsSan04Uk2uX6mqcMjRDQ8lfl6
srOEE6r8Qiv6EKaVefC1hFjiLnxJ1T7KDxiInUp7/B0s+zE2s0db42CQLoMqZ9yllp7dl75FiUKA
xa62EVAWJpdtaGXxDdl8gMd4x2NsPMeZ/pgirf9/bd/z/4aTaOj/k7Zv1/9Jyn/+pz//Xdunft+/
gxKdf3iI8QzXcIUt0HiQpvXvQVviH57pWmBnDKHrLjrp/9D2Wf9AaKeEf7rvWw40RP7AfxP3wUl0
Bd07/9zWXR/85/9J2gcu579wEm0HhKMwbBR+HmGthN7xF/wvnESzBQ6kY76Qfr0QhWJfQ0uHheTs
UZBwveM72lklGuAUi5A5DO91AavcjdpbqQ/pEbjsdK1DNDi2dHGJGsMjGblfug2tl3jDgcVuh//h
XBgycKPyroAmtI1JdUCSttVacC2tdNnK4DWbuQT78hs3ZU8V1By6GTxYlkcPzBebU55fmbPP58oT
K2eUxIPTpjLptLHCcg2k3O3bISZfMTbkQTj2I7zmeZmzk3BB6eLuQKNDAGEIyokKlf+FdXI6IIth
qwv13EVDm3PbgJS8c4oer6FXvWNHkdsR868BnYKdvp7tFDRER1v+aLE/b2d/hBiUB3rhvk0lWZAk
pXeoVowS2yaI+YyzY9GMq+WHqLxqh6Jw/IyBYwWCpKZV5AAaarpPZ9Zh0XbZ2rPYWOiOFQJaieaj
ItexHvkRPup7oSFxSMLy6lKZFba/zyb2UcKWt9EgBDlpKWcTIb9g2LkBq5HXIssSYr/Bk2sjyJRI
cw4tVnLGkl28I2SAtqN+6qd3knT6FUJTXBx1dYdtxTzMgkD70v3wUjPfN1E67AakFtFM+jxun6t0
8yssFnaiVuHhTPD5Kdvxlhoa3v2i6DaeWe2SsCZXooawadY4xsDL7uqObVhp9EdfB6HWjgjHQF3h
V9gVA4naePFzllxdhsyiuLDaOjtlDuvap2+spLW1QGcsYePvSGI9kho7JEzXSUXAvOaSxYgFcV4G
GAozxKt43DboKc9TT0Jsy/mtSEomdLB91BnvWejEcMgNgs4+fA0TtiMj4s2i5osQnWtaa6A9mnLZ
yj7a+jHVehuhptKWZRd2MPYFyOnWZx43gtDAftOhMNBgWjYO4zYcJ0s9gIxBlzRnltI5IVfpM//Q
xVWzz9CdrfLx/u9HZ5fWzQ/tL6Ko0PSIx65VJbiSWoU1ygkUGzRi4Qipz3DhBFjvsVJVTBl1t+5J
4Hk9YzwHA7OfRsy4sZMTrNDEq5jQ5oEal7DimXQsik4j9SYmTdEzrT5YmDlxrjhbdkPpZuCyJZwh
ozyWbKHZTSscAZCkkvF+ancQHp0G4EScMl3hG0hLbkUG7ispaw/O3ZyTDzpA7pz1xwk1KYg2DWlu
dnD1kE1xW/krBPhrt0Cq3jr46+K+6QM8ikeo+nhB4Tc7+dVatJD9XfjCbtdQPeAT8Q7hKue+TrhJ
WWhjeabWRUamMQkiiZ74V/le1+2fqGaxVISQ1A3BKJpN8Nw4ErPwcO9W1jtg97rJiIMx85AUmPQM
FiCPtkw04BfnzbIZa2hvCV7QiqmaxJKwHgUIY8fcV6FHGIB6TElEYc/GJFEbjonTXC2jOtkGxBnG
FQgliCwfiddChnJzSvExWeWHCL1rSfImObQkrwIQcykr2Q5nJRoDvbZ0FpvLKWnIVEbT8RoT4G2Z
FWS0fVjI7zLPH9knn3B2b5oiRfbA1KCs0Ha4WfwhRPsqtF1aDRTzKdgwvdK+QzSd+xFoBak0TFd2
phSfSXpb2hbvnUcQgWH+eqN2wk+zLsz0F8njwRqPetE/pyVNeOtpmE85camf1jP8UrCgTKyy5HEe
rBIdIMxVwwjq2kKwxLBOnfkeVwTeTVYrVrHGEXHMatgFfFUcidKE/DE37w2s/VpnA9UXp2Ew7xnC
11j+NW2HMOkoJJ81ysCLCLtHEFnFpgRCF0xKm2osxMGTdAwyN76PBGqVudP3gxKKdwrDOjHkY41u
SrBX5XA/eR3pMlF9y+22OlWRfQ+d/5cBgfPJLGadYSwF6IJbtqwPhpNctbTe63Z8KETjrAGf3VyW
AlOcWLtwcIfDaHZfQjj6q5NaClxUnxq9+rZbRqtDzqRu5i9sOOA50GciOp/tfRQvzjbTjAvaVAby
ev1aLBlqZNPutqQHGg9LhksLaMEPEgm5go45bEATPqZj9G3LwOoNxA4VvzWNOZ6bpQHJcZih8uU9
Vg8vZTPeDMt6E2W8BlyB36bt/vHE4LyVb1GU3w3A5NeOtfwYiSlBSvSn8t0t/6IG8KaRtfgkqmoK
3L+gD68+96MYdliteq+EMOATqAm9HBY4sDA/9xDCYGitZ2fZDF0g8eVt9bCzAxdKkl4m2dVFOQbm
3ttWCRsFf+SQN9jurWaCoup63Nu+/KjMCKOiY9X70GLAAsRlbffZV8WZRgQmV/GcfMmJNQSN6rM5
dWRmNKSaR+GvhF+cOVFzF2VliMo/u5cN6IrRHpFGmMdwTsTOkegHCOCxCOFgfT8CtbSNQbu0pX5X
kcp2VxDduJ37bKIoQRXVYtKKovsm5iUG6IjO6DOa6LHilEyKeeiKAJ/YRrcv9ZA8xiV3ZVtNWUAm
trBpeTtnT9xZSaSS6XIgkR1tN09mHD0tBToZwjSByFXy4kZ/ILLYmym1btwzp8YbXxYVDuFoME90
lpFGHnKReB9hlbyIHsBFljOzgLM34V1qPCJkxPtUcgHEF1eRSEzrvTS6Zz31eWgBhyVKhyOt4Zkj
8BHm3qECf7WekwkqhVldwEa8OSmDqyS5Nhc9TEgEk/ySTIyM+obcQKRmqXEr/aQHfxV26ymDveMN
z5gxfubO5wuYDwOEN/YZn7XszFXxg0iAtVE/Po/1VbO52kN7uohYEpKZQlwbwmtbaZxsExBVMED5
Ym+Qk1FFqGdZl86rHnGNmyaz7N7vfvCZRhYJhXXm9bsIdlNPS7NtBbHTOS+8r3l38AGFi9etBFdo
mb+kt8H6dGJ/F7Pn384NCRdLMjBJvAFd89dpb9t73ZhAMCD96Lvn2Qnbk5+W4XUexANzGGdfBM1o
tceWqWzpsI1ULO4xdC6QHpz1mCdBB/v2NPNFmzqsGI/StKh8DV2bXpHaTuZxIg+FO8SP8BffZTrf
mcRFb6JiKi7CH96lN7sAgPB/5FELEnAGbTmAD1ao0L2wTLmnVuGea9hnOckJTMXFYR99HmNnz3Zk
3Pax81IM7SnTdZA0fVWsO8d/AmcbYrJbnjRkpaw9GDhVcbrtdbBqnN9nNkSfiWeSrlDNEDPj8Wwh
hUr24XKs4PGtDI15upEyx/ViBv2FPyx4YQJfTO7OGThSzMTfDT50krlFoJsA8w+gQs98B6UlNlZW
tmtYNR0JEoxyXbL+lJp3v1jNYxLHLbTa6AuKbT9ZQQJK+mE22IkMtVXsev3eJQvzSqgQACneCI5g
fR1NUXcQPg4fQsWPXumxmYFIuQaNLanEr3OK4M+RF0sqNFjE39vGywfKhfDdziku7KYvMvOQdVbx
Lh4bHweuy6U2AnXwmwafdfEA2uMgxlrs7QT9XVT+NA47ognc+AZ3OfaBAbFDq62TRujsRJIXivZ6
J0sey1BQUzXa2tCYQzA634oYkXNjU/DVtobGLQusSi9PoxuzTCvC+x4sgJeP2Eo4zRPXu/Qe0gBo
48kGT0qQNh28EhFaa0s3iaVNTO6p0UFgzbEx0CntJmTLm0WLXmqvtHZ+gm6yGklk8glXxx870wqI
GrxwbB1Jy34Y0mXf6lycGOCjLT92wJ5sPEZ5tm9qcz7Bd+B6KWPkgrJwEBmyCiNte0B46CcX3pMn
vKvRLWqCBqW2L+tulwpJdHhGegyjlIi+Z21Mk7EF6/MAOHLAY128ewQIIdGQ36BC7YBP5z500nIT
4RZyEX4R7ZcUrLviUjT71nMuDp6ErK3IaTXUVoHNJjghmIWq6+vaiLiaxdTWTsJxwcbLCAisGS+1
r51aRKTrRJNTgHjizbPbq/RGPRi4KNZAM0+Chw5YFxADnScqVMFRfl6AA/FApHKwwnEoSX1LQ0Io
MbQFWQwLuJEGO9v5Rc/3oUcjERn6pamLP5rVIonX5tMkoxd4kURzAQ+yLIIDc8aEqy6dyvPMALca
rZ+iMV5nfHrMHv3PpfNYGNjCh9vuMPMTmP7zlv83Hhsf58/f0L56Tp5LucwHDQv4JEFaDC8ywcqR
dSBbpAZhT3NY5PJ3baw0aFO9300Sd5tONGSLIlKnujUmlnCVpbFah1agT9tx4ss1ZAPq0aKrTIl8
XUsbfLE5nF2I9HQHl9AkbBNUA1U0e+simWZC5AgPCL0Ce0ryG8bxaUYjt7VdG2WWYgVrBfEbonvP
KIVhrxRRUGK1secQ6vGCmDovIeMId7jzJXb6Ngw4vYwTlfQhdBb/EKbvgDDHNeSMWj1aAZ/+Q5Pa
sAWv1eJr3E7J1orZPIej8dMgkSXYWAKPqQpaaFRUM0d8l5qb1OgxFKfo43OfF6CIyGis0kOpWQ/F
xJsZafbZzaCVWN6LYGe7QnvBCtzDCRTCYyZEUwWnMsFP4XJihXbXlsFi34jALOIXCbpZT+47RqBY
DvZhxjC6kDNU+TbeGrbQgojWBzYaENDpSLOfXRyAntuhYVCJsX4CPOF+ky/BwxvNQcXBsUb/xeRP
5ocQHv66TzVsZw4+rDmegFjEJ1aS9xzeb54lAemEScGRBdePVdFdPYZIG4yBLwKnPYcj6a1s/wxS
ONfzTCp42Xns9tN2J/zeZ2nHZTNCem9r98UGkit5HLHnj5vwPIzRPrcBi3vduK2T6cnGGbalZ682
Karpde0xvXAaLrT01kczhkUUPutQNMwZogwCbBG+1x2hAb4TbbNCAjwdnhM9P4okK4hbeGoq+2yG
PCWNLN4ZlnprSzP6ABdTn+FL8DqJD8+JrMDtEYyM5PN2g7exYjaC2MNQIpm0E5Y6BuQ9qWHnuJbU
DJ7RBnb7hH6n3WAW45xUS4J4YGPuluBR5lmfDxIoWTC10N5KOYk7ZbSPF77xKiv1je7rx5aAS9oB
5PU2VTm7ceNIL7zp28K7xQ8eB9G6m+16k+osK30vyPPsllkuTa4w0JEoeAdyXIYXUbHFi/3bWVa9
EUtPg+fbt8nusiMHr9yhTJJT367CVJ4T0QaLUT83Bt96mBf6ZpjJqbaSifiepA9Ej1GzxYlHZCyt
vAsBNO0MXiKUvQcoc0C00NqFsZ4GyWme236LfgUctB0GcpwzGGyI8ePl0noxLVVcToFRaAfcFlrA
0WyACCbLvMacl8YDA7Ns61TRI88YGAcu4lXlKlVKrkYlZhZoS7gBhOkT6MEUq3wcC9aXUU70cGzB
1Bh7mJh1dpOS0xKG6bF/XuIRDjWGiYNf9Ie2pi5obVcD606UVsF7rCOYYpvNk6qjU2xKJMa2rC8l
RitpA0TEqEXgoxEhsI+AfTntvDVBSaYC5c5sMsYQTnJnsYrdzfDdl8zIISFp5G5030OERsLow9vM
NHRvYfAKLYT6Qx54Y7zXAJpPIj8NlnHSbG8bk2YC/4ODHcUFIwvTw9MHNLYpQeeNhLrw32S5ngvy
10gxp9F/8iEus58lkqXsRITCxjl4IzccYGdyL1CX8sSU68k1TjNo/qpekCO0ygi6xFuu2Z+ERSGZ
qMQXpP10Dk0JRy6lNmtE8uKqZBnUXORTVyXJdE66N6pl2VZZRQuwaJcU2GdLJC6gz6LYJpBQnKHa
VgYr0NEOXz0V+5cVyyFjaLqS3auCgE6RQ0wpS7YBUh5rzVGSHdsEMwIc5HDu/WjBQZnNBqEIHwG5
A8EYh/A9yfFZZQUbbaY03Tw+4bnaS7+9tpln8DINT22GrpyHx8uW39SogA6zIof9xVVI1b4vNCQe
qPLDzWL0BmLuCfm9qw+8ofo9mV03YvHgJlp041UzktCYs4DH220Z+cLKbfxAdjbvW5k9sOrKzhLY
zkzEajKZ3sax2j15KWRrYL3Z+WaBL7zGHoe2dOvP6TFjjHWSJdrYyqlx9OVkgLcRvmxekpT5xARS
pvCTgvhH8WQ22cYqQ4SQot8QH2i/UzqOTB8//L7Udj3eqS0Q1vRD5/ueMz179SXiVKOx0+Dvv5Yv
8k4XIn5Osjw+T+iM1//6z8PsN+yT4qHOu+6OagaFhvpznK5DtRfVyIDGNH4ocnuHZhplPf4gsNy/
Wct4rWhsG1IlhY/QJrJM6s92oil3M/d7nq5j6v60RvEdRcbj2KefhakdLZqmjdTxsIMoOniFd6fk
4VSuri52fi9xEoZmQ1h8uXX87hgN7TOB49q58ZixEc1NWx1l5qbvYrXuF/uEt3iutXSbNmwzkasZ
RAs1nxSehl3lVyzAhMhUsO1GGFjE/W0AejY4eQD9LR35PzqyanfQT0tVDXcyBeFdeBrAUkTwrs5H
7GK1IxqsXPudhovX3CPVhuA+vLvTrkgIdWPEFhMUg27aWe4MKMQ5Jlfq02Sbph1KmIkWPo3JdcnG
6GYgasQg1xRBmBqPtl69TqY1cLJz1GgkkxMBHfMSmWLjFy0bCi8KaIXTaUQO0janAjT6ioTCZ6uP
X7CJUTAxDsTviEuiFu60oU3FhVNaj2V8rERzpBhoN5JRmEy87VLZOzE3cBpLdEazcD5KZMFZdvYK
4zXDYEXixE4kubNtq+fGLMQ2Yby9TrHtrazuj2ON932OK7rVQXzlT2Y3H0livcep9hSRCRtj+FFz
q4c6tM/UNewAcoSfThL/AWC9DVOLgIquOtAs2DuHDEbNf8Bo87YkBVrjqmbggmFSwGgnmntjRDf6
rV/ZNPctlK61J5TprBcXK8cyp1XOb09YqsPv8Ae8okW5vPa6dypbyNN5mKBwQ+jrK53iVH7ELRMa
ZbhGRPFgRug5Hf1Sd01xdOrxpCXzMaxf8RNedd5WVo8080V6lCnTua7nWkpQiChrY5NdiXg+c/FE
rMYAZupGkNC5Vabz4YY5TtJ83JmiuPmD+8ddptfQoN5GWsXupiQqmVB2lLzuD7ExxNRIBqg6G4x+
uEGlA+UYwCuE60IOp528GrpxpKHmjgtDcioRRaULA/cMNmQxE/uOQrLJhr1HIvgMrrlMlgdO4cBy
m+fWjY2gHexHmaGQK3ijE6N7iOv+yRJiCkadXYSJgGTD4/GOOa2dR7W9mQ5eNj5MeLumaHlpkWfC
8GZK1j8IyrE6xSYHIhU9Is46OioX7vFQ6Ud/9LmZSGoVyqxD+vXBpWQjVhE7Jq/gkdyAZ61eJoxw
Tnq05FfdJa9zH91aklqbwviIYhM5rQtVGYPm348oBivVNi9NZBFckf4gF3/To+W5WiJkcVdqKaBC
YbrTjfib4TKDGI9BjJ1H5srq+4Zgx5tLTNDYxli7BPaxkUK/JGd3wlNqv0Sji6HL0xAxVOYmMs1L
NNlfnOimmrMhq0WdKTp4arg1PNP+RN+1naByPcW+gAhbw9Bj+BPN0Z2/dBcOxxW7vU9XUUCBsEb4
EQ07vTQhcg3pg3kng+zVQ1EAikPlyIj5YEzWDzgJOhzcORQ3BsPuNK9vXv6Bf8WepwGeyETKRmh+
fi2I+maDICp7iHWlG3mkgnyo23BrFyMO8y7B4O0++w2GV2Q1kKXrbjUM9kPh8fBF8fRqGKxSwuqQ
9v3Bi3AmTrF4gy1MS6F7R2KGUkakwkdVk54yaxwOnmk9y5kZRupg6B+H8t41UMMumKW2ModeXwus
knH6VCfGfD+L+YPcUVQvjIVZaMWHhiVcNNrEdITFezbDH+M0qDgF9gs20bW5YN8TinGvYPcQ7bqN
qwD4o0Lh2wqKjy4WBLAC5ZcKmY/ytqYNU3CwaHxo4eqPCrCvYQ2kPiGjd/iwFYJfC5katajtd454
Yf/SBd1EHr3SpsHvN3XGCwrozwSX/VJUsy+cx4sP9T+t3K+Boo9v6Cdyap7pCaO8NvI9LJw9JAdg
YPi0SRKISRTgp3okd4KTr/rQSRyYSR7QfHfYFfVdyOISNfjaVxEFgiuJ035cDSq+YCTHYI5nckPk
eJeRcOCW+NI7230lvuAOIP2vRez5SogRarET8pknIOL7t5DcBGvcpn3EbpU8BU8FK+TpQOhkfNSZ
gEDLOdilew3hWSoVKmA39LUtnYzN2Krzsc/r6uexPjxTdKs4sWueffnT64CycmbSLFI/dHrsNYLK
Mw8uMKcuhSvrmqQUjy6BTlTT5oJS30Z56TZvZk9jpkn9q/S1c1uRMp/qDACYka8L7ZTgDV3hwDub
g78BU0+wmUa2Tq1r6zQi1rMXuI8pDteZjYotGVgLGL8aa51Sf1GfdZ4zH2b8nSKfWcnevYsBfG1R
ojIcZM7HY4bLlTTbZG6GwNec7cRy3KUD2dewtB3CbiN/QZNOolDDrCzoasGCrca5LZocn0bzhLM3
yL1yRiGvP1OGbVi/E8uHw8vX7iKESPbYcvx5Gqpn90Yxile31rZVa3B3VNN6zs1z9xcsuvRfNG+0
04QaV0txmoGpUyuwR8DAudJjlyAWtqKZ0iO7NQiftHCv/NhU3cakkMiklsejXwUF31AzpABxU8wk
Y2JjoY1yocNPHLl/jQG9FFzQIDTFE5cktbZpNEc5URGxFwWx4k5bkrO1beOQcGBT9vqGbIMiAakq
hKHSdgeyqZxmP+gT+QfliGU/XDA6mA+1mz9xOhHTC9GkA9HKc7jpesJK8rI7jGVa41iKTj3hB10m
b31TlmuRF8/CSKkYyuJaN+RtWRqwS0hi1kEvzpYMrW2f+9cmRp0lsubHYAi9YizZHDHn/tsvXVk+
DkWEzjUfn3Np7Op2KDZ6Hn/hEz/55qBte4f7rFT2dbossQzHrEKSa5msfTCzMGpPQwA3cngzB/29
9iwiu2DOCBEtm7rX34mfIHA1abaOPr5hpHul8MIWb6U4Q4klB1/Gp2g0A8ODuPCpQ6r+oJ6Suuri
9SLshXaAUKukNxHlIRsBc8YZU4/pA3mGxDhXNsl6/Dk1S/xpZNTeLtXvOAIeICILzQXK3mFgZk5o
FXwGDJA2IIyC4DXG6D21qkMrD21S00StctY+Wcqw5a8X6J0EY7FwHRwa5tzo3/8O4oAjxdviX9g7
k+W6kSzb/sqzmiPM4egHb3Jx+4a9SJETmCSKjr7vv76WKytfZprVK6ua1yDCQgxK1CVxAT9n7712
cOI+9hAwDjF1H9P8sW08Cq/xayJdmDfLnD2AJexefZfkbMrCp1t/dWWWHXBsmpuM78ly16ZAGqdz
Rh8KSkYLgy6X39qBSL8dcbe1MaVnbvSKDxWVW3AtkAYk2WHgwEiK6CV/GNrlUgeepIHdw0c/Fodm
mIwtDoIfhmMeho4Ds8+uO0SdOpiB/dXAC2LjjWtCF316aU472ug9cuABzriX5a9hqodbU3mvq88g
Exy73BIXDD5BWDN4Yn7lqAxkaJxZhbrGh56rduz0vpSLVbHxV58jGUb9grfDIGjAmI2f1VS/Iszc
z641YStzP1L2NGERsE8ZTKq3s/HsoNm3rvla59oVjxKeDkLyklNz687EP/1m3mEJYZ8QiDvRPmfL
zGmDFl8GqNTcEDicSu42A96BarBPc87Ov09ZpsuWhR2r1Ws6+Y9j3Kod67qtO2J/KZb4W5YNc0gP
IXut/LWf2pMf5fm1mr/sdCiOVhIhwhHNZNOBBVb6DUJmTeE6NLEMdW4OETxxsjqM9RClVTs8E1ve
DJbP3cai9sCcslvLC+Ey29YJ57UIUEbszdUJTNbF81Y/xC/ShKXlQgR2IS2ORqK3Pdl2xei4ibyJ
ZSHmjDb9YN2/FwPdCKaW9Fhh/QTH6eydnvWuwDMLnycaYZb7KWMXLOzIqE5wRs1LXZAKscHG14ag
4B7+/R7SzpVVWSeOLe7NPdxueciM57Yd0l0z/8CmFcEZCTQmXMHajlhEd5Kyx5UHUZminftFzwKO
rXQlil1RxQCu5/RkA83Zlt6QHoJegW+c99Kymn0dcallcXPlVLXvKEPcVozmg3Bvscn1Nzji+0i4
MRt+ynLl+T+a6cGgrJEdJhVywTyfI99ZDmlDJ4EJPnoA1EK4WtCQq+TBcJ6Y6+fQd2qgOy40p2Ll
KG56cK8o06hHcKEW/VO7dkHrZ7kH45VsibvQfg0fc596x7TAsYyzy9hO43IMetJPtReDd1WfomNB
aJbOSxAFWH9TU4Le2jSih1FnAVVIUTkEDP0z+vd9ZLkAYPE2kZ/DsaIJyJPYJPFa7IKaQwmJTa49
M8/3awmT2MEZhMOcNTEmg01AlnLveSSkzKq+ri3RY7xd85F3DxQfe9h6GetIo0fO+zlTXefkNaoP
D8NiqN39YP+wVMAGtN6z+KeUw2YQUGNv3kEV+9HJNmV6ZeMyoeW1q5zPgsDEwkJH6AGRwMkFS9gp
y6FsYO79WbbrdV5H49F3125TpJS38cVbQ/4Suma1zLiDMOyKkFhFEgJgZk4e8iv0QS46LE/k9JtP
9IFgNLUtrHqV2lQMMgGYddBvRRH3qL3ijbb7H0tnYB+L9SLe/lYv8JlGSY6EeB2bvMxvibh7h7El
lUS7c37whuKZYDphuib5rFCmjlIQ4Ic4QhCBYvhFfQNXeu29eg7jLLlEo/HLbL8lsUUDoFnCNPfn
6zouP3u5MKMgEv85/Ey+OBP3uKuT+pcIrIkzjP/k+2kQ+vXAFkb2J3v25b1DGcBqv9Ri7B5S6W+b
mobmuW7pvCGRHKsxpD6SXX9E+StXLG8h2IRnZXvcOQD2FHEKLT3pug3b2O2fNRcXlthMPZl3j9gz
9BzANpncDV3zWZr5dq7JCLn1fGsyWstKhgmGhMXa/y9g879lwv2vy8qTX/GPz//Mg8tv+7sH1/vL
lsj1UrjCsV1fQzT/7sE1qSS3ML56nqOryuU/+JruX5bAfiuEJc3AFbYN8/I/PLjyL882XcH/cl0J
DNPy/yceXNNz/xWv6TgMyCYwbNsJ+H+uLfhb/LMH1+9bz2dgIaQIk5D485FqdwBBBmEAWtgv4JkR
OLvhjMPf2WSknbayIJhNCTgRmCCBebBqwlwD1nYukG4bQO0TlYteVp5GtJZdpAu3eKeuSMPRUVpO
tQ06cwlHEeOwcux9vsYAzyn86v0LdFvdN1UxR8p3IwWBk+asSUa+bGSBX8c+ZBxyz9zCPCTgNFfv
BGMxJE45ZSx+GSIQvKNUlPf5WieXWmLu81C4XMfD+zre6kWgdwc3lncn4iwfaUnVn5TPtApS6saB
zLH1CmXRJBTwIRRC3i1L1oBGJ6fkmcalTtGj/H7Psx9P8NIBs4ij5oA+Q/yPkko3DXh4ET0NO+tG
DTkbZ1bPa01HQS2XD6ij62kCJ+oiL02enWLoQ9ebXEHivKpf+4EVRwako9J7bqE33o7efZd6Cx7p
fTgkRrRhvSPPWJb7kfk1y3w/wgWhj/vZQN/fZW5/b+s1O+t2lUnOt+5BspZmq8BGPmY13+kd/crp
dNZbe2jXD4nD8aJB5NcxKNb7amHPL9R5Ye3fs/7v+zfkWxyEJDayxh8fqiL+bsPNY00JZ45bE+WE
BX8PMMsWN+nGCwziPOz9DAcra54f8Yd29AhREGNpOSrxs28Ttu9wETwyE0SMSqsZzcK4lCTu71Yr
Hb3WPKpUfs2IIBNiSKMXvTyvX2qtk3haMXEi77Q2jtqCcQr2kdZV+mdPqyyF1lsyrbyomaE+oTEk
jLQuU2iB5o9M8Uez0epNhIwzIOeYJUQBwMkeMk8zcXqJ+n01TPuFU/aROOvbpFCGKMT5HJCKhNaM
VsQjR6tIJnLSqnWlTCtMNlITCe4FVYwL1EaGElqParUyVSBR2UhVSU/8bOma66JVLHzicNsQtlKt
cHVa6+q06hUhfwmtgwmtiEkY2/0Zeg6D8lq8QuGmcsH3AwoM5W2ygnnTvsSokRhJoyD0sLVg48p2
kVmfS63IGTbaHEkSb+sg1zlcPAjm42koMNBP7c51Jp4uTEQ7OrAYBPt5ZwgslWRzb5QUUrmCMii0
RKi1wlmrhstpYC7edVpNrJAVMxFFp9FyG5aGatixiUWOCiBpNdhmxFqR6J/a+ZzCdSpWwHHNktFf
6Lcv2okeIGy2WuFEhWDH3x0mrX2SiSTljhoaB0FN9sz7YrdOKk1x8HE0sCqnJ4JEGDj1oXil1zHY
kaOJrajmjoH2mjyOWok1kWR9rc1q62ROx9bOYtcImcI6l1rJDSTma7RePL6euAt04Vg2kdB0cWee
jM7gIINei5Omws5QljZuHFRju30WWkVWWk8eEJZtrTDPNuiF5GnWyrOlNeiYXcuqAnvrI08jmdjU
DKJYj1q7JpxDI/CwK7WqnXjV+yoatkOGe00pDtH6N4dhWkdeUq2L+wjklVbKJ6k+Kl0uUBQjl43W
0ykApkA1fRVaaa+Q3BOtvSdahbe1Hl8hzKdaoc+Q6mEwHIOrpfX7ofJw/wffqI39pjKwsaVX3Dqb
MCQVPwfYrXQux0QoTe0MyLAIGFNzsLVnwNTugUr7CGYMBVI7C2btMeAa4yViO2ixH8TYENAROJ3g
ExxKiiqjlJ86oNn8hHR4jy5SA1led9HQG5wbg891GQFzdHQJkxsp95Z2QjhYIvCcMaP2KOCeAQon
2cvUcsKi4DAUYaiA/7AdtMPCx2qBSp6yazNRzJzGCxnMuCRxZoCEwKWs3RpC2za0f2PVTo4GSwcN
cqwpEUj4eRMy9x5TmZ2aNstDN481Jq8ekRQG3oUW1xKeEYF5hBRsseuwk9TaVyJr57e9wGAevXSv
Jkj6qXposaLwQH9ssaZM2qMya7eKkb4b2r1iYGNJAkNerGwfF62DYozTBYYTWV28L7Z2wRTYYfDM
KCx85G3ndHr3POCEsqqZZqOStrx12UuRXGSQfQ1V/ca2kS2G9t5kmHAS7cYpqJ7nRXc3F6NOjGGn
dTDuaAeP0F4eU7t6/uCjF2/ZQ4rZVDJ+YKS0iBvgBerqvcQatGiPUKfdQq6NHy3J6U5XwFthLokE
pm/XslJShB85D0RYjwrtQaowI1FRChxZ+5PaiR0u7qXc6fbwxBOcAlGAmq76EJ3gVyO4HHMMT9TH
/Z4xQAGJKa+Z9kRZ2h0FT4KSbZtHIXsH6DkX5fAt5Sn+Q2hvFXeTsO4psv6WVF4UopmhGGg3ltC+
rFU7tAKsWqv2bMWMxziUYl10SbLedOcjdypWYpi9Ju36YnwwdwErCr+bvidq5Y7YQEmGK3pto2S+
leTSd8s4YGWdfLLdS45ZcWEDx33gh9TOs6LBCJlNfYNQbROD9W/EfZpjYmvErDGclsnoQwPjC1s9
CJD0n+Nx8zC7edr1FmB/W0DphLBBHukAII5rCpY2mOUw5F8z7Z6LtI+OS2sfU7Sm/XUjRrsaw503
bqx5DDYscxEVGTltaOYG1pdNrd16vKuOkfbvSYx8qXb0Ndrbx533OGXzo1qds6Pdf632AUbaEWgX
ROBpmf8T0Mc6gXEQJAGQAu0lZBNO3Jrb0MQ4igtArwa48DVVbT3XPF4cFhXMY+y4Ym1VFPmT75j4
NTExBpgZZ+1qdLS/0c12jfY7Ji1DP3wmSh4xQ/LN6S6O9kcagAJoOA1riXOyxkIZay9lzPoyjLFX
FtgsJ+23pJusASOS/c47cRWQ1o425swGk6al3Zq59m16xJHREQOW1vTMdi5bKkFZCvSWGzhRbLB2
f5m1E9TSnlCWZTfX8J+6dcItamxxt7Ax0D5ShLQz5UztZrJowm044nXEJnA581waS3e5l+oxbY3i
sDS85oSB+XEQDtrRe5Kkv0gytbsFW2uJvdXVPtdSO15z7X2F4kCpjPbDZhhj8zDWLtlo4oNpna1b
r4sOCZUsfNzxDmaPLcdctyT6kdC089bUHlzGcjgl67knqdFtvcYer2xGCJjj3dWDv8DM2+vdqQWV
aQ+KWwvL6rHN5DOdljzwMQMr7QpmLqB0BKNwj2G4FDiHQRwfHe0lJpFzS7W7OBO3qK6jnT8Y3XFV
4giKrTy6NNsB54XjilpoMDt73snvlvcq4WHjRRQhdtF6Z7n5e4S/9cmZ+pOZRKEsXLCzfJt5Ywb3
bcrxf+QUm7p8j7IFYGPdgIn0nOfc/8ihVW+sERQtTM1dO8ftXd824brk2baBBsO9yWQ+wbU/C183
kkLUDgxuKHl94Pz11NsWRl1YwIkRf1Lj+Rh3PNXTqta+B2Jqvhqfq0qZ18T1f0URQ4IxsYkoXTaO
6oHsRbK1lOCS85ADWhvvYlzRDjXAhFIt8L8lTrxLJKavCBW3n+4djFPQQvkzCHkJssXGnACojcsn
t1ifqTu61GYVHeuBTfp06yrLoFOY7Ian38Y9t8Pas9lFr8P3dHplL/U4saCR+XLMKHOeIo5npuXf
WWnznqIe7KMImKTDdMC08po3A6Uj2QS5wg8e6rl+lyU+81Vy/AQ2dbMbtI9k7R4o986hTfOuDZSE
Fn4WUxYcE7Ib2OCm5uSa7UfPQe3c+ngWC78KnWbhVO/TS1hF/IqCH9De8A2JiYsE5Jgz5M+zsIIb
Ghr73M4hmwExKcU0zTeC573gT+BBvtZ4CpLnqZCKGiwpr/T10dCphu+eUX7QVA+3xGgBusXMM6O6
Gjl9XBa1NThmnmEm/h7BmR9QaWTYOrPBbpFtSztc3FhJXowHSK8QhO44rINaefCgB7OZ7q+LVG9D
N0Z7omlvdtHwdTKaC8jdcEw/RyYtU53dHBqBKuut/CJDROtWif+b41aRsO/ru+Eqa65OMzLi7Zxz
4C6n6VqmI6eodELN9ZYTTy3rpIbod02RIdWFyxakfbCRTffIIZZycJPmpMwgnsAE/4Qr4S2vfATu
nlae2CzfOqv+3TYiOHBtv9GmSTqWpC0Lpu6sVwubaO6Ci9syZpSZh8WrfnN9Jc6cUvpt7QcvRXUh
CUSBBcH+c13glwb4KE+V9igpf36MbE7rMV+jclraEyrgXCXHrUZybuMx+lKuhEeMtlMPaTHcGFX3
hcR44eROcrTW5FANABRaN/FCz9ZwbkNdxuTbqmW3llwN+/b03uB+YLtsQIG0dRsVY8pxWwAePa1h
ymnyAy05J9nnl0GFTZcQtHBYECbFgwUxCtmwfho7tokeedls6PCuUiFU0usz5zzPW4C8W1oXTqVP
YiimaRtvLbFDojyNX3/V3iB2twpufFikqQUEhkowiOyBy0APFoizbDLj7CSF2sc5oVuELgtChQZU
hEiKCpa6+W5geOds2awe30mAlGMAd9xPS+Q5f5JYzSGp2vzybE5vHEQ/MdOclrZ8TnOftaroX7nB
tpAa8pdCRvZNRR0PlHzYOjWp/zQFQ8SWOFTdPgV3eRjzCPvNmj/ZZ7SL9C5SXIRR4jzQTMbsWTZn
h5cRjsGhw5EaUqTI+XwoPqxy2HZpc6094zEq8B2NffaM/QttGArEgR7esJhOg0GrpmqZGxO/xQZI
M5owOw6lA++earXCqUt+tlbwDvL4rfT5Te6c+Bvnja4P64bv6dYh0wZN9uG4tKC5tXVDXanvrAAv
ODw8EFQc8aL4rfWKg1EbGaZNdSzrMzS68SBtRhIUhieXHngOLRqGx3EiN+ytW3NIz/EpV8uedttx
66REFytr3fKcw9Jus10NdrbknuxDbKLSzGSEp016qPpDPDq/EgWCxeZNcnRZpETEwzjD2ahj8NCW
vCCMOcFRYIPShp3bUMlk6qYjQFFVAryEuJJIunv6xGO7f+BZisFx9jWBB9Cvh6HCFQC6hmnA8Rb/
YmHzldUzogCQegz794VTBDz1EONM4mOI4caPWtbspumktmxaAjhyMenzBsNiRxrBnXauufRhZuDo
6ttfEpR1NLjRR4mkJpj2FJnJrbWUDEAdy2nDSW6+fGUGvfdTkGIz2jpR4EvSfKz0fDI4bFkBsQyq
+enMDSgXGr2YPlW6kqrF7A2nbG8qYq+cRfqQWkTyUcQt0WlvPTGaE/4uNFf9jY7ZDdomwfUlrhHS
ZqRUhGXA1m3/0ar0cwzsxxKjciLozjbX5kJpOvVqXMp1fDUHN94v+cTiB14jQcMH31DZmc7x6NHF
HJCPk33PlEfEdEkd5tIasQjaUigzXUriAfzhGExpZ5wK0GADZ4eSAzGTpxuY7ZkH5hvy/HSV9DDk
NUILbCze2yMu4oGtXJ+Q+rAq76XHlnPJvfleBYW3b+nLa9PpUBLB/4aduzcgtbolBGAbTE3gWJg+
k+mFYx8vXV/fNhliQK/WOci0K8R+AqzDqc11f+G+/ci7CCUhMn4RzPkcy9QgH7QghGiM8vqgOsrS
GmrBTM7C/lROp4LqO4pJmZIz9KS5JqIcWfvMzlJWOxNtO/SsbD3Rw3r/AablYrszeYll4bcbFsWf
Qcmorx9hJlG/KXVfYQ1Sy0UqaIM28MJE3hVThss6ZROI1ucRk1/j+aExFbU5a/q8ijo9NAZrJp2Y
Hqkrso3hLmVaYgk6fw6WQ989NWk7NXvPLexOLBHm3h3sm2uOcHZwldVguMcelXV4bl31GufJixlJ
Z5dMvM+oJwgds5OowpzZeywSocvDe7dwAdXTMOnc9rluSmfX08helBz6WAerg00fwiatPb4FpU+/
czo/QE3pif0meIE5Sx3b0figimEbWzPnnaQ3z2StPgZR3Ztrdegmg71cSWcPtvyw61uk7XYlamd/
OILvNbSVkl4ZBygeW70J7pzg1pD0NsiHOr0z5tdsjmNczsXObQlaR5375ULxheaqg5+9qLnvbA2D
Fx7heQvWR7kkj9x5nuzawSedfdk9947aYppt3e+BgbHPyVLgtmP/bQYYlaocc1tbnHA+nKvGz0/K
Lb6t8fBC6gxHVups7An6GBBi/OgEnKbAupdTYj/PGApii5RACigXAL7f7WZKz3eKle++rUGBCW+g
UZ3Gc/B8/Iv1ZP23/yozw9lVPXcnJsIKpMy87gJOtzg3sJtVDSKUHK18L2kuPVLnGm8wsTY7FzMw
XR/xFU+8c3WtKnriOG65VnFtGQpx0DesVtJUD5sBxcbW3G0D1X6xzftOFF++Eafcz+VhkHX+rfCF
vMZNRsvp1IGvHxfyJFZ0T5Y7qUYWpoQWjsoq1zPgkJeJd/peRYJ1L+s7dn6kx7wUHqUdDO99uaMd
Of1o7YUyCkYFcy38Cy0lwELhkO0plWTRqRQrAYVgbTtRhfq7BvcB8NqqAQdmk3lz/Ki5MJyFHWlv
QsB+dUzWpN1VHGQna+3DZK2uE+TTemrmYw+jB/RAe1WO0WyMouL9Kac9AyJmgngezqjdFDGA4VDk
DR5ohiKsYnm3PqYEu1rJVjVz/Ow2Np7OCNdGRU/QZiIUcR/ltPZAz8B1uKNJKDlPDTTY0WOJOlQj
mfOoG0PTS9RprjKPqgMfIJwSNOx1AU7RQvyu8K+/upxKL5z7cBq6NBYss3eACfnY0CHG3jjv9zWE
tttEp1M0p3vyo7ifmBRuvPd/JisrVddIqn2Av2HTAl4617OzsyRQlmgp5MGZfbqqX+FquDujb5+t
Idst0zCeXZ3Mn0CQDLP36BRs14TPQIbhgzSOx+rOY59El+BPWq6/j8yROJUAOg0YkyXWbRcsgO3f
ONBu29xctu2dba5falwsWsOWDygDxYEeg3HHY5GwzNj1z4GZIvj3xW8289OxMn5UHZtJQYw9NGiQ
wCIUewfF1b7xM2II1VCfuFduyDQ6ZxpVuSEAd5gi1roqLegXbY++MauddLNnv++eYjNoz9ivHlQT
lKfBK+g78EllrqPYFh75gTH9NKHKnl3nd+JW7pXOiJyQNTgDF9ApiT43IFcM9+/TH4BzJS4P14aB
eChiDuusPXdsQ6YdNeMG6enRLR5LwuzjgMU0Iuc0zNbvtZI64x5dIXP9mFb+capRdzse7Vl9Nmva
7Ge2w8Tl6CvBNFqp5bebwDN1qv4nO14odaI9zwuvBBZj0xz//Ces37b+TPuai2q1otz6vurP+NsH
KDU1zN2fD9AUTrN1XCL1/L8/hp7iBLvsnz9HlkV3biLTtZ7//BqvNX/in89VaVnXn//0gT+fywGj
my//9LkcvyXJZbnhaHilJYIqehbhe0vNr1jcjgLeHCfgKWc2xkZoWkd35p7G4p3V9sbsfbmp02PE
QLjJg8h8huGzi8QPOw8ujXphsScBpUJ4KeoE5heGRsaBa8H7oPdVtaGL750Z+ve49sEuqU6N5R1L
b3w0iQNw2w3AuXg/+6niVqHdm1M+/sIYn4bHH2rEoLr0ZHxUypF5Ln7GBYhkU5sdy5q8ZkzSJylu
kZ0yNtWfBRjov0lRo4FptSV3k1nw/zJQ2HuL+LyNmZw7Ah2gYN6mNHnIOlDMFftbcDXjuT3AEwMP
IGxwABuWfHhXwToCupie2aShIk6PyYRXczEySpwRIDLbPrOfUKe1S07WZL6A1sN/spKP8DgudMP4
s+qKBwKXBxlTWmNmPKdcz3zr02FvUyu/af0/4u4c7Iy2f/B8ZlB8dxthVw82MyTfIGyP89zdx1U6
hRybeBJDJxRGTxz7D3IR4+RI6o69jEUNgoqP9vLlW/POqsz7JGh/0k2PJuReMbGtNMuZbvFexdXn
kq4KsYkTZMspmZCGz2VNJ5kL4hF7XPltjGnrro9LZ9F3m154uXDITLAnJQzX/BIBJN9HLjwaYEj5
5n/9EP8dP4QDwOv/Xzh6/fF/4JLRUfGfWCL07/xH5SiGiD/mhsAB7WTb/7BEWH/hahC2jy3C/5fG
UVP+ZTseB4vANG2cERJU2N+pZOIvW1hYKBDxaRv1vP8RlQz6maaOMQOrqjx9/t9/cxzPlR49c77r
2YKUiImb458dEQvtvAQ2aOFpxkKeaTpnE+ufxrGDzNAIHI5pQig7OzeDcW7GrrsVMh2pqAGrYq6U
m+UjaacmJ87Q0yJ0ZhoRfJ6qDm7/M16HY6GBWzl5H+g5ZWh2OAIqZwrhF31YPPVQp4YEqqdHlpii
Aea0eVe23QvIJMI6yn+1KZvcZb3zw6sT60zPJwPSVIJmhkXfD9w8536+FzaaShD9SJV3kQPHMZmR
wmwH4xQ34DGWPn/hWc3zmFIfhFTs9ng5wiAfbgXOjj0fpfQREm27dm+Adb4wjZZQxAIS9hncNANH
Oav5T6snaRH7cObJueP6lvRMChycB8fkFGUwu032SsvYABeerphng8yy4AS1EYsF5wyTxAwgf8v3
vKaCCLQ+Rpk8VGp6Npf5TN3VD+FyZvNz54Ed3VPhNUQMhpSKAIiOSPFZaLhY6qNu2K0RuxkwsSi4
C7Y8uZKMmDMdXfIQVhsxvQ/wf6O7dliceyKmc5hzg6JfjRtuadL9OjhmtrfBKO+1HyuwPhTophNn
k2/mmnxzDYNexobP81ysjcX8ZKn8fhYsZlCByzvIQiGdWLfVgHEkHPXdJF7OE5Q1sFinfYDLtFPF
pSzHRwCiR5n000sPj4KWsT6MDXVvFZwKVIklojdRTm0zwnUBrd5E2obSRD4KKyEIVKljRe2Vu3nM
X2aRkCwn1ZK5jPm22qPgXLI08G5gr411LyAU20mY5F7KECqAXbRMtbLE94rhh8jSyswt14egTd8y
OT2wUaDapTB3/uwmhFlQeocZxccS/A1Mzhi4Y6KrRdr2kRbGaI/DHE1Q4eiOCj/fo28v2Cd96K0j
e31XoVb7KqAxaQJYhGw5WuQlhaIDqp1YaBD+j0GLmNXMDV0UTyYjxgKPaLChVhFHfhqCZTjzOnjI
jq5HS2eRnHsz7/b9ykLVXOkp08UKnqTjaWYxMcJcOvWq7N5WlZ9KwAyYA1MO4JW991d+wEv3S2Hs
+wYqo3tc3O5OOqVLgV15V+biSBTxK53Mn9DOKeiyE5wkdvdg3jd9kt4V5ktgo3XOq3H2O3crHdO8
upnCbeSCGezxVMgaIEgtKnM/ejHxosQNDrVPqnzGzEow3TO2s88F4jbWHpmLM7Ec7sth+jQcBzSd
MSaPq3Q3cUl7hRrc6RjPUt2vM/qHMw4PKorY5SfykibVNS/86UJqd72v+1wB1NUryWB9LsVlxhoq
FAEPRlPopDWypAnx5qEs3wsiWGv04Op/2WRCNk4rWPrQauSmabhW/Jw45xNlcEAVmM1dZaI49w7e
flU/jG2C9cCzwDdPZ/bTX4Wa2NsC7wjehMe1kmkjAgS1bSK9u9TmzVjbzYXYMim9r77O3vFtbWe2
TAR4FFdFrLhuY3+DUfK3UyLoZ4teXBRAYmuDCqRy4nJwvrd2FmzNob6foTrz/majZIjA2dQmHQwm
o2dcHy31wyq8x6Tnzyzs9rvqivHAIFM1n6qo2m9mgkM4onjICu77nsNiZA7yYHMTyxYI2gQmpQue
n3zE258v4MXOHK5tczMlBMOC29KYo/oBYzILUOozjQbKwtVOo8Yhjkne0yDghMHybFFWuzeaOt6L
iIW8IdhxUj756ZvtyfBc59gPfGBa3G3qWWoL4uQR02wpo1fyY5822HlsnbSfunke38YsYO1VqyhU
Hsko1uE0RgrzFPRJ9ZikqO+9nL/3TtvwFKkqlhn8vBsrPiIf488xjWttoAEvfdSgw/GW0eyOsTsu
JT7gtepQP63ocSSIUpePk/4sO+ZhkgyktRo/+77Ea3MYGn6VJum7P9bThm2gvr1mp1La1smbNAR6
1aQaxmDMZlHox93Zo40HyWhZT5WDEaI0UbonMkk2Uv1g+wfpt0+KZuIRhjI7drc82X0HusmaQN0b
c9ho/mQtViA1bPCwwhiwj5zsWslny1uMJxp2Dgpahod3MRS9KEBW00IRVdO0ya32KyXFKVcfotZE
frdD49goxzktqfUpfU9th6kHls6WdJMFLPjrJbnz4DHsDZ43u4L4NgKDoBqx639laATbwZvzEB2V
pYxj7Fkc5tcmWXZUSiHscxmCygSan/Aql/Kiu3uzO7IROztSzH6gcbLqu++z1soD8dCJ6a1sybDm
o32XSuY6U8dQ3JUZIwYxvqBBthHkoKVFKspg8Xb0X2waPFRksUye9AK3fwAID4t6v2cbhwYNwdik
n2FhovW68Tduj9+pfjOyhVSG9FD1UnmYW3GTRN53RAo2Kx3l+Ir8BccFnUuU8mWZuGajNbFGnfex
ZX2UMJ1iRYLGQlSlZGCg8od9OrHsBENHYdAoi9Nj7XktptFvpyK4c5B4e3Y09DIpag4BfKgH4Gck
bWSNjSlfvsl6An4sHO+uRbSo++Ett0nCc0Ei4GNPiQKPzvQZN98I9I4dZEjIMT4tSfqEfQXjiQG+
Z4yjC9XCNQVpmEEGClJuQOvI2HClbHxvby3cMYKejF9ircc+YsjXF/CYHG2TFM6qf/LYM4Ndr5L3
vJ9PZcJwzNshL+yvBKpEKGbqPIqZb3xb3w0RiykOtTj4E+Yk7gh0xhA+nOo9qxVz2ycJbXGB/SCj
4QqXgQlWX/G5wATnu4cGPvRB2FSlD2t6HBsMtK7RMaTxtDPyV35q/KA9q0WNrKGvWQRSFmy3QfLZ
CmwEWXUtzSzg67rf03z+GgNJ5ADtciZ5E2F7ImaOlFAAbjdrWvmkwoIJVP3dtQe2bryEP59kZ9MU
OhU7qZm0HpHfMOURzgIumkKLoIlpN7cojthas7chuF2wqNjQ6TJuSxdibNmwVBwXamtmkQm48nLc
Zkk6HeHwIHFgsY/a4BRALiBbHMR3+IhWdqRyurLPPBSOA8kofcID1YPmVp9TEKO9dLa5y+ns6FgK
ht3k/S4n6I+rZB81NuJsBQtAjUm+B6Wo9n7JjxwzaaoXH/R8FxmP2XZ5UzJjF+j/Kunh+eYka7Dp
82MuUvfczEK+zjr0yzAbpX10LGequWKjuDhZ7Ia0hD2Nw08qyhJyQSfyutZzYeja3dhAs6TeaVuU
6uaWnTpZTcWzLqiw+LvBOR29e793Z5S4fZwSILfG/Kmxub22MV6irDHf9HOMagQQnivZWfjYjZNR
oBArd9dyUiyt6Wq1TnJQGYUB7VeTTfcyBmXepxyiuqyAC7Jgo4vpEekxy80tGqEi+QKHMMSHkOJ0
CWY0OyIpEnmCL5MAS1ybOz+59kmABzIR/LX94SSX8snMiu9pkfY7t6q+J7HkrKQfv20paSFdMSI0
/mmw45NYG+BfQ/9ZLWt81xX5cBxT0OtexOnf7h2wn4v9vXIQUjgfX/l5m/uuzSnQwDzezngT/cwf
//YiithMtlOWvpCtoLjTGdgKD0RPpKi2S6AEtlLzIvR7sY3NDu18KreMB2+8xf+du7NbThtJw/Ct
uOYcrdRSt6SpnalKwNiO48RxJp5MTlQKYNAPEgiJH93RXsfe2D4NODEK8c5GOaD2KJVAmtan7u//
e9+/1hv69gCE2Lys59Wf+NDJebXy+9vzU8/p5CyY5Ogt1QxAEi+/h3CvzyEqARMSPhnZaxKY6z5N
RYAwBW5JmrOfuNw3ustSWmItAAVX7tskX1Y9e1rCVVOy1ciM30RJUTC7yRjVzA402dSVIsrpVXPi
u85Exa9re3xVKe8uJ87oTqisvCrTV27B3aK5B9gwYY9UwYoxVNOFfovCrM47VvwA4OqIhshL25Xn
cr32aPkGjazObmnzfZhN6juAYB9yPXsUx1dmZw5MiU/3xFwWI2eC3GGRBMpAf+7T2UOrodeLJZ1R
3gLFEq9j3cASXxQEFIxDTnpzc+FcrTr9QE7CtSQcXcnCv2TYCwre1HpnjaP8QqRe0RuXFJQJSoJ+
Oh86SZBfCzO+odGxxE5E+XW89M8zU8BrFIzWMzWCrOoBMLKPTvKXOVeDIF5hGvk3/RgbzsZ85n9M
SmyXzR1KnOCDdvyYo7sr8vzOiWiOdLzLYlx/ziSBrLQJ4Lgy3Ww2uYEGlDoXZeyUvNlKMvfmFJSI
cgI6/TF9JOBccsc2dudjR1uV3Htnukw1z1Iap+rxfUbKTP++r60pZBo0NwJFk5PYnlXqZaXI+G3g
4oHOaw4tQ7YOgciBwlCat1Gn+Oy5qruezD4vssnnaTRdnMfr8t6NKG4sA5++Ltcfg/0939wkQTiv
yisFi98VAL1UUsY0kSvieQl1IQh+tMxVyzWdpK54T6g6g4r9DSjUkckTmn5S9bzIvLNhOmOKKXWI
ZZPyISEopekArHMrgAc+j6DnhHD0pbsU7rXD3PL2W/BVw/NayrcRtL/bx9wkNGvNO/719m/bVYg5
ziMT3s8J+GXwVKSMA/udXodcMXVNpoiz4M5ME5vAOHmoy+UNaU9KU5hToDeCfmkr6gEPax0fzNYg
tHprasqLmoFCn5a0YAOb8PKjGdH6g1d6scmzB/pR+0SZQIHOuUhWTRuuqC5txdzHZDyhhl3PgZFb
LLxLs1gOXNEXgXqfJ2vQIOL6E6Ox91NHXsZLsuYrtX7dmUzdq3UpGCKsB9EK8Bq3YIx4bYGoBGJK
Ke0uzGtX5kIwdDARvTVMj6AhyG4KJ0O2iujGK8d/lhPJIAqDZY7JHCD0d/UMtAL4cxY96RTX65Rn
9ehofNlJeROzWYl2jPGF86h4bZYLpqnTKOEMzuP+zMvB7lT4XKsKTsTiL8goyeYmDMLb8gOo7fB1
z8pPIFmXVq0okwd1cD0vRwoYg1cbx6xeFRWdsyp9N3b95CJY3JJIIRkCNwyZzbjoF5K6W1TEtEt5
zBpP7U9LGnmZSEAT2S59eXBGlL1iQhmy7owiPx6Uc/okGcgYJ5M/Oh7jZtnav4+91V2cj+lLrrxz
S8DiDgxcLyoj8qUbBvwLElHjddoPsugdbUS3AbRsXarYXTDwFbOJ8adxNnnoFGTOp2BBZUugYQOo
bGjyOfezGt7lRA7m/XlWgqfpDdzaHF+oGHjpuvocLS4yKG2o9uN4ioTcecpQw/lyJgA/lbPgzyoG
Xh/yjbeM8WvY1cq9gsEATPLZeNavSrO4VJ6g8WYKBchyE9ivFzazjZC0YnhtTR+lnItinmB5oe+5
mTvRpxgQ9A5+7jtKnurC3mw+JO70fiokLXPoxywdg/l0Octo+dmsI9iegCCxvQUQbSDx07Jbz7CI
lULBlxM4A7xZDhZrQA69mIIOUKMiFUP3nfnqVRDbxM+AzzIl6MOm253OuIi23PQLqk0IKBqCuP52
4UwYbcCmUvv/kPjRp7pgUJ1MVi9d0+UXJZ0bIGwhlQKVj2Hpmrkjk7ba3FtMusk8+Ujg+CYAWyGJ
xPnKXNIYEkz+b9LX/xisfx2P8l5Yhsw6RCXQfaNiczdaVGm5+P2fXz+9xc0u/8h/7EvPL3Q22v7y
jqVjkFdZqXeAMcyesm18kwrf7mi73ecWSEOeqhqOfvvFNkhlMtkHn4a0bObKoOBImXHaf9xxbcYD
aZp1HSU9YdoWaWpy708k9D0ZPP94O2E+/52DJwiHU1owmforokH5VAQWHfPKt0WjJvAdQTSW+SoI
adA/47g2dT1LSMfzeNADQSjDdxzhCXhwoPwR3q4IcUKCYPd6QvOgMvK/SsE2PMdXtvBdCh8+xCY8
ZUMK0nJNibyVJmzRg6SndRx8x6Ja0vY0eIYtPcej0EONZ1cCOhCDNLgvvmUrX3PTmOpUb8VuXw2F
9a16+O6t4NALDgHnXfi2q0l6GudBGlKRSKfy5elSlbU7gCd0K3bqQRfqWl0Mx7Athm5curYdYep6
YUMQDqxEgJhI5Sj+UFKd2sXYC2J3YX/8RDiGJyxHoicJjwRT5bzxg6sBc5OPPuY7cBujU09OT/qO
EMLbvZ8fl4NlGhx8SiuucqRQtmreDMfwlWO5gs4zjIUeqz8tRbk7D7KtpqQkLjGL8HqB8g3XutOw
GJ5luBbYAuAOcCiUY57oxdhrrhYHAlXJUcBXMn2mIJpycIVh6XPgmRhQuaNBO8UDoffdSlP6holJ
cLGKLq+dg9FUENJgxFFtfU2mOU/ShYAczWxrMTz0oHS0DqTO7NnfykEYOJkEksCpA3ohT8+HoP9E
tnUoMRfQuQhMIz0xHtYRPXhgLvCkTHDlTj2+EG31pEPnkNJGUdFV5ApLNQMtaShACy3bxjwxbXqy
DgSOTyv9YBu2TQKTkJM2KV8q2fSkBIbTYvoYL2LrSJ2qb93Wg1AG0QMxN8A6KAA60ZqCsA2HUIaM
Em1l+kCcnCDwpCy22PJAeGAJSXg+ibxddKUOKQ80hGNI6NOh6ESd4rSc3sUgs6rDgVa3QvOdmj5P
6QodPGh38UAI0iDxYPvSxH9Qp+tFCbRaKzlIuiiZ5AN4yiLHwNFvyMEyAKKSQKuYHIpTdKt9ujUd
a+ftt3AmTUM4hA8kMzAZu7TbwXlwOA86NMfV2iajTk430MDaVgjSwBbSbEtCB+Rg6TTPAp+TeaGF
dBdXnGqIJcA6a3UniLDQj7ikjzhtTUNBEobpDCUhMNYp2tMTBJeCc9pWDhaRpulYuE/S1ebQxSc7
uBSu4Ul9GxzUxzbG2gr+5JJRrQWBz0yPOQZTCYi1ia6buQebEIuA3AHL8gTjq30mqm1ooUg9kqyH
Gkk33lPEaNpMU2dgQMoj+Ng61CenI0mWkEhsqyaFgV/AwAFBpO/5BFKNDIwLATv5LpxpLOd+0gF9
dHLXorXR7KAgEIXElVaK2+E2Mw+WwdAGiJWuMvGmSNv/ff3wN6T1pTIIvk063NYEo9HiWOnwe194
LId9+/m+FLadDLG+QG1uv6crhLuf/lox/P0gob991U8+fHz1T//7/vm+/eWje3r8x8toVITFYLLZ
Pu1mv8s34ZTKYjdMh+HiaaVu5xJ83chvvxxs84mVfG7du2gRFnrtp0vvUxVt1/4jT6PpwcJ7377t
wvdhmo7OhqP0rBtWg8Nf2JXt2v4CnE+l/oWz92FWhtlwVDyVjzbA25RW658JiyjLm0tvbXvbpW/C
8TBMR9mBdL64021X7+bFMP/cWHtfKmy9dvOdflHsbVd+yYFcho1XuQ+62679okw5KtGg8Tb3xZHW
q0/DOs8OFcDO8Gs933b126qspuHmYOv71VHqbVe/Dyt06uM6Wunu18bPart2l468UXlwDveLEzq3
XZzBx2UUFqPHlZ5sHVvYdvXLKkqPbFzHN22XZuNRFh1b3Gq/+LsqyobRkbOik7ptd94NZ1EZpmff
b03Rtee2v3Jz9MgIAsG2KwNzOoyycIoZPyb+n3BX758FKH/S5fQj3kA3XITZ0ROvU1FthfOiaGr2
3V0VP+E2vcw34TGR6+iw7b5pIDxU67tt6yaptku/4IXl8+rYXbV/wkE/6r3sd/8TNPv7anBMO+qi
Z1vBdEf4pY/LfFW8zk+wGf91pL3lJULoZy+yYfHvfy3OcB3Pbot8GQ1H2eDYW9YdA8/L6lgs8SXe
/DbCeGwFPPbfDqMn/Y1BOgqL3/8DAAD//w==</cx:binary>
              </cx:geoCache>
            </cx:geography>
          </cx:layoutPr>
        </cx:series>
      </cx:plotAreaRegion>
    </cx:plotArea>
    <cx:legend pos="r" align="ctr" overlay="0"/>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TOTAL!$D$4:$E$29</cx:f>
        <cx:nf>TOTAL!$D$3:$E$3</cx:nf>
        <cx:lvl ptCount="26" name="Departamento">
          <cx:pt idx="0">VALLE</cx:pt>
          <cx:pt idx="1">BOGOTÁ D.C.</cx:pt>
          <cx:pt idx="2">CORDOBA</cx:pt>
          <cx:pt idx="3">CUNDINAMARCA</cx:pt>
          <cx:pt idx="4">ANTIOQUIA</cx:pt>
          <cx:pt idx="5">ATLANTICO</cx:pt>
          <cx:pt idx="6">GUAVIARE</cx:pt>
          <cx:pt idx="7">NORTE DE SANTANDER</cx:pt>
          <cx:pt idx="8">RISARALDA</cx:pt>
          <cx:pt idx="9">META</cx:pt>
          <cx:pt idx="10">QUINDIO</cx:pt>
          <cx:pt idx="11">SANTANDER</cx:pt>
          <cx:pt idx="12">BOLIVAR</cx:pt>
          <cx:pt idx="13">TOLIMA</cx:pt>
          <cx:pt idx="14">MAGDALENA</cx:pt>
          <cx:pt idx="15">CALDAS</cx:pt>
          <cx:pt idx="16">HUILA</cx:pt>
          <cx:pt idx="17">NARIÑO</cx:pt>
          <cx:pt idx="18">BOYACA</cx:pt>
          <cx:pt idx="19">ARAUCA</cx:pt>
          <cx:pt idx="20">SAN ANDRES Y PROVIDENCIA</cx:pt>
          <cx:pt idx="21">CAUCA</cx:pt>
          <cx:pt idx="22">AMAZONAS</cx:pt>
          <cx:pt idx="23">CASANARE</cx:pt>
          <cx:pt idx="24">SUCRE</cx:pt>
          <cx:pt idx="25">CHOCO</cx:pt>
        </cx:lvl>
        <cx:lvl ptCount="26" name="País">
          <cx:pt idx="0">COLOMBIA</cx:pt>
          <cx:pt idx="1">COLOMBIA</cx:pt>
          <cx:pt idx="2">COLOMBIA</cx:pt>
          <cx:pt idx="3">COLOMBIA</cx:pt>
          <cx:pt idx="4">COLOMBIA</cx:pt>
          <cx:pt idx="5">COLOMBIA</cx:pt>
          <cx:pt idx="6">COLOMBIA</cx:pt>
          <cx:pt idx="7">COLOMBIA</cx:pt>
          <cx:pt idx="8">COLOMBIA</cx:pt>
          <cx:pt idx="9">COLOMBIA</cx:pt>
          <cx:pt idx="10">COLOMBIA</cx:pt>
          <cx:pt idx="11">COLOMBIA</cx:pt>
          <cx:pt idx="12">COLOMBIA</cx:pt>
          <cx:pt idx="13">COLOMBIA</cx:pt>
          <cx:pt idx="14">COLOMBIA</cx:pt>
          <cx:pt idx="15">COLOMBIA</cx:pt>
          <cx:pt idx="16">COLOMBIA</cx:pt>
          <cx:pt idx="17">COLOMBIA</cx:pt>
          <cx:pt idx="18">COLOMBIA</cx:pt>
          <cx:pt idx="19">COLOMBIA</cx:pt>
          <cx:pt idx="20">COLOMBIA</cx:pt>
          <cx:pt idx="21">COLOMBIA</cx:pt>
          <cx:pt idx="22">COLOMBIA</cx:pt>
          <cx:pt idx="23">COLOMBIA</cx:pt>
          <cx:pt idx="24">COLOMBIA</cx:pt>
          <cx:pt idx="25">COLOMBIA</cx:pt>
        </cx:lvl>
      </cx:strDim>
      <cx:numDim type="colorVal">
        <cx:f>TOTAL!$F$4:$F$29</cx:f>
        <cx:nf>TOTAL!$F$3</cx:nf>
        <cx:lvl ptCount="26" formatCode="General" name="Cantidad FMI">
          <cx:pt idx="0">1660</cx:pt>
          <cx:pt idx="1">610</cx:pt>
          <cx:pt idx="2">575</cx:pt>
          <cx:pt idx="3">529</cx:pt>
          <cx:pt idx="4">436</cx:pt>
          <cx:pt idx="5">393</cx:pt>
          <cx:pt idx="6">283</cx:pt>
          <cx:pt idx="7">70</cx:pt>
          <cx:pt idx="8">58</cx:pt>
          <cx:pt idx="9">54</cx:pt>
          <cx:pt idx="10">52</cx:pt>
          <cx:pt idx="11">47</cx:pt>
          <cx:pt idx="12">41</cx:pt>
          <cx:pt idx="13">36</cx:pt>
          <cx:pt idx="14">34</cx:pt>
          <cx:pt idx="15">32</cx:pt>
          <cx:pt idx="16">26</cx:pt>
          <cx:pt idx="17">22</cx:pt>
          <cx:pt idx="18">21</cx:pt>
          <cx:pt idx="19">20</cx:pt>
          <cx:pt idx="20">20</cx:pt>
          <cx:pt idx="21">14</cx:pt>
          <cx:pt idx="22">14</cx:pt>
          <cx:pt idx="23">8</cx:pt>
          <cx:pt idx="24">8</cx:pt>
          <cx:pt idx="25">5</cx:pt>
        </cx:lvl>
      </cx:numDim>
    </cx:data>
  </cx:chartData>
  <cx:chart>
    <cx:plotArea>
      <cx:plotAreaRegion>
        <cx:series layoutId="regionMap" uniqueId="{75C8C916-48FD-4AD9-BF37-299544469E85}">
          <cx:tx>
            <cx:txData>
              <cx:f>TOTAL!$F$3</cx:f>
              <cx:v>Cantidad FMI</cx:v>
            </cx:txData>
          </cx:tx>
          <cx:dataLabels>
            <cx:visibility seriesName="0" categoryName="0" value="1"/>
          </cx:dataLabels>
          <cx:dataId val="0"/>
          <cx:layoutPr>
            <cx:geography cultureLanguage="es-ES" cultureRegion="CO" attribution="Con tecnología de Bing">
              <cx:geoCache provider="{E9337A44-BEBE-4D9F-B70C-5C5E7DAFC167}">
                <cx:binary>3HzJctzIsuWvyLRusGIOxLVbz4wBICcmmZw1bGAUSWGeAghMu/6E/oS37MVbtL1P0I+1J1mqkrJU
6ltqvcWjySylRCAwxAl3P37cU/+8H/9xnz/emVdjkZftP+7HX1/HXVf/45df2vv4sbhrj4rk3lRt
9bE7uq+KX6qPH5P7x18ezN2QlNEvBGH2y318Z7rH8fW//ROuFj1W2+r+rkuq8sI+munysbV5135n
7JtDr+4rW3b76RFc6dfX3m67O9Xr49ev7h6KpPSTtjPJfYd/fX17vN0Gr189ll3STddT/fjr669O
ef3ql8M7/OlpXuXwwJ19gLn0yGVKUKKky6iiFOPXr/KqjH4bdqQ44lgirigRWGJX8s/3PrsrYP7t
XZ4/vnp4zF95d/b+7vPgtx7s6bHuHh7MY9vCaz39/Y0LfPU2MO69/tPiVHlVfEjgZklbec8L51X7
t/F2T6//y9fA/Ns/Dw7Aghwc+QK7w9X7fw396en+Ejq9W+6uP/3PV/6Rd/S9hfp7CLIjigUW0qWY
EeQqlx0gyI6wVJJwwQT8Jbj4fO9nBJ/3VlcBgHXS3eWfR/91CP98hQMM/ZeDobe79Hca7PJnGaB7
RLnLXKUUIpTRvX19ZX/8SCquMBVKEFchQT/f+hk979N/mofqww8Y3h8zD9DaG9GhO/pvanGX66vj
y+Ot/xPxYkcuFoKARSkiXTCqbwCGECKSCe4SRPEBYJdJe2fu8ocfQOyLqQeQXa5fDGTezZm/Pjs+
Pb70fi5qBDNOkWLMJYxgdWBm7AgpocCFcsmx4hQfmJktH5LyrrgzPxLjvK9mH2Dn3bwY7I7Prte7
i5s9bflZ7lEcKQKkhLqEKCoRxvIAOH7EhRQuAi/qukLugX2+97N/PAaeVDV2Txb++pG+zUy+mHoA
2fHZi4FsdbPe/kS4yBHn4B85kpQqJiU/JCMAl7s/gbh07xzJAZ1c2ST/Aah+m3YA0+rlWNbZ7vI6
eOUHr67Axo7P/ODye/v57xFIF1wfZ3u3J1zqUuke+kZy5LpUgAVypCTwx4OIdlZBOgQpwKuru7K7
Kx8ezfee7du29q1rHKB5dvVijO74ert3lXui9ddO6e+BiNERuEEO/hEYCRFUHPpJdqQEw5JQSPbc
P9ndcZd/+ndwlffV9x7p29h9OfcAs+PrF4PZ8ub4dn18GXxvff4mZBDaACyOCFKIcYYPIhs5wnuk
XAQJOJfuIZFc2rs+uTOP33ugbwP2x8wDuJa3Lwau0+D6J4Y1ekSpC5alQAghios/hTUC1oUpdoFD
PqXYBy7y9LH7gaj2POsAo1PYgS8kOwOmCFz/JzpBdsS42FN4AexDEizcA5PiRwIgwpQyQlyOD6WQ
C5uUD5/+4wd84B8zD+C68F8MXP8F1EMcgayBKUeMAbVQCB3SRXrEXAHpmKSc7vE6sKv/D8bxxdQD
yK5eTtDSu+369vinckXJgOArpEBTFE9q8FdqFTsC6k8YAifJMPqTgekq//Qf/d0PEMQ/Zh6gpbcv
xsCuAa3Tnxi1QNMAswI0JNnLvvtc6yuw+BHh4Cg5AoohBEMHwvB1lSfFD4Stz/MOgLoGR/9CAtfp
8dI/3gZnPxEr4O+EAUFn2IX49SwbfgUWA7D2UgioHSCG/IkNnt5FD3f5Y/kDeH0x9QCy/WZ8IZB5
exUYMsiflW/xI+AQUikMmhMCPgiB6Su4YBy0esRAUtxb1qHO4e0V4PZ7j/Nt6v553gFQ3stxgmfH
l+tP/+snkkJ8xBliGAghl3sGIckBVPLI5XuTYhQ9J1qfYXlWEM/uTPLp//wAJ/x94gFYe7fxQqxK
794d/0yZHopdkkMlDGpdyiVYykMVgx5h5GLOyG/k40upV1fT3f2nf/+M3r9ev/x94gFQ+t2LAQqq
YDc/EyjoChAKYwy1FFDeBftTFQzt5SYGJTJoLPgGcT82P9Yt8HneAVJ7ivtCTAqyrFcg8F4GV6/e
vTq/3N2u/eDM+5klFQwiPSMuKEqg51KlDoUnFx9JMD2O+Ofo9dmknh0iZE6vjssH8+l/t6+mV+em
6pOHx/L+R0os37nUAcJXL8dpej/XFMkRUHgiwdCEchWUnfFBfBNHENz2uhSIjPv2EMixv3SbP9i3
89u0A5j2PuaFGCKUoN/vzn4mZ3SAigBWHHQOISDIycNCCz5iSlEBQj6CzAyaPb5G6ri4m6vyR2jj
HzMP8Do+fTF4ecfgOn+qQM+PgLkjDLQQQ/sbaFAHhoWPBJgUIdAeh8Cb/pnjt3flDwn03t3nmQdw
eZDBvBDzurrxfmYxRR2BhiGhdomANHIIboe2xYE5gi4MMc1F7Fm5+tILXtn7Hyml/DbtAKarmxcD
k7fa/cwyJT8CMZdJ6MPBYC8M6soHNgX9HgzICbg//KxzfO0Cvbi6//Sfn4/96xT/87wDoLzVfzeg
fm/E+1LI+Mol/O0GYIgzwNQRtBmCEg/mcYAIPULABf+yn837F57oL7SM32d+9fzQxfv7wH9Nf+9f
9/7+3int33V3wVOL9Rftv98ffXpJaAc/mPqV4vTVi37exeuHX19zIG2/923vr/A1Rft9QZ5R/zzj
8a7tfn3tCGB4wP2I/ByJwKiGx6ehPZeHTA08HlSZn6LU61cl9GvEv77GUNR0KXSeCrQvbQoGwLeV
3Q85IDaCxAhNqfvwBj1zEPo+v955lU9RVf6+Fr99f1Xa4rxKyq799TWBK9XPpz09KQfP7Ero3nKh
0rP/Ay9b399dQkc9nI3/h0qbfCgcGy+SsZsXlWwDZFr2xlY8XDpjXS2TqU7elT3Xbsq7Owe3lU5a
ItbGILubUsfuEujMX/btdJ51jbgibfE4TSnzbE0HbdsuWlOUu6fxiY0SdhoNUp6acRxnTa1pFsSp
Qy+1sYLa6u8ofOPFMCjoBy8G6jn0XhNodKIucoGwffliwhUsdMc8XagBbXLZoos+po9Tkoll5g5j
IA02F8W4GtLEr8Js28qmua96dlmxsjwp0YiCvJ8JeKnvPhYoWl8/loQWVWh2hK4eyO6oe7je01Cn
qCyihdtP2CuaMb5qaXvfACs9MWMotYzUsHEa3vo2qYbUS0aO3tHJ+o2JxvX3nwb60L9epn3QBTEU
HoSCAAdNek/jX+DfDG48tTTJ/KkybcBNuAS2dR22tPHczGVBatCqrLJyS0gT+rSdcm+YqmYthumy
SURF/Eba7CxNknlr+KhNnA3VSTm6XhmJePs02Kc8OxvyaT2TYdiQOQlPpwp1GseULQxvw1M0GexP
BAmvtEydPp0yjzZa8Vned7ais7ZDdx5Hc7d+mvB0GuXd8yXZ/pLPpz0NtCBh+W5UIu/pSmRwei3D
bFyMmJPTuezkpDNVbFWRynVk3XbyK5bS03LunE0y14vnU/ooNZukr9fNfvB5btWSwIZTqMOobszy
6SBLok5P04gXXxx0pkaLjtfbp8lDV/F1IumWpxTNmkdptogmzvTzd9Xnsy/r2vXCyqpTd/8x5aOW
Wd9un749Hcdp9ttg106Zz2R4F0XRXWEifprhbGiXDSuCMifNydOxcmLR7M8ZmpbEskhL2/DTp5Gn
Dxt1Z4z00/rpeBXLTts0w4unwYNzjSPRto8/hC6JZ7+ts8afpzbxTVV7XQxI2xAjvwt74WW5mGaN
Qu6eTvuPWEXzKQ5103SNXT4dLxI8em3TOv7TGZmloy4MyRZCjqFXVJnrx+NH0yDrVdXEYcXTu3SY
uddhXmtozClviWlmn8821HM/RL7TNI03zc3sFXmqzqJ2UZEm98O2fsyhOSuowdEE48CVX8KG8waO
Q9/Uaa6jsh2XGGRPf4DF89zcvVZNNSxt2RE9OCL2Q6fYEjVWy5LJi6Kcxq1J83HRqjnWTR1FQZE4
VZB33bzCWZ3pfqiQV/DcbGAxzwR4cU/Udbad3CHRk1MOfmxR6LEuukiiOFx07vQWO2bJ8mHrCtdo
YATzqomiTXlFU/k25WOsM8fp/NIJjVf10WLGcavbyY102uLHZHRqLZPunXFs5jd9/Vam6ayx8y73
M1wsFLIb13bncxgthiZyAjbVOjROtJ54tQBbvyo6FnlNWpW6Cc2m7uLSs52roybknoiT7iQuY3+I
3Kuq5YOeovA+i4crQcPt0CDwUe00eyWH3RROXsNnZykagjUp+tRDRXmCyU2alEGOWKOj8XRMUbvK
rJvoeO5z3TpBnSXFasztiSzLNVWJ1R0gpCt3m0XVTRQ/zs14RShcfW85QeFUC0b5qZqij4g3kTaU
30doNEEy6riLCq9RalhGbbnCnQhKu1R9P3qDzN9WeNjCL6tCv2A8KMt34DXeRxO7n0NT6jF3qCZZ
cvq0vhA4butRwHtUZtlKdD7KPnBZfElleDFbrnEaer1szgXtT5K02JWkOaWuSXwsql049zKYq4Zr
G5HUb0alIMbWOxla488ovIjLOl7KodEWtW1Acv5oOruMHSo0ra3jK/jq5069hnr/Y69Uvu4FbDgM
y5aNJNKIpWWgWHLqdLb2hsZBSzyWnec00aqraLKWdbHLqLnmDbno+jLXYxcNnnDds0oGjcxpMHas
9ZNCrKbBJrBvx3FJC12nsRu085CtsylaZlBJ852hfmeGKlwZ2bUeY2dZ16Er3CbnDakSD0jOqOs6
LxfO5TTxfGP7uFxHLllEXZUsW4ECImy0qRnAlLB8MVbkfZw7C0SdfIsjsooTaZetktkyjqWfYuWN
jZzfx0nbazJXbwb4fdwyR76RYREkeVr5EY/VIu7woPPSrQNRTxsZJbFPZoPPsyQxWomNYX0Cbg8V
15lCO3D71bsi3piGVZu2g+dgOAoa+O3fSrrOhXE7tULDsMRl0W6ePqRRQ67rQeS+iKbQE61jT3rY
g7/9M64IfC9YvRAZ/zCULgw8HQsTXJWLKKJ81XC0GMu53fzxESn55denAcLBDzVTvc7qaT3V+a1I
op0pw/cOyXcZoZNXCzDzKSs6MHrX4/Nk/FIQnYT9ik1Aw9h8OjfdW5w24GaKeokhyhFUbwRBPURp
fBE6WHgzLrMgTaZF01Hss9NOdImXp8jokV+Gw8h0JOdMYx7EQ0H9pFKRxoUA1lfHHh5jo/vIDj5T
vZclDvjcUoIDyLWDu5NpGddT6ivWt7paFdrwwcuz5Ea2JtNpOK5iHmaB5emO9vhdQuY0cIx72k/V
LivpdQgRwK/cKFw4od1mfRKMWWICS8tVj6Zzt2tGjdmbOhUfDTNnCKdXPA8/qtwbhTBa5nIhwOUs
shp2cT82flrT0ictvFOW2jepsBdl2r4pswH7UekU3jhIx0/7etJhIoLOUYvC4X1Q5OE5BE24a29O
kLDaDPYkcYsikI67nhx1Tqus8UxMgym153UkjS66rAZngL1ppIVX5sbqtCNXKLwaUcF0gaWHKvOW
CRppazjZpIY81G0g5HCe9rCqTWywZoRvav8JMOXQJKCNs46rSou0sjocaKILjft4xcqs1Q7wqkWf
lGdC1FsKEdRJ7lLVnYxdWnpd2hBtsJ09E5r7Zu4FuCsdt93C9OgihR0gyq3KncnrHLg7VSSgCqd+
GfJ6UbmzdqIae4Tadzbr+nMn7eDy7rkxjYFAMLEAkonTsCtOQjV6Y16+U/0pxmm0tGm5Zi6+gNJ8
pJu2PWlyorlD6kUzF9s+c98mtL8qymyT5+OOD+4yA6+Gmlo3Q7nKlFhXtgLu2TDtJq7VMThdnKeX
Sk6PVT/W2i3nnRnYBZ668y6aEiAHzWlumNe3EA/dtLrqW3qCeuJn/aw8WnZv01oWulX+EAIRxBB+
fIKCtnE/Fq3AKydczaLJF7nIIYw6k+vV3UT9rrQ+j4bcT1vY0k7I12oWQTh08UnkzPekG7ugdNSZ
i3LtNiT3kxSvOxXdz3UExuo4wnOrKPZoFu3kmHQbI8wyrCHTibM+0wWapG4krP2czjcFssZrY7DE
uPkwN1m3mmqR6nnsz8M0l5pTCNlxMW0z0aU+qz1UJ6EuyxqAiCYfReajoyOaAq+182M719SH1qNc
wwaql3w0O2fikZ7DBO6SN6WeSLoJ+zrVYu7f5tNwQ5zoTV+bjRsDT0xM0uuEk0sSd2eY0FTDjW7j
vHe9rin8sDNCDynsMmjp9Is53ybpvKVORTxWJ6kmvUP9vN1b1PXAo8uJALtIh/YjNfWKjbBcZXxe
TfaxH3nupay8jEe+TW1udOeGOzc/7yNGPWcKISxL69VNPPqRU6eeyPzSYi8B9+rNEY69qJIaimlN
0E+qPpHNMp7mk4qBuyLlhLfISSB8ML6dqfGnMYw1MarVRMB+gLaszJvYmyrEeTD3hmk1yxWOTaP5
wHvIZCJgCU28nduqWPGyyzSTRer1/c0wUblE4ISxlWaD+szqCvN3PCYnXdROYK6D0kaxzlOBrZu3
c0SCAqVS12Pytho6rod+iP0OQ4gYPSUquYEMB3rB8sBGJbjaootXY1qsEwsrppLuJi/UPc7kdVVu
60o6eurYzs2SZhPPk3YyJJe2A+tF6iGf1HmUuo/we/FaM+4sKHChExnxC0qyj0U4D8GYtie1atog
RAnYJsv9GlbODdVZk3dgcWPX6j6NpMaog2wpnYKkK4Hb1zehbb1JzYPXzSO4dss8meWQKUZF66sc
By0HPFgUAX1n/anp5XXTFJWmWSk92D39KlmrJK4DaXEZ0JjrIq5CLZwq80eh3jhhfZHi5mGq+nKD
SFrM3ixpuSnSTM4BMIhq46ZDNntP/2xyyOk0aJXl5ums5wlPc2lfuHPwdLR9OkuJ2zztz0KI/tiJ
PaXkmpdyF4YV7G02edWoPGGIbvjIgk6psxiPmZ7Ye5dCohon+6zDaR8tpjrMea6zsniPW47BUclt
E7pCl10KgoGk/mgHyOKRGDWd1QJ+j+VZ2byllkrttPi+VM7WVGXmpXhswcHmXuGcJD0QKOJ2W9or
X1QuUG8HvH+NHS+N2AQUsS/BfxdexpNaJ30TavLRSZa0xDegIvl5bhtNSy+t2lG3Vp7FMk4WQ69q
zyTadXCtUTVDnJ6aPlCOWIxxpWUpxaoeqC9ioiM1zx6CmAfKQxZ0NSq1raXxUJPrsmmuinkOcrec
lv2Mr3tI3JidFmGR6kk5ZxHtwGYMRF7XOWtqeTu0uWZx7SwqQ6Sm1ehNOd12JALnMNt7NNVWi8Eu
qrk4mYAceKpjC0wIA01AgqsYqc4m22lZ98xLC7mD1642FRmrjXVZpuNBVUEBCDV9WvtT2nZ6SLiB
bC5H2EfjAFuf9LHu5z4NQoquEC6rRUJJs2nHMdI1agbYHuMicitnAeKLb3gWaUVaA9mcoRp+RRz5
WPbAnkSz6vFIl6wcjBeHs5eH9KKW+RXsXjylQUe6RuMhBQuxYE552a2HMq2DWkYntqy8LmtvbVOW
HsqLa9ij8RL0n13dACNkDvBAoDJsjYsta0O2sLnaNXFqNMqaRzLkicbGaTZjYn/76Mrysi8i14vz
4TpvybI2feHjPL7vM3OiaO8srLg2sqS+IlGr0dxvsoqgJaNJ5ZVh0XvAXotN2/Zv9ySsdhmQykIs
EAKpoLb4HWurQFZJsxB4eKto+yZMyaw7lmYQW/JmE+1XkTS99HBcKD1UlV3vd0lddbE3Iz4DDQLa
lViKdT5Moy7xMAGHTi/IOA9LWXHI/eA6dcsW40CFZ+bq4zBEsQ8kTmpVarfvHS8HWqVDPG1qjgpd
QGrg5ZElmwIS6k2Pbh0H1ftM4EMF2wBEyllnEVC3Er3vBQ+DnNh3IFMmILW48aJQ694dzhVttlJ0
qzS/MA1InX3uRDrk+JTiUQZDOC9HV8B/qZBCiGjn+7bMsuXYuFhnsCbTmUnHKztssmbsdBkbA/PJ
jbHhgrCwXofQSK8zEd6KPFRa7F1rnGTTKnFk0CVFeJ2fWzOB45XEo6GkuuuLZWMHx0f5dOdwvLSt
M3iuFa1Xh2aJFfvY5AKS8CTW1HFST6Y58PdeXvQ9+Ey5IOW9HWp72lTydnbT91it2pyiE+jXV16N
kpu+jnodN7u4H6kfCud9p0gTdKj7GIms0I07u7p266u0AHOwCCL/6HyohvqWcrMbBei3IRPv044m
XqFaqS1W90BeNryxgRH4ts7V4EuIDalFBF45xb4YZzCqZgwggIzgVdAZMlfZNJaayyr1QP3EGp3x
oQRvYxPlVZatx9ylQFgdxwNRZ9TVwLbp4IJea6IgKqQv+mjaFFN8k2V29CBTjlZ5ftsNZu2Geb6t
xo8stcWKJiH2eSYrXUkMiaDbKJ/WqteOmjOfNyNoSSNwKvgvHXTip5GxV/WItAUpXme0Xzd4yE4N
vAhsM79OhoUM28mL5VitXU5OpJxdL+pI45VUFF4s2OT3TnLdECcDja1NdSiHAKxDbkz63nbJAlnB
gCJU4Aub9ENqBr7gnQD/1DYFkLWw13PipkvCbaxDp1pDEoJP6mI6G1nR69pBTI9hGS5YhLY0uWzR
CoRzZzGUPVlmzpUxNg2a8c61oNUXVoG2kkZt0IZu67UE5IgZAlGZhoN2i67dUDCGChVBUcX0Fo3p
mqVF5ZfSpkvVRZ4h44JQ2izqELZaFjdbPoHIBem6X1HXt0icxhj2n+XobZ/oKLMfSAnko+hxunRA
TgA9H5IcNY6b0OXTMm2oq7H1YjulUDEY0BplEVk6/FLRYvRcXpfaiA7SxHlVJlj6hajhpfdcigJD
CsyEw8Vem2NO5EkxFR7jMV6kcpUWBpKpmDj+0E8r1cX+VMt4MZroATgZxMmSX6tQQfEhxcQHnaZB
XePlNI8B9CZA1cg245zvQirexhWqID6C1tTKEEgt0kk8F4GqZanDrIK9h/Mc5OB20/LZgOtPXV9Z
2mrFJ7SQckw9XNXb2fAimB0yrsB6zDJm1peZW2inm7fDhxGSK57XmxZKebqwtVhYdkcj1ftdveim
KFoL1sGS9h0+A43rriUmDazJUw2lmQ9mJuMGsTWkOlajfGY6pexkTKN1BurQskflh9LM23HunQtX
zK0uUkgv4ObGIfdoLwSWGXgQJEfkIQcl3hSWWrk2B1FTwKZTzuzZpnkgSKseQ2EnqW5JziCzRFar
UXU+KmJQhi16w216N7XO6RzFjm4KdlNP06B7IvEiSmSr08w1C9HIZW/y0offoeRLaYurwsT5pm+S
h8rhYkVAJnYHR48sNJpP0Q0x/baT9ejFWXIS9s49NjdJTCFHxaCVEnfczv30oSPTrZQD8Z7Iz+Ci
jY2yszqp76GTbgAO4166bqo8t7ZME9Kt2eiSHe+Hxcyua9S35ylx/aYOr9OxNoEshlUTR70HAgdo
nCHIk7BjwYTQlG4iJsFztBBO4nTQadK2ejLWh/S+92FjIT10w+jLuNEg1ow6y6Am0DYPJc79sWZ+
LurxtMmAV5dRPHo8mSioxfUMvp3vQoZB/hAriIywi+B/fQJigVc0BWpE+/5dXfQUakDmtsR9urEq
Hnd1GBWat9L4DukvHdTcY25mPXhlX4EizieyLUgbyKg8K0BAWMSiBxUORBQDGZpp5U6089adGqgB
lA9tXdgljZt1N4EimOXRBaur5iTPd7Bpp23lIiBmbeaRaRZLJ+ZnsGdrnZIiXvTAGcHs2jU03V86
JJjmKTtBMq49AmmlA9YWhKDeaANxILCSj+uJjkqDPNvJOde5C8EdqzNRWNdz3epdVw/tYsgqjwjQ
NOcQZ8t9noCZk12yalqaCSpheZ4HuJBvxxJXHnKjLlANKYNqLMdVBm4UjG7HVNj6RS0yePQPMehh
YOMEPKwAbaHpPogJt4HpMs9lkHLDbwJCyK0gouzF6oonj0jVxQVylO6TsNzJ2i8LrlbZCC4A8fZ2
gF/wBImBFDZB7T3I1hDOKXpTZFkSNJAHgDgKWVLk7C0HOH6YdfGyK6EqYesrO74jNZgR9P6Fa1FX
EPg4XU8InE4p37spzUHnT/tln3cn0UQf0mGKdq3MdxA9kXZYAQUhoeAtzXCbEqfyVFF0vkuhLBvW
jS5qDNSgjjIvMcWyBo7mlcRuFAbV1AwjyC5+2gi+LHo7a5HQXE+oy/x0KE5JVGwFVIo0UirTFXAx
5hhvDhu1RDTfpNWmT9S7PLHnQNplEJMeEugZiEcygcgVD4sGT/12tGGljWyjvXhCQRBcQYB8l4VQ
NUkteYzse/AuBmTTiPs4au4VL3dp7YA615TzorXRQsUN96CyGWtnnpdhN581QIcgee4nPeAZaY66
AqofQRw1AlhoqxZz3UOW+H85Oo8lSXktCD8RERjhtrjy7f1G8U/PtAyScAIBT3+z73J8FaBjMr9k
cr/cWjIWSUZJMbf5yfJuOLYUq4NyD/+/dLEhbzmNv+MWpZT7T3Zc48JLLGa+HvuS5SEvDHUQ59Gz
0518ciXXYm2TqQgybDDrLFkJy7TIJUNvyPaxwuLACx7A5Jm8kmaQz/KR2CqU2VqIlr10bjaF3ERy
363DYTFpW/RqgrQQmrMxihcdF5dOQRcxaCJw1GHqJENXxFwekxR3QBoMRS2u8zT1GZaJTTV6W9Ce
tuBp9SIfqqxXWt2e0oBmlR47jJrws1K9jWinHeaVGcNZ4MNnlXeBIUszJeqe7B6t252+pjgZJTT8
Z9u1tFAjPrVu/XLSAfY9+JnO81i1J3Qu2Dh99v34H+u1KTUNwzL0L+nIoS0PmFCzfHlIO/I5L3U/
tLLMIkWLUcir+44Uazo6oRErWHSuh8Ar0GM6yqtpwD/m/KwQSXTsaLaczO9j2tqubDFGJt5yFslw
T8LuEof7MVpgAApDaOEM1J9gfUsw36/EfPk0uzebdOU+3HcDNMM00Lha2Msh/Ac9CSrP3y9iCPs6
Nvqdt6YmUQcx9Ej19Nco9STH5TKmqhq0rGIihsJ0JIDhyr98f3z3vYPsoJnuEkph0Hl/aTKKowvy
f+3QjxU278n/I+TbPo66GTL+HYXRD7raxSxtqSP5403bibhzoOcXaSwe8cwjBUfFDTgtt4T5pYpD
7IbiaVuIqXaIXig0dd+Tg1znYvut+RlaRO20Yw2MycjPzi1cTCydBiURBn2VbMPnYP1zH7xvwawv
yxI9DHPWHyz1vIOn07M/4Vp7fnbzqX2CKqYrA925XvHUYxHPLtGKIYta/sBAfVSbDY5LvuvC9tNe
rPmsCo5ZB0qXWR7WzOqKsf5NxWN36Vj8IILhh7VZ8kdoUraZX4oghzdl+hP2rntP9scg5iftD0kJ
rfMtzbdi5YIc6JIuJxfZb7C4wXsiiSpc21+GoPsbj/F+WRT8og0fGJ4RhLV1JZAC4yPje9K0XngT
FvIHCfp3vbfkCnDKNt66hY9728dlvOl/8Qh3FIbYUsGNeJKO/Y2nmswYGEmHPyo5yvOwDz/5eNog
xKu5O7pMtmU0LHtZsRbHAC3wbxSn/2X+knyYD8bU3ZKvtkzI/i8U0XQy7Xwxn1izoRI5bNYYKJ99
7Bd1mo+unLL+Ojt/OaRROWcGe0je29J5/Qvl0AdzlRVgDaBsbsleLbaeeOg3AcXYiwRvExjR3qcR
40Vms6YTrityhyIPsSgsMG+4vnfHOJ++uoh5hUlIf6RwVp1nkjKe2+8ONa3MJFrxJr6n1cElbslL
tNq+VAPEK0Z/pkhWbcKGO9YaWg2ufYAb/yBc7E6yjc50E/4hmaAokd/ySoz/sDv4WDGk3dtogruO
TeJOm7Bstrldn2ifx8UeoVevrd+YPkmKkdqzlyhXa62KNEmvNqeqiUIimghicmfQFi3Wm0KE3gj2
ITnTaE3Qmckb2sdlyNzr7rcw8TzaCDA1Rago+kP2RTvx6v8uVS0kAvy63U9R5F06mA+o3cSVW7D+
6SeLBTvny4UMAnUMDU/prunbbD6weCnnqAub0c9FpXAAci+7g0Tup9+9NFDsSfQjkxZ2V8LzA9c7
aTZsj94ulipp36A75kCW4vgYhOu1h5w0zPZlSyj0F2no/QaDBe5TctT14Mh4HvlwMwkkA2rxpNPk
BuMoKaHt1Bb272WzyXERvJbJqKt2Iyn0bnsxafyssi+1iRhz4W7KBaLGCPvtzo5DuW8KRn+ayXoa
g4vDxEtWPyu3juzXKffQ7VR/ECN7siQq1hW6vfD4XzK6Rz5NYyG7PixaipkkY8tz17HgKpLsm9IF
BphDXzIJ9nX2gIMmqoj5Q5GmENNGAkeOdxF6DJcHNgLX2WDcXqjvfuhQrtbdxxZcCqX4O9DR/Wk+
eavwq56bp0Tvz+mWX/oANnI/Q4dyt6mLfgkQHNRUbaVnsZ33KYGSs88f0r1hq3t0WG9CtR1bKXDt
xrkBU3UXyeFTQntrKIXSH5MZTkr7poY5qtrWRScvyx/6tf8MjcnLPYx6+AriRgYoh2KfHpyXqbLf
oevkLPyThWfftflR4KBWfHdgm4LxC/wBHJtsPWMG68p42OJCZEvpdRQ/Elgls6SRQrWF/+ufx7OC
zxfltzTEG2PlFOMgivQsXe/jQkSmAaWwVfO29yWbxbPTITv2KgyvmergGLP5I/XMF5yIQmEIuPUd
r/ZoYVdP5Zj2gq2m+FPT3v1byCLhgwdhCdjKw2aOXWWcLwlnIb5MOle59jFhialQ4fiQyhT2qW+v
W8je52mhDeaQd6IH/DuteQLGZDG7n2kQDMVEhsPg+3mZ7vhBCwl62sMBfM9WaoFt2U7zNezxdAbU
49Wq0io2zl2NXByUaZeXcbqd4rGPAFTRf/28NzYHV+UkVoBwmB6dzMXRBAYaGYyiBvT+E/riu+qy
vmpxEDBVmfcp6v+B+skPeLbfadRiFcoJlHk6nfHewKSg65RfkpGq0rQpCJ/+PcmYf7aZslWf5S+6
u6Dsp5X1pTr3uhuqKdrCU+ezamPZ+kjJjJ0O/0YXj7Vpu6iYTBSXQ+grkGTmxcC7K7xxYg9Sz7eZ
0EaHSV7EKhbHaBeHDmYolC+RlilZWGE8dlnEK2iRtBxRRKFWyXtvCUqSYHmIJ/gojMNRScYF1pYX
nlk8qIOXBqfQKvCQ5TAJVJEY67XQD7BwJUT3/mmZsIunWI7aGWBIb7aj8QXgFErKMReiSgQ9mQzt
gXftV6hnzJio20PW//Tp7Ne3LsynUksZlWb3HtXG6zyBrBK2Dl1drGnBsXJYrrBhQSaOSIIFw0Ul
BHl2n4vg08O4le/lsKe4knRvllzIOpMG4nbmwirfqSwAn4TnwL3HQ/rXdf1pG82zVBlECd++0bUb
S7KrFx1SIJ90KlOj4Kb28C+lXAoFjaUEoiUVJNdF0RjUhnoiZyh/8o4yPIRUxA97Kgu48MM5xtco
l/ww8TkuQ9CtTTfrrwj+7CSHa596j1QHI/po+zyGGs5KN7DDQsNSu9PsjRDlxt2rRDY+tBq+nx9M
DdcgbLpuj0o3iT9jlH+2i303Gf5QsoqsiN89mUU3MvPbBJMjH9qvOPHiJumjG7TJ/i7KMT57Gby0
wZYx5e9jqg9e77VlPLGj6c+D55ZDSBw7Yut/SgChFVLrO7wlJy+VR6qkx1anmhh8GziRbaliiTkV
pGPFN28sWgJtIq9JiJqc5SjwUC2Pg0uxNHX2wJf4WzDNK4JDckxYfqSYBUq7EWjLdjtuSmPydrss
OhHB8k0GWS2BwORPGX7Kmwsxl76Y7hNx5cSClxlqx9esIArGD0kHfkh8/Z3Pbj4Kx7+NF/60/QpJ
LcNqCd9exzovAwYpO8CsACvJ+6/HplvZ9oiQgaqXWe411ThgM4BJL09cncCwL1tPBYUdv0O1Xuic
0C8wU7W/bCXDgFxFmxFNOEHa8WJxy8I31k/3mZRhscKZwt6Hif5rT3poWEO1ppBqsx53Zx0AVYQy
94CmyB0rVFduDvprwLDjCCFtmaVTWP7O1nA5bja1yynzHRyL3wvNvQ3TJFSKjfeQoVcYEbBlROGP
9mtk8u+Sk0cjbCX89l4H+3ABj+EwxV3bnl+DOeHNplwPDganYtgfMo+1Z7I7+pjAWlOLI/frOcA+
scnYVXMPqTWPIJm0nV/s6fRbfCYfF1/6he3mT3DcoKYYvUPGdzyjYb7D3HLXMB0a1UOmjCBmlHqB
jzqv2B9E5JVRl77YxYqLStd7luu0Gal7GKU7GOgtr3lwtp5C1TD5VBE93vI4WqDXuZfEy/DVf59v
vDDGlS2JznmrfogjTzLZvWOSJN+pCL7URKHDUe87U+7vYqSHDWeDjIhV0N8f2MRByNKfMLCiypxx
J+2llZ/sD5y0WALXHvsojZqWtLLuMpcV2Yjfmfp2Kfl/fbBdSLL2GPE3/HEvmkuWm0OX/bawAAOg
k8mb78BYUOVgFffri7cXk3ZtueOXDmAMixSayM7XhyFgBv6kfN79Xh6Azvjqdz1ewq4i3nwnfYl6
Tte/cxRzUCezqNmaPo/RqGEoBk0yk1sSLE8zzrvtb2u+WHgU8/OYMLAP4iWgYVwLh3MWY0iMgymE
pzICtYHBWCZo3vWGB6h3s/td0s/9YOLaBgM8KQHaE1jigVDcdMAouAQm042V60NuUosdT4SlwSx1
HBfvy6CZ8WjFvCNscB4SmAl+dx/s3WFyHgGd5oOLnucS76WH+jPumCPJV+zjWuslMyWX8fM0TeXs
1Hr0URqEJdD3ennnrW/tynkNhqxORmzVdEp+klSJhvq/U771e9SdyvPwxSmFgbg/hpt4ROV5In1c
pOAHiEXt6KM0hdjwAURJYXmXQaMW+7pSV0umbmwd9Qm+4bkbMnViiX7d+fwSA1jqECEoiOPQ1SR4
ADPWHjYQ3QJ0YUMAlCzaxB8xQpkLkvDN2/ys6kbMVL7MDqTT6ck3yqFsZQ8rC8dr0OYdBF10WhbM
FYYUVqk+GussgLatWhD0snf6rqOQKyYVlnE4srcpllXYy6gBwfUV9zKsIrgPr3zyrgADcM1JMD0R
VGYM3HC2fUP/dXDYG8FF3RogHCQFEAYoiVR8Els9RnstvtqOxPd5Fn9HC6DHua2Vh3Gd7uyABu+9
A8Ooxc71lf2C/GIQcQn+7G1E7OGQed2Ln+LBUemCf3T3v4XIMP25+BoHXVcFM3lZ18DCXoF0NMKm
P+HugrScoHqH2sZniklgdNFcBJuvH127mKr3otvsXH5cc9YgXYF5ywLM2RNxF1J2l9uZ/udn63fs
Wo5pdL+z0wIt1n1mgLDqDmfoJjS2+j5/TBUU/nVr77ocgtQCKb+YOXtU3ppd4TlVXY77OY87DvNO
2saG+0XBaL8DAH0f9tGfoDvC4ZZ1FD/mFqP/FDB0TrJN9xIGAD7lTQqNsRhT+gFrvAHYuJ6oG4te
C/8yRdimkw3zM9QDEa03zSdT0iD/iZ9gOhPEI0DvmXR7b/12royD49apsLY6e//lyaNR3MFjm1FG
lhKoGmTIyHvL+ILcgRub2cH0asE+Lto8j9vu4EqkGWb+9SjW8coBfc+2+/KUgwO2PywT8AmR5ryk
zodJHv/xaADfguuo8Gb90ivwaWmigSRYUBvEZvgaQf+WjzwpevuzfZpJvUFxfQJs3+GyJthIoY/S
sPtZMtYWI6g12vf3SuSXYGYnJd0Ag0leomyA4jyizYU2rQbaf9GtP447s0Vr5U+bzGfs4KbMPD2V
DOw56Po1KQnUOao8dBzo+tO+vqSwsNWGTxl2IdwXi+cqpeEZQR8BY3CuU7e5Uko4+dzER4tQ0GEP
QYNTf/2euXdx7QzaTDNQ6HEl13CsNAugv25kxtwM1MNsQ71x/w36VdqwCAg6rgtvrT56dzEH4UX3
8E6A5HiMaVQbp58y52C02P5LjNlS2N+yYEwiMBG0otFJfMrCmRVKZp/S+DA0x75hc+uqutmsGTDN
/C6b8jkByVZMY9YWBmOul6wUw0Hg1VNqBGaiqeD5uMCeyaNznPeF6sjRJi0AavYaKP/mUrFhIOtw
DxJ7peGXBcJTxDtU9gDqkRdPCvcq+NApfRDzIRuwlgRJ+oYWF1QIhTQ93j+JGR19ZOryu1Sn63H1
ApQKji7i5aykPH1ce4ohOnptJeyEAa5hqRR/B+6FnVwVO6zkKpd9X4wdSFhRxmsLS6rt+LdnHamT
zKwlIPCgkumjcv/A0wPot62CjxQvqCtbW45zDozKPCfagvXfuxOgixDHFt0hadcXMQksgj6vkQOF
uAc3dZbySVMBswYTkWfVXkdmwjaWyzIc07AaKfQ5O8S63PHO1Gu6MXwnALPhVMQxZZWeNT4qpUcb
ObCYPgAwLb8IjLdCygGDhqz42LOLjM+Lym0Nif9jWMCL7Nv3EmwBtHgNcyLfT3TBEEYFB5VnY2wL
qtJA1OIN+7phQOn7rMGbxh9mnNUiS9d66HpxmP3s24Xs009fY+3I3WpQM3tgUMiooPeuSfcQaerV
rM8OeQttfe71vzbA48p/cVoiCM5LAF7Zrg6iLiYz0s8ND5Fzgt/v4C9tqtARyOuIT9DPWok2K1AJ
8/iLYxqp/RYsftbjpO/DDOJzaCYRYInk+8vcgVWM4bgigucXmR9coyyrDEfV714BU1mkLbCN9bDw
AF9fCM9O3Fcl2+fhYIu9DQsdAwuFzHMPrIDVJl1eBtG/CJG8DOw/j2+focOO66yPKS9EAsprJF+A
orVXg1UK37V9D6cND86/mKevlHv7IdHZBP4JW+cNgtbdGqW3jW/fYRAKUCbbGSLMUqyA3YCbBo88
8z5S3T+EiziEPqlD7Z68Of7oPPU8rel9BsYMnv/yFRgeAPfAXD5KfFkZLx+DAlDYT3+2nd1mxpBq
218H0OQSXM1F0SQsOzlmleLh05BS3Mr0EMrFViqCXS22O7oC4LTDiQz8b+ZIBhtx/hsmid+8Z2I/
gYsreU9buCXoyK4LLh5LlnrsfFJG2+Bu1jdnL8/exiTonvfEndNcJ1UUr+tJBkighLEX1Rn/l0Tg
sSJf/+zw5M92tuAhW0iZSaTsCQLNgOOzz/eSXXPQWy9WIjyD21HMdJ/xLMjoOPcNopwMmhKCAoHI
8AyNMB7mASw3F3fMcFthH0WYSZ2yoB9hf6amdqq/ynAgpUpwk3vPHsRM7yCKTACVc1umjL7LkNYs
4/cgta8sXR4INvNScg6RxT/ue34gjDyhmQ6YS/Qvhb6CLjPQ5syFCZDMq1Av1Bsf4fkf5jbOqi2I
HlJkAXhPTrkLVwhm4n3j03vWFUARkNEJDarngljKL+C7I9owruk19HcF+I1drUaww2OyHIR+5mP7
V8177TzER1gcvPgc5PgsIL0y+jja8BWm7Pu2eF4RIjxTzhQKYr93y8G1orR4tqgOMW/OwKmWqOyw
0oPE3PxLe14pc0et/KXefPIvgIwW40gMwEbBhHQIiw0Yw8NvVBOEvPYOWSEMOpF8QU3PD9Rs97zj
f1KlP8EeQyeYIDAZSG0uhBxDNsLrPljxV7WsDCKen3ROXxe289rbfs29hNYy0tMRHFjEzAXax32b
bcth338gIIoDb7GQ9HOX1+MCo4a5P22cqmMwOVgC6j4VS1sHgzhB2fsZ3B+fEzC0w/YqbXcOkvWf
Gcax4etvHc2ns6a4+GHPSLWaCAG2HvsEhbu7w/fDf53xi5mrN60OSTc3UAOP0heuEpF9x/W4I/1y
VCZ+jyRq3pAEL2sq77fUPy6/kCAJGs9RfqYri4E9T7Xwciw5w4eDRw+OnxVTtKbYXvJDkgWvIcoQ
Ah+lwLTeM/5pEwiuZnlDpz8FFOJJuOTfrUXCIYJrLIx8Diz8IY42MsOv1WKBIZdjJY2Qf9CpuiMe
CJkdh73i13zYt1JZqMnUz946NlzSHqTdTPagQb6rzIWH9MNqDoGnEZFDJ89z84S35py2nNvaaxVG
XEjAINPJ3Owi2prEkL9r1p6nrHvqACHoWJwx6/Ca7PtHkM0OFPdlaeW77n33AC6tmLXdL9iYG+tj
NdTOQdanB0mzp1HLDwjjUNSBbMTMu0a+g1/rvRkJ+xiJFDQ87JfMx5a0hvglbn1QMPPXRlzeMApN
DZVqAI293nyEonbtkIxAgB9Hs0XGJSW42QugUUiW4FTB7Dteq9l7QJkAYEC9io1QetnETNn9mn1t
GzWC9c+uHxo+gTzO7X7wpgm7Z7v+2SHgAepFHdJZex/k3R/GtyMzcGu5LxMMYbBa1diLymXr8DiN
7AOpq0cg3foogqU7g/xRKRpu6x4dzyCfcvLm7TiXDpnM30ESRpObhjLvKJpfHt1G0pVQpde7WDgU
ng4gCY/So7H+eGHd1sHqS89BaM9aeb+okcHqBdUrifMvXIEnAipy87efdX4VZKi+h9W/H+y2loEO
j3vKrghF2nKTeXrwhILGsmPkAinRld7qXc2QR3DJPVO10vbVMtu96hRt72UURZdezseZjPxqwMfN
EUvvdDgmdzM4JJgmLC0xeL0nGD9PIwrtnfJ4esOdk7vK7sMuRfsgEPcRWP5qL3Sk4r6Pj1gQ7d2A
4OAvUJYd/WBBNI7nIWZSckngSt/sirQn6dJyS9UJ8a21kGv2Ac8VGVN3DEdYGtN4L83QMCf/rANu
4arbAM8g/YRvjNYX2iNovpsA/8h8eU3yoW4R++m+J5Ft5QKfrGXWR7ZYvkYTnuY0nN8i6cDTjedW
fXoAtjAAz199YjGz/OIXOS+YjbZzbv+us4KwoZe/q05fkGRZC0LBzts4O2Rqufb9RSUZr6Cyu3MG
HWn0FVB3iqQ51sJaZuHLDFEqG4a+9oYNOTwcjCSSr1KzDrp5f95I9B9czE+146Mhr9Pmjj8nAjh7
eFloCgV40nWn/IduafvzKsXPSLInzMFHKxc8SztZyuQfEirhJYI14xjpqhXpxcRfUIIUBIp2G2yR
8OSELOwp0qBBkE8tHf9de0K4JX6S/LApvzEfQ67Zn7J1ehiG4GGhOCyshBxYuX1EjCKLgXGtz476
HxDGT5hapl+SBVEhaGfIAHgdQpnGsrrL18uEnEFPuj9p0P/Llh6tDXOs/pWQU9iOQZfA8ZgB5E+B
Yjhd+rfLgdgffcTBh3vPxf8SZQ4YesdyiOYHmKACvS2r8cZSfTGO36RWqHvj9K7JMF34NJYWmSXc
K3m/KzKeeOK3JSbWYwi4SoT5i9GJ1+xW7KB5gX1M+VM7pv+FeUF6jY+wYAi0eoibdYUS6izmkqVH
a6csPlkQSnrT5jqb9i4FJLrFcBbCNfiMoyk9yTi6wRK8DSq+Eulv5yjtXnmon0K0rCmi/3VqAhES
5Rvw4/FuHafhGHV0K+SMKZcu8k8YOVJEfzOy+9CSBVq/HnAQWAAYByNaN+O9AS5l57hfLy1tAQhC
Mqi8uFtfcXarNT+B9RGP0xR2RZsye8zzP9zI+dCx/cWFqJht38MK77LkFqzZzZPiv9mj+sm25jaH
u190+L50TZYThimEi5L5fY70hzImKBmlTc/HG4nUDzgaWYwSYlwLDhquaikRZ22yFd1X730VeXF6
s3vvlWnnbwCtxQF58ui8cfbuRyAaZl5pD8modOwmiEjTHf5Xv6hcKZq9iz9m7HWZTDnSSVF04wAU
uSKuCf20HMzyu2+Y/bICTKYbe2fDhC87kANwvqqFd30ii8a+me89Fm7sGixGFHcGnZcHP+EMpgkv
TDgACR1r8GRnX0lxXSzAeLVM92lqwt8kceOycLqmQXSZZWzKIPTfHJnukAzqLknITv64n7dpwrsb
BJDR/kAVZC4ezBCcC92h0K0L6Ld56V7AU/mVznqCKQDLfuTPUQlYJserwB/CHS2m0whDrCI6+pzP
VQiptN6g8mAs6Hnjs8bMKzmoh52Q4OC1X2nsZeAuhumwmvjVU/Mv+jzgxRs5+ZhYi2ygIe9rFYHl
gKsmkaVDEi4MQ6QJ8YgsLS1tmLhL1H6GHtJ4fbwPGI9hoSTgc08kJFWISMGRjv/wLpQZO2vSeOn8
6NnxFW99e0Y6bzrNIoOQbKCt+RSAMxHXvQd35Ad0R/FCTDw17rWP8rtRgdpgsMgrh5mgVkhpII2c
43PwOa9wBpF95Ycl5BpwSvIPvsohy11/3ARW47yhkVqQj7joPJFnTdw1sX/4Ph/1L4WoRNYAKcLN
mfaT65CPBdT1FY0qqDiGaGRKUyBZwYrBT2I+HacXcGSkSFj2Rng+162N/0t7EZ31usFIcOZgdo1R
eg6gJtn1Hm89FkVO/0N66xLOua7CNmrrcUaMdNhjyFLqJaH4mCnSuJBRwLjlwpW5mm/QAHiDn61y
sByHcZ/eQRv9gMUzQCtzyEEtYFIPuSUx7n8ji1QXZn3gPhyBJIRlYIQjJ3CIA4hpHkqvg4Z6QKQv
rPbdPntsq/0eWXd/iwB/TnibxuhBJYMsXXUBXhyBFyFh8WXuOdjWMx/Nf0iPTnWm4gd42U86HcQv
YCrrAOWA7eBTPYjGhk5zvVN4mBZu1e/7EAyoJmhEa6uDwqVzbQbffc7uv4nejfMW308bepiSE1Rk
torKBBbdOA7ahpgFaXBQv3n0xcCzIYS6vQa7eE08b6/yAb8vTQDQ6/UpYup+9WFgxi01d8Ctyo1F
t90D+OXH7CNAKa/3DbiEvzu8fIZcJ4aqb5ZHJfkxFNa92AAx4dSzJffYfaSZj7ENSS0bTKQmeFGG
tfTQB/nQAF3DS0QArCOriRettMt4dcELx4fZwmluHBttxTguK1l8nNdtAASEcr/01sfoTwSaKMLZ
OvIjlDq4P6FBumLF75L7Dm8q3B/yUb63oXuA8yYbrYM6WxMcS7zxoJ5XjQiaj08QIAP4OxVeo8Ek
j1yFtEGOqW/AkCbIgGWqYTkqfYr/wwra8fbZJcycs4zl5WIcKC4c5iUSGnXhEauug/GH6sT3Zy9A
D1i4r58CnaEvTfVMgPJZ8z+2zms3cmXZtl9EIGmS5rW8lfcvREvqRe8y6b/+DNbeB+vg4r4IVZJa
LVWRmREz5hzpPnXB1J34O9Q66l1vHflFcmrNXO/aGeOBOVPWdf7w5lloniMDvB4j2rGF5fE+R/mx
LIo1pV/6gCPS2fkzb/CkfyLs46+J5+vHydV3lizda6rKuzKnV0qqf9LB/M7Lyjz6TvKMtVE/mNSn
SXpXmC8BrIBmnI2Tr92NxVFPFzeLyntAJ9al1R6bQRMgqlTmrvfiYaUTN9jXfuKsRyITpB2JmY8+
F4jbMHgwSYpRyN2X3fBrSIlf1+iTx9lyV3FpZaRP3OEQQ3i4n8eK/6zvHtjF8LxQVaVJdckLfzhX
VjLf120ercdiGd0H83MpziMBBBERI2SE0+z62jdwUw/WA5yLYjXhqzMQaFFxTDv7JdAqNnPF+2Nb
I0E5KZZh1V1l6mjbygjnQv3QqyTatXZ18VoHsbyoz6WRFK+Rq6cTEADcATLE5Rot760wMqa0Vf7a
V7Hc9jpqL+nU++fCS1FutLoYSebczfRud7dHuUapdhOs8+5sGvvcw1Lklyq+ys5MVo3h+DuvjeNr
3+h1rwe51trX14lc+4m219wXGEMeAnx/TPDn8EPxnwTNJc6z6aPgndqTmva3t6dqplkjxGbem0mQ
PS/f5hIOWLWhsJ5yP3GZVjZOfxisZ8OTzYa2Nrifsy64vz1qJ+Mpwvd+un3Kn0NjHY12R3KX3qsC
4/T1n0dF7d+NvhcsuAnj0Kf9Sx2Slbh9EGPgiY1jWjv+uvR8+1yagaZw00RsjbKURybemKp7s36c
RuM98nFozjQYu1m6wxWFa7wywEnKwWiYckU4ryQ9EvXHQ2Z2Hzrn15DKWHI1hbqEs2u/9PN00ExC
P720TPetYs8KocGcM22LvVW2WzOI7NfIKPonh2e+iPpDYTslbKb8OTUT5zUsPLIs+sfMi+LJNoJ8
1STKONGziVPlVOa6yjBQdFhP400dVfMhNfp1E7vY3WQ+Sop1r9xJ3BLZNraR2jIRaOpoIRlnBJIi
hb0ukmwYphsismKBujOzpsJpyR0iZH/Pdc/FOEhzaw6+fmqaqn3qp/zqCFmxZ1fimJdO9GBUE8PF
rp6+iMe6JFIloU8qhz3DStXjiphGBIGif5kMp8LiYNC/LU/DtI63KvadXcsA5aVwY7XFyvMKgqte
374j7RUkF2lcb89u35X0VEGWpZ4mwSjE85W7HZ1InyPdXBvIMNl2li3OtJx9lTU4xm2TMzUKfe5V
q82yVWt77d8h/EMgyfyZxYS9CJ/hkyuUu2/02B5Ty7PvsSvJdZ2Y8oByk2+j3PvxmGb+WR4E//vA
t2zjtXHUk1H4O+X1Nty2yT/NQS4o13jqBoHEBKvvTMMf961vVtcgLMZtPXb2C6NE2qiyCH8SJyY4
UE8bWWX1xcWluwmiMDgT0amfPa9+8QNlH6e4Kbb11Lkbw2WddlWdf0qYM0nz6fSOACZU8mIvRgsG
n9fMCSIufh7loWUsBWGCQdserp3RfE+1dPc6mlqCP4OTXeeQMiPDVKIY+jfiwKT9aM6hxO9hSvKM
oX3qusBoj+Dn9GWU8bDJyta9yKKt7kyzIAYzNMWPrc+69YIrFVuVba22lJtsjvR94wtvA9CIUnt5
2gtjPi0DpdY2hn3sJfXOqevpY2qin6AHIeUlSLOO3361SVb8ZL747BbP0xgHZXVPw56c4t4AKlDj
ksrVmwJD8aR7rNR1Kan5VNvfO0PrrOYKEIMgKQVmRqYBbiaXK6tSaKm46o1D6MX9M1VgcZZjWKxC
Px6fHPuZgbS4VLzJG5GI+LsPWONCJ/2crWDeFVE7rbuKtLJvyhp4UmcfnLznlRuHLt5jkkinJXjq
bcawqT8ZeUimVbHYUT+Ku8HpxC6jmfjPI7LU9t7PWGuk4O1PnEp/NrV1xDjj/rZO/UQ5HJl19tyF
dnxp8dmuB6SeLzm0r50ESVEmjnEXR0m0Fl4o3jCuGCTNeGQY8X8/d/uq35rj0deBsymb+MtPIvfX
KNuDrjv5SanNIMbu9l1gVizLeZtva2VZBxB+6Yfw4Vw01vTll0x+8RCf3WaKnuOm6XE882tGzttk
W8Gp8k2HP83/6HuZfC8PCMT09xbaabkEsjqzz8BjqG2sUJSHsdkJGD0PVo5eifv1kjn8WJlW8h6x
A7wS5eTa4at7KXr1SDMSrnjPjL1Codrh6UBdGwv9mDrA4G5fmETvXFpJl7osVl5sPKnEsC63Z9h9
+qttxHfLpwtnPFaSIGluNNAIU4vKIEmcw+y49d3kGOnTBHfqkrXadPdp2e1uS2PDbO3u/y6SHyqN
86vbU/rWllXfOw02pHLU49Uiw06phRZQDHm7j0zSEWdDlSg+lGCxO/6ObkzuIsys574OiMi5LEOp
1f2DwQJra9llYPAs+x1Y28kIgSLqzLUOwYRN3Kviez3ETGWC+DkaTbXz3AHOl2W0WKJ8RY0bAbMb
Bpztti6iw+1zTM7nTSN86zXW2X+/pWJQdOkLOCn1MKnHLArVRfsDSjsxbStjDyMUlGIyZjP8rKay
fVqAjmsnbzKKcamf7JDCQfdTgyG5ZXAmnGLTVT22wqz5rBMHK0vSBVzMi5L9xy8sbgdH0L83GEjn
Vgd7E4/cU5jkWI4Z4n8nwc8Yu8ven58cDcJx4zRmu8dJc/K9/Ccde/dXEjBR6ZL+qI2OHqBzsQDr
8CBkyDLd6Pzx30cVQd//93P/fvXfRwvzg5LNWnd5KL46jAy+DpNfNh6Ejb7tn9xxnA6xKClrPAYG
bl6A0+vTp9v+7iifvDvKwWFe1uLCBoviZcNTkslXoGy8YpGaPmy3Szdz642noKFjqFJaM7pu9Wjn
lTzHon8GjKceZzPVj/SkE61oykovAIImOT1Vx7TpviVevcWIaq8baLX3lkPgLQ4c6+QzgnQSy/qe
Les/D8z/fbB8qVftp1nrC61l+lQz+rz2ZsSQHKGROX9EA11Iue79sLqoWcpzaFoYt81+r4vlx4TM
5fKh/KXf2+uwt1/zunUfl2d949bMIGapiSqXeh8OfnTFYxYBIyKoR7Z7Wt2eOiyJZF5s/MllBb5w
Szlerm8VRTSw/rSW6Z5ut+qQ5tN9UOM1cyN+rJoc92QP2fDeymvaJdMH/Qnm1QQ51d8Q4k6vw1Kd
dWmRnc3Zpxay8Ht0xP3iAveIIy5NbKaHOXefRlbfS5jocpv4QLriokQdsTCPeKnx3CXxorEAPaNZ
2jpe5561ea3AADFWO0BWtF/r0AmXJ4NSA4DFUR4zM4mvpedE19nPhvMg2B3ppBumkq96pPMuxs+q
ea2SYBGG8d79fx85zLNNbCZ3WHLyfS2IXHhMHT490R9HKXs0g8A8NjMyTN3Ul6ie2lW7vDONjP7v
0xwL8TIFwiAodLul2Hf/JI/YMOJvJ/LLbQv47JQz4mqScd60weRdEcS9M0TGjeqYOZUlczpTvxJQ
jTaiGuZ1be37vrQOblJ/IXNhmhnMA/4wTPRab9jh4v0QYNqeYyTVvumHN6zDrIK9D8eBBtxRTC/I
RnDjELoc++hVYj507OG3ndwrvu77Niv2oduyIEwbeACHsqTlK8wDR1nuOhl9TZlL2lXvVaO/DcMv
1mmCVaksq78Ikn5g/CFi2B0cg7RYygW8TWdynJQkyDDhyYoFkL90rtDmko22kqdKEIiTyT8Vw3xR
Dt5pJq2dQQ3ZO36CrGtuKGnrndHg8VLRER5NuxWKwMhcU38HuM2KjMixmboQkzb9YgWbGR+4ZGMJ
GBFsdtFA8YZ6TK0hjVK3YD0iFrfX1XgHVOXTWCb9nu8nhxz4xMoNyeYNffHZyuX/Bpq5MjwAF8ox
QehF+Lqo2qqtidfQqILk7I3mSWUBxFQDqzXZ7V0d+S9WB2JDWMimFgoAqB71RxZmtzdB8uEXDhny
DOHVi/qPIf9MG0yR8VTijaGn6RPdrlWCNOGH+gOwirurlj+xMB24mQZwkQAfhl2Wu6w3+eUSCxJW
zPTOStDVhe28JRmssxAKBqV/3uyQIaNldl01otoY7a6xw3aVFwmtiuF+1/NA/LTuzC2N+3ooynxn
JPM3t8Ch8r8lnul1B/v6TJrsMVfL/2XbDG9lRg7njaJW7CyKYnP+M4hxOFZ9cQc1poaiaMcHPbiP
laqMQ2US25lhs2K6Z6CRme5j3fdfWRwYm2ZCRzISxeWcAQqS/ZdDv2BEXUycmOCaDSYpFyLcMMfJ
d2pgiNO6yW/p99XGU5BqNBmnpOE7Las7xF4w7sfFnY8AMfUoomE3bESskSJtOazakhkHOa3YPBV1
JHFo8ielfvBTze2HPT9GirQhO2O8r6dXre1gy0QXEHCrPrRTvrShRIKZsZdNbr3H97k1SW0fRFPE
6zpqnqrC0fsuJFcoWh8Tw9+Zu3FtaZ0d3bKg7S6nO89eEnz28JAKwiQy92DA6B2N6sDla6dnrpqr
cHucTGW1VQk9ogxFC3hH3eWle6bhJutlm9ZpelVD4D3ZSc/F7Wp1bKlDvGjwHmsfWFCdpYck9JN7
5frzoYjIPJddTmVSEG8p4qY79P6jMYKbI71yTXpMbhMWlqII/+mWasVTaq+EjQkwKrMvlTXjJhwG
TDpFdI3ijvADK3QxUfE8e1n1t0ANfvCxbgQqSy+evEsC296VcWNuS+yKD67vsVBrOL9jh/hddn+I
TKR7L5d/Skzzx74F02SAcYAIWqw9u38ORpZAwwymo8fYS1UuCLw5VUdR0xi7NGtTHcL4YsZozJE8
QSYUj2No7LOEi3IgnqI784qGYj+mrmU/4r4jPsU1UqjyWmKtf+ycwrsSctghELzrPJ1YVvNjh2Xi
MSu8c4l0hE0dXylcQJ+ZCXaVImqqY0ktROwvENTlU/sshE7WI23QF5C6RzxzgGOwinTLOJmc2aNf
qfLLBHeIH/4XEEr7dPtQ4P92LWO8vz0buhyKDUiC462+Tnphn2bdfYcdTLsoE3B9FbUolbW84whN
Fh0hWc7bNH615/QfF7jPb+yIbVWm7pcsks+2Ms7Q5+xXlmfAzMYSjls2TeENJ0dWBSiEIL4wpq2u
HSTsjWKG/MqusU6itPgRfbd200nxe/sXKYv0PVf6pyP081I4GCDz1L6DkaXviyTM79Ht01h8ga0r
fvJYf6Z0Ki//7cLE9DaUssdil5bOITf00qnF5Me8sMxWHBfUHdOcxGiYR/3+1kKIdJq2SEfO+ib2
5F0KH7HHn2i4VH1un77OVJlLkuOPMHr7kGLN2Ah70Gs48fJ8U1RIBZZqpQU/iciTwdjVXOHDL3GI
ty32ilD8VBH5onYei/eh9aFs+e306LBj7xJd1xc8cNvaBucBrUJdJtHoy+3R7YNb8vvHJKdA27hH
2+nGV+5RGE52E23dwjDPaTYy0RpClJioZcAoJxZ+b1Y8x7u6CpLS3tXYYNd69pxnx0RIJnNEoD+c
7wZ8ybuyIKBOc+6XHtLRrIMW7NaiLMHGZjj+PsJGuG9N5TzEJR6mnMzFymc9PdyeMipzHqgrx60x
O3CEbhVhok54aNxhYw7Wi6NFe1DSbYgbzPBt6urKBkEXdHuYhlN1tVzzT+g4imxUQRdBe7SKo9i8
pMsHEUYpL9ASugGtcERhmM63D0kwYhL99/ntUWihaBNig30QNVeZNeHd7YNvif8+knV/NcRknm6f
137AHnn7rUfbevIcuwUIGLTob4S82MpHRpPLBxwUBUD2pYJFBoHaEGUf4+gGzwvL8+i6XrYD+pl+
LbhCtEWSVErqh6KQb2ZUp68pVCdoPaM6DEWcvHhm+2ONSEaMDaxNic+ICsARB2Lj1uvt6ViAUuf2
ep7Y04g6CEX97MpnbHbNMR3jdE37kB0aTUQ1NmXx4MVzdWhb0r2JlZUP0PqGdaGm4NQ39t5qqvGj
agv8mLbsT4HvGw9Oaljw02qNTE3IP5wwxEnH+a6NEqRlpOoniTC3JybuHcnGAPt1z8bA6PH2qKwm
+zBNkXvGq2IfDMTode8pCFGL/pRNZXy9PeIfLwjHdTPYGJVsqyLqMDOlwz7bnDO7hfKDtbPB/+Bh
eVpUSD8Js6Oa7ReX61FbMj0z86xxJhWxeyLzsS+sPN9oypF3ZTi/jCjMv8r7KKta4XEsjTtDG96b
kQ2INxXjAwuV/Pa6/vv01hDLrGDHiWbesq47wIcwP3374upi/piQv44SeOjWM2ZBRE29ZSiRTwq/
9qpyVXOYAv9vbo029r3c3jd5Zm9dINbvEWVxItJNhyVr9694albFHsNYcCddqqQmNZtzNIb/+G7R
PcTZaD7Axvl7a5Qd+BAb7Q4M02zHxKgqeuhuAXOToBwvfuLROCaBsQ164HmYQ+yo8RdpvXhJCwyS
tSFHxDu7ePFAxW2chMzHEBn39sAkz4qm4qehy2XeLD+LJtAwCR0IABWR+Iz2gawQb15aBwHw9br4
j6C4rI/9ABOG9Cnb/WGyanVAhCgO5HmSZ3OpC29tszcku2Cuwk8/mZyNH3ATq/kxHJ15HWRF8zFl
yZ+xMO2/XkPeOO7YtTwnWLhH6nX0o5MaQlxzREi35HX6l8QZzXPGPriylqeGYfAGhAVFjjExVWw/
K1TeCzUus+HKC7/mJdi+6Iam2bXrukvS+3+/A6RU+DXyHbbJmQv/ueFNK+7XkEDeAzCX9zkS2htw
Ea/v+rd5cKwHfwofaViILXg9HoccgascjlNOBCVZ+tGCUx4BV0Ir/c/yNLMgfYKbNDcWGCDG74uH
3E31PaWevkcNl9RWS2urJ/ptnLys7VOHPbOYZn+bFhOGhRoK9zxUCGaeMcZ7lvRo09ZleDHHnjed
iu85NcZorYGBfE2lvITS4bKPJtye8LZYPbIAEu9y9RNZtl49o8eDO3Xr29fYF7D5pm14yqKFGdBU
1tl1sxJHUfGCgluCH1LFD3DcNVgZwpYwsFcL1eCpDUi5l7Z1P5PE3FgqhPsFSIMQKWAurWKJEXro
96E1EqivOsl4EefrSEhoO3rdlwUf6zDEpB60iP6RnUb140cE0+QcAJZIFTGRKGWycruKsl03p9BY
8nZ5/zP29vM01d4hJ0Xf53eZlxmPsp/gnoqCwEDxFLe45bIBocyZ+yNBcedoTuBgXK6DVe88xyLr
d5wiZ+1clN5ts6QaRq3JumnQUE2DtXXixIrBgK4SIgfLrN4QagYVbCX3Y0HXEOfeO0NpTdofJzt+
/nLlvYyBQaZaF5dUDekWzGXOKU6AnJyMyB9JV+6LrWNU0V4IQYYG8OSqmMJjxB63HmaPXpQoyhAn
yUoVaF3RkOyx3zekvMw3ToNSZJninTNb4hpR7Oaz8LcI61/aWfC4vAor4S9gMsZBMor9NRX6fLC8
RzWTz8XJeRgzqEtz1t8FAITvBjN+VFxxR6dzJHhBj4vNMz/EQEgfl1OxsQXm4qCmYR0Ma974hbgK
w2LY79bzjnatxiY5b5h+bUPTe4rYz34xF+X+luhSFeGykU+Va7l7MlXdtik7vfGB4cQpDleOEAHV
49nwniPy1MvRCwDWmEg16RZKONj1xhhpWdR91leY7/3SPtpw5kkHQXyYHHpORU5tg8MMkafGQNTG
5tm0wxcAaVds+u2x6N6KBqOTAviV5BfEwupiivI6VnKCktmcVGh327iIfl18VegdIjuQh/82ZHMO
E4xxwIbBxI5/e5umQXhiF47MQHMGVXlt/kR2tONUg/thnsS+hOSfcQ1sVOtDbY+dQ5HhLjH7x4A+
kfwU8SdnycJKYe4rmAW7IH2IGq7ulG/HBn8NmNss2IC30Y6RQA1BHtmsw62x1GKorxofw3Uau4ME
EZPERFRqnzMqwvLL6SoPoUIcoEFthTM2BMsnG62z2lvW7G2tEaB3fuWIU70xDCIyUesvJlc+Gxph
u2/G8ABV6WVoJtRr2ZUbKs56VQF4opUMT0AsViw85b7oAC5BHtMoOTFLhfm3LJP3MWpaDGWAB2J5
SBIwWQAl+rUXn4rJgPJmuc0Oky/grSb6DsxinRciv2i3wive5ndD7zYr0BoU4V3ziJFtsZdPck8S
rudWmtNdF3j2Ia7SvSxqa+fnDPWH2aceARa/6xZO2PiqG86FUDb40VG00y52Vh6v43acgQ2Vs4CT
jtE5J8UtAF/mzFdXNX4eL3sdYxP/kzUIUPsCyV7EnFOzcLUjOdw1SUUCnJM6PMs4mmL+Wo5dcGvX
58WlD+GknHAjJoGDrhfulerqWZrJcPCUTq+e2WDsBzNpOT1ySk+/UXEUC8GSGKJCW4KXFT+ts5G8
m2UKvFihhbTMdUP76HneAzGB8Jpjlb5imv3A/VTtBY6EwWWrAUVONmFIj0Qp/+YqvPrjBCXK8a9D
5X1As/tq/fjshxMAhHzj1/Kn8/Ci4Ee6uDMEAFIu456iMAIFFxjWB1XUtLdx8XCfPEd2+DQA9jzU
CvydFXFWQeU9gTf8amPS3kFdvavS33sS2raf4Vhxa071kP9kcwGGq/D2Da5WRKTqcSgnF8MYGLFa
70qyPIcy1vbFGny4TG/M0W2OYOn/4h7I8Nb7GJtnvY3D5KVygm+QBEBzk22HdLNqReZvGSIgNjmw
PRNuV8GWZnn5u50lfyNcs7ET8JcnrNAVLqjGd9yN2ZvwC/2PgsIzaS75cm3KtvhmG4XqBD2ht7pq
l5UB5hiqs1VxrqvxRdlhthON+8FQYhf3ZB1Nbu6kSvVGUuswV4ycVT5HD0PSbGhh7xEpT03nXUPT
J25aAi5JSt4I/5w5O0qR1xxr/07JjrNIbkSyLmO2X5/r3IN7pnp354TrynL/+j658U40KOXCfu6a
nyGFtD1oeg7sksdS+eqJs0TICthpSi1lpXfRd0HG+VBp9wlO/GoWVbam1GFT4u22HLQ6Cy/IWvvi
onHy5IwRIYVDyOIfgc6p1tzLngdgqpsdmCqcMtADPF4PuN2rOffWPU6+1QT/7pwqxZwuindz0HW0
yv0D5lgm2xYznC4QR4uI6AaC850aF9iur0aYhDV2gh5ISws3C60k4f+osgwD0iVKqSB5ofuNEZi/
QG9s9B8sjuZPx1FbJIgUzPlYAxr1MKEuMUjRghMRHJbCBDYm4LHGKqoROoCF68Eb1lEh3u14xPu9
4NGUeewz85QumZncLvdc6tx/NXF5TkaJ92ViPxd1iPk+IL1gYidGvwVuBf+lZWQ7cLzDnpPDcJvX
Ba2b/ZsE8YtsG8VQs92M9AaFR+wDAyVxxxI0rKIompVzKqzse9RBeBd24dEKMs1JE81ryyFC91Pe
PcpcHBMTHXU2UAM6kwU31l69ZqK7nx3wYX2iYIB107Z0vWdHQXQLIw4g6KYWMRtIpGUF0QN7/7LH
lEDMQT/SrvQo8Rorpyw3oYUqbTZy6w6Od2DYTnKjR5tt7ObdMOv5yZwa4KIAT1fj7PC96fSQxlm6
TzMrvouln6+YcYO00e3flHwupsS5em3yj3ww3AsChVMcmxRC6jgTZ1ZKERRzppPofPCFkxIbxB4N
Z5ILV3YTAfGW8xrS+FJZ9OCEMAz2uXWhKZlImuSWnaDBYhnLMn00O+fsUwdue2u6tg3R6SrAI0/k
/4ilrNkYWhKXcNPdsumhuWMgJpewMefxd7CRo0IZcmSX5a+raSL7nH2kGjxc6ZufUS++/fiTS5MQ
uAtDyGqWIwb8udiXZGKsQD7Ykfs6AzfG2tjFByVMDJqxe7ab7IVYHpXIbKORqxZoNt6cIXOpy4Of
eAb+OSnsVll5x9r2hUsSs1fwG8FNDIsSzRdhfOVIL1zVNIXEIA3YTB48uarfzq355tQUW7P2od2x
rJgMZmwfAn+SIgUR8F+Dg7cKdHAxtu4DToNXTcAt7lOYUQmc7T7NnpKBOC8DxZKxDCeJMhSZdLmR
+MJzrESG8ZJWZoHrB7+N3xqvE964tR8P+ZZTrBKrXUW+164slzp0lGvm/4Qzx7ZahV25GwA7oSTj
Dhs5IY/3sV4HnHS1MT1jIK+pq7VtKusujsc3L2I4IhUYFWzxZFYi3GCmR4rYzR4HbWQnEUzFlojk
vMqj8ROaqmDKmW6qBtkZk5jYdU3yYjv6O8zF0mTre6GjP/l0JxUWp7n/03oA3kxGOuuQhYpiCtJO
iXGaE5dMND5syXIFnw2Eume81OSeh9bFEBddQ4X9sZttQtZUe0RL2h+/J8/TKJ8D2sxh7amXrMgf
87D6oIGg9yA+4hbuVU4xPTAJKMMiA9jAO1LsZlkkuRl54zZB1j8bmESyqXK5uoNk34OzYpGToB5T
91mNxkumPd7XgQCzHq1iM5jkhrEEZQqvlScMlh3Hd1edBdSXs1ZMA2MyAUeIlMX6LfVnkFpVVBz1
surb2S4pPQNUBOGVATcSQ8sVx7kQbejNo3ccVfMch0X9kkpxP3K5+UF+5bC5NbA7GmhqkpSxb14c
2kkTJWuoOY0LeYT96JnXMrN/mrggtpIgBpdW+Go593nYl8STq2ijhPFsB+PJFxaLsmNfR5m+kms6
YHk4DkbwkjINX6ky/+J4EtLbPYk2E1EhtncGTviVd/SgLXP2T7u4GPu7KnOxSVfO2TP9dYpsT65Z
cd4SfvM6OsKhC8DzNUdYqnck8jRAiPy5w2S5Dnz33DgWVxiOPMqTdhdVzXF0Pl1e1aBYKCdx/hXi
OFyZCXCowB95jVs8hokGJmopCOMzzv7ONUjLgjiCQhT0f/XU/XDA0+0aa92a8eerNO85GYRvsqAt
ta3NURkUoYXBG8feuEL1Blkqpq1vGi82+vBmrDAvJKS83GE6u0AG/TBhRsPswx6WKzY5mC1g/7yz
uKkvVgx4su+b6RjN4cHx6x9J3dQ7wRKhJ77fes0zXGcMoMEje+K4H4jj+YP345vmsx0S1M6Efu78
NMZUMD0S4LlI2/4TR9U+bOhbXUN/YVzeCl/9OtMAYkfqel85/1gkiaykk8cyn95s4X+yCuMvDDYc
PrTWjE6jpnmwmrT7pj2OCYlAV8FdGWcc5BCiw9IBHhTkyiijo/W7h95gZg9ZsOTPdB6shHSw2U73
SjCnSdrpoYqDDRUjl7tT/p0AWG3DhgNzQoEnJhXsoDNKIs3emOVfUzu8aZqfFaM6uUZl57LAjiY6
HDIdY8np3ckYdQoVvMvJ+wOk4h/PA+zBz1NjfjRU8gsrxF31uJU5Re6dkCvnwol7V8hxDQ7RzMmo
lpzV6IHCJzP40qTBnzCQwTZX7xm++g3nAvxJE9CUnE1xdCLrB/csIIngEkxtsebkvxkbCEM/upBx
qD9adCYUCv/F798cr+ecp15fWsYERog4FhgMwFObSsKuKzICLmYNFYDS6ulRiT0wkoQc0SUHNmWT
xpzhTSA4Bq0iu9XrZ+mSb8SbWy2WpN0ckeBjYdhAkaTyDLALe+Yeg0x552nvPalPg2M+VqOwySjo
MxX1A3g4IvWRD8jH5WzEAN6jT6HrR1SGHEDHcNohx6OpWao/gW8c3ZE5lwnlbC8TcoMSjtyuc6Nd
HE2/GgFjdriZKpYg3HOXkixrXZMyj4LnXBiPhR4fOq81t3bEMRidxtkitf03atOLivqHDB6iIbNz
WoR/nebEcYcNGnb528VU6cCpKoQKOrxfHXGCZDXAodHhaUgHtSFiugFZThBdyAwyP/I2FfA+8Eac
F0Z+LYjVLXuq25UHlxT7PFMn9FAbQis5L8HdbGBXnAxGvMQxvzhu921yyvvYlddM5d8Z0YJ4cXcx
o4xYxMSoCVkuwdoBuy/IBQIiVAkqCDk/a2AfcGKOfCGsgSl4WvuWma9t53dKRoeeWQcr3a4KzRTW
5VSWymB7pzC4unnzqR6NyWFyy86Kz7TZQ4Z9qi3knckqG7SZOwbMnAHU6uF/ODuz3ca5LEu/yo+4
bmbx8HAsVCbQmiVLtmRb8nBDODxwnsnD4en7Y2R2FQpoNBp9E4jJjrAskvusvda31oCXn3oHpE4W
/tA9mhEjhHFjiIU7MNEFpASmiQUo7haCrFmFoxF4SHwDhEkknE3GogviNx20eZdhqaVeC0Jl/FCi
uy2UzH+3195YOyETx9TRMKD7yc7sB54jPtd4WSPO1uET5ZXDAvPNLfXqo5t0Vz3zCrwpzoclk1dI
IBzfIvGZlgCtjMI+5wM3eEVdoR29YgbHXBkTShmFeuLCv6R5c62pNCFgy6lkbs4bO8IItqJ7wE7n
kLmGsax8GzQNomxcgD2iP8dgqMY0BDsspvOE5NJH17Gc9buz3RTkgYBbMyVvchhV6Kq46G3abguo
iS6Yra0+VLfYieYWPMLrhNX3dZ4BR8nbzeiKi6kYBYc+3yOkAq4xc3cxuXv4Vu+g7bUpY+WkNbRV
pMnv0jVWRev4Kyth/W8Zx4lxk8MS6BAnB+WUk8cKK6z9bsyNbIiydRq8dK06kkV5suXsMvCt91kp
dJG2F3iPcaB6rVqYG/y9cf6pC+3RVxqMmqD3YLisEup7gPD3BPWxDjSqPHhp+p5BBSEgS9h5ZIuY
A8k+aMWxr1uBf388j1X+qkN6XTf6tJ49ttTTrNDb7gLb+szSatVJ/+I2PKaablBoX/AwJliTaqTS
CbctXr7yp8KA0yt4H5Enwo2tJXAqylcrk7g0JEfwjGrS1il2jRbvE8N9MdkBWSi2cZc8JG13i8fg
MRH6aSLgMj8sVV2/drg7KQk7DxV3VifOtiEqVuXbZ0Hm5s5ztArK1UlPONfw3NoEpq2WA80a9fSD
+oAG7A8sU2ECVC2ttllndWvSltdstgtWomZnnxfXvDYvrc7FNfLQ5e6cbSLSsGxT9/6ES7kwH5rW
jtHOSeO7sFdGziwwPl9Gj6mhqillC7RQrdHRD5jiDZIh40cnfqMJVVzNQJUiw99OUfpKc0GGQuqe
CvowGoxIx7KL30tGPzu1Tw69dWujjxmONQkOvO65q8fqENggzAt/ZbutPIgk38FVaJYxoXT6DOEm
wWLKbQ3sU/SKb+u1L+2tO+r72nA+Y9vfx6q68Hoc8c09ZKUzLSOQawRcX4won33xTFAx+Sd/9Faj
1h6RhehS6Ma7yLQ8CCmSkj73ux+pvihteBzt3aB4rDPyXbvM+CxNvBalj4s/MHHZslkMtGddcqHU
XKCF4E+pKntGeXZHz8R3Y7lMQAH8eh1iQIADl+wB93tQPGOtnnyYNbDfT5JByYs6/V6zedtjeiN0
wDYcHFS+ymv+/TCanpJQYXu3DrwXvvC7Ez8gVwoLAlmQ518uxp47+WOf4HGOBpbqo+/B360BnvWz
Pj3ZN/xNbKaMjvsj3hQltDPeFyQ/37mfv45hoFwWeGOXQYkoJ56yhHwk8BqiWLT8JcDSyJ1ihJ+v
iwAZLnTeAz/60cbYXEueQHlagtNSWctbj+6qkomgLyLSXdycTE4rmg0k16J9gHalIMoZW0lhk8o4
Lh3KnaCPBPClk+o5TahZZ4b6jKb21BUsvDlXLSCjQ40lKzAFI6x5pgvf9FBNeGewFsfDm+zC+scM
e8U9aIYqeVO9LtyBF25FMBdssyRINHpMIlBzQGAQkW7d7GESLUUBJhE1QT6D4HglKQ+o8eYN2QND
7pwHpnJJXnruhghK3qExQQV7OmNXmXefzCkThXOS4nC8JPW2jK1XrRzv3KzZFAH1PzrbUqTxmNL0
1AxgEWcRqyqvPk/lsSrVJ/Ucm2q2e7h5pbYe/ZLxlOxKYsIQ4jC88FyxQv0VWeJoldWTZ1p7GHoo
mVRJ4bCeI75ruxSALPoKbmBgvlXRSNWVfvZiyfdMcBwFLtO1+dVPfC41RNuFXRw8O3yoDO2jrciI
Q+0yKueafqUVrPFM4qsBSr4jiFSs3DQncVn1L25+U273OhrC2bqDcelCK9sQgkmILV61GNyBKy9N
TGUt1ka69IiX9+IlmAtZU7O704sSlj4eZJkOAUuk6jFrXarYokezeM294iNqrWgTa+mRRmCwVhhg
l7LLOfkjcyPQuJ/kBZdGrFWLWtO/KU7ghR3124D3zoceucy15orm/97H4SPlOPTJFedgpDaVrl6a
ynhe6RGlrZl4//M1Z/pzodSJYzqJowF5Sbt3JtRne2b+SDv9mngvHzx6uHFUWZeU+PjoI6hkXmah
67fvXhHmazgZGaVzZxzON5I/5Dux5jdK3VVA+4kG5zty9oAkvOrR9rolCR5quXg8Gg14GkajkAYD
0E/Ra16TIu55z/EY7PiciWVzDK9ImNbqWHvhC8yE17yFzhVVzs8Ik4mFqWeJU0MDmdISquVd46jg
7CJ7YX3Md5mW/NYnlt8y2xka8l9iJZjjyCIvCONeqy58YD1JdRs3BPFdZsV7ndVfgQ7SzeHomCF9
Qn44YW+vF11jf/c5FpaiZvKZWsDz9viAc48C7BTHNU4zPQPINfTqEZWGWA2swzHpNkAsHhNodAnJ
dwb8C9nMfmOBQzJIhAhcFuZZj8nDwCzMd0jLZIh0FoFjehvTi21rr4YxIOGY4gTaZUC3ZhvPjgLV
5J7OlCV1st0qSMNHr3KPHMrBUvriRFXyk+nqGwoGVhAYtN1sIU2IjaziFo0tcJMzwWmX2XCaVySb
3h+WjjssKrwAK91Qrw2/7/rtb7Sou54cwt53tGvm6vv5ws2sayHwadOUxXGOOcemINjjWl9QC48P
XWk3RY/xwnVYXTlNcaHm/QsmwLow4WGZBVhxDjxzJ3SZFg94Xj6tvDvkOhybukR8TuJgYwfJylUa
5OEea6AKblBxnp00+CoFgMFgmgfvgmHfU09jNXE0iR/zAbMlPqRFoA97HnPOouDF9bgPCWW8En46
5tnRyWnk0NNwaWcel43rbnG5GduRpGpjMUwV42nm5y0syfnSk9HFL6FPMFr6Vf7ko24ypvob4Cmn
NLC2BqSvxm3PEKtuIo2+dGKGkzF95tQkLaXVXNmP3TRT3NhR3SmLvvuWo4FHxpfpY+Uw5TEUu0+G
mX8Nkoy0y/JmmMs84qh70hgIR9O51Sm3JKOvwe0qM9lOLI3RxXYK29mWhhJ9E1AmgdK31PpJvUOh
XZCVXuWNMNcenlxqE8dzY5W/W/cG7+rNwlUGTAmBTkubQ8jNkD7uixq3np7MjkUeShLjApZvSkym
Zh8pn6BpdBDIHqvQBtdPncK6bPnt0XpNi+KBzlV+075kZXgNR07Yvd3s5wJiD+epTcO9R2c72b9E
ybWGTMDDn4fFMKGHZRltBtDm7RX36YfE0da6oMTADZAt6b2+G0AGlcUnLVV1bN3wmG1kG9agx8M7
q+2efDKMbjLcNzG4xM6bjnmpPZhb6VLSl6WjhlZET2ujcCmm1YertTeqg/QHeAZ3SelY946vkHwy
eUu/WBvyNVf33IooJxfGrQmqh3gCReqcCXVh0XWKfaVCUOAUQ5GTAVKl9StKWHHxUQxol9leFu3e
xijqj2fpUa8SWHyncwUByWJd63asb2C7l3P99DQOyQoIBQI9SPeeWZd3TDThxiFSpuLiGnm9Tby6
2Gkd/OKSu7hOzIfYLiY51aQvAoBeMgA6GhKep6k10oxF1llVwwbcxey+UE8tJ41tK8Z0l3BD5REB
PTv2LgYD7ybJKCfqXipmzXpiE5x19kYmmrYcs/aEa5OyaLY7PLafMgdOjWNhw5q6/dzqDApklw9M
VUlkPzoC3a6wn+2Ee1rFPY2IyNzGl74G0VzW6JLlZQpe4b7FLm0cOdQcpVPW+3k/oEFIXBUSlY+M
BQNAylGjTP3lFNNhpQJ6JkoDtSpjz0MaU41c+pCMIRcOp0GLX9l9OztVJE9NWYiVcmtO8WvfnkKs
3O8kexDoBoxEHcUtwPTpxEybrQYrRjfLQ5BtscRhbdd/anWqpvy96rNyE/cF4BwpqAxLOEAZLiCN
vhpI4vQnuCgwP8nysyil84GVTC342xnJCdUnJ+lMzb3Jy1LXWPw9RSNOifjYyXKTlXO3iv7dBTA0
yEq87mpZceHZXNlOeB+r4KvH5nPq9OagPoMW2Gsi1iR0aWKxps9gCNot0vxrgGQXBtmbSklsOQV+
zKYy7qgMrDago5/0LDOAOeTfae9Vs180WtUcicaaAl1M/l0x9y+Xn44Rcirlf4Smtyt6doLAiOAD
sTjlcB7F1ZdeW+k+al5Ex/AaAkpaMfkflAGsjBHH8wMYDdoBRNV1rOJmm1hvtsaQhJSJGcJogSdr
36NH+INpO14iBFtWuMqn6cGDgsqxGyajap/aKCd/T0n8mgfIqgOuxj7ny6PfZcFAiH+WlOJYWAc3
nx25xs3CI8UbCrWrKT67pgPRYjONzy3bbimPUCch91vTE9b/G7Xy34aU2z51brjlbzz35u+ZRXEt
VgtWNB5RyJ4BQwVwf/M9bLfw3i+5Y8LYELFgZof0Uxfuh36FXPTeUy2FXY+dgZ/gjk0pIyWhtPBw
Gi2Si9VNLG6d7AdnWbcgFsid3v8q/Eqs/IRSojD4iiP0YqgNVPml4Lfmpqq+rXlEp9lBhj9GojA8
arA0TfZnQWmIZQazucDhWMuyWup5QUIOp77rYM7BQR+3rrcLJPJol2NjBI7YQ6tMf3eBJDIdcnFl
Zvwk6+Yr0cTOwfMMy7pjgWpfZIIbDuSHGKyCtfue5TaXI5fPIm3iK56nsUNp9Sj64gEd32PaZTuV
cRARiS/xdnQrv/FesqF5Gtqah6GJ6OvF7WMuiSWj7zSrpGwxYXnVM3rXvZFVfC10WgT99ywJ5DOA
M+a86ZL8tSImk4zmomXaQHisaF3rc7pjkP+XvTU9cyYwFz/onY8TgYtFOwyIWTaWdrteJw2AnxGY
RDEZGGDoL4/b/owvGgg6w0jrgxusgp8q8e5YHd41fJWwDdJzElQX5Ml5TpkCDul1Oj2Hd0D5YeZN
1kW5VbabCnrovE3dFrhERpS9mLAYFxMQDuuU+wYMMbIibbehY00jLFF/R/FLMJK7gTi0wuFwo16d
fD2mBXd6mghFYuZ6tituojQagueaQeKvYxPfYB5CBYpHVJSi3kvFLMgKMUKci74oUNnUGvqOC7YB
5CJOlnZlAjrHjJ5HqFGCgXNZElFiGMNVlzcV7Z/ZJacxM3JZ4YkS5v6UDfrag1xv5M0rF9EuicTI
DEpPm9Rv3Yxza/Ifu0cfr+zp3pxOhpqQIypKMMJ4VtWJZx1E/lvPCWxEbPvbQX3PdvQlufQ1fas+
N+uCqtEJM2HnIMtq2vCKPJkuGih/K60t2TxC+GbAtAHYN1QuBog+vWImRvPm+F+C79SoOTHt0lpr
Bl0/I/owGjEFShl4iXD6qoX3Z9W/CMGaSyQ0o2LXVwk+kadxZBfbwOu8ZS7LQ9g8lo2esZiwLyVN
KyGVU7RssrPnyUyleNsQLsIvwv8KhlP2MrhI2J3zSgk3rqqkXDPS4CdLq/OAW4wvyWEXJ5uNGuTD
UJJeA5ZycVsUakDBb3qUaLtUWc9ulL3DawJsNp1LS0Hmi3CsGMNnDyM5xDC57DxW1yXtSmxJ1D4q
LRB0lLXA/4bmpBsjSz5Wgq798ec3/DIHpgzyXHGScwJ4RNCceVbq4SWZlY9JHL2QLDhIH9b8Dd3B
uW3tMgAUEOgY3PiiEu/NH60aFs3Sy/ne9pN5kBBy/Wm62HBg1/AcrtLeGKmiStW3KpYWHuv2HHXL
3Uft8I7WMbItTd+NYbwb0NZVJF95g3mIVhbYhWCu0yA7Dz7v6mY2tdde/EgFOFihyj1hTB04/WLG
CtgmNHa8Y6Pxanfa0kzQhq0UCm3aP3DfXHViulAAtDDMDD8yeCzGg7ii31V6K2e8DOTRMwPjV4mM
21T+pdLR6UADvA3MPlUImMSQw/00VBKsZp6QxcfvK2y8/iZrubyPyxvoG3uJBKzdCQ+uD1Dwu8pw
vDfbsw9ZjGzAMgWylzb1r27K+VZG72HbtnMDTLzVqel578AkR21+tgdBiqmSJU8ObVhLJpAbt76N
3017LXSLq0vh4CH02d2WQ1i8CyN9HiWdw5pplXcjeYpjkMCp0g1mdna1r15WcjrOlLEFxWmcppLT
r5HDPODcbRFtTev7PCybPboVA9fgf1gMOO89zXQrDLjyTlNZ9cxeiTCtnb6nXnnQHadaKp4e+9RW
FFU8w0vVD7bo21Ud4ez1lE964kfNueusAzdLLPbY4NNZNtTxNSWp8Ygsb9KVBxlZ1soc2/DBmHhM
Jyl7XtdwHuvcyU5lXcEGjDKNHSFGH07oxQNPirU7MqbhusJcMr+QKGN85jrvjmNe6E/zi0iDX3Au
pEWxcKvX8EZI9htddK2tas69kTIYC7pPI9y2bFMoUUU2t3tsllFPOp7lgSf8azbVKB3ecx/Y4SFt
5W9Pcn7DtvJIYozT1oTZFUqMQwSzA3Wtw5zp23fl81DN8TfQawyY1g5/rAj+Ek4G2v0Iu2WCMLL3
HFTONinZ/Mf5Xsuz6jjvKXu3B67tJu+CTNUa0q6/gBZIrNIGLd/Eczgg2cIf/wJ+0a5bdEmj2ky+
Hm6ciheoaKIVtjlmYxWtobnOZ0ukGemdYjczV06G791FlAtD/6Y5+hsEDeBEearWoA4td1+ymVtF
Fq0V0VT8lhOedYwUyDZzoEdaX5HdglGVxjnT5FulS94R/cmmEXsno65YxCNMUlYiw2g/U/4pzj0D
Zp8fSzOILkqzbWoyNyH15YvCwbqIecSg0xTxm03yuMthatsFTl1toP0nP6Rlca0FSOX0wMHVXZaa
nDZjLAg3Jm246TECuxboZA9iqT4a9NOb9RJ+HjvvPqlId2TADKhIyh7IIsktJomavsHpLpSW2PgR
K0iPYALVROUGT3iO0IsuH1kTNPZQQ11Iq7WU+o5jmoqoMI7UABTHwiytOVQXvYmBeGzvNRiQ1U/b
5YqLhQMuPSOYAxGlQ7C6O9utmfk1ti1anL5qdKMfAgDo7aQCAizBMs/GdGU1+Iodyi7XIv4qYFDt
hR9fK8eLlr/++rd//Me/fQ7/HnwXZ9qOgiJv/vEf/PqzKEeITPjM//sv//ESYcz5/oo+/nzYf/61
f36W//wlH/Wvz7r6aD/+2y/WOSm98dJ91+Pjd9Ol7Z9/gH9//pv/r3/41/efz/I8lt9///XxlUW8
fnSURJ/tr3/90f7r77+ELqCgSPnnq/znFzn/I//6G/cfGR/8P/lERdVFH//nD/z+aNq//9Ic+Tem
V+E5xANtw/r1V//9z993/iYMF7uG5YEEMS0pfv2VF3Ub/v2X+zfXsqXlma5Ao7MMaf76qym6+Y+s
v/E30aNdW+depLu6+PW/X4T/9k34r2/KX3mXnenraRu+Ktdzfv1V/vO7NX+Z+Cp0Cz6C6WFcmT+x
6fLnnx+PEatg/v7/gB6uF1nTmavGiT41Db9rl0HBzZrkQw89YAG9OawLrTeZWORxoLNkS/LqyU0d
f2OVzkdMPj3Oon4PFyI9YsQf7pRhrWowL5vY1trLZEMc71P8k4Tvoi0DWQ8JJv7da+oHZPO3Z0TO
okGefRSfJmDC6wBRSjftlvAgup0vHeMQeh6yLz77BnxAFt0TaKg2bq8fnXnLxsnyGwc7C7QE0T/I
++NmhkMzdekhnlgCOTVbIww4uO1wlYRYLgle8OQZLPDmBlCvRL4KPNgbt8ZxG2qWgaElJDNCwbJr
WdGqy7nW9Cp/Tyq6Dhw9wGk11RnryJpptBJ4X0ZEC64xoo3RTyPidJu4YqdJpK9GGndDg9W+rH6L
MPpKE3uVkmFaRE5oLlrFGF7RfZZOeI0gxPJ08+u3OPHvEwsHw+ieQZVshxZHfsmtdHYOPlRTpfaV
CSYRoyUQEby71PGQ0C8x5wk4uhoFW33iwJyVEtI952bFC89wiNesACM86Fg34umxc7ANAzJ8lllK
JgtS/9lQtbZoPPhW3LEY9PWmfM59PcZZnvpr6ackeDiSRk0j7rwsY5cBN+SQQLs5sjI+ByEoVaCH
n6Lzu4MWMBxY5pScqtBcCjjyDEJYZW0BrSNXGo0wFD8902+KMpI7xtUv0PE5azttB0M7bAdMQPNJ
wXgLYnOfc9NbR+SuQa33a1ByuIgpYkUECWN3XPeoG4t6MootAB34K8OBXZi5Lzw73QxOn8JEbYiz
JquB7qm7iaAtvmT7s7bNcIGdw8NMQkpTY/kyRI9trlU7Tqq/4yv5nprzffd78IHCIUSNa+KFEad2
udYNuznWQ3Xfl9pwUj7/Si+FoguWGom8fRt67AzTReUyX9NPEy2bWNnn9tk0+otp6Q2Iq+zLas2T
W35ByiMVP3gLKGebCELmAr70idawduFjKcPUdUzT6G1iV+4VQtvgWP4Juk2dt6zTJge7TwxUwPKI
d1dgGjw2rUtr8OqV8uwXjHDVNgRryP/P/Iy5JWLG63h1DA2ByUeaStwGNydxvoJ8GwW03tk1gQ64
Ycymg7erzQ8O+dUD5QA0Xsdnw9MQTif73EV4C8YInaTKblCMeGli1n1EHxCz5TQt53J5ji4IXUMM
jLkuC5R5Xj3HHk4cyNwljPVsrcrmp2gpLq88sJgGeMslh9OjoyitCiJUxAjyVBiwrY4cdSExBx7e
ZhCSBCV3HimRtRy/qr6s15lyELqJFgGkAWcmoqPLm6UOi5/Omdo3BwIHKu2ECxzvDKmMhR1hJnNb
xTIRxEQ1dr/t0jsHRfgO1oE5R3IF5do5qzQ8ZgxWi4IzXCUAdw0FbV9BiAHANE56X1HvW32iXXPy
NaEW9GFZsRbTYMTUxcpzknGbOzYpiuBaYmnjkCdSRosOkcbk3W666aMpenmsq5Xu++XGjrV3w5qY
8UyAC245nHNijCt0ZvzuWv6Kl2mvvHIvcu5jKQ3gONRHdyuRwbdlybbBPg70Ox4NJZ9Dhz2THUS4
LACTmVr4CaIsOdojAINOkxa36b6/jJUpdgNtZUblcmemt+mT/NK2Iu21xmLZMYbYJMk8szl4JPeE
UzLO4kEO+vsIiwZRYP5ZjX0TTEMTfyZlClBXNja7Et4eWNMHal5TezeGFvAqtTQMZTzYVhhuStm7
a2zzb7qe23u6QUF1cJjDT0C7NWQCN9SKcznAkPETmGctb5q32K8fRc5MDtWevdtAXtTpAqoTC4xV
MhPFSufy39Xa+J73bv3E0pdSvbC9KMtBsQEET8sUwBro4komxxp9W3PWQVdr16gb31TDVB0MxX3j
jFD33TLktNsLnEyTvXKMzsebHeXHovipBZRKN48ZD5XVPrjZS+em5tmeQ4Oy1wDazG71hmiB73ft
VTfSet2U+nvlcIr1qTfcFQZ9f2CAqF8f3GYmotOO2FrOapRdtW4C+hiSEX9NTfMFZxu32IRx4u58
Hhq3kGdERfveB8h2uaJ6Mryj6X58moLymoda+DGUDfs1IqunsDfGs29a9KvOH+ClSAiEUZIzqqRz
YlIgCzR/RKAXr81AprV2J0TDAZR3jcQsOuNq18ljUbbZOtb73WAFa29khYL/ggZRo9DRMswdRz/8
ui6VHBaeUOgnhyT2jRXvUwJlDmYvkxJF3X/Nkmmvlx7yXCNArJkZylR4MSN9FbBdEQOiZSHx7CuU
sGyKSJvWJHuLUq1YDgbbOKu/M/pu2RiY6yGsPivl6itnbhBoaQrAqF0AyrIpXl828/6lqnMLVSR6
I/LpL4M2Zevri23fJfdJZYi17dBuYK+AXazUiBVLBjPnJhXgUbVXGSKROTgL2VzlUG08e1rE1UMy
U+byc2tiug0SyB5Yfe97TYQHFTRbYxxuhq3VG5eqPlTtrS8kNQNEYPoqeC8SzeK8zJ6k1fGihu0h
mre8hqStHV53somT8V4vTXKRLAphOeoHD4jrRoLhw3+vdGLJ2Er47p5HaV20OcmquvtaDDrIyQTB
Gd/5pkkBEcKZIy2RBOtGJP0RoZfDkBc8BSPQJzPlYYNaIX/76J4cAsR9q0RzDye5G4Nmb5p2BTZY
FGeg57TmSZZzfoy0rLGGvG8dm+wPKNcd0Ey6RXIN/TEcym0pfA+NnxqRzhjql0lG91poIicm8Udm
UDwVStpARnRJ6mTdZOs23quSrYf3tUS6LzKgC0k73k25b+9ym3Ot/0qa17xiKMrv0y777Q7C3hWV
ITEO4nUPzAE2+JWkaX4M1ZgfLU+yGOSCoH4VIT32u3fak/u1CgzrIDu/PvvJLaiB7xdz5DmSYbZn
OqFbLW7p65OUv/3zh4ybN4b5XKABtVFYHf78kLH0Bn4br3sLtyVaRnEaA/GDm8DZ17EoHqGE8KbL
wmktuEHgaunUs5fEG33q2NojQW6CkPfYsrOn97hy2zsiksGj5xFTGqfmd/ygMztjWy0z8g9jhimJ
jOZ8LjgJBvqVGvAPxNK8d4UtgMjzXUrd5tBFNtYrjRZVugtAFYN82lRa4h41kIFrkhlcuql2byoV
vAcu5P8YosljhKdqA66QaEKTIEeFybQtOQ5Q06y1PO3rc6lye9fr5XCMw2A4wrAAEjOG28YzyJYh
HwKCspfUfgO9Zhd51MP3XiTtofvzQyDCLemaG2yM+HE+l1xe6mkN3Sh6c7XE2FAVNHP1AUHZaCme
MWcQPNffKYZILk5sBkbvnKq2vrk930wcu+OjSlq1o1Qh2qHaLiH8T7uuS9wXnlsrprfyTIj4wagC
bevo2XBn67mzoVxqz426vx8bdKEStMXnIN+KbPrJZGE/hDlunDrC1US0MjgkvsJcmTA/9FJND/qE
XwkJ59N36M8wYvO9q+UlbHwggpH8LG+CjN1n1sRglyNX3IOjoZt8sp9wdQhWDz3DvGvCLA37Q5kG
yXNjO1+qw9sKX0LetWgbd6h3G1BTD13xwHUXHeMy9869R2LFjp38Rnj+rbFYxzQxbYCVDJ+0Qjmb
aaTQhJVSirUTB5whrQmcQv/UsHI4EJMp2fyCPqFKcDOGkw2RkHcx1oTq8Odn//XD/+fv/d8/LMZo
Kv2IZETRF7emYOiLUhOyW12Vt9Sa6RaSAD79gcWtt/Qtmd29NpbefQRz48WlEiLl4/w4aKE/UiFo
VulLRunrwZ2UCXQRUFYRxugXeXuSODbuOuoHIcZQaEH0f0NFbf9AeRC/DCEzdCU2blJ23oFk3cod
zIE9scvy2tHz7USjHFH4WjsJe3xl7zzM/oRxn2VqL8sguQSC8SMf5Lcw6Kaz6Yl4HiqH9TSHgFse
GveUS100brhnEbTqYJEHBJSHg9GXzYgADOUEqPqyG3T7QWu7bC+STiOGTb0FFsnwHJhQmCMqpBBZ
C0ZXWjuMIXWfg7BHVWTfgiIVJlRAt6zYyuGxnG/jHscERf/Ph91GO4Bru8Ec53rvKT3zXMK965yc
shGn/rEXQ3EoNNqMGDHMzcjlTZMi+wtWl/k+znjrJl2X8fbM/TsOPxyqCActNEuigaKSZhFtVApX
3tEscoo9EfiJLHP0INW8sgLLf67MnOqBicWQDhCJecuCBh5k+YYVVrDjMFRiJEHUIkJsHqtK33MB
TGfYcN4uozqP1GebnlPiLAsPOwB6ovldcjJ56wxxzbkO4JjMEHlDo1HAktdWTN4a3rb3JCdsAZ6z
anunfigoMuN6J3Lbi/mWCsGomqCt5c0bvULdpqVUVBpXtwVKbDagEKhjL6NwG1sYb7y5yDWtg1Uk
kgeXleNdzxPFNw8j7l6RIJfp7mMmFAWMRTCPeO4mAQZOzA+EGhgkjVoiWGnKMDlpwMHEsS7PeoFy
YH6apPoeDDdLIY5IMsWPPR6bReVSmYHhrBHUgPQa/YwOgh5Axg192JxXKt4j0xjtrBh3epz/AKdn
2AwQVnle9ydMcufMLcqNPqN6Te+Eazq8p7amxaaV0NbY1ZipWmtFqa95lwSsnfAQH+ZaVrjg1RE7
Zb7xKY5eTIYRwFgnk2jo16EizBh4DNJB0wtuhPJsGdCJFZbHde6XNB1l3r1hFnDDkQ2wfcIVySe+
607Xif2QbNmP4LPvsNnYv2Od8dLvSBSmfJcGGI+L3Bi/Qanb3A4kjaSJfnA8Fmop/poDmU48rXWM
E90M78rmPWbFvyBKiP9tpE1zws6wBcnULmLhU5mQ/rbDduJUZ5TLyghuTpguof6seeKMkBS4+9Qd
g5uGELvSc2smQiSUozjTVXkk/MKGxSJ3VT5dLPZtJ3g7St5+qc6iAD/PutIeBLRg8jRwB7hyFyEB
RSecFY8ejD9IJ/AMZAxrVmBtClU3cEEA2MbRSe/dytZW9o51JYPCRFezuv/zbWe6Bak36hfstIsU
gZDZxGyXHesf1JmD4/RHx04f0RF5skZsy7WOrs1CcCPBYGCE1NaSYLt6OTI/M9BdLvgiCrP/1tNp
p8AolySwF6ag/CXNjG094iyaT80d3KYA4an1bOScDl/In5/11Yjeh1PB1CtM5yxX4rFgzOXUGOYo
D7Yx0qE2cDRvWBY7QQ4xCjaWOXUHms4/dGzEvL5YoSpCDCGe9CXcgh9cfwo+cIdFbnar6sZVl3ZN
BpX/lRNHT3wU3icsEYYJbbZPxDM9rHtthpwllHyxu5yvhTqtt32B2ZQGPrAE7hMnCTQpNkCMimV/
5yqf9m5gEK8AAwCvdS2rqcal6FoHQmlaIQn6hs4JLPXUpZbyt+izn94qH3xTknugUGw5G0cSFYll
GhH4MQEMVkThqIjGFRWwYtTZlmMQWCfc+piTRxaqSbIv55xYHmnnsnfOggIdZ1fo2IzF/NXQEjRt
9DaOQXFNH5TZbZsyI7vKo4kb8qfn/C/uzqs5ciS9or8IE0DCJV7LWxZZxaJ7QZBNNrx3Cfx6HfSs
tNqNkCL0qnno3Z3tZpMFIPGZe89de7GLqzNYjZgsl/GEjh+QySkDzrVQbb7XGRHM/znoPipN6a0Y
dt2iKvkMyHyoMU25yGx7qmAdB+pMY8kZEybDp4T7zTwJfOMcAohANI+co2AlyrSUq5FpWC8J0Ehr
0stLy6JYdLO/f5SENmkBWehak8bLNvIxbpFH6rRtk2l/0YmuEfmg9bDse5inLxaryYVDFh5rZ+3R
lnwp0+cwsSSC0qo2FwMtD4IqeaIw/Zmc/Dp/y7YKXlqBgd6OF2YFgsJx7NNQOGhYR7gbbfVtNRqI
YMUNRYwSLb369ELIDBmLkTwDzTJ/1abm6ncEj0yl+olCh7YkODhiI3g5YKng4Iyx/iYuJV/f32Lv
tRNhDH0bS5QXxu+Rrnc7kDXo4qsap5O+zbDPr3WPgF0vRyjOO8GQcCwao15jrn9F7BI8NGlxGPsQ
4FRh/waHck1532GcQHSUIXQEvS5p3S9BW3PTyquwiSPh4oGiu6lCnMLOfMPXBE5mvquDMd47JJ4t
GHx+1qVApKoZ9/kihlb25MnPsSu2iQNzQbLSWgAU+scHQpW+QpjwMbTjZ5sRJkVexWlICm4UJqIm
oAOnc1F7JHukJHs0/qe4rzdTTe6JolhEOZSawD+YqdY68McYK6oQv/0oe8e8Z++pMVymqMSx1dOz
ihPcKuGNbUW+zBwWiUbDZosVaIlbdT5+Z9Ifh72IMtrqtVuq4QoPgHoz3UR2vWNAXV7qul3odn83
su6r1+P3LCmJ9YDC4BYm3ogYBoABJXxZZuarJft7OYl6JdLkiIlw6fhkUE6k0+Qhc0UpmPwXPWyU
Yp4jNUwMI1kDQCiiT+SQzrJvp5ygAPKQHaNmnOgwigjn99VYC/TGoQZB0lwlJv4cL7SRpoPgMIkN
W2mu/9Vo1qbXHqsWyneSuJ+RPvHzsQyEHpNtAdNbSzbBhJV05e+GJ/3QBoKUN1JfbwK1LnMHp3gW
cWqyAk3eESrp+yFn5xBZs8tUBdFHJGfyUDW2D9mUVk9y0r6neGtMVfBdVYDNw1G8t0mJNI5RRNFG
0EMMfMldDlNXz4P46zearcc61Js7O+xxV4VpuMUSS86anQd7LEnPVtSHP3Gb7GokYZAtbsAS3Ye2
mB5M+mExFMNNhUP4XII5DhzrAQDV+FxoOKKKFEMZJQJJzqUYt7WVGjeKBZq2ehX7Ufk2wk1ZL/VB
jQeNUB2scwxc4Jij162pp7MSw18Ikkccp27VCbplPzSvjYzeUphCG9bsH11YV4c4PmpQTF20+AuC
OHTq3Nani7RePHMkq6THFV2hnGc+T9peW1WANAK5dbCXLh3FoMACYN9z/gC+COp91pjunQanX5ph
SG1IoN6So7mFxGZVWyNDYK1j9ijafnzBZBkvQnfwDgMhzTztjbHtoh+NfNnj5CJPDzoTaSBjyEdE
Krv5Ucm8dNua+jVyJyDcjx0kiruLNWxdlGIlOid+NhqwIjwURdjmx2KmxDUV03knTiqIRfgmDad6
mHn1eKuFueqU5FyapS1lzrC1yksPsX9EjSYYcAWKoaCbayf4QRD4veyYjaTf0SYuBFSyA4bjaY/Q
6NFlv7hqRc3okbde7jUnzonA7wyE+MJhnb1tAov5m450MJRoU8o4hvOYno2GZj9TVEktXv1pMj6C
Lkcsb8c39te30fX3PJ2fZB6soH2sSlPsdWc66m2gLbtKv7RVgNdLp/aHh39P66jEImPcLIdKn+gD
GZ2CGdlsN81ZjNaarOjXiSnZgrteCfAQbq3vtbQiSTuZSI5pd4kj7zXyGKX/Qogj1sxar5K9Q96Y
1ZPumvGS3J4emHOvOvJzxDZMu2evwotR/OKN/DwlgbFHMYXSLHa3RjH99C1OxcJUJw0k2KbU3IPP
uY6JgK/SjMUB2wBiEzCFK6/YNKb27afovWrtl23yhkNUFnFOEv5UasjWUhLTF3rTZiDRBpBRZKG1
Dr8t0xSkNPQ8BoYM0MjTkugrCHTDjzGh1c5NJAqktOFf4qxscBiv4OH9eEk0gkyqvHU8kPyAzQQN
yRONKhLMfG2za1tooHeXdl0RmSRIG0nI5bJlw1aWV0/k6ntlamTTODAaxtY5FMUZStB71LEsdMqS
XGAAkuNYLODUoWVS4mYPSDmZSX3DbX0UKQ7fJlTVEjQ/20ysuOBniAsNrW0x/0Q+E4e0VDajN4ZQ
cXQokNg/lFLfOmP/nLmM9gHh6mb/MY6CeaY1cO5HF7SQycZDfebNrtvMAT7A6+mcEpGqCnSb8Z8a
bwxegljs9AR4t5lG+rYOxiNiw11q4CHXkSg6XfiOn5vR6yRJaGRnyVPSblPgFl7BtzekJa4P2JSB
/lF2wS0xcxBqxvOAwzVKu0fgF7+sJvu2YvmG7pa0LDddke2Y0FyMOKyqh7zzzrjrincHzlYX36MK
DDor81NcGU9w7vaa3vPRZuEFgwSGPLdBY6rZZ438jBgaI2T9aBul6pXcBJ4fDbFNnQaHGKm6DHHT
RCO9caywwotK106Wmd6r3j0P2rHorHRfhcHNbJDod3Vz9ZIOMw8mtBIBF6IWsWZ9QQaB+YTAFki1
Xl7SbLTXIzj4xQwgGiN/o+iM4+zL9lWD9Cnd2glRO3Ve6agZS3GJ9fEnrNLwWBGQ5YH3DwJ6IJJT
o3U2Wv4Z7BJbkAZ7kkJEoBv5RSdRQIWsksy2+amU9Ut4DP41a6RdVkl/dNqW91wS82aIZHE0sp70
SG78sI/sjaE8nz2h6C+q8xQobUkAcZN1FwkmYE5fnYy4+AQqDFRCyjc3GyjREO8vbQ9DtqOrDoWj
3e+kJFC98bybAznjXXO5vcU0oi4UEG2SC8Vg/5AlqAM8b8rOWRi+EnUc7yyigc6tUEfGDZLrREpf
FGTdzdGGkkUcP4LLmPMhKDRW5a2iAMxGEGzl1IljM7bkApYQnop8qohu5UGFXWIA9g39nSmad8tO
keyPbc2PAZxZMsRvQqQCuivJ1n51qla8jaB2+8TRzmg6tlNbDU8NJEh0jVhC/ZgzIZHdNY04kXpX
bMrQmG4RMbaaGpwNcZGYGqdvW7PUQw2c+/T/W4LjWQap2ghm0Bn9Dwqc5Wf361/UN//1Z/5TfGP/
5XoeO3iL4tt2pYGg55/6G084/CPoxv4hzfmH/sb8y+SvphAwTGQ4wja9/9Lf6H95fBUYlfoszUG5
I/5P+hth6f+uvzFsly/mOQKFkOv+u/5GxLXo8R81bJxYG6D6w+dX/iSeukqzYMNHDjAxrMu8bWtW
6X2zzVR5HELxwZp2pqrWB5tHJwn6vWO68gAsL0XBYu2jBLRuJoqXyMZhnmEtJZ1jbHmKMiKwN56B
XqWTWs6y6xKxyL+YqJ2eQgsaGgPkRzgqw3P/GjvimJGA80l5jp29jAkpM6HeaeAN8qwxLqDO3zoT
/V4o06WfaP1bPPv7S7ASUXhH4DDRtDPw6GD1nmoyyUmrVDOs0jn0hf9iNbwd3aHIHzhAg1XpGV/K
7aetYghzya05oQHvJsNxc1+NpXpJi+a1V80nnGGPHg1a1mBBpglGOiEnne2KTMm3owbet4is8oJA
4RWF0szmCgOK1LI+TpYqPDAqNDujH9X7FAyrPaT3oOREagvvELvp8Gpj/NvkraCYyL1Pxr3wnCvL
3PXg6JhEOtemqupjbN0j5hirxK7jXYkI8CXLR1THKHNL7kXEhQB+wVRo8qGH8r3VuMC8ZpPfhFPN
1yAxT1Fg5OCWC22VAjvG9oGbvxUQK/A1Xr3RxEIwptUtUc91ppG1bbhnlIoGwsBJbSvhFZcUOUog
04lr4Y6Ym+2dMkieCzv94oVR8+gZwEEGg6RoTV6wlKaPoP6TR3tWfBujp21brSUqz22ePbMAia0j
65auuqTpOJ3R3rKmCgwyJ2V/K2u9+qpmZyLzuIcuGxF6jAzMjamldknjJ7vouSGniBGhNj5jV3aO
Ttx+Rzr1Tx9ZzjagjHowhqhYk69obnh28QaGQfeY9RiW/PJzGpoAn9EotgXMk30Xo2XXWC3hK2ow
LwJBYC3oWN4tHFhPs7s5t77zpcNe29YAnRiaYIpQOQ0b754BqO1+sFp5s2rT24WmzsutJjY8dKuD
2w41hnswxZsgtm+AaI1D4BEF64fQTNP2ILtAv1N6N/fos2cB2094pUttwklgzebZqnLvqkM7JFTi
0pcLvr9mmo6k9DDvUSl4udx7M9MR6DjJnY1foe73EnrLd6AOsBoAnDJifM1FjaY9k9q6NshFyxrd
QFRGTmqAVzdH47oNDeMUybZdMPTcZcK/2r28Q45ZWby3aRPaV81DkgN+Ssdlhju/GbfVOAAWTZSi
0cMYa8Dv9FgWEBDOlGIi4JV5RfPVFMOTE7A28ZJf0uajsEIcnY4nf7WgkxdhaaHVbl5VJZ5qn2Wp
qnnxm3bBOK9bF2ZWH9gME/LRWKfQNRKCpLs5vb082iW/sTDRK5sAeEeSDvoRQX4eDFtfPRdEQ1/i
WISr0KwRwmt1x+9maxxO/BxRYe65Matdndkrp4VrwJ7lq7kaqSKjJVFfhJ2BikJ0QK66XZAzVcg1
QoEThz2Ff0oJqllTdHHtTxLr2pPyIVL0sg0+naTCEWebV0vL051VES6fMy2VsqO2b4vw4NXyoZJC
PVEEfoTQr8+GF8Plg/SCntpiN9Ro9rEbwPKYzfQA9vGgWs18yPVMO2hThUhvCmEkzhYnHSnAUQ5R
i4c9j+ZG6oX+XDyxWEezNQsIvO67csVEeGtdbJwMSQbexhkgbrTtUXbVgwThci9zJGlJp/8WRe4d
4zwJGQHz7LbRFcwMHj7q8NL0KaewCdvQPmg+KXcQAbV0Nr67iH3qV1xRLMMu4RTesorlR9eDuuqy
9+Idxu+3mV7jAm3JaHh3B5wwhcqdmn9LRAX66+iTqKffiT4+oU5BAYCWb8Rs6tRfBUdbV2GiJwVt
1wv1kekTMExr2dne3arFbmqGj0yZT17141XOVYbBdqryrwzQlk0IBMCwB6DIhBsHxtKzqmdzADmG
7YSEHncTusxl7MjZhrX35glzxzj6GLr+QzTBoZHVNiCCZ9HrDiCm7NrqHpZF+22amqceLURu00hh
KUqXLjqCgjQW/80z4vfajpewCb+g3Bj4Jdkg1GTqhrNQlMfyWWagGV3iKZvchVZNK1UbJJyQfTEG
BFPExOuFrudg7TO/mwwJoY5mc0D60k187CPOlWF6bTQP+3BLfElfi4XvohH3xmNrWcciN04UsFTu
uAragh8N4VYoBpYCjvMzv/ycYe8iNvGqZNrEOaU1KT74I1/NKH1uYnXkfR6lwzsklkuUkRgzFJ5c
u7a9GUJ/WVtu/Sbf8oDcGPwd9ZddPjhjEXCVMuBVwnJ5uRrRxp1EsxpYcm9iHfc4HIyPDgQ0o0uy
hgOrYymcFfvIbpmqWyavdHRxW/knXO4zVZPxEpY7RyVI5u10N2pauTNTLCocqgD9TRoZmflg89VO
n2CC9mWHrZyvQN70SHx4fW4zBbAAxO3CkI5cVxWMNJx1kXE3LYyt5jIty40X8YZBqHJv45YUvVl/
aAIyJZoU6xrY/KksiSgPWmvfZfVXlRQIRxziFdoBlrYzxWLZD4yNyty9ygCNCccOYmbBpUHxRdo3
Wc+NgZyUxJlFC1IA1lNjn53wwUssQDmVjpZfW1iabyG4U4hG5plB7amVdMRDLsUlM92A3VR/yfz8
h1PO34Zx2C54434QOPe7YwGnEAS7fXIbcNNz6iE9LioYwiaNggNyK5Bxt1TOiLixgqjkWd8QZAd6
YOPiO4RwxyZqJhmbpGJaSPnzZN90Wr9lycFtxaEkeXDgkFsIa732R2FFgc3FHs0L3bU+DnTeCWP+
gKrQI+Dx4MbeyvTKrxL+d9rKOxpJtg8lBkvwWAAd8ulDd+HH5JObACojlYrpx7xMMxiEMvCulwaJ
faNr3atRM9YNS+1FnchDA56QLOUF6HpEoBGAZmauj45IjSUdLHZ0e8R6R76Lgo8S65uB/U6PRxJj
USUsaEL9asybF97X2bKosOyjJ3OkelWCO4AmHP4YMiUcVmB1QVWUGtSavsxYB0X+ocLH0SvDfyyt
9sVq862JRm9jl/oNWqEF6dcn5D3T8h2UQZxP7+gFx0dF9pVJMgNwPywQRTYuq6LKlpUc9qRgbXvH
/g5EsifYCuGHUVvQdp6rqP2IgGQvyJKCZlotrfF1cKzfDFTISpuYpcGGZGGJf6Ouyz1j2h64/vBg
uQN+XDc/NapBmyqumY1+qscMFmUziqdsP3hNABJNnis0ckGNFceX4zXGrd9pRJR5+WyXqs3HmvkE
KphoUXbNS9NxMng4Hpc2IYl2Al+lqYlf4t/CQn/BBXItwbUWvn51RMFgkf1p0nwMFp+8FvDZ4Qll
6u/XCzGWt0TLjCWMMaZyv7XYeo2gLJgh0/+kdI4GPXuZ8TehAt87E1Zx6XBTOv7E8yFxsNTBtbLP
WLAivG3ojgofXKAi7HBQhUFaZkoQc1S+JIVLWEwj2HHClxwtg4MiiBdratx2VtLv/1xwv2SJELVv
o832pSkcf1U4ZG622bQOjMhZRDL91KkcRZkubeZDQIEm0Kk8TME6kelrycqAVykllt9wA84wNqdq
PnyZX0gOJmTPHq8EkH4PGJD5IncZlpdCR/bgTrDx6o8i1a/KoJGx3v28+LAQsO9STjZUuwyVJqAc
LSo6L2DNVZovWOEgMVdzqWN/I43cspAdype+YYsVFmSyEESEqv55cvkkpM73kYhvIN6XOuC7CzIw
0WFWL3X2bGzgiotHahGLGC7yXAwvQ13iXuWjl8hAF9Zwps95CVxjEcSaxcPH1TYKnAx6J04RwszY
Mn5cEI/cwFEyrg1RfCcGV7XwutMcBomYl6xwHrHBq0Hui3ePLWFSZObKNBgb9wJuuq//6lO2f/ys
FspRbMH7AqhYPMRHyeeyDKW+KMHcJg3bqj+XsuwZT3UGQS4MvIzqozfossjOfKgFBn2To3n5575V
aBtsA3AT97zLG2OcoQg68Ql9xiKbs7tnAlxRuGTE0UMbDR8lwk5jbnnqFIRggr9+6fdA51wPTMFg
D+VTRg9/4PpD0YsUj+AI0kCT/sVMgFoAnbS3HZlmKxppb0vkiP+somk2fFXfAQ7vVTRBu4f7pi3N
0R336Yi5fRRufzIYQ206EGk3rRK8rdPHPHW8x3L+hegjZ512uLN8MHzLhg3wo4FwIM0DVnq5ojMN
W2ubyp6kpmzAmy3RI/Xk8mzzfhwOTiWfMdyHp3/+4hMJ8/f/1MjJI5TIORZlSASo1kPuoZhMN2ZW
IQKOwnDb62l7RaXD6n5ELG1GbUyOpP9o2gzIBmJ8O7uJbnpQf/i1W23jWMZXOVgn03QPZFBWe7ob
2Jq62uW9fEwqz1iX+sgWDCEC83zYrzkyQvxm0PtdqZlw/NWHYpTJseyRIalprPVukYe0s/KtB38M
F4Zy75UwTiPCWg7VI8PHQ2lYh4pGRTN5IkdJb1EVnVxrfFJ9BVwuirNwM/au3IggQBvANFM5goDP
4ikKaP1FJ+qdMQGHnPLmEUUnC18EdRT5xaG3/Y3mvSnWhsvaLV8hJZ3beuIQY3Bes8qK8RksPqE0
sMObZkmd5oPdqD3u8VgujeTALIAKUVPMeUv+dVJcOvKzqS8oXVAlLvo6s/aIqw6JMcWU4Abq32jc
w2Mhr5uUEYwXrANMd2crBzWqWmbkSkOfgU9CdAgC5S7d1rXmXcPasjm7qUKDGI2RCn9lwcw0J4Ny
r0b233YrTrZhb60mmueOwbZv5C9GNw+u7UPIntRZY1XD+1Joq9Zr4nXstbODMLBWFkpqNE3ondIE
o0+mk69SUWst8XBWdweEy8mP0xrHElpLamIEEhWhu4qK2SvK/OoYzzDejvGYqVeK72RtIKw/lZAw
sLU9dAVif6sJi2XcdJBCo8Lbd6yHAmIozF7NZwRLsCDaFLmTHJNeK5e9TTBQ1lU2aIkyvMYlTnq9
d9tf6VL2P7JOQ0q11ljRItpHCuXgyYQAz3o//tSzCuxvqMNooWFlvN0Nv1v3qFmd96o6aI6JiQ27
Nc85L7Kj0Jyawa2CxSdH2NLmGFC8oW8ocjujKw9/J2XkHYK0OncmTDAzeymjwbjYRBvwUeQPZRZ3
25jScGUE2yZp9sinspVBoPaarLL+Kfg7ZFug7qINIM+X0BozoNjRb2npXZGua7DUDRynA2JrB5qQ
edTrZN3TsIV6a+wnDxaKxt7PclnMKq1HQQsdArdnKyiymBYdHFkO8CXMW6e10Pn8kB2Iebc5Q5em
AU7FyupLmU32Hr1JWCGr6m3AQQGTeD1rIV8VPXJ/meHfNrV1JohX0Q2SloquW02d9uwVRb+3Y585
Udq4G6WA8abQC8yRBcvQMoLr5txpPdthGgtZWJAlhPJxX7lAhLi03JqR/UO79mLpXHBeG2kmH+tU
yV1bfTo4W/DfVXdTB90KfSOWkYchmKphzjupfddZ1rp1YNbEyLsALNnhFAopJtyIPAwv73fmvKV0
i3phtqx/jdL+yBNMqXVSlRir9V+AXb/spiV8HsQC0LdnT4Xfbcthaoz6ZVRXZqV4KqziCFIKs3kd
/IpikrUxke+rwgYX6uFWF8O40gIqjTwgIwIAXYzNQHtPByiKaNGJ/SXAxlA898UhTBg7Bla/tfkm
F/lY7lLHP/7/Hsb/7Yed7av/yzS+y7+j/DP7rP91KP/PP/ufU3nzL52ESc+2+L/+1RRr/SWltD18
qbTNliOxo/5jKG//BU/SZUpumPSbDPr/aYo1/3KxxPKPY0jb1IVr/t+G8vNW4N9MsZ5jCuHQDVue
7Uj+qv9uik3AgprpVPdkLKZsXcGsPwDgRaoAz0SlJwsr12OZpcMuFPhPEbuaDyKpmcLXztKgstsU
1EQUc9bEAr+HWe956E0WaUHqz2Sh2ve/Jglpb0ik++hARdgX7bWXxqlJ1WOG3Og7SOKbcmGZVGHv
HEfpMW5RukKe9jKpVH+xGSesnawtt05YWVs1Ic3MiEjfeCliubFX7k0E07OLHu0gK28m903XwUHy
VCNsMt30GBTWKxVp8TRwma6dXegbXJM1EEsU91FC3i8x8MFJjxwDaxTwPwrv9skpfeg/Lid6nja/
eZtoH9rYr3oAAjqZpofalhjr8a8lVvLiaR++Cg7dWF0qdY9t9eEH6mJ5+ZMhi1VDl4X+nbMVpneZ
46kl8P2KnpVkKLShUE8YcSnMxc3XGKP0yH37FFU0yWlo72EiNxsCUeg4Frqh/TBuR/Xk/dRx/Vw1
FeKVyDlloN0BpRrHvBS7zEgwq0CXbKLWWWFAucDx840i2yWKrhKt5YIxSQIpyl/FdohgmjK+NTgS
fepSBFtsY+GHG+ZeL76dwHliLw7srkRrmdQaQJsEXB3ukF2BF8WAl79zkXLy4rp0ctwWmf1dNIr1
ePCtFJrgSmaHKZyZaaZ1R8f/zG7mAWLHM8FjNz1z+ebts4Ejjm3tkznnAhdE0STx7y5TJNGRUuFF
HV407V6RJbOwdevDZRnKKhEEVu1TkJJwYnavnpc9tkFPdgd48NEKDfjPTC/tbDJPf37RW1fbdzka
WXTDh8lMf09Zy8QTru4m18azgjR9VA6oaUvWL9U8zrYEmY6KUdtC2rF5GDqD0FwZqi0T8AMPN8MG
JuJ7KFlXF1r8AwqZ5iS7yV5lA4oH2Sl7I63fVeHEbyxieJvJCRpkol2zqKNFC5vwmJY8HlPtXkPN
3IONU8cu6rd1FFFxYDncutPw4BY9SDE9w3Qs48dxNTRCbCs0crsEQupjm4VbICloSkOj/K5MYzX5
gQu2TJ89SYHYzkmA3qQM2nmtPLuiLtHw4hOzWVvQ4cgz+ZQ42ozJ2uR6E2ON8cdzrg3mKi/EHONq
1U8OsyheaEwksujVH1mUlNUc6yAtxmOmhnrUNZ4d4pCqPH+0rV+u06snOHkMOQMzZunbIGMOXdIu
Js0cN34D2iIGGgG8rbD+/m8lfWa15qgabny1eNmYqXtoXVKmYTEiESyeB3yXoCttpY1f0lLWEk43
oyW3Ujsjzy20b3PIWYzur2zftMJudlNPxjwxDh8ZYMbzn18alchlykOEy7MqbiDp0lVbc2YktfhN
yA3lB2H0W4RuJCP7nEU5RH3CGurxNoRPonONS6vg4RFdfXfLvjj7qCTPL7DIdqNF6PGC9E3B/PW7
T61V37TPOvi9laZiysIObx/m52No0Q3GXujsmqiTm5wI1iUFFjpis9u3afeJOBErdqgO2OaqPzzc
KGmPbWIw0UdxSgZutTJanq+xq8QugeHoCntbz5ANy4TxpZNO01VU/dbk/fKLnyLWtd3A+M30SW5L
jVFbEgJ+0FyEpJbfAhNGr97pzVoRxdI6TrzXbQfDkQgvXMh4h5+MdIcAzpFNpY1jjxydyPIdhKFJ
zR/iMfVtd42/DpFHXErMIu+E2twCcOJI8thi8FuMMHmIa/cVo3p/JcirZZ9nO+u6K5sdcpJZPNJ5
h6TFh+1AfL2biEeOuQmzBp22uoN3rWMt2w4c3VsXMegpneM4uEs2bE6DV5Ke4jN/6Zxtkgw7zS7t
ZYOj/yls57FAJN39bOXbtHFhLhXq0kcMsxMbPFh9qET/vKSoyN1HBWLlIJzwzRDcfmSS8FOPhHM2
DcoVs6Q3czAjbeskWTusW5Dr0afWnsNWU3uAeRojSupPyPk8CKguqSEdmUJAzykxA22lj8yTCnl2
kuabJ7Zdplb7OCl8k4PIDm5KTLZWzJQuF56Pzq1aOxe3aYKThe448EYCA0uEjnXusPsyvWXKEx5U
8YsoUXHM8DpCATv/bNr+78iG4Ymilg8qfmsK/ckIGEQ7KibIO6L7H8x4QMpMc434Euo0O4yJwpE0
BBa2f/C+Pr8dZkYm+Zw93pUawKRlVPhXjT15RbAA7zIfjLpZg7tkdqAUqzciaQ/e4NLeygRDgT+x
m0zlxunR25Bw8I5sC/zk5NSLmtCLpCZhZZBUxgAQ28eSDQozHUKBkuCnmeLssYnFS+tlhLUXXvyQ
Ep60EPjTPyOPNSdqgCMxCt6ZRgApI+SPTU/Gwtkd+mLH7hW0jIn6GgrmQoNtx4DjVuUivceaTuaY
QSsgfRyNZakFR0M5uKn6DwIVWtS6Al1RJf2FLIthZ3SsaoPEXXZO3+J89d9Tn+VCoj8MnEQIzFNk
7k1WtdtoYoTiYBlfdkNEsizp5NvI8k5OGMjnJhPnEunA3W6zeqcNbcZBE5F8h3oNKGxOGFhu3Ep2
AUfMCwcfnx5ZOERe2kp/AoNZb5MZgIFZCAVy3X9mk0YWfCSMp5hIevyTtD0WZpsT4Yf6LqVFHmjJ
ML+0nBIjz5ruJWezVuk5qdDL9Xqytt3Jv2XxJ1UbsnSyJKCUSpoDqMLNSMJxbDg54Qw7n2ux7UUN
JmkQ4XNncwZmWvFm8OZaAvWWH3q4FkU5rDUcy/uwS+WxGtJfvgi0q3TZ2bR5rQiitUssJwrUpx/d
EAGRC+Da7U6Mlb8R1gDUwPY1ZklNg6km0N4CYiFCI85e3RxWlBJIxzK3IVinS/y3EFk+0yZUwx2O
ElaRvn4qS+zArM3LQw5A3oUS80xpxrzWvGVWUxAIk2UX3cnPCTGGLObY2QuBpXByCMDqNGtdJC78
lb7dFTIB0lY1zOtaIND5sOuq/icRhQBrWd4bTKfnLonJKg7Ms+OV5XniHgZ7H/6wD4MuNfYfU8Fc
w9bvePjMcyfbb1Vj+qjY72r7WHfo7ovkVTU6eV4WyG3bn9YyojFUKTjIPOJ+zyBKxZJvy+U7lTpz
mzCLN3nv45hvg5ANUvM7zsqKN4h7BjxAiQEAC4bV69DrnLoJ0s6stGAmOvaTmxhPdV4YR8fGmz7c
y47DtBUFSduS0EavhEXVKn8bC6uBt9Uiw6OBdj1/RdCBtMCPRbkO6S9BmOxBUMCQwumouWxfAxbf
CbDzIo/jA9TYENVkf3CHZobaCw/hBFNd/71qnF1U8TaExnVu2KEC6xwWWsLEPwfYbsVwAbsMfAKR
xpyN/tkRCWrk5OmP3FPRPC0q21hVWAmWherfxyDYjlAQp1RuBZ5txB280oDkeQxHIj17J3WOKNPs
3A/1RWiMVcM2azlJLSAAxnLEZZdR7s32iU0VrKnKjrBnTo5ZvWQaZWRg7uzS2E3anO2AgT/E2VfU
9iavhp1lPk6+9obU/7FHDriGviCbSIetjJKvcJlYi37aWPPE2wrK/kAE+y+CGbBAAOxCtUD8S4Fa
AkTTN6kTNAQgfoZw8Fd578FxhMWpuH0G33uBNIxdQAujfeSWa/Sbp4Aq7CHDoOWw3Z4YVLtD94zB
58PtaB7MPM3WOOBqJgH5rz7SWDWhBa2tvZt3ColQTDRQbv7kfbwnSe2zG3SipPPsHUTDuGpTesIq
CXd+FJyHoPkh/echn/xzLu3/4O48kiRHsi27lZKeIwVcgUFPjFM3cxLOJhCn4JwogG39JfTG+mhU
1E9SLSVd0qOuiWVmRDoxA6Cq7717z73zg9lYFV2FP9xiyS/osiUFPyhkdIzomUl2NewyWR6lE9KO
I7qDxHiEy4JvnvUIdbvnsJu/AYrswNkFR5SGp5SjBN7QNT3XDGcaYQUlLmcSicOcX7QTRNXDnJcO
ST3QQLjG5dY1nIeiL1+0UOzC3CMGOnhMzVxfTVDQaoMAZCwKcmka9MptfGqCAIPFNDafooPKwu19
crJp38f6JSR/6cxE8anf28PUrr3Gq1a2mPO1Zod3btC+SWVS6SEac9cwc6RejY2Chcoj5ZZjW6HD
C2i0J7dtvyqEQkTP4sPzUf5QsAw3Vds6K8/0zqYzANT1y2fulQmhtPUc1ihctarcxkH47drADKxq
7lYWcFNS+BaahWG/cpxXTsrHlihSAC4a6xqAxJnMgMzcFzySYD2B0qYZEfJDcdXy4GPMtPwaq5Vn
kLdjRZZswuoY1mQZw4wDwP2JD5COXSJvK705D+exmI5wTzlIdfd4XAFKGP3J1vM3Art7vLHTMWs+
o9p6mv203mZs8DhqYTkUzpp95GBqOXnDLsAIzTxrA5iWtjppXTpx0C6P/mQvWtu5yV3JuKrSGKP1
WsaZqj4BYd1JCe4KlCSo8RnrMN+ujySnfDp3y6FiamV6O252cFPFtqvppLmDhghdwrpr7a0ckIoX
8Wedc6iYouEltRkm6aX3ySpBllh/ZsBUMiOyqWKCioQnHViVm+YvqfsI338EPSM2pT/QCo8+J3qH
aeqcOPvrZlIw+Ox3hIGRR+bCwSRZbjsn/jb2c0bWtbYlqmlXG+lnOoPc7KCym/QGJHJ4aQb7tK/l
pi3Si62j9FOcVU+LsX+yF9KUc+6aplwLP7xGQRSuraQ6BjpLvTtgym4rlYtrcZPEVb7My5JoG/O1
q/Jg7egR4puRZ5ik8B2oUwsTneqa8oi1IR6ONrrIyGWtLaZpOQno7O7kpiyARc/OnTw6UQ1rN5w+
xqC808yjrOWPwEw4hxWYQ+J84/XOCUnNvK/Ke111RtWT5rnDj3Swv6Vun/EKaJvYXpIFcqxq4a1K
o31oB33t6ZKHNPM+ccYdsWFs6LV/Bon5RGbnmYiuQz1nL9gwTrqgGwHep2IshsFUff451jTNuGjo
siH1U4S0BCY4FWltrQMzi00oVjhCnEnZwFG6QIJpm1SMmQ7NyRBP/swagQoIFR+p5aOXv9g6TlH6
2A92HxBOWxMtWJYzMWSiDdelA8VJD5FVeFa6ziZx9akUo8h/hiol23enHm5oOtukEGsvoCsuIZp2
Fk0+roZ90Ltm5jftFw/zFUCYYlPJ6dD6kJ+Q+t0xey9afq2unA4CLwlOjn6Zif4UpdjNjHK6QWe0
YELDe7VBM2vujIDotow7ZGbBXRf6J+Cj5yTGZl43Lzitc2RgjMTiEUcyWOdrbg2wRrDNc6fb5ipy
omNnFx00q+QzIY6VnRaBmtNitvTJ81iQnrUiL+KxRjpSJePK0WA7+YBpJ+3YeNFnVWOX+KlirVzw
oU6+tOSTHRfPScJNndj5hucdCPNQbQlXlxvdktukfZ109H02WJMLag9SxU3kK+XUkmWBMnQM2lWT
pfFaZsMjImREBy3lZmHn9B+yMFyjH+2XGHj0/Mu348sgzR9QLiQXj26XkzOvBzzLs1I7t04w2EQR
xhcPsQZtbp0xa0o2TZD+kCe9brITcJHwjDM3PA8RWWNEke4NIySeqxqaXSLHixtAyoXx8240pjzW
oyaPhptQS7tIG10HWubM8WzTGraOgYwuis9BiBE8kYk6p+HNf3Zj3FIt4n/VFX98y7Kvv31+ZX/7
J7X6r6/9R1fc+c11bXiP6I6Ei82Rb/u7Vt2xXRc/om0gLSNi5A9tcV2n563rtqPTGTcFgMdfrEgT
rToSdl03fVd4lm2Lf68t/k9NcZOuu8mPsizYk0qZ/8em+NBz6kujxF5ZKJUWg5U8oMUgDSaDQVs8
ipF4LWLkFJekhIhAPi9pInH2/IfP7hfB8k/ESlMoIuWfiZU20EVLDQiERxlr/vn3QLTbAfl10L21
FqhqGnM3pGoibE3pRZsdJTyx75juBQHJgYg3bYJh0KwQctXOFN5k+g0D+OYdhOK4at+geLfPoQ87
j9YgISI++7Y2rwy3vNT69NIMtNumo8BaFiLBCxFbxEjyPKXNcxHpOXLvItnD4/SVNZz/ke44y9Go
thkLmYOqs0Lu1yP7iyYdtonzTCPI5FsE5xYv/zKMnmXMyt63/ZKVacG1pgJCVNghLsSZ68J+tU+j
0h1KTpEtQsTWHcpFhzSRBWUtlFYxt6uHbnAqXNLR0QrCnYNHitoQiSOc4uXIlt6/ydKAtpEROUFh
yErFmdoRt4Pe386BeO7p+kUMhMUsVpKWKmVHu40QWRJEf5kKsCyIL2NEmC5izIyCCN4vbGBfPM85
+kYP6R7yXxC4KDmFvHGVsrNA4gkz8x0pwHbsvbvR/TIn55bZ66uDMNSMw0foqEsTm2ePcNREQBqo
o2iIvtPr+ve5PzJHRb5VdlcK9tsim791+QYaFRYhkMAQiaqDVNUNsHcr7aoNOg8pq/3W++XLgLy1
UDrXGMGr0I2L1PKbFCFshyDWRl8iG39rI6LgsLhylXLWyKIXC7Q1TTwckIhrA0S2sVLbAs5Cd4sA
t1RKXKE0ueg9blLX7I5maqIbncDr0wZT11vpeT10vT8Fvi1SX6E0vy7iXxRoqICVHhjqBB1upREu
lVo4ULrhXCmIpdISa4KTnlIXdzTqJ6U3tgKfYzGH20bAzzeYvi4CyyzuElN/lJk7HgtBCAb71Z3I
Yf3gREUC0GIo5bLRDNdJphjNirDpzHU3meM6d6HTeJw2c+IiAUhvq84VR78JY7apBjugVY5HX3Pi
HcmWpzjWolM2lPGJDghYANvGcEAHikeOG6oIY+qLvH+vgqG9kyVZhlNWnUjjU5mh+Q+3C+v7IF+l
+RV5iWUn4ym0I/vUVDYI+55wsIFmMQpR9aIjFOmdD1i6KGqj4mL1lbsy9XJrG3X53hXQTKdBins9
w5E5oTKMxzQ5R3zwh2QcKa5d6yi8+mMc2uwR9ZLctRMpN9Po1Y/dysiG4jaY4bNEnvAAJIUZB4Mi
unFC7lENyPWybPTTz95oPXkv0seLNhqyOvfE3O3GeVhlPrIdL5he3aZCdpBeoqzlgFo7m9IIQ84w
lHlT7qe47WJw3M1qzKV3H/Wovik3TvYYjktLIBCRcA2OsqxfA/K07yq3ZNjNU96A8VrEan4uqNkP
kxAUBaidQWLNGCEm4rnNenJ3Ll4UugILpHz6nS+c6CCDyl37jXGPfyi7n1zUvTLNjlFvfKYpVN6u
9+NDiDRqgO1wN9X6vYg4I4cgOLf4tJNDxlskpRaliXqhj5vaxjaKJzLP8wD1hHoh/oRVKIAHiJBX
MR6Cg5UzHqkHJCHQKHuL8f/YGsjttbq9EcT7JTrtUd85SA6BD5lLExgfeV0kzlpKztCgSbeTTQQV
NqV8MzquRnfUffaLfYmMwazyjUsruI9N7aIzwGmShEAichkHIl52IkZtmmpfUNUIMewnbLext6qI
roEwc0+ex7mbym/dCn5oY7ylz8hFzsMDSeSLOuxQbLcGgclttrZBjCwS2rCe1x6wC7YozatrPDUr
nMjVSQQt+tomIRFCpdRW5xJQBCrunePgucwSnWZT5Mir4xfoI8QhDRP6yYXe3RitJG0SpboVDxna
OX1Z+sJC4qBUYVr+RLTBF2jt6fVEX01lDwb1U4LMUZh6+s408bEYWHDnpH4z9YIMtqB+kG6SHQww
8GsSvMZNF43Gdqo1CAJ+d4tI3t4OtvaaxUZ7LM0ZrNZI9jKZQqibMzIIQOz1942W6VsnyrK95boB
rXQU4SVP/dIoDPkeZshPbRpQEcOjXYAUAs/5TW9E1TnSvOhmaD+jSIgTMdWxJrizwoCqxvLxVlXq
9pru3fRUpVqLsN4ThMUxx6hmWW36ZObxiWiHwVimEBsh0urJZw9+aOcnenhTYKciQIj5Xk6gFLI/
QaS4DgKSfIB201WyOOelM++digI9nf0H0bRXlo5X6KXVLUmo7drMiQGpn3K/sd4TypRYe8/oQT2T
fwbAq59/zCInT66wqbw642eFZd6AdEVyyahmH7UwTxstuBAnv5kBwJ4jkl2uTYEhgAIlWqHYXRZN
Kk5JUYUUTQ6IosnMDrpZzUdMUvEyKsZoXY9NeCMsI7xxm+hDM4tyM5do1905mFCxJPlNNgGmEWMd
b1iIztPc67sK0NC2MtrbkEAYaTbFfgzLBnqebIjTIXhE18p0xRgSGDoOpoKoPKfuYPFgo9v2mS8v
faf5O3JOUDD24V3R6MV3m1Qrtyi6p5jOQGbSWl8QimlgtyXoLxycm8jDG0YoPXcsey2YDey2Ynbu
UwaGG1hU77qiqHQzNFePb7QpjEMiW4+3AoNgLKJFZHv3edVk12T8HEuK8tjcwGETTNmhgsQqyjDy
gVvpowHAg64ruaz1MnMOzWw9YtpFnhcOlBnudIy9XZuwqzD+g8zbDOV+QqO1n9MsW9bhm4edz6sG
eqo8X1MTfwly5uciz2myTcNGd2ZCi3ULmHSZHohWuYrYG1F46cvJEdscGROw7B7ddle/e4JieiZI
Y/4mjydZmMB/Y9lc7VDA9zTCT2+2gRPFolmOE32Mj35ONnkQPHEej9eWT6qUR9J2GqTexfIgMUl8
OdNDCGyMXA5J6jeMwswajlqCQLEYJVuEBinl4Iwemknx2rnpgxyGdw3yJMIM9zyVEnUXlFB3hcHs
MLf9u+CTIhqIzg3nfPiVXGyCnK7SLLN96b62rT1sak9Z3UgHWiUTqi/K2eMYBStbDldBQuXCRNuh
TgeY6vGFh1UPVlzzmXMzrpm3pY/XuvF6sDolfKMIXwFPabkuyGbpII+MsjuIGl7ykKUPEM1O5QwW
t5+/6zYw102eKUQ7KX8anRkN5efQTUQwloBJU9dB2skKm1jFXUpUGhrO4sF3w50V2GBRa/Loazqh
XIOz9LJbPGx7UFWQy3PiVUbH+FQDC8IxmbAWhInqlB19S3BvXnOBvfEdsoNCseHiM7UR6q3Q06Ww
VFCpXCouyKwD1sCyT/Mwqo5NTvbfFNFXjedPAsjzXRW0xMzUa/yFxpJN4Vzq6bM1t4d0Mp4Ibmqa
6Lmw5NXO+S0hVz+TxuNKc1tZ5VmgtWQwOF7LuTuUwECY/69yJqhco2Cba8F90kcP7Cu8HXN4x9t5
welP9xQ9QtJm5yYFdiX74mzybM9gCSnH6WuW6UM3E7zs4g+xjPEpnN/DXH9nOn1lk7vC3NhN6d3f
vzgQqDr4LhqTiiAz6de1uO37dyhTa8kBPJmaYyoldLgiw1jeM1512tc+t9mh7ecsnrYhwsAFZroU
lop25z9wjOSzRhkMooZLoC6XRdgUJLfy2Xblten6bGWJ5Fn9gTaO77AqXmSY4alBuxhiDB1SOl3s
cJfu5Kt6SDNVCJjOekLOIiHqtxU5FuTLsRKhsSlnUCZJrTxcgbsRBj9YiyQjB0PPFvWjSUsQMyAu
GbcH99yqpIycXwdA1gN9djTJHChbGvs2d69uIrPEFtg45bMVpM9DjQIhxI1FAs+qznrW5Yl328CP
nKJ017UQWdUH42ugE2jTY0QK6nt315RcWNrLCBLVi1ujU6XnbvkKtJ+1KeOZN93qXutc2zURVJi5
b8H/tbW16NNlVDNtTUx1SwaxQsGDDc2NEIztIN+tMn+myYMR+SPoCCC3La6ququdsiOZCAAb4uAo
iR8iM38omvzECHg9x8C/B+y7qialxYPwsQkYO2s5N//PjyyBE7wqKLWFFz1zRMSvIqbvpAg31Txe
Q404JAuBjnoYSIJY22BwqM6n9xB8YGgy8/C9nURQNNYkgmpMn7bonAdL3go/5fKYHJQA5C5khC/I
MINuNVqbOTOsldlWhAthb+Lnhqbk4ptK+sKbJ4Pm2WZ8nwOfWHk1zcWGYTIpOPzEbn4PBHdX2GYP
Og8lJ139caYUW1h8HqHLw4JsnaDsnBl7n30yb1dBRZg41SL3oPnpQ5kkz4kRPVgI2pjFsckzW56j
g63Fz6WBwG5Og21q2NtevKqnL9QpcQZuUciX7xwPD8wZTlr/JQe5ppn30QNBXM9j+A2jkWawuk9K
m+sUEvTIZ2bsichc2nl/LVOE1LjmSKeN5DtkUN5Y5pNoHI1Xu+MrmNte+6bYNj5ALRP97vbn5x5O
HFwq0iN9cBUeu4CO24P8zPKltjkc2Nc5m9gjsuQj03fqf/55GdW/CE5vjG8BrtX4cbTaQrobcHhr
Q/M9KIiqwqnO+/KKM6KFhy6JTWozPkKnvyCIOdoKFpRn3MgRlpqk6/aJNN5LFjVNK85NRwUkNTCB
CXB2qccP5BxF2JC9D90C8chNonYy1iwe+zl7lqhbuB8QQBYWo7L0OZr9baY595rzNmqIkOos+yFi
oI4JA+LQZD+pXKDMrX2VnqYeRXJ9GeB89zk97pT7EAg1bd4mX2Fq4ZlhSCxHbGwuCdakn024LBZI
stW8kqur95COjJAoEE6EPdw+XtR0LsiIkONBCzDgLm7wwliwVOcFnkbqG71vN6AXiP6OyrXaw+wk
WdexEhYKttuSx4V6mRIlX5VCPoGcXWHX40PDTLQRE9sXjmRWZJzkQPWzFcZ7j7jlxRjQGehlm21m
ee1bbBA4XzvUAr3D+JXpVaYRP6JPHGyYTRM6aAfPQdAROMY3KdlMhCMNGvjflrpEqB4fEE5d5xZy
iTOQsWDzLUqRPpdqixzUA8O2QVWs8czKj9Co7omtng5mwXXt2XJCuHZbxDk+aCKMyVgPaBB316KS
18xuVxFHY830trJTP4jVLoxTBXVTvHseKqRyyiiUm+64kM2M3iv1typ1EZcbvYRmxvYyoeQZJRtK
WYbnhPuOI8a8QuC3J3QSC0m80qWznjWeZARf6yAoEV8Y75BqH+InA9ftwpLsL4GQG7sfTzoGQeT4
yb5WnkFPuQd1sLAmSqeRRI/azMz1lIof/HMlI5yHFILcDcqNGCDKxI2UpRy74Yzz6L8l0l+ZUC5G
q3n3MDUiTPiROUgN/OrdxfTombgfMX0vWuWHnJUzEhiTWE+YJaVyTRrKPql8lJ4UsKBUaKvyWDbK
bRlgu4yU/9JVTsxWeTJ7RKMjfupMp8lAofY5xBhqush4kGq76F21a7GJN8rtSfAsSy4GUBcjaKdr
Xx3GUIFBFDzma6gco7ryjmaYSOkPXjLlKs2xlwpspo3ym/YYT6VyoGJhsVeA9YXypuKM4mbhO6W4
VlvlXy3BaXqSDQP7OhpOTK4lkplloXyvIlQOWKywvfLEOsod2yqfbKscs5y0fEhN3btJn38/YJtT
OXXoy5AyacBcCWQhEpco1ZWs0h8RdA96N/Ump4uCXTfCtuvSA+QwrSs3r1S+3lY5fJOuObvK82vg
SNn2Vb+dlR+YTXdHmA0pycorXCnXMNQMDBL4iAMMxY5yFocVw7DZeNSqN4HxmOMM/mHlRQbvI49a
Vu7/s0cPv3T1/zKj6u/ZVl3J8KGKWX3+OarK5Ov/MYGwf9MNw1TcG4tyAtDN7xMIm+ApyjJhU7Pa
ZFD9nlaFZJ+/YCzgeMJ2LUv8Tsv5fxPmQ+2htf/n1v8vXb5hqVGEwy/xxxHE77r8smjaTTaZZJ1N
dPzDLMSs1UXFTqBmvy2uPY3PNe9VX+FDCI4y7G02UIu20Nyde8PNtokWzVtKn0vqYwZGL1s+Utyu
EFKWeyI760OcABIv7+1g8p7GguAiqu2Zg0NerGEUPDRIFk5mrH+VShmcKI2w+1MtrHTDnVIQWxkJ
DrpRwVChwIkqA50x4wTy0c1tz6e4xSclNrEJORCzy6c9Udo44MT0qjAxBdC4DS0fmM0aF0561ZVy
oRDjm9VPN5Yd01Hyu+kub+Q2TugAdz35cJMl7iqiwDNI+0c6QcWlKaP7cACyg0um2TD1Tp89ShKv
tB2E0PW0A3TprEAedqdhaOQNvoe7TPf2qPBIEOpH86Al1Qi2JbAOqd5aB7/UHSoayMP10CMFz/vH
SYnDJyUThx1J3B+6oyIFpqnJ8hujtH8I6mANTSRUMh9MP+rFTc1+VUeCqGD0cCvH6rajll7rpn1K
i2ltomAPMd6QWkUbAG17o0Tuue7/CFC920r+PqCDT9HDW/rEpHZaBfpVV3L5DN28Pjgn3QvvQSY/
jOjqdU8+WOSWcNtzom+yA/prGwye/1GhyQ8H87OHphOO4sJ8fz3WUbKTs7luK2Su1kThGhaptnGV
2D/DMi5Q/7fOh56be1uZAsbQeHazajk3I8OCFmgLJKIIHwFmq5RoDhwNOl7+HH3azv/Oy+jSKA9C
k+tygZR+TUr7bsCmQCaID2XPPblaqq9qrAwDloYSa4PueV8Dmb/GuSDPaeOM1h5fH7orPBGzMkek
uCQiENyO7XGpxapEi7DIPOPOD326xMpikfO7dHguHK0AAVDc+ngxYjwZU/oDG8QlgJc5jq96Hz+C
dz3VysgxK0tHz5EiwOORK7MHtfW3r+wfjjKCYA7pbgNlDvHQPq0DDu6nmoMmXg092GXglVYmHtMN
bHrjDlN+cWsL46nmXHjEQO9fmQCMcgQrCi7XYqZ1CBz5MOWZuKctVtHK89JNljcADkBdbl3EfFtq
y2ltQVh8lMEPPZTj0rX0/ggoyWXSX9MICtE3IU3+bHP6H5l+ktFdXETEHbCxX2E8T5d5eAf7xaw/
zm6qn06d0qZw94o22qV9aF9/vlSZX2zwRbvLfMKoX/kmRgb6cjTSYS1XYXlFyJkM4QY8obJF+9UN
NZlc/fub0jn+aMq2/O7+PwhOZF32XJ+Z7L/wif2v/2o+y/e/gtv+/mW/b0UeU2bdMF2fzcZk2PyP
Wbj7GxsN67+gkHMYi7Pd/LKI+b8BG/L5K9ezPGhnPvvDr1m4+M0yXZplnuGYhqsTvfVvzcL/uhHx
naDT6b6j6y7DevU7/HEjGoQ3Vq2RZutCPWcSooNto84frOJUZOYrvVAMjOmbmI1ve3IJXnKRhcdx
fytmuGM2jag/fID/h7G46/yVI0dkkmXZjhA60gHOXOrv/5Dj2ChJu9HR9ssnUBQ1d61Pxu0FAyyB
QSXsDD/Vrx3DeQ/oT0m2t18zvjIBPGOfvic5d762OjERkfESZ2X5aFf4flFK+YSg6fEpny8mgSQG
LmrcVdbRoWg59tgLFt4YfGZjmz5k83gwnDx/8ROGR2MhjFXvePdVVjMiGHPzpo8Rro1xNHwYzyyV
1keXhJhEnFucDDY29ejVKZqPVNbeQY7ufHFJKEUDyyYO5zY8DORTrQxa23tznt1LGZrfRvbKoDz9
iKFaLoXavyItZSAP9Rox3Hg0HWIYuqa9gA+ormk0rHpt9J5CuLC4VwfatXbMOVRHlmmm8x0uO7D1
VvdYCVecdSuqb6EHcKQlCXu0TfpVkcHYzECNNjXB2bMaczNMVvwyOOuc8W8Mc2iAwDCYA8NeEW3z
pqM5qF481PMqECdU0TiNCslxVVxO45vvrgrQweG1j1WkDpjPkWN84e4Mv7mmKcE7pYrgaVQYT6Fi
eZA/JKvYsdA4oJ+6C4uRlDndD1+1MLpA983XhEvG6xqs08m3vXjjJVKsRI6aG/BTuKi6/pDS8NoB
MJ32s2UsK50OJxZ57TD0fblMk47OSgOSyXJPWqHH69Qt26vT+Ac5ESaVyJ6KTIr2vszZBCrT8VeR
FIJIXjB5Ro1IeFJZBGWsfTYOroWuSm6alAhNaDBE0NkPnCHsh7xJz4jTjEtUquU/MJ0NNxDR7Lvc
GymXet7XkFUh4neoECITK9wctDBeQY36azY67ESm+eZ3+rBxYKQUjKCWptcxpEuj27Juv0RiOYvc
zB+FnbwPdvaqVSgKezFdp1CCLc2DN2QcRV0OmwT5Z9Eg9kq95qBH8bdNN7EFQ0LB+VPf4a2JbM13
bavmhFRm1XxnxfHtrOXyyPOMiNSwm4sfg8zqmZnzsH4SqDFDZantvUlIudeKEVTT2HKawO93aoax
27mR9R45pUcCjQOMdfb3eTxvhx5DXUKvEQpAcmvBs+D3oqGAZvEWjPwpMzP/QK4TE5gAZZysvHXv
MY+FPVUC0fLQ68GV31dmj/2p74hZyIebeQiHaxah7Ju6niFSr327fWXtOBrIleVQ2mt2+ZbDP28i
oKggQ8y7Os/tnd+Z9+hImAh0dnSqdZFttR68EoOv7eTF9kvSwabhGLfpgfutOenIh2poF1ksGNtL
BwEhvESv9bYD4KZFb1qELFvEV5ozpvB4bIcjU3e82pABc+AHZTPiD9WCDV6lXHPtQzw0iBDKu7nA
ckMekvea5GjxgCTg8e7RPgRIZPR5N4qxOAHCaPbScH/gMJ4PXeVn6z6ZNgDmSNSrpvBCGYNv0e/E
0g7J08LsN9/LdAQyDHTj50s8TOiJw9Bfj2DrmtjLTyI1kQ2NCC2F3+TbiVvy7COedC2DNWkc/K1v
EQ8brZKGAU2JfenGI2Nyjw2Pmt2tPjH4aTtDDOOdHNOd23stJgpNo6MZVncBOVzM5AwY8cx1VnUD
vjqr+8eRYagIonSd5ja8DMpkxkNBtup9Et+IpWppUTBlfrE6nX5B0PzIU4c4QESRViNIJePsPHfR
BGMFG+OQ9z/wWr7OMZ0BzHMnh5F4pyEvZczfd16PFtIB9Z8JYzE6gLTwJkAp4OidCbrqHp3Qwe0O
RsA4X9jZc+fBAqHNxzmq/ED4GuCt40trFf4QAHRYM+1bthBU9h2EKqHZq8ysGdEldboSVUuOZygw
GnXmFt6HlTKEZ/QFNoCeBOxuyZRTjWuwV7N8wX2co+/E67+l0FyUEj4mX9QabhmRMhw6V2Kuwerj
Nd8MdNC2YmpvhjCnbx3z8NIIJpFG6s52BPjDZ9ywA/gOecTxtkU/bQ0SFG/H5Ep+s/d961N9zUW6
BYXkLlib9E2lZ681s8OShNYFjC2UAyL+loXxYIS0n8cRplCa0YxNCqOjd2RPy8RF0gH0xN1VZAux
k0IqQ7dD3oD4QHxBs7vjT9yKz7ZWH7DTWnSWggVwUsJd8sDj0N4+DbZQiC9cB3nxatiEsUy19ZUM
+Escqx+3Vp+CeWq/LJHn5ymer5iIxlUZXFKjjAgqRZA3EuG4beO7n2+kgKrD0H6ctmMo7jTPxS8X
uCcx+hfHL2useww/OGdjTuywtNCU73eda9E8N5eo0ex14HVy1d1AtutoU9KWN/j0DdPaJ9UQbf00
pYlnQ62C8LlBuj8dLdc4kolbER95o6flqxW0hFV+dQ6mnrqd8+Xa68jQaoliClQmE5CqFzYZwbsm
rykD/z6rBKeCKKdWZTopa7hJyBMMOv+epCR/HRIAVRD2wXpHJhQxGLg2TeMH/sv6pQGP7WEKW6cG
7eXsZ6qUypdqVNIUx5f5WhE+NU+6fTJVHhXOD1KAepwsgUqrmuk0neYO40ymsqwqm5QPWwGEQP1l
hDjDvbdmdHllilaAMLNTEFr5MQr9+yTtygumQJyBNbkfPn79IytnftCGwIKQR5qLreX2amLJ5K0W
OIxVHtegkrmGW5fD5dlWiV0RaAu6llffqrIj1N1dnUQ70Rr9WzlWCloX3JmVLzly1N9ZaifnooJk
Jr22WOSBLR70YvTW/hgUZK6yHCckR7p+HF1ng3uUo5nqJOb5PtAr95JxnbBDmKs+x+3U1vF8MhpZ
MSFNB4bpdXm1iu42yXUI2l4Ai1ddQtONH6qSJgYTnC9Jhj03FNZS0+r26LMmlnXS06JOPntppJ0t
mztOEvSzTVIrXeneOG5mgzzswfcOlFnuKTOqeKP/zGlTiW1oT8yNo1LcFPGDrWM66irhrSDqbVaZ
b2Im/S1TOXA0ILOnhmg4Og3d1cRg8SimA4LVDF82OXLgTveDQ7CcSphrLLLmUpU6J1X+XMTF2zcq
k45QjPKR2Z2B8hJ/bUJEHqMgdKbq335/+cuf/eU//2+/7C//3xjN7n94T9OySAf6Q+2zeuve/vYF
erqbbt7yr//5Px7KLM7/VDr++pLfC0cbWbAuDCEEpBAllf69cqRiM32P07vu4cDnB/03XMRCKE15
qLueaQn+9b8rR1glBqRv3yeeURhKev0PHPmvuqz9y3//Ub7s+cix/9LCdAyMOWiX6YSz+P2lcmTu
MFcyG8dVQGI6WSpVeZyNBfkT6bGOw/aou+TBjiNjSDJsdPoONlMqiePhVp8cc1P3grDqEQt60Ps2
hEYOgG151MhoYzw8fQ7uGKnNhihsQmh35F7yk/I4ujiULWsjRpIyDBOc0sF076GiD3tS4pFV1A4q
BIJtD5UTaRuZdC959Qhasr8bIpspFZBKs6SyiM14J6bmsyLZubITAgaA/hQ4gf4OZW7LzwH/LWWk
7gP2Vo+87yU3deJBo6jJ47H9rt8k8xSu48KdN3mvjMiDGCAcju65n0m7sIfqCW0I28sIfddyP4qG
0UPfo8dM3eRQV85h1M0tEKYvP3Fjol3cY1sDhJPDxFGcN8yZEi2TMVDZVANiME+cyL7g7DbGezYZ
rJ9GTpwr8U8rq73EYURoIVfEmA16cEz9gsL7oVtYKfwBZxmxyrskBGc8gRJh9m0dorZ4Cgq5mUcC
ojTLwgdb2M9l69oL+MEYagXVYOgCcFIw27RtFGyIQ7Zgmkk9zvHIxy8lhwVWf4IazObRaICHmSRn
Ex0Ho8guV5OR6QuIwNrKqk38Vp5nGgsv7rdTLwihdAnYYeh8BGZyDIPA2s/IGGi7stcEceHR5Eva
k9txuWdR37O3JCtO32hnsvzcmJyA3XKVwBpflnkByr1SUckumhGDmASWuQQ+t6lF+EXTc4CdaKtV
/X0JfDp1Wn8ROMYtrdWPyNTObjXRj/bzm7qCqfa/uTuP5Mi1dTuPCDfgTVPpfSZtkuwgyCJrw5sN
j9m8sWhi+nbd8+Iehd5TxG1KnWqcQ5PMBDZ+s9a3GviC0gledXceII9m/VqOhQB9Wc1U33TQ7oi9
KK1dd1UHDvANC3q2rYJbw9FcJ4Sn8JDP1zzgyaiDSBMKSaykBL41NeobBUa9DsOnWz1OoP+WstvG
+M2ea4/ltiZ2UeJ7R1Z6bGxJwhF4gxaJlmyEQZwmkcJ4zKxgq6IbtkNqoGAbgMOi3V9Qv5LQrrFe
TJx81yJRx07PB1kAjSGSWevLtxnFWx7rn5Fsy3OQgosRev8Ru4G+7kJWg4MTPHjkk2xxrrI1zZnQ
p9N8MLToWzNyRiEsNzOvvugudDjtxecCWjUlo+GRYKWFg6dUJ65rD7H+eypksCAj6Csa0MaxdrA2
ro43S/dqY5kPMJFbnrb73gOkIAljGlIUdjNqgCW35KOWnvJh+B0MvvtSBSpfRlsDruDGiguWcfnr
lCpqX8MrXNQukN+u96ytThABFID4ZbZF92Zm2KUStukx0qiVjjZphyKuP03KPuSN2YHpkDhL9U/q
6NmpvJjji8PJtsjoHZaNTpeS2SR12CbcgcZ7IJhI+aowQrYqh8s39WEFP4WYgPQqmurH4x3oyFVU
9qdSGaGkskSFyhw14pIiv5qJhjJOJTioRIWVasZT1SpzlaNsVrMyXME2BfCzZU40bPCIVFsbb5al
TFopbi0H15ZM7nqEhwtDwMqm81vUtPwNPq9ZO9I83wIfTolqmVABsfCZXyv8YaEyirnKMuZw8TFe
VzayVnx3yliGJf1oKKsZZRiONyUEyIroFmsZsZw10rOqwXPNyPydZmDVpuG5UmMgw39EJHAoogev
m3Z0fVSuLmZcJDAcheF4MXRrD3yVxDYscj5euQ7PXKnMc137HuKlS7sY1DLuOviwm0DZ7aS+qvLf
qePexAS4GE9ehDcPkbfKLP6gICViBfeePzRf6TbG0Rfi7Mtx+DFMhfrHZEDoeFApfAW3Tg+2IYOv
WpLvzrY7fCoB8C0n/IORwEiIjWIZKmuh6d1zZTW08YwhtpveRjemjcOPmHDkDsqgCHXEWWQSCm/E
kQ/a7uAhO8KydMWqQ/A2PsdaGR51BGcrPdl3eYLpoHwHbXqw+/CcD/Z9CubvtDI2KXJ77DrfPplc
Sx9Bqe11z7UyW4amf3T9JTkR2sZu3XNTeWhfp5c4oAxmdLRo9afEKue9n3mnWqIs16tKNXobMU8v
wjpO+D5T/J8QtTDt4gidlDXUUyZRgLcAdpVxdFQWUlEmVz8sb0QBsnqx3X0oUALl+E5xnDA7UFbU
TplSK9v8oN9YuYLQvIrwDV/L4rU7sB8KczjGiVUfM9AiazDOtwbfKza+R84w7hVliZ2UOZbLdNvi
liWZZwDzEO5HfLRdXB9sZazlu6nN0+8Jx22H87b26pDekmiQzNnqU4VQBlIu5ythu0HBFcoqznNP
Ie85TLJvJC+rqYZBAr8CT+6dKPb32uCECUPtWOdp82CXPyjy8AGfp8y+A574Rk4iljOO4qlqEiKW
4+8RrzF8yq3rITG2lQ25q/tdE5RbYRu//STcwXF5yeiESSLhXTCT+hDiac6VuVm0iBs6nBY2vudc
GaA7JsWIXmeGy7MHWpQE3aE8ig7bNJKzUxLWe2J86jSjLMhbPit+XIfjmtudKC482MA86m2MK3t0
v3uMVwj5uiOnymcthxNtW7mE7vhktv5mwt89nGu83iIdHpTnBAd79D0yDoxwhZf0Q4sJn7iPXzym
KTfyurglAeLgtrrZVh3yoMYM0dntbgz3xFSQv5CtYquoD3AdEbnNzrHGpy6IKVEiDwFNnNk6VnZP
mdoT3O0i5G0K0EiSuvpG1OqE2k6+5QGlUDOEcDR6QhD0/hIq23ytDPS1stLHWf+T29FbicfeJ80e
LVR4is1yPQi6zoH2Pv5jzG+IYhv7T+GIR4gmORYRTPxeY44buzG+gtH86NB8LLpIkFubBruZE6/V
+QC6YXxuW0xabvEwkx8cacNb1SAdEdCMtlWm/TLx9y/yGNnbXDGNbSHacAyaaFmH/ojoDG6mnt5B
eNzTzkdUMh30jMzMxEaXjxouxDLbvfcl0WNmn4mVP4xPNaY68lftc0ufuYx5kC0mw2QYYvWvNJ13
by78p9p87fv0rmP6SErCFk2P+tPpGXcVjfidSGM3CQMMXdhtLCvXcbL2i85mXDYYvFbOS3/VWj6u
+u4ua6NbGHr4hnuPVFCNKSsvgcOqJStOZ5rReDYBtLX3ZZloP+PJfOqyDigIHKtiEs8yW9eEiC2o
HatrL2ymeiPyeTfS6sc6jZP1BPt309q+SZFVlTuJghezrU1GpouOzGZ1S0oGWNKqv0kPDRqVJBv/
0EzPuibXcO+7o8HOkkNrPOYaOGxcI/rJ0y3iCdLuKl2PNEWnTJdUuHtsFTg3TKBDxKN+BxCVD0kz
bHMCNfCd8IQMC0rQCLLwZSC/eaGX1CuZsoEUoe/v2cke/2RV9/wYBIaII6IYgd9gejcf37nLxGtN
QAjMk1S7WF2i30bsb8ymZ4wNFlonh4krmly/qVCr3jVHYGWYjPyhfakMEe21LkxxE3X6JUlGEuwG
AkO5oarLkDoTo9goRhAUBFzCvrNEdO5R/6P5mtuhZOhjBnsBUu0Kn/UN0t6zbKryMrdieu4NakGw
HE96gE16VqyqP9ve3uiefUl0uZ9MvKuQkh9iXYUj1f4n1Jzo3BpdvcKTZS55gpaEgvriYPhtcLCc
Rv2p+nwiitQnLpXAWVjDYegT/PrHWqryE0gRJ+VRy18yCxFk2bT6NvFgvOjXOL06yiFGktn0kWIa
GzCPtcpFNig/Wa+cZVPsvqc8Qh8w5J+8IOyXbUz6OGkO4hJCZloFEb86DEr8ak5SPIzL+Y+PTTna
6GsJCaBifbWK8tccDNbR0vqDYcflQc1kznES75sGIe+Upx5hOcrfH3gF+q5iq/K1SQmx8qsGWFpO
mv2rQ9GmHHh//hHKlUd7Z8LZwKlnKs/emC5AToURTwu9epq6JH+Z6vGI36rEuuRTEafNY4OvVpKA
/Tq46dJmRgPa2+Sdn5VvMFUOwijGS8icjyh1ksxLZTYHXYaUTXkPyxYXIpJmjyifBNS5z/iy8jrI
KvXs8rgSCXp20AaMh4vdBMAJSIHJBLwb5kNJ54IunmQHDVagJadXRPvF46iEk/08Rt+CFPG5cScK
FWJcOhXooqtoF+ER8uLpzkflm+MDiJMLlVJ0QAUvN60Kh6H/erZUXEw1ONYj+5wP7PCCZBkVKqPi
Zf79hf89TuPq5zv+/H9i4c+WzXf/bzOb/9Fm//M/mOH8Kv8uPwvsv77xX5MbPO8mYWiWsrHjV//X
5Mb5h6XW7Fi9HFdpAf4a2xgGIFlkcIHr+g5edx3dwV8Lf0P/B/xWK+Cnuf/22MZQwrK/C888NEYs
ztjBBJbp2LYCxv5tu+7GMRNBlttEbTe3NpofRMmdpSVr6hZ8gNZmiuX36AF9yYo9Hox/0oL/mWr3
X6z3ETD8Hy8ATZ4JxdM1AAEAlfzfX0BTYeUaZJisbRYoC8uuzwxq41UfwOEyrfQadAhY+rkm0X2j
p1NBCRS9gZQJVlNXvbph+lk3oA99J/yeIuhnTXy2oeWjFYe+qE0EakbOawckcOn4GcVXHNxSw2En
Q17DUM72dbY0fyGbAGJjyTPGMDIEQU611sFy+XnylM3oV+PhvVAApUBc0pz1y6Rz0FDAMEmf5XAH
qUvKqW0jD5rMhzIa3vpGHgB2km9TJHR6hfZuhADWW9KALYyjC8ghAsIGoSe5Q7ilpBJhB1z0I39o
pSHGtjhnWL8uUznQeUvP2LRSPnsh/glb+bBE+8HC6tGK2BhqUtSsVhjO6y5mo7yB0FEtc1YnlzC7
sf2iBC2qRyOa6uMGKZGzc3vGJHmpXQjz3HO9WCej2TZm8GkZiN1hh/DmEaPn4qoILpRnGPiF9VWH
8RZ6yo2S9IMe8oX54mNi3GMee0w/MJukxW9m87jGBQY+s2diNDqEKcALURCT50FPXgxRIyA0VoM4
VFq+10P0aoUmgW0H0bdE9ziZVkl2CdkhdbCys+p3J6qDtGhzUgrjxVwbPg/6dO1390LAymYz3HSE
YhMKaxJ4kgVXhgBLgjzXMmb9NbWLxoWFLllfMaiAIcehTd4qTMvS+zU6RDG32brRmQOkcp8j12O2
BBnZg3jGxgRyaTvLZZT765kOPMjmDRDatZt767bxL4ZmsY+BSoBVyCI6PEKJ8ednhQXOygsWbLLi
6cRRn9Naz9HVS1h9WIBw3fi1YTXYJNnecSByVcVuRCMcQxH0UlA/Sb7ykvbBHp2LSxdlWB/VrL30
eXYLhbnxs4qCrNhPbbPCM7MpZbJeBGm1Z4nvkJZs5ruxyI/ubD+St/kWdxne+WbLaGFrQiJQfz1h
LvhpLCAO5vQRavq55N2siX7x1FYmxilIr1210zOSs9XIjrAPO2IZmdSGHYu4gceq9gHo/ZYV8qHz
Mmo7Ab+gYUHT+8G34Ux3x+RXoKz98KLkqcf2RN3G/FA+pOn8QCrte2yIpyGbTqjll1ac/IKieopz
DIBFdyp9vDpmfSRmQq/gwZC0zq5pOTYDqFHE3WF+VB+w+utlys4kHc5Uyx+MQ0lHycdjZsfH4LdW
qMgRDCRwlQ/q69XbEufVzh+JEqwTpG5GtYhD+7XbwHRnneauG6p0dc1EYfJauHqywCBBpyj0cRNl
zG64qw28TYAC1iWjXqKG28Tesck+FiYcSplfG9CmpURQMuZ7W5frKX6hrrsjRv2NAv1dXSkiLQ8V
isPqFvbMNDhdOSDhUXuXprjaibnJJbjM0W7JsSQdq5XMPsi35vqMhwYmZLSuXMiSslmgovf45Em/
A77qfvnMtVxdPgjHuauPM+qNj7qQh7BN1q09bawE40e+DeeR9OZ26zv1LZX+t9MOioB37Gy5y/c+
KUUktqwM7vwq677syl77ZrTOY1a33EI1b1HoRK+9nZyMgAptvnc9AhBsm8MisCnAx+5NrZ9tDHGD
ba/V1dforNtFu/rza7mAiXv8c4Oxy34wPN5UQzxntvfS3fig0A3gIiUrEnIxaQAsikcv2zfPdU4G
h07qmGE+qh86DvM5xEOvwWZ1Pgs0IabJDGkGPpaXmxRzbBdYH3LEWV/OBiED2lpPpjWT+m3XjJth
AIxbONnA9Tb+7qRZrDtXGQpB3JAcgeHeKWPvEJdZiKWHEu/PPyOTN18dLgbt9Th45CmMTO8au2PS
mDNcjuKtZWtiz3hEX8x5H/xClr1KDS1eh2UNDtNzIMi2OChiyxLvSuWtVXJPG1RsomiwOH0FMGaj
iKG7krhQSZw1aXb2udhqt/pVRI3+nkG75htrIyEKKBLh6lXqc36qWuVMGG9e6Wy6CJXIDLDVSnXv
gu95hbK0+PayaVsMazdr6s/CaaDwlbt6iKoLL2n7/3fV90/vgdpe/fc6z2332cef8ufvRd+/vu8/
qz6Eiv+5n7P+4doUc4g+7T/LNn76X4UeKCPTcoPAJxhAt6m/qA3/KvT0f7Cm4n+RGcAZSXNh/1uR
vFRzagX392IP6ajp+UStGY7FllDnd/292NP6pkDznKPuMSbmu8gFUmjhKEHwc1GsLEMpqYLM6N0A
nbjA0/jBXnFnDsZPUgIoTsdTPrWragYE3Hqv/OZFmblnH6whlEDvs7RxLgYw3XYJV+x29O3mNXat
izdV/pdJcMfCRJT0MGVOfXAkwWG+JlIkhnL95yvq0QIc6cTtNQqqDJpyYxNBFIkvo9mFLbNmM8md
pyLB+aqh+fMnSz6z9PSXHnL2tZ2GAeMprvc0sD993TwyQXsVCt5kYRRKZbkz2oHtwzAizYcuunCK
fDdbCQmNhUbOovTpL98hZEw4VNP0pKOjVNyATVbGJiDOAYl7Fh+sOSdgT8P4asRdv9UGAO8WHRje
ZHEo3foKWOwy71K/uc81p2dudMCWCwetkuEs2uAdFMKymIOV5vUAuBlr6XnIsTtHdxY3HPsd1Pe5
UR7a6st0m0PJBqgt8u981pfuRP2IY5BxtTcS8KGx7+Ha+unLol/aEnFu5swfYtIapoUJlnU9uxlR
pEE2gcEkCVwtQ/ctgoRbOdRreQ4yidX8uPQJVRyL5mvkg90ZSM708NWUnX4QM/I0o34MUZ6ARSGG
IRBPselVD2M6PtHrmkuRmmd2gnLlMrv0E2dY+BbkPYshB1TWcB1HIFzMtYfOYRHq8VeBbJaJq7ak
rdaTX0mLCJ2dkU0gjDucnAnS4FxtrJQXW0gs+87LEGmXWUU0jq4789z1oHHl1UWGWYNUlAyAtKjU
ajZPKLoGjMvhFxtVbZFUgY9HtLyU6a+wMtt94VPLIbAR18KzL60RTLc8JgSpmfqTSU5s4ZACZRnh
tpFsKsfJDFYMwbwVAlgm+pG7hfu6NeO6Ofe5xhzNGJh+TWb0MGMzgyExTovM0Fy2Tz4hsP5jmqpd
jmbe0CpdqqDy7iQCy3U8yuLUi6Q5S9qiVTLrw7upTzu0dNN3Gc2/utLIXqRAoEUQEUm0TuRtUXIA
IB1WcRChkYoLcnctF898KU5E1a+sganWnJanMIdbgZLrCe1PxSoqVFLeyVnhzKnXk0/IvSi7EG0/
KmhkzrvJQLejR94LJMzXEPzeloLu4LrAhITQG+wLMDyHEAd+R3k1p/4beP6fftDsZSzCApLiNJ+m
uT/UY3OAThEs5UCwEUpl2VJP+BIbXN/97jWz34cWkxxGcxgMdWyPjvsxQOHRZ2vP6vKBXlDsRwvz
C9rgzk9YHFfdpxwiFRiEAq6cA+iyLYCS1D5i0/ZWNf7mhV5Yp8jy1FZ+6hZD5T7iN2WR2BI6MBgf
Te1dbLmx8vQoBe8llOJmZlRkAIgOeABDEfsSSfbVhPBo3GQzT2G4qMRFCfiQ4u+dpqt3+IEQPZqG
/1WzeSamw/Ouhdv0WMzf3Uamm6Hoj8Ub9OV7YAQ/cUEVo5cPk4b52RcD2+nZ204uc+4KySuqH27v
4NunupkW/cqe2y064xWhfqcOPunopmdElI+da39mc8firU0AW/mLJOl5x9CgN9lTk3J+F6gqZxSC
nYmfJMy/kTYdYsIGyTC8slsPY0iR9ficaeKJxV+DJRYokTfgeiybr2GUNWMo6wYadlU3p4aQlPSI
k+yXamz1NmXBpQSAY9A9SCN6Kr325kfFRsDtlrWDYlblBQTGYjZpF2prDomZDd/yyf9V6MGKDQnA
+ThkxVjFYHfqa+budTGyUXHEl9VrJVpn9tcJftbcOzCZppFLd3o0rvHv90Pxkzd8kDjYdwHHRmBC
FaPIZIsZ8MJKC9l3AqrNUAiv+cNstHkxv/uj/qYn3ofpdiSeVC7YALibVX+vTBXbDMN6jsk/Sxzn
BE3SWTJzfqwG4+5k+kNdCOYHLPu7HCCeZR6Mqrg1Q3KK5vyrHoOtyJ1pPWn6rsU+Da2EZMewmnbw
fdjjHrA/PUdG8GHp1Q4xLwv6UqDCa7bD9DFrNEh9MO8mn/YrM0J7jUzgrUcWXbQvvYOCM/Q/fVIC
Vprfr/GwIrY1QEQNzkOMIHYpjf6x4DnmEOl31mrtGuHRIsOnxkE9P/a5Ha+4Y56G4uC3ANZ7UpHX
gwdQT6/G9UhY+qgn8Rq73xnc7sucVWhdTUjZ5fiN5+Ns6tVrR9ow/H5CxDm9HfabS2Qy2PRx1Y20
iTw44YMiouQdtmpkrk32M0MlIwdwy2Hgw/6xtpCXvtR+jk0cMQAWO1fMYB2zc/mu16nFDMbpV8At
ktT7bir/xZ7Eq2k6Jpr69pQy0TR155ol7bYumt+CaAyvCRiAz9alC55aWR9RvB5BwX20rDHXUWg9
gIMiGbucB9bl1qqbu4UjSPqSXX6nXiD6pm0erAZScDaMm7SqfnwA6rZ0WDa1YEU6v1s30roMoQel
Ii1uc/HI2hzmVLP25qoiMedX62ITtkvv4nmsSJkyvemhy3q06/Z4Ki0TTDjshztGenTDo/cw+ch9
pV3sSSEF0m0Gzx69FxcpsgTJrZNMD8INH+0+QosX8yJIe1uTFj+5Xw70ozNk5H4hYf7rH1onXxuz
R8fR70dvl8TE/Bij/cNgXUXbkLzhLoDA4D1rA+Yi8DO4YWD9g8JYjy3LklBfkNn7pUQKPg5RbRQX
nXXNIpI1YH5z8zx5CGiEvQks58s0qlUTdV+aZIVi0fYUtbRu0ej8iizrbGrEHfYxQmG7D27hK6AR
qM9FzSBALrEL0Bgy6iqC8hbywaZMDLKe7VDpkxQXpyqPlLVskjPtSkOQKQB2ZfIzsu6Ibfut68VP
7BlPTf3iRV61LydrS2PcM9gjLTtiBZObHw1L37kTr1ks7nbwpetjQi5Tj7jAmZ5bOzkEEdsA4l1I
cxXQYOcWM7fk+s8cnCSlcUAEAd+iYQrQDwksYl4hskvhvJRT90CzTh+ebAYxvwwZcxD2ps4w7q2R
TQ2c324y3u0iriDOMMArdBVAn7dPidk+FLXLxeMwE+idx8aDueF4mMbJJUyi8WHkxPDIYqvSfhdX
xiqbsm2NG518UTr8EkmX2fgf2Coh8hIJLztxTwiEBjVwjCEVR/7GS9tXzWYq2AzLqcCV4KXej3qL
/ATa4agy/DSTq8+fxzun42ci01eu7G2PTA6guv0Bd4WccMNcl6GJ/kMu7Co6yfTKnoVodhdFVtjM
HVu5jZ0nB2rphAhr9N9mcNWquwDH4FUgdNs6P1CxnCFJEbLaPUzApIS0a9p9cqF1FkETYxU9R0M0
Q8A3hXeERXHHj1htvM474V86i8r97WSgCqJOPwf6oE59oFktUM14BqrTvhIYsTIMtB98R9lQzmhK
MR+m1luiIUXKdxyfzrZp8TMjgVmw4NqQxvQZZTPAbnwecDMcIk6bh6ANgcAUNO0yfCyj5ma3cCV0
AHqSaD6sBq4D+YQpVgwkxDUzsSRaQN9o3lOD/xS8m2BuyJ+ew7OmI+BRUSe8l4JBtV5k5O6FyIs8
ly3ocODqkKtKR1QbHbTEfBwGcmdrHWuMk3AZejVwT6fJioXTRS/Q6wH3czqHoTyifqjWVv/sk/GL
4L4BEgSGoXBDBbHBR9IhYySakMeoUd5NoT9CxMnXLDz1RTaI1zQKFZcjtBfYm/A6RFO8ydk5WRyt
jAEuCUaNUloRIB0tx46zzfv3IB/6t8iirdKGZYTWiFE53uk/JREoO+ZDvrZp1ZKLkEUkAsYxN+xh
Pc4tYqsoXjtqcGAyAneHnrDFuBzPpS22FgFZ1wY3V1p/oSMzD2lNQT1XCNVIftoVjqfvMLPfZ5HC
2ImxbOFvpsR3hcbajOl2AC0I1GgWWrQEXQN/1dDRWCu8NxgT/6LDWELeBbpG+M3KTEO6I/Fl+/Nj
Y+bfY+L9uPm1b+3vZqTBQ5fzVekaGJba+CwQK7D9hmLJUB80CQ+0ODVXIdGfqddFDwD0pkucj9yV
lUg/QrcFwTNY7SUnh+FhtIrfICjSj7bHgEKCSATWUcTPTttd/vz3LmZn4rD53k9dnN3HIVr98+eo
CWEUdtr2z5fV+P4Kz8FJ6HbIV+V+SoIzqodt3J89xxu+HC800Z5n13yu4mNcjMXV9bR3Ip+X5kDU
9MTmmQ86f/d1JGejDwfAL7WtOc01WQD453BrPAqVMyki871WviltjgDytP6x2eZzRPQzMJDNoEdH
WBgTUie9XKHawi0o52OgCgNSUI21mxZ7YGg/VexDzZaqD8AH2uSU2G5AiTKgLl2EtYu9zubXQlgn
B9uDMTlHqMurBq6sJFkEUj3Dc2NnZNWmGqGUaG6NMrKJoSdmx3IqOh71xhU3PRVwcqyFcc+cAq3G
MjW8/MX+o9ua6r1E3wx5KuHG0OOrC+dlhyr+23Tzd9QSrG9pYSf3BKGNDwcomXENrHHtTL9TAlPQ
glF5A0cm16RcuzM0utQtyGPNbYSFTCQDmxIr0OtrilOamAZ0Xo1T3IAG8tgkAION/c2arWBtVQ4t
xkxkmIO3Dtvn3UxJQsHnSQREGG2rJr+1Xf/FCdjwZhH0jfpkgUj0uWAamGmD2Ce2feARDnGFhyzK
1BCBZQevGKrNNDwBRLJWgyXiJf1Z3WPf0MLqzOx0GPtDV47TKmvc65jEN9/oXyaikFekBTFZYWHC
2bdJrIk9TIARxGCsPIwdp3AFTyh1f9HpYjaIcywG0aqs7B9yZEty2tk7DWkFG3Nc13YpSalvCVxZ
7DlsSXvK+l+llpFJYaTeImu+GI4bS3RvAqp+/yAtipJyP8xtwAaRH5kW7wiN0diQ8DJJ/2QPGr/D
i+NNE82LeCrNS6w/OVlw1PTPOidQKAiNpzxKyBOrd1XKSyyTZmLIvpqK+sTeA2oUWhzgaXuj5SDt
Y3MHHe91KFqg9HrATNyDasWvL0C1YELa+LnxGseCzV9jfI4KIuXD01mYnrNKK39nmrE8CCoLM6MR
qKJNwd9H5BPzFFMz92VpkzLDw+3awPNLxwZ9W4lPyyTed+/r8tS5/bs9Xzh0sjXRaoiaJtKSSoSc
i1i6z7MFstaK0V/NaLiMY6jZz7rIvyB5cYNo46OmoWdzB+4Nv/nulG4Er+60KePwsanFaoo1uWW9
k7PEyEhFs35SRz6H+A/Fe6niVQolKAzdP2Ek5krWecuIP/sdV4l5VA8ZvbOO+jS86Kn2KtIo3TYg
rXwVAYNMGxsxesLOQWBQpByFadFDfg2X0g7EqhhaUjKrmpgQroCWIDwIRXjRMgbEiMG5wFf4+/Rn
ww62+Aq6TWRo6aEF8rmKITunAbcN7Cu4fFORE5yi0v3k8EsBKh33uYqz155lJYDx5BIlEetTxiXW
iLRv9pROkJfCIXLC8HstFfUQNvS66Jy3ilDPa2YiXCfyeJ3X6dEsultNN4gjHqm1e6+kRT2IPwBf
2H4q63M9jtAbg/wLjzt9iGPxYA/ZaNi0OCRIPzauuXMduE7GrKPEaFXnWjEPaDRkclNNbPiQnWus
eSvc0f62UjgTXe7NGhkeeBTEieHRnKwPLiOAx3150NHhsoSDMMu2J5bRN+K5Zut1DADrqSHrbmTs
4uQ2/NPaO6eaFi0lcD34RpzoOJM1zXkEzLzmDSIazb3KjgWuRQJYzpp6JGbUCZABMqI4MMMfl6ll
B0xra6ii1w6iBA1Q/D1ZqIdodTdYeeWioRPQW1LchZummySx3zEBuNsYtitKPVyMYaUc0Ui6srw8
ugGI4UCU1PB7LcyKZdHYn15wEgTzLIYGs0BlI1wCDABnHVK+F1XOPk1OVt/GZGjGv1z0Lmkv6m3h
VSvossUejW2PGrHwl5oRMGrxrXplwnJepTpgr7npn4Ju2k6Ofq0TKoFJ4lHigYQjOvJ+HLR2fkBu
XmkVsAejYXicw1vdDglbpOKVqa+7GYeE6E7qlorosEVpUdZXht4tHae11oGZfpe1SlfvySYMW44j
v2DlZaVY9bWS475LQOXL+FzE9G8zOq3VmFEMh1Lf6jLMt6bORNsaPx27fQ7qaCDpzCEl248fDV2K
dZKD14Q9m9gi20eaC89xCI+lT5a5bwRkZAKgqqvwXfhc1xRHPJhmo1qnHcHRNYVTCyelk/zhI3Tr
OeheuoZIH5vkzCEhWb7h6R7JiADz9uZOT0aXx4RGqtsydK5pjiMzpQldVeVt9DOe4jn3Emv5aGPT
pDIeDFb4F5k2GP5KV04WfW65MJ3kLbTaaOUzfFG6/tep5rodAOvgbSHR93kUhQdCeIJQjDtimSTF
U93yEc5TprrLuGXOnb8PiA9Xk8XmjHBUbR1kP4Nw9qZZ70NtODOpRdYPh66JhzVHIBsqSBGrCSgM
voj+N5VdQKav3/PouBO5wAwNtvAg273Zad2i00jliqMvqfHwDYGl4IeAgTjW9pq7dc3H6SxqRO0G
EK5Mdg7ZtAmdSmuxqHYOCEaLRTCXry0PhdwpaflsJlZWdmUOIVYjo5YdFlfKdYwjAt23HllPXckx
3s7uVpbzr7nVabcnBOCTE2xgJSArmEYeTXtPw8/RpN5VYr07utI4QexHCevxmMe8mkKf4wSrlrZz
Ew7BEXLb81BdBggYGE6DywxsRlo+9g0oslD5EU1C5208JCMBdJ60KdB5um+dJ749WZmrPCNmN6uP
xBf+AqdWWu1bTNJ7OLm3UgS7Mo+vMIlHnh8ouv1C21Rx/TDrSvEKt0bVLrlGeKPwmt90V8EyCViC
wjjPdl1VQgeYl06Fo0N3EZCGpBbCOhAryy4HUIXRbgrIRTcHK3/SqJ4z9gfmKI+kYhLM3BGs61MC
REW7RF+0gMFgYiwvD7NpXDVQ5rCBkKHW3PdEJuOq7X2Mt2Z8H0oEnXYgo4UlLHSO2bM5Q0B13Yy9
SPjtuDqKxP44hkheJ2++lgVKBbvoFkjmLiUNNat6zVgPCeNetD/pnwZlObMJP+luJnkyFKxFGDky
YNZ5gjpLIw/2I7m9jKD2w8CsADNSQzVDQVgHdLHuWDEhme6B7M9Q/36zWNjVauaUEHvcOfZHkEdM
0AlW1RvnUS9sUuy5eVzbzZgJUbWB0nzp5oLStTxNhbWzh/7kWzxHOHT2Q4gNHbwQcQcRDX8bZ9Vj
bLKgjyCw+ygViG/ECJ5xG7ckbHvkY88eut/kiG79IttqvEV59xwQb7wc8t6Dcw8VyqtFB1T2mVMY
rIJkzaJxT6bPCGfXOGHBCJoUIkPLUl9BIP8Xd+exHDnSZelXmRdAGRzSsZxAILQiGZQbWJJJQmuN
p58POf1PVc9Mt1lve5NWVWmVIoTj+rnnfGcKfiep8k7F8JWkdbWffIJDvG0uWvqvrraeOps3xFJq
LsuJPFNSdxzq4jZH4alVBdqH3+HhMY0jIpI5Gu8htIsyKLd1iunQ0Wdlp5nJvrMViqSGZ6Stl6mm
Ypfi0E3a89di87Iy44Hb9rzVBohhkda7ZjMjyTiqS1czaHm6v1eVoX9UsuHrTc2ZBY2cKo7zLIxD
L9NDMGDQmIJfYcNRTpkEtd3sECmGHFOcTtyJUhIxORgO6VdeonMsOBQoMnSssqnJ4QKgQXGEgebc
EHK4SzUgcIUBEzDDLFvOtaq9ywAjPqynK+rtnjoDDC5F7mMyK898HK5zHO0iATCasMnsYjywXK6Z
G/1BOMnOhm6LzrHTKgK7A+Ns3kXGFiN83t9gLfE2ZOKattEt71m0llm/DgBQk9UjMcGe69LDdfMJ
UHKu8go11kcJ55K+yV8lq7m5JEVjd09ZtaGI4J0L2pZiMxJ8NLUPzXNAb0KSg0dfvOr9fIxUQ3JQ
a99FnsOb509cJbS9s4+lojq+D5CkEBQvgaprrtCKnit6TOFSdbSMeAkY7UJyxxje1T3iKl+WAsBs
guDuWoZAX3NkurYNZFS74dDt648pzGB0sZAys6+y8tknlBAW0CiRY4C8jrK4cf4Q4spR0sIWsLkZ
f4LGuCZAsSGbJE89eLJVbYVix2NcurXOZkKdjbekgVuJjsdPCjOgf1JhwE2n/qYpvOfV0O3QmLR1
gGxMQhF11lF/AwjlaIeXxM10cgmSn5UaAkCv8xHrK02n91IfNyTTdz7tjU7Y/7JK0h2V1ZeHPz/0
WY7jrDP++a9/fuI//G9mM+F0+g9/+u9f9e9f5s9v8udf/3//7e9fqvMXw79CmGyIH0a+g8w1/hRu
soyq8qKAQeaHUCDKlC8djHusmwwpocoLNheWy3vldubYksQX7WGsyeVXgQYoob5PKQKTCNWbWsMM
6oObGmGt0ovhQU14OabhFrUZ3xiD8dK0tE3ZTDb0bETO3qE2Oibcw+2w8azAfosH66fRVetGJ+2p
U8nJYpK7+EXym+4UD4tkRMWX06xNWDkrjRucrJnz6okjuuU+amI3jEs9d4uY9QPvzEGhV8AVS/So
yuxt2hqAR/tNpxgXf/BDryWy75gqbIppOKYtvOjUV6lnGtVXHwXZcRR+B+ipSpFu827Gs6VUr6kv
novwwm6u9mKk6pWVlV5sSv7SQ0b6DBCBS12tOpeMgh1+h4Ajnn5fgC+++cjIzSAazfeiiHdqP17C
pgvhZPOKLjKzqgWZ2xcaasS0p5QSdp7KAxIrIh5I6ifLpU09SnhzhsFgxM4+6Y1g+PPpVO8zEDSZ
/b6AbpdgqsODyz63XKJWDhwboZOcou6opKCRbho8D0RHQxWFPu023Sy+ml5/GCriCSy/UQ+Z60He
FHcRUrFimxYRU5vi71I7GU7yWaRwiduwRCd+pCJ8D/l3pcZc8IUeXrkKNGBW/bXZIBom17zxL33B
e4U5j9+y46Fm+jsHDGybj3cRs2fxY2Z7Cp+xvrzRXsvhqIIHwQxg02SX3zSrvOmmukWHFkb+1KbG
N71ytmvHaHPlpi4pN+iIONOlw5BUg9ltYyqX+eis0l7FZEXhHWvbhwRHYI37Vvdx5LMNdYajj+3L
XcDrrLSyH7KSe2cyz+mMnY9bn0qxkK1mVyZXeDjt0UIHILx7HCYYgtqTIwRrseAUYC+Z4OI34XvL
/pqi7NPUdw+UTfG2D/0hk+aXP5trnIzA+fBQZEC6l9U0lRrbzFQPZpa8SmV4yAjYry2foRTMKxTf
8aE0FEgUU0/FXcW0MgMNplnDLTrqscpaO+XCujPirUWBtcIPp4c+58jPw/m7QgSmYHht+iOkr+Gb
rcBpZs1XLjUPURscKoWa9BAWlpWG+EHHbqV0KhtJ7Mg19PiRwpk6k2+zquGxQdsP1JMZoAkK5dv3
/XXNLYMULuONfwZyRq0IjwUeHZMGwV7nGZpQn173znePtdWU3jSTVxbvju88WlB8bHprJ617jZO+
Xc0iXk2wD1ZlVT1j8OUrXUw78NvbGe5Lm0+HWcGlHMPcX2oeqvJWFvoR9tQbptC7naaDO5ZOi7kO
MxFo4WLSjnIcvln2a9vWZL4WhJ59czpSa+6qffrSUYVBpnfbjb+0vN6qvb7VbK1iY1a/YyZFFXXI
jGmcmg1eFD/RyE33b2YnLlGb3qOAZ1MmxW5c5J+ghPq8vORxE7224disU4612PBS42vudyXAMJRl
r/TzPQCcY1aUN+yv1NFG3IsjdgPGoGM6vOVi/IhagyYxpE45Pxh51npZfB1LGDuE8xfnjD5f+pmP
kWKwf8ltEtTmVltG9VLh8a5pkwluBf5Yg5wvbU+rpvdIhYicheVnVvibkAIceCPs44Far0zoVTvB
ByMI3hH2enDFrLJCYy+QtiOwz7h3PmmscHhet9POkMkly5c6FKl8o3y8Sq16pbnAtp2Lmea3XOKs
4ahkassuVjogKeTDAyvOu4xmUj2UlkwmtG3BAU1c+THEIebqC36bg5RmkOWTngmPDQcrLbqV05wT
LoOF3IyHRIt1plAWrHkxYE0YnxGpMabWXbL5Y1MkgsRlGGzBKjXCm2ZbeLImQvoEje4IqN9yCnbx
4oP4c3gVsV27ZWRdytH+pS01kdz/72kwsnUvN2YpnlvMCTOQBNo0Zwr31mF613vdtUvjg7vcV5mo
h0FDAZzD/HOiWdnTICVoGstalItpG5fTYchQIBqsBwZx5zlyLo2qPCpEMlwrZlHVviYlwWTe7nXU
4ujO9F3POlSCgNKC7mWe54LRLvgy9fx1+ZyT/+HMNhVvPg8VT6ayJEimzPO30jwvFZ/wcf166/Te
ZBsTEzgPHzYnONdql6K2Jeoazeus6b3cjFkXcmdIa5ZTJh01WqFKjkMMyriGHxw5Hut5DDbRIO+C
8kvEGJqrwqRDY2relIWTAemWKgf2MeRX2fc2BZ9UbKYKuPUpvtY2c4Mjkh0PK4LTYw3Ew0T8y6Zg
0wXILUM3VCciAfybPXkkk+AmyN50s7Q9zqgi+EDYRYXG0ey53gYDwyZh3Ds3C5WPLDFIanwrjFOS
+ihaqzsP8vmHwa6vmakoc6rXJJ3p6UHrdI3SP4wachs1tV5msGxUh2PWWxuu+Rwo7UcZy+8ioL7H
mGGGkf1dkfG2PCuSz34hM4IblJIIHj6Go375sfjdwJR16cLdzV2dul2OOsGLzHPWPIam8zmYPhs9
9AbsgKU3QpYkutJsI5OYLToRo2xFvyvEtUqYB1ZidytSLvSSYgYYnka44U4L+KEJOBThaJ6ayt/X
1cIrzz9VHXuNaJySm8MzCT/4ryNfqni5oU+Mu06G8AtD8Eut02unZNQLKlfTUqBrnUu7UN/ackNP
Br9GxGEYtONHUj/NWKtgUygbB75sBXWMHXadAebreYFLRSMkUHxrSxUBQt6bKccdbuXDHBBrN5US
IbqPbgGYRrwGcE8UiXtSWc4OU6l59l5YD9+70Poa2iH1UjUbmdGdS21XQCfSe4/1bmW3fb9ReGjA
4b9HWfGkKs0xoJipp5pieQz6QfDa6TFbf9XNhON1hXGLOlw5rIlPoMzOnZHWu0rz0XMxgaWA0UI2
rUNM4q11SNca89ZQZx7H6fzdVo+U2H0Jp3khoYYDbXbIEBrlWxv5H131GsAondriK1ecA77ERwOQ
w6qyDwhhnha1KiAyhIyktt6jhfKb2cwrJYZS1P9tFLGLISp1SjMovqJbl3Aq/3uboZF4ALL+pxz2
C5TPpQX2fzzxnPuV//6u/+mK/j+/wL9M0dpfqkaviCGliisFT/O/M0lrKnh2droYnhce0b9M0s5f
FL2qDmE47Mss1MXfVbDWX0C1gVfwPzmGbqn6f4liRI0sFuh/WqTJ2pkaDCUHyJKwbOP/os0SPaOB
OG8mLpCF3IxxbAGsmNA6cMJhORY8/eAUtVXTP0il5jJcyT0AWgVniAddcg8xPLgm1eAwENLWo2ve
QkOQ3HU8PTceAR9+zJrxUrfBkx/1n0AS13EQPSnF/A15FajGJLddN+9soOOOUMh5FQwLPU0RYo4/
NOcpLGDQ2qA3vIF4RWYhdkT6hKOYpg+bQp6VBB9YB1q3SxPavJRBnJo8uBpmvjiCDEo9FGU9RuTb
GWadKVl3g8b1EKLNtlL0LyMYLiOv2Bkw0M6sCgpTxzKg+yLiiJuiYwZZd8WOC3Rqw1jRkxfAWHNU
aLfx6oJDRJ+q4dyq+YHyppcay8LTbA0HAuDWWjfHcU8DUoNepOieDL8tPc+uusr0rgfOoe1gz5UU
onmWnrYEw7mD9fXcXeOALGAcUgJTLvWgUJ3ouiSfH+somRs+OsxQM5OpiAiel3XpmV3FCRRGlyAP
23Xva51LrRhJH5q8pZ17Az2eMdscN7VqxgKFUA0YPow1dEv+KYkL/NdYY+Umw6uTKqfA7m/GgN8q
DsN9QJ8dXQ9bIzAeYdujX9sZLVotbZPILWRzj+SxSVZHKWu7+mHyCeUmpoSnoN/40D2EpbF3Bg1i
YhK9TmHzKqm9hRuVqqyVFWup+eai4M4G16MRwJM6Y9L2g1Ob5Xuev/Bno+wprJPfaUcdlgJ0JjDF
XQ2pTupQNdvAf6hb7bm0ktepBzqgjTbbDt+IvHIuevhAEUWUyptPJY2C3p6HjEasWXiJEE2PNGn7
AXzSVGUYUY1voa5G6JlzJXKPVjBWsXXFEkyj6GlmxzYXYlUsa+dlxqFZxc8nsLfhJ0TAd5Jm3bpp
7IG5z3f5mCHjTgbBJTHyS8FW58qJAdLxn/tgDj1lQmvsF7yKnjU7bkB6kB/RSK+JnHraNX4ibPHb
MEFz5YrreDUgTMaLz8S0051ohneCa1c76iG+VNEeo/VPNXwyEU8AuqbnuC0Owhq/sbTVm3DEpOA7
zQEcJb60MjBwv9MLlJW6ynCyypgeV5owcNAp6QuWNasARqATbFAjHNh6i7dfXIwSvHJuvuoMuevK
EvfRjq/T4nFh2xMaYqOgVRz8EWcERn4vUpyzJaq3AXfFEEyYxfQRL0nhbC0pnrXRPBYOdp9FnQ64
jVrdRuT9Swz9QPjoCRohoqQlIkFhF/ym+Em0zRbfNrTHaTVkESpe5SiurjPhZXZ6MRQ22nPKkig8
ETPH69aqXE5V+VIQwbRLLGadMYvNXHGZjRTzgD1jK7AIhR0GTcfJH4mQ7CcHeKOSpLAkfH7hyDS6
zcyBs8E/8XuUyaGRxWMR1Wz6ooOjSzYW8/wmEIJXdXjsk/g1K9UBaAGf6qydjzr7zFalQQYABs4U
fxv78pFQ/FtclBgxR7Z3mIF0dWBoVF7yRZhQcAJh6uSrpaolljR+Kmxxl1Xdx2QMzibw435rVGFF
t/N4VgscRxn0/JE5jq9mcu6ZqXmze4jJFpgSGp/IQIVe2ik3jgkgKz4euZq9a9AAs2GaPlArq2+4
KD4NZYXPFc0Tj9lWaZrQpUH2E/QsmknBOQTG/yqc4jMIp11AFtINyQV7tLBB26jLaD3IsXpo6uBt
LLQHobbZoh8Xh73vpEwe/gJmCal1laHxosx8L4cJL5cEvoBK1FSIG37J9U0nJlC4s47oZEYDB0+R
EU7EeZG3KjvDYir2mWofhNYeMrqZXDwzl4IwI4K788Er8Gj4SErq9DN2z5FRrb+qkaUrVj2WI9qO
5TuSnY90CIF0S3MAm8GZ8icV75fL/uiUV46OgYhyBQxm1KB27bwmDpdcY13Xj2Xc7cgMhqccub/T
A/uSabV16XoAIqw3ofWW/qsVpvW+5qC9pEpon3nn4jmVV62wcdMYsocZAsfp6LNhvJbmrkiq9lI5
Czs4N+VOFeBIy9AhHGMZRyvKgaiMyF1YcsnBkJ9tRjqkRvmmNtiDzGGn1ZOrNCBVc9LUQ0yqhbdw
zBJgMJn/XiONgOxtd3j2z3DT3ECNT5azbA0ir/hqIjmRJjZekgCGHbzvZ3Qf2ha17kVniRER7E7S
d8XhhCii7gNe2CbUkmhHfhm2rD4dnPb32MESDrP+95jZdzMYWKz4CUV/psTa0Z/K8phi/yGUpw8H
qSsAruhFxiW2rswh8WKp3UGQQIivSk+pJqwqfDEsPX6OM6w1Der0ZOi/5rZ7Jx1AuIDrFgSyJ+4i
x0g79j4E6LnJvCJVb0WflKha0U9tyEef06KNgQTNs9G71neFKHhE1wSqs8RdqmAHjocjKEV0T6aq
XVlLu8Qh38OaWdHChIk2BJOT0GiOlmb9BI1zDtSZDAyI+bFB5Bc3gEksM13SLethrvdRx7o2jsan
wVffyCTth94hJTzZT31j31vYQfRyr7nKQUdzxmPDDhFk36ctMGr3i0ADWTmblcVgkkLQtrA/d6gY
jQCrM8hsecpJLmvqdhTVVRnMbyvNt/BJiDLr3W0RMni2AYoVMjvmQ3jGf8y5RxlLZlTNMWxqt+0b
2trQauDc1vvQgikVLDahEKge1m2kCWWDwjtDi/XlunEekxrZARsdNSVrvB/Vus1oyYZsydW4ZS7p
ARUnPgtxUluUFmT5qcuTi+1UKChDs9FG8W7qjb2nOuvcNPW5xyD9i5OdG1FgzjdzmUkUQ4h1PTkj
S+gm/IhShSUdPh01oWxsGthU0FHD7zIfAqA9j2S9qH4NehZuxpReJNfPOKhrFIbw0dGIcEAdH1ji
Ttd6QPkKA/FYLpBbX1bFFnXSZMWGqRVSAJUmE13yYhTU6NC7u4oV3T8lJSKMoQ47QLaga6n6luQV
NqETFUeEKJNni/3DkrK7UyN+c8SU/qIh4KdvBTEHi3bsmEIYKvS6jSbG7vjnh8amk9Uw65sw7pla
pSdN2lc/ks4DGFPjmKn5KxAMHnvpdAgooTxqhAKjsO+2adLOh0a1ErBANbk6orftoC53/Hh60LRE
EFUy0c7HhFqjbRLbyUG0ZrquBaGxKVW+szYdDr6e/LAHD05mET/XpRISIQfzBmsNI5+zq4PwEOS5
zeOj6fcAPF4kZuNraVhnR4zNHRl/JqwUAWTk03FOpZ0dG5adUu/ni51alNw36i1G8HTHoGygBWjJ
s5jNx7TXm89AVDTdC99LtVq+Yo4lTdgoXyKatm3aEpyfAlDxWMq0sGFzHkELUEruzGM5P+E4nPFb
hg9V4D8nDYsAKfzSExrI4GLeily+O614aLX0bbIhKeMgCUUgvRrQYhf6P9mAGgvQ0fRC9hirpsAq
G/MCujLj16rH/gNugyRowmVfm7aJFb4+a3g69nxz113He0JyhIlwac0LMSMVpFddhuIjeC7URj+i
izQ6t9zuSRzguERbXmdjD4BjUImqE4hco1+zfe6ksisVgdml3fd8zkhKbUsNV7QuYnxdJjwMOe71
lkCC6nxZY/0eG+W9y4tDmxIHbSrDunVG9pxwmwE4C2wtNge2HSquWBkiLGddSwRsb3GIbx3GBE9p
mUNk3dIvC0Bq8SUnSf8zLRO2Q2yVNx48R21dq4CgDDLAxtc76ptN8zxPi3FyeHemUa7U4Tcfbf2S
U7y+80OJSdRJsF0umrAztZ7qYOLlAZwce4XEaBrFCD/F0Z6NeNOppUXGLHMpo9r6sU6HV2Kcs1n7
qDtLW6kOLiZb2/hK+sPRpvAViX5ZjUlp67BjT+O1avOpiGWFZS9YrGCiTimZVqIePDVN04cO94nP
vQUApJ1tLWV6KaXsTqqWfCeDFJshGtOTX9P44DjVF+CtYl3bkdyrpYPqmUdg6wbNNeECvcad7u+h
q8OUmKmeJQbxrunix9emo0+nkRc1MYuLyiJU3pfxFk5r5Vr4qFn8ZQr33v4qMzPYBJ2hv/b+0qXA
iK0OAntdFjjbgaf5yrg0crIuUwZ+IA7rTc0z6rkvWE9Mhcf0YR7ycVQOrS2vNvcNUI/a058f2BCd
IjxQl9HhHVEatT0qI5pwGGo/tHJUn+QX7M6NnMCr/VOmxP2xJtTIHqjuPNuqUTwH3PV6IYddYuHN
dNoG+LoQ9s7sgDrVaTVcSYo2J3q8tyJ0khvm6eTWVOFV41LjEmMmQbu0JQVgX9c8kChomZonWcTh
c688lsHYXimyRA8PS6o/tL6/RFa5Cl5isynuU+GAgRTYvnlI3au4Dslq6sTfqmm4K4A7aASsS3BY
5byhcLDepCmbtqAP62viU/+kBZgE/eIcT8xQTR2+wHEnMKvH0OZhh0ZkHN2kM5/1+jZGpXNzHI63
qXlQ4u/iyMYlurAdedN0yn75SmuXjMR0GBbGgayJSTukz97ov7f49b8T/dp/SgL4n/Wv7uvfQbv/
/r/+TfKylvImXkFVJ6pkEBGFgPQvLoD2F88yYeNCNWzVVv/RPWj/pToaCX6pqtKGqr1wkf6NC2D9
hcoF6sRWgQbYMAKd/wq4G3Ht/9W8bEun5MC0+JMYxqL3/RMLUI0hhuqFumOXYX5itV7pqv+oqLl1
qmR0isyK7Z7VVF4uDHaInLE70espDjLm4bgQ8iATXx66cpw9IINLs/nIwFyllgewrTyZFWzLP//0
54eE+CNNg2ruBkalUWkwwajAO+wpcRJthe2U69RpPQ3o5VNgm1e2HbNLJtlTguqSQcpmKBSVi/8w
+vyzghOW9qJw6q+L2gF4FsvlhmTviegMLhi32xho9UkkTrGuSlbisL/XlNGwVSjhCUrRpac0QfmJ
yyHj3mQ1bpNyAmo1qU7aADWaPDfcSD5MHNZrnV6s57BRTuCP6ccyRPNozGwSetNRLmrufxfSsTYR
GRlsiTCEbIu4sE0+m20tyxIdWvgHFlTzChHiSycft4GmQtGw7xG9ps3CVF4N1kTRHGanQJ+6dVRF
phvkyksNumEr2eurdqkDXO75TWf1K4rketYH82QKcKyiM+7jKNqV3oXRsXbmGVYeoEyloUCQp7Z5
8FnH1AO+ZDGp2cNA0nddKvq5GwZnNzooOeRtyf6y75+t6KL5wQWwuf+LQoMv7ibh05Atk03fQE55
l9WQe0U/x+eIPh23JJxF2wWR9eRSOKVEvOOijBvxIaWc6kTKa10sHNKunnuwA0bCez8f00jn9DHT
q1bqnwJPpAHLSDexRBb+rhGBz1Jwaq6x4df8Kc8x8B430PSS582Uk4cd9/5Qs56K1GOjEza3pg1f
gWkV6eM5A2gO0sv5wblXsbCMxhKqnj29JmpCs/hgGeiCmofP5bUmQa3X0SWSMXfSuAdPOBJD05UX
EFmb2hzqDdzQjZawn8C781RPZJNHiP0HgzUnif5TOBbbri0+lHSQBFFvfcNmMbIdiLiD6kFj+VR8
MWJmph1a6bJ7mWI9tDGhrCe4PICXJX8NAZyemqJV2f5M73mTviCLE12zqYUcrU2ZwC/wteKnx6rG
hp78Ulle2Y4daZjfp/FQuaKIj7qsXrOE2JimtYTk/fKDnohdPS93tzb+Sazu4C9QZ5SGhsZn+iea
aoRv27PoTvFU6FKFsjDe7Xh8Sif+lFqh1awo+VwRTzqgD7ONK3iMDtOAR7ilEzI3d200thCmQl5x
dfzqQoXJhkuKurQ5QnpFyKqpasQF2U0YlpSa2Ew+gSQI1Rc6SWxMugpIm+weJugkygXHLHv/mbxI
Ab7Q9HUvH7JHiYfTy9ryI6pJxOFvhwiaYwwI6oTYm2XupYbRI43le5yD+crrkvkD85u3mVoSAwXw
pNUYP8GRIG1QI3TlA43zFqF0WSK3NzbEHR3LT4gfdM1jUj+YTrmiEYS2mMRzjOBZpOqZuvZpNdeY
VCCFn3zto7UxDZtkJzgeG8yG6CdlIt4y22fXtZUV4y7bhhcDCtS6aDBTOQSIR0pgNk3hXGxcjNC/
ALaGtPWoCjIgY9ADygm1nPpzgsecDHTNNSsNX6OsJTK3gNA0Ze3EJBfrQkvWRMPHhNhcUoRfSjvQ
Civz0e2x1K1j+yEdvlPVwOoNuh7LJiFsNFEC8Z3zSpn6k5W1m6Gai702cpun6S1fWcl4jzBFdA2o
KVtXiWvGaI1x/Jj50bifuNApbTqz1WgGXi3CMzVGvNrnVsn6HYO/o1G/MwX8nZBaaSk3TWqloJvw
R/X9HdfdyAORwMI2/jDMngdJzFUf1SDk9n6MuZEuDwFE5reqJzU3T1+9mBg3ywwvjTPvfbKt2MMB
xU2t2a253mU0c5vTbVCgTs8UGm1wpdw6vqsraRNtwgu67VT5xdT3rtrPJuzty7ggrMsC+bYpRQVe
hCaYzFfgsEsqfyLy1WX2/adlCSZTRL2hwfdFLAyCcdjqDZU6RkkMhieYa88ELmaFYr9MV1DtwgYq
foKrBoywpCbnI7RI4qsJqqEs+abPFfTzosIkz86Gyt57V3TCNVXauSUbJqmKky7lmqyWsy2eU5kT
B/NHwHUt0XW0YiOU+1BN3QBfxJbbWKJhd+/YZsj4Crsg8HK7v9M1eo8i614Fv5RwetcG1IqhVZ+B
Z53bTtnEIYibNjlBX4n5uyavWjPxwfmGN/JMbeq8tTKJHK3uhHmmo+cy6vZ5CqcvTWjszZXp0I4x
XmuBK5OQ3wP83Tc7K29aHxGfAPqVDY8KCR4CVk/NaF8l4o/rcMEUeYi1wJkqaon5y8Zm/0bPxaUq
m89pDs5dEAwHZX6uHLb3mJqPqNga5sAa3S7UHisbDmFnb7W4b9ewTTEoMzgUHR9zoUDTIHV7lbZ4
pYiC8gTL+HJ8rqCR7phbpS2zdU8xwt6ukX3UxgfCU6b2juxwfR2j6KybaG1xTtqltAoLvWjX5CPF
RimvRijOqk3IKW46bWtPXJ5bPINKBQipBU/ZOTDY83Kaj6FkR0Jmt/Ug1SpQ2m52PMgLzzyxc6IM
bZyL/MUcHDogjCF9lIrxzHQWYxME/OKULRbYKBqOsyRDGRO75TV26l+jxMJa+FkLQ4kkUzKaMyk5
894NDZVRbYg/iBnU7ZXBy5N++MUytVtrQjj7PB4O6WQPXlo7yfNkxeNOhNGZDliYBKMVvwSGeRli
xdoXs63vUss/1R8x1JLLWANWGRwSYD6FwEbdHqkUwUPdz7taEjGoLLj1xKZ+z7CDVoo4qo30SqDf
VYmSjEkpWNlhUW4LhT0QZb6OW/VkBTrY2GpmfTV4zsBUYPliwwj8LhfFd7/UB/vwibT5a4S6uRgc
1j2k+EMYsT4h7QhMC160zlQCUyLlgYqOUuKGwu0Kf7jctSAsWNoRg9QUkB1RapOF7zKWf5H+wB5n
xmGVsLMbqSW2p3G8T6Q/W9qAc9p9uyUdZBSVxdCpPso+Z06JilOBZQhvSPomDNU5KB297Y7fbPps
epuMTHNxH4/kdExrNTnosH5I/401bjsej/Dm4QtT30PDWEi0k3w6YRZWbofaGtdWg5XfUaZ5RftD
sIM5Z2yorVJWswrXciIUvSOJQtVWfu1LgBusevnyUaezszpYUqqlSa8KTYBM5tIVqYUUdSxGdKuR
q4FNhjuD1/LGGMjGlNrHkFHbNeoj3dXTWifxWDn+VdcwjQbafI9qjSqT4sGBJ4dkrtK4mKx5MSBI
F6rLEE1vw/hGVymaYm6fMmCFgZMCcUmaA3b8tO+OyvQU8ppu+M9UsilMtVUIdVJ+dQIefB+ttdDm
7Uzb02Ta3Cfq+my3bCvYUR1xPSrr1Bxewzrb9M0VdFfmRYFyblpeEL9gQ5r1bLVNRp+0xByYRABO
OVxtC+xkWD3xt8tcMd7KPnoIamwu2LQyL66Zg6voYoHhPYgAIc1JnVM3WufRGQAyJBQqM5Ktap2I
NWUlv9UGFgl2YrYdrIRq+9uuqoY/asuytj9qLfpXNVYlP3yJlkHEiHMcNaDf3aav16mUj2ZBvK5k
hc+qq2D/NJcvamjilYW11hVwMfD2Bytd8+etHuELyLHgzMKtuuDXGCn3dMLQNSfl2rf9k4TAmGEE
ygOjpJbA2JF1WQsBLrTJLK+PCXjr9vBsx5C8Ioszr5woNHnz55z8m2FTAGjzLVYgVmC6SokXF5xc
HQuvHLZLqHfHuJXTOq7yl6DlWlHMa/AQLI6nuWPaTD7riLYGI9VuErtqYxkEcCU/0zYKMVe9cs8U
sGxIyt4DRzsKTQNByOdsKhZ4L7tJ9uaJ5oDSGlmO2TrE0rQgBYjJrep7ODyV9AI9Uhk+iJ5mVN2R
jNgOagOkMhXfAspSVfJHp8EPbknU126HhkQQ2LiZwNE4c6rI4z6KX7AczB2ITDZYRjnu0lRjU0pO
E1mX2Q+iAfyPP+9mUpP4HNoLtyz2EKOOp61F1uu6V1171Hxig5OELDVY+EAAh7LM9VlgG5TcV9oi
h3XoRXbFPVNUh3Jo4TQwZoIjWzswTFbNIYp91Nnqd2QxslTLRxfIOwIPqZg6LdeyYNRDOcLFFwU8
CBvXULWPjq9Famro4XBWyRkhvtsBWDUJNNKoJuzMStJ4zpKoDGOLdMMIAZX5uBx5hjlt1q9YSnGH
j9pLmjBBS3tfZCAxbFmsMcXhMIsJLoVZjU7VJr8cGiO1gUmv4iLtjhZrZkd5L9IEFr0B/L/nk5DV
6X1CoSUPyUij/C/uzmQ5c+RMtk+E6sAUADa94D9PnOcNLMlkYp6HAPD0fYIlKVW6rYWWt81kFPNn
kkUmgUDE5+7HE/JSHo2wsx1ti8S7VpOmYySMdgfrMcpM8+j2YAgKfgBi6HTsBGxIDQ9DV2C9Ml+8
bat53jkpDM4uLIlZ9yR/FKuWm6kD27751LjsbUjDG6Lf8PhF7QGC6qcerPbEydZTMHdQMbc8/Qiv
5eLQm0a5So3kMe/aj8YnbjOqYq2EvYssfiryZPcm5zS3tCbOJ9H9pHuZcrt1WRlTnAh18czUm5+o
zOQWPf5JZXKjOGisulb8IAv32rUPThfPh3F5DbqspDMnOwp//ixN8SSMyNwIlxAnjL1TWcxHYHAX
yPhvqfEQe9aTmVlv0bw8axEEMAhFv/1gr9hxcxKZ7Gbv035i1+lxGbpnqVdvyhDWrPEKnCE6aDys
PRsi6JCON8yVkn0ZnCszq3H2jcEV3U0IaajGRtg/d+zgrsQI1KctDinyAfpUH2Bt4FhixPlpVPW+
towZFxzpPNfvrxKs1Ea9VQ4aczdAOWrohhLFkz1h+vFjokRR6n1FgF3oyODpoyxNOOVAnxeDtZnH
8JAVpbem0werfm0CZMt5WKQ2nVmBWLcBuYphovHZ5lDqphVyZewDFYItSGCCOx73IAbcBm6BtJmw
QeP8r79gxf9sp/us6rkFNdH/yx//+/8n0jyuNj2U+/fA0fuk+9H+yH/+ZdL4t8/6u7PO/cMxkTFh
RDJTFN/t8X8fM0rtn4MkSmqaoaLnA4H/G37U/cO1JSMECPMe7/i/6aPOH5LaUzvwHL4YaX7rP4KP
2gwl/2qso4BQ4KfT/wsc1/1XY53ZQZDJC46/jjGaO6jL8lQM7C2IRT5BLM47MV5x8uVudwQgogZo
WBG759ke3/NXGVNKniWXLGsLnaL56TCgYs3SfiGJuRNVAZ4kE06ed2IQt1AMbxzKTwDwIEEy2d8W
yvIoiab0w01xy2n+0Jw9t9MX04lxGfzXWI0f7lL8ctIhOLeQm/IlNzaTTYqwBPxtsBe8cwrarQNx
Dm2venZLaezcBiKh0WLKqUbrVPsMRWa4XiuPdo9jXHGJO0lY3Dkg4ULHvjWU794ujWFs4tYbz+1M
WN5X2AjdFo8L5XTltsaXnkeWs4HDB9jYNSCfNcUejDxpijB/sQY73zmO/JRjHFJSK2HojL/w9oQQ
T6gmcqbmUXavCqZFHMgYR3vC/MXJ543P/O6qMajEWaKWxrkckqgTI80lPMdqeWbHdyPbgHp0yXnO
xBeP6wYOIahTxhY81I36mEP5YbEi05mwUpOXeG7dKaSb2PixGPiwjeuwnh4Dm7lQnY6P5O7KTe21
65I73kEb2nFhhFcJsO6rpdMWSPdVeuNJjKR186G5pbl24AHhYpaa4KK52MpHcvcXgEOPygiMS9ZE
cjUEZFzdivMOJ0Z5W1qQTmZIyE5O4xHy5iYxg09mt2+OMHfmAGsDv5jBbxRfeWbBtcBTwy5M0AGO
UyjZMKG/yugoSog4kApmOjlQZtVlHdO6giidlUV3oZ+f587GHGR9u1EwgdZjsa+HgBrv9UhM20vz
A6HBL1FQL2IZtxgt3X3qxN7NYg3vDEWY0BRITOEQ3ixGAIimBKdQ8ejg0cAbPzw7NDBQpIgpPTA9
CroXZ00bMm0cuf01hfnbOEKqjVNeDuR9junrWdAgkEf+s2qoy6naUUBjSNMTFK+nHGBcGxfGUYQG
U1zbjK77vImviWbE+94X7xSQ1DvP695MNQznKHWGMwrZsBau0GMCJkFL6dzMkffuGwODPmx2hETv
29y4mJ53Z9PkuDOlUewgkZ39emGGau1mKlvOPUXjoO0nCcIy/hHyhDwjnsl7ZoGfHUD6szSc6bpe
fkK0gMg2K0nZNdba2FweFOpnkTDxIq87MGxKeahL13+ezeQFj03wJbQbJ0kfepUEr4bl3iRd6b3n
aBy6s9h+7I3MW08F7D9PjN4qoJPqEjY18DuDweSVO7bbqXZIX3NM9i0k1pTals3YcwFVZewBAvMh
HCryehkBtoHxz23QT/5aMVG8eEVkISOEbJvo/SVnJ9y3OsMFgEPf3xo95tpxGiHZjDlEzsDqYICC
csX4oasBl+PiM/t3iVUBbHL2cVFTJW4K9TiGjGKGyQEmbNYLTWnGmwgS+Y40zdWopnmlRjgrrjLn
Z7GgUbq+u5lpcNh3LXu8aEj8T1999TPG3oYmJea/EL8CD/a+KVYWD/uTGn0OsB0BCtFfp1G6EOr1
jk7AZCmLXXWbpQIyojvm4HT3FDUKLsf64lFq1hsY9kI6vONJ1GfKW9dSlLeSEAsxy/YIfZIIQ84w
u8024TRxAhZUOHMmgipXRMfckruFMyAc8qfYzX8F2IaKJde1QvSu+utpAD5SNpxAU+MLcAT/H9rt
Pu2pEij7NqXJdY1sEd1yca5M6u1KExUfwogvXxUJiZVjEHij40miMcgd5FD4AyWLSLbcZ2Sxr0Z4
Z4++e0wEtixp1afSxvMQgmIA3oBtIDS115so5rpuRbMSFYdmBayfEVVdrqHrRKDbYNRNKd6lmeiJ
63jUgBHIE/FDIcLtXAkW0qW2jjkhumNmNDf/t3c0f1NB2U78+03N5av/y37m9+f8fUtjUoJjWQJd
1LO5E02Eyb9vaZw/WLBstkDMdCxUVbYbf9vS8BHheUIIYgLIp4H7Wzk1wbAHKKeBCDw+i7f/kXIK
jf1fNzXsuOhW9gCqB5bz/6QFWHNEMDVpua5UjuG/uCFrzJhFR8fHJG6O3++1Olj++4//22vff+V/
+7Tfr5kC6xqH3r981d8f/v1Vf7/2+6t+v5YkJs9tMf3QVORJINhMISXlLinAhapTSDljs+uIhKbE
5g2P/HyiXXy++Okz2+KYLXDQjpG9TnxKmtlIMMgOxtuaXM1VaaFZwJjR81rMg/gLXxubUJOl0/wZ
v5D9oBP+YVQ+CHemKb2yboyu+OgBowYl+5KCQZ1ukb01AtymnWYHDJoiUIETaMEKROAFErP6AFv9
bizuo6/5A8jnmkSAuVMoj94URLCrWBMLTNAFkWYYTDTmZcFId059Guv4rq6yEdsx3AN6B5Wf4NwR
tGvMUb9vkgkkFQenaqx2iXC/Yk1R6MApDJyFUvAK+EtI+QFdG9jMSfxb7Jx6cAx5s2XA+DCT4qyA
NYh++WGy/eoD/12O3aVoqRRqmfg5cQ9/qyDX5JiQHzQDogAGkQGFMIFDiAJVp6z6W8159uzd3PJI
NMFJOEzzJHiJqSr23kPgAWHHc4W1ZVlW9KQiKDjJvgVQ4QGqqOaIrvj4hy5wbQ/kc248TbWowVsA
/2ZeDvBiHFyEtOQmGvJHw+/wOgPXI3s7dDNF1vj0rlK2vSkQDalpGhZYjRS8BnYqoodWvrJcRn2D
ZnAkHTQOQ2M5wHMoMB0CXIeTh5eEOoFZ2Ida8zzmGpyFySUWzKBAMCeZOI/FKlASmbXqqHQz2fTR
tM1HyRTLVYSXmNlCvkYYf86W6clK4t1QFgfX9oz9aCPvVgBIIkAkDkASfo22CxJcc0o6TSyZQZeM
IEwCUCZVCGFRg1/wcrHUK/8BFtiPaAyClUzyraWJKB1olMyM38Mq/UlhJfdZqX4iYD3amqbSglWh
j+nRBrOCCfZijM1hTJ4oWuJndgLdze14x4kTzsrs1GM5i+kW+8C1mTILheYiwLoofioPzEs0pe2V
MNHXSh2SF9balQomjKQ8qnezca0CimMLvz14miFjA5MhmbBPLBwURX2Kgc24mjoDpDznOkpqvUc7
LaBpBhA1vmbV9EBrEgUzR1rTSkzNHpfFrxC8jQXmZtK8mzbwaA1JbFLSxNyjiDkqDF/IaZpSEhya
GBRNAf1nYlAaNlil/GBoT6/24lwyu9NDXaadDqPLqyQpYMr6FtsWAD1MtK9QY5lROvAXNaIATMCJ
WowVzX9fc129hezBV+NcPoIbeqxgzF85NP+yCc5fmkrnJPx4IH8UpdA8grXXQM/hbr1Bgz4yRtXT
zOAqAjrUa/qQqzlEE0AiEzBRoQlFofnD1MSiiesewRw+QzKoNYI64mCPTa2AZx/AdlilOoxIdshX
bGpHCKNXcY425Yjxl+WBFfA0PYlZPURYgWjc3E2arzQBWkIxnNaUUN7QkLu3Zv9WRjW6LlYq8z0J
nE+Xk0AJuMnXBCdrom2aut+RUpgYoH7Xh9YdzDgYJtXeyKFA5ZoHlQOGMlkE68KvVoNmRsl2R0z8
2XZvBSNfPyIC36TyS1WKgRR2cg/4VKcpVD04Krsn39R3h4Gi872PiX2OjK2lCVZCs6yMwPyssfYX
+CCZuNgPBhTXXvOvekBYShOxADFGawPqKN0h5TYHm4VaS8S8efYXDQYw5JHV/1Fg07sq2sHlYTBh
D0Xhr7F3W2C5uM6czaJJXbB+N51md81m+mEV3Ld+Qp5WDgdbc75oT7hKXnJN/wo0B2zt9vOvxnJY
LjzEOytzwPBl08YDICY0ScwAKRZm3SFS8jCZiEMV9hiBad5x/WJdgyOjlqxfz5pQlpQdOI2yfnCR
n1fe4NDS5QJsVc8C9OmegPRNQlPqVmXRS2dx84TmHK8xr7wKzOqbzJwQ2uGhkxBx9w4QNVvT1HrN
VQs0Yc1kSLbql1uRsyUVYG5WMablJZrgKWpCW8LYrxpvA5U+zlbWXSkflIkNbaEH7jYDeaOdYNNr
6pvbw3+r5TrVPDhXk+FKhuo8dqHFNW703rCVBirj7iNfg0Py6JxoxlymaXNR1b9kBK0tAYeuBEhn
azJdqBl10ukfnVoARgh/oIGVuzkyd0pz7WZNuCMyxxXdJpfC7j9SJ9GHus5ZCQcRNdCMvHmElldq
bp4PQM9xIelVmqlXarpeRc6eKTA2d03ew7Umt60on+seKp9R3xGpVPeKM8DK0+Q+hwA9I+2vVjP9
pha6X605fzSu3cREesdpeshkQebcTJt1nWAOWgT3fTjzKxQdo/ZZUwQLJiQCEuhOog4hTnymo5Wg
MZ6lJhCGmkVokIpe5cCY6BomOBNHfPPMSQEYRkxtVmqgxLp6mUEqUnhSnTJulmKeq5XKpbNJEvDb
s6nJiKnzZriwEhdNTWxR8wlpA3Sbk3E7N9lrD2Kx16zFhEOh0Z6ymSeIv2DRF8o/BunggnjvbsLB
3zqAG7sBguMkb5QmOragHaNI3suYLlbb5l8x4BmrKZAGB/eL4UCGbDQjEgUQVQ931mTCj4wBSSqz
21TG/JGNXLckt45ObUF/SuV7Fp4czaI0Gw7LMXhKhkHboBmpC+wGdBonvUygLFvNtAw03bLSnEux
CP+KGVXCTgBehdHfd7WU6xlfMMsfVSB4DkEXQG/QDE0ZdRdI0wcltWw1OS+hfJEW1M2WETbL/W0R
5KeLEG3AXOSp0qTO1vde28TYVAP8D+EmN9SUUALLdT2D+UTjMXa9Jn9GIEDxM6XXIALXFXBQRz4S
QdrJaPmMYnQJCwAOtFB4oqJi3cEDdezIBAIrhjrKTHPYwjDbuZpIWoXrEEApUyJjY2pmaTzMIGbw
Bfcs7YzDW/45IJwqIhT+zGArLHmCBQMc1AggqgUY1dOE1BZUqpHCTF2Apy6zwnpDyzUqRTJ11qmv
ql+GRemDVSY2wly1qTSLtUqQkhU47GgrjP6RaOsXc54rTzNckfLaHYFJ4Nvh/aQ5r5jpMpjN3c9e
M2B5wmEIEPeZbyHoiOqDkfpjDzZ2Ah9rQZHVNNm4lY9YwTKiuJBmrZgibQ4kOSz3a3AWuPD682As
+aHwF3xb5FSJ86IVaIYtJfVECxB5PRLugGzZllYxekKHdzFg4NByfEeb21O/tvY0JVd983IB58aa
oOuB0nU1U7cGruvTrw5UsYwoBmXQqpDdDyru0CnNsuiOc2T30yn0B96dg/b454ciK2jrn//0wvff
hcHk2w/ff/f7z3GR4U3829fRn+x2mAm6soXNpL/20LLvZA4rx5yrjhdG/PT2658v5LUY6p9/ft15
bJv9n9+O/jJFGROw7D8aiZjWkew6CNqbYlX9dNOiP1U0YlKd/VM2Mlt3JZuNqmVbwhOBbcpV5UZi
n9ees8I2e9PDMWILu06qeDixz4JHMNqbuI+hWvW8Xo7NtA/slAQm4wKRyX7dZuQ6psEi42WEBzG7
9rYskF7LikdDXtmsCyhW+H6YiFIWzm9m3JoKG7fJUJIFG7gWamO/KoAYrCLDFofGQMB0axcy54iB
zDFJ4sUMjadBBXieeHJawTPHguwKDJyNW3wROOMsJnAq3IFkfqybjEtQ9TvHsABFvrID+1noegvu
TUpUF+cpq31SSTUYuKp8WMrlIwv49pDMTk07v6uZ/A0Xj8yjkhli+tFPSPktgESAN1dtXWNBqVjP
ZapuZkd4d0sv3+MxPTBZZW6uXetFYmotVWG4Te1HkzMkTc6gQTtNbJIYizeaExiPRDFSLvqd7ddP
NqmtU7KER0AjxZohJefMpInx1MUXJ6548E/zmTEgGRNm13uAok9gdJZfgXWXYcU5mvQ5bOqC3k7S
3Fz1a8kve+8Uho9D0CQWQgFCRZdKYnfzdjDLegOBj969Mk3hARoARTAXVTYqrwVi+Fi14IkX28cc
GR0gVxi7InzqvNDcU8d93UXAurIYqWOgHglPMCPb0P4cxZ1RKedmMtCNZd0ApR2vF4u9GA66H+iv
+HJHRGxRsBBZc8F2M2qeeAQcyVTXnLl8sJHuCrdseBfYCaenoFwvvYHlZZw/87ZJdpD+jlY6FGcR
bURdiHVhs2BgjWx2TW6+VPhXZyP0b2Y73cvMuSdM6m8rix0mlbUZgio9mpZQH2ZZqhVLMtXZY/c1
hNRLNIZORZZhcBrsWGy4Bk/ZUnyGk/Mejd7PdirOI1ci4BgeIQnT3c3iYK7JpvCNHMobm7Buk7Np
30jrpK3JHEVj2OPyMeq57WTPDIFpd70SLrekMLm94jBeqEo376JG17NJ9+wxI6UhE+JH2y/RSjbG
r3g6l/M4PwRzSBacrXRoqXm9qGVljO1OKmipxnKjQvvoNMZbrNTWY72i3pZIYGG/xS23Ej6/9yFZ
eIaz58LKpQbn5KTVjkMJCUhjuS0uKgWuGaoTedXbBLR/YhdPIe5FHOf4ThqoblUwzJeGPDjGU3Zb
RZQV22Jmb+4Zp7aXlJm0dbezbPJ/I/ad2aKXMjewJop54xTY2et6j50Iv4HBsEPF5XowAJCmMY/2
yD7JGswSNJwLko+fHSYs11mtXhtmHUMRpJuJvKLkaijPVsgPH+E4AEi2jfpkz/0brbMmvMwtSc8i
+apwJEG1B6BvBs/ylfD7y5RWTHuwnwANZ/NE+3Ol49RRzGAXN1d9ZL4JQx5U4pxMG1LNT2kVmFeZ
Ob4KPCIiit7dZDbgoVvnOOM65Vnu+NVOGC7HPveo25mrwD0003UGT8hv4Rs4FCZ0dbbN2D7tuyG0
MKDAuj5YQfU8J/ldVoizauQTIoxfOViokgZPbbsJ6oCgHVlrjsV5h7+C1dTZiC5dZVlorKwi28qR
OiQ5eYSwtmPjtsdUV8JMPTGApjWhL/X8mCWi8rGluNT22RQPCce50eUqUhFOeLvqObQmpM99ZbfH
zq2IoFbIBPGMPVzYHT1hRvmKAqb2Ru/Gh3kqCfsyXHAWsUVinA65vTxFhhtfvt8IKPNbht+e7tx4
CdJMHjvySATjlXerAHOsRirVNk244/wf3WK2tVcUd9Zb0DfegY0l/A1N6fSSnM0Xy+B+yKHvQE5M
L6S5jOfUcLeuiXxksAadMev4Ozt2sNB4nx7WO6LDIcdGg+Y0mY9sbBRrn9XnwZFOFv7jTtztI3Mh
vJ6F3cZJxlHnXF+sOLuGK4myxh3pxFQ1L+mDF7+NKecEzp/Mb0LX23z/lYpfDi59yQCNEDFd3/rg
SoY7CwfkkXFK93jTbvwYrtrkzOkhcOdjOLebeKGXWbndNqVY7qqrhyPIbWOVKs4AzqIeVdqRUXJ/
OoH8HDpwF9rH5NqYI3BrcwdZ7g5Zi8xnY+2tnjrpuW6atYvLgmwFBdVZf7LAXBKyIFEfT0cjAdcx
5MMPTpGcDQjtVbnrrHqiytssiOWeaU6NFcOoT8EgN9GMA5H9EbUMXf+ocqr2ApNjfckwoiPzHY/R
/tbo8uri12N14Tt+csldkudQ5k1l3XJVPLSMivDO9GAJXC7ODdFQyWKwgGObQA63SmJKYdwFjbZ6
yJQINqTCvZUlxXD5ftMVxtvIVHOPW7Hbm8ZL5JOfKZRtPNT8WtYKxBNJ/pmGDjB0q55VkKYGAr3s
chtZPjZ53z1Ny77zfPRy+H+ritHsQ0NgBANVJ+wL9HL78v0eJHz7YtfTvE0IlAKM7vDDFxGnWJLK
FsSbbLoz68+49otbNrQyGMzHxgQGbmPu3+dIbqHoDFQfN35hYUtsnCklcL67hUjevkXu1mr/fCma
6csG/XBemhyoZVRuvIAMYlDNmM363H+pH+Cg9BfYDM3RIPVwyEJKse26evZ5Tt+6SYpvUc64upd8
x8y9vxAV2EQezR55O4cnv1I8wVxlb9rrMuydu1a6BU3o/NLysRTYvUdzi5+m2zpyzvf0SM7QPSrw
se/NkPzKbQMLSwrMlGbE5AF9cT6XUUHrsI+BMh0G6tR6LlHbTk4zVZSbTBrRBblva7aYiXVNc1NO
/lOPYZPuIOtBF0dnjjXc9SWNx2UTwMeKWB+i2xDyxz6W7jsP4+GY5D3zdq/KNoMz1adGippJEkSb
0bfz616/sbgcG39qDwOn5CvEEMjyUZDgG2WWxzgruO/H+zRy/YsI3TcyjvVzPgfFOrUBJVYcOrec
o717SH56g+wT30+rc56yX/ENOstTd5HH2kRRjXkU75re7bdtbM+vY2m+R4vVXVqSwU7I5LrTBR9l
Zb6XygCrnI53OXbfD1K/X0tvN9sF4XCnWg7dqnWcuzyNw62FFYrzR/0k20XcYE68SmBqXrNBA72s
X7KXqSaIFu1/v/T9Xh8J/NguiYyQ5OopC5iPzXX0MgfcLOkSvM1jb2zJS4w7lrqAwTCiJFOkF6sN
3irRfPjKj9gxJvgPvt918X6s2TBP3OYDYZusoA4vqK6XKQaoa1c3UzEPt6WT97fFMu3LxPNPtEVf
my0s6O8/ZX0WnKzAyBLOePqj+o0BmnwHCu75+6NZVwQMKChQKgK7e8R4Nm3d3i1Ix6n+sbAK7zRK
zVb1C3WdCffAtAXPMLWg9Zm5Iy0VncYzsK+MV8QUds7shRfZmu1dU3XdXdLXO4phqx1O15LBXlbd
dt5A90IxVx9LnPPgM+KvJKOBHigGANs8XChPmMxjxjyAOt1pDRRPXn+/oYbDY8Xn/IhAgEaq//j7
A9/vQZ7eK70h//5gFQ0Y6b1iBA80DZD49Gf8/jRMaMm1K07fL//56f/4knlLesOyAhYWuxXX8z0p
tfn4/Sb4x3vff6zyaPnzA99/dKyevEjmGBu3qR0CQmnHINAb15kX2teefu37A/A/wu23RPl/1lr2
p6jqoIH+eyF29YW77J+pbb8/6e9KrAVmzbGEyUSFmmr5zxlW5w+BzkqXp2l7MnD/KcNqCg1n89yA
T3IDiVb6jwyr94ekzopqYkciyZp40/4jJdaydHX1X7htHk4sGVhIuyZZq+BfMqxVOlWk2KW99ple
r2lceBLMZm5BURVXhZZjw/bR1QSBNvq5xNOHdoTXE6PKjoKq3KdiyC93i5s6bFyGQz7Zx3nIONzx
na9K7k5m5e60xsGRrkZm4mu8QQ6gWf9cdhfPBxxYDRx3aIo+VQhjK3PmtNSzyo0Jg4xRQxOUpidU
pXP4yCEqdJIFtEvwx/qQDIjEQLig/SHCrME8LrsyUb1wePYMFTWuIfQiuNtdvIk0yaFmxrx4PfJN
/loDf57s8G30x2VXJ/f+lDUbmLigJevo2ejSu1BFYj0DjgD0SFRLsyRIJ1GhqvkSfBvR3QBywgI9
QY2r8amHFiB8/BeDmG6sORWFJlZYoCsGzbCYI2gWmeZaDAAufE26wHhGKBSFizNHcbIWeBizJmNU
MhIINGH3aE7+JaO0+KbJ7ecUysxBwTa7jCo5Npq24WvuhsjY/cHhkAA5oIIZJyuMfxWWPx6ZCX+N
rV9d1x2jlo6A6XHeTq7HatFYgLA188PV9I9Bc0AWTQTJQYOgfmSHQtNCCDoNO2wxZ0XZsO4Pmo8t
RwfLqF88zC8casvwbpDBjYVH5FyTwZFZd9t7jJs0sOT7Tav5Je4Mp4VKlOkxVdYGgtOvmPzJjzgI
udag5TKh+5WbM/iKsCXVwgZ7q2BksIecbrLJVwyUoq9MM1VKTVexNGcl1sQVhBSxJXgHBTPHqjIY
pElNUMuQuFrzHnsEWhbA/LmnkSbFx5Za6X2mGS9sRrnCob64EfyXTJNgYs2EYZU/KvKXc8bl32V4
XQrbCzk1x48zrqv3Mk1mSFke3ssJsk9XADv1fSzXaeeXP5rcPTupmI9YHZ9oj7y34Kh1dvijyruI
2Ueg56st6aCu4bAUklIayLGFI5KPrZwr+ydEVnGOEXP6CMWZyb+5z0KMBdwn4Vp50dGtp1MWZi1Q
U1o54VBwqGRiPAUH5hnJXddZ1NN7CPNB8MEgZthV0fKoLDBeWV1zgK18edGXlZEmPwaA6ve0t14G
tKirakEJZHOn+5o47MsB/mjxmpfI2FEYbuu4vTh2/quYEeJ4joco8BCjQSinrddvfeoKAMDVZGNc
KOy0F6IGCv6pCLUtNNEeIRK/0EV1YzBkLwy0La+tKCOsu2sWKHs1hRDolPs6kNzEuR7DArftS+yL
Y5w7akut0KopR2KRqlxOkxmvQxT7iHRJ5jXOzsBclVVmenDGAut2sNQ7fHh2HLk7G5HujsX0FxZQ
xoeip4AjbTdMP48CNsR57BFctQTheSXxNPZ4yre6s2fapwFS8Mq0xLNyuuuhNyl8sqID4H/urO4g
FaXsbU3agiB7bA7WFrIZh7iraUR9GcbqcciwdBc+9at1hGHWFrjYWw9se5XfWgu7jqpQLcRDey9i
zmVWMPb4YBGO7YCCNRFtGa47u/x2cRxzZ2TvnsvpM43pRp5K98nIB1jMBN2JhzuvXZTV26ZkKLG2
bRfTCBA4anJXuYW7kGMxHbRZyAlHqpMNkIQVbl0Dq1l5EXANKc384FjO2hryZh+2X+VQDKRSJaWe
w53Rt0+kAB/oV9Rqqf8sVEl6XoTMDpzkvNSA+oWJrN04PUmVUj3VNrjb3INvUyHnKk4rkME5mREc
4/uIh2ANGIpxY7wbLZ401SS/RjPZ+QF2+zkh/BqAkMnHo9WcikCmx8JR56R3yx0tVuI4edyjcwTw
oEoCSlksQslpGRJ7Lo2BIsOku0gPfymI0cUpzi35yat2ziRF8Yd2qOhg4pnLTR5iRATXmCesSNC9
2ry9zrji8V7EK3KYxlXSLMW26mIyXpIEfJoZl2LCkggnHLWvjld5kLx3w/xEWhO514kx+rY3pZX/
JE6Bh5iu+0K7YJh+OKsFMhXZdiiV7m3rT8dmyTaxVVe7OYVEBl7SoGYFjR1jA/XKc8EIvwakGLNo
kfyLUnx1SUX7zjyRhEOGycw9zR9nbc5eh4m397P6ufXEE0NouYvKcb7LuKlbJ3kPsqW7dA2SN9Ld
DqYF9EIPK2ZvO8Madp59tgtj3OP9gsIFG28PnoXiWarHrkZ78A5LYHBe46h2M7KeyNIPXjx+wM3k
+s1mwJWzYgg8r1K4W6yCu7icPhpCj8bkRbum/SmDyVkF21R6n24buJcxmLrNxNi4a5ZkxYDlBYLg
Y1zGvzJVvGf9QO+ELkwb2Qz4XXBrlMldPFGTElW7ZjYZcfQJNaFzzMbCQrgaUFgqbE2Zr+7bwntu
G1ynVRgSz2azYuenNEg/hfHVEUcCyYOZxyGBfxUX2rBjiQxb47v0OQqmbVqt8D8rFAC/2WYu11WV
lfPG6G6VtJC3ZI5ACR0dr/0RBq13BPLLAyM8DcyAYA2Vx9Rt3ouaq8Gx3aeYTQWtWhQG+vie6tBJ
b2Jm+eteimK3wFNf9VPP3LYBBImfO3tB1F/DMDMwMjRQasmrHBWrQzIihCZDzoElcuctUjvZ13Yd
CZpwyjbrzvWECX1RkKXKpHmc5VSei1Ad3cVV+B1A6MvpniMRWyAP+zxhVjof3mIncw+m5wdrolAM
uSyBIU3aGwcvFB3hWCBSV61TzAf17D3TZeptwjhkQYzDiea07Eb29iu2oc/Ory+O1T7BoAJVodum
1JJ/2O7grEOXXRiGwomUIekgf7a2ZaQId5XjmfDky0gQh2Cxzg7D0dw6ZnQx4boxgSovYdK9NDGP
kECQlg7b9sODjnilIL0WKTwElVB5hhaOQCeDI2mdcdfxnOkjh3LLIH5sKtNZd4Pxqwq8tVxg0Cvm
ChsthKdpfD8WQCGYS50w5/4Iw+YztHCWCZ8r2YQwzlq3qnR5tOgGsfXqNlrHixZrluI1HQGGCbc1
9pFS8BjEcEPMFhRk3L71VbxTNnmfOiqjXa8JFH39lMYieEa9e5jzbdZ38tMvra3vfUI+/IojE7Gz
xtaM622hexbUQfWO06dem0WHc9bkV8Cv1EcRRUIKiqdkXGoUEkYszHg2ozcdFjB+bWkYwCy+rNry
wF7KGPfZTMlR/0p09WgI+PSlXX76AXM5FbXo7xN6Ft+uq5uDWH4su7HhGTR3mdMcaWb5AR3kI1Uz
cc402ZKs/lQtxl7EPntfgbwijHSbU0G7zwPmvGUaHUOLMXVn1IdkWsipRcyLi5A6mtrxboMp4Tkb
sFNTdcIcVt4EhIUPtj28W3i6aALd1olotqPgP1gmYDganbMUydbhsL0ZZ4uIWSyTM962NJ1fjFTc
4bIilmFI5JUS/2Nbu+/1/3B3JstxY2mWfpWyWjfCMF1cwKyrFz6PdKeTFIcNjBIpzPOMd6qnqBfr
7zIyI1OVldUdu7beyCIkkXL6ANz//Od8ZxyAFjCDzwwSi9mDfcoyezUYoNBzkzDopK9DOhWBkGkL
3Sb6lY/BrazqllEDtgD9X499ubFSluTD3F2pOKEgq8jXRhFhgHLQvCUw+4wEFulhrH54eVbjpwux
Zztr1lXXOdDN/YlzSHf06RAoMr+89Ga2IZGQ3GkhNgb6IpgKH0ate6lAvcZl9ZKrJ8aIf5rUUy4G
K92VMhE7UTvdErrU7mvV0Zl83DPcaWMLLdIZQWTFGWUY6UZi3OHdFz6IIPmccs4xNX3ZG+rPnkRp
sxfziT7zeVppDanIquJJYQlK3D0Ot2mhYqPhBAmxkO+gmNDCUYpAqqD5UmcgM44F5UTfuBz20u4u
ApEReXIcyemupoK76BCKb2nFmVR32jWL3noNUWBY5amy3rhJstLNlOsNxTRIJMtyTO2r0Zcom+ZA
4o216aJ2MfrEM6McoWtoko1/SMNB2yUub7iZaOoKwaRdJUOrKrLf8nz8xhqIYzlpjUXXwRXDghqt
4iipnpHCMwZNEo+0f+RzAEOFgBS+Ma3YaAWmRL9pHqaZT9aIlW6R6eVnrTM2psnwPivOPTZ8Lvyx
oIeIyXMhx8ewIco3dCO38vqt8OMHs57PlKmsGyN55oPZBdk9lS1NhGfEcJ1T6ozaQsvybMnuuCHL
nxj63QBihrLDJ31oYlyu1AeLoFpyRoSiqjpfKWLF/QLbrROYenhRHZ0xwAy/VWmAxpu/DPT20mPf
Z0uvlt9dPbnHHLOJCaf7Ucxttz2yjWbflP9gn/6QjZyEaYU02G9F+1nr331SFsjoCo1ArUotr8Uc
7e2EC1sGWweLdL4Y6/wWEn0f6lvpUs4MRcsD7JK/R4JbRKlp57HtDtNonYxOzxc60Gv8MdrSmEl/
ESgnHPBU23Tp8Bv6qtS+mcn4MBod9aV0ZIPKsdH/x3016U8l4i1eIfCftk36P4j9wyBU5InlZlU/
OhZRqRxC2Mqg7WVJwidYIiOzy3XWXd9a0NSfE8d4gUzfAR+kJMfkbR8m1DILl3+lkHyV7PWfA6Il
hpnwMBuvTOP473SPttoO5VDEYqKY3ZyX1L5uLOwGi3HkwjMVdFkZdrb2IO7xUoWgk5pia+f9kXQS
xuE2e7drmHSgQyhInp9ycAcIB9Z7XVksJyIcirlmXDHPVuRT2CO9kALK9lotLr0rKXJDXG8o4diQ
/WLhVlALFlKbONfyxsrjVkJKQdO4DT4ddrn2hGxqrvsyWw+lHpyawTjDz2fpq6cwbm1/h+7pLfpE
VGwRt72QD0CR5UrTNKrOVKEtZNkroPV5MRtZdUWlYYcvidLA1/LCuNhZSXQphdwMWnab2OD5hb51
0kojn3z1lZ26SQTeVjYTcKQD7NpGpy3GhJh8Onj3w2w7qq8PE+utqkvycYb4lrA35i3DqbpYI1N6
XNvGcgOletXR+LiTUfdd+txhS/cjjfLXtBFvMF8T2l71YksicRE2zbpzuXZlNltpUNkLT1Wq1RYm
x1wbYcyYM77vzIEQX6j6jokhsgqSc1a82WTyD2LgxtTpd7SZ9Qur4RtEIIXRrzUy0INUy9t0ZbpT
vXCKfVq0+sky4O/gcVNVVPNKlyMhddfaUvd1h4fFoQaq51HAQadDrl73Qf3A3u5TCsxIMB+1VT3l
P8o+f80YSbTxZx46N7sId27msBCh+yQuX1wzv+qEd+iJr36MUt+Wmr61pXVseuxxUO0XCrhD7xqH
Ky/eYpBdFQkKQptS/WqPGVCIix3w/QLvO6Wd4JfC8Ry4KcTyazon813nR0tX9B/Yhw5RyUtoprDG
ykl7cqYPNPcWfhZTHJhIHI05/kfJHmobh3m2c/IUxcEuiktc4DjsDE+nl6VjttX1ew8m7oICu2sf
JM/NWN7lTUAbJZMBZ3L7DqE9s7AZOA1yee/N97Gdlwu2y/e1oaJlFYHvVKzaofwJMWSDkeohhqMR
ebgYhtj67DuNzX7YgvDlc8sBG2ERz9hV67E6jqZ+n8XF45wQG3WSoFjpw0PQ5vYqNfgsxTU49CFT
S6KqWzv62FIBXaxLU8/2g1u9QoqvxHsmcFHUNOByEkg3Y0E5lwaq5lCZY3H4+q/AS0gSWKPnqTZj
f5UAMuUQZ54Bc1+4zQkeEhRgRT2lwutnVMJBdcqD/OKimhoKlB0na/FFTR32KRBVqWiqo+KqRoqw
GinW6p/X1Xfr2/or5P1HqPt//U8i33/7v3+a6f7lb50fNo//+dsoff+P70NU/C96/+q9ff/lf9Y5
ThNkws96un0yAbVfjyD4LNTf/L/9w3/5/Pouj1P5+W//+v6RRQq32dbRj/YfRXbT/O+U+XtIox//
8e/Ff/11fxXnVfIbgf33+hNDOH8XkxK/EZcmAyVIURm/iPP2b1CUpZp9bcnn0rCpW/kLYNL+zbBc
7ocuwSvHwM5p/ClxXvCdftHmXd4YaPIGBwZCXCAP+fMf77coD5p/+1fjf+h9Y3Wp780cXy4MPofB
0PWt0GrnocjLJ2oqc0KrsqEil7IOWFqgecPWf4HX1wauy6baU7HriXYxYXoHc0zCQwmuctkaVGOO
zlytNNaUZySUdy7JYm93Xn6vQw1cN0oHj108BIkrr9y+5JX46bCqivihTmmE17xmetSMubhLSI4K
v3gZ4BJcM7oa9vloAAez8eVDKZHngssVLvvYZzefgfZ3tInrJxcQvE8pdmby62bGZTroMXhWRhDu
u6dwMrL7ABPtvek82y6dXzZm9SV+vo8kLLJF0wbnqkDD/AaB7U30ln0qRXMgvdCtdYW+EB6Szzyw
MDefUGC+DMLOMTALIvSEDDOVNsxV7nD+SiC23qYikpgTTXSIKM5EFbHUNgtHpRfJgBKPUolGDjst
MHVSjpXKO6ZNCrDQCQF6qzSkpnKRhUpIdlrV3A2NwVNtMQD4OdsGwZkRqgjrYCqWrKYFBF81R+z2
Dj++T8hE/RJFE3hNtD4J6xgd6Pz1i1r/z7YZHzQHMBIJUzL46fQgJ+7WxeQx4nrRIU6S8Rh0BspT
kvK+4KgflOmDWxsPvY973pU4Yq0+0m8Zcpaw6cekXnznQxxa9M7s4HCaeVeggbLb8OUhxPpA2MWh
Rqtm/VE4xdKL7fLGiP/WszY6mpI2XWuEac7doD9Rwnk/KCNP59crHtAbUOtkWxgSVKARBHsP1jvR
svL4569///Ty9v/s1cvio/zP94r/ZSPU77tF9YV/vXwBwXUs3dOFIejPkyrK+beUJ6gI4bLWs23E
Xo+t319Snu5vhuA3CDCT9lTw3D+uXuI3BB7+xOG7WbiM/txqkX/rP129SHh4PAQun4ahrqNq8/h3
Vy9obX4UWBacbYtVkyzs4iYxEeu1fpqTOvHJ+lMBYWlhu9wQpmmVgkJlEciuVUvlzRpgKieZsnT2
ZTr525rTOZ/oLtvKH/VkgorQsifo4dPG8vm2Imwx1nsK0DDRVlSJgQmAvNYmA5/BOaSkx49Uuozn
a1R1zzZ9OSfTePWBBmy8oIev7gYPVsYnIxGkDa22fSipTyhGCTEpVRsf/PGrQYMr52Hx4QN0Jwmx
U1uDF6DHFbUd22wTcxRYhTaQnZAmz/1ceC9GJvRbpMke915Cl+RI3KeGIS81EZ8wgrwnfe/dcUFf
Ns0jn6tzb4/xvuD8frbWelHWp7ngDBo5kBfm7CEybPMtG/EZax0VgCyfOKINNL94/nASw7432+a5
B15kdfqBNSluk3RujkDwH7QqELQw1mJTaaj9YMgQX82JIT9oIg4oiViajU0dgNu7JyugI57eiWPj
+yckBHNrdtBC0aYmvJVv+UyRVu92W88L0GNNzUJYHY0Vhx9t5YcqdgURfcCVT5CDiElDFJmiIgL0
NHHgm1CDSxkO+7k1/L2U09XScPfn2ERHqwgfbHzTRH3ykI2ArngCTbfR/BIRAM4FzEmZKzeyCgqF
QbsKBawJW3bzjeHN2zgkY5jgOmDcmZn8EILpFHLnzyppr52w0lebBRVoiH4zu37Lhddzt9AE40Pv
VdO5q2Pog5HtPerhxBiGCuiWXGilHs5bzsXzLqbV84G9frgoJTZeJ3rp5iE6Ys8Oj/BgkZzx8ok0
fjYa/bEfLaRNg7z1UtCs2QgRHruGzG6n6WQhPM29a3pHO9f5/dB5/j7P0otuiPIUua29avGgIuuw
iJzxEIpu3NZx2mxyvfh5hq9HYJMY56Esx01bxeMqMsdrPZLQm4g0csrl0eOJ1lMdV3AR/zRyUAEK
0gskmrtXkZ/LREJ5B92qG7cpaMydXuoaAoZZcpofyq2Nv9yJhuA0pMZ33TQilvNEWEMbKc6p8kvr
XBu4cqhHzjV0WuhohfkMeARrnv+i6BJuGD9MWYnm67NHrYwtW5Vt6btqW8HnMswnhkZ9MFdNStuI
FgBw7ulWz/wWKqwdXSBGbCz88IyP80cuQxuCht9gM+Zu6lbgCJ0xxQvqhGvL96950MVnxO1pPQs8
woyqyaFzqgz+Xws20Ywzajf1o1MFwZldjnEKtDsbgMLWiZP0OYYduvCi8IHM1rxqKL04pb353a3D
eE+Nynvi19mhcFTDc0yRMWsPD8b9SGHpENClgn0ptgZx74NVPrbtmfdiucW9BB8yiNxNo8DwHV7L
u69fIoWMz3VaZxRE3mL/smvF8DIpwHx5RMSLbNi9cNgM1IqrNK+kSZ5iBafXFKa+VMB6nU93W4ff
EoWyz0e9OGtkny/udC1ss7qIHDKHq1f1plAwfBfBYhVIAPnc+IdHukmTXa3w+a4DSD9VSH2uV68Q
vYtH+8FhestN0PtTCIRfKhx/FQDmH7Sbp0D9EmK/qdD9gdE7K7MiNOyMHuhJ9Dh24vFFo9j+Gkb8
gpiD1EAhQKOqARxVEhDOntyVgZ7usBWQVwiTcQdOE4GHTfhSdlQNNPhJjrmqH2j8U0wbQS4c8/Hr
F4hlFBWEFBYEVCAELRUGbJ5YjKpaA41+g46f/+HrF5fug44OhGKkDCGYqEWYVEHCUPB6hPIpoTkB
TR/wiipTEHcoZjacrsAjSkLdgqR3YVAFDGFnW8+eKmXIaWfQCmoapCpsCKC1LVEyyfGpOodYFTto
quIB1C/mtulnbGjxq5ZmLzZqPpJQ5+85OefPtmGwjPBiPBnKK9A6ct9JfPGiKH74rLB3ART2U8Nf
2xg0UFSqikLSSVETCthqJMEXvS2uhiquMGmw4Ng4LVJVapFIcx+Y1Fx09F0Y9F7Yw06qGoyIPgyp
ijE0GjIqWDEGjRlNR3VGTofGSJeGpko1Mt3dEldd9qpug1wLSgYNHLaq4hjo5NBUOYehajpiVdhR
YAL2VIWHpso8ClXrMbSGdWcMHxws3UUxvOoTBSC6EGc5i6/kTZQuKIUsDujlxeHrv9KpnvHIImM3
jOf515wu3u1kN9Ttq0FadY8mvJZqrk/VhM+WEGVw4lAwGvF6cBugNO4Db7ViRW4Nj3JZPWaWcR+b
FTy6KKqvFshJadM71DUjqF+ZuVs6ez4jl8w4tiTE4ujBR5bokCcMZAoO8Aa3N3AJDYZ6pWQMSBpS
aRu5UjlU+Qeih6PUj0LpIC3zzIAwgo/0SnKCiAaSSak61M0mMTaJ0lMSpazQtQdrWqktZMMNrIco
MKbSYoI2oEKkbg3EtfAStvGlsJWgoS9kR06D1q1e1eU6oHNsOLC1nHhWPkol7FgoPKETsKkz1v5k
kcINqZSlCGkKnGZnsdiIY3tXZ9aM88raB9gal5nXPuBA9ld9o322NlZnDvVsSmb3gBeczWOXr5sh
fw7yWj43YXNrPavYC/HaceLQCzj9/eR90CKH/eZ7aUX0AqkWgBrIfF8SXI0LUnyQN4icgk3EZsnN
Mqu2XC71VYW0tSinqjkE3Li1PC72Y+69V3iS105kskNNFlbM+AHbguQAVoO4mdD73NBHlI3Ma5R2
ZDEV7yDpOW5APCVQgEynwOyfemiNV8utx6tnlZ9B6dkkUvpxY4PaWQ6WuXWZqvfOTD1SKl+0yblN
CTnRvAjfiKoSmnAjfZ22fXtXO1WxzHpus7lZnDOTTtO8d48DIdgFDKkc/rw5spGFa+3E8thAzFz5
fnfHHvZDGvE3jrlsXVTtWp9r3OIGN1v63ZBtvGZ+5zRWINmnz1Nssrcw2YDqffRuZ622G6YGZJNr
HfGkUls5xQQ9u9rmULZMJ9HvXUyfrIthALA2iPmAreuAAsbR6qr13JJDleZE9rgCGVqkUOoHG0nR
I4DDUom1VV3qlKmmREL8rn3CpsGijk23CfsMecHk2OCyoNHFN9vq2otL5GWjVa62HuxPcu7ZiaQ6
5T5tx3V/LiFQOGnIwabOt/QbFXdSVm+O378Ove8/IWqseweScZecAjiva0+GZ+eHnAkmLtygvjcl
O466GeqHvhtoZp7TXRwP3FOBsgPIcCXqu++tzKaegOW3HI9leRMaIms3oQsDtAxBsunFdZraBz45
QI7CGh5/k54hD4i90ORr2kNKJYkWbEyZmBfiDFWn68sI8N8OlwgM+kPkg2EKRiPfVLS6Jo1BuHuE
lWu7frFymGGLySR1ti5FVGx9vzgNnt0cbN1skWqDbo9wG61lWm8TqoV++J0tAdrnLFuoDbMN+gr9
fIZjNg3hnoBCcmLs+dFiVBeUjNPMpm6chfGI5zc6yd45FRjXtbTZkvd1t9TAc03OB86MXrnHzbyn
qPCl5X0JuQVvulv1167gpIaCAJ9ict8M30dqz0EGZtZpcOJbaOfjOuIYQA6nB4MStBLHkwQkm9O9
GFJiOKT5nupzbAhO9lNE/YtBtG1bGg2NfZazwnBjLlqOG8P46EU4GCxkUooAeoZ6ET9aQXZjTWwd
2KDW10R3z90cTovSa39wi8ZSaaNn5D5loR0mIV6IsLW7JaMKU4AznSnJAK6SRa9tGH1iVcV/MdfR
hkY5HjLvwOBkTe1j4MQj+1wPH4f+WdHw2s7sA4yY8w3JDNqseYhNQyFYvWn17n5Mi01t2YhN87RF
69txb9VWCUZSgz3O0vFjyuqcDK8204BGA9hGB9G7GI65P+o4mUIC2zZLBlyfepxTLKVx/WvL02DZ
wQqGEkEq3z0WGrXCIjJ+9noXUY4+3FdiV/tWv6dJkh1JhJ6C0nPTG269TV04m0He4+RwDkNqOYd5
OEx5Gpw5HjMLDfZey00YOwGFjD6BxDvWWg4l9AEA8vLUUzD6CUWUg4St04sqyYXnjPh3gZdHC0Gd
5wPE7zNoV23Rambw3eYW39ussUQ0OyufXO0h5q2/6kWE24+jYANZKPngRQFpr1cWnpHAYiiF9qVV
aozgsWuZt+qDsYB8poDI6dijQLn31IawuMu3duZPt/+/JR2P2dV2/1tFBz/ff/x7/6tZ/I8v+6ue
Y/2GIGN7UiHoPOzff5NzkGa42iM6o9mYJgvOP+QcrOJgQaGGWjaRHeNLBPqLGk0Tkq6bOmo0UrWq
Abf/jBotEYZ+EaOlYyBrC6FT9CxMsDq/yjnN5Jb0WMMEFw05pJE0cwfJqq31dbCLQnPFB+iChnAW
/rj1HfeZIrYjtT1bB80QduQirZ7irr/rORKYEYObpUJy8THGnNvye72T3PhAPJoWlln+vPHko9eM
W/WvTUW7NZ2CgI4gm12egpT2xIDJKDmUUQJnwdp00d6zunNZ0rdZZ2d7TG41Ge86RDlO2ncIWDcN
m3PfwoqBrhUHLzVDDFMq3rjp0qXjh0+Lb+aAdg7vek17zK7VQJy+zPaJKR7x6tONHT7GbNQxG16c
pgfkk3tvmRrxQw4xCmTkKMUnuFbz9ylpz3+nAF5/d+T/C6bKaxHlrZL3abv6h+efxYLNa+zQbYU6
94ucJhrMxwxGGecu6+Jjciaa51H6TNc3AwP9lcEG8ikb7WlZx9iIDKgKXcHGmeGy5bbEXD/MMSeK
/9Mjs0kj/MMj84TNo1KPixzBr4+sq1wLpaTI1mGsH4V8z1rQIHaEFa2EZtiN7S3Tu08s18uhnj8C
rj9y4Pe4BOlhZRLFnNGo6n0CvseeqjOg6CMS9wp49FZwVzIMfTUnEDQoK2UYhYPV5U85aWeomZdQ
RpvQKInJE74qh20F+gTGDtrV2O/DauRvT/iwa3khswnZ0/6dL/gLMPmXl0W4//DBkMJR2yCXZc1X
jOLXH7+Sk6Tyq2CTjrTgOxAISs5wCwOkuoPtnmVA0C0YLwdl94DAM+ywdfIxqpPbaNlPeVnjFe9g
IwVecwRdEz8UYf1S90iDRQ4pp2pj9+xoTnIFswvr15PRuxnSitqSWr2WY9af8Uf3y6+vsIqahhYT
sQ9uz1GnoWxFxit6Z8u2NYHVfiOP6u5ooik3mgdIBNkL40mpUeqj3UX4j/cwUUp11qzVqdPJiQeD
H7ahgXXPIFnAZobpe696oqdIRquWWTbAILD1OdJ2HianhPZxRlvOu8Dt7bOuzsD0qmIZ9j5MMdw1
qc0n2naPU428VhneuA3KHH+WbcCvhM3CMsi5q7vqTF8tKyQID0tho8nqWkH0kNKoZW3Hb3iE5++z
6d7C8tWpiSVQ5wDhB7RtkUFaK9WJP1Rn/3BoPoE3jVc9i6ary0hgAaawi3HLfjZU88PMIBGricJU
s0WvpgxkZW8ZMXj4vtatbTWLMAVINZvUakqZGFeCgrklZICp1CRTq5kGBCfTjZpzpJp4DEYfdsjH
RM1Cg5qKSjUfaQxKlZqYPEankZwDg1SiZdG6q9Ci8zcRBuU+SbqbzQry2ZXlM6XGOblYayNS/xD3
MOXHNGcdnkY/nZFFtR+yDseit/Qase+FA1WsFzuJiDaqCdCZTbzx3aNJyezKGk1afcNVlfbaknA9
j6L/6FmuZco9oKPZYCYg7nvG1Q4DofkBAGBYJcbFFKSiOcoYyLozSWcKOFrSen51jTJS1qaLHOu2
5bUYQL9gapgwN0hMDoZyOzRGeZ2G+sUc4Tbz/TAe7QrsEZayScQYWvNXZJEfWuRpKzKq2S7BWIFH
kexnWa+xfmKowHsBmxouVx9eWhnbWxVQYYzBqaE8GzbmjUy5OGSxt5SrY1L+DmeQz55yfODmGhiY
cIHwRuLYWZp3Led/G1rOoTPfIjs986LjfFJeEvpd3FWv/CWFcpo0ynPiK/dJUPINcgaPXjlTIiwq
PlYVqTwruXKvZMrGgp3FDrQPrrtLyxy+Z35O8R9PeaiTS4et6y1Q7h3ljaEj9s3R5LeobVBFHnMd
OTRoPGcZTtp963B1tPVJg3qA58ZU7hvWz6SFcK6As7mPIl7CbEJFwLIzolFXWHhsrDy+8vTMyt0j
sPlk2H105fthfAJ3hRWoVJ6gIEBw0JVPaBDyIUq2gK6qE8x+b2FhKYLZwoCpXEZNaZ3B0SACY0Ay
lRNJx5LkVdVibIxTlvagKT0DOT/Z94l+RmGvdqHlfHYF920/rWgTa5ay1ZOtEm8GDrAY7CAIVVlq
LGxGD08L14Oe/vBz51EQhWYNu3JjONZdzNtCJI+OHn9EBvAVPHOB278kE8kj1ZfmYFMyxnlZZx4O
c0gPPXVWc/5Nx3m+SiKx1uvxKYvoIQz3ekhLQeidJ3O+uEWRHx0xfuq2sYqSclhkWXJrhhE9xHi3
ept5lumAENyG9uJj52evecPcGAL2Ak7m8w/Em2mGNjE0/VOE7ouXRlexN37i7jRF1nNRo3N2IacV
OINWC3lGGsem65+UJzYidLElkrasXBMz21lX7TaZkdw6LSNSFDj7rq3PTZA9+Hny6AbtI/bhGGqR
rDfakBNATR6J/l5BgwOWi6KPxtLXU+JGC7vA4jqVE9aa2L2mnf3qCw/dLEzAZ7bYhhrtdTJ8Cl6F
dtZZcSzHLNvP5B2yCmvfNZ5BvR04IBFxk/WZ2o55DdNwgTY0TBFBoGJ+12XBbKZfs/Bjbqzolvd5
tbYpqEcJL1+NtMPFZbAa69NXP28fUvGSOmyaKfcgJb2hBIRdCGfJpYNOzErJSxbBIA9eUn3Umvhh
YP48ag4Jc7+a9g3/VuQgyJjBqYzLdW135baubJdKdftm1pwHfPA2o8M+wO1eXQf+Me9yPK9y7Saa
vfSrlR6J2zRRA+dwMaZJrN3Pw4B5lyep09vkuzX/QPDjoOgA2qjpJRuGIyb8jdkB8+hsJJhAx8U1
s9+g44QFisuPir4bjd8ILTy5KW3s08xlsyRMj+vTJJ9GdxM+TEyjtgk4KZjuU0rQC6NP9z59brsp
SWCktP7SViblvrYg4lWs04bY+zCi7CrKfj1Y/rd+TL/hNX+ifATVw7hpUvs2ZiFIq472cI0Py9jW
9IQ4zb4O5ostyRS5o/6z6Gn0tP2tVSqopPMo65xxWb4Ns8YbAhRH4CYPeOtBWSnloNO5ivHaOBY/
XsAHJZrzV5DX4wIqOi1DxhlEg72Jba5ILd1Ii3lKCKYP/oddjvRIR9QRBlOyiRJ0YrZiXBJbSA5d
JxZ+R3H8EHUfCNDNEmTg1gTVCiEh3WuFIPXBN+KzQgSuw4PgsQNomurFt/y33HWNU5FPW/TN/dSE
VJIPPuche4xWSdrehqG9ENbAwOmSYOrbPrtL6MKjtAdbpahtVFr0EDkbD05H7nmquu9AYnBxtIek
I/kRq4utaiTKgDJiG0klKBe4ZIP1wmpVLDqPJ2NuEmrQNC78QL7iNLv/ffNCzp96TYzNcwlWJyf6
xALloxPpjcEu20zuZJ1rrjibxhZHS9NwcootfsBiN1QuArDlE0LxAar1ASgo68UfqC4bQrRr3y7X
ZY64VyUwdjzXK/D2hxIPXhIdsxGgVqPfaEh4lyYMKat7RtzU8NOeJdsz+rGbY1ZX3cZoqmuvg0V1
mvo0crwMh4DW9JiiGG2ASE4HI1zxqLoZxJOEMYYb3Pl3baZBAkxvQjbWIe+Cb56ludvUuiC3NLBE
6IiBORVTcunT8iXq714h+LDnLnu2kOc4azlhOMjvvA5EBCexaR3gUtTp9de2lOiPZEHxbOYwPapt
PYTlnVfsCgF+TqZN9V5Alk+nrREM+UcaCz6SqBs9/HMyY+naLcRGauO1UtdGfc5OV43uhVVtxMbS
YddFYq0IG/21dsofns3HcUzSc6SXNcPpKqRkYtllMRJyPy+MjLIBxc/fZXwh4bjglUeEjxuXzFYr
qnKPgZ0uWi3kcNF7P2SQ69iUtWAv/DDaBjVc0obwVKgis8Bs5D3BpPqM3jLZ2SaKtPD09QtHEB97
aSQPCf1ka2UtU8wCMnC1ScODO/4sRDqcAkaDFWI2eNp5WM41RCEt47JZp0/m6Gk4wt3bLDAhh9QN
JcSvzaZ/9QeS1960TX2D0JTxSLFqsiTo+Yrf4tAUzcUZxIq+hH2fTxcorxcKGnh1JztZRgR/ePKX
OZpW01b70Uxveic4aUn/nkNYvnivTTZv01GOU7z0lJwc2CDUCoI4vSCcFTUsSyFrlYXGBixJnkxJ
W0Ad09mHFaAp34OKRY9D2Lbmgz6LI5/UW9VlZ/b7t0Frzlmc7z2+GksyJzRt3OHrenCH7DwP5iNH
3O+sXdYWR8xF0tB04FN8IRMG+2bbQ4KerGynJIOIaoyeuI8v3UeDaB+6fPaRvcYzJ9IwdD6jUn6v
DcjPSPaxxdkVQHOzOOFLvVEnwqFFy/yl7tVcg11CojNPgWmLR/XtJjs+gkGom2od+TxF2cCQkxyD
pv7IQpcMYEbdjzEAGCOtjqjfTBX4PbQR11hOfr+InJLZdRNWyaNGVAxT7LBkNtqPjE0G9/Cqqc9x
4a2pxrsxnb8ZcnhUx8dGr89OEWxIIx2TDvSMtynbmVVQsOmLdy03GHn8NTeCdTdVNyW3yDF+4WcD
YueuZZftIzQVPZhxSORwBanyIjAVcmMgfHnsKXHuWv2sdIDcDKhbC14MCk/HMTyGTbGPYTI5QMio
bGaOek/HggSdt1avHPv9O/zw66jFRwLd9KheKQ7EG/Us9ON7W/7kGPLcUsM8u9ExTIateqSMxz/G
CS6LXe3mvDiqHyZOhmWL5aev9ZV6Qyjp5OufIUqSm1f15Y3R0UmSH2lpu2DJYYUyXRIP2JGHHxhx
uBTleQ7dt1bPjup18YX+PCN4YMHZFj1lzUpLoCRrMz8BVuG/8Ba5xVFpI3YL3a/z1obJtyAJxrKJ
4NzQ8FTl/rXtvB8OzyoVKRXe/N5YCC3DCMRahLewzpsQDfSini9rLm+16Hc0Qqwmx3vMwRtNqbdW
nyYLNLSURETaLezCc2l0l8jkDaWVCOD5vHPbg2XewxlaZrEkhjPvNPhfXUhvSwtmzyQryiPVxv69
IpUR8/5REgeQkvdkMhpIWihVSGV2DdzZ6/PvYz+smQyfEASfXY2nx8PKnBXiedSifVmnR06r6GHm
BiXgZU70CxfAFaFXLDMNfCDeMDx3jaPds+V1MMqHdDjgo6xB3UZ5zByiQU7rgESyH7qRMNfj8HXy
k73Wi4t00mM4C5Z2WnHWocIp8YlOM7+5R0rkevtdPSspzz49RMffn2eeqtZD9qshABv4BFFmlJaj
njo7z89fSlx137rJM/1oZ1IoxGVJKCUhF12tj3/OQ7yM5/zJ9cgNtehdYvjgSHQhd7bu2Klken9m
4SY3RcwOqTbcU5KVd5NPpN8htEqTDvAVI3VAfnICCGRxtriWrhs69+p+PDgxr4woXe7bhXorDXIZ
pexawh6rObEfzEesp1Bx18bcrkdX+x5KHh5dTqocmLzJQKbJypd9onFAFSU8GYo97PS9bLJ9m80f
Ss3qB54z9ZR0VYL/Hy9FHx4zZi88QEoDbWccadM6pTOySLuPxqn3tj7eKjtS58C1mdrrLBcrBiqa
SvTUollwobdQx3rpvAHnea7d8Gahe6nPkjchKCC4NryFpnq8ENL539ydyXLkyLVtvwhlgKOfRt+T
DHZBTmAkk0TfOHrg6+/ylOpVSfY00FQmu2lXpspKJhmBcD9n7bXZZJp3ApC1aea9F1C5qB6psHU8
6Ny9iU2rd0r+WO1BPSHgFui6yXZeRpa4jFTEez3UNhGjNDv0/XM1oPdRtkIi6Op1ijXigw3zduqH
u3bKzkGFD5iviUGkabSbmVpCuFnOymMd0JAG17Y0KIsXM4dp6Xy6PqFkNnlDYFwsk58bFjF/ZbUu
5vcUHTy97EMcvGZRq+8LnpcraafwBfyeuyqI3uZkSi5WtUvjxmBSFhobGbOa7buyvyAy7y+//6vZ
m1uuK5s54+PSTMbgbjK59E907qysTuobDiIxwqxUX7fl8xik5QWEXzu1rjrreMMl6y1SfxQ0Ldwq
kHe8fPVNXmhfXAQIBmV59OnBDjrAv74VlpgD9OBAonuvhYPi7vilopaYgvH+RbQOZTFTxKyWslhA
HgCSpPsu8v4QU+PTJpZ2nqaqvQ+r4KFqovhAspxqdgn85NRWvqNg3UhYTc56RoEXgKJZhZLhTzyp
c8e35mXQGaHd8FL48NlM3g/9zAdA31gbT82zcyppF/gu47Nbuv5qGLH4VX3l3DtdE2/mqBwI/Q58
zhQuVgSX2kFOF6oogOQtr47YW4b803xVzUB4lAthaz/CQvrrRC/7tQupvjUKu9gg00UwbObhtYwS
YqMeB4KcAcrgT9aDLp1tFkbhHbt1UjeIAXCmR+OReea8zVLbW4yjnW8rURAiGWigdFtr4czJ8Kvo
iZwbowcmVUFhWu78BN+nbyVtB9e6M57zkU/kzgEHnOpgJ0aRrD29+5qs7JU6wjgRv0k/+2JDmxU8
SxaRjPJ1WYRiybdtV2oNvCTql64Lk7Uj2JUaBAp731X2zfSNfMGvTp0+sO6ZaNkoxTXGUxDxercD
W66lTzEkeFR3pYFzC17XoBrJVPtuRh7X4QY9t+VRa2Y+thq6uOqRtJ6kF3cHqkAMDBnOSzQNxZrP
kC8UzLQ0+vwAl5MfczhrxM2Zu+gY6g0F6ZRccyGyDlNZvHQl+a3JSJd6Fn2nLlcqQ3wwkS2AMhGH
pjK6c1FbGwa927l3r9EBt/O9nrvU2GKH5rKXoQFZVElABXH2HGvxsrlrsMZtwlKQ0myrg11WB49p
rj6FOzNBUW14OyefqE5iuqNh+ewnejmibIrpr+zDzUfn9aoeaRYb/ji6mlwOLzndoFU8saKgjWs1
6Yn3XtjUkajZtp6MFoNV3Tp4qqbWbbvb1EneN8ZGM5rg4tFv+WiPfbnCESBXbdLi87SS+0ja+VmL
h61Fk9SKqLjYzklgn2p8gWxZgwMwGAE/GLxl4frjnt2LsUG8d+lGp73pJra4GSrwPNa2PDJlzjec
5PLneSAREN+Nc/OJsaJDaJaF11h67bF15nctBJ7l/D4CmM40i3tpsgEy7J90g167Ko/mNQ85jgEJ
Wyk+VNz9GBo/eVSV597muDEgy+iKgO4RniKH37/UtVUvqmYcUHpmqzRodRQw/JLXzZKJWbSMzCjf
A1lqLxoZjYWfvgg4/PsuFPYhKElP20nQvWuyI9Za8lJDuEx4eyoAEcriZDxT/pDdx45LaiQjmqjr
rbOzneQTL0h+mcvEetZr75bo6wJKZ8ccbqK2k9JeWcFGdSazb7fxb3bspdtxLttVaDp8EghmLnqe
Jh9BZK0xG13gZepXAotyURoBqaxorCAbtJy7dlEeKKjQd2OgFaskc8Ql0BKq5VMSlvwoPXKyYXVP
X1e9YyTTMLJaddisLyJIjIuWcr42P4n9Bon6gZYBS5TkkRZkTDXgF6eO5oK1YRDmrbN0XZRy5rye
ouc1wGW77hKEWbaOhfnQtu29ARQOssAGHDzaJ0tiUISTzwf4U6YTtRGz2RouSVymG4RZjJXqqNhB
fXL8D5/R5IMx0oq37GX43sJY+IYZnrh4bt2GI1dp1xtjGl+6sOGc2kaHfg7OIUV2HDOZ7WIgoa5v
0WuXXrLO46Kgms1QmzCXduGbtFuSGQfAVs6X7EWXs4pHs1bKyPBJGOu+Sy98ZG4Ra9prLc0wvnTx
WwVxvkGqNC9CopQsEzjqE+q0SuKWFKFWPQm1IZJfQ4oC0qWjHtXnt90Y4Xaou9XEd34RJJhbusbB
Jo4AvbLReGmFvqeYdOVM0UMuLTCPZDCoFApALvS9FkdvbdW+zy4+WfAVBi64aiszOPyv4wLUhRps
9/9zAOT8Ef76yL6Lf6n5Irz0j9/3Fy+gSAEW/IK0Bkw4VMBf+Q+fD9Y/7XGW/jdgwPiDGQPRDNd0
Bck3m9jGP4EB7w/fgaWGS/hdGibs/4YXMP59K0xVjW3qfG3UiZhUfam16d/iH1D0eit6LWUwmL5U
ff9FJwfLtGMeOc+R29wXUffM4B9Z/3zNx/n5b9+v/9+63HaVue5fzHb83cAmBIfwP/+if/8CEOBk
QIy2B8M1reykMa4G3t9quAaj6V5hSPcmD3SlWuDAbND5Huuc6sYof/M7rNoNSE0Y/EDpPIrKOlgj
H6kVbDcxL8LlLAifnSh8MUlo82ofpqXw87cO6JUuRfPiu+mD0VC7448PnPk2Q8w9p+IOuqmRnAT+
9CTohKKuVCMnQf+pjeQkCbsfHxUnqO0618RtGoCwSz5wuDtbAa52zqJvrXNnOYEPv087TlQ9BGZ4
aEL3Jy+othDpuk3hQEuXmUzFWD1KvSU/7G3c0SRhtB2fgDQBTkp6MCv9gYYHgeUrHo+ckwwPnnpX
Kl1CiTdBr9oV1kssRO0oX2Hg41VX8Aiia9JlKtxg91AOBgoklZKhUnIGXWkaMiVsyJW6IeYfOpRK
58CnHZk9DA/Nb9eDjvVBKP2DHOEMZ4wQMWYIQykiMiWLKJU2otLSEYnPXK8bD2OsqzD2xn0ZlW6i
9FdsdMEFWkQUDkaKGjMFmqt2qUtg4LnZcVkZD/WAi7tmG2q5PnF9Mg8VOQ9kZPG2ZBW9rpQGI1BC
DPQYzcrAkWGxOMAaZjyb1FptHEoItmgAvtVW3tQtn/3eBjLU3qLzobsCCwfXaK5GnEhWguwyZT87
32a7gq/U3o1YPEyl8xAJChr0Hmklb2xFXie8HwL/Rz+vwhgdiKXEIAPLc2St1R3zt82g5CEFHe+D
hQEFq4iv9CLTt6tkI7XSjnhKQALCd+AnvhyHnBq3CGbXC+LjiLXE+q0vqTa+0pmMfreUSnAChnw1
lPIEVJstFBaUEhuKWhmNSo/S4UkhcEZuW20laiVRkdhUGqwqvdKr6Eq0oinlSpjqDykOFid4GZWS
ZVByFs4Yw9pAFKO0LQT2KbxRKheppC4AmRsTywtI6bttTM6+d+5GpYHJ1TeGRrh8IXHEFL9lMWpF
xhaHzy5MMprgzytxy+Q+/F6udDNRf18p/UxVI6IhZlGsoLy/Bhw1qZLVSKw1BvYaYPHDKOWDaaK1
QcAClMEMhAsc6p5pi1+lXvq4cEqcOKGBHCdC6jRo/c1s9WeU5tESq5bLfOa7UWKdYmruajnvTVGv
wTkgJaVdrZ2setYQ00ut431mEVnDpdSgnAwgjzz5Djs4rtqiO2sGxYGpV8O6ON9p/Yvc7CadXecr
bniPa494eIKX2aifx7ZaZGxpt6OSCNmka6ahfeuUXmgeh7uh1t0FHQ1cMrBHbvuwuhkBWzAtH8KV
nhg6oHNA6AG3QgXb4bU9/iShKvP09gud0EeP8ahT6qMiYzhbpZThEL2RlIIu6T1d1fiSKiVOQunN
NladzDP7gKmv3wrs1ARicWAjs9sKl+q1kHW4ObJNEVr7iaeyXzgTskLRda+dV55teo42FOieYyV3
ckU/LgclfJrjEffwcCqVCsrFCdVFyKEIhVCnpIRRQqmjwqL8/F2RJvRW4vdvn1s8Uwa+KRypNw3/
1DhxuRYVWh6GQy51YCiWWCkW5ggnbiFU5/G4zjFaOfwrFn40s8BTuqtYia+C6a0hK7SXGLEmpcay
lCSrJdLPLOlUYM/ivxek75qnvo4UL1uj2PLa5jTwLF3xdJrwu1wdQZ6ZmptqK2GEOFTj6gnL4UBa
ZmANpVReOL2Q7KavhtJ8wUMh/FLqr85BAtayCoaioYTQaxHN60H95gzdO9uujqbc8hBbMtnQqpwu
jbYpqY+uT27S1Gt6eVse266LFSPn5JU5wcax6mNJVdtKr+haCEyDDJ1+9VLUKAwW4V7i1zkrzGU1
xK+a7vDY6j0mfIVYsa7aYG7ek9I2l9aw0j2bewtxp2RgIVTNX9zG+TiM1V3FGU9aTywtSN3dkGkv
gW68V+kol3nqP3rkSur+a5C6t+tmiVQmjFjyI6c+5vGwq2aEQZUTr+SksZQmt8bq8AcnYL6lNxv2
qL9Vk37Mokgn6rDRERktWiyTqzZk6GkCuSbMuDiGb7OE66JjB2Q72/5cyvSnkdJU96arWyRrAB/2
vk6Mx6zMly0qRPoJqCh2kTZXzkCHou+ADnjtytFYEtYFfZc2FkNDFPpSbw6JKD1sPtOpnVqOxNqA
J2PMtQuWp99IAw8cLGfC7nGSO/YmMZUR2rcB0arpnT6gTK34KnYJ8EEkqZdFUcUHozH2uQjEnnnS
z9w4OUKZSg00TlndNUz3uaPENLqRQS38dZpR0klqriwcgGasGMtmqi9TH3pHX5Wl5jSsqVpHfknr
f/y0J+oO15CVj6lPiEDYEHAp27euIVgk2S7JsDE2qtNhgRsdj5ufzEtzis45MYKY7h6WsPO1iIKr
SbiOOxlfHJH1YyU9klLeXowWL8pu3OWDf6EPTqwdN35pYu44wqGoGubGGphe95jZgYe4+bRyXvgB
64c5cs5lIfdx1VEdw9GvcYqXqJm3Xq1Ny6njPe8Q3CWkUN3XtnZruhDRbgKLMkndQfNIgCHt/ecx
zPh/IKx5zsVGw8UxKWBgAtoNppjtoGP/wlT16fPNZ8SU1twKS7h1zkN5yit4nIIPc8hukTT3HU0H
S0Ir7EacDW9lH9MYTx/zwwPep1uVw8A8HFFEBDxuSURFTM3JUkafHZnKTlhUw/GkWKW2u2X2BzTS
H/2R6yIwXkH8RSt4lw/Pk+M9lUP6NVNuij7dWWXSe+vd2yQxEFZuzu1unM2lo7sA43mxgZm7Ezhi
IqKRdK43DNpiigmFcBda2labhhuY0Q731QwLWzcohedqvGpiOlOPx9KpphsPp4M2z+aiYMti2yYp
R3tCVQ5xQZrnLYcy72h18CgG0l+sLthGYApmzk8nLdwH0hM2K2B9Ldi8XC3/I6JOA4vWcEo8zaLq
CPVlrKcUN6Xyh608eexwuJR6zdx5xMGzFr9I4PAOl3wqtmnN2tSQ4SZNDeQ84bSnpG05ZlkISs6r
jhHS+2hxvWwng8lnTuKBObC05nGpNZy9wuRp5inAQYKPpwbQwaj5oRUVMTtH3AKXFMcMkOHSlpb6
7GS18LO05InV3sZjmtlgCMvozRiy4KXi2BzGNFPZ0bULPTT5HDCkJJDB46AROBoq+lDbM1O4b4/2
XLdot77FEVL9htp8KjsSfJXZ37SgPGblsIlVOnakTjXwflgxotzThvtMD1+j1H1C+naIu/khYAvF
v5DW1YwqKo7BXsdLGWZj02uooGtHvOg8KFcMEslUUxpMTIBy2AciwN+am2Cjz6a159uEqYb4zEvg
ORd8Jxzmok7mP1WDcVA9FUMWvxRyeq5q48HwvAeWh6jUTOSyqcneNfc4oAjkpLyWPX/ZouJbQFgd
+pEgSIQqqSge81zb18AgF43kdgkveJCd3OQjj2UjuWqhfCY0czdnMl+xXFYWr/oOmMGALSqeUndC
ace3m7nJwShzDhR+9TPElUO0eOQMT3JppmUv7+9MqtIXbjjeXNP4sHnkLxgK3/Jy2uk031g5b9Oe
e0aW9Ki+LA7XQUaAKC/x5IbjGrwCyVy9mzyBRaNclLZ28evm2bJVO4V2E4V7SBxmG37xFGpkHzXt
ONOC2VXet1uxFW798BZP0fPoUm0zULHRWHMD4qSd3DQ76XwKLxIZXa0ai9/QFJfEiY9pa4J9aTwW
nPA6TtPBZb42u3uvHb4Dt7iJsFMOcslmI/sJM+saCW/TWnsvPIRzetXVK7jQrENZCV6TYW2emkkd
E9K1HJCJJuOt1f1HdwrvuIO+iSqZ1/n0zQLurhGK6suex9LcSZN1Y4GreMxDl3GYve7c8a6sf3zU
uQs7QkBUa9YmSL2nGac6z98w6/ZmaAM4zPKq6eMuywnjMAFHalKo78V4dEzBmUsmT0k44ICHa/BN
seOp5a5Q1X1jNc4Wo+kjoZx1FvvUJqJUwSqbJiRLiaRTh7vMWkSt0u9uNoUjs57LVTL3CfiNpTOU
wnlVpJ8Bm8wMho4JPfNtJ7kFffvJ8A1kiXklB9tnu635YOSBGtbfXZHc1Pea7QvPZF/H4R2CLM38
TZrsJnVmTdyZzy2dIWVKnRhHSMwG8Y1ARLKqGTku6Yg5ZE279DX52qVJstI8NtTi3hHO1Sb02on0
M5TGY6vzr6vv0mg8dA3/fvUNTyx9JyjlEWxks8J5GWbqjYxi4p8keFrK+oZL00N70uIbxaKbDtBb
Oh9hkUZjD3UfS7Z0OCdfLJrlhpjxftmFz72hfaR4GpezHax0JgXHMDeeY8+LdiWWGVtzkjs26c+6
lZAA0jAqkCMt7tOIb/tQY+xyx4eIqtoTNVK0xXjZgwvjLt50PpCznvQfWkC34N3DR/uVHf22ipqb
IjIcS4DsiQ+fZQ5GANowB+Z79ACXZNssPb05PoEh9dKRffqdyGDZIeZHcXMP/HMq/OBOdzgj0ov5
0CSDefbcGRtQUJ+SOd6o/8uM6rNqycRy3F3ZrrtOYmSK5aWoHdoDa+hT9ePVRE5Tx9aU+XpC/j1X
bK7Nblj6XfSaaE2wdu3x4DlcwjXmRvDSwJ5BXD4ymj07obwZlrxGnncaOv0jyfh7NhkLlXAQd3Pc
PHdu+Sm5tyzhdKSvN5uozrXlOF0HoZsXpkR82DJPba1RbIvmGDnBeXbpr2K8/ANb/6pJ662aTE4g
DbVltXs/zzlrlfo1sLbs03ewcoc0kA/9bK/tjOukRsdx2L4C+3jWRYwkrP0w/pXJuATuY5M/UN8h
m5NJ/HjRiqDYSotuES3cJRnX4Y7qzFVCi/TSEf1rzQ2BRpKITteAauwCm7tdBOthJAhruNxMnYIo
Fh68l0HiMO/pNhP8OW4is3UCSFVN4tXEmMphvr8xyvcQnjBcLnnOzO2+azitISMiQxpYuyXMp0Ro
Wl0LNHE7H22cm+cXWIZl4NNTG+vOgxW6j3WKA5RmWUCEoUHLn1U9713zK4cGwyHV1PVTVSOStnu1
EUwtaw8zCvjvZCvZA4yWsXovJDNYEnk5n1LQRazNbx1TSw52NHE3vJf0IJ72SLXezKQHF4Qlm4Lx
e3bpbp/bWzQhDG8aSMDyZ54grAk4vnYM8TcOSxx1vMcSIc5uEWKSmNs3eP+t5zrxo96uOwzwa6Hz
eK1Hjt++aa5M1huMYJLuqAfeyeXUl6IHWLMJK1Y+L7FqVwn7uzLFSzPXznZglU++P17r1skoAczZ
cP6KXWKNMdEMJy1e6HP1Fc5OUNDnvjyiJF5W2euQIUd02qGGe0reXOrYxhhkcQ6rMyFvzsI8wtnZ
dLC6TbRbI+MhgEsh7aYyqU00I7pCw9INFyY2bhj2p84h0p1PQMpUAvA3pVt1VaUs9Mas+kwKDkaj
YvKIUZ9pL2NPpFi91LyjCsvb4r5/qUmJbnQpX/vs2vwm/ED9LMX86cB/7GXkVYIDBooLhKC0mTTC
CmI7XfWKHuzACHVwQqoSu82kCEP6mtbVdC4UeYjD2VEkIuvad9LoV0HtODG26Kh56isj1bGXvc5u
3zKJGMf8VELuA7nJA3RMsHeOH5yX0bcrIpKcLv+ToiR7cEkBNpkENNgpjnJURCXKKdoBOdCkwJY5
0CW6jGid/uYwFZFZKitGDKSJBIICgwByHnwTzqRDpwnR2Zu3SBGehIZdlkq1XNMRwujE6EjoQP/4
6QG2l9iuqD8njW+4AzxqKYpUs+BJEUlsEsjGZadYU9ODOq0Vf9oDohIRuU42Hp26BpkfFa2KeHFf
gK/mimPlRvIOSnbrPBEuhSEdLsURGWGuwW5kPkkLTC6o6nsZpNupoVfCqutfAnoBBS1fucNtv1Rc
baQI21Gxtomibk3w29B2f5Eh7bjXAwYX3OcXmYisjabPZwLF59RT3VYAvVo4PkPn83fNeV3QGZdb
1Ic7PT+YMiweRU4NfQ8g3AAKOwDDZL6eZlIKZudvCwUUAxabijCWoMYhyDGXPZz7QMh1TnOHkbMr
Tor4lXLpawaw3AEudwpgBmS2AJp1wOYewDlUpHOnmGdTzRltMOhR8dBMTsNdoRjpFFiay8KDCTyd
KIraUDx1oMjqUjHWo6KtXcVdhwDYBiD2cCS44zLD5a/nKlKbD89dq9htQ1HcATg3qu5jpfhuE9Ab
IyXp9S+WFOlnpUjwCSR8Vmy4DSQ+Klp8BhvPORS5CY8/DdSnz6gJzttdR+L6rTM94Pxjp1RuYeZc
pWLSecZXWzwK6xRcPQJbr8HXC8WxByyWdUW2SxB3L5W/GDscNNwZi3hgotaOImYzx4RZ/WwasDm0
B7uoeAP0fJRB8WYD1OuKrKeS7I30uLvKFXU/Kf4+g8MHx5/5s7Ripr2bdTaFxSN0BNGfeW279dlQ
RH90wPF2N7T3QVCfzWzZ6sVez3IAlSm6OAm3DYQM7z0xgVTlBXyVHEiJEERECUaVKTB/j4pVzqAm
cJARPODBRcU0UYSESAJE6sFQGYVQJ61AB8mTT3yhJsaAluNcE2toVb4hI+gwq8QDk5uKAISm84Gm
EhFaQoumGJ/73jwmpckO3Tq2RCgKlaUYCVV02cmBAJW4R/dRQuoiNGDVeeGuPCNFIRK8hDYJDTBK
uWwJbdCccgxEkW9qFecg1tEZH7VKeWTEPeTccDwxBcMo/RtxE4mQ2bjriYhQdETCcJ8RHJkJkCQE
SZqQNtCMaIlJxMRjgKISJ7bKnhC93YoqhyI1j0PX3ljfU3zXbKcg/FUTXmkJsbgqzZITa7F4s/jE
XIaq/EJ/E6/LaYlbiPm7rjBSlY0xlcNUpWXyhk9d0jPUZ7dbFurflK/IHf6Nc0nUBpsKlnvCN3gG
Tx5hnP/traptq8D0f16pLj+yXx/N332g//gdfy5TrT8cwF7f5jBMiNVT8eY/l6n2H75psGN1PUq3
XN8heftPmR65bI/PHJ/9q2UJz1VL0H8uU60/1OrT932y2Y7lEdH+b7apfC3/ts30QAf5V/EfYeqG
q+v/uk4Nq3JqHOAsJgRhdscWcRnwPLsabXSqm8zf20nLY1OwhCgnPDGxpzkXrahSHAxIy4XZ8G7S
iVM7HaW0efxLQ7nPXNPGSBJaPG8biJU27jeN1nV3pmmpGk791Hkayw57OhKnmPZRKbpjGrW09HAm
r6pgWps+GpQW2PJem+yXUFn97JnnoGflzB0B6PKqKtnXhCbnDCE3kxrOOo6suWAHPF2S1t5FMpR3
TP/wSdDNPoVPbZ3/6gpWj0zUHxMXqr3U/E+PZkKiCAX330if4ar5eM9s+qtiJyF6HL3xVXdAFMNr
ZPqrOmu91TCQROYN0ywzmMwZ7nnTpSD6BsmKnmtu3oQ/NJbTdFbPHE/LxqcNtVy4To6V5bXwZ4/1
aHQL4+lFciWGouIfqwRgSFM658rReFwZ86NoKKrvSrVMLru3rMoCNkGJtZiziIPNoB9Ic++pRX1N
wuI1AELCND+qRbjJpDfVV2aHrCz32ZcZmN1wCWhfWmRlyizEZ4s23NSFwnSKB7SnL8rAYdvsrCcv
Xrmpv2ujkGBDzSLFG8U7CdjPIvbHzdBahBMPqNxeQ6bZZ6EZd4Y+7/sybk8aKnZZdr96HrsLq51A
TMhzmmQPgujR0S6T4cK+UITNXPslnP2d23q7xJdvMbF8NEZkiZlvjna2NEnpuRUqe3AguC99xfZn
bAgGNBpDcG8MkUgh6K+rk2BdegRI24WF+MFiwtRkuBRu/jbS5MPokGlMzMA2HyhZqvqdHWNdicgE
pepiU0qx6kzBQaWtOHIEdOkgcLq6TXiJhujOsrpvRKznHhRnVyXDKu8MEnCifAtQcdDAIj5cj0qz
0PlGUcTXRa8S3arW3p2gSEF0Of98kSuqUZERsUdlHi7BId97c3hCZ7uY/BJ1PChB4xsXNjsnDqpw
eFG8L92WL7wKX5sWhCCnW0ZFrwbDIETcBt96rObVCUXfJYVwWkrFXkXCutNbqCbP+7LDqj/YPYyg
01cns9KTVVvF+6ajgKQhr8l3YMMZ9ScoDW2ja3x7svhNYInRuJgxd8CRpI/nxMHCb2n+RuNFauge
C1zny9DFeZTJL9NmI2QZ3UN1bdzEoTOVNpGOIpB1Pz/g5X0s27dwkky7kr6nwbTJ6IEwxrMmyguP
xeakeea6Nfh7eHVJ9Dlg2ORr3ScCNWSbz1UhP7tCk7tijK+CvAz450pWk39pHIvDnWN+mT0a+1bv
+mOUpCuSeLtM8KeUvZ5t+tSw9ubcHzKNgoyhL7ehH2KLiMS0lqyNeLOfORPTlArgLqGN68mkZ3kW
e698q2TQo6/BbVP4WXxQ/rnAnN7nuhPPLOpU87YTP4GHiI3j9uIQgExdwBCJ5OQmU9AqPbsRCjBY
uY5Sqe4riqhRC9v0PkORciL0Ux4C6kB3SdMQ3uR4/LsEiaxwsKaUNwH1DaunHOMuKoMqO5t9zTqm
q9J7K88ISzfpU++yRMc6eiVdtOhLjiFMUTcDHVVYhhj7ED1CpO/We1/jZ1gbAwcoZ1nqYYv8c3wS
Vpgtp9YmbM3dfm9b6k1sYJAqKvKFvrYpJ+e+YYxAhzfcV02dIUefHA3FqmbU19EevZQs9djjMMPL
2T+IKP7lVvKzFf5XawqchdQTkVnZtdjittT3ph2XSZZEfFskJ++RiMFynhkM8snDZlqSQzFkARDQ
kNKloYL3pf46YAtivg3t79Y0LuoBo+PEvDkCaxGhtXZZ6/UlDA1z0eXWmugd7z7ydkE4o10KKL5A
PJkvmPAWw0lLapbVKXxZE3wXEIOLxplORKMlBEh4sXhkjaV7Rd+04VQuDlWW0yvpcOk3mMaVKIef
ow/C0/41EDEepsj9pof2B1/NZ8yyF+mWGW/ZPkQbkuZosmq9pVRY0CJoUhdEDOdoZEHKBtju971u
b3xhfXilHmzc2Hr0A1ds6T8m1gt4LEOdr7cx0JQOr6yFT5EKybssxLe0Ej/ITDsDO15jN2MQzaxL
9tY7f9RdD/q6mG066+IEoelgRP0pSqzupHGzKKZQbsfWfE+LPNohTYwuHjv0y4xpCu1hrh3S0d2Z
efKM2ik5YiTUj+i/uk0aTO4Li1d7sKOXqL+2MwpRJiXOyu8ZRDT6t9HDveJSslajYBWV4gkdXH9a
pMZpoMrg8PsXtqYZA0i/XLNXC+4cNN27TkJyiu49tSL3juGkvQtN7d7j0diFBT+kZE9v3DHqmTH5
h6bqc9L9OuVaPZ/WjekdfC87GWn4EOYsRFOdOEHL4bcikbacbOYm6cjVHLkKGTQ8CFZg7tzQ4FWR
IZqo8r5lxUfTVwTWswCA2Hoyeos150sOMlqXbXcuDcb/rrJlkPq6V0b3bTBDNzeTS1YJWoJZcfXk
ToF15sdqLyONA7mZ2Ou207tt2sl74C+dI0B39GP7NjXhI/s+hAGWHixM+P4tuD838BoFuqRPIemf
PHNieFmNT8Fl0qjxQKL0Ie0x4Hk9Ni8l5SUTuOQyt1hWw4Z6XiBOZaRYb3m2hxaGMufqFE+QR76v
3YXt7JyElWzlRK1jQ9yomHFu6oqoBNJcWHbNcUu1CGYOf9eQD4jJuTV5IJ9sOsyrWgsonpt+KoTi
EuR3i839y+jMbNsEAO5FYmLpTHLuD7ClIhjPo9Nba58ZU6FHxSaLavQNdmEu5MRoMqwVFSE1bR0M
nn2Pguje1KudGQd42UuG8Y7ZpofR6qNl6ZXdWpS9OI4aH+IWFQ1W4WhbuLzyhVEsMY75FGSF/gDz
vh2oo12nc6at5TyvzaTzT9ac/4RD/9nNnXdjMUi9+Zi+5JlG6ojpyv/2veYf2m/Bcf8/3212XZz9
Cyr612/663pj2VxvEEyZkC+2yUXlz+uN84ft2Kb/u0xYGMid/t/1xvzDV8In7jC+oShKRZj+83pj
/GELWyjjD+Yp5SMy/5vrjWv+O6zpYTDnemOzh3DZT9pKJv43WrQcrFYagcnpqYL7MEdRnP/6BYEF
H494nrWAjm+vru9//6INHHM7b+k2AwQjWd4PNFR1SszbhEnkRJkePTvSnwEhUiDu3PiGZ056FuSO
V6GUEylHRBr/jti550eL3rzIiXzMMonJFoESp8IX80MvyBLalT+9crFaBxoVh/gI5NVJa0CIvE92
bj2Fj1I3Gb+37vTsJ+7niG+0MsPhA9tXvwoZ2Z6lDpU1FJgT/T7QOSprCVNv6I+aSDJ5BLkOwScf
LY+Pz0jHMMKEtLp4nfE+NO09VSP21exld+gz86Mzid3k88c4dc5OowaCi0l5ykVI+KfDq5RSnYXk
JTW5G2rtOo8oaOpMEqGhqOxTmUVsqoAdsiofH/lMfnMgURecSaKtVBWFtPFxg2z87thbeJMnmcg3
8kTsAOG6bu0AUcn5XycG2N7rWBszslukHqjr9QY/OgthTutyEOEmhLJB9trW28qmuRJnQXQAKIwv
WSY+G+npz44GbCKjbm0jXNhaXkfIM32YeGw8mCxKNwkkzHJZur12x000Eyz9Uj2EFBjZJkm91883
D4jssTXm8bc0KAoGcT8m0S7zBmf/f+Sd23KlSnZFv4gO7iSv2ve7ti6lKr0QVaUSd0ggIYG/8Sf4
G/rHPJDtbrsddoRf7TgRinNKJZ292ZCZa605x6SeEsQie/IU4o7eV1kTnkGr17shq80r5Wy2FW3/
4naLCNOlT0hWY/hq1IHYRFFMN1zkT2WYRHe3jbHyEv25SuOyu/aci6/kRJZbsFa7BU8SGh7sYSsy
rwGhvDotb82gP2njW2+2dcG8P68D39W3DEHKzvLRRnBWjzZW7g9rmwQvCtcqAnmReXdNkb5yjELt
nAiPHC6iP4lvy18iH+8ZEPkXVI/vwk4lAzw3fRwM+FljjHDBdd4NN5+/o7MAAODV3S7sOPoZ3MvH
vCUOzguzemMCF/fz2qT/RTqso1LxVGun2TqGB9HFpJ4HySG/db34gUIwvMjgqejm8KlnL4avmGXb
TvvMVhwgNGmKJ9F23XVSMFLIli8ROOS1j+VxHfm+PAkgl/TGfeIQbbc/pj4RYW6e7OP2EWlbcmnN
aOfZarijtx7u/dcRwH32Ih6/FGTG6+SqnZdm3S3Nq21uSuJKRNshcoqzU2GPxJKmZH5EAe3vOQXy
1ifzeULv9Wz3SDRlUiDTq4pPd56z9ylGUWzval7N3kryaJuJpAUis3SLYd+tleWaz2YvyO3x2ghL
L/XLKBtEOfjQaB0bNJm1TWyVw+hIj7dG+UtdzjijH+KPIWVk1WbxKyQJitXcdHYNc79DW6Zc1zxk
Hu+V31xsjxffwURlJLlBXbUnZNR/7W31OQe8o+RpiioP1xQJopVF0mTEKF9KbR7KARq4qErc5UYZ
byLVOVtrQWSFifyFSTh8gNT90UG1OCi2X+LPMY0znn8g6VWvx+k1n9Md9ea11MyrW4/sKyP5KKb5
WGQB6sUYCfEgjGDnOsFdRS6/zw/NjTEPRHmQR130DJhQcP5c1BlBWn7nAOD3ZDaPEbXh2On3Wo/l
vu3pOc2OsbNaTiI+VQclnli5wol3iXDCHUENcqUpNZHNQib3G0yG6cbPFvuiOwUnxzR2U1auJjeM
XqoKvi72ck8+DT2VtsiKW1PRLgkKCqAopBtkghDc2l52NW2r3DjUIbWPQzdqFMmJjpkswrCVcFGR
TR0/mNUT9GPN81iJBHlgAeArb7UmxIHDs5dzuI+Q8mTFtRHVdFUivISV+9vwrHvh4a1DXraPm/4Z
CnO841h1KT3Q160Mq43nuiOCzQ63uMRaI0ssBHlZoczGl2YLD+8Rs2Wmvg9YJjPyxZpnIOf9QzEi
Ku01vbvZ4dRMjlu3cyWgUjKXTmAXxpMrfXmf++CA12/nCYFgGxRLtbLzwiDjmSW/DSrY32BUHANn
W9vj6O/kt0YDRDQ1CXRO6OxCnPdtAPFUTEsyTovuomwRWMY+dWjAdL6lsS8p2x/6yv0etDNHZIYZ
q56+oBUXb9zXxykLzDUEW6gfWbcfjXpkcjaEK6MSryAUiGK2rJMfj2Q8xAn9klsU8lb5ZMo1jjhC
vcb0wM6OLUsE50YO07ZNWmuFcBGBh0udq6m/VENEtjTck+cgL2B89adoLfS1zrGex+xoR96PltEs
mhf3t9KIq7FzrwjqfYsG8PFeVvmXIHaXcSODtEnP8xYFS7zRTdVv/UFVGz9mLIKl4WpEdoSk2BBc
GfSLyAF+0zREi9MzG2AmzmnUAsVtzStsqh/oK9M96iZkplm/IrqQJ1r2T6V41WaDdwEN7tB47bG3
OPBjmsIkOE3DwaWV9DynvWJgQA+hSIlOhuaGx9XiDTMLj/etyJINSWwsOL03frQWqToGF9tWx2g2
XdbNacBQ4TCA8pFLAwPNSVjDr1LRN0aJCPp5JVJqHZ8E1lOnveyEcLcScX2KNDW67/2MEKffVCHT
G/oX6j7LPRt+TRzu7NUwuCZ/7UwRT6vuf5nckavuUabeL09Z9rEpPfLl6fEkNfhwIBmE1BkIiYwW
iQTZflSxdrKuCLa+heOLRcDvrp+Q707Cx6jRUzM5SAkl8/RIniIT60scYPoH3H7mdEkFgmubLli/
aRyvvmsMIQ0Tqkfd2PccErZ0xQ/kfRmHOIG0eClFZSu3Zki4R5whWtP3IOx+Ta4V4U7gvQkbP2Bt
1VDMdP4Y5uPIuFoTRTixsqQ8nu5konbgfRhavTnpWK7N2lm7g3jtJ/EU8ohnQqkHFc3nrLe8Xena
PM9IW0uXEI8hqmhsCwvORVxM28EK32aj3AQgROHu/nDC/JeKaPfpxi22LpxxDjHfrbGYHsdcz1s1
z6fcJg3CofGzBFGyzQDO8V+jnjUwDOV8aaeh+hawfEzfu2luX8U8z69jfiwN1JcJWox1Wg7WMcm8
5yokVhEhGsHIKsEOMqHDTB1zhIPqhPvRVeJ5rEV3yEyRAin7WXl5d+qIWjxbI/qApHF/mZ1TMSku
v3/d+g3jx0VYTPmedXDiepktqdKmd5jCycaM0MXbUP5EDj9ciF/pH2GC5ljsGZaZOq03Rm1E1z51
fQilNNMZTCAINf2Ti1D+hXvw0a2H9pgVyd0z4eBBPqp2GPJpKqLQuTYA84qpaMC/qOc45SEYcqR/
XlbPFxENt9pJ2g0yKK59M3Tgo7qLzGyqzR7bpxNl+WNmwAfIpls8IlIc06raJ1hIHu0qM29LXKCn
XJ5hPd2g8ky3pOTesMP61qcz45FaEn5pBZBHjOJHNr7kvJRnpAck/kX6qbOD7Bazor/C8qcnmWBI
SWKr2jN9dM5EqoeoOPPPCHfFA8OPhHQc8l0ys6TvRVQCoaiFIwEkTNvacdtvmddme6CAPoaE1xaD
zqnOW/+pZ8noGxfZVIidBP7yz1LZFuL4Hrl8UOi3rg6PRi3Ed1cXr7lFqROl7WFu2688mJq8Vinh
bABH+j8+FMQy6QfO/1g7X3+26V//+T8FBf7tp/69ePZJxiIqywztAFACCtO/F88hkGVhc8IV/H9c
X0Dt/bfZoMN3yEqGDCssYXru332W5l8cTgKU1WS7ha7w3OB/RWZ2/utoEMms6RPoZdvCCpx/rJ17
nl9TYVUfOv3Wy/ojM4dzGai3icTuVSFUvCKNaKUajvYODFWbRJG18KIPPwoA2LUKmZv8hXwVbF0I
4yTnx0PDMDGJcXpsZvVp6Og8Y0NY9QUU+wRwI53qeMNgwFuRqYfMoPJemSrknbejPPrg9aLMAqzy
r82b/562a9NX+M+uTmF5grOixRzUZPJqLpjk/9AomJ0xURVJIGvPwk8StB14Oqu5JxLSj+3CtyKI
d6H1Y/ojkmTXBEuWfGH+puXpJY+gbCx8LbpEBlxwViJ6Kni8T1F0CVsy/wxKENdm3NXP0x5uwfsM
GD20yhdDAEz0++cyEL+DmmtgavfePpfKuwCz2Ipi3Ec5+1NWvmLli3cNJyCSWTXw+Wo6WbLvDqYh
Voahon1ul8DFlu3WKD+1/6xy+yp9MzmRqsnnYpjBvrBIG/cIeTVEhXElized3VtQTQ0iLxrn1+wh
QhkzhcvPCO7zWH0mzeQcyTYWdwsAwCX3DOwSakLi35cnhZ7QsqfT8LcvX//ZcuwnAaDHvBqnlLdt
jZx+clt1HHoD90Oa5KewGvWBJOAOmEnt3ueWXTjwKuBFZj4d6eUvbgz3dxyZ1T43sG2OWaU3wSCN
vSziZyNP+8evL6WGYaEHoioKJ/gTDl2wgS+IirzJxJOtfo/zaN3wtEw70I+Qkm1oIkC8boNXTIcA
yCEt4lYswbz2t9Ipj1MRe48t4lr0R92MvQAP22RL47UKgHkFxYCMJp7r0zRE/TobJ7qxc0peLZlF
HF/NaNXixl+ColHcTWO3pYSxBw4edCxObpBP28Q5Ox3Le4FcWaZENo7Jp6zQ4QfJYKJfm2KEVdMS
2kEaQpmxqQaAr6EieJcODKDSxOa0jQjfvPys6vnTKwpjO3YFyse80+7Gr7Of7uxyyDDC+O7L3Du1
UNzWYVskv8LhD5iLIVC/c1kD6ytk8lTRg99pryJZdjDkSlYk8STptouT6pUbf0IcCzcA0gz9jfCQ
dz2E0SKsVqUgpMLsRgv6whGrBx0QBlYbqgz9Ju301MgXOYYY2byxxCxG7TpgGl1z4tgYWdEyDZfl
2THn5rUlCovOmDkxSGJ0NXKpb57nNiudB866chhqgxkDXuFpspCZJ0GKGS6GYCiZIdMH/PTb1hRN
hSEffE5VvrLP0+Rl8LeaBnoF9zoZ6L/jsG43BrG/4ZT5j07TRk9eazFRqZHXUYfsqqpJjiUlDi6I
q+UE+1oRr4M0E3qFNHYYag5dhahSIKVeK5UeW6d3D7aJ4t2wsJC2frQS061F04blleglx6YbJhVu
N1SJinw3PInJL+JYom3IhP6BZEE+zgdwJC/RMtEwHGtFn/VilN2bpYhPC9ofcxzvShu8lJ0j2Wlw
D5hV9whCeFE521BJY9YkVud7hbl7hTDpj4OCeB6+NIVlsmWSgckRFVxb9wKAGkOK2IU203IwbSz3
mJvTUQTpKU2MVaqcM1DyV2Oi8ozca7Y0F7JnRbTTFn9jSkbfCAx6GN+FQEfOUWUwgnNUdce8acEZ
T+a9MSfGfk1obepBPKJ7Gfd4m1aGp/F7OMEx1O45zwTGjzZoAG/W74wi0+fYtsHR2Blp4QKHTEZf
ExHJgRwtZHe+1z2JzI93wD1x0dl+vm1d21spNKePw/JFYBM+xal1jIogORtYQZkM8G9//xI0+KWG
SR91VcudwJGw6oAO3UsxJGvWfvje43Rh7orF2GZ+omRnP6LO7FdlXyBFoX28aZiQwBDgS188xoAM
Abzk6BtFBOnJZrBRTuQo0WuYDiMEZcwROEiTMFProG4o8pBCB7EXvSgnCXfDCH+wCzOPLG6J2ssQ
QKK8KVrLCclEaaY/Klrlx9HT8g6sk1J7oHgtVApfpwAOZS9HSpGldCBD7j/O5KwiCXkr2Ysbb0aF
XG0KODvDCHqcVXhKm/B7nOt76fm8u5J8ha+/Y1NCGhW9IM/p7j4+Ljo6MPZkkzMMH+5h311p7uG2
y4wc3wpbvRUNz1IGNHUUm7ouoAeNbbHpe5S+8dw8aD0C9KlRYbdoeh/QiI5B2e4TiaFOLL3QeOl/
uXgONQ/BikUXzUkfnfwu+SPz5i20G+eBFZfeD120LsqLLQmGyaqxJU7lDGae3U5I5bj8DA0R89CL
2HTKIedRVRe/hFoTqei1b7psO/rzSRprWM8bwgGTlRXx47ShkkZ1nDe6fCN8o3+QLKnOwpfExNBq
3KNf3ypFo2hU+J/BErGdx9W62lnkza2sFhWwGYX21msmMGzjtwCS46ogF2pnx7xKY+SX+a3lIWfP
vtll466RyGywcQN2/XoHVnsXQYHEmAaNDNSDHnnTIub3JgJTyJirU+1VH57jQIgPy+9RrbMHevh7
hwkkaIUSTjfinXxyL7WGzDlQpZh+g/Am/KGE+VPhhdVLA5KHD6BTz4eHjNVADknGaDcj9kfq69JG
iPc66cyNBCK4LqMfFtxTB+npqsCC6mcF5vrKoGJsNhm8P3+gtyOYzK6zZHizaq5oV2bOlt2OZDos
YHXxQEoXwaV2aq0r2qAr9jmqGIAyZdd8s/FZ1yO3nu1ipenJ1oL9bC4ZYwUcGl5UHdL7QEcHCGDK
LwCT+AWTexYp6KKywur/9RfiiY/dh+calfhhnOHt6089F9WC/I3U9kcfhLcpiQuoGDX2j1a+2Ajb
/JqjGDDGfk0fCyz2wCYf5m17jJQ41DS7NmwHHiiu+GjO+DwVVhEgqKhYrUiR3OUyNsysTWvQ0gqD
nn2ZNWhaLoLqHbyrDW1L9xB1fGTD8pl+fdJIwV6KUB8ryy7Xc0CyhKb2TV9DazYQ4fDDXzdmo6oP
PWrGTDR2TX746zc4Bf5icGlcb1LuVo7HN6oKLPk8JXQduQHkcsGC0Pxj2sGv1MLYX+HHR200IDPr
7jL0ENqGVzthr877/hx//R99leHcnp8i9MJfH44Iy1OMK7WVS9uh3fZufjP4ZtMhkfaKP7hC8o2v
uw97Cf6MFqWTuzYcBF6hlB+IFUiuPvtV9TMbETBBH4XnG03vRpk4645zYOdZhzzDtRQEknVp7s9o
0+A6KnXm6AwGTVgPtcuhBYoMsl9dKXxo2Tquox/BzFIUddO0j8k4GKt2N+dlfkiL+mnIJWQ0J1nl
QhJgCqoauAf5bVial2phnBx07HUPvc4hoMkx9aE3evbgkM7s5EbXhnEQVGsyf8uh/TAifngeKC5Y
Ucs1qDIeQee77bPmdS625t75pEnA5SaWY2cGT5VJe5uMVZMl21/nbsxBXTo/vv7EE/xFV1XXcUD2
uPxU5NJhN23ikewHekkwOTLYZQIxLtqUtzb0cekgMHzIhl/ZaD5rUNKHsNh75HlsAoTHqyRVH2Qr
ov8Xx7R2vQ2AWD5pOTh4nhaoRKs+quUa0r3hw4a/bypnSWUd7qPreavKVfeOWI61CfP4wSrH+DAU
+ZsJLfAA8wTaewqhOCpXLU7tvWGZ70FUN+yqwG+XpzRA6/kw0vOtQRE/6Nx9dsat39cfgcuTu3R+
A/EeDoaAYMxBAW2FPXbIZMB/y7m/p9LAbY4cbI7oSC4rnVK8WL28tK8btwbQCIwCoQ0Ixq8/gdw+
rzlnY5ij+9qrb5iTUTaQG7cCR/L0tSvkIae7GRnIyvLinSp5gEcWZRiXIYoGy96Ho36zOdiQ0WAU
JGmcWxXBcwHUyOkUxKK4pyEMzQqQNo8KaZiC1v5gQbdIDD7fr8/OtlmzfKO8RGn6WUvvpa2oUGU7
cG60rXbdLe+ETfR3Pz0uj17dsXDZaE+I9jCPpireOT3t3ACMjWLL5nYDs6VT+6eaRLm2ZPhLtfEh
cPgPU/PIC6nXQRN/KlNabBjJy6CcrUy5RSyDPat2MC464lsCMBmjnDqXfgw2p3RuecznO1Ws33Ga
XMcx6tHNqmNqjOZGSy4ena6vj0aOFtRo78PEMs3ue3OLwF81GmGfypldUM0bJNI9EDmBiG0A/Whf
7Gh+lQbO37IRe5IrCDhYavxI+99sSWwMe9C+DpxDxUWkc4fDt3x1tYlMBjHGMlfZ0rWCd2ljbEid
4dWsvP5schMAYPb4rLCFxZwSt04Z4o2KGJICZEawl6KPFy0HJqe72nlHLJ+d0+xe/kiTI7r8rukh
sbMd7HBOdvABtrNPRt0M7SbUAeHdVL612rQJ9stxRopFvMSRcx9qmxQrDgXu1y+jvciHFqn96F11
Lkh04q61TfmxrFJf6+zyL18raZuFBzyIyGm8We0pyx4cJ3v1fZatmU3YGhA6hSDAS3ZBO6b4Ysdl
0V+nctbbzLSaa+I+I++jPY6kFM7jstd/PQ5xa/xm7zx/7ZJEw1316F6X/gvZ1zThe4yPs5QcqtQH
DMDz8vKUx3EqrRjf8QeN5bP5dndERDk5m+3e7qz8wS7vyzdxE39U+Kp6skVWy3kPqzZhec7PKoq4
DT3NQ8pBy6359vLbSZVle9LtR9gVNw9TMMogANWjfiqt5gMW1bINsIO5w7faZDsbZHebdbHxTfol
SRhUmITRwELjIu+EFDu3iz6I+YF3L/NNnrJPGtnBTZIfFKlEaJE3g/CUKaTBIKLuz4Vhnqxx+tPC
2RszTq2JKd/yqZarmbVuFdljwlbT0yFKsEGOMqjAOfXvtg+nSSe0Lzsz/vT67kzmS7INJ6zRdG69
lhZKXGFeZu2K93nXHCNYj7goht/j4DyDQqVR0ur7UFzzIDfu3jCtw8Isz3jfnxIFvDnXvr3ndAxZ
oSb1b+orys6ePdt9ZiAPnbGuEIZy3gRvHTOFw7RBp3xe4aaoNhUjAlsbMEG56DSz5FoK3DrY02+k
BEMXL4I3om3QDYxpuPJzev8BoCXa+nlXnrNWZ2AGieVyUX0JN1+ilLYJYy64qHW8Q1iDj1CCxyin
iNiicljpObggemYVTzA9t6Xa9bFOd8rrmZA6FocywEOFkWwRv5qXmG5cMZtioyrvvQP5sy65CpzJ
0v7BxAbrxVTDOgzmvR3c27nq15ZR7sd8Ch7mfLiGSTFckR3eWwJFD27vEtQANm7VBNZ3TgkkDOIU
XztmDPwd1NJOGzZqz9K8mAazu8onT1qX1aITm9eTV2zomT/FIwTUIOYp3YhGU58l2nuqMVyzCUtm
O1Xf4V7QTC3qcNdrpNJ24ET7GQD/mERbpUsDlFqTbexunA6IzzjBVFizB4zCpaicxcrOkl8GIV0q
M3xoG6sBMwHTyQbLsFKJdbKc6AW1yyUQmTqU/beSzePUbrswLc5e2tZny6wuY+1NB+yQR2IaiZct
4w+/wCdQVWZOD6v+hQ7iBPlpr2ZqfoPh4+D0OGoDc4tQ9QJVLtkU0vodOwhcuuqm58nckVVxzbkH
aHsIqEgJ7v4cs6BFZRa0PlK/nBhzJsGTZ1q7Oi24zzOCsRdrPn/dG8dL6A4uFmIIZ84yuDfQRnvW
Anovkcs5CcUAoJZp7Peeoo+ZsPtIoc8iqt6hhwVrEiH3U2BtTHdEbZBypIobZPr2HGzsRY2EODkM
u7UBP34dK+EvTHvgZ0akds0Y7cMsftENDgbp9exMJt+rldutK3jFHTxKY0yIx+sbrj9tmK3bEscw
Wn8q3H5j3KgjaAwrS7x9mpaQOsthwNV4LCdDrBvbZ6+oA1yHTfyLZiqUWZNoa79eR7MqrnpAAQAZ
tiYat7n3FuLv0ZvodJVE0ubdDP0IliGTx2zHsNWm15pokuzodUEbngj+i6rb+No1dbtrGaihYFE0
71xwPU6yGeecJ3k227V+iAg0WoUmjsACJfODbLuXIH8dE6iAs432Mw5MAhFM9pYZxEXEHgcjmtwI
fFyQq4wDleG7ZqToSx/MU0P8kAlHeA3hDMHPYPqXfNbP/x/Eis7/OHDh2Pnz91//6T86sf5Vrrj8
2L9PXKy/hJ7tWhhMGWkLj+jKv8kVMWot1EsGO/jC+fJ3N1bwFxMXZBAGy3ct01lEhH9zY0HIdFx8
XYgjfBxU/zu2JQaBfxxDmIFgTA6Rk3EQ//zDzMUXqLKjkRIVpkXzUPUck+gXgPTvtgwuHy22tRWD
1g8o4xcTdnHhINSATUZLxxl3OF6CtS9wPKV4ScaYE3WYJLe2xJbsjekuGDjWdDnsTAqGHcBXnAEd
8vEir8EmO8vZ3od8pUt9KfspOSZpcs6qjiyNyDHXvV3/tEscMhOkp23edyR6Y3oe3XRHBEbAmIhz
v8EBJLAMe28jucLu85kwczCiYl7ZNlF04GNwOhUWdgzSZ0+MbNe+a86rHJ3vriOHV0hLr0OsZmvd
5PR+Kb4MUEgPDoZGBSdzRcCJ4DkNJtCZY4/qDM2KJ+52Iz9nL72Ekjm16bOLuT/JoViMIsZ0b3py
i+cqvXDC7kT2R0epta1kghvYaoj3AgnRmYKKvuj35tB8lg1NZgLnsJfHcF9c6SyiBXy8Kc7rajy7
k3eE/LkK00jdlHS/Zbyt2nGWszk4RKbuHyA53BWd/mdE3r+ndMFP6AgsG+bw/Oo3In+1YrRVY5rc
GuMqh/57IMoPz9avQV9nj3Y/Z49acWoYJixRPWKK7SQBf88E0x2TUYCiA069jnrjuzlM080z622Y
hnimpdst+vTxOwG9RRB89HbovyEgo0+TZnQs0riG7eMc2nDe2mmgP7q+/oFfndNDVmfHFmUO/Axy
utqheyzwRO085qFrdu+j1efuUbtSficW46G3veIbZGoa1jU3UNVwGjcwwr+0mmRtPsMNRQz9zdHJ
n8WnLIVapa5BdyHUyE+k6InySSi3O+FdUr/60dhjfZwswalycC8Ve+wBQNVIBgi2E9QzGfoqF//+
xPB+sP1NLqxsJeY6JQ+FzcNq61MA2SLoZ1DMQmEANtJvfLy+pUfIQKWz9k3SjoHyrQo3WPBxiJsi
UgM9icMXHxZtRwffbpvTUs8Z5W+RoEdHWefnZhoTmFuYjG3NxKxe/jNNaC2WdlPsGsquHSNDY53J
3ttOJmSixh/dpyy196BcaB/qyvoxFL3kdA1ILkrfi+gFv6T7YuGRaOtMHXUwf9ehc7ANZqqpU754
YR48Nz5qTBPjo+e/Q53/Xk0qPpQhNrDAw0xm164B7W14nssAY5HeNmKezjVtGzje6okAzObukt7n
LC+O87O/ldZkPI9zexvc6p3Ww7QiH/oJoba8duEEJGSyD2ZlF3e3E2uj9j4HEZA8h4BW+SDJ2raw
T19fVKMRExeKyAXARiTikVHDc3nF8Jx/iwcqQullKKiQM4+g6l69KSH/xRyPZR6Fh6rw+3Vrh/on
fLeNstDGmW4Nvx7z67PfBy9dGM0AEzCZxLDy7ihg6RiUXfcT9TTFdk/R51StPgFKENxCaflKc5fb
oQ5eZyA2T5YJBqyCV3ZNFsRFqGIbBoAvmFY9mtQYF48Z4kbRzVxlXPoTvcT5kFTBthXcy0lSruCU
jRRTlr3DMANV17iQVmPu8tBykLfuVTT5FycSdAwb3CSwhy6yQVBaTGIPLwgtJIB4ejNzGhyCAYR4
A318N0YzzKAh+M3Bt2TZc9/cyghuRECQoafDO3bNFBvK9FA4KWXddI1GiyqZ4UmTfAjtigcV9B+4
is3tm0hnMPY0KmSUr/IBwdOSfgWdCOSV46WbKrfBS5KIdzLppseTjBmSApujf7UPVZRf4rK/sqj8
ppcNOCGjbcItkK+Ji0rxi2LHWWPp4bzoEc+sqvgG8/Ys1chvlj0L5ZKJhkadphkc/yyFT7SEjMXN
sHVmt9gouBG7fnxGNf3eJrG9JjBgwToYNN2T00AEEZnyO7j/pP/J+U/OGEjEcs2w/NcgIwZENuEU
1nub209dD62sH8nm9YkZRSyOMCa8p14W38JWHuJ0M4Ia/pEFPvY9dAPYT2lflwQpdQQ0La+WATKY
j6o9VXnh3esyOCV4Fni2WvBCccfwco70qvI74m4iAJVJUP9k4psdkmD+hRG6xrVHTYJV4Am9oQXs
ys7f4jQjWs+8Or1lnZvRNs48T6cO+OsG5T02uSIub0XhZsdhIaJIiYAdTjzSgkgwY7eSjQsV4tFu
ynlFBtgz/orulLmOczHnDxiPBEbght7C4Ehv0qcCbqLGZsIMQ1WLTYbIch16vDcztXg4YivYd2D3
otjctXEA+TCptyKMn1UVvOdh8F3b9Wdf22+pz2AAvO6joge+6/3HoKluqcuKqlWrH2hppTBgrF9B
quOzB4wO4BuTDSy/9KqwlDIDsYmXeOoiRpRNHmykLi498UmZ2iCOrFBnpXX2aRUm6N+lYUyzm8Y0
prBuXNj346OMI722Mr2d3dE90nDMHza1WX8OY9Ruw0LvBnqNkxrkcRRgiEmBpm1TaHnOmuw29GF0
aKp7S6f18qWEUsis16qDjd96XgJ4FuEn4plw1Y8Ok/TOfLH8mHmFz4hFzofUtpJTaVbMqK03LGzu
u+tSCVXN2D8PvZz3A2LIHQK58snr4JXaPWOsvg1fehXCRRTxdAFFnB2Bf4gdGQ/qAmObuhVzcy9k
8WMq2kcvkMMnm+eKULr89zQ1dH2HKUPPlofbOMa4SUIx3ljf76BaJ2RcAOek9iiHnjEBfl5Bq33b
RSM/QurUDkhZy5og4ucw0/1ji+HVEfpxYuU84JE8pEusahHX4zqaTHVlPsoEtu/9lSuFf2N+gsSQ
3+BPE61wNBFrlII0pcPYWIE12WU+D2xqTMaPGF6bTU/dl669U1F0tkrMgG6M1UUMAu2CuyiDYy51
WqV0Z+V4zFmrVhMxAIeUcEEaXIHLFIXo4LTpTumQTTvh9Cbnhgdtq+7N14dsrMczSgPjzElrGyhF
j7fQoA/jynl3pufUAWLjzJm7EJUh024l/eyLdsfsILPxItwXjVRBxD6jDSP/6agsPzuj8jal6W3E
TFaBr8ietks4tWYdfk9VzItzfQ6aeGlY1UpmikW/mwP4qmI0zJvvXnkrRIzgt2djYbWazRCqsOmw
4gJQtKZkSRzt1TUwK7A90dNoy5FTDuW7Xf1wbaRMTdS+IVZ4nLviMTfyfhVNPJextoMtLtIK4zVT
58BkZ4TCCFTPpVEuB5SeEEVfHY1+vPo56b5EkUwZatlNxGYD3IQAPx5IB1GjEwG6HQcSzlynVzcG
QViTs9xU2yow4Tvl1nQGgL5eZAVP/kIg8MpoegJxlWJTfahbcdekjO2MCaZ5YJf11eyScM1E7yFu
gbsoEK5VFDvn3Gycc431cGvE+YcMZlw62kMPPoREUUdmMBytUXEodDlkesQT9oYd/7INbmGVGBc/
yobnJERoivYnuGZBEG+g9nWbsuwJfO1F/qeUZ2aqQMDN3t8aWV9erbgzGfnYUOqUdg9JlB1m+EMX
Wjtj4fjHrC983NR31db+1uqWS+Q3T8SFs7JG8GrxpAyH1ttjHbprk36jn1qfcbRUOnN0CqwAsoAD
M8xX8tzn9b+Qd17LkSNblv2Va/2OGgiHMuu+Zh0RQAhGUDNI5guM0qG1/qP+jvmxWWBVj1Vm5a2c
fp6HK5IyGADcj5+z99oLPh4PBlOfMzI9wr/DxyIY6RJcaItUXarF7Csmj7RFTWlJx96xvfdrYqhw
/iDQVAHpZNW47aH8+K7MfWJbbvQIpi5mHnppq3KqDU+PqXcRAqzq0T46xfiBfg/bDScdMYGxIXy2
KNsroFvhTPgcvWqEsWH0MWTRs+bQcqms6WS0DQTWViANt6U/5d2MBiTYzMLyBQiulTYNbyj2J5DF
wamgg3ctW9c4xHFxK5UU7EVv+sIY2UwkUOgO0EPHIxnwEiWWE1QgzTORxMPWgvIGo+IzHsggIgl8
H4WMSuocrU9vM9iPgvuYuVPIg7GNSZ9b4hO3MgirLctQDfO0oIlov2JuYo1R1FPdIOjQZEZOAHj8
gV0zcFhnMQEU2zl3r3Oe4YqL4EsRPGOhvp6C+rXCht3gc/AsoKvrikpkZSQsVB0GY512Wuak7bOC
9UbFvR8pdXQM1Wlrtjxti4x9muPa06d3yuCQuVFFCqhF61JPSREP7f5GShNJT8TRRzrxvQLyEmEY
OS5KjwajZaCTty1VS9l8OphAvLKvnXUeDSfOBQYDg5R2ksH2niC2X1M27qyEbxQB2jByzgkesxar
Q3YeI6YnLSmS6BwdfMMKVpP4Gl0fS3Cjtoeq78nEKle8VbDjjBFjW2JfS7cB/KYUOxqb9Fx1iFRi
GY2WRSb2eVhyqA31N5f5/3rOmHmSXvSo1aImPk7m67xkLjubTEJw2S8AooDVDoBo6Mg9dLF4Y4KC
UPV+prmloFvDo672THrq8KW2GIfMZs8VUJ4M4zqrMLXVpi9HuSvIXZkUkIYpGh3uwl0OBNc2qnPY
mgx62gu0d1Gr+GllMKzWW25ibV3o1kkTC0Yi4/bpBpCu2Qn2YMrdkz3rIXdtgVpSFKBNl9I/xaOS
6TsrD7eDnEiSBhRJRbJJVQFde+7RexsMMYJ0SzP/NCBJQf2jHURi0ToPafklBI2ppGgkGP4QULun
kHJ7jelkJyTlJ/QTsv6WEXaPLqE/ZBlzixyd0SFeUMlEGfuaDYhVmPinl7dc8DlOXQaYeqnTUQ7W
lhtsSHgTVLCdly9JnZNDEnIYMASXJJWVeBqZVCXuVnMfLEaiSjdq6PaMmwrLfloKZaUmVFZ9T20t
mseOeoHkMVAIjmOfoqxksMBtN7ZymUcH9iYKs9hfJIU5HQHOc5rwyor4Pr2Vl0OaUp7Rts7MYPYI
AESbo6LNKZJHQIvNRa+6yCsJUJ3v9bR+76APnnK8WgZ9em3qsVSlXPA5QFLLVjdJGIJ6vuQhIqFT
s6I6OUr2wBLLoGxqPhq724VT7jDoronnsFVc/c2uyBk80X8QXi81Si1ow+bAK4W942wYwSGgzyh/
RVPch8ZdO7EIWgSt3GfcJ3Ig2gtPbsHUIFCPbd0u60JkHFEdpgQnJcFTClhgPehJiAqYpVFqcfYI
QpjJs1SeMBM0+9QMlI0mhtrTJhJVaeC1O6GgG3Shfd413eiBNCzR7NUj43/uKF1vlNsqLd400dHt
qWdnD7WEPSj3WP7db6YR47dv6qdMsNmmELLv7YyzHeOubNvvc4U+LU8rPHhXJSFgUY4eZGz5GAHM
oz6+uCmBC7HG8jBo/GW5nZ6UPk9PwB883VH1HWnP0aK4Yydu1J0B/Y1jRSHX0QAiFhcQXrCZbk+t
1z1SinQbL7wOVv96m5qjelOK4N41CuuitqJDIcLogn1Hu0Og5rEJFbtGRhhMhxYAPAqvXRFjOq0z
/WSG0rkPhYtEw+y3LWQaSM9ugDiNXjgnlXbbphP8TweKKU9bol5iYowCUmEWjp4S84B2WDTsshh2
UeWAOWl0/Sp1RHts0/6bOloXCCTlhR0QM5bPzKn7HuydNZTpg52qd3ODrAxyH7tgdQ5KzFMIkItd
3NnaaUDl4zMzJszNLtwTBpGL0MVmolVK8ZJg81wFBdC3ZmGI1rF+ruc4uxaJ/Ggsc7qEcPuRZnp7
3TucLeNahe4SCT9xXeioDT35WteezX6JPxUIqqmf9iiATOiatg4KmvTHEUtPKxCTNTbkqkEhE5rD
y7qOoYwWwW0QjgoZPNRFdYaZyyQ+YgCoYnFiG2PzqKiUebE7fWtRzOHyHSEdGjH2KZDstFwJNiMw
ly5rQaxJET8BfT5GcdnsEBF9ZppzIpbRsNacqrSdUsbnROrbCmvgmkScLdhGUrWcKfCMCDlZ08gj
No6rulMXRrB9/P9hJrD04v81wODuJf/Hf+bv9f/+r+Yf0z+ua9w+7x/5W/QTqMHyg/6YEjjqb5pq
OTTfYcb+Yb74A2rgaL/Zy2ZgCog4KlJ5bAR/+DI08ZuwdQ2ggaEZGMaWT/031ED/DbOGbsJCwEHJ
PqP9T6AGC/ztuwAqEw2z5SwxXGw/rg4B7jurQhNOztBAA/Qt6gO6rxs9uhkThFYGwyjrrKk3Lrof
9klm8OHmT+/fT/KvjB99Essvp2S3NJqjwiXs5Ptf3pp9FnOrx/4UPmY55Bfs32Wr7zXUEFr4RcUk
9RSAN2jyhFgSzOO4UklcR+eBC4YmOeddUqmYsR7mgXqfAj+m0AMgwEwULUH9ks/tpqqhqtJvsNVF
BWUwyGPWgclKmUiTpKv/93+VtoxV2Gpkke/f/+PfTPPrr9Jw21iWrls0fr7/qxBpIdIkFAD/VLkp
6DhULiNgUjojaaF1JN3Hekikiz+N4Mhq3i5SkV+8hJ9dVftPL+GHqzp0Yc5EIYz95R0dEGObFZax
Rqw0Sa3GgTzSqnXFdDOqqLWIdvjV7//JleWm5x0A8IhaUP/hypKEoA1qGEQ+IhySTBGbp/m1q0LM
tHeTkjI4zZ46tTiRNrMN3OYgbQXrYIOuXUBEw6RDTSlOcnD8qnzoaSMGJanbhgA8yeRJ2gxPtWMp
OREnWvGeFtmrNJ1H7PIHxby1svC+re65aW/tarinNXJnEm/P8ZHJzGzt4Zq/EttxGxjDk5oyRyg0
D+9FV9T0C/NrxbQuxlC/U+eCkFnUsR3R2YGW3NSCahdCdaGvXWRgq6x7CpLpWIngWnfmLSFikFHV
yUSFQ4TBZADA1ra2ZdybM+76GMtkF7NjxyiO+ql7MfQF0wFAtRl8G0fFqqrt17SkBzoZFrtC2342
8XRpotHswCfMccRWGIVbh0JnAtqHS/TMqWhtT+0bnl1gdPpKa8KnOXBPSDe8frjTZf2UyAxStwbg
IPVzSpIaxRk/KV30yjiu4K614KIt3rKMcs4g3xRKrqF7f39LuAxKf3wqLBcmpG0vKx7OqO+fCpFM
fWxi/vZTTtVuRhc9L4114XabJr6KtNzXQ2jZmtyYKUGgU7Ux5NngQxxgGXZDFUp5C5ULCwVgiDXZ
AOg2kcfu0J+Q1B2LwWOm3dp22ypOPFaxpQOd8PQLN+Gk4UCfWt6yA+sNhGvigWyTfic1G72txJg4
5hRXjRZd1KOySZfCzOePILus3kQmsq90beLl14gNSCaMGViXWrBCOiEFNekBHBLAMKndSYVMgMTD
nZijWjetjn/UKbzlBY964CssPD38J83oLwDZenUReCqp48O+Zang/VhAV2uqWZLr3cWZvM4D269M
Nm1IwNQ18OHxrlqr1pJ7pdDJkJ22taruIFH8Ym0Wyyr1wypm4SU0HNNwsBU6PzzBdQG7gyS1yM8w
n7pkijrzutFPMec2CDTw2hIPQ5Gv8fwEmcRhWjD0LVYhDggheVeI/s3CbjNWSwTwsu6d6orlkL8r
rmsM2YDpOYCrzCUyteTbrgcy84DF4T/rd9hVvKFTaFHw07LPmjxdAxjeaC3t/oaxV3scbXsDG2Ht
JuHWTvejPa4FTHonH3+1njs/WU3xQAoIREyI2CR/eCtaq3GcxiIzTlUJ+K1JT9N1b4Qbysdo/2HI
Zwq+3BI9XZAYeamFjFME9kMFk18mjwotrag0diYalCUylrZMRXxCzKvHjr9pug4MyRkBDT0Q7DVM
J8SMdycAd0N+nCABxrF6zgUcwYVynRG3GJjvWmW+wtuh1CxpGsavQYxyzCVNjs7gzFTG3WbQCWN2
QRpvn3H/aYDmQOzGIeQUDtXD7IzU22i3wafAXJR00CuYL8FOOsYxCkmAkNpdPKcXVqcdmyrZtQwd
MG9fSsfc2LwWgntg3DH+1M3S58AIZ8AKDnKKXmCDeS3LWOgwX8CNlfIiGEBhIGa7do6pehS85nx6
GefI68/kJZCQEgCzoS4mNCoDVGo3nCqwErcY4nW33rZdsx6LZgMCdNUHt+GWDPikviLgwQ9LgjKK
gJjfRxWF3PLIW23hRTVAgZZjMoIZfKbbhA2k9/v6a8U3NI2Tvp8we47zKub/D/dz3tzYJvZSaV2H
vFJDp8ggz66q2XVqxccCTzxXvY65w0h8Wwm21LCHtqiOHv1KDPd0/VnSBEF9/OFNXFGn0BcoSmTY
A1If9AjsbKwtjMzWs/vSKNW9YUtCtMvi0dBR+dEjhqn6ocDGpS+LhK2rLzv7WQz9fhDftEZwMRwG
GDCeSSsoSZQz37i5kGsoq1GyEua4/MJntxG4HhE/0jJt5eTrdNT/fjVfZC9/XR2Eo6oaOhWV5IDv
V3Mg46IUph75Ve1swjnYLis3hzGEg+ACUf/Gb4hFCPjjdISbZYaeoRPsEdsLcXebKsUqZYKO8ss3
yNuO5hipVwFbXN+MSJHJqgtv7FqAs0H4zSYwaaMHp/b3UN5/6dQ1kOH89a8wF1u0hodW/for/+TT
Nenq0A0yIn/ZHww3WHpr/rIZMGKgK2owaxp2ieOlnUXlFPvAVDGp8dY3Yi3il5gCbmCnbhpzM+tk
FXIMXP63GmlLV/DwE9drOo1UKxfIC5v+QAz1YsTUUKzSruzbAbn0eZxaP5wfQlSTkGzXsB9+sffq
eL9/8nc6hgoqTTMJuv3+auk0kwcOEoRe2vM2TMztyJgk9Jcla+T1izZaC/Jil2unWZyuy0cOA+Mg
NjljIydXvHR61fpwBaIXOQxmNEUFabRaLpm+PNeKtvv7+0v76SvmXLIUDAih1B+qhbxiLJj3cFUw
6dFoYzntZigDxiajLQkafbmxwNNu5vJc6qcSuoRhuEcdtgsU3F+9fT+9TWxdNY2vA5y9PAx/uk1I
OZX4uMfIH+yG4eu1HvUbTixaqK+jzs9Vkx6wgCBagLNR/HgM9yN7F4NYBpZv9BLWy/bJ4Jplk1tN
J7kM89QkVd7snjKiuFlqgDRMkEB5xG2sLb7s799P46e7OSIhMBc6+Lofj3mGEjt1W0yR30cxT6IF
ARlJt0amAVhTF4/nsn9bPYRnE2cSCkrmqZyTXqMuZkPmUwqeEJK/NexWYJ2XhUa3QfS4TI3Ixuoz
D70rMxGCghgGh+sZFLJGL6yIyVMGVk1nmHes5BC0PONhNP3qD1z24L+UKxgfdHDm7NTqD3s0USP4
e7MhgoqlrHM0t6540GeS19jJlBl8Rgo8KZ88iZJyKTxKTE+ZqW+MiHidFEsd9DnNvJnjYe2sFAxC
FufL5ZTUNuzQ8UCtfFOjtm5d26e75xdlsFb5nqzY9wm5Kii5WXnV/qOzflWK6X9dbHXLgIAMNwEB
mvXj/WezfwJL5eKl5uzHClKHMtvHjHE4423Mi7kqiLqSnJ2qDQ3A1bLlFkx+3TK+6wz7Ku5el5Nu
YAXeuKAzU+MXteJPntblBTomq6huqUwxv39A0FFEHAY7+qoEMiyH9a/D93JIh3Ur8SGnzQJxI87m
ph+oE/oSAxDLCXWjDpvp7+91FJZ/uRd4OYuax4VowRryw+bUIXwit6nl5VArLltyIzj5zmQnkt2n
0RuQWDVcYr7oslIEJafGarcTdy2tM1+w7U+MYchYIckuOsQYfWJAcHXZHZaTcsg+XoQCllRzhdNr
rY7KYdn8rKzdlIBT1Ar139WEV66h3l26FG5TH9xAPYNzPc2JuIohv6vDrSyzQ+VQQ6lpvjNG9a20
kUY3xZHgV3czSPBnKHfbzgGok6+0Lr6NKgRj7WaIk+1SCzSQ3UE8UTzH00U2pGcjyhKMeRYjLwRs
yXRh9Y3fJC8t04KiIyUOEyIpa+CO0t1SgC5tlOWBJc6YuW+4Zb31puQlhvHXR9RhxIBFiJAZD64x
qK866tRlWzOYKUxzfbTCaSvqfle6NXzrY42UealXl2u//PRGec/jewrbvEnOPal4an2j5+U6oY+p
sZF0Xbjpi2xflM8x7c7BJPms2ZiSx68je4+K1+HYFA7dBoEAqw346I5ZEVvwoL8s2w5adcYrud9M
FuCFrGYeUbwLJXyJrXLdciCWXOJhvg5mtP6wIfDzMB3++5vNXTai79cd23EwplicDHTtq1H3571B
RBwOzIDNdErQSYWXbQ4IDu3oQArk+JKQCthjt4568NR5eFePpF+7I6/d0o5alL0zZ9+BZjticNwq
sucQnO3xtN67FvYqrbkuraNKEtuUlNu0OKZ9649Re9C7+JKAJq/TA8Jz65s+SNepEWfsjsa56LWt
VCxSv2v9c7LgCWSB+knz+yWz6EynzjdUCY9hUb9glsafXieXQglcdKv7Xuk2ujvdREO/cyLuXll6
FQ9r5U70tYnLY6xwS4finE2PshveGJI8xaX+CfnpRmUtzYgKHileC2FfmZrcI0BZRmw7NU+9VF1g
WLxH41ad64OqI2wbu4PRDVslq33TAFOvzwcdG+Iwd6jWNPxyNQ9Elp9aJzt0hobSctKnNYI6UV//
4joua8L319E1NQtEjWvxn7+0Is3MUOZiXFqRhnmltHSLhJYd+sC4CptxVwtxCjWNDqK1HpgbBqZy
gfHrxGR+3fXmBeyji8ro3ju4c8y2bk0WaZAUXtC/lq69iAk2eV0d7N66Iap1nzIobiDDKEJ4A7CX
PoDyUbQHVQKpxNgeB36dQiCubOw5j407git1F+/crh0wPmrhobU1dJ0ZgdqWN6Mq0WDBOKmxaxxB
i0vnY3KboCnWuuLc16GnOT1l+TclHG60qkcEEPjlqGNRAUjCL41JnanAaA4slm1onGIjPgz6qmnr
wzjHWwktZjR5MZXjA0mlUWXBhqMNwUU3cUpmXb3rdTZHzfR63g6lmS5IG0ys/eimhyDqdprZ7FAL
+XOiXemNi3CO2KtA/8VG9LUTfncVbaiklGkuZxJLp0P+/UZU1sBntQTjfedcZvm7YK2bMfQodInU
5iPL201uuci0W04lOldvPmX9bcYbAi7rhvOlssokJvz5cYjH5yZkRJ4xgned7rbXjYeibA6pWT/Y
Q3eaqOedRe/AVBJW+Sl3W9RD9aVdj5dlVntGSyjEQ5EjrlHNLbmTu94dronC2M7DQ8qy4GhQ2YWf
gg6LPHXMwF13/IbhpUyUC4AGV0JmBPpVW4MWh71L6uoSO9hZmM1dI4yHfNBxlKGZMcFDDs17zfBb
6+qTKIYPQ0yA9OzjUCq/n/v+13dHpuaf/86/3wrmrwRftz/8858779b79+U7/u9X/PP7f/INf/zA
zUv78t0/vBwa5HTTfdTT7Qc6y/brV8mPYvnK/9dP/uPj66fcT+XHf/zbyzu20U3EnRi9tX/1ayyl
yr8e6fxn9oJ97qX5+ff9McGx3N8MyzHQcC+5Ol/o6f+mUovfAIFbNLptutzfDXDU36ixLcYqriZc
zu4mPaU/BjiK+G1BYBGnwgFZZ62x/0dYagrB7+sdC1CXoVpCM7CTcLrjdXx/11eUKhMRW6RWMAn2
oMJudcO+hx1QrZ3EIcmgVnc55MmjjgpsYzRTuh6motpbw3RbRRYFeWWjciOrbT7W5ghkEpTKRT7S
fpRWePz65NK8RSgw7bEhDQd9xjIyFWq70kImrrXZ4CCZatwcOitk3gn39PUljDAl7Fj7re2gK666
ob0O5dwirOIbvr7MMNvffyTQveD0+5d9faKBWrZxJEnnXz8JlyNFQZAQsqcRpzjnrU0igJsd3Sy2
95AIGtIpRWycGPgoJIiV/u9f0su4PkR9ucdPYJx+/96iQfYbQJYIZFnV268Piki2qFhGzf/TB5Wp
og1vlrT4+eahLcx9ZBtHM4Y0tILqmPhy4rz0+7/dnugsuyyddUC+wAm1v3uaUrwCSd8g1uJfXx/X
mKP//sm2Ya4h7OBFSvmS1dI8kZc4EByGCi5P9eri62P5JOS8YYw+bfVOSAwJlXn6+szXf3WyvWTg
DH5q+XgRsn12caL5X5/84WuZE6vHPnwNHD2cNw18lM1MduSmpuHc0tQ9dgHZOG3QWxyJLGwLamAy
VV7+K3TlfNKCVVW19G++Po4fGf5nBX7q6yuSzhiXkiMhxWQMOBclNIbGz7pSuzWGDnKAAzomA+QJ
dgmMeLqTn/UaT745d8Fq7geQV1XFsGiuZvyzsXspG7/AELEJmvIDR7kJAlEpvXEgzzLn/lkPJsaF
usRkKPNm3Gps7dSnAv5u6ty7VQHfM2/poSpWiDEjOzJuQbso7BtwZzj343TEczmHKKek9LJIKTz8
B/NOS5BL9UOhUgCnMCAT7ZI5n4qGtUyOTEvRViiwiqmO9ZW6xNkiat5m8zhv6CBtqDDU67G7bkJ2
6EKqCFB1l/mm/kLQ7DZaPMkBiSWeTnJirAZPfYQwkxg9msZDfxNj1l23+bC89cY3OYJqLK4Js69R
phBirddXLc2cw1bpTPRvtSM3GIyrVdGnyhXt3WdhzFyO2YmuHPQwu9qyj1pQlORUqAx+UjpyYdHZ
q5LR/61omndkTx9VZHxYc6TysOMxXOg8DeIIi/aALahim9bEyy8eNIUgQzBwzboOiYIP55d8Od2V
wwxjj3Jz03dRtTXdrZvN7RoYGQYZ8GQToDtMUgUjKDES1oKmA61nh31kMLYFiBdJ9sQa0MdudtNr
C7qp31T6VhkcgEn8kXRqB6qcCntPLXzyMSa/LC26t4TOWgdrzEvKW4wvEsLHwL1Yjxh1HzFvjJ4E
8bWqSM1ad5LnOlWz10F2Z0LljxOIPEgVYpyfAqXEPY9ukPAjuNDBbezMb9EwqF7WpMj51HiNkQkQ
XnHB8U7jIMVANxoJge1nQsZaQMqkAPaeWSSL0bi6t4xPzzGyhnOV5hwVtxs8OUwI5uIlHqoLKas1
1i5hFby6Ce0zysx3gYls29sMKEvZ3bruY+jSsZ/NdwolJIEjMYyX0HfrU7LwkUlTecUXfaVPBYak
AJq02evVSicdVEPu65OxAwEiZPSMlVjb1XrUQIc92qSGMPAGZA1Xl7Td4cKZlPtkdB7VQ5Y73clV
irthSi+SsmOSIsOXCY4vCST09htFRxKqUVEU9tDsZ6094yE076MMvFeM/pLMK+MChfNGnSYQ3lV5
y3SioDxsjbVEK2nWZOpmHXwC8sxDP0xvISAT3htb77o63QVk9viUpwsWD33/SAW0clpkSPBKI3iC
045qeCZSiAmikicXOk+MjDUFznJM5q9i4a5xxHPex1gKpuKmrDAg4tnDhhCPGNa6ZNcRUVoIxgKT
zZ0z1EB8rPm6t9sb/NAdh//Y2QYd/uAwXLgIxPuqVM1EdD4oJf1QSIWjH2cAAHhihyrbD2wenJ+X
ICLVIGEoMhB2K0R7oxODEg5KxezMbQGOkCN+9wax9pwJ57HKQZ7acd7uAOtdxOZi8+35jjJKWGbx
iBcFdrhCMDwPcz3kN2T8viULbAgPDmuBl5SWe6jgVhm282m3iNdUpcvp+YzPLdTZFdJqTusV5hzk
J/c0Km4j9Kl0s/Bs993BnBhAx8vcwDT7t2IYsBa64aftjJSs2V1dDme1baA59pfFyKey6VoiDy3q
S/LimmP8JT8dtR0DEmbR7a0w8mkXTVjWDX2LKlnyu0HMgAkgPouGUzbx2kVdTp4TRuhL2ltnEsmO
8CaSscPsro3rnt10wjSX77u5+UhyMeGFU0+RBtYhxemlT9mbQbTbAdwC99/KwnjmuTldSAaE3yzF
JS2u7cI1kChCbJjSuS33SRvi0etyv3IHj9QDh/zb6KxYHOnmJZxYNQ54YYKV3hiPjTptumbQLxIs
96FBaT0fc5O+gp0xcUtwrggsERUYFq83Ol/XOP2MoTh3eF/p8kbZNogeOlthbE8gNgNeBGZdAuut
okEywN4XDfsS8rFUzt3anB0fRznINoNHNsrt66BWHtFjonzMB5jeGnmqGVO7RRhnWE/EOSyRwSHJ
ZzbzQV8hxPZ6NJ2LyLTWrc3MCR5WHzZLNFGzZ0fgWA82hIEcNB6wZr4h+XoNj1zk7o2ifaeJV3Mr
TA+RwSgqJ+Y5NxG5dVlEvmeZvBrEnyD/QelKmCjDkY9lcU4t7cMssxuL9tcxGlWfliSQongGMyGe
URKiMo1BXMDK2nTztTGDx1RoZGwxu0fbsiUMd6kpavIhlx/H3Bn+CEMhawqoGRm57dRP/D5wS128
w6VxjtX5Qerplv1srbUieuIpH/fVWqRNzqikex5Ird2ZMsLDKrozw2pQShoYAYbPK0xS98v7qPZK
xYC4vU6n/mSvw1Z9syu73KdJepZKdx0DfhxE/plW7bXMA/SSgjg6vP6rppqO5DacpGwfacuSuj46
7sISuy7HKrwda2vtK5GV7ptZrgVyAiOF8NcPH1NX0LCb00Pa9u/DRP45qY3HduqfJpmY3NCoZFsA
fGiuhK8HNlrd5salFlrjmEKYgMQcP2tCs8/AymOzdSjQO4reaLei0cg4A625S0GQ+Oz5m3IOD5Gu
ftrJ8FETM7Yy7eqprd0b0cLIDgowJenIO9hRIyVCu6RKBjabhUfTphE35GclJ1NjCMShsZQX06nQ
LQd77H6koqTTeXIPhewQtkTM7pI2vygC6sABOY9tmKFnAaovi/mtBNixxo74TQdHD3buQ5q6j2La
j5KzEBVheWNb+KWiH4j18ExVPOuVSYViu4+cBnAVJlzHtajKe+7NDj03QJFiaD+MHI8Yx/Iqt49d
YW20XAB0UvqOOau7MxT8ESOP3wpF8Jny+FIDcYNFcxOLEfV3RXGUHBIov2vwT5C8jDLZNOak7+Kx
XDSl5m1m9LVPUsstAmAIdJCeVoI2GggHhdywOD0n9rObDwaUlMZvLVVbgajahWaAOAegP117l40+
qDZKq/lGVO+YGZ9SOUFaCUzs60r6MJfFnc4zmQ3dq0UI3VqxmhyWD96BTN3j+Eat5ub4D/Jh55bs
l0vb196nRfpa17PvAIUhBwIRWToaN2ho8ck8xYKmWZ+w6osZc8BcwuHH9YnZGApZRdlqkieEbvTZ
sMpPleVBhhIEfjqcqyHM/HG8jTFUMObJSr81sompunsXd+OTQYAHcwWm99N4MgOYqVE71giOqF6z
yLlAJ3GKwSrCiUF8oCBdDess2qiluGoIgFyjeY03aam8wY6M7YB3gKSe3aDS4p3C6ZI22/GLINb3
4yakH3xVauJYkrfXQ1rfBKnGh8sn24BPybko3GH0OeN8FF4eIQyWruVjMXnUTMRUGVXYWAbHlv1z
NXYd1oBWAuNvroaRZBIciy/9UIcbabiHQR01j/le5i8YDQ78zcGMyenRa8VD7Ryw4WZXkzLi/BgJ
GIhzMF6yq2wgctQJTVvdEqO8nWX/QAy1XFW3VYNLIuojjHQJwcop8K4lJrkCkMLk+GkAC78aNbT0
GmiVxqXjWZkOCsvpzkkmMkCtJ7euH+3Zwko9vWei4O5XSPLOFeQhvHGb0c4QGiNWn2PaomIpO0ep
gkBrWOmIXhKwGaDL0doH/bsKKODL2cJxlFFcYtBQPZynLM3V4wi+3Zq3xtR7Uc4JsuzHxmv3bjMC
Hn7N+qtZoq4ggg9QIpwbiKDjbl70G4PE1adg+9hIwlN7nQidkShKT6YPFj4+r6twocQonN12vViw
GSyy4ozE7a7aIrzWcv1byLRwG0bMKGTGujwbVPbI7Bs2uaJghJylJrAIlSlIl5DI4coNUpv7JH/O
WvBF9lzwJNsdAabUEXg6qDUQgED6fK2YZfiRy6YSMghrM/IlVH0U2GW48hN9yChOPxu1eFdt82R0
076eSXsxxHXc4riOYgCLxCiVx1nTH9youeDLiNKO7vWM4qgI3HpDVCtW8gn1H6bSefyYg0OqAryB
aHOIJi6X2VoXqui31myebHFQMXBuNMOKgRgZ53zhs5iS4j2FSKHEsThqU1Jd9l2orCji6HZPzpHZ
QXgzaY3c4W8dN/Tc4RPI4ZudEp9pVG96oLl7OiwtjrNUJRDKKK+6zIiwmmvBbUZgwoxl244Dedfn
TEt6/M5XFQ5Xsi8YnODgQ9AbpzoJ4a3ldTMpBu4yoKxFa9/T6R8PQB3B0aTmwS1EczmWbfuY7MOZ
QAJ70Y9GY5zueK45P8TO9KiUZ4ZIvp3n5uNst52fNUAGkObmt32PPq7ZT6gtHwgPh+RLUbkq9XC6
diB89Jiuj1XUT0cCg1ZpT1YRGZ4ldj+M05Ch+Xq0i7u5U+5lalpHrTDwu8SfFoEVrt+y+yCPn/ot
EarvdToiv6terZRrpSMyIzkzuibmDDFo3d+AWpBud91Vw/0whhMNek4tSaIxrceV3Smk13RaYVI0
UZaI5FvSBM+d290kpXwPDMNeQUmIHfNcTjn4rXqVY3IXpL6NfbDK8VPv7YAV2+4IYtaT/J3gMW7h
Vvm08mPk6sUGBcJBKMNDPpsOTINhJVPC5tsl2N1ObrvEsTdVabB8kVUvkwSju1McBgUbspbskQxN
cAcaZxfp1HYC50CpudVFPHP2nK0Bm1OPVXBAPxnZdosJ0c48An9fzcx1PQRQy8DVQjPBUa+Ib0Fx
L89rPAG8cncJbBGpayyGgfRoGRqrsh2+aWlGo7AKnhPB4CxKtFsoWPp9IScOjbD7SMI65wZ8q8pE
k9QoTGcKF7cOxURCUThsqbU3lmIP28hIboFq3Mbz/NnL+gIoUZIPNw0E3UCJQNlyUt4zmLwZ4vxt
gpmweMEysK+J6snxnsrw2GO4vUphzZgKYyyOPG+ttqWa7tfxKN0jXpiGiwBTqiGPOSP39v9wdx7L
sSvZFf0idMCbaXlHsopkFYucIGgT3iWQMF/fCx2tkEIKDTTV4L3B7X68ZBHIPGbvtRn+QGFvwa8i
YfG33dg94qy+ZhFGIPUZFl4ydzLAQJ/MQS/PWcfCubWsNziCVJZhWG2M3Lwqf/wxoxD6YujAu0e7
GzZFvcnFW+y1+sMIkTKUnEO4pDa6xT1tZrwobboz7aFCtzGgl9Pk0VDxPRfyDFKPRqXu+Kay4WCO
yGj6eZfsbLIkhpQbNA7eQ0tHahEKbhzyQSVzrBqAFCJL51UgIPJ5zcNO/OQeAA4biTPz/fIWenBn
Jyd/0so/s8xvJDvsZezuRL8rZUniQGqrTVCiEfA8HJ35tO9DD+d+I/yVjJ6VnnwhqC0rQVz1iDyu
7oJXqdcXs5E0X98Q0fhYLZDeiQFvED3JItONfR9oHFFJZm/mjgxe18avoGv26E+p2ShJKp3YpBQ/
IFlknJlhh1kR4CdG3Vb+KKX9tCkM37RBftT6N6U868WZwnXNdMUE7HqMQ/5KM+Qim2b4y5jIR+lD
VambCDxoEgJsdpK1b6ir4U1vleUciKqao3mRmeoeOcWxi9wu5mgRQGTX/ZBfSpOX3U+QXWkeKWpR
hDE/kRuHjXGNbz9LMUynrboSnPFBRsQel1uynDjdF5oJAoNu7Nz1MFrywWPGlEREl0cY9lynPDR6
cpjKH7cK5bp3MRXmsmRFTRBzPuWfpt68xrB3uJmYcRk7QfYZOm8jQzQ0ca2woNcxjXKCFXuVGF+8
3s/g+TrUnXycYvR/Gt/Az0DetEibs14Ej7nM9ZOvpyezXsEDPeAzu9Ba8TtEEL5Rkw37gYjoXgct
ojNpbvm4F0q+5UFxG/Pmwei8pdXl5KULYnLgDS+6jpDiwTqnqX134/ZXxmgbTJurUej1Xg03bYRZ
13Z1g1N2Tndu45WI2/s4Y8k4pNajn6JYxCC6G+WskY+QhDnNsMB1FK+7KLhWvlFvg/QPpkO/5WT5
SN3JPKjMJiPTqh7cuL8Aqva3zoBBmvL9F5dvtrb86uwhPl5KMvJyDRVEOoj8PM9lUJbUzTpg77dz
TOsW+546Qg1fl/mzHhADT4kUIzzK5RbeHVatY8pahIP/27fQq5kOktJWmw5WjgODMUuX2GffzL+p
crAZkrG59HTA1z3mVRkNn32i/0H99LIQFhszrqYBOW6gx2bExiTLdNsXq+mpZ8HxJm6QvamSjUJh
au2twZq6hPRvXsE/d6RdpTjt0p51a2rmr8hCtFl21b8QucOAbOqcZ8epRnTABhoPASkn86vuQr+C
kxDDxnlkBbqGhZmeNbMP1l2e9E8zN2mj1LznJJbZ7vUjFNu1UWF9g69hYDPeGS2Lg6wzzYUJaVTo
+OjqkWSscGf71bfD5aRsku+GpMGe4dVMHOx16wSXLi5haQ/FFl/bt28YLxZZQbzc8oXXCVONGC+T
rU7gxD9RjW3DGv6kq8kPnuO17jc/9kh1Vzmy2pb2n5noJJx1RKLSS4JRe0eMeg3zYKWxXZXKXYi6
PpP5232BuYzSZmPIOXouwkhnh5iyITnuGpLyRAqZ0u/OtL5UjXlW8GPaKPFg2Bjt+NTozDBYPZ5L
CAQNyat0acXvqKC/huDN4OpZgjEdbcJkbgqgjUOafYxtf5M8dYsUstQyJhu1rUeQxoyrAAwCKH2z
oUMv9SZ4c0bvUxvGP89jcc/Xa4Zsj138R6FtZzJIQGNTvBF0CVIM/INOymiqo42fslXBgsfTm5dW
115ZsX+S6IXYr3lLi7RYdc34mbABWAyDIDvJ/JairRZecCLdK0d4x6w3hOwa4y4Y+urexiXVSee/
+iyCPWUuGlZLrUquWohjKtC48xPLsRbInxDGu3C0G6JQUgVrMqXYJnCMCXe8G2u6WJRIYhHoYo3R
/gWhEBYZdPiSk2yJmnEzCY+TAn/V0AusuEH/TCYutGxkRJ703mLMjrZxKQdGw66QR6Qx51CL4E8L
RqnCZaGCdcDycYz7giO1FX3GEOzBGGT6NZSfga/t3fnFN6oCw33MC+o4HqREV2wiMf5IQKSTPXSr
EhZDqhNzG0aHqprl8cFLpmuXXA7nzmvp6YTK59EdwZXS+hVtcmqEOqf2dCJi65jk4a9N3phTouQL
i58uMr4pLRel6V2cvPqRgrXTjMMXcg4WR2jq2N1K1dgSCBNL92E8FQzAk23gDT0QowzBwM/Qeozd
u2LnIn6Gi7GL5zlMSEzJxHoj7S1yIbXUAzGbfBRC3ka7eCJp/SFtsi/yLa+R4UKRWBQCJI9OAiLo
cv6T3u0fQhubtWSA2AThsSYgeFnbERPKgZaKlmyeIGZLy/4h1cGGfSkDJBpcPjmyho68Ls2i0ZLW
A1k4780FtwkSmhBbgMNJDP/3uTKZqoxmUcNYfWx6Uj+cFkZRrWcvPfGPdR79sbDMW2tcRRIUnj/o
KXG8/XlidpKjwwedkNdr0tIYYN86UE57oY9zvHryTkLYrst9m/UNPE0vearg5+JfLb7aa2+uvUjA
Zu6AaoFa2Nn9gEw65B2vWM8ETfSCzAi0TxXesqA5gdW/6nmA38bwPh0rvUPNAeETG99ZlTFCLt1z
MXSM5P21dON7MCBvLJPZ9czAjxf/AvDw2nTGe13BODbJeEJnTcyUqyrGAhmZ4KH2Xo7V+6BpISB+
EgVCoiXMCam/36choXIQajT/s+vUSxB2Zxch6zpjj0iGx6Yo0YSkbquvXFbk5VQvfC2Lt/pQ3xIv
TlCe6mrNRnLfFFRBWtFuRt+4ULajD+6LvTFAGyuoVRc4xns9++Bi0Cb2WRE4btxP6Vflg7dqGQFQ
If8Q3HGabHjiKmJR5hXDLS2YjUQ1PTLIZU6OOa5IvHUtZG1NvaCMhA4YOh8z8dePMTK3aRqwKifM
3d7Eq4DSWze051BptBZQwhbduEp97TFKoVCgq+4XElRSkGUfOQgXhk0M4MZQ/y6iLCHR7dQ3rbF0
4/E81sVd19wM6spEQ1qvyI1Ywc09Ctf5zrN61VnhxZfZtMDJoWDYEkEz1VvIRdPaVVCFUUj91W67
7FUu13FgRBtXI9o0r+5Obq1bid0vyhmlth5udOjOqem/2e5RcxhpstB5StvuloziOTX0h4l6W5uH
2k1zZ/x6xr1yHmpOVi/JqTmjcx26Z8by4hh4mLYI09KJrBDcWwBDXLUcALM1019YEk/qhiA05ARx
uWUVnndOt65ycc1jfpTaaFj5Eq5XNPalZbvAM1cBBCNlOZ66/mSofThFPVqEJ9kyC2gBQPBreCOy
0VxknvY2kvJCWQs4RGgRpcZYH8gcZyDsjZ+d8QXbFacX31AUm+F2irN7XYVwdHL/ocTZiubTP1Vd
8lH5GU8yEaKeNq7NHoSFxeSNjB9GKQFMCuEC2SjDleu31sFIi90QEjaSeGjVfb6cR240xKR3v47v
4GHufeVu/VHfN6b3nbjhPlH1hc/jZDJwyCH2MDFxGd042B6LJ9RvZClCdkS1GEDpbE9ZwwPKEXSM
bSdgPmNdjNH/7UeShir3oYXrMZBARX9D9Fhuflf2RIUQ6vtM2FtHb4hV0l51ixel4QUtDf7XIZGv
bIBQmM8j8nlyJsUq6XWDm4lRV2d0nPc2ovNGvYTE4iwysCokVJM9qz8SGdpAhfDlJs+MBZoE0lYa
/v4onl7SSH3zXR54Fn6GiLYx14DoG7MrmPuvAH/DSf7cpyge42Ec12MYhOumATPRz5zpyb05OXxg
jlLOR2JHlaGdJ9DrizD0HuefYxiKdzQUmy4vg3U1ccuq+GJ1KAUSaNhIa9aJj4Gzcub3gqkYnqoP
EcZ/2pjYa4sbqMiqdNPO2RF5V2IcoyLoyzhfMVn0bT3G/9fdE4f87h7CVAxYp4EHb5fGaelJySK6
o+ZE2/GaoRnbUEN9x1P7MLe96cBZXZvV0Y38wzSJEecK1QUpygBQeDLKWt+ZIt1FzZ8d9YoziO1U
EUzNuvQHPjiYe2z8ye2018w4wKhKUH0zoQ995hMb4WZFEDb7fXsm/teALSK6yoUacmiPHNDcPSFP
Rs9puEIddZCM6KlAKLuqovumTpkSbJ6ojZiEE8aeOHe2/UdCLTYsICCvQUXtCOmy5HdmC4TYLKtY
JDXnCX1Opb6DXscqWbJmK2rmRL3PHZvuqokctBh1pMu94kT63aimk1PVL6iz9lYzdUxnki+syNgB
tDV7RbWc+rrEw2i/12A5jEg/B4nF78yolkHdP3RtcaWg51UDvgyD5EDYxlNtap9tjZoBt7NZe9fs
h3USZgrLJxi8YazVg5Xxs6Kfv8Qbyhfld/fRhNlCYsiF3iZH2FwAGq2vWsLe2LcuMinf8wwlhvL0
7dAbb6JkNZHZ3VEvK1gmGvHr2SCAwdfPees/Cit+tst7EZSfcevE+ASyEwkZZHNFcUrzh1BiAle9
CJT/PaKzMRMNapim/4YDVv9u1G8DORJhgwGi0OQVdvdHj0eaCT6+l/IsyPOmp+nsTcd9pcfWa5gb
H//6mXOdMCz1APLm3SMDgHDnR29i0+fWfMOWm/3MOSiHAPEOagzgNewW2PhhugtyZz0Y7UdQ0uko
cniWen3O8vDW9hy5k8t8VKljXQD5LxLk3A089ZFm2aVXTqrosUm4HhGkAJaCW9lDmJRVfC+abBX3
PHNcg928s3LQQYi6f2E2eGoCXChuey9aWLFQov7GKNh6BNo5xoNkB6O0FD2ab54UscQg0hdaWexy
Lf3Sp+GEqmNnMufiS6ZYWB1ufiDJ17qLntqAlgNCpGH8Vnn50eQNQTbmKvSQd+TEW3V5SBIfj3on
3d++6CGXs9qBlorTwB2fOiI6CkTSzAUiHnQ2AEOvnr3Z1CEDJoopkdAoJtLeX6WdSYtXXYyp6DcO
0E4zFQsjOCj7rCdsDPzALXYVi/sq1gH6j9ltzC6uq91NlEOkChgPbrcZcubXpoA1bnj+Y2nCJ42h
74sseg5qn1B7ZWI9Nh4Adr7gAqTRtFZOHWo7A9t7msJbTFrIycJnF4rdjNqQxAbk6304LNERYG9l
L8A06C75cz9svyqjPqK4qPYhRv/c1/fzi5s719Lwx3muRTtHneM6yVPAu75ASwaeU2k3VMVwrTz2
uZ4syZ2of/BsQn9Tr7VdvngjDU+GuKjKyqdYD76dojsUOmEtcItnp4HYuIK4SqWxdO2nXa7EDXDy
q5eJn8poetIb58K7pNgP1MtYT7QmyXPBZnc1UVsLfdhzzQH25MMFGbMxlHlnxXoq8pNXEDU1h9G5
OS7+0Pe3eZoQPJzhuCBGMCrHh8mMKL2ZPSwCK76EVbKfS8uwLl5CzT1RpoabcizZFUIh9pMn6bfn
xjVuBhNuHY3BZE7fhTOKpeXIK5z7m2YbN1jzRwV2eWppDQLkQlQfK48qj6LYfzHt4gc+MpwXlniD
S2BLEncvGgXhaHu3JuNIMvtGW1nKTtEhJ/i69R0g4WRbMC9FzMitmpLmy+jpIzB4oMWwKiSoqCDn
X2Cyz9KpvhjgsWl6d8SQrCsDDZqWyUPEYZgV/kWNW/JaqLcrLiWc5QqxFNirSe5jFbJPiQ8GgoVV
5Pawoy25rlr+eHTuWVk+5TXGkti95FV0ZfuYYa6Ue41mI+jlzu3SFdy2j1Lfp8rCZYLlFrAEpddU
ukwEYNhVUeGuOKefUk9b6wbSBh9C58JALjSMG7cqv/1mgzrnJgPAYm0ElAd2p9N2LyEDUz8dHmXi
sxwI0H5U2pO9RaEAlDkbtX1aIV+VqvtCp/TpM+MJqlx/0rIOrZTnPMIq8lnmWrfsB/w/P3P9yFFU
rfGM3KSonzDdyKV3jnUqQ90r97WKjL1JUp/MBQAEqNE+Kyf+gnxLkOUs0di7416F4xnyQEj2Ar/p
QjXUPEh4/M799XViZITXoHUaUkTgd2DDWGV7al2emHjKX5NoeFZJeY2Dns2PXe60riwXFac49Nhu
o+txc1AyewNWf02JBWMiwn3KOk4tYyxvqsYj2nCjlST0tXQaW3Zh2Q6PHcCD3lr2SXAxKXg3aY6/
sXurqTWbiUSHHI+NlWoYHPP2wW4TB9krgq7EIpc2jXeeY430gfvAG381p9wVA1VVGrvPHoN9r3Rf
3ZQzreZMc/rUXFUUwCJGVhP6SMOogvE3k9KRmieampPlVc0+mQ961y8Y6qELjCW/9SKj1aiykIQ/
ZrdKaM2qMplWgRDQMpzaI68+4ai71hoeBi25OwYxLapMX2RVGivlN3Tx69BFGzqJj1pyCxfDdAk7
EO6dVBMwE4lbp2TlVx0gEgJkwsKk/zXqoZ6Kj7pnp05KJ8hQJNsgxmigTL/jM6uHZDX1D4iwSecz
6ElxTFaIUZaNwf87lxBv+/TB8ib5SAAY/q9iMwXq6JhVhfvDqjZ5Ve0MR//tRB2vrKi+E91EInKG
CoPI18dECfQmo/PQ6RhVv0UbfkKJW4tycpe6M31D4Gu3FlWCYGTHRhaI+KxZLvHkIbpk3UbcUREY
DCZzc6G1xW/WE6FKyjwaYVqiEWNhoMZ1h4RBkI7nmQBJIr4jZnqQ/RrWvptIUmhEEc15nNQ/euOA
SmVd31G8YqQZSFLqD2CwXwdKnCAU712vHWQjriO0623qvLuIIOZALkJNoIrakfY7slPjp4fOblsP
EHlXxTQ9BSH1ua8l3NjtCzGWxka19bDmAgEYMu+/i58gyQAm4lYhjY+jonQOPgpXnzfS6VjyhT7T
Lll+d+AXFkxnWJXn48mvrFOvFR1j/unFSZ0b0tBf07K2febdSE5l/WnOvzMHviN7/aalf4boSIGh
BASDYh/hfgX+yonJ8sdIDGp2uLVN6X/q19QMP/ouIXk5017BbNfwGjy5Br22CEgMWqQXp5tIAfPy
P9tmngmTk5M+/ClRDAMldBdTJH6SuJILa8RkGWTNUfDlloCWuaIzkh2iPzNV3t7RonRp991GVKYB
/QBkWEGxZ1X1Ui/Kd06mpel7HgWhd0laFoPCYjzaFb+NtzOd/mT52VcnoHnYES9XbieMuuVPis3b
i+R7WCLpHgf3YqUEvBHcbQxOSQLaPi0CXkden0UmkyvZRWPHpDWIatR2WfLoR0yx7JxGxEhDAHEs
bkMZvOWDfBnahsuQ7FJ61/a5sEg8Y77DfqZC35MH9SvzrkeoSjPJ4TSK/nceCSBRYqZLv+l7AaFE
M5An6DDCSbnD54C7oXDZyzLp753plZ7AXvwx73xG7RAt2mFgmMUMX3fRU0qsiKMGSG8yCbKRLhiZ
/mwo+Y0Ui21haH6HBKjVaXBMiVBGzLH3Eh8sr6gvjCfnOmUSNOlNNr1Gs4oBgtXkXJRf57upbL/c
YIP5GjfsyGQvSY8GL9MqM52HIjS9JUILk036OJHyqlnNb5y8ibFcG7kWr8Lcu1kgPOe8VBBDLxPu
Cl0fX11WzuT0vWr1eEYSex9lcvMylqFsepmilM2eADVS/hp+fWxFfhAEbxoI8rxZ9bZAR9jFgHGG
AMlWBiSisA0KzmVVUmwZnHJb8kLsVZlfCoDasa+XszPWRIBB8hu+2aVZyDsv0S6NjZEatM0Xln7r
2KOSifXngnaFNDs92tMDfFDGEbXipkVbBMdrAPVbfOlFQggPQJ92UL8cL+OyIn3DG5DhKFG6EEtG
teg8xrKaNtwZT0IgLWPoTG2V0B6joasTsnGlhOMlGPr0ipqYmTftf0VimFbPcQyVA5bD3DQj82Fm
xOZizAmKj6afBszt0sYoEaV/tsUIzayBwtYGXyjQaNnZOwcI3gqrOkTyuZJ6zmLCvVTCXEROu8nR
G/fzzZxjw5Mxhjkd7TnPmpO/DT4j7M67e7zSQJurNSUNuVBZfR5IfeJH8qCoWnKjButpqCqOI19c
/JYJNfna73qcartMOa9+nH+MqPA56c6VA6+5h0DOFPi7LxoCTl3iTsnSXVceWeZ2qPZx5QyUemwb
Kk0phDAjStDEffHdz3/9QVgVe99MzJWik/OEIddpxyiAcuSSzpOPyTgFUYjYP6bY1aRAOe06O8J9
4VOMFG78UGnwHo5Os6pJHy/43ZKWd7Agw4ZYP+GWqLVw9KvlbsxM6YAhnJqlRbBincJ0y98jIftg
1jGSIpx9mMN4HJitq9i684AFDK2caukKwmhCHMlmM1793K0PQ5A8Jzk1jlb7D3UVDXS/eEMF2wTp
JogZ4rvbaUsb58nCydjPZv0T5+aqMyaMxpS6do6q2mMzoLlJvYgjfNfeeEFC6iMuZlHNGFfW4aXW
mdMpXXsfqH3qKDXXpjU8TkNNprVbpCsdlPkj+k+Ekfi7iz5Bx+1neGTcVjsaQdu/hqzfatML3t3A
PeQJYwOWKaTRaVN/9zP6Wyv+iNq23WqekWz1pIo/OpAwcVuc3cHwEKtbFTeHNqwtKpAbR98m7Ka9
Fvnl1VdSO0QhztxqiMoPw8xeRwI4kKQ41XG0jeIkUg2mpknNjuXrHuQV3XFOAo7VdBilKrpfk/Tc
d/pukCRu1jwC/5V75lYUXEP46VDgfPSjK1aSyvyoqbx+Za/04Pdu9kGQ4kH3UKgqbo995qruvXxV
YtIP5KC06Inh/gYqxG74p2L0YXlXbLve7U6yC3R896QVVk+SdMorv6bqYMUO9L6xxbpAUscizbQX
yze956aASlQ1NS7pONfYEepouqK2hGUdrv2RMk1YhMj864NkMsZXbgpyRIpSf5k/xKK0xbm0UH41
rd6sweaC3+jia+OQHytYgBpjubWY/i19tinGvKYe3J64tLg/ag3LAyJQrvnMzO6D1x7PG8pd6yuw
6N8me3qO1dxtTchyPQdFYMo2HWhVfYr69gNmfb0syCn0HYSvjhv9ObEdL0f0cjY7LB8u7xqJhag9
CETNa5oUe63I69O8p+wxuC8nP/0whkKtTXKCFyXujUq4A9oBABxCpFtHZj8Gyo51y1wS2eUU6tHG
q/mA5qT5qkEOEuLokNYw95aMZqzgIfFze+XB6F/6DOWiKLzh/HqHChBsqwJWbzAcIZ9VbOZWsYM/
JZ7KL2t27ZBGwNhmkODPnJ/YhU/TWOY516z3Wrd4IvoHzJDmzopnMi+OdclKZBjdV9GaxrmnwOyL
U0UE+0VprouuCWiVRvaRB8hAJakJg4LhN5vkcVdIXvmSxD1tOJR9cciq8tqQrbvLDjSu/rLSrGkz
Jgac8RR3fY9W1XeKdR8Qs6SP5j2wbLhbJRRHwB+wDImZ2kxxvMqf0j60tiQ7NttQTUeSLrH0xawg
A2c42hPJoWQ7EuZiMJePHZTbdUSeiZfVa4skVNo0kpwxnKpBcQASekgmfZq8G0PNcC+QBAmqv7Yr
FC8LDa6e4aDXGUpH2Lh3ro+RgQiBAMptdgdDrx9EJY4Y58UeKwrpDWO2ciSgZQ+5ytpIfsoi0/dG
mFxrvDn/3726Jr7W/92ru/wkjeez+f2fXt35v/tPr65vE3oQMIM2gsA0QPn8h1nX+ofu66zjA5y5
JmU+zuB/01bdf1g2J7NOXJtnA8ixgAP826yLV9eHixp4iI0YZAWm+3+irYIu+m+cAZ+ez8YtQDqc
Bxp0/i7+Ky+CrqBMoVExryG3bzGKAPM8ZXHotwiTMX8qO7K3Xh+dQhU8ZSJlrUSfkPrvldoVQTfC
wZ79Xy7XG0ttlPB0+JwDpduf5TgeecteswfwA2fWde3CSsqt6uwj0t5BZutc83ziyLWPTEAcGEyH
/U/jo6xGW2YMG9uNPvreOZAI9TS6aM1Usx3JZQrMflxpCOnAB+fYedT4QiKcU2t/dcsLxHeKDyBk
maU5zqn3UoIeJd2dQhvua6Dy9TqH2uD7APodvikhkSpFuftKVAeVOOBpB9+N34u13dAOVV7+nqLW
0owuWNSCS5Gz0F5OGBkgQLF/zMOf0XU+kin/bkP3mLuM4ryxCI/xAOwnx7tMbIz6tbsaGAMaHXKt
pq+2kFzImU5fpPGNxJLklLp08T9nuziogidhjptxsN60OiX2yCrwpDLiWckc85GVn1oN/UFN7B1Z
Nt+M6tmt9kGxQqQH2ssMLwRPGw6LjaDgOhFNdEA2cTVG0kKnnMq3Vhm6fRc7Vy77TwIzWCW1+Kta
CXKrCrd8aIBhxDP7pe/UweWDWGGdRORg+infM/kKj9Kkvs6bmws9Yjdo0b4IwheSS61VOMQoToug
2ox9cMlF7q2zmiT0QGnA7PuWORTBnBsbrfoUVfrCI82M9HmC/Zw22Zn4KYJKo3TW1o4kUc5vJnEY
4ue+qvS/Mh+v2YBZjSKeaWOhnwS+U/BJyYNKcFzFJn4v4s3zmQJ3MNlYYM2reCazdCtAZTMGMLau
a1hrPWd2VZs2fYY1l9e181qSlbtCEBOygxLREzt6qCh+utdCn7GL8C+uGJ8CWQID1XubfU4FmwEG
yMaBO6HyrxjW0E7OO2oT7Kevf4wlWpQ5PdjyUMTK6sUXBMHoOMtJXLy6MkXOjVSX/O/oJ/wQuqtT
0nfbgD6KiOnx1cR2t7UD+7OMbRQpOQpZ2GQ4WCPxNqf8tpYZrFFWF5tS11eaBJsShIHJHYK6AFEl
Qz13EMuu6tgudLMZv8OKh/MVUg4X1Cgk2kjCdOcksGUEVmU9EbCN7ZaKRG+EvfGVYPWu9QdNg9Uv
pdbiFmVxqZdE62BbntuDbNVOucQ1ACEEZu5ilHV3RPeTrQb9rECvRORSoEso9R2pB9OiJP5w9F5l
zms3Nho21ey3zHklg0K1R4NVRZq2q9St/X1dU2XHcztq2zqawCZfKOpBcr8OHENka5TJD9SDnShb
tRS5/mnzD40XCnsGLXnt/ppe+U7qOXGlzKFjVl4XJlQP6FQCr1/rQUdLFKQWURXzd4cVTpcAanQj
/PGCAHECSYkxBWuIMqhMQL3VVBensfpDDxYS3JL/mHm7kwKbumvGVMleeREcqRgEsrMwcFlgh3wG
JPkiDUus3XGH+zOjMmFyNyfnOaApWQwTuIhQaEHVUu31jsV2gVyXSRaJdNhpiGQGaip6q96K7su2
XTj1WfXr6JjwpG63LzJv2tUkAvwUbYXzrzQ+ShAvz7Yy/4qzhXx4FevhCj3gQ8AYdzStnVN2RCkP
1c3rHXKN/Tt66i9NT9AwoREpMFivDB/QrJv7nLBTcOmtEmIaLJ3QG9WhURlPSvviDgwnjLuRxsEq
D1pzO0WMTVvdXRes9A+RwVYWJQ1bY4MHMqmbL8zv0ICrCZkQ1nwRTifDSr0HmGLtpoZHv+haqGea
7RGZoe+0ijeM8qs+CpW2Ny00f8nkHpDFsk6poAssM7fyVjjMxB6dEiLKmh5wsvlU+4BHTVFLHYaN
3tRqj38CQ0k7uE99jAkcdsO4c2p72NPHvBRTQ4imIMMKXbQ/Qxvo4zTWjGxqyY8As2g5HaEzrX1y
zX4Tsq9CfooYPgf9inIgQ+PM29Ajf3LL+tTjRcYQ5i5cVbKtBpeEXZhtW8EOINAIasNQg4s47f+c
BGOjFQZPdpCQQBZkWGEatnm9Oy87U5foDnIEjxUD/aPWc36qlKX4hLGtAs5nNep9tGFmFx4x1/BN
V+XE7MQWilkb1IFe9dPBpvrekY0liUFiNB5rT4WtXyNlaU+oz9PZYGSeQmlmV4Ojh/ztjjXBW+C1
98EF+RxCwVIl0JNMEOnJxISDho4RxZH1iTiEcB8VIwGfWn9tx/q009sIdURSflYW22c1DCcZ+D3Y
40DHj2k95jhHdnllHMMCPWWWF2zNVbgnPMnkZiVNPewJ/GZOzAR0KD6ixPsFeIXCJsRAXMn0Ojjq
o+2c78FGsCXqTaKym8FzEiYi4UBHf9L31Q5CYHa0KsYgVRuw9J9PLfRhPmkNaU9+XIKtOBnZLpHW
sag1RWEPaWFRztRGP96pRD35FgPvuFs5aeXsatfq0R1kw8qjr9M7ebOr5BAUKcIyq94JjYlm1DJV
ryJv1QQukd3jdDNT8z1ISHFvXn2J4ruzHrjBDnGkHSVielAEeCMmOV7xJXyjtzqEEnFIP90dSPj7
tnmZmvxOcsXngJ1mOaTu2u/UtW4DZ5PWyBUMLbnZXQBzJywcIBY67t9YPLuFOfCUoAdw9ed+6vgp
GwRFqieoEbXKYJdfhSNeO4M8DpeSP8eQBeN5M86pqxbAN2RZnn0yUXTPyvFFEql2bdgSbxCrb2s4
Zma3rxoTcYxLc5YgiLedUlsXohm3WdifmbrcBYPXJLDqxVQzq5Bi6LZGX636WhoEpL7ig00YhcYj
t7TzOBEMPmDxAfqJ51eGjErcVj8A3qD5Vxiz7TEDmpjuzUB7H11zj5Mahl9P/xYV+T72o88AlRyA
Jw+TsAV9wPfZw+aTTQ/u7iu8ncCz5GMiFGxoRmZZ2VQzmuoxG/JjW5lwxkWCBBmtB7MjTkfkq2tf
1A0Vy0KU9pHueus43Gj8frmEPxCX5rFAwCIQ9+ge4Rgyq1aSlgqnMRDSLtMQYvOBNaL+4RO66Pvh
n9ydyXLkyLZdf0WmOcoAONqBJtG3jAgGu+QERiaZ6AEH4Gh/632CfkwLed+V6pbu07WnkUwTmlVl
JhlE4+7nnL3XVkTu9JKdMTLlpurVBiXkwUN0ToOBxba15we6IIcLhtsy1JB6o3SBNwe8wQiQR5rm
o8f4YmgVJuFmEAsdv/qgHnCyBQtZu9+DYzML2XoNTyPzVgw16YRkMoyHXS4U3EzZ25hckZOy8cZr
p0Q52sfWtetp6MUx/MAMUsmilgNtSIxsWmZ8D3rDGG/ot4QDszxTrEYiRitVeWtujQ0/mYpAyxCU
IM+th8RBNmD5+AK85eBzwjGM/FIp92ia5inyzaPKs6cyyDYzxq0ilg1GKZS9dqkca+dnEZJD89rE
9F41E+f3yKZsVT6/HgGViichrYqXVHnsaaI9RgUFb9uSMFXMaJsBOovOR3dLuCG0iJAsBQmpL92b
GHvsXohxEpoZlts/9wnjNAWuzDQ0VucgRSTKeTZkY5mdtunIXuUGJz2Vq3xELDzG2lPdhh9pSACj
MeXrRNxcJSbaKHPLY7BMJpbcpohjmTZJVFl02IlBBINFqDyvnPOYIhc2ogzaUZLSP1cenPjhZz3A
a89jxsqpoY5mrV69qmp+303a/0trnFa6h56rdtqvRmQ2YyZUzHJ2kPcQjnJQcEHGqhWOQJ11wz6o
Kn4ovGFfTmR8aVWTzq6Mmz5cM4EPoI+qe+xSr0n73UuSq20xAHFrWCB4GtZ5iqIq/f3ohtqZSVC+
7psL5y5yMNrXYIbRVxqcDoUa26zr82S7bLVwu0+C1yKc6Hbi6QMO8xOxw9YR2kayRy19bx7f5oBN
2mNDjlXKgN7P+k3RFBevtxmhILukx/FmzlPUCNbNLJCeCVL5TJOPUAdWWGicnlOqOT1xvOYZ9YOL
pZn7VoPOYNfH2MfRVY+ZexwTFKxaA5snTUmzhYi4qAQjwSnroq2hGWhuNfPWjMSMxh4+BFcftZ0L
M2PhhoM4Sv+hyh30Qqmpdp0nnSUqZ20BmAW7UZyFOx5DKge3NZ4KNrYh0tRhtPC8tBGGj8Bz+1Wd
B8AkExUddWegErCKI57eY6QbDqMJu7/HaUxQgsVzWWHjrtt0Pbi1f9Db5I0UL7g1TX7y4iil0z8+
Wj3dXdTNHZVjA58xKv0V3yfOhqdgytm4vJRRgTCojL0YQRtppUnmtluh2eM6ctEtt43KToHdyR0t
ilkeI3c50+c1xY1gsPDh2F69HtBnxHH11qsiPagIcA8so6WYfppokxITVVZplN+9+8BDHWP6L496
ZO2N3PnptiPTJvT/WY4JUSJJmr1JchsoJmIIVNhgOx0hubcOzSO6ZGrumGQbp5FHVCYRtH2y5rj0
G7tWx1DDNYVNDnRyjc2jyig13/EjnOXkit2QaMTgepCXhUqjNUW32kgL6VKHIo52A1+kGt3tOPQX
jJDtyW3NX4iXkTlU2a33JAHQYuAHTfJBVO2jZdQ4MkmL7kmNLuf46FAnSNpsiJQWZEuXc8h0Eiim
gNje5BxA7VA45QRSi6K7g/TRtp1dhctc9sEqGbNwj6zxrepr571M9eVoIim0nDsLff5E9jmyQ3Pf
udNbNcdic8pBvENQNo4cZw7OFuUj0Z2wCudI7fp3uDYp23KO2x7m4O1YEsFdzR+O3arYQuXKtlFE
VDe1WPRs9MR3D3OQt5z/syTb251DvpMSD2o1B38bUpABbkweC1UXvIDqWVnCLFY0iQEJVBYWcq04
FWMoqPN60GsIKsPkpZwDx705etxDiW6SRW4aMF39OZ488xiFM/Fy1nkYHAr8ltthjjPv52DzCZXX
sqwIO/etzjqPGn6RWBLRXmc/IokyQDO9BluchXG2gDiJIK8GK8zCnX4xwU/vBUzKbWuTrScQm9Vm
njxNFVUZ5RzcTSFZ/Iwme2kzvIvoWN8i3RUHhrqM9aBKS4MF2inT5pq0Cu1oXS551+NDNhMvcU/8
CMy6/+oEgPfa3A9zeDyKeXupVdAigqx3Xu3E/gKJn7pqQMs4QXdAerRzyKM35mB6jYR6fMvNKp5D
6/U5vn6SxnDq5kj7fuR4NShi7sUceO9x+69UD888vl9V1745+gNT1Ydhbn2Mepc+N4AHaPy6ub+N
iSZZjEP9E5bRHZm0tcyU/1WImndHG9J1jPq0kdaLFwfqEkPWRCB6cCe/PxWCWqiwSNkKTMhf9oGU
UhMVKLVNaha/OOmqHTL5Y59DLBqxyiWC6IqyQFanp9G3h8vO9qPzSNWWVfp4qx1kk+WPpoMk70kQ
LKMdk5Mjf1nejToWJNbAsLRDjXVoa0R4jUSMOrMHamm47Eh+virbhGmRlq3IREVwxKiJ/EnEaTnN
vBA7PzGs4bHMjBJQYNzDvIxiRt40z2BkrSvX+pUP9qJzBBGNGaPEpKtXKEWIurXiraHoTiVtcxhG
bN1GPhkrZZYfYyAoN4oGGWAcncgJj4DrtGdLuNSHRUn0a2BH599fUjE943Qc9mLSN/TtvTuS6a9A
2dG+59hDPlDxNjHiQo+GezMq+W1rDrsrtxfAfWKkSmaJBaHDu7DjSUVBHYf+DgkdvXxteuW3UYdS
ARiVtTGwWZr1qbBANEz4kw6YjQYX30tnIbTI002SBtpyapBXpQ39lIbzYy52tcqREUn/WKasAaKs
Ni4n0npYdpXzrGNir+Lkxl7wklG4OOwnoEwTvfd2NdJtYOt0SkmqJPFw4SAK920sut7XKMSBhfTb
0outbTE0wRLrd+bJikdtPYXhu86mrBfqLS19Kme9e0bpwCpAX1yPqJTkQXPXQRhZS+gKFS6xZD3x
W1bKXBoehmKjcV6rDysMXxvcfwU3dJHF30NtEWbZe2dds8NVH0e7zHM32owLDXgcRlWcjAhw3k7l
fEMZz8QZ9ea70Tnqkr25KfmneEvndUkcY0D2OMTIhh/zYqUF+U8vmMGLcieINZw39vXvHv9/Cjj6
yuYsv7/ij3/EjP4/TB21oH3+x5OMe/vzn40x5n/072MM1/rDNk3Hd605m4Lt6k9jDPsP5K6e4Qjo
oZzrLGYVfw+NI2pOuDYHCrBepu16/4s56v0xfzddJ0kBWiiEdv8/Ncb4K5DedYROOB3IUXqhNlTU
fxxi6JVZWzJqCaZfhbq+T7KZPVLuxkRf5S6j8BBHkTatNb09/+lCXf9G8v0vRZtf6W+o5r/919/j
kT8Dfn//ZNP0+LmOZxkOv/2fxyel5VQBhvOMOKUXyXh5CVR9HRX9F30ujmjFcJYOYDltPTTuJlD6
wjatXasY5OoN8AJpOG81g/70YpTkGJH7pXXxjiBQTqwF/oDGQxotzvRH/kVgivFPLxlTJ8dgvsTt
mf/8TxkSlkLO1MGcWvdwLcK4vUxlRyPcOpMgCoWGMMsA8WyEocIOu+P/+aoZ81X561Uzhe8wboJW
7rh/uV+8lhOqrCSjHd3v/brYRp7xOiUfNTcKsAilCZPaMdgMdfKVjO5z4b6O+ZMXqn9x+/4RVIuB
k+fGtBwbRpDJ19/JeX+6CLntU5xkWbYGU3f23GaX+rQtYg6YSnwECaLPpjPu/xe/vAWFl9gLfq41
vzB/vvKFDbypzvx0jYzgkqAFTjp3FbFD1tXF+uLw+B0a7XnKSO5ADEm3cIeO+GfaxP8CMe44fw3h
cF2DT8GQkX6eT7LjX25D29UuzXNC14VTOKcGJf/WYhFewYzeqjwpzrAM4bTZqCcyVa2UoZerNNaa
O9iM4EHkJrE4KKlGt33THYJ0iOU50FGxVlaObQXTPBnbI5MTFoBVFrvJ0SNKdpFKtqHQi96DzDE3
OdqqBQNFaYYb3wUxMfmxtUUEOy3I2hlJmeXpxCGe0EcYwx1HLRqs8pArxFClGRyUJdVGXRIN5ML4
rAIczxj46Vlb9HhZGEhbdPqHUIfcRCzy1cQ14+neIs2TC/o//sNjYwxL+8MbBI3K5DsG4cM4jJJl
lC+9sijt6GdGOvp7d2qjI0bUNz4jNnofMdkSEW68rDX5Mx77Yq13rf+iZ+Owqlvb2TX4OZEMm9Ha
rfzqzANYHiMqLduR2ZKYHcoxTGGPSWNv8c60jzXMXuz5qESAwoAZKzhJsu6gaCdUMIl9ejoJRonU
TN9d+J6YCKrPrDQ+4rjGoUFCMzMvmIki/O5FSgpVQvwYpKTRjDgOJDhTyNxrONy2J6TJ4BZblF96
Oi3tegbvExjbljD7vCZ8qi1UXiy40boYHFKGW+O5DjPjUfcCfWu70xNKSHdlDp77DN8/59Ik/RfC
MdzGdKX8slXEOIYFJgSsciG6sW1oRsOxbsGQx27NoVeZEESxGgz+aN2GXC+3pVc+yojSJrTy8FFq
GRIz3pYNCwhSXL1kvMHOtLY1Zd8Nc915DT3WTjr0TGN8r2kO0A9S/lFwA/AggM4L3BTptNY3/RI8
TrxhFOFch1lc7pUuvvzMiM9FRQfTb0jYxnRubQZu6mPgdP11iD5LIDHnxFXezhPWtzvFJKHJECyr
bT2AXgpgGQXlCbqRY/X5zpl0Gig5s+GqieJDJIPbNEp1BeygnRPbeynz7iD8pP2e6vCIGw6KUjBn
5HJNiELuXjJS7jEcDoe/feFEatR6cGAWWe5dO7n7CLkEpLzPzpIMaQrt52hmOuiToLrwAraLnD/Y
FsrrSekCG8L0gyCHtHxoy2cnhmlDVRlfbebQmykCTjwJhPBWMgQXdCOkh7TpxurEto6D9gFmYPdA
4HX38Ps/WyOEWEudQTt9pydj8sCw5oct8vpS2whMSodiLwdmSBEVvEZYuFZOei096khLw5RJelJ1
sGzxUOdo8zz/NFXOp2PC1TGr9xBr0tLgszP6oGcduXqxH2icNX3x2FbNDjUE/kN3zy7GDGo4+g1+
JcTT2GZHPDMIBDf2qGc0f0DZcDgGeG09Z012m0ixsCzmfhoOqybbYeH66ZnW3kryXUkfvOif84B3
1Q/eu6h7CxzvuQv9Y+AUtID95/nMoBMOv8gL807f7za5xa5K252fxAvhM7EzK2TzVTBgmY+y5zCH
pIDAD+l7+KHilGGSxvBzepqc/OIO0SMIIVvID05Eb5BV97lr7W3wBuVwN+VwD8zyUmhiL4zsPCTW
nlxkZTagvFCGzz85C8MX4Re7vjbvGdLxBr4Lkq5Ik6e6MdZ9mF2iEX9a3PE+yVvV5DczIbJuWwOu
W0xDB/tg1H4aLm17TODz361p4AR5e8yy/l7J4hxU6pjVwz4o3uZfXoXVxxQ5m5byC8feDifnsenG
t5pW9JieDARshY/YoZK32MQXm3lvkJGjZWSoZzEwnOuqy/x9zGp4y1LtGcnEBy/yReA0kSy6i1Qd
rMy8S1G+xEn8UsOOWOAgfrYAYcblxezVPZx5ec5mQqI8zPI6H5ohwID5QkSt2Jtxdgmn5LGeDX6D
/gKH/aF24KagD2G8DOhjaIiz4SBmd8V5PoVNcyWMz7bW0ec6Qr5ktY7yXWDZbbtw1UkXlPVofYh5
XSPEhE/Z2Xe7Vx/zdzF9EhRER4S8uigdNwIDBiKzjsOAP68uCSnJ0Ccv0GavqPE+Up/ZGJ+gW7lo
mYO2hC5LV8gcZgcdaTiCAogFO2nxEo/e78Hr0h/0ewmjPupGaynr9DulLWO0ERYsz1HktyCDaxh8
LEMjchEiK0jLtPYYll9AC9k3n7ujiuGqbL2/egO+MdrNp5xhW28quOe2+6G7eH9LNa5mWUbXMD9p
JEt9iuG/dOBHmNkhFe3ZDwUxHdZ0K/NLrHj5O7PMVkid9Lmd0xFqHsrHwsNcYwO833UDmTNuNzw6
U6ntTEd+Wcwu0VH/1ptFxkNcY/kDqSeqglz1zudtMOZAvnA1mFZ6xhKbb/MBaR2tV/2hwhl+6gmk
tMPQR0VN8SzJDT78/oI85lDb+nQX4YhZFb7uErwZEUrk1V6CuiVFNhk3jfSzteUZE7Zo5xnUb73v
3aE49cwpCcW1Tt3otEc86rAkDY5Blfc+Fg6hJ+Vj1NXtKdMc65D0O93Tgo1e1sMNkbgsteChqHUU
sk13NKiUaaEa5KAg0z20iUnTo/Ew0sI0F0ZvX/ExbcsOVYUT9E9KasE6jstsI8AJVI4ufsTsOVtm
dOtq0jNe1i46JSZyG5vHHWKA2DVWYj4Ki5kW7LyV0VXlR4L7IhQANt1Wil3Var8mhSEtjxhI6V3Y
Xdlr6G/mNe43XGyhW4Z7D+cktnsSLBVP7wIsj7cGeqUOQ+UuOXJ7h9D3TlHp2Tcd17ECFb6om+im
pWhnEr0Rh9wewM1M/t4d7HNol97KjsRn1Q1qp9XJdIKi1yBKbdwBLiqi7LSy9tpYTGAIxdds84Lx
GjD0V/UF8XUEuD7vj2Yc3xw5Pc7ZNjoTXV9p2FqBx4U4Dre1RAwmAvrNTvor8epDXsNej5F3JkFL
JJO9SZzwM4bNsCUK7Jpoebhm+vNeNPknSW8vne8QuhR331Oa3HL0xcDKCrE0yCyOYhfjgbQ/fA7Z
C9CZ/jpV76B+lomq3RUJVsuk78LNZBuMxTgfMm1L2l2GVZLxa1h2gBRo9l2yOj0Tumc9OZGik2ss
K1yR6DElm6Rdfcsy1r4GBLicRjlithysVD24Zx+DKKm8AQav3m3ucd+ih8fzubEYBCRO2VyDAnc9
W6gzD2I5wKmn36XI/+fNDEHk1X/czFhG5c///m//uyhz/ld/72Y4f+g6ikwK3znQ3p7DQv8uynT/
oB4lwc03HEZlzp9Emd4fztzCoAfi+iZvikU19T9FmbotECDxTX3OxBZhf3/Pkfn3HsLfMmvIlfkn
PQXDd+bC68/1sUfalG/4dE9chGEIPf+xRHQ4O0jNc62VI6ZhmRXMJ5vZiN1nKH/T57GQ8Ybu6pPq
rBfRg8DyQNwGqXfx4f6UkJlosP0mTUVvpkg3LPzjVBwcDt5gzDxIeNTVduhSSrXqim5zPaGfAwux
GNymWujKPNiqYvTKeBZGMBkYib8tUIiJCpF1ZfhXZCPQ6KH7TPaUYoMZ8VYV2H0cmF+wRL9jwK1s
ZiBemuDVIVpcUvCMqm73MUKivc7MnSM4HLc43YtWP6b6rE+KadFXk3hJ7QN3jZ89GRQ7nb5W+kSv
r2BomaUBCxwURSboYABKFKfDVybr7GqgPkQhvxhLaMOahISTBAdPIo2TlWZRM+Eo0yf5mSSUFM7E
jh6Aic1LWDseLXOmtEw++8p9GIOJod6828kiZtIa1+6cIaiA9jMKrvXiFyEyj2SwkzfFGrlTmd9f
9NDYImUZp2UC+T4HX0bLN1hPGikMdYJtlTSU+qCMvj6UDlh5yH8LNBQ3Nbj21lGmvkMfdnaGKt6k
KFM5Ayf5A4szB/4UqR2azZKZVfTTEUb4IIc6fAgLKI2ux2oyYdw9DmzZMBHY6PIgFAi6W/eEqmXW
DOJQLBsys+MougpniM5GXG50rsoF4RcfrHD2BOQQR98M5kNT0o2tm9g/F5wzkYi30zO+g33eOeab
EWufUGqw1YnP+pUW60gaa9msQ7wft152717dXKt08p/QGdzASLJHIoc928PUbCplE01ThDgiexSh
IKSq7QS0bTHAnHwwx6TeqSr/6mur2uqGzzi9dDfEoHlPyPDlBvlNsxNtQikgc7Wlhp16Md4F0Zpg
S4IjyLrgCGnWO9LFtlLv5Lpf3JGY71zLszKgcMb9Q5Z01g6JqL1AFbUc4nT4tEp4CFLA559MYqRV
qrI9ZyydHVx2d72RkgCDTDs1nM2X1Ec2WuGgOSZV/DHEGpEDzORuYxM9ytrCquWk4ybiALzumyY7
kNhTP+VCPg7JWH0ktrtNwuClg+P92UElyaa6fu2tvl68VZU5oiH2vkFflDjMv0lO8H5SEIGpyjlO
MaK118bk7hiCjy9DJziq9lAJ4LpDTfAJU0s97YcFTuSxG6wJS1iEZ4VQr6cYsdVymirGVinwe8+y
WSf06dDYPYcSeOC5bzY3FMHpph86pEwtXQuv1D1Ghkh0R023f9Qe2oZaBnAR9AyVWTbo5yEU3opk
D/uqlxLmTMCxuquMtzKGe+NW1EhpzqzENz3EvKQ0rEdJEILecFobOcsFiADPkeQ8rymdWiFFUxZx
FFm5mSuebAY4i8oy3PdJR0Fa9/6blmf3JoarpA/+txNmrzyX/kvGMFCRi3zTVdXfOFRt+9TRzpNX
L11GEW/GK0iJ/lNFaHQdT4Qn3TtNqpYH2ybyeWmZzY+4iAI6Mbqx46JxvoOVfAWi1G51B7MWJiTz
KBEpzl0qJlpRqam1p5LoAZhvCw+HlhI3vb3b1mQv/HH0lq2JoSWq8rNRxsmuiKLXwJ/yc0HXaZUX
RQfb6mIHpC8Iml+hxzqE6lL+UL5/9z1Yn8RVdAgS6Agxe8OojLl96eU9oGbleW/QHxa6gcCuT+Fi
Qd9Dn9NeBpjEy8w2h80Igfpij3bA7Xetjev0Nywm1rYIp/IIXTJZVkwiV9RC7XHKmnbDXHdYja7x
U6ZB/e3n1tLDS2JBhrgMUZ5fhWbUlzY+Ev1ESlZYxmuEDsaq56be62obV1nECj5+t4M0LxT6wPVp
+6+CLtuCrgJ5mX+O9E80wik2LMUAJimpc7adXpcXayS8qBX2jabh0YoRAQYS+xry9CBtscW37ePk
wp+qo/AuWyvbD9oRBs3ZFtmzqHTtlA5gBsfGpPGlT4hlWWybLDzoGranMOxpCQzTa6AnWy1SIckL
0b3V7HPpEoBhF5w3xzi5BHqHwjZz92iGbl7tnpKKhhBhw8+z5ADzzo85L8u0m4fBnVZdhPfLTl1g
inF8CsfgrUxmdJ//E4v3dQCulssnT4uStaqCR4fQJfrb+yHD/Yd5k6m1u/WbpN1mtuWi5pk4RofN
ofKTH6GBaCg3EnATIMbC8Whlsb410rrbRIm5g+7y0lVs4AZCsh0W42Obs1A7dLCCmW5H0AqFspfS
EoovfYGRqpoQwuXqXSYRXfR2iXj3CWH6VgLKeIAAXDoZ90IO9g57+0Jq7Mvk9IhtiHSTfhzoJZQd
iteSxhMsQKtnks4irXxI14Fp3cVIz4/BCBHM48MI33LtkGC+MPL8hyzPk3IOrcPjPQoNN0Xs6vuR
GBxg949ZSmqDhdafjAoSckIrQf8VMW1A1aqRaVWW+q0RCtozrEUiypCGOsOubvRvYELaqsTFvZAE
xJQCKZCduxP1fP9NmbDQbJ4CibfY4MEHrQkL1ilCRF3d2oBrh3RzhIQekDOeDdBRjAS3YoY+eemQ
Ig3Q7KdGMgfKeu0rKDeqjzFteGm4SpPqkDQULUQjoN3T3MOkc7mlGE50ifE0ltN3l7jb0B1m0E9p
7MNOPoW/vApKkFH3T9Xc145c9i0N4eZ7Q4NimThxfZt72kFvPDIzNdcJwbucwTJaUUq0O88w3usZ
3eRRb44mF2ZSDzpXkrH2+GrClc+y9twPWMib5lRNwZvtFBs/N+55HcujnVXP0P+4BKgUsV2aF11m
YGOd6VgJcz8mUCqIfvCa6WNygz24n7tBozFqi2QlUuvd7uFCmyjWZkXHasiKs2zoGISsCKjEXLFt
kK7LflsjKDj0QhiHATxe4TensJ8lTfSXZWCvqN+vbRPq+7bncAZkbfYX1Q9dmRdHpNvbwi20k9bD
pSJql7ZkYcPvHv1TloQAtiQCTJYoMPAgqleUpyTbgzAHcoKVIUmrExdo4FACcpSUhOLo4G5Fxr8x
Wid5KiTLPug+ellR8Ry314pkIKmPj2FGkgvtCE1vdqBsi6vGO/U0uvyvIArCo4q/I78xtl0jjWvo
9v4BFWa6sLBUv6RAIuh/s4AIwlw8UjU3vgS66pJwCVEIOLgpU+85HzC+Tz3MvhJhpTugQwb/k8B5
8rdD3CIP1FH91VChmP9T2QdiJO6u4Uw/qOCWurjbsewTD52V32ly7KKakADTfc/nyB+W+7c2iMRj
Z1YHvV3h8jq6Y7gmn/Y2AUzBvUUkgJwFzhYlNGKe8UDb1xnXaRDLN0ynK+ZLj42VGfdGmsh2Q9iy
yAp1TNsQEYNxHJ8ix3qoKlLdCMJ6En3Z362ygrcxPWg6R2XWQXFvCCwHPG7HXfSdtukTLftw7ydR
vqqjLNraoxp3DfOTZy2trpyzOQF+dgVdEmGY1kWqWJxiCXo2lc3SjkbzR11Fe3OqQsKIt/5EavOU
VTccMeoh4ezCGSGM3xMLVO9Q6DUUhwbLokh/iGSOjW6c8klMqNBoFlr3NjRBHuoOk41W/vJHQQ88
DSxKg3zLYCNYE+mDTzt1PxwQ1Rxabvpo4+IIPk0V5itNV+soATrXWFNx1Sdr1RbRU9U6lPAuybfA
1hHp6H28ynqsNy6/+toIoGS0Tvrh9IDJIrLO6AjiPbYKE6s1rIwy4mUtJ9QdY9jBIYV9YWVHZePB
o0Z8rnLxaroQ/RoY0BuP2AEGMjyThIidkiT/gVH4M2XU1QU8OlUtL2OqduAUMiZsFAuAccNp3Xh5
vgRGv2WVnRvULJYZbwXJUtvCwQGMS4vpSHQnoyU8NkxzMnxwGWrgzdRFzt4cyh8mPdSCX104Yw6O
UH/pUqxaWSTx51eCVN+A2V8lYSUyRIiMp1qXRGwRmBEn/ktd4oNQ5jd10500k1OJAahF1ELm3FdM
F39IX+3CPlhItIs+5hGDE6Ubd8vsTqQbAMnZqz56BVi/T23MQnIvfQ/UPIi19kxWx3ly203JWLAs
u1XgkY/UsuDxOTxdvxt59DVCZIpFvU0icUISr/J6b0trraXdu6t7Z5f4bewqCGN1/m2CKC+Ads48
ev4Luu++mHrzZZNDVqQJ4lgHikcx8kWO0dkkcSrU7CtOF9AHBU3p4Gw4fP9JZtSKI6R61X64ot2P
MckOTIBasvoIpBFAkwPPzlcEiL2N2XiwAp7GMdiRJggPq9w3GdwOxzsb2ITTWnsRcUlN3B2D6S2u
kcxPvGsYlCuzfPIj59oYzksaTO9tEpOxwJmwaoOzNg7v4+Cf86l/b3WcNl6zHSFkuJBJovZqMDor
khAiQshxYf5hAJwuGVSE0g4fYFgtyrDelKr4KhudoHKB9IzpHx8MkTDTvptMMCOazl1y40Vn4mgq
9/OHqfv+2Cf1Ph7EXRHmEDjjsm8viEOPGBkw8Y8svN2x0doj0rh73tT78EyZfChUDVD57FdwUQZi
rLCRenCi+VVy8G7hul+NhbYbrHYdetMWBQpMb1C5Yp4O0WPPAuSGULG0nZcxNlV19yQd5Oocgr4m
IqtzghWrcboHyfBYwjIMIXXFROmQTQQIxrl2abmvS3H1qvDVQ+CPvu6oAmOdcYpvoBbOH57ymiOj
uLZtTZuWiLxizgkcjHv/jMiB2bj2gnb1Pv9ROB0CeF/zVZmvvNYZdL+bfYt1q86083yVrMzeqOwN
n8E544QatA1larWdr/d8P/TSvLMJHd24+9IG0j+ReFMDvpTsY4KEr4r7RH4EQS+YzOpmO79CtZu9
KpNGc/u3TwHFZVOobAMRaK2ci6xbjv3ei8kR1jUGqAzexJkPHGRhHWisRL1xbAv7ZXCrd/SQ2pEw
U+bXOPkwcfXIuGgAsAfoJfIsaW47Fu8dIs53twCE1PXGDl1MfKfcXQVQMba9D0dkioBUdVXXvwSc
zjEN4exvpp7eJifuQYeF6VLlMhh4toE5WaL/UqNzzuz4olIcbAjPwEujGSQouEge8pzTLvERFA7v
Y+o8amazravmE/gsUudYMPQsym/POXu+9uEHdruzNPaHxAtKFMLiKzHYRf0AP2ikR1s3mdBmevGq
MeNHEDO8BPGv0u2e9KLnVMfBn6A8os28+JHx8YqIIrlBRl9sCLG0B0ut9Vo4WNBwA/oTQkwwlamR
OCeGOF3DX5t4gB3dg4OElcR1iFxqB7a7riakdwoAxci0iLdNOTxQNf7QZoQhKpl4l8GeooNGRE/f
5T+UPf9s9L1MsgaWeoTKC0Jv8YaQfbI26hkF6cdHdzAOdeqjeSOEj0DWDlyD92RSF+x1Ux85lgLI
ctr6A0os/puQcVNGHK6R98HZDbu3PgMVVq1zUuLBZMVzF7BBRh9j9UBK9ybdzNmU86+I7HXpSK3d
67i5UDYVm7RDqqPF5szX4oxrxhw4dGG94Mw0QT9g/Rv9jBzTORgzIRisQj6i4fIT7FxZDqim1ZxP
CQR00cnWWKvGXfZ5QZpgPH1a0tuV3qfdT8myjZvySDbSLavnnyXEuI5BYS1oFKKygcYr78b00etD
vy+7/IFmhlzBvot2Te/cypreCVgGmxqDKagJWn+XGtBzuu49jXzsDOPMp45rHueUtgXeMiBxGw0o
07oikgNmYLcjZylYhUpkGyDl1ENO/FWgf0coQ3RRg4M4rvibpkkOm+sP2wGVNFY5Oc5hggEsTT1i
LOILG1JMce+agnOBcchlaM80EMlz6v8sJ/UmpltY4yPKTV4jOT43jfDXhmqw7ar6rbGKJxVw+A0n
pz2MDix1110bkrYYhvaIgWr1WOZWs20D+Ou68kDOfU+8jf+DvDNZjptZt+urODzHCQAJZAKOsAfV
NyxWsac0QVAUib5L9HgjP4dfzAuKc+5pfG/Etaf+B4pfosSmCkBmfnvvtdd206RHWeQcqYvpXonR
Aew03BITk66bqb3Cys3CNHD5iuTMVXMxJezMtii3OvapKAnM9iSlvs8KeZ4DI0OxtOzT9MJURj2K
uOfiljzRWbOPKoThVXkdh8kUqFLgxVctPdS2kCaIosvoV8GZucqjmgZ67wErc0Tdk7rANAG2OKpr
ngffEFvAwGnNuUJgCAiL9Kcm7kYSa2hhtoaXMOpWGfmIdT5Zevek0vILDp9/8yQJR50mdzAQafwV
uyKqrS3ijH+TnkI5b8icjgu1t+g+kmVHpjL3o7AC4IYIxxELBG1K5CeUALS+hJkNy5+ODJLQdskA
ezNrnFkV4HdIsE4V1XLm6L0bc+ieTNmZD4Dc9ynHQnuYucU76+IVTBQS9lsPHJoeBpNrJNfFpZiK
+KFzcnUpvGAXzPKtAZXFYzUjp5r6D2muzrXOrUerINaz4Eit5aDOcAVZbIBMZHY3gASb0NLeWcBj
B77NyISUU0lf6/w4pvgxFrc8fakXLA9ggNL+2k5RtB3nxapPYG3n+aU8KHpbyStRghGP73ngq5Wt
oK9rjOj70jfep44DUmm67l4jDxNWLsSlpbaTA0+1czKeLqwbejPAS91k+WtsGR4U2gJ0DTFpNqoc
sGof5RuaetWzXZ7Zms0BQyHgyia3+gZCRs8meqPm01SuBt1zAoyseROq5YIl5LUu88BjY9I9SA76
TCwLcZgn4M78JPui9N9NB8ZUob4dDPdH18VWJduIjWjxXYcwdGoGOzvsWU9zwZUNVXOsjeScxSl+
rWYpo6b7YezRqNOgdrdujpeqcUqPqInnc0vY1naU0yVSrJpx7pineux/p74oCGfjO1o6DjgecCbN
yy0Fwf1msCxop7xD1NfRC1INVGeQk17WPLhOwnf2Onews2XZZpCKEqaWyGAa+ivHbff4DTCAqvkg
QiLkAmcoZSfcTKIkOdk6v9suSLfpQrBUobNplh9tUDDnSld+UaD4xOtlMqj1f3f1DIuqBM0/O+Vt
MMgJBQ4wNsO1XtwEoaLPPGg+mQ5XrZtdXbcUewqyEXkyEpTcXCekEfoz4sbc0MT7UcFRWw8T0Szp
SuvUxk82Jb4b8iQGfE/vvRoAhGe+3x1Yz2LeGd+wOXZOKtoFHtfEIF7aGYd+wqRzq9v60BSQQuu+
nTdFhZslnsQD5tiVoNZgC/vSOrQ0mC5XPdE6PmwIIiLC+kysialI/mq2Kbs3KIVxQVbUGMtP8KNI
plz3aaqZ45/6OlaMsIOV19GJQwbOhfft8vDKaWZw63g/Wf4n8RMPY387bkYMg7Q3wqmywwiKnB42
VOP8hKnfrtvEcdfaJ6zIN2+zYKgyEpsmU4Q2oyLaeZhwthojA88yejzNBfvIS45oQZQZriwxvPZM
PxrjogTTu1nQfaCTl0wXd2ZvAUoNaVQ3KzLllmSwxv+tKkf8wqpDmbkf+TyGyhvETXvfkCJ3aYg4
RWn9oT2y2FZMTFZ9e05rHty8eTAxi02qerAnHi4U4935PSfrKCmxc0zEkIuAPFhPSjGJh/YC7Z2A
TldVd2pefHyUvW8QZXrOSziOijG+M0VwbdK43Nqlj3GuGVz2Jzb5ees4EcUDSH3X5WG2BeOXrpu4
5UPeSJNaXt8sU2QY3UquG7Bm3BunTjhHn53yQ6Z0fnrKyv6bJ7B9q0taO0YNz8k9aoeRFna+l9gR
FM7n5b7DRVmw4hCuoFTTa45SOlACZ/nt4LviveT6IfvtRwS2mmIp0zX5WcjwoZzNiktR1ulmtAKo
m515CH8I4A5bLMjkDvRUrMG3cTyGpWYv4cVCQPbrXKs7GF33FrdbPBpgNQRV98vaz39Mdyh0IIBJ
RzAFia67DRMKAxMw12227+2K+ZbBF6oXtcPbIUZme2XP6zE45wDJVsJ2SJoicUFLpmFOEp3tRWtf
oqBh5glINMOxsxeipZDZAyPjcU1Xwy2K5NLeCa3DnX9OEnHVDsoIlGP1i6Yfd6tN2AcudYrbyBmZ
YA6//rwCdEojbUURvlhCE3pqduaA1Es2zmdmyjGwWCa0njsCO6s3Em77rlMMZEJN3UEIu9/wXOto
lc+mjNyNTicCNnjSCHSjIcmkwKGgi+MwzLskOqYWxqZ0XApbtr2Ixb0lzuzfrOvc2s95y5Q1nqxy
rZeaTUMvQ3daCsM4p2Wgn1kYMATL3j1nhLR5LhKLtkgvmom+o64BRhEtVZj2pre50OpI81+2VYnP
4IzN5J+fYlzmGhH7dc9LznXQqFPQ4UyeuUB3EPDgvA+qZ2M25zs3dzpk2HEP2s85J3bx6eYG9kXq
+6ALBiBR4unKnnW42tajMtObx2gJjK75M44kdlPkkb3vEjrpqy+ZFVjJNMCQpLSu+cQug5Jx/CKh
RZjfnSKEu9Zco78f6dq5zYFjrBGF74O0eJs75uXBONone+Y5PuXNJTF0u+NGQgFPoOXmhI1n3GNw
3EwitkwR84wyI0OGp47EWx0VBhYXXbEINjNnYHmfhf7IQjbhUhx5fMs8/qKtHPK+koSZZb1KbIdn
YATsb2d4dDe4EsgJeB6ekPSo7RwCFWtborXiMmvr2T2lntXy46r7MuGtjxNwE4kjjVXUOSzjHVdf
zfHuMH53ih0oZa/2bP8GLUT/bsYzWmrFiY6ELhUMJTEygK43LPB0klvuQcxglKnOLg+iT9N1Lrkw
rerLQnLelNbNIau3ycTMGkfF1p7NIE/45RHev9Zj6ey4uUEFpsE5qBCXvCb+MTS5vwvN7Ja0Ll92
Tn+US4NgxPaFdJD9kPXMFTRMvqFjV10NO+nUF7x/mCpK6nQiKMpTQkV7YVF/W4D9dTFr4CyzYMC0
JWwg6CAqKDZyTEic9TE3Yq65RfgabSiXRlPWAZiSeX/He+as0D4dONgwmtrwceCQJ+ykW+cj3g7E
CB7aH5jpru2ImZHXe8CxF2sjpDQPhQD/b+tj4+vBbsAS9PEyjSDik/5zjGBOFeSwhUYa0ka0USEp
MfhwAdLi0aQ8kmRLuPv/wTO0RBv+Y8/QrWu7/GMq/0/X0PLv/uYacv5imYvJRwpHscVZrEF/dw2B
b8OtA23JWmxD4u8ZqL84wmQ18cnZ+KbpKaw8f3UNGeZfXBIwy8dsk9yhtG3r/8o3JLx/hrlJ4Zqe
aXnEkTxXmr6j/gXmVlSUuIwSvpJnGc+iNSTTSTqCYjYWcpjOslpETkRDMdzRFuLdOyWlxbQqDVdl
AJISw5De4lpPWwMt6obsRJe6tnA3TKMH+CtKH/20nzbWKN3HppblxrfbATo31FNQZMWzCxeDzeAY
PPdURKyl3dkvRQt1QbtN98p5i6dqqvM3ZfdLffJ03xk9s0Cm06ZmUF/TaCr6ClXcB9Xp0H4jqb6O
8va1U24GuiEp7pRMfhV+/R1X5R02Uw6HAzvnERuJ7yYWN1WvUabatzoHZ1f5hJp8SAyMIxiCJhNC
aTtSJt83T3OfP+eubWKGovf0pWc0dISxejVpzKXE8iEc8k9VY3zO8rGCmkLtxsQZwYsocLCNQ+Gq
hfXw5hGMv6KLf+Ga2MddpOjZ8TgPD8XZEexgQa6x5mX13RRZX6Qs6kZC7KR41XbQLB1e3Kjq521V
VyzLCegwwZQorGCwOxHu7mjaiySOV1R/E8+q8BWOc/YycVBZq7j6gc5OQQI6KuJ327iHiVKl1Wdt
iHHrkKta00K4acy0P1CS+NRiDqDjC7NJ2qNRlLM4SWLYjDWPqVfuHQ56CzPszW5TuQ8KTtfl0qSI
ZsdWihFRKd6mBqUzMdZ9GqjNkHPu8yThH+H9Dqjh9CLn0etCzSaYEUfCuXicxHH+yLSXgExCZ3Vt
Rldu8ivkYbulXpQj5gI1tftxgoBa3NGyvquVG+y9tvlRUh2fmjTxxWULQMRdM/1+j+GArxoDNTL8
gXLe3+MXPgYhL2XnXRAVGdfjjDehfbY92VlwRtBWlW3uVWVUEBcy6Aeq8vZfbKapuxixndG5aU81
dYTk+ROo1Gs4A8yhexi90pRf0Wh9iDczXbD4KAoMhejf5LBbKGtnztDopjI9+jCs+lQll1wTK1DP
esKh6s3TI7cjWNupwrcQZC9MOd5yAWE7718oE33Omirc9sr+6sEBLg0D6C15p5HKeUeZXaP7QFrD
0du91xNgffRi9sy0YuQ57TXdH7ZfCYlIAA1KovrCcE3+JF33YRXy1StIE9mTtRuk8WrUnGDhj9T6
q5TKYUoSPzR+zUty6B5RWAlhO1ixTZ+qMFggcyF/0dP91cjZu6DDY/7BFwUJCfKa7L19XTJtR2Vi
JtP4ROmbKdgi2VNHqyRuXsnhOHHuREJOJel9QakWcwnR/cwnCF5xfJqdGFzSHAIdcShEgk+Kix7Z
fXT1t5xrGpQHs9t7Dgfj4UNhntu7FIWuExD9qylhaSs5y66a2UduKWZz79N8yGfR3Gp4KpCkmOmR
RkuYBT7Vqnn0I9qrPWLZ0yxCXFzlMUzMmhFmd+xKHjKcqgXbGhS7cpwOdiMvc7cYAOF7Oz2d9l0O
VtCaGGuBSCphl2NSb+qw3VbN9FAF1SWAEebYnA5jbZIyK8TWC7JnoAP5ak7cu0BW5VaMArTTQuZj
LrDp9k0GbAuT3l3UuBSEuvUIj2DE6lOO2NRjhBfgUKmff44NpLEZJKcz+PR39A2OzPqJrde9nEDs
oqiBp2sY9s6DvfMUcSUnPsRQm+2kui+XEaBZWaSVKvOe1W2TVuNLYBevDsTK2XZv0H42KWfJtd3j
wBgzThjCpgnBdk4GlRrbrEHuxy3ENECMVJIbNgYhzv7GdLEGk4regRk+jcT3jQnzD+VxVPFb3GHD
GLEwaAd9S/YYHh2X1mbaWmP/Lmzi/sV0CueBjBAHYpe7XIacx2K+g5lVi5rHZ9l23a6SHPxdQZ1z
QAswxVghOpF/TiJtXbji9EaIaD8rDwJ1QWmesHkmub04hsH0UdTTk0EfWCocEroREZWK8VpwF6Mh
bhvfPLCB/1lY/tkrmXZlqcSM6HCegJQB3kZAx68j6zpI/PMFPiINcnTJYPkRRUj0WsybJeMDvYqO
Ftfi+8qJuuBmmIf53NWokD6d2ECXao9atcGKx11NXmjDChRtIusl19A4czCWG7CcnBWzZGcNRra3
m/bLSVnHTP4hjyfWqClgX2oRb0pocrAR1NuuGaDF4f9jZ7zuPZzl9nKXFma/6eygeS3kqcBlt8US
RYeOil89rpa0j3wC9F2w1jN2XpVgVs8SEWysMNnVNlRVqr8kDYJZtk80sbQikempUyE9C8ZPZACE
lunPc7M0V01LbiTMsOnJsdw0iBq0iMTqtGsbRlBeW6AKHqKM5qtg5mltiAeQWPUubuz05CPSEZly
0l2GDRi0m7hE2ovWnZD6ZU4wUZnOnla+/ERcAsy9vJSOZW2hi97XnHI3RRjsW8x9EHdIBRoBqnn7
yDGVvQ7izjLaQosur46FMYQ7Xq3i1HqDycM9btrDurTPVDahxUFR3uaFPvH0M5NP0TNDk2QwatgC
q3mQV98wrVsVVtvMw1Qdd8NSngfXYWTOuqr6hWZWentlIVAP5T6LAqZLiStBE4Y2mRZE04HZVRPm
DKEaFnaw5z51kRSZFq8IyYuT5i4gi0HzSo1Anr/KEHuNxeUrkORJSk7wcceWHCClzmZ1kmoIMBHZ
P4uxOjNQaRCzanp6hI/FsjhTSlDuUtk/hlX+1WE+ZOWYvnMZnCkXPUgFTKEInR64CAnT8tRYLH9N
xxsXpMlHPiRr8mE/HMw/q9kCQcXwnznBcllIuJ9TaQHTSNxj7bMZ623/lxBlt7az4pz5hL3m8dGe
zGvXZrQPj9HvRD2PTsMGogEIwZDkV6uxNqUsOWUKctqGP+W0WFxoetWs3gjcRX+AboYdBDG7Wxrb
h9Le1BX5GjCXpyZQILwxRng1ZoXUi/1dx6PcbIZt1NYvqsRm2tUfTTZ6hyXq6/TUPnFrFnX9KmP3
KwxrgkUC9E0NmrL2zWnjRVQtpiSsy4hepsEJ35xpMeAxAJqg16yhx6qdJON5DXAagOY0nrOyoybE
XCQMiuhqXnimsV7O9ovJb+wB4oz68wBOaRfXrNyorHU+u0emylyNrOAygUsRTeIFq+m5N1qWM1Rb
5TE1xA0FQgXanoxhgdc9tJz+Bl+Lugh4S6aPCyw2W+s4cNRLNWwMF9YRwkPU0pnoAaNKZwNd13/E
OPiUF8axrP1pleiKeR9bIQwoamfbbf9QmSGNC7hRN6ldMzDHlKkKngGUAyIb3/stCptVZNY16tLX
IGgvCkG4be+Yw487zhjnThdYhb7nUDc76WHda1Rjr3U4BOy2aTCuM/wUQnTQdgu32+RBVZ5R2vO9
YmDFHMMLXqBkeVvbyOYdCB2sloHp3Ow8O3Wky149kzbaHiM/N6HPWmhE2BkNLP10RaxjrDB7H7fo
1Q5+0XauHlMMC7jFMZWnQn31/VJAO5DBDlL8Xn9+KbOQTunKAL+KKxKEFLUSvgmrN7E/c9RBRpZq
PBWpAZBFM+W0stJ5wDzHnVogKwpIXOeu410YHQ2kCKLO2iBqtYt96FHCLuEbZn07EeX/2y9/fhsB
qYNKw/KSTmdqGzBoRiW1oIZ6sPpKnAon/Q6nWT3kndPcJpcYVSV+4ZeWa22DcuoTnBS0R2EPYxRR
AcNJ41YdcpjdzOB0dK5Y0Xv5ZBv5d2pNctOUGQpcHmCk81jzu+aYFdNZReCf6F2gOqZMwz3p1xef
hctjp6Maf5e17qV+mgfnoQcXtM6wTESSDjKQfAzan6cZEsFiJynGQ0g26ZDE7QPWcfyTlTlc9Bi+
D5oh7cIlHmTvbEia3hftkOAbsb9oYr3whdBCHO8ylOqdN+Zn60XUw09Xo882XuV+0juVAwiNOdGh
DFUtMTMyXqgnQBjt9zySnIIoaPTj7CkUweNgZ+6h0pwh7dB6oCL3MTMY1EcVkfWqfNMFj2TSFqaX
vqWkELdF536nc27giFJ7DhIe+nb5MBS8YH060xTU7ADydBi1efiQyGcG9dpL5nfcgF85YYKVDR1R
QH8Csxk/l47/KwR+ZXOGIQaCfmKmkOQcjNqRkyBZ8dKYSflkY8sQafwVCnLqjs9PHqfwYmNqJz1H
kuOj+lt773kRXeL6LotzFq02/6UMJOBpIAwG5Y4BnO+vWdMZZ59pUXzWIkh3Zi3fW965qOcGtzzv
Pi6TZuOiuu6QUhwKVMLbEFOT3oxX/BOnulNgspa5ZlFsorjgjfDOqbPDCfCShVO4024Xb6CH/ekx
PpBXOFcZfnfsNHLnBKyXEgZrG587E/efMMVTV38OiZq3QwOGgIPxsdCefqRXhBwyhir6VO3kPvwF
FK07wBR4jDXKnwls1rI6NoK83baDjcA2DTQDzyRcIR+zdmEvdtGn4B/VqFBrdGmlML91hCBijxRD
H7HFx3S4Ywet1j37CU4DoXlOtP4aRmSb2ce2n439LXM4iGnbpLfHN4+stWgrXnmvx5jthKfH7TRX
emX1AWnIfMDdMjKoi0vmj724CxNOSLzQ/cbwrd9laAmkaab61mfXMVYYSk1xW4SB3FHtwR/WSUKj
cG2YCqQl2r6rMMx6ZcPcmd18M9DQCZuauMJ4dBsbFhfDwj61TsnsVDvQ7nsudbxoFQfrKiuifRFT
TlcFh9jyyfxaswHfajOCu11HhFpJdgxIda7ASllB74rF79iPnkls6V2atZuxQ2KGQRiPEGHHhI3r
qG2gV9o5gVz+hZM3uA+6AJBq2qzNsn5pfXO+TlnHA888ot92RyRWOLKMLpiZcuwNlh028tKpx5EY
tNA2C6meHN314J9wH3ZTi8+Gx5Rt++EtlJoia/r/VoZhb0MsK0xDcH9mDMsDG8OMhcoqB0cdMKLT
odKjK9aifjMsoivWRHrAB2W9Gmk62cbJdEuiNNlT1hHdRy4l073PK6jZIicWJrARBN1Lnb1nAxWW
FIw5+bFeCvjG2eeq1lrtbWfCHuvZK3PS5mY0sP7VOCQHt5uojW0BrCTRXQm3rB7GNWfGHqAUTeUz
uANgZNhDJmZWaXO0qC3wIGZse3u6tBS64UEHnaFleOzDtAa+7hKclsnOC4qf2IGSlR7mBtTe+HsQ
GJ+ChSrP11mX00RUOH1PmooJrWf9CHvzlxf94NIM98jE+LRrXkHfmxePKn4J372JUL7Msg/XSFLR
QTODxJIrz6JOn0ehyNLgmV7RrjXs8fQcCMCs68r/jGYAigthfZUW9zzbfi4euV3v/w4BTQR5gR0F
zw7HMgVdNRN7SlENeHUgYT1gG3NrvTrVkvGDn0n1K5e/V2wFaxkWT3IvDtz6CCRtjkWHPaq8sba8
NBw64XTZTKXYUdH+8BgPxr0LiaTAMebRWMsUDse5G0yrjBiNYTwjmeTbiBZAzgzGy1QxKfAiCmzY
csY2tDtPtStbTsFxBCJfxd7eHzlTBQT7CEIlmFxyoHwTQkOCldafODJZyiC+gmtoLSxt30fR+IpY
3m5drbNdVFMNTq8MxAnScyTNH4bGSE+mP4E6LesZ8W380VFE+lSg4pY1jphxNsxdV8fPwmko3CSU
q4zmajbhRzbdu9o8lXP/QUwoXVm4zdYBD6qCSJk7FPtggTlabh+tMeit4qEkb6KM5yoyYcvIfR+G
FxJUPg1ji64b5RT3yfbT6wXbx6UJI7NAl1DTk2cPWVC+w8OjwhXArczlBV2JaI2BTRkoAZkh/6xZ
zVJy2Wgzldgwq30yHPFEfEVydfvxvje4geLS7XdNIp+AuT6njeJ9HUy5IvwHl98qyJsydtMmAwmT
kqfR8ejugiXTdbSuGc1Wz921EDz7XhNvJnpRhvlxoU8IgqZxoeCkNpyiB/dAdIjv1UBJqnvrqI6j
rp+igGRM4prXkcvN87OL3TnY5Kpk6yQXlcA/zPJDi0RpFfXFd4y7fMLLqSyiU+KzpmH7ENIFvGKQ
/IJ3PAv6YqvE4nQxKW7yxxPBWh7KjriMbvIyRTCfzZzto/+cJAr9q8h+FhXWi7mHlmFtRvhW6F82
A7rjEsDi7NaGu1bQg5FS3dmD2FMWOVIcRSuerscUHirczWNs8xnxVNN0nt8HPOjvLCN76irIQb4n
z7Vjc4W1QEHssCUnXh9H5weU7bWfQ6sGAAz5SAHgjDFs+97Ia9yOaGoNR2Jbexw852rfScNf+8k9
NEHsMV/N1H0Wwc8/11grMZEXL6517YeIv0SqA1Ua9VqVyR4Jk00z+TvZ0O1R/D/x7w7bx+2/ou8+
x//2WVaTjoEZ/o//EJD3T3/r8rR7/tdPs0TX/+3zEJr+a5R989F+/NNvtqgG7fTQfenp8avpsvZv
eevlb/5nP/hfvv58luep+vrv//Xjdw7CHm+jjj/bf0cIIu39HwtIrx9d9b/+Z/Pv/7O/6kfS/4sF
o06YFAJZEkbdPzD0bALpDlFvz0VfEj758b8x9PiIstFyfNNybJQd+++pc8NCkPLoAvL5V4LAONrS
316G/0TsfFGJiJX/PXaOfGTzOfiELl9GLsVZfPwfcGh2buOPmDTHLMRYDnz60RvdeD+Qe3CsiSq2
3LjJGEa7V0v3WRj96xC5zZFL2Fg3o+SsqdBhZsmz1Q+jj6zqmHditRpV/mRjoL+kRzOVb2kfPCfN
cB4t5z4P6QrzfDzCATROruw9xkzrIOKAo30wh8cR7xd7DsbDjktnXpeT65pKLKNWdM11/yvx23ml
mAZeIJKNCpsb/lmUr9++PX2P+j1LhkdN6dfaHYKYpaP+XVeZS/96wznbUtOq7aJq44+9zaBXAGEL
zGGbtwH0ZQF1/UJ0jLpjo34GE7cxCjo2RuZeNBbMGENyK0VQQw9oWui549lwSrkJMBrwJ3B5h8EE
ME1r9hQ+iVkfIEjXO9+onsQ4vxv9cVxOWqW6G2z96obpr6CsrV1tUlME4gp/upGM2+ENZQ3WO4T/
kGF0l6lnd6TS1pQn5Oay4jnVGNW0Y8uAxAIaw7Yge+GK5xsaAiQIsZ+gDUD2z26DVx+MDAWnWOar
JrtI1m2SQzyfV4PrQPv16C5ffFBgPe6yWSy92B3uJ5tpoKr2SjNE9mUb4tMYeLZH80cdiXWTQhZz
YQqsale+sEPFKqWcAbgJuOClNRLZarXAePJi8UC4X01ufYmm+Q3MVD6GJfEnEqQR1hPTQe/GkVdL
Bbi4Sg/jjH9UCHbAnZ3+QM8wrmPFwYRx/yId8EOeG3ucT+RTozai98Zk/EtJZegEVNfIn5WcKaeH
/b2W4/jg1yFsj3EM9gh8P7q4+921nGGkh6UnsTgams6HPdn+riCyiVnCwiBwQ3RloO8Hm2we542E
qbNHOiRpO3OQ6CjFcdrwgcdiQCJrercMvXey4c6je22FO3k+MEs8FU8iUe+JS+4vNdjXFEYAfmdB
i1j4hhv2LKuksb7iEVFHxe0PImGLNa56h2EEs9n4wUjayne+2Z044+EfCXcDTVRbB69QgFXgSPXW
jnX3KV+SiHWCX7QO9KmCM7nuqAoIlz2PjOIWXn60IQvwVBL+pu0r+Eyj4UmK4G6ouWrjBl9g4bb3
DuCB2p2NvawB/NqUDq/ZeZwt+4WwyTYznXoVUlUNFOaQdh5OkrkndWtsiZvlh5EWcirtjgJKHi4k
3qTSu0vD8iWMvuZ6fLIFn93F4rTNjXLnCPfiT+G3CUR7pYX7GZoL53qkTCOEKej7wx542MFq6ZSh
nqTvx/WgsvfSGu4MJYNN7riUzfxoqWIPJ+dzDjSzoMxgNpDGlz+vrz+Yr0RF+Tno4GuUeRsVCDIn
ehQKQhtDKov6il7VNyn6c5zkV1z3F+FpTsSSyd/cq+1c1i7FtYtGPfr+juKcKzZhLjUzeIgK3Npq
qFfop82W0cSXbrt9ZAicGRXONZ/fbhhQHH2L4ZTvQxeQ0aqmXmeVjkyHTQcPle/ExODZKw4cI/f0
L7Zg+sJDy4n6yA73mgr97Nb2Q9tzzBrbcFhLjv0lB06VCR5JDgTqXB6mocMXM4zjHnAnmV9viysn
PaZTuE/hum6MofqhhzI44Mdp2Cjdp21LYgq2JKkipicmDwFQHcXOeKS2m2lcD/oh9Oxd2Jb4mZGj
bNmFp8rhbYqdbDeW9GBAqjSFkd1ZIQjTGO483UopVHKwzBY5vFrNP6OYLgl7Lt8GTNn7zNxoFeRb
0MnlJnTRJCLIGKus8GgGq6aTIqWwsWdtgU4CQECH6YIjDNmQ5s8QOq+tIpBN262uHYbYLd+HY4Xb
utXMszzjQXutfzCHYW8VeQMHnF9g61PhUNEgylNmCphJL0EkrsG//m9U2vw+5zguU/fXUHh84M+f
BbFVFjvkAApgXHM3FjOg6X/7JfTVP/72zwdshi572JHsFqlaqjJmz+FVs3kz7OwKhYRuYcltPqU5
KSQqMtzFylxImxEoMv3UXeFtXea6fbcgTPDMrPbLKmUvw3+mGZtaMfEyLPInVpFuqXbd1a2wNs6l
hRqDmMP2b3Qfg2HkDK6YKlgu1D9o+XEJxZs4VokbJFpbI+G9PiSa4NC5DNMTxgvIfdRTnKbtedrD
Zk/AaPTEFQ+g/d0BPkP8ohp2wkkwHiIXF3LnJlcgaT9iMH5bQ3uXfiqvaSGeA71gaLyQtH/Q3aWs
8CMgCQZHBfvx6ebRjL6ynLcqkd/a0fewDJ7cLPj2mZqQMqD7kqE7j5xdWnEV92O9SSpRbOyGnylN
urdEdg9F0rwV6WBtwsJAbxwUM5K+4lQbE3kyfEwtbr/Ns+A2p4x5+15TxADNauhwU+Y55zfvOBn+
TZR0depIbCc0pwoD8SpvUyydPPqnkbNqQTqdPJ/9ZAZPo5kv2XyqbUv97kiQMR2B7VOi7d9Vs0WZ
uSUkdGl0BjnJCeBUbf68Yb4B1FTUxjEq4UQmJfbegaYJrNF9dABSSsSgxw7Sx8W9lNWdECNplA+2
NeexJTXTJoRp8OAwaQj0Zz0TawJ4EdGWpXvzIeEKwDbhZ8bEpoevLnx7K2gt2xSBW+1KDARGyHHU
Ft2PLm37m5G0fHrvpomOshBQ2eaa7iVo83Pgj2t8Gz/8/mJZdHd0NMNCTntQJm62umnONVg5jnNk
3+f8rk+995iMRE5VRJaNV3fw9iQ5apMuk3ooAOnKY8mJ0QMBtvJikAURD10rSx59NX2VPYcjr5iv
mqGzNbW3NpyYpQb1JdMOPDrWQ3YiJGXE2WRjlvYYggQg8oQuxlVDUW1g9CuL5WdDlrSpve+8kdbB
YOwt62yXSUgLyiDBV7WT2LQFDU7hkG2Shksa4jsGZLmlhjCiaoJyi3Zst4Xh33sm+dHazphuWMfW
Dz/nKuRmNRjGY8CNyNaGQBzj9qQlVa5VBJIgJSuWmxP7F8VrPyfzS252C2OJOzGqf801w7GpYhTE
SPwWJBzL3MXeG+XTXSpbrAWLMB8H5OwIp9I+tjFD/Y3IJpjypd381cwc4zkgZCsuoApSvL4aE/CM
OYj5KnQqriY7OQU9RXpgF96zaXixjfCtr+DSRw6meY03MXbtRxo87i0bxCFf6DXKIJeB2tnAYZOr
YclmSZIO5GfvUE/v6He3105FFMzuDbHJaHhrjefBDR8ne3H/DM230NXBGXm5iuhWTt1XP6IIJk7x
v8k7j+TImSzrrghlDg2fhmYoRgRFkJzAkiKhhUMDu+m1/Bv7D1jdVlZm3YMe9yQtk6LqYzAAPL/v
3nNv4WATg0urReP5j3g8u8BCKR19HsvAJ0ra/NhlQaR1EryJ8yongkwDxhACLyQMHU9JN8oSJgB2
yYkdLbcrDg76kaAIjw/LPiKTsJrzWR9WkuOyw/sBr16yHK174euU0nWzdAYlRycsj6HGpmKH9pgV
vefHqS6ynZ0T+7VcVq9d99KPoDiwaENXdNkXdEAtCt1+t0NKigKqEZ24RzWQdLnJdVuqtykwSM7E
7qIcoreib7DdcgYHjMwjYlhKp3D35rTApJeu24B6vyhrQmIk4BVbXjH6aV7STH7pifuMab4sEEvG
xnr0kkjtwwlDdCLcbdtw9Qr5nY7yQiHVj+655eyc2JjMQgdse1fTSP5mQKrWQ1xTVqPqtS9QtW0L
cYJXzvPpr0kbrjhOKkhwAUY10ZymnMAN5dQ0eZYvpE6Xo5z6ZTMN3NoRYdwkVchi9DjKVF/XNr8P
yP3eKrS6U9W5z0rhosNmBCujIxEXPYCTQnJodSTBEEhESF+To6ENDo68a355Zc/5jeM/3wsj5kSD
pyqnijyZ5+2Wmg0v7lFPf/+K1A+bUp+/4Per/vkNv99rdpk3rX8/StiCr5LOK7lttdBV+NI1Wbe2
exaIwWPvtW+ega/I8S5J1TB71wE4ryL6a4nuDPLynlPZQv+A/of+hnMUtWjH2nTqcTquhctiVofj
7OvzBsTB8u7mC98/4QzstpOefBoacSA/pTO+vlR+xjrD4W5trA03/8TfuRpQydWAI58H73wqK/aG
981pCSwFM6kPr1kb+1NDZwWReSaRnqZtztTd1U20P42Pi68d9kaORumKl9oOqm2g9bz/QKRRSEhS
sR0eMD7f2QHoFCjFjNL9VXMg/mBzKR+KkXchpvUQVDibKidFOh88tCMvHIDQlFYzF7zgVY7xfE51
CwPFxU7oNcSMwD4s0vGHOGv+btuTvVDFdvDr8GEK67s5n3rHVP/Q83C62Gn61Egg9x6Q+rykmzDH
I7QJ2vJi6tiueB3nHiLrObX67oEU1IFLVi77Ik5WXe7vla54ngPuWRSNfSY8py0BZ2P6nmvTqjVb
wavgHpKll8Hn2uDxfjYcjtmhVi3NisQA4c1lMmQ/g0JQrynT4R1+hbiMS6HN7rpejityhhTuGCvD
b/pVmGCBj3zz2kY9HRiZ/WFYdIZZxSEbniJLP2se4c2+aB6qvP6bxc02M83HuulJR1RHI9SNpQ1y
pym9F7O2vj3qvSZmMF3RmoSx7z3X6bFCy0Z8T7HWI95trTD9HPEhDZrl4ahnmZMZh6BOfwxVb6Jk
fLMxvo39cJeBOGKcoZWwmE5Oj2DsoSbUFJEyZJB8EuVr7xJNHtpvz8jeRcqux1cZ8D/jNIo4IlZU
X/QSo6cOgLqlfm8tG0sth3zfefFTn1EoUlmk3iU4GWnQitDIR6x10ang8dSNzS1Cl0abNa85Z0uL
pxf6DbguB6zn6Ht/eiJ/vq9eeBryRW+QJKz15PFUqdgbU+STrovkQ4bVlqjhxXaUWliinHdWH1RM
PnneQySCV1mOu9CkvrR2sSAMmtiFGaVU1SC3VBd+Jm54nOF9oWkArsvuDQ18VR7wzk/FNU2muxuP
tzQjcpTY9lFLMk43qctBhWa8vOzuFXNA5JpvptPO4rv7kfAKi3eTaMgCUyO90sHR95yNWZizVG1b
i46RFu+bwlgZfXahQU9L1y/6Pv/pwo2AEUTwfccdZBkKe593LymliVCxtWLtZv6fKQAgmsDL8wpC
/oAXWcossCg4LDe9FdCALwPba2XSxicM3DYJhnGIhERdJ/Oogb+qZbop3QZ4Q/ike/XVT1Sz1Bug
emmXb+g//ar2SUUMJzr2MmTaN+GV8yRDZP6c3J6Ni+YQHefZV7r+LVLDs+1H8Nh4+MT0XekPTj/s
Mz/7zkZCzBSQuhUAwoTRsynipwHaeBJ3HzxX2BaFt2xqYcrmxp/S48DnJKcuBR9WVEe9J3oBXYD7
Nrn5/lQE7jfu95mTgU83MhdVOgGxCvpFRKHokuaZa+RbL74uf3pR3N0XawJuzmlhY8t3Fl0UCfaP
gf1QMk7ruvfZRxqPEKdu1c5yvYcygZ5onEwIuYvQiDbUaG9DEHnpEH/6tCN6Okeh2sWjPPHW7UqK
jiL6gjZea599bfxop4Y66TkpnFk3fCeYB0zc1V6vc4mRlM/w7pMKtA5T4x7RzOildEfeFRnOyNas
/nDBsPZItOYymueGFfoDpLgruhbIcY3QmPVBLK4ixMnrZmTtvteMjoui/Stp864bc66nJXnWu4e4
xXihgmqvonZvy2I6jqmVryfbgQqfmj+dYb9Rvd1/WID445k5Q68OHqkE/HJplHtDt6nNC+1Xoggv
o2aby8qrgevQK1twiMRwArnNd3TF4I+7XAssShj6iebYnF4GAzlBa7Mju/jkMevNlbJ87SCUvUv1
IOU362N3p4NQjQDOG8fZTh6jYl7qYuPjuXyxqv7LzO3hG+faTqOe6d1Uur6KI7s6IR/lAJmos6XH
zbmzHD3jgLkIqBlMzN6tdLzHRNd4xzmYuceS1B9m3/CKUMP2KNMmuvNUfZrsbpt7obOtIvuxzFts
5Chuq6qyCnKHOs3j9FqD5/2CtdVhighwqcnxAir9nAxT8Mg8QMS7NJqHPPlK0+IcgYZZWIlBqqb7
zHuWT4Bwogs30mrJ7aoF4KSxGK/zszBMjwA+ExoHLrDQqTwnk/1S5vPbwYQoiRg1MmdlTn+U9Jgt
WEGQTNCCr/rCNpMsoW4fJLcNB4vbovOpqw33VCr6awMeneCsj6MSWc3GCavZnK+02DgFHWp4nwxP
oUEmM3T8W+UkG9kgq426umljcdOrVuwn/1WgFkrGnB0V3J+SuHs00VWZg0RAi8NNwEnvVPrOW+3Z
2wbH9sIIQw1veX5pqdLFVIZbPyMaGCjkXZzi3TJM8W1oZsAKjUUy7Atk8DEj0oCznsngu48zsozV
3jbLz3Cqo+VchZOSMNl0U3gXjHCHecBzR6pSJzB10CiXtXwfYh0oFZCurOB6HhUG3dir7ySZ7Ops
yeJxrKoAkAZxOJ+mxNLLum3oYqupmhCbih7sm7pkFJ8k03+cc9vNGNO5gx1x04zPqnin5Ho/GLaz
0ip/XEkv2fUN61Wem0TrG4bytIKPp0siCsySradeeeYfamXQ++Um62Kgf9RsY2aHiGOgSKrqOab2
sZocUGKUqT21MFMWYUpWedL+OF1O3XUbcP6JrPrR4YC71ITjfsbQZup4it+bSEHtHnqFGbYRV9/k
pPD7FY6vn6Vd1a+arMttqIPlK5oSVpay/1DwY94L0qpmx+O6p4R11VjyBn7/mnzalrEuYrzjRjYb
Zj9BoDBxmzDF8kwcoSPyfzBQB69N9pvv4Qm+50W9L6uex1fLkjBvaOzN8uDRgJBUmSOwFG42RgaU
QnebvR6Mm9bHBosRh3ltWhXjDPyEJRqFn4QYbzz1NnpK13s72dfI0a+YD69dykw0TeBRwiRZpx16
56SMZ8xIb+2Esuu2N9yrnN3y6VnEDI6hsBDeOa0FsVom5NTRUvJlp8mvLs4oYNKD72o42UH2WGUJ
pZw4ZVdK9VA3y1cjhpOGa+JIM9wTIsMdKCVXCcemoAFxM0SHBGig9KO9AwefW9f4KKM3tyvylRU5
X14PmqlB1e1C5IKpIEQUxHIzNv68ay/xVEOqH4JHlY4fTVRxhEZ1K6X/BmbwLCv0jBFaGiQXLtgq
+ow6UAcTZ33Ceu819YFR/VWrHHtqTifBtMElHC+l9H5Gyeg/Wm92hc1ksj/M2Pmu2+LSKLz81Jl7
ZbrRTVmvDK8H8RVfA6PCDm0otgnTjDiodlWPbwz9plqpAB8vOw6qFmQ9n7oeIe0QQ8faQhp4QQ0C
8Cq7utDnR/WOOAaeRoWxlty8lMmR++uHaU8P1Dlywh+43EDDLJVuv5nIMLkc6k3iMQEHZXbXbA7g
ppcthdYcOsblfRjQZ+/uWUmlWv1qRz57aEWcSLdHKMBOx+FmBEDl1sVayADHrZiWFooJWGa0A6GZ
rwJT3qquXG9Vyj1Hh9NkdVurcQ7QKwk5eP2+zFpA9/pec9qfZsLDq7NwI9+f+5KM9ZRjTY+i58ml
pcHgP4sRIkza8ggtVO21yKFM23Qupgx2Rjs+8GUAftJvp4z+jihXLHxy+NIAKEMf+V2nQ9IxuQlH
siQAbNMdbOLs1ErrVoz4p82yf+gkpwKkA6R3/R0K2LMdQCxrkoMusHancyo5UHxTScXIgmIUtv21
udVb1mXY9gIjxeaYGx9DFl9Sg8S5YYB4oXu5RS3Gg5HGKwoSLpFfYGgYXljNQwXIfGtVzIunhpBN
MedBtYIy8popWhsDwmE+G5Ix4ESedo+w7EO7O4Q7fajq9VjxhcbYrQP6ubf9LlB3KhK4o3YkbIEo
Y/7L50c60Y0grnE9leQSanoTcXtMS9AGr7gziddwiFnmOg8ZRNXezWy2cEgimoDjA4F/lVr8uoLx
25kcwL9VdSdD/uYm4wlt+mlSNPhUEnkEsUjO9YmWgu2EBektVDOJdq56TJiuaDQMMYgtxpR3mbow
evwFcPcihmnL+KJukySc2ii8+FAaF5IzJsGBpl0GXvI4MJoQSq5YacUCTFbKHawXqN4cWgvLxF5S
avu2rzhshXBvDQ8gZtE+Go4VXCn6xOzPwVXOZhrFIQo30Clzm3seSGeTRc4hYS5cm4K7tEYCxSFl
xjXxxhl4IOgvcHLx6UK3jgG/sMeWj/aWzRLT0I+jN50D5vNFB1ltx8tG0C5+hs7+FRQkYCq/0Jd1
YT/qJesiN+D3ECE55a1UG9OyTzhWvMPAtIO+PLsNDeRIuzuZPREwA79s1A5AHOVTbWYjntGsnOMR
1MYMt9HPs43qxtcwDORKr9Wr5ZREo7z33IHK57F4qFOLfWpT4gxOmOIs3DgYPJcc9KtNZ1lvrK/x
DV9dw1I8FMaW7Ne0AY/7Wbfug8R425gcJ/J+50uuI3Y6CJOgFDG0VhY+UbsvCGR41afh/B3L4smB
FJ3jp10ktIbim2pORsROu9E3UmeotISHVhZPWDx992/eNLsyHXQ2g1gGaTzbpO47jMtXhmT2ga1m
sDNCWOb6DvHKiFtqdtUGve7Gbq0nLzoaEGlLzi7lEC5jO8E3BtDDxQJgDeGWr+Hmbp1Zd57rUb1m
goeRQZU4MrHchVrXUlxp9auGfbzBHftYccyhUSvvm58coj25APAs3CUxI3EJKnuMDjvlyjvexGRn
CevdTop1oRn7BLMZv0pciWHyipMVr7yxSfXwb4sknCXZh05+kweD/uW0BRtKLVwHSXkJJPjlOigP
omQ/EbijXI7ZwezEq+uTsLFtnyMGBltH+8PIuq80AgXs1F8dV6yx04b0niSbejLPrT5ukwGhp2X1
xwmb+03ZaNe0bN4wMqB+JpDCDfG3mEKyA1yH3Bk3bkeluVnDwMgBS2wtbTY0Ap/Re5OFjtcmNGOx
m4W2eQx9VgvChFgcYNTS7A33ndlYDOR7BNG4CIPxLcThRDNFumaD8F3GyX5o2TC3/Y/BemRpugwg
cxNa5KQPyx5GXTGo8AbZifIZ3hO67sBn0ep7SP0iddtHN+YOa7bZt4WZdsnLdwlG9Tdnqgv8/pIk
rMwUDI+gEV/lilDcyUw64Jt0mTAPP7XCe04q8CWTDphdRvk2sNpXK4hA3+e+2hlT+26mYNjwrbL0
fxCNFb2NvICanm4jQdWrL14ThS+4L7FpfcWMVBgOCO10oCYsE1fy7JXwLAV+DRil5K3n1dhgpjhq
t27jekvDv9ADzqIgDW+uo9F7nlrvVomAwhoD2VVs7CK0jhakSHxkTAw8EjLtB4amEQB7wEwOdr9M
PpsMjm8VYwHIBQNl1BXL2BSke/ECWkXzjQ/1YQTyZAXJRY4CnIxDFqELAM+5LMs7vDd9CLvE5u7Q
uuTwwKjDBwJQ2CWXvtqYwdqx8m4TaQXdv6bzFhnGY5nRFcPriBUXiwmkYPCj4ZuTyYuwcIrGYV+v
rAnyQzCBizb0d3bLGT2ztNd2uwYy3kqYWY20zomiJRjBluDFyMps25TI8n1oveo66bkWRG1pJMhT
MKKIu/q4h+QFzz6xtmQ8QgZJldp3dW8cEoPbcKDfiY/AWSkrcy9xHHE4eDSpgsIG7D0qlkdgUvIN
GRA71KONp5tIirbaTzX1Nk4jmiNi3jLEoLaySx2HMuRCXKBGLNUeI/NXifqtQqykuSEokKIyHlbe
jxHCiqnEax1XSBRB9kQ3HKe40Up2etTc3DACuliO4CBbpNzchOsCBbuZw+RuQSIUB6LBquJkmjm7
56S5GYa1TcsSB1NKoGds66PZlOcg2hoyGy+YKyujO09NzcapeYVk2EUt2lGi/Vg2my+6B76orWYV
Ds2MPejeifDJqoCm0CpVNx53z41KaLqOBHoIBQFc38M70GQ2OE1dPxiu97eE5xWXjty7LT6KLuSq
4L/d9TIfdMbsCbT8aJMXBKMCCXOzzeITXcwUmEl+Hi2pD12j1Tun9v8alXNvo5xbdvXFk5FDVzoT
rDlhz3M8c4kGzioymUvxSddyiGF0cZa2PGxeZexvTe/AenfY+CVRfn8KX/DGdauxLMt9EC4kUcMd
X0eWuCFpwrnqajvTJbK6+Yehi4hqrNVMS8wRknd9hxboZc5at/CTA+i/siAm7+Vxp25Zmfp90MFJ
rpkSQMxxgznYrojIZwsCRmiQji+jpdtAVe+tsUJeJFtC+Tn/GamyNroYQeEyx2PIZ96+9qz/NmmL
qE/eBaK4010tm6flr0fwf1W/83/SS4nv8H/2Ui7/KM4C/+8//hszJd/3XzAO/R8EyTlGeabOSfnf
zJTOP2BqeEA1LAQdTsxAMP6zkNj4h7R125P4KF1H6g6f+ReLw5GE26UE/6u7tmNL439lptS9fy/Y
nc2UJv5B2yavJlwd+se/mykjkgkQ3EQIISH4GDqllqk/fkSJC4oMhsDatH2dEe5ekkoLiJHtGTPL
ddDdRonP3Qn0tQDPTjwi9teMOp/NEOZrBQUPbCaHE8uTO02Cs9dyvIcNMx9zJldfRBIzyYW3s/x0
XOJmeui7YC+9Yq/FCSaBDKVA9fqpHQ2XDFly0+oOHGRS0d7XLzI61Jam1r8MEsKYBIVhU8fdaH/h
/nLYSPJvp4Wt7eAvXGSWafI/7mM2NJtVhlQBkzGjkytQpfM6h9FdF09Y9N36/TXxgo8AaWp+kBo1
LAd/TIk1m8Ms7M+JGCykfZSNADzG58DrL4W9EYnZXQ3G6QJQ7qXFjD6OnBhL+1NDaFz4afQd6GO3
xYDm0vbiD2Sb478GxOxDmNrOURDXzDIR7vrcdY8Iq97CK4mDhfowHFzM6YpsyJEV+XjkpL9p3Bqd
EUIqLofYO46wNF68fTxvV7DK5jefBoQHrRXtRjOFfTfHYRObr3ReTPeEpfhWxVW6y0libdhL5jux
h5Pc3EsyJkCwnH3jM7a3OjFDs3LcZ1Kt7qrVqV7vCJtz1q5I7ieWtRp7nvjcBYuFazbdYxwaGcV8
KnyC7T0uWxp1vFC7tdIjhWCH6lHza7Ft3LA94FqVD6791Qk320xO23/MzIqytwcCmQLsaZ5G1770
j8Y4RQ9Tk4Jvkq06V05tHfX5iF/Oh31zPvYzOHfrdJYCxlkU4DnEebF+VcRHqGcHfRtLI6PstztM
IodlFSA2ojKks9xAGKveTOQ5VM5mxh8hJkV1tAp752ahVuSoFnKWLxJ0jHAWNFJxZPdZcBarLgTZ
INTOGXQkkGgWQxD/H0MqV0y/YHccOeUB7+gqczYEfyfUlAFVJYmZYwg/w9uOr4xw1tqYJRiJFuPk
49HG0Vah0Rjc40f7gwwnv2Q0nAEtZ9ZI/XiuQQRgAYRD5CEuN9SfptgnaEHTryiEOuSgEuU5XQQO
ROD1gIxSivgMiPedap9FO0tMFVqTjubEZQenRa3GDthDiColZnmqn4WqFsVKztKVjYbFFg6AeP9W
zuIWU8fSR+1KUb2aWf7CsxHNclibhE+i81/1Sj5Bmzlmvydeo3ytUNICD0mtnsU1B5WtHk4O3V6V
2RS7CfGtnuW4FF0umgW6CKUuQrHD3kNurNWfKwcEo+ncskxlO9gRb1TUPWez7Beh/4EOgJM8S4I5
2mCMRugP5lXMomENVEGrx1vX+X/YqywgqjG0reQsNnaz7GigP3KjbfYmiqRCmYRrNwLzsJmpg8di
Fi+1WcZUs6DJ67436zuLtzhie5YhabQTkBPX049YfTJ4GQLPRTB8KtRSJrkrhebr9NNDSW1RVIdZ
WrVmkbVEbQ1q61QQkRkj+1UHRpOPzSodjuzA1MLs9R/UEhJr/rsdI8UEZvieyRR/HCoC0VTee1ZA
uemUFvPdaaVkdZlH8CxLDz07PIWVdkEilPxdOCxqbOoLxzO4x3vvv5K8GdGfMHn6unL3Nk5pTBTi
5tYeLdLpV5gaH51ipvI/Iqt8iycZrnvfsoh41a+4AL5adcvS6ccWE+H7btz2mvAecDIsoU7cZsve
vJaqDF8tOisFrpA1J9HZx7CFEdsUFtK9XEs1Lf0u2rKLe8Wqd3W5HWDnW5HdOaDJPumhenbpI9Ds
otvwNOTckcfPtas2tSPPmcgG/KXEr+gB+Oq15Fn2dF1mNSIhxtqKANFs/12GCqgdSesLXkZKPwPQ
aiPwbMcbdo2nv5kR73AQjj80Pe0AiSxURhVkpA/ZkjvS1D43IabRkmN6Wj2FzfBhRDY55SJFFcRg
5hbirT4RISZHhsWIQsjPqUqRf90vMEIVEzcr0SkeSKuVgkPuoDaNfCmNULGeaDC2ifyzxhdD/Q4W
zPpI3AvP3EATgI40CGf7yYDLEuXyHI7ts4qtvWPSGIo/fh9S9zuKqD3g+wadn4gLYIpyzZMeZGcc
4EMOvgbfOVQYLQ2eS1gpqnSJJLJrWLATQtO/bSm+Oo5ZqwzPqgYcYOtG3osRODbsedhQXs3Gz6Ks
olH2j2aoD9lRtUDSNhQ9KfP4u7QjXBtjiIdS28M4rZbJaGLDl+reTOJoU+1WKuPDytnWD3i5NMUr
7M5GNb0xdql34jD8HNQxb+aOHxyp7mDBHFyITJEoaw6a1wFTSkK56FAm1jFHtQHK07ELNKx+GXng
hnRpOGBkTOOJNlwGcLavnJDH+NEJ5x0FbT0hz4qp8OUq8Xd+McMtDJ7O06jeogT5JYDPYFRsHuLe
e66nIQADOxzs2LhCcUaNp1/sltjkTLMq2GZIMrjaeRnqbt0JqMBxzm2lMcOKOC1ndyw/k2uNJ59z
YOODYRpI6gXNCwzKH/Lb5WpQoJ/EKbK1dTu7wjQ3eG5+xyv/c+RGtjIIWQhyiBNAAejgu7hxTzGI
9bSceIA1OA3UZZIj3Cih3bTMPWMA44c0dkNmoIpjSxZBQQ7dYNIxKSWO4qRbizD/7AtorkUi9thP
vkyLvh5sI0H6PNo2+QnsM52+HLh1OCXgXafclKLbaVr53Kalxabb+qMi51xCVCT8y1WTzDt5DPG7
KQx+nKp89kdtBncH9LIY8cVwGFCKzFl5Ba1XFylzGCrEOpesS18mG4Aa+ULGLs1YmE63b5yOPVv8
2WO6sWrWlpKT9toSYAt0DHzW7Bt3U4tuRu9mI+tNNh/pZQvQAuFF5PUzm2+CwcREgyE70wY4m3En
1qhIJC6mSWKGhrrrmvaaxPInzRGpTC85k0ik9WVE/lGt+Ay5dYhQPwJffEATOFDDwLwQvBu6QYl0
ZnDtYB4NGsDWgckBuvDZ8mWfoFg44rnde2A7644zN/LjKusJUhZaiYU4hAwi7C3lT3sXrhwPjTRd
VyUDTbIhNcOlLzZ5/GjnWbM2vOnq+NNuDEzQq8NH1lzM3vxDv9W+aixQTwRK/8l1DetD02cPAjch
UeJnflth+aUN66GH3+BUNUv34F6E009vs/2XOZ4UUry7OCghMXEr1afpHAXNm0GLmZxjFpmnL3Uo
NxazM2tjrOsTrVxTZ8K1Lbd+9McMqRmiR1Pv0teUbhk/HZhgq0VY8lNaAIDILfU/5Wgc+hwUbfo3
lXaz8CjtZqMWPOeqeysK86Dq/CJydE0r5KJnRgQnYlrGClzwdihGvNex4OyhXgYTSX/ERhwlHT0t
qr47MooWDpEaX97a3nxXDlyPdZ8027qTPxqJ6IVgrl6WmIE8hbMurDej/93ZPjW2PGIncKQ+gCnt
x8HPD4aFkZqtlzYAX7fst1FlG1HRHGPkG9fudaSWgWVNrj2ySorWjjIPkfQfGg8PYodnyeJ9Ydr9
D+1xB5MK+YoXbn7Fp5QhSwvHq1GwP89T7pC686wq41hQR7PMaaVYsry9pjBLUZKaF0X5PGU/w1XD
oMoJQfGrQq70fFjiWXL3lbH3fXtbzv4PhqhnC28cnrd1NjlEs+2vrO+o+ZJ4e7v2mjr6kdqmvXBi
hod2b7WfuhkePcBEufEUjB55kengtsHCDppDrrhNDsWjN5DBtqCTTYggo01bW0UncvZXnQZ5aaOR
7uz8QLXnzfIhrckAyH47e3CvScnCJOvEhrcMJ4fYXTpVT303xysARxLFntZVsIFIap9Wa7nLNrWo
rCqfQm1l2QJiRnnhDniZaW4Z9eNgkXIeSChUb74/PWhByMIoRXrLh2cfkI9mQxwQGCAtrL99USXg
F/xzmTw6DNrJIFe2i1ndMEPmxzTGagPrSGgPEe+YsLz/3rtsmXwGyjgqRVDJns27IUbKUSvYmFDT
VmPPoO2zZKbvbRRnC/G1m7fQTHoVxWxx+cwq8mgClDFMQgyluRu6GaAGJp/AgSRvhYAF5+W9h7UO
BBGrzcTeLmA+GHrrIU6QYFODHko9Rf31MQ1RzoRKZ1BNq7NBhCf0rhvEiqaJE0AdWgRCydPr3XAu
i3gnC/3Zm30KmW/faK+FPelQW9syOHpxhycPW6FHyNfqMyL1ttev3KxcJ22c0fce1uu+OlPn/KJp
6l60aKBCK9Kt5LnkS22n1eqFPpP7bGugIBYYC3btg2+LZtmq4qLBA1p3mnXuug0prnbJ+wd4QWou
CJ/Q1URVC8p7wYOIfxUUki6nJjv11YhCza/KjHjwjwVvNY9zjybAXaCqAXlKvo3KPxsaxQhJPx0b
UziXpHf+uoFLCREYoInSux5O9ToccJarGjc7ztZNbfHqxU3mgeC5eJ5wYMn3V7bilDV2wUWvpp0R
UlmT+uGGoqpn+rrAWVcUfEod9Lo9NEtL0qEzMTZwomJDr/HLmSrqdlX6qoUsawOtwHeUkrIvfcD0
SfKdyUOSK3/jqNI6e/MfmH7Ns3LdDrIyiJPfT3Dg0NY2NhCeGCa6yfxHmVK9869/koX7z0/8fmy6
9WYlzqYh401WUfCdNJz8KPJzCUDxN56i7tkRB9XI6J8f+f3c74exC0MV5kS/LtnRon3OXztAhjrg
59v969ur38/KHsbLVCXR7vebfz/9zz9wBhMh9GcPCxX2qT+Rqaqm5zhBNx3JbvyIkJapbCw+G7dF
lx2Tgrs5QF93BK4TNyV1A3V9JYNZXe3R9U+4aal2Cqh/NqgrWKUuZ+wRmlpJe7weHrCpP1CP0597
h2s6NyiUwOvQANWzwSPF4bDJpVk/Z5PVr0UG2z6xGnkYLPs11ir63psEyN78R+u7abT6/ezvv0tP
Rbtqys+//8q0cYcxkQiHku0lEggSQ5u+VmlRnhO3+O5HN30NdXtYO93UrmTvBXRORQm7h/mvpaBn
upLvnvD8OwAH6jAT+Z7GGAkmhOiNySHpfZIuoV/IpDz3LoSQbdrSJPjLQGQ7xWnx0a0m8fj7t6oI
dtY0lMd/fShmUXvuifb8fmiQ5cvgYuKtBsPnvEgUp6tht2lh2z82hTbvBU59PYn7qDcUzpvpI3uF
KRfibDedTzt08A27ctvoZcZ7qa/Pke7SjJJCOjMrkFCpDP0rnXE36QdoY4Xrrb0pkS+mhQRg1izg
6rR+trjfbCpdsl2O3HzLOkceGS56fp6+POCjwhTZFc5DamtbemeMC11Lp7IohzMP8e4JdSoVJ9Gg
/5GaCLbMlOIUZ+uSzd8jV1Iulxwbq80E5gwf7RUHNu4ZfdC3ce02hJKZvbtOvITD9BnxCKZLMQn3
TcTtJh9ZtBWRQzIk7RnaxQDg25hCtvJiIMLBwYPC2g+/rC6tPYlbKY2JFUXYvqlWh61S60QMZ6M3
5pn24OMoW/A4iB8Dj5ik6j2ixqmOhczpn+gjYKzE4lBomnUEak5+a267VvXcsKsn5jHGKskqx58W
RmbmRydVxRFW1KEhybYzkj+G7tIgOYo/kx22ez20rJvVVBdPjh+TP5RnPcS0QlHc30KExVOu4N7N
He4r1njg3ob4fXDxWOF99lcOeUeMAE4EV4O3R0MJ6J8GEWvorE9zbMeXUXHkM6ssePJFHu9UHQ87
FZbqBmKeMQ2jve52oOmp7F1UdTVdXW90jo7yjeX/Z++8dhxX1iv8RDwoZvJWEpXV6qgON8R0Yo7F
/E5+Cr+YvxonGAYM+943g3M29syelsiqP6z1ra5bvI/RK59na1ieGI/yl241MncRhZ1LlhwbIGx6
ZYqfUUcV4IWsKXUrOblK91k2bvcJ/ovIU+ePKZqM2RbbXIJ+F4wC939/6WYDcS00mzA2Dowsy8t/
/hINvr3FbUOOqehfI9nV18YHSpwVFJZOpoz2WL6VD5N8Qk/OFxlpXtBq9Z/Jq1+b3htvRe0Zh5Cv
h+e6IeEwTq9QUBc2Xcunm7TRxizD4o7hHic86Xk2AISjtMLx1GTThaBK94xkRF/RUtO06Un8ktYv
Cfe5n2nDW+SxUaMiPZCV/FYUZAWEwN0l5Quem9TalkBcmAia8Z/EgV396jfa+AygDZM3WCgDxsND
bPjaNXSunaeViIWpTnIr9LcO3wc4kgZIzFTePKRrq8R7dxWIUYQ18ioCZvxCchMbrLsFzAYCCmMy
Hqx658B0HCpvV/2FPM7gHnsFfuSUYHDpAYOsoEJ6Cg85j841MVOoxK6b75bK/3Hr4qsPiGI6mhNb
89ICNVkap1iAnuS+ZOo1mq/NwHjc1AFUWpAqe2ZmDgqCtasglgScP8ZQLdGu9IGEc1nAu6z/gi8h
YJYWFWcEElOhMSsLSOYILVM5GDsTfGbUAtLE9HAB6gyeJway6SncZqzAm71RNZTq5oOvmJwKztns
yfxw7qXsxQq+HgDPVqE8nb7eWJjIVmIEoYIviNEqj/K2qtuaZiX+w/h9z54tP6IZBy9jADwoPFgx
teJFCniimQKLOgox2iyMBZFdwO9VAFL6+LsUIilCQ0DGClJaMB5X0NJCmSsUxhRek3nOIJsKhTiV
PVWHp7CnSR0QOo8yNxtxwPPqggrm6VOwVB0klFD4VA+O6qSAqrlCq+YKshrpL1JBV2ezJra6qSdW
4hRtOhwhFh2/HazW1LGXk1HufFLZC8eO1rrCuoKeWg0K9Oop5KsH+zVWEFiNEfCKWFfcNlddYWLJ
0yFCxEkIFnZ9k3QYcLKF4srCl23hzDqMaoMi9c8+ze1gbTPWH8GS99s2H580f/7DeMk8MKLYhApi
OyucLZX2rlSA2yRu9QupAKdOwW99KLiWwuFWzKxWs1P227F+hqTH+DmCP4qGg8S2WBdrDpfNohC7
GjuOl9g/a9ODqRC8hM3SiI7wrfGm7x0XBUg3Rq9+n69bCL4UByS7gvSdCvTnKflRfZxtfIX91Yzp
W2J/ZgnPbK4VsDL6VrOObvaRZ9DdqVqo40MojXzIGw6le8IdvtDB3VKYw45lbhDyYfgdwo1V2Ijv
idJq6mqLtmLvwi2GxY7XHLvY3IPTm8uBs5OnZYJ2LCX/WcuFZB3TM+gFom3IyC2W9EGhklnHH3wD
3JqjMMrsmVrSrIdzqxDLYC0VcHnkEaCaYoQQIe7hKj4bIIVIr6Zn1wE2x5CbK7ATgUEhXMF0Bqn8
0CrIc6Nwz5MCPwuFgO4UDBqMrmKuZmCQeVD6haFzzoXQt2yzSt7xTmGl06E/aBRFWxPiNEOgiDfM
33sKRs2u5TExZP2Ujs7RxalG/81wEFQmRoOW4KnREbtWAa4RK5CRpqDXNMlqogwI2+lBYhuKjY2p
fxD9zlbQbCYSv3IAo50roLbfg9Zmzb4ZIgjM0YJTlIFjCYXbohlMFJbbSOt+xfwTInJc7Wbfe7Ai
PvhF4bx9mtFdqxDftYJ921C/LYX/xtSaozhWSHDkaJcEyOMMLbykz3QF+HDk1Zuchd6mv3f2rUKM
e7DGx5TMWMf9pjvAzx1fxsG/mbDJ/b+QcmjlWTT9IV7rY53AMQcmRbJKyVRcIc5D5NdoYmkZyjB7
qhUInX78zRcAViEpLSwQZnwHfHKBPsYZUW0YYt1E/BQKr97b4VNPvJnLlDUeutcRDruDWP+Qj+gY
vXF8bGZDx2HwjBJk3SuIuwfNHWoW4IR2fCngvGcK+J4o9HuDCkmt1YzXCC58V9k/jOYo7EKGy2WF
NYnlzBMUO4ZCcOVLvKqbjmf6O1fQeUfh550aED2mXrHzFJye70vnTQJYjxxOhmg1KhJlC26BPrIO
EZKJu/EPa9Rs42QZxpu6f6vZn8Yw8VMBHB/6OcIG+T7zndEv+tDeWdkOeDBKhdb36rLZEVpI8goT
NR9MVB9lCGWsJNuW39EMoF8jR8DhsfVMKOMyZx1EktwC0991+rdBQf6xFrqbhGm7wv/nlfkaWsRa
FR07LeBrYUEN0ce+vWMafLOSkXA39poduQIcT+9Vbh9Fyd2KsJ2XslHFUi6evFYOezAM6hYq16BI
piDD8MiIwauFvR8lMQlqwqCWj/X7pBIPRqIPKpWBgIyUiG2Vi0B4BDPZ+KhVfCeDyc0uY07CfGAj
0OpLYBk0rSppIcVjX0u4r+N3Us8/zVCdp5HtHMY75Gt+fjIaC3PmgqlR67QdRssfl2XbVcT2a6Gy
HjQY2EQ/UBZGVFo43FUshKMCIrQBjHqSPghsOGUvr23UiMNnEbkcCx131DyQNDHIJ66gQ6IiKLDs
2usJRChvZ4YPU0VVpGRWwK1s2TUTYwFNjT82IggGUBIZkvQzRvdLLf2ZLbI8F4Cm1/k43ODcMwjU
XNQ4WOQRI7/XZGgsKkwj/xur0SBfEWXIT9aWGmuEGOkL3rmZXK1U/HoLuZnhGJgDka1DDuUlAtO3
cnlySTy7L5nSGkW8wU131G2prV2TBy7FmxPPcj2gjz0VV2Z7cmf2qCgXvxCbsniUPjw/zx1OlmHe
PMfwwRw0baAEP9B3IhwmMAmgLixnp8Vqbnj1faphmUbI+WNNpCyCfPB2djISmVhfmGp1m9RZjCMV
4UeduePOFr8kHDU7o9FeIP4mQdUME4NisZ4H1Xi0YbqfBQt1oq/gskJqGIfhbeq40gwjp5xoIFTP
erzpp1scieagW/isEtB9dgJXMrPeIPXfd3105zaIGkwdiRaBU2u79tZT0V5yv7z18lV2mb5aCNUF
zNQx3S3wCYwmrkgv2qYCoVs5jA+ltDDob2RTnMNoFGeZandW0t0PBIgey948gjX+Tq10Rv7gszbx
m8c+1dlelQeSAoh6ipBdNykIbgeEgebRIpNgJmE3xTblJDLn5yKv//RkFvUejrDK4BJxyqwLNPMb
iPiRYL+jG0O15lpnn4NTecV4G/xQk9yHRoh1vkby2AufKtm0D7phfQh9epn4WrGPiUOXY4tqMK/C
ovzAqgCyHtvWyoLDE83Vg+bVdQD2FS+I02yYBGDOjJSDy+OlqUxefXd5leH0guM6DSItXCc9NYI3
ESnQ+p28Mz2EJSGBdzzTeDi1IlZ7dZyVYdAPrvkUdd6tyNplJ0Hn9wNx8J389qsGa8hfRDhiP9Do
BisYQVFkNtxLAwyqtVtnHXZdF51xx2gxtwBfUvtkQj+YrCUSPWH3o2Khhor3rPjtB1ESXyYfHLJz
rGnSVtXMeZiTBVry2nWPGXvtDXwdUi91cahd8oi9atlbmTVsS1l13MP7NiFQ0/QO/VzdXOuX1L5r
YaL1BjZ7sypmnLiSyV7OsV4thGFV6Oh993nOiEa3OgaqRHYFVkvySj9yejTGgACX9Qzy2a0luL9z
Se45o61KsrxpJ5qHPJL3YkDhynqXZmJZ69ZUHxnN7PW8ewULOqJJseOtz7kAtX6DBBL9I8VeW6Ll
cGYe/ND+1WOqi2XRv+l20Z+G6NB7P9/ZqfM6hQww+0VjGvUgE6QEzL9SOMh/cOudDUN7Kbrxriqo
Dsaek7dCaky4K0mCko916SFdkAi2GurGP7f6iFTf2w3x16+l6btsSan04Uk2uX6mqcMjRDQ8lfl6
srOEE6r8Qiv6EKaVefC1hFjiLnxJ1T7KDxiInUp7/B0s+zE2s0db42CQLoMqZ9yllp7dl75FiUKA
xa62EVAWJpdtaGXxDdl8gMd4x2NsPMeZ/pgirf9/bd/z/4aTaOj/k7Zv1/9Jyn/+pz//Xdunft+/
gxKdf3iI8QzXcIUt0HiQpvXvQVviH57pWmBnDKHrLjrp/9D2Wf9AaKeEf7rvWw40RP7AfxP3wUl0
Bd07/9zWXR/85/9J2gcu579wEm0HhKMwbBR+HmGthN7xF/wvnESzBQ6kY76Qfr0QhWJfQ0uHheTs
UZBwveM72lklGuAUi5A5DO91AavcjdpbqQ/pEbjsdK1DNDi2dHGJGsMjGblfug2tl3jDgcVuh//h
XBgycKPyroAmtI1JdUCSttVacC2tdNnK4DWbuQT78hs3ZU8V1By6GTxYlkcPzBebU55fmbPP58oT
K2eUxIPTpjLptLHCcg2k3O3bISZfMTbkQTj2I7zmeZmzk3BB6eLuQKNDAGEIyokKlf+FdXI6IIth
qwv13EVDm3PbgJS8c4oer6FXvWNHkdsR868BnYKdvp7tFDRER1v+aLE/b2d/hBiUB3rhvk0lWZAk
pXeoVowS2yaI+YyzY9GMq+WHqLxqh6Jw/IyBYwWCpKZV5AAaarpPZ9Zh0XbZ2rPYWOiOFQJaieaj
ItexHvkRPup7oSFxSMLy6lKZFba/zyb2UcKWt9EgBDlpKWcTIb9g2LkBq5HXIssSYr/Bk2sjyJRI
cw4tVnLGkl28I2SAtqN+6qd3knT6FUJTXBx1dYdtxTzMgkD70v3wUjPfN1E67AakFtFM+jxun6t0
8yssFnaiVuHhTPD5Kdvxlhoa3v2i6DaeWe2SsCZXooawadY4xsDL7uqObVhp9EdfB6HWjgjHQF3h
V9gVA4naePFzllxdhsyiuLDaOjtlDuvap2+spLW1QGcsYePvSGI9kho7JEzXSUXAvOaSxYgFcV4G
GAozxKt43DboKc9TT0Jsy/mtSEomdLB91BnvWejEcMgNgs4+fA0TtiMj4s2i5osQnWtaa6A9mnLZ
yj7a+jHVehuhptKWZRd2MPYFyOnWZx43gtDAftOhMNBgWjYO4zYcJ0s9gIxBlzRnltI5IVfpM//Q
xVWzz9CdrfLx/u9HZ5fWzQ/tL6Ko0PSIx65VJbiSWoU1ygkUGzRi4Qipz3DhBFjvsVJVTBl1t+5J
4Hk9YzwHA7OfRsy4sZMTrNDEq5jQ5oEal7DimXQsik4j9SYmTdEzrT5YmDlxrjhbdkPpZuCyJZwh
ozyWbKHZTSscAZCkkvF+ancQHp0G4EScMl3hG0hLbkUG7ispaw/O3ZyTDzpA7pz1xwk1KYg2DWlu
dnD1kE1xW/krBPhrt0Cq3jr46+K+6QM8ikeo+nhB4Tc7+dVatJD9XfjCbtdQPeAT8Q7hKue+TrhJ
WWhjeabWRUamMQkiiZ74V/le1+2fqGaxVISQ1A3BKJpN8Nw4ErPwcO9W1jtg97rJiIMx85AUmPQM
FiCPtkw04BfnzbIZa2hvCV7QiqmaxJKwHgUIY8fcV6FHGIB6TElEYc/GJFEbjonTXC2jOtkGxBnG
FQgliCwfiddChnJzSvExWeWHCL1rSfImObQkrwIQcykr2Q5nJRoDvbZ0FpvLKWnIVEbT8RoT4G2Z
FWS0fVjI7zLPH9knn3B2b5oiRfbA1KCs0Ha4WfwhRPsqtF1aDRTzKdgwvdK+QzSd+xFoBak0TFd2
phSfSXpb2hbvnUcQgWH+eqN2wk+zLsz0F8njwRqPetE/pyVNeOtpmE85camf1jP8UrCgTKyy5HEe
rBIdIMxVwwjq2kKwxLBOnfkeVwTeTVYrVrHGEXHMatgFfFUcidKE/DE37w2s/VpnA9UXp2Ew7xnC
11j+NW2HMOkoJJ81ysCLCLtHEFnFpgRCF0xKm2osxMGTdAwyN76PBGqVudP3gxKKdwrDOjHkY41u
SrBX5XA/eR3pMlF9y+22OlWRfQ+d/5cBgfPJLGadYSwF6IJbtqwPhpNctbTe63Z8KETjrAGf3VyW
AlOcWLtwcIfDaHZfQjj6q5NaClxUnxq9+rZbRqtDzqRu5i9sOOA50GciOp/tfRQvzjbTjAvaVAby
ev1aLBlqZNPutqQHGg9LhksLaMEPEgm5go45bEATPqZj9G3LwOoNxA4VvzWNOZ6bpQHJcZih8uU9
Vg8vZTPeDMt6E2W8BlyB36bt/vHE4LyVb1GU3w3A5NeOtfwYiSlBSvSn8t0t/6IG8KaRtfgkqmoK
3L+gD68+96MYdliteq+EMOATqAm9HBY4sDA/9xDCYGitZ2fZDF0g8eVt9bCzAxdKkl4m2dVFOQbm
3ttWCRsFf+SQN9jurWaCoup63Nu+/KjMCKOiY9X70GLAAsRlbffZV8WZRgQmV/GcfMmJNQSN6rM5
dWRmNKSaR+GvhF+cOVFzF2VliMo/u5cN6IrRHpFGmMdwTsTOkegHCOCxCOFgfT8CtbSNQbu0pX5X
kcp2VxDduJ37bKIoQRXVYtKKovsm5iUG6IjO6DOa6LHilEyKeeiKAJ/YRrcv9ZA8xiV3ZVtNWUAm
trBpeTtnT9xZSaSS6XIgkR1tN09mHD0tBToZwjSByFXy4kZ/ILLYmym1btwzp8YbXxYVDuFoME90
lpFGHnKReB9hlbyIHsBFljOzgLM34V1qPCJkxPtUcgHEF1eRSEzrvTS6Zz31eWgBhyVKhyOt4Zkj
8BHm3qECf7WekwkqhVldwEa8OSmDqyS5Nhc9TEgEk/ySTIyM+obcQKRmqXEr/aQHfxV26ymDveMN
z5gxfubO5wuYDwOEN/YZn7XszFXxg0iAtVE/Po/1VbO52kN7uohYEpKZQlwbwmtbaZxsExBVMED5
Ym+Qk1FFqGdZl86rHnGNmyaz7N7vfvCZRhYJhXXm9bsIdlNPS7NtBbHTOS+8r3l38AGFi9etBFdo
mb+kt8H6dGJ/F7Pn384NCRdLMjBJvAFd89dpb9t73ZhAMCD96Lvn2Qnbk5+W4XUexANzGGdfBM1o
tceWqWzpsI1ULO4xdC6QHpz1mCdBB/v2NPNFmzqsGI/StKh8DV2bXpHaTuZxIg+FO8SP8BffZTrf
mcRFb6JiKi7CH96lN7sAgPB/5FELEnAGbTmAD1ao0L2wTLmnVuGea9hnOckJTMXFYR99HmNnz3Zk
3Pax81IM7SnTdZA0fVWsO8d/AmcbYrJbnjRkpaw9GDhVcbrtdbBqnN9nNkSfiWeSrlDNEDPj8Wwh
hUr24XKs4PGtDI15upEyx/ViBv2FPyx4YQJfTO7OGThSzMTfDT50krlFoJsA8w+gQs98B6UlNlZW
tmtYNR0JEoxyXbL+lJp3v1jNYxLHLbTa6AuKbT9ZQQJK+mE22IkMtVXsev3eJQvzSqgQACneCI5g
fR1NUXcQPg4fQsWPXumxmYFIuQaNLanEr3OK4M+RF0sqNFjE39vGywfKhfDdziku7KYvMvOQdVbx
Lh4bHweuy6U2AnXwmwafdfEA2uMgxlrs7QT9XVT+NA47ognc+AZ3OfaBAbFDq62TRujsRJIXivZ6
J0sey1BQUzXa2tCYQzA634oYkXNjU/DVtobGLQusSi9PoxuzTCvC+x4sgJeP2Eo4zRPXu/Qe0gBo
48kGT0qQNh28EhFaa0s3iaVNTO6p0UFgzbEx0CntJmTLm0WLXmqvtHZ+gm6yGklk8glXxx870wqI
GrxwbB1Jy34Y0mXf6lycGOCjLT92wJ5sPEZ5tm9qcz7Bd+B6KWPkgrJwEBmyCiNte0B46CcX3pMn
vKvRLWqCBqW2L+tulwpJdHhGegyjlIi+Z21Mk7EF6/MAOHLAY128ewQIIdGQ36BC7YBP5z500nIT
4RZyEX4R7ZcUrLviUjT71nMuDp6ErK3IaTXUVoHNJjghmIWq6+vaiLiaxdTWTsJxwcbLCAisGS+1
r51aRKTrRJNTgHjizbPbq/RGPRi4KNZAM0+Chw5YFxADnScqVMFRfl6AA/FApHKwwnEoSX1LQ0Io
MbQFWQwLuJEGO9v5Rc/3oUcjERn6pamLP5rVIonX5tMkoxd4kURzAQ+yLIIDc8aEqy6dyvPMALca
rZ+iMV5nfHrMHv3PpfNYGNjCh9vuMPMTmP7zlv83Hhsf58/f0L56Tp5LucwHDQv4JEFaDC8ywcqR
dSBbpAZhT3NY5PJ3baw0aFO9300Sd5tONGSLIlKnujUmlnCVpbFah1agT9tx4ss1ZAPq0aKrTIl8
XUsbfLE5nF2I9HQHl9AkbBNUA1U0e+simWZC5AgPCL0Ce0ryG8bxaUYjt7VdG2WWYgVrBfEbonvP
KIVhrxRRUGK1secQ6vGCmDovIeMId7jzJXb6Ngw4vYwTlfQhdBb/EKbvgDDHNeSMWj1aAZ/+Q5Pa
sAWv1eJr3E7J1orZPIej8dMgkSXYWAKPqQpaaFRUM0d8l5qb1OgxFKfo43OfF6CIyGis0kOpWQ/F
xJsZafbZzaCVWN6LYGe7QnvBCtzDCRTCYyZEUwWnMsFP4XJihXbXlsFi34jALOIXCbpZT+47RqBY
DvZhxjC6kDNU+TbeGrbQgojWBzYaENDpSLOfXRyAntuhYVCJsX4CPOF+ky/BwxvNQcXBsUb/xeRP
5ocQHv66TzVsZw4+rDmegFjEJ1aS9xzeb54lAemEScGRBdePVdFdPYZIG4yBLwKnPYcj6a1s/wxS
ONfzTCp42Xns9tN2J/zeZ2nHZTNCem9r98UGkit5HLHnj5vwPIzRPrcBi3vduK2T6cnGGbalZ682
Karpde0xvXAaLrT01kczhkUUPutQNMwZogwCbBG+1x2hAb4TbbNCAjwdnhM9P4okK4hbeGoq+2yG
PCWNLN4ZlnprSzP6ABdTn+FL8DqJD8+JrMDtEYyM5PN2g7exYjaC2MNQIpm0E5Y6BuQ9qWHnuJbU
DJ7RBnb7hH6n3WAW45xUS4J4YGPuluBR5lmfDxIoWTC10N5KOYk7ZbSPF77xKiv1je7rx5aAS9oB
5PU2VTm7ceNIL7zp28K7xQ8eB9G6m+16k+osK30vyPPsllkuTa4w0JEoeAdyXIYXUbHFi/3bWVa9
EUtPg+fbt8nusiMHr9yhTJJT367CVJ4T0QaLUT83Bt96mBf6ZpjJqbaSifiepA9Ej1GzxYlHZCyt
vAsBNO0MXiKUvQcoc0C00NqFsZ4GyWme236LfgUctB0GcpwzGGyI8ePl0noxLVVcToFRaAfcFlrA
0WyACCbLvMacl8YDA7Ns61TRI88YGAcu4lXlKlVKrkYlZhZoS7gBhOkT6MEUq3wcC9aXUU70cGzB
1Bh7mJh1dpOS0xKG6bF/XuIRDjWGiYNf9Ie2pi5obVcD606UVsF7rCOYYpvNk6qjU2xKJMa2rC8l
RitpA0TEqEXgoxEhsI+AfTntvDVBSaYC5c5sMsYQTnJnsYrdzfDdl8zIISFp5G5030OERsLow9vM
NHRvYfAKLYT6Qx54Y7zXAJpPIj8NlnHSbG8bk2YC/4ODHcUFIwvTw9MHNLYpQeeNhLrw32S5ngvy
10gxp9F/8iEus58lkqXsRITCxjl4IzccYGdyL1CX8sSU68k1TjNo/qpekCO0ygi6xFuu2Z+ERSGZ
qMQXpP10Dk0JRy6lNmtE8uKqZBnUXORTVyXJdE66N6pl2VZZRQuwaJcU2GdLJC6gz6LYJpBQnKHa
VgYr0NEOXz0V+5cVyyFjaLqS3auCgE6RQ0wpS7YBUh5rzVGSHdsEMwIc5HDu/WjBQZnNBqEIHwG5
A8EYh/A9yfFZZQUbbaY03Tw+4bnaS7+9tpln8DINT22GrpyHx8uW39SogA6zIof9xVVI1b4vNCQe
qPLDzWL0BmLuCfm9qw+8ofo9mV03YvHgJlp041UzktCYs4DH220Z+cLKbfxAdjbvW5k9sOrKzhLY
zkzEajKZ3sax2j15KWRrYL3Z+WaBL7zGHoe2dOvP6TFjjHWSJdrYyqlx9OVkgLcRvmxekpT5xARS
pvCTgvhH8WQ22cYqQ4SQot8QH2i/UzqOTB8//L7Udj3eqS0Q1vRD5/ueMz179SXiVKOx0+Dvv5Yv
8k4XIn5Osjw+T+iM1//6z8PsN+yT4qHOu+6OagaFhvpznK5DtRfVyIDGNH4ocnuHZhplPf4gsNy/
Wct4rWhsG1IlhY/QJrJM6s92oil3M/d7nq5j6v60RvEdRcbj2KefhakdLZqmjdTxsIMoOniFd6fk
4VSuri52fi9xEoZmQ1h8uXX87hgN7TOB49q58ZixEc1NWx1l5qbvYrXuF/uEt3iutXSbNmwzkasZ
RAs1nxSehl3lVyzAhMhUsO1GGFjE/W0AejY4eQD9LR35PzqyanfQT0tVDXcyBeFdeBrAUkTwrs5H
7GK1IxqsXPudhovX3CPVhuA+vLvTrkgIdWPEFhMUg27aWe4MKMQ5Jlfq02Sbph1KmIkWPo3JdcnG
6GYgasQg1xRBmBqPtl69TqY1cLJz1GgkkxMBHfMSmWLjFy0bCi8KaIXTaUQO0janAjT6ioTCZ6uP
X7CJUTAxDsTviEuiFu60oU3FhVNaj2V8rERzpBhoN5JRmEy87VLZOzE3cBpLdEazcD5KZMFZdvYK
4zXDYEXixE4kubNtq+fGLMQ2Yby9TrHtrazuj2ON932OK7rVQXzlT2Y3H0livcep9hSRCRtj+FFz
q4c6tM/UNewAcoSfThL/AWC9DVOLgIquOtAs2DuHDEbNf8Bo87YkBVrjqmbggmFSwGgnmntjRDf6
rV/ZNPctlK61J5TprBcXK8cyp1XOb09YqsPv8Ae8okW5vPa6dypbyNN5mKBwQ+jrK53iVH7ELRMa
ZbhGRPFgRug5Hf1Sd01xdOrxpCXzMaxf8RNedd5WVo8080V6lCnTua7nWkpQiChrY5NdiXg+c/FE
rMYAZupGkNC5Vabz4YY5TtJ83JmiuPmD+8ddptfQoN5GWsXupiQqmVB2lLzuD7ExxNRIBqg6G4x+
uEGlA+UYwCuE60IOp528GrpxpKHmjgtDcioRRaULA/cMNmQxE/uOQrLJhr1HIvgMrrlMlgdO4cBy
m+fWjY2gHexHmaGQK3ijE6N7iOv+yRJiCkadXYSJgGTD4/GOOa2dR7W9mQ5eNj5MeLumaHlpkWfC
8GZK1j8IyrE6xSYHIhU9Is46OioX7vFQ6Ud/9LmZSGoVyqxD+vXBpWQjVhE7Jq/gkdyAZ61eJoxw
Tnq05FfdJa9zH91aklqbwviIYhM5rQtVGYPm348oBivVNi9NZBFckf4gF3/To+W5WiJkcVdqKaBC
YbrTjfib4TKDGI9BjJ1H5srq+4Zgx5tLTNDYxli7BPaxkUK/JGd3wlNqv0Sji6HL0xAxVOYmMs1L
NNlfnOimmrMhq0WdKTp4arg1PNP+RN+1naByPcW+gAhbw9Bj+BPN0Z2/dBcOxxW7vU9XUUCBsEb4
EQ07vTQhcg3pg3kng+zVQ1EAikPlyIj5YEzWDzgJOhzcORQ3BsPuNK9vXv6Bf8WepwGeyETKRmh+
fi2I+maDICp7iHWlG3mkgnyo23BrFyMO8y7B4O0++w2GV2Q1kKXrbjUM9kPh8fBF8fRqGKxSwuqQ
9v3Bi3AmTrF4gy1MS6F7R2KGUkakwkdVk54yaxwOnmk9y5kZRupg6B+H8t41UMMumKW2ModeXwus
knH6VCfGfD+L+YPcUVQvjIVZaMWHhiVcNNrEdITFezbDH+M0qDgF9gs20bW5YN8TinGvYPcQ7bqN
qwD4o0Lh2wqKjy4WBLAC5ZcKmY/ytqYNU3CwaHxo4eqPCrCvYQ2kPiGjd/iwFYJfC5katajtd454
Yf/SBd1EHr3SpsHvN3XGCwrozwSX/VJUsy+cx4sP9T+t3K+Boo9v6Cdyap7pCaO8NvI9LJw9JAdg
YPi0SRKISRTgp3okd4KTr/rQSRyYSR7QfHfYFfVdyOISNfjaVxEFgiuJ035cDSq+YCTHYI5nckPk
eJeRcOCW+NI7230lvuAOIP2vRez5SogRarET8pknIOL7t5DcBGvcpn3EbpU8BU8FK+TpQOhkfNSZ
gEDLOdilew3hWSoVKmA39LUtnYzN2Krzsc/r6uexPjxTdKs4sWueffnT64CycmbSLFI/dHrsNYLK
Mw8uMKcuhSvrmqQUjy6BTlTT5oJS30Z56TZvZk9jpkn9q/S1c1uRMp/qDACYka8L7ZTgDV3hwDub
g78BU0+wmUa2Tq1r6zQi1rMXuI8pDteZjYotGVgLGL8aa51Sf1GfdZ4zH2b8nSKfWcnevYsBfG1R
ojIcZM7HY4bLlTTbZG6GwNec7cRy3KUD2dewtB3CbiN/QZNOolDDrCzoasGCrca5LZocn0bzhLM3
yL1yRiGvP1OGbVi/E8uHw8vX7iKESPbYcvx5Gqpn90Yxile31rZVa3B3VNN6zs1z9xcsuvRfNG+0
04QaV0txmoGpUyuwR8DAudJjlyAWtqKZ0iO7NQiftHCv/NhU3cakkMiklsejXwUF31AzpABxU8wk
Y2JjoY1yocNPHLl/jQG9FFzQIDTFE5cktbZpNEc5URGxFwWx4k5bkrO1beOQcGBT9vqGbIMiAakq
hKHSdgeyqZxmP+gT+QfliGU/XDA6mA+1mz9xOhHTC9GkA9HKc7jpesJK8rI7jGVa41iKTj3hB10m
b31TlmuRF8/CSKkYyuJaN+RtWRqwS0hi1kEvzpYMrW2f+9cmRp0lsubHYAi9YizZHDHn/tsvXVk+
DkWEzjUfn3Np7Op2KDZ6Hn/hEz/55qBte4f7rFT2dbossQzHrEKSa5msfTCzMGpPQwA3cngzB/29
9iwiu2DOCBEtm7rX34mfIHA1abaOPr5hpHul8MIWb6U4Q4klB1/Gp2g0A8ODuPCpQ6r+oJ6Suuri
9SLshXaAUKukNxHlIRsBc8YZU4/pA3mGxDhXNsl6/Dk1S/xpZNTeLtXvOAIeICILzQXK3mFgZk5o
FXwGDJA2IIyC4DXG6D21qkMrD21S00StctY+Wcqw5a8X6J0EY7FwHRwa5tzo3/8O4oAjxdviX9g7
k+W6kSzb/sqzmiPM4egHb3Jx+4a9SJETmCSKjr7vv76WKytfZprVK6ua1yDCQgxK1CVxAT9n7712
cOI+9hAwDjF1H9P8sW08Cq/xayJdmDfLnD2AJexefZfkbMrCp1t/dWWWHXBsmpuM78ly16ZAGqdz
Rh8KSkYLgy6X39qBSL8dcbe1MaVnbvSKDxWVW3AtkAYk2WHgwEiK6CV/GNrlUgeepIHdw0c/Fodm
mIwtDoIfhmMeho4Ds8+uO0SdOpiB/dXAC2LjjWtCF316aU472ug9cuABzriX5a9hqodbU3mvq88g
Exy73BIXDD5BWDN4Yn7lqAxkaJxZhbrGh56rduz0vpSLVbHxV58jGUb9grfDIGjAmI2f1VS/Iszc
z641YStzP1L2NGERsE8ZTKq3s/HsoNm3rvla59oVjxKeDkLyklNz687EP/1m3mEJYZ8QiDvRPmfL
zGmDFl8GqNTcEDicSu42A96BarBPc87Ov09ZpsuWhR2r1Ws6+Y9j3Kod67qtO2J/KZb4W5YNc0gP
IXut/LWf2pMf5fm1mr/sdCiOVhIhwhHNZNOBBVb6DUJmTeE6NLEMdW4OETxxsjqM9RClVTs8E1ve
DJbP3cai9sCcslvLC+Ey29YJ57UIUEbszdUJTNbF81Y/xC/ShKXlQgR2IS2ORqK3Pdl2xei4ibyJ
ZSHmjDb9YN2/FwPdCKaW9Fhh/QTH6eydnvWuwDMLnycaYZb7KWMXLOzIqE5wRs1LXZAKscHG14ag
4B7+/R7SzpVVWSeOLe7NPdxueciM57Yd0l0z/8CmFcEZCTQmXMHajlhEd5Kyx5UHUZminftFzwKO
rXQlil1RxQCu5/RkA83Zlt6QHoJegW+c99Kymn0dcallcXPlVLXvKEPcVozmg3Bvscn1Nzji+0i4
MRt+ynLl+T+a6cGgrJEdJhVywTyfI99ZDmlDJ4EJPnoA1EK4WtCQq+TBcJ6Y6+fQd2qgOy40p2Ll
KG56cK8o06hHcKEW/VO7dkHrZ7kH45VsibvQfg0fc596x7TAsYyzy9hO43IMetJPtReDd1WfomNB
aJbOSxAFWH9TU4Le2jSih1FnAVVIUTkEDP0z+vd9ZLkAYPE2kZ/DsaIJyJPYJPFa7IKaQwmJTa49
M8/3awmT2MEZhMOcNTEmg01AlnLveSSkzKq+ri3RY7xd85F3DxQfe9h6GetIo0fO+zlTXefkNaoP
D8NiqN39YP+wVMAGtN6z+KeUw2YQUGNv3kEV+9HJNmV6ZeMyoeW1q5zPgsDEwkJH6AGRwMkFS9gp
y6FsYO79WbbrdV5H49F3125TpJS38cVbQ/4Suma1zLiDMOyKkFhFEgJgZk4e8iv0QS46LE/k9JtP
9IFgNLUtrHqV2lQMMgGYddBvRRH3qL3ijbb7H0tnYB+L9SLe/lYv8JlGSY6EeB2bvMxvibh7h7El
lUS7c37whuKZYDphuib5rFCmjlIQ4Ic4QhCBYvhFfQNXeu29eg7jLLlEo/HLbL8lsUUDoFnCNPfn
6zouP3u5MKMgEv85/Ey+OBP3uKuT+pcIrIkzjP/k+2kQ+vXAFkb2J3v25b1DGcBqv9Ri7B5S6W+b
mobmuW7pvCGRHKsxpD6SXX9E+StXLG8h2IRnZXvcOQD2FHEKLT3pug3b2O2fNRcXlthMPZl3j9gz
9BzANpncDV3zWZr5dq7JCLn1fGsyWstKhgmGhMXa/y9g879lwv2vy8qTX/GPz//Mg8tv+7sH1/vL
lsj1UrjCsV1fQzT/7sE1qSS3ML56nqOryuU/+JruX5bAfiuEJc3AFbYN8/I/PLjyL882XcH/cl0J
DNPy/yceXNNz/xWv6TgMyCYwbNsJ+H+uLfhb/LMH1+9bz2dgIaQIk5D485FqdwBBBmEAWtgv4JkR
OLvhjMPf2WSknbayIJhNCTgRmCCBebBqwlwD1nYukG4bQO0TlYteVp5GtJZdpAu3eKeuSMPRUVpO
tQ06cwlHEeOwcux9vsYAzyn86v0LdFvdN1UxR8p3IwWBk+asSUa+bGSBX8c+ZBxyz9zCPCTgNFfv
BGMxJE45ZSx+GSIQvKNUlPf5WieXWmLu81C4XMfD+zre6kWgdwc3lncn4iwfaUnVn5TPtApS6saB
zLH1CmXRJBTwIRRC3i1L1oBGJ6fkmcalTtGj/H7Psx9P8NIBs4ij5oA+Q/yPkko3DXh4ET0NO+tG
DTkbZ1bPa01HQS2XD6ij62kCJ+oiL02enWLoQ9ebXEHivKpf+4EVRwako9J7bqE33o7efZd6Cx7p
fTgkRrRhvSPPWJb7kfk1y3w/wgWhj/vZQN/fZW5/b+s1O+t2lUnOt+5BspZmq8BGPmY13+kd/crp
dNZbe2jXD4nD8aJB5NcxKNb7amHPL9R5Ye3fs/7v+zfkWxyEJDayxh8fqiL+bsPNY00JZ45bE+WE
BX8PMMsWN+nGCwziPOz9DAcra54f8Yd29AhREGNpOSrxs28Ttu9wETwyE0SMSqsZzcK4lCTu71Yr
Hb3WPKpUfs2IIBNiSKMXvTyvX2qtk3haMXEi77Q2jtqCcQr2kdZV+mdPqyyF1lsyrbyomaE+oTEk
jLQuU2iB5o9M8Uez0epNhIwzIOeYJUQBwMkeMk8zcXqJ+n01TPuFU/aROOvbpFCGKMT5HJCKhNaM
VsQjR6tIJnLSqnWlTCtMNlITCe4FVYwL1EaGElqParUyVSBR2UhVSU/8bOma66JVLHzicNsQtlKt
cHVa6+q06hUhfwmtgwmtiEkY2/0Zeg6D8lq8QuGmcsH3AwoM5W2ygnnTvsSokRhJoyD0sLVg48p2
kVmfS63IGTbaHEkSb+sg1zlcPAjm42koMNBP7c51Jp4uTEQ7OrAYBPt5ZwgslWRzb5QUUrmCMii0
RKi1wlmrhstpYC7edVpNrJAVMxFFp9FyG5aGatixiUWOCiBpNdhmxFqR6J/a+ZzCdSpWwHHNktFf
6Lcv2okeIGy2WuFEhWDH3x0mrX2SiSTljhoaB0FN9sz7YrdOKk1x8HE0sCqnJ4JEGDj1oXil1zHY
kaOJrajmjoH2mjyOWok1kWR9rc1q62ROx9bOYtcImcI6l1rJDSTma7RePL6euAt04Vg2kdB0cWee
jM7gIINei5Omws5QljZuHFRju30WWkVWWk8eEJZtrTDPNuiF5GnWyrOlNeiYXcuqAnvrI08jmdjU
DKJYj1q7JpxDI/CwK7WqnXjV+yoatkOGe00pDtH6N4dhWkdeUq2L+wjklVbKJ6k+Kl0uUBQjl43W
0ykApkA1fRVaaa+Q3BOtvSdahbe1Hl8hzKdaoc+Q6mEwHIOrpfX7ofJw/wffqI39pjKwsaVX3Dqb
MCQVPwfYrXQux0QoTe0MyLAIGFNzsLVnwNTugUr7CGYMBVI7C2btMeAa4yViO2ixH8TYENAROJ3g
ExxKiiqjlJ86oNn8hHR4jy5SA1led9HQG5wbg891GQFzdHQJkxsp95Z2QjhYIvCcMaP2KOCeAQon
2cvUcsKi4DAUYaiA/7AdtMPCx2qBSp6yazNRzJzGCxnMuCRxZoCEwKWs3RpC2za0f2PVTo4GSwcN
cqwpEUj4eRMy9x5TmZ2aNstDN481Jq8ekRQG3oUW1xKeEYF5hBRsseuwk9TaVyJr57e9wGAevXSv
Jkj6qXposaLwQH9ssaZM2qMya7eKkb4b2r1iYGNJAkNerGwfF62DYozTBYYTWV28L7Z2wRTYYfDM
KCx85G3ndHr3POCEsqqZZqOStrx12UuRXGSQfQ1V/ca2kS2G9t5kmHAS7cYpqJ7nRXc3F6NOjGGn
dTDuaAeP0F4eU7t6/uCjF2/ZQ4rZVDJ+YKS0iBvgBerqvcQatGiPUKfdQq6NHy3J6U5XwFthLokE
pm/XslJShB85D0RYjwrtQaowI1FRChxZ+5PaiR0u7qXc6fbwxBOcAlGAmq76EJ3gVyO4HHMMT9TH
/Z4xQAGJKa+Z9kRZ2h0FT4KSbZtHIXsH6DkX5fAt5Sn+Q2hvFXeTsO4psv6WVF4UopmhGGg3ltC+
rFU7tAKsWqv2bMWMxziUYl10SbLedOcjdypWYpi9Ju36YnwwdwErCr+bvidq5Y7YQEmGK3pto2S+
leTSd8s4YGWdfLLdS45ZcWEDx33gh9TOs6LBCJlNfYNQbROD9W/EfZpjYmvErDGclsnoQwPjC1s9
CJD0n+Nx8zC7edr1FmB/W0DphLBBHukAII5rCpY2mOUw5F8z7Z6LtI+OS2sfU7Sm/XUjRrsaw503
bqx5DDYscxEVGTltaOYG1pdNrd16vKuOkfbvSYx8qXb0Ndrbx533OGXzo1qds6Pdf632AUbaEWgX
ROBpmf8T0Mc6gXEQJAGQAu0lZBNO3Jrb0MQ4igtArwa48DVVbT3XPF4cFhXMY+y4Ym1VFPmT75j4
NTExBpgZZ+1qdLS/0c12jfY7Ji1DP3wmSh4xQ/LN6S6O9kcagAJoOA1riXOyxkIZay9lzPoyjLFX
FtgsJ+23pJusASOS/c47cRWQ1o425swGk6al3Zq59m16xJHREQOW1vTMdi5bKkFZCvSWGzhRbLB2
f5m1E9TSnlCWZTfX8J+6dcItamxxt7Ax0D5ShLQz5UztZrJowm044nXEJnA581waS3e5l+oxbY3i
sDS85oSB+XEQDtrRe5Kkv0gytbsFW2uJvdXVPtdSO15z7X2F4kCpjPbDZhhj8zDWLtlo4oNpna1b
r4sOCZUsfNzxDmaPLcdctyT6kdC089bUHlzGcjgl67knqdFtvcYer2xGCJjj3dWDv8DM2+vdqQWV
aQ+KWwvL6rHN5DOdljzwMQMr7QpmLqB0BKNwj2G4FDiHQRwfHe0lJpFzS7W7OBO3qK6jnT8Y3XFV
4giKrTy6NNsB54XjilpoMDt73snvlvcq4WHjRRQhdtF6Z7n5e4S/9cmZ+pOZRKEsXLCzfJt5Ywb3
bcrxf+QUm7p8j7IFYGPdgIn0nOfc/8ihVW+sERQtTM1dO8ftXd824brk2baBBsO9yWQ+wbU/C183
kkLUDgxuKHl94Pz11NsWRl1YwIkRf1Lj+Rh3PNXTqta+B2Jqvhqfq0qZ18T1f0URQ4IxsYkoXTaO
6oHsRbK1lOCS85ADWhvvYlzRDjXAhFIt8L8lTrxLJKavCBW3n+4djFPQQvkzCHkJssXGnACojcsn
t1ifqTu61GYVHeuBTfp06yrLoFOY7Ian38Y9t8Pas9lFr8P3dHplL/U4saCR+XLMKHOeIo5npuXf
WWnznqIe7KMImKTDdMC08po3A6Uj2QS5wg8e6rl+lyU+81Vy/AQ2dbMbtI9k7R4o986hTfOuDZSE
Fn4WUxYcE7Ib2OCm5uSa7UfPQe3c+ngWC78KnWbhVO/TS1hF/IqCH9De8A2JiYsE5Jgz5M+zsIIb
Ghr73M4hmwExKcU0zTeC573gT+BBvtZ4CpLnqZCKGiwpr/T10dCphu+eUX7QVA+3xGgBusXMM6O6
Gjl9XBa1NThmnmEm/h7BmR9QaWTYOrPBbpFtSztc3FhJXowHSK8QhO44rINaefCgB7OZ7q+LVG9D
N0Z7omlvdtHwdTKaC8jdcEw/RyYtU53dHBqBKuut/CJDROtWif+b41aRsO/ru+Eqa65OMzLi7Zxz
4C6n6VqmI6eodELN9ZYTTy3rpIbod02RIdWFyxakfbCRTffIIZZycJPmpMwgnsAE/4Qr4S2vfATu
nlae2CzfOqv+3TYiOHBtv9GmSTqWpC0Lpu6sVwubaO6Ci9syZpSZh8WrfnN9Jc6cUvpt7QcvRXUh
CUSBBcH+c13glwb4KE+V9igpf36MbE7rMV+jclraEyrgXCXHrUZybuMx+lKuhEeMtlMPaTHcGFX3
hcR44eROcrTW5FANABRaN/FCz9ZwbkNdxuTbqmW3llwN+/b03uB+YLtsQIG0dRsVY8pxWwAePa1h
ymnyAy05J9nnl0GFTZcQtHBYECbFgwUxCtmwfho7tokeedls6PCuUiFU0usz5zzPW4C8W1oXTqVP
YiimaRtvLbFDojyNX3/V3iB2twpufFikqQUEhkowiOyBy0APFoizbDLj7CSF2sc5oVuELgtChQZU
hEiKCpa6+W5geOds2awe30mAlGMAd9xPS+Q5f5JYzSGp2vzybE5vHEQ/MdOclrZ8TnOftaroX7nB
tpAa8pdCRvZNRR0PlHzYOjWp/zQFQ8SWOFTdPgV3eRjzCPvNmj/ZZ7SL9C5SXIRR4jzQTMbsWTZn
h5cRjsGhw5EaUqTI+XwoPqxy2HZpc6094zEq8B2NffaM/QttGArEgR7esJhOg0GrpmqZGxO/xQZI
M5owOw6lA++earXCqUt+tlbwDvL4rfT5Te6c+Bvnja4P64bv6dYh0wZN9uG4tKC5tXVDXanvrAAv
ODw8EFQc8aL4rfWKg1EbGaZNdSzrMzS68SBtRhIUhieXHngOLRqGx3EiN+ytW3NIz/EpV8uedttx
66REFytr3fKcw9Jus10NdrbknuxDbKLSzGSEp016qPpDPDq/EgWCxeZNcnRZpETEwzjD2ahj8NCW
vCCMOcFRYIPShp3bUMlk6qYjQFFVAryEuJJIunv6xGO7f+BZisFx9jWBB9Cvh6HCFQC6hmnA8Rb/
YmHzldUzogCQegz794VTBDz1EONM4mOI4caPWtbspumktmxaAjhyMenzBsNiRxrBnXauufRhZuDo
6ttfEpR1NLjRR4mkJpj2FJnJrbWUDEAdy2nDSW6+fGUGvfdTkGIz2jpR4EvSfKz0fDI4bFkBsQyq
+enMDSgXGr2YPlW6kqrF7A2nbG8qYq+cRfqQWkTyUcQt0WlvPTGaE/4uNFf9jY7ZDdomwfUlrhHS
ZqRUhGXA1m3/0ar0cwzsxxKjciLozjbX5kJpOvVqXMp1fDUHN94v+cTiB14jQcMH31DZmc7x6NHF
HJCPk33PlEfEdEkd5tIasQjaUigzXUriAfzhGExpZ5wK0GADZ4eSAzGTpxuY7ZkH5hvy/HSV9DDk
NUILbCze2yMu4oGtXJ+Q+rAq76XHlnPJvfleBYW3b+nLa9PpUBLB/4aduzcgtbolBGAbTE3gWJg+
k+mFYx8vXV/fNhliQK/WOci0K8R+AqzDqc11f+G+/ci7CCUhMn4RzPkcy9QgH7QghGiM8vqgOsrS
GmrBTM7C/lROp4LqO4pJmZIz9KS5JqIcWfvMzlJWOxNtO/SsbD3Rw3r/AablYrszeYll4bcbFsWf
Qcmorx9hJlG/KXVfYQ1Sy0UqaIM28MJE3hVThss6ZROI1ucRk1/j+aExFbU5a/q8ijo9NAZrJp2Y
Hqkrso3hLmVaYgk6fw6WQ989NWk7NXvPLexOLBHm3h3sm2uOcHZwldVguMcelXV4bl31GufJixlJ
Z5dMvM+oJwgds5OowpzZeywSocvDe7dwAdXTMOnc9rluSmfX08helBz6WAerg00fwiatPb4FpU+/
czo/QE3pif0meIE5Sx3b0figimEbWzPnnaQ3z2StPgZR3Ztrdegmg71cSWcPtvyw61uk7XYlamd/
OILvNbSVkl4ZBygeW70J7pzg1pD0NsiHOr0z5tdsjmNczsXObQlaR5375ULxheaqg5+9qLnvbA2D
Fx7heQvWR7kkj9x5nuzawSedfdk9947aYppt3e+BgbHPyVLgtmP/bQYYlaocc1tbnHA+nKvGz0/K
Lb6t8fBC6gxHVups7An6GBBi/OgEnKbAupdTYj/PGApii5RACigXAL7f7WZKz3eKle++rUGBCW+g
UZ3Gc/B8/Iv1ZP23/yozw9lVPXcnJsIKpMy87gJOtzg3sJtVDSKUHK18L2kuPVLnGm8wsTY7FzMw
XR/xFU+8c3WtKnriOG65VnFtGQpx0DesVtJUD5sBxcbW3G0D1X6xzftOFF++Eafcz+VhkHX+rfCF
vMZNRsvp1IGvHxfyJFZ0T5Y7qUYWpoQWjsoq1zPgkJeJd/peRYJ1L+s7dn6kx7wUHqUdDO99uaMd
Of1o7YUyCkYFcy38Cy0lwELhkO0plWTRqRQrAYVgbTtRhfq7BvcB8NqqAQdmk3lz/Ki5MJyFHWlv
QsB+dUzWpN1VHGQna+3DZK2uE+TTemrmYw+jB/RAe1WO0WyMouL9Kac9AyJmgngezqjdFDGA4VDk
DR5ohiKsYnm3PqYEu1rJVjVz/Ow2Np7OCNdGRU/QZiIUcR/ltPZAz8B1uKNJKDlPDTTY0WOJOlQj
mfOoG0PTS9RprjKPqgMfIJwSNOx1AU7RQvyu8K+/upxKL5z7cBq6NBYss3eACfnY0CHG3jjv9zWE
tttEp1M0p3vyo7ifmBRuvPd/JisrVddIqn2Av2HTAl4617OzsyRQlmgp5MGZfbqqX+FquDujb5+t
Idst0zCeXZ3Mn0CQDLP36BRs14TPQIbhgzSOx+rOY59El+BPWq6/j8yROJUAOg0YkyXWbRcsgO3f
ONBu29xctu2dba5falwsWsOWDygDxYEeg3HHY5GwzNj1z4GZIvj3xW8289OxMn5UHZtJQYw9NGiQ
wCIUewfF1b7xM2II1VCfuFduyDQ6ZxpVuSEAd5gi1roqLegXbY++MauddLNnv++eYjNoz9ivHlQT
lKfBK+g78EllrqPYFh75gTH9NKHKnl3nd+JW7pXOiJyQNTgDF9ApiT43IFcM9+/TH4BzJS4P14aB
eChiDuusPXdsQ6YdNeMG6enRLR5LwuzjgMU0Iuc0zNbvtZI64x5dIXP9mFb+capRdzse7Vl9Nmva
7Ge2w8Tl6CvBNFqp5bebwDN1qv4nO14odaI9zwuvBBZj0xz//Ces37b+TPuai2q1otz6vurP+NsH
KDU1zN2fD9AUTrN1XCL1/L8/hp7iBLvsnz9HlkV3biLTtZ7//BqvNX/in89VaVnXn//0gT+fywGj
my//9LkcvyXJZbnhaHilJYIqehbhe0vNr1jcjgLeHCfgKWc2xkZoWkd35p7G4p3V9sbsfbmp02PE
QLjJg8h8huGzi8QPOw8ujXphsScBpUJ4KeoE5heGRsaBa8H7oPdVtaGL750Z+ve49sEuqU6N5R1L
b3w0iQNw2w3AuXg/+6niVqHdm1M+/sIYn4bHH2rEoLr0ZHxUypF5Ln7GBYhkU5sdy5q8ZkzSJylu
kZ0yNtWfBRjov0lRo4FptSV3k1nw/zJQ2HuL+LyNmZw7Ah2gYN6mNHnIOlDMFftbcDXjuT3AEwMP
IGxwABuWfHhXwToCupie2aShIk6PyYRXczEySpwRIDLbPrOfUKe1S07WZL6A1sN/spKP8DgudMP4
s+qKBwKXBxlTWmNmPKdcz3zr02FvUyu/af0/4u4c7Iy2f/B8ZlB8dxthVw82MyTfIGyP89zdx1U6
hRybeBJDJxRGTxz7D3IR4+RI6o69jEUNgoqP9vLlW/POqsz7JGh/0k2PJuReMbGtNMuZbvFexdXn
kq4KsYkTZMspmZCGz2VNJ5kL4hF7XPltjGnrro9LZ9F3m154uXDITLAnJQzX/BIBJN9HLjwaYEj5
5n/9EP8dP4QDwOv/Xzh6/fF/4JLRUfGfWCL07/xH5SiGiD/mhsAB7WTb/7BEWH/hahC2jy3C/5fG
UVP+ZTseB4vANG2cERJU2N+pZOIvW1hYKBDxaRv1vP8RlQz6maaOMQOrqjx9/t9/cxzPlR49c77r
2YKUiImb458dEQvtvAQ2aOFpxkKeaTpnE+ufxrGDzNAIHI5pQig7OzeDcW7GrrsVMh2pqAGrYq6U
m+UjaacmJ87Q0yJ0ZhoRfJ6qDm7/M16HY6GBWzl5H+g5ZWh2OAIqZwrhF31YPPVQp4YEqqdHlpii
Aea0eVe23QvIJMI6yn+1KZvcZb3zw6sT60zPJwPSVIJmhkXfD9w8536+FzaaShD9SJV3kQPHMZmR
wmwH4xQ34DGWPn/hWc3zmFIfhFTs9ng5wiAfbgXOjj0fpfQREm27dm+Adb4wjZZQxAIS9hncNANH
Oav5T6snaRH7cObJueP6lvRMChycB8fkFGUwu032SsvYABeerphng8yy4AS1EYsF5wyTxAwgf8v3
vKaCCLQ+Rpk8VGp6Npf5TN3VD+FyZvNz54Ed3VPhNUQMhpSKAIiOSPFZaLhY6qNu2K0RuxkwsSi4
C7Y8uZKMmDMdXfIQVhsxvQ/wf6O7dliceyKmc5hzg6JfjRtuadL9OjhmtrfBKO+1HyuwPhTophNn
k2/mmnxzDYNexobP81ysjcX8ZKn8fhYsZlCByzvIQiGdWLfVgHEkHPXdJF7OE5Q1sFinfYDLtFPF
pSzHRwCiR5n000sPj4KWsT6MDXVvFZwKVIklojdRTm0zwnUBrd5E2obSRD4KKyEIVKljRe2Vu3nM
X2aRkCwn1ZK5jPm22qPgXLI08G5gr411LyAU20mY5F7KECqAXbRMtbLE94rhh8jSyswt14egTd8y
OT2wUaDapTB3/uwmhFlQeocZxccS/A1Mzhi4Y6KrRdr2kRbGaI/DHE1Q4eiOCj/fo28v2Cd96K0j
e31XoVb7KqAxaQJYhGw5WuQlhaIDqp1YaBD+j0GLmNXMDV0UTyYjxgKPaLChVhFHfhqCZTjzOnjI
jq5HS2eRnHsz7/b9ykLVXOkp08UKnqTjaWYxMcJcOvWq7N5WlZ9KwAyYA1MO4JW991d+wEv3S2Hs
+wYqo3tc3O5OOqVLgV15V+biSBTxK53Mn9DOKeiyE5wkdvdg3jd9kt4V5ktgo3XOq3H2O3crHdO8
upnCbeSCGezxVMgaIEgtKnM/ejHxosQNDrVPqnzGzEow3TO2s88F4jbWHpmLM7Ec7sth+jQcBzSd
MSaPq3Q3cUl7hRrc6RjPUt2vM/qHMw4PKorY5SfykibVNS/86UJqd72v+1wB1NUryWB9LsVlxhoq
FAEPRlPopDWypAnx5qEs3wsiWGv04Op/2WRCNk4rWPrQauSmabhW/Jw45xNlcEAVmM1dZaI49w7e
flU/jG2C9cCzwDdPZ/bTX4Wa2NsC7wjehMe1kmkjAgS1bSK9u9TmzVjbzYXYMim9r77O3vFtbWe2
TAR4FFdFrLhuY3+DUfK3UyLoZ4teXBRAYmuDCqRy4nJwvrd2FmzNob6foTrz/majZIjA2dQmHQwm
o2dcHy31wyq8x6Tnzyzs9rvqivHAIFM1n6qo2m9mgkM4onjICu77nsNiZA7yYHMTyxYI2gQmpQue
n3zE258v4MXOHK5tczMlBMOC29KYo/oBYzILUOozjQbKwtVOo8Yhjkne0yDghMHybFFWuzeaOt6L
iIW8IdhxUj756ZvtyfBc59gPfGBa3G3qWWoL4uQR02wpo1fyY5822HlsnbSfunke38YsYO1VqyhU
Hsko1uE0RgrzFPRJ9ZikqO+9nL/3TtvwFKkqlhn8vBsrPiIf488xjWttoAEvfdSgw/GW0eyOsTsu
JT7gtepQP63ocSSIUpePk/4sO+ZhkgyktRo/+77Ea3MYGn6VJum7P9bThm2gvr1mp1La1smbNAR6
1aQaxmDMZlHox93Zo40HyWhZT5WDEaI0UbonMkk2Uv1g+wfpt0+KZuIRhjI7drc82X0HusmaQN0b
c9ho/mQtViA1bPCwwhiwj5zsWslny1uMJxp2Dgpahod3MRS9KEBW00IRVdO0ya32KyXFKVcfotZE
frdD49goxzktqfUpfU9th6kHls6WdJMFLPjrJbnz4DHsDZ43u4L4NgKDoBqx639laATbwZvzEB2V
pYxj7Fkc5tcmWXZUSiHscxmCygSan/Aql/Kiu3uzO7IROztSzH6gcbLqu++z1soD8dCJ6a1sybDm
o32XSuY6U8dQ3JUZIwYxvqBBthHkoKVFKspg8Xb0X2waPFRksUye9AK3fwAID4t6v2cbhwYNwdik
n2FhovW68Tduj9+pfjOyhVSG9FD1UnmYW3GTRN53RAo2Kx3l+Ir8BccFnUuU8mWZuGajNbFGnfex
ZX2UMJ1iRYLGQlSlZGCg8od9OrHsBENHYdAoi9Nj7XktptFvpyK4c5B4e3Y09DIpag4BfKgH4Gck
bWSNjSlfvsl6An4sHO+uRbSo++Ett0nCc0Ei4GNPiQKPzvQZN98I9I4dZEjIMT4tSfqEfQXjiQG+
Z4yjC9XCNQVpmEEGClJuQOvI2HClbHxvby3cMYKejF9ircc+YsjXF/CYHG2TFM6qf/LYM4Ndr5L3
vJ9PZcJwzNshL+yvBKpEKGbqPIqZb3xb3w0RiykOtTj4E+Yk7gh0xhA+nOo9qxVz2ycJbXGB/SCj
4QqXgQlWX/G5wATnu4cGPvRB2FSlD2t6HBsMtK7RMaTxtDPyV35q/KA9q0WNrKGvWQRSFmy3QfLZ
CmwEWXUtzSzg67rf03z+GgNJ5ADtciZ5E2F7ImaOlFAAbjdrWvmkwoIJVP3dtQe2bryEP59kZ9MU
OhU7qZm0HpHfMOURzgIumkKLoIlpN7cojthas7chuF2wqNjQ6TJuSxdibNmwVBwXamtmkQm48nLc
Zkk6HeHwIHFgsY/a4BRALiBbHMR3+IhWdqRyurLPPBSOA8kofcID1YPmVp9TEKO9dLa5y+ns6FgK
ht3k/S4n6I+rZB81NuJsBQtAjUm+B6Wo9n7JjxwzaaoXH/R8FxmP2XZ5UzJjF+j/Kunh+eYka7Dp
82MuUvfczEK+zjr0yzAbpX10LGequWKjuDhZ7Ia0hD2Nw08qyhJyQSfyutZzYeja3dhAs6TeaVuU
6uaWnTpZTcWzLqiw+LvBOR29e793Z5S4fZwSILfG/Kmxub22MV6irDHf9HOMagQQnivZWfjYjZNR
oBArd9dyUiyt6Wq1TnJQGYUB7VeTTfcyBmXepxyiuqyAC7Jgo4vpEekxy80tGqEi+QKHMMSHkOJ0
CWY0OyIpEnmCL5MAS1ybOz+59kmABzIR/LX94SSX8snMiu9pkfY7t6q+J7HkrKQfv20paSFdMSI0
/mmw45NYG+BfQ/9ZLWt81xX5cBxT0OtexOnf7h2wn4v9vXIQUjgfX/l5m/uuzSnQwDzezngT/cwf
//YiithMtlOWvpCtoLjTGdgKD0RPpKi2S6AEtlLzIvR7sY3NDu18KreMB2+8xf+du7NbThtJw/Ct
uOYcrdRSt6SpnalKwNiO48RxJp5MTlQKYNAPEgiJH93RXsfe2D4NODEK8c5GOaD2KJVAmtan7u//
e9+/1hv69gCE2Lys59Wf+NDJebXy+9vzU8/p5CyY5Ogt1QxAEi+/h3CvzyEqARMSPhnZaxKY6z5N
RYAwBW5JmrOfuNw3ustSWmItAAVX7tskX1Y9e1rCVVOy1ciM30RJUTC7yRjVzA402dSVIsrpVXPi
u85Exa9re3xVKe8uJ87oTqisvCrTV27B3aK5B9gwYY9UwYoxVNOFfovCrM47VvwA4OqIhshL25Xn
cr32aPkGjazObmnzfZhN6juAYB9yPXsUx1dmZw5MiU/3xFwWI2eC3GGRBMpAf+7T2UOrodeLJZ1R
3gLFEq9j3cASXxQEFIxDTnpzc+FcrTr9QE7CtSQcXcnCv2TYCwre1HpnjaP8QqRe0RuXFJQJSoJ+
Oh86SZBfCzO+odGxxE5E+XW89M8zU8BrFIzWMzWCrOoBMLKPTvKXOVeDIF5hGvk3/RgbzsZ85n9M
SmyXzR1KnOCDdvyYo7sr8vzOiWiOdLzLYlx/ziSBrLQJ4Lgy3Ww2uYEGlDoXZeyUvNlKMvfmFJSI
cgI6/TF9JOBccsc2dudjR1uV3Htnukw1z1Iap+rxfUbKTP++r60pZBo0NwJFk5PYnlXqZaXI+G3g
4oHOaw4tQ7YOgciBwlCat1Gn+Oy5qruezD4vssnnaTRdnMfr8t6NKG4sA5++Ltcfg/0939wkQTiv
yisFi98VAL1UUsY0kSvieQl1IQh+tMxVyzWdpK54T6g6g4r9DSjUkckTmn5S9bzIvLNhOmOKKXWI
ZZPyISEopekArHMrgAc+j6DnhHD0pbsU7rXD3PL2W/BVw/NayrcRtL/bx9wkNGvNO/719m/bVYg5
ziMT3s8J+GXwVKSMA/udXodcMXVNpoiz4M5ME5vAOHmoy+UNaU9KU5hToDeCfmkr6gEPax0fzNYg
tHprasqLmoFCn5a0YAOb8PKjGdH6g1d6scmzB/pR+0SZQIHOuUhWTRuuqC5txdzHZDyhhl3PgZFb
LLxLs1gOXNEXgXqfJ2vQIOL6E6Ox91NHXsZLsuYrtX7dmUzdq3UpGCKsB9EK8Bq3YIx4bYGoBGJK
Ke0uzGtX5kIwdDARvTVMj6AhyG4KJ0O2iujGK8d/lhPJIAqDZY7JHCD0d/UMtAL4cxY96RTX65Rn
9ehofNlJeROzWYl2jPGF86h4bZYLpqnTKOEMzuP+zMvB7lT4XKsKTsTiL8goyeYmDMLb8gOo7fB1
z8pPIFmXVq0okwd1cD0vRwoYg1cbx6xeFRWdsyp9N3b95CJY3JJIIRkCNwyZzbjoF5K6W1TEtEt5
zBpP7U9LGnmZSEAT2S59eXBGlL1iQhmy7owiPx6Uc/okGcgYJ5M/Oh7jZtnav4+91V2cj+lLrrxz
S8DiDgxcLyoj8qUbBvwLElHjddoPsugdbUS3AbRsXarYXTDwFbOJ8adxNnnoFGTOp2BBZUugYQOo
bGjyOfezGt7lRA7m/XlWgqfpDdzaHF+oGHjpuvocLS4yKG2o9uN4ioTcecpQw/lyJgA/lbPgzyoG
Xh/yjbeM8WvY1cq9gsEATPLZeNavSrO4VJ6g8WYKBchyE9ivFzazjZC0YnhtTR+lnItinmB5oe+5
mTvRpxgQ9A5+7jtKnurC3mw+JO70fiokLXPoxywdg/l0Octo+dmsI9iegCCxvQUQbSDx07Jbz7CI
lULBlxM4A7xZDhZrQA69mIIOUKMiFUP3nfnqVRDbxM+AzzIl6MOm253OuIi23PQLqk0IKBqCuP52
4UwYbcCmUvv/kPjRp7pgUJ1MVi9d0+UXJZ0bIGwhlQKVj2Hpmrkjk7ba3FtMusk8+Ujg+CYAWyGJ
xPnKXNIYEkz+b9LX/xisfx2P8l5Yhsw6RCXQfaNiczdaVGm5+P2fXz+9xc0u/8h/7EvPL3Q22v7y
jqVjkFdZqXeAMcyesm18kwrf7mi73ecWSEOeqhqOfvvFNkhlMtkHn4a0bObKoOBImXHaf9xxbcYD
aZp1HSU9YdoWaWpy708k9D0ZPP94O2E+/52DJwiHU1owmforokH5VAQWHfPKt0WjJvAdQTSW+SoI
adA/47g2dT1LSMfzeNADQSjDdxzhCXhwoPwR3q4IcUKCYPd6QvOgMvK/SsE2PMdXtvBdCh8+xCY8
ZUMK0nJNibyVJmzRg6SndRx8x6Ja0vY0eIYtPcej0EONZ1cCOhCDNLgvvmUrX3PTmOpUb8VuXw2F
9a16+O6t4NALDgHnXfi2q0l6GudBGlKRSKfy5elSlbU7gCd0K3bqQRfqWl0Mx7Athm5curYdYep6
YUMQDqxEgJhI5Sj+UFKd2sXYC2J3YX/8RDiGJyxHoicJjwRT5bzxg6sBc5OPPuY7cBujU09OT/qO
EMLbvZ8fl4NlGhx8SiuucqRQtmreDMfwlWO5gs4zjIUeqz8tRbk7D7KtpqQkLjGL8HqB8g3XutOw
GJ5luBbYAuAOcCiUY57oxdhrrhYHAlXJUcBXMn2mIJpycIVh6XPgmRhQuaNBO8UDoffdSlP6holJ
cLGKLq+dg9FUENJgxFFtfU2mOU/ShYAczWxrMTz0oHS0DqTO7NnfykEYOJkEksCpA3ohT8+HoP9E
tnUoMRfQuQhMIz0xHtYRPXhgLvCkTHDlTj2+EG31pEPnkNJGUdFV5ApLNQMtaShACy3bxjwxbXqy
DgSOTyv9YBu2TQKTkJM2KV8q2fSkBIbTYvoYL2LrSJ2qb93Wg1AG0QMxN8A6KAA60ZqCsA2HUIaM
Em1l+kCcnCDwpCy22PJAeGAJSXg+ibxddKUOKQ80hGNI6NOh6ESd4rSc3sUgs6rDgVa3QvOdmj5P
6QodPGh38UAI0iDxYPvSxH9Qp+tFCbRaKzlIuiiZ5AN4yiLHwNFvyMEyAKKSQKuYHIpTdKt9ujUd
a+ftt3AmTUM4hA8kMzAZu7TbwXlwOA86NMfV2iajTk430MDaVgjSwBbSbEtCB+Rg6TTPAp+TeaGF
dBdXnGqIJcA6a3UniLDQj7ikjzhtTUNBEobpDCUhMNYp2tMTBJeCc9pWDhaRpulYuE/S1ebQxSc7
uBSu4Ul9GxzUxzbG2gr+5JJRrQWBz0yPOQZTCYi1ia6buQebEIuA3AHL8gTjq30mqm1ooUg9kqyH
Gkk33lPEaNpMU2dgQMoj+Ng61CenI0mWkEhsqyaFgV/AwAFBpO/5BFKNDIwLATv5LpxpLOd+0gF9
dHLXorXR7KAgEIXElVaK2+E2Mw+WwdAGiJWuMvGmSNv/ff3wN6T1pTIIvk063NYEo9HiWOnwe194
LId9+/m+FLadDLG+QG1uv6crhLuf/lox/P0gob991U8+fHz1T//7/vm+/eWje3r8x8toVITFYLLZ
Pu1mv8s34ZTKYjdMh+HiaaVu5xJ83chvvxxs84mVfG7du2gRFnrtp0vvUxVt1/4jT6PpwcJ7377t
wvdhmo7OhqP0rBtWg8Nf2JXt2v4CnE+l/oWz92FWhtlwVDyVjzbA25RW658JiyjLm0tvbXvbpW/C
8TBMR9mBdL64021X7+bFMP/cWHtfKmy9dvOdflHsbVd+yYFcho1XuQ+62679okw5KtGg8Tb3xZHW
q0/DOs8OFcDO8Gs933b126qspuHmYOv71VHqbVe/Dyt06uM6Wunu18bPart2l468UXlwDveLEzq3
XZzBx2UUFqPHlZ5sHVvYdvXLKkqPbFzHN22XZuNRFh1b3Gq/+LsqyobRkbOik7ptd94NZ1EZpmff
b03Rtee2v3Jz9MgIAsG2KwNzOoyycIoZPyb+n3BX758FKH/S5fQj3kA3XITZ0ROvU1FthfOiaGr2
3V0VP+E2vcw34TGR6+iw7b5pIDxU67tt6yaptku/4IXl8+rYXbV/wkE/6r3sd/8TNPv7anBMO+qi
Z1vBdEf4pY/LfFW8zk+wGf91pL3lJULoZy+yYfHvfy3OcB3Pbot8GQ1H2eDYW9YdA8/L6lgs8SXe
/DbCeGwFPPbfDqMn/Y1BOgqL3/8DAAD//w==</cx:binary>
              </cx:geoCache>
            </cx:geography>
          </cx:layoutPr>
        </cx:series>
      </cx:plotAreaRegion>
    </cx:plotArea>
    <cx:legend pos="r" align="ctr" overlay="0"/>
  </cx:chart>
</cx:chartSpace>
</file>

<file path=ppt/charts/chartEx3.xml><?xml version="1.0" encoding="utf-8"?>
<cx:chartSpace xmlns:a="http://schemas.openxmlformats.org/drawingml/2006/main" xmlns:r="http://schemas.openxmlformats.org/officeDocument/2006/relationships" xmlns:cx="http://schemas.microsoft.com/office/drawing/2014/chartex">
  <cx:chart>
    <cx:plotArea>
      <cx:plotAreaRegion/>
    </cx:plotArea>
    <cx:legend pos="r" align="ctr"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withinLinearReversed" id="21">
  <a:schemeClr val="accent1"/>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drawing1.xml><?xml version="1.0" encoding="utf-8"?>
<c:userShapes xmlns:c="http://schemas.openxmlformats.org/drawingml/2006/chart">
  <cdr:relSizeAnchor xmlns:cdr="http://schemas.openxmlformats.org/drawingml/2006/chartDrawing">
    <cdr:from>
      <cdr:x>0.18499</cdr:x>
      <cdr:y>0.56756</cdr:y>
    </cdr:from>
    <cdr:to>
      <cdr:x>0.34863</cdr:x>
      <cdr:y>0.7164</cdr:y>
    </cdr:to>
    <cdr:sp macro="" textlink="">
      <cdr:nvSpPr>
        <cdr:cNvPr id="2" name="CuadroTexto 14">
          <a:extLst xmlns:a="http://schemas.openxmlformats.org/drawingml/2006/main">
            <a:ext uri="{FF2B5EF4-FFF2-40B4-BE49-F238E27FC236}">
              <a16:creationId xmlns:a16="http://schemas.microsoft.com/office/drawing/2014/main" id="{007B4307-7E48-4754-971A-20026B7D5BF1}"/>
            </a:ext>
          </a:extLst>
        </cdr:cNvPr>
        <cdr:cNvSpPr txBox="1"/>
      </cdr:nvSpPr>
      <cdr:spPr>
        <a:xfrm xmlns:a="http://schemas.openxmlformats.org/drawingml/2006/main">
          <a:off x="1001863" y="1760423"/>
          <a:ext cx="886265"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CO" sz="2400" b="1" dirty="0"/>
            <a:t>4.917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27/07/2020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BA475061-0226-344A-9326-33BF4F4B7DB5}" type="slidenum">
              <a:rPr lang="es-CO" smtClean="0"/>
              <a:t>31</a:t>
            </a:fld>
            <a:endParaRPr lang="es-CO"/>
          </a:p>
        </p:txBody>
      </p:sp>
    </p:spTree>
    <p:extLst>
      <p:ext uri="{BB962C8B-B14F-4D97-AF65-F5344CB8AC3E}">
        <p14:creationId xmlns:p14="http://schemas.microsoft.com/office/powerpoint/2010/main" val="3204938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Creative &amp; Free PowerPoint Templates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641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Creative &amp; Free PowerPoint Templates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047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Creative &amp; Free PowerPoint Templates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131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100544D-7D0B-4655-B2BF-C1585FA3D892}" type="slidenum">
              <a:rPr lang="en-US" smtClean="0"/>
              <a:t>60</a:t>
            </a:fld>
            <a:endParaRPr lang="en-US"/>
          </a:p>
        </p:txBody>
      </p:sp>
    </p:spTree>
    <p:extLst>
      <p:ext uri="{BB962C8B-B14F-4D97-AF65-F5344CB8AC3E}">
        <p14:creationId xmlns:p14="http://schemas.microsoft.com/office/powerpoint/2010/main" val="3942099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7C88A31-1705-4B73-8DFD-BE27067B441D}" type="slidenum">
              <a:rPr lang="es-CO" smtClean="0"/>
              <a:t>65</a:t>
            </a:fld>
            <a:endParaRPr lang="es-CO"/>
          </a:p>
        </p:txBody>
      </p:sp>
    </p:spTree>
    <p:extLst>
      <p:ext uri="{BB962C8B-B14F-4D97-AF65-F5344CB8AC3E}">
        <p14:creationId xmlns:p14="http://schemas.microsoft.com/office/powerpoint/2010/main" val="1248797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7C88A31-1705-4B73-8DFD-BE27067B441D}" type="slidenum">
              <a:rPr lang="es-CO" smtClean="0"/>
              <a:t>66</a:t>
            </a:fld>
            <a:endParaRPr lang="es-CO"/>
          </a:p>
        </p:txBody>
      </p:sp>
    </p:spTree>
    <p:extLst>
      <p:ext uri="{BB962C8B-B14F-4D97-AF65-F5344CB8AC3E}">
        <p14:creationId xmlns:p14="http://schemas.microsoft.com/office/powerpoint/2010/main" val="1728914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7C88A31-1705-4B73-8DFD-BE27067B441D}" type="slidenum">
              <a:rPr lang="es-CO" smtClean="0"/>
              <a:t>71</a:t>
            </a:fld>
            <a:endParaRPr lang="es-CO"/>
          </a:p>
        </p:txBody>
      </p:sp>
    </p:spTree>
    <p:extLst>
      <p:ext uri="{BB962C8B-B14F-4D97-AF65-F5344CB8AC3E}">
        <p14:creationId xmlns:p14="http://schemas.microsoft.com/office/powerpoint/2010/main" val="2195895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7C88A31-1705-4B73-8DFD-BE27067B441D}" type="slidenum">
              <a:rPr lang="es-CO" smtClean="0"/>
              <a:t>74</a:t>
            </a:fld>
            <a:endParaRPr lang="es-CO"/>
          </a:p>
        </p:txBody>
      </p:sp>
    </p:spTree>
    <p:extLst>
      <p:ext uri="{BB962C8B-B14F-4D97-AF65-F5344CB8AC3E}">
        <p14:creationId xmlns:p14="http://schemas.microsoft.com/office/powerpoint/2010/main" val="3337700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3353462-0EA5-40EC-9DB1-8D05D8CAAFAA}" type="slidenum">
              <a:rPr lang="es-CO" smtClean="0"/>
              <a:t>96</a:t>
            </a:fld>
            <a:endParaRPr lang="es-CO"/>
          </a:p>
        </p:txBody>
      </p:sp>
    </p:spTree>
    <p:extLst>
      <p:ext uri="{BB962C8B-B14F-4D97-AF65-F5344CB8AC3E}">
        <p14:creationId xmlns:p14="http://schemas.microsoft.com/office/powerpoint/2010/main" val="852028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3353462-0EA5-40EC-9DB1-8D05D8CAAFAA}" type="slidenum">
              <a:rPr lang="es-CO" smtClean="0"/>
              <a:t>104</a:t>
            </a:fld>
            <a:endParaRPr lang="es-CO"/>
          </a:p>
        </p:txBody>
      </p:sp>
    </p:spTree>
    <p:extLst>
      <p:ext uri="{BB962C8B-B14F-4D97-AF65-F5344CB8AC3E}">
        <p14:creationId xmlns:p14="http://schemas.microsoft.com/office/powerpoint/2010/main" val="852028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C964E-0841-4A85-84C0-4E7DA9DC5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C796974-EFC4-4F93-8E97-3E63DC6B2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F6B6BC3-4C27-4C90-BAB1-341ADD31CA6D}"/>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5" name="Marcador de pie de página 4">
            <a:extLst>
              <a:ext uri="{FF2B5EF4-FFF2-40B4-BE49-F238E27FC236}">
                <a16:creationId xmlns:a16="http://schemas.microsoft.com/office/drawing/2014/main" id="{B146EF15-88C2-498A-912D-BF756C917C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6C2905-BA2D-4BA1-81D3-E27E21BE3884}"/>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27698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5FA34-F2C3-4B6C-9C1B-B02B7A63213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D1BBF85-507A-4352-B925-F05680D6DAD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F38FC0-E53D-4A5A-A8DB-4BE08A128887}"/>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5" name="Marcador de pie de página 4">
            <a:extLst>
              <a:ext uri="{FF2B5EF4-FFF2-40B4-BE49-F238E27FC236}">
                <a16:creationId xmlns:a16="http://schemas.microsoft.com/office/drawing/2014/main" id="{C7B168EE-8772-42B6-8BF5-5CD87C7ACC6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83CA4D-FABC-4C10-9287-E29353EA71D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680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CAE42-0AB0-48E3-B7FD-4527C69A3B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B4F8A38-832B-4437-848F-6698EE3C9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8C9ABBA-074F-43D3-A8BA-CD7F43F1B271}"/>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5" name="Marcador de pie de página 4">
            <a:extLst>
              <a:ext uri="{FF2B5EF4-FFF2-40B4-BE49-F238E27FC236}">
                <a16:creationId xmlns:a16="http://schemas.microsoft.com/office/drawing/2014/main" id="{E1D35823-DA96-4A2C-8BBA-C0311EE6E26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46035F-477B-4B53-AA20-CCC2D4F90F9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2169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1574-86AA-4E86-B34D-06BC838EF0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6C37D1-C69D-4833-A38B-E3A4322F97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F94F80A-8E67-44A0-8D1B-FE27A63F10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91D9A4-6B25-438C-99FB-44455B7B0898}"/>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6" name="Marcador de pie de página 5">
            <a:extLst>
              <a:ext uri="{FF2B5EF4-FFF2-40B4-BE49-F238E27FC236}">
                <a16:creationId xmlns:a16="http://schemas.microsoft.com/office/drawing/2014/main" id="{213C8731-97A3-4677-83C2-205A4568FF9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E9E624-8C8C-401C-8D07-A75EBD786A0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7079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4555AE-A6AF-47C7-A437-936EAED43D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BE9C469-5785-4A06-9064-DCA11092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4E4EB32-AC2C-4087-BBD3-B873BDB4AB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87DA4E6-D7A8-4C0A-B8F1-D06FD063C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B5EDFD-E02C-4D80-81B4-363A135E8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3C5667A-E9B8-470A-A321-2F71E4F48CDE}"/>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8" name="Marcador de pie de página 7">
            <a:extLst>
              <a:ext uri="{FF2B5EF4-FFF2-40B4-BE49-F238E27FC236}">
                <a16:creationId xmlns:a16="http://schemas.microsoft.com/office/drawing/2014/main" id="{271F16BC-8343-4CB9-8E98-BC24C733141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F2355D2-185F-48E3-9CBB-4E6DFE3BA46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1875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898CF-D4FD-4198-BB03-03AFFF9B4D8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C770590-2F79-4752-B0C3-F3F34FED5B48}"/>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4" name="Marcador de pie de página 3">
            <a:extLst>
              <a:ext uri="{FF2B5EF4-FFF2-40B4-BE49-F238E27FC236}">
                <a16:creationId xmlns:a16="http://schemas.microsoft.com/office/drawing/2014/main" id="{8BDB13DE-7959-478E-91FF-0186A17A2F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AE06CDC-A7CB-4AF8-81D5-A669600C0B7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51508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9918F8A-0EAC-491F-839F-A7EBE594EC2F}"/>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3" name="Marcador de pie de página 2">
            <a:extLst>
              <a:ext uri="{FF2B5EF4-FFF2-40B4-BE49-F238E27FC236}">
                <a16:creationId xmlns:a16="http://schemas.microsoft.com/office/drawing/2014/main" id="{FD8B831F-28E5-4B80-82B1-6F24A17287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1F4F1D0-41C5-49E0-8D96-6FE484B4228D}"/>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750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68A07-CD1D-4214-81F2-941E4EAC18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1084C28-2EB1-4C89-A286-9240D43C9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4E1D67A-AA9D-47FC-99D9-9F944DACC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F20CB4-4F68-4337-B8AD-7329FD156979}"/>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6" name="Marcador de pie de página 5">
            <a:extLst>
              <a:ext uri="{FF2B5EF4-FFF2-40B4-BE49-F238E27FC236}">
                <a16:creationId xmlns:a16="http://schemas.microsoft.com/office/drawing/2014/main" id="{6ECCBD6A-7271-422A-8CF3-AE89B9F7AE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B659EB-DE08-4184-AC21-FB7DFD39AD2C}"/>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66682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6E9C6-538E-4605-B345-FADD984F02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8452C91-E005-486E-92D4-B5E87C0AD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7E24297-111E-4BF8-927D-E56009EA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CC0E73-2B1C-4792-8F97-19FA433CECD2}"/>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6" name="Marcador de pie de página 5">
            <a:extLst>
              <a:ext uri="{FF2B5EF4-FFF2-40B4-BE49-F238E27FC236}">
                <a16:creationId xmlns:a16="http://schemas.microsoft.com/office/drawing/2014/main" id="{9CAC7FF5-B66C-481B-A253-E6CDAE9E69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8F1B6E-FB0E-4A0D-AB13-60A5EF62FB3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604997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7C7B6-083F-4D28-B98F-D69B2A9382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5401DEE-DA08-4503-9BA6-51460B0A42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5B805C-2A37-4D48-976E-6BD45ED121DF}"/>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5" name="Marcador de pie de página 4">
            <a:extLst>
              <a:ext uri="{FF2B5EF4-FFF2-40B4-BE49-F238E27FC236}">
                <a16:creationId xmlns:a16="http://schemas.microsoft.com/office/drawing/2014/main" id="{9B9D250D-8CBA-4C60-97A7-DB3852425A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903C69-F765-4E0C-9BE8-662765B346B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278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B25FB1-8472-4C1A-8636-8049DB71382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E95A7C-A197-4932-9B9F-13085BB6E5A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ABB7E8-4E1A-432F-A094-273DC02DA78F}"/>
              </a:ext>
            </a:extLst>
          </p:cNvPr>
          <p:cNvSpPr>
            <a:spLocks noGrp="1"/>
          </p:cNvSpPr>
          <p:nvPr>
            <p:ph type="dt" sz="half" idx="10"/>
          </p:nvPr>
        </p:nvSpPr>
        <p:spPr/>
        <p:txBody>
          <a:bodyPr/>
          <a:lstStyle/>
          <a:p>
            <a:fld id="{83FEBEB7-25AB-664A-96B3-95BD3AB0599F}" type="datetimeFigureOut">
              <a:rPr lang="es-ES" smtClean="0"/>
              <a:t>27/07/2020</a:t>
            </a:fld>
            <a:endParaRPr lang="es-ES"/>
          </a:p>
        </p:txBody>
      </p:sp>
      <p:sp>
        <p:nvSpPr>
          <p:cNvPr id="5" name="Marcador de pie de página 4">
            <a:extLst>
              <a:ext uri="{FF2B5EF4-FFF2-40B4-BE49-F238E27FC236}">
                <a16:creationId xmlns:a16="http://schemas.microsoft.com/office/drawing/2014/main" id="{C414C0C1-F695-40C5-B998-E5B1796060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049EC-975B-4A0C-92C0-997A367B17C0}"/>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551341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Left">
    <p:spTree>
      <p:nvGrpSpPr>
        <p:cNvPr id="1" name=""/>
        <p:cNvGrpSpPr/>
        <p:nvPr/>
      </p:nvGrpSpPr>
      <p:grpSpPr>
        <a:xfrm>
          <a:off x="0" y="0"/>
          <a:ext cx="0" cy="0"/>
          <a:chOff x="0" y="0"/>
          <a:chExt cx="0" cy="0"/>
        </a:xfrm>
      </p:grpSpPr>
      <p:sp>
        <p:nvSpPr>
          <p:cNvPr id="2" name="Title 1"/>
          <p:cNvSpPr>
            <a:spLocks noGrp="1"/>
          </p:cNvSpPr>
          <p:nvPr>
            <p:ph type="title"/>
          </p:nvPr>
        </p:nvSpPr>
        <p:spPr>
          <a:xfrm>
            <a:off x="623887" y="137160"/>
            <a:ext cx="9797831" cy="707886"/>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623887" y="845046"/>
            <a:ext cx="9797831" cy="523220"/>
          </a:xfrm>
        </p:spPr>
        <p:txBody>
          <a:bodyPr wrap="square">
            <a:sp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p:cNvGrpSpPr/>
          <p:nvPr userDrawn="1"/>
        </p:nvGrpSpPr>
        <p:grpSpPr>
          <a:xfrm>
            <a:off x="328169" y="6237312"/>
            <a:ext cx="439241" cy="43924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0"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‹Nº›</a:t>
            </a:fld>
            <a:endParaRPr lang="en-US" dirty="0"/>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pic>
        <p:nvPicPr>
          <p:cNvPr id="12" name="Picture 11"/>
          <p:cNvPicPr>
            <a:picLocks noChangeAspect="1"/>
          </p:cNvPicPr>
          <p:nvPr userDrawn="1"/>
        </p:nvPicPr>
        <p:blipFill>
          <a:blip r:embed="rId3"/>
          <a:stretch>
            <a:fillRect/>
          </a:stretch>
        </p:blipFill>
        <p:spPr>
          <a:xfrm>
            <a:off x="10488488" y="229538"/>
            <a:ext cx="1627773" cy="451143"/>
          </a:xfrm>
          <a:prstGeom prst="rect">
            <a:avLst/>
          </a:prstGeom>
        </p:spPr>
      </p:pic>
      <p:sp>
        <p:nvSpPr>
          <p:cNvPr id="13" name="Rectangle 12"/>
          <p:cNvSpPr/>
          <p:nvPr userDrawn="1"/>
        </p:nvSpPr>
        <p:spPr>
          <a:xfrm>
            <a:off x="10522767" y="95859"/>
            <a:ext cx="1593494" cy="72008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304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6341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A26AC4-8720-4199-9FEB-B8F2224CD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AB5086-09B6-4B22-8D58-98688DE648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BE680C4-D926-442A-8387-D2BAFF2EE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27/07/2020</a:t>
            </a:fld>
            <a:endParaRPr lang="es-ES"/>
          </a:p>
        </p:txBody>
      </p:sp>
      <p:sp>
        <p:nvSpPr>
          <p:cNvPr id="5" name="Marcador de pie de página 4">
            <a:extLst>
              <a:ext uri="{FF2B5EF4-FFF2-40B4-BE49-F238E27FC236}">
                <a16:creationId xmlns:a16="http://schemas.microsoft.com/office/drawing/2014/main" id="{9C3ECDB8-B226-45F1-BE41-9BB032BF7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33273CA-64BB-4933-ABC7-241CF8F9B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143276378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4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4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oleObject" Target="../embeddings/oleObject1.bin"/><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oleObject" Target="../embeddings/oleObject2.bin"/><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oleObject" Target="../embeddings/oleObject3.bin"/><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7.jp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NULL"/><Relationship Id="rId4" Type="http://schemas.microsoft.com/office/2014/relationships/chartEx" Target="../charts/chartEx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NULL"/><Relationship Id="rId4" Type="http://schemas.microsoft.com/office/2014/relationships/chartEx" Target="../charts/chartEx2.xml"/></Relationships>
</file>

<file path=ppt/slides/_rels/slide23.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3" Type="http://schemas.openxmlformats.org/officeDocument/2006/relationships/image" Target="../media/image8.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3.png"/><Relationship Id="rId16"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sv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sv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png"/><Relationship Id="rId7" Type="http://schemas.openxmlformats.org/officeDocument/2006/relationships/image" Target="../media/image26.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22.sv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22.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24.sv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3.jp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NULL"/><Relationship Id="rId4" Type="http://schemas.microsoft.com/office/2014/relationships/chartEx" Target="../charts/chartEx3.xml"/></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jpg"/><Relationship Id="rId3" Type="http://schemas.openxmlformats.org/officeDocument/2006/relationships/image" Target="../media/image13.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jpg"/><Relationship Id="rId4" Type="http://schemas.openxmlformats.org/officeDocument/2006/relationships/image" Target="../media/image8.png"/><Relationship Id="rId9" Type="http://schemas.openxmlformats.org/officeDocument/2006/relationships/image" Target="../media/image40.png"/><Relationship Id="rId1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9.tiff"/><Relationship Id="rId7" Type="http://schemas.openxmlformats.org/officeDocument/2006/relationships/image" Target="../media/image13.png"/><Relationship Id="rId2" Type="http://schemas.openxmlformats.org/officeDocument/2006/relationships/image" Target="../media/image48.tiff"/><Relationship Id="rId1" Type="http://schemas.openxmlformats.org/officeDocument/2006/relationships/slideLayout" Target="../slideLayouts/slideLayout1.xml"/><Relationship Id="rId6" Type="http://schemas.openxmlformats.org/officeDocument/2006/relationships/image" Target="../media/image52.tiff"/><Relationship Id="rId5" Type="http://schemas.openxmlformats.org/officeDocument/2006/relationships/image" Target="../media/image51.tiff"/><Relationship Id="rId4" Type="http://schemas.openxmlformats.org/officeDocument/2006/relationships/image" Target="../media/image50.tiff"/><Relationship Id="rId9" Type="http://schemas.openxmlformats.org/officeDocument/2006/relationships/image" Target="../media/image53.png"/></Relationships>
</file>

<file path=ppt/slides/_rels/slide3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3.png"/><Relationship Id="rId7" Type="http://schemas.openxmlformats.org/officeDocument/2006/relationships/image" Target="../media/image50.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8.png"/><Relationship Id="rId4" Type="http://schemas.openxmlformats.org/officeDocument/2006/relationships/image" Target="../media/image8.png"/><Relationship Id="rId9" Type="http://schemas.openxmlformats.org/officeDocument/2006/relationships/image" Target="../media/image57.png"/></Relationships>
</file>

<file path=ppt/slides/_rels/slide32.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0.tiff"/><Relationship Id="rId3" Type="http://schemas.openxmlformats.org/officeDocument/2006/relationships/image" Target="../media/image13.png"/><Relationship Id="rId7" Type="http://schemas.openxmlformats.org/officeDocument/2006/relationships/image" Target="../media/image42.png"/><Relationship Id="rId12" Type="http://schemas.openxmlformats.org/officeDocument/2006/relationships/image" Target="../media/image61.tiff"/><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60.tiff"/><Relationship Id="rId5" Type="http://schemas.openxmlformats.org/officeDocument/2006/relationships/image" Target="../media/image36.png"/><Relationship Id="rId15" Type="http://schemas.openxmlformats.org/officeDocument/2006/relationships/image" Target="../media/image63.tiff"/><Relationship Id="rId10" Type="http://schemas.openxmlformats.org/officeDocument/2006/relationships/image" Target="../media/image54.png"/><Relationship Id="rId4" Type="http://schemas.openxmlformats.org/officeDocument/2006/relationships/image" Target="../media/image8.png"/><Relationship Id="rId9" Type="http://schemas.openxmlformats.org/officeDocument/2006/relationships/image" Target="../media/image57.png"/><Relationship Id="rId14" Type="http://schemas.openxmlformats.org/officeDocument/2006/relationships/image" Target="../media/image62.tiff"/></Relationships>
</file>

<file path=ppt/slides/_rels/slide33.xml.rels><?xml version="1.0" encoding="UTF-8" standalone="yes"?>
<Relationships xmlns="http://schemas.openxmlformats.org/package/2006/relationships"><Relationship Id="rId8" Type="http://schemas.openxmlformats.org/officeDocument/2006/relationships/image" Target="../media/image66.tiff"/><Relationship Id="rId3" Type="http://schemas.openxmlformats.org/officeDocument/2006/relationships/image" Target="../media/image8.png"/><Relationship Id="rId7" Type="http://schemas.openxmlformats.org/officeDocument/2006/relationships/image" Target="../media/image65.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54.png"/><Relationship Id="rId10" Type="http://schemas.openxmlformats.org/officeDocument/2006/relationships/image" Target="../media/image37.png"/><Relationship Id="rId4" Type="http://schemas.openxmlformats.org/officeDocument/2006/relationships/image" Target="../media/image42.png"/><Relationship Id="rId9" Type="http://schemas.openxmlformats.org/officeDocument/2006/relationships/image" Target="../media/image36.png"/></Relationships>
</file>

<file path=ppt/slides/_rels/slide3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8.png"/><Relationship Id="rId7" Type="http://schemas.openxmlformats.org/officeDocument/2006/relationships/image" Target="../media/image69.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37.png"/><Relationship Id="rId4" Type="http://schemas.openxmlformats.org/officeDocument/2006/relationships/image" Target="../media/image45.png"/><Relationship Id="rId9"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1.jp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73.emf"/><Relationship Id="rId5" Type="http://schemas.openxmlformats.org/officeDocument/2006/relationships/image" Target="../media/image72.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5.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74.jpg"/><Relationship Id="rId5" Type="http://schemas.openxmlformats.org/officeDocument/2006/relationships/image" Target="../media/image72.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8" Type="http://schemas.openxmlformats.org/officeDocument/2006/relationships/hyperlink" Target="mailto:mroth@debtx.com" TargetMode="External"/><Relationship Id="rId13" Type="http://schemas.openxmlformats.org/officeDocument/2006/relationships/hyperlink" Target="https://www.debtx.com/corp/technology-solutions/" TargetMode="External"/><Relationship Id="rId3" Type="http://schemas.openxmlformats.org/officeDocument/2006/relationships/image" Target="../media/image8.png"/><Relationship Id="rId7" Type="http://schemas.openxmlformats.org/officeDocument/2006/relationships/hyperlink" Target="http://www.debtx.com/" TargetMode="External"/><Relationship Id="rId12" Type="http://schemas.openxmlformats.org/officeDocument/2006/relationships/hyperlink" Target="https://www.debtx.com/corp/credit-default-analytics/" TargetMode="External"/><Relationship Id="rId2" Type="http://schemas.openxmlformats.org/officeDocument/2006/relationships/image" Target="../media/image13.png"/><Relationship Id="rId16" Type="http://schemas.openxmlformats.org/officeDocument/2006/relationships/hyperlink" Target="https://twitter.com/TheDebtExchange" TargetMode="External"/><Relationship Id="rId1" Type="http://schemas.openxmlformats.org/officeDocument/2006/relationships/slideLayout" Target="../slideLayouts/slideLayout1.xml"/><Relationship Id="rId6" Type="http://schemas.openxmlformats.org/officeDocument/2006/relationships/hyperlink" Target="https://www.debtx.com/corp/news/debtx-offers-366-million-real-estate-portfolio-in-the-nation-of-colombia-2/" TargetMode="External"/><Relationship Id="rId11" Type="http://schemas.openxmlformats.org/officeDocument/2006/relationships/hyperlink" Target="https://www.debtx.com/corp/valuation-analytics/" TargetMode="External"/><Relationship Id="rId5" Type="http://schemas.openxmlformats.org/officeDocument/2006/relationships/image" Target="../media/image72.png"/><Relationship Id="rId15" Type="http://schemas.openxmlformats.org/officeDocument/2006/relationships/hyperlink" Target="http://www.facebook.com/debtx" TargetMode="External"/><Relationship Id="rId10" Type="http://schemas.openxmlformats.org/officeDocument/2006/relationships/hyperlink" Target="https://www.debtx.com/corp/loan-sales/" TargetMode="External"/><Relationship Id="rId4" Type="http://schemas.openxmlformats.org/officeDocument/2006/relationships/image" Target="../media/image43.png"/><Relationship Id="rId9" Type="http://schemas.openxmlformats.org/officeDocument/2006/relationships/hyperlink" Target="mailto:aescobar@debtx.com" TargetMode="External"/><Relationship Id="rId14" Type="http://schemas.openxmlformats.org/officeDocument/2006/relationships/hyperlink" Target="https://www.debtx.com/corp/dxscor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76.png"/><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76.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79.jp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83.sv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svg"/><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8.jp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9.jpeg"/><Relationship Id="rId7" Type="http://schemas.openxmlformats.org/officeDocument/2006/relationships/image" Target="../media/image9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85.png"/><Relationship Id="rId10" Type="http://schemas.openxmlformats.org/officeDocument/2006/relationships/image" Target="../media/image94.tiff"/><Relationship Id="rId4" Type="http://schemas.openxmlformats.org/officeDocument/2006/relationships/image" Target="../media/image90.png"/><Relationship Id="rId9" Type="http://schemas.openxmlformats.org/officeDocument/2006/relationships/image" Target="../media/image93.tiff"/></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5.jp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8.tif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7.tiff"/><Relationship Id="rId5" Type="http://schemas.openxmlformats.org/officeDocument/2006/relationships/image" Target="../media/image96.tiff"/><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6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8.png"/><Relationship Id="rId7" Type="http://schemas.openxmlformats.org/officeDocument/2006/relationships/image" Target="../media/image10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39.png"/><Relationship Id="rId4" Type="http://schemas.openxmlformats.org/officeDocument/2006/relationships/image" Target="../media/image100.jpg"/></Relationships>
</file>

<file path=ppt/slides/_rels/slide63.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svg"/><Relationship Id="rId3" Type="http://schemas.openxmlformats.org/officeDocument/2006/relationships/image" Target="../media/image8.png"/><Relationship Id="rId7" Type="http://schemas.openxmlformats.org/officeDocument/2006/relationships/image" Target="../media/image107.svg"/><Relationship Id="rId12" Type="http://schemas.openxmlformats.org/officeDocument/2006/relationships/image" Target="../media/image11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6.png"/><Relationship Id="rId11" Type="http://schemas.openxmlformats.org/officeDocument/2006/relationships/image" Target="../media/image111.svg"/><Relationship Id="rId5" Type="http://schemas.openxmlformats.org/officeDocument/2006/relationships/image" Target="../media/image105.sv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sv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6.png"/></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7.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6.png"/></Relationships>
</file>

<file path=ppt/slides/_rels/slide7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3.png"/></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8.png"/></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6.png"/></Relationships>
</file>

<file path=ppt/slides/_rels/slide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16.png"/></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16.png"/></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16.png"/></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16.png"/></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16.png"/></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16.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16.png"/></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16.png"/></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9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30.png"/><Relationship Id="rId4" Type="http://schemas.openxmlformats.org/officeDocument/2006/relationships/chart" Target="../charts/char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32.png"/><Relationship Id="rId4" Type="http://schemas.openxmlformats.org/officeDocument/2006/relationships/image" Target="../media/image131.png"/></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34.png"/><Relationship Id="rId4" Type="http://schemas.openxmlformats.org/officeDocument/2006/relationships/image" Target="../media/image133.png"/></Relationships>
</file>

<file path=ppt/slides/_rels/slide1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35.png"/></Relationships>
</file>

<file path=ppt/slides/_rels/slide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1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chart" Target="../charts/chart9.xml"/><Relationship Id="rId5" Type="http://schemas.openxmlformats.org/officeDocument/2006/relationships/image" Target="../media/image142.emf"/><Relationship Id="rId4" Type="http://schemas.openxmlformats.org/officeDocument/2006/relationships/chart" Target="../charts/chart8.xml"/></Relationships>
</file>

<file path=ppt/slides/_rels/slide1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chart" Target="../charts/char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16.xml"/><Relationship Id="rId4" Type="http://schemas.openxmlformats.org/officeDocument/2006/relationships/image" Target="../media/image143.emf"/></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44.emf"/><Relationship Id="rId4" Type="http://schemas.openxmlformats.org/officeDocument/2006/relationships/chart" Target="../charts/chart17.xml"/></Relationships>
</file>

<file path=ppt/slides/_rels/slide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18.xml"/><Relationship Id="rId4" Type="http://schemas.openxmlformats.org/officeDocument/2006/relationships/image" Target="../media/image145.emf"/></Relationships>
</file>

<file path=ppt/slides/_rels/slide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19.xml"/><Relationship Id="rId4" Type="http://schemas.openxmlformats.org/officeDocument/2006/relationships/image" Target="../media/image146.emf"/></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47.emf"/><Relationship Id="rId4" Type="http://schemas.openxmlformats.org/officeDocument/2006/relationships/chart" Target="../charts/chart20.xml"/></Relationships>
</file>

<file path=ppt/slides/_rels/slide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22.xml"/><Relationship Id="rId4" Type="http://schemas.openxmlformats.org/officeDocument/2006/relationships/chart" Target="../charts/chart21.xml"/></Relationships>
</file>

<file path=ppt/slides/_rels/slide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chart" Target="../charts/chart23.xml"/><Relationship Id="rId4" Type="http://schemas.openxmlformats.org/officeDocument/2006/relationships/image" Target="../media/image151.emf"/></Relationships>
</file>

<file path=ppt/slides/_rels/slide1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226342" y="2880778"/>
            <a:ext cx="6714308" cy="923330"/>
          </a:xfrm>
          <a:prstGeom prst="rect">
            <a:avLst/>
          </a:prstGeom>
          <a:noFill/>
        </p:spPr>
        <p:txBody>
          <a:bodyPr wrap="square" rtlCol="0">
            <a:spAutoFit/>
          </a:bodyPr>
          <a:lstStyle/>
          <a:p>
            <a:pPr algn="ctr"/>
            <a:r>
              <a:rPr lang="es-CO" sz="5400" b="1" dirty="0"/>
              <a:t>Junta Directiva No 196</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925878" y="3804108"/>
            <a:ext cx="2014772" cy="369332"/>
          </a:xfrm>
          <a:prstGeom prst="rect">
            <a:avLst/>
          </a:prstGeom>
          <a:noFill/>
        </p:spPr>
        <p:txBody>
          <a:bodyPr wrap="square" rtlCol="0">
            <a:spAutoFit/>
          </a:bodyPr>
          <a:lstStyle/>
          <a:p>
            <a:r>
              <a:rPr lang="es-CO" dirty="0"/>
              <a:t>29 julio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196</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695585" y="946789"/>
            <a:ext cx="5027187" cy="769441"/>
          </a:xfrm>
          <a:prstGeom prst="rect">
            <a:avLst/>
          </a:prstGeom>
          <a:noFill/>
        </p:spPr>
        <p:txBody>
          <a:bodyPr wrap="square" rtlCol="0">
            <a:spAutoFit/>
          </a:bodyPr>
          <a:lstStyle/>
          <a:p>
            <a:pPr algn="r"/>
            <a:r>
              <a:rPr lang="es-ES" sz="4400" b="1" u="sng" dirty="0">
                <a:solidFill>
                  <a:srgbClr val="002060"/>
                </a:solidFill>
              </a:rPr>
              <a:t>ORDEN DEL DÍA</a:t>
            </a:r>
            <a:endParaRPr lang="es-ES" sz="4400" u="sng"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1059601" y="1799965"/>
            <a:ext cx="10072798" cy="5205720"/>
          </a:xfrm>
          <a:prstGeom prst="rect">
            <a:avLst/>
          </a:prstGeom>
        </p:spPr>
        <p:txBody>
          <a:bodyPr wrap="square">
            <a:spAutoFit/>
          </a:bodyPr>
          <a:lstStyle/>
          <a:p>
            <a:pPr lvl="0">
              <a:lnSpc>
                <a:spcPct val="150000"/>
              </a:lnSpc>
              <a:spcAft>
                <a:spcPts val="0"/>
              </a:spcAft>
            </a:pPr>
            <a:r>
              <a:rPr lang="es-ES" sz="2400" dirty="0">
                <a:ea typeface="MS Mincho" panose="02020609040205080304" pitchFamily="49" charset="-128"/>
              </a:rPr>
              <a:t>1. Verificación del Quorum.</a:t>
            </a:r>
          </a:p>
          <a:p>
            <a:pPr>
              <a:lnSpc>
                <a:spcPct val="150000"/>
              </a:lnSpc>
            </a:pPr>
            <a:r>
              <a:rPr lang="es-CO" sz="2400" dirty="0">
                <a:ea typeface="MS Mincho" panose="02020609040205080304" pitchFamily="49" charset="-128"/>
              </a:rPr>
              <a:t>2. Comité Financiero.</a:t>
            </a:r>
          </a:p>
          <a:p>
            <a:pPr marL="342900" indent="-342900">
              <a:lnSpc>
                <a:spcPct val="150000"/>
              </a:lnSpc>
              <a:buFont typeface="Arial" panose="020B0604020202020204" pitchFamily="34" charset="0"/>
              <a:buChar char="•"/>
            </a:pPr>
            <a:r>
              <a:rPr lang="es-CO" altLang="es-CO" sz="2000" dirty="0"/>
              <a:t>Estados Financieros SAE a Junio de 2020</a:t>
            </a:r>
          </a:p>
          <a:p>
            <a:pPr marL="342900" indent="-342900">
              <a:lnSpc>
                <a:spcPct val="150000"/>
              </a:lnSpc>
              <a:buFont typeface="Arial" panose="020B0604020202020204" pitchFamily="34" charset="0"/>
              <a:buChar char="•"/>
            </a:pPr>
            <a:r>
              <a:rPr lang="es-CO" altLang="es-CO" sz="2000" dirty="0"/>
              <a:t>Estados Financieros FRISCO a Mayo de 2020</a:t>
            </a:r>
          </a:p>
          <a:p>
            <a:pPr marL="342900" indent="-342900">
              <a:lnSpc>
                <a:spcPct val="150000"/>
              </a:lnSpc>
              <a:buFont typeface="Arial" panose="020B0604020202020204" pitchFamily="34" charset="0"/>
              <a:buChar char="•"/>
            </a:pPr>
            <a:r>
              <a:rPr lang="es-CO" altLang="es-CO" sz="2000" dirty="0"/>
              <a:t>Portafolio a Junio de 2020</a:t>
            </a:r>
          </a:p>
          <a:p>
            <a:pPr marL="342900" indent="-342900">
              <a:lnSpc>
                <a:spcPct val="150000"/>
              </a:lnSpc>
              <a:buFont typeface="Arial" panose="020B0604020202020204" pitchFamily="34" charset="0"/>
              <a:buChar char="•"/>
            </a:pPr>
            <a:r>
              <a:rPr lang="es-CO" altLang="es-CO" sz="2000" dirty="0"/>
              <a:t>Proposiciones y Varios</a:t>
            </a:r>
          </a:p>
          <a:p>
            <a:pPr>
              <a:lnSpc>
                <a:spcPct val="150000"/>
              </a:lnSpc>
            </a:pPr>
            <a:r>
              <a:rPr lang="es-CO" sz="2400" dirty="0">
                <a:ea typeface="MS Mincho" panose="02020609040205080304" pitchFamily="49" charset="-128"/>
              </a:rPr>
              <a:t>3. Venta Masiva de Activos</a:t>
            </a:r>
          </a:p>
          <a:p>
            <a:pPr>
              <a:lnSpc>
                <a:spcPct val="150000"/>
              </a:lnSpc>
            </a:pPr>
            <a:r>
              <a:rPr lang="es-CO" sz="2400" dirty="0">
                <a:ea typeface="MS Mincho" panose="02020609040205080304" pitchFamily="49" charset="-128"/>
              </a:rPr>
              <a:t>4. Metodología de Trabajo Bienes FARC y adición de contratos</a:t>
            </a:r>
          </a:p>
          <a:p>
            <a:pPr>
              <a:lnSpc>
                <a:spcPct val="150000"/>
              </a:lnSpc>
            </a:pPr>
            <a:r>
              <a:rPr lang="es-CO" sz="2400" dirty="0">
                <a:ea typeface="MS Mincho" panose="02020609040205080304" pitchFamily="49" charset="-128"/>
              </a:rPr>
              <a:t>5. Resumen Portafolio de Inmuebles</a:t>
            </a:r>
          </a:p>
          <a:p>
            <a:pPr>
              <a:lnSpc>
                <a:spcPct val="150000"/>
              </a:lnSpc>
            </a:pPr>
            <a:endParaRPr lang="es-CO" sz="2400" dirty="0">
              <a:ea typeface="MS Mincho" panose="02020609040205080304" pitchFamily="49" charset="-128"/>
            </a:endParaRP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291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uadroTexto 7">
            <a:extLst>
              <a:ext uri="{FF2B5EF4-FFF2-40B4-BE49-F238E27FC236}">
                <a16:creationId xmlns:a16="http://schemas.microsoft.com/office/drawing/2014/main" id="{C6509593-95CB-4266-A79B-9B4954716447}"/>
              </a:ext>
            </a:extLst>
          </p:cNvPr>
          <p:cNvSpPr txBox="1">
            <a:spLocks noChangeArrowheads="1"/>
          </p:cNvSpPr>
          <p:nvPr/>
        </p:nvSpPr>
        <p:spPr bwMode="auto">
          <a:xfrm>
            <a:off x="2557463" y="1012825"/>
            <a:ext cx="7199312"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a:solidFill>
                  <a:srgbClr val="000A8B"/>
                </a:solidFill>
              </a:rPr>
              <a:t>COMITÉ FINANCIERO </a:t>
            </a:r>
          </a:p>
          <a:p>
            <a:pPr algn="ctr"/>
            <a:r>
              <a:rPr lang="es-CO" altLang="es-CO" sz="2800" b="1">
                <a:solidFill>
                  <a:srgbClr val="000A8B"/>
                </a:solidFill>
              </a:rPr>
              <a:t>JULIO DE 2020</a:t>
            </a:r>
          </a:p>
          <a:p>
            <a:pPr algn="ctr"/>
            <a:r>
              <a:rPr lang="es-CO" altLang="es-CO" sz="2800" b="1">
                <a:solidFill>
                  <a:srgbClr val="000A8B"/>
                </a:solidFill>
              </a:rPr>
              <a:t>ORDEN DEL DIA:</a:t>
            </a:r>
          </a:p>
        </p:txBody>
      </p:sp>
      <p:sp>
        <p:nvSpPr>
          <p:cNvPr id="3075" name="CuadroTexto 8">
            <a:extLst>
              <a:ext uri="{FF2B5EF4-FFF2-40B4-BE49-F238E27FC236}">
                <a16:creationId xmlns:a16="http://schemas.microsoft.com/office/drawing/2014/main" id="{B083EA65-70AA-409F-899E-AFE4D2DD8FDD}"/>
              </a:ext>
            </a:extLst>
          </p:cNvPr>
          <p:cNvSpPr txBox="1">
            <a:spLocks noChangeArrowheads="1"/>
          </p:cNvSpPr>
          <p:nvPr/>
        </p:nvSpPr>
        <p:spPr bwMode="auto">
          <a:xfrm>
            <a:off x="1706504" y="2625781"/>
            <a:ext cx="8385451" cy="261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buFontTx/>
              <a:buAutoNum type="arabicPeriod"/>
            </a:pPr>
            <a:r>
              <a:rPr lang="es-CO" altLang="es-CO" sz="2800" dirty="0"/>
              <a:t>Estados Financieros SAE a Junio de 2020</a:t>
            </a:r>
          </a:p>
          <a:p>
            <a:pPr>
              <a:lnSpc>
                <a:spcPct val="150000"/>
              </a:lnSpc>
              <a:buFontTx/>
              <a:buAutoNum type="arabicPeriod"/>
            </a:pPr>
            <a:r>
              <a:rPr lang="es-CO" altLang="es-CO" sz="2800" dirty="0"/>
              <a:t>Estados Financieros FRISCO a Mayo de 2020</a:t>
            </a:r>
          </a:p>
          <a:p>
            <a:pPr>
              <a:lnSpc>
                <a:spcPct val="150000"/>
              </a:lnSpc>
              <a:buFontTx/>
              <a:buAutoNum type="arabicPeriod"/>
            </a:pPr>
            <a:r>
              <a:rPr lang="es-CO" altLang="es-CO" sz="2800" dirty="0"/>
              <a:t>Portafolio a Junio de 2020</a:t>
            </a:r>
          </a:p>
          <a:p>
            <a:pPr>
              <a:lnSpc>
                <a:spcPct val="150000"/>
              </a:lnSpc>
              <a:buFontTx/>
              <a:buAutoNum type="arabicPeriod"/>
            </a:pPr>
            <a:r>
              <a:rPr lang="es-CO" altLang="es-CO" sz="2800" dirty="0"/>
              <a:t>Proposiciones y Varios</a:t>
            </a:r>
          </a:p>
        </p:txBody>
      </p:sp>
      <p:pic>
        <p:nvPicPr>
          <p:cNvPr id="8" name="Imagen 7">
            <a:extLst>
              <a:ext uri="{FF2B5EF4-FFF2-40B4-BE49-F238E27FC236}">
                <a16:creationId xmlns:a16="http://schemas.microsoft.com/office/drawing/2014/main" id="{75B8B987-59A1-4FB1-9FAE-A9D4D316F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309227EC-C4F9-457B-9D98-C5B2EDE34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Rectángulo 9">
            <a:extLst>
              <a:ext uri="{FF2B5EF4-FFF2-40B4-BE49-F238E27FC236}">
                <a16:creationId xmlns:a16="http://schemas.microsoft.com/office/drawing/2014/main" id="{EBB20563-55CA-49EE-B1EE-67763698905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FCC5768A-70C2-4E16-BF18-B32D4E2E632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784474" y="2568632"/>
            <a:ext cx="6610350" cy="1323439"/>
          </a:xfrm>
          <a:prstGeom prst="rect">
            <a:avLst/>
          </a:prstGeom>
          <a:noFill/>
        </p:spPr>
        <p:txBody>
          <a:bodyPr>
            <a:spAutoFit/>
          </a:bodyPr>
          <a:lstStyle/>
          <a:p>
            <a:pPr algn="ctr">
              <a:defRPr/>
            </a:pPr>
            <a:r>
              <a:rPr lang="es-CO" sz="4000" b="1" dirty="0">
                <a:solidFill>
                  <a:srgbClr val="002060"/>
                </a:solidFill>
              </a:rPr>
              <a:t>1. ESTADOS FINANCIEROS SAE</a:t>
            </a:r>
          </a:p>
          <a:p>
            <a:pPr algn="ctr">
              <a:defRPr/>
            </a:pPr>
            <a:r>
              <a:rPr lang="es-CO" sz="4000" b="1" dirty="0">
                <a:solidFill>
                  <a:srgbClr val="002060"/>
                </a:solidFill>
              </a:rPr>
              <a:t> AL 30 DE JUNIO DE 2020</a:t>
            </a:r>
            <a:endParaRPr lang="es-ES" sz="4000" b="1" dirty="0">
              <a:solidFill>
                <a:srgbClr val="002060"/>
              </a:solidFill>
            </a:endParaRPr>
          </a:p>
        </p:txBody>
      </p:sp>
      <p:pic>
        <p:nvPicPr>
          <p:cNvPr id="7" name="Imagen 7">
            <a:extLst>
              <a:ext uri="{FF2B5EF4-FFF2-40B4-BE49-F238E27FC236}">
                <a16:creationId xmlns:a16="http://schemas.microsoft.com/office/drawing/2014/main" id="{ECC32B39-4C79-49F4-9D27-25896D67A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6488D6FC-913D-4469-AC01-594E6A95A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Rectángulo 9">
            <a:extLst>
              <a:ext uri="{FF2B5EF4-FFF2-40B4-BE49-F238E27FC236}">
                <a16:creationId xmlns:a16="http://schemas.microsoft.com/office/drawing/2014/main" id="{ADF42534-A756-4E5D-9B01-549595A37EA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8623C3EE-7023-4833-856A-F66A9E8D0D4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916224" y="467592"/>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293166"/>
                </a:solidFill>
                <a:latin typeface="+mn-lt"/>
                <a:ea typeface="+mn-ea"/>
                <a:cs typeface="Lato Regular"/>
              </a:rPr>
              <a:t>ESTADO DE SITUACIÓN FINANCIERA INDIVIDUAL</a:t>
            </a:r>
          </a:p>
          <a:p>
            <a:pPr algn="ctr">
              <a:defRPr/>
            </a:pPr>
            <a:r>
              <a:rPr lang="es-CO" sz="788" b="1" dirty="0">
                <a:solidFill>
                  <a:srgbClr val="293166"/>
                </a:solidFill>
                <a:latin typeface="+mn-lt"/>
                <a:ea typeface="+mn-ea"/>
                <a:cs typeface="Lato Regular"/>
              </a:rPr>
              <a:t>AL 30 DE JUNIO DE 2020 Y 30 DE JUNIO DE 2019</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F398AA1F-DF57-4DE3-B7EC-7D3EAB0F8225}"/>
              </a:ext>
            </a:extLst>
          </p:cNvPr>
          <p:cNvGraphicFramePr>
            <a:graphicFrameLocks noGrp="1"/>
          </p:cNvGraphicFramePr>
          <p:nvPr/>
        </p:nvGraphicFramePr>
        <p:xfrm>
          <a:off x="2236789" y="1546226"/>
          <a:ext cx="7389813" cy="4700585"/>
        </p:xfrm>
        <a:graphic>
          <a:graphicData uri="http://schemas.openxmlformats.org/drawingml/2006/table">
            <a:tbl>
              <a:tblPr/>
              <a:tblGrid>
                <a:gridCol w="2606565">
                  <a:extLst>
                    <a:ext uri="{9D8B030D-6E8A-4147-A177-3AD203B41FA5}">
                      <a16:colId xmlns:a16="http://schemas.microsoft.com/office/drawing/2014/main" val="2456753890"/>
                    </a:ext>
                  </a:extLst>
                </a:gridCol>
                <a:gridCol w="971784">
                  <a:extLst>
                    <a:ext uri="{9D8B030D-6E8A-4147-A177-3AD203B41FA5}">
                      <a16:colId xmlns:a16="http://schemas.microsoft.com/office/drawing/2014/main" val="3222437687"/>
                    </a:ext>
                  </a:extLst>
                </a:gridCol>
                <a:gridCol w="84767">
                  <a:extLst>
                    <a:ext uri="{9D8B030D-6E8A-4147-A177-3AD203B41FA5}">
                      <a16:colId xmlns:a16="http://schemas.microsoft.com/office/drawing/2014/main" val="1357789750"/>
                    </a:ext>
                  </a:extLst>
                </a:gridCol>
                <a:gridCol w="1017196">
                  <a:extLst>
                    <a:ext uri="{9D8B030D-6E8A-4147-A177-3AD203B41FA5}">
                      <a16:colId xmlns:a16="http://schemas.microsoft.com/office/drawing/2014/main" val="237393221"/>
                    </a:ext>
                  </a:extLst>
                </a:gridCol>
                <a:gridCol w="84767">
                  <a:extLst>
                    <a:ext uri="{9D8B030D-6E8A-4147-A177-3AD203B41FA5}">
                      <a16:colId xmlns:a16="http://schemas.microsoft.com/office/drawing/2014/main" val="2289922247"/>
                    </a:ext>
                  </a:extLst>
                </a:gridCol>
                <a:gridCol w="899129">
                  <a:extLst>
                    <a:ext uri="{9D8B030D-6E8A-4147-A177-3AD203B41FA5}">
                      <a16:colId xmlns:a16="http://schemas.microsoft.com/office/drawing/2014/main" val="1196302710"/>
                    </a:ext>
                  </a:extLst>
                </a:gridCol>
                <a:gridCol w="72658">
                  <a:extLst>
                    <a:ext uri="{9D8B030D-6E8A-4147-A177-3AD203B41FA5}">
                      <a16:colId xmlns:a16="http://schemas.microsoft.com/office/drawing/2014/main" val="2054776858"/>
                    </a:ext>
                  </a:extLst>
                </a:gridCol>
                <a:gridCol w="826473">
                  <a:extLst>
                    <a:ext uri="{9D8B030D-6E8A-4147-A177-3AD203B41FA5}">
                      <a16:colId xmlns:a16="http://schemas.microsoft.com/office/drawing/2014/main" val="405470676"/>
                    </a:ext>
                  </a:extLst>
                </a:gridCol>
                <a:gridCol w="72658">
                  <a:extLst>
                    <a:ext uri="{9D8B030D-6E8A-4147-A177-3AD203B41FA5}">
                      <a16:colId xmlns:a16="http://schemas.microsoft.com/office/drawing/2014/main" val="3351967695"/>
                    </a:ext>
                  </a:extLst>
                </a:gridCol>
                <a:gridCol w="753816">
                  <a:extLst>
                    <a:ext uri="{9D8B030D-6E8A-4147-A177-3AD203B41FA5}">
                      <a16:colId xmlns:a16="http://schemas.microsoft.com/office/drawing/2014/main" val="3217477326"/>
                    </a:ext>
                  </a:extLst>
                </a:gridCol>
              </a:tblGrid>
              <a:tr h="572473">
                <a:tc>
                  <a:txBody>
                    <a:bodyPr/>
                    <a:lstStyle/>
                    <a:p>
                      <a:pPr algn="ctr" fontAlgn="ctr"/>
                      <a:r>
                        <a:rPr lang="es-CO" sz="1200" b="1" i="0" u="none" strike="noStrike">
                          <a:effectLst/>
                          <a:latin typeface="Calibri" panose="020F0502020204030204" pitchFamily="34" charset="0"/>
                        </a:rPr>
                        <a:t>ACTIVO</a:t>
                      </a:r>
                    </a:p>
                  </a:txBody>
                  <a:tcPr marL="9059" marR="9059"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30-Junio-2020</a:t>
                      </a:r>
                    </a:p>
                  </a:txBody>
                  <a:tcPr marL="9059" marR="9059"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30-Junio-2019</a:t>
                      </a:r>
                    </a:p>
                  </a:txBody>
                  <a:tcPr marL="9059" marR="9059"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059" marR="9059"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Junio 2020 - 2019</a:t>
                      </a:r>
                    </a:p>
                  </a:txBody>
                  <a:tcPr marL="9059" marR="9059"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 - Dic 2020-2019</a:t>
                      </a:r>
                    </a:p>
                  </a:txBody>
                  <a:tcPr marL="9059" marR="9059"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017972053"/>
                  </a:ext>
                </a:extLst>
              </a:tr>
              <a:tr h="197024">
                <a:tc>
                  <a:txBody>
                    <a:bodyPr/>
                    <a:lstStyle/>
                    <a:p>
                      <a:pPr algn="l" fontAlgn="ctr"/>
                      <a:r>
                        <a:rPr lang="es-CO" sz="1200" b="1" i="0" u="none" strike="noStrike">
                          <a:effectLst/>
                          <a:latin typeface="Calibri" panose="020F0502020204030204" pitchFamily="34" charset="0"/>
                        </a:rPr>
                        <a:t>ACTIVO CORRIENTE</a:t>
                      </a:r>
                    </a:p>
                  </a:txBody>
                  <a:tcPr marL="9059" marR="9059" marT="906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9" marR="9059"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9" marR="9059" marT="906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44996148"/>
                  </a:ext>
                </a:extLst>
              </a:tr>
              <a:tr h="249217">
                <a:tc>
                  <a:txBody>
                    <a:bodyPr/>
                    <a:lstStyle/>
                    <a:p>
                      <a:pPr algn="l" fontAlgn="ctr"/>
                      <a:r>
                        <a:rPr lang="es-CO" sz="1200" b="0" i="0" u="none" strike="noStrike">
                          <a:effectLst/>
                          <a:latin typeface="Calibri" panose="020F0502020204030204" pitchFamily="34" charset="0"/>
                        </a:rPr>
                        <a:t>Efectivo en Bancos</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587</a:t>
                      </a:r>
                    </a:p>
                  </a:txBody>
                  <a:tcPr marL="9059" marR="9059"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497</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a:t>
                      </a:r>
                    </a:p>
                  </a:txBody>
                  <a:tcPr marL="9059" marR="9059" marT="9060" marB="0" anchor="ctr">
                    <a:lnL>
                      <a:noFill/>
                    </a:lnL>
                    <a:lnR>
                      <a:noFill/>
                    </a:lnR>
                    <a:lnT>
                      <a:noFill/>
                    </a:lnT>
                    <a:lnB>
                      <a:noFill/>
                    </a:lnB>
                  </a:tcPr>
                </a:tc>
                <a:extLst>
                  <a:ext uri="{0D108BD9-81ED-4DB2-BD59-A6C34878D82A}">
                    <a16:rowId xmlns:a16="http://schemas.microsoft.com/office/drawing/2014/main" val="3144925297"/>
                  </a:ext>
                </a:extLst>
              </a:tr>
              <a:tr h="249217">
                <a:tc>
                  <a:txBody>
                    <a:bodyPr/>
                    <a:lstStyle/>
                    <a:p>
                      <a:pPr algn="l" fontAlgn="ctr"/>
                      <a:r>
                        <a:rPr lang="es-CO" sz="1200" b="0" i="0" u="none" strike="noStrike">
                          <a:effectLst/>
                          <a:latin typeface="Calibri" panose="020F0502020204030204" pitchFamily="34" charset="0"/>
                        </a:rPr>
                        <a:t>Efectivo de uso restringido</a:t>
                      </a:r>
                    </a:p>
                  </a:txBody>
                  <a:tcPr marL="9059" marR="9059" marT="906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6,161</a:t>
                      </a:r>
                    </a:p>
                  </a:txBody>
                  <a:tcPr marL="9059" marR="9059"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6,528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6,640</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059" marR="9059" marT="9060" marB="0" anchor="ctr">
                    <a:lnL>
                      <a:noFill/>
                    </a:lnL>
                    <a:lnR>
                      <a:noFill/>
                    </a:lnR>
                    <a:lnT>
                      <a:noFill/>
                    </a:lnT>
                    <a:lnB>
                      <a:noFill/>
                    </a:lnB>
                  </a:tcPr>
                </a:tc>
                <a:extLst>
                  <a:ext uri="{0D108BD9-81ED-4DB2-BD59-A6C34878D82A}">
                    <a16:rowId xmlns:a16="http://schemas.microsoft.com/office/drawing/2014/main" val="747296752"/>
                  </a:ext>
                </a:extLst>
              </a:tr>
              <a:tr h="249217">
                <a:tc>
                  <a:txBody>
                    <a:bodyPr/>
                    <a:lstStyle/>
                    <a:p>
                      <a:pPr algn="l" fontAlgn="ctr"/>
                      <a:r>
                        <a:rPr lang="es-CO" sz="1200" b="0" i="0" u="none" strike="noStrike">
                          <a:effectLst/>
                          <a:latin typeface="Calibri" panose="020F0502020204030204" pitchFamily="34" charset="0"/>
                        </a:rPr>
                        <a:t>Inversiones de administración de liquidez</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7,725</a:t>
                      </a:r>
                    </a:p>
                  </a:txBody>
                  <a:tcPr marL="9059" marR="9059"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2,432</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10,076</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a:t>
                      </a:r>
                    </a:p>
                  </a:txBody>
                  <a:tcPr marL="9059" marR="9059" marT="9060" marB="0" anchor="ctr">
                    <a:lnL>
                      <a:noFill/>
                    </a:lnL>
                    <a:lnR>
                      <a:noFill/>
                    </a:lnR>
                    <a:lnT>
                      <a:noFill/>
                    </a:lnT>
                    <a:lnB>
                      <a:noFill/>
                    </a:lnB>
                  </a:tcPr>
                </a:tc>
                <a:extLst>
                  <a:ext uri="{0D108BD9-81ED-4DB2-BD59-A6C34878D82A}">
                    <a16:rowId xmlns:a16="http://schemas.microsoft.com/office/drawing/2014/main" val="1357169168"/>
                  </a:ext>
                </a:extLst>
              </a:tr>
              <a:tr h="249217">
                <a:tc>
                  <a:txBody>
                    <a:bodyPr/>
                    <a:lstStyle/>
                    <a:p>
                      <a:pPr algn="l" fontAlgn="ctr"/>
                      <a:r>
                        <a:rPr lang="es-CO" sz="1200" b="0" i="0" u="none" strike="noStrike">
                          <a:effectLst/>
                          <a:latin typeface="Calibri" panose="020F0502020204030204" pitchFamily="34" charset="0"/>
                        </a:rPr>
                        <a:t>Cuentas por Cobrar Corto Plazo</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4,863</a:t>
                      </a:r>
                    </a:p>
                  </a:txBody>
                  <a:tcPr marL="9059" marR="9059"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1,805</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169</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059" marR="9059" marT="9060" marB="0" anchor="ctr">
                    <a:lnL>
                      <a:noFill/>
                    </a:lnL>
                    <a:lnR>
                      <a:noFill/>
                    </a:lnR>
                    <a:lnT>
                      <a:noFill/>
                    </a:lnT>
                    <a:lnB>
                      <a:noFill/>
                    </a:lnB>
                  </a:tcPr>
                </a:tc>
                <a:extLst>
                  <a:ext uri="{0D108BD9-81ED-4DB2-BD59-A6C34878D82A}">
                    <a16:rowId xmlns:a16="http://schemas.microsoft.com/office/drawing/2014/main" val="443356967"/>
                  </a:ext>
                </a:extLst>
              </a:tr>
              <a:tr h="249217">
                <a:tc>
                  <a:txBody>
                    <a:bodyPr/>
                    <a:lstStyle/>
                    <a:p>
                      <a:pPr algn="l" fontAlgn="ctr"/>
                      <a:r>
                        <a:rPr lang="es-CO" sz="1200" b="0" i="0" u="none" strike="noStrike">
                          <a:effectLst/>
                          <a:latin typeface="Calibri" panose="020F0502020204030204" pitchFamily="34" charset="0"/>
                        </a:rPr>
                        <a:t>Anticipos y Saldo a Favor en Impuestos</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8,795</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18,721</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8,189</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163090"/>
                  </a:ext>
                </a:extLst>
              </a:tr>
              <a:tr h="197024">
                <a:tc>
                  <a:txBody>
                    <a:bodyPr/>
                    <a:lstStyle/>
                    <a:p>
                      <a:pPr algn="l" fontAlgn="ctr"/>
                      <a:r>
                        <a:rPr lang="es-CO" sz="1200" b="1" i="0" u="none" strike="noStrike">
                          <a:effectLst/>
                          <a:latin typeface="Calibri" panose="020F0502020204030204" pitchFamily="34" charset="0"/>
                        </a:rPr>
                        <a:t>TOTAL ACTIVO CORRIENTE</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28,132</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29,983</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187821732"/>
                  </a:ext>
                </a:extLst>
              </a:tr>
              <a:tr h="197024">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11888240"/>
                  </a:ext>
                </a:extLst>
              </a:tr>
              <a:tr h="197024">
                <a:tc>
                  <a:txBody>
                    <a:bodyPr/>
                    <a:lstStyle/>
                    <a:p>
                      <a:pPr algn="l" fontAlgn="ctr"/>
                      <a:r>
                        <a:rPr lang="es-CO" sz="1200" b="1" i="0" u="none" strike="noStrike">
                          <a:effectLst/>
                          <a:latin typeface="Calibri" panose="020F0502020204030204" pitchFamily="34" charset="0"/>
                        </a:rPr>
                        <a:t>ACTIVO NO CORRIENTE</a:t>
                      </a: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extLst>
                  <a:ext uri="{0D108BD9-81ED-4DB2-BD59-A6C34878D82A}">
                    <a16:rowId xmlns:a16="http://schemas.microsoft.com/office/drawing/2014/main" val="2325660073"/>
                  </a:ext>
                </a:extLst>
              </a:tr>
              <a:tr h="249217">
                <a:tc>
                  <a:txBody>
                    <a:bodyPr/>
                    <a:lstStyle/>
                    <a:p>
                      <a:pPr algn="l" fontAlgn="ctr"/>
                      <a:r>
                        <a:rPr lang="es-CO" sz="1200" b="0" i="0" u="none" strike="noStrike">
                          <a:effectLst/>
                          <a:latin typeface="Calibri" panose="020F0502020204030204" pitchFamily="34" charset="0"/>
                        </a:rPr>
                        <a:t>Cuentas por Cobrar Largo Plazo</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9" marR="9059" marT="9060" marB="0" anchor="ctr">
                    <a:lnL>
                      <a:noFill/>
                    </a:lnL>
                    <a:lnR>
                      <a:noFill/>
                    </a:lnR>
                    <a:lnT>
                      <a:noFill/>
                    </a:lnT>
                    <a:lnB>
                      <a:noFill/>
                    </a:lnB>
                  </a:tcPr>
                </a:tc>
                <a:extLst>
                  <a:ext uri="{0D108BD9-81ED-4DB2-BD59-A6C34878D82A}">
                    <a16:rowId xmlns:a16="http://schemas.microsoft.com/office/drawing/2014/main" val="1313383248"/>
                  </a:ext>
                </a:extLst>
              </a:tr>
              <a:tr h="249217">
                <a:tc>
                  <a:txBody>
                    <a:bodyPr/>
                    <a:lstStyle/>
                    <a:p>
                      <a:pPr algn="l" fontAlgn="ctr"/>
                      <a:r>
                        <a:rPr lang="es-CO" sz="1200" b="0" i="0" u="none" strike="noStrike">
                          <a:effectLst/>
                          <a:latin typeface="Calibri" panose="020F0502020204030204" pitchFamily="34" charset="0"/>
                        </a:rPr>
                        <a:t>Deterioro</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9483767"/>
                  </a:ext>
                </a:extLst>
              </a:tr>
              <a:tr h="249217">
                <a:tc>
                  <a:txBody>
                    <a:bodyPr/>
                    <a:lstStyle/>
                    <a:p>
                      <a:pPr algn="l" fontAlgn="ctr"/>
                      <a:r>
                        <a:rPr lang="es-CO" sz="1200" b="0" i="0" u="none" strike="noStrike">
                          <a:effectLst/>
                          <a:latin typeface="Calibri" panose="020F0502020204030204" pitchFamily="34" charset="0"/>
                        </a:rPr>
                        <a:t>Total Cuenta por Cobrar Largo Plazo</a:t>
                      </a:r>
                    </a:p>
                  </a:txBody>
                  <a:tcPr marL="9059" marR="9059"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6667362"/>
                  </a:ext>
                </a:extLst>
              </a:tr>
              <a:tr h="197024">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7600799"/>
                  </a:ext>
                </a:extLst>
              </a:tr>
              <a:tr h="249217">
                <a:tc>
                  <a:txBody>
                    <a:bodyPr/>
                    <a:lstStyle/>
                    <a:p>
                      <a:pPr algn="l" fontAlgn="ctr"/>
                      <a:r>
                        <a:rPr lang="es-CO" sz="1200" b="0" i="0" u="none" strike="noStrike">
                          <a:effectLst/>
                          <a:latin typeface="Calibri" panose="020F0502020204030204" pitchFamily="34" charset="0"/>
                        </a:rPr>
                        <a:t>Propiedades, Planta y equipo</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461</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501</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059" marR="9059" marT="9060" marB="0" anchor="ctr">
                    <a:lnL>
                      <a:noFill/>
                    </a:lnL>
                    <a:lnR>
                      <a:noFill/>
                    </a:lnR>
                    <a:lnT>
                      <a:noFill/>
                    </a:lnT>
                    <a:lnB>
                      <a:noFill/>
                    </a:lnB>
                  </a:tcPr>
                </a:tc>
                <a:extLst>
                  <a:ext uri="{0D108BD9-81ED-4DB2-BD59-A6C34878D82A}">
                    <a16:rowId xmlns:a16="http://schemas.microsoft.com/office/drawing/2014/main" val="3214011146"/>
                  </a:ext>
                </a:extLst>
              </a:tr>
              <a:tr h="249217">
                <a:tc>
                  <a:txBody>
                    <a:bodyPr/>
                    <a:lstStyle/>
                    <a:p>
                      <a:pPr algn="l" fontAlgn="ctr"/>
                      <a:r>
                        <a:rPr lang="es-CO" sz="1200" b="0" i="0" u="none" strike="noStrike">
                          <a:effectLst/>
                          <a:latin typeface="Calibri" panose="020F0502020204030204" pitchFamily="34" charset="0"/>
                        </a:rPr>
                        <a:t>Otros Activos (Intangibles)</a:t>
                      </a: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2,595</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1,604</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2,385</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9059" marR="9059"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5510529"/>
                  </a:ext>
                </a:extLst>
              </a:tr>
              <a:tr h="249217">
                <a:tc>
                  <a:txBody>
                    <a:bodyPr/>
                    <a:lstStyle/>
                    <a:p>
                      <a:pPr algn="l" fontAlgn="ctr"/>
                      <a:r>
                        <a:rPr lang="es-CO" sz="1200" b="1" i="0" u="none" strike="noStrike">
                          <a:effectLst/>
                          <a:latin typeface="Calibri" panose="020F0502020204030204" pitchFamily="34" charset="0"/>
                        </a:rPr>
                        <a:t>TOTAL ACTIVO NO CORRIENTE</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3,056</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2,105</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2,822</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762030115"/>
                  </a:ext>
                </a:extLst>
              </a:tr>
              <a:tr h="197024">
                <a:tc>
                  <a:txBody>
                    <a:bodyPr/>
                    <a:lstStyle/>
                    <a:p>
                      <a:pPr algn="l" fontAlgn="ctr"/>
                      <a:endParaRPr lang="es-CO" sz="1200" b="1"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9" marR="9059"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5351111"/>
                  </a:ext>
                </a:extLst>
              </a:tr>
              <a:tr h="204581">
                <a:tc>
                  <a:txBody>
                    <a:bodyPr/>
                    <a:lstStyle/>
                    <a:p>
                      <a:pPr algn="l" fontAlgn="ctr"/>
                      <a:r>
                        <a:rPr lang="es-CO" sz="1200" b="1" i="0" u="none" strike="noStrike">
                          <a:effectLst/>
                          <a:latin typeface="Calibri" panose="020F0502020204030204" pitchFamily="34" charset="0"/>
                        </a:rPr>
                        <a:t>TOTAL ACTIVO</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31,188</a:t>
                      </a:r>
                    </a:p>
                  </a:txBody>
                  <a:tcPr marL="9059" marR="9059"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32,088</a:t>
                      </a:r>
                    </a:p>
                  </a:txBody>
                  <a:tcPr marL="9059" marR="9059"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059" marR="9059"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059" marR="9059"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9" marR="9059" marT="906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-7</a:t>
                      </a:r>
                    </a:p>
                  </a:txBody>
                  <a:tcPr marL="9059" marR="9059"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134008687"/>
                  </a:ext>
                </a:extLst>
              </a:tr>
            </a:tbl>
          </a:graphicData>
        </a:graphic>
      </p:graphicFrame>
      <p:pic>
        <p:nvPicPr>
          <p:cNvPr id="8" name="Imagen 7">
            <a:extLst>
              <a:ext uri="{FF2B5EF4-FFF2-40B4-BE49-F238E27FC236}">
                <a16:creationId xmlns:a16="http://schemas.microsoft.com/office/drawing/2014/main" id="{C334182A-7B47-453C-BA0A-5ADB1D8E5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78A41AE0-A1AE-4D6B-9E32-235B12E51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Rectángulo 9">
            <a:extLst>
              <a:ext uri="{FF2B5EF4-FFF2-40B4-BE49-F238E27FC236}">
                <a16:creationId xmlns:a16="http://schemas.microsoft.com/office/drawing/2014/main" id="{F4E487BC-F69F-4CD7-9B4A-969DE9D0707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B6615166-4563-461E-ACF6-5968DDCC83A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854340" y="616931"/>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293166"/>
                </a:solidFill>
                <a:latin typeface="+mn-lt"/>
                <a:ea typeface="+mn-ea"/>
                <a:cs typeface="Lato Regular"/>
              </a:rPr>
              <a:t>ESTADO DE SITUACIÓN FINANCIERA INDIVIDUAL</a:t>
            </a:r>
          </a:p>
          <a:p>
            <a:pPr algn="ctr">
              <a:defRPr/>
            </a:pPr>
            <a:r>
              <a:rPr lang="es-CO" sz="788" b="1" dirty="0">
                <a:solidFill>
                  <a:srgbClr val="293166"/>
                </a:solidFill>
                <a:latin typeface="+mn-lt"/>
                <a:ea typeface="+mn-ea"/>
                <a:cs typeface="Lato Regular"/>
              </a:rPr>
              <a:t>AL 30 DE JUNIO DE 2020 Y 30 DE JUNIO DE 2019</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BBFF530E-D7EE-408F-9161-1195A92EB3D2}"/>
              </a:ext>
            </a:extLst>
          </p:cNvPr>
          <p:cNvGraphicFramePr>
            <a:graphicFrameLocks noGrp="1"/>
          </p:cNvGraphicFramePr>
          <p:nvPr/>
        </p:nvGraphicFramePr>
        <p:xfrm>
          <a:off x="2197101" y="1593851"/>
          <a:ext cx="7534275" cy="4538659"/>
        </p:xfrm>
        <a:graphic>
          <a:graphicData uri="http://schemas.openxmlformats.org/drawingml/2006/table">
            <a:tbl>
              <a:tblPr/>
              <a:tblGrid>
                <a:gridCol w="2657522">
                  <a:extLst>
                    <a:ext uri="{9D8B030D-6E8A-4147-A177-3AD203B41FA5}">
                      <a16:colId xmlns:a16="http://schemas.microsoft.com/office/drawing/2014/main" val="1426367880"/>
                    </a:ext>
                  </a:extLst>
                </a:gridCol>
                <a:gridCol w="990783">
                  <a:extLst>
                    <a:ext uri="{9D8B030D-6E8A-4147-A177-3AD203B41FA5}">
                      <a16:colId xmlns:a16="http://schemas.microsoft.com/office/drawing/2014/main" val="947647359"/>
                    </a:ext>
                  </a:extLst>
                </a:gridCol>
                <a:gridCol w="86423">
                  <a:extLst>
                    <a:ext uri="{9D8B030D-6E8A-4147-A177-3AD203B41FA5}">
                      <a16:colId xmlns:a16="http://schemas.microsoft.com/office/drawing/2014/main" val="1322318653"/>
                    </a:ext>
                  </a:extLst>
                </a:gridCol>
                <a:gridCol w="1037082">
                  <a:extLst>
                    <a:ext uri="{9D8B030D-6E8A-4147-A177-3AD203B41FA5}">
                      <a16:colId xmlns:a16="http://schemas.microsoft.com/office/drawing/2014/main" val="445543030"/>
                    </a:ext>
                  </a:extLst>
                </a:gridCol>
                <a:gridCol w="86423">
                  <a:extLst>
                    <a:ext uri="{9D8B030D-6E8A-4147-A177-3AD203B41FA5}">
                      <a16:colId xmlns:a16="http://schemas.microsoft.com/office/drawing/2014/main" val="1351860411"/>
                    </a:ext>
                  </a:extLst>
                </a:gridCol>
                <a:gridCol w="916706">
                  <a:extLst>
                    <a:ext uri="{9D8B030D-6E8A-4147-A177-3AD203B41FA5}">
                      <a16:colId xmlns:a16="http://schemas.microsoft.com/office/drawing/2014/main" val="1151314483"/>
                    </a:ext>
                  </a:extLst>
                </a:gridCol>
                <a:gridCol w="74078">
                  <a:extLst>
                    <a:ext uri="{9D8B030D-6E8A-4147-A177-3AD203B41FA5}">
                      <a16:colId xmlns:a16="http://schemas.microsoft.com/office/drawing/2014/main" val="1630964715"/>
                    </a:ext>
                  </a:extLst>
                </a:gridCol>
                <a:gridCol w="842628">
                  <a:extLst>
                    <a:ext uri="{9D8B030D-6E8A-4147-A177-3AD203B41FA5}">
                      <a16:colId xmlns:a16="http://schemas.microsoft.com/office/drawing/2014/main" val="923062801"/>
                    </a:ext>
                  </a:extLst>
                </a:gridCol>
                <a:gridCol w="74078">
                  <a:extLst>
                    <a:ext uri="{9D8B030D-6E8A-4147-A177-3AD203B41FA5}">
                      <a16:colId xmlns:a16="http://schemas.microsoft.com/office/drawing/2014/main" val="2714732118"/>
                    </a:ext>
                  </a:extLst>
                </a:gridCol>
                <a:gridCol w="768552">
                  <a:extLst>
                    <a:ext uri="{9D8B030D-6E8A-4147-A177-3AD203B41FA5}">
                      <a16:colId xmlns:a16="http://schemas.microsoft.com/office/drawing/2014/main" val="2973785003"/>
                    </a:ext>
                  </a:extLst>
                </a:gridCol>
              </a:tblGrid>
              <a:tr h="562403">
                <a:tc>
                  <a:txBody>
                    <a:bodyPr/>
                    <a:lstStyle/>
                    <a:p>
                      <a:pPr algn="ctr" fontAlgn="ctr"/>
                      <a:r>
                        <a:rPr lang="es-CO" sz="1200" b="1" i="0" u="none" strike="noStrike">
                          <a:effectLst/>
                          <a:latin typeface="Calibri" panose="020F0502020204030204" pitchFamily="34" charset="0"/>
                        </a:rPr>
                        <a:t>PASIVO</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30-Junio-2020</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Junio 2020 - 2019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 - Dic 2020-2019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618053882"/>
                  </a:ext>
                </a:extLst>
              </a:tr>
              <a:tr h="247087">
                <a:tc>
                  <a:txBody>
                    <a:bodyPr/>
                    <a:lstStyle/>
                    <a:p>
                      <a:pPr algn="l" fontAlgn="ctr"/>
                      <a:r>
                        <a:rPr lang="es-CO" sz="1200" b="1" i="0" u="none" strike="noStrike">
                          <a:effectLst/>
                          <a:latin typeface="Calibri" panose="020F0502020204030204" pitchFamily="34" charset="0"/>
                        </a:rPr>
                        <a:t>PASIVO CORRIENTE</a:t>
                      </a: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72162853"/>
                  </a:ext>
                </a:extLst>
              </a:tr>
              <a:tr h="247087">
                <a:tc>
                  <a:txBody>
                    <a:bodyPr/>
                    <a:lstStyle/>
                    <a:p>
                      <a:pPr algn="l" fontAlgn="ctr"/>
                      <a:r>
                        <a:rPr lang="es-CO" sz="1200" b="0" i="0" u="none" strike="noStrike">
                          <a:effectLst/>
                          <a:latin typeface="Calibri" panose="020F0502020204030204" pitchFamily="34" charset="0"/>
                        </a:rPr>
                        <a:t>Cuentas por Pagar</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3,382</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2,910</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218" marR="9218" marT="9220" marB="0" anchor="ctr">
                    <a:lnL>
                      <a:noFill/>
                    </a:lnL>
                    <a:lnR>
                      <a:noFill/>
                    </a:lnR>
                    <a:lnT>
                      <a:noFill/>
                    </a:lnT>
                    <a:lnB>
                      <a:noFill/>
                    </a:lnB>
                  </a:tcPr>
                </a:tc>
                <a:extLst>
                  <a:ext uri="{0D108BD9-81ED-4DB2-BD59-A6C34878D82A}">
                    <a16:rowId xmlns:a16="http://schemas.microsoft.com/office/drawing/2014/main" val="3304131788"/>
                  </a:ext>
                </a:extLst>
              </a:tr>
              <a:tr h="247087">
                <a:tc>
                  <a:txBody>
                    <a:bodyPr/>
                    <a:lstStyle/>
                    <a:p>
                      <a:pPr algn="l" fontAlgn="ctr"/>
                      <a:r>
                        <a:rPr lang="es-CO" sz="1200" b="0" i="0" u="none" strike="noStrike">
                          <a:effectLst/>
                          <a:latin typeface="Calibri" panose="020F0502020204030204" pitchFamily="34" charset="0"/>
                        </a:rPr>
                        <a:t>Beneficios a los empleados Corto Plazo</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2,018</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1,768</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a:t>
                      </a:r>
                    </a:p>
                  </a:txBody>
                  <a:tcPr marL="9218" marR="9218" marT="9220" marB="0" anchor="ctr">
                    <a:lnL>
                      <a:noFill/>
                    </a:lnL>
                    <a:lnR>
                      <a:noFill/>
                    </a:lnR>
                    <a:lnT>
                      <a:noFill/>
                    </a:lnT>
                    <a:lnB>
                      <a:noFill/>
                    </a:lnB>
                  </a:tcPr>
                </a:tc>
                <a:extLst>
                  <a:ext uri="{0D108BD9-81ED-4DB2-BD59-A6C34878D82A}">
                    <a16:rowId xmlns:a16="http://schemas.microsoft.com/office/drawing/2014/main" val="1608495855"/>
                  </a:ext>
                </a:extLst>
              </a:tr>
              <a:tr h="247087">
                <a:tc>
                  <a:txBody>
                    <a:bodyPr/>
                    <a:lstStyle/>
                    <a:p>
                      <a:pPr algn="l" fontAlgn="ctr"/>
                      <a:r>
                        <a:rPr lang="es-CO" sz="1200" b="0" i="0" u="none" strike="noStrike">
                          <a:effectLst/>
                          <a:latin typeface="Calibri" panose="020F0502020204030204" pitchFamily="34" charset="0"/>
                        </a:rPr>
                        <a:t>Provisiones</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3549672771"/>
                  </a:ext>
                </a:extLst>
              </a:tr>
              <a:tr h="247087">
                <a:tc>
                  <a:txBody>
                    <a:bodyPr/>
                    <a:lstStyle/>
                    <a:p>
                      <a:pPr algn="l" fontAlgn="ctr"/>
                      <a:r>
                        <a:rPr lang="es-CO" sz="1200" b="0" i="0" u="none" strike="noStrike">
                          <a:effectLst/>
                          <a:latin typeface="Calibri" panose="020F0502020204030204" pitchFamily="34" charset="0"/>
                        </a:rPr>
                        <a:t>Otros pasivos</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6,672</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7,265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2843833"/>
                  </a:ext>
                </a:extLst>
              </a:tr>
              <a:tr h="247087">
                <a:tc>
                  <a:txBody>
                    <a:bodyPr/>
                    <a:lstStyle/>
                    <a:p>
                      <a:pPr algn="l" fontAlgn="ctr"/>
                      <a:r>
                        <a:rPr lang="es-CO" sz="1200" b="1" i="0" u="none" strike="noStrike">
                          <a:effectLst/>
                          <a:latin typeface="Calibri" panose="020F0502020204030204" pitchFamily="34" charset="0"/>
                        </a:rPr>
                        <a:t>TOTAL PASIVO CORRIENTE</a:t>
                      </a: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12,269</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12,033</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3617162"/>
                  </a:ext>
                </a:extLst>
              </a:tr>
              <a:tr h="193614">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022795"/>
                  </a:ext>
                </a:extLst>
              </a:tr>
              <a:tr h="193614">
                <a:tc>
                  <a:txBody>
                    <a:bodyPr/>
                    <a:lstStyle/>
                    <a:p>
                      <a:pPr algn="l" fontAlgn="ctr"/>
                      <a:r>
                        <a:rPr lang="es-CO" sz="1200" b="1" i="0" u="none" strike="noStrike">
                          <a:effectLst/>
                          <a:latin typeface="Calibri" panose="020F0502020204030204" pitchFamily="34" charset="0"/>
                        </a:rPr>
                        <a:t>TOTAL PASIVO</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12,269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12,033</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005392767"/>
                  </a:ext>
                </a:extLst>
              </a:tr>
              <a:tr h="192136">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95898311"/>
                  </a:ext>
                </a:extLst>
              </a:tr>
              <a:tr h="247087">
                <a:tc>
                  <a:txBody>
                    <a:bodyPr/>
                    <a:lstStyle/>
                    <a:p>
                      <a:pPr algn="ctr" fontAlgn="ctr"/>
                      <a:r>
                        <a:rPr lang="es-CO" sz="1200" b="1" i="0" u="none" strike="noStrike">
                          <a:effectLst/>
                          <a:latin typeface="Calibri" panose="020F0502020204030204" pitchFamily="34" charset="0"/>
                        </a:rPr>
                        <a:t>PATRIMONIO</a:t>
                      </a: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extLst>
                  <a:ext uri="{0D108BD9-81ED-4DB2-BD59-A6C34878D82A}">
                    <a16:rowId xmlns:a16="http://schemas.microsoft.com/office/drawing/2014/main" val="4159464369"/>
                  </a:ext>
                </a:extLst>
              </a:tr>
              <a:tr h="247087">
                <a:tc>
                  <a:txBody>
                    <a:bodyPr/>
                    <a:lstStyle/>
                    <a:p>
                      <a:pPr algn="l" fontAlgn="ctr"/>
                      <a:r>
                        <a:rPr lang="es-CO" sz="1200" b="0" i="0" u="none" strike="noStrike">
                          <a:effectLst/>
                          <a:latin typeface="Calibri" panose="020F0502020204030204" pitchFamily="34" charset="0"/>
                        </a:rPr>
                        <a:t>Capital Suscrito y Pagado</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2001867146"/>
                  </a:ext>
                </a:extLst>
              </a:tr>
              <a:tr h="247087">
                <a:tc>
                  <a:txBody>
                    <a:bodyPr/>
                    <a:lstStyle/>
                    <a:p>
                      <a:pPr algn="l" fontAlgn="ctr"/>
                      <a:r>
                        <a:rPr lang="es-CO" sz="1200" b="0" i="0" u="none" strike="noStrike">
                          <a:effectLst/>
                          <a:latin typeface="Calibri" panose="020F0502020204030204" pitchFamily="34" charset="0"/>
                        </a:rPr>
                        <a:t>Reservas</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901</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218" marR="9218" marT="9220" marB="0" anchor="ctr">
                    <a:lnL>
                      <a:noFill/>
                    </a:lnL>
                    <a:lnR>
                      <a:noFill/>
                    </a:lnR>
                    <a:lnT>
                      <a:noFill/>
                    </a:lnT>
                    <a:lnB>
                      <a:noFill/>
                    </a:lnB>
                  </a:tcPr>
                </a:tc>
                <a:extLst>
                  <a:ext uri="{0D108BD9-81ED-4DB2-BD59-A6C34878D82A}">
                    <a16:rowId xmlns:a16="http://schemas.microsoft.com/office/drawing/2014/main" val="3742796211"/>
                  </a:ext>
                </a:extLst>
              </a:tr>
              <a:tr h="239712">
                <a:tc>
                  <a:txBody>
                    <a:bodyPr/>
                    <a:lstStyle/>
                    <a:p>
                      <a:pPr algn="l" fontAlgn="ctr"/>
                      <a:r>
                        <a:rPr lang="es-CO" sz="1200" b="0" i="0" u="none" strike="noStrike">
                          <a:effectLst/>
                          <a:latin typeface="Calibri" panose="020F0502020204030204" pitchFamily="34" charset="0"/>
                        </a:rPr>
                        <a:t>Resultados Ejercicio Anterior                                </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1494868922"/>
                  </a:ext>
                </a:extLst>
              </a:tr>
              <a:tr h="247087">
                <a:tc>
                  <a:txBody>
                    <a:bodyPr/>
                    <a:lstStyle/>
                    <a:p>
                      <a:pPr algn="l" fontAlgn="ctr"/>
                      <a:r>
                        <a:rPr lang="es-CO" sz="1200" b="0" i="0" u="none" strike="noStrike">
                          <a:effectLst/>
                          <a:latin typeface="Calibri" panose="020F0502020204030204" pitchFamily="34" charset="0"/>
                        </a:rPr>
                        <a:t>Resultado del ejercicio</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714</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2,156 </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3,068 </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-67</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-77</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1009518"/>
                  </a:ext>
                </a:extLst>
              </a:tr>
              <a:tr h="247087">
                <a:tc>
                  <a:txBody>
                    <a:bodyPr/>
                    <a:lstStyle/>
                    <a:p>
                      <a:pPr algn="l" fontAlgn="ctr"/>
                      <a:r>
                        <a:rPr lang="es-CO" sz="1200" b="1" i="0" u="none" strike="noStrike">
                          <a:effectLst/>
                          <a:latin typeface="Calibri" panose="020F0502020204030204" pitchFamily="34" charset="0"/>
                        </a:rPr>
                        <a:t>TOTAL PATRIMONIO</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18,919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20,055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6968209"/>
                  </a:ext>
                </a:extLst>
              </a:tr>
              <a:tr h="192136">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4109877"/>
                  </a:ext>
                </a:extLst>
              </a:tr>
              <a:tr h="247087">
                <a:tc>
                  <a:txBody>
                    <a:bodyPr/>
                    <a:lstStyle/>
                    <a:p>
                      <a:pPr algn="l" fontAlgn="ctr"/>
                      <a:r>
                        <a:rPr lang="es-CO" sz="1200" b="1" i="0" u="none" strike="noStrike">
                          <a:effectLst/>
                          <a:latin typeface="Calibri" panose="020F0502020204030204" pitchFamily="34" charset="0"/>
                        </a:rPr>
                        <a:t>TOTAL PASIVO Y PATRIMONIO</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31,188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32,088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368122987"/>
                  </a:ext>
                </a:extLst>
              </a:tr>
            </a:tbl>
          </a:graphicData>
        </a:graphic>
      </p:graphicFrame>
      <p:pic>
        <p:nvPicPr>
          <p:cNvPr id="8" name="Imagen 7">
            <a:extLst>
              <a:ext uri="{FF2B5EF4-FFF2-40B4-BE49-F238E27FC236}">
                <a16:creationId xmlns:a16="http://schemas.microsoft.com/office/drawing/2014/main" id="{6D7CD528-6FDB-4EDF-A9C0-6946DD4EC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90AA1D2B-2E43-4F79-8367-7E2528BEDE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Rectángulo 9">
            <a:extLst>
              <a:ext uri="{FF2B5EF4-FFF2-40B4-BE49-F238E27FC236}">
                <a16:creationId xmlns:a16="http://schemas.microsoft.com/office/drawing/2014/main" id="{685D4771-93AB-4964-85CD-7BDC1ABECEA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B81A27ED-9E11-4A6F-84E8-9541AD2BB85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a:extLst>
              <a:ext uri="{FF2B5EF4-FFF2-40B4-BE49-F238E27FC236}">
                <a16:creationId xmlns:a16="http://schemas.microsoft.com/office/drawing/2014/main" id="{FEA86C5D-8B17-470E-AA5A-DB500D184C1F}"/>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1200" dirty="0"/>
              <a:t> </a:t>
            </a:r>
            <a:r>
              <a:rPr lang="es-CO" altLang="es-CO" sz="1200" b="1" dirty="0">
                <a:solidFill>
                  <a:srgbClr val="293166"/>
                </a:solidFill>
                <a:ea typeface="Lato Regular"/>
                <a:cs typeface="Lato Regular"/>
              </a:rPr>
              <a:t>ESTADO DE RESULTADO INTEGRAL INDIVIDUAL</a:t>
            </a:r>
          </a:p>
          <a:p>
            <a:pPr algn="ctr">
              <a:lnSpc>
                <a:spcPct val="90000"/>
              </a:lnSpc>
            </a:pPr>
            <a:r>
              <a:rPr lang="es-CO" altLang="es-CO" sz="600" b="1" dirty="0">
                <a:solidFill>
                  <a:srgbClr val="293166"/>
                </a:solidFill>
                <a:ea typeface="Lato Regular"/>
                <a:cs typeface="Lato Regular"/>
              </a:rPr>
              <a:t>DEL 1° AL 30  DE JUNIO DE 2020 Y DEL 1° AL 30 DE JUNIO DE 2019</a:t>
            </a:r>
          </a:p>
          <a:p>
            <a:pPr algn="ctr">
              <a:lnSpc>
                <a:spcPct val="90000"/>
              </a:lnSpc>
            </a:pPr>
            <a:r>
              <a:rPr lang="es-CO" altLang="es-CO" sz="600" b="1" dirty="0">
                <a:solidFill>
                  <a:srgbClr val="293166"/>
                </a:solidFill>
                <a:ea typeface="Lato Regular"/>
                <a:cs typeface="Lato Regular"/>
              </a:rPr>
              <a:t>(cifras expresadas en millones de pesos)</a:t>
            </a:r>
          </a:p>
          <a:p>
            <a:pPr>
              <a:lnSpc>
                <a:spcPct val="90000"/>
              </a:lnSpc>
            </a:pPr>
            <a:endParaRPr lang="es-CO" altLang="es-CO" sz="1200" dirty="0">
              <a:solidFill>
                <a:srgbClr val="0070C0"/>
              </a:solidFill>
              <a:ea typeface="Lato Regular"/>
              <a:cs typeface="Lato Regular"/>
            </a:endParaRPr>
          </a:p>
        </p:txBody>
      </p:sp>
      <p:graphicFrame>
        <p:nvGraphicFramePr>
          <p:cNvPr id="2" name="Tabla 1">
            <a:extLst>
              <a:ext uri="{FF2B5EF4-FFF2-40B4-BE49-F238E27FC236}">
                <a16:creationId xmlns:a16="http://schemas.microsoft.com/office/drawing/2014/main" id="{5A54416D-9AF8-419F-A2AC-D515DE4E5499}"/>
              </a:ext>
            </a:extLst>
          </p:cNvPr>
          <p:cNvGraphicFramePr>
            <a:graphicFrameLocks noGrp="1"/>
          </p:cNvGraphicFramePr>
          <p:nvPr/>
        </p:nvGraphicFramePr>
        <p:xfrm>
          <a:off x="2155825" y="1595438"/>
          <a:ext cx="8037514" cy="4659324"/>
        </p:xfrm>
        <a:graphic>
          <a:graphicData uri="http://schemas.openxmlformats.org/drawingml/2006/table">
            <a:tbl>
              <a:tblPr/>
              <a:tblGrid>
                <a:gridCol w="3178612">
                  <a:extLst>
                    <a:ext uri="{9D8B030D-6E8A-4147-A177-3AD203B41FA5}">
                      <a16:colId xmlns:a16="http://schemas.microsoft.com/office/drawing/2014/main" val="240771848"/>
                    </a:ext>
                  </a:extLst>
                </a:gridCol>
                <a:gridCol w="85663">
                  <a:extLst>
                    <a:ext uri="{9D8B030D-6E8A-4147-A177-3AD203B41FA5}">
                      <a16:colId xmlns:a16="http://schemas.microsoft.com/office/drawing/2014/main" val="2102737014"/>
                    </a:ext>
                  </a:extLst>
                </a:gridCol>
                <a:gridCol w="44070">
                  <a:extLst>
                    <a:ext uri="{9D8B030D-6E8A-4147-A177-3AD203B41FA5}">
                      <a16:colId xmlns:a16="http://schemas.microsoft.com/office/drawing/2014/main" val="114689363"/>
                    </a:ext>
                  </a:extLst>
                </a:gridCol>
                <a:gridCol w="44070">
                  <a:extLst>
                    <a:ext uri="{9D8B030D-6E8A-4147-A177-3AD203B41FA5}">
                      <a16:colId xmlns:a16="http://schemas.microsoft.com/office/drawing/2014/main" val="353801114"/>
                    </a:ext>
                  </a:extLst>
                </a:gridCol>
                <a:gridCol w="988844">
                  <a:extLst>
                    <a:ext uri="{9D8B030D-6E8A-4147-A177-3AD203B41FA5}">
                      <a16:colId xmlns:a16="http://schemas.microsoft.com/office/drawing/2014/main" val="3991495341"/>
                    </a:ext>
                  </a:extLst>
                </a:gridCol>
                <a:gridCol w="83396">
                  <a:extLst>
                    <a:ext uri="{9D8B030D-6E8A-4147-A177-3AD203B41FA5}">
                      <a16:colId xmlns:a16="http://schemas.microsoft.com/office/drawing/2014/main" val="3034112765"/>
                    </a:ext>
                  </a:extLst>
                </a:gridCol>
                <a:gridCol w="991823">
                  <a:extLst>
                    <a:ext uri="{9D8B030D-6E8A-4147-A177-3AD203B41FA5}">
                      <a16:colId xmlns:a16="http://schemas.microsoft.com/office/drawing/2014/main" val="3065172209"/>
                    </a:ext>
                  </a:extLst>
                </a:gridCol>
                <a:gridCol w="83396">
                  <a:extLst>
                    <a:ext uri="{9D8B030D-6E8A-4147-A177-3AD203B41FA5}">
                      <a16:colId xmlns:a16="http://schemas.microsoft.com/office/drawing/2014/main" val="2264192327"/>
                    </a:ext>
                  </a:extLst>
                </a:gridCol>
                <a:gridCol w="944775">
                  <a:extLst>
                    <a:ext uri="{9D8B030D-6E8A-4147-A177-3AD203B41FA5}">
                      <a16:colId xmlns:a16="http://schemas.microsoft.com/office/drawing/2014/main" val="3069307061"/>
                    </a:ext>
                  </a:extLst>
                </a:gridCol>
                <a:gridCol w="44070">
                  <a:extLst>
                    <a:ext uri="{9D8B030D-6E8A-4147-A177-3AD203B41FA5}">
                      <a16:colId xmlns:a16="http://schemas.microsoft.com/office/drawing/2014/main" val="145721147"/>
                    </a:ext>
                  </a:extLst>
                </a:gridCol>
                <a:gridCol w="754155">
                  <a:extLst>
                    <a:ext uri="{9D8B030D-6E8A-4147-A177-3AD203B41FA5}">
                      <a16:colId xmlns:a16="http://schemas.microsoft.com/office/drawing/2014/main" val="1021122284"/>
                    </a:ext>
                  </a:extLst>
                </a:gridCol>
                <a:gridCol w="44070">
                  <a:extLst>
                    <a:ext uri="{9D8B030D-6E8A-4147-A177-3AD203B41FA5}">
                      <a16:colId xmlns:a16="http://schemas.microsoft.com/office/drawing/2014/main" val="2702357626"/>
                    </a:ext>
                  </a:extLst>
                </a:gridCol>
                <a:gridCol w="750570">
                  <a:extLst>
                    <a:ext uri="{9D8B030D-6E8A-4147-A177-3AD203B41FA5}">
                      <a16:colId xmlns:a16="http://schemas.microsoft.com/office/drawing/2014/main" val="4117497498"/>
                    </a:ext>
                  </a:extLst>
                </a:gridCol>
              </a:tblGrid>
              <a:tr h="728304">
                <a:tc gridSpan="2">
                  <a:txBody>
                    <a:bodyPr/>
                    <a:lstStyle/>
                    <a:p>
                      <a:pPr algn="l"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hMerge="1">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30-Junio-2020</a:t>
                      </a:r>
                    </a:p>
                  </a:txBody>
                  <a:tcPr marL="9335" marR="9335" marT="933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5" marR="9335" marT="9334"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30-Junio-2019</a:t>
                      </a:r>
                    </a:p>
                  </a:txBody>
                  <a:tcPr marL="9335" marR="9335" marT="933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5" marR="9335" marT="9334"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335" marR="9335" marT="933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5" marR="9335" marT="9334"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Junio 2020 - 2019</a:t>
                      </a:r>
                    </a:p>
                  </a:txBody>
                  <a:tcPr marL="9335" marR="9335" marT="933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5" marR="9335" marT="9334"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 - Dic 2020-2019</a:t>
                      </a:r>
                    </a:p>
                  </a:txBody>
                  <a:tcPr marL="9335" marR="9335" marT="933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26421046"/>
                  </a:ext>
                </a:extLst>
              </a:tr>
              <a:tr h="192213">
                <a:tc gridSpan="2">
                  <a:txBody>
                    <a:bodyPr/>
                    <a:lstStyle/>
                    <a:p>
                      <a:pPr algn="l"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dirty="0">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335" marR="9335" marT="933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335" marR="9335" marT="9334"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9335" marR="9335" marT="933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1543197"/>
                  </a:ext>
                </a:extLst>
              </a:tr>
              <a:tr h="192213">
                <a:tc gridSpan="2">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23,712</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24,124</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9335" marR="9335" marT="9334" marB="0" anchor="b">
                    <a:lnL>
                      <a:noFill/>
                    </a:lnL>
                    <a:lnR>
                      <a:noFill/>
                    </a:lnR>
                    <a:lnT>
                      <a:noFill/>
                    </a:lnT>
                    <a:lnB>
                      <a:noFill/>
                    </a:lnB>
                  </a:tcPr>
                </a:tc>
                <a:extLst>
                  <a:ext uri="{0D108BD9-81ED-4DB2-BD59-A6C34878D82A}">
                    <a16:rowId xmlns:a16="http://schemas.microsoft.com/office/drawing/2014/main" val="765792714"/>
                  </a:ext>
                </a:extLst>
              </a:tr>
              <a:tr h="192213">
                <a:tc gridSpan="2">
                  <a:txBody>
                    <a:bodyPr/>
                    <a:lstStyle/>
                    <a:p>
                      <a:pPr algn="l" fontAlgn="b"/>
                      <a:r>
                        <a:rPr lang="es-CO" sz="1200" b="0" i="0" u="none" strike="noStrike">
                          <a:solidFill>
                            <a:srgbClr val="000000"/>
                          </a:solidFill>
                          <a:effectLst/>
                          <a:latin typeface="Calibri" panose="020F0502020204030204" pitchFamily="34" charset="0"/>
                        </a:rPr>
                        <a:t>FINANCIEROS</a:t>
                      </a: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205</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260</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a:t>
                      </a:r>
                    </a:p>
                  </a:txBody>
                  <a:tcPr marL="9335" marR="9335" marT="9334" marB="0" anchor="b">
                    <a:lnL>
                      <a:noFill/>
                    </a:lnL>
                    <a:lnR>
                      <a:noFill/>
                    </a:lnR>
                    <a:lnT>
                      <a:noFill/>
                    </a:lnT>
                    <a:lnB>
                      <a:noFill/>
                    </a:lnB>
                  </a:tcPr>
                </a:tc>
                <a:extLst>
                  <a:ext uri="{0D108BD9-81ED-4DB2-BD59-A6C34878D82A}">
                    <a16:rowId xmlns:a16="http://schemas.microsoft.com/office/drawing/2014/main" val="4276190438"/>
                  </a:ext>
                </a:extLst>
              </a:tr>
              <a:tr h="192213">
                <a:tc gridSpan="2">
                  <a:txBody>
                    <a:bodyPr/>
                    <a:lstStyle/>
                    <a:p>
                      <a:pPr algn="l" fontAlgn="b"/>
                      <a:r>
                        <a:rPr lang="es-CO" sz="1200" b="0" i="0" u="none" strike="noStrike">
                          <a:solidFill>
                            <a:srgbClr val="000000"/>
                          </a:solidFill>
                          <a:effectLst/>
                          <a:latin typeface="Calibri" panose="020F0502020204030204" pitchFamily="34" charset="0"/>
                        </a:rPr>
                        <a:t>SUBVENCIONES</a:t>
                      </a: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5" marR="9335" marT="9334" marB="0" anchor="b">
                    <a:lnL>
                      <a:noFill/>
                    </a:lnL>
                    <a:lnR>
                      <a:noFill/>
                    </a:lnR>
                    <a:lnT>
                      <a:noFill/>
                    </a:lnT>
                    <a:lnB>
                      <a:noFill/>
                    </a:lnB>
                  </a:tcPr>
                </a:tc>
                <a:extLst>
                  <a:ext uri="{0D108BD9-81ED-4DB2-BD59-A6C34878D82A}">
                    <a16:rowId xmlns:a16="http://schemas.microsoft.com/office/drawing/2014/main" val="3869553379"/>
                  </a:ext>
                </a:extLst>
              </a:tr>
              <a:tr h="192213">
                <a:tc gridSpan="2">
                  <a:txBody>
                    <a:bodyPr/>
                    <a:lstStyle/>
                    <a:p>
                      <a:pPr algn="l" fontAlgn="b"/>
                      <a:r>
                        <a:rPr lang="es-CO" sz="1200" b="0" i="0" u="none" strike="noStrike">
                          <a:solidFill>
                            <a:srgbClr val="000000"/>
                          </a:solidFill>
                          <a:effectLst/>
                          <a:latin typeface="Calibri" panose="020F0502020204030204" pitchFamily="34" charset="0"/>
                        </a:rPr>
                        <a:t>INGRESOS DIVERSOS</a:t>
                      </a: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6442805"/>
                  </a:ext>
                </a:extLst>
              </a:tr>
              <a:tr h="226357">
                <a:tc gridSpan="2">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9335" marR="9335" marT="9334" marB="0" anchor="b">
                    <a:lnL>
                      <a:noFill/>
                    </a:lnL>
                    <a:lnR>
                      <a:noFill/>
                    </a:lnR>
                    <a:lnT>
                      <a:noFill/>
                    </a:lnT>
                    <a:lnB>
                      <a:noFill/>
                    </a:lnB>
                    <a:solidFill>
                      <a:srgbClr val="DBDBDB"/>
                    </a:solidFill>
                  </a:tcPr>
                </a:tc>
                <a:tc hMerge="1">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23,917</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24,286</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-51</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395536601"/>
                  </a:ext>
                </a:extLst>
              </a:tr>
              <a:tr h="192213">
                <a:tc gridSpan="2">
                  <a:txBody>
                    <a:bodyPr/>
                    <a:lstStyle/>
                    <a:p>
                      <a:pPr algn="l"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21984878"/>
                  </a:ext>
                </a:extLst>
              </a:tr>
              <a:tr h="192213">
                <a:tc gridSpan="2">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extLst>
                  <a:ext uri="{0D108BD9-81ED-4DB2-BD59-A6C34878D82A}">
                    <a16:rowId xmlns:a16="http://schemas.microsoft.com/office/drawing/2014/main" val="3179451068"/>
                  </a:ext>
                </a:extLst>
              </a:tr>
              <a:tr h="192213">
                <a:tc gridSpan="2">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2022"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13,789</a:t>
                      </a:r>
                    </a:p>
                  </a:txBody>
                  <a:tcPr marL="9335" marR="9335" marT="9334"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13,054</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9335" marR="9335" marT="9334" marB="0" anchor="b">
                    <a:lnL>
                      <a:noFill/>
                    </a:lnL>
                    <a:lnR>
                      <a:noFill/>
                    </a:lnR>
                    <a:lnT>
                      <a:noFill/>
                    </a:lnT>
                    <a:lnB>
                      <a:noFill/>
                    </a:lnB>
                  </a:tcPr>
                </a:tc>
                <a:extLst>
                  <a:ext uri="{0D108BD9-81ED-4DB2-BD59-A6C34878D82A}">
                    <a16:rowId xmlns:a16="http://schemas.microsoft.com/office/drawing/2014/main" val="136217150"/>
                  </a:ext>
                </a:extLst>
              </a:tr>
              <a:tr h="192213">
                <a:tc gridSpan="2">
                  <a:txBody>
                    <a:bodyPr/>
                    <a:lstStyle/>
                    <a:p>
                      <a:pPr algn="l" fontAlgn="b"/>
                      <a:r>
                        <a:rPr lang="es-CO" sz="1200" b="0" i="0" u="none" strike="noStrike">
                          <a:solidFill>
                            <a:srgbClr val="000000"/>
                          </a:solidFill>
                          <a:effectLst/>
                          <a:latin typeface="Calibri" panose="020F0502020204030204" pitchFamily="34" charset="0"/>
                        </a:rPr>
                        <a:t>GASTOS GENERALES</a:t>
                      </a:r>
                    </a:p>
                  </a:txBody>
                  <a:tcPr marL="112022"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6,838</a:t>
                      </a:r>
                    </a:p>
                  </a:txBody>
                  <a:tcPr marL="9335" marR="9335" marT="9334"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5,842</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a:t>
                      </a:r>
                    </a:p>
                  </a:txBody>
                  <a:tcPr marL="9335" marR="9335" marT="9334" marB="0" anchor="b">
                    <a:lnL>
                      <a:noFill/>
                    </a:lnL>
                    <a:lnR>
                      <a:noFill/>
                    </a:lnR>
                    <a:lnT>
                      <a:noFill/>
                    </a:lnT>
                    <a:lnB>
                      <a:noFill/>
                    </a:lnB>
                  </a:tcPr>
                </a:tc>
                <a:extLst>
                  <a:ext uri="{0D108BD9-81ED-4DB2-BD59-A6C34878D82A}">
                    <a16:rowId xmlns:a16="http://schemas.microsoft.com/office/drawing/2014/main" val="3687605002"/>
                  </a:ext>
                </a:extLst>
              </a:tr>
              <a:tr h="192213">
                <a:tc gridSpan="2">
                  <a:txBody>
                    <a:bodyPr/>
                    <a:lstStyle/>
                    <a:p>
                      <a:pPr algn="l" fontAlgn="b"/>
                      <a:r>
                        <a:rPr lang="es-CO" sz="1200" b="0" i="0" u="none" strike="noStrike" dirty="0">
                          <a:solidFill>
                            <a:srgbClr val="000000"/>
                          </a:solidFill>
                          <a:effectLst/>
                          <a:latin typeface="Calibri" panose="020F0502020204030204" pitchFamily="34" charset="0"/>
                        </a:rPr>
                        <a:t>IMPUESTOS, CONTRIBUCIONES Y TASAS</a:t>
                      </a:r>
                    </a:p>
                  </a:txBody>
                  <a:tcPr marL="112022"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143</a:t>
                      </a:r>
                    </a:p>
                  </a:txBody>
                  <a:tcPr marL="9335" marR="9335" marT="9334"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9335" marR="9335" marT="9334" marB="0" anchor="b">
                    <a:lnL>
                      <a:noFill/>
                    </a:lnL>
                    <a:lnR>
                      <a:noFill/>
                    </a:lnR>
                    <a:lnT>
                      <a:noFill/>
                    </a:lnT>
                    <a:lnB>
                      <a:noFill/>
                    </a:lnB>
                  </a:tcPr>
                </a:tc>
                <a:extLst>
                  <a:ext uri="{0D108BD9-81ED-4DB2-BD59-A6C34878D82A}">
                    <a16:rowId xmlns:a16="http://schemas.microsoft.com/office/drawing/2014/main" val="1178408132"/>
                  </a:ext>
                </a:extLst>
              </a:tr>
              <a:tr h="192213">
                <a:tc gridSpan="2">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12022"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1,138</a:t>
                      </a:r>
                    </a:p>
                  </a:txBody>
                  <a:tcPr marL="9335" marR="9335" marT="9334"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1,346</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-67</a:t>
                      </a:r>
                    </a:p>
                  </a:txBody>
                  <a:tcPr marL="9335" marR="9335" marT="9334" marB="0" anchor="b">
                    <a:lnL>
                      <a:noFill/>
                    </a:lnL>
                    <a:lnR>
                      <a:noFill/>
                    </a:lnR>
                    <a:lnT>
                      <a:noFill/>
                    </a:lnT>
                    <a:lnB>
                      <a:noFill/>
                    </a:lnB>
                  </a:tcPr>
                </a:tc>
                <a:extLst>
                  <a:ext uri="{0D108BD9-81ED-4DB2-BD59-A6C34878D82A}">
                    <a16:rowId xmlns:a16="http://schemas.microsoft.com/office/drawing/2014/main" val="3534102248"/>
                  </a:ext>
                </a:extLst>
              </a:tr>
              <a:tr h="192213">
                <a:tc gridSpan="2">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2022"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dirty="0">
                        <a:effectLst/>
                        <a:latin typeface="Calibri" panose="020F0502020204030204" pitchFamily="34" charset="0"/>
                      </a:endParaRPr>
                    </a:p>
                  </a:txBody>
                  <a:tcPr marL="9335" marR="9335" marT="9334"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189</a:t>
                      </a:r>
                    </a:p>
                  </a:txBody>
                  <a:tcPr marL="9335" marR="9335" marT="9334"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288</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9335" marR="9335" marT="9334"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-67</a:t>
                      </a:r>
                    </a:p>
                  </a:txBody>
                  <a:tcPr marL="9335" marR="9335" marT="9334" marB="0" anchor="b">
                    <a:lnL>
                      <a:noFill/>
                    </a:lnL>
                    <a:lnR>
                      <a:noFill/>
                    </a:lnR>
                    <a:lnT>
                      <a:noFill/>
                    </a:lnT>
                    <a:lnB>
                      <a:noFill/>
                    </a:lnB>
                  </a:tcPr>
                </a:tc>
                <a:extLst>
                  <a:ext uri="{0D108BD9-81ED-4DB2-BD59-A6C34878D82A}">
                    <a16:rowId xmlns:a16="http://schemas.microsoft.com/office/drawing/2014/main" val="4119574173"/>
                  </a:ext>
                </a:extLst>
              </a:tr>
              <a:tr h="192213">
                <a:tc gridSpan="3">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12022" marR="9335" marT="9334" marB="0" anchor="b">
                    <a:lnL>
                      <a:noFill/>
                    </a:lnL>
                    <a:lnR>
                      <a:noFill/>
                    </a:lnR>
                    <a:lnT>
                      <a:noFill/>
                    </a:lnT>
                    <a:lnB>
                      <a:noFill/>
                    </a:lnB>
                  </a:tcPr>
                </a:tc>
                <a:tc hMerge="1">
                  <a:txBody>
                    <a:bodyPr/>
                    <a:lstStyle/>
                    <a:p>
                      <a:endParaRPr lang="es-CO"/>
                    </a:p>
                  </a:txBody>
                  <a:tcPr/>
                </a:tc>
                <a:tc hMerge="1">
                  <a:txBody>
                    <a:bodyPr/>
                    <a:lstStyle/>
                    <a:p>
                      <a:pPr algn="l" fontAlgn="b"/>
                      <a:endParaRPr lang="es-CO" sz="1200" b="0" i="0" u="none" strike="noStrike">
                        <a:solidFill>
                          <a:srgbClr val="000000"/>
                        </a:solidFill>
                        <a:effectLst/>
                        <a:latin typeface="Calibri" panose="020F0502020204030204" pitchFamily="34" charset="0"/>
                      </a:endParaRP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807</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721</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548147"/>
                  </a:ext>
                </a:extLst>
              </a:tr>
              <a:tr h="226357">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9335" marR="9335" marT="9334" marB="0" anchor="b">
                    <a:lnL>
                      <a:noFill/>
                    </a:lnL>
                    <a:lnR>
                      <a:noFill/>
                    </a:lnR>
                    <a:lnT>
                      <a:noFill/>
                    </a:lnT>
                    <a:lnB>
                      <a:noFill/>
                    </a:lnB>
                    <a:solidFill>
                      <a:srgbClr val="DBDBDB"/>
                    </a:solidFill>
                  </a:tcPr>
                </a:tc>
                <a:tc gridSpan="2">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22,903</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21,365</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-50</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16815915"/>
                  </a:ext>
                </a:extLst>
              </a:tr>
              <a:tr h="192213">
                <a:tc>
                  <a:txBody>
                    <a:bodyPr/>
                    <a:lstStyle/>
                    <a:p>
                      <a:pPr algn="l" fontAlgn="b"/>
                      <a:endParaRPr lang="es-CO" sz="1200" b="1"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gridSpan="2">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dirty="0">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74445932"/>
                  </a:ext>
                </a:extLst>
              </a:tr>
              <a:tr h="368739">
                <a:tc gridSpan="3">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9335" marR="9335" marT="9334" marB="0" anchor="b">
                    <a:lnL>
                      <a:noFill/>
                    </a:lnL>
                    <a:lnR>
                      <a:noFill/>
                    </a:lnR>
                    <a:lnT>
                      <a:noFill/>
                    </a:lnT>
                    <a:lnB>
                      <a:noFill/>
                    </a:lnB>
                    <a:solidFill>
                      <a:srgbClr val="DBDBDB"/>
                    </a:solidFill>
                  </a:tcPr>
                </a:tc>
                <a:tc hMerge="1">
                  <a:txBody>
                    <a:bodyPr/>
                    <a:lstStyle/>
                    <a:p>
                      <a:endParaRPr lang="es-CO"/>
                    </a:p>
                  </a:txBody>
                  <a:tcPr/>
                </a:tc>
                <a:tc hMerge="1">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1,013</a:t>
                      </a:r>
                    </a:p>
                  </a:txBody>
                  <a:tcPr marL="9335" marR="9335" marT="9334"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2,921</a:t>
                      </a:r>
                    </a:p>
                  </a:txBody>
                  <a:tcPr marL="9335" marR="9335" marT="9334"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9335" marR="9335" marT="9334"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-65</a:t>
                      </a:r>
                    </a:p>
                  </a:txBody>
                  <a:tcPr marL="9335" marR="9335" marT="9334"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-68</a:t>
                      </a:r>
                    </a:p>
                  </a:txBody>
                  <a:tcPr marL="9335" marR="9335" marT="9334" marB="0" anchor="b">
                    <a:lnL>
                      <a:noFill/>
                    </a:lnL>
                    <a:lnR>
                      <a:noFill/>
                    </a:lnR>
                    <a:lnT>
                      <a:noFill/>
                    </a:lnT>
                    <a:lnB>
                      <a:noFill/>
                    </a:lnB>
                    <a:solidFill>
                      <a:srgbClr val="DBDBDB"/>
                    </a:solidFill>
                  </a:tcPr>
                </a:tc>
                <a:extLst>
                  <a:ext uri="{0D108BD9-81ED-4DB2-BD59-A6C34878D82A}">
                    <a16:rowId xmlns:a16="http://schemas.microsoft.com/office/drawing/2014/main" val="2576139532"/>
                  </a:ext>
                </a:extLst>
              </a:tr>
              <a:tr h="192213">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2022" marR="9335" marT="9334" marB="0" anchor="b">
                    <a:lnL>
                      <a:noFill/>
                    </a:lnL>
                    <a:lnR>
                      <a:noFill/>
                    </a:lnR>
                    <a:lnT>
                      <a:noFill/>
                    </a:lnT>
                    <a:lnB>
                      <a:noFill/>
                    </a:lnB>
                  </a:tcPr>
                </a:tc>
                <a:tc gridSpan="2">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300</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764</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-61</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5" marR="9335" marT="9334"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221</a:t>
                      </a:r>
                    </a:p>
                  </a:txBody>
                  <a:tcPr marL="9335" marR="9335" marT="933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0780843"/>
                  </a:ext>
                </a:extLst>
              </a:tr>
              <a:tr h="226357">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9335" marR="9335" marT="9334" marB="0" anchor="b">
                    <a:lnL>
                      <a:noFill/>
                    </a:lnL>
                    <a:lnR>
                      <a:noFill/>
                    </a:lnR>
                    <a:lnT>
                      <a:noFill/>
                    </a:lnT>
                    <a:lnB>
                      <a:noFill/>
                    </a:lnB>
                    <a:solidFill>
                      <a:srgbClr val="DBDBDB"/>
                    </a:solidFill>
                  </a:tcPr>
                </a:tc>
                <a:tc gridSpan="2">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hMerge="1">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714</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2,156</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-67</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5" marR="9335" marT="9334"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-77</a:t>
                      </a:r>
                    </a:p>
                  </a:txBody>
                  <a:tcPr marL="9335" marR="9335" marT="933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826152"/>
                  </a:ext>
                </a:extLst>
              </a:tr>
            </a:tbl>
          </a:graphicData>
        </a:graphic>
      </p:graphicFrame>
      <p:pic>
        <p:nvPicPr>
          <p:cNvPr id="10" name="Imagen 7">
            <a:extLst>
              <a:ext uri="{FF2B5EF4-FFF2-40B4-BE49-F238E27FC236}">
                <a16:creationId xmlns:a16="http://schemas.microsoft.com/office/drawing/2014/main" id="{4521B373-3471-42C6-B637-EAF111114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08C7ACAF-A20D-460F-92DC-863C3A16C3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2" name="Rectángulo 11">
            <a:extLst>
              <a:ext uri="{FF2B5EF4-FFF2-40B4-BE49-F238E27FC236}">
                <a16:creationId xmlns:a16="http://schemas.microsoft.com/office/drawing/2014/main" id="{36C321C0-63DB-433F-8928-46C24C365B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7CB7CA8E-351E-4077-928D-A4B71080AE8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1322388"/>
          </a:xfrm>
          <a:prstGeom prst="rect">
            <a:avLst/>
          </a:prstGeom>
          <a:noFill/>
        </p:spPr>
        <p:txBody>
          <a:bodyPr>
            <a:spAutoFit/>
          </a:bodyPr>
          <a:lstStyle/>
          <a:p>
            <a:pPr algn="ctr">
              <a:defRPr/>
            </a:pPr>
            <a:r>
              <a:rPr lang="es-CO" sz="4000" dirty="0">
                <a:solidFill>
                  <a:srgbClr val="000A8B"/>
                </a:solidFill>
              </a:rPr>
              <a:t>2</a:t>
            </a:r>
            <a:r>
              <a:rPr lang="es-CO" sz="4000" b="1" dirty="0">
                <a:solidFill>
                  <a:srgbClr val="002060"/>
                </a:solidFill>
              </a:rPr>
              <a:t>. ESTADOS FINANCIEROS FRISCO</a:t>
            </a:r>
          </a:p>
          <a:p>
            <a:pPr algn="ctr">
              <a:defRPr/>
            </a:pPr>
            <a:r>
              <a:rPr lang="es-CO" sz="4000" b="1" dirty="0">
                <a:solidFill>
                  <a:srgbClr val="002060"/>
                </a:solidFill>
              </a:rPr>
              <a:t> A 31 DE MAYO DE 2020</a:t>
            </a:r>
            <a:endParaRPr lang="es-ES" sz="4000" b="1" dirty="0">
              <a:solidFill>
                <a:srgbClr val="002060"/>
              </a:solidFill>
            </a:endParaRPr>
          </a:p>
        </p:txBody>
      </p:sp>
      <p:pic>
        <p:nvPicPr>
          <p:cNvPr id="8" name="Imagen 7">
            <a:extLst>
              <a:ext uri="{FF2B5EF4-FFF2-40B4-BE49-F238E27FC236}">
                <a16:creationId xmlns:a16="http://schemas.microsoft.com/office/drawing/2014/main" id="{9D6B331E-3DE8-42E4-B195-F7C3BAE4A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EC4A7453-9531-48C9-B413-FD97E731E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Rectángulo 10">
            <a:extLst>
              <a:ext uri="{FF2B5EF4-FFF2-40B4-BE49-F238E27FC236}">
                <a16:creationId xmlns:a16="http://schemas.microsoft.com/office/drawing/2014/main" id="{E4A23AB1-6717-48FE-A941-750D27761D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4A9614BF-CC40-40C6-A19D-04354E26042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14638" y="712666"/>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293166"/>
                </a:solidFill>
                <a:latin typeface="+mn-lt"/>
                <a:ea typeface="+mn-ea"/>
                <a:cs typeface="Lato Regular"/>
              </a:rPr>
              <a:t>ESTADO DE SITUACIÓN FINANCIERA INDIVIDUAL</a:t>
            </a:r>
          </a:p>
          <a:p>
            <a:pPr algn="ctr">
              <a:defRPr/>
            </a:pPr>
            <a:r>
              <a:rPr lang="es-CO" sz="1200" b="1" dirty="0">
                <a:solidFill>
                  <a:srgbClr val="293166"/>
                </a:solidFill>
                <a:latin typeface="+mn-lt"/>
                <a:ea typeface="+mn-ea"/>
                <a:cs typeface="Lato Regular"/>
              </a:rPr>
              <a:t>FONDO PARA LA REHABILITACION, INVERSION SOCIAL Y LUCHA CONTRA EL CRIMEN ORGANIZACIONAL - FRISCO</a:t>
            </a:r>
          </a:p>
          <a:p>
            <a:pPr algn="ctr">
              <a:defRPr/>
            </a:pPr>
            <a:r>
              <a:rPr lang="es-CO" sz="788" b="1" dirty="0">
                <a:solidFill>
                  <a:srgbClr val="293166"/>
                </a:solidFill>
                <a:latin typeface="+mn-lt"/>
                <a:ea typeface="+mn-ea"/>
                <a:cs typeface="Lato Regular"/>
              </a:rPr>
              <a:t>AL 31 DE MAYO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4" name="Flecha derecha 3">
            <a:extLst>
              <a:ext uri="{FF2B5EF4-FFF2-40B4-BE49-F238E27FC236}">
                <a16:creationId xmlns:a16="http://schemas.microsoft.com/office/drawing/2014/main" id="{FF103003-8D36-40A2-A4C5-F1FA44271355}"/>
              </a:ext>
            </a:extLst>
          </p:cNvPr>
          <p:cNvSpPr/>
          <p:nvPr/>
        </p:nvSpPr>
        <p:spPr>
          <a:xfrm>
            <a:off x="3757613" y="1633538"/>
            <a:ext cx="234950" cy="182562"/>
          </a:xfrm>
          <a:prstGeom prst="rightArrow">
            <a:avLst/>
          </a:prstGeom>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US"/>
          </a:p>
        </p:txBody>
      </p:sp>
      <p:graphicFrame>
        <p:nvGraphicFramePr>
          <p:cNvPr id="5" name="Tabla 4">
            <a:extLst>
              <a:ext uri="{FF2B5EF4-FFF2-40B4-BE49-F238E27FC236}">
                <a16:creationId xmlns:a16="http://schemas.microsoft.com/office/drawing/2014/main" id="{623B5DB9-014F-4B0A-AC09-8EAA2E8C5411}"/>
              </a:ext>
            </a:extLst>
          </p:cNvPr>
          <p:cNvGraphicFramePr>
            <a:graphicFrameLocks noGrp="1"/>
          </p:cNvGraphicFramePr>
          <p:nvPr>
            <p:extLst>
              <p:ext uri="{D42A27DB-BD31-4B8C-83A1-F6EECF244321}">
                <p14:modId xmlns:p14="http://schemas.microsoft.com/office/powerpoint/2010/main" val="2593254494"/>
              </p:ext>
            </p:extLst>
          </p:nvPr>
        </p:nvGraphicFramePr>
        <p:xfrm>
          <a:off x="1895912" y="2168526"/>
          <a:ext cx="7311588" cy="2739035"/>
        </p:xfrm>
        <a:graphic>
          <a:graphicData uri="http://schemas.openxmlformats.org/drawingml/2006/table">
            <a:tbl>
              <a:tblPr/>
              <a:tblGrid>
                <a:gridCol w="6256174">
                  <a:extLst>
                    <a:ext uri="{9D8B030D-6E8A-4147-A177-3AD203B41FA5}">
                      <a16:colId xmlns:a16="http://schemas.microsoft.com/office/drawing/2014/main" val="1133472646"/>
                    </a:ext>
                  </a:extLst>
                </a:gridCol>
                <a:gridCol w="1055414">
                  <a:extLst>
                    <a:ext uri="{9D8B030D-6E8A-4147-A177-3AD203B41FA5}">
                      <a16:colId xmlns:a16="http://schemas.microsoft.com/office/drawing/2014/main" val="198495250"/>
                    </a:ext>
                  </a:extLst>
                </a:gridCol>
              </a:tblGrid>
              <a:tr h="208115">
                <a:tc rowSpan="2">
                  <a:txBody>
                    <a:bodyPr/>
                    <a:lstStyle/>
                    <a:p>
                      <a:pPr algn="ctr" fontAlgn="ctr"/>
                      <a:r>
                        <a:rPr lang="es-CO" sz="1200" b="1" i="0" u="none" strike="noStrike" dirty="0">
                          <a:solidFill>
                            <a:srgbClr val="002060"/>
                          </a:solidFill>
                          <a:effectLst/>
                          <a:latin typeface="Arial Narrow" panose="020B0606020202030204" pitchFamily="34" charset="0"/>
                        </a:rPr>
                        <a:t>ACTIVOS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878038054"/>
                  </a:ext>
                </a:extLst>
              </a:tr>
              <a:tr h="207045">
                <a:tc vMerge="1">
                  <a:txBody>
                    <a:bodyPr/>
                    <a:lstStyle/>
                    <a:p>
                      <a:endParaRPr lang="es-CO"/>
                    </a:p>
                  </a:txBody>
                  <a:tcPr/>
                </a:tc>
                <a:tc>
                  <a:txBody>
                    <a:bodyPr/>
                    <a:lstStyle/>
                    <a:p>
                      <a:pPr algn="ctr" fontAlgn="ctr"/>
                      <a:r>
                        <a:rPr lang="es-CO" sz="1200" b="1" i="0" u="none" strike="noStrike">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3592702950"/>
                  </a:ext>
                </a:extLst>
              </a:tr>
              <a:tr h="207045">
                <a:tc>
                  <a:txBody>
                    <a:bodyPr/>
                    <a:lstStyle/>
                    <a:p>
                      <a:pPr algn="l" fontAlgn="ctr"/>
                      <a:r>
                        <a:rPr lang="es-CO" sz="1200" b="0" i="0" u="none" strike="noStrike">
                          <a:solidFill>
                            <a:srgbClr val="000000"/>
                          </a:solidFill>
                          <a:effectLst/>
                          <a:latin typeface="Arial Narrow" panose="020B0606020202030204" pitchFamily="34" charset="0"/>
                        </a:rPr>
                        <a:t>CAJA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798746789"/>
                  </a:ext>
                </a:extLst>
              </a:tr>
              <a:tr h="283790">
                <a:tc>
                  <a:txBody>
                    <a:bodyPr/>
                    <a:lstStyle/>
                    <a:p>
                      <a:pPr algn="l" fontAlgn="ctr"/>
                      <a:r>
                        <a:rPr lang="es-CO" sz="1200" b="0" i="0" u="none" strike="noStrike">
                          <a:solidFill>
                            <a:srgbClr val="000000"/>
                          </a:solidFill>
                          <a:effectLst/>
                          <a:latin typeface="Arial Narrow" panose="020B0606020202030204" pitchFamily="34" charset="0"/>
                        </a:rPr>
                        <a:t>DEPÓSITOS EN INSTITUCIONES FINANCIERAS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150,059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650305954"/>
                  </a:ext>
                </a:extLst>
              </a:tr>
              <a:tr h="207045">
                <a:tc>
                  <a:txBody>
                    <a:bodyPr/>
                    <a:lstStyle/>
                    <a:p>
                      <a:pPr algn="l" fontAlgn="ctr"/>
                      <a:r>
                        <a:rPr lang="es-CO" sz="1200" b="0" i="0" u="none" strike="noStrike" dirty="0">
                          <a:solidFill>
                            <a:srgbClr val="000000"/>
                          </a:solidFill>
                          <a:effectLst/>
                          <a:latin typeface="Arial Narrow" panose="020B0606020202030204" pitchFamily="34" charset="0"/>
                        </a:rPr>
                        <a:t>EFECTIVO DE USO RESTRINGIDO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3,715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889072798"/>
                  </a:ext>
                </a:extLst>
              </a:tr>
              <a:tr h="283790">
                <a:tc>
                  <a:txBody>
                    <a:bodyPr/>
                    <a:lstStyle/>
                    <a:p>
                      <a:pPr algn="l" fontAlgn="ctr"/>
                      <a:r>
                        <a:rPr lang="es-CO" sz="1200" b="0" i="0" u="none" strike="noStrike">
                          <a:solidFill>
                            <a:srgbClr val="000000"/>
                          </a:solidFill>
                          <a:effectLst/>
                          <a:latin typeface="Arial Narrow" panose="020B0606020202030204" pitchFamily="34" charset="0"/>
                        </a:rPr>
                        <a:t>INVERSIONES E INSTRUMENTOS DERIVADOS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1,534,020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51494177"/>
                  </a:ext>
                </a:extLst>
              </a:tr>
              <a:tr h="283790">
                <a:tc>
                  <a:txBody>
                    <a:bodyPr/>
                    <a:lstStyle/>
                    <a:p>
                      <a:pPr algn="l" fontAlgn="ctr"/>
                      <a:r>
                        <a:rPr lang="es-CO" sz="1200" b="0" i="0" u="none" strike="noStrike" dirty="0">
                          <a:solidFill>
                            <a:srgbClr val="000000"/>
                          </a:solidFill>
                          <a:effectLst/>
                          <a:latin typeface="Arial Narrow" panose="020B0606020202030204" pitchFamily="34" charset="0"/>
                        </a:rPr>
                        <a:t>CUENTAS POR COBRAR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43,674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947971650"/>
                  </a:ext>
                </a:extLst>
              </a:tr>
              <a:tr h="283790">
                <a:tc>
                  <a:txBody>
                    <a:bodyPr/>
                    <a:lstStyle/>
                    <a:p>
                      <a:pPr algn="l" fontAlgn="ctr"/>
                      <a:r>
                        <a:rPr lang="es-CO" sz="1200" b="0" i="0" u="none" strike="noStrike">
                          <a:solidFill>
                            <a:srgbClr val="000000"/>
                          </a:solidFill>
                          <a:effectLst/>
                          <a:latin typeface="Arial Narrow" panose="020B0606020202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619,312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686173333"/>
                  </a:ext>
                </a:extLst>
              </a:tr>
              <a:tr h="283790">
                <a:tc>
                  <a:txBody>
                    <a:bodyPr/>
                    <a:lstStyle/>
                    <a:p>
                      <a:pPr algn="l" fontAlgn="ctr"/>
                      <a:r>
                        <a:rPr lang="es-CO" sz="1200" b="0" i="0" u="none" strike="noStrike">
                          <a:solidFill>
                            <a:srgbClr val="000000"/>
                          </a:solidFill>
                          <a:effectLst/>
                          <a:latin typeface="Arial Narrow" panose="020B0606020202030204" pitchFamily="34" charset="0"/>
                        </a:rPr>
                        <a:t>PROPIEDADES, PLANTA Y EQUIPO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214,836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455686941"/>
                  </a:ext>
                </a:extLst>
              </a:tr>
              <a:tr h="283790">
                <a:tc>
                  <a:txBody>
                    <a:bodyPr/>
                    <a:lstStyle/>
                    <a:p>
                      <a:pPr algn="l" fontAlgn="ctr"/>
                      <a:r>
                        <a:rPr lang="es-CO" sz="1200" b="0" i="0" u="none" strike="noStrike">
                          <a:solidFill>
                            <a:srgbClr val="000000"/>
                          </a:solidFill>
                          <a:effectLst/>
                          <a:latin typeface="Arial Narrow" panose="020B0606020202030204" pitchFamily="34" charset="0"/>
                        </a:rPr>
                        <a:t>OTROS ACTIVOS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180,742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674642566"/>
                  </a:ext>
                </a:extLst>
              </a:tr>
              <a:tr h="207045">
                <a:tc>
                  <a:txBody>
                    <a:bodyPr/>
                    <a:lstStyle/>
                    <a:p>
                      <a:pPr algn="l" fontAlgn="ctr"/>
                      <a:r>
                        <a:rPr lang="es-CO" sz="1200" b="1" i="0" u="none" strike="noStrike">
                          <a:solidFill>
                            <a:srgbClr val="FFFFFF"/>
                          </a:solidFill>
                          <a:effectLst/>
                          <a:latin typeface="Arial Narrow" panose="020B0606020202030204" pitchFamily="34" charset="0"/>
                        </a:rPr>
                        <a:t>TOTAL DEL ACTIVO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38CAD"/>
                    </a:solidFill>
                  </a:tcPr>
                </a:tc>
                <a:tc>
                  <a:txBody>
                    <a:bodyPr/>
                    <a:lstStyle/>
                    <a:p>
                      <a:pPr algn="r" fontAlgn="ctr"/>
                      <a:r>
                        <a:rPr lang="es-CO" sz="1200" b="1" i="0" u="none" strike="noStrike" dirty="0">
                          <a:solidFill>
                            <a:srgbClr val="FFFFFF"/>
                          </a:solidFill>
                          <a:effectLst/>
                          <a:latin typeface="Arial Narrow" panose="020B0606020202030204" pitchFamily="34" charset="0"/>
                        </a:rPr>
                        <a:t>2,746,631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extLst>
                  <a:ext uri="{0D108BD9-81ED-4DB2-BD59-A6C34878D82A}">
                    <a16:rowId xmlns:a16="http://schemas.microsoft.com/office/drawing/2014/main" val="583490448"/>
                  </a:ext>
                </a:extLst>
              </a:tr>
            </a:tbl>
          </a:graphicData>
        </a:graphic>
      </p:graphicFrame>
      <p:pic>
        <p:nvPicPr>
          <p:cNvPr id="9" name="Imagen 7">
            <a:extLst>
              <a:ext uri="{FF2B5EF4-FFF2-40B4-BE49-F238E27FC236}">
                <a16:creationId xmlns:a16="http://schemas.microsoft.com/office/drawing/2014/main" id="{AC6A4CB5-228C-4458-A548-8378B38DC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5EE369C9-7923-4CC8-95EB-A3728FAC1F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Rectángulo 10">
            <a:extLst>
              <a:ext uri="{FF2B5EF4-FFF2-40B4-BE49-F238E27FC236}">
                <a16:creationId xmlns:a16="http://schemas.microsoft.com/office/drawing/2014/main" id="{50D7C207-BCAA-4A08-B1B7-6CC1BA3E50C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BF61132B-7F61-47D8-83D4-D3F669321CB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14639" y="568353"/>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293166"/>
                </a:solidFill>
                <a:latin typeface="+mn-lt"/>
                <a:ea typeface="+mn-ea"/>
                <a:cs typeface="Lato Regular"/>
              </a:rPr>
              <a:t>ESTADO DE SITUACIÓN FINANCIERA INDIVIDUAL</a:t>
            </a:r>
          </a:p>
          <a:p>
            <a:pPr algn="ctr">
              <a:defRPr/>
            </a:pPr>
            <a:r>
              <a:rPr lang="es-CO" sz="1200" b="1" dirty="0">
                <a:solidFill>
                  <a:srgbClr val="293166"/>
                </a:solidFill>
                <a:latin typeface="+mn-lt"/>
                <a:ea typeface="+mn-ea"/>
                <a:cs typeface="Lato Regular"/>
              </a:rPr>
              <a:t>FONDO PARA LA REHABILITACION, INVERSION SOCIAL Y LUCHA CONTRA EL CRIMEN ORGANIZACIONAL - FRISCO</a:t>
            </a:r>
          </a:p>
          <a:p>
            <a:pPr algn="ctr">
              <a:defRPr/>
            </a:pPr>
            <a:r>
              <a:rPr lang="es-CO" sz="788" b="1" dirty="0">
                <a:solidFill>
                  <a:srgbClr val="293166"/>
                </a:solidFill>
                <a:latin typeface="+mn-lt"/>
                <a:ea typeface="+mn-ea"/>
                <a:cs typeface="Lato Regular"/>
              </a:rPr>
              <a:t>AL 31 DE MAYO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F073E63D-3205-4B0D-83DF-652521290E3D}"/>
              </a:ext>
            </a:extLst>
          </p:cNvPr>
          <p:cNvGraphicFramePr>
            <a:graphicFrameLocks noGrp="1"/>
          </p:cNvGraphicFramePr>
          <p:nvPr/>
        </p:nvGraphicFramePr>
        <p:xfrm>
          <a:off x="2705100" y="3343276"/>
          <a:ext cx="6267450" cy="1800225"/>
        </p:xfrm>
        <a:graphic>
          <a:graphicData uri="http://schemas.openxmlformats.org/drawingml/2006/table">
            <a:tbl>
              <a:tblPr/>
              <a:tblGrid>
                <a:gridCol w="5136584">
                  <a:extLst>
                    <a:ext uri="{9D8B030D-6E8A-4147-A177-3AD203B41FA5}">
                      <a16:colId xmlns:a16="http://schemas.microsoft.com/office/drawing/2014/main" val="1034517258"/>
                    </a:ext>
                  </a:extLst>
                </a:gridCol>
                <a:gridCol w="1130866">
                  <a:extLst>
                    <a:ext uri="{9D8B030D-6E8A-4147-A177-3AD203B41FA5}">
                      <a16:colId xmlns:a16="http://schemas.microsoft.com/office/drawing/2014/main" val="4095972501"/>
                    </a:ext>
                  </a:extLst>
                </a:gridCol>
              </a:tblGrid>
              <a:tr h="228600">
                <a:tc rowSpan="2">
                  <a:txBody>
                    <a:bodyPr/>
                    <a:lstStyle/>
                    <a:p>
                      <a:pPr algn="ctr" fontAlgn="ctr"/>
                      <a:r>
                        <a:rPr lang="es-CO" sz="1200" b="1" i="0" u="none" strike="noStrike">
                          <a:solidFill>
                            <a:srgbClr val="002060"/>
                          </a:solidFill>
                          <a:effectLst/>
                          <a:latin typeface="Arial Narrow" panose="020B0606020202030204" pitchFamily="34" charset="0"/>
                        </a:rPr>
                        <a:t>PATRIMONIO</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099995062"/>
                  </a:ext>
                </a:extLst>
              </a:tr>
              <a:tr h="200025">
                <a:tc vMerge="1">
                  <a:txBody>
                    <a:bodyPr/>
                    <a:lstStyle/>
                    <a:p>
                      <a:endParaRPr lang="es-CO"/>
                    </a:p>
                  </a:txBody>
                  <a:tcPr/>
                </a:tc>
                <a:tc>
                  <a:txBody>
                    <a:bodyPr/>
                    <a:lstStyle/>
                    <a:p>
                      <a:pPr algn="ctr" fontAlgn="ctr"/>
                      <a:r>
                        <a:rPr lang="es-CO" sz="1200" b="1" i="0" u="none" strike="noStrike" dirty="0">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866362726"/>
                  </a:ext>
                </a:extLst>
              </a:tr>
              <a:tr h="228600">
                <a:tc>
                  <a:txBody>
                    <a:bodyPr/>
                    <a:lstStyle/>
                    <a:p>
                      <a:pPr algn="l" fontAlgn="ctr"/>
                      <a:r>
                        <a:rPr lang="es-CO" sz="1200" b="1" i="0" u="none" strike="noStrike" dirty="0">
                          <a:solidFill>
                            <a:srgbClr val="FFFFFF"/>
                          </a:solidFill>
                          <a:effectLst/>
                          <a:latin typeface="Arial Narrow" panose="020B0606020202030204" pitchFamily="34" charset="0"/>
                        </a:rPr>
                        <a:t>PATRIMONIO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dirty="0">
                          <a:solidFill>
                            <a:srgbClr val="FFFFFF"/>
                          </a:solidFill>
                          <a:effectLst/>
                          <a:latin typeface="Arial Narrow" panose="020B0606020202030204" pitchFamily="34" charset="0"/>
                        </a:rPr>
                        <a:t>(366,115)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3137395863"/>
                  </a:ext>
                </a:extLst>
              </a:tr>
              <a:tr h="219075">
                <a:tc>
                  <a:txBody>
                    <a:bodyPr/>
                    <a:lstStyle/>
                    <a:p>
                      <a:pPr algn="l" fontAlgn="ctr"/>
                      <a:r>
                        <a:rPr lang="es-CO" sz="1200" b="0" i="0" u="none" strike="noStrike">
                          <a:solidFill>
                            <a:srgbClr val="000000"/>
                          </a:solidFill>
                          <a:effectLst/>
                          <a:latin typeface="Arial Narrow" panose="020B0606020202030204" pitchFamily="34" charset="0"/>
                        </a:rPr>
                        <a:t>CAPITAL FISCAL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1,393,321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491746631"/>
                  </a:ext>
                </a:extLst>
              </a:tr>
              <a:tr h="219075">
                <a:tc>
                  <a:txBody>
                    <a:bodyPr/>
                    <a:lstStyle/>
                    <a:p>
                      <a:pPr algn="l" fontAlgn="ctr"/>
                      <a:r>
                        <a:rPr lang="es-CO" sz="1200" b="0" i="0" u="none" strike="noStrike">
                          <a:solidFill>
                            <a:srgbClr val="000000"/>
                          </a:solidFill>
                          <a:effectLst/>
                          <a:latin typeface="Arial Narrow" panose="020B0606020202030204" pitchFamily="34" charset="0"/>
                        </a:rPr>
                        <a:t>RESULTADOS DE EJERCICIOS ANTERIORES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(1,611,590)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771557256"/>
                  </a:ext>
                </a:extLst>
              </a:tr>
              <a:tr h="247650">
                <a:tc>
                  <a:txBody>
                    <a:bodyPr/>
                    <a:lstStyle/>
                    <a:p>
                      <a:pPr algn="l" fontAlgn="ctr"/>
                      <a:r>
                        <a:rPr lang="es-CO" sz="1200" b="0" i="0" u="none" strike="noStrike">
                          <a:solidFill>
                            <a:srgbClr val="000000"/>
                          </a:solidFill>
                          <a:effectLst/>
                          <a:latin typeface="Arial Narrow" panose="020B0606020202030204" pitchFamily="34" charset="0"/>
                        </a:rPr>
                        <a:t>RESULTADO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(147,846)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799976709"/>
                  </a:ext>
                </a:extLst>
              </a:tr>
              <a:tr h="228600">
                <a:tc>
                  <a:txBody>
                    <a:bodyPr/>
                    <a:lstStyle/>
                    <a:p>
                      <a:pPr algn="l" fontAlgn="ctr"/>
                      <a:r>
                        <a:rPr lang="es-CO" sz="1200" b="1" i="0" u="none" strike="noStrike">
                          <a:solidFill>
                            <a:srgbClr val="FFFFFF"/>
                          </a:solidFill>
                          <a:effectLst/>
                          <a:latin typeface="Arial Narrow" panose="020B0606020202030204" pitchFamily="34" charset="0"/>
                        </a:rPr>
                        <a:t>TOTAL DEL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dirty="0">
                          <a:solidFill>
                            <a:srgbClr val="FFFFFF"/>
                          </a:solidFill>
                          <a:effectLst/>
                          <a:latin typeface="Arial Narrow" panose="020B0606020202030204" pitchFamily="34" charset="0"/>
                        </a:rPr>
                        <a:t>(366,115)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332283256"/>
                  </a:ext>
                </a:extLst>
              </a:tr>
              <a:tr h="228600">
                <a:tc>
                  <a:txBody>
                    <a:bodyPr/>
                    <a:lstStyle/>
                    <a:p>
                      <a:pPr algn="l" fontAlgn="ctr"/>
                      <a:r>
                        <a:rPr lang="es-CO" sz="1200" b="1" i="0" u="none" strike="noStrike">
                          <a:solidFill>
                            <a:srgbClr val="FFFFFF"/>
                          </a:solidFill>
                          <a:effectLst/>
                          <a:latin typeface="Arial Narrow" panose="020B0606020202030204" pitchFamily="34" charset="0"/>
                        </a:rPr>
                        <a:t>TOTAL PASIVO MAS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dirty="0">
                          <a:solidFill>
                            <a:srgbClr val="FFFFFF"/>
                          </a:solidFill>
                          <a:effectLst/>
                          <a:latin typeface="Arial Narrow" panose="020B0606020202030204" pitchFamily="34" charset="0"/>
                        </a:rPr>
                        <a:t>2,746,631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3762182185"/>
                  </a:ext>
                </a:extLst>
              </a:tr>
            </a:tbl>
          </a:graphicData>
        </a:graphic>
      </p:graphicFrame>
      <p:graphicFrame>
        <p:nvGraphicFramePr>
          <p:cNvPr id="13" name="Tabla 12">
            <a:extLst>
              <a:ext uri="{FF2B5EF4-FFF2-40B4-BE49-F238E27FC236}">
                <a16:creationId xmlns:a16="http://schemas.microsoft.com/office/drawing/2014/main" id="{92F230B7-B213-49A4-A047-9998CBAC8CCE}"/>
              </a:ext>
            </a:extLst>
          </p:cNvPr>
          <p:cNvGraphicFramePr>
            <a:graphicFrameLocks noGrp="1"/>
          </p:cNvGraphicFramePr>
          <p:nvPr/>
        </p:nvGraphicFramePr>
        <p:xfrm>
          <a:off x="2722564" y="1804989"/>
          <a:ext cx="6249987" cy="1476375"/>
        </p:xfrm>
        <a:graphic>
          <a:graphicData uri="http://schemas.openxmlformats.org/drawingml/2006/table">
            <a:tbl>
              <a:tblPr/>
              <a:tblGrid>
                <a:gridCol w="5361718">
                  <a:extLst>
                    <a:ext uri="{9D8B030D-6E8A-4147-A177-3AD203B41FA5}">
                      <a16:colId xmlns:a16="http://schemas.microsoft.com/office/drawing/2014/main" val="2879565373"/>
                    </a:ext>
                  </a:extLst>
                </a:gridCol>
                <a:gridCol w="888269">
                  <a:extLst>
                    <a:ext uri="{9D8B030D-6E8A-4147-A177-3AD203B41FA5}">
                      <a16:colId xmlns:a16="http://schemas.microsoft.com/office/drawing/2014/main" val="1085471931"/>
                    </a:ext>
                  </a:extLst>
                </a:gridCol>
              </a:tblGrid>
              <a:tr h="333375">
                <a:tc rowSpan="2">
                  <a:txBody>
                    <a:bodyPr/>
                    <a:lstStyle/>
                    <a:p>
                      <a:pPr algn="ctr" fontAlgn="ctr"/>
                      <a:r>
                        <a:rPr lang="en-US" sz="1200" b="1" i="0" u="none" strike="noStrike" dirty="0">
                          <a:solidFill>
                            <a:srgbClr val="002060"/>
                          </a:solidFill>
                          <a:effectLst/>
                          <a:latin typeface="Arial Narrow" panose="020B0606020202030204" pitchFamily="34" charset="0"/>
                        </a:rPr>
                        <a:t>PASIVOS</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n-US"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480237578"/>
                  </a:ext>
                </a:extLst>
              </a:tr>
              <a:tr h="228600">
                <a:tc vMerge="1">
                  <a:txBody>
                    <a:bodyPr/>
                    <a:lstStyle/>
                    <a:p>
                      <a:endParaRPr lang="en-US"/>
                    </a:p>
                  </a:txBody>
                  <a:tcPr/>
                </a:tc>
                <a:tc>
                  <a:txBody>
                    <a:bodyPr/>
                    <a:lstStyle/>
                    <a:p>
                      <a:pPr algn="ctr" fontAlgn="ctr"/>
                      <a:r>
                        <a:rPr lang="en-US" sz="1200" b="1" i="0" u="none" strike="noStrike">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302806596"/>
                  </a:ext>
                </a:extLst>
              </a:tr>
              <a:tr h="228600">
                <a:tc>
                  <a:txBody>
                    <a:bodyPr/>
                    <a:lstStyle/>
                    <a:p>
                      <a:pPr algn="l" fontAlgn="ctr"/>
                      <a:r>
                        <a:rPr lang="en-US" sz="1200" b="0" i="0" u="none" strike="noStrike">
                          <a:solidFill>
                            <a:srgbClr val="000000"/>
                          </a:solidFill>
                          <a:effectLst/>
                          <a:latin typeface="Arial Narrow" panose="020B0606020202030204" pitchFamily="34" charset="0"/>
                        </a:rPr>
                        <a:t>CUENTAS POR PAGAR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n-US" sz="1200" b="0" i="0" u="none" strike="noStrike">
                          <a:solidFill>
                            <a:srgbClr val="000000"/>
                          </a:solidFill>
                          <a:effectLst/>
                          <a:latin typeface="Arial Narrow" panose="020B0606020202030204" pitchFamily="34" charset="0"/>
                        </a:rPr>
                        <a:t>198.271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640234252"/>
                  </a:ext>
                </a:extLst>
              </a:tr>
              <a:tr h="228600">
                <a:tc>
                  <a:txBody>
                    <a:bodyPr/>
                    <a:lstStyle/>
                    <a:p>
                      <a:pPr algn="l" fontAlgn="ctr"/>
                      <a:r>
                        <a:rPr lang="en-US" sz="1200" b="0" i="0" u="none" strike="noStrike">
                          <a:solidFill>
                            <a:srgbClr val="000000"/>
                          </a:solidFill>
                          <a:effectLst/>
                          <a:latin typeface="Arial Narrow" panose="020B0606020202030204" pitchFamily="34" charset="0"/>
                        </a:rPr>
                        <a:t>PROVISIONES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n-US" sz="1200" b="0" i="0" u="none" strike="noStrike">
                          <a:solidFill>
                            <a:srgbClr val="000000"/>
                          </a:solidFill>
                          <a:effectLst/>
                          <a:latin typeface="Arial Narrow" panose="020B0606020202030204" pitchFamily="34" charset="0"/>
                        </a:rPr>
                        <a:t>1.525.799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687617370"/>
                  </a:ext>
                </a:extLst>
              </a:tr>
              <a:tr h="228600">
                <a:tc>
                  <a:txBody>
                    <a:bodyPr/>
                    <a:lstStyle/>
                    <a:p>
                      <a:pPr algn="l" fontAlgn="ctr"/>
                      <a:r>
                        <a:rPr lang="en-US" sz="1200" b="0" i="0" u="none" strike="noStrike">
                          <a:solidFill>
                            <a:srgbClr val="000000"/>
                          </a:solidFill>
                          <a:effectLst/>
                          <a:latin typeface="Arial Narrow" panose="020B0606020202030204" pitchFamily="34" charset="0"/>
                        </a:rPr>
                        <a:t>OTROS PASIVOS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n-US" sz="1200" b="0" i="0" u="none" strike="noStrike" dirty="0">
                          <a:solidFill>
                            <a:srgbClr val="000000"/>
                          </a:solidFill>
                          <a:effectLst/>
                          <a:latin typeface="Arial Narrow" panose="020B0606020202030204" pitchFamily="34" charset="0"/>
                        </a:rPr>
                        <a:t>1.388.676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449409609"/>
                  </a:ext>
                </a:extLst>
              </a:tr>
              <a:tr h="228600">
                <a:tc>
                  <a:txBody>
                    <a:bodyPr/>
                    <a:lstStyle/>
                    <a:p>
                      <a:pPr algn="l" fontAlgn="ctr"/>
                      <a:r>
                        <a:rPr lang="en-US" sz="1200" b="1" i="0" u="none" strike="noStrike">
                          <a:solidFill>
                            <a:srgbClr val="FFFFFF"/>
                          </a:solidFill>
                          <a:effectLst/>
                          <a:latin typeface="Arial Narrow" panose="020B0606020202030204" pitchFamily="34" charset="0"/>
                        </a:rPr>
                        <a:t>TOTAL DEL PASIVO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tc>
                  <a:txBody>
                    <a:bodyPr/>
                    <a:lstStyle/>
                    <a:p>
                      <a:pPr algn="r" fontAlgn="ctr"/>
                      <a:r>
                        <a:rPr lang="en-US" sz="1200" b="1" i="0" u="none" strike="noStrike" dirty="0">
                          <a:solidFill>
                            <a:srgbClr val="FFFFFF"/>
                          </a:solidFill>
                          <a:effectLst/>
                          <a:latin typeface="Arial Narrow" panose="020B0606020202030204" pitchFamily="34" charset="0"/>
                        </a:rPr>
                        <a:t>3.112.746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extLst>
                  <a:ext uri="{0D108BD9-81ED-4DB2-BD59-A6C34878D82A}">
                    <a16:rowId xmlns:a16="http://schemas.microsoft.com/office/drawing/2014/main" val="3805641944"/>
                  </a:ext>
                </a:extLst>
              </a:tr>
            </a:tbl>
          </a:graphicData>
        </a:graphic>
      </p:graphicFrame>
      <p:pic>
        <p:nvPicPr>
          <p:cNvPr id="9" name="Imagen 7">
            <a:extLst>
              <a:ext uri="{FF2B5EF4-FFF2-40B4-BE49-F238E27FC236}">
                <a16:creationId xmlns:a16="http://schemas.microsoft.com/office/drawing/2014/main" id="{A71E38F1-C240-4DDE-BE3B-246B91F7D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B6002589-4966-4CD9-8B30-509EC3EF8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Rectángulo 10">
            <a:extLst>
              <a:ext uri="{FF2B5EF4-FFF2-40B4-BE49-F238E27FC236}">
                <a16:creationId xmlns:a16="http://schemas.microsoft.com/office/drawing/2014/main" id="{255FD7BE-61CF-45BC-87A6-97B5A6D9D94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7B83D751-78DB-4539-ADB2-AA66BD22A74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14639" y="519629"/>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293166"/>
                </a:solidFill>
                <a:latin typeface="+mn-lt"/>
                <a:ea typeface="+mn-ea"/>
                <a:cs typeface="Lato Regular"/>
              </a:rPr>
              <a:t>ESTADO DE SITUACIÓN FINANCIERA INDIVIDUAL</a:t>
            </a:r>
          </a:p>
          <a:p>
            <a:pPr algn="ctr">
              <a:defRPr/>
            </a:pPr>
            <a:r>
              <a:rPr lang="es-CO" sz="1200" b="1" dirty="0">
                <a:solidFill>
                  <a:srgbClr val="293166"/>
                </a:solidFill>
                <a:latin typeface="+mn-lt"/>
                <a:ea typeface="+mn-ea"/>
                <a:cs typeface="Lato Regular"/>
              </a:rPr>
              <a:t>FONDO PARA LA REHABILITACION, INVERSION SOCIAL Y LUCHA CONTRA EL CRIMEN ORGANIZACIONAL - FRISCO</a:t>
            </a:r>
          </a:p>
          <a:p>
            <a:pPr algn="ctr">
              <a:defRPr/>
            </a:pPr>
            <a:r>
              <a:rPr lang="es-CO" sz="788" b="1" dirty="0">
                <a:solidFill>
                  <a:srgbClr val="293166"/>
                </a:solidFill>
                <a:latin typeface="+mn-lt"/>
                <a:ea typeface="+mn-ea"/>
                <a:cs typeface="Lato Regular"/>
              </a:rPr>
              <a:t>AL 31 DE MAYO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CC65BDFA-279F-4BB9-8B2D-D93267D4B7F6}"/>
              </a:ext>
            </a:extLst>
          </p:cNvPr>
          <p:cNvGraphicFramePr>
            <a:graphicFrameLocks noGrp="1"/>
          </p:cNvGraphicFramePr>
          <p:nvPr/>
        </p:nvGraphicFramePr>
        <p:xfrm>
          <a:off x="2390775" y="1785938"/>
          <a:ext cx="7080250" cy="2057400"/>
        </p:xfrm>
        <a:graphic>
          <a:graphicData uri="http://schemas.openxmlformats.org/drawingml/2006/table">
            <a:tbl>
              <a:tblPr/>
              <a:tblGrid>
                <a:gridCol w="6058231">
                  <a:extLst>
                    <a:ext uri="{9D8B030D-6E8A-4147-A177-3AD203B41FA5}">
                      <a16:colId xmlns:a16="http://schemas.microsoft.com/office/drawing/2014/main" val="2059148917"/>
                    </a:ext>
                  </a:extLst>
                </a:gridCol>
                <a:gridCol w="1022019">
                  <a:extLst>
                    <a:ext uri="{9D8B030D-6E8A-4147-A177-3AD203B41FA5}">
                      <a16:colId xmlns:a16="http://schemas.microsoft.com/office/drawing/2014/main" val="2470540389"/>
                    </a:ext>
                  </a:extLst>
                </a:gridCol>
              </a:tblGrid>
              <a:tr h="228600">
                <a:tc rowSpan="2">
                  <a:txBody>
                    <a:bodyPr/>
                    <a:lstStyle/>
                    <a:p>
                      <a:pPr algn="ctr" fontAlgn="ctr"/>
                      <a:r>
                        <a:rPr lang="es-CO" sz="1200" b="1" i="0" u="none" strike="noStrike" dirty="0">
                          <a:solidFill>
                            <a:srgbClr val="002060"/>
                          </a:solidFill>
                          <a:effectLst/>
                          <a:latin typeface="Arial Narrow" panose="020B0606020202030204" pitchFamily="34" charset="0"/>
                        </a:rPr>
                        <a:t>CUENTAS DE ORDEN DEUDORAS (DB)</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3898553339"/>
                  </a:ext>
                </a:extLst>
              </a:tr>
              <a:tr h="228600">
                <a:tc vMerge="1">
                  <a:txBody>
                    <a:bodyPr/>
                    <a:lstStyle/>
                    <a:p>
                      <a:endParaRPr lang="es-CO"/>
                    </a:p>
                  </a:txBody>
                  <a:tcPr/>
                </a:tc>
                <a:tc>
                  <a:txBody>
                    <a:bodyPr/>
                    <a:lstStyle/>
                    <a:p>
                      <a:pPr algn="ctr" fontAlgn="ctr"/>
                      <a:r>
                        <a:rPr lang="es-CO" sz="1200" b="1" i="0" u="none" strike="noStrike">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897667904"/>
                  </a:ext>
                </a:extLst>
              </a:tr>
              <a:tr h="228600">
                <a:tc>
                  <a:txBody>
                    <a:bodyPr/>
                    <a:lstStyle/>
                    <a:p>
                      <a:pPr algn="l" fontAlgn="ctr"/>
                      <a:r>
                        <a:rPr lang="es-CO" sz="1200" b="1" i="0" u="none" strike="noStrike">
                          <a:solidFill>
                            <a:srgbClr val="FFFFFF"/>
                          </a:solidFill>
                          <a:effectLst/>
                          <a:latin typeface="Arial Narrow" panose="020B0606020202030204" pitchFamily="34" charset="0"/>
                        </a:rPr>
                        <a:t>ACTIVOS CONTINGENTES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a:solidFill>
                            <a:srgbClr val="FFFFFF"/>
                          </a:solidFill>
                          <a:effectLst/>
                          <a:latin typeface="Arial Narrow" panose="020B0606020202030204" pitchFamily="34" charset="0"/>
                        </a:rPr>
                        <a:t>6,578,054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995903990"/>
                  </a:ext>
                </a:extLst>
              </a:tr>
              <a:tr h="228600">
                <a:tc>
                  <a:txBody>
                    <a:bodyPr/>
                    <a:lstStyle/>
                    <a:p>
                      <a:pPr algn="l" fontAlgn="ctr"/>
                      <a:r>
                        <a:rPr lang="es-CO" sz="1200" b="0" i="0" u="none" strike="noStrike">
                          <a:solidFill>
                            <a:srgbClr val="000000"/>
                          </a:solidFill>
                          <a:effectLst/>
                          <a:latin typeface="Arial Narrow" panose="020B0606020202030204" pitchFamily="34" charset="0"/>
                        </a:rPr>
                        <a:t>LITIGIOS Y MECANISMOS ALTERNATIVOS DE SOLUCIÓN DE CONFLICTOS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56,977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534559437"/>
                  </a:ext>
                </a:extLst>
              </a:tr>
              <a:tr h="228600">
                <a:tc>
                  <a:txBody>
                    <a:bodyPr/>
                    <a:lstStyle/>
                    <a:p>
                      <a:pPr algn="l" fontAlgn="ctr"/>
                      <a:r>
                        <a:rPr lang="es-CO" sz="1200" b="0" i="0" u="none" strike="noStrike">
                          <a:solidFill>
                            <a:srgbClr val="000000"/>
                          </a:solidFill>
                          <a:effectLst/>
                          <a:latin typeface="Arial Narrow" panose="020B0606020202030204" pitchFamily="34" charset="0"/>
                        </a:rPr>
                        <a:t>BIENES APREHENDIDOS O INCAUTADOS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6,521,077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446407175"/>
                  </a:ext>
                </a:extLst>
              </a:tr>
              <a:tr h="228600">
                <a:tc>
                  <a:txBody>
                    <a:bodyPr/>
                    <a:lstStyle/>
                    <a:p>
                      <a:pPr algn="l" fontAlgn="ctr"/>
                      <a:r>
                        <a:rPr lang="es-CO" sz="1200" b="1" i="0" u="none" strike="noStrike">
                          <a:solidFill>
                            <a:srgbClr val="FFFFFF"/>
                          </a:solidFill>
                          <a:effectLst/>
                          <a:latin typeface="Arial Narrow" panose="020B0606020202030204" pitchFamily="34" charset="0"/>
                        </a:rPr>
                        <a:t>DEUDORAS DE CONTROL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a:solidFill>
                            <a:srgbClr val="FFFFFF"/>
                          </a:solidFill>
                          <a:effectLst/>
                          <a:latin typeface="Arial Narrow" panose="020B0606020202030204" pitchFamily="34" charset="0"/>
                        </a:rPr>
                        <a:t>9,726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1632009651"/>
                  </a:ext>
                </a:extLst>
              </a:tr>
              <a:tr h="228600">
                <a:tc>
                  <a:txBody>
                    <a:bodyPr/>
                    <a:lstStyle/>
                    <a:p>
                      <a:pPr algn="l" fontAlgn="ctr"/>
                      <a:r>
                        <a:rPr lang="es-CO" sz="1200" b="0" i="0" u="none" strike="noStrike">
                          <a:solidFill>
                            <a:srgbClr val="000000"/>
                          </a:solidFill>
                          <a:effectLst/>
                          <a:latin typeface="Arial Narrow" panose="020B0606020202030204" pitchFamily="34" charset="0"/>
                        </a:rPr>
                        <a:t>BIENES ENTREGADOS A TERCERO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167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073900601"/>
                  </a:ext>
                </a:extLst>
              </a:tr>
              <a:tr h="228600">
                <a:tc>
                  <a:txBody>
                    <a:bodyPr/>
                    <a:lstStyle/>
                    <a:p>
                      <a:pPr algn="l" fontAlgn="ctr"/>
                      <a:r>
                        <a:rPr lang="es-CO" sz="1200" b="0" i="0" u="none" strike="noStrike">
                          <a:solidFill>
                            <a:srgbClr val="000000"/>
                          </a:solidFill>
                          <a:effectLst/>
                          <a:latin typeface="Arial Narrow" panose="020B0606020202030204" pitchFamily="34" charset="0"/>
                        </a:rPr>
                        <a:t>OTRAS CUENTAS DEUDORAS DE CONTROL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9,559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493297965"/>
                  </a:ext>
                </a:extLst>
              </a:tr>
              <a:tr h="228600">
                <a:tc>
                  <a:txBody>
                    <a:bodyPr/>
                    <a:lstStyle/>
                    <a:p>
                      <a:pPr algn="l" fontAlgn="ctr"/>
                      <a:r>
                        <a:rPr lang="es-CO" sz="1200" b="1" i="0" u="none" strike="noStrike" dirty="0">
                          <a:solidFill>
                            <a:srgbClr val="FFFFFF"/>
                          </a:solidFill>
                          <a:effectLst/>
                          <a:latin typeface="Arial Narrow" panose="020B0606020202030204" pitchFamily="34" charset="0"/>
                        </a:rPr>
                        <a:t>TOTAL CUENTAS DE ORDEN DEUDORAS (DB)</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dirty="0">
                          <a:solidFill>
                            <a:srgbClr val="FFFFFF"/>
                          </a:solidFill>
                          <a:effectLst/>
                          <a:latin typeface="Arial Narrow" panose="020B0606020202030204" pitchFamily="34" charset="0"/>
                        </a:rPr>
                        <a:t>6,587,779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3017138087"/>
                  </a:ext>
                </a:extLst>
              </a:tr>
            </a:tbl>
          </a:graphicData>
        </a:graphic>
      </p:graphicFrame>
      <p:graphicFrame>
        <p:nvGraphicFramePr>
          <p:cNvPr id="5" name="Tabla 4">
            <a:extLst>
              <a:ext uri="{FF2B5EF4-FFF2-40B4-BE49-F238E27FC236}">
                <a16:creationId xmlns:a16="http://schemas.microsoft.com/office/drawing/2014/main" id="{F430EBC9-A635-4912-901F-67CAC198AD6F}"/>
              </a:ext>
            </a:extLst>
          </p:cNvPr>
          <p:cNvGraphicFramePr>
            <a:graphicFrameLocks noGrp="1"/>
          </p:cNvGraphicFramePr>
          <p:nvPr/>
        </p:nvGraphicFramePr>
        <p:xfrm>
          <a:off x="2390775" y="4038600"/>
          <a:ext cx="7080250" cy="1181100"/>
        </p:xfrm>
        <a:graphic>
          <a:graphicData uri="http://schemas.openxmlformats.org/drawingml/2006/table">
            <a:tbl>
              <a:tblPr/>
              <a:tblGrid>
                <a:gridCol w="6058231">
                  <a:extLst>
                    <a:ext uri="{9D8B030D-6E8A-4147-A177-3AD203B41FA5}">
                      <a16:colId xmlns:a16="http://schemas.microsoft.com/office/drawing/2014/main" val="1441481764"/>
                    </a:ext>
                  </a:extLst>
                </a:gridCol>
                <a:gridCol w="1022019">
                  <a:extLst>
                    <a:ext uri="{9D8B030D-6E8A-4147-A177-3AD203B41FA5}">
                      <a16:colId xmlns:a16="http://schemas.microsoft.com/office/drawing/2014/main" val="1423135398"/>
                    </a:ext>
                  </a:extLst>
                </a:gridCol>
              </a:tblGrid>
              <a:tr h="228600">
                <a:tc rowSpan="2">
                  <a:txBody>
                    <a:bodyPr/>
                    <a:lstStyle/>
                    <a:p>
                      <a:pPr algn="ctr" fontAlgn="ctr"/>
                      <a:r>
                        <a:rPr lang="es-CO" sz="1200" b="1" i="0" u="none" strike="noStrike">
                          <a:solidFill>
                            <a:srgbClr val="002060"/>
                          </a:solidFill>
                          <a:effectLst/>
                          <a:latin typeface="Arial Narrow" panose="020B0606020202030204" pitchFamily="34" charset="0"/>
                        </a:rPr>
                        <a:t>CUENTAS DE ORDEN ACREEDORAS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943286351"/>
                  </a:ext>
                </a:extLst>
              </a:tr>
              <a:tr h="266700">
                <a:tc vMerge="1">
                  <a:txBody>
                    <a:bodyPr/>
                    <a:lstStyle/>
                    <a:p>
                      <a:endParaRPr lang="es-CO"/>
                    </a:p>
                  </a:txBody>
                  <a:tcPr/>
                </a:tc>
                <a:tc>
                  <a:txBody>
                    <a:bodyPr/>
                    <a:lstStyle/>
                    <a:p>
                      <a:pPr algn="ctr" fontAlgn="ctr"/>
                      <a:r>
                        <a:rPr lang="es-CO" sz="1200" b="1" i="0" u="none" strike="noStrike">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068851307"/>
                  </a:ext>
                </a:extLst>
              </a:tr>
              <a:tr h="228600">
                <a:tc>
                  <a:txBody>
                    <a:bodyPr/>
                    <a:lstStyle/>
                    <a:p>
                      <a:pPr algn="l" fontAlgn="ctr"/>
                      <a:r>
                        <a:rPr lang="es-CO" sz="1200" b="1" i="0" u="none" strike="noStrike">
                          <a:solidFill>
                            <a:srgbClr val="FFFFFF"/>
                          </a:solidFill>
                          <a:effectLst/>
                          <a:latin typeface="Arial Narrow" panose="020B0606020202030204" pitchFamily="34" charset="0"/>
                        </a:rPr>
                        <a:t>PASIVOS CONTINGENTES (CR)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a:solidFill>
                            <a:srgbClr val="FFFFFF"/>
                          </a:solidFill>
                          <a:effectLst/>
                          <a:latin typeface="Arial Narrow" panose="020B0606020202030204" pitchFamily="34" charset="0"/>
                        </a:rPr>
                        <a:t>686,080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1485252663"/>
                  </a:ext>
                </a:extLst>
              </a:tr>
              <a:tr h="228600">
                <a:tc>
                  <a:txBody>
                    <a:bodyPr/>
                    <a:lstStyle/>
                    <a:p>
                      <a:pPr algn="l" fontAlgn="ctr"/>
                      <a:r>
                        <a:rPr lang="es-CO" sz="1200" b="0" i="0" u="none" strike="noStrike">
                          <a:solidFill>
                            <a:srgbClr val="000000"/>
                          </a:solidFill>
                          <a:effectLst/>
                          <a:latin typeface="Arial Narrow" panose="020B0606020202030204" pitchFamily="34" charset="0"/>
                        </a:rPr>
                        <a:t>LITIGIOS Y MECANISMOS ALTERNATIVOS DE SOLUCIÓN DE CONFLICTOS (CR)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686,080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575058589"/>
                  </a:ext>
                </a:extLst>
              </a:tr>
              <a:tr h="228600">
                <a:tc>
                  <a:txBody>
                    <a:bodyPr/>
                    <a:lstStyle/>
                    <a:p>
                      <a:pPr algn="l" fontAlgn="ctr"/>
                      <a:r>
                        <a:rPr lang="es-CO" sz="1200" b="1" i="0" u="none" strike="noStrike">
                          <a:solidFill>
                            <a:srgbClr val="FFFFFF"/>
                          </a:solidFill>
                          <a:effectLst/>
                          <a:latin typeface="Arial Narrow" panose="020B0606020202030204" pitchFamily="34" charset="0"/>
                        </a:rPr>
                        <a:t>TOTAL CUENTAS DE ORDEN ACREEDORAS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tc>
                  <a:txBody>
                    <a:bodyPr/>
                    <a:lstStyle/>
                    <a:p>
                      <a:pPr algn="r" fontAlgn="ctr"/>
                      <a:r>
                        <a:rPr lang="es-CO" sz="1200" b="1" i="0" u="none" strike="noStrike" dirty="0">
                          <a:solidFill>
                            <a:srgbClr val="FFFFFF"/>
                          </a:solidFill>
                          <a:effectLst/>
                          <a:latin typeface="Arial Narrow" panose="020B0606020202030204" pitchFamily="34" charset="0"/>
                        </a:rPr>
                        <a:t>686,080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8CAD"/>
                    </a:solidFill>
                  </a:tcPr>
                </a:tc>
                <a:extLst>
                  <a:ext uri="{0D108BD9-81ED-4DB2-BD59-A6C34878D82A}">
                    <a16:rowId xmlns:a16="http://schemas.microsoft.com/office/drawing/2014/main" val="783731330"/>
                  </a:ext>
                </a:extLst>
              </a:tr>
            </a:tbl>
          </a:graphicData>
        </a:graphic>
      </p:graphicFrame>
      <p:pic>
        <p:nvPicPr>
          <p:cNvPr id="9" name="Imagen 7">
            <a:extLst>
              <a:ext uri="{FF2B5EF4-FFF2-40B4-BE49-F238E27FC236}">
                <a16:creationId xmlns:a16="http://schemas.microsoft.com/office/drawing/2014/main" id="{6797A356-1C7E-41D5-BFD2-43C23D2D46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B6906482-5A81-432E-B927-FE10BD532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Rectángulo 10">
            <a:extLst>
              <a:ext uri="{FF2B5EF4-FFF2-40B4-BE49-F238E27FC236}">
                <a16:creationId xmlns:a16="http://schemas.microsoft.com/office/drawing/2014/main" id="{C5521B8D-FBD6-4017-A4F5-C14CF70C58A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1A154D6E-1A58-4CFF-94FF-00DDF1FF70A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14639"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solidFill>
                  <a:prstClr val="black"/>
                </a:solidFill>
              </a:rPr>
              <a:t> </a:t>
            </a:r>
            <a:r>
              <a:rPr lang="es-CO" sz="1200" b="1" dirty="0">
                <a:solidFill>
                  <a:srgbClr val="293166"/>
                </a:solidFill>
                <a:cs typeface="Lato Regular"/>
              </a:rPr>
              <a:t>ESTADO DE SITUACIÓN FINANCIERA INDIVIDUAL</a:t>
            </a:r>
          </a:p>
          <a:p>
            <a:pPr algn="ctr">
              <a:defRPr/>
            </a:pPr>
            <a:r>
              <a:rPr lang="es-CO" sz="1200" b="1" dirty="0">
                <a:solidFill>
                  <a:srgbClr val="293166"/>
                </a:solidFill>
                <a:cs typeface="Lato Regular"/>
              </a:rPr>
              <a:t>FONDO PARA LA REHABILITACION, INVERSION SOCIAL Y LUCHA CONTRA EL CRIMEN ORGANIZACIONAL - FRISCO</a:t>
            </a:r>
          </a:p>
          <a:p>
            <a:pPr algn="ctr">
              <a:defRPr/>
            </a:pPr>
            <a:r>
              <a:rPr lang="es-CO" sz="788" b="1" dirty="0">
                <a:solidFill>
                  <a:srgbClr val="293166"/>
                </a:solidFill>
                <a:cs typeface="Lato Regular"/>
              </a:rPr>
              <a:t>AL 31 DE MAYO DEL AÑO 2020</a:t>
            </a:r>
          </a:p>
          <a:p>
            <a:pPr algn="ctr">
              <a:defRPr/>
            </a:pPr>
            <a:r>
              <a:rPr lang="es-CO" sz="788" b="1" dirty="0">
                <a:solidFill>
                  <a:srgbClr val="293166"/>
                </a:solidFill>
                <a:cs typeface="Lato Regular"/>
              </a:rPr>
              <a:t>(cifra en millones de pesos colombianos)</a:t>
            </a:r>
          </a:p>
          <a:p>
            <a:pPr>
              <a:defRPr/>
            </a:pPr>
            <a:endParaRPr lang="es-CO" sz="788" dirty="0">
              <a:solidFill>
                <a:srgbClr val="0070C0"/>
              </a:solidFill>
              <a:cs typeface="Lato Regular"/>
            </a:endParaRPr>
          </a:p>
        </p:txBody>
      </p:sp>
      <p:sp>
        <p:nvSpPr>
          <p:cNvPr id="12295" name="CuadroTexto 1">
            <a:extLst>
              <a:ext uri="{FF2B5EF4-FFF2-40B4-BE49-F238E27FC236}">
                <a16:creationId xmlns:a16="http://schemas.microsoft.com/office/drawing/2014/main" id="{A101EB5D-C4CB-4B77-9E0C-9607095D96C1}"/>
              </a:ext>
            </a:extLst>
          </p:cNvPr>
          <p:cNvSpPr txBox="1">
            <a:spLocks noChangeArrowheads="1"/>
          </p:cNvSpPr>
          <p:nvPr/>
        </p:nvSpPr>
        <p:spPr bwMode="auto">
          <a:xfrm>
            <a:off x="2652713" y="5705476"/>
            <a:ext cx="70342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1200">
                <a:latin typeface="Arial Narrow" panose="020B0606020202030204" pitchFamily="34" charset="0"/>
              </a:rPr>
              <a:t>El total de los activos que posee el FRISCO están evaluados al 31 de mayo de 2020 en:  Extintos $1.493.709 y en Proceso de extinción de dominio  $6.521.076, para un total $ 8.014.786 millones.</a:t>
            </a:r>
          </a:p>
          <a:p>
            <a:pPr algn="just"/>
            <a:r>
              <a:rPr lang="es-ES" altLang="es-CO" sz="1200">
                <a:latin typeface="Arial Narrow" panose="020B0606020202030204" pitchFamily="34" charset="0"/>
              </a:rPr>
              <a:t>Los recursos que están en proceso de Extinción de dominio van registrados en cuentas de orden..</a:t>
            </a:r>
            <a:endParaRPr lang="es-CO" altLang="es-CO" sz="1200">
              <a:latin typeface="Arial Narrow" panose="020B0606020202030204" pitchFamily="34" charset="0"/>
            </a:endParaRPr>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DB4566EA-8B44-4D7F-8605-59B137A551E8}"/>
              </a:ext>
            </a:extLst>
          </p:cNvPr>
          <p:cNvSpPr/>
          <p:nvPr/>
        </p:nvSpPr>
        <p:spPr>
          <a:xfrm rot="10800000">
            <a:off x="9525000" y="1635125"/>
            <a:ext cx="323850" cy="128588"/>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2" name="CuadroTexto 1">
            <a:extLst>
              <a:ext uri="{FF2B5EF4-FFF2-40B4-BE49-F238E27FC236}">
                <a16:creationId xmlns:a16="http://schemas.microsoft.com/office/drawing/2014/main" id="{872AD502-A86A-42C6-9D3B-9A3ECA1B2645}"/>
              </a:ext>
            </a:extLst>
          </p:cNvPr>
          <p:cNvSpPr txBox="1"/>
          <p:nvPr/>
        </p:nvSpPr>
        <p:spPr>
          <a:xfrm>
            <a:off x="4999039" y="1266825"/>
            <a:ext cx="5527675" cy="338138"/>
          </a:xfrm>
          <a:prstGeom prst="rect">
            <a:avLst/>
          </a:prstGeom>
          <a:noFill/>
        </p:spPr>
        <p:txBody>
          <a:bodyPr>
            <a:spAutoFit/>
          </a:bodyPr>
          <a:lstStyle/>
          <a:p>
            <a:pPr>
              <a:defRPr/>
            </a:pPr>
            <a:r>
              <a:rPr lang="es-CO" sz="1600" b="1" dirty="0">
                <a:solidFill>
                  <a:srgbClr val="293166"/>
                </a:solidFill>
                <a:latin typeface="+mj-lt"/>
                <a:ea typeface="+mj-ea"/>
              </a:rPr>
              <a:t>INVENTARIO FRISCO A CORTE 31 DE MAYO 2020</a:t>
            </a:r>
          </a:p>
        </p:txBody>
      </p:sp>
      <p:graphicFrame>
        <p:nvGraphicFramePr>
          <p:cNvPr id="14" name="Gráfico 13">
            <a:extLst>
              <a:ext uri="{FF2B5EF4-FFF2-40B4-BE49-F238E27FC236}">
                <a16:creationId xmlns:a16="http://schemas.microsoft.com/office/drawing/2014/main" id="{1502326B-1FCF-4F3D-B8DB-D1927AD00DF1}"/>
              </a:ext>
            </a:extLst>
          </p:cNvPr>
          <p:cNvGraphicFramePr>
            <a:graphicFrameLocks/>
          </p:cNvGraphicFramePr>
          <p:nvPr/>
        </p:nvGraphicFramePr>
        <p:xfrm>
          <a:off x="1863638" y="1901274"/>
          <a:ext cx="4641669" cy="3456169"/>
        </p:xfrm>
        <a:graphic>
          <a:graphicData uri="http://schemas.openxmlformats.org/drawingml/2006/chart">
            <c:chart xmlns:c="http://schemas.openxmlformats.org/drawingml/2006/chart" xmlns:r="http://schemas.openxmlformats.org/officeDocument/2006/relationships" r:id="rId2"/>
          </a:graphicData>
        </a:graphic>
      </p:graphicFrame>
      <p:pic>
        <p:nvPicPr>
          <p:cNvPr id="12299" name="Imagen 14">
            <a:extLst>
              <a:ext uri="{FF2B5EF4-FFF2-40B4-BE49-F238E27FC236}">
                <a16:creationId xmlns:a16="http://schemas.microsoft.com/office/drawing/2014/main" id="{86E0D5F4-4D3A-4EBE-995A-7EDD54CB9C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0526" y="1673226"/>
            <a:ext cx="3643313" cy="390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n 7">
            <a:extLst>
              <a:ext uri="{FF2B5EF4-FFF2-40B4-BE49-F238E27FC236}">
                <a16:creationId xmlns:a16="http://schemas.microsoft.com/office/drawing/2014/main" id="{68FBEA9D-8BA1-4BA1-A468-C22E1DE01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84C2C30F-09D1-4FD9-A9C4-D0F2CC3E12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5" name="Rectángulo 14">
            <a:extLst>
              <a:ext uri="{FF2B5EF4-FFF2-40B4-BE49-F238E27FC236}">
                <a16:creationId xmlns:a16="http://schemas.microsoft.com/office/drawing/2014/main" id="{AC7155EB-AE95-4B4C-BD81-D26EC48CAC4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FA48B5A4-5581-4656-A755-DD53BA76FD0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14639"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293166"/>
                </a:solidFill>
                <a:latin typeface="+mn-lt"/>
                <a:ea typeface="+mn-ea"/>
                <a:cs typeface="Lato Regular"/>
              </a:rPr>
              <a:t>ESTADO DE RESULTADOS</a:t>
            </a:r>
          </a:p>
          <a:p>
            <a:pPr algn="ctr">
              <a:defRPr/>
            </a:pPr>
            <a:r>
              <a:rPr lang="es-CO" sz="1200" b="1" dirty="0">
                <a:solidFill>
                  <a:srgbClr val="293166"/>
                </a:solidFill>
                <a:latin typeface="+mn-lt"/>
                <a:ea typeface="+mn-ea"/>
                <a:cs typeface="Lato Regular"/>
              </a:rPr>
              <a:t>FONDO PARA LA REHABILITACION, INVERSION SOCIAL Y LUCHA CONTRA EL CRIMEN ORGANIZACIONAL - FRISCO</a:t>
            </a:r>
          </a:p>
          <a:p>
            <a:pPr algn="ctr">
              <a:defRPr/>
            </a:pPr>
            <a:r>
              <a:rPr lang="es-CO" sz="788" b="1" dirty="0">
                <a:solidFill>
                  <a:srgbClr val="293166"/>
                </a:solidFill>
                <a:latin typeface="+mn-lt"/>
                <a:ea typeface="+mn-ea"/>
                <a:cs typeface="Lato Regular"/>
              </a:rPr>
              <a:t>AL 31 DE MAYO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AB688E29-697F-4708-981C-C643FCD46605}"/>
              </a:ext>
            </a:extLst>
          </p:cNvPr>
          <p:cNvGraphicFramePr>
            <a:graphicFrameLocks noGrp="1"/>
          </p:cNvGraphicFramePr>
          <p:nvPr/>
        </p:nvGraphicFramePr>
        <p:xfrm>
          <a:off x="2849563" y="1624013"/>
          <a:ext cx="5638800" cy="1409700"/>
        </p:xfrm>
        <a:graphic>
          <a:graphicData uri="http://schemas.openxmlformats.org/drawingml/2006/table">
            <a:tbl>
              <a:tblPr/>
              <a:tblGrid>
                <a:gridCol w="4750300">
                  <a:extLst>
                    <a:ext uri="{9D8B030D-6E8A-4147-A177-3AD203B41FA5}">
                      <a16:colId xmlns:a16="http://schemas.microsoft.com/office/drawing/2014/main" val="3947176269"/>
                    </a:ext>
                  </a:extLst>
                </a:gridCol>
                <a:gridCol w="888500">
                  <a:extLst>
                    <a:ext uri="{9D8B030D-6E8A-4147-A177-3AD203B41FA5}">
                      <a16:colId xmlns:a16="http://schemas.microsoft.com/office/drawing/2014/main" val="3065238099"/>
                    </a:ext>
                  </a:extLst>
                </a:gridCol>
              </a:tblGrid>
              <a:tr h="209550">
                <a:tc rowSpan="2">
                  <a:txBody>
                    <a:bodyPr/>
                    <a:lstStyle/>
                    <a:p>
                      <a:pPr algn="ctr" fontAlgn="ctr"/>
                      <a:r>
                        <a:rPr lang="es-CO" sz="1200" b="1" i="0" u="none" strike="noStrike">
                          <a:solidFill>
                            <a:srgbClr val="002060"/>
                          </a:solidFill>
                          <a:effectLst/>
                          <a:latin typeface="Arial Narrow" panose="020B0606020202030204" pitchFamily="34" charset="0"/>
                        </a:rPr>
                        <a:t>INGRESOS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816512230"/>
                  </a:ext>
                </a:extLst>
              </a:tr>
              <a:tr h="209550">
                <a:tc vMerge="1">
                  <a:txBody>
                    <a:bodyPr/>
                    <a:lstStyle/>
                    <a:p>
                      <a:endParaRPr lang="es-CO"/>
                    </a:p>
                  </a:txBody>
                  <a:tcPr/>
                </a:tc>
                <a:tc>
                  <a:txBody>
                    <a:bodyPr/>
                    <a:lstStyle/>
                    <a:p>
                      <a:pPr algn="ctr" fontAlgn="ctr"/>
                      <a:r>
                        <a:rPr lang="es-CO" sz="1200" b="1" i="0" u="none" strike="noStrike">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171401859"/>
                  </a:ext>
                </a:extLst>
              </a:tr>
              <a:tr h="247650">
                <a:tc>
                  <a:txBody>
                    <a:bodyPr/>
                    <a:lstStyle/>
                    <a:p>
                      <a:pPr algn="l" fontAlgn="ctr"/>
                      <a:r>
                        <a:rPr lang="es-CO" sz="1200" b="0" i="0" u="none" strike="noStrike">
                          <a:solidFill>
                            <a:srgbClr val="000000"/>
                          </a:solidFill>
                          <a:effectLst/>
                          <a:latin typeface="Arial Narrow" panose="020B0606020202030204" pitchFamily="34" charset="0"/>
                        </a:rPr>
                        <a:t>VENTA DE BIENES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6,721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770677313"/>
                  </a:ext>
                </a:extLst>
              </a:tr>
              <a:tr h="247650">
                <a:tc>
                  <a:txBody>
                    <a:bodyPr/>
                    <a:lstStyle/>
                    <a:p>
                      <a:pPr algn="l" fontAlgn="ctr"/>
                      <a:r>
                        <a:rPr lang="es-CO" sz="1200" b="0" i="0" u="none" strike="noStrike">
                          <a:solidFill>
                            <a:srgbClr val="000000"/>
                          </a:solidFill>
                          <a:effectLst/>
                          <a:latin typeface="Arial Narrow" panose="020B0606020202030204" pitchFamily="34" charset="0"/>
                        </a:rPr>
                        <a:t>TRANSFERENCIAS Y SUBVENCIONES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3,801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448720242"/>
                  </a:ext>
                </a:extLst>
              </a:tr>
              <a:tr h="247650">
                <a:tc>
                  <a:txBody>
                    <a:bodyPr/>
                    <a:lstStyle/>
                    <a:p>
                      <a:pPr algn="l" fontAlgn="ctr"/>
                      <a:r>
                        <a:rPr lang="es-CO" sz="1200" b="0" i="0" u="none" strike="noStrike">
                          <a:solidFill>
                            <a:srgbClr val="000000"/>
                          </a:solidFill>
                          <a:effectLst/>
                          <a:latin typeface="Arial Narrow" panose="020B0606020202030204" pitchFamily="34" charset="0"/>
                        </a:rPr>
                        <a:t>OTROS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6,150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540981217"/>
                  </a:ext>
                </a:extLst>
              </a:tr>
              <a:tr h="247650">
                <a:tc>
                  <a:txBody>
                    <a:bodyPr/>
                    <a:lstStyle/>
                    <a:p>
                      <a:pPr algn="l" fontAlgn="ctr"/>
                      <a:r>
                        <a:rPr lang="es-CO" sz="1200" b="0" i="0" u="none" strike="noStrike">
                          <a:solidFill>
                            <a:srgbClr val="FFFFFF"/>
                          </a:solidFill>
                          <a:effectLst/>
                          <a:latin typeface="Arial Narrow" panose="020B0606020202030204" pitchFamily="34" charset="0"/>
                        </a:rPr>
                        <a:t>TOTAL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tc>
                  <a:txBody>
                    <a:bodyPr/>
                    <a:lstStyle/>
                    <a:p>
                      <a:pPr algn="r" fontAlgn="ctr"/>
                      <a:r>
                        <a:rPr lang="es-CO" sz="1200" b="0" i="0" u="none" strike="noStrike" dirty="0">
                          <a:solidFill>
                            <a:srgbClr val="FFFFFF"/>
                          </a:solidFill>
                          <a:effectLst/>
                          <a:latin typeface="Arial Narrow" panose="020B0606020202030204" pitchFamily="34" charset="0"/>
                        </a:rPr>
                        <a:t>16,672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extLst>
                  <a:ext uri="{0D108BD9-81ED-4DB2-BD59-A6C34878D82A}">
                    <a16:rowId xmlns:a16="http://schemas.microsoft.com/office/drawing/2014/main" val="1642954587"/>
                  </a:ext>
                </a:extLst>
              </a:tr>
            </a:tbl>
          </a:graphicData>
        </a:graphic>
      </p:graphicFrame>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4008438" y="2593975"/>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5172076" y="2366963"/>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aphicFrame>
        <p:nvGraphicFramePr>
          <p:cNvPr id="3" name="Tabla 2">
            <a:extLst>
              <a:ext uri="{FF2B5EF4-FFF2-40B4-BE49-F238E27FC236}">
                <a16:creationId xmlns:a16="http://schemas.microsoft.com/office/drawing/2014/main" id="{A0423386-CA0E-4743-A06C-AF26BBBF55F5}"/>
              </a:ext>
            </a:extLst>
          </p:cNvPr>
          <p:cNvGraphicFramePr>
            <a:graphicFrameLocks noGrp="1"/>
          </p:cNvGraphicFramePr>
          <p:nvPr/>
        </p:nvGraphicFramePr>
        <p:xfrm>
          <a:off x="2816225" y="3273426"/>
          <a:ext cx="5638800" cy="2373312"/>
        </p:xfrm>
        <a:graphic>
          <a:graphicData uri="http://schemas.openxmlformats.org/drawingml/2006/table">
            <a:tbl>
              <a:tblPr/>
              <a:tblGrid>
                <a:gridCol w="4811737">
                  <a:extLst>
                    <a:ext uri="{9D8B030D-6E8A-4147-A177-3AD203B41FA5}">
                      <a16:colId xmlns:a16="http://schemas.microsoft.com/office/drawing/2014/main" val="3621605402"/>
                    </a:ext>
                  </a:extLst>
                </a:gridCol>
                <a:gridCol w="827063">
                  <a:extLst>
                    <a:ext uri="{9D8B030D-6E8A-4147-A177-3AD203B41FA5}">
                      <a16:colId xmlns:a16="http://schemas.microsoft.com/office/drawing/2014/main" val="2789435077"/>
                    </a:ext>
                  </a:extLst>
                </a:gridCol>
              </a:tblGrid>
              <a:tr h="228567">
                <a:tc rowSpan="2">
                  <a:txBody>
                    <a:bodyPr/>
                    <a:lstStyle/>
                    <a:p>
                      <a:pPr algn="ctr" fontAlgn="ctr"/>
                      <a:r>
                        <a:rPr lang="es-CO" sz="1200" b="1" i="0" u="none" strike="noStrike">
                          <a:solidFill>
                            <a:srgbClr val="002060"/>
                          </a:solidFill>
                          <a:effectLst/>
                          <a:latin typeface="Arial Narrow" panose="020B0606020202030204" pitchFamily="34" charset="0"/>
                        </a:rPr>
                        <a:t>GASTOS Y COSTOS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Arial Narrow" panose="020B0606020202030204" pitchFamily="34" charset="0"/>
                        </a:rPr>
                        <a:t>Acumulado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2535417670"/>
                  </a:ext>
                </a:extLst>
              </a:tr>
              <a:tr h="247614">
                <a:tc vMerge="1">
                  <a:txBody>
                    <a:bodyPr/>
                    <a:lstStyle/>
                    <a:p>
                      <a:endParaRPr lang="es-CO"/>
                    </a:p>
                  </a:txBody>
                  <a:tcPr/>
                </a:tc>
                <a:tc>
                  <a:txBody>
                    <a:bodyPr/>
                    <a:lstStyle/>
                    <a:p>
                      <a:pPr algn="ctr" fontAlgn="ctr"/>
                      <a:r>
                        <a:rPr lang="es-CO" sz="1200" b="1" i="0" u="none" strike="noStrike">
                          <a:solidFill>
                            <a:srgbClr val="FFFFFF"/>
                          </a:solidFill>
                          <a:effectLst/>
                          <a:latin typeface="Arial Narrow" panose="020B0606020202030204" pitchFamily="34" charset="0"/>
                        </a:rPr>
                        <a:t>may-20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465014130"/>
                  </a:ext>
                </a:extLst>
              </a:tr>
              <a:tr h="247614">
                <a:tc>
                  <a:txBody>
                    <a:bodyPr/>
                    <a:lstStyle/>
                    <a:p>
                      <a:pPr algn="l" fontAlgn="ctr"/>
                      <a:r>
                        <a:rPr lang="es-CO" sz="1200" b="0" i="0" u="none" strike="noStrike">
                          <a:solidFill>
                            <a:srgbClr val="000000"/>
                          </a:solidFill>
                          <a:effectLst/>
                          <a:latin typeface="Arial Narrow" panose="020B0606020202030204" pitchFamily="34" charset="0"/>
                        </a:rPr>
                        <a:t>DE ADMINISTRACION Y OPERACIÓN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26,222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502657010"/>
                  </a:ext>
                </a:extLst>
              </a:tr>
              <a:tr h="228567">
                <a:tc>
                  <a:txBody>
                    <a:bodyPr/>
                    <a:lstStyle/>
                    <a:p>
                      <a:pPr algn="l" fontAlgn="ctr"/>
                      <a:r>
                        <a:rPr lang="es-CO" sz="1200" b="0" i="0" u="none" strike="noStrike">
                          <a:solidFill>
                            <a:srgbClr val="000000"/>
                          </a:solidFill>
                          <a:effectLst/>
                          <a:latin typeface="Arial Narrow" panose="020B0606020202030204" pitchFamily="34" charset="0"/>
                        </a:rPr>
                        <a:t>DETERIORO, DEPRECIACIONES, AMORTIZACIONES Y PROVISIONES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102,033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875932423"/>
                  </a:ext>
                </a:extLst>
              </a:tr>
              <a:tr h="247614">
                <a:tc>
                  <a:txBody>
                    <a:bodyPr/>
                    <a:lstStyle/>
                    <a:p>
                      <a:pPr algn="l" fontAlgn="ctr"/>
                      <a:r>
                        <a:rPr lang="es-CO" sz="1200" b="0" i="0" u="none" strike="noStrike">
                          <a:solidFill>
                            <a:srgbClr val="000000"/>
                          </a:solidFill>
                          <a:effectLst/>
                          <a:latin typeface="Arial Narrow" panose="020B0606020202030204" pitchFamily="34" charset="0"/>
                        </a:rPr>
                        <a:t>TRANSFERENCIAS Y SUBVENCIONES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27,933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772768673"/>
                  </a:ext>
                </a:extLst>
              </a:tr>
              <a:tr h="247614">
                <a:tc>
                  <a:txBody>
                    <a:bodyPr/>
                    <a:lstStyle/>
                    <a:p>
                      <a:pPr algn="l" fontAlgn="ctr"/>
                      <a:r>
                        <a:rPr lang="es-CO" sz="1200" b="0" i="0" u="none" strike="noStrike">
                          <a:solidFill>
                            <a:srgbClr val="000000"/>
                          </a:solidFill>
                          <a:effectLst/>
                          <a:latin typeface="Arial Narrow" panose="020B0606020202030204" pitchFamily="34" charset="0"/>
                        </a:rPr>
                        <a:t>OTROS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2,377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028317292"/>
                  </a:ext>
                </a:extLst>
              </a:tr>
              <a:tr h="247614">
                <a:tc>
                  <a:txBody>
                    <a:bodyPr/>
                    <a:lstStyle/>
                    <a:p>
                      <a:pPr algn="l" fontAlgn="ctr"/>
                      <a:r>
                        <a:rPr lang="es-CO" sz="1200" b="0" i="0" u="none" strike="noStrike">
                          <a:solidFill>
                            <a:srgbClr val="000000"/>
                          </a:solidFill>
                          <a:effectLst/>
                          <a:latin typeface="Arial Narrow" panose="020B0606020202030204" pitchFamily="34" charset="0"/>
                        </a:rPr>
                        <a:t>COSTO DE VENTAS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200" b="0" i="0" u="none" strike="noStrike">
                          <a:solidFill>
                            <a:srgbClr val="000000"/>
                          </a:solidFill>
                          <a:effectLst/>
                          <a:latin typeface="Arial Narrow" panose="020B0606020202030204" pitchFamily="34" charset="0"/>
                        </a:rPr>
                        <a:t>5,954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346872276"/>
                  </a:ext>
                </a:extLst>
              </a:tr>
              <a:tr h="247614">
                <a:tc>
                  <a:txBody>
                    <a:bodyPr/>
                    <a:lstStyle/>
                    <a:p>
                      <a:pPr algn="l" fontAlgn="ctr"/>
                      <a:r>
                        <a:rPr lang="es-CO" sz="1200" b="0" i="0" u="none" strike="noStrike">
                          <a:solidFill>
                            <a:srgbClr val="FFFFFF"/>
                          </a:solidFill>
                          <a:effectLst/>
                          <a:latin typeface="Arial Narrow" panose="020B0606020202030204" pitchFamily="34" charset="0"/>
                        </a:rPr>
                        <a:t>TOTAL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tc>
                  <a:txBody>
                    <a:bodyPr/>
                    <a:lstStyle/>
                    <a:p>
                      <a:pPr algn="r" fontAlgn="ctr"/>
                      <a:r>
                        <a:rPr lang="es-CO" sz="1200" b="0" i="0" u="none" strike="noStrike">
                          <a:solidFill>
                            <a:srgbClr val="FFFFFF"/>
                          </a:solidFill>
                          <a:effectLst/>
                          <a:latin typeface="Arial Narrow" panose="020B0606020202030204" pitchFamily="34" charset="0"/>
                        </a:rPr>
                        <a:t>164,518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extLst>
                  <a:ext uri="{0D108BD9-81ED-4DB2-BD59-A6C34878D82A}">
                    <a16:rowId xmlns:a16="http://schemas.microsoft.com/office/drawing/2014/main" val="3547357895"/>
                  </a:ext>
                </a:extLst>
              </a:tr>
              <a:tr h="182880">
                <a:tc>
                  <a:txBody>
                    <a:bodyPr/>
                    <a:lstStyle/>
                    <a:p>
                      <a:pPr algn="l" fontAlgn="ctr"/>
                      <a:endParaRPr lang="es-CO" sz="1200" b="0" i="0" u="none" strike="noStrike" dirty="0">
                        <a:solidFill>
                          <a:srgbClr val="FFFFFF"/>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946223015"/>
                  </a:ext>
                </a:extLst>
              </a:tr>
              <a:tr h="247614">
                <a:tc>
                  <a:txBody>
                    <a:bodyPr/>
                    <a:lstStyle/>
                    <a:p>
                      <a:pPr algn="l" fontAlgn="ctr"/>
                      <a:r>
                        <a:rPr lang="es-CO" sz="1200" b="0" i="0" u="none" strike="noStrike">
                          <a:solidFill>
                            <a:srgbClr val="FFFFFF"/>
                          </a:solidFill>
                          <a:effectLst/>
                          <a:latin typeface="Arial Narrow" panose="020B0606020202030204" pitchFamily="34" charset="0"/>
                        </a:rPr>
                        <a:t>UTILIDAD - PERDIDA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38CAD"/>
                    </a:solidFill>
                  </a:tcPr>
                </a:tc>
                <a:tc>
                  <a:txBody>
                    <a:bodyPr/>
                    <a:lstStyle/>
                    <a:p>
                      <a:pPr algn="r" fontAlgn="ctr"/>
                      <a:r>
                        <a:rPr lang="es-CO" sz="1200" b="0" i="0" u="none" strike="noStrike" dirty="0">
                          <a:solidFill>
                            <a:srgbClr val="FFFFFF"/>
                          </a:solidFill>
                          <a:effectLst/>
                          <a:latin typeface="Arial Narrow" panose="020B0606020202030204" pitchFamily="34" charset="0"/>
                        </a:rPr>
                        <a:t>(147,846)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38CAD"/>
                    </a:solidFill>
                  </a:tcPr>
                </a:tc>
                <a:extLst>
                  <a:ext uri="{0D108BD9-81ED-4DB2-BD59-A6C34878D82A}">
                    <a16:rowId xmlns:a16="http://schemas.microsoft.com/office/drawing/2014/main" val="2980014317"/>
                  </a:ext>
                </a:extLst>
              </a:tr>
            </a:tbl>
          </a:graphicData>
        </a:graphic>
      </p:graphicFrame>
      <p:sp>
        <p:nvSpPr>
          <p:cNvPr id="24" name="Botón de acción: ir hacia delante o siguiente 11">
            <a:hlinkClick r:id="rId3" action="ppaction://hlinksldjump" highlightClick="1"/>
            <a:extLst>
              <a:ext uri="{FF2B5EF4-FFF2-40B4-BE49-F238E27FC236}">
                <a16:creationId xmlns:a16="http://schemas.microsoft.com/office/drawing/2014/main" id="{84B38472-9759-4EFB-8A8C-025D33140739}"/>
              </a:ext>
            </a:extLst>
          </p:cNvPr>
          <p:cNvSpPr/>
          <p:nvPr/>
        </p:nvSpPr>
        <p:spPr>
          <a:xfrm>
            <a:off x="3863976" y="452278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5157788" y="4289425"/>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1">
            <a:hlinkClick r:id="rId3" action="ppaction://hlinksldjump" highlightClick="1"/>
            <a:extLst>
              <a:ext uri="{FF2B5EF4-FFF2-40B4-BE49-F238E27FC236}">
                <a16:creationId xmlns:a16="http://schemas.microsoft.com/office/drawing/2014/main" id="{84B38472-9759-4EFB-8A8C-025D33140739}"/>
              </a:ext>
            </a:extLst>
          </p:cNvPr>
          <p:cNvSpPr/>
          <p:nvPr/>
        </p:nvSpPr>
        <p:spPr>
          <a:xfrm>
            <a:off x="5048251" y="381793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7019926" y="407670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5" name="Imagen 7">
            <a:extLst>
              <a:ext uri="{FF2B5EF4-FFF2-40B4-BE49-F238E27FC236}">
                <a16:creationId xmlns:a16="http://schemas.microsoft.com/office/drawing/2014/main" id="{713C064E-D38B-442B-B0F7-B011C881BB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82FAED49-07B7-43B7-9B69-DC2E285E2A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5" name="Rectángulo 24">
            <a:extLst>
              <a:ext uri="{FF2B5EF4-FFF2-40B4-BE49-F238E27FC236}">
                <a16:creationId xmlns:a16="http://schemas.microsoft.com/office/drawing/2014/main" id="{6B49B574-B927-4DE7-9CC8-A9E24873EE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6" name="CuadroTexto 25">
            <a:extLst>
              <a:ext uri="{FF2B5EF4-FFF2-40B4-BE49-F238E27FC236}">
                <a16:creationId xmlns:a16="http://schemas.microsoft.com/office/drawing/2014/main" id="{742C3E63-23CC-4BE1-BC06-80D69A35160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1322388"/>
          </a:xfrm>
          <a:prstGeom prst="rect">
            <a:avLst/>
          </a:prstGeom>
          <a:noFill/>
        </p:spPr>
        <p:txBody>
          <a:bodyPr>
            <a:spAutoFit/>
          </a:bodyPr>
          <a:lstStyle/>
          <a:p>
            <a:pPr algn="ctr">
              <a:defRPr/>
            </a:pPr>
            <a:r>
              <a:rPr lang="es-CO" sz="4000" b="1" dirty="0">
                <a:solidFill>
                  <a:srgbClr val="002060"/>
                </a:solidFill>
              </a:rPr>
              <a:t>3. PORTAFOLIO</a:t>
            </a:r>
          </a:p>
          <a:p>
            <a:pPr algn="ctr">
              <a:defRPr/>
            </a:pPr>
            <a:r>
              <a:rPr lang="es-CO" sz="4000" b="1" dirty="0">
                <a:solidFill>
                  <a:srgbClr val="002060"/>
                </a:solidFill>
              </a:rPr>
              <a:t> A 30 DE JUNIO DE 2020</a:t>
            </a:r>
            <a:endParaRPr lang="es-ES" sz="4000" b="1" dirty="0">
              <a:solidFill>
                <a:srgbClr val="002060"/>
              </a:solidFill>
            </a:endParaRPr>
          </a:p>
        </p:txBody>
      </p:sp>
      <p:pic>
        <p:nvPicPr>
          <p:cNvPr id="8" name="Imagen 7">
            <a:extLst>
              <a:ext uri="{FF2B5EF4-FFF2-40B4-BE49-F238E27FC236}">
                <a16:creationId xmlns:a16="http://schemas.microsoft.com/office/drawing/2014/main" id="{7BDC63C3-8EAF-4BF7-BECC-CB69ED028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D5E7B120-B251-4C4D-A7B5-B964E5DC1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Rectángulo 10">
            <a:extLst>
              <a:ext uri="{FF2B5EF4-FFF2-40B4-BE49-F238E27FC236}">
                <a16:creationId xmlns:a16="http://schemas.microsoft.com/office/drawing/2014/main" id="{3759540C-DDB2-4125-983F-30A206A18DF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44FAC69D-BAB0-4F4F-84A5-8737CAD3645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ítulo 7">
            <a:extLst>
              <a:ext uri="{FF2B5EF4-FFF2-40B4-BE49-F238E27FC236}">
                <a16:creationId xmlns:a16="http://schemas.microsoft.com/office/drawing/2014/main" id="{679E010E-0C95-4D68-8A5A-1C9966BAEBEE}"/>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JUNIO 2020 </a:t>
            </a:r>
          </a:p>
        </p:txBody>
      </p:sp>
      <p:sp>
        <p:nvSpPr>
          <p:cNvPr id="15366" name="CuadroTexto 15">
            <a:extLst>
              <a:ext uri="{FF2B5EF4-FFF2-40B4-BE49-F238E27FC236}">
                <a16:creationId xmlns:a16="http://schemas.microsoft.com/office/drawing/2014/main" id="{68E4BBE6-EBB7-4DA7-A740-778BC63BFDD4}"/>
              </a:ext>
            </a:extLst>
          </p:cNvPr>
          <p:cNvSpPr txBox="1">
            <a:spLocks noChangeArrowheads="1"/>
          </p:cNvSpPr>
          <p:nvPr/>
        </p:nvSpPr>
        <p:spPr bwMode="auto">
          <a:xfrm>
            <a:off x="8469314" y="1296988"/>
            <a:ext cx="2117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5367" name="Objeto 3">
            <a:extLst>
              <a:ext uri="{FF2B5EF4-FFF2-40B4-BE49-F238E27FC236}">
                <a16:creationId xmlns:a16="http://schemas.microsoft.com/office/drawing/2014/main" id="{4A8A141D-967B-4BE6-9B7B-735149A7FD97}"/>
              </a:ext>
            </a:extLst>
          </p:cNvPr>
          <p:cNvGraphicFramePr>
            <a:graphicFrameLocks noChangeAspect="1"/>
          </p:cNvGraphicFramePr>
          <p:nvPr/>
        </p:nvGraphicFramePr>
        <p:xfrm>
          <a:off x="2046289" y="1655764"/>
          <a:ext cx="8118475" cy="2479675"/>
        </p:xfrm>
        <a:graphic>
          <a:graphicData uri="http://schemas.openxmlformats.org/presentationml/2006/ole">
            <mc:AlternateContent xmlns:mc="http://schemas.openxmlformats.org/markup-compatibility/2006">
              <mc:Choice xmlns:v="urn:schemas-microsoft-com:vml" Requires="v">
                <p:oleObj spid="_x0000_s13328" name="Worksheet" r:id="rId3" imgW="7581788" imgH="2314558" progId="Excel.Sheet.12">
                  <p:embed/>
                </p:oleObj>
              </mc:Choice>
              <mc:Fallback>
                <p:oleObj name="Worksheet" r:id="rId3" imgW="7581788" imgH="2314558" progId="Excel.Sheet.12">
                  <p:embed/>
                  <p:pic>
                    <p:nvPicPr>
                      <p:cNvPr id="15367" name="Objeto 3">
                        <a:extLst>
                          <a:ext uri="{FF2B5EF4-FFF2-40B4-BE49-F238E27FC236}">
                            <a16:creationId xmlns:a16="http://schemas.microsoft.com/office/drawing/2014/main" id="{4A8A141D-967B-4BE6-9B7B-735149A7F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6289" y="1655764"/>
                        <a:ext cx="8118475"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8" name="Gráfico 12">
            <a:extLst>
              <a:ext uri="{FF2B5EF4-FFF2-40B4-BE49-F238E27FC236}">
                <a16:creationId xmlns:a16="http://schemas.microsoft.com/office/drawing/2014/main" id="{F1F92DA2-0627-4387-945C-8F7F3D71E1D2}"/>
              </a:ext>
            </a:extLst>
          </p:cNvPr>
          <p:cNvGraphicFramePr>
            <a:graphicFrameLocks/>
          </p:cNvGraphicFramePr>
          <p:nvPr/>
        </p:nvGraphicFramePr>
        <p:xfrm>
          <a:off x="2719388" y="4084638"/>
          <a:ext cx="6621462" cy="2868612"/>
        </p:xfrm>
        <a:graphic>
          <a:graphicData uri="http://schemas.openxmlformats.org/presentationml/2006/ole">
            <mc:AlternateContent xmlns:mc="http://schemas.openxmlformats.org/markup-compatibility/2006">
              <mc:Choice xmlns:v="urn:schemas-microsoft-com:vml" Requires="v">
                <p:oleObj spid="_x0000_s13329" name="Chart" r:id="rId5" imgW="6626926" imgH="2877561" progId="Excel.Chart.8">
                  <p:embed/>
                </p:oleObj>
              </mc:Choice>
              <mc:Fallback>
                <p:oleObj name="Chart" r:id="rId5" imgW="6626926" imgH="2877561" progId="Excel.Chart.8">
                  <p:embed/>
                  <p:pic>
                    <p:nvPicPr>
                      <p:cNvPr id="15368" name="Gráfico 12">
                        <a:extLst>
                          <a:ext uri="{FF2B5EF4-FFF2-40B4-BE49-F238E27FC236}">
                            <a16:creationId xmlns:a16="http://schemas.microsoft.com/office/drawing/2014/main" id="{F1F92DA2-0627-4387-945C-8F7F3D71E1D2}"/>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9388" y="4084638"/>
                        <a:ext cx="6621462" cy="286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Imagen 7">
            <a:extLst>
              <a:ext uri="{FF2B5EF4-FFF2-40B4-BE49-F238E27FC236}">
                <a16:creationId xmlns:a16="http://schemas.microsoft.com/office/drawing/2014/main" id="{4CF57DA9-63D7-451D-A1E5-48855AD42D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85D3E18F-6603-4AF1-B0AD-6DE922782D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3" name="Rectángulo 12">
            <a:extLst>
              <a:ext uri="{FF2B5EF4-FFF2-40B4-BE49-F238E27FC236}">
                <a16:creationId xmlns:a16="http://schemas.microsoft.com/office/drawing/2014/main" id="{19777DF5-0AEE-4246-B319-BF5629C0E88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36788C4D-2E14-4BFC-904F-EE0D04A55FB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CuadroTexto 6">
            <a:extLst>
              <a:ext uri="{FF2B5EF4-FFF2-40B4-BE49-F238E27FC236}">
                <a16:creationId xmlns:a16="http://schemas.microsoft.com/office/drawing/2014/main" id="{E365BF60-0F93-4CEB-9B92-754BF131809B}"/>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JUNIO 2020 </a:t>
            </a:r>
          </a:p>
        </p:txBody>
      </p:sp>
      <p:sp>
        <p:nvSpPr>
          <p:cNvPr id="16389" name="CuadroTexto 2">
            <a:extLst>
              <a:ext uri="{FF2B5EF4-FFF2-40B4-BE49-F238E27FC236}">
                <a16:creationId xmlns:a16="http://schemas.microsoft.com/office/drawing/2014/main" id="{EC2627A6-CD74-411B-97AC-E4C8C861E33B}"/>
              </a:ext>
            </a:extLst>
          </p:cNvPr>
          <p:cNvSpPr txBox="1">
            <a:spLocks noChangeArrowheads="1"/>
          </p:cNvSpPr>
          <p:nvPr/>
        </p:nvSpPr>
        <p:spPr bwMode="auto">
          <a:xfrm>
            <a:off x="7924800" y="1647826"/>
            <a:ext cx="211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6391" name="Objeto 8">
            <a:extLst>
              <a:ext uri="{FF2B5EF4-FFF2-40B4-BE49-F238E27FC236}">
                <a16:creationId xmlns:a16="http://schemas.microsoft.com/office/drawing/2014/main" id="{023562D0-33B8-467B-858E-D90A55D5C9E1}"/>
              </a:ext>
            </a:extLst>
          </p:cNvPr>
          <p:cNvGraphicFramePr>
            <a:graphicFrameLocks noChangeAspect="1"/>
          </p:cNvGraphicFramePr>
          <p:nvPr/>
        </p:nvGraphicFramePr>
        <p:xfrm>
          <a:off x="1895475" y="1985963"/>
          <a:ext cx="8535988" cy="1168400"/>
        </p:xfrm>
        <a:graphic>
          <a:graphicData uri="http://schemas.openxmlformats.org/presentationml/2006/ole">
            <mc:AlternateContent xmlns:mc="http://schemas.openxmlformats.org/markup-compatibility/2006">
              <mc:Choice xmlns:v="urn:schemas-microsoft-com:vml" Requires="v">
                <p:oleObj spid="_x0000_s14345" name="Worksheet" r:id="rId3" imgW="6810490" imgH="962147" progId="Excel.Sheet.12">
                  <p:embed/>
                </p:oleObj>
              </mc:Choice>
              <mc:Fallback>
                <p:oleObj name="Worksheet" r:id="rId3" imgW="6810490" imgH="962147" progId="Excel.Sheet.12">
                  <p:embed/>
                  <p:pic>
                    <p:nvPicPr>
                      <p:cNvPr id="16391" name="Objeto 8">
                        <a:extLst>
                          <a:ext uri="{FF2B5EF4-FFF2-40B4-BE49-F238E27FC236}">
                            <a16:creationId xmlns:a16="http://schemas.microsoft.com/office/drawing/2014/main" id="{023562D0-33B8-467B-858E-D90A55D5C9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5475" y="1985963"/>
                        <a:ext cx="8535988"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Gráfico 15">
            <a:extLst>
              <a:ext uri="{FF2B5EF4-FFF2-40B4-BE49-F238E27FC236}">
                <a16:creationId xmlns:a16="http://schemas.microsoft.com/office/drawing/2014/main" id="{B71EE38A-5914-4E64-BFE1-E2E10D2B6512}"/>
              </a:ext>
            </a:extLst>
          </p:cNvPr>
          <p:cNvGraphicFramePr>
            <a:graphicFrameLocks/>
          </p:cNvGraphicFramePr>
          <p:nvPr/>
        </p:nvGraphicFramePr>
        <p:xfrm>
          <a:off x="6087611" y="3429000"/>
          <a:ext cx="4572000" cy="30616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áfico 19">
            <a:extLst>
              <a:ext uri="{FF2B5EF4-FFF2-40B4-BE49-F238E27FC236}">
                <a16:creationId xmlns:a16="http://schemas.microsoft.com/office/drawing/2014/main" id="{CE45E271-9316-4B11-B987-06E5D03A1271}"/>
              </a:ext>
            </a:extLst>
          </p:cNvPr>
          <p:cNvGraphicFramePr>
            <a:graphicFrameLocks/>
          </p:cNvGraphicFramePr>
          <p:nvPr/>
        </p:nvGraphicFramePr>
        <p:xfrm>
          <a:off x="1725646" y="3399195"/>
          <a:ext cx="4572000" cy="3091418"/>
        </p:xfrm>
        <a:graphic>
          <a:graphicData uri="http://schemas.openxmlformats.org/drawingml/2006/chart">
            <c:chart xmlns:c="http://schemas.openxmlformats.org/drawingml/2006/chart" xmlns:r="http://schemas.openxmlformats.org/officeDocument/2006/relationships" r:id="rId6"/>
          </a:graphicData>
        </a:graphic>
      </p:graphicFrame>
      <p:pic>
        <p:nvPicPr>
          <p:cNvPr id="12" name="Imagen 7">
            <a:extLst>
              <a:ext uri="{FF2B5EF4-FFF2-40B4-BE49-F238E27FC236}">
                <a16:creationId xmlns:a16="http://schemas.microsoft.com/office/drawing/2014/main" id="{181A905B-17FA-41D0-841D-DB7D599227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3F26230E-5724-4CF8-838E-E714A91C41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4" name="Rectángulo 13">
            <a:extLst>
              <a:ext uri="{FF2B5EF4-FFF2-40B4-BE49-F238E27FC236}">
                <a16:creationId xmlns:a16="http://schemas.microsoft.com/office/drawing/2014/main" id="{9979491E-E2AB-407A-B3F7-A59B7C2DA87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C584987E-BD3A-445A-9481-408AF5E9427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468808" y="2619622"/>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VENTA MASIVA DE ACTIVOS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205350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97393" y="4034076"/>
            <a:ext cx="9143999" cy="1323439"/>
          </a:xfrm>
          <a:prstGeom prst="rect">
            <a:avLst/>
          </a:prstGeom>
          <a:noFill/>
        </p:spPr>
        <p:txBody>
          <a:bodyPr wrap="square" rtlCol="0">
            <a:spAutoFit/>
          </a:bodyPr>
          <a:lstStyle/>
          <a:p>
            <a:pPr algn="ctr"/>
            <a:r>
              <a:rPr lang="es-ES" sz="4000" b="1" dirty="0">
                <a:solidFill>
                  <a:srgbClr val="000A8B"/>
                </a:solidFill>
              </a:rPr>
              <a:t>Venta Masiva de Activos </a:t>
            </a:r>
          </a:p>
          <a:p>
            <a:pPr algn="ctr"/>
            <a:r>
              <a:rPr lang="es-ES" sz="4000" b="1" dirty="0">
                <a:solidFill>
                  <a:srgbClr val="000A8B"/>
                </a:solidFill>
              </a:rPr>
              <a:t>Sociedad de Activos Especiales S.A.S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pic>
        <p:nvPicPr>
          <p:cNvPr id="8" name="Imagen 7" descr="Imagen que contiene edificio, exterior, calle, casa&#10;&#10;Descripción generada automáticamente">
            <a:extLst>
              <a:ext uri="{FF2B5EF4-FFF2-40B4-BE49-F238E27FC236}">
                <a16:creationId xmlns:a16="http://schemas.microsoft.com/office/drawing/2014/main" id="{8F1B6B63-7A35-4CB4-8C00-D151E267B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555" y="1428057"/>
            <a:ext cx="2674819" cy="2000943"/>
          </a:xfrm>
          <a:prstGeom prst="rect">
            <a:avLst/>
          </a:prstGeom>
        </p:spPr>
      </p:pic>
      <p:pic>
        <p:nvPicPr>
          <p:cNvPr id="10" name="Imagen 9" descr="Imagen que contiene exterior, pasto, edificio, camioneta&#10;&#10;Descripción generada automáticamente">
            <a:extLst>
              <a:ext uri="{FF2B5EF4-FFF2-40B4-BE49-F238E27FC236}">
                <a16:creationId xmlns:a16="http://schemas.microsoft.com/office/drawing/2014/main" id="{783E4808-D682-4331-927B-FD195CB055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768" y="1474513"/>
            <a:ext cx="2552423" cy="2000943"/>
          </a:xfrm>
          <a:prstGeom prst="rect">
            <a:avLst/>
          </a:prstGeom>
        </p:spPr>
      </p:pic>
      <p:pic>
        <p:nvPicPr>
          <p:cNvPr id="12" name="Imagen 11" descr="Imagen que contiene exterior, edificio, casa, calle&#10;&#10;Descripción generada automáticamente">
            <a:extLst>
              <a:ext uri="{FF2B5EF4-FFF2-40B4-BE49-F238E27FC236}">
                <a16:creationId xmlns:a16="http://schemas.microsoft.com/office/drawing/2014/main" id="{8D958698-A3D2-4A70-BECE-2A501E0F72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4202" y="1451010"/>
            <a:ext cx="2733527" cy="2000943"/>
          </a:xfrm>
          <a:prstGeom prst="rect">
            <a:avLst/>
          </a:prstGeom>
        </p:spPr>
      </p:pic>
      <p:pic>
        <p:nvPicPr>
          <p:cNvPr id="3" name="Imagen 2" descr="Imagen que contiene edificio, hotel, alberca, agua&#10;&#10;Descripción generada automáticamente">
            <a:extLst>
              <a:ext uri="{FF2B5EF4-FFF2-40B4-BE49-F238E27FC236}">
                <a16:creationId xmlns:a16="http://schemas.microsoft.com/office/drawing/2014/main" id="{5A2DDFEA-B02C-4A28-ADEC-3A949AB9F4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9394" y="1428057"/>
            <a:ext cx="2476364" cy="2000943"/>
          </a:xfrm>
          <a:prstGeom prst="rect">
            <a:avLst/>
          </a:prstGeom>
        </p:spPr>
      </p:pic>
    </p:spTree>
    <p:extLst>
      <p:ext uri="{BB962C8B-B14F-4D97-AF65-F5344CB8AC3E}">
        <p14:creationId xmlns:p14="http://schemas.microsoft.com/office/powerpoint/2010/main" val="1534364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72107" y="2550372"/>
            <a:ext cx="5361216"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Portafolio para la venta</a:t>
            </a:r>
          </a:p>
          <a:p>
            <a:pPr algn="ctr"/>
            <a:r>
              <a:rPr lang="es-ES" sz="4000" b="1" dirty="0">
                <a:solidFill>
                  <a:srgbClr val="000A8B"/>
                </a:solidFill>
              </a:rPr>
              <a:t>Participaciones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mc:AlternateContent xmlns:mc="http://schemas.openxmlformats.org/markup-compatibility/2006" xmlns:cx4="http://schemas.microsoft.com/office/drawing/2016/5/10/chartex">
        <mc:Choice Requires="cx4">
          <p:graphicFrame>
            <p:nvGraphicFramePr>
              <p:cNvPr id="13" name="Gráfico 12">
                <a:extLst>
                  <a:ext uri="{FF2B5EF4-FFF2-40B4-BE49-F238E27FC236}">
                    <a16:creationId xmlns:a16="http://schemas.microsoft.com/office/drawing/2014/main" id="{5C3B4273-B158-421D-8406-1406C35C9A37}"/>
                  </a:ext>
                </a:extLst>
              </p:cNvPr>
              <p:cNvGraphicFramePr/>
              <p:nvPr/>
            </p:nvGraphicFramePr>
            <p:xfrm>
              <a:off x="6290775" y="420982"/>
              <a:ext cx="5438776" cy="5919789"/>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3" name="Gráfico 12">
                <a:extLst>
                  <a:ext uri="{FF2B5EF4-FFF2-40B4-BE49-F238E27FC236}">
                    <a16:creationId xmlns:a16="http://schemas.microsoft.com/office/drawing/2014/main" id="{5C3B4273-B158-421D-8406-1406C35C9A37}"/>
                  </a:ext>
                </a:extLst>
              </p:cNvPr>
              <p:cNvPicPr>
                <a:picLocks noGrp="1" noRot="1" noChangeAspect="1" noMove="1" noResize="1" noEditPoints="1" noAdjustHandles="1" noChangeArrowheads="1" noChangeShapeType="1"/>
              </p:cNvPicPr>
              <p:nvPr/>
            </p:nvPicPr>
            <p:blipFill>
              <a:blip r:embed="rId5"/>
              <a:stretch>
                <a:fillRect/>
              </a:stretch>
            </p:blipFill>
            <p:spPr>
              <a:xfrm>
                <a:off x="6290775" y="420982"/>
                <a:ext cx="5438776" cy="5919789"/>
              </a:xfrm>
              <a:prstGeom prst="rect">
                <a:avLst/>
              </a:prstGeom>
            </p:spPr>
          </p:pic>
        </mc:Fallback>
      </mc:AlternateContent>
    </p:spTree>
    <p:extLst>
      <p:ext uri="{BB962C8B-B14F-4D97-AF65-F5344CB8AC3E}">
        <p14:creationId xmlns:p14="http://schemas.microsoft.com/office/powerpoint/2010/main" val="61717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E5A6430E-4897-4A56-92DE-3D72E2CB5EBD}"/>
              </a:ext>
            </a:extLst>
          </p:cNvPr>
          <p:cNvSpPr txBox="1"/>
          <p:nvPr/>
        </p:nvSpPr>
        <p:spPr>
          <a:xfrm>
            <a:off x="1777094" y="1522109"/>
            <a:ext cx="6822831"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chemeClr val="tx1">
                    <a:lumMod val="50000"/>
                    <a:lumOff val="50000"/>
                  </a:schemeClr>
                </a:solidFill>
                <a:latin typeface="Lato Bold"/>
                <a:cs typeface="Lato Bold"/>
              </a:rPr>
              <a:t>5.068 Matriculas Inmobiliarias</a:t>
            </a:r>
          </a:p>
          <a:p>
            <a:pPr algn="ctr"/>
            <a:r>
              <a:rPr lang="es-ES" sz="3600" b="1" dirty="0">
                <a:solidFill>
                  <a:schemeClr val="tx1">
                    <a:lumMod val="50000"/>
                    <a:lumOff val="50000"/>
                  </a:schemeClr>
                </a:solidFill>
                <a:latin typeface="Lato Bold"/>
                <a:cs typeface="Lato Bold"/>
              </a:rPr>
              <a:t>2.723 Unidades Inmobiliarias</a:t>
            </a:r>
          </a:p>
        </p:txBody>
      </p:sp>
      <p:sp>
        <p:nvSpPr>
          <p:cNvPr id="24" name="CuadroTexto 23">
            <a:extLst>
              <a:ext uri="{FF2B5EF4-FFF2-40B4-BE49-F238E27FC236}">
                <a16:creationId xmlns:a16="http://schemas.microsoft.com/office/drawing/2014/main" id="{3BB10A5C-50F8-49E6-9CDC-0E82FA916694}"/>
              </a:ext>
            </a:extLst>
          </p:cNvPr>
          <p:cNvSpPr txBox="1"/>
          <p:nvPr/>
        </p:nvSpPr>
        <p:spPr>
          <a:xfrm>
            <a:off x="2355962" y="239337"/>
            <a:ext cx="495923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Portafolio Venta Masiva</a:t>
            </a:r>
          </a:p>
        </p:txBody>
      </p:sp>
      <p:sp>
        <p:nvSpPr>
          <p:cNvPr id="18" name="Rectángulo 17">
            <a:extLst>
              <a:ext uri="{FF2B5EF4-FFF2-40B4-BE49-F238E27FC236}">
                <a16:creationId xmlns:a16="http://schemas.microsoft.com/office/drawing/2014/main" id="{D1961A7B-AA6A-48D7-AAE1-7D9181978B8B}"/>
              </a:ext>
            </a:extLst>
          </p:cNvPr>
          <p:cNvSpPr/>
          <p:nvPr/>
        </p:nvSpPr>
        <p:spPr>
          <a:xfrm>
            <a:off x="-1" y="653609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5" name="Rectángulo 4">
            <a:extLst>
              <a:ext uri="{FF2B5EF4-FFF2-40B4-BE49-F238E27FC236}">
                <a16:creationId xmlns:a16="http://schemas.microsoft.com/office/drawing/2014/main" id="{823FE0AA-0A48-4933-9A33-0274B926CE2C}"/>
              </a:ext>
            </a:extLst>
          </p:cNvPr>
          <p:cNvSpPr/>
          <p:nvPr/>
        </p:nvSpPr>
        <p:spPr>
          <a:xfrm>
            <a:off x="2880505" y="4029103"/>
            <a:ext cx="5202133"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3600" b="1" dirty="0">
                <a:solidFill>
                  <a:schemeClr val="tx1">
                    <a:lumMod val="50000"/>
                    <a:lumOff val="50000"/>
                  </a:schemeClr>
                </a:solidFill>
                <a:latin typeface="Lato Bold"/>
                <a:cs typeface="Lato Bold"/>
              </a:rPr>
              <a:t>COP 1,372,357,356,641</a:t>
            </a:r>
          </a:p>
          <a:p>
            <a:pPr algn="ctr"/>
            <a:r>
              <a:rPr lang="es-ES" sz="3600" b="1" dirty="0">
                <a:solidFill>
                  <a:schemeClr val="tx1">
                    <a:lumMod val="50000"/>
                    <a:lumOff val="50000"/>
                  </a:schemeClr>
                </a:solidFill>
                <a:latin typeface="Lato Bold"/>
                <a:cs typeface="Lato Bold"/>
              </a:rPr>
              <a:t>USD 376,710,775</a:t>
            </a:r>
          </a:p>
        </p:txBody>
      </p:sp>
      <p:sp>
        <p:nvSpPr>
          <p:cNvPr id="14" name="CuadroTexto 13">
            <a:extLst>
              <a:ext uri="{FF2B5EF4-FFF2-40B4-BE49-F238E27FC236}">
                <a16:creationId xmlns:a16="http://schemas.microsoft.com/office/drawing/2014/main" id="{3EC04BC9-8E5E-4844-B237-4BFBB010910C}"/>
              </a:ext>
            </a:extLst>
          </p:cNvPr>
          <p:cNvSpPr txBox="1"/>
          <p:nvPr/>
        </p:nvSpPr>
        <p:spPr>
          <a:xfrm>
            <a:off x="9791114" y="6141481"/>
            <a:ext cx="1883849" cy="307777"/>
          </a:xfrm>
          <a:prstGeom prst="rect">
            <a:avLst/>
          </a:prstGeom>
          <a:noFill/>
        </p:spPr>
        <p:txBody>
          <a:bodyPr wrap="none" rtlCol="0">
            <a:spAutoFit/>
          </a:bodyPr>
          <a:lstStyle/>
          <a:p>
            <a:r>
              <a:rPr lang="es-CO" sz="1400" dirty="0"/>
              <a:t>TRM 3.643 01/07/2020</a:t>
            </a:r>
          </a:p>
        </p:txBody>
      </p:sp>
      <p:sp>
        <p:nvSpPr>
          <p:cNvPr id="3" name="Flecha: a la derecha 2">
            <a:extLst>
              <a:ext uri="{FF2B5EF4-FFF2-40B4-BE49-F238E27FC236}">
                <a16:creationId xmlns:a16="http://schemas.microsoft.com/office/drawing/2014/main" id="{A7329828-B9D0-4F83-B276-CFFAF819DA7A}"/>
              </a:ext>
            </a:extLst>
          </p:cNvPr>
          <p:cNvSpPr/>
          <p:nvPr/>
        </p:nvSpPr>
        <p:spPr>
          <a:xfrm rot="5400000">
            <a:off x="4588693" y="311096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Rectángulo 11">
            <a:extLst>
              <a:ext uri="{FF2B5EF4-FFF2-40B4-BE49-F238E27FC236}">
                <a16:creationId xmlns:a16="http://schemas.microsoft.com/office/drawing/2014/main" id="{E484EC17-2716-4D1B-9429-FD557B400B97}"/>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4162184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BD7222D-E477-4502-81CC-AA0FA7969C6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D755CB23-116C-4F40-A3B0-7DB3A50C30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B46050CC-1E4D-46DB-9454-5609954473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1640" y="0"/>
            <a:ext cx="4150360" cy="713105"/>
          </a:xfrm>
          <a:prstGeom prst="rect">
            <a:avLst/>
          </a:prstGeom>
        </p:spPr>
      </p:pic>
      <p:sp>
        <p:nvSpPr>
          <p:cNvPr id="98" name="AutoShape 169">
            <a:extLst>
              <a:ext uri="{FF2B5EF4-FFF2-40B4-BE49-F238E27FC236}">
                <a16:creationId xmlns:a16="http://schemas.microsoft.com/office/drawing/2014/main" id="{00000000-0008-0000-0000-0000A9040000}"/>
              </a:ext>
            </a:extLst>
          </p:cNvPr>
          <p:cNvSpPr>
            <a:spLocks noChangeAspect="1" noChangeArrowheads="1" noTextEdit="1"/>
          </p:cNvSpPr>
          <p:nvPr/>
        </p:nvSpPr>
        <p:spPr bwMode="auto">
          <a:xfrm>
            <a:off x="20540663" y="20327938"/>
            <a:ext cx="4619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p>
        </p:txBody>
      </p:sp>
      <p:graphicFrame>
        <p:nvGraphicFramePr>
          <p:cNvPr id="105" name="Tabla 104">
            <a:extLst>
              <a:ext uri="{FF2B5EF4-FFF2-40B4-BE49-F238E27FC236}">
                <a16:creationId xmlns:a16="http://schemas.microsoft.com/office/drawing/2014/main" id="{01D46669-BACE-4470-AE51-CBB2FF5E35CF}"/>
              </a:ext>
            </a:extLst>
          </p:cNvPr>
          <p:cNvGraphicFramePr>
            <a:graphicFrameLocks noGrp="1"/>
          </p:cNvGraphicFramePr>
          <p:nvPr/>
        </p:nvGraphicFramePr>
        <p:xfrm>
          <a:off x="372348" y="1930049"/>
          <a:ext cx="2809491" cy="3739532"/>
        </p:xfrm>
        <a:graphic>
          <a:graphicData uri="http://schemas.openxmlformats.org/drawingml/2006/table">
            <a:tbl>
              <a:tblPr firstRow="1">
                <a:tableStyleId>{5C22544A-7EE6-4342-B048-85BDC9FD1C3A}</a:tableStyleId>
              </a:tblPr>
              <a:tblGrid>
                <a:gridCol w="1718183">
                  <a:extLst>
                    <a:ext uri="{9D8B030D-6E8A-4147-A177-3AD203B41FA5}">
                      <a16:colId xmlns:a16="http://schemas.microsoft.com/office/drawing/2014/main" val="3579338814"/>
                    </a:ext>
                  </a:extLst>
                </a:gridCol>
                <a:gridCol w="1091308">
                  <a:extLst>
                    <a:ext uri="{9D8B030D-6E8A-4147-A177-3AD203B41FA5}">
                      <a16:colId xmlns:a16="http://schemas.microsoft.com/office/drawing/2014/main" val="768269918"/>
                    </a:ext>
                  </a:extLst>
                </a:gridCol>
              </a:tblGrid>
              <a:tr h="396257">
                <a:tc>
                  <a:txBody>
                    <a:bodyPr/>
                    <a:lstStyle/>
                    <a:p>
                      <a:pPr algn="ctr" fontAlgn="b"/>
                      <a:r>
                        <a:rPr lang="es-CO" sz="1400" b="1" u="none" strike="noStrike" dirty="0">
                          <a:effectLst/>
                        </a:rPr>
                        <a:t>Departamento</a:t>
                      </a:r>
                      <a:endParaRPr lang="es-CO"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b="1" u="none" strike="noStrike" dirty="0">
                          <a:effectLst/>
                        </a:rPr>
                        <a:t>Cantidad FMI</a:t>
                      </a:r>
                      <a:endParaRPr lang="es-CO" sz="14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14593616"/>
                  </a:ext>
                </a:extLst>
              </a:tr>
              <a:tr h="208984">
                <a:tc>
                  <a:txBody>
                    <a:bodyPr/>
                    <a:lstStyle/>
                    <a:p>
                      <a:pPr algn="ctr" rtl="0" fontAlgn="b"/>
                      <a:r>
                        <a:rPr lang="es-CO" sz="1400" b="0" i="0" u="none" strike="noStrike" dirty="0">
                          <a:solidFill>
                            <a:srgbClr val="000000"/>
                          </a:solidFill>
                          <a:effectLst/>
                          <a:latin typeface="Calibri" panose="020F0502020204030204" pitchFamily="34" charset="0"/>
                        </a:rPr>
                        <a:t>VALLE</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1660</a:t>
                      </a:r>
                    </a:p>
                  </a:txBody>
                  <a:tcPr marL="9525" marR="9525" marT="9525" marB="0" anchor="b"/>
                </a:tc>
                <a:extLst>
                  <a:ext uri="{0D108BD9-81ED-4DB2-BD59-A6C34878D82A}">
                    <a16:rowId xmlns:a16="http://schemas.microsoft.com/office/drawing/2014/main" val="1491009127"/>
                  </a:ext>
                </a:extLst>
              </a:tr>
              <a:tr h="208984">
                <a:tc>
                  <a:txBody>
                    <a:bodyPr/>
                    <a:lstStyle/>
                    <a:p>
                      <a:pPr algn="ctr" rtl="0" fontAlgn="b"/>
                      <a:r>
                        <a:rPr lang="es-CO" sz="1400" b="0" i="0" u="none" strike="noStrike">
                          <a:solidFill>
                            <a:srgbClr val="000000"/>
                          </a:solidFill>
                          <a:effectLst/>
                          <a:latin typeface="Calibri" panose="020F0502020204030204" pitchFamily="34" charset="0"/>
                        </a:rPr>
                        <a:t>BOGOTÁ D.C.</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610</a:t>
                      </a:r>
                    </a:p>
                  </a:txBody>
                  <a:tcPr marL="9525" marR="9525" marT="9525" marB="0" anchor="b"/>
                </a:tc>
                <a:extLst>
                  <a:ext uri="{0D108BD9-81ED-4DB2-BD59-A6C34878D82A}">
                    <a16:rowId xmlns:a16="http://schemas.microsoft.com/office/drawing/2014/main" val="1316139988"/>
                  </a:ext>
                </a:extLst>
              </a:tr>
              <a:tr h="179022">
                <a:tc>
                  <a:txBody>
                    <a:bodyPr/>
                    <a:lstStyle/>
                    <a:p>
                      <a:pPr algn="ctr" rtl="0" fontAlgn="b"/>
                      <a:r>
                        <a:rPr lang="es-CO" sz="1400" b="0" i="0" u="none" strike="noStrike">
                          <a:solidFill>
                            <a:srgbClr val="000000"/>
                          </a:solidFill>
                          <a:effectLst/>
                          <a:latin typeface="Calibri" panose="020F0502020204030204" pitchFamily="34" charset="0"/>
                        </a:rPr>
                        <a:t>CORDOBA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575</a:t>
                      </a:r>
                    </a:p>
                  </a:txBody>
                  <a:tcPr marL="9525" marR="9525" marT="9525" marB="0" anchor="b"/>
                </a:tc>
                <a:extLst>
                  <a:ext uri="{0D108BD9-81ED-4DB2-BD59-A6C34878D82A}">
                    <a16:rowId xmlns:a16="http://schemas.microsoft.com/office/drawing/2014/main" val="249396022"/>
                  </a:ext>
                </a:extLst>
              </a:tr>
              <a:tr h="208984">
                <a:tc>
                  <a:txBody>
                    <a:bodyPr/>
                    <a:lstStyle/>
                    <a:p>
                      <a:pPr algn="ctr" rtl="0" fontAlgn="b"/>
                      <a:r>
                        <a:rPr lang="es-CO" sz="1400" b="0" i="0" u="none" strike="noStrike">
                          <a:solidFill>
                            <a:srgbClr val="000000"/>
                          </a:solidFill>
                          <a:effectLst/>
                          <a:latin typeface="Calibri" panose="020F0502020204030204" pitchFamily="34" charset="0"/>
                        </a:rPr>
                        <a:t>CUNDINAMARCA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529</a:t>
                      </a:r>
                    </a:p>
                  </a:txBody>
                  <a:tcPr marL="9525" marR="9525" marT="9525" marB="0" anchor="b"/>
                </a:tc>
                <a:extLst>
                  <a:ext uri="{0D108BD9-81ED-4DB2-BD59-A6C34878D82A}">
                    <a16:rowId xmlns:a16="http://schemas.microsoft.com/office/drawing/2014/main" val="2506753603"/>
                  </a:ext>
                </a:extLst>
              </a:tr>
              <a:tr h="208984">
                <a:tc>
                  <a:txBody>
                    <a:bodyPr/>
                    <a:lstStyle/>
                    <a:p>
                      <a:pPr algn="ctr" rtl="0" fontAlgn="b"/>
                      <a:r>
                        <a:rPr lang="es-CO" sz="1400" b="0" i="0" u="none" strike="noStrike">
                          <a:solidFill>
                            <a:srgbClr val="000000"/>
                          </a:solidFill>
                          <a:effectLst/>
                          <a:latin typeface="Calibri" panose="020F0502020204030204" pitchFamily="34" charset="0"/>
                        </a:rPr>
                        <a:t>ANTIOQUIA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436</a:t>
                      </a:r>
                    </a:p>
                  </a:txBody>
                  <a:tcPr marL="9525" marR="9525" marT="9525" marB="0" anchor="b"/>
                </a:tc>
                <a:extLst>
                  <a:ext uri="{0D108BD9-81ED-4DB2-BD59-A6C34878D82A}">
                    <a16:rowId xmlns:a16="http://schemas.microsoft.com/office/drawing/2014/main" val="3655653023"/>
                  </a:ext>
                </a:extLst>
              </a:tr>
              <a:tr h="208984">
                <a:tc>
                  <a:txBody>
                    <a:bodyPr/>
                    <a:lstStyle/>
                    <a:p>
                      <a:pPr algn="ctr" rtl="0" fontAlgn="b"/>
                      <a:r>
                        <a:rPr lang="es-CO" sz="1400" b="0" i="0" u="none" strike="noStrike">
                          <a:solidFill>
                            <a:srgbClr val="000000"/>
                          </a:solidFill>
                          <a:effectLst/>
                          <a:latin typeface="Calibri" panose="020F0502020204030204" pitchFamily="34" charset="0"/>
                        </a:rPr>
                        <a:t>ATLANTICO</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393</a:t>
                      </a:r>
                    </a:p>
                  </a:txBody>
                  <a:tcPr marL="9525" marR="9525" marT="9525" marB="0" anchor="b"/>
                </a:tc>
                <a:extLst>
                  <a:ext uri="{0D108BD9-81ED-4DB2-BD59-A6C34878D82A}">
                    <a16:rowId xmlns:a16="http://schemas.microsoft.com/office/drawing/2014/main" val="1837961422"/>
                  </a:ext>
                </a:extLst>
              </a:tr>
              <a:tr h="208984">
                <a:tc>
                  <a:txBody>
                    <a:bodyPr/>
                    <a:lstStyle/>
                    <a:p>
                      <a:pPr algn="ctr" rtl="0" fontAlgn="b"/>
                      <a:r>
                        <a:rPr lang="es-CO" sz="1400" b="0" i="0" u="none" strike="noStrike">
                          <a:solidFill>
                            <a:srgbClr val="000000"/>
                          </a:solidFill>
                          <a:effectLst/>
                          <a:latin typeface="Calibri" panose="020F0502020204030204" pitchFamily="34" charset="0"/>
                        </a:rPr>
                        <a:t>GUAVIARE</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283</a:t>
                      </a:r>
                    </a:p>
                  </a:txBody>
                  <a:tcPr marL="9525" marR="9525" marT="9525" marB="0" anchor="b"/>
                </a:tc>
                <a:extLst>
                  <a:ext uri="{0D108BD9-81ED-4DB2-BD59-A6C34878D82A}">
                    <a16:rowId xmlns:a16="http://schemas.microsoft.com/office/drawing/2014/main" val="1449317325"/>
                  </a:ext>
                </a:extLst>
              </a:tr>
              <a:tr h="0">
                <a:tc>
                  <a:txBody>
                    <a:bodyPr/>
                    <a:lstStyle/>
                    <a:p>
                      <a:pPr algn="ctr" rtl="0" fontAlgn="b"/>
                      <a:r>
                        <a:rPr lang="es-CO" sz="1400" b="0" i="0" u="none" strike="noStrike">
                          <a:solidFill>
                            <a:srgbClr val="000000"/>
                          </a:solidFill>
                          <a:effectLst/>
                          <a:latin typeface="Calibri" panose="020F0502020204030204" pitchFamily="34" charset="0"/>
                        </a:rPr>
                        <a:t>NORTE DE SANTANDER</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70</a:t>
                      </a:r>
                    </a:p>
                  </a:txBody>
                  <a:tcPr marL="9525" marR="9525" marT="9525" marB="0" anchor="b"/>
                </a:tc>
                <a:extLst>
                  <a:ext uri="{0D108BD9-81ED-4DB2-BD59-A6C34878D82A}">
                    <a16:rowId xmlns:a16="http://schemas.microsoft.com/office/drawing/2014/main" val="102683446"/>
                  </a:ext>
                </a:extLst>
              </a:tr>
              <a:tr h="208984">
                <a:tc>
                  <a:txBody>
                    <a:bodyPr/>
                    <a:lstStyle/>
                    <a:p>
                      <a:pPr algn="ctr" rtl="0" fontAlgn="b"/>
                      <a:r>
                        <a:rPr lang="es-CO" sz="1400" b="0" i="0" u="none" strike="noStrike">
                          <a:solidFill>
                            <a:srgbClr val="000000"/>
                          </a:solidFill>
                          <a:effectLst/>
                          <a:latin typeface="Calibri" panose="020F0502020204030204" pitchFamily="34" charset="0"/>
                        </a:rPr>
                        <a:t>RISARALDA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58</a:t>
                      </a:r>
                    </a:p>
                  </a:txBody>
                  <a:tcPr marL="9525" marR="9525" marT="9525" marB="0" anchor="b"/>
                </a:tc>
                <a:extLst>
                  <a:ext uri="{0D108BD9-81ED-4DB2-BD59-A6C34878D82A}">
                    <a16:rowId xmlns:a16="http://schemas.microsoft.com/office/drawing/2014/main" val="1515169803"/>
                  </a:ext>
                </a:extLst>
              </a:tr>
              <a:tr h="208984">
                <a:tc>
                  <a:txBody>
                    <a:bodyPr/>
                    <a:lstStyle/>
                    <a:p>
                      <a:pPr algn="ctr" rtl="0" fontAlgn="b"/>
                      <a:r>
                        <a:rPr lang="es-CO" sz="1400" b="0" i="0" u="none" strike="noStrike">
                          <a:solidFill>
                            <a:srgbClr val="000000"/>
                          </a:solidFill>
                          <a:effectLst/>
                          <a:latin typeface="Calibri" panose="020F0502020204030204" pitchFamily="34" charset="0"/>
                        </a:rPr>
                        <a:t>META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54</a:t>
                      </a:r>
                    </a:p>
                  </a:txBody>
                  <a:tcPr marL="9525" marR="9525" marT="9525" marB="0" anchor="b"/>
                </a:tc>
                <a:extLst>
                  <a:ext uri="{0D108BD9-81ED-4DB2-BD59-A6C34878D82A}">
                    <a16:rowId xmlns:a16="http://schemas.microsoft.com/office/drawing/2014/main" val="2780682202"/>
                  </a:ext>
                </a:extLst>
              </a:tr>
              <a:tr h="208984">
                <a:tc>
                  <a:txBody>
                    <a:bodyPr/>
                    <a:lstStyle/>
                    <a:p>
                      <a:pPr algn="ctr" rtl="0" fontAlgn="b"/>
                      <a:r>
                        <a:rPr lang="es-CO" sz="1400" b="0" i="0" u="none" strike="noStrike">
                          <a:solidFill>
                            <a:srgbClr val="000000"/>
                          </a:solidFill>
                          <a:effectLst/>
                          <a:latin typeface="Calibri" panose="020F0502020204030204" pitchFamily="34" charset="0"/>
                        </a:rPr>
                        <a:t>QUINDIO</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52</a:t>
                      </a:r>
                    </a:p>
                  </a:txBody>
                  <a:tcPr marL="9525" marR="9525" marT="9525" marB="0" anchor="b"/>
                </a:tc>
                <a:extLst>
                  <a:ext uri="{0D108BD9-81ED-4DB2-BD59-A6C34878D82A}">
                    <a16:rowId xmlns:a16="http://schemas.microsoft.com/office/drawing/2014/main" val="2103992626"/>
                  </a:ext>
                </a:extLst>
              </a:tr>
              <a:tr h="208984">
                <a:tc>
                  <a:txBody>
                    <a:bodyPr/>
                    <a:lstStyle/>
                    <a:p>
                      <a:pPr algn="ctr" rtl="0" fontAlgn="b"/>
                      <a:r>
                        <a:rPr lang="es-CO" sz="1400" b="0" i="0" u="none" strike="noStrike">
                          <a:solidFill>
                            <a:srgbClr val="000000"/>
                          </a:solidFill>
                          <a:effectLst/>
                          <a:latin typeface="Calibri" panose="020F0502020204030204" pitchFamily="34" charset="0"/>
                        </a:rPr>
                        <a:t>SANTANDER</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47</a:t>
                      </a:r>
                    </a:p>
                  </a:txBody>
                  <a:tcPr marL="9525" marR="9525" marT="9525" marB="0" anchor="b"/>
                </a:tc>
                <a:extLst>
                  <a:ext uri="{0D108BD9-81ED-4DB2-BD59-A6C34878D82A}">
                    <a16:rowId xmlns:a16="http://schemas.microsoft.com/office/drawing/2014/main" val="2162515154"/>
                  </a:ext>
                </a:extLst>
              </a:tr>
              <a:tr h="208984">
                <a:tc>
                  <a:txBody>
                    <a:bodyPr/>
                    <a:lstStyle/>
                    <a:p>
                      <a:pPr algn="ctr" rtl="0" fontAlgn="b"/>
                      <a:r>
                        <a:rPr lang="es-CO" sz="1400" b="0" i="0" u="none" strike="noStrike">
                          <a:solidFill>
                            <a:srgbClr val="000000"/>
                          </a:solidFill>
                          <a:effectLst/>
                          <a:latin typeface="Calibri" panose="020F0502020204030204" pitchFamily="34" charset="0"/>
                        </a:rPr>
                        <a:t>BOLIVAR</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41</a:t>
                      </a:r>
                    </a:p>
                  </a:txBody>
                  <a:tcPr marL="9525" marR="9525" marT="9525" marB="0" anchor="b"/>
                </a:tc>
                <a:extLst>
                  <a:ext uri="{0D108BD9-81ED-4DB2-BD59-A6C34878D82A}">
                    <a16:rowId xmlns:a16="http://schemas.microsoft.com/office/drawing/2014/main" val="1223054594"/>
                  </a:ext>
                </a:extLst>
              </a:tr>
              <a:tr h="208984">
                <a:tc>
                  <a:txBody>
                    <a:bodyPr/>
                    <a:lstStyle/>
                    <a:p>
                      <a:pPr algn="ctr" rtl="0" fontAlgn="b"/>
                      <a:r>
                        <a:rPr lang="es-CO" sz="1400" b="0" i="0" u="none" strike="noStrike">
                          <a:solidFill>
                            <a:srgbClr val="000000"/>
                          </a:solidFill>
                          <a:effectLst/>
                          <a:latin typeface="Calibri" panose="020F0502020204030204" pitchFamily="34" charset="0"/>
                        </a:rPr>
                        <a:t>TOLIMA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36</a:t>
                      </a:r>
                    </a:p>
                  </a:txBody>
                  <a:tcPr marL="9525" marR="9525" marT="9525" marB="0" anchor="b"/>
                </a:tc>
                <a:extLst>
                  <a:ext uri="{0D108BD9-81ED-4DB2-BD59-A6C34878D82A}">
                    <a16:rowId xmlns:a16="http://schemas.microsoft.com/office/drawing/2014/main" val="3281700"/>
                  </a:ext>
                </a:extLst>
              </a:tr>
              <a:tr h="49297">
                <a:tc>
                  <a:txBody>
                    <a:bodyPr/>
                    <a:lstStyle/>
                    <a:p>
                      <a:pPr algn="ctr" rtl="0" fontAlgn="b"/>
                      <a:r>
                        <a:rPr lang="es-CO" sz="1400" b="0" i="0" u="none" strike="noStrike">
                          <a:solidFill>
                            <a:srgbClr val="000000"/>
                          </a:solidFill>
                          <a:effectLst/>
                          <a:latin typeface="Calibri" panose="020F0502020204030204" pitchFamily="34" charset="0"/>
                        </a:rPr>
                        <a:t>MAGDALENA</a:t>
                      </a:r>
                    </a:p>
                  </a:txBody>
                  <a:tcPr marL="9525" marR="9525" marT="9525" marB="0" anchor="b"/>
                </a:tc>
                <a:tc>
                  <a:txBody>
                    <a:bodyPr/>
                    <a:lstStyle/>
                    <a:p>
                      <a:pPr algn="ctr" rtl="0" fontAlgn="b"/>
                      <a:r>
                        <a:rPr lang="es-CO" sz="1400" b="0" i="0" u="none" strike="noStrike" dirty="0">
                          <a:solidFill>
                            <a:srgbClr val="000000"/>
                          </a:solidFill>
                          <a:effectLst/>
                          <a:latin typeface="Calibri" panose="020F0502020204030204" pitchFamily="34" charset="0"/>
                        </a:rPr>
                        <a:t>34</a:t>
                      </a:r>
                    </a:p>
                  </a:txBody>
                  <a:tcPr marL="9525" marR="9525" marT="9525" marB="0" anchor="b"/>
                </a:tc>
                <a:extLst>
                  <a:ext uri="{0D108BD9-81ED-4DB2-BD59-A6C34878D82A}">
                    <a16:rowId xmlns:a16="http://schemas.microsoft.com/office/drawing/2014/main" val="3100436683"/>
                  </a:ext>
                </a:extLst>
              </a:tr>
            </a:tbl>
          </a:graphicData>
        </a:graphic>
      </p:graphicFrame>
      <p:graphicFrame>
        <p:nvGraphicFramePr>
          <p:cNvPr id="106" name="Tabla 105">
            <a:extLst>
              <a:ext uri="{FF2B5EF4-FFF2-40B4-BE49-F238E27FC236}">
                <a16:creationId xmlns:a16="http://schemas.microsoft.com/office/drawing/2014/main" id="{AE0C9004-B4C3-498C-89F4-44E1DC1C2CA7}"/>
              </a:ext>
            </a:extLst>
          </p:cNvPr>
          <p:cNvGraphicFramePr>
            <a:graphicFrameLocks noGrp="1"/>
          </p:cNvGraphicFramePr>
          <p:nvPr/>
        </p:nvGraphicFramePr>
        <p:xfrm>
          <a:off x="3864779" y="1942150"/>
          <a:ext cx="2522090" cy="3445917"/>
        </p:xfrm>
        <a:graphic>
          <a:graphicData uri="http://schemas.openxmlformats.org/drawingml/2006/table">
            <a:tbl>
              <a:tblPr firstRow="1" lastRow="1">
                <a:tableStyleId>{5C22544A-7EE6-4342-B048-85BDC9FD1C3A}</a:tableStyleId>
              </a:tblPr>
              <a:tblGrid>
                <a:gridCol w="1547141">
                  <a:extLst>
                    <a:ext uri="{9D8B030D-6E8A-4147-A177-3AD203B41FA5}">
                      <a16:colId xmlns:a16="http://schemas.microsoft.com/office/drawing/2014/main" val="1813046545"/>
                    </a:ext>
                  </a:extLst>
                </a:gridCol>
                <a:gridCol w="974949">
                  <a:extLst>
                    <a:ext uri="{9D8B030D-6E8A-4147-A177-3AD203B41FA5}">
                      <a16:colId xmlns:a16="http://schemas.microsoft.com/office/drawing/2014/main" val="123117828"/>
                    </a:ext>
                  </a:extLst>
                </a:gridCol>
              </a:tblGrid>
              <a:tr h="432419">
                <a:tc>
                  <a:txBody>
                    <a:bodyPr/>
                    <a:lstStyle/>
                    <a:p>
                      <a:pPr algn="ctr" fontAlgn="b"/>
                      <a:r>
                        <a:rPr lang="es-CO" sz="1400" b="1" u="none" strike="noStrike" dirty="0">
                          <a:effectLst/>
                        </a:rPr>
                        <a:t>Departamento</a:t>
                      </a:r>
                      <a:endParaRPr lang="es-CO"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b="1" u="none" strike="noStrike" dirty="0">
                          <a:effectLst/>
                        </a:rPr>
                        <a:t>Cantidad FMI</a:t>
                      </a:r>
                      <a:endParaRPr lang="es-CO" sz="14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7095360"/>
                  </a:ext>
                </a:extLst>
              </a:tr>
              <a:tr h="233148">
                <a:tc>
                  <a:txBody>
                    <a:bodyPr/>
                    <a:lstStyle/>
                    <a:p>
                      <a:pPr algn="ctr" rtl="0" fontAlgn="b"/>
                      <a:r>
                        <a:rPr lang="es-CO" sz="1400" b="0" i="0" u="none" strike="noStrike" dirty="0">
                          <a:solidFill>
                            <a:srgbClr val="000000"/>
                          </a:solidFill>
                          <a:effectLst/>
                          <a:latin typeface="Calibri" panose="020F0502020204030204" pitchFamily="34" charset="0"/>
                        </a:rPr>
                        <a:t>CALDAS</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32</a:t>
                      </a:r>
                    </a:p>
                  </a:txBody>
                  <a:tcPr marL="9525" marR="9525" marT="9525" marB="0" anchor="b"/>
                </a:tc>
                <a:extLst>
                  <a:ext uri="{0D108BD9-81ED-4DB2-BD59-A6C34878D82A}">
                    <a16:rowId xmlns:a16="http://schemas.microsoft.com/office/drawing/2014/main" val="2773919641"/>
                  </a:ext>
                </a:extLst>
              </a:tr>
              <a:tr h="262473">
                <a:tc>
                  <a:txBody>
                    <a:bodyPr/>
                    <a:lstStyle/>
                    <a:p>
                      <a:pPr algn="ctr" rtl="0" fontAlgn="b"/>
                      <a:r>
                        <a:rPr lang="es-CO" sz="1400" b="0" i="0" u="none" strike="noStrike">
                          <a:solidFill>
                            <a:srgbClr val="000000"/>
                          </a:solidFill>
                          <a:effectLst/>
                          <a:latin typeface="Calibri" panose="020F0502020204030204" pitchFamily="34" charset="0"/>
                        </a:rPr>
                        <a:t>HUILA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26</a:t>
                      </a:r>
                    </a:p>
                  </a:txBody>
                  <a:tcPr marL="9525" marR="9525" marT="9525" marB="0" anchor="b"/>
                </a:tc>
                <a:extLst>
                  <a:ext uri="{0D108BD9-81ED-4DB2-BD59-A6C34878D82A}">
                    <a16:rowId xmlns:a16="http://schemas.microsoft.com/office/drawing/2014/main" val="2100567296"/>
                  </a:ext>
                </a:extLst>
              </a:tr>
              <a:tr h="212035">
                <a:tc>
                  <a:txBody>
                    <a:bodyPr/>
                    <a:lstStyle/>
                    <a:p>
                      <a:pPr algn="ctr" rtl="0" fontAlgn="b"/>
                      <a:r>
                        <a:rPr lang="es-CO" sz="1400" b="0" i="0" u="none" strike="noStrike">
                          <a:solidFill>
                            <a:srgbClr val="000000"/>
                          </a:solidFill>
                          <a:effectLst/>
                          <a:latin typeface="Calibri" panose="020F0502020204030204" pitchFamily="34" charset="0"/>
                        </a:rPr>
                        <a:t>NARIÑO</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22</a:t>
                      </a:r>
                    </a:p>
                  </a:txBody>
                  <a:tcPr marL="9525" marR="9525" marT="9525" marB="0" anchor="b"/>
                </a:tc>
                <a:extLst>
                  <a:ext uri="{0D108BD9-81ED-4DB2-BD59-A6C34878D82A}">
                    <a16:rowId xmlns:a16="http://schemas.microsoft.com/office/drawing/2014/main" val="2689481874"/>
                  </a:ext>
                </a:extLst>
              </a:tr>
              <a:tr h="233148">
                <a:tc>
                  <a:txBody>
                    <a:bodyPr/>
                    <a:lstStyle/>
                    <a:p>
                      <a:pPr algn="ctr" rtl="0" fontAlgn="b"/>
                      <a:r>
                        <a:rPr lang="es-CO" sz="1400" b="0" i="0" u="none" strike="noStrike">
                          <a:solidFill>
                            <a:srgbClr val="000000"/>
                          </a:solidFill>
                          <a:effectLst/>
                          <a:latin typeface="Calibri" panose="020F0502020204030204" pitchFamily="34" charset="0"/>
                        </a:rPr>
                        <a:t>BOYACA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21</a:t>
                      </a:r>
                    </a:p>
                  </a:txBody>
                  <a:tcPr marL="9525" marR="9525" marT="9525" marB="0" anchor="b"/>
                </a:tc>
                <a:extLst>
                  <a:ext uri="{0D108BD9-81ED-4DB2-BD59-A6C34878D82A}">
                    <a16:rowId xmlns:a16="http://schemas.microsoft.com/office/drawing/2014/main" val="3233253082"/>
                  </a:ext>
                </a:extLst>
              </a:tr>
              <a:tr h="233148">
                <a:tc>
                  <a:txBody>
                    <a:bodyPr/>
                    <a:lstStyle/>
                    <a:p>
                      <a:pPr algn="ctr" rtl="0" fontAlgn="b"/>
                      <a:r>
                        <a:rPr lang="es-CO" sz="1400" b="0" i="0" u="none" strike="noStrike">
                          <a:solidFill>
                            <a:srgbClr val="000000"/>
                          </a:solidFill>
                          <a:effectLst/>
                          <a:latin typeface="Calibri" panose="020F0502020204030204" pitchFamily="34" charset="0"/>
                        </a:rPr>
                        <a:t>ARAUCA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20</a:t>
                      </a:r>
                    </a:p>
                  </a:txBody>
                  <a:tcPr marL="9525" marR="9525" marT="9525" marB="0" anchor="b"/>
                </a:tc>
                <a:extLst>
                  <a:ext uri="{0D108BD9-81ED-4DB2-BD59-A6C34878D82A}">
                    <a16:rowId xmlns:a16="http://schemas.microsoft.com/office/drawing/2014/main" val="3582979395"/>
                  </a:ext>
                </a:extLst>
              </a:tr>
              <a:tr h="233148">
                <a:tc>
                  <a:txBody>
                    <a:bodyPr/>
                    <a:lstStyle/>
                    <a:p>
                      <a:pPr algn="ctr" rtl="0" fontAlgn="b"/>
                      <a:r>
                        <a:rPr lang="es-CO" sz="1400" b="0" i="0" u="none" strike="noStrike">
                          <a:solidFill>
                            <a:srgbClr val="000000"/>
                          </a:solidFill>
                          <a:effectLst/>
                          <a:latin typeface="Calibri" panose="020F0502020204030204" pitchFamily="34" charset="0"/>
                        </a:rPr>
                        <a:t>SAN ANDRES Y PROVIDENCIA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20</a:t>
                      </a:r>
                    </a:p>
                  </a:txBody>
                  <a:tcPr marL="9525" marR="9525" marT="9525" marB="0" anchor="b"/>
                </a:tc>
                <a:extLst>
                  <a:ext uri="{0D108BD9-81ED-4DB2-BD59-A6C34878D82A}">
                    <a16:rowId xmlns:a16="http://schemas.microsoft.com/office/drawing/2014/main" val="1600827231"/>
                  </a:ext>
                </a:extLst>
              </a:tr>
              <a:tr h="233148">
                <a:tc>
                  <a:txBody>
                    <a:bodyPr/>
                    <a:lstStyle/>
                    <a:p>
                      <a:pPr algn="ctr" rtl="0" fontAlgn="b"/>
                      <a:r>
                        <a:rPr lang="es-CO" sz="1400" b="0" i="0" u="none" strike="noStrike">
                          <a:solidFill>
                            <a:srgbClr val="000000"/>
                          </a:solidFill>
                          <a:effectLst/>
                          <a:latin typeface="Calibri" panose="020F0502020204030204" pitchFamily="34" charset="0"/>
                        </a:rPr>
                        <a:t>CAUCA</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14</a:t>
                      </a:r>
                    </a:p>
                  </a:txBody>
                  <a:tcPr marL="9525" marR="9525" marT="9525" marB="0" anchor="b"/>
                </a:tc>
                <a:extLst>
                  <a:ext uri="{0D108BD9-81ED-4DB2-BD59-A6C34878D82A}">
                    <a16:rowId xmlns:a16="http://schemas.microsoft.com/office/drawing/2014/main" val="3445815804"/>
                  </a:ext>
                </a:extLst>
              </a:tr>
              <a:tr h="207095">
                <a:tc>
                  <a:txBody>
                    <a:bodyPr/>
                    <a:lstStyle/>
                    <a:p>
                      <a:pPr algn="ctr" rtl="0" fontAlgn="b"/>
                      <a:r>
                        <a:rPr lang="es-CO" sz="1400" b="0" i="0" u="none" strike="noStrike">
                          <a:solidFill>
                            <a:srgbClr val="000000"/>
                          </a:solidFill>
                          <a:effectLst/>
                          <a:latin typeface="Calibri" panose="020F0502020204030204" pitchFamily="34" charset="0"/>
                        </a:rPr>
                        <a:t>AMAZONAS</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14</a:t>
                      </a:r>
                    </a:p>
                  </a:txBody>
                  <a:tcPr marL="9525" marR="9525" marT="9525" marB="0" anchor="b"/>
                </a:tc>
                <a:extLst>
                  <a:ext uri="{0D108BD9-81ED-4DB2-BD59-A6C34878D82A}">
                    <a16:rowId xmlns:a16="http://schemas.microsoft.com/office/drawing/2014/main" val="2172881549"/>
                  </a:ext>
                </a:extLst>
              </a:tr>
              <a:tr h="233148">
                <a:tc>
                  <a:txBody>
                    <a:bodyPr/>
                    <a:lstStyle/>
                    <a:p>
                      <a:pPr algn="ctr" rtl="0" fontAlgn="b"/>
                      <a:r>
                        <a:rPr lang="es-CO" sz="1400" b="0" i="0" u="none" strike="noStrike">
                          <a:solidFill>
                            <a:srgbClr val="000000"/>
                          </a:solidFill>
                          <a:effectLst/>
                          <a:latin typeface="Calibri" panose="020F0502020204030204" pitchFamily="34" charset="0"/>
                        </a:rPr>
                        <a:t>CASANARE</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361395120"/>
                  </a:ext>
                </a:extLst>
              </a:tr>
              <a:tr h="233148">
                <a:tc>
                  <a:txBody>
                    <a:bodyPr/>
                    <a:lstStyle/>
                    <a:p>
                      <a:pPr algn="ctr" rtl="0" fontAlgn="b"/>
                      <a:r>
                        <a:rPr lang="es-CO" sz="1400" b="0" i="0" u="none" strike="noStrike">
                          <a:solidFill>
                            <a:srgbClr val="000000"/>
                          </a:solidFill>
                          <a:effectLst/>
                          <a:latin typeface="Calibri" panose="020F0502020204030204" pitchFamily="34" charset="0"/>
                        </a:rPr>
                        <a:t>SUCRE</a:t>
                      </a:r>
                    </a:p>
                  </a:txBody>
                  <a:tcPr marL="9525" marR="9525" marT="9525" marB="0" anchor="b"/>
                </a:tc>
                <a:tc>
                  <a:txBody>
                    <a:bodyPr/>
                    <a:lstStyle/>
                    <a:p>
                      <a:pPr algn="ctr" rtl="0" fontAlgn="b"/>
                      <a:r>
                        <a:rPr lang="es-CO" sz="14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1122694653"/>
                  </a:ext>
                </a:extLst>
              </a:tr>
              <a:tr h="233148">
                <a:tc>
                  <a:txBody>
                    <a:bodyPr/>
                    <a:lstStyle/>
                    <a:p>
                      <a:pPr algn="ctr" rtl="0" fontAlgn="b"/>
                      <a:r>
                        <a:rPr lang="es-CO" sz="1400" b="0" i="0" u="none" strike="noStrike">
                          <a:solidFill>
                            <a:srgbClr val="000000"/>
                          </a:solidFill>
                          <a:effectLst/>
                          <a:latin typeface="Calibri" panose="020F0502020204030204" pitchFamily="34" charset="0"/>
                        </a:rPr>
                        <a:t>CHOCO</a:t>
                      </a:r>
                    </a:p>
                  </a:txBody>
                  <a:tcPr marL="9525" marR="9525" marT="9525" marB="0" anchor="b"/>
                </a:tc>
                <a:tc>
                  <a:txBody>
                    <a:bodyPr/>
                    <a:lstStyle/>
                    <a:p>
                      <a:pPr algn="ctr" rtl="0" fontAlgn="b"/>
                      <a:r>
                        <a:rPr lang="es-CO" sz="1400" b="0" i="0" u="none" strike="noStrike" dirty="0">
                          <a:solidFill>
                            <a:srgbClr val="000000"/>
                          </a:solidFill>
                          <a:effectLst/>
                          <a:latin typeface="Calibri" panose="020F0502020204030204" pitchFamily="34" charset="0"/>
                        </a:rPr>
                        <a:t>5</a:t>
                      </a:r>
                    </a:p>
                  </a:txBody>
                  <a:tcPr marL="9525" marR="9525" marT="9525" marB="0" anchor="b"/>
                </a:tc>
                <a:extLst>
                  <a:ext uri="{0D108BD9-81ED-4DB2-BD59-A6C34878D82A}">
                    <a16:rowId xmlns:a16="http://schemas.microsoft.com/office/drawing/2014/main" val="2507153869"/>
                  </a:ext>
                </a:extLst>
              </a:tr>
              <a:tr h="233148">
                <a:tc>
                  <a:txBody>
                    <a:bodyPr/>
                    <a:lstStyle/>
                    <a:p>
                      <a:pPr algn="ctr" fontAlgn="b"/>
                      <a:r>
                        <a:rPr lang="es-CO" sz="1400" b="1" i="0" u="none" strike="noStrike" dirty="0">
                          <a:solidFill>
                            <a:schemeClr val="bg1"/>
                          </a:solidFill>
                          <a:effectLst/>
                          <a:latin typeface="Calibri" panose="020F0502020204030204" pitchFamily="34" charset="0"/>
                        </a:rPr>
                        <a:t>TOTAL</a:t>
                      </a:r>
                    </a:p>
                  </a:txBody>
                  <a:tcPr marL="9525" marR="9525" marT="9525" marB="0" anchor="ctr"/>
                </a:tc>
                <a:tc>
                  <a:txBody>
                    <a:bodyPr/>
                    <a:lstStyle/>
                    <a:p>
                      <a:pPr algn="ctr" fontAlgn="b"/>
                      <a:r>
                        <a:rPr lang="es-CO" sz="1400" b="1" i="0" u="none" strike="noStrike" dirty="0">
                          <a:solidFill>
                            <a:schemeClr val="bg1"/>
                          </a:solidFill>
                          <a:effectLst/>
                          <a:latin typeface="Calibri" panose="020F0502020204030204" pitchFamily="34" charset="0"/>
                        </a:rPr>
                        <a:t>5.068</a:t>
                      </a:r>
                    </a:p>
                  </a:txBody>
                  <a:tcPr marL="9525" marR="9525" marT="9525" marB="0" anchor="ctr"/>
                </a:tc>
                <a:extLst>
                  <a:ext uri="{0D108BD9-81ED-4DB2-BD59-A6C34878D82A}">
                    <a16:rowId xmlns:a16="http://schemas.microsoft.com/office/drawing/2014/main" val="1928101009"/>
                  </a:ext>
                </a:extLst>
              </a:tr>
            </a:tbl>
          </a:graphicData>
        </a:graphic>
      </p:graphicFrame>
      <p:sp>
        <p:nvSpPr>
          <p:cNvPr id="118" name="Rectángulo 117">
            <a:extLst>
              <a:ext uri="{FF2B5EF4-FFF2-40B4-BE49-F238E27FC236}">
                <a16:creationId xmlns:a16="http://schemas.microsoft.com/office/drawing/2014/main" id="{8114660E-9C8D-4255-9D17-B0C248FEE377}"/>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mc:AlternateContent xmlns:mc="http://schemas.openxmlformats.org/markup-compatibility/2006" xmlns:cx4="http://schemas.microsoft.com/office/drawing/2016/5/10/chartex">
        <mc:Choice Requires="cx4">
          <p:graphicFrame>
            <p:nvGraphicFramePr>
              <p:cNvPr id="11" name="Gráfico 10">
                <a:extLst>
                  <a:ext uri="{FF2B5EF4-FFF2-40B4-BE49-F238E27FC236}">
                    <a16:creationId xmlns:a16="http://schemas.microsoft.com/office/drawing/2014/main" id="{C6023EF9-7783-4563-81EE-24CAB97C8532}"/>
                  </a:ext>
                </a:extLst>
              </p:cNvPr>
              <p:cNvGraphicFramePr/>
              <p:nvPr/>
            </p:nvGraphicFramePr>
            <p:xfrm>
              <a:off x="6290775" y="420982"/>
              <a:ext cx="5438776" cy="5919789"/>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1" name="Gráfico 10">
                <a:extLst>
                  <a:ext uri="{FF2B5EF4-FFF2-40B4-BE49-F238E27FC236}">
                    <a16:creationId xmlns:a16="http://schemas.microsoft.com/office/drawing/2014/main" id="{C6023EF9-7783-4563-81EE-24CAB97C8532}"/>
                  </a:ext>
                </a:extLst>
              </p:cNvPr>
              <p:cNvPicPr>
                <a:picLocks noGrp="1" noRot="1" noChangeAspect="1" noMove="1" noResize="1" noEditPoints="1" noAdjustHandles="1" noChangeArrowheads="1" noChangeShapeType="1"/>
              </p:cNvPicPr>
              <p:nvPr/>
            </p:nvPicPr>
            <p:blipFill>
              <a:blip r:embed="rId5"/>
              <a:stretch>
                <a:fillRect/>
              </a:stretch>
            </p:blipFill>
            <p:spPr>
              <a:xfrm>
                <a:off x="6290775" y="420982"/>
                <a:ext cx="5438776" cy="5919789"/>
              </a:xfrm>
              <a:prstGeom prst="rect">
                <a:avLst/>
              </a:prstGeom>
            </p:spPr>
          </p:pic>
        </mc:Fallback>
      </mc:AlternateContent>
      <p:sp>
        <p:nvSpPr>
          <p:cNvPr id="12" name="CuadroTexto 11">
            <a:extLst>
              <a:ext uri="{FF2B5EF4-FFF2-40B4-BE49-F238E27FC236}">
                <a16:creationId xmlns:a16="http://schemas.microsoft.com/office/drawing/2014/main" id="{7B971376-527D-4448-95ED-990BF5498E46}"/>
              </a:ext>
            </a:extLst>
          </p:cNvPr>
          <p:cNvSpPr txBox="1"/>
          <p:nvPr/>
        </p:nvSpPr>
        <p:spPr>
          <a:xfrm>
            <a:off x="1948341" y="181050"/>
            <a:ext cx="5922052"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Predios por Departamento</a:t>
            </a:r>
          </a:p>
          <a:p>
            <a:pPr algn="ctr"/>
            <a:r>
              <a:rPr lang="es-ES" sz="3600" b="1" dirty="0">
                <a:solidFill>
                  <a:srgbClr val="000A8B"/>
                </a:solidFill>
              </a:rPr>
              <a:t>de Colombia</a:t>
            </a:r>
            <a:endParaRPr lang="es-ES" sz="4000" b="1" dirty="0">
              <a:solidFill>
                <a:srgbClr val="000A8B"/>
              </a:solidFill>
            </a:endParaRPr>
          </a:p>
        </p:txBody>
      </p:sp>
      <p:sp>
        <p:nvSpPr>
          <p:cNvPr id="13" name="CuadroTexto 12">
            <a:extLst>
              <a:ext uri="{FF2B5EF4-FFF2-40B4-BE49-F238E27FC236}">
                <a16:creationId xmlns:a16="http://schemas.microsoft.com/office/drawing/2014/main" id="{0F4A1833-6F74-43D2-987B-CD76FB483568}"/>
              </a:ext>
            </a:extLst>
          </p:cNvPr>
          <p:cNvSpPr txBox="1"/>
          <p:nvPr/>
        </p:nvSpPr>
        <p:spPr>
          <a:xfrm>
            <a:off x="3227300" y="2273879"/>
            <a:ext cx="498855" cy="307777"/>
          </a:xfrm>
          <a:prstGeom prst="rect">
            <a:avLst/>
          </a:prstGeom>
          <a:noFill/>
        </p:spPr>
        <p:txBody>
          <a:bodyPr wrap="none" rtlCol="0">
            <a:spAutoFit/>
          </a:bodyPr>
          <a:lstStyle/>
          <a:p>
            <a:r>
              <a:rPr lang="es-CO" sz="1400" b="1" dirty="0">
                <a:solidFill>
                  <a:schemeClr val="accent4">
                    <a:lumMod val="75000"/>
                  </a:schemeClr>
                </a:solidFill>
              </a:rPr>
              <a:t>32%</a:t>
            </a:r>
          </a:p>
        </p:txBody>
      </p:sp>
      <p:sp>
        <p:nvSpPr>
          <p:cNvPr id="14" name="CuadroTexto 13">
            <a:extLst>
              <a:ext uri="{FF2B5EF4-FFF2-40B4-BE49-F238E27FC236}">
                <a16:creationId xmlns:a16="http://schemas.microsoft.com/office/drawing/2014/main" id="{B110D09F-7FB2-415A-ACD1-14BEF48CE872}"/>
              </a:ext>
            </a:extLst>
          </p:cNvPr>
          <p:cNvSpPr txBox="1"/>
          <p:nvPr/>
        </p:nvSpPr>
        <p:spPr>
          <a:xfrm>
            <a:off x="3227299" y="2519077"/>
            <a:ext cx="498855" cy="307777"/>
          </a:xfrm>
          <a:prstGeom prst="rect">
            <a:avLst/>
          </a:prstGeom>
          <a:noFill/>
        </p:spPr>
        <p:txBody>
          <a:bodyPr wrap="none" rtlCol="0">
            <a:spAutoFit/>
          </a:bodyPr>
          <a:lstStyle/>
          <a:p>
            <a:r>
              <a:rPr lang="es-CO" sz="1400" b="1" dirty="0">
                <a:solidFill>
                  <a:schemeClr val="accent4">
                    <a:lumMod val="75000"/>
                  </a:schemeClr>
                </a:solidFill>
              </a:rPr>
              <a:t>12%</a:t>
            </a:r>
          </a:p>
        </p:txBody>
      </p:sp>
      <p:sp>
        <p:nvSpPr>
          <p:cNvPr id="15" name="CuadroTexto 14">
            <a:extLst>
              <a:ext uri="{FF2B5EF4-FFF2-40B4-BE49-F238E27FC236}">
                <a16:creationId xmlns:a16="http://schemas.microsoft.com/office/drawing/2014/main" id="{6DF6BC07-2700-4507-B926-CBC094A9642D}"/>
              </a:ext>
            </a:extLst>
          </p:cNvPr>
          <p:cNvSpPr txBox="1"/>
          <p:nvPr/>
        </p:nvSpPr>
        <p:spPr>
          <a:xfrm>
            <a:off x="3181839" y="2743230"/>
            <a:ext cx="538930" cy="307777"/>
          </a:xfrm>
          <a:prstGeom prst="rect">
            <a:avLst/>
          </a:prstGeom>
          <a:noFill/>
        </p:spPr>
        <p:txBody>
          <a:bodyPr wrap="none" rtlCol="0">
            <a:spAutoFit/>
          </a:bodyPr>
          <a:lstStyle/>
          <a:p>
            <a:r>
              <a:rPr lang="es-CO" sz="1400" b="1" dirty="0">
                <a:solidFill>
                  <a:schemeClr val="accent4">
                    <a:lumMod val="75000"/>
                  </a:schemeClr>
                </a:solidFill>
              </a:rPr>
              <a:t> 11%</a:t>
            </a:r>
          </a:p>
        </p:txBody>
      </p:sp>
      <p:sp>
        <p:nvSpPr>
          <p:cNvPr id="16" name="CuadroTexto 15">
            <a:extLst>
              <a:ext uri="{FF2B5EF4-FFF2-40B4-BE49-F238E27FC236}">
                <a16:creationId xmlns:a16="http://schemas.microsoft.com/office/drawing/2014/main" id="{0C8CD761-06D7-4F31-A0B0-24E033EB5E0E}"/>
              </a:ext>
            </a:extLst>
          </p:cNvPr>
          <p:cNvSpPr txBox="1"/>
          <p:nvPr/>
        </p:nvSpPr>
        <p:spPr>
          <a:xfrm>
            <a:off x="3216537" y="3163132"/>
            <a:ext cx="407484" cy="307777"/>
          </a:xfrm>
          <a:prstGeom prst="rect">
            <a:avLst/>
          </a:prstGeom>
          <a:noFill/>
        </p:spPr>
        <p:txBody>
          <a:bodyPr wrap="none" rtlCol="0">
            <a:spAutoFit/>
          </a:bodyPr>
          <a:lstStyle/>
          <a:p>
            <a:r>
              <a:rPr lang="es-CO" sz="1400" b="1" dirty="0">
                <a:solidFill>
                  <a:schemeClr val="accent4">
                    <a:lumMod val="75000"/>
                  </a:schemeClr>
                </a:solidFill>
              </a:rPr>
              <a:t>8%</a:t>
            </a:r>
          </a:p>
        </p:txBody>
      </p:sp>
      <p:sp>
        <p:nvSpPr>
          <p:cNvPr id="17" name="CuadroTexto 16">
            <a:extLst>
              <a:ext uri="{FF2B5EF4-FFF2-40B4-BE49-F238E27FC236}">
                <a16:creationId xmlns:a16="http://schemas.microsoft.com/office/drawing/2014/main" id="{AE198A6F-C2E4-465D-8FFC-555C3878265A}"/>
              </a:ext>
            </a:extLst>
          </p:cNvPr>
          <p:cNvSpPr txBox="1"/>
          <p:nvPr/>
        </p:nvSpPr>
        <p:spPr>
          <a:xfrm>
            <a:off x="3216538" y="2955304"/>
            <a:ext cx="498855" cy="307777"/>
          </a:xfrm>
          <a:prstGeom prst="rect">
            <a:avLst/>
          </a:prstGeom>
          <a:noFill/>
        </p:spPr>
        <p:txBody>
          <a:bodyPr wrap="none" rtlCol="0">
            <a:spAutoFit/>
          </a:bodyPr>
          <a:lstStyle/>
          <a:p>
            <a:r>
              <a:rPr lang="es-CO" sz="1400" b="1" dirty="0">
                <a:solidFill>
                  <a:schemeClr val="accent4">
                    <a:lumMod val="75000"/>
                  </a:schemeClr>
                </a:solidFill>
              </a:rPr>
              <a:t>10%</a:t>
            </a:r>
          </a:p>
        </p:txBody>
      </p:sp>
      <p:sp>
        <p:nvSpPr>
          <p:cNvPr id="18" name="Rectángulo 17">
            <a:extLst>
              <a:ext uri="{FF2B5EF4-FFF2-40B4-BE49-F238E27FC236}">
                <a16:creationId xmlns:a16="http://schemas.microsoft.com/office/drawing/2014/main" id="{FFB4225B-2F4C-4DA7-80CE-83899D6477CA}"/>
              </a:ext>
            </a:extLst>
          </p:cNvPr>
          <p:cNvSpPr/>
          <p:nvPr/>
        </p:nvSpPr>
        <p:spPr>
          <a:xfrm>
            <a:off x="15160" y="6544511"/>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005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14" name="CuadroTexto 13">
            <a:extLst>
              <a:ext uri="{FF2B5EF4-FFF2-40B4-BE49-F238E27FC236}">
                <a16:creationId xmlns:a16="http://schemas.microsoft.com/office/drawing/2014/main" id="{55B7D064-5AD6-475C-856E-B83A146E87C4}"/>
              </a:ext>
            </a:extLst>
          </p:cNvPr>
          <p:cNvSpPr txBox="1"/>
          <p:nvPr/>
        </p:nvSpPr>
        <p:spPr>
          <a:xfrm>
            <a:off x="-965821" y="116607"/>
            <a:ext cx="12179299" cy="461665"/>
          </a:xfrm>
          <a:prstGeom prst="rect">
            <a:avLst/>
          </a:prstGeom>
          <a:noFill/>
        </p:spPr>
        <p:txBody>
          <a:bodyPr wrap="square" rtlCol="0">
            <a:spAutoFit/>
          </a:bodyPr>
          <a:lstStyle/>
          <a:p>
            <a:pPr algn="ctr"/>
            <a:r>
              <a:rPr lang="es-ES" sz="2400" b="1" dirty="0">
                <a:solidFill>
                  <a:srgbClr val="000A8B"/>
                </a:solidFill>
              </a:rPr>
              <a:t>Descripción General Portafolio</a:t>
            </a:r>
          </a:p>
        </p:txBody>
      </p:sp>
      <p:pic>
        <p:nvPicPr>
          <p:cNvPr id="11" name="Gráfico 10">
            <a:extLst>
              <a:ext uri="{FF2B5EF4-FFF2-40B4-BE49-F238E27FC236}">
                <a16:creationId xmlns:a16="http://schemas.microsoft.com/office/drawing/2014/main" id="{D0BA8D9F-FCCD-4535-BE02-1B57756E38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782" y="2545186"/>
            <a:ext cx="830702" cy="830702"/>
          </a:xfrm>
          <a:prstGeom prst="rect">
            <a:avLst/>
          </a:prstGeom>
        </p:spPr>
      </p:pic>
      <p:sp>
        <p:nvSpPr>
          <p:cNvPr id="12" name="CuadroTexto 11">
            <a:extLst>
              <a:ext uri="{FF2B5EF4-FFF2-40B4-BE49-F238E27FC236}">
                <a16:creationId xmlns:a16="http://schemas.microsoft.com/office/drawing/2014/main" id="{E672CF77-507C-45B0-B01D-6D5337630283}"/>
              </a:ext>
            </a:extLst>
          </p:cNvPr>
          <p:cNvSpPr txBox="1"/>
          <p:nvPr/>
        </p:nvSpPr>
        <p:spPr>
          <a:xfrm>
            <a:off x="838745" y="2772160"/>
            <a:ext cx="1067280" cy="369332"/>
          </a:xfrm>
          <a:prstGeom prst="rect">
            <a:avLst/>
          </a:prstGeom>
          <a:noFill/>
        </p:spPr>
        <p:txBody>
          <a:bodyPr wrap="none" rtlCol="0">
            <a:spAutoFit/>
          </a:bodyPr>
          <a:lstStyle/>
          <a:p>
            <a:r>
              <a:rPr lang="es-CO" dirty="0">
                <a:solidFill>
                  <a:schemeClr val="tx2"/>
                </a:solidFill>
              </a:rPr>
              <a:t>URBANO </a:t>
            </a:r>
          </a:p>
        </p:txBody>
      </p:sp>
      <p:pic>
        <p:nvPicPr>
          <p:cNvPr id="7" name="Imagen 6" descr="Imagen que contiene edificio, reloj, firmar, señal&#10;&#10;Descripción generada automáticamente">
            <a:extLst>
              <a:ext uri="{FF2B5EF4-FFF2-40B4-BE49-F238E27FC236}">
                <a16:creationId xmlns:a16="http://schemas.microsoft.com/office/drawing/2014/main" id="{A9BE1F06-07B5-4A8D-AC9C-AFED6A089E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159" y="5082448"/>
            <a:ext cx="830702" cy="830702"/>
          </a:xfrm>
          <a:prstGeom prst="rect">
            <a:avLst/>
          </a:prstGeom>
        </p:spPr>
      </p:pic>
      <p:sp>
        <p:nvSpPr>
          <p:cNvPr id="13" name="CuadroTexto 12">
            <a:extLst>
              <a:ext uri="{FF2B5EF4-FFF2-40B4-BE49-F238E27FC236}">
                <a16:creationId xmlns:a16="http://schemas.microsoft.com/office/drawing/2014/main" id="{EA338F4A-34AE-489E-A33E-A5E88B5A31FF}"/>
              </a:ext>
            </a:extLst>
          </p:cNvPr>
          <p:cNvSpPr txBox="1"/>
          <p:nvPr/>
        </p:nvSpPr>
        <p:spPr>
          <a:xfrm>
            <a:off x="1040082" y="5368498"/>
            <a:ext cx="865943" cy="369332"/>
          </a:xfrm>
          <a:prstGeom prst="rect">
            <a:avLst/>
          </a:prstGeom>
          <a:noFill/>
        </p:spPr>
        <p:txBody>
          <a:bodyPr wrap="none" rtlCol="0">
            <a:spAutoFit/>
          </a:bodyPr>
          <a:lstStyle/>
          <a:p>
            <a:r>
              <a:rPr lang="es-CO" dirty="0">
                <a:solidFill>
                  <a:schemeClr val="tx2"/>
                </a:solidFill>
              </a:rPr>
              <a:t>RURAL </a:t>
            </a:r>
          </a:p>
        </p:txBody>
      </p:sp>
      <p:sp>
        <p:nvSpPr>
          <p:cNvPr id="8" name="CuadroTexto 7">
            <a:extLst>
              <a:ext uri="{FF2B5EF4-FFF2-40B4-BE49-F238E27FC236}">
                <a16:creationId xmlns:a16="http://schemas.microsoft.com/office/drawing/2014/main" id="{E5CE06FB-E948-4252-BCB4-AC6790C08026}"/>
              </a:ext>
            </a:extLst>
          </p:cNvPr>
          <p:cNvSpPr txBox="1"/>
          <p:nvPr/>
        </p:nvSpPr>
        <p:spPr>
          <a:xfrm>
            <a:off x="1804156" y="2781078"/>
            <a:ext cx="763351" cy="369332"/>
          </a:xfrm>
          <a:prstGeom prst="rect">
            <a:avLst/>
          </a:prstGeom>
          <a:noFill/>
        </p:spPr>
        <p:txBody>
          <a:bodyPr wrap="none" rtlCol="0">
            <a:spAutoFit/>
          </a:bodyPr>
          <a:lstStyle/>
          <a:p>
            <a:r>
              <a:rPr lang="es-CO" dirty="0">
                <a:solidFill>
                  <a:schemeClr val="accent1"/>
                </a:solidFill>
              </a:rPr>
              <a:t>4.481 </a:t>
            </a:r>
          </a:p>
        </p:txBody>
      </p:sp>
      <p:sp>
        <p:nvSpPr>
          <p:cNvPr id="15" name="CuadroTexto 14">
            <a:extLst>
              <a:ext uri="{FF2B5EF4-FFF2-40B4-BE49-F238E27FC236}">
                <a16:creationId xmlns:a16="http://schemas.microsoft.com/office/drawing/2014/main" id="{32599725-A236-451F-BFA1-30ABD8DD3464}"/>
              </a:ext>
            </a:extLst>
          </p:cNvPr>
          <p:cNvSpPr txBox="1"/>
          <p:nvPr/>
        </p:nvSpPr>
        <p:spPr>
          <a:xfrm>
            <a:off x="1677538" y="1587342"/>
            <a:ext cx="1271502" cy="369332"/>
          </a:xfrm>
          <a:prstGeom prst="rect">
            <a:avLst/>
          </a:prstGeom>
          <a:noFill/>
        </p:spPr>
        <p:txBody>
          <a:bodyPr wrap="none" rtlCol="0">
            <a:spAutoFit/>
          </a:bodyPr>
          <a:lstStyle/>
          <a:p>
            <a:pPr algn="ctr"/>
            <a:r>
              <a:rPr lang="es-CO" dirty="0">
                <a:solidFill>
                  <a:schemeClr val="accent2"/>
                </a:solidFill>
              </a:rPr>
              <a:t>Inmuebles  </a:t>
            </a:r>
          </a:p>
        </p:txBody>
      </p:sp>
      <p:sp>
        <p:nvSpPr>
          <p:cNvPr id="16" name="CuadroTexto 15">
            <a:extLst>
              <a:ext uri="{FF2B5EF4-FFF2-40B4-BE49-F238E27FC236}">
                <a16:creationId xmlns:a16="http://schemas.microsoft.com/office/drawing/2014/main" id="{5BA44B3A-2FB2-4062-9468-762A59BDCBC8}"/>
              </a:ext>
            </a:extLst>
          </p:cNvPr>
          <p:cNvSpPr txBox="1"/>
          <p:nvPr/>
        </p:nvSpPr>
        <p:spPr>
          <a:xfrm>
            <a:off x="2949040" y="1612392"/>
            <a:ext cx="1794851" cy="369332"/>
          </a:xfrm>
          <a:prstGeom prst="rect">
            <a:avLst/>
          </a:prstGeom>
          <a:noFill/>
        </p:spPr>
        <p:txBody>
          <a:bodyPr wrap="none" rtlCol="0">
            <a:spAutoFit/>
          </a:bodyPr>
          <a:lstStyle/>
          <a:p>
            <a:pPr algn="ctr"/>
            <a:r>
              <a:rPr lang="es-CO" dirty="0">
                <a:solidFill>
                  <a:schemeClr val="accent2"/>
                </a:solidFill>
              </a:rPr>
              <a:t>Valor Portafolio   </a:t>
            </a:r>
          </a:p>
        </p:txBody>
      </p:sp>
      <p:sp>
        <p:nvSpPr>
          <p:cNvPr id="9" name="Rectángulo 8">
            <a:extLst>
              <a:ext uri="{FF2B5EF4-FFF2-40B4-BE49-F238E27FC236}">
                <a16:creationId xmlns:a16="http://schemas.microsoft.com/office/drawing/2014/main" id="{3BA84547-2AFC-441E-B610-A6DB58657E99}"/>
              </a:ext>
            </a:extLst>
          </p:cNvPr>
          <p:cNvSpPr/>
          <p:nvPr/>
        </p:nvSpPr>
        <p:spPr>
          <a:xfrm>
            <a:off x="2779542" y="5281667"/>
            <a:ext cx="2264915" cy="646331"/>
          </a:xfrm>
          <a:prstGeom prst="rect">
            <a:avLst/>
          </a:prstGeom>
        </p:spPr>
        <p:txBody>
          <a:bodyPr wrap="none">
            <a:spAutoFit/>
          </a:bodyPr>
          <a:lstStyle/>
          <a:p>
            <a:pPr algn="ctr"/>
            <a:r>
              <a:rPr lang="es-CO" dirty="0">
                <a:solidFill>
                  <a:srgbClr val="000000"/>
                </a:solidFill>
                <a:latin typeface="Times New Roman" panose="02020603050405020304" pitchFamily="18" charset="0"/>
              </a:rPr>
              <a:t> </a:t>
            </a:r>
            <a:r>
              <a:rPr lang="es-CO" dirty="0">
                <a:solidFill>
                  <a:schemeClr val="accent1"/>
                </a:solidFill>
              </a:rPr>
              <a:t>COP 162,698,247,760</a:t>
            </a:r>
          </a:p>
          <a:p>
            <a:pPr algn="ctr"/>
            <a:r>
              <a:rPr lang="es-CO" dirty="0">
                <a:solidFill>
                  <a:schemeClr val="accent1"/>
                </a:solidFill>
              </a:rPr>
              <a:t>USD  44,660,513</a:t>
            </a:r>
          </a:p>
        </p:txBody>
      </p:sp>
      <p:sp>
        <p:nvSpPr>
          <p:cNvPr id="10" name="CuadroTexto 9">
            <a:extLst>
              <a:ext uri="{FF2B5EF4-FFF2-40B4-BE49-F238E27FC236}">
                <a16:creationId xmlns:a16="http://schemas.microsoft.com/office/drawing/2014/main" id="{99A6177E-A31E-4FC6-BB86-6F21AEC7DD64}"/>
              </a:ext>
            </a:extLst>
          </p:cNvPr>
          <p:cNvSpPr txBox="1"/>
          <p:nvPr/>
        </p:nvSpPr>
        <p:spPr>
          <a:xfrm>
            <a:off x="-40649" y="6345860"/>
            <a:ext cx="1524776" cy="261610"/>
          </a:xfrm>
          <a:prstGeom prst="rect">
            <a:avLst/>
          </a:prstGeom>
          <a:noFill/>
        </p:spPr>
        <p:txBody>
          <a:bodyPr wrap="none" rtlCol="0">
            <a:spAutoFit/>
          </a:bodyPr>
          <a:lstStyle/>
          <a:p>
            <a:r>
              <a:rPr lang="es-CO" sz="1100" dirty="0"/>
              <a:t>TRM 3.643 01/07/2020</a:t>
            </a:r>
          </a:p>
        </p:txBody>
      </p:sp>
      <p:sp>
        <p:nvSpPr>
          <p:cNvPr id="19" name="CuadroTexto 18">
            <a:extLst>
              <a:ext uri="{FF2B5EF4-FFF2-40B4-BE49-F238E27FC236}">
                <a16:creationId xmlns:a16="http://schemas.microsoft.com/office/drawing/2014/main" id="{1429F9B4-2906-4F2D-8E12-B12425D57E61}"/>
              </a:ext>
            </a:extLst>
          </p:cNvPr>
          <p:cNvSpPr txBox="1"/>
          <p:nvPr/>
        </p:nvSpPr>
        <p:spPr>
          <a:xfrm>
            <a:off x="2017831" y="5324439"/>
            <a:ext cx="535724" cy="369332"/>
          </a:xfrm>
          <a:prstGeom prst="rect">
            <a:avLst/>
          </a:prstGeom>
          <a:noFill/>
        </p:spPr>
        <p:txBody>
          <a:bodyPr wrap="none" rtlCol="0">
            <a:spAutoFit/>
          </a:bodyPr>
          <a:lstStyle/>
          <a:p>
            <a:r>
              <a:rPr lang="es-CO" dirty="0">
                <a:solidFill>
                  <a:schemeClr val="accent1"/>
                </a:solidFill>
              </a:rPr>
              <a:t>587</a:t>
            </a:r>
          </a:p>
        </p:txBody>
      </p:sp>
      <p:cxnSp>
        <p:nvCxnSpPr>
          <p:cNvPr id="20" name="Conector recto 19">
            <a:extLst>
              <a:ext uri="{FF2B5EF4-FFF2-40B4-BE49-F238E27FC236}">
                <a16:creationId xmlns:a16="http://schemas.microsoft.com/office/drawing/2014/main" id="{56073575-F606-435C-BF10-EAC23AD67F83}"/>
              </a:ext>
            </a:extLst>
          </p:cNvPr>
          <p:cNvCxnSpPr/>
          <p:nvPr/>
        </p:nvCxnSpPr>
        <p:spPr>
          <a:xfrm>
            <a:off x="61959" y="4672349"/>
            <a:ext cx="1206808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Rectángulo 20">
            <a:extLst>
              <a:ext uri="{FF2B5EF4-FFF2-40B4-BE49-F238E27FC236}">
                <a16:creationId xmlns:a16="http://schemas.microsoft.com/office/drawing/2014/main" id="{7ACD2EDB-57C8-47A1-B7BB-D7A6F289AC31}"/>
              </a:ext>
            </a:extLst>
          </p:cNvPr>
          <p:cNvSpPr/>
          <p:nvPr/>
        </p:nvSpPr>
        <p:spPr>
          <a:xfrm>
            <a:off x="2558227" y="2606804"/>
            <a:ext cx="2386082" cy="646331"/>
          </a:xfrm>
          <a:prstGeom prst="rect">
            <a:avLst/>
          </a:prstGeom>
        </p:spPr>
        <p:txBody>
          <a:bodyPr wrap="square">
            <a:spAutoFit/>
          </a:bodyPr>
          <a:lstStyle/>
          <a:p>
            <a:pPr algn="ctr"/>
            <a:r>
              <a:rPr lang="es-CO" dirty="0">
                <a:solidFill>
                  <a:schemeClr val="accent1"/>
                </a:solidFill>
              </a:rPr>
              <a:t>COP 1,209,659,108,881</a:t>
            </a:r>
          </a:p>
          <a:p>
            <a:pPr algn="ctr"/>
            <a:r>
              <a:rPr lang="es-CO" dirty="0">
                <a:solidFill>
                  <a:schemeClr val="accent1"/>
                </a:solidFill>
              </a:rPr>
              <a:t> USD  332,050,263</a:t>
            </a:r>
          </a:p>
        </p:txBody>
      </p:sp>
      <p:sp>
        <p:nvSpPr>
          <p:cNvPr id="23" name="CuadroTexto 22">
            <a:extLst>
              <a:ext uri="{FF2B5EF4-FFF2-40B4-BE49-F238E27FC236}">
                <a16:creationId xmlns:a16="http://schemas.microsoft.com/office/drawing/2014/main" id="{90B1D7BA-CD27-4DC1-8AE7-91D3E1058042}"/>
              </a:ext>
            </a:extLst>
          </p:cNvPr>
          <p:cNvSpPr txBox="1"/>
          <p:nvPr/>
        </p:nvSpPr>
        <p:spPr>
          <a:xfrm>
            <a:off x="1743073" y="4699506"/>
            <a:ext cx="1271502" cy="369332"/>
          </a:xfrm>
          <a:prstGeom prst="rect">
            <a:avLst/>
          </a:prstGeom>
          <a:noFill/>
        </p:spPr>
        <p:txBody>
          <a:bodyPr wrap="none" rtlCol="0">
            <a:spAutoFit/>
          </a:bodyPr>
          <a:lstStyle/>
          <a:p>
            <a:pPr algn="ctr"/>
            <a:r>
              <a:rPr lang="es-CO" dirty="0">
                <a:solidFill>
                  <a:schemeClr val="accent2"/>
                </a:solidFill>
              </a:rPr>
              <a:t>Inmuebles  </a:t>
            </a:r>
          </a:p>
        </p:txBody>
      </p:sp>
      <p:sp>
        <p:nvSpPr>
          <p:cNvPr id="24" name="CuadroTexto 23">
            <a:extLst>
              <a:ext uri="{FF2B5EF4-FFF2-40B4-BE49-F238E27FC236}">
                <a16:creationId xmlns:a16="http://schemas.microsoft.com/office/drawing/2014/main" id="{E330BB99-81A0-4EB3-8EF5-7C7A5C2F4839}"/>
              </a:ext>
            </a:extLst>
          </p:cNvPr>
          <p:cNvSpPr txBox="1"/>
          <p:nvPr/>
        </p:nvSpPr>
        <p:spPr>
          <a:xfrm>
            <a:off x="3014575" y="4724270"/>
            <a:ext cx="1794851" cy="369332"/>
          </a:xfrm>
          <a:prstGeom prst="rect">
            <a:avLst/>
          </a:prstGeom>
          <a:noFill/>
        </p:spPr>
        <p:txBody>
          <a:bodyPr wrap="none" rtlCol="0">
            <a:spAutoFit/>
          </a:bodyPr>
          <a:lstStyle/>
          <a:p>
            <a:pPr algn="ctr"/>
            <a:r>
              <a:rPr lang="es-CO" dirty="0">
                <a:solidFill>
                  <a:schemeClr val="accent2"/>
                </a:solidFill>
              </a:rPr>
              <a:t>Valor Portafolio   </a:t>
            </a:r>
          </a:p>
        </p:txBody>
      </p:sp>
      <p:pic>
        <p:nvPicPr>
          <p:cNvPr id="25" name="Gráfico 24">
            <a:extLst>
              <a:ext uri="{FF2B5EF4-FFF2-40B4-BE49-F238E27FC236}">
                <a16:creationId xmlns:a16="http://schemas.microsoft.com/office/drawing/2014/main" id="{3DC105BA-E93B-4804-821A-25CDE06789A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09006" y="1377787"/>
            <a:ext cx="672832" cy="672832"/>
          </a:xfrm>
          <a:prstGeom prst="rect">
            <a:avLst/>
          </a:prstGeom>
        </p:spPr>
      </p:pic>
      <p:sp>
        <p:nvSpPr>
          <p:cNvPr id="27" name="CuadroTexto 26">
            <a:extLst>
              <a:ext uri="{FF2B5EF4-FFF2-40B4-BE49-F238E27FC236}">
                <a16:creationId xmlns:a16="http://schemas.microsoft.com/office/drawing/2014/main" id="{DD45ECC1-691A-4422-81C3-71F020FE691D}"/>
              </a:ext>
            </a:extLst>
          </p:cNvPr>
          <p:cNvSpPr txBox="1"/>
          <p:nvPr/>
        </p:nvSpPr>
        <p:spPr>
          <a:xfrm>
            <a:off x="5445189" y="1574360"/>
            <a:ext cx="1096582" cy="369332"/>
          </a:xfrm>
          <a:prstGeom prst="rect">
            <a:avLst/>
          </a:prstGeom>
          <a:noFill/>
        </p:spPr>
        <p:txBody>
          <a:bodyPr wrap="none" rtlCol="0">
            <a:spAutoFit/>
          </a:bodyPr>
          <a:lstStyle/>
          <a:p>
            <a:r>
              <a:rPr lang="es-CO" dirty="0">
                <a:solidFill>
                  <a:schemeClr val="tx2"/>
                </a:solidFill>
              </a:rPr>
              <a:t>VIVIENDA</a:t>
            </a:r>
          </a:p>
        </p:txBody>
      </p:sp>
      <p:sp>
        <p:nvSpPr>
          <p:cNvPr id="28" name="CuadroTexto 27">
            <a:extLst>
              <a:ext uri="{FF2B5EF4-FFF2-40B4-BE49-F238E27FC236}">
                <a16:creationId xmlns:a16="http://schemas.microsoft.com/office/drawing/2014/main" id="{F05CF7B0-012E-44DA-B012-1B0E9A4F0B81}"/>
              </a:ext>
            </a:extLst>
          </p:cNvPr>
          <p:cNvSpPr txBox="1"/>
          <p:nvPr/>
        </p:nvSpPr>
        <p:spPr>
          <a:xfrm>
            <a:off x="7727294" y="872239"/>
            <a:ext cx="1074160" cy="369332"/>
          </a:xfrm>
          <a:prstGeom prst="rect">
            <a:avLst/>
          </a:prstGeom>
          <a:noFill/>
        </p:spPr>
        <p:txBody>
          <a:bodyPr wrap="square" rtlCol="0">
            <a:spAutoFit/>
          </a:bodyPr>
          <a:lstStyle/>
          <a:p>
            <a:pPr algn="ctr"/>
            <a:r>
              <a:rPr lang="es-CO" dirty="0">
                <a:solidFill>
                  <a:schemeClr val="accent2"/>
                </a:solidFill>
              </a:rPr>
              <a:t>Q</a:t>
            </a:r>
          </a:p>
        </p:txBody>
      </p:sp>
      <p:sp>
        <p:nvSpPr>
          <p:cNvPr id="29" name="CuadroTexto 28">
            <a:extLst>
              <a:ext uri="{FF2B5EF4-FFF2-40B4-BE49-F238E27FC236}">
                <a16:creationId xmlns:a16="http://schemas.microsoft.com/office/drawing/2014/main" id="{FF2A5E15-821E-4B04-9783-769B3177E139}"/>
              </a:ext>
            </a:extLst>
          </p:cNvPr>
          <p:cNvSpPr txBox="1"/>
          <p:nvPr/>
        </p:nvSpPr>
        <p:spPr>
          <a:xfrm>
            <a:off x="8901146" y="852242"/>
            <a:ext cx="316112" cy="369332"/>
          </a:xfrm>
          <a:prstGeom prst="rect">
            <a:avLst/>
          </a:prstGeom>
          <a:noFill/>
        </p:spPr>
        <p:txBody>
          <a:bodyPr wrap="none" rtlCol="0">
            <a:spAutoFit/>
          </a:bodyPr>
          <a:lstStyle/>
          <a:p>
            <a:pPr algn="ctr"/>
            <a:r>
              <a:rPr lang="es-CO" dirty="0">
                <a:solidFill>
                  <a:schemeClr val="accent2"/>
                </a:solidFill>
              </a:rPr>
              <a:t>V</a:t>
            </a:r>
          </a:p>
        </p:txBody>
      </p:sp>
      <p:pic>
        <p:nvPicPr>
          <p:cNvPr id="3" name="Gráfico 2">
            <a:extLst>
              <a:ext uri="{FF2B5EF4-FFF2-40B4-BE49-F238E27FC236}">
                <a16:creationId xmlns:a16="http://schemas.microsoft.com/office/drawing/2014/main" id="{C8267D06-CC40-4CFD-857A-65E83900158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58831" y="2238941"/>
            <a:ext cx="672832" cy="672832"/>
          </a:xfrm>
          <a:prstGeom prst="rect">
            <a:avLst/>
          </a:prstGeom>
        </p:spPr>
      </p:pic>
      <p:sp>
        <p:nvSpPr>
          <p:cNvPr id="30" name="CuadroTexto 29">
            <a:extLst>
              <a:ext uri="{FF2B5EF4-FFF2-40B4-BE49-F238E27FC236}">
                <a16:creationId xmlns:a16="http://schemas.microsoft.com/office/drawing/2014/main" id="{96C6E54C-B470-45A2-ADEF-B82603D18E08}"/>
              </a:ext>
            </a:extLst>
          </p:cNvPr>
          <p:cNvSpPr txBox="1"/>
          <p:nvPr/>
        </p:nvSpPr>
        <p:spPr>
          <a:xfrm>
            <a:off x="5459977" y="2380708"/>
            <a:ext cx="1016625" cy="369332"/>
          </a:xfrm>
          <a:prstGeom prst="rect">
            <a:avLst/>
          </a:prstGeom>
          <a:noFill/>
        </p:spPr>
        <p:txBody>
          <a:bodyPr wrap="none" rtlCol="0">
            <a:spAutoFit/>
          </a:bodyPr>
          <a:lstStyle/>
          <a:p>
            <a:r>
              <a:rPr lang="es-CO" dirty="0">
                <a:solidFill>
                  <a:schemeClr val="tx2"/>
                </a:solidFill>
              </a:rPr>
              <a:t>OFICINA </a:t>
            </a:r>
          </a:p>
        </p:txBody>
      </p:sp>
      <p:pic>
        <p:nvPicPr>
          <p:cNvPr id="18" name="Gráfico 17">
            <a:extLst>
              <a:ext uri="{FF2B5EF4-FFF2-40B4-BE49-F238E27FC236}">
                <a16:creationId xmlns:a16="http://schemas.microsoft.com/office/drawing/2014/main" id="{01673293-BFF1-4E81-A5C7-09E6F812DA4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45575" y="3008738"/>
            <a:ext cx="646332" cy="646332"/>
          </a:xfrm>
          <a:prstGeom prst="rect">
            <a:avLst/>
          </a:prstGeom>
        </p:spPr>
      </p:pic>
      <p:sp>
        <p:nvSpPr>
          <p:cNvPr id="32" name="CuadroTexto 31">
            <a:extLst>
              <a:ext uri="{FF2B5EF4-FFF2-40B4-BE49-F238E27FC236}">
                <a16:creationId xmlns:a16="http://schemas.microsoft.com/office/drawing/2014/main" id="{E3D9F376-0E3F-4538-A78B-7EB6317B9F89}"/>
              </a:ext>
            </a:extLst>
          </p:cNvPr>
          <p:cNvSpPr txBox="1"/>
          <p:nvPr/>
        </p:nvSpPr>
        <p:spPr>
          <a:xfrm>
            <a:off x="5351958" y="3229910"/>
            <a:ext cx="1355564" cy="369332"/>
          </a:xfrm>
          <a:prstGeom prst="rect">
            <a:avLst/>
          </a:prstGeom>
          <a:noFill/>
        </p:spPr>
        <p:txBody>
          <a:bodyPr wrap="none" rtlCol="0">
            <a:spAutoFit/>
          </a:bodyPr>
          <a:lstStyle/>
          <a:p>
            <a:r>
              <a:rPr lang="es-CO" dirty="0">
                <a:solidFill>
                  <a:schemeClr val="tx2"/>
                </a:solidFill>
              </a:rPr>
              <a:t>COMERCIAL </a:t>
            </a:r>
          </a:p>
        </p:txBody>
      </p:sp>
      <p:sp>
        <p:nvSpPr>
          <p:cNvPr id="33" name="CuadroTexto 32">
            <a:extLst>
              <a:ext uri="{FF2B5EF4-FFF2-40B4-BE49-F238E27FC236}">
                <a16:creationId xmlns:a16="http://schemas.microsoft.com/office/drawing/2014/main" id="{CAB4F73D-5820-48E5-B61B-5AE516193F42}"/>
              </a:ext>
            </a:extLst>
          </p:cNvPr>
          <p:cNvSpPr txBox="1"/>
          <p:nvPr/>
        </p:nvSpPr>
        <p:spPr>
          <a:xfrm>
            <a:off x="5190419" y="4051215"/>
            <a:ext cx="1755160" cy="369332"/>
          </a:xfrm>
          <a:prstGeom prst="rect">
            <a:avLst/>
          </a:prstGeom>
          <a:noFill/>
        </p:spPr>
        <p:txBody>
          <a:bodyPr wrap="none" rtlCol="0">
            <a:spAutoFit/>
          </a:bodyPr>
          <a:lstStyle/>
          <a:p>
            <a:r>
              <a:rPr lang="es-CO" dirty="0">
                <a:solidFill>
                  <a:schemeClr val="tx2"/>
                </a:solidFill>
              </a:rPr>
              <a:t>CONSTRUCCIÓN </a:t>
            </a:r>
          </a:p>
        </p:txBody>
      </p:sp>
      <p:pic>
        <p:nvPicPr>
          <p:cNvPr id="37" name="Gráfico 36">
            <a:extLst>
              <a:ext uri="{FF2B5EF4-FFF2-40B4-BE49-F238E27FC236}">
                <a16:creationId xmlns:a16="http://schemas.microsoft.com/office/drawing/2014/main" id="{0BBFA0BB-8E7A-49BC-9C8C-6734B47E25C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958831" y="3818442"/>
            <a:ext cx="728870" cy="728870"/>
          </a:xfrm>
          <a:prstGeom prst="rect">
            <a:avLst/>
          </a:prstGeom>
        </p:spPr>
      </p:pic>
      <p:sp>
        <p:nvSpPr>
          <p:cNvPr id="38" name="Abrir llave 37">
            <a:extLst>
              <a:ext uri="{FF2B5EF4-FFF2-40B4-BE49-F238E27FC236}">
                <a16:creationId xmlns:a16="http://schemas.microsoft.com/office/drawing/2014/main" id="{FDF3B86D-3EEB-4E2F-B670-31A078041B35}"/>
              </a:ext>
            </a:extLst>
          </p:cNvPr>
          <p:cNvSpPr/>
          <p:nvPr/>
        </p:nvSpPr>
        <p:spPr>
          <a:xfrm>
            <a:off x="4910273" y="1130321"/>
            <a:ext cx="322897" cy="33800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9" name="Rectángulo 38">
            <a:extLst>
              <a:ext uri="{FF2B5EF4-FFF2-40B4-BE49-F238E27FC236}">
                <a16:creationId xmlns:a16="http://schemas.microsoft.com/office/drawing/2014/main" id="{FBEF99A8-08C9-4075-84AF-5CB5619E3A48}"/>
              </a:ext>
            </a:extLst>
          </p:cNvPr>
          <p:cNvSpPr/>
          <p:nvPr/>
        </p:nvSpPr>
        <p:spPr>
          <a:xfrm>
            <a:off x="7499875" y="1555244"/>
            <a:ext cx="2463818" cy="369332"/>
          </a:xfrm>
          <a:prstGeom prst="rect">
            <a:avLst/>
          </a:prstGeom>
        </p:spPr>
        <p:txBody>
          <a:bodyPr wrap="square">
            <a:spAutoFit/>
          </a:bodyPr>
          <a:lstStyle/>
          <a:p>
            <a:pPr algn="ctr"/>
            <a:r>
              <a:rPr lang="es-CO" dirty="0">
                <a:solidFill>
                  <a:schemeClr val="accent1"/>
                </a:solidFill>
              </a:rPr>
              <a:t>58%      57%</a:t>
            </a:r>
          </a:p>
        </p:txBody>
      </p:sp>
      <p:sp>
        <p:nvSpPr>
          <p:cNvPr id="40" name="Rectángulo 39">
            <a:extLst>
              <a:ext uri="{FF2B5EF4-FFF2-40B4-BE49-F238E27FC236}">
                <a16:creationId xmlns:a16="http://schemas.microsoft.com/office/drawing/2014/main" id="{8A12BA4F-BB69-4719-93BF-EE28E66017AF}"/>
              </a:ext>
            </a:extLst>
          </p:cNvPr>
          <p:cNvSpPr/>
          <p:nvPr/>
        </p:nvSpPr>
        <p:spPr>
          <a:xfrm>
            <a:off x="7501164" y="2345638"/>
            <a:ext cx="2463818" cy="369332"/>
          </a:xfrm>
          <a:prstGeom prst="rect">
            <a:avLst/>
          </a:prstGeom>
        </p:spPr>
        <p:txBody>
          <a:bodyPr wrap="square">
            <a:spAutoFit/>
          </a:bodyPr>
          <a:lstStyle/>
          <a:p>
            <a:pPr algn="ctr"/>
            <a:r>
              <a:rPr lang="es-CO" dirty="0">
                <a:solidFill>
                  <a:schemeClr val="accent1"/>
                </a:solidFill>
              </a:rPr>
              <a:t>2%      2%</a:t>
            </a:r>
          </a:p>
        </p:txBody>
      </p:sp>
      <p:sp>
        <p:nvSpPr>
          <p:cNvPr id="41" name="Rectángulo 40">
            <a:extLst>
              <a:ext uri="{FF2B5EF4-FFF2-40B4-BE49-F238E27FC236}">
                <a16:creationId xmlns:a16="http://schemas.microsoft.com/office/drawing/2014/main" id="{88C1C168-2C7E-4CA3-ABAC-1EB8266FC10B}"/>
              </a:ext>
            </a:extLst>
          </p:cNvPr>
          <p:cNvSpPr/>
          <p:nvPr/>
        </p:nvSpPr>
        <p:spPr>
          <a:xfrm>
            <a:off x="7499875" y="3162414"/>
            <a:ext cx="2463818" cy="369332"/>
          </a:xfrm>
          <a:prstGeom prst="rect">
            <a:avLst/>
          </a:prstGeom>
        </p:spPr>
        <p:txBody>
          <a:bodyPr wrap="square">
            <a:spAutoFit/>
          </a:bodyPr>
          <a:lstStyle/>
          <a:p>
            <a:pPr algn="ctr"/>
            <a:r>
              <a:rPr lang="es-CO" dirty="0">
                <a:solidFill>
                  <a:schemeClr val="accent1"/>
                </a:solidFill>
              </a:rPr>
              <a:t>13%        13%</a:t>
            </a:r>
          </a:p>
        </p:txBody>
      </p:sp>
      <p:sp>
        <p:nvSpPr>
          <p:cNvPr id="42" name="Rectángulo 41">
            <a:extLst>
              <a:ext uri="{FF2B5EF4-FFF2-40B4-BE49-F238E27FC236}">
                <a16:creationId xmlns:a16="http://schemas.microsoft.com/office/drawing/2014/main" id="{30554C31-7E4F-4D42-A34F-8D016E9A14F3}"/>
              </a:ext>
            </a:extLst>
          </p:cNvPr>
          <p:cNvSpPr/>
          <p:nvPr/>
        </p:nvSpPr>
        <p:spPr>
          <a:xfrm>
            <a:off x="7543111" y="4007998"/>
            <a:ext cx="2463818" cy="369332"/>
          </a:xfrm>
          <a:prstGeom prst="rect">
            <a:avLst/>
          </a:prstGeom>
        </p:spPr>
        <p:txBody>
          <a:bodyPr wrap="square">
            <a:spAutoFit/>
          </a:bodyPr>
          <a:lstStyle/>
          <a:p>
            <a:pPr algn="ctr"/>
            <a:r>
              <a:rPr lang="es-CO" dirty="0">
                <a:solidFill>
                  <a:schemeClr val="accent1"/>
                </a:solidFill>
              </a:rPr>
              <a:t>27%       28%</a:t>
            </a:r>
          </a:p>
        </p:txBody>
      </p:sp>
      <p:sp>
        <p:nvSpPr>
          <p:cNvPr id="43" name="CuadroTexto 42">
            <a:extLst>
              <a:ext uri="{FF2B5EF4-FFF2-40B4-BE49-F238E27FC236}">
                <a16:creationId xmlns:a16="http://schemas.microsoft.com/office/drawing/2014/main" id="{328A4D4D-621A-4232-B9EB-2B9FA915E116}"/>
              </a:ext>
            </a:extLst>
          </p:cNvPr>
          <p:cNvSpPr txBox="1"/>
          <p:nvPr/>
        </p:nvSpPr>
        <p:spPr>
          <a:xfrm>
            <a:off x="10006929" y="877505"/>
            <a:ext cx="1279517" cy="369332"/>
          </a:xfrm>
          <a:prstGeom prst="rect">
            <a:avLst/>
          </a:prstGeom>
          <a:noFill/>
        </p:spPr>
        <p:txBody>
          <a:bodyPr wrap="none" rtlCol="0">
            <a:spAutoFit/>
          </a:bodyPr>
          <a:lstStyle/>
          <a:p>
            <a:pPr algn="ctr"/>
            <a:r>
              <a:rPr lang="es-CO" dirty="0">
                <a:solidFill>
                  <a:schemeClr val="accent2"/>
                </a:solidFill>
              </a:rPr>
              <a:t>Descripción</a:t>
            </a:r>
          </a:p>
        </p:txBody>
      </p:sp>
      <p:sp>
        <p:nvSpPr>
          <p:cNvPr id="44" name="CuadroTexto 43">
            <a:extLst>
              <a:ext uri="{FF2B5EF4-FFF2-40B4-BE49-F238E27FC236}">
                <a16:creationId xmlns:a16="http://schemas.microsoft.com/office/drawing/2014/main" id="{E368CA09-3BDF-47CF-BCA5-7E998A3CF8A7}"/>
              </a:ext>
            </a:extLst>
          </p:cNvPr>
          <p:cNvSpPr txBox="1"/>
          <p:nvPr/>
        </p:nvSpPr>
        <p:spPr>
          <a:xfrm>
            <a:off x="9696221" y="1462798"/>
            <a:ext cx="2069084" cy="646331"/>
          </a:xfrm>
          <a:prstGeom prst="rect">
            <a:avLst/>
          </a:prstGeom>
          <a:noFill/>
        </p:spPr>
        <p:txBody>
          <a:bodyPr wrap="square" rtlCol="0">
            <a:spAutoFit/>
          </a:bodyPr>
          <a:lstStyle/>
          <a:p>
            <a:r>
              <a:rPr lang="es-CO" dirty="0"/>
              <a:t>Casa, Apartamento, Edificio. </a:t>
            </a:r>
          </a:p>
        </p:txBody>
      </p:sp>
      <p:sp>
        <p:nvSpPr>
          <p:cNvPr id="45" name="CuadroTexto 44">
            <a:extLst>
              <a:ext uri="{FF2B5EF4-FFF2-40B4-BE49-F238E27FC236}">
                <a16:creationId xmlns:a16="http://schemas.microsoft.com/office/drawing/2014/main" id="{396FA5FC-93D9-426F-B342-31AB3BD8982A}"/>
              </a:ext>
            </a:extLst>
          </p:cNvPr>
          <p:cNvSpPr txBox="1"/>
          <p:nvPr/>
        </p:nvSpPr>
        <p:spPr>
          <a:xfrm>
            <a:off x="9696221" y="2252191"/>
            <a:ext cx="2069084" cy="646331"/>
          </a:xfrm>
          <a:prstGeom prst="rect">
            <a:avLst/>
          </a:prstGeom>
          <a:noFill/>
        </p:spPr>
        <p:txBody>
          <a:bodyPr wrap="square" rtlCol="0">
            <a:spAutoFit/>
          </a:bodyPr>
          <a:lstStyle/>
          <a:p>
            <a:r>
              <a:rPr lang="es-CO" dirty="0"/>
              <a:t>Casa, Apartamento, Edificio. </a:t>
            </a:r>
          </a:p>
        </p:txBody>
      </p:sp>
      <p:sp>
        <p:nvSpPr>
          <p:cNvPr id="46" name="CuadroTexto 45">
            <a:extLst>
              <a:ext uri="{FF2B5EF4-FFF2-40B4-BE49-F238E27FC236}">
                <a16:creationId xmlns:a16="http://schemas.microsoft.com/office/drawing/2014/main" id="{A6C2FC40-42A3-4BC3-932B-BF6113DCB43A}"/>
              </a:ext>
            </a:extLst>
          </p:cNvPr>
          <p:cNvSpPr txBox="1"/>
          <p:nvPr/>
        </p:nvSpPr>
        <p:spPr>
          <a:xfrm>
            <a:off x="9696221" y="3020664"/>
            <a:ext cx="2243988" cy="646331"/>
          </a:xfrm>
          <a:prstGeom prst="rect">
            <a:avLst/>
          </a:prstGeom>
          <a:noFill/>
        </p:spPr>
        <p:txBody>
          <a:bodyPr wrap="square" rtlCol="0">
            <a:spAutoFit/>
          </a:bodyPr>
          <a:lstStyle/>
          <a:p>
            <a:r>
              <a:rPr lang="es-CO" dirty="0"/>
              <a:t>Bodegas, Hoteles, Locales Comerciales</a:t>
            </a:r>
          </a:p>
        </p:txBody>
      </p:sp>
      <p:sp>
        <p:nvSpPr>
          <p:cNvPr id="47" name="CuadroTexto 46">
            <a:extLst>
              <a:ext uri="{FF2B5EF4-FFF2-40B4-BE49-F238E27FC236}">
                <a16:creationId xmlns:a16="http://schemas.microsoft.com/office/drawing/2014/main" id="{348B543E-A18D-44C9-A49D-1AD546D6EA0A}"/>
              </a:ext>
            </a:extLst>
          </p:cNvPr>
          <p:cNvSpPr txBox="1"/>
          <p:nvPr/>
        </p:nvSpPr>
        <p:spPr>
          <a:xfrm>
            <a:off x="9696221" y="3878508"/>
            <a:ext cx="2243988" cy="646331"/>
          </a:xfrm>
          <a:prstGeom prst="rect">
            <a:avLst/>
          </a:prstGeom>
          <a:noFill/>
        </p:spPr>
        <p:txBody>
          <a:bodyPr wrap="square" rtlCol="0">
            <a:spAutoFit/>
          </a:bodyPr>
          <a:lstStyle/>
          <a:p>
            <a:r>
              <a:rPr lang="es-CO" dirty="0"/>
              <a:t>Lotes VIS, Comercio, Vivienda. </a:t>
            </a:r>
          </a:p>
        </p:txBody>
      </p:sp>
      <p:sp>
        <p:nvSpPr>
          <p:cNvPr id="48" name="Abrir llave 47">
            <a:extLst>
              <a:ext uri="{FF2B5EF4-FFF2-40B4-BE49-F238E27FC236}">
                <a16:creationId xmlns:a16="http://schemas.microsoft.com/office/drawing/2014/main" id="{C7B76E90-EF5F-4536-9583-86B413AAAED0}"/>
              </a:ext>
            </a:extLst>
          </p:cNvPr>
          <p:cNvSpPr/>
          <p:nvPr/>
        </p:nvSpPr>
        <p:spPr>
          <a:xfrm>
            <a:off x="5044456" y="4876804"/>
            <a:ext cx="225987" cy="149117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49" name="CuadroTexto 48">
            <a:extLst>
              <a:ext uri="{FF2B5EF4-FFF2-40B4-BE49-F238E27FC236}">
                <a16:creationId xmlns:a16="http://schemas.microsoft.com/office/drawing/2014/main" id="{754AA8A6-8A77-43BC-BBCA-A896373CA6BF}"/>
              </a:ext>
            </a:extLst>
          </p:cNvPr>
          <p:cNvSpPr txBox="1"/>
          <p:nvPr/>
        </p:nvSpPr>
        <p:spPr>
          <a:xfrm>
            <a:off x="5218420" y="4999166"/>
            <a:ext cx="1567096" cy="369332"/>
          </a:xfrm>
          <a:prstGeom prst="rect">
            <a:avLst/>
          </a:prstGeom>
          <a:noFill/>
        </p:spPr>
        <p:txBody>
          <a:bodyPr wrap="none" rtlCol="0">
            <a:spAutoFit/>
          </a:bodyPr>
          <a:lstStyle/>
          <a:p>
            <a:r>
              <a:rPr lang="es-CO" dirty="0">
                <a:solidFill>
                  <a:schemeClr val="tx2"/>
                </a:solidFill>
              </a:rPr>
              <a:t>AGRICULTURA </a:t>
            </a:r>
          </a:p>
        </p:txBody>
      </p:sp>
      <p:pic>
        <p:nvPicPr>
          <p:cNvPr id="51" name="Gráfico 50">
            <a:extLst>
              <a:ext uri="{FF2B5EF4-FFF2-40B4-BE49-F238E27FC236}">
                <a16:creationId xmlns:a16="http://schemas.microsoft.com/office/drawing/2014/main" id="{BE3557F6-1116-4B63-92B8-29ED613B78E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26972" y="4841343"/>
            <a:ext cx="592587" cy="592587"/>
          </a:xfrm>
          <a:prstGeom prst="rect">
            <a:avLst/>
          </a:prstGeom>
        </p:spPr>
      </p:pic>
      <p:sp>
        <p:nvSpPr>
          <p:cNvPr id="52" name="CuadroTexto 51">
            <a:extLst>
              <a:ext uri="{FF2B5EF4-FFF2-40B4-BE49-F238E27FC236}">
                <a16:creationId xmlns:a16="http://schemas.microsoft.com/office/drawing/2014/main" id="{08AA2D1E-5B90-4990-99C3-F975163B63B7}"/>
              </a:ext>
            </a:extLst>
          </p:cNvPr>
          <p:cNvSpPr txBox="1"/>
          <p:nvPr/>
        </p:nvSpPr>
        <p:spPr>
          <a:xfrm>
            <a:off x="5240228" y="5892209"/>
            <a:ext cx="1480855" cy="369332"/>
          </a:xfrm>
          <a:prstGeom prst="rect">
            <a:avLst/>
          </a:prstGeom>
          <a:noFill/>
        </p:spPr>
        <p:txBody>
          <a:bodyPr wrap="none" rtlCol="0">
            <a:spAutoFit/>
          </a:bodyPr>
          <a:lstStyle/>
          <a:p>
            <a:r>
              <a:rPr lang="es-CO" dirty="0">
                <a:solidFill>
                  <a:schemeClr val="tx2"/>
                </a:solidFill>
              </a:rPr>
              <a:t>URBANISMO  </a:t>
            </a:r>
          </a:p>
        </p:txBody>
      </p:sp>
      <p:pic>
        <p:nvPicPr>
          <p:cNvPr id="53" name="Gráfico 52">
            <a:extLst>
              <a:ext uri="{FF2B5EF4-FFF2-40B4-BE49-F238E27FC236}">
                <a16:creationId xmlns:a16="http://schemas.microsoft.com/office/drawing/2014/main" id="{27DB25AE-F2E4-40D0-A4F0-32470505C7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61697" y="5712889"/>
            <a:ext cx="523135" cy="523135"/>
          </a:xfrm>
          <a:prstGeom prst="rect">
            <a:avLst/>
          </a:prstGeom>
        </p:spPr>
      </p:pic>
      <p:sp>
        <p:nvSpPr>
          <p:cNvPr id="54" name="Rectángulo 53">
            <a:extLst>
              <a:ext uri="{FF2B5EF4-FFF2-40B4-BE49-F238E27FC236}">
                <a16:creationId xmlns:a16="http://schemas.microsoft.com/office/drawing/2014/main" id="{07759F95-CCA8-4D0F-88BC-C67464E8F5CA}"/>
              </a:ext>
            </a:extLst>
          </p:cNvPr>
          <p:cNvSpPr/>
          <p:nvPr/>
        </p:nvSpPr>
        <p:spPr>
          <a:xfrm>
            <a:off x="7554965" y="5074284"/>
            <a:ext cx="2463818" cy="369332"/>
          </a:xfrm>
          <a:prstGeom prst="rect">
            <a:avLst/>
          </a:prstGeom>
        </p:spPr>
        <p:txBody>
          <a:bodyPr wrap="square">
            <a:spAutoFit/>
          </a:bodyPr>
          <a:lstStyle/>
          <a:p>
            <a:pPr algn="ctr"/>
            <a:r>
              <a:rPr lang="es-CO" dirty="0">
                <a:solidFill>
                  <a:schemeClr val="accent1"/>
                </a:solidFill>
              </a:rPr>
              <a:t>7%       37%</a:t>
            </a:r>
          </a:p>
        </p:txBody>
      </p:sp>
      <p:sp>
        <p:nvSpPr>
          <p:cNvPr id="55" name="CuadroTexto 54">
            <a:extLst>
              <a:ext uri="{FF2B5EF4-FFF2-40B4-BE49-F238E27FC236}">
                <a16:creationId xmlns:a16="http://schemas.microsoft.com/office/drawing/2014/main" id="{C41D3797-491D-4E93-8196-62DEBD7A82AB}"/>
              </a:ext>
            </a:extLst>
          </p:cNvPr>
          <p:cNvSpPr txBox="1"/>
          <p:nvPr/>
        </p:nvSpPr>
        <p:spPr>
          <a:xfrm>
            <a:off x="9768696" y="4911645"/>
            <a:ext cx="2243988" cy="369332"/>
          </a:xfrm>
          <a:prstGeom prst="rect">
            <a:avLst/>
          </a:prstGeom>
          <a:noFill/>
        </p:spPr>
        <p:txBody>
          <a:bodyPr wrap="square" rtlCol="0">
            <a:spAutoFit/>
          </a:bodyPr>
          <a:lstStyle/>
          <a:p>
            <a:r>
              <a:rPr lang="es-CO" dirty="0"/>
              <a:t>Finca, Hacienda. </a:t>
            </a:r>
          </a:p>
        </p:txBody>
      </p:sp>
      <p:sp>
        <p:nvSpPr>
          <p:cNvPr id="56" name="Rectángulo 55">
            <a:extLst>
              <a:ext uri="{FF2B5EF4-FFF2-40B4-BE49-F238E27FC236}">
                <a16:creationId xmlns:a16="http://schemas.microsoft.com/office/drawing/2014/main" id="{BFA1C1D6-A190-4D86-A5AB-337936B4AE10}"/>
              </a:ext>
            </a:extLst>
          </p:cNvPr>
          <p:cNvSpPr/>
          <p:nvPr/>
        </p:nvSpPr>
        <p:spPr>
          <a:xfrm>
            <a:off x="7550595" y="5847690"/>
            <a:ext cx="2463818" cy="369332"/>
          </a:xfrm>
          <a:prstGeom prst="rect">
            <a:avLst/>
          </a:prstGeom>
        </p:spPr>
        <p:txBody>
          <a:bodyPr wrap="square">
            <a:spAutoFit/>
          </a:bodyPr>
          <a:lstStyle/>
          <a:p>
            <a:pPr algn="ctr"/>
            <a:r>
              <a:rPr lang="es-CO" dirty="0">
                <a:solidFill>
                  <a:schemeClr val="accent1"/>
                </a:solidFill>
              </a:rPr>
              <a:t>93%       43%</a:t>
            </a:r>
          </a:p>
        </p:txBody>
      </p:sp>
      <p:sp>
        <p:nvSpPr>
          <p:cNvPr id="57" name="CuadroTexto 56">
            <a:extLst>
              <a:ext uri="{FF2B5EF4-FFF2-40B4-BE49-F238E27FC236}">
                <a16:creationId xmlns:a16="http://schemas.microsoft.com/office/drawing/2014/main" id="{718A93C5-4666-4228-8EDF-A85CE6353609}"/>
              </a:ext>
            </a:extLst>
          </p:cNvPr>
          <p:cNvSpPr txBox="1"/>
          <p:nvPr/>
        </p:nvSpPr>
        <p:spPr>
          <a:xfrm>
            <a:off x="9768696" y="5884537"/>
            <a:ext cx="2243988" cy="369332"/>
          </a:xfrm>
          <a:prstGeom prst="rect">
            <a:avLst/>
          </a:prstGeom>
          <a:noFill/>
        </p:spPr>
        <p:txBody>
          <a:bodyPr wrap="square" rtlCol="0">
            <a:spAutoFit/>
          </a:bodyPr>
          <a:lstStyle/>
          <a:p>
            <a:r>
              <a:rPr lang="es-CO" dirty="0"/>
              <a:t>Semiurbanos</a:t>
            </a:r>
          </a:p>
        </p:txBody>
      </p:sp>
      <p:sp>
        <p:nvSpPr>
          <p:cNvPr id="50" name="CuadroTexto 49">
            <a:extLst>
              <a:ext uri="{FF2B5EF4-FFF2-40B4-BE49-F238E27FC236}">
                <a16:creationId xmlns:a16="http://schemas.microsoft.com/office/drawing/2014/main" id="{70F3114C-DCF4-49ED-9A92-8C64FDE3AA03}"/>
              </a:ext>
            </a:extLst>
          </p:cNvPr>
          <p:cNvSpPr txBox="1"/>
          <p:nvPr/>
        </p:nvSpPr>
        <p:spPr>
          <a:xfrm>
            <a:off x="2187535" y="145649"/>
            <a:ext cx="536511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Descripción del Portafolio</a:t>
            </a:r>
          </a:p>
        </p:txBody>
      </p:sp>
      <p:sp>
        <p:nvSpPr>
          <p:cNvPr id="58" name="Rectángulo 57">
            <a:extLst>
              <a:ext uri="{FF2B5EF4-FFF2-40B4-BE49-F238E27FC236}">
                <a16:creationId xmlns:a16="http://schemas.microsoft.com/office/drawing/2014/main" id="{852A5680-38E7-4401-BCC5-CD2007601F3B}"/>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504265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14" name="CuadroTexto 13">
            <a:extLst>
              <a:ext uri="{FF2B5EF4-FFF2-40B4-BE49-F238E27FC236}">
                <a16:creationId xmlns:a16="http://schemas.microsoft.com/office/drawing/2014/main" id="{55B7D064-5AD6-475C-856E-B83A146E87C4}"/>
              </a:ext>
            </a:extLst>
          </p:cNvPr>
          <p:cNvSpPr txBox="1"/>
          <p:nvPr/>
        </p:nvSpPr>
        <p:spPr>
          <a:xfrm>
            <a:off x="-899231" y="115518"/>
            <a:ext cx="12179299" cy="461665"/>
          </a:xfrm>
          <a:prstGeom prst="rect">
            <a:avLst/>
          </a:prstGeom>
          <a:noFill/>
        </p:spPr>
        <p:txBody>
          <a:bodyPr wrap="square" rtlCol="0">
            <a:spAutoFit/>
          </a:bodyPr>
          <a:lstStyle/>
          <a:p>
            <a:pPr algn="ctr"/>
            <a:r>
              <a:rPr lang="es-ES" sz="2400" b="1" dirty="0">
                <a:solidFill>
                  <a:srgbClr val="000A8B"/>
                </a:solidFill>
              </a:rPr>
              <a:t>PARETOS </a:t>
            </a:r>
          </a:p>
        </p:txBody>
      </p:sp>
      <p:sp>
        <p:nvSpPr>
          <p:cNvPr id="10" name="CuadroTexto 9">
            <a:extLst>
              <a:ext uri="{FF2B5EF4-FFF2-40B4-BE49-F238E27FC236}">
                <a16:creationId xmlns:a16="http://schemas.microsoft.com/office/drawing/2014/main" id="{99A6177E-A31E-4FC6-BB86-6F21AEC7DD64}"/>
              </a:ext>
            </a:extLst>
          </p:cNvPr>
          <p:cNvSpPr txBox="1"/>
          <p:nvPr/>
        </p:nvSpPr>
        <p:spPr>
          <a:xfrm>
            <a:off x="-40649" y="6345860"/>
            <a:ext cx="1524776" cy="261610"/>
          </a:xfrm>
          <a:prstGeom prst="rect">
            <a:avLst/>
          </a:prstGeom>
          <a:noFill/>
        </p:spPr>
        <p:txBody>
          <a:bodyPr wrap="none" rtlCol="0">
            <a:spAutoFit/>
          </a:bodyPr>
          <a:lstStyle/>
          <a:p>
            <a:r>
              <a:rPr lang="es-CO" sz="1100" dirty="0"/>
              <a:t>TRM 3.643 01/07/2020</a:t>
            </a:r>
          </a:p>
        </p:txBody>
      </p:sp>
      <p:sp>
        <p:nvSpPr>
          <p:cNvPr id="58" name="CuadroTexto 57">
            <a:extLst>
              <a:ext uri="{FF2B5EF4-FFF2-40B4-BE49-F238E27FC236}">
                <a16:creationId xmlns:a16="http://schemas.microsoft.com/office/drawing/2014/main" id="{7A1D950A-BC91-4069-8FAC-473772A9E42C}"/>
              </a:ext>
            </a:extLst>
          </p:cNvPr>
          <p:cNvSpPr txBox="1"/>
          <p:nvPr/>
        </p:nvSpPr>
        <p:spPr>
          <a:xfrm>
            <a:off x="1080834" y="1273790"/>
            <a:ext cx="1048685" cy="369332"/>
          </a:xfrm>
          <a:prstGeom prst="rect">
            <a:avLst/>
          </a:prstGeom>
          <a:noFill/>
        </p:spPr>
        <p:txBody>
          <a:bodyPr wrap="none" rtlCol="0">
            <a:spAutoFit/>
          </a:bodyPr>
          <a:lstStyle/>
          <a:p>
            <a:r>
              <a:rPr lang="es-CO" dirty="0">
                <a:solidFill>
                  <a:schemeClr val="tx2"/>
                </a:solidFill>
              </a:rPr>
              <a:t>RANGOS </a:t>
            </a:r>
          </a:p>
        </p:txBody>
      </p:sp>
      <p:sp>
        <p:nvSpPr>
          <p:cNvPr id="22" name="Rectángulo 21">
            <a:extLst>
              <a:ext uri="{FF2B5EF4-FFF2-40B4-BE49-F238E27FC236}">
                <a16:creationId xmlns:a16="http://schemas.microsoft.com/office/drawing/2014/main" id="{BBE053F6-93D6-4AE5-8EE9-8B7676A05074}"/>
              </a:ext>
            </a:extLst>
          </p:cNvPr>
          <p:cNvSpPr/>
          <p:nvPr/>
        </p:nvSpPr>
        <p:spPr>
          <a:xfrm>
            <a:off x="415395" y="2201070"/>
            <a:ext cx="2379562" cy="677108"/>
          </a:xfrm>
          <a:prstGeom prst="rect">
            <a:avLst/>
          </a:prstGeom>
        </p:spPr>
        <p:txBody>
          <a:bodyPr wrap="none">
            <a:spAutoFit/>
          </a:bodyPr>
          <a:lstStyle/>
          <a:p>
            <a:r>
              <a:rPr lang="es-ES" sz="2000" b="1" dirty="0">
                <a:solidFill>
                  <a:schemeClr val="tx1">
                    <a:lumMod val="50000"/>
                    <a:lumOff val="50000"/>
                  </a:schemeClr>
                </a:solidFill>
                <a:latin typeface="Lato Bold"/>
                <a:cs typeface="Lato Bold"/>
              </a:rPr>
              <a:t>&lt;100 </a:t>
            </a:r>
            <a:r>
              <a:rPr lang="es-ES" b="1" dirty="0">
                <a:solidFill>
                  <a:schemeClr val="tx1">
                    <a:lumMod val="50000"/>
                    <a:lumOff val="50000"/>
                  </a:schemeClr>
                </a:solidFill>
                <a:latin typeface="Lato Bold"/>
                <a:cs typeface="Lato Bold"/>
              </a:rPr>
              <a:t>millones COP </a:t>
            </a:r>
          </a:p>
          <a:p>
            <a:r>
              <a:rPr lang="es-ES" b="1" dirty="0">
                <a:solidFill>
                  <a:schemeClr val="tx1">
                    <a:lumMod val="50000"/>
                    <a:lumOff val="50000"/>
                  </a:schemeClr>
                </a:solidFill>
                <a:latin typeface="Lato Bold"/>
                <a:cs typeface="Lato Bold"/>
              </a:rPr>
              <a:t>&lt; 27.450 USD</a:t>
            </a:r>
            <a:endParaRPr lang="es-CO" dirty="0"/>
          </a:p>
        </p:txBody>
      </p:sp>
      <p:sp>
        <p:nvSpPr>
          <p:cNvPr id="31" name="Abrir llave 30">
            <a:extLst>
              <a:ext uri="{FF2B5EF4-FFF2-40B4-BE49-F238E27FC236}">
                <a16:creationId xmlns:a16="http://schemas.microsoft.com/office/drawing/2014/main" id="{2208C5BA-7C9A-4B84-9518-40E284556C0B}"/>
              </a:ext>
            </a:extLst>
          </p:cNvPr>
          <p:cNvSpPr/>
          <p:nvPr/>
        </p:nvSpPr>
        <p:spPr>
          <a:xfrm>
            <a:off x="8292632" y="1721700"/>
            <a:ext cx="153773" cy="181207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59" name="CuadroTexto 58">
            <a:extLst>
              <a:ext uri="{FF2B5EF4-FFF2-40B4-BE49-F238E27FC236}">
                <a16:creationId xmlns:a16="http://schemas.microsoft.com/office/drawing/2014/main" id="{AE0F2FC2-888F-45D7-ABE2-0288AD4E35DE}"/>
              </a:ext>
            </a:extLst>
          </p:cNvPr>
          <p:cNvSpPr txBox="1"/>
          <p:nvPr/>
        </p:nvSpPr>
        <p:spPr>
          <a:xfrm>
            <a:off x="6008308" y="1724824"/>
            <a:ext cx="1074160" cy="369332"/>
          </a:xfrm>
          <a:prstGeom prst="rect">
            <a:avLst/>
          </a:prstGeom>
          <a:noFill/>
        </p:spPr>
        <p:txBody>
          <a:bodyPr wrap="square" rtlCol="0">
            <a:spAutoFit/>
          </a:bodyPr>
          <a:lstStyle/>
          <a:p>
            <a:pPr algn="ctr"/>
            <a:r>
              <a:rPr lang="es-CO" dirty="0">
                <a:solidFill>
                  <a:schemeClr val="accent2"/>
                </a:solidFill>
              </a:rPr>
              <a:t>Q</a:t>
            </a:r>
          </a:p>
        </p:txBody>
      </p:sp>
      <p:sp>
        <p:nvSpPr>
          <p:cNvPr id="60" name="CuadroTexto 59">
            <a:extLst>
              <a:ext uri="{FF2B5EF4-FFF2-40B4-BE49-F238E27FC236}">
                <a16:creationId xmlns:a16="http://schemas.microsoft.com/office/drawing/2014/main" id="{789DD90B-8147-4430-BE38-F1562BEF3057}"/>
              </a:ext>
            </a:extLst>
          </p:cNvPr>
          <p:cNvSpPr txBox="1"/>
          <p:nvPr/>
        </p:nvSpPr>
        <p:spPr>
          <a:xfrm>
            <a:off x="7295599" y="1721700"/>
            <a:ext cx="316112" cy="369332"/>
          </a:xfrm>
          <a:prstGeom prst="rect">
            <a:avLst/>
          </a:prstGeom>
          <a:noFill/>
        </p:spPr>
        <p:txBody>
          <a:bodyPr wrap="none" rtlCol="0">
            <a:spAutoFit/>
          </a:bodyPr>
          <a:lstStyle/>
          <a:p>
            <a:pPr algn="ctr"/>
            <a:r>
              <a:rPr lang="es-CO" dirty="0">
                <a:solidFill>
                  <a:schemeClr val="accent2"/>
                </a:solidFill>
              </a:rPr>
              <a:t>V</a:t>
            </a:r>
          </a:p>
        </p:txBody>
      </p:sp>
      <p:sp>
        <p:nvSpPr>
          <p:cNvPr id="61" name="CuadroTexto 60">
            <a:extLst>
              <a:ext uri="{FF2B5EF4-FFF2-40B4-BE49-F238E27FC236}">
                <a16:creationId xmlns:a16="http://schemas.microsoft.com/office/drawing/2014/main" id="{A0752D5A-70CC-418B-A517-5E712CC9CBC9}"/>
              </a:ext>
            </a:extLst>
          </p:cNvPr>
          <p:cNvSpPr txBox="1"/>
          <p:nvPr/>
        </p:nvSpPr>
        <p:spPr>
          <a:xfrm>
            <a:off x="5907441" y="1271638"/>
            <a:ext cx="2538965" cy="369332"/>
          </a:xfrm>
          <a:prstGeom prst="rect">
            <a:avLst/>
          </a:prstGeom>
          <a:noFill/>
        </p:spPr>
        <p:txBody>
          <a:bodyPr wrap="none" rtlCol="0">
            <a:spAutoFit/>
          </a:bodyPr>
          <a:lstStyle/>
          <a:p>
            <a:r>
              <a:rPr lang="es-CO" dirty="0">
                <a:solidFill>
                  <a:schemeClr val="tx2"/>
                </a:solidFill>
              </a:rPr>
              <a:t>PESO EN EL PORTAFOLIO </a:t>
            </a:r>
          </a:p>
        </p:txBody>
      </p:sp>
      <p:sp>
        <p:nvSpPr>
          <p:cNvPr id="62" name="Rectángulo 61">
            <a:extLst>
              <a:ext uri="{FF2B5EF4-FFF2-40B4-BE49-F238E27FC236}">
                <a16:creationId xmlns:a16="http://schemas.microsoft.com/office/drawing/2014/main" id="{233A5E36-AE53-495B-9C67-D547A4E05430}"/>
              </a:ext>
            </a:extLst>
          </p:cNvPr>
          <p:cNvSpPr/>
          <p:nvPr/>
        </p:nvSpPr>
        <p:spPr>
          <a:xfrm>
            <a:off x="5793141" y="2170292"/>
            <a:ext cx="2463818" cy="369332"/>
          </a:xfrm>
          <a:prstGeom prst="rect">
            <a:avLst/>
          </a:prstGeom>
        </p:spPr>
        <p:txBody>
          <a:bodyPr wrap="square">
            <a:spAutoFit/>
          </a:bodyPr>
          <a:lstStyle/>
          <a:p>
            <a:pPr algn="ctr"/>
            <a:r>
              <a:rPr lang="es-CO" dirty="0">
                <a:solidFill>
                  <a:schemeClr val="accent1"/>
                </a:solidFill>
              </a:rPr>
              <a:t>28%          3%</a:t>
            </a:r>
          </a:p>
        </p:txBody>
      </p:sp>
      <p:sp>
        <p:nvSpPr>
          <p:cNvPr id="63" name="CuadroTexto 62">
            <a:extLst>
              <a:ext uri="{FF2B5EF4-FFF2-40B4-BE49-F238E27FC236}">
                <a16:creationId xmlns:a16="http://schemas.microsoft.com/office/drawing/2014/main" id="{D04B27C5-8A6D-499A-B699-001B05197E22}"/>
              </a:ext>
            </a:extLst>
          </p:cNvPr>
          <p:cNvSpPr txBox="1"/>
          <p:nvPr/>
        </p:nvSpPr>
        <p:spPr>
          <a:xfrm>
            <a:off x="4089141" y="1271638"/>
            <a:ext cx="861261" cy="369332"/>
          </a:xfrm>
          <a:prstGeom prst="rect">
            <a:avLst/>
          </a:prstGeom>
          <a:noFill/>
        </p:spPr>
        <p:txBody>
          <a:bodyPr wrap="none" rtlCol="0">
            <a:spAutoFit/>
          </a:bodyPr>
          <a:lstStyle/>
          <a:p>
            <a:r>
              <a:rPr lang="es-CO" dirty="0">
                <a:solidFill>
                  <a:schemeClr val="tx2"/>
                </a:solidFill>
              </a:rPr>
              <a:t>VALOR </a:t>
            </a:r>
          </a:p>
        </p:txBody>
      </p:sp>
      <p:sp>
        <p:nvSpPr>
          <p:cNvPr id="64" name="Rectángulo 63">
            <a:extLst>
              <a:ext uri="{FF2B5EF4-FFF2-40B4-BE49-F238E27FC236}">
                <a16:creationId xmlns:a16="http://schemas.microsoft.com/office/drawing/2014/main" id="{B95FB255-6FFD-4B0D-9EE3-3C81F839BF6F}"/>
              </a:ext>
            </a:extLst>
          </p:cNvPr>
          <p:cNvSpPr/>
          <p:nvPr/>
        </p:nvSpPr>
        <p:spPr>
          <a:xfrm>
            <a:off x="3287862" y="2168786"/>
            <a:ext cx="2463818" cy="923330"/>
          </a:xfrm>
          <a:prstGeom prst="rect">
            <a:avLst/>
          </a:prstGeom>
        </p:spPr>
        <p:txBody>
          <a:bodyPr wrap="square">
            <a:spAutoFit/>
          </a:bodyPr>
          <a:lstStyle/>
          <a:p>
            <a:pPr algn="ctr"/>
            <a:r>
              <a:rPr lang="es-CO" dirty="0"/>
              <a:t>COP </a:t>
            </a:r>
            <a:r>
              <a:rPr lang="es-ES" dirty="0"/>
              <a:t>43.741.545.684</a:t>
            </a:r>
          </a:p>
          <a:p>
            <a:pPr algn="ctr"/>
            <a:r>
              <a:rPr lang="es-ES" dirty="0"/>
              <a:t>USD 12,007,012</a:t>
            </a:r>
          </a:p>
          <a:p>
            <a:pPr algn="ctr"/>
            <a:endParaRPr lang="es-CO" dirty="0">
              <a:solidFill>
                <a:srgbClr val="FF0000"/>
              </a:solidFill>
            </a:endParaRPr>
          </a:p>
        </p:txBody>
      </p:sp>
      <p:pic>
        <p:nvPicPr>
          <p:cNvPr id="65" name="Gráfico 64">
            <a:extLst>
              <a:ext uri="{FF2B5EF4-FFF2-40B4-BE49-F238E27FC236}">
                <a16:creationId xmlns:a16="http://schemas.microsoft.com/office/drawing/2014/main" id="{280D88F3-30FB-45DB-8DE0-705C65C3E9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59537" y="1749458"/>
            <a:ext cx="529662" cy="529662"/>
          </a:xfrm>
          <a:prstGeom prst="rect">
            <a:avLst/>
          </a:prstGeom>
        </p:spPr>
      </p:pic>
      <p:sp>
        <p:nvSpPr>
          <p:cNvPr id="67" name="Rectángulo 66">
            <a:extLst>
              <a:ext uri="{FF2B5EF4-FFF2-40B4-BE49-F238E27FC236}">
                <a16:creationId xmlns:a16="http://schemas.microsoft.com/office/drawing/2014/main" id="{E728B1CC-0DE7-4FD2-AFB1-C9BE5FFAFD29}"/>
              </a:ext>
            </a:extLst>
          </p:cNvPr>
          <p:cNvSpPr/>
          <p:nvPr/>
        </p:nvSpPr>
        <p:spPr>
          <a:xfrm>
            <a:off x="8608373" y="1848673"/>
            <a:ext cx="2463818" cy="369332"/>
          </a:xfrm>
          <a:prstGeom prst="rect">
            <a:avLst/>
          </a:prstGeom>
        </p:spPr>
        <p:txBody>
          <a:bodyPr wrap="square">
            <a:spAutoFit/>
          </a:bodyPr>
          <a:lstStyle/>
          <a:p>
            <a:pPr algn="ctr"/>
            <a:r>
              <a:rPr lang="es-CO" dirty="0">
                <a:solidFill>
                  <a:schemeClr val="accent1"/>
                </a:solidFill>
              </a:rPr>
              <a:t>37%</a:t>
            </a:r>
          </a:p>
        </p:txBody>
      </p:sp>
      <p:pic>
        <p:nvPicPr>
          <p:cNvPr id="68" name="Gráfico 67">
            <a:extLst>
              <a:ext uri="{FF2B5EF4-FFF2-40B4-BE49-F238E27FC236}">
                <a16:creationId xmlns:a16="http://schemas.microsoft.com/office/drawing/2014/main" id="{916056DF-A68E-443E-9F82-33203E594C5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67689" y="2984145"/>
            <a:ext cx="529662" cy="529662"/>
          </a:xfrm>
          <a:prstGeom prst="rect">
            <a:avLst/>
          </a:prstGeom>
        </p:spPr>
      </p:pic>
      <p:sp>
        <p:nvSpPr>
          <p:cNvPr id="69" name="Rectángulo 68">
            <a:extLst>
              <a:ext uri="{FF2B5EF4-FFF2-40B4-BE49-F238E27FC236}">
                <a16:creationId xmlns:a16="http://schemas.microsoft.com/office/drawing/2014/main" id="{3F72BAD0-3216-4935-87DE-48940BCE48EC}"/>
              </a:ext>
            </a:extLst>
          </p:cNvPr>
          <p:cNvSpPr/>
          <p:nvPr/>
        </p:nvSpPr>
        <p:spPr>
          <a:xfrm>
            <a:off x="8630962" y="3107433"/>
            <a:ext cx="2463818" cy="369332"/>
          </a:xfrm>
          <a:prstGeom prst="rect">
            <a:avLst/>
          </a:prstGeom>
        </p:spPr>
        <p:txBody>
          <a:bodyPr wrap="square">
            <a:spAutoFit/>
          </a:bodyPr>
          <a:lstStyle/>
          <a:p>
            <a:pPr algn="ctr"/>
            <a:r>
              <a:rPr lang="es-CO" dirty="0">
                <a:solidFill>
                  <a:schemeClr val="accent1"/>
                </a:solidFill>
              </a:rPr>
              <a:t>18%</a:t>
            </a:r>
          </a:p>
        </p:txBody>
      </p:sp>
      <p:sp>
        <p:nvSpPr>
          <p:cNvPr id="34" name="Rectángulo 33">
            <a:extLst>
              <a:ext uri="{FF2B5EF4-FFF2-40B4-BE49-F238E27FC236}">
                <a16:creationId xmlns:a16="http://schemas.microsoft.com/office/drawing/2014/main" id="{D02417D5-D83A-43FA-89EB-BEC33493EE66}"/>
              </a:ext>
            </a:extLst>
          </p:cNvPr>
          <p:cNvSpPr/>
          <p:nvPr/>
        </p:nvSpPr>
        <p:spPr>
          <a:xfrm>
            <a:off x="352424" y="4073840"/>
            <a:ext cx="2727413" cy="646331"/>
          </a:xfrm>
          <a:prstGeom prst="rect">
            <a:avLst/>
          </a:prstGeom>
        </p:spPr>
        <p:txBody>
          <a:bodyPr wrap="none">
            <a:spAutoFit/>
          </a:bodyPr>
          <a:lstStyle/>
          <a:p>
            <a:r>
              <a:rPr lang="es-ES" b="1" dirty="0">
                <a:solidFill>
                  <a:schemeClr val="tx1">
                    <a:lumMod val="50000"/>
                    <a:lumOff val="50000"/>
                  </a:schemeClr>
                </a:solidFill>
                <a:latin typeface="Lato Bold"/>
                <a:cs typeface="Lato Bold"/>
              </a:rPr>
              <a:t>100 – 500 millones COP</a:t>
            </a:r>
          </a:p>
          <a:p>
            <a:r>
              <a:rPr lang="es-ES" b="1" dirty="0">
                <a:solidFill>
                  <a:schemeClr val="tx1">
                    <a:lumMod val="50000"/>
                    <a:lumOff val="50000"/>
                  </a:schemeClr>
                </a:solidFill>
                <a:latin typeface="Lato Bold"/>
                <a:cs typeface="Lato Bold"/>
              </a:rPr>
              <a:t>27.451 – 137.249 USD </a:t>
            </a:r>
            <a:endParaRPr lang="es-CO" dirty="0"/>
          </a:p>
        </p:txBody>
      </p:sp>
      <p:sp>
        <p:nvSpPr>
          <p:cNvPr id="70" name="Rectángulo 69">
            <a:extLst>
              <a:ext uri="{FF2B5EF4-FFF2-40B4-BE49-F238E27FC236}">
                <a16:creationId xmlns:a16="http://schemas.microsoft.com/office/drawing/2014/main" id="{D9CF8835-3186-4D8E-AC12-DCD48E83A890}"/>
              </a:ext>
            </a:extLst>
          </p:cNvPr>
          <p:cNvSpPr/>
          <p:nvPr/>
        </p:nvSpPr>
        <p:spPr>
          <a:xfrm>
            <a:off x="3329323" y="4022976"/>
            <a:ext cx="2463818" cy="923330"/>
          </a:xfrm>
          <a:prstGeom prst="rect">
            <a:avLst/>
          </a:prstGeom>
        </p:spPr>
        <p:txBody>
          <a:bodyPr wrap="square">
            <a:spAutoFit/>
          </a:bodyPr>
          <a:lstStyle/>
          <a:p>
            <a:pPr algn="ctr"/>
            <a:r>
              <a:rPr lang="es-CO" dirty="0"/>
              <a:t>COP </a:t>
            </a:r>
            <a:r>
              <a:rPr lang="es-ES" dirty="0"/>
              <a:t>285.123.826.797</a:t>
            </a:r>
          </a:p>
          <a:p>
            <a:pPr algn="ctr"/>
            <a:r>
              <a:rPr lang="es-ES" dirty="0"/>
              <a:t>USD 78,266,216</a:t>
            </a:r>
          </a:p>
          <a:p>
            <a:pPr algn="ctr"/>
            <a:endParaRPr lang="es-CO" dirty="0">
              <a:solidFill>
                <a:srgbClr val="FF0000"/>
              </a:solidFill>
            </a:endParaRPr>
          </a:p>
        </p:txBody>
      </p:sp>
      <p:sp>
        <p:nvSpPr>
          <p:cNvPr id="71" name="Rectángulo 70">
            <a:extLst>
              <a:ext uri="{FF2B5EF4-FFF2-40B4-BE49-F238E27FC236}">
                <a16:creationId xmlns:a16="http://schemas.microsoft.com/office/drawing/2014/main" id="{9934B5A5-1460-48D0-9263-8138EAC71629}"/>
              </a:ext>
            </a:extLst>
          </p:cNvPr>
          <p:cNvSpPr/>
          <p:nvPr/>
        </p:nvSpPr>
        <p:spPr>
          <a:xfrm>
            <a:off x="5751680" y="4193145"/>
            <a:ext cx="2463818" cy="369332"/>
          </a:xfrm>
          <a:prstGeom prst="rect">
            <a:avLst/>
          </a:prstGeom>
        </p:spPr>
        <p:txBody>
          <a:bodyPr wrap="square">
            <a:spAutoFit/>
          </a:bodyPr>
          <a:lstStyle/>
          <a:p>
            <a:pPr algn="ctr"/>
            <a:r>
              <a:rPr lang="es-CO" dirty="0">
                <a:solidFill>
                  <a:schemeClr val="accent1"/>
                </a:solidFill>
              </a:rPr>
              <a:t>36%          21%</a:t>
            </a:r>
          </a:p>
        </p:txBody>
      </p:sp>
      <p:sp>
        <p:nvSpPr>
          <p:cNvPr id="72" name="Abrir llave 71">
            <a:extLst>
              <a:ext uri="{FF2B5EF4-FFF2-40B4-BE49-F238E27FC236}">
                <a16:creationId xmlns:a16="http://schemas.microsoft.com/office/drawing/2014/main" id="{0F6E16AF-509C-4ADD-B256-27A162474A55}"/>
              </a:ext>
            </a:extLst>
          </p:cNvPr>
          <p:cNvSpPr/>
          <p:nvPr/>
        </p:nvSpPr>
        <p:spPr>
          <a:xfrm>
            <a:off x="8292633" y="3882242"/>
            <a:ext cx="91902" cy="125909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75" name="Rectángulo 74">
            <a:extLst>
              <a:ext uri="{FF2B5EF4-FFF2-40B4-BE49-F238E27FC236}">
                <a16:creationId xmlns:a16="http://schemas.microsoft.com/office/drawing/2014/main" id="{C4CA77BD-3635-444E-8178-2F36B016069F}"/>
              </a:ext>
            </a:extLst>
          </p:cNvPr>
          <p:cNvSpPr/>
          <p:nvPr/>
        </p:nvSpPr>
        <p:spPr>
          <a:xfrm>
            <a:off x="8666111" y="3973288"/>
            <a:ext cx="2463818" cy="369332"/>
          </a:xfrm>
          <a:prstGeom prst="rect">
            <a:avLst/>
          </a:prstGeom>
        </p:spPr>
        <p:txBody>
          <a:bodyPr wrap="square">
            <a:spAutoFit/>
          </a:bodyPr>
          <a:lstStyle/>
          <a:p>
            <a:pPr algn="ctr"/>
            <a:r>
              <a:rPr lang="es-CO" dirty="0">
                <a:solidFill>
                  <a:schemeClr val="accent1"/>
                </a:solidFill>
              </a:rPr>
              <a:t>50%</a:t>
            </a:r>
          </a:p>
        </p:txBody>
      </p:sp>
      <p:sp>
        <p:nvSpPr>
          <p:cNvPr id="76" name="Rectángulo 75">
            <a:extLst>
              <a:ext uri="{FF2B5EF4-FFF2-40B4-BE49-F238E27FC236}">
                <a16:creationId xmlns:a16="http://schemas.microsoft.com/office/drawing/2014/main" id="{69A2AAE0-6511-485C-9649-FA3416632265}"/>
              </a:ext>
            </a:extLst>
          </p:cNvPr>
          <p:cNvSpPr/>
          <p:nvPr/>
        </p:nvSpPr>
        <p:spPr>
          <a:xfrm>
            <a:off x="8688700" y="4641498"/>
            <a:ext cx="2463818" cy="369332"/>
          </a:xfrm>
          <a:prstGeom prst="rect">
            <a:avLst/>
          </a:prstGeom>
        </p:spPr>
        <p:txBody>
          <a:bodyPr wrap="square">
            <a:spAutoFit/>
          </a:bodyPr>
          <a:lstStyle/>
          <a:p>
            <a:pPr algn="ctr"/>
            <a:r>
              <a:rPr lang="es-CO" dirty="0">
                <a:solidFill>
                  <a:schemeClr val="accent1"/>
                </a:solidFill>
              </a:rPr>
              <a:t>18%</a:t>
            </a:r>
          </a:p>
        </p:txBody>
      </p:sp>
      <p:pic>
        <p:nvPicPr>
          <p:cNvPr id="77" name="Gráfico 76">
            <a:extLst>
              <a:ext uri="{FF2B5EF4-FFF2-40B4-BE49-F238E27FC236}">
                <a16:creationId xmlns:a16="http://schemas.microsoft.com/office/drawing/2014/main" id="{520003D4-08AE-443F-8527-DDEF47B8D56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17115" y="3864687"/>
            <a:ext cx="672832" cy="672832"/>
          </a:xfrm>
          <a:prstGeom prst="rect">
            <a:avLst/>
          </a:prstGeom>
        </p:spPr>
      </p:pic>
      <p:pic>
        <p:nvPicPr>
          <p:cNvPr id="78" name="Gráfico 77">
            <a:extLst>
              <a:ext uri="{FF2B5EF4-FFF2-40B4-BE49-F238E27FC236}">
                <a16:creationId xmlns:a16="http://schemas.microsoft.com/office/drawing/2014/main" id="{C67118FA-3C73-4958-B643-07E5D08C39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22185" y="4586653"/>
            <a:ext cx="529662" cy="529662"/>
          </a:xfrm>
          <a:prstGeom prst="rect">
            <a:avLst/>
          </a:prstGeom>
        </p:spPr>
      </p:pic>
      <p:sp>
        <p:nvSpPr>
          <p:cNvPr id="87" name="Rectángulo 86">
            <a:extLst>
              <a:ext uri="{FF2B5EF4-FFF2-40B4-BE49-F238E27FC236}">
                <a16:creationId xmlns:a16="http://schemas.microsoft.com/office/drawing/2014/main" id="{F8CD97A1-C5E8-44DF-93F6-E95841BF4912}"/>
              </a:ext>
            </a:extLst>
          </p:cNvPr>
          <p:cNvSpPr/>
          <p:nvPr/>
        </p:nvSpPr>
        <p:spPr>
          <a:xfrm>
            <a:off x="8608373" y="2412645"/>
            <a:ext cx="2463818" cy="369332"/>
          </a:xfrm>
          <a:prstGeom prst="rect">
            <a:avLst/>
          </a:prstGeom>
        </p:spPr>
        <p:txBody>
          <a:bodyPr wrap="square">
            <a:spAutoFit/>
          </a:bodyPr>
          <a:lstStyle/>
          <a:p>
            <a:pPr algn="ctr"/>
            <a:r>
              <a:rPr lang="es-CO" dirty="0">
                <a:solidFill>
                  <a:schemeClr val="accent1"/>
                </a:solidFill>
              </a:rPr>
              <a:t>30%</a:t>
            </a:r>
          </a:p>
        </p:txBody>
      </p:sp>
      <p:pic>
        <p:nvPicPr>
          <p:cNvPr id="88" name="Gráfico 87">
            <a:extLst>
              <a:ext uri="{FF2B5EF4-FFF2-40B4-BE49-F238E27FC236}">
                <a16:creationId xmlns:a16="http://schemas.microsoft.com/office/drawing/2014/main" id="{C8CB753D-FC82-4EFF-BB49-4B09CEBECE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59377" y="2304044"/>
            <a:ext cx="672832" cy="672832"/>
          </a:xfrm>
          <a:prstGeom prst="rect">
            <a:avLst/>
          </a:prstGeom>
        </p:spPr>
      </p:pic>
      <p:sp>
        <p:nvSpPr>
          <p:cNvPr id="32" name="CuadroTexto 31">
            <a:extLst>
              <a:ext uri="{FF2B5EF4-FFF2-40B4-BE49-F238E27FC236}">
                <a16:creationId xmlns:a16="http://schemas.microsoft.com/office/drawing/2014/main" id="{0F9424AD-9AC8-4C3A-8A46-DDD988435F89}"/>
              </a:ext>
            </a:extLst>
          </p:cNvPr>
          <p:cNvSpPr txBox="1"/>
          <p:nvPr/>
        </p:nvSpPr>
        <p:spPr>
          <a:xfrm>
            <a:off x="2369719" y="190763"/>
            <a:ext cx="4712749"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Participaciones. Pareto</a:t>
            </a:r>
          </a:p>
        </p:txBody>
      </p:sp>
      <p:sp>
        <p:nvSpPr>
          <p:cNvPr id="33" name="Rectángulo 32">
            <a:extLst>
              <a:ext uri="{FF2B5EF4-FFF2-40B4-BE49-F238E27FC236}">
                <a16:creationId xmlns:a16="http://schemas.microsoft.com/office/drawing/2014/main" id="{4958DB7E-7D0E-4366-8385-9618FE46D393}"/>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4173545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14" name="CuadroTexto 13">
            <a:extLst>
              <a:ext uri="{FF2B5EF4-FFF2-40B4-BE49-F238E27FC236}">
                <a16:creationId xmlns:a16="http://schemas.microsoft.com/office/drawing/2014/main" id="{55B7D064-5AD6-475C-856E-B83A146E87C4}"/>
              </a:ext>
            </a:extLst>
          </p:cNvPr>
          <p:cNvSpPr txBox="1"/>
          <p:nvPr/>
        </p:nvSpPr>
        <p:spPr>
          <a:xfrm>
            <a:off x="-899231" y="115518"/>
            <a:ext cx="12179299" cy="461665"/>
          </a:xfrm>
          <a:prstGeom prst="rect">
            <a:avLst/>
          </a:prstGeom>
          <a:noFill/>
        </p:spPr>
        <p:txBody>
          <a:bodyPr wrap="square" rtlCol="0">
            <a:spAutoFit/>
          </a:bodyPr>
          <a:lstStyle/>
          <a:p>
            <a:pPr algn="ctr"/>
            <a:r>
              <a:rPr lang="es-ES" sz="2400" b="1" dirty="0">
                <a:solidFill>
                  <a:srgbClr val="000A8B"/>
                </a:solidFill>
              </a:rPr>
              <a:t>PARETOS </a:t>
            </a:r>
          </a:p>
        </p:txBody>
      </p:sp>
      <p:sp>
        <p:nvSpPr>
          <p:cNvPr id="10" name="CuadroTexto 9">
            <a:extLst>
              <a:ext uri="{FF2B5EF4-FFF2-40B4-BE49-F238E27FC236}">
                <a16:creationId xmlns:a16="http://schemas.microsoft.com/office/drawing/2014/main" id="{99A6177E-A31E-4FC6-BB86-6F21AEC7DD64}"/>
              </a:ext>
            </a:extLst>
          </p:cNvPr>
          <p:cNvSpPr txBox="1"/>
          <p:nvPr/>
        </p:nvSpPr>
        <p:spPr>
          <a:xfrm>
            <a:off x="-40649" y="6345860"/>
            <a:ext cx="1524776" cy="261610"/>
          </a:xfrm>
          <a:prstGeom prst="rect">
            <a:avLst/>
          </a:prstGeom>
          <a:noFill/>
        </p:spPr>
        <p:txBody>
          <a:bodyPr wrap="none" rtlCol="0">
            <a:spAutoFit/>
          </a:bodyPr>
          <a:lstStyle/>
          <a:p>
            <a:r>
              <a:rPr lang="es-CO" sz="1100" dirty="0"/>
              <a:t>TRM 3.643 01/07/2020</a:t>
            </a:r>
          </a:p>
        </p:txBody>
      </p:sp>
      <p:sp>
        <p:nvSpPr>
          <p:cNvPr id="58" name="CuadroTexto 57">
            <a:extLst>
              <a:ext uri="{FF2B5EF4-FFF2-40B4-BE49-F238E27FC236}">
                <a16:creationId xmlns:a16="http://schemas.microsoft.com/office/drawing/2014/main" id="{7A1D950A-BC91-4069-8FAC-473772A9E42C}"/>
              </a:ext>
            </a:extLst>
          </p:cNvPr>
          <p:cNvSpPr txBox="1"/>
          <p:nvPr/>
        </p:nvSpPr>
        <p:spPr>
          <a:xfrm>
            <a:off x="1080834" y="1273790"/>
            <a:ext cx="1048685" cy="369332"/>
          </a:xfrm>
          <a:prstGeom prst="rect">
            <a:avLst/>
          </a:prstGeom>
          <a:noFill/>
        </p:spPr>
        <p:txBody>
          <a:bodyPr wrap="none" rtlCol="0">
            <a:spAutoFit/>
          </a:bodyPr>
          <a:lstStyle/>
          <a:p>
            <a:r>
              <a:rPr lang="es-CO" dirty="0">
                <a:solidFill>
                  <a:schemeClr val="tx2"/>
                </a:solidFill>
              </a:rPr>
              <a:t>RANGOS </a:t>
            </a:r>
          </a:p>
        </p:txBody>
      </p:sp>
      <p:sp>
        <p:nvSpPr>
          <p:cNvPr id="31" name="Abrir llave 30">
            <a:extLst>
              <a:ext uri="{FF2B5EF4-FFF2-40B4-BE49-F238E27FC236}">
                <a16:creationId xmlns:a16="http://schemas.microsoft.com/office/drawing/2014/main" id="{2208C5BA-7C9A-4B84-9518-40E284556C0B}"/>
              </a:ext>
            </a:extLst>
          </p:cNvPr>
          <p:cNvSpPr/>
          <p:nvPr/>
        </p:nvSpPr>
        <p:spPr>
          <a:xfrm>
            <a:off x="8271622" y="1709890"/>
            <a:ext cx="112914" cy="21953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59" name="CuadroTexto 58">
            <a:extLst>
              <a:ext uri="{FF2B5EF4-FFF2-40B4-BE49-F238E27FC236}">
                <a16:creationId xmlns:a16="http://schemas.microsoft.com/office/drawing/2014/main" id="{AE0F2FC2-888F-45D7-ABE2-0288AD4E35DE}"/>
              </a:ext>
            </a:extLst>
          </p:cNvPr>
          <p:cNvSpPr txBox="1"/>
          <p:nvPr/>
        </p:nvSpPr>
        <p:spPr>
          <a:xfrm>
            <a:off x="6008308" y="1724824"/>
            <a:ext cx="1074160" cy="369332"/>
          </a:xfrm>
          <a:prstGeom prst="rect">
            <a:avLst/>
          </a:prstGeom>
          <a:noFill/>
        </p:spPr>
        <p:txBody>
          <a:bodyPr wrap="square" rtlCol="0">
            <a:spAutoFit/>
          </a:bodyPr>
          <a:lstStyle/>
          <a:p>
            <a:pPr algn="ctr"/>
            <a:r>
              <a:rPr lang="es-CO" dirty="0">
                <a:solidFill>
                  <a:schemeClr val="accent2"/>
                </a:solidFill>
              </a:rPr>
              <a:t>Q</a:t>
            </a:r>
          </a:p>
        </p:txBody>
      </p:sp>
      <p:sp>
        <p:nvSpPr>
          <p:cNvPr id="60" name="CuadroTexto 59">
            <a:extLst>
              <a:ext uri="{FF2B5EF4-FFF2-40B4-BE49-F238E27FC236}">
                <a16:creationId xmlns:a16="http://schemas.microsoft.com/office/drawing/2014/main" id="{789DD90B-8147-4430-BE38-F1562BEF3057}"/>
              </a:ext>
            </a:extLst>
          </p:cNvPr>
          <p:cNvSpPr txBox="1"/>
          <p:nvPr/>
        </p:nvSpPr>
        <p:spPr>
          <a:xfrm>
            <a:off x="7295599" y="1721700"/>
            <a:ext cx="316112" cy="369332"/>
          </a:xfrm>
          <a:prstGeom prst="rect">
            <a:avLst/>
          </a:prstGeom>
          <a:noFill/>
        </p:spPr>
        <p:txBody>
          <a:bodyPr wrap="none" rtlCol="0">
            <a:spAutoFit/>
          </a:bodyPr>
          <a:lstStyle/>
          <a:p>
            <a:pPr algn="ctr"/>
            <a:r>
              <a:rPr lang="es-CO" dirty="0">
                <a:solidFill>
                  <a:schemeClr val="accent2"/>
                </a:solidFill>
              </a:rPr>
              <a:t>V</a:t>
            </a:r>
          </a:p>
        </p:txBody>
      </p:sp>
      <p:sp>
        <p:nvSpPr>
          <p:cNvPr id="61" name="CuadroTexto 60">
            <a:extLst>
              <a:ext uri="{FF2B5EF4-FFF2-40B4-BE49-F238E27FC236}">
                <a16:creationId xmlns:a16="http://schemas.microsoft.com/office/drawing/2014/main" id="{A0752D5A-70CC-418B-A517-5E712CC9CBC9}"/>
              </a:ext>
            </a:extLst>
          </p:cNvPr>
          <p:cNvSpPr txBox="1"/>
          <p:nvPr/>
        </p:nvSpPr>
        <p:spPr>
          <a:xfrm>
            <a:off x="5907441" y="1271638"/>
            <a:ext cx="2538965" cy="369332"/>
          </a:xfrm>
          <a:prstGeom prst="rect">
            <a:avLst/>
          </a:prstGeom>
          <a:noFill/>
        </p:spPr>
        <p:txBody>
          <a:bodyPr wrap="none" rtlCol="0">
            <a:spAutoFit/>
          </a:bodyPr>
          <a:lstStyle/>
          <a:p>
            <a:r>
              <a:rPr lang="es-CO" dirty="0">
                <a:solidFill>
                  <a:schemeClr val="tx2"/>
                </a:solidFill>
              </a:rPr>
              <a:t>PESO EN EL PORTAFOLIO </a:t>
            </a:r>
          </a:p>
        </p:txBody>
      </p:sp>
      <p:sp>
        <p:nvSpPr>
          <p:cNvPr id="62" name="Rectángulo 61">
            <a:extLst>
              <a:ext uri="{FF2B5EF4-FFF2-40B4-BE49-F238E27FC236}">
                <a16:creationId xmlns:a16="http://schemas.microsoft.com/office/drawing/2014/main" id="{233A5E36-AE53-495B-9C67-D547A4E05430}"/>
              </a:ext>
            </a:extLst>
          </p:cNvPr>
          <p:cNvSpPr/>
          <p:nvPr/>
        </p:nvSpPr>
        <p:spPr>
          <a:xfrm>
            <a:off x="5793141" y="2170292"/>
            <a:ext cx="2463818" cy="369332"/>
          </a:xfrm>
          <a:prstGeom prst="rect">
            <a:avLst/>
          </a:prstGeom>
        </p:spPr>
        <p:txBody>
          <a:bodyPr wrap="square">
            <a:spAutoFit/>
          </a:bodyPr>
          <a:lstStyle/>
          <a:p>
            <a:pPr algn="ctr"/>
            <a:r>
              <a:rPr lang="es-CO" dirty="0">
                <a:solidFill>
                  <a:schemeClr val="accent1"/>
                </a:solidFill>
              </a:rPr>
              <a:t>9%          14%</a:t>
            </a:r>
          </a:p>
        </p:txBody>
      </p:sp>
      <p:sp>
        <p:nvSpPr>
          <p:cNvPr id="63" name="CuadroTexto 62">
            <a:extLst>
              <a:ext uri="{FF2B5EF4-FFF2-40B4-BE49-F238E27FC236}">
                <a16:creationId xmlns:a16="http://schemas.microsoft.com/office/drawing/2014/main" id="{D04B27C5-8A6D-499A-B699-001B05197E22}"/>
              </a:ext>
            </a:extLst>
          </p:cNvPr>
          <p:cNvSpPr txBox="1"/>
          <p:nvPr/>
        </p:nvSpPr>
        <p:spPr>
          <a:xfrm>
            <a:off x="4089141" y="1271638"/>
            <a:ext cx="861261" cy="369332"/>
          </a:xfrm>
          <a:prstGeom prst="rect">
            <a:avLst/>
          </a:prstGeom>
          <a:noFill/>
        </p:spPr>
        <p:txBody>
          <a:bodyPr wrap="none" rtlCol="0">
            <a:spAutoFit/>
          </a:bodyPr>
          <a:lstStyle/>
          <a:p>
            <a:r>
              <a:rPr lang="es-CO" dirty="0">
                <a:solidFill>
                  <a:schemeClr val="tx2"/>
                </a:solidFill>
              </a:rPr>
              <a:t>VALOR </a:t>
            </a:r>
          </a:p>
        </p:txBody>
      </p:sp>
      <p:sp>
        <p:nvSpPr>
          <p:cNvPr id="64" name="Rectángulo 63">
            <a:extLst>
              <a:ext uri="{FF2B5EF4-FFF2-40B4-BE49-F238E27FC236}">
                <a16:creationId xmlns:a16="http://schemas.microsoft.com/office/drawing/2014/main" id="{B95FB255-6FFD-4B0D-9EE3-3C81F839BF6F}"/>
              </a:ext>
            </a:extLst>
          </p:cNvPr>
          <p:cNvSpPr/>
          <p:nvPr/>
        </p:nvSpPr>
        <p:spPr>
          <a:xfrm>
            <a:off x="3287862" y="2168786"/>
            <a:ext cx="2463818" cy="923330"/>
          </a:xfrm>
          <a:prstGeom prst="rect">
            <a:avLst/>
          </a:prstGeom>
        </p:spPr>
        <p:txBody>
          <a:bodyPr wrap="square">
            <a:spAutoFit/>
          </a:bodyPr>
          <a:lstStyle/>
          <a:p>
            <a:pPr algn="ctr"/>
            <a:r>
              <a:rPr lang="es-CO" dirty="0"/>
              <a:t>COP </a:t>
            </a:r>
            <a:r>
              <a:rPr lang="es-ES" dirty="0"/>
              <a:t>187.899.988.472</a:t>
            </a:r>
          </a:p>
          <a:p>
            <a:pPr algn="ctr"/>
            <a:r>
              <a:rPr lang="es-ES" dirty="0"/>
              <a:t>USD 51,578,366</a:t>
            </a:r>
          </a:p>
          <a:p>
            <a:pPr algn="ctr"/>
            <a:endParaRPr lang="es-CO" dirty="0">
              <a:solidFill>
                <a:srgbClr val="FF0000"/>
              </a:solidFill>
            </a:endParaRPr>
          </a:p>
        </p:txBody>
      </p:sp>
      <p:sp>
        <p:nvSpPr>
          <p:cNvPr id="67" name="Rectángulo 66">
            <a:extLst>
              <a:ext uri="{FF2B5EF4-FFF2-40B4-BE49-F238E27FC236}">
                <a16:creationId xmlns:a16="http://schemas.microsoft.com/office/drawing/2014/main" id="{E728B1CC-0DE7-4FD2-AFB1-C9BE5FFAFD29}"/>
              </a:ext>
            </a:extLst>
          </p:cNvPr>
          <p:cNvSpPr/>
          <p:nvPr/>
        </p:nvSpPr>
        <p:spPr>
          <a:xfrm>
            <a:off x="8608373" y="1848673"/>
            <a:ext cx="2463818" cy="369332"/>
          </a:xfrm>
          <a:prstGeom prst="rect">
            <a:avLst/>
          </a:prstGeom>
        </p:spPr>
        <p:txBody>
          <a:bodyPr wrap="square">
            <a:spAutoFit/>
          </a:bodyPr>
          <a:lstStyle/>
          <a:p>
            <a:pPr algn="ctr"/>
            <a:r>
              <a:rPr lang="es-CO" dirty="0">
                <a:solidFill>
                  <a:schemeClr val="accent1"/>
                </a:solidFill>
              </a:rPr>
              <a:t>45%</a:t>
            </a:r>
          </a:p>
        </p:txBody>
      </p:sp>
      <p:sp>
        <p:nvSpPr>
          <p:cNvPr id="69" name="Rectángulo 68">
            <a:extLst>
              <a:ext uri="{FF2B5EF4-FFF2-40B4-BE49-F238E27FC236}">
                <a16:creationId xmlns:a16="http://schemas.microsoft.com/office/drawing/2014/main" id="{3F72BAD0-3216-4935-87DE-48940BCE48EC}"/>
              </a:ext>
            </a:extLst>
          </p:cNvPr>
          <p:cNvSpPr/>
          <p:nvPr/>
        </p:nvSpPr>
        <p:spPr>
          <a:xfrm>
            <a:off x="8630962" y="2516883"/>
            <a:ext cx="2463818" cy="369332"/>
          </a:xfrm>
          <a:prstGeom prst="rect">
            <a:avLst/>
          </a:prstGeom>
        </p:spPr>
        <p:txBody>
          <a:bodyPr wrap="square">
            <a:spAutoFit/>
          </a:bodyPr>
          <a:lstStyle/>
          <a:p>
            <a:pPr algn="ctr"/>
            <a:r>
              <a:rPr lang="es-CO" dirty="0">
                <a:solidFill>
                  <a:schemeClr val="accent1"/>
                </a:solidFill>
              </a:rPr>
              <a:t>18%</a:t>
            </a:r>
          </a:p>
        </p:txBody>
      </p:sp>
      <p:sp>
        <p:nvSpPr>
          <p:cNvPr id="34" name="Rectángulo 33">
            <a:extLst>
              <a:ext uri="{FF2B5EF4-FFF2-40B4-BE49-F238E27FC236}">
                <a16:creationId xmlns:a16="http://schemas.microsoft.com/office/drawing/2014/main" id="{D02417D5-D83A-43FA-89EB-BEC33493EE66}"/>
              </a:ext>
            </a:extLst>
          </p:cNvPr>
          <p:cNvSpPr/>
          <p:nvPr/>
        </p:nvSpPr>
        <p:spPr>
          <a:xfrm>
            <a:off x="304974" y="2195633"/>
            <a:ext cx="2922980" cy="646331"/>
          </a:xfrm>
          <a:prstGeom prst="rect">
            <a:avLst/>
          </a:prstGeom>
        </p:spPr>
        <p:txBody>
          <a:bodyPr wrap="none">
            <a:spAutoFit/>
          </a:bodyPr>
          <a:lstStyle/>
          <a:p>
            <a:r>
              <a:rPr lang="es-ES" b="1" dirty="0">
                <a:solidFill>
                  <a:schemeClr val="tx1">
                    <a:lumMod val="50000"/>
                    <a:lumOff val="50000"/>
                  </a:schemeClr>
                </a:solidFill>
                <a:latin typeface="Lato Bold"/>
                <a:cs typeface="Lato Bold"/>
              </a:rPr>
              <a:t>500 – 1.000 millones COP</a:t>
            </a:r>
          </a:p>
          <a:p>
            <a:r>
              <a:rPr lang="es-ES" b="1" dirty="0">
                <a:solidFill>
                  <a:schemeClr val="tx1">
                    <a:lumMod val="50000"/>
                    <a:lumOff val="50000"/>
                  </a:schemeClr>
                </a:solidFill>
                <a:latin typeface="Lato Bold"/>
                <a:cs typeface="Lato Bold"/>
              </a:rPr>
              <a:t>137.250 – 274.499 USD </a:t>
            </a:r>
            <a:endParaRPr lang="es-CO" dirty="0"/>
          </a:p>
        </p:txBody>
      </p:sp>
      <p:sp>
        <p:nvSpPr>
          <p:cNvPr id="70" name="Rectángulo 69">
            <a:extLst>
              <a:ext uri="{FF2B5EF4-FFF2-40B4-BE49-F238E27FC236}">
                <a16:creationId xmlns:a16="http://schemas.microsoft.com/office/drawing/2014/main" id="{D9CF8835-3186-4D8E-AC12-DCD48E83A890}"/>
              </a:ext>
            </a:extLst>
          </p:cNvPr>
          <p:cNvSpPr/>
          <p:nvPr/>
        </p:nvSpPr>
        <p:spPr>
          <a:xfrm>
            <a:off x="3329323" y="4442076"/>
            <a:ext cx="2463818" cy="646331"/>
          </a:xfrm>
          <a:prstGeom prst="rect">
            <a:avLst/>
          </a:prstGeom>
        </p:spPr>
        <p:txBody>
          <a:bodyPr wrap="square">
            <a:spAutoFit/>
          </a:bodyPr>
          <a:lstStyle/>
          <a:p>
            <a:pPr algn="ctr"/>
            <a:r>
              <a:rPr lang="es-CO" dirty="0"/>
              <a:t>COP </a:t>
            </a:r>
            <a:r>
              <a:rPr lang="es-ES" dirty="0"/>
              <a:t>855.601.985.688</a:t>
            </a:r>
          </a:p>
          <a:p>
            <a:pPr algn="ctr"/>
            <a:r>
              <a:rPr lang="es-ES" dirty="0"/>
              <a:t>USD </a:t>
            </a:r>
            <a:r>
              <a:rPr lang="es-CO" dirty="0"/>
              <a:t> 234.861.923 </a:t>
            </a:r>
          </a:p>
        </p:txBody>
      </p:sp>
      <p:sp>
        <p:nvSpPr>
          <p:cNvPr id="71" name="Rectángulo 70">
            <a:extLst>
              <a:ext uri="{FF2B5EF4-FFF2-40B4-BE49-F238E27FC236}">
                <a16:creationId xmlns:a16="http://schemas.microsoft.com/office/drawing/2014/main" id="{9934B5A5-1460-48D0-9263-8138EAC71629}"/>
              </a:ext>
            </a:extLst>
          </p:cNvPr>
          <p:cNvSpPr/>
          <p:nvPr/>
        </p:nvSpPr>
        <p:spPr>
          <a:xfrm>
            <a:off x="5751680" y="4612245"/>
            <a:ext cx="2463818" cy="369332"/>
          </a:xfrm>
          <a:prstGeom prst="rect">
            <a:avLst/>
          </a:prstGeom>
        </p:spPr>
        <p:txBody>
          <a:bodyPr wrap="square">
            <a:spAutoFit/>
          </a:bodyPr>
          <a:lstStyle/>
          <a:p>
            <a:pPr algn="ctr"/>
            <a:r>
              <a:rPr lang="es-CO" dirty="0">
                <a:solidFill>
                  <a:schemeClr val="accent1"/>
                </a:solidFill>
              </a:rPr>
              <a:t>27%          62%</a:t>
            </a:r>
          </a:p>
        </p:txBody>
      </p:sp>
      <p:sp>
        <p:nvSpPr>
          <p:cNvPr id="72" name="Abrir llave 71">
            <a:extLst>
              <a:ext uri="{FF2B5EF4-FFF2-40B4-BE49-F238E27FC236}">
                <a16:creationId xmlns:a16="http://schemas.microsoft.com/office/drawing/2014/main" id="{0F6E16AF-509C-4ADD-B256-27A162474A55}"/>
              </a:ext>
            </a:extLst>
          </p:cNvPr>
          <p:cNvSpPr/>
          <p:nvPr/>
        </p:nvSpPr>
        <p:spPr>
          <a:xfrm>
            <a:off x="8292632" y="4301342"/>
            <a:ext cx="153774" cy="123407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76" name="Rectángulo 75">
            <a:extLst>
              <a:ext uri="{FF2B5EF4-FFF2-40B4-BE49-F238E27FC236}">
                <a16:creationId xmlns:a16="http://schemas.microsoft.com/office/drawing/2014/main" id="{69A2AAE0-6511-485C-9649-FA3416632265}"/>
              </a:ext>
            </a:extLst>
          </p:cNvPr>
          <p:cNvSpPr/>
          <p:nvPr/>
        </p:nvSpPr>
        <p:spPr>
          <a:xfrm>
            <a:off x="8630962" y="4679838"/>
            <a:ext cx="2463818" cy="369332"/>
          </a:xfrm>
          <a:prstGeom prst="rect">
            <a:avLst/>
          </a:prstGeom>
        </p:spPr>
        <p:txBody>
          <a:bodyPr wrap="square">
            <a:spAutoFit/>
          </a:bodyPr>
          <a:lstStyle/>
          <a:p>
            <a:pPr algn="ctr"/>
            <a:r>
              <a:rPr lang="es-CO" dirty="0">
                <a:solidFill>
                  <a:schemeClr val="accent1"/>
                </a:solidFill>
              </a:rPr>
              <a:t>64%</a:t>
            </a:r>
          </a:p>
        </p:txBody>
      </p:sp>
      <p:pic>
        <p:nvPicPr>
          <p:cNvPr id="78" name="Gráfico 77">
            <a:extLst>
              <a:ext uri="{FF2B5EF4-FFF2-40B4-BE49-F238E27FC236}">
                <a16:creationId xmlns:a16="http://schemas.microsoft.com/office/drawing/2014/main" id="{C67118FA-3C73-4958-B643-07E5D08C39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50600" y="4540196"/>
            <a:ext cx="529662" cy="529662"/>
          </a:xfrm>
          <a:prstGeom prst="rect">
            <a:avLst/>
          </a:prstGeom>
        </p:spPr>
      </p:pic>
      <p:pic>
        <p:nvPicPr>
          <p:cNvPr id="29" name="Gráfico 28">
            <a:extLst>
              <a:ext uri="{FF2B5EF4-FFF2-40B4-BE49-F238E27FC236}">
                <a16:creationId xmlns:a16="http://schemas.microsoft.com/office/drawing/2014/main" id="{31438173-475A-436E-B393-396193D654D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96104" y="1600170"/>
            <a:ext cx="672832" cy="672832"/>
          </a:xfrm>
          <a:prstGeom prst="rect">
            <a:avLst/>
          </a:prstGeom>
        </p:spPr>
      </p:pic>
      <p:pic>
        <p:nvPicPr>
          <p:cNvPr id="30" name="Gráfico 29">
            <a:extLst>
              <a:ext uri="{FF2B5EF4-FFF2-40B4-BE49-F238E27FC236}">
                <a16:creationId xmlns:a16="http://schemas.microsoft.com/office/drawing/2014/main" id="{7F5CF08A-F423-4D5E-849D-8B44DB71E6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0285" y="2335017"/>
            <a:ext cx="529662" cy="529662"/>
          </a:xfrm>
          <a:prstGeom prst="rect">
            <a:avLst/>
          </a:prstGeom>
        </p:spPr>
      </p:pic>
      <p:pic>
        <p:nvPicPr>
          <p:cNvPr id="32" name="Gráfico 31">
            <a:extLst>
              <a:ext uri="{FF2B5EF4-FFF2-40B4-BE49-F238E27FC236}">
                <a16:creationId xmlns:a16="http://schemas.microsoft.com/office/drawing/2014/main" id="{4A56FDD1-BD3B-4206-811D-3C4F25E25C9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50600" y="3001423"/>
            <a:ext cx="672832" cy="672832"/>
          </a:xfrm>
          <a:prstGeom prst="rect">
            <a:avLst/>
          </a:prstGeom>
        </p:spPr>
      </p:pic>
      <p:sp>
        <p:nvSpPr>
          <p:cNvPr id="33" name="Rectángulo 32">
            <a:extLst>
              <a:ext uri="{FF2B5EF4-FFF2-40B4-BE49-F238E27FC236}">
                <a16:creationId xmlns:a16="http://schemas.microsoft.com/office/drawing/2014/main" id="{23D87644-F42A-4874-8ADC-BEE023BB3461}"/>
              </a:ext>
            </a:extLst>
          </p:cNvPr>
          <p:cNvSpPr/>
          <p:nvPr/>
        </p:nvSpPr>
        <p:spPr>
          <a:xfrm>
            <a:off x="8630962" y="3248433"/>
            <a:ext cx="2463818" cy="369332"/>
          </a:xfrm>
          <a:prstGeom prst="rect">
            <a:avLst/>
          </a:prstGeom>
        </p:spPr>
        <p:txBody>
          <a:bodyPr wrap="square">
            <a:spAutoFit/>
          </a:bodyPr>
          <a:lstStyle/>
          <a:p>
            <a:pPr algn="ctr"/>
            <a:r>
              <a:rPr lang="es-CO" dirty="0">
                <a:solidFill>
                  <a:schemeClr val="accent1"/>
                </a:solidFill>
              </a:rPr>
              <a:t>8%</a:t>
            </a:r>
          </a:p>
        </p:txBody>
      </p:sp>
      <p:sp>
        <p:nvSpPr>
          <p:cNvPr id="2" name="Rectángulo 1">
            <a:extLst>
              <a:ext uri="{FF2B5EF4-FFF2-40B4-BE49-F238E27FC236}">
                <a16:creationId xmlns:a16="http://schemas.microsoft.com/office/drawing/2014/main" id="{BC908BF5-DEB2-43E5-90FD-CC779CED0280}"/>
              </a:ext>
            </a:extLst>
          </p:cNvPr>
          <p:cNvSpPr/>
          <p:nvPr/>
        </p:nvSpPr>
        <p:spPr>
          <a:xfrm>
            <a:off x="304974" y="4355396"/>
            <a:ext cx="2280176" cy="923330"/>
          </a:xfrm>
          <a:prstGeom prst="rect">
            <a:avLst/>
          </a:prstGeom>
        </p:spPr>
        <p:txBody>
          <a:bodyPr wrap="none">
            <a:spAutoFit/>
          </a:bodyPr>
          <a:lstStyle/>
          <a:p>
            <a:r>
              <a:rPr lang="es-ES" b="1" dirty="0">
                <a:solidFill>
                  <a:schemeClr val="tx1">
                    <a:lumMod val="50000"/>
                    <a:lumOff val="50000"/>
                  </a:schemeClr>
                </a:solidFill>
                <a:latin typeface="Lato Bold"/>
                <a:cs typeface="Lato Bold"/>
              </a:rPr>
              <a:t>1.000 millones COP</a:t>
            </a:r>
          </a:p>
          <a:p>
            <a:r>
              <a:rPr lang="es-ES" b="1" dirty="0">
                <a:solidFill>
                  <a:schemeClr val="tx1">
                    <a:lumMod val="50000"/>
                    <a:lumOff val="50000"/>
                  </a:schemeClr>
                </a:solidFill>
                <a:latin typeface="Lato Bold"/>
                <a:cs typeface="Lato Bold"/>
              </a:rPr>
              <a:t>275.000 USD</a:t>
            </a:r>
          </a:p>
          <a:p>
            <a:r>
              <a:rPr lang="es-ES" b="1" dirty="0">
                <a:solidFill>
                  <a:schemeClr val="tx1">
                    <a:lumMod val="50000"/>
                    <a:lumOff val="50000"/>
                  </a:schemeClr>
                </a:solidFill>
                <a:latin typeface="Lato Bold"/>
                <a:cs typeface="Lato Bold"/>
              </a:rPr>
              <a:t> </a:t>
            </a:r>
            <a:endParaRPr lang="es-CO" dirty="0"/>
          </a:p>
        </p:txBody>
      </p:sp>
      <p:sp>
        <p:nvSpPr>
          <p:cNvPr id="35" name="CuadroTexto 34">
            <a:extLst>
              <a:ext uri="{FF2B5EF4-FFF2-40B4-BE49-F238E27FC236}">
                <a16:creationId xmlns:a16="http://schemas.microsoft.com/office/drawing/2014/main" id="{468ED5FE-147E-4D9D-A493-89DF7FAC3F17}"/>
              </a:ext>
            </a:extLst>
          </p:cNvPr>
          <p:cNvSpPr txBox="1"/>
          <p:nvPr/>
        </p:nvSpPr>
        <p:spPr>
          <a:xfrm>
            <a:off x="2369719" y="190763"/>
            <a:ext cx="4712749"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Participaciones. Pareto</a:t>
            </a:r>
          </a:p>
        </p:txBody>
      </p:sp>
      <p:sp>
        <p:nvSpPr>
          <p:cNvPr id="36" name="Rectángulo 35">
            <a:extLst>
              <a:ext uri="{FF2B5EF4-FFF2-40B4-BE49-F238E27FC236}">
                <a16:creationId xmlns:a16="http://schemas.microsoft.com/office/drawing/2014/main" id="{63BD3933-3BB1-48AB-A791-F61C30728A62}"/>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436330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graphicFrame>
        <p:nvGraphicFramePr>
          <p:cNvPr id="9" name="Gráfico 8">
            <a:extLst>
              <a:ext uri="{FF2B5EF4-FFF2-40B4-BE49-F238E27FC236}">
                <a16:creationId xmlns:a16="http://schemas.microsoft.com/office/drawing/2014/main" id="{4D2A8E8B-2271-462B-BC2E-C515B6583876}"/>
              </a:ext>
            </a:extLst>
          </p:cNvPr>
          <p:cNvGraphicFramePr>
            <a:graphicFrameLocks/>
          </p:cNvGraphicFramePr>
          <p:nvPr/>
        </p:nvGraphicFramePr>
        <p:xfrm>
          <a:off x="1941342" y="1392702"/>
          <a:ext cx="6818345" cy="4740812"/>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a:extLst>
              <a:ext uri="{FF2B5EF4-FFF2-40B4-BE49-F238E27FC236}">
                <a16:creationId xmlns:a16="http://schemas.microsoft.com/office/drawing/2014/main" id="{448876A1-F7D8-4A42-976B-E71EA82119CB}"/>
              </a:ext>
            </a:extLst>
          </p:cNvPr>
          <p:cNvSpPr txBox="1"/>
          <p:nvPr/>
        </p:nvSpPr>
        <p:spPr>
          <a:xfrm>
            <a:off x="2952814" y="143586"/>
            <a:ext cx="453466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Estados de Ocupación</a:t>
            </a:r>
          </a:p>
        </p:txBody>
      </p:sp>
      <p:pic>
        <p:nvPicPr>
          <p:cNvPr id="3" name="Imagen 2" descr="Imagen que contiene pasto, exterior, firmar, edificio&#10;&#10;Descripción generada automáticamente">
            <a:extLst>
              <a:ext uri="{FF2B5EF4-FFF2-40B4-BE49-F238E27FC236}">
                <a16:creationId xmlns:a16="http://schemas.microsoft.com/office/drawing/2014/main" id="{88784049-6F7E-479B-91AD-2D7FE2977E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8883" y="1628013"/>
            <a:ext cx="1773918" cy="1184922"/>
          </a:xfrm>
          <a:prstGeom prst="rect">
            <a:avLst/>
          </a:prstGeom>
        </p:spPr>
      </p:pic>
      <p:pic>
        <p:nvPicPr>
          <p:cNvPr id="10" name="Imagen 9" descr="Un campo de césped&#10;&#10;Descripción generada automáticamente">
            <a:extLst>
              <a:ext uri="{FF2B5EF4-FFF2-40B4-BE49-F238E27FC236}">
                <a16:creationId xmlns:a16="http://schemas.microsoft.com/office/drawing/2014/main" id="{4F89C2CE-5F6A-470B-A1E3-0385F11DF8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8883" y="3072148"/>
            <a:ext cx="1845372" cy="1184923"/>
          </a:xfrm>
          <a:prstGeom prst="rect">
            <a:avLst/>
          </a:prstGeom>
        </p:spPr>
      </p:pic>
      <p:pic>
        <p:nvPicPr>
          <p:cNvPr id="13" name="Imagen 12" descr="Imagen que contiene firmar, parada, dibujo, señal&#10;&#10;Descripción generada automáticamente">
            <a:extLst>
              <a:ext uri="{FF2B5EF4-FFF2-40B4-BE49-F238E27FC236}">
                <a16:creationId xmlns:a16="http://schemas.microsoft.com/office/drawing/2014/main" id="{0CF9ADAF-F2AF-428E-AC52-60AD002ECD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54682" y="4516284"/>
            <a:ext cx="1933774" cy="1046140"/>
          </a:xfrm>
          <a:prstGeom prst="rect">
            <a:avLst/>
          </a:prstGeom>
        </p:spPr>
      </p:pic>
    </p:spTree>
    <p:extLst>
      <p:ext uri="{BB962C8B-B14F-4D97-AF65-F5344CB8AC3E}">
        <p14:creationId xmlns:p14="http://schemas.microsoft.com/office/powerpoint/2010/main" val="2525545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00620" y="2411380"/>
            <a:ext cx="4990155"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Estado General del proceso de Venta Masiva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mc:AlternateContent xmlns:mc="http://schemas.openxmlformats.org/markup-compatibility/2006" xmlns:cx4="http://schemas.microsoft.com/office/drawing/2016/5/10/chartex">
        <mc:Choice Requires="cx4">
          <p:graphicFrame>
            <p:nvGraphicFramePr>
              <p:cNvPr id="13" name="Gráfico 12">
                <a:extLst>
                  <a:ext uri="{FF2B5EF4-FFF2-40B4-BE49-F238E27FC236}">
                    <a16:creationId xmlns:a16="http://schemas.microsoft.com/office/drawing/2014/main" id="{E92E4080-C81B-451B-B06F-CE40722D6A7B}"/>
                  </a:ext>
                </a:extLst>
              </p:cNvPr>
              <p:cNvGraphicFramePr/>
              <p:nvPr/>
            </p:nvGraphicFramePr>
            <p:xfrm>
              <a:off x="6290775" y="420982"/>
              <a:ext cx="5438776" cy="5919789"/>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3" name="Gráfico 12">
                <a:extLst>
                  <a:ext uri="{FF2B5EF4-FFF2-40B4-BE49-F238E27FC236}">
                    <a16:creationId xmlns:a16="http://schemas.microsoft.com/office/drawing/2014/main" id="{E92E4080-C81B-451B-B06F-CE40722D6A7B}"/>
                  </a:ext>
                </a:extLst>
              </p:cNvPr>
              <p:cNvPicPr>
                <a:picLocks noGrp="1" noRot="1" noChangeAspect="1" noMove="1" noResize="1" noEditPoints="1" noAdjustHandles="1" noChangeArrowheads="1" noChangeShapeType="1"/>
              </p:cNvPicPr>
              <p:nvPr/>
            </p:nvPicPr>
            <p:blipFill>
              <a:blip r:embed="rId5"/>
              <a:stretch>
                <a:fillRect/>
              </a:stretch>
            </p:blipFill>
            <p:spPr>
              <a:xfrm>
                <a:off x="6290775" y="420982"/>
                <a:ext cx="5438776" cy="5919789"/>
              </a:xfrm>
              <a:prstGeom prst="rect">
                <a:avLst/>
              </a:prstGeom>
            </p:spPr>
          </p:pic>
        </mc:Fallback>
      </mc:AlternateContent>
      <p:pic>
        <p:nvPicPr>
          <p:cNvPr id="14" name="Imagen 13">
            <a:extLst>
              <a:ext uri="{FF2B5EF4-FFF2-40B4-BE49-F238E27FC236}">
                <a16:creationId xmlns:a16="http://schemas.microsoft.com/office/drawing/2014/main" id="{10266A72-E722-49F6-9D50-85033B2C2E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9084" y="1134087"/>
            <a:ext cx="5130467" cy="4993757"/>
          </a:xfrm>
          <a:prstGeom prst="rect">
            <a:avLst/>
          </a:prstGeom>
        </p:spPr>
      </p:pic>
    </p:spTree>
    <p:extLst>
      <p:ext uri="{BB962C8B-B14F-4D97-AF65-F5344CB8AC3E}">
        <p14:creationId xmlns:p14="http://schemas.microsoft.com/office/powerpoint/2010/main" val="1569744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A9918044-A33D-41C5-8972-44A935D49500}"/>
              </a:ext>
            </a:extLst>
          </p:cNvPr>
          <p:cNvPicPr>
            <a:picLocks noChangeAspect="1"/>
          </p:cNvPicPr>
          <p:nvPr/>
        </p:nvPicPr>
        <p:blipFill rotWithShape="1">
          <a:blip r:embed="rId2"/>
          <a:srcRect l="12193" t="58797" r="81930" b="30868"/>
          <a:stretch/>
        </p:blipFill>
        <p:spPr>
          <a:xfrm>
            <a:off x="1544295" y="809991"/>
            <a:ext cx="1131609" cy="1118819"/>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36" name="Elipse 35">
            <a:extLst>
              <a:ext uri="{FF2B5EF4-FFF2-40B4-BE49-F238E27FC236}">
                <a16:creationId xmlns:a16="http://schemas.microsoft.com/office/drawing/2014/main" id="{7801D336-2598-492F-A62E-C35A39078BBC}"/>
              </a:ext>
            </a:extLst>
          </p:cNvPr>
          <p:cNvSpPr/>
          <p:nvPr/>
        </p:nvSpPr>
        <p:spPr>
          <a:xfrm>
            <a:off x="593887" y="1063855"/>
            <a:ext cx="555030" cy="53686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0</a:t>
            </a:r>
            <a:endParaRPr lang="es-CO" sz="3200" b="1" dirty="0"/>
          </a:p>
        </p:txBody>
      </p:sp>
      <p:sp>
        <p:nvSpPr>
          <p:cNvPr id="37" name="Rectángulo 36">
            <a:extLst>
              <a:ext uri="{FF2B5EF4-FFF2-40B4-BE49-F238E27FC236}">
                <a16:creationId xmlns:a16="http://schemas.microsoft.com/office/drawing/2014/main" id="{9EE2B1CA-F12A-43DB-8B60-6AF0B2932F9B}"/>
              </a:ext>
            </a:extLst>
          </p:cNvPr>
          <p:cNvSpPr/>
          <p:nvPr/>
        </p:nvSpPr>
        <p:spPr>
          <a:xfrm>
            <a:off x="1462849" y="2040325"/>
            <a:ext cx="988262" cy="461665"/>
          </a:xfrm>
          <a:prstGeom prst="rect">
            <a:avLst/>
          </a:prstGeom>
        </p:spPr>
        <p:txBody>
          <a:bodyPr wrap="square">
            <a:spAutoFit/>
          </a:bodyPr>
          <a:lstStyle/>
          <a:p>
            <a:pPr algn="ctr"/>
            <a:r>
              <a:rPr lang="es-ES" sz="1200" b="1" dirty="0">
                <a:solidFill>
                  <a:srgbClr val="4B4949"/>
                </a:solidFill>
              </a:rPr>
              <a:t>FASE </a:t>
            </a:r>
          </a:p>
          <a:p>
            <a:pPr algn="ctr"/>
            <a:r>
              <a:rPr lang="es-ES" sz="1200" b="1" dirty="0">
                <a:solidFill>
                  <a:srgbClr val="4B4949"/>
                </a:solidFill>
              </a:rPr>
              <a:t>PRELIMINAR</a:t>
            </a:r>
          </a:p>
        </p:txBody>
      </p:sp>
      <p:sp>
        <p:nvSpPr>
          <p:cNvPr id="64" name="Rectángulo: esquinas redondeadas 63">
            <a:extLst>
              <a:ext uri="{FF2B5EF4-FFF2-40B4-BE49-F238E27FC236}">
                <a16:creationId xmlns:a16="http://schemas.microsoft.com/office/drawing/2014/main" id="{47065120-6E92-4C31-9DE3-082B7E4F695B}"/>
              </a:ext>
            </a:extLst>
          </p:cNvPr>
          <p:cNvSpPr/>
          <p:nvPr/>
        </p:nvSpPr>
        <p:spPr>
          <a:xfrm>
            <a:off x="142697" y="2667557"/>
            <a:ext cx="2402761" cy="27465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CO" sz="1400" b="1" dirty="0">
                <a:solidFill>
                  <a:schemeClr val="bg1"/>
                </a:solidFill>
              </a:rPr>
              <a:t>Elaboración de pliegos de contratación de las tres fases del proyecto.</a:t>
            </a:r>
          </a:p>
          <a:p>
            <a:pPr marL="285750" indent="-285750" algn="just">
              <a:buFont typeface="Wingdings" panose="05000000000000000000" pitchFamily="2" charset="2"/>
              <a:buChar char="q"/>
              <a:defRPr/>
            </a:pPr>
            <a:r>
              <a:rPr lang="es-CO" sz="1400" b="1" dirty="0">
                <a:solidFill>
                  <a:schemeClr val="bg1"/>
                </a:solidFill>
              </a:rPr>
              <a:t>Estudio de mercado estructurador</a:t>
            </a:r>
          </a:p>
          <a:p>
            <a:pPr marL="285750" indent="-285750" algn="just">
              <a:buFont typeface="Wingdings" panose="05000000000000000000" pitchFamily="2" charset="2"/>
              <a:buChar char="q"/>
              <a:defRPr/>
            </a:pPr>
            <a:r>
              <a:rPr lang="es-CO" sz="1400" b="1" dirty="0">
                <a:solidFill>
                  <a:schemeClr val="bg1"/>
                </a:solidFill>
              </a:rPr>
              <a:t>Identificación variables para la venta masiva</a:t>
            </a:r>
          </a:p>
          <a:p>
            <a:pPr algn="just">
              <a:defRPr/>
            </a:pPr>
            <a:endParaRPr lang="es-CO" sz="1400" b="1" dirty="0">
              <a:solidFill>
                <a:schemeClr val="bg1"/>
              </a:solidFill>
            </a:endParaRPr>
          </a:p>
        </p:txBody>
      </p:sp>
      <p:grpSp>
        <p:nvGrpSpPr>
          <p:cNvPr id="67" name="Grupo 66">
            <a:extLst>
              <a:ext uri="{FF2B5EF4-FFF2-40B4-BE49-F238E27FC236}">
                <a16:creationId xmlns:a16="http://schemas.microsoft.com/office/drawing/2014/main" id="{FD297A65-1F44-4422-BE0B-EFD2999D82EF}"/>
              </a:ext>
            </a:extLst>
          </p:cNvPr>
          <p:cNvGrpSpPr/>
          <p:nvPr/>
        </p:nvGrpSpPr>
        <p:grpSpPr>
          <a:xfrm>
            <a:off x="401206" y="1926204"/>
            <a:ext cx="490879" cy="670959"/>
            <a:chOff x="265046" y="1924830"/>
            <a:chExt cx="559654" cy="877902"/>
          </a:xfrm>
        </p:grpSpPr>
        <p:pic>
          <p:nvPicPr>
            <p:cNvPr id="68" name="Imagen 67">
              <a:extLst>
                <a:ext uri="{FF2B5EF4-FFF2-40B4-BE49-F238E27FC236}">
                  <a16:creationId xmlns:a16="http://schemas.microsoft.com/office/drawing/2014/main" id="{A1D61A7C-BEDF-4039-B438-AD0C77E5BF1D}"/>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73" name="Rectángulo 72">
              <a:extLst>
                <a:ext uri="{FF2B5EF4-FFF2-40B4-BE49-F238E27FC236}">
                  <a16:creationId xmlns:a16="http://schemas.microsoft.com/office/drawing/2014/main" id="{AA7E428B-BB2B-4BF9-9FFF-739CD70C5939}"/>
                </a:ext>
              </a:extLst>
            </p:cNvPr>
            <p:cNvSpPr/>
            <p:nvPr/>
          </p:nvSpPr>
          <p:spPr>
            <a:xfrm>
              <a:off x="429416" y="2460434"/>
              <a:ext cx="210612" cy="342298"/>
            </a:xfrm>
            <a:prstGeom prst="rect">
              <a:avLst/>
            </a:prstGeom>
          </p:spPr>
          <p:txBody>
            <a:bodyPr wrap="none">
              <a:spAutoFit/>
            </a:bodyPr>
            <a:lstStyle/>
            <a:p>
              <a:pPr algn="ctr"/>
              <a:endParaRPr lang="es-CO" sz="1100" b="1" dirty="0"/>
            </a:p>
          </p:txBody>
        </p:sp>
      </p:grpSp>
      <p:cxnSp>
        <p:nvCxnSpPr>
          <p:cNvPr id="76" name="Conector recto 75">
            <a:extLst>
              <a:ext uri="{FF2B5EF4-FFF2-40B4-BE49-F238E27FC236}">
                <a16:creationId xmlns:a16="http://schemas.microsoft.com/office/drawing/2014/main" id="{67D65DAA-D579-4310-99F2-16FEB9C3C1CB}"/>
              </a:ext>
            </a:extLst>
          </p:cNvPr>
          <p:cNvCxnSpPr>
            <a:cxnSpLocks/>
          </p:cNvCxnSpPr>
          <p:nvPr/>
        </p:nvCxnSpPr>
        <p:spPr>
          <a:xfrm>
            <a:off x="1161275" y="1926204"/>
            <a:ext cx="1209" cy="692092"/>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Conector recto 95">
            <a:extLst>
              <a:ext uri="{FF2B5EF4-FFF2-40B4-BE49-F238E27FC236}">
                <a16:creationId xmlns:a16="http://schemas.microsoft.com/office/drawing/2014/main" id="{B84DAA5A-4EED-472C-A20B-5DA682B69FBF}"/>
              </a:ext>
            </a:extLst>
          </p:cNvPr>
          <p:cNvCxnSpPr>
            <a:cxnSpLocks/>
          </p:cNvCxnSpPr>
          <p:nvPr/>
        </p:nvCxnSpPr>
        <p:spPr>
          <a:xfrm>
            <a:off x="2722540" y="1380798"/>
            <a:ext cx="0" cy="4437338"/>
          </a:xfrm>
          <a:prstGeom prst="line">
            <a:avLst/>
          </a:prstGeom>
        </p:spPr>
        <p:style>
          <a:lnRef idx="2">
            <a:schemeClr val="accent1"/>
          </a:lnRef>
          <a:fillRef idx="0">
            <a:schemeClr val="accent1"/>
          </a:fillRef>
          <a:effectRef idx="1">
            <a:schemeClr val="accent1"/>
          </a:effectRef>
          <a:fontRef idx="minor">
            <a:schemeClr val="tx1"/>
          </a:fontRef>
        </p:style>
      </p:cxnSp>
      <p:sp>
        <p:nvSpPr>
          <p:cNvPr id="98" name="Elipse 97">
            <a:extLst>
              <a:ext uri="{FF2B5EF4-FFF2-40B4-BE49-F238E27FC236}">
                <a16:creationId xmlns:a16="http://schemas.microsoft.com/office/drawing/2014/main" id="{5F85A2DA-864A-42D8-8F67-30C17956A0E2}"/>
              </a:ext>
            </a:extLst>
          </p:cNvPr>
          <p:cNvSpPr/>
          <p:nvPr/>
        </p:nvSpPr>
        <p:spPr>
          <a:xfrm>
            <a:off x="3421816" y="1069206"/>
            <a:ext cx="555030" cy="536860"/>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1</a:t>
            </a:r>
            <a:endParaRPr lang="es-CO" sz="3200" b="1" dirty="0"/>
          </a:p>
        </p:txBody>
      </p:sp>
      <p:sp>
        <p:nvSpPr>
          <p:cNvPr id="99" name="Rectángulo 98">
            <a:extLst>
              <a:ext uri="{FF2B5EF4-FFF2-40B4-BE49-F238E27FC236}">
                <a16:creationId xmlns:a16="http://schemas.microsoft.com/office/drawing/2014/main" id="{93736003-15A0-4019-A5DB-A12DECFA3841}"/>
              </a:ext>
            </a:extLst>
          </p:cNvPr>
          <p:cNvSpPr/>
          <p:nvPr/>
        </p:nvSpPr>
        <p:spPr>
          <a:xfrm>
            <a:off x="4424000" y="2044797"/>
            <a:ext cx="1230842" cy="461665"/>
          </a:xfrm>
          <a:prstGeom prst="rect">
            <a:avLst/>
          </a:prstGeom>
        </p:spPr>
        <p:txBody>
          <a:bodyPr wrap="square">
            <a:spAutoFit/>
          </a:bodyPr>
          <a:lstStyle/>
          <a:p>
            <a:pPr algn="ctr"/>
            <a:r>
              <a:rPr lang="es-ES" sz="1200" b="1" dirty="0">
                <a:solidFill>
                  <a:srgbClr val="4B4949"/>
                </a:solidFill>
              </a:rPr>
              <a:t>ALISTAMIENTO INMUEBLES</a:t>
            </a:r>
          </a:p>
        </p:txBody>
      </p:sp>
      <p:sp>
        <p:nvSpPr>
          <p:cNvPr id="100" name="Rectángulo: esquinas redondeadas 99">
            <a:extLst>
              <a:ext uri="{FF2B5EF4-FFF2-40B4-BE49-F238E27FC236}">
                <a16:creationId xmlns:a16="http://schemas.microsoft.com/office/drawing/2014/main" id="{380E20E7-5527-4053-9A72-5D697C42B0E0}"/>
              </a:ext>
            </a:extLst>
          </p:cNvPr>
          <p:cNvSpPr/>
          <p:nvPr/>
        </p:nvSpPr>
        <p:spPr>
          <a:xfrm>
            <a:off x="2948138" y="2666693"/>
            <a:ext cx="2688326" cy="276048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ES" sz="1400" b="1" dirty="0">
                <a:solidFill>
                  <a:schemeClr val="bg1"/>
                </a:solidFill>
              </a:rPr>
              <a:t>Alistamiento jurídico 7500 FMI. Revisión de certificados de tradición y libertad.</a:t>
            </a:r>
          </a:p>
          <a:p>
            <a:pPr marL="285750" indent="-285750" algn="just">
              <a:buFont typeface="Wingdings" panose="05000000000000000000" pitchFamily="2" charset="2"/>
              <a:buChar char="q"/>
              <a:defRPr/>
            </a:pPr>
            <a:r>
              <a:rPr lang="es-ES" sz="1400" b="1" dirty="0">
                <a:solidFill>
                  <a:schemeClr val="bg1"/>
                </a:solidFill>
              </a:rPr>
              <a:t>Realización de mas de 6.000 avalúos Comerciales </a:t>
            </a:r>
          </a:p>
          <a:p>
            <a:pPr algn="just">
              <a:defRPr/>
            </a:pPr>
            <a:endParaRPr lang="es-ES" sz="1400" b="1" dirty="0">
              <a:solidFill>
                <a:schemeClr val="bg1"/>
              </a:solidFill>
            </a:endParaRPr>
          </a:p>
          <a:p>
            <a:pPr marL="285750" indent="-285750" algn="just">
              <a:buFont typeface="Wingdings" panose="05000000000000000000" pitchFamily="2" charset="2"/>
              <a:buChar char="q"/>
              <a:defRPr/>
            </a:pPr>
            <a:r>
              <a:rPr lang="es-ES" sz="1400" b="1" dirty="0">
                <a:solidFill>
                  <a:schemeClr val="bg1"/>
                </a:solidFill>
              </a:rPr>
              <a:t>Auditoria de avalúos </a:t>
            </a:r>
          </a:p>
          <a:p>
            <a:pPr algn="just">
              <a:defRPr/>
            </a:pPr>
            <a:endParaRPr lang="es-ES" sz="1400" b="1" dirty="0">
              <a:solidFill>
                <a:schemeClr val="bg1"/>
              </a:solidFill>
            </a:endParaRPr>
          </a:p>
          <a:p>
            <a:pPr marL="285750" indent="-285750" algn="just">
              <a:buFont typeface="Wingdings" panose="05000000000000000000" pitchFamily="2" charset="2"/>
              <a:buChar char="q"/>
              <a:defRPr/>
            </a:pPr>
            <a:r>
              <a:rPr lang="es-ES" sz="1400" b="1" dirty="0">
                <a:solidFill>
                  <a:schemeClr val="bg1"/>
                </a:solidFill>
              </a:rPr>
              <a:t>Investigación y pago de pasivos. </a:t>
            </a:r>
          </a:p>
        </p:txBody>
      </p:sp>
      <p:grpSp>
        <p:nvGrpSpPr>
          <p:cNvPr id="101" name="Grupo 100">
            <a:extLst>
              <a:ext uri="{FF2B5EF4-FFF2-40B4-BE49-F238E27FC236}">
                <a16:creationId xmlns:a16="http://schemas.microsoft.com/office/drawing/2014/main" id="{3BCA2E40-D1C8-4F5D-839B-62A0BE3246D8}"/>
              </a:ext>
            </a:extLst>
          </p:cNvPr>
          <p:cNvGrpSpPr/>
          <p:nvPr/>
        </p:nvGrpSpPr>
        <p:grpSpPr>
          <a:xfrm>
            <a:off x="3798175" y="1894439"/>
            <a:ext cx="490878" cy="670959"/>
            <a:chOff x="265046" y="1924830"/>
            <a:chExt cx="559654" cy="877902"/>
          </a:xfrm>
        </p:grpSpPr>
        <p:pic>
          <p:nvPicPr>
            <p:cNvPr id="104" name="Imagen 103">
              <a:extLst>
                <a:ext uri="{FF2B5EF4-FFF2-40B4-BE49-F238E27FC236}">
                  <a16:creationId xmlns:a16="http://schemas.microsoft.com/office/drawing/2014/main" id="{46CE8BF1-AF6A-4458-BB87-91D8813A1977}"/>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108" name="Rectángulo 107">
              <a:extLst>
                <a:ext uri="{FF2B5EF4-FFF2-40B4-BE49-F238E27FC236}">
                  <a16:creationId xmlns:a16="http://schemas.microsoft.com/office/drawing/2014/main" id="{B437A679-0F19-4E23-95C8-06EDCA64F040}"/>
                </a:ext>
              </a:extLst>
            </p:cNvPr>
            <p:cNvSpPr/>
            <p:nvPr/>
          </p:nvSpPr>
          <p:spPr>
            <a:xfrm>
              <a:off x="429417" y="2460434"/>
              <a:ext cx="210612" cy="342298"/>
            </a:xfrm>
            <a:prstGeom prst="rect">
              <a:avLst/>
            </a:prstGeom>
          </p:spPr>
          <p:txBody>
            <a:bodyPr wrap="none">
              <a:spAutoFit/>
            </a:bodyPr>
            <a:lstStyle/>
            <a:p>
              <a:pPr algn="ctr"/>
              <a:endParaRPr lang="es-CO" sz="1100" b="1" dirty="0"/>
            </a:p>
          </p:txBody>
        </p:sp>
      </p:grpSp>
      <p:cxnSp>
        <p:nvCxnSpPr>
          <p:cNvPr id="109" name="Conector recto 108">
            <a:extLst>
              <a:ext uri="{FF2B5EF4-FFF2-40B4-BE49-F238E27FC236}">
                <a16:creationId xmlns:a16="http://schemas.microsoft.com/office/drawing/2014/main" id="{BE941F4B-4B0F-4E4B-8967-636A97B59606}"/>
              </a:ext>
            </a:extLst>
          </p:cNvPr>
          <p:cNvCxnSpPr>
            <a:cxnSpLocks/>
          </p:cNvCxnSpPr>
          <p:nvPr/>
        </p:nvCxnSpPr>
        <p:spPr>
          <a:xfrm>
            <a:off x="4446855" y="1972529"/>
            <a:ext cx="1209" cy="6920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Conector recto 110">
            <a:extLst>
              <a:ext uri="{FF2B5EF4-FFF2-40B4-BE49-F238E27FC236}">
                <a16:creationId xmlns:a16="http://schemas.microsoft.com/office/drawing/2014/main" id="{7E82BCF2-C52C-4AD8-9A89-84A7D17AE884}"/>
              </a:ext>
            </a:extLst>
          </p:cNvPr>
          <p:cNvCxnSpPr>
            <a:cxnSpLocks/>
          </p:cNvCxnSpPr>
          <p:nvPr/>
        </p:nvCxnSpPr>
        <p:spPr>
          <a:xfrm>
            <a:off x="6353519" y="1231306"/>
            <a:ext cx="0" cy="4417290"/>
          </a:xfrm>
          <a:prstGeom prst="line">
            <a:avLst/>
          </a:prstGeom>
        </p:spPr>
        <p:style>
          <a:lnRef idx="2">
            <a:schemeClr val="accent1"/>
          </a:lnRef>
          <a:fillRef idx="0">
            <a:schemeClr val="accent1"/>
          </a:fillRef>
          <a:effectRef idx="1">
            <a:schemeClr val="accent1"/>
          </a:effectRef>
          <a:fontRef idx="minor">
            <a:schemeClr val="tx1"/>
          </a:fontRef>
        </p:style>
      </p:cxnSp>
      <p:sp>
        <p:nvSpPr>
          <p:cNvPr id="113" name="Elipse 112">
            <a:extLst>
              <a:ext uri="{FF2B5EF4-FFF2-40B4-BE49-F238E27FC236}">
                <a16:creationId xmlns:a16="http://schemas.microsoft.com/office/drawing/2014/main" id="{FCD0BE11-39CF-4B59-856D-16062348EA39}"/>
              </a:ext>
            </a:extLst>
          </p:cNvPr>
          <p:cNvSpPr/>
          <p:nvPr/>
        </p:nvSpPr>
        <p:spPr>
          <a:xfrm>
            <a:off x="6353519" y="1089254"/>
            <a:ext cx="555030" cy="53686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2</a:t>
            </a:r>
            <a:endParaRPr lang="es-CO" sz="3200" b="1" dirty="0"/>
          </a:p>
        </p:txBody>
      </p:sp>
      <p:sp>
        <p:nvSpPr>
          <p:cNvPr id="114" name="Rectángulo 113">
            <a:extLst>
              <a:ext uri="{FF2B5EF4-FFF2-40B4-BE49-F238E27FC236}">
                <a16:creationId xmlns:a16="http://schemas.microsoft.com/office/drawing/2014/main" id="{5499D219-F583-4B5E-B812-7DE30C228F8E}"/>
              </a:ext>
            </a:extLst>
          </p:cNvPr>
          <p:cNvSpPr/>
          <p:nvPr/>
        </p:nvSpPr>
        <p:spPr>
          <a:xfrm>
            <a:off x="7355702" y="2064845"/>
            <a:ext cx="1385681" cy="461665"/>
          </a:xfrm>
          <a:prstGeom prst="rect">
            <a:avLst/>
          </a:prstGeom>
        </p:spPr>
        <p:txBody>
          <a:bodyPr wrap="square">
            <a:spAutoFit/>
          </a:bodyPr>
          <a:lstStyle/>
          <a:p>
            <a:pPr algn="ctr"/>
            <a:r>
              <a:rPr lang="es-ES" sz="1200" b="1" dirty="0">
                <a:solidFill>
                  <a:srgbClr val="4B4949"/>
                </a:solidFill>
              </a:rPr>
              <a:t>ESTRUCTURACIÓN VETA</a:t>
            </a:r>
          </a:p>
        </p:txBody>
      </p:sp>
      <p:sp>
        <p:nvSpPr>
          <p:cNvPr id="115" name="Rectángulo: esquinas redondeadas 114">
            <a:extLst>
              <a:ext uri="{FF2B5EF4-FFF2-40B4-BE49-F238E27FC236}">
                <a16:creationId xmlns:a16="http://schemas.microsoft.com/office/drawing/2014/main" id="{A1231B8A-8D38-4E7F-9FC3-A7B5964C4766}"/>
              </a:ext>
            </a:extLst>
          </p:cNvPr>
          <p:cNvSpPr/>
          <p:nvPr/>
        </p:nvSpPr>
        <p:spPr>
          <a:xfrm>
            <a:off x="6560496" y="2639355"/>
            <a:ext cx="2557879" cy="2787828"/>
          </a:xfrm>
          <a:prstGeom prst="round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ES" sz="1400" b="1" dirty="0">
                <a:solidFill>
                  <a:schemeClr val="bg1"/>
                </a:solidFill>
              </a:rPr>
              <a:t>Cuarto de datos</a:t>
            </a:r>
          </a:p>
          <a:p>
            <a:pPr marL="285750" indent="-285750" algn="just">
              <a:buFont typeface="Wingdings" panose="05000000000000000000" pitchFamily="2" charset="2"/>
              <a:buChar char="q"/>
              <a:defRPr/>
            </a:pPr>
            <a:r>
              <a:rPr lang="es-ES" sz="1400" b="1" dirty="0">
                <a:solidFill>
                  <a:schemeClr val="bg1"/>
                </a:solidFill>
              </a:rPr>
              <a:t>Definición del precio de venta mínimo de los inmuebles. </a:t>
            </a:r>
          </a:p>
          <a:p>
            <a:pPr marL="285750" indent="-285750" algn="just">
              <a:buFont typeface="Wingdings" panose="05000000000000000000" pitchFamily="2" charset="2"/>
              <a:buChar char="q"/>
              <a:defRPr/>
            </a:pPr>
            <a:r>
              <a:rPr lang="es-ES" sz="1400" b="1" dirty="0">
                <a:solidFill>
                  <a:schemeClr val="bg1"/>
                </a:solidFill>
              </a:rPr>
              <a:t>Promoción del paquete a nivel  nacional e internacional</a:t>
            </a:r>
          </a:p>
          <a:p>
            <a:pPr marL="285750" indent="-285750" algn="just">
              <a:buFont typeface="Wingdings" panose="05000000000000000000" pitchFamily="2" charset="2"/>
              <a:buChar char="q"/>
              <a:defRPr/>
            </a:pPr>
            <a:r>
              <a:rPr lang="es-ES" sz="1400" b="1" dirty="0">
                <a:solidFill>
                  <a:schemeClr val="bg1"/>
                </a:solidFill>
              </a:rPr>
              <a:t>Estructura Global del cuaderno de ventas.</a:t>
            </a:r>
          </a:p>
          <a:p>
            <a:pPr marL="285750" indent="-285750" algn="just">
              <a:buFont typeface="Wingdings" panose="05000000000000000000" pitchFamily="2" charset="2"/>
              <a:buChar char="q"/>
              <a:defRPr/>
            </a:pPr>
            <a:r>
              <a:rPr lang="es-ES" sz="1400" b="1" dirty="0">
                <a:solidFill>
                  <a:schemeClr val="bg1"/>
                </a:solidFill>
              </a:rPr>
              <a:t>Subasta de los inmuebles.</a:t>
            </a:r>
          </a:p>
        </p:txBody>
      </p:sp>
      <p:grpSp>
        <p:nvGrpSpPr>
          <p:cNvPr id="116" name="Grupo 115">
            <a:extLst>
              <a:ext uri="{FF2B5EF4-FFF2-40B4-BE49-F238E27FC236}">
                <a16:creationId xmlns:a16="http://schemas.microsoft.com/office/drawing/2014/main" id="{07F4C530-C0C7-4252-824D-CDD300738307}"/>
              </a:ext>
            </a:extLst>
          </p:cNvPr>
          <p:cNvGrpSpPr/>
          <p:nvPr/>
        </p:nvGrpSpPr>
        <p:grpSpPr>
          <a:xfrm>
            <a:off x="6729878" y="1914487"/>
            <a:ext cx="490879" cy="670959"/>
            <a:chOff x="265046" y="1924830"/>
            <a:chExt cx="559654" cy="877902"/>
          </a:xfrm>
        </p:grpSpPr>
        <p:pic>
          <p:nvPicPr>
            <p:cNvPr id="117" name="Imagen 116">
              <a:extLst>
                <a:ext uri="{FF2B5EF4-FFF2-40B4-BE49-F238E27FC236}">
                  <a16:creationId xmlns:a16="http://schemas.microsoft.com/office/drawing/2014/main" id="{8C9483E1-CAA1-4795-B79B-65F95B8165DD}"/>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118" name="Rectángulo 117">
              <a:extLst>
                <a:ext uri="{FF2B5EF4-FFF2-40B4-BE49-F238E27FC236}">
                  <a16:creationId xmlns:a16="http://schemas.microsoft.com/office/drawing/2014/main" id="{BCAA593B-E11A-4069-9536-8D46B21EB072}"/>
                </a:ext>
              </a:extLst>
            </p:cNvPr>
            <p:cNvSpPr/>
            <p:nvPr/>
          </p:nvSpPr>
          <p:spPr>
            <a:xfrm>
              <a:off x="429418" y="2460434"/>
              <a:ext cx="210612" cy="342298"/>
            </a:xfrm>
            <a:prstGeom prst="rect">
              <a:avLst/>
            </a:prstGeom>
          </p:spPr>
          <p:txBody>
            <a:bodyPr wrap="none">
              <a:spAutoFit/>
            </a:bodyPr>
            <a:lstStyle/>
            <a:p>
              <a:pPr algn="ctr"/>
              <a:endParaRPr lang="es-CO" sz="1100" b="1" dirty="0"/>
            </a:p>
          </p:txBody>
        </p:sp>
      </p:grpSp>
      <p:cxnSp>
        <p:nvCxnSpPr>
          <p:cNvPr id="119" name="Conector recto 118">
            <a:extLst>
              <a:ext uri="{FF2B5EF4-FFF2-40B4-BE49-F238E27FC236}">
                <a16:creationId xmlns:a16="http://schemas.microsoft.com/office/drawing/2014/main" id="{01F521DC-15C6-43E4-A001-01555574FFA8}"/>
              </a:ext>
            </a:extLst>
          </p:cNvPr>
          <p:cNvCxnSpPr>
            <a:cxnSpLocks/>
          </p:cNvCxnSpPr>
          <p:nvPr/>
        </p:nvCxnSpPr>
        <p:spPr>
          <a:xfrm>
            <a:off x="7378102" y="1926856"/>
            <a:ext cx="1209" cy="6920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Conector recto 119">
            <a:extLst>
              <a:ext uri="{FF2B5EF4-FFF2-40B4-BE49-F238E27FC236}">
                <a16:creationId xmlns:a16="http://schemas.microsoft.com/office/drawing/2014/main" id="{4ACB57FD-6EFC-47DB-B7C0-36C389CE97FD}"/>
              </a:ext>
            </a:extLst>
          </p:cNvPr>
          <p:cNvCxnSpPr>
            <a:cxnSpLocks/>
          </p:cNvCxnSpPr>
          <p:nvPr/>
        </p:nvCxnSpPr>
        <p:spPr>
          <a:xfrm>
            <a:off x="9346761" y="1189234"/>
            <a:ext cx="0" cy="4405573"/>
          </a:xfrm>
          <a:prstGeom prst="line">
            <a:avLst/>
          </a:prstGeom>
        </p:spPr>
        <p:style>
          <a:lnRef idx="2">
            <a:schemeClr val="accent1"/>
          </a:lnRef>
          <a:fillRef idx="0">
            <a:schemeClr val="accent1"/>
          </a:fillRef>
          <a:effectRef idx="1">
            <a:schemeClr val="accent1"/>
          </a:effectRef>
          <a:fontRef idx="minor">
            <a:schemeClr val="tx1"/>
          </a:fontRef>
        </p:style>
      </p:cxnSp>
      <p:sp>
        <p:nvSpPr>
          <p:cNvPr id="122" name="Elipse 121">
            <a:extLst>
              <a:ext uri="{FF2B5EF4-FFF2-40B4-BE49-F238E27FC236}">
                <a16:creationId xmlns:a16="http://schemas.microsoft.com/office/drawing/2014/main" id="{9388F1FB-1128-45F1-8D52-4A8D5832372F}"/>
              </a:ext>
            </a:extLst>
          </p:cNvPr>
          <p:cNvSpPr/>
          <p:nvPr/>
        </p:nvSpPr>
        <p:spPr>
          <a:xfrm>
            <a:off x="9674625" y="1168732"/>
            <a:ext cx="555030" cy="536860"/>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3</a:t>
            </a:r>
            <a:endParaRPr lang="es-CO" sz="3200" b="1" dirty="0"/>
          </a:p>
        </p:txBody>
      </p:sp>
      <p:sp>
        <p:nvSpPr>
          <p:cNvPr id="123" name="Rectángulo 122">
            <a:extLst>
              <a:ext uri="{FF2B5EF4-FFF2-40B4-BE49-F238E27FC236}">
                <a16:creationId xmlns:a16="http://schemas.microsoft.com/office/drawing/2014/main" id="{5068E410-8D9C-4447-B561-1BCF1266AA8E}"/>
              </a:ext>
            </a:extLst>
          </p:cNvPr>
          <p:cNvSpPr/>
          <p:nvPr/>
        </p:nvSpPr>
        <p:spPr>
          <a:xfrm>
            <a:off x="10631711" y="2019050"/>
            <a:ext cx="1230842" cy="461665"/>
          </a:xfrm>
          <a:prstGeom prst="rect">
            <a:avLst/>
          </a:prstGeom>
        </p:spPr>
        <p:txBody>
          <a:bodyPr wrap="square">
            <a:spAutoFit/>
          </a:bodyPr>
          <a:lstStyle/>
          <a:p>
            <a:pPr algn="ctr"/>
            <a:r>
              <a:rPr lang="es-ES" sz="1200" b="1" dirty="0">
                <a:solidFill>
                  <a:srgbClr val="4B4949"/>
                </a:solidFill>
              </a:rPr>
              <a:t>TRASPASO INMUEBLES</a:t>
            </a:r>
          </a:p>
        </p:txBody>
      </p:sp>
      <p:sp>
        <p:nvSpPr>
          <p:cNvPr id="124" name="Rectángulo: esquinas redondeadas 123">
            <a:extLst>
              <a:ext uri="{FF2B5EF4-FFF2-40B4-BE49-F238E27FC236}">
                <a16:creationId xmlns:a16="http://schemas.microsoft.com/office/drawing/2014/main" id="{53351C83-E098-4E3C-A6DB-2D5AF08645A2}"/>
              </a:ext>
            </a:extLst>
          </p:cNvPr>
          <p:cNvSpPr/>
          <p:nvPr/>
        </p:nvSpPr>
        <p:spPr>
          <a:xfrm>
            <a:off x="9421832" y="2565398"/>
            <a:ext cx="2402761" cy="2848731"/>
          </a:xfrm>
          <a:prstGeom prst="roundRect">
            <a:avLst/>
          </a:prstGeom>
          <a:ln/>
        </p:spPr>
        <p:style>
          <a:lnRef idx="2">
            <a:schemeClr val="dk1"/>
          </a:lnRef>
          <a:fillRef idx="1">
            <a:schemeClr val="lt1"/>
          </a:fillRef>
          <a:effectRef idx="0">
            <a:schemeClr val="dk1"/>
          </a:effectRef>
          <a:fontRef idx="minor">
            <a:schemeClr val="dk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ES" sz="1400" b="1" dirty="0">
                <a:solidFill>
                  <a:schemeClr val="tx1"/>
                </a:solidFill>
              </a:rPr>
              <a:t>Entrega y cargue de Certificado de Tradición y Libertad con venta inscrita.</a:t>
            </a:r>
          </a:p>
        </p:txBody>
      </p:sp>
      <p:grpSp>
        <p:nvGrpSpPr>
          <p:cNvPr id="125" name="Grupo 124">
            <a:extLst>
              <a:ext uri="{FF2B5EF4-FFF2-40B4-BE49-F238E27FC236}">
                <a16:creationId xmlns:a16="http://schemas.microsoft.com/office/drawing/2014/main" id="{F0C92B02-1E01-4D6C-8C77-DDE433ABBBF0}"/>
              </a:ext>
            </a:extLst>
          </p:cNvPr>
          <p:cNvGrpSpPr/>
          <p:nvPr/>
        </p:nvGrpSpPr>
        <p:grpSpPr>
          <a:xfrm>
            <a:off x="9906734" y="2028759"/>
            <a:ext cx="490878" cy="670959"/>
            <a:chOff x="265046" y="1924830"/>
            <a:chExt cx="559654" cy="877902"/>
          </a:xfrm>
        </p:grpSpPr>
        <p:pic>
          <p:nvPicPr>
            <p:cNvPr id="126" name="Imagen 125">
              <a:extLst>
                <a:ext uri="{FF2B5EF4-FFF2-40B4-BE49-F238E27FC236}">
                  <a16:creationId xmlns:a16="http://schemas.microsoft.com/office/drawing/2014/main" id="{D92383B4-F0D0-46EF-8144-D232740451D5}"/>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127" name="Rectángulo 126">
              <a:extLst>
                <a:ext uri="{FF2B5EF4-FFF2-40B4-BE49-F238E27FC236}">
                  <a16:creationId xmlns:a16="http://schemas.microsoft.com/office/drawing/2014/main" id="{26E55221-47F6-48BC-B759-3B0B4E298947}"/>
                </a:ext>
              </a:extLst>
            </p:cNvPr>
            <p:cNvSpPr/>
            <p:nvPr/>
          </p:nvSpPr>
          <p:spPr>
            <a:xfrm>
              <a:off x="429419" y="2460434"/>
              <a:ext cx="210612" cy="342298"/>
            </a:xfrm>
            <a:prstGeom prst="rect">
              <a:avLst/>
            </a:prstGeom>
          </p:spPr>
          <p:txBody>
            <a:bodyPr wrap="none">
              <a:spAutoFit/>
            </a:bodyPr>
            <a:lstStyle/>
            <a:p>
              <a:pPr algn="ctr"/>
              <a:endParaRPr lang="es-CO" sz="1100" b="1" dirty="0"/>
            </a:p>
          </p:txBody>
        </p:sp>
      </p:grpSp>
      <p:cxnSp>
        <p:nvCxnSpPr>
          <p:cNvPr id="128" name="Conector recto 127">
            <a:extLst>
              <a:ext uri="{FF2B5EF4-FFF2-40B4-BE49-F238E27FC236}">
                <a16:creationId xmlns:a16="http://schemas.microsoft.com/office/drawing/2014/main" id="{F267139C-5810-4204-9E7C-8A2534899CAD}"/>
              </a:ext>
            </a:extLst>
          </p:cNvPr>
          <p:cNvCxnSpPr>
            <a:cxnSpLocks/>
          </p:cNvCxnSpPr>
          <p:nvPr/>
        </p:nvCxnSpPr>
        <p:spPr>
          <a:xfrm>
            <a:off x="10610715" y="1975465"/>
            <a:ext cx="0" cy="505250"/>
          </a:xfrm>
          <a:prstGeom prst="line">
            <a:avLst/>
          </a:prstGeom>
        </p:spPr>
        <p:style>
          <a:lnRef idx="2">
            <a:schemeClr val="accent1"/>
          </a:lnRef>
          <a:fillRef idx="0">
            <a:schemeClr val="accent1"/>
          </a:fillRef>
          <a:effectRef idx="1">
            <a:schemeClr val="accent1"/>
          </a:effectRef>
          <a:fontRef idx="minor">
            <a:schemeClr val="tx1"/>
          </a:fontRef>
        </p:style>
      </p:cxnSp>
      <p:sp>
        <p:nvSpPr>
          <p:cNvPr id="15" name="Flecha: a la izquierda y derecha 14">
            <a:extLst>
              <a:ext uri="{FF2B5EF4-FFF2-40B4-BE49-F238E27FC236}">
                <a16:creationId xmlns:a16="http://schemas.microsoft.com/office/drawing/2014/main" id="{88538469-CBF4-41B8-8A77-119AF8CC6EEC}"/>
              </a:ext>
            </a:extLst>
          </p:cNvPr>
          <p:cNvSpPr/>
          <p:nvPr/>
        </p:nvSpPr>
        <p:spPr>
          <a:xfrm>
            <a:off x="8958914" y="6159888"/>
            <a:ext cx="3176446" cy="386555"/>
          </a:xfrm>
          <a:prstGeom prst="leftRightArrow">
            <a:avLst/>
          </a:prstGeom>
          <a:no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a:pPr>
            <a:r>
              <a:rPr lang="es-CO" sz="1100" dirty="0">
                <a:solidFill>
                  <a:schemeClr val="tx1"/>
                </a:solidFill>
              </a:rPr>
              <a:t>Capacitación y transferencia de conocimiento. </a:t>
            </a:r>
          </a:p>
        </p:txBody>
      </p:sp>
      <p:pic>
        <p:nvPicPr>
          <p:cNvPr id="129" name="Imagen 128">
            <a:hlinkClick r:id="" action="ppaction://noaction"/>
            <a:extLst>
              <a:ext uri="{FF2B5EF4-FFF2-40B4-BE49-F238E27FC236}">
                <a16:creationId xmlns:a16="http://schemas.microsoft.com/office/drawing/2014/main" id="{9E66B183-704F-4E19-A955-6FC7B1BEC574}"/>
              </a:ext>
            </a:extLst>
          </p:cNvPr>
          <p:cNvPicPr>
            <a:picLocks noChangeAspect="1"/>
          </p:cNvPicPr>
          <p:nvPr/>
        </p:nvPicPr>
        <p:blipFill rotWithShape="1">
          <a:blip r:embed="rId6"/>
          <a:srcRect l="2781" t="38876" r="91873" b="50000"/>
          <a:stretch/>
        </p:blipFill>
        <p:spPr>
          <a:xfrm>
            <a:off x="4624962" y="974817"/>
            <a:ext cx="956437" cy="1118803"/>
          </a:xfrm>
          <a:prstGeom prst="rect">
            <a:avLst/>
          </a:prstGeom>
        </p:spPr>
      </p:pic>
      <p:pic>
        <p:nvPicPr>
          <p:cNvPr id="130" name="Imagen 129">
            <a:hlinkClick r:id="" action="ppaction://noaction"/>
            <a:extLst>
              <a:ext uri="{FF2B5EF4-FFF2-40B4-BE49-F238E27FC236}">
                <a16:creationId xmlns:a16="http://schemas.microsoft.com/office/drawing/2014/main" id="{9E2D3C42-0A97-4704-8295-E38027C445CD}"/>
              </a:ext>
            </a:extLst>
          </p:cNvPr>
          <p:cNvPicPr>
            <a:picLocks noChangeAspect="1"/>
          </p:cNvPicPr>
          <p:nvPr/>
        </p:nvPicPr>
        <p:blipFill rotWithShape="1">
          <a:blip r:embed="rId7"/>
          <a:srcRect l="2014" t="36611" r="91874" b="52837"/>
          <a:stretch/>
        </p:blipFill>
        <p:spPr>
          <a:xfrm>
            <a:off x="7459178" y="939762"/>
            <a:ext cx="1178727" cy="994800"/>
          </a:xfrm>
          <a:prstGeom prst="rect">
            <a:avLst/>
          </a:prstGeom>
        </p:spPr>
      </p:pic>
      <p:pic>
        <p:nvPicPr>
          <p:cNvPr id="131" name="Imagen 130">
            <a:hlinkClick r:id="" action="ppaction://noaction"/>
            <a:extLst>
              <a:ext uri="{FF2B5EF4-FFF2-40B4-BE49-F238E27FC236}">
                <a16:creationId xmlns:a16="http://schemas.microsoft.com/office/drawing/2014/main" id="{EFE0072B-61D6-4A94-A1EC-4765178B3E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0257" t="46042" r="3732" b="41835"/>
          <a:stretch>
            <a:fillRect/>
          </a:stretch>
        </p:blipFill>
        <p:spPr bwMode="auto">
          <a:xfrm>
            <a:off x="10803831" y="895384"/>
            <a:ext cx="10207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Flecha: a la izquierda y derecha 43">
            <a:extLst>
              <a:ext uri="{FF2B5EF4-FFF2-40B4-BE49-F238E27FC236}">
                <a16:creationId xmlns:a16="http://schemas.microsoft.com/office/drawing/2014/main" id="{B2126A6A-99C1-4212-9725-C10B71078195}"/>
              </a:ext>
            </a:extLst>
          </p:cNvPr>
          <p:cNvSpPr/>
          <p:nvPr/>
        </p:nvSpPr>
        <p:spPr>
          <a:xfrm>
            <a:off x="2916783" y="5848332"/>
            <a:ext cx="8877837" cy="437130"/>
          </a:xfrm>
          <a:prstGeom prst="leftRightArrow">
            <a:avLst/>
          </a:prstGeom>
          <a:no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a:pPr>
            <a:r>
              <a:rPr lang="es-CO" sz="1100" dirty="0">
                <a:solidFill>
                  <a:schemeClr val="tx1"/>
                </a:solidFill>
              </a:rPr>
              <a:t>Auditoria independiente contratada por INL. Monitoreo y evaluación del proyecto</a:t>
            </a:r>
          </a:p>
        </p:txBody>
      </p:sp>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1794006" y="176239"/>
            <a:ext cx="6307045"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 Estado General del Proyecto de Venta Masiva</a:t>
            </a:r>
          </a:p>
        </p:txBody>
      </p:sp>
      <p:pic>
        <p:nvPicPr>
          <p:cNvPr id="4" name="Imagen 3" descr="Imagen que contiene tabla&#10;&#10;Descripción generada automáticamente">
            <a:extLst>
              <a:ext uri="{FF2B5EF4-FFF2-40B4-BE49-F238E27FC236}">
                <a16:creationId xmlns:a16="http://schemas.microsoft.com/office/drawing/2014/main" id="{E4CAFE14-96A5-4718-8903-28744445F0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8098" y="5430352"/>
            <a:ext cx="589178" cy="589178"/>
          </a:xfrm>
          <a:prstGeom prst="rect">
            <a:avLst/>
          </a:prstGeom>
        </p:spPr>
      </p:pic>
      <p:pic>
        <p:nvPicPr>
          <p:cNvPr id="47" name="Imagen 46" descr="Imagen que contiene dibujo&#10;&#10;Descripción generada automáticamente">
            <a:extLst>
              <a:ext uri="{FF2B5EF4-FFF2-40B4-BE49-F238E27FC236}">
                <a16:creationId xmlns:a16="http://schemas.microsoft.com/office/drawing/2014/main" id="{9289586A-63E5-4E0D-916A-D599AD1F87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11077" y="3789017"/>
            <a:ext cx="549045" cy="271941"/>
          </a:xfrm>
          <a:prstGeom prst="rect">
            <a:avLst/>
          </a:prstGeom>
        </p:spPr>
      </p:pic>
      <p:pic>
        <p:nvPicPr>
          <p:cNvPr id="48" name="Imagen 47" descr="Imagen que contiene dibujo&#10;&#10;Descripción generada automáticamente">
            <a:extLst>
              <a:ext uri="{FF2B5EF4-FFF2-40B4-BE49-F238E27FC236}">
                <a16:creationId xmlns:a16="http://schemas.microsoft.com/office/drawing/2014/main" id="{BFD15775-FEEF-4613-AE7F-D398C275CC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33452" y="2896515"/>
            <a:ext cx="549045" cy="271941"/>
          </a:xfrm>
          <a:prstGeom prst="rect">
            <a:avLst/>
          </a:prstGeom>
        </p:spPr>
      </p:pic>
      <p:pic>
        <p:nvPicPr>
          <p:cNvPr id="6" name="Imagen 5">
            <a:extLst>
              <a:ext uri="{FF2B5EF4-FFF2-40B4-BE49-F238E27FC236}">
                <a16:creationId xmlns:a16="http://schemas.microsoft.com/office/drawing/2014/main" id="{06AD9238-8169-44AF-8240-B3C3BF4D988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39743" y="4228674"/>
            <a:ext cx="684305" cy="684305"/>
          </a:xfrm>
          <a:prstGeom prst="rect">
            <a:avLst/>
          </a:prstGeom>
        </p:spPr>
      </p:pic>
      <p:pic>
        <p:nvPicPr>
          <p:cNvPr id="10" name="Imagen 9" descr="Imagen que contiene dibujo&#10;&#10;Descripción generada automáticamente">
            <a:extLst>
              <a:ext uri="{FF2B5EF4-FFF2-40B4-BE49-F238E27FC236}">
                <a16:creationId xmlns:a16="http://schemas.microsoft.com/office/drawing/2014/main" id="{9B2DDC2A-CF81-4223-B723-137003C7259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26135" y="5469453"/>
            <a:ext cx="733037" cy="361937"/>
          </a:xfrm>
          <a:prstGeom prst="rect">
            <a:avLst/>
          </a:prstGeom>
        </p:spPr>
      </p:pic>
      <p:pic>
        <p:nvPicPr>
          <p:cNvPr id="51" name="Imagen 50" descr="Imagen que contiene dibujo&#10;&#10;Descripción generada automáticamente">
            <a:extLst>
              <a:ext uri="{FF2B5EF4-FFF2-40B4-BE49-F238E27FC236}">
                <a16:creationId xmlns:a16="http://schemas.microsoft.com/office/drawing/2014/main" id="{79C33029-2FE6-4D8B-A0AD-932043E4EC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49239" y="5546195"/>
            <a:ext cx="549045" cy="271941"/>
          </a:xfrm>
          <a:prstGeom prst="rect">
            <a:avLst/>
          </a:prstGeom>
        </p:spPr>
      </p:pic>
      <p:pic>
        <p:nvPicPr>
          <p:cNvPr id="52" name="Imagen 51">
            <a:extLst>
              <a:ext uri="{FF2B5EF4-FFF2-40B4-BE49-F238E27FC236}">
                <a16:creationId xmlns:a16="http://schemas.microsoft.com/office/drawing/2014/main" id="{37EBF3FC-41F6-46DD-ACA8-60DF51BF36D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20241" y="5474173"/>
            <a:ext cx="622939" cy="348846"/>
          </a:xfrm>
          <a:prstGeom prst="rect">
            <a:avLst/>
          </a:prstGeom>
        </p:spPr>
      </p:pic>
      <p:pic>
        <p:nvPicPr>
          <p:cNvPr id="53" name="Imagen 52">
            <a:extLst>
              <a:ext uri="{FF2B5EF4-FFF2-40B4-BE49-F238E27FC236}">
                <a16:creationId xmlns:a16="http://schemas.microsoft.com/office/drawing/2014/main" id="{98A07B2E-68E0-4573-BBAD-E60ED9E63D7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081236" y="5929631"/>
            <a:ext cx="490236" cy="274532"/>
          </a:xfrm>
          <a:prstGeom prst="rect">
            <a:avLst/>
          </a:prstGeom>
        </p:spPr>
      </p:pic>
      <p:sp>
        <p:nvSpPr>
          <p:cNvPr id="3" name="Elipse 2">
            <a:extLst>
              <a:ext uri="{FF2B5EF4-FFF2-40B4-BE49-F238E27FC236}">
                <a16:creationId xmlns:a16="http://schemas.microsoft.com/office/drawing/2014/main" id="{D1C227AB-DFB0-406D-92EF-A0A7A27651D4}"/>
              </a:ext>
            </a:extLst>
          </p:cNvPr>
          <p:cNvSpPr/>
          <p:nvPr/>
        </p:nvSpPr>
        <p:spPr>
          <a:xfrm>
            <a:off x="7352447" y="1694759"/>
            <a:ext cx="1431924"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Imagen 10" descr="Imagen que contiene dibujo&#10;&#10;Descripción generada automáticamente">
            <a:extLst>
              <a:ext uri="{FF2B5EF4-FFF2-40B4-BE49-F238E27FC236}">
                <a16:creationId xmlns:a16="http://schemas.microsoft.com/office/drawing/2014/main" id="{465DAE54-76EC-48E7-92D5-CA1612537CD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46412" y="4826997"/>
            <a:ext cx="466594" cy="466594"/>
          </a:xfrm>
          <a:prstGeom prst="rect">
            <a:avLst/>
          </a:prstGeom>
        </p:spPr>
      </p:pic>
      <p:pic>
        <p:nvPicPr>
          <p:cNvPr id="59" name="Imagen 58" descr="Imagen que contiene señal, reloj&#10;&#10;Descripción generada automáticamente">
            <a:extLst>
              <a:ext uri="{FF2B5EF4-FFF2-40B4-BE49-F238E27FC236}">
                <a16:creationId xmlns:a16="http://schemas.microsoft.com/office/drawing/2014/main" id="{9818BDD5-C731-4E58-A347-7B2169BF021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559172" y="2612695"/>
            <a:ext cx="517434" cy="517434"/>
          </a:xfrm>
          <a:prstGeom prst="rect">
            <a:avLst/>
          </a:prstGeom>
        </p:spPr>
      </p:pic>
      <p:pic>
        <p:nvPicPr>
          <p:cNvPr id="60" name="Imagen 59" descr="Imagen que contiene señal, reloj&#10;&#10;Descripción generada automáticamente">
            <a:extLst>
              <a:ext uri="{FF2B5EF4-FFF2-40B4-BE49-F238E27FC236}">
                <a16:creationId xmlns:a16="http://schemas.microsoft.com/office/drawing/2014/main" id="{93F8FC4F-028C-4ADE-8ECD-9A388CB67C2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76777" y="3599293"/>
            <a:ext cx="461665" cy="461665"/>
          </a:xfrm>
          <a:prstGeom prst="rect">
            <a:avLst/>
          </a:prstGeom>
        </p:spPr>
      </p:pic>
      <p:pic>
        <p:nvPicPr>
          <p:cNvPr id="61" name="Imagen 60" descr="Imagen que contiene señal, reloj&#10;&#10;Descripción generada automáticamente">
            <a:extLst>
              <a:ext uri="{FF2B5EF4-FFF2-40B4-BE49-F238E27FC236}">
                <a16:creationId xmlns:a16="http://schemas.microsoft.com/office/drawing/2014/main" id="{F7806E40-0E7A-4B14-9748-9E8C6CF5374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87089" y="2834138"/>
            <a:ext cx="461665" cy="461665"/>
          </a:xfrm>
          <a:prstGeom prst="rect">
            <a:avLst/>
          </a:prstGeom>
        </p:spPr>
      </p:pic>
      <p:pic>
        <p:nvPicPr>
          <p:cNvPr id="62" name="Imagen 61" descr="Imagen que contiene señal, reloj&#10;&#10;Descripción generada automáticamente">
            <a:extLst>
              <a:ext uri="{FF2B5EF4-FFF2-40B4-BE49-F238E27FC236}">
                <a16:creationId xmlns:a16="http://schemas.microsoft.com/office/drawing/2014/main" id="{63985F7C-EE3D-48D1-A158-0CB54157C39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12786" y="5562512"/>
            <a:ext cx="914035" cy="914035"/>
          </a:xfrm>
          <a:prstGeom prst="rect">
            <a:avLst/>
          </a:prstGeom>
        </p:spPr>
      </p:pic>
      <p:sp>
        <p:nvSpPr>
          <p:cNvPr id="14" name="CuadroTexto 13">
            <a:extLst>
              <a:ext uri="{FF2B5EF4-FFF2-40B4-BE49-F238E27FC236}">
                <a16:creationId xmlns:a16="http://schemas.microsoft.com/office/drawing/2014/main" id="{913EBFC9-8C7C-4FB1-A2AB-9A8D1A5E1263}"/>
              </a:ext>
            </a:extLst>
          </p:cNvPr>
          <p:cNvSpPr txBox="1"/>
          <p:nvPr/>
        </p:nvSpPr>
        <p:spPr>
          <a:xfrm>
            <a:off x="8369857" y="5816026"/>
            <a:ext cx="378630" cy="461665"/>
          </a:xfrm>
          <a:prstGeom prst="rect">
            <a:avLst/>
          </a:prstGeom>
          <a:noFill/>
        </p:spPr>
        <p:txBody>
          <a:bodyPr wrap="none" rtlCol="0">
            <a:spAutoFit/>
          </a:bodyPr>
          <a:lstStyle/>
          <a:p>
            <a:r>
              <a:rPr lang="es-CO" sz="2400" b="1" dirty="0">
                <a:solidFill>
                  <a:srgbClr val="FF0000"/>
                </a:solidFill>
              </a:rPr>
              <a:t>D</a:t>
            </a:r>
          </a:p>
        </p:txBody>
      </p:sp>
      <p:sp>
        <p:nvSpPr>
          <p:cNvPr id="65" name="CuadroTexto 64">
            <a:extLst>
              <a:ext uri="{FF2B5EF4-FFF2-40B4-BE49-F238E27FC236}">
                <a16:creationId xmlns:a16="http://schemas.microsoft.com/office/drawing/2014/main" id="{5ABB2477-A29D-453D-811D-3FC371311892}"/>
              </a:ext>
            </a:extLst>
          </p:cNvPr>
          <p:cNvSpPr txBox="1"/>
          <p:nvPr/>
        </p:nvSpPr>
        <p:spPr>
          <a:xfrm>
            <a:off x="4084482" y="4965517"/>
            <a:ext cx="378630" cy="461665"/>
          </a:xfrm>
          <a:prstGeom prst="rect">
            <a:avLst/>
          </a:prstGeom>
          <a:noFill/>
        </p:spPr>
        <p:txBody>
          <a:bodyPr wrap="none" rtlCol="0">
            <a:spAutoFit/>
          </a:bodyPr>
          <a:lstStyle/>
          <a:p>
            <a:r>
              <a:rPr lang="es-CO" sz="2400" b="1" dirty="0">
                <a:solidFill>
                  <a:srgbClr val="FF0000"/>
                </a:solidFill>
              </a:rPr>
              <a:t>D</a:t>
            </a:r>
          </a:p>
        </p:txBody>
      </p:sp>
      <p:sp>
        <p:nvSpPr>
          <p:cNvPr id="66" name="CuadroTexto 65">
            <a:extLst>
              <a:ext uri="{FF2B5EF4-FFF2-40B4-BE49-F238E27FC236}">
                <a16:creationId xmlns:a16="http://schemas.microsoft.com/office/drawing/2014/main" id="{D02E7929-3D59-473A-892D-473AB41A2915}"/>
              </a:ext>
            </a:extLst>
          </p:cNvPr>
          <p:cNvSpPr txBox="1"/>
          <p:nvPr/>
        </p:nvSpPr>
        <p:spPr>
          <a:xfrm>
            <a:off x="5156337" y="4339993"/>
            <a:ext cx="378630" cy="461665"/>
          </a:xfrm>
          <a:prstGeom prst="rect">
            <a:avLst/>
          </a:prstGeom>
          <a:noFill/>
        </p:spPr>
        <p:txBody>
          <a:bodyPr wrap="none" rtlCol="0">
            <a:spAutoFit/>
          </a:bodyPr>
          <a:lstStyle/>
          <a:p>
            <a:r>
              <a:rPr lang="es-CO" sz="2400" b="1" dirty="0">
                <a:solidFill>
                  <a:srgbClr val="FF0000"/>
                </a:solidFill>
              </a:rPr>
              <a:t>D</a:t>
            </a:r>
          </a:p>
        </p:txBody>
      </p:sp>
      <p:sp>
        <p:nvSpPr>
          <p:cNvPr id="69" name="CuadroTexto 68">
            <a:extLst>
              <a:ext uri="{FF2B5EF4-FFF2-40B4-BE49-F238E27FC236}">
                <a16:creationId xmlns:a16="http://schemas.microsoft.com/office/drawing/2014/main" id="{B7094611-CD8F-49AC-B4E7-1FCE56D58C4B}"/>
              </a:ext>
            </a:extLst>
          </p:cNvPr>
          <p:cNvSpPr txBox="1"/>
          <p:nvPr/>
        </p:nvSpPr>
        <p:spPr>
          <a:xfrm>
            <a:off x="9043546" y="4748060"/>
            <a:ext cx="378630" cy="461665"/>
          </a:xfrm>
          <a:prstGeom prst="rect">
            <a:avLst/>
          </a:prstGeom>
          <a:noFill/>
        </p:spPr>
        <p:txBody>
          <a:bodyPr wrap="none" rtlCol="0">
            <a:spAutoFit/>
          </a:bodyPr>
          <a:lstStyle/>
          <a:p>
            <a:r>
              <a:rPr lang="es-CO" sz="2400" b="1" dirty="0">
                <a:solidFill>
                  <a:srgbClr val="FF0000"/>
                </a:solidFill>
              </a:rPr>
              <a:t>D</a:t>
            </a:r>
          </a:p>
        </p:txBody>
      </p:sp>
      <p:sp>
        <p:nvSpPr>
          <p:cNvPr id="70" name="CuadroTexto 69">
            <a:extLst>
              <a:ext uri="{FF2B5EF4-FFF2-40B4-BE49-F238E27FC236}">
                <a16:creationId xmlns:a16="http://schemas.microsoft.com/office/drawing/2014/main" id="{936D2E03-CABB-4FE7-A8BD-BAB97F704CE0}"/>
              </a:ext>
            </a:extLst>
          </p:cNvPr>
          <p:cNvSpPr txBox="1"/>
          <p:nvPr/>
        </p:nvSpPr>
        <p:spPr>
          <a:xfrm>
            <a:off x="9030757" y="4300126"/>
            <a:ext cx="378630" cy="461665"/>
          </a:xfrm>
          <a:prstGeom prst="rect">
            <a:avLst/>
          </a:prstGeom>
          <a:noFill/>
        </p:spPr>
        <p:txBody>
          <a:bodyPr wrap="none" rtlCol="0">
            <a:spAutoFit/>
          </a:bodyPr>
          <a:lstStyle/>
          <a:p>
            <a:r>
              <a:rPr lang="es-CO" sz="2400" b="1" dirty="0">
                <a:solidFill>
                  <a:srgbClr val="FF0000"/>
                </a:solidFill>
              </a:rPr>
              <a:t>D</a:t>
            </a:r>
          </a:p>
        </p:txBody>
      </p:sp>
      <p:sp>
        <p:nvSpPr>
          <p:cNvPr id="71" name="CuadroTexto 70">
            <a:extLst>
              <a:ext uri="{FF2B5EF4-FFF2-40B4-BE49-F238E27FC236}">
                <a16:creationId xmlns:a16="http://schemas.microsoft.com/office/drawing/2014/main" id="{F2D9C74F-7F36-42C6-A712-519510085790}"/>
              </a:ext>
            </a:extLst>
          </p:cNvPr>
          <p:cNvSpPr txBox="1"/>
          <p:nvPr/>
        </p:nvSpPr>
        <p:spPr>
          <a:xfrm>
            <a:off x="9030757" y="3725616"/>
            <a:ext cx="378630" cy="461665"/>
          </a:xfrm>
          <a:prstGeom prst="rect">
            <a:avLst/>
          </a:prstGeom>
          <a:noFill/>
        </p:spPr>
        <p:txBody>
          <a:bodyPr wrap="none" rtlCol="0">
            <a:spAutoFit/>
          </a:bodyPr>
          <a:lstStyle/>
          <a:p>
            <a:r>
              <a:rPr lang="es-CO" sz="2400" b="1" dirty="0">
                <a:solidFill>
                  <a:srgbClr val="FF0000"/>
                </a:solidFill>
              </a:rPr>
              <a:t>D</a:t>
            </a:r>
          </a:p>
        </p:txBody>
      </p:sp>
      <p:sp>
        <p:nvSpPr>
          <p:cNvPr id="72" name="CuadroTexto 71">
            <a:extLst>
              <a:ext uri="{FF2B5EF4-FFF2-40B4-BE49-F238E27FC236}">
                <a16:creationId xmlns:a16="http://schemas.microsoft.com/office/drawing/2014/main" id="{F75106B5-6B1F-4534-B8E9-3F8C60B498C1}"/>
              </a:ext>
            </a:extLst>
          </p:cNvPr>
          <p:cNvSpPr txBox="1"/>
          <p:nvPr/>
        </p:nvSpPr>
        <p:spPr>
          <a:xfrm>
            <a:off x="9038418" y="3143591"/>
            <a:ext cx="286933" cy="461665"/>
          </a:xfrm>
          <a:prstGeom prst="rect">
            <a:avLst/>
          </a:prstGeom>
          <a:noFill/>
        </p:spPr>
        <p:txBody>
          <a:bodyPr wrap="square" rtlCol="0">
            <a:spAutoFit/>
          </a:bodyPr>
          <a:lstStyle/>
          <a:p>
            <a:r>
              <a:rPr lang="es-CO" sz="2400" b="1" dirty="0">
                <a:solidFill>
                  <a:srgbClr val="FF0000"/>
                </a:solidFill>
              </a:rPr>
              <a:t>D</a:t>
            </a:r>
          </a:p>
        </p:txBody>
      </p:sp>
      <p:sp>
        <p:nvSpPr>
          <p:cNvPr id="74" name="Rectángulo 73">
            <a:extLst>
              <a:ext uri="{FF2B5EF4-FFF2-40B4-BE49-F238E27FC236}">
                <a16:creationId xmlns:a16="http://schemas.microsoft.com/office/drawing/2014/main" id="{F2F94473-792E-414F-AE7A-E19E5A53C9FA}"/>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798274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735" y="1518922"/>
            <a:ext cx="5755224" cy="25545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Alistamiento Técnico</a:t>
            </a:r>
          </a:p>
          <a:p>
            <a:pPr algn="ctr"/>
            <a:r>
              <a:rPr lang="es-ES" sz="4000" b="1" dirty="0">
                <a:solidFill>
                  <a:srgbClr val="000A8B"/>
                </a:solidFill>
              </a:rPr>
              <a:t>Valoración del portafolio</a:t>
            </a:r>
          </a:p>
          <a:p>
            <a:pPr algn="ctr"/>
            <a:r>
              <a:rPr lang="es-ES" sz="4000" b="1" dirty="0">
                <a:solidFill>
                  <a:srgbClr val="000A8B"/>
                </a:solidFill>
              </a:rPr>
              <a:t>Investigación y pago de pasivos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sp>
        <p:nvSpPr>
          <p:cNvPr id="13" name="Elipse 12">
            <a:extLst>
              <a:ext uri="{FF2B5EF4-FFF2-40B4-BE49-F238E27FC236}">
                <a16:creationId xmlns:a16="http://schemas.microsoft.com/office/drawing/2014/main" id="{5F3C79A8-9577-4294-9368-29A13CC6F878}"/>
              </a:ext>
            </a:extLst>
          </p:cNvPr>
          <p:cNvSpPr/>
          <p:nvPr/>
        </p:nvSpPr>
        <p:spPr>
          <a:xfrm>
            <a:off x="200415" y="151892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a:t>1</a:t>
            </a:r>
          </a:p>
        </p:txBody>
      </p:sp>
      <p:pic>
        <p:nvPicPr>
          <p:cNvPr id="3" name="Imagen 2" descr="Imagen que contiene persona, interior, hombre, tabla&#10;&#10;Descripción generada automáticamente">
            <a:extLst>
              <a:ext uri="{FF2B5EF4-FFF2-40B4-BE49-F238E27FC236}">
                <a16:creationId xmlns:a16="http://schemas.microsoft.com/office/drawing/2014/main" id="{77B85AF6-5ECA-4818-8DA1-3B1EBB097C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5306" y="1518922"/>
            <a:ext cx="4452308" cy="4234764"/>
          </a:xfrm>
          <a:prstGeom prst="rect">
            <a:avLst/>
          </a:prstGeom>
        </p:spPr>
      </p:pic>
    </p:spTree>
    <p:extLst>
      <p:ext uri="{BB962C8B-B14F-4D97-AF65-F5344CB8AC3E}">
        <p14:creationId xmlns:p14="http://schemas.microsoft.com/office/powerpoint/2010/main" val="3497415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F648B38-F99D-415D-BE2A-FCE59158F3EA}"/>
              </a:ext>
            </a:extLst>
          </p:cNvPr>
          <p:cNvSpPr/>
          <p:nvPr/>
        </p:nvSpPr>
        <p:spPr>
          <a:xfrm>
            <a:off x="7457042" y="1859083"/>
            <a:ext cx="2340033" cy="3562597"/>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s-CO"/>
          </a:p>
        </p:txBody>
      </p:sp>
      <p:sp>
        <p:nvSpPr>
          <p:cNvPr id="19" name="CuadroTexto 18">
            <a:extLst>
              <a:ext uri="{FF2B5EF4-FFF2-40B4-BE49-F238E27FC236}">
                <a16:creationId xmlns:a16="http://schemas.microsoft.com/office/drawing/2014/main" id="{6E41CE5B-5BA0-B54C-8F67-CF7552EF9670}"/>
              </a:ext>
            </a:extLst>
          </p:cNvPr>
          <p:cNvSpPr txBox="1"/>
          <p:nvPr/>
        </p:nvSpPr>
        <p:spPr>
          <a:xfrm>
            <a:off x="2504661" y="60661"/>
            <a:ext cx="4422336"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Metodología para la </a:t>
            </a:r>
          </a:p>
          <a:p>
            <a:pPr algn="ctr"/>
            <a:r>
              <a:rPr lang="es-ES" sz="3200" b="1" dirty="0">
                <a:solidFill>
                  <a:srgbClr val="000A8B"/>
                </a:solidFill>
              </a:rPr>
              <a:t>elaboración de Avalúos</a:t>
            </a:r>
            <a:endParaRPr lang="es-ES" sz="2800" b="1" dirty="0">
              <a:solidFill>
                <a:srgbClr val="000A8B"/>
              </a:solidFill>
            </a:endParaRPr>
          </a:p>
        </p:txBody>
      </p:sp>
      <p:pic>
        <p:nvPicPr>
          <p:cNvPr id="12" name="Imagen 11">
            <a:extLst>
              <a:ext uri="{FF2B5EF4-FFF2-40B4-BE49-F238E27FC236}">
                <a16:creationId xmlns:a16="http://schemas.microsoft.com/office/drawing/2014/main" id="{D2F56C51-49D8-DC4B-8AA5-59555F07AA5E}"/>
              </a:ext>
            </a:extLst>
          </p:cNvPr>
          <p:cNvPicPr>
            <a:picLocks noChangeAspect="1"/>
          </p:cNvPicPr>
          <p:nvPr/>
        </p:nvPicPr>
        <p:blipFill>
          <a:blip r:embed="rId2"/>
          <a:stretch>
            <a:fillRect/>
          </a:stretch>
        </p:blipFill>
        <p:spPr>
          <a:xfrm>
            <a:off x="3891354" y="1233696"/>
            <a:ext cx="1380213" cy="1380213"/>
          </a:xfrm>
          <a:prstGeom prst="rect">
            <a:avLst/>
          </a:prstGeom>
        </p:spPr>
      </p:pic>
      <p:pic>
        <p:nvPicPr>
          <p:cNvPr id="14" name="Imagen 13">
            <a:extLst>
              <a:ext uri="{FF2B5EF4-FFF2-40B4-BE49-F238E27FC236}">
                <a16:creationId xmlns:a16="http://schemas.microsoft.com/office/drawing/2014/main" id="{96577359-8D3A-BA4D-916F-DF632EC31DF4}"/>
              </a:ext>
            </a:extLst>
          </p:cNvPr>
          <p:cNvPicPr>
            <a:picLocks noChangeAspect="1"/>
          </p:cNvPicPr>
          <p:nvPr/>
        </p:nvPicPr>
        <p:blipFill>
          <a:blip r:embed="rId3"/>
          <a:stretch>
            <a:fillRect/>
          </a:stretch>
        </p:blipFill>
        <p:spPr>
          <a:xfrm>
            <a:off x="636172" y="1156643"/>
            <a:ext cx="1418847" cy="1418847"/>
          </a:xfrm>
          <a:prstGeom prst="rect">
            <a:avLst/>
          </a:prstGeom>
        </p:spPr>
      </p:pic>
      <p:sp>
        <p:nvSpPr>
          <p:cNvPr id="20" name="CuadroTexto 19">
            <a:extLst>
              <a:ext uri="{FF2B5EF4-FFF2-40B4-BE49-F238E27FC236}">
                <a16:creationId xmlns:a16="http://schemas.microsoft.com/office/drawing/2014/main" id="{FC94DB95-7FF5-6644-9A36-94FA49174ABD}"/>
              </a:ext>
            </a:extLst>
          </p:cNvPr>
          <p:cNvSpPr txBox="1"/>
          <p:nvPr/>
        </p:nvSpPr>
        <p:spPr>
          <a:xfrm>
            <a:off x="262205" y="2712491"/>
            <a:ext cx="2085220" cy="1384995"/>
          </a:xfrm>
          <a:prstGeom prst="rect">
            <a:avLst/>
          </a:prstGeom>
          <a:noFill/>
        </p:spPr>
        <p:txBody>
          <a:bodyPr wrap="square" rtlCol="0">
            <a:spAutoFit/>
          </a:bodyPr>
          <a:lstStyle/>
          <a:p>
            <a:pPr marL="285750" indent="-285750" algn="just">
              <a:buFont typeface="Arial" panose="020B0604020202020204" pitchFamily="34" charset="0"/>
              <a:buChar char="•"/>
            </a:pPr>
            <a:r>
              <a:rPr lang="es-ES" sz="1400" dirty="0">
                <a:latin typeface="Lato Bold"/>
                <a:cs typeface="Lato Bold"/>
              </a:rPr>
              <a:t>Selección del Inventario de Venta Masiva </a:t>
            </a:r>
          </a:p>
          <a:p>
            <a:pPr marL="285750" indent="-285750" algn="just">
              <a:buFont typeface="Arial" panose="020B0604020202020204" pitchFamily="34" charset="0"/>
              <a:buChar char="•"/>
            </a:pPr>
            <a:r>
              <a:rPr lang="es-ES" sz="1400" dirty="0">
                <a:latin typeface="Lato Bold"/>
                <a:cs typeface="Lato Bold"/>
              </a:rPr>
              <a:t>Diagnostico y  Saneamiento de los inmuebles.</a:t>
            </a:r>
          </a:p>
        </p:txBody>
      </p:sp>
      <p:sp>
        <p:nvSpPr>
          <p:cNvPr id="21" name="CuadroTexto 20">
            <a:extLst>
              <a:ext uri="{FF2B5EF4-FFF2-40B4-BE49-F238E27FC236}">
                <a16:creationId xmlns:a16="http://schemas.microsoft.com/office/drawing/2014/main" id="{23686AA0-8AB6-1C45-9C02-384936428406}"/>
              </a:ext>
            </a:extLst>
          </p:cNvPr>
          <p:cNvSpPr txBox="1"/>
          <p:nvPr/>
        </p:nvSpPr>
        <p:spPr>
          <a:xfrm>
            <a:off x="422401" y="5761094"/>
            <a:ext cx="1846387" cy="523220"/>
          </a:xfrm>
          <a:prstGeom prst="rect">
            <a:avLst/>
          </a:prstGeom>
          <a:noFill/>
        </p:spPr>
        <p:txBody>
          <a:bodyPr wrap="square" rtlCol="0">
            <a:spAutoFit/>
          </a:bodyPr>
          <a:lstStyle/>
          <a:p>
            <a:pPr marL="171450" indent="-171450" algn="just">
              <a:buFont typeface="Wingdings" pitchFamily="2" charset="2"/>
              <a:buChar char="§"/>
            </a:pPr>
            <a:r>
              <a:rPr lang="es-ES" sz="1400" dirty="0">
                <a:latin typeface="Lato Bold"/>
                <a:cs typeface="Lato Bold"/>
              </a:rPr>
              <a:t>Registro de avaluadores.</a:t>
            </a:r>
          </a:p>
        </p:txBody>
      </p:sp>
      <p:sp>
        <p:nvSpPr>
          <p:cNvPr id="22" name="CuadroTexto 21">
            <a:extLst>
              <a:ext uri="{FF2B5EF4-FFF2-40B4-BE49-F238E27FC236}">
                <a16:creationId xmlns:a16="http://schemas.microsoft.com/office/drawing/2014/main" id="{2C18CC06-092B-A743-BFAA-4B1C63ABF1EE}"/>
              </a:ext>
            </a:extLst>
          </p:cNvPr>
          <p:cNvSpPr txBox="1"/>
          <p:nvPr/>
        </p:nvSpPr>
        <p:spPr>
          <a:xfrm>
            <a:off x="3261446" y="2826810"/>
            <a:ext cx="2640030" cy="2462213"/>
          </a:xfrm>
          <a:prstGeom prst="rect">
            <a:avLst/>
          </a:prstGeom>
          <a:noFill/>
        </p:spPr>
        <p:txBody>
          <a:bodyPr wrap="square" rtlCol="0">
            <a:spAutoFit/>
          </a:bodyPr>
          <a:lstStyle/>
          <a:p>
            <a:pPr marL="171450" indent="-171450" algn="just">
              <a:buFont typeface="Wingdings" pitchFamily="2" charset="2"/>
              <a:buChar char="§"/>
            </a:pPr>
            <a:r>
              <a:rPr lang="es-ES" sz="1400" dirty="0">
                <a:latin typeface="Lato Bold"/>
                <a:cs typeface="Lato Bold"/>
              </a:rPr>
              <a:t>Asignación por zonas a las firmas.</a:t>
            </a:r>
          </a:p>
          <a:p>
            <a:pPr marL="171450" indent="-171450" algn="just">
              <a:buFont typeface="Wingdings" pitchFamily="2" charset="2"/>
              <a:buChar char="§"/>
            </a:pPr>
            <a:r>
              <a:rPr lang="es-ES" sz="1400" dirty="0">
                <a:latin typeface="Lato Bold"/>
                <a:cs typeface="Lato Bold"/>
              </a:rPr>
              <a:t>Requisito Avalúo corporativo o colegiado.</a:t>
            </a:r>
          </a:p>
          <a:p>
            <a:pPr marL="171450" indent="-171450" algn="just">
              <a:buFont typeface="Wingdings" pitchFamily="2" charset="2"/>
              <a:buChar char="§"/>
            </a:pPr>
            <a:r>
              <a:rPr lang="es-ES" sz="1400" dirty="0">
                <a:latin typeface="Lato Bold"/>
                <a:cs typeface="Lato Bold"/>
              </a:rPr>
              <a:t>Requisito avaluadores con RAA – ANA</a:t>
            </a:r>
          </a:p>
          <a:p>
            <a:pPr marL="171450" indent="-171450" algn="just">
              <a:buFont typeface="Wingdings" pitchFamily="2" charset="2"/>
              <a:buChar char="§"/>
            </a:pPr>
            <a:r>
              <a:rPr lang="es-ES" sz="1400" dirty="0">
                <a:latin typeface="Lato Bold"/>
                <a:cs typeface="Lato Bold"/>
              </a:rPr>
              <a:t>Revisión Integral del concepto de valor y soportes por Gerencia Técnica – Profesionales con RAA y experiencia en avalúos</a:t>
            </a:r>
          </a:p>
        </p:txBody>
      </p:sp>
      <p:sp>
        <p:nvSpPr>
          <p:cNvPr id="23" name="CuadroTexto 22">
            <a:extLst>
              <a:ext uri="{FF2B5EF4-FFF2-40B4-BE49-F238E27FC236}">
                <a16:creationId xmlns:a16="http://schemas.microsoft.com/office/drawing/2014/main" id="{838EAA36-98BA-D34B-8E18-62B7FD1CF0C1}"/>
              </a:ext>
            </a:extLst>
          </p:cNvPr>
          <p:cNvSpPr txBox="1"/>
          <p:nvPr/>
        </p:nvSpPr>
        <p:spPr>
          <a:xfrm>
            <a:off x="7696929" y="3822642"/>
            <a:ext cx="1846387" cy="1169551"/>
          </a:xfrm>
          <a:prstGeom prst="rect">
            <a:avLst/>
          </a:prstGeom>
          <a:noFill/>
        </p:spPr>
        <p:txBody>
          <a:bodyPr wrap="square" rtlCol="0">
            <a:spAutoFit/>
          </a:bodyPr>
          <a:lstStyle/>
          <a:p>
            <a:pPr marL="171450" indent="-171450" algn="just">
              <a:buFont typeface="Wingdings" pitchFamily="2" charset="2"/>
              <a:buChar char="§"/>
            </a:pPr>
            <a:r>
              <a:rPr lang="es-ES" sz="1400" dirty="0">
                <a:latin typeface="Lato Bold"/>
                <a:cs typeface="Lato Bold"/>
              </a:rPr>
              <a:t>Segunda revisión del avalúo a través de la mesa de interventoría de avalúos.</a:t>
            </a:r>
          </a:p>
        </p:txBody>
      </p:sp>
      <p:sp>
        <p:nvSpPr>
          <p:cNvPr id="24" name="CuadroTexto 23">
            <a:extLst>
              <a:ext uri="{FF2B5EF4-FFF2-40B4-BE49-F238E27FC236}">
                <a16:creationId xmlns:a16="http://schemas.microsoft.com/office/drawing/2014/main" id="{18D3465A-F999-024D-A27F-82A463262E01}"/>
              </a:ext>
            </a:extLst>
          </p:cNvPr>
          <p:cNvSpPr txBox="1"/>
          <p:nvPr/>
        </p:nvSpPr>
        <p:spPr>
          <a:xfrm>
            <a:off x="9844575" y="3835616"/>
            <a:ext cx="1846387" cy="954107"/>
          </a:xfrm>
          <a:prstGeom prst="rect">
            <a:avLst/>
          </a:prstGeom>
          <a:noFill/>
        </p:spPr>
        <p:txBody>
          <a:bodyPr wrap="square" rtlCol="0">
            <a:spAutoFit/>
          </a:bodyPr>
          <a:lstStyle/>
          <a:p>
            <a:pPr marL="171450" indent="-171450" algn="just">
              <a:buFont typeface="Wingdings" pitchFamily="2" charset="2"/>
              <a:buChar char="§"/>
            </a:pPr>
            <a:r>
              <a:rPr lang="es-ES" sz="1400" dirty="0">
                <a:latin typeface="Lato Bold"/>
                <a:cs typeface="Lato Bold"/>
              </a:rPr>
              <a:t>Aprobación del precio mínimo de venta por parte del estructurador.</a:t>
            </a:r>
          </a:p>
        </p:txBody>
      </p:sp>
      <p:pic>
        <p:nvPicPr>
          <p:cNvPr id="17" name="Imagen 16">
            <a:extLst>
              <a:ext uri="{FF2B5EF4-FFF2-40B4-BE49-F238E27FC236}">
                <a16:creationId xmlns:a16="http://schemas.microsoft.com/office/drawing/2014/main" id="{A7265650-E288-324D-A98F-225DAE6C63EB}"/>
              </a:ext>
            </a:extLst>
          </p:cNvPr>
          <p:cNvPicPr>
            <a:picLocks noChangeAspect="1"/>
          </p:cNvPicPr>
          <p:nvPr/>
        </p:nvPicPr>
        <p:blipFill>
          <a:blip r:embed="rId4"/>
          <a:stretch>
            <a:fillRect/>
          </a:stretch>
        </p:blipFill>
        <p:spPr>
          <a:xfrm>
            <a:off x="8057894" y="2188328"/>
            <a:ext cx="1347372" cy="1347372"/>
          </a:xfrm>
          <a:prstGeom prst="rect">
            <a:avLst/>
          </a:prstGeom>
        </p:spPr>
      </p:pic>
      <p:pic>
        <p:nvPicPr>
          <p:cNvPr id="18" name="Imagen 17">
            <a:extLst>
              <a:ext uri="{FF2B5EF4-FFF2-40B4-BE49-F238E27FC236}">
                <a16:creationId xmlns:a16="http://schemas.microsoft.com/office/drawing/2014/main" id="{576B7CD6-0DDE-6D48-A85D-D4B056EBBDD1}"/>
              </a:ext>
            </a:extLst>
          </p:cNvPr>
          <p:cNvPicPr>
            <a:picLocks noChangeAspect="1"/>
          </p:cNvPicPr>
          <p:nvPr/>
        </p:nvPicPr>
        <p:blipFill>
          <a:blip r:embed="rId5"/>
          <a:stretch>
            <a:fillRect/>
          </a:stretch>
        </p:blipFill>
        <p:spPr>
          <a:xfrm>
            <a:off x="10152210" y="2190993"/>
            <a:ext cx="1478563" cy="1366419"/>
          </a:xfrm>
          <a:prstGeom prst="rect">
            <a:avLst/>
          </a:prstGeom>
        </p:spPr>
      </p:pic>
      <p:pic>
        <p:nvPicPr>
          <p:cNvPr id="25" name="Imagen 24">
            <a:extLst>
              <a:ext uri="{FF2B5EF4-FFF2-40B4-BE49-F238E27FC236}">
                <a16:creationId xmlns:a16="http://schemas.microsoft.com/office/drawing/2014/main" id="{E40DDC0A-3DDF-144C-B098-CE73FF97F8CF}"/>
              </a:ext>
            </a:extLst>
          </p:cNvPr>
          <p:cNvPicPr>
            <a:picLocks noChangeAspect="1"/>
          </p:cNvPicPr>
          <p:nvPr/>
        </p:nvPicPr>
        <p:blipFill>
          <a:blip r:embed="rId6"/>
          <a:stretch>
            <a:fillRect/>
          </a:stretch>
        </p:blipFill>
        <p:spPr>
          <a:xfrm>
            <a:off x="650201" y="4234487"/>
            <a:ext cx="1404818" cy="1404818"/>
          </a:xfrm>
          <a:prstGeom prst="rect">
            <a:avLst/>
          </a:prstGeom>
        </p:spPr>
      </p:pic>
      <p:sp>
        <p:nvSpPr>
          <p:cNvPr id="16" name="Rectángulo 15">
            <a:extLst>
              <a:ext uri="{FF2B5EF4-FFF2-40B4-BE49-F238E27FC236}">
                <a16:creationId xmlns:a16="http://schemas.microsoft.com/office/drawing/2014/main" id="{1BA9AD05-243E-45E6-9894-06771B52ADD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6" name="Imagen 25">
            <a:extLst>
              <a:ext uri="{FF2B5EF4-FFF2-40B4-BE49-F238E27FC236}">
                <a16:creationId xmlns:a16="http://schemas.microsoft.com/office/drawing/2014/main" id="{47A74322-8186-4EE3-89B1-9F5665606C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7" name="Imagen 26">
            <a:extLst>
              <a:ext uri="{FF2B5EF4-FFF2-40B4-BE49-F238E27FC236}">
                <a16:creationId xmlns:a16="http://schemas.microsoft.com/office/drawing/2014/main" id="{DAF959ED-6449-42E0-A014-9BC3B6F791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CuadroTexto 27">
            <a:extLst>
              <a:ext uri="{FF2B5EF4-FFF2-40B4-BE49-F238E27FC236}">
                <a16:creationId xmlns:a16="http://schemas.microsoft.com/office/drawing/2014/main" id="{295510AC-C7DA-46FC-94F4-91D2EDADCB77}"/>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29" name="Picture 2" descr="Check premium icon">
            <a:extLst>
              <a:ext uri="{FF2B5EF4-FFF2-40B4-BE49-F238E27FC236}">
                <a16:creationId xmlns:a16="http://schemas.microsoft.com/office/drawing/2014/main" id="{73BF7B4C-20E3-4CC2-AF0C-87EA6AC97B8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7425" y="1705859"/>
            <a:ext cx="830997" cy="83099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heck premium icon">
            <a:extLst>
              <a:ext uri="{FF2B5EF4-FFF2-40B4-BE49-F238E27FC236}">
                <a16:creationId xmlns:a16="http://schemas.microsoft.com/office/drawing/2014/main" id="{42A9D8F6-8C2F-427B-9826-39112BF3B2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7425" y="4893165"/>
            <a:ext cx="830997" cy="83099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heck premium icon">
            <a:extLst>
              <a:ext uri="{FF2B5EF4-FFF2-40B4-BE49-F238E27FC236}">
                <a16:creationId xmlns:a16="http://schemas.microsoft.com/office/drawing/2014/main" id="{CFAAB014-6386-4B17-8F80-86631390D4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3471863"/>
            <a:ext cx="830997" cy="830997"/>
          </a:xfrm>
          <a:prstGeom prst="rect">
            <a:avLst/>
          </a:prstGeom>
          <a:noFill/>
          <a:extLst>
            <a:ext uri="{909E8E84-426E-40DD-AFC4-6F175D3DCCD1}">
              <a14:hiddenFill xmlns:a14="http://schemas.microsoft.com/office/drawing/2010/main">
                <a:solidFill>
                  <a:srgbClr val="FFFFFF"/>
                </a:solidFill>
              </a14:hiddenFill>
            </a:ext>
          </a:extLst>
        </p:spPr>
      </p:pic>
      <p:sp>
        <p:nvSpPr>
          <p:cNvPr id="32" name="Rectángulo 31">
            <a:extLst>
              <a:ext uri="{FF2B5EF4-FFF2-40B4-BE49-F238E27FC236}">
                <a16:creationId xmlns:a16="http://schemas.microsoft.com/office/drawing/2014/main" id="{C6967C9A-5908-4052-ADD5-4A16E204A291}"/>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813584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421814" y="6530929"/>
            <a:ext cx="571817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CuadroTexto 11">
            <a:extLst>
              <a:ext uri="{FF2B5EF4-FFF2-40B4-BE49-F238E27FC236}">
                <a16:creationId xmlns:a16="http://schemas.microsoft.com/office/drawing/2014/main" id="{C81FDC9C-93F5-483D-A988-DA2B83BB083E}"/>
              </a:ext>
            </a:extLst>
          </p:cNvPr>
          <p:cNvSpPr txBox="1"/>
          <p:nvPr/>
        </p:nvSpPr>
        <p:spPr>
          <a:xfrm>
            <a:off x="2296589" y="56736"/>
            <a:ext cx="5499210"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chemeClr val="accent4">
                    <a:lumMod val="75000"/>
                  </a:schemeClr>
                </a:solidFill>
                <a:cs typeface="Lato Bold"/>
              </a:rPr>
              <a:t>Mesa de Interventoría de Avalúos</a:t>
            </a:r>
          </a:p>
        </p:txBody>
      </p:sp>
      <p:pic>
        <p:nvPicPr>
          <p:cNvPr id="1028" name="Picture 4" descr="Business partnership premium icon">
            <a:extLst>
              <a:ext uri="{FF2B5EF4-FFF2-40B4-BE49-F238E27FC236}">
                <a16:creationId xmlns:a16="http://schemas.microsoft.com/office/drawing/2014/main" id="{65D3A091-D462-48E1-9EC4-235A93E390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1638" y="3686556"/>
            <a:ext cx="1554491" cy="15544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utomated process premium icon">
            <a:extLst>
              <a:ext uri="{FF2B5EF4-FFF2-40B4-BE49-F238E27FC236}">
                <a16:creationId xmlns:a16="http://schemas.microsoft.com/office/drawing/2014/main" id="{02BE2753-66FD-465F-AB1E-3F7CD09970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4682" y="3686555"/>
            <a:ext cx="1554491" cy="1554491"/>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n 21">
            <a:extLst>
              <a:ext uri="{FF2B5EF4-FFF2-40B4-BE49-F238E27FC236}">
                <a16:creationId xmlns:a16="http://schemas.microsoft.com/office/drawing/2014/main" id="{776296C3-06B9-432D-80A8-42474D61C195}"/>
              </a:ext>
            </a:extLst>
          </p:cNvPr>
          <p:cNvPicPr>
            <a:picLocks noChangeAspect="1"/>
          </p:cNvPicPr>
          <p:nvPr/>
        </p:nvPicPr>
        <p:blipFill>
          <a:blip r:embed="rId7"/>
          <a:stretch>
            <a:fillRect/>
          </a:stretch>
        </p:blipFill>
        <p:spPr>
          <a:xfrm>
            <a:off x="245840" y="1003386"/>
            <a:ext cx="1347372" cy="1347372"/>
          </a:xfrm>
          <a:prstGeom prst="rect">
            <a:avLst/>
          </a:prstGeom>
        </p:spPr>
      </p:pic>
      <p:sp>
        <p:nvSpPr>
          <p:cNvPr id="23" name="CuadroTexto 22">
            <a:extLst>
              <a:ext uri="{FF2B5EF4-FFF2-40B4-BE49-F238E27FC236}">
                <a16:creationId xmlns:a16="http://schemas.microsoft.com/office/drawing/2014/main" id="{F8A7FBC9-1EC1-4687-963B-FF5FE395CE53}"/>
              </a:ext>
            </a:extLst>
          </p:cNvPr>
          <p:cNvSpPr txBox="1"/>
          <p:nvPr/>
        </p:nvSpPr>
        <p:spPr>
          <a:xfrm>
            <a:off x="0" y="2432055"/>
            <a:ext cx="1631312" cy="1077218"/>
          </a:xfrm>
          <a:prstGeom prst="rect">
            <a:avLst/>
          </a:prstGeom>
          <a:noFill/>
        </p:spPr>
        <p:txBody>
          <a:bodyPr wrap="square" rtlCol="0">
            <a:spAutoFit/>
          </a:bodyPr>
          <a:lstStyle/>
          <a:p>
            <a:pPr algn="ctr"/>
            <a:r>
              <a:rPr lang="es-ES" sz="1600" b="1">
                <a:latin typeface="Lato Bold"/>
                <a:cs typeface="Lato Bold"/>
              </a:rPr>
              <a:t>Avalúos Aprobados por la Gerencia Técnica</a:t>
            </a:r>
          </a:p>
        </p:txBody>
      </p:sp>
      <p:sp>
        <p:nvSpPr>
          <p:cNvPr id="6" name="Rectangle 8">
            <a:extLst>
              <a:ext uri="{FF2B5EF4-FFF2-40B4-BE49-F238E27FC236}">
                <a16:creationId xmlns:a16="http://schemas.microsoft.com/office/drawing/2014/main" id="{04CD470A-11B8-4277-88D5-CBCB20B22E06}"/>
              </a:ext>
            </a:extLst>
          </p:cNvPr>
          <p:cNvSpPr>
            <a:spLocks noChangeArrowheads="1"/>
          </p:cNvSpPr>
          <p:nvPr/>
        </p:nvSpPr>
        <p:spPr bwMode="auto">
          <a:xfrm>
            <a:off x="3301403" y="1115226"/>
            <a:ext cx="3418139"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lang="es-CO" altLang="es-CO" sz="1400" dirty="0">
                <a:solidFill>
                  <a:srgbClr val="000000"/>
                </a:solidFill>
                <a:latin typeface="Arial" panose="020B0604020202020204" pitchFamily="34" charset="0"/>
                <a:ea typeface="Times New Roman" panose="02020603050405020304" pitchFamily="18" charset="0"/>
                <a:cs typeface="Calibri" panose="020F0502020204030204" pitchFamily="34" charset="0"/>
              </a:rPr>
              <a:t>Una firma: (5) expertos en las siguientes disciplinas: arquitectura o ingeniería Civil, abogado inmobiliario, Ingeniería Catastral y Geodesia, Economía o Administración de Empresas, </a:t>
            </a:r>
            <a:r>
              <a:rPr lang="es-CO" altLang="es-CO" sz="1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t>y un experto regional</a:t>
            </a:r>
            <a:r>
              <a:rPr lang="es-CO" altLang="es-CO" sz="1400" dirty="0">
                <a:solidFill>
                  <a:srgbClr val="000000"/>
                </a:solidFill>
                <a:latin typeface="Arial" panose="020B0604020202020204" pitchFamily="34" charset="0"/>
                <a:ea typeface="Times New Roman" panose="02020603050405020304" pitchFamily="18" charset="0"/>
                <a:cs typeface="Calibri" panose="020F0502020204030204" pitchFamily="34" charset="0"/>
              </a:rPr>
              <a:t> (norte, sur occidente, occidente, Centro oriente).</a:t>
            </a:r>
            <a:endParaRPr lang="es-CO" altLang="es-CO" sz="2000" dirty="0">
              <a:latin typeface="Arial" panose="020B0604020202020204" pitchFamily="34" charset="0"/>
            </a:endParaRPr>
          </a:p>
        </p:txBody>
      </p:sp>
      <p:sp>
        <p:nvSpPr>
          <p:cNvPr id="24" name="CuadroTexto 23">
            <a:extLst>
              <a:ext uri="{FF2B5EF4-FFF2-40B4-BE49-F238E27FC236}">
                <a16:creationId xmlns:a16="http://schemas.microsoft.com/office/drawing/2014/main" id="{DBD481F0-ED42-4575-9C24-21A215BEFD31}"/>
              </a:ext>
            </a:extLst>
          </p:cNvPr>
          <p:cNvSpPr txBox="1"/>
          <p:nvPr/>
        </p:nvSpPr>
        <p:spPr>
          <a:xfrm>
            <a:off x="4194817" y="2755945"/>
            <a:ext cx="1631312" cy="830997"/>
          </a:xfrm>
          <a:prstGeom prst="rect">
            <a:avLst/>
          </a:prstGeom>
          <a:noFill/>
        </p:spPr>
        <p:txBody>
          <a:bodyPr wrap="square" rtlCol="0">
            <a:spAutoFit/>
          </a:bodyPr>
          <a:lstStyle/>
          <a:p>
            <a:pPr algn="ctr"/>
            <a:r>
              <a:rPr lang="es-ES" sz="1600" b="1" dirty="0">
                <a:latin typeface="Lato Bold"/>
                <a:cs typeface="Lato Bold"/>
              </a:rPr>
              <a:t>Mesa de Interventoría de Avalúos</a:t>
            </a:r>
          </a:p>
        </p:txBody>
      </p:sp>
      <p:sp>
        <p:nvSpPr>
          <p:cNvPr id="26" name="CuadroTexto 25">
            <a:extLst>
              <a:ext uri="{FF2B5EF4-FFF2-40B4-BE49-F238E27FC236}">
                <a16:creationId xmlns:a16="http://schemas.microsoft.com/office/drawing/2014/main" id="{A3CE8A94-EF5D-445A-A41F-8F92A9FC8853}"/>
              </a:ext>
            </a:extLst>
          </p:cNvPr>
          <p:cNvSpPr txBox="1"/>
          <p:nvPr/>
        </p:nvSpPr>
        <p:spPr>
          <a:xfrm>
            <a:off x="1627555" y="4725167"/>
            <a:ext cx="2026288" cy="523220"/>
          </a:xfrm>
          <a:prstGeom prst="rect">
            <a:avLst/>
          </a:prstGeom>
          <a:noFill/>
        </p:spPr>
        <p:txBody>
          <a:bodyPr wrap="square" rtlCol="0">
            <a:spAutoFit/>
          </a:bodyPr>
          <a:lstStyle/>
          <a:p>
            <a:pPr algn="ctr"/>
            <a:r>
              <a:rPr lang="es-ES" sz="1600" b="1" dirty="0">
                <a:latin typeface="Lato Bold"/>
                <a:cs typeface="Lato Bold"/>
              </a:rPr>
              <a:t>4036 </a:t>
            </a:r>
          </a:p>
          <a:p>
            <a:pPr algn="ctr"/>
            <a:r>
              <a:rPr lang="es-ES" sz="1200" b="1" dirty="0">
                <a:latin typeface="Lato Bold"/>
                <a:cs typeface="Lato Bold"/>
              </a:rPr>
              <a:t>Revisiones de Muestreo</a:t>
            </a:r>
          </a:p>
        </p:txBody>
      </p:sp>
      <p:cxnSp>
        <p:nvCxnSpPr>
          <p:cNvPr id="28" name="Conector recto 27">
            <a:extLst>
              <a:ext uri="{FF2B5EF4-FFF2-40B4-BE49-F238E27FC236}">
                <a16:creationId xmlns:a16="http://schemas.microsoft.com/office/drawing/2014/main" id="{B83827D8-A620-46D2-AAB3-9655DD745E9B}"/>
              </a:ext>
            </a:extLst>
          </p:cNvPr>
          <p:cNvCxnSpPr>
            <a:cxnSpLocks/>
          </p:cNvCxnSpPr>
          <p:nvPr/>
        </p:nvCxnSpPr>
        <p:spPr>
          <a:xfrm flipV="1">
            <a:off x="815656" y="3646201"/>
            <a:ext cx="0" cy="12937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ector recto 31">
            <a:extLst>
              <a:ext uri="{FF2B5EF4-FFF2-40B4-BE49-F238E27FC236}">
                <a16:creationId xmlns:a16="http://schemas.microsoft.com/office/drawing/2014/main" id="{3DDA8879-4C57-4054-BA72-601A8C576515}"/>
              </a:ext>
            </a:extLst>
          </p:cNvPr>
          <p:cNvCxnSpPr>
            <a:cxnSpLocks/>
          </p:cNvCxnSpPr>
          <p:nvPr/>
        </p:nvCxnSpPr>
        <p:spPr>
          <a:xfrm flipV="1">
            <a:off x="815656" y="4930738"/>
            <a:ext cx="777556" cy="91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358B0ACF-F886-461F-9771-60CFCFDE4259}"/>
              </a:ext>
            </a:extLst>
          </p:cNvPr>
          <p:cNvCxnSpPr>
            <a:cxnSpLocks/>
          </p:cNvCxnSpPr>
          <p:nvPr/>
        </p:nvCxnSpPr>
        <p:spPr>
          <a:xfrm flipV="1">
            <a:off x="3768406" y="3707434"/>
            <a:ext cx="0" cy="1355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Conector recto 40">
            <a:extLst>
              <a:ext uri="{FF2B5EF4-FFF2-40B4-BE49-F238E27FC236}">
                <a16:creationId xmlns:a16="http://schemas.microsoft.com/office/drawing/2014/main" id="{78A3FA6F-0F7E-426C-B003-AB7ED1CD3B39}"/>
              </a:ext>
            </a:extLst>
          </p:cNvPr>
          <p:cNvCxnSpPr>
            <a:cxnSpLocks/>
          </p:cNvCxnSpPr>
          <p:nvPr/>
        </p:nvCxnSpPr>
        <p:spPr>
          <a:xfrm>
            <a:off x="5010473" y="5599446"/>
            <a:ext cx="2254372" cy="9645"/>
          </a:xfrm>
          <a:prstGeom prst="line">
            <a:avLst/>
          </a:prstGeom>
        </p:spPr>
        <p:style>
          <a:lnRef idx="2">
            <a:schemeClr val="accent1"/>
          </a:lnRef>
          <a:fillRef idx="0">
            <a:schemeClr val="accent1"/>
          </a:fillRef>
          <a:effectRef idx="1">
            <a:schemeClr val="accent1"/>
          </a:effectRef>
          <a:fontRef idx="minor">
            <a:schemeClr val="tx1"/>
          </a:fontRef>
        </p:style>
      </p:cxnSp>
      <p:sp>
        <p:nvSpPr>
          <p:cNvPr id="49" name="CuadroTexto 48">
            <a:extLst>
              <a:ext uri="{FF2B5EF4-FFF2-40B4-BE49-F238E27FC236}">
                <a16:creationId xmlns:a16="http://schemas.microsoft.com/office/drawing/2014/main" id="{7CD13057-CA17-4ED5-9BFF-D1FECB125008}"/>
              </a:ext>
            </a:extLst>
          </p:cNvPr>
          <p:cNvSpPr txBox="1"/>
          <p:nvPr/>
        </p:nvSpPr>
        <p:spPr>
          <a:xfrm>
            <a:off x="9447861" y="3248388"/>
            <a:ext cx="1631312" cy="338554"/>
          </a:xfrm>
          <a:prstGeom prst="rect">
            <a:avLst/>
          </a:prstGeom>
          <a:noFill/>
        </p:spPr>
        <p:txBody>
          <a:bodyPr wrap="square" rtlCol="0">
            <a:spAutoFit/>
          </a:bodyPr>
          <a:lstStyle/>
          <a:p>
            <a:pPr algn="ctr"/>
            <a:r>
              <a:rPr lang="es-ES" sz="1600" b="1">
                <a:latin typeface="Lato Bold"/>
                <a:cs typeface="Lato Bold"/>
              </a:rPr>
              <a:t>Estructurador</a:t>
            </a:r>
          </a:p>
        </p:txBody>
      </p:sp>
      <p:sp>
        <p:nvSpPr>
          <p:cNvPr id="50" name="CuadroTexto 49">
            <a:extLst>
              <a:ext uri="{FF2B5EF4-FFF2-40B4-BE49-F238E27FC236}">
                <a16:creationId xmlns:a16="http://schemas.microsoft.com/office/drawing/2014/main" id="{22ED0ED6-EF6E-4D7F-BDE5-F7890481F8EE}"/>
              </a:ext>
            </a:extLst>
          </p:cNvPr>
          <p:cNvSpPr txBox="1"/>
          <p:nvPr/>
        </p:nvSpPr>
        <p:spPr>
          <a:xfrm>
            <a:off x="5010473" y="5609090"/>
            <a:ext cx="2191962" cy="338554"/>
          </a:xfrm>
          <a:prstGeom prst="rect">
            <a:avLst/>
          </a:prstGeom>
          <a:noFill/>
        </p:spPr>
        <p:txBody>
          <a:bodyPr wrap="square" rtlCol="0">
            <a:spAutoFit/>
          </a:bodyPr>
          <a:lstStyle/>
          <a:p>
            <a:pPr algn="ctr"/>
            <a:r>
              <a:rPr lang="es-ES" sz="1600" b="1">
                <a:latin typeface="Lato Bold"/>
                <a:cs typeface="Lato Bold"/>
              </a:rPr>
              <a:t>2.5 M</a:t>
            </a:r>
          </a:p>
        </p:txBody>
      </p:sp>
      <p:pic>
        <p:nvPicPr>
          <p:cNvPr id="1034" name="Picture 10" descr="Pc premium icon">
            <a:extLst>
              <a:ext uri="{FF2B5EF4-FFF2-40B4-BE49-F238E27FC236}">
                <a16:creationId xmlns:a16="http://schemas.microsoft.com/office/drawing/2014/main" id="{D17D44F5-3711-49B8-9BC3-5384E983B0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7912" y="2661151"/>
            <a:ext cx="638677" cy="638677"/>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11">
            <a:extLst>
              <a:ext uri="{FF2B5EF4-FFF2-40B4-BE49-F238E27FC236}">
                <a16:creationId xmlns:a16="http://schemas.microsoft.com/office/drawing/2014/main" id="{8E7A8CA3-8566-4B14-BBB3-97C33C781274}"/>
              </a:ext>
            </a:extLst>
          </p:cNvPr>
          <p:cNvSpPr>
            <a:spLocks noChangeArrowheads="1"/>
          </p:cNvSpPr>
          <p:nvPr/>
        </p:nvSpPr>
        <p:spPr bwMode="auto">
          <a:xfrm>
            <a:off x="6055255" y="4206428"/>
            <a:ext cx="330598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es-CO" altLang="es-CO"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Revisar los soportes presentados por S.A.E de cada avalúo </a:t>
            </a:r>
            <a:r>
              <a:rPr kumimoji="0" lang="es-CO" altLang="es-CO"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por regiones</a:t>
            </a:r>
            <a:r>
              <a:rPr kumimoji="0" lang="es-CO" altLang="es-CO"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y determinar que la información física, jurídica y económica es coherente </a:t>
            </a:r>
            <a:r>
              <a:rPr lang="es-CO" altLang="es-CO" sz="1200" dirty="0">
                <a:solidFill>
                  <a:srgbClr val="000000"/>
                </a:solidFill>
                <a:latin typeface="Arial" panose="020B0604020202020204" pitchFamily="34" charset="0"/>
                <a:ea typeface="Times New Roman" panose="02020603050405020304" pitchFamily="18" charset="0"/>
                <a:cs typeface="Calibri" panose="020F0502020204030204" pitchFamily="34" charset="0"/>
              </a:rPr>
              <a:t>con </a:t>
            </a:r>
            <a:r>
              <a:rPr kumimoji="0" lang="es-CO" altLang="es-CO"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la realidad del inmueble y las características del mercado inmobiliario. </a:t>
            </a:r>
            <a:endParaRPr kumimoji="0" lang="es-CO" altLang="es-CO" sz="1200" b="0" i="0" u="none" strike="noStrike" cap="none" normalizeH="0" baseline="0" dirty="0">
              <a:ln>
                <a:noFill/>
              </a:ln>
              <a:solidFill>
                <a:schemeClr val="tx1"/>
              </a:solidFill>
              <a:effectLst/>
              <a:latin typeface="Arial" panose="020B0604020202020204" pitchFamily="34" charset="0"/>
            </a:endParaRPr>
          </a:p>
        </p:txBody>
      </p:sp>
      <p:pic>
        <p:nvPicPr>
          <p:cNvPr id="1037" name="Picture 13" descr="File premium icon">
            <a:extLst>
              <a:ext uri="{FF2B5EF4-FFF2-40B4-BE49-F238E27FC236}">
                <a16:creationId xmlns:a16="http://schemas.microsoft.com/office/drawing/2014/main" id="{AACC4A4E-D939-4582-A855-06DC8D2DD6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79681" y="5219270"/>
            <a:ext cx="666718" cy="666718"/>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Price premium icon">
            <a:extLst>
              <a:ext uri="{FF2B5EF4-FFF2-40B4-BE49-F238E27FC236}">
                <a16:creationId xmlns:a16="http://schemas.microsoft.com/office/drawing/2014/main" id="{71807E6B-3E88-4D7A-BEFF-E0A5BA4B66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47406" y="1573839"/>
            <a:ext cx="1098754" cy="1098754"/>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Conector recto 60">
            <a:extLst>
              <a:ext uri="{FF2B5EF4-FFF2-40B4-BE49-F238E27FC236}">
                <a16:creationId xmlns:a16="http://schemas.microsoft.com/office/drawing/2014/main" id="{AB96F5C5-F7AB-4794-B4B8-AF209E3A3201}"/>
              </a:ext>
            </a:extLst>
          </p:cNvPr>
          <p:cNvCxnSpPr>
            <a:cxnSpLocks/>
          </p:cNvCxnSpPr>
          <p:nvPr/>
        </p:nvCxnSpPr>
        <p:spPr>
          <a:xfrm flipV="1">
            <a:off x="11396783" y="2989714"/>
            <a:ext cx="0" cy="1534143"/>
          </a:xfrm>
          <a:prstGeom prst="line">
            <a:avLst/>
          </a:prstGeom>
        </p:spPr>
        <p:style>
          <a:lnRef idx="2">
            <a:schemeClr val="accent1"/>
          </a:lnRef>
          <a:fillRef idx="0">
            <a:schemeClr val="accent1"/>
          </a:fillRef>
          <a:effectRef idx="1">
            <a:schemeClr val="accent1"/>
          </a:effectRef>
          <a:fontRef idx="minor">
            <a:schemeClr val="tx1"/>
          </a:fontRef>
        </p:style>
      </p:cxnSp>
      <p:cxnSp>
        <p:nvCxnSpPr>
          <p:cNvPr id="63" name="Conector recto 62">
            <a:extLst>
              <a:ext uri="{FF2B5EF4-FFF2-40B4-BE49-F238E27FC236}">
                <a16:creationId xmlns:a16="http://schemas.microsoft.com/office/drawing/2014/main" id="{DDA23F8E-607F-466F-B19B-5648E4464F56}"/>
              </a:ext>
            </a:extLst>
          </p:cNvPr>
          <p:cNvCxnSpPr>
            <a:cxnSpLocks/>
          </p:cNvCxnSpPr>
          <p:nvPr/>
        </p:nvCxnSpPr>
        <p:spPr>
          <a:xfrm>
            <a:off x="11147045" y="4539420"/>
            <a:ext cx="249738" cy="0"/>
          </a:xfrm>
          <a:prstGeom prst="line">
            <a:avLst/>
          </a:prstGeom>
        </p:spPr>
        <p:style>
          <a:lnRef idx="2">
            <a:schemeClr val="accent1"/>
          </a:lnRef>
          <a:fillRef idx="0">
            <a:schemeClr val="accent1"/>
          </a:fillRef>
          <a:effectRef idx="1">
            <a:schemeClr val="accent1"/>
          </a:effectRef>
          <a:fontRef idx="minor">
            <a:schemeClr val="tx1"/>
          </a:fontRef>
        </p:style>
      </p:cxnSp>
      <p:sp>
        <p:nvSpPr>
          <p:cNvPr id="66" name="CuadroTexto 65">
            <a:extLst>
              <a:ext uri="{FF2B5EF4-FFF2-40B4-BE49-F238E27FC236}">
                <a16:creationId xmlns:a16="http://schemas.microsoft.com/office/drawing/2014/main" id="{24429121-74D9-4039-8DCA-A9C4FCBCE60F}"/>
              </a:ext>
            </a:extLst>
          </p:cNvPr>
          <p:cNvSpPr txBox="1"/>
          <p:nvPr/>
        </p:nvSpPr>
        <p:spPr>
          <a:xfrm>
            <a:off x="10563835" y="883316"/>
            <a:ext cx="1631312" cy="584775"/>
          </a:xfrm>
          <a:prstGeom prst="rect">
            <a:avLst/>
          </a:prstGeom>
          <a:noFill/>
        </p:spPr>
        <p:txBody>
          <a:bodyPr wrap="square" rtlCol="0">
            <a:spAutoFit/>
          </a:bodyPr>
          <a:lstStyle/>
          <a:p>
            <a:pPr algn="ctr"/>
            <a:r>
              <a:rPr lang="es-ES" sz="1600" b="1">
                <a:latin typeface="Lato Bold"/>
                <a:cs typeface="Lato Bold"/>
              </a:rPr>
              <a:t>Precio Mínimo de Venta</a:t>
            </a:r>
          </a:p>
        </p:txBody>
      </p:sp>
      <p:cxnSp>
        <p:nvCxnSpPr>
          <p:cNvPr id="67" name="Conector recto 66">
            <a:extLst>
              <a:ext uri="{FF2B5EF4-FFF2-40B4-BE49-F238E27FC236}">
                <a16:creationId xmlns:a16="http://schemas.microsoft.com/office/drawing/2014/main" id="{7C431C7D-E530-4D61-8FD9-2D0058DABBD3}"/>
              </a:ext>
            </a:extLst>
          </p:cNvPr>
          <p:cNvCxnSpPr>
            <a:cxnSpLocks/>
          </p:cNvCxnSpPr>
          <p:nvPr/>
        </p:nvCxnSpPr>
        <p:spPr>
          <a:xfrm flipV="1">
            <a:off x="3768406" y="4551448"/>
            <a:ext cx="426411" cy="6426"/>
          </a:xfrm>
          <a:prstGeom prst="line">
            <a:avLst/>
          </a:prstGeom>
        </p:spPr>
        <p:style>
          <a:lnRef idx="2">
            <a:schemeClr val="accent1"/>
          </a:lnRef>
          <a:fillRef idx="0">
            <a:schemeClr val="accent1"/>
          </a:fillRef>
          <a:effectRef idx="1">
            <a:schemeClr val="accent1"/>
          </a:effectRef>
          <a:fontRef idx="minor">
            <a:schemeClr val="tx1"/>
          </a:fontRef>
        </p:style>
      </p:cxnSp>
      <p:sp>
        <p:nvSpPr>
          <p:cNvPr id="38" name="CuadroTexto 37">
            <a:extLst>
              <a:ext uri="{FF2B5EF4-FFF2-40B4-BE49-F238E27FC236}">
                <a16:creationId xmlns:a16="http://schemas.microsoft.com/office/drawing/2014/main" id="{6A199175-F9E1-E546-ABE2-BAF71C61BCA3}"/>
              </a:ext>
            </a:extLst>
          </p:cNvPr>
          <p:cNvSpPr txBox="1"/>
          <p:nvPr/>
        </p:nvSpPr>
        <p:spPr>
          <a:xfrm>
            <a:off x="7264845" y="5427765"/>
            <a:ext cx="769584" cy="338554"/>
          </a:xfrm>
          <a:prstGeom prst="rect">
            <a:avLst/>
          </a:prstGeom>
          <a:noFill/>
        </p:spPr>
        <p:txBody>
          <a:bodyPr wrap="square" rtlCol="0">
            <a:spAutoFit/>
          </a:bodyPr>
          <a:lstStyle/>
          <a:p>
            <a:pPr algn="ctr"/>
            <a:r>
              <a:rPr lang="es-ES" sz="1600" b="1" dirty="0">
                <a:latin typeface="Lato Bold"/>
                <a:cs typeface="Lato Bold"/>
              </a:rPr>
              <a:t>10%</a:t>
            </a:r>
          </a:p>
        </p:txBody>
      </p:sp>
      <p:cxnSp>
        <p:nvCxnSpPr>
          <p:cNvPr id="40" name="Conector recto 39">
            <a:extLst>
              <a:ext uri="{FF2B5EF4-FFF2-40B4-BE49-F238E27FC236}">
                <a16:creationId xmlns:a16="http://schemas.microsoft.com/office/drawing/2014/main" id="{AEC7AB34-89EC-F548-9CCD-E8C1DCCD5E02}"/>
              </a:ext>
            </a:extLst>
          </p:cNvPr>
          <p:cNvCxnSpPr>
            <a:cxnSpLocks/>
          </p:cNvCxnSpPr>
          <p:nvPr/>
        </p:nvCxnSpPr>
        <p:spPr>
          <a:xfrm>
            <a:off x="8748622" y="5592249"/>
            <a:ext cx="15533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Conector recto 41">
            <a:extLst>
              <a:ext uri="{FF2B5EF4-FFF2-40B4-BE49-F238E27FC236}">
                <a16:creationId xmlns:a16="http://schemas.microsoft.com/office/drawing/2014/main" id="{D003E7FD-EB1A-834D-AF29-79D61FEC08B2}"/>
              </a:ext>
            </a:extLst>
          </p:cNvPr>
          <p:cNvCxnSpPr>
            <a:cxnSpLocks/>
            <a:endCxn id="1030" idx="2"/>
          </p:cNvCxnSpPr>
          <p:nvPr/>
        </p:nvCxnSpPr>
        <p:spPr>
          <a:xfrm flipV="1">
            <a:off x="10301927" y="5241046"/>
            <a:ext cx="1" cy="351204"/>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Conector recto 46">
            <a:extLst>
              <a:ext uri="{FF2B5EF4-FFF2-40B4-BE49-F238E27FC236}">
                <a16:creationId xmlns:a16="http://schemas.microsoft.com/office/drawing/2014/main" id="{10F579E8-A3ED-B144-93D9-F0D33CBE0C53}"/>
              </a:ext>
            </a:extLst>
          </p:cNvPr>
          <p:cNvCxnSpPr>
            <a:cxnSpLocks/>
          </p:cNvCxnSpPr>
          <p:nvPr/>
        </p:nvCxnSpPr>
        <p:spPr>
          <a:xfrm flipV="1">
            <a:off x="5010473" y="5352863"/>
            <a:ext cx="0" cy="256228"/>
          </a:xfrm>
          <a:prstGeom prst="line">
            <a:avLst/>
          </a:prstGeom>
        </p:spPr>
        <p:style>
          <a:lnRef idx="2">
            <a:schemeClr val="accent1"/>
          </a:lnRef>
          <a:fillRef idx="0">
            <a:schemeClr val="accent1"/>
          </a:fillRef>
          <a:effectRef idx="1">
            <a:schemeClr val="accent1"/>
          </a:effectRef>
          <a:fontRef idx="minor">
            <a:schemeClr val="tx1"/>
          </a:fontRef>
        </p:style>
      </p:cxnSp>
      <p:sp>
        <p:nvSpPr>
          <p:cNvPr id="15" name="Rectángulo 14">
            <a:extLst>
              <a:ext uri="{FF2B5EF4-FFF2-40B4-BE49-F238E27FC236}">
                <a16:creationId xmlns:a16="http://schemas.microsoft.com/office/drawing/2014/main" id="{E11BC162-4707-2047-A101-C6E3EF61B816}"/>
              </a:ext>
            </a:extLst>
          </p:cNvPr>
          <p:cNvSpPr/>
          <p:nvPr/>
        </p:nvSpPr>
        <p:spPr>
          <a:xfrm>
            <a:off x="7178290" y="5986446"/>
            <a:ext cx="942694" cy="276999"/>
          </a:xfrm>
          <a:prstGeom prst="rect">
            <a:avLst/>
          </a:prstGeom>
        </p:spPr>
        <p:txBody>
          <a:bodyPr wrap="none">
            <a:spAutoFit/>
          </a:bodyPr>
          <a:lstStyle/>
          <a:p>
            <a:r>
              <a:rPr lang="es-CO" sz="1200" b="1" i="1" dirty="0">
                <a:solidFill>
                  <a:srgbClr val="000000"/>
                </a:solidFill>
                <a:latin typeface="Arial" panose="020B0604020202020204" pitchFamily="34" charset="0"/>
                <a:cs typeface="Calibri" panose="020F0502020204030204" pitchFamily="34" charset="0"/>
              </a:rPr>
              <a:t>Tolerancia</a:t>
            </a:r>
            <a:endParaRPr lang="es-CO" sz="1000" b="1" i="1" dirty="0"/>
          </a:p>
        </p:txBody>
      </p:sp>
      <p:cxnSp>
        <p:nvCxnSpPr>
          <p:cNvPr id="35" name="Conector recto 34">
            <a:extLst>
              <a:ext uri="{FF2B5EF4-FFF2-40B4-BE49-F238E27FC236}">
                <a16:creationId xmlns:a16="http://schemas.microsoft.com/office/drawing/2014/main" id="{2126ED30-FBAD-0347-BD16-A95A6034C8F0}"/>
              </a:ext>
            </a:extLst>
          </p:cNvPr>
          <p:cNvCxnSpPr>
            <a:cxnSpLocks/>
          </p:cNvCxnSpPr>
          <p:nvPr/>
        </p:nvCxnSpPr>
        <p:spPr>
          <a:xfrm flipV="1">
            <a:off x="815656" y="3631542"/>
            <a:ext cx="777556" cy="9188"/>
          </a:xfrm>
          <a:prstGeom prst="line">
            <a:avLst/>
          </a:prstGeom>
        </p:spPr>
        <p:style>
          <a:lnRef idx="2">
            <a:schemeClr val="accent1"/>
          </a:lnRef>
          <a:fillRef idx="0">
            <a:schemeClr val="accent1"/>
          </a:fillRef>
          <a:effectRef idx="1">
            <a:schemeClr val="accent1"/>
          </a:effectRef>
          <a:fontRef idx="minor">
            <a:schemeClr val="tx1"/>
          </a:fontRef>
        </p:style>
      </p:cxnSp>
      <p:sp>
        <p:nvSpPr>
          <p:cNvPr id="36" name="CuadroTexto 35">
            <a:extLst>
              <a:ext uri="{FF2B5EF4-FFF2-40B4-BE49-F238E27FC236}">
                <a16:creationId xmlns:a16="http://schemas.microsoft.com/office/drawing/2014/main" id="{FE2B2336-DA3F-C44A-B977-04BDF39C0AD2}"/>
              </a:ext>
            </a:extLst>
          </p:cNvPr>
          <p:cNvSpPr txBox="1"/>
          <p:nvPr/>
        </p:nvSpPr>
        <p:spPr>
          <a:xfrm>
            <a:off x="1639751" y="3452699"/>
            <a:ext cx="2026288" cy="523220"/>
          </a:xfrm>
          <a:prstGeom prst="rect">
            <a:avLst/>
          </a:prstGeom>
          <a:noFill/>
        </p:spPr>
        <p:txBody>
          <a:bodyPr wrap="square" rtlCol="0">
            <a:spAutoFit/>
          </a:bodyPr>
          <a:lstStyle/>
          <a:p>
            <a:pPr algn="ctr"/>
            <a:r>
              <a:rPr lang="es-ES" sz="1600" b="1" dirty="0">
                <a:latin typeface="Lato Bold"/>
                <a:cs typeface="Lato Bold"/>
              </a:rPr>
              <a:t>520 </a:t>
            </a:r>
          </a:p>
          <a:p>
            <a:pPr algn="ctr"/>
            <a:r>
              <a:rPr lang="es-ES" sz="1200" b="1" dirty="0">
                <a:latin typeface="Lato Bold"/>
                <a:cs typeface="Lato Bold"/>
              </a:rPr>
              <a:t>Revisiones Drive </a:t>
            </a:r>
            <a:r>
              <a:rPr lang="es-ES" sz="1200" b="1" dirty="0" err="1">
                <a:latin typeface="Lato Bold"/>
                <a:cs typeface="Lato Bold"/>
              </a:rPr>
              <a:t>By</a:t>
            </a:r>
            <a:r>
              <a:rPr lang="es-ES" sz="1200" b="1" dirty="0">
                <a:latin typeface="Lato Bold"/>
                <a:cs typeface="Lato Bold"/>
              </a:rPr>
              <a:t> (Visita)</a:t>
            </a:r>
          </a:p>
        </p:txBody>
      </p:sp>
      <p:cxnSp>
        <p:nvCxnSpPr>
          <p:cNvPr id="39" name="Conector recto 38">
            <a:extLst>
              <a:ext uri="{FF2B5EF4-FFF2-40B4-BE49-F238E27FC236}">
                <a16:creationId xmlns:a16="http://schemas.microsoft.com/office/drawing/2014/main" id="{020E758D-FC5A-9A4F-93BA-7CE4F461FFEE}"/>
              </a:ext>
            </a:extLst>
          </p:cNvPr>
          <p:cNvCxnSpPr>
            <a:cxnSpLocks/>
          </p:cNvCxnSpPr>
          <p:nvPr/>
        </p:nvCxnSpPr>
        <p:spPr>
          <a:xfrm flipV="1">
            <a:off x="812106" y="4228992"/>
            <a:ext cx="777556" cy="9188"/>
          </a:xfrm>
          <a:prstGeom prst="line">
            <a:avLst/>
          </a:prstGeom>
        </p:spPr>
        <p:style>
          <a:lnRef idx="2">
            <a:schemeClr val="accent1"/>
          </a:lnRef>
          <a:fillRef idx="0">
            <a:schemeClr val="accent1"/>
          </a:fillRef>
          <a:effectRef idx="1">
            <a:schemeClr val="accent1"/>
          </a:effectRef>
          <a:fontRef idx="minor">
            <a:schemeClr val="tx1"/>
          </a:fontRef>
        </p:style>
      </p:cxnSp>
      <p:sp>
        <p:nvSpPr>
          <p:cNvPr id="44" name="CuadroTexto 43">
            <a:extLst>
              <a:ext uri="{FF2B5EF4-FFF2-40B4-BE49-F238E27FC236}">
                <a16:creationId xmlns:a16="http://schemas.microsoft.com/office/drawing/2014/main" id="{8F059BB4-E025-B140-A533-F780DB0AAF0A}"/>
              </a:ext>
            </a:extLst>
          </p:cNvPr>
          <p:cNvSpPr txBox="1"/>
          <p:nvPr/>
        </p:nvSpPr>
        <p:spPr>
          <a:xfrm>
            <a:off x="1627555" y="4016200"/>
            <a:ext cx="2026288" cy="707886"/>
          </a:xfrm>
          <a:prstGeom prst="rect">
            <a:avLst/>
          </a:prstGeom>
          <a:noFill/>
        </p:spPr>
        <p:txBody>
          <a:bodyPr wrap="square" rtlCol="0">
            <a:spAutoFit/>
          </a:bodyPr>
          <a:lstStyle/>
          <a:p>
            <a:pPr algn="ctr"/>
            <a:r>
              <a:rPr lang="es-ES" sz="1600" b="1" dirty="0">
                <a:latin typeface="Lato Bold"/>
                <a:cs typeface="Lato Bold"/>
              </a:rPr>
              <a:t>512 </a:t>
            </a:r>
          </a:p>
          <a:p>
            <a:pPr algn="ctr"/>
            <a:r>
              <a:rPr lang="es-ES" sz="1200" b="1" dirty="0">
                <a:latin typeface="Lato Bold"/>
                <a:cs typeface="Lato Bold"/>
              </a:rPr>
              <a:t>Revisiones de Desktop (Escritorio)</a:t>
            </a:r>
          </a:p>
        </p:txBody>
      </p:sp>
      <p:sp>
        <p:nvSpPr>
          <p:cNvPr id="43" name="Rectángulo 42">
            <a:extLst>
              <a:ext uri="{FF2B5EF4-FFF2-40B4-BE49-F238E27FC236}">
                <a16:creationId xmlns:a16="http://schemas.microsoft.com/office/drawing/2014/main" id="{78724FC2-B248-4307-8DCD-F22C67462DD0}"/>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1043405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descr="Imagen que contiene dibujo&#10;&#10;Descripción generada automáticamente">
            <a:extLst>
              <a:ext uri="{FF2B5EF4-FFF2-40B4-BE49-F238E27FC236}">
                <a16:creationId xmlns:a16="http://schemas.microsoft.com/office/drawing/2014/main" id="{DFDAFB17-7196-AD40-9260-91D04A821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406" y="1527526"/>
            <a:ext cx="435285" cy="443576"/>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3" name="CuadroTexto 2">
            <a:extLst>
              <a:ext uri="{FF2B5EF4-FFF2-40B4-BE49-F238E27FC236}">
                <a16:creationId xmlns:a16="http://schemas.microsoft.com/office/drawing/2014/main" id="{E846567D-DEAC-42E2-B0D7-DE6420C7196D}"/>
              </a:ext>
            </a:extLst>
          </p:cNvPr>
          <p:cNvSpPr txBox="1"/>
          <p:nvPr/>
        </p:nvSpPr>
        <p:spPr>
          <a:xfrm>
            <a:off x="2926675" y="826104"/>
            <a:ext cx="2746521" cy="400110"/>
          </a:xfrm>
          <a:prstGeom prst="rect">
            <a:avLst/>
          </a:prstGeom>
          <a:noFill/>
        </p:spPr>
        <p:txBody>
          <a:bodyPr wrap="none" rtlCol="0">
            <a:spAutoFit/>
          </a:bodyPr>
          <a:lstStyle/>
          <a:p>
            <a:pPr marL="342900" indent="-342900">
              <a:buFont typeface="Wingdings" panose="05000000000000000000" pitchFamily="2" charset="2"/>
              <a:buChar char="q"/>
            </a:pPr>
            <a:r>
              <a:rPr lang="es-CO" sz="2000" b="1" dirty="0"/>
              <a:t>Auditoria de Avalúos</a:t>
            </a:r>
          </a:p>
        </p:txBody>
      </p:sp>
      <p:sp>
        <p:nvSpPr>
          <p:cNvPr id="22" name="CuadroTexto 21">
            <a:extLst>
              <a:ext uri="{FF2B5EF4-FFF2-40B4-BE49-F238E27FC236}">
                <a16:creationId xmlns:a16="http://schemas.microsoft.com/office/drawing/2014/main" id="{69CEFF2E-2E86-4388-8FA8-8C265918CA75}"/>
              </a:ext>
            </a:extLst>
          </p:cNvPr>
          <p:cNvSpPr txBox="1"/>
          <p:nvPr/>
        </p:nvSpPr>
        <p:spPr>
          <a:xfrm>
            <a:off x="9727971" y="6213616"/>
            <a:ext cx="2070760" cy="276999"/>
          </a:xfrm>
          <a:prstGeom prst="rect">
            <a:avLst/>
          </a:prstGeom>
          <a:noFill/>
        </p:spPr>
        <p:txBody>
          <a:bodyPr wrap="none" rtlCol="0">
            <a:spAutoFit/>
          </a:bodyPr>
          <a:lstStyle/>
          <a:p>
            <a:r>
              <a:rPr lang="es-CO" sz="1200" dirty="0"/>
              <a:t>* Informe Gesvalt 21/07/2020</a:t>
            </a:r>
          </a:p>
        </p:txBody>
      </p:sp>
      <p:sp>
        <p:nvSpPr>
          <p:cNvPr id="24" name="CuadroTexto 5">
            <a:extLst>
              <a:ext uri="{FF2B5EF4-FFF2-40B4-BE49-F238E27FC236}">
                <a16:creationId xmlns:a16="http://schemas.microsoft.com/office/drawing/2014/main" id="{93B5EC6D-D390-4EEE-B12C-916525D5A3F5}"/>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26" name="Rectángulo 25">
            <a:extLst>
              <a:ext uri="{FF2B5EF4-FFF2-40B4-BE49-F238E27FC236}">
                <a16:creationId xmlns:a16="http://schemas.microsoft.com/office/drawing/2014/main" id="{943EA79C-612E-E64C-8638-5AEC50AA6DA8}"/>
              </a:ext>
            </a:extLst>
          </p:cNvPr>
          <p:cNvSpPr/>
          <p:nvPr/>
        </p:nvSpPr>
        <p:spPr>
          <a:xfrm>
            <a:off x="1128719" y="4104863"/>
            <a:ext cx="1230842" cy="461665"/>
          </a:xfrm>
          <a:prstGeom prst="rect">
            <a:avLst/>
          </a:prstGeom>
        </p:spPr>
        <p:txBody>
          <a:bodyPr wrap="square">
            <a:spAutoFit/>
          </a:bodyPr>
          <a:lstStyle/>
          <a:p>
            <a:pPr algn="ctr"/>
            <a:r>
              <a:rPr lang="es-ES" sz="1200" b="1" dirty="0">
                <a:solidFill>
                  <a:srgbClr val="4B4949"/>
                </a:solidFill>
              </a:rPr>
              <a:t>ALISTAMIENTO INMUEBLES</a:t>
            </a:r>
          </a:p>
        </p:txBody>
      </p:sp>
      <p:grpSp>
        <p:nvGrpSpPr>
          <p:cNvPr id="28" name="Grupo 27">
            <a:extLst>
              <a:ext uri="{FF2B5EF4-FFF2-40B4-BE49-F238E27FC236}">
                <a16:creationId xmlns:a16="http://schemas.microsoft.com/office/drawing/2014/main" id="{097BCD2A-2516-EF43-963D-C8F8EC8AD812}"/>
              </a:ext>
            </a:extLst>
          </p:cNvPr>
          <p:cNvGrpSpPr/>
          <p:nvPr/>
        </p:nvGrpSpPr>
        <p:grpSpPr>
          <a:xfrm>
            <a:off x="552403" y="2269197"/>
            <a:ext cx="490878" cy="670959"/>
            <a:chOff x="265046" y="1924830"/>
            <a:chExt cx="559654" cy="877902"/>
          </a:xfrm>
        </p:grpSpPr>
        <p:pic>
          <p:nvPicPr>
            <p:cNvPr id="29" name="Imagen 28">
              <a:extLst>
                <a:ext uri="{FF2B5EF4-FFF2-40B4-BE49-F238E27FC236}">
                  <a16:creationId xmlns:a16="http://schemas.microsoft.com/office/drawing/2014/main" id="{7D4C72E8-AF26-5842-A42C-AEB38EDE1652}"/>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30" name="Rectángulo 29">
              <a:extLst>
                <a:ext uri="{FF2B5EF4-FFF2-40B4-BE49-F238E27FC236}">
                  <a16:creationId xmlns:a16="http://schemas.microsoft.com/office/drawing/2014/main" id="{7B085DB6-6B6B-DE4F-88AD-9EEAEB43DA1D}"/>
                </a:ext>
              </a:extLst>
            </p:cNvPr>
            <p:cNvSpPr/>
            <p:nvPr/>
          </p:nvSpPr>
          <p:spPr>
            <a:xfrm>
              <a:off x="429417" y="2460434"/>
              <a:ext cx="210612" cy="342298"/>
            </a:xfrm>
            <a:prstGeom prst="rect">
              <a:avLst/>
            </a:prstGeom>
          </p:spPr>
          <p:txBody>
            <a:bodyPr wrap="none">
              <a:spAutoFit/>
            </a:bodyPr>
            <a:lstStyle/>
            <a:p>
              <a:pPr algn="ctr"/>
              <a:endParaRPr lang="es-CO" sz="1100" b="1" dirty="0"/>
            </a:p>
          </p:txBody>
        </p:sp>
      </p:grpSp>
      <p:cxnSp>
        <p:nvCxnSpPr>
          <p:cNvPr id="32" name="Conector recto 31">
            <a:extLst>
              <a:ext uri="{FF2B5EF4-FFF2-40B4-BE49-F238E27FC236}">
                <a16:creationId xmlns:a16="http://schemas.microsoft.com/office/drawing/2014/main" id="{6B303357-DCAE-C447-B61D-4B3F619730D5}"/>
              </a:ext>
            </a:extLst>
          </p:cNvPr>
          <p:cNvCxnSpPr>
            <a:cxnSpLocks/>
          </p:cNvCxnSpPr>
          <p:nvPr/>
        </p:nvCxnSpPr>
        <p:spPr>
          <a:xfrm>
            <a:off x="2737146" y="1252232"/>
            <a:ext cx="0" cy="4417290"/>
          </a:xfrm>
          <a:prstGeom prst="line">
            <a:avLst/>
          </a:prstGeom>
        </p:spPr>
        <p:style>
          <a:lnRef idx="2">
            <a:schemeClr val="accent1"/>
          </a:lnRef>
          <a:fillRef idx="0">
            <a:schemeClr val="accent1"/>
          </a:fillRef>
          <a:effectRef idx="1">
            <a:schemeClr val="accent1"/>
          </a:effectRef>
          <a:fontRef idx="minor">
            <a:schemeClr val="tx1"/>
          </a:fontRef>
        </p:style>
      </p:cxnSp>
      <p:pic>
        <p:nvPicPr>
          <p:cNvPr id="33" name="Imagen 32">
            <a:hlinkClick r:id="" action="ppaction://noaction"/>
            <a:extLst>
              <a:ext uri="{FF2B5EF4-FFF2-40B4-BE49-F238E27FC236}">
                <a16:creationId xmlns:a16="http://schemas.microsoft.com/office/drawing/2014/main" id="{D2C620D1-3364-444F-84BC-538F5F129D54}"/>
              </a:ext>
            </a:extLst>
          </p:cNvPr>
          <p:cNvPicPr>
            <a:picLocks noChangeAspect="1"/>
          </p:cNvPicPr>
          <p:nvPr/>
        </p:nvPicPr>
        <p:blipFill rotWithShape="1">
          <a:blip r:embed="rId6"/>
          <a:srcRect l="2781" t="38876" r="91873" b="50000"/>
          <a:stretch/>
        </p:blipFill>
        <p:spPr>
          <a:xfrm>
            <a:off x="1128719" y="2269197"/>
            <a:ext cx="1569265" cy="1835666"/>
          </a:xfrm>
          <a:prstGeom prst="rect">
            <a:avLst/>
          </a:prstGeom>
        </p:spPr>
      </p:pic>
      <p:pic>
        <p:nvPicPr>
          <p:cNvPr id="40" name="Imagen 39">
            <a:extLst>
              <a:ext uri="{FF2B5EF4-FFF2-40B4-BE49-F238E27FC236}">
                <a16:creationId xmlns:a16="http://schemas.microsoft.com/office/drawing/2014/main" id="{8AB38C43-5442-A14F-82B9-820DE16E5254}"/>
              </a:ext>
            </a:extLst>
          </p:cNvPr>
          <p:cNvPicPr>
            <a:picLocks noChangeAspect="1"/>
          </p:cNvPicPr>
          <p:nvPr/>
        </p:nvPicPr>
        <p:blipFill rotWithShape="1">
          <a:blip r:embed="rId7">
            <a:extLst>
              <a:ext uri="{28A0092B-C50C-407E-A947-70E740481C1C}">
                <a14:useLocalDpi xmlns:a14="http://schemas.microsoft.com/office/drawing/2010/main" val="0"/>
              </a:ext>
            </a:extLst>
          </a:blip>
          <a:srcRect t="34808" b="31322"/>
          <a:stretch/>
        </p:blipFill>
        <p:spPr>
          <a:xfrm>
            <a:off x="5778979" y="756652"/>
            <a:ext cx="1751449" cy="593209"/>
          </a:xfrm>
          <a:prstGeom prst="rect">
            <a:avLst/>
          </a:prstGeom>
          <a:ln>
            <a:solidFill>
              <a:schemeClr val="accent3">
                <a:lumMod val="50000"/>
              </a:schemeClr>
            </a:solidFill>
          </a:ln>
        </p:spPr>
      </p:pic>
      <p:sp>
        <p:nvSpPr>
          <p:cNvPr id="46" name="Rectángulo 45">
            <a:extLst>
              <a:ext uri="{FF2B5EF4-FFF2-40B4-BE49-F238E27FC236}">
                <a16:creationId xmlns:a16="http://schemas.microsoft.com/office/drawing/2014/main" id="{56615031-EB6D-AE4F-A765-003A6A159F42}"/>
              </a:ext>
            </a:extLst>
          </p:cNvPr>
          <p:cNvSpPr/>
          <p:nvPr/>
        </p:nvSpPr>
        <p:spPr>
          <a:xfrm>
            <a:off x="3796590" y="2649525"/>
            <a:ext cx="1531706" cy="215444"/>
          </a:xfrm>
          <a:prstGeom prst="rect">
            <a:avLst/>
          </a:prstGeom>
        </p:spPr>
        <p:txBody>
          <a:bodyPr wrap="square">
            <a:spAutoFit/>
          </a:bodyPr>
          <a:lstStyle/>
          <a:p>
            <a:pPr algn="ctr"/>
            <a:r>
              <a:rPr lang="es-ES" sz="800" b="1" dirty="0"/>
              <a:t>Inventario - Dinámico</a:t>
            </a:r>
          </a:p>
        </p:txBody>
      </p:sp>
      <p:pic>
        <p:nvPicPr>
          <p:cNvPr id="47" name="Picture 10" descr="Pc premium icon">
            <a:extLst>
              <a:ext uri="{FF2B5EF4-FFF2-40B4-BE49-F238E27FC236}">
                <a16:creationId xmlns:a16="http://schemas.microsoft.com/office/drawing/2014/main" id="{8E27B076-1CC7-9A4F-A6EF-2CBB1E9A47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4615" y="1791795"/>
            <a:ext cx="383681" cy="383681"/>
          </a:xfrm>
          <a:prstGeom prst="rect">
            <a:avLst/>
          </a:prstGeom>
          <a:noFill/>
          <a:extLst>
            <a:ext uri="{909E8E84-426E-40DD-AFC4-6F175D3DCCD1}">
              <a14:hiddenFill xmlns:a14="http://schemas.microsoft.com/office/drawing/2010/main">
                <a:solidFill>
                  <a:srgbClr val="FFFFFF"/>
                </a:solidFill>
              </a14:hiddenFill>
            </a:ext>
          </a:extLst>
        </p:spPr>
      </p:pic>
      <p:sp>
        <p:nvSpPr>
          <p:cNvPr id="14" name="Cruz 13">
            <a:extLst>
              <a:ext uri="{FF2B5EF4-FFF2-40B4-BE49-F238E27FC236}">
                <a16:creationId xmlns:a16="http://schemas.microsoft.com/office/drawing/2014/main" id="{0EC30326-CF7E-7D4D-B1A9-FD6DD195A2A3}"/>
              </a:ext>
            </a:extLst>
          </p:cNvPr>
          <p:cNvSpPr/>
          <p:nvPr/>
        </p:nvSpPr>
        <p:spPr>
          <a:xfrm>
            <a:off x="4451091" y="1839014"/>
            <a:ext cx="271965" cy="261797"/>
          </a:xfrm>
          <a:prstGeom prst="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9" name="Rectángulo 48">
            <a:extLst>
              <a:ext uri="{FF2B5EF4-FFF2-40B4-BE49-F238E27FC236}">
                <a16:creationId xmlns:a16="http://schemas.microsoft.com/office/drawing/2014/main" id="{AA2385E3-CC36-7940-81D2-5BD76D0DF622}"/>
              </a:ext>
            </a:extLst>
          </p:cNvPr>
          <p:cNvSpPr/>
          <p:nvPr/>
        </p:nvSpPr>
        <p:spPr>
          <a:xfrm>
            <a:off x="4858162" y="2225361"/>
            <a:ext cx="556586" cy="400110"/>
          </a:xfrm>
          <a:prstGeom prst="rect">
            <a:avLst/>
          </a:prstGeom>
        </p:spPr>
        <p:txBody>
          <a:bodyPr wrap="square">
            <a:spAutoFit/>
          </a:bodyPr>
          <a:lstStyle/>
          <a:p>
            <a:pPr algn="ctr"/>
            <a:r>
              <a:rPr lang="es-ES" sz="1000" b="1" dirty="0"/>
              <a:t>Sigma SAE</a:t>
            </a:r>
          </a:p>
        </p:txBody>
      </p:sp>
      <p:sp>
        <p:nvSpPr>
          <p:cNvPr id="50" name="Cruz 49">
            <a:extLst>
              <a:ext uri="{FF2B5EF4-FFF2-40B4-BE49-F238E27FC236}">
                <a16:creationId xmlns:a16="http://schemas.microsoft.com/office/drawing/2014/main" id="{FC34B08A-8CF3-5747-906F-8DB89C1E29BA}"/>
              </a:ext>
            </a:extLst>
          </p:cNvPr>
          <p:cNvSpPr/>
          <p:nvPr/>
        </p:nvSpPr>
        <p:spPr>
          <a:xfrm>
            <a:off x="5499450" y="1831772"/>
            <a:ext cx="271965" cy="261797"/>
          </a:xfrm>
          <a:prstGeom prst="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1" name="Picture 13" descr="File premium icon">
            <a:extLst>
              <a:ext uri="{FF2B5EF4-FFF2-40B4-BE49-F238E27FC236}">
                <a16:creationId xmlns:a16="http://schemas.microsoft.com/office/drawing/2014/main" id="{9ACFCE82-FE2D-E242-9287-85FADEB4DF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96589" y="1738208"/>
            <a:ext cx="450108" cy="450108"/>
          </a:xfrm>
          <a:prstGeom prst="rect">
            <a:avLst/>
          </a:prstGeom>
          <a:noFill/>
          <a:extLst>
            <a:ext uri="{909E8E84-426E-40DD-AFC4-6F175D3DCCD1}">
              <a14:hiddenFill xmlns:a14="http://schemas.microsoft.com/office/drawing/2010/main">
                <a:solidFill>
                  <a:srgbClr val="FFFFFF"/>
                </a:solidFill>
              </a14:hiddenFill>
            </a:ext>
          </a:extLst>
        </p:spPr>
      </p:pic>
      <p:sp>
        <p:nvSpPr>
          <p:cNvPr id="52" name="Rectángulo 51">
            <a:extLst>
              <a:ext uri="{FF2B5EF4-FFF2-40B4-BE49-F238E27FC236}">
                <a16:creationId xmlns:a16="http://schemas.microsoft.com/office/drawing/2014/main" id="{D711447C-C4C6-2E4F-9B19-FC6B940E2D9A}"/>
              </a:ext>
            </a:extLst>
          </p:cNvPr>
          <p:cNvSpPr/>
          <p:nvPr/>
        </p:nvSpPr>
        <p:spPr>
          <a:xfrm>
            <a:off x="3743350" y="2259515"/>
            <a:ext cx="556586" cy="400110"/>
          </a:xfrm>
          <a:prstGeom prst="rect">
            <a:avLst/>
          </a:prstGeom>
        </p:spPr>
        <p:txBody>
          <a:bodyPr wrap="square">
            <a:spAutoFit/>
          </a:bodyPr>
          <a:lstStyle/>
          <a:p>
            <a:pPr algn="ctr"/>
            <a:r>
              <a:rPr lang="es-ES" sz="1000" b="1" dirty="0"/>
              <a:t>Avalúo SAE</a:t>
            </a:r>
          </a:p>
        </p:txBody>
      </p:sp>
      <p:pic>
        <p:nvPicPr>
          <p:cNvPr id="53" name="Imagen 52">
            <a:extLst>
              <a:ext uri="{FF2B5EF4-FFF2-40B4-BE49-F238E27FC236}">
                <a16:creationId xmlns:a16="http://schemas.microsoft.com/office/drawing/2014/main" id="{F816C656-4DF4-D446-BCD0-E773877097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2569" y="2089918"/>
            <a:ext cx="684305" cy="684305"/>
          </a:xfrm>
          <a:prstGeom prst="rect">
            <a:avLst/>
          </a:prstGeom>
        </p:spPr>
      </p:pic>
      <p:cxnSp>
        <p:nvCxnSpPr>
          <p:cNvPr id="16" name="Conector recto 15">
            <a:extLst>
              <a:ext uri="{FF2B5EF4-FFF2-40B4-BE49-F238E27FC236}">
                <a16:creationId xmlns:a16="http://schemas.microsoft.com/office/drawing/2014/main" id="{C1E4CE9D-AEC9-4E4C-B219-12D39B1B8041}"/>
              </a:ext>
            </a:extLst>
          </p:cNvPr>
          <p:cNvCxnSpPr/>
          <p:nvPr/>
        </p:nvCxnSpPr>
        <p:spPr>
          <a:xfrm flipH="1">
            <a:off x="3935275" y="2763646"/>
            <a:ext cx="1272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Conector recto 55">
            <a:extLst>
              <a:ext uri="{FF2B5EF4-FFF2-40B4-BE49-F238E27FC236}">
                <a16:creationId xmlns:a16="http://schemas.microsoft.com/office/drawing/2014/main" id="{A20D45BE-388A-6546-A488-7C8530AFD61A}"/>
              </a:ext>
            </a:extLst>
          </p:cNvPr>
          <p:cNvCxnSpPr/>
          <p:nvPr/>
        </p:nvCxnSpPr>
        <p:spPr>
          <a:xfrm flipH="1">
            <a:off x="5081589" y="2763646"/>
            <a:ext cx="1272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801BA6EF-2418-7140-8DBA-DC91C61F1CDC}"/>
              </a:ext>
            </a:extLst>
          </p:cNvPr>
          <p:cNvCxnSpPr>
            <a:cxnSpLocks/>
          </p:cNvCxnSpPr>
          <p:nvPr/>
        </p:nvCxnSpPr>
        <p:spPr>
          <a:xfrm>
            <a:off x="3936145" y="2637187"/>
            <a:ext cx="1" cy="128547"/>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5CB86F58-A54B-5A42-B35F-28289F5CDE7C}"/>
              </a:ext>
            </a:extLst>
          </p:cNvPr>
          <p:cNvCxnSpPr>
            <a:cxnSpLocks/>
          </p:cNvCxnSpPr>
          <p:nvPr/>
        </p:nvCxnSpPr>
        <p:spPr>
          <a:xfrm>
            <a:off x="5208809" y="2635099"/>
            <a:ext cx="1" cy="128547"/>
          </a:xfrm>
          <a:prstGeom prst="line">
            <a:avLst/>
          </a:prstGeom>
        </p:spPr>
        <p:style>
          <a:lnRef idx="1">
            <a:schemeClr val="accent1"/>
          </a:lnRef>
          <a:fillRef idx="0">
            <a:schemeClr val="accent1"/>
          </a:fillRef>
          <a:effectRef idx="0">
            <a:schemeClr val="accent1"/>
          </a:effectRef>
          <a:fontRef idx="minor">
            <a:schemeClr val="tx1"/>
          </a:fontRef>
        </p:style>
      </p:cxnSp>
      <p:pic>
        <p:nvPicPr>
          <p:cNvPr id="60" name="Picture 4" descr="Fondo negro con letras blancas&#10;&#10;Descripción generada automáticamente con confianza media">
            <a:extLst>
              <a:ext uri="{FF2B5EF4-FFF2-40B4-BE49-F238E27FC236}">
                <a16:creationId xmlns:a16="http://schemas.microsoft.com/office/drawing/2014/main" id="{72E97838-3E60-8649-9260-72036A73F5F1}"/>
              </a:ext>
              <a:ext uri="{C183D7F6-B498-43B3-948B-1728B52AA6E4}">
                <adec:decorative xmlns:adec="http://schemas.microsoft.com/office/drawing/2017/decorative" val="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98350" y="1869552"/>
            <a:ext cx="385910" cy="38591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0" descr="Pc premium icon">
            <a:extLst>
              <a:ext uri="{FF2B5EF4-FFF2-40B4-BE49-F238E27FC236}">
                <a16:creationId xmlns:a16="http://schemas.microsoft.com/office/drawing/2014/main" id="{7B176689-85B3-FC49-8246-2019DB67A7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5247" y="1778768"/>
            <a:ext cx="383681" cy="383681"/>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a:extLst>
              <a:ext uri="{FF2B5EF4-FFF2-40B4-BE49-F238E27FC236}">
                <a16:creationId xmlns:a16="http://schemas.microsoft.com/office/drawing/2014/main" id="{865E0F1B-345A-4447-9A06-F4FBA2955959}"/>
              </a:ext>
            </a:extLst>
          </p:cNvPr>
          <p:cNvSpPr/>
          <p:nvPr/>
        </p:nvSpPr>
        <p:spPr>
          <a:xfrm>
            <a:off x="6626874" y="1753852"/>
            <a:ext cx="55661" cy="8955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4" name="Rectángulo 63">
            <a:extLst>
              <a:ext uri="{FF2B5EF4-FFF2-40B4-BE49-F238E27FC236}">
                <a16:creationId xmlns:a16="http://schemas.microsoft.com/office/drawing/2014/main" id="{5C868A8E-C270-A84E-98D3-8F0D91BCB2B8}"/>
              </a:ext>
            </a:extLst>
          </p:cNvPr>
          <p:cNvSpPr/>
          <p:nvPr/>
        </p:nvSpPr>
        <p:spPr>
          <a:xfrm rot="5400000">
            <a:off x="6831130" y="1550576"/>
            <a:ext cx="46442" cy="4501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5" name="Rectángulo 64">
            <a:extLst>
              <a:ext uri="{FF2B5EF4-FFF2-40B4-BE49-F238E27FC236}">
                <a16:creationId xmlns:a16="http://schemas.microsoft.com/office/drawing/2014/main" id="{29793C49-5BFB-024E-B6F9-34A743954EC6}"/>
              </a:ext>
            </a:extLst>
          </p:cNvPr>
          <p:cNvSpPr/>
          <p:nvPr/>
        </p:nvSpPr>
        <p:spPr>
          <a:xfrm rot="5400000">
            <a:off x="6831130" y="2023302"/>
            <a:ext cx="46442" cy="4501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6" name="Rectángulo 65">
            <a:extLst>
              <a:ext uri="{FF2B5EF4-FFF2-40B4-BE49-F238E27FC236}">
                <a16:creationId xmlns:a16="http://schemas.microsoft.com/office/drawing/2014/main" id="{C5ECE5B5-6C43-0F4E-85E7-70ED11C2A30B}"/>
              </a:ext>
            </a:extLst>
          </p:cNvPr>
          <p:cNvSpPr/>
          <p:nvPr/>
        </p:nvSpPr>
        <p:spPr>
          <a:xfrm rot="5400000">
            <a:off x="7187162" y="2091751"/>
            <a:ext cx="49011" cy="11642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7" name="Rectángulo 66">
            <a:extLst>
              <a:ext uri="{FF2B5EF4-FFF2-40B4-BE49-F238E27FC236}">
                <a16:creationId xmlns:a16="http://schemas.microsoft.com/office/drawing/2014/main" id="{984B8ED7-0516-DD44-9446-C25DB9BE8B6A}"/>
              </a:ext>
            </a:extLst>
          </p:cNvPr>
          <p:cNvSpPr/>
          <p:nvPr/>
        </p:nvSpPr>
        <p:spPr>
          <a:xfrm>
            <a:off x="7010449" y="1825502"/>
            <a:ext cx="633338" cy="338554"/>
          </a:xfrm>
          <a:prstGeom prst="rect">
            <a:avLst/>
          </a:prstGeom>
        </p:spPr>
        <p:txBody>
          <a:bodyPr wrap="square">
            <a:spAutoFit/>
          </a:bodyPr>
          <a:lstStyle/>
          <a:p>
            <a:pPr algn="ctr"/>
            <a:r>
              <a:rPr lang="es-ES" sz="800" b="1" dirty="0"/>
              <a:t>Desktop</a:t>
            </a:r>
          </a:p>
          <a:p>
            <a:pPr algn="ctr"/>
            <a:r>
              <a:rPr lang="es-ES" sz="800" b="1" dirty="0"/>
              <a:t>512</a:t>
            </a:r>
          </a:p>
        </p:txBody>
      </p:sp>
      <p:sp>
        <p:nvSpPr>
          <p:cNvPr id="69" name="Rectángulo 68">
            <a:extLst>
              <a:ext uri="{FF2B5EF4-FFF2-40B4-BE49-F238E27FC236}">
                <a16:creationId xmlns:a16="http://schemas.microsoft.com/office/drawing/2014/main" id="{4283F9AF-7605-B640-BED8-B01FE3EF69DF}"/>
              </a:ext>
            </a:extLst>
          </p:cNvPr>
          <p:cNvSpPr/>
          <p:nvPr/>
        </p:nvSpPr>
        <p:spPr>
          <a:xfrm>
            <a:off x="7017840" y="2355795"/>
            <a:ext cx="633338" cy="338554"/>
          </a:xfrm>
          <a:prstGeom prst="rect">
            <a:avLst/>
          </a:prstGeom>
        </p:spPr>
        <p:txBody>
          <a:bodyPr wrap="square">
            <a:spAutoFit/>
          </a:bodyPr>
          <a:lstStyle/>
          <a:p>
            <a:pPr algn="ctr"/>
            <a:r>
              <a:rPr lang="es-ES" sz="800" b="1" dirty="0"/>
              <a:t>Drive </a:t>
            </a:r>
            <a:r>
              <a:rPr lang="es-ES" sz="800" b="1" dirty="0" err="1"/>
              <a:t>By</a:t>
            </a:r>
            <a:endParaRPr lang="es-ES" sz="800" b="1" dirty="0"/>
          </a:p>
          <a:p>
            <a:pPr algn="ctr"/>
            <a:r>
              <a:rPr lang="es-ES" sz="800" b="1" dirty="0"/>
              <a:t>520</a:t>
            </a:r>
          </a:p>
        </p:txBody>
      </p:sp>
      <p:sp>
        <p:nvSpPr>
          <p:cNvPr id="70" name="Rectángulo 69">
            <a:extLst>
              <a:ext uri="{FF2B5EF4-FFF2-40B4-BE49-F238E27FC236}">
                <a16:creationId xmlns:a16="http://schemas.microsoft.com/office/drawing/2014/main" id="{E39CAEDF-BBBC-F146-9806-66C05ABFDE4B}"/>
              </a:ext>
            </a:extLst>
          </p:cNvPr>
          <p:cNvSpPr/>
          <p:nvPr/>
        </p:nvSpPr>
        <p:spPr>
          <a:xfrm>
            <a:off x="7499597" y="2657783"/>
            <a:ext cx="419261" cy="338554"/>
          </a:xfrm>
          <a:prstGeom prst="rect">
            <a:avLst/>
          </a:prstGeom>
        </p:spPr>
        <p:txBody>
          <a:bodyPr wrap="square">
            <a:spAutoFit/>
          </a:bodyPr>
          <a:lstStyle/>
          <a:p>
            <a:pPr algn="ctr"/>
            <a:r>
              <a:rPr lang="es-ES" sz="800" b="1" dirty="0" err="1"/>
              <a:t>Audit</a:t>
            </a:r>
            <a:endParaRPr lang="es-ES" sz="800" b="1" dirty="0"/>
          </a:p>
          <a:p>
            <a:pPr algn="ctr"/>
            <a:r>
              <a:rPr lang="es-ES" sz="800" b="1" dirty="0"/>
              <a:t>4.036</a:t>
            </a:r>
          </a:p>
        </p:txBody>
      </p:sp>
      <p:pic>
        <p:nvPicPr>
          <p:cNvPr id="21" name="Imagen 20">
            <a:extLst>
              <a:ext uri="{FF2B5EF4-FFF2-40B4-BE49-F238E27FC236}">
                <a16:creationId xmlns:a16="http://schemas.microsoft.com/office/drawing/2014/main" id="{1C88F216-3E2F-BE48-B20C-6C1BD4CA1A88}"/>
              </a:ext>
            </a:extLst>
          </p:cNvPr>
          <p:cNvPicPr>
            <a:picLocks noChangeAspect="1"/>
          </p:cNvPicPr>
          <p:nvPr/>
        </p:nvPicPr>
        <p:blipFill>
          <a:blip r:embed="rId11"/>
          <a:stretch>
            <a:fillRect/>
          </a:stretch>
        </p:blipFill>
        <p:spPr>
          <a:xfrm>
            <a:off x="7185295" y="2138901"/>
            <a:ext cx="247809" cy="247809"/>
          </a:xfrm>
          <a:prstGeom prst="rect">
            <a:avLst/>
          </a:prstGeom>
        </p:spPr>
      </p:pic>
      <p:sp>
        <p:nvSpPr>
          <p:cNvPr id="74" name="Rectángulo 73">
            <a:extLst>
              <a:ext uri="{FF2B5EF4-FFF2-40B4-BE49-F238E27FC236}">
                <a16:creationId xmlns:a16="http://schemas.microsoft.com/office/drawing/2014/main" id="{33CF3ADB-0652-2844-8001-83C32BBAD386}"/>
              </a:ext>
            </a:extLst>
          </p:cNvPr>
          <p:cNvSpPr/>
          <p:nvPr/>
        </p:nvSpPr>
        <p:spPr>
          <a:xfrm>
            <a:off x="7775618" y="2302817"/>
            <a:ext cx="45719" cy="3955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5" name="Cruz 74">
            <a:extLst>
              <a:ext uri="{FF2B5EF4-FFF2-40B4-BE49-F238E27FC236}">
                <a16:creationId xmlns:a16="http://schemas.microsoft.com/office/drawing/2014/main" id="{BB5F3A4C-5B4D-3948-B30C-5CAE615E0C5B}"/>
              </a:ext>
            </a:extLst>
          </p:cNvPr>
          <p:cNvSpPr/>
          <p:nvPr/>
        </p:nvSpPr>
        <p:spPr>
          <a:xfrm>
            <a:off x="8271031" y="1829319"/>
            <a:ext cx="271965" cy="261797"/>
          </a:xfrm>
          <a:prstGeom prst="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1" name="Rectángulo 40">
            <a:extLst>
              <a:ext uri="{FF2B5EF4-FFF2-40B4-BE49-F238E27FC236}">
                <a16:creationId xmlns:a16="http://schemas.microsoft.com/office/drawing/2014/main" id="{98B3A80C-9938-3D4A-AE8E-7E61610FC317}"/>
              </a:ext>
            </a:extLst>
          </p:cNvPr>
          <p:cNvSpPr/>
          <p:nvPr/>
        </p:nvSpPr>
        <p:spPr>
          <a:xfrm rot="16200000">
            <a:off x="7606394" y="1900865"/>
            <a:ext cx="962123" cy="215444"/>
          </a:xfrm>
          <a:prstGeom prst="rect">
            <a:avLst/>
          </a:prstGeom>
        </p:spPr>
        <p:txBody>
          <a:bodyPr wrap="none">
            <a:spAutoFit/>
          </a:bodyPr>
          <a:lstStyle/>
          <a:p>
            <a:r>
              <a:rPr lang="es-ES" sz="800" b="1" dirty="0"/>
              <a:t>Mesa de Expertos </a:t>
            </a:r>
            <a:endParaRPr lang="es-CO" sz="800" dirty="0"/>
          </a:p>
        </p:txBody>
      </p:sp>
      <p:pic>
        <p:nvPicPr>
          <p:cNvPr id="42" name="Imagen 41">
            <a:extLst>
              <a:ext uri="{FF2B5EF4-FFF2-40B4-BE49-F238E27FC236}">
                <a16:creationId xmlns:a16="http://schemas.microsoft.com/office/drawing/2014/main" id="{F9577822-BD4B-B944-BBDB-191278934EA2}"/>
              </a:ext>
            </a:extLst>
          </p:cNvPr>
          <p:cNvPicPr>
            <a:picLocks noChangeAspect="1"/>
          </p:cNvPicPr>
          <p:nvPr/>
        </p:nvPicPr>
        <p:blipFill>
          <a:blip r:embed="rId12"/>
          <a:stretch>
            <a:fillRect/>
          </a:stretch>
        </p:blipFill>
        <p:spPr>
          <a:xfrm>
            <a:off x="8741806" y="1771404"/>
            <a:ext cx="414479" cy="414479"/>
          </a:xfrm>
          <a:prstGeom prst="rect">
            <a:avLst/>
          </a:prstGeom>
        </p:spPr>
      </p:pic>
      <p:sp>
        <p:nvSpPr>
          <p:cNvPr id="43" name="Rectángulo 42">
            <a:extLst>
              <a:ext uri="{FF2B5EF4-FFF2-40B4-BE49-F238E27FC236}">
                <a16:creationId xmlns:a16="http://schemas.microsoft.com/office/drawing/2014/main" id="{C32CA441-76CC-9B4D-A098-B7E05E53E654}"/>
              </a:ext>
            </a:extLst>
          </p:cNvPr>
          <p:cNvSpPr/>
          <p:nvPr/>
        </p:nvSpPr>
        <p:spPr>
          <a:xfrm>
            <a:off x="8627566" y="2195734"/>
            <a:ext cx="639919" cy="400110"/>
          </a:xfrm>
          <a:prstGeom prst="rect">
            <a:avLst/>
          </a:prstGeom>
        </p:spPr>
        <p:txBody>
          <a:bodyPr wrap="none">
            <a:spAutoFit/>
          </a:bodyPr>
          <a:lstStyle/>
          <a:p>
            <a:pPr algn="ctr"/>
            <a:r>
              <a:rPr lang="es-ES" sz="1000" b="1" dirty="0"/>
              <a:t>Técnicos</a:t>
            </a:r>
          </a:p>
          <a:p>
            <a:pPr algn="ctr"/>
            <a:r>
              <a:rPr lang="es-ES" sz="1000" b="1" dirty="0"/>
              <a:t>SAE</a:t>
            </a:r>
            <a:endParaRPr lang="es-CO" sz="1000" dirty="0"/>
          </a:p>
        </p:txBody>
      </p:sp>
      <p:sp>
        <p:nvSpPr>
          <p:cNvPr id="80" name="Cruz 79">
            <a:extLst>
              <a:ext uri="{FF2B5EF4-FFF2-40B4-BE49-F238E27FC236}">
                <a16:creationId xmlns:a16="http://schemas.microsoft.com/office/drawing/2014/main" id="{7DF7A9F8-3264-3B4F-B1B2-15DC35181AAE}"/>
              </a:ext>
            </a:extLst>
          </p:cNvPr>
          <p:cNvSpPr/>
          <p:nvPr/>
        </p:nvSpPr>
        <p:spPr>
          <a:xfrm>
            <a:off x="9430948" y="1832158"/>
            <a:ext cx="271965" cy="261797"/>
          </a:xfrm>
          <a:prstGeom prst="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1" name="Imagen 80">
            <a:extLst>
              <a:ext uri="{FF2B5EF4-FFF2-40B4-BE49-F238E27FC236}">
                <a16:creationId xmlns:a16="http://schemas.microsoft.com/office/drawing/2014/main" id="{C9C520C1-14C5-4841-BF09-246BAD9AA4F0}"/>
              </a:ext>
            </a:extLst>
          </p:cNvPr>
          <p:cNvPicPr>
            <a:picLocks noChangeAspect="1"/>
          </p:cNvPicPr>
          <p:nvPr/>
        </p:nvPicPr>
        <p:blipFill>
          <a:blip r:embed="rId13"/>
          <a:stretch>
            <a:fillRect/>
          </a:stretch>
        </p:blipFill>
        <p:spPr>
          <a:xfrm>
            <a:off x="9858079" y="1738209"/>
            <a:ext cx="437268" cy="437268"/>
          </a:xfrm>
          <a:prstGeom prst="rect">
            <a:avLst/>
          </a:prstGeom>
        </p:spPr>
      </p:pic>
      <p:sp>
        <p:nvSpPr>
          <p:cNvPr id="82" name="Rectángulo 81">
            <a:extLst>
              <a:ext uri="{FF2B5EF4-FFF2-40B4-BE49-F238E27FC236}">
                <a16:creationId xmlns:a16="http://schemas.microsoft.com/office/drawing/2014/main" id="{C8CBCC8E-8646-4E4C-854A-6C887D10B385}"/>
              </a:ext>
            </a:extLst>
          </p:cNvPr>
          <p:cNvSpPr/>
          <p:nvPr/>
        </p:nvSpPr>
        <p:spPr>
          <a:xfrm>
            <a:off x="9703126" y="2203746"/>
            <a:ext cx="689612" cy="400110"/>
          </a:xfrm>
          <a:prstGeom prst="rect">
            <a:avLst/>
          </a:prstGeom>
        </p:spPr>
        <p:txBody>
          <a:bodyPr wrap="none">
            <a:spAutoFit/>
          </a:bodyPr>
          <a:lstStyle/>
          <a:p>
            <a:pPr algn="ctr"/>
            <a:r>
              <a:rPr lang="es-ES" sz="1000" b="1" dirty="0"/>
              <a:t>Concepto</a:t>
            </a:r>
          </a:p>
          <a:p>
            <a:pPr algn="ctr"/>
            <a:r>
              <a:rPr lang="es-ES" sz="1000" b="1" dirty="0"/>
              <a:t>Valor</a:t>
            </a:r>
            <a:endParaRPr lang="es-CO" sz="1000" dirty="0"/>
          </a:p>
        </p:txBody>
      </p:sp>
      <p:pic>
        <p:nvPicPr>
          <p:cNvPr id="58" name="Imagen 57">
            <a:extLst>
              <a:ext uri="{FF2B5EF4-FFF2-40B4-BE49-F238E27FC236}">
                <a16:creationId xmlns:a16="http://schemas.microsoft.com/office/drawing/2014/main" id="{114DA0D4-3024-1B45-9047-93CCC62C2609}"/>
              </a:ext>
            </a:extLst>
          </p:cNvPr>
          <p:cNvPicPr>
            <a:picLocks noChangeAspect="1"/>
          </p:cNvPicPr>
          <p:nvPr/>
        </p:nvPicPr>
        <p:blipFill>
          <a:blip r:embed="rId14"/>
          <a:stretch>
            <a:fillRect/>
          </a:stretch>
        </p:blipFill>
        <p:spPr>
          <a:xfrm>
            <a:off x="3506493" y="3042398"/>
            <a:ext cx="5943421" cy="3225187"/>
          </a:xfrm>
          <a:prstGeom prst="rect">
            <a:avLst/>
          </a:prstGeom>
        </p:spPr>
      </p:pic>
      <p:pic>
        <p:nvPicPr>
          <p:cNvPr id="62" name="Imagen 61">
            <a:extLst>
              <a:ext uri="{FF2B5EF4-FFF2-40B4-BE49-F238E27FC236}">
                <a16:creationId xmlns:a16="http://schemas.microsoft.com/office/drawing/2014/main" id="{743B13F3-6098-E44A-AFB5-8EFDFE87173D}"/>
              </a:ext>
            </a:extLst>
          </p:cNvPr>
          <p:cNvPicPr>
            <a:picLocks noChangeAspect="1"/>
          </p:cNvPicPr>
          <p:nvPr/>
        </p:nvPicPr>
        <p:blipFill>
          <a:blip r:embed="rId15"/>
          <a:stretch>
            <a:fillRect/>
          </a:stretch>
        </p:blipFill>
        <p:spPr>
          <a:xfrm>
            <a:off x="9723885" y="4147422"/>
            <a:ext cx="1932269" cy="694517"/>
          </a:xfrm>
          <a:prstGeom prst="rect">
            <a:avLst/>
          </a:prstGeom>
        </p:spPr>
      </p:pic>
      <p:sp>
        <p:nvSpPr>
          <p:cNvPr id="63" name="CuadroTexto 62">
            <a:extLst>
              <a:ext uri="{FF2B5EF4-FFF2-40B4-BE49-F238E27FC236}">
                <a16:creationId xmlns:a16="http://schemas.microsoft.com/office/drawing/2014/main" id="{222F7F59-945F-4747-A462-4EBBB37988AC}"/>
              </a:ext>
            </a:extLst>
          </p:cNvPr>
          <p:cNvSpPr txBox="1"/>
          <p:nvPr/>
        </p:nvSpPr>
        <p:spPr>
          <a:xfrm>
            <a:off x="7017840" y="6535321"/>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sp>
        <p:nvSpPr>
          <p:cNvPr id="68" name="Rectángulo 67">
            <a:extLst>
              <a:ext uri="{FF2B5EF4-FFF2-40B4-BE49-F238E27FC236}">
                <a16:creationId xmlns:a16="http://schemas.microsoft.com/office/drawing/2014/main" id="{341D3786-29D3-447F-9831-0B06ACDB0968}"/>
              </a:ext>
            </a:extLst>
          </p:cNvPr>
          <p:cNvSpPr/>
          <p:nvPr/>
        </p:nvSpPr>
        <p:spPr>
          <a:xfrm>
            <a:off x="12701" y="6538901"/>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48886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3" name="CuadroTexto 2">
            <a:extLst>
              <a:ext uri="{FF2B5EF4-FFF2-40B4-BE49-F238E27FC236}">
                <a16:creationId xmlns:a16="http://schemas.microsoft.com/office/drawing/2014/main" id="{E846567D-DEAC-42E2-B0D7-DE6420C7196D}"/>
              </a:ext>
            </a:extLst>
          </p:cNvPr>
          <p:cNvSpPr txBox="1"/>
          <p:nvPr/>
        </p:nvSpPr>
        <p:spPr>
          <a:xfrm>
            <a:off x="2983101" y="780563"/>
            <a:ext cx="2746521" cy="400110"/>
          </a:xfrm>
          <a:prstGeom prst="rect">
            <a:avLst/>
          </a:prstGeom>
          <a:noFill/>
        </p:spPr>
        <p:txBody>
          <a:bodyPr wrap="none" rtlCol="0">
            <a:spAutoFit/>
          </a:bodyPr>
          <a:lstStyle/>
          <a:p>
            <a:pPr marL="342900" indent="-342900">
              <a:buFont typeface="Wingdings" panose="05000000000000000000" pitchFamily="2" charset="2"/>
              <a:buChar char="q"/>
            </a:pPr>
            <a:r>
              <a:rPr lang="es-CO" sz="2000" b="1" dirty="0"/>
              <a:t>Auditoria de Avalúos</a:t>
            </a:r>
          </a:p>
        </p:txBody>
      </p:sp>
      <p:sp>
        <p:nvSpPr>
          <p:cNvPr id="22" name="CuadroTexto 21">
            <a:extLst>
              <a:ext uri="{FF2B5EF4-FFF2-40B4-BE49-F238E27FC236}">
                <a16:creationId xmlns:a16="http://schemas.microsoft.com/office/drawing/2014/main" id="{69CEFF2E-2E86-4388-8FA8-8C265918CA75}"/>
              </a:ext>
            </a:extLst>
          </p:cNvPr>
          <p:cNvSpPr txBox="1"/>
          <p:nvPr/>
        </p:nvSpPr>
        <p:spPr>
          <a:xfrm>
            <a:off x="10147464" y="6253526"/>
            <a:ext cx="2070760" cy="276999"/>
          </a:xfrm>
          <a:prstGeom prst="rect">
            <a:avLst/>
          </a:prstGeom>
          <a:noFill/>
        </p:spPr>
        <p:txBody>
          <a:bodyPr wrap="none" rtlCol="0">
            <a:spAutoFit/>
          </a:bodyPr>
          <a:lstStyle/>
          <a:p>
            <a:r>
              <a:rPr lang="es-CO" sz="1200" dirty="0"/>
              <a:t>* Informe Gesvalt 21/07/2020</a:t>
            </a:r>
          </a:p>
        </p:txBody>
      </p:sp>
      <p:sp>
        <p:nvSpPr>
          <p:cNvPr id="24" name="CuadroTexto 5">
            <a:extLst>
              <a:ext uri="{FF2B5EF4-FFF2-40B4-BE49-F238E27FC236}">
                <a16:creationId xmlns:a16="http://schemas.microsoft.com/office/drawing/2014/main" id="{93B5EC6D-D390-4EEE-B12C-916525D5A3F5}"/>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cxnSp>
        <p:nvCxnSpPr>
          <p:cNvPr id="32" name="Conector recto 31">
            <a:extLst>
              <a:ext uri="{FF2B5EF4-FFF2-40B4-BE49-F238E27FC236}">
                <a16:creationId xmlns:a16="http://schemas.microsoft.com/office/drawing/2014/main" id="{6B303357-DCAE-C447-B61D-4B3F619730D5}"/>
              </a:ext>
            </a:extLst>
          </p:cNvPr>
          <p:cNvCxnSpPr>
            <a:cxnSpLocks/>
          </p:cNvCxnSpPr>
          <p:nvPr/>
        </p:nvCxnSpPr>
        <p:spPr>
          <a:xfrm>
            <a:off x="3065237" y="1442170"/>
            <a:ext cx="0" cy="4417290"/>
          </a:xfrm>
          <a:prstGeom prst="line">
            <a:avLst/>
          </a:prstGeom>
        </p:spPr>
        <p:style>
          <a:lnRef idx="2">
            <a:schemeClr val="accent1"/>
          </a:lnRef>
          <a:fillRef idx="0">
            <a:schemeClr val="accent1"/>
          </a:fillRef>
          <a:effectRef idx="1">
            <a:schemeClr val="accent1"/>
          </a:effectRef>
          <a:fontRef idx="minor">
            <a:schemeClr val="tx1"/>
          </a:fontRef>
        </p:style>
      </p:cxnSp>
      <p:pic>
        <p:nvPicPr>
          <p:cNvPr id="41" name="Imagen 40">
            <a:extLst>
              <a:ext uri="{FF2B5EF4-FFF2-40B4-BE49-F238E27FC236}">
                <a16:creationId xmlns:a16="http://schemas.microsoft.com/office/drawing/2014/main" id="{3A3407DC-89BA-9C4D-A7D9-5E6461351BCA}"/>
              </a:ext>
            </a:extLst>
          </p:cNvPr>
          <p:cNvPicPr>
            <a:picLocks noChangeAspect="1"/>
          </p:cNvPicPr>
          <p:nvPr/>
        </p:nvPicPr>
        <p:blipFill rotWithShape="1">
          <a:blip r:embed="rId4">
            <a:extLst>
              <a:ext uri="{28A0092B-C50C-407E-A947-70E740481C1C}">
                <a14:useLocalDpi xmlns:a14="http://schemas.microsoft.com/office/drawing/2010/main" val="0"/>
              </a:ext>
            </a:extLst>
          </a:blip>
          <a:srcRect t="34808" b="31322"/>
          <a:stretch/>
        </p:blipFill>
        <p:spPr>
          <a:xfrm>
            <a:off x="6049974" y="705054"/>
            <a:ext cx="1751449" cy="593209"/>
          </a:xfrm>
          <a:prstGeom prst="rect">
            <a:avLst/>
          </a:prstGeom>
          <a:ln>
            <a:solidFill>
              <a:schemeClr val="accent3">
                <a:lumMod val="50000"/>
              </a:schemeClr>
            </a:solidFill>
          </a:ln>
        </p:spPr>
      </p:pic>
      <p:pic>
        <p:nvPicPr>
          <p:cNvPr id="42" name="Picture 4" descr="Fondo negro con letras blancas&#10;&#10;Descripción generada automáticamente con confianza media">
            <a:extLst>
              <a:ext uri="{FF2B5EF4-FFF2-40B4-BE49-F238E27FC236}">
                <a16:creationId xmlns:a16="http://schemas.microsoft.com/office/drawing/2014/main" id="{AA489310-7555-944D-B428-FC34045A211A}"/>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104" y="1610615"/>
            <a:ext cx="1187312" cy="1187312"/>
          </a:xfrm>
          <a:prstGeom prst="rect">
            <a:avLst/>
          </a:prstGeom>
          <a:noFill/>
          <a:extLst>
            <a:ext uri="{909E8E84-426E-40DD-AFC4-6F175D3DCCD1}">
              <a14:hiddenFill xmlns:a14="http://schemas.microsoft.com/office/drawing/2010/main">
                <a:solidFill>
                  <a:srgbClr val="FFFFFF"/>
                </a:solidFill>
              </a14:hiddenFill>
            </a:ext>
          </a:extLst>
        </p:spPr>
      </p:pic>
      <p:sp>
        <p:nvSpPr>
          <p:cNvPr id="43" name="Rectángulo 42">
            <a:extLst>
              <a:ext uri="{FF2B5EF4-FFF2-40B4-BE49-F238E27FC236}">
                <a16:creationId xmlns:a16="http://schemas.microsoft.com/office/drawing/2014/main" id="{68C11F25-C2C9-4145-954E-F7F26A4597EB}"/>
              </a:ext>
            </a:extLst>
          </p:cNvPr>
          <p:cNvSpPr/>
          <p:nvPr/>
        </p:nvSpPr>
        <p:spPr>
          <a:xfrm>
            <a:off x="3397095" y="2911389"/>
            <a:ext cx="1565355" cy="276999"/>
          </a:xfrm>
          <a:prstGeom prst="rect">
            <a:avLst/>
          </a:prstGeom>
        </p:spPr>
        <p:txBody>
          <a:bodyPr wrap="square">
            <a:spAutoFit/>
          </a:bodyPr>
          <a:lstStyle/>
          <a:p>
            <a:pPr algn="ctr"/>
            <a:r>
              <a:rPr lang="es-ES" sz="1200" b="1" dirty="0">
                <a:solidFill>
                  <a:srgbClr val="4B4949"/>
                </a:solidFill>
              </a:rPr>
              <a:t>Mesa de Expertos</a:t>
            </a:r>
          </a:p>
        </p:txBody>
      </p:sp>
      <p:sp>
        <p:nvSpPr>
          <p:cNvPr id="11" name="Rectángulo 10">
            <a:extLst>
              <a:ext uri="{FF2B5EF4-FFF2-40B4-BE49-F238E27FC236}">
                <a16:creationId xmlns:a16="http://schemas.microsoft.com/office/drawing/2014/main" id="{FEBA856F-E4CA-FC4A-98D3-B4101CB93F6D}"/>
              </a:ext>
            </a:extLst>
          </p:cNvPr>
          <p:cNvSpPr/>
          <p:nvPr/>
        </p:nvSpPr>
        <p:spPr>
          <a:xfrm>
            <a:off x="4805195" y="2011845"/>
            <a:ext cx="314509" cy="400110"/>
          </a:xfrm>
          <a:prstGeom prst="rect">
            <a:avLst/>
          </a:prstGeom>
          <a:noFill/>
        </p:spPr>
        <p:txBody>
          <a:bodyPr wrap="non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8</a:t>
            </a:r>
          </a:p>
        </p:txBody>
      </p:sp>
      <p:pic>
        <p:nvPicPr>
          <p:cNvPr id="15" name="Imagen 14" descr="Captura de pantalla de un celular&#10;&#10;Descripción generada automáticamente">
            <a:extLst>
              <a:ext uri="{FF2B5EF4-FFF2-40B4-BE49-F238E27FC236}">
                <a16:creationId xmlns:a16="http://schemas.microsoft.com/office/drawing/2014/main" id="{BDE42F8B-E4C2-E142-975E-96465B5E4B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2096" y="1476208"/>
            <a:ext cx="2887206" cy="1624053"/>
          </a:xfrm>
          <a:prstGeom prst="rect">
            <a:avLst/>
          </a:prstGeom>
        </p:spPr>
      </p:pic>
      <p:pic>
        <p:nvPicPr>
          <p:cNvPr id="17" name="Imagen 16" descr="Captura de pantalla de un celular&#10;&#10;Descripción generada automáticamente">
            <a:extLst>
              <a:ext uri="{FF2B5EF4-FFF2-40B4-BE49-F238E27FC236}">
                <a16:creationId xmlns:a16="http://schemas.microsoft.com/office/drawing/2014/main" id="{83547C6F-0B15-1F4C-8B22-AAB6A112BE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4914" y="1481490"/>
            <a:ext cx="2887207" cy="1624054"/>
          </a:xfrm>
          <a:prstGeom prst="rect">
            <a:avLst/>
          </a:prstGeom>
        </p:spPr>
      </p:pic>
      <p:sp>
        <p:nvSpPr>
          <p:cNvPr id="44" name="Rectángulo 43">
            <a:extLst>
              <a:ext uri="{FF2B5EF4-FFF2-40B4-BE49-F238E27FC236}">
                <a16:creationId xmlns:a16="http://schemas.microsoft.com/office/drawing/2014/main" id="{2E1B6022-402C-064C-9802-B61BA1A0D33B}"/>
              </a:ext>
            </a:extLst>
          </p:cNvPr>
          <p:cNvSpPr/>
          <p:nvPr/>
        </p:nvSpPr>
        <p:spPr>
          <a:xfrm>
            <a:off x="8500880" y="1508334"/>
            <a:ext cx="45719" cy="15972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8" name="Imagen 37">
            <a:extLst>
              <a:ext uri="{FF2B5EF4-FFF2-40B4-BE49-F238E27FC236}">
                <a16:creationId xmlns:a16="http://schemas.microsoft.com/office/drawing/2014/main" id="{DDAE7425-2B02-954B-AB3F-9EE9F1A75F9C}"/>
              </a:ext>
            </a:extLst>
          </p:cNvPr>
          <p:cNvPicPr>
            <a:picLocks noChangeAspect="1"/>
          </p:cNvPicPr>
          <p:nvPr/>
        </p:nvPicPr>
        <p:blipFill>
          <a:blip r:embed="rId8"/>
          <a:stretch>
            <a:fillRect/>
          </a:stretch>
        </p:blipFill>
        <p:spPr>
          <a:xfrm>
            <a:off x="3653291" y="3221820"/>
            <a:ext cx="7778930" cy="3082793"/>
          </a:xfrm>
          <a:prstGeom prst="rect">
            <a:avLst/>
          </a:prstGeom>
        </p:spPr>
      </p:pic>
      <p:sp>
        <p:nvSpPr>
          <p:cNvPr id="40" name="Rectángulo 39">
            <a:extLst>
              <a:ext uri="{FF2B5EF4-FFF2-40B4-BE49-F238E27FC236}">
                <a16:creationId xmlns:a16="http://schemas.microsoft.com/office/drawing/2014/main" id="{0BC1FD92-F6A2-43A7-B330-198BC0F5EA8D}"/>
              </a:ext>
            </a:extLst>
          </p:cNvPr>
          <p:cNvSpPr/>
          <p:nvPr/>
        </p:nvSpPr>
        <p:spPr>
          <a:xfrm>
            <a:off x="1348458" y="4063728"/>
            <a:ext cx="1230842" cy="461665"/>
          </a:xfrm>
          <a:prstGeom prst="rect">
            <a:avLst/>
          </a:prstGeom>
        </p:spPr>
        <p:txBody>
          <a:bodyPr wrap="square">
            <a:spAutoFit/>
          </a:bodyPr>
          <a:lstStyle/>
          <a:p>
            <a:pPr algn="ctr"/>
            <a:r>
              <a:rPr lang="es-ES" sz="1200" b="1" dirty="0">
                <a:solidFill>
                  <a:srgbClr val="4B4949"/>
                </a:solidFill>
              </a:rPr>
              <a:t>ALISTAMIENTO INMUEBLES</a:t>
            </a:r>
          </a:p>
        </p:txBody>
      </p:sp>
      <p:grpSp>
        <p:nvGrpSpPr>
          <p:cNvPr id="45" name="Grupo 44">
            <a:extLst>
              <a:ext uri="{FF2B5EF4-FFF2-40B4-BE49-F238E27FC236}">
                <a16:creationId xmlns:a16="http://schemas.microsoft.com/office/drawing/2014/main" id="{5B99D1EB-313C-4E50-9544-664E8811B16C}"/>
              </a:ext>
            </a:extLst>
          </p:cNvPr>
          <p:cNvGrpSpPr/>
          <p:nvPr/>
        </p:nvGrpSpPr>
        <p:grpSpPr>
          <a:xfrm>
            <a:off x="506263" y="1868791"/>
            <a:ext cx="490878" cy="670959"/>
            <a:chOff x="265046" y="1924830"/>
            <a:chExt cx="559654" cy="877902"/>
          </a:xfrm>
        </p:grpSpPr>
        <p:pic>
          <p:nvPicPr>
            <p:cNvPr id="46" name="Imagen 45">
              <a:extLst>
                <a:ext uri="{FF2B5EF4-FFF2-40B4-BE49-F238E27FC236}">
                  <a16:creationId xmlns:a16="http://schemas.microsoft.com/office/drawing/2014/main" id="{6502B589-200B-4DAF-B64B-CE117B27DB2C}"/>
                </a:ext>
              </a:extLst>
            </p:cNvPr>
            <p:cNvPicPr>
              <a:picLocks noChangeAspect="1"/>
            </p:cNvPicPr>
            <p:nvPr/>
          </p:nvPicPr>
          <p:blipFill rotWithShape="1">
            <a:blip r:embed="rId9"/>
            <a:srcRect l="90436" t="50000" r="3790" b="38377"/>
            <a:stretch/>
          </p:blipFill>
          <p:spPr>
            <a:xfrm>
              <a:off x="265046" y="1924830"/>
              <a:ext cx="559654" cy="633474"/>
            </a:xfrm>
            <a:prstGeom prst="rect">
              <a:avLst/>
            </a:prstGeom>
          </p:spPr>
        </p:pic>
        <p:sp>
          <p:nvSpPr>
            <p:cNvPr id="47" name="Rectángulo 46">
              <a:extLst>
                <a:ext uri="{FF2B5EF4-FFF2-40B4-BE49-F238E27FC236}">
                  <a16:creationId xmlns:a16="http://schemas.microsoft.com/office/drawing/2014/main" id="{5522A9E6-1A87-4AF9-87D0-F29675F88B44}"/>
                </a:ext>
              </a:extLst>
            </p:cNvPr>
            <p:cNvSpPr/>
            <p:nvPr/>
          </p:nvSpPr>
          <p:spPr>
            <a:xfrm>
              <a:off x="429417" y="2460434"/>
              <a:ext cx="210612" cy="342298"/>
            </a:xfrm>
            <a:prstGeom prst="rect">
              <a:avLst/>
            </a:prstGeom>
          </p:spPr>
          <p:txBody>
            <a:bodyPr wrap="none">
              <a:spAutoFit/>
            </a:bodyPr>
            <a:lstStyle/>
            <a:p>
              <a:pPr algn="ctr"/>
              <a:endParaRPr lang="es-CO" sz="1100" b="1" dirty="0"/>
            </a:p>
          </p:txBody>
        </p:sp>
      </p:grpSp>
      <p:pic>
        <p:nvPicPr>
          <p:cNvPr id="48" name="Imagen 47">
            <a:hlinkClick r:id="" action="ppaction://noaction"/>
            <a:extLst>
              <a:ext uri="{FF2B5EF4-FFF2-40B4-BE49-F238E27FC236}">
                <a16:creationId xmlns:a16="http://schemas.microsoft.com/office/drawing/2014/main" id="{8A4B5FDA-8E40-4AB7-A9D3-4F0E14928BF0}"/>
              </a:ext>
            </a:extLst>
          </p:cNvPr>
          <p:cNvPicPr>
            <a:picLocks noChangeAspect="1"/>
          </p:cNvPicPr>
          <p:nvPr/>
        </p:nvPicPr>
        <p:blipFill rotWithShape="1">
          <a:blip r:embed="rId10"/>
          <a:srcRect l="2781" t="38876" r="91873" b="50000"/>
          <a:stretch/>
        </p:blipFill>
        <p:spPr>
          <a:xfrm>
            <a:off x="1128719" y="1983290"/>
            <a:ext cx="1813680" cy="2121573"/>
          </a:xfrm>
          <a:prstGeom prst="rect">
            <a:avLst/>
          </a:prstGeom>
        </p:spPr>
      </p:pic>
      <p:sp>
        <p:nvSpPr>
          <p:cNvPr id="49" name="Rectángulo 48">
            <a:extLst>
              <a:ext uri="{FF2B5EF4-FFF2-40B4-BE49-F238E27FC236}">
                <a16:creationId xmlns:a16="http://schemas.microsoft.com/office/drawing/2014/main" id="{F1BA5E01-631E-4A1C-AC5C-A19574B3D263}"/>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3978304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3" name="CuadroTexto 2">
            <a:extLst>
              <a:ext uri="{FF2B5EF4-FFF2-40B4-BE49-F238E27FC236}">
                <a16:creationId xmlns:a16="http://schemas.microsoft.com/office/drawing/2014/main" id="{E846567D-DEAC-42E2-B0D7-DE6420C7196D}"/>
              </a:ext>
            </a:extLst>
          </p:cNvPr>
          <p:cNvSpPr txBox="1"/>
          <p:nvPr/>
        </p:nvSpPr>
        <p:spPr>
          <a:xfrm>
            <a:off x="3114732" y="899336"/>
            <a:ext cx="3841821" cy="400110"/>
          </a:xfrm>
          <a:prstGeom prst="rect">
            <a:avLst/>
          </a:prstGeom>
          <a:noFill/>
        </p:spPr>
        <p:txBody>
          <a:bodyPr wrap="none" rtlCol="0">
            <a:spAutoFit/>
          </a:bodyPr>
          <a:lstStyle/>
          <a:p>
            <a:pPr marL="342900" indent="-342900">
              <a:buFont typeface="Wingdings" panose="05000000000000000000" pitchFamily="2" charset="2"/>
              <a:buChar char="q"/>
            </a:pPr>
            <a:r>
              <a:rPr lang="es-CO" sz="2000" b="1" dirty="0"/>
              <a:t>Investigación y Pago de Pasivos</a:t>
            </a:r>
          </a:p>
        </p:txBody>
      </p:sp>
      <p:sp>
        <p:nvSpPr>
          <p:cNvPr id="22" name="CuadroTexto 21">
            <a:extLst>
              <a:ext uri="{FF2B5EF4-FFF2-40B4-BE49-F238E27FC236}">
                <a16:creationId xmlns:a16="http://schemas.microsoft.com/office/drawing/2014/main" id="{69CEFF2E-2E86-4388-8FA8-8C265918CA75}"/>
              </a:ext>
            </a:extLst>
          </p:cNvPr>
          <p:cNvSpPr txBox="1"/>
          <p:nvPr/>
        </p:nvSpPr>
        <p:spPr>
          <a:xfrm>
            <a:off x="9105841" y="6253526"/>
            <a:ext cx="3047886" cy="276999"/>
          </a:xfrm>
          <a:prstGeom prst="rect">
            <a:avLst/>
          </a:prstGeom>
          <a:noFill/>
        </p:spPr>
        <p:txBody>
          <a:bodyPr wrap="none" rtlCol="0">
            <a:spAutoFit/>
          </a:bodyPr>
          <a:lstStyle/>
          <a:p>
            <a:r>
              <a:rPr lang="es-CO" sz="1200" dirty="0"/>
              <a:t>* Informe Gerencia de Inmuebles 24/07/2020</a:t>
            </a:r>
          </a:p>
        </p:txBody>
      </p:sp>
      <p:sp>
        <p:nvSpPr>
          <p:cNvPr id="24" name="CuadroTexto 5">
            <a:extLst>
              <a:ext uri="{FF2B5EF4-FFF2-40B4-BE49-F238E27FC236}">
                <a16:creationId xmlns:a16="http://schemas.microsoft.com/office/drawing/2014/main" id="{93B5EC6D-D390-4EEE-B12C-916525D5A3F5}"/>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 Fase de estructuración de la Venta Masiva</a:t>
            </a:r>
          </a:p>
        </p:txBody>
      </p:sp>
      <p:pic>
        <p:nvPicPr>
          <p:cNvPr id="38" name="Imagen 37" descr="Imagen que contiene dibujo&#10;&#10;Descripción generada automáticamente">
            <a:extLst>
              <a:ext uri="{FF2B5EF4-FFF2-40B4-BE49-F238E27FC236}">
                <a16:creationId xmlns:a16="http://schemas.microsoft.com/office/drawing/2014/main" id="{1C064FC5-B2B8-D144-BB44-365EF4F6F9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9137" y="759265"/>
            <a:ext cx="610001" cy="610001"/>
          </a:xfrm>
          <a:prstGeom prst="rect">
            <a:avLst/>
          </a:prstGeom>
        </p:spPr>
      </p:pic>
      <p:pic>
        <p:nvPicPr>
          <p:cNvPr id="6" name="Imagen 5">
            <a:extLst>
              <a:ext uri="{FF2B5EF4-FFF2-40B4-BE49-F238E27FC236}">
                <a16:creationId xmlns:a16="http://schemas.microsoft.com/office/drawing/2014/main" id="{DE818EED-29D9-454E-B9FB-89296AA3373D}"/>
              </a:ext>
            </a:extLst>
          </p:cNvPr>
          <p:cNvPicPr>
            <a:picLocks noChangeAspect="1"/>
          </p:cNvPicPr>
          <p:nvPr/>
        </p:nvPicPr>
        <p:blipFill rotWithShape="1">
          <a:blip r:embed="rId5">
            <a:extLst>
              <a:ext uri="{28A0092B-C50C-407E-A947-70E740481C1C}">
                <a14:useLocalDpi xmlns:a14="http://schemas.microsoft.com/office/drawing/2010/main" val="0"/>
              </a:ext>
            </a:extLst>
          </a:blip>
          <a:srcRect l="1529"/>
          <a:stretch/>
        </p:blipFill>
        <p:spPr>
          <a:xfrm>
            <a:off x="3835943" y="1551771"/>
            <a:ext cx="4069861" cy="2055067"/>
          </a:xfrm>
          <a:prstGeom prst="rect">
            <a:avLst/>
          </a:prstGeom>
        </p:spPr>
      </p:pic>
      <p:pic>
        <p:nvPicPr>
          <p:cNvPr id="10" name="Imagen 9" descr="Imagen que contiene pasto, firmar&#10;&#10;Descripción generada automáticamente">
            <a:extLst>
              <a:ext uri="{FF2B5EF4-FFF2-40B4-BE49-F238E27FC236}">
                <a16:creationId xmlns:a16="http://schemas.microsoft.com/office/drawing/2014/main" id="{422EEDEB-F4FD-AE4D-9FE5-0E2F526394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578" y="1431033"/>
            <a:ext cx="3724746" cy="2286774"/>
          </a:xfrm>
          <a:prstGeom prst="rect">
            <a:avLst/>
          </a:prstGeom>
        </p:spPr>
      </p:pic>
      <p:pic>
        <p:nvPicPr>
          <p:cNvPr id="14" name="Imagen 13" descr="Captura de pantalla de un celular&#10;&#10;Descripción generada automáticamente">
            <a:extLst>
              <a:ext uri="{FF2B5EF4-FFF2-40B4-BE49-F238E27FC236}">
                <a16:creationId xmlns:a16="http://schemas.microsoft.com/office/drawing/2014/main" id="{4F1926D6-3FA2-DD4A-833C-C2EFFF9EFA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2558" y="3680807"/>
            <a:ext cx="4034681" cy="2423472"/>
          </a:xfrm>
          <a:prstGeom prst="rect">
            <a:avLst/>
          </a:prstGeom>
        </p:spPr>
      </p:pic>
      <p:sp>
        <p:nvSpPr>
          <p:cNvPr id="40" name="Rectángulo 39">
            <a:extLst>
              <a:ext uri="{FF2B5EF4-FFF2-40B4-BE49-F238E27FC236}">
                <a16:creationId xmlns:a16="http://schemas.microsoft.com/office/drawing/2014/main" id="{319CB863-F759-794D-B114-6358D936281C}"/>
              </a:ext>
            </a:extLst>
          </p:cNvPr>
          <p:cNvSpPr/>
          <p:nvPr/>
        </p:nvSpPr>
        <p:spPr>
          <a:xfrm>
            <a:off x="3877156" y="6208819"/>
            <a:ext cx="7893920" cy="284693"/>
          </a:xfrm>
          <a:prstGeom prst="rect">
            <a:avLst/>
          </a:prstGeom>
          <a:noFill/>
        </p:spPr>
        <p:txBody>
          <a:bodyPr wrap="square" lIns="68580" tIns="34290" rIns="68580" bIns="34290">
            <a:spAutoFit/>
          </a:bodyPr>
          <a:lstStyle/>
          <a:p>
            <a:pPr algn="ctr"/>
            <a:r>
              <a:rPr lang="es-ES" sz="1400" b="1" dirty="0">
                <a:solidFill>
                  <a:srgbClr val="00B050"/>
                </a:solidFill>
              </a:rPr>
              <a:t>Fecha Prevista de Inicio: Agosto</a:t>
            </a:r>
          </a:p>
        </p:txBody>
      </p:sp>
      <p:pic>
        <p:nvPicPr>
          <p:cNvPr id="5" name="Imagen 4" descr="Una captura de pantalla de una computadora&#10;&#10;Descripción generada automáticamente">
            <a:extLst>
              <a:ext uri="{FF2B5EF4-FFF2-40B4-BE49-F238E27FC236}">
                <a16:creationId xmlns:a16="http://schemas.microsoft.com/office/drawing/2014/main" id="{D9297C28-8FDF-DD4C-8F40-C182A7D56AFE}"/>
              </a:ext>
            </a:extLst>
          </p:cNvPr>
          <p:cNvPicPr>
            <a:picLocks noChangeAspect="1"/>
          </p:cNvPicPr>
          <p:nvPr/>
        </p:nvPicPr>
        <p:blipFill rotWithShape="1">
          <a:blip r:embed="rId8">
            <a:extLst>
              <a:ext uri="{28A0092B-C50C-407E-A947-70E740481C1C}">
                <a14:useLocalDpi xmlns:a14="http://schemas.microsoft.com/office/drawing/2010/main" val="0"/>
              </a:ext>
            </a:extLst>
          </a:blip>
          <a:srcRect l="10211" t="16098" r="26152" b="22053"/>
          <a:stretch/>
        </p:blipFill>
        <p:spPr>
          <a:xfrm>
            <a:off x="8545301" y="3816487"/>
            <a:ext cx="3281154" cy="1793813"/>
          </a:xfrm>
          <a:prstGeom prst="rect">
            <a:avLst/>
          </a:prstGeom>
        </p:spPr>
      </p:pic>
      <p:sp>
        <p:nvSpPr>
          <p:cNvPr id="41" name="Rectángulo 40">
            <a:extLst>
              <a:ext uri="{FF2B5EF4-FFF2-40B4-BE49-F238E27FC236}">
                <a16:creationId xmlns:a16="http://schemas.microsoft.com/office/drawing/2014/main" id="{BF40318A-2FE2-49BB-B485-EFE44A23FBDF}"/>
              </a:ext>
            </a:extLst>
          </p:cNvPr>
          <p:cNvSpPr/>
          <p:nvPr/>
        </p:nvSpPr>
        <p:spPr>
          <a:xfrm>
            <a:off x="1128719" y="4104863"/>
            <a:ext cx="1230842" cy="461665"/>
          </a:xfrm>
          <a:prstGeom prst="rect">
            <a:avLst/>
          </a:prstGeom>
        </p:spPr>
        <p:txBody>
          <a:bodyPr wrap="square">
            <a:spAutoFit/>
          </a:bodyPr>
          <a:lstStyle/>
          <a:p>
            <a:pPr algn="ctr"/>
            <a:r>
              <a:rPr lang="es-ES" sz="1200" b="1" dirty="0">
                <a:solidFill>
                  <a:srgbClr val="4B4949"/>
                </a:solidFill>
              </a:rPr>
              <a:t>ALISTAMIENTO INMUEBLES</a:t>
            </a:r>
          </a:p>
        </p:txBody>
      </p:sp>
      <p:grpSp>
        <p:nvGrpSpPr>
          <p:cNvPr id="42" name="Grupo 41">
            <a:extLst>
              <a:ext uri="{FF2B5EF4-FFF2-40B4-BE49-F238E27FC236}">
                <a16:creationId xmlns:a16="http://schemas.microsoft.com/office/drawing/2014/main" id="{21BD4026-ED8F-49C6-BC2B-116041E57D16}"/>
              </a:ext>
            </a:extLst>
          </p:cNvPr>
          <p:cNvGrpSpPr/>
          <p:nvPr/>
        </p:nvGrpSpPr>
        <p:grpSpPr>
          <a:xfrm>
            <a:off x="552403" y="2269197"/>
            <a:ext cx="490878" cy="670959"/>
            <a:chOff x="265046" y="1924830"/>
            <a:chExt cx="559654" cy="877902"/>
          </a:xfrm>
        </p:grpSpPr>
        <p:pic>
          <p:nvPicPr>
            <p:cNvPr id="43" name="Imagen 42">
              <a:extLst>
                <a:ext uri="{FF2B5EF4-FFF2-40B4-BE49-F238E27FC236}">
                  <a16:creationId xmlns:a16="http://schemas.microsoft.com/office/drawing/2014/main" id="{0B2CC521-0D40-47E5-9C7B-EAFCE32C5301}"/>
                </a:ext>
              </a:extLst>
            </p:cNvPr>
            <p:cNvPicPr>
              <a:picLocks noChangeAspect="1"/>
            </p:cNvPicPr>
            <p:nvPr/>
          </p:nvPicPr>
          <p:blipFill rotWithShape="1">
            <a:blip r:embed="rId9"/>
            <a:srcRect l="90436" t="50000" r="3790" b="38377"/>
            <a:stretch/>
          </p:blipFill>
          <p:spPr>
            <a:xfrm>
              <a:off x="265046" y="1924830"/>
              <a:ext cx="559654" cy="633474"/>
            </a:xfrm>
            <a:prstGeom prst="rect">
              <a:avLst/>
            </a:prstGeom>
          </p:spPr>
        </p:pic>
        <p:sp>
          <p:nvSpPr>
            <p:cNvPr id="44" name="Rectángulo 43">
              <a:extLst>
                <a:ext uri="{FF2B5EF4-FFF2-40B4-BE49-F238E27FC236}">
                  <a16:creationId xmlns:a16="http://schemas.microsoft.com/office/drawing/2014/main" id="{F2BDCEAA-88D6-491B-BFDB-7FC5FE39C9BB}"/>
                </a:ext>
              </a:extLst>
            </p:cNvPr>
            <p:cNvSpPr/>
            <p:nvPr/>
          </p:nvSpPr>
          <p:spPr>
            <a:xfrm>
              <a:off x="429417" y="2460434"/>
              <a:ext cx="210612" cy="342298"/>
            </a:xfrm>
            <a:prstGeom prst="rect">
              <a:avLst/>
            </a:prstGeom>
          </p:spPr>
          <p:txBody>
            <a:bodyPr wrap="none">
              <a:spAutoFit/>
            </a:bodyPr>
            <a:lstStyle/>
            <a:p>
              <a:pPr algn="ctr"/>
              <a:endParaRPr lang="es-CO" sz="1100" b="1" dirty="0"/>
            </a:p>
          </p:txBody>
        </p:sp>
      </p:grpSp>
      <p:pic>
        <p:nvPicPr>
          <p:cNvPr id="45" name="Imagen 44">
            <a:hlinkClick r:id="" action="ppaction://noaction"/>
            <a:extLst>
              <a:ext uri="{FF2B5EF4-FFF2-40B4-BE49-F238E27FC236}">
                <a16:creationId xmlns:a16="http://schemas.microsoft.com/office/drawing/2014/main" id="{9290F9B7-2FB8-4362-B9EF-AA7802E3B319}"/>
              </a:ext>
            </a:extLst>
          </p:cNvPr>
          <p:cNvPicPr>
            <a:picLocks noChangeAspect="1"/>
          </p:cNvPicPr>
          <p:nvPr/>
        </p:nvPicPr>
        <p:blipFill rotWithShape="1">
          <a:blip r:embed="rId10"/>
          <a:srcRect l="2781" t="38876" r="91873" b="50000"/>
          <a:stretch/>
        </p:blipFill>
        <p:spPr>
          <a:xfrm>
            <a:off x="1128719" y="2269197"/>
            <a:ext cx="1569265" cy="1835666"/>
          </a:xfrm>
          <a:prstGeom prst="rect">
            <a:avLst/>
          </a:prstGeom>
        </p:spPr>
      </p:pic>
      <p:cxnSp>
        <p:nvCxnSpPr>
          <p:cNvPr id="46" name="Conector recto 45">
            <a:extLst>
              <a:ext uri="{FF2B5EF4-FFF2-40B4-BE49-F238E27FC236}">
                <a16:creationId xmlns:a16="http://schemas.microsoft.com/office/drawing/2014/main" id="{5ED05354-533A-4782-A164-DBF311D1F06A}"/>
              </a:ext>
            </a:extLst>
          </p:cNvPr>
          <p:cNvCxnSpPr>
            <a:cxnSpLocks/>
          </p:cNvCxnSpPr>
          <p:nvPr/>
        </p:nvCxnSpPr>
        <p:spPr>
          <a:xfrm>
            <a:off x="2737146" y="1252232"/>
            <a:ext cx="0" cy="4417290"/>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ángulo 46">
            <a:extLst>
              <a:ext uri="{FF2B5EF4-FFF2-40B4-BE49-F238E27FC236}">
                <a16:creationId xmlns:a16="http://schemas.microsoft.com/office/drawing/2014/main" id="{B76D872E-371D-4B2D-A49F-4CF8FB14D99D}"/>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495185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735" y="1518922"/>
            <a:ext cx="5755224"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Fase de Estructuración de la venta Masiva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sp>
        <p:nvSpPr>
          <p:cNvPr id="13" name="Elipse 12">
            <a:extLst>
              <a:ext uri="{FF2B5EF4-FFF2-40B4-BE49-F238E27FC236}">
                <a16:creationId xmlns:a16="http://schemas.microsoft.com/office/drawing/2014/main" id="{5F3C79A8-9577-4294-9368-29A13CC6F878}"/>
              </a:ext>
            </a:extLst>
          </p:cNvPr>
          <p:cNvSpPr/>
          <p:nvPr/>
        </p:nvSpPr>
        <p:spPr>
          <a:xfrm>
            <a:off x="200415" y="151892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a:t>2</a:t>
            </a:r>
          </a:p>
        </p:txBody>
      </p:sp>
      <p:pic>
        <p:nvPicPr>
          <p:cNvPr id="4" name="Imagen 3" descr="Imagen que contiene teclado&#10;&#10;Descripción generada automáticamente">
            <a:extLst>
              <a:ext uri="{FF2B5EF4-FFF2-40B4-BE49-F238E27FC236}">
                <a16:creationId xmlns:a16="http://schemas.microsoft.com/office/drawing/2014/main" id="{626528C9-8785-4BC3-A9DA-322750F3A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219" y="1518922"/>
            <a:ext cx="4000500" cy="2381250"/>
          </a:xfrm>
          <a:prstGeom prst="rect">
            <a:avLst/>
          </a:prstGeom>
        </p:spPr>
      </p:pic>
      <p:pic>
        <p:nvPicPr>
          <p:cNvPr id="9" name="Imagen 8" descr="Imagen que contiene dibujo&#10;&#10;Descripción generada automáticamente">
            <a:extLst>
              <a:ext uri="{FF2B5EF4-FFF2-40B4-BE49-F238E27FC236}">
                <a16:creationId xmlns:a16="http://schemas.microsoft.com/office/drawing/2014/main" id="{786CBA9D-C653-4F07-8B19-0948F27718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3938956"/>
            <a:ext cx="3048000" cy="1504950"/>
          </a:xfrm>
          <a:prstGeom prst="rect">
            <a:avLst/>
          </a:prstGeom>
        </p:spPr>
      </p:pic>
    </p:spTree>
    <p:extLst>
      <p:ext uri="{BB962C8B-B14F-4D97-AF65-F5344CB8AC3E}">
        <p14:creationId xmlns:p14="http://schemas.microsoft.com/office/powerpoint/2010/main" val="1847695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132" name="Rectángulo 131">
            <a:extLst>
              <a:ext uri="{FF2B5EF4-FFF2-40B4-BE49-F238E27FC236}">
                <a16:creationId xmlns:a16="http://schemas.microsoft.com/office/drawing/2014/main" id="{ECF26D56-8B96-45B1-96B8-9CF940AD7B5C}"/>
              </a:ext>
            </a:extLst>
          </p:cNvPr>
          <p:cNvSpPr/>
          <p:nvPr/>
        </p:nvSpPr>
        <p:spPr>
          <a:xfrm>
            <a:off x="680021" y="4022882"/>
            <a:ext cx="1385681" cy="461665"/>
          </a:xfrm>
          <a:prstGeom prst="rect">
            <a:avLst/>
          </a:prstGeom>
        </p:spPr>
        <p:txBody>
          <a:bodyPr wrap="square">
            <a:spAutoFit/>
          </a:bodyPr>
          <a:lstStyle/>
          <a:p>
            <a:pPr algn="ctr"/>
            <a:r>
              <a:rPr lang="es-ES" sz="1200" b="1" dirty="0">
                <a:solidFill>
                  <a:srgbClr val="4B4949"/>
                </a:solidFill>
              </a:rPr>
              <a:t>ESTRUCTURACIÓN VENTA</a:t>
            </a:r>
          </a:p>
        </p:txBody>
      </p:sp>
      <p:cxnSp>
        <p:nvCxnSpPr>
          <p:cNvPr id="138" name="Conector recto 137">
            <a:extLst>
              <a:ext uri="{FF2B5EF4-FFF2-40B4-BE49-F238E27FC236}">
                <a16:creationId xmlns:a16="http://schemas.microsoft.com/office/drawing/2014/main" id="{2ED9D704-44A9-47CE-BC51-DC90DA187E6A}"/>
              </a:ext>
            </a:extLst>
          </p:cNvPr>
          <p:cNvCxnSpPr>
            <a:cxnSpLocks/>
          </p:cNvCxnSpPr>
          <p:nvPr/>
        </p:nvCxnSpPr>
        <p:spPr>
          <a:xfrm>
            <a:off x="2748046" y="1325271"/>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42" name="Imagen 141" descr="Imagen que contiene dibujo&#10;&#10;Descripción generada automáticamente">
            <a:extLst>
              <a:ext uri="{FF2B5EF4-FFF2-40B4-BE49-F238E27FC236}">
                <a16:creationId xmlns:a16="http://schemas.microsoft.com/office/drawing/2014/main" id="{B34FC1E9-CA10-41CE-AB3D-DA25B21AC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41" y="4580720"/>
            <a:ext cx="1385761" cy="684220"/>
          </a:xfrm>
          <a:prstGeom prst="rect">
            <a:avLst/>
          </a:prstGeom>
        </p:spPr>
      </p:pic>
      <p:sp>
        <p:nvSpPr>
          <p:cNvPr id="3" name="CuadroTexto 2">
            <a:extLst>
              <a:ext uri="{FF2B5EF4-FFF2-40B4-BE49-F238E27FC236}">
                <a16:creationId xmlns:a16="http://schemas.microsoft.com/office/drawing/2014/main" id="{E846567D-DEAC-42E2-B0D7-DE6420C7196D}"/>
              </a:ext>
            </a:extLst>
          </p:cNvPr>
          <p:cNvSpPr txBox="1"/>
          <p:nvPr/>
        </p:nvSpPr>
        <p:spPr>
          <a:xfrm>
            <a:off x="3342531" y="815844"/>
            <a:ext cx="6572761" cy="400110"/>
          </a:xfrm>
          <a:prstGeom prst="rect">
            <a:avLst/>
          </a:prstGeom>
          <a:noFill/>
        </p:spPr>
        <p:txBody>
          <a:bodyPr wrap="none" rtlCol="0">
            <a:spAutoFit/>
          </a:bodyPr>
          <a:lstStyle/>
          <a:p>
            <a:pPr marL="342900" indent="-342900">
              <a:buFont typeface="Wingdings" panose="05000000000000000000" pitchFamily="2" charset="2"/>
              <a:buChar char="q"/>
            </a:pPr>
            <a:r>
              <a:rPr lang="es-CO" sz="2000" b="1" dirty="0"/>
              <a:t>Promoción del paquete a nivel nacional e internacional</a:t>
            </a:r>
          </a:p>
        </p:txBody>
      </p:sp>
      <p:sp>
        <p:nvSpPr>
          <p:cNvPr id="24" name="CuadroTexto 5">
            <a:extLst>
              <a:ext uri="{FF2B5EF4-FFF2-40B4-BE49-F238E27FC236}">
                <a16:creationId xmlns:a16="http://schemas.microsoft.com/office/drawing/2014/main" id="{DCB6D79B-9972-47BC-899D-532613E54C69}"/>
              </a:ext>
            </a:extLst>
          </p:cNvPr>
          <p:cNvSpPr txBox="1">
            <a:spLocks noChangeArrowheads="1"/>
          </p:cNvSpPr>
          <p:nvPr/>
        </p:nvSpPr>
        <p:spPr bwMode="auto">
          <a:xfrm>
            <a:off x="2013874" y="202782"/>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0" name="AutoShape 4">
            <a:extLst>
              <a:ext uri="{FF2B5EF4-FFF2-40B4-BE49-F238E27FC236}">
                <a16:creationId xmlns:a16="http://schemas.microsoft.com/office/drawing/2014/main" id="{84A2E39F-1F47-4F7E-A6AE-9045B00E21BD}"/>
              </a:ext>
            </a:extLst>
          </p:cNvPr>
          <p:cNvSpPr>
            <a:spLocks noChangeAspect="1" noChangeArrowheads="1"/>
          </p:cNvSpPr>
          <p:nvPr/>
        </p:nvSpPr>
        <p:spPr bwMode="auto">
          <a:xfrm>
            <a:off x="5409016" y="28405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2" name="Imagen 11">
            <a:extLst>
              <a:ext uri="{FF2B5EF4-FFF2-40B4-BE49-F238E27FC236}">
                <a16:creationId xmlns:a16="http://schemas.microsoft.com/office/drawing/2014/main" id="{8A95F893-8E9D-4C18-9F44-2776808A57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778" y="1889511"/>
            <a:ext cx="1927269" cy="1927269"/>
          </a:xfrm>
          <a:prstGeom prst="rect">
            <a:avLst/>
          </a:prstGeom>
        </p:spPr>
      </p:pic>
      <p:sp>
        <p:nvSpPr>
          <p:cNvPr id="17" name="CuadroTexto 16">
            <a:extLst>
              <a:ext uri="{FF2B5EF4-FFF2-40B4-BE49-F238E27FC236}">
                <a16:creationId xmlns:a16="http://schemas.microsoft.com/office/drawing/2014/main" id="{7AE1951D-2FA2-4F42-9B37-6ADE9B16EDE2}"/>
              </a:ext>
            </a:extLst>
          </p:cNvPr>
          <p:cNvSpPr txBox="1"/>
          <p:nvPr/>
        </p:nvSpPr>
        <p:spPr>
          <a:xfrm>
            <a:off x="2895726" y="1355290"/>
            <a:ext cx="3407151" cy="369332"/>
          </a:xfrm>
          <a:prstGeom prst="rect">
            <a:avLst/>
          </a:prstGeom>
          <a:noFill/>
        </p:spPr>
        <p:txBody>
          <a:bodyPr wrap="none" rtlCol="0">
            <a:spAutoFit/>
          </a:bodyPr>
          <a:lstStyle/>
          <a:p>
            <a:r>
              <a:rPr lang="es-CO" b="1" dirty="0"/>
              <a:t>Inicio Etapa de Ofertas indicativas</a:t>
            </a:r>
          </a:p>
        </p:txBody>
      </p:sp>
      <p:sp>
        <p:nvSpPr>
          <p:cNvPr id="25" name="CuadroTexto 24">
            <a:extLst>
              <a:ext uri="{FF2B5EF4-FFF2-40B4-BE49-F238E27FC236}">
                <a16:creationId xmlns:a16="http://schemas.microsoft.com/office/drawing/2014/main" id="{69EF0A15-2618-49A6-9132-D1FB7E781BFB}"/>
              </a:ext>
            </a:extLst>
          </p:cNvPr>
          <p:cNvSpPr txBox="1"/>
          <p:nvPr/>
        </p:nvSpPr>
        <p:spPr>
          <a:xfrm>
            <a:off x="2895726" y="1881675"/>
            <a:ext cx="4003725" cy="369332"/>
          </a:xfrm>
          <a:prstGeom prst="rect">
            <a:avLst/>
          </a:prstGeom>
          <a:noFill/>
        </p:spPr>
        <p:txBody>
          <a:bodyPr wrap="none" rtlCol="0">
            <a:spAutoFit/>
          </a:bodyPr>
          <a:lstStyle/>
          <a:p>
            <a:r>
              <a:rPr lang="es-CO" b="1" dirty="0"/>
              <a:t>Finalización Etapa de Ofertas indicativas</a:t>
            </a:r>
          </a:p>
        </p:txBody>
      </p:sp>
      <p:sp>
        <p:nvSpPr>
          <p:cNvPr id="18" name="Flecha: a la derecha 17">
            <a:extLst>
              <a:ext uri="{FF2B5EF4-FFF2-40B4-BE49-F238E27FC236}">
                <a16:creationId xmlns:a16="http://schemas.microsoft.com/office/drawing/2014/main" id="{E8807489-A80B-49A8-86E4-3062467ED665}"/>
              </a:ext>
            </a:extLst>
          </p:cNvPr>
          <p:cNvSpPr/>
          <p:nvPr/>
        </p:nvSpPr>
        <p:spPr>
          <a:xfrm>
            <a:off x="6877609" y="1476261"/>
            <a:ext cx="978408" cy="136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Flecha: a la derecha 26">
            <a:extLst>
              <a:ext uri="{FF2B5EF4-FFF2-40B4-BE49-F238E27FC236}">
                <a16:creationId xmlns:a16="http://schemas.microsoft.com/office/drawing/2014/main" id="{20F4CBFE-E646-4182-853A-F58E1259440F}"/>
              </a:ext>
            </a:extLst>
          </p:cNvPr>
          <p:cNvSpPr/>
          <p:nvPr/>
        </p:nvSpPr>
        <p:spPr>
          <a:xfrm>
            <a:off x="6899451" y="1998222"/>
            <a:ext cx="978408" cy="136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8">
            <a:extLst>
              <a:ext uri="{FF2B5EF4-FFF2-40B4-BE49-F238E27FC236}">
                <a16:creationId xmlns:a16="http://schemas.microsoft.com/office/drawing/2014/main" id="{2341937F-959C-4271-9489-062F4394BC74}"/>
              </a:ext>
            </a:extLst>
          </p:cNvPr>
          <p:cNvSpPr txBox="1"/>
          <p:nvPr/>
        </p:nvSpPr>
        <p:spPr>
          <a:xfrm>
            <a:off x="8259192" y="1894132"/>
            <a:ext cx="130035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t>11/08/2020</a:t>
            </a:r>
          </a:p>
        </p:txBody>
      </p:sp>
      <p:sp>
        <p:nvSpPr>
          <p:cNvPr id="29" name="CuadroTexto 28">
            <a:extLst>
              <a:ext uri="{FF2B5EF4-FFF2-40B4-BE49-F238E27FC236}">
                <a16:creationId xmlns:a16="http://schemas.microsoft.com/office/drawing/2014/main" id="{0A7A9CE5-E110-44CE-B477-2DA5DDCBF9A6}"/>
              </a:ext>
            </a:extLst>
          </p:cNvPr>
          <p:cNvSpPr txBox="1"/>
          <p:nvPr/>
        </p:nvSpPr>
        <p:spPr>
          <a:xfrm>
            <a:off x="8235589" y="1376605"/>
            <a:ext cx="130035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t>13/07/2020</a:t>
            </a:r>
          </a:p>
        </p:txBody>
      </p:sp>
      <p:sp>
        <p:nvSpPr>
          <p:cNvPr id="20" name="CuadroTexto 19">
            <a:extLst>
              <a:ext uri="{FF2B5EF4-FFF2-40B4-BE49-F238E27FC236}">
                <a16:creationId xmlns:a16="http://schemas.microsoft.com/office/drawing/2014/main" id="{F71CAD34-77AC-46CB-B64A-70E687D779B6}"/>
              </a:ext>
            </a:extLst>
          </p:cNvPr>
          <p:cNvSpPr txBox="1"/>
          <p:nvPr/>
        </p:nvSpPr>
        <p:spPr>
          <a:xfrm>
            <a:off x="2895726" y="2390343"/>
            <a:ext cx="1000402" cy="369332"/>
          </a:xfrm>
          <a:prstGeom prst="rect">
            <a:avLst/>
          </a:prstGeom>
          <a:noFill/>
        </p:spPr>
        <p:txBody>
          <a:bodyPr wrap="none" rtlCol="0">
            <a:spAutoFit/>
          </a:bodyPr>
          <a:lstStyle/>
          <a:p>
            <a:r>
              <a:rPr lang="es-CO" b="1" dirty="0"/>
              <a:t>Webinar</a:t>
            </a:r>
          </a:p>
        </p:txBody>
      </p:sp>
      <p:sp>
        <p:nvSpPr>
          <p:cNvPr id="31" name="Flecha: a la derecha 30">
            <a:extLst>
              <a:ext uri="{FF2B5EF4-FFF2-40B4-BE49-F238E27FC236}">
                <a16:creationId xmlns:a16="http://schemas.microsoft.com/office/drawing/2014/main" id="{47062828-096C-4228-8CEC-37ECBA60922D}"/>
              </a:ext>
            </a:extLst>
          </p:cNvPr>
          <p:cNvSpPr/>
          <p:nvPr/>
        </p:nvSpPr>
        <p:spPr>
          <a:xfrm>
            <a:off x="6899451" y="2499587"/>
            <a:ext cx="978408" cy="136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CuadroTexto 32">
            <a:extLst>
              <a:ext uri="{FF2B5EF4-FFF2-40B4-BE49-F238E27FC236}">
                <a16:creationId xmlns:a16="http://schemas.microsoft.com/office/drawing/2014/main" id="{94FE687A-8169-4162-BF5E-F01CF0DD9D00}"/>
              </a:ext>
            </a:extLst>
          </p:cNvPr>
          <p:cNvSpPr txBox="1"/>
          <p:nvPr/>
        </p:nvSpPr>
        <p:spPr>
          <a:xfrm>
            <a:off x="8235589" y="2411659"/>
            <a:ext cx="130035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t>30/07/2020</a:t>
            </a:r>
          </a:p>
        </p:txBody>
      </p:sp>
      <p:sp>
        <p:nvSpPr>
          <p:cNvPr id="21" name="Rectángulo 20">
            <a:extLst>
              <a:ext uri="{FF2B5EF4-FFF2-40B4-BE49-F238E27FC236}">
                <a16:creationId xmlns:a16="http://schemas.microsoft.com/office/drawing/2014/main" id="{7AA4CCAE-B6AC-4EFD-8861-148A1FD420F0}"/>
              </a:ext>
            </a:extLst>
          </p:cNvPr>
          <p:cNvSpPr/>
          <p:nvPr/>
        </p:nvSpPr>
        <p:spPr>
          <a:xfrm>
            <a:off x="2864408" y="4442337"/>
            <a:ext cx="8741563" cy="20313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spcAft>
                <a:spcPts val="0"/>
              </a:spcAft>
            </a:pPr>
            <a:r>
              <a:rPr lang="es-CO" b="1" dirty="0">
                <a:latin typeface="Calibri" panose="020F0502020204030204" pitchFamily="34" charset="0"/>
                <a:ea typeface="Calibri" panose="020F0502020204030204" pitchFamily="34" charset="0"/>
                <a:cs typeface="Calibri" panose="020F0502020204030204" pitchFamily="34" charset="0"/>
              </a:rPr>
              <a:t>High:</a:t>
            </a:r>
            <a:r>
              <a:rPr lang="es-CO" dirty="0">
                <a:latin typeface="Calibri" panose="020F0502020204030204" pitchFamily="34" charset="0"/>
                <a:ea typeface="Calibri" panose="020F0502020204030204" pitchFamily="34" charset="0"/>
                <a:cs typeface="Calibri" panose="020F0502020204030204" pitchFamily="34" charset="0"/>
              </a:rPr>
              <a:t> corresponde al número de inversionistas que han abierto la plataforma, han revisado la transacción y han firmado el acuerdo de confidencialidad.  </a:t>
            </a:r>
          </a:p>
          <a:p>
            <a:pPr>
              <a:spcAft>
                <a:spcPts val="0"/>
              </a:spcAft>
            </a:pPr>
            <a:r>
              <a:rPr lang="es-CO" b="1" dirty="0">
                <a:latin typeface="Calibri" panose="020F0502020204030204" pitchFamily="34" charset="0"/>
                <a:ea typeface="Calibri" panose="020F0502020204030204" pitchFamily="34" charset="0"/>
                <a:cs typeface="Calibri" panose="020F0502020204030204" pitchFamily="34" charset="0"/>
              </a:rPr>
              <a:t>Summary:</a:t>
            </a:r>
            <a:r>
              <a:rPr lang="es-CO" dirty="0">
                <a:latin typeface="Calibri" panose="020F0502020204030204" pitchFamily="34" charset="0"/>
                <a:ea typeface="Calibri" panose="020F0502020204030204" pitchFamily="34" charset="0"/>
                <a:cs typeface="Calibri" panose="020F0502020204030204" pitchFamily="34" charset="0"/>
              </a:rPr>
              <a:t> corresponde al número de inversionistas que han firmado el acuerdo, han bajado la base de datos y el memorando informativo. </a:t>
            </a:r>
          </a:p>
          <a:p>
            <a:pPr>
              <a:spcAft>
                <a:spcPts val="0"/>
              </a:spcAft>
            </a:pPr>
            <a:r>
              <a:rPr lang="es-CO" b="1" dirty="0">
                <a:latin typeface="Calibri" panose="020F0502020204030204" pitchFamily="34" charset="0"/>
                <a:ea typeface="Calibri" panose="020F0502020204030204" pitchFamily="34" charset="0"/>
                <a:cs typeface="Calibri" panose="020F0502020204030204" pitchFamily="34" charset="0"/>
              </a:rPr>
              <a:t>Full</a:t>
            </a:r>
            <a:r>
              <a:rPr lang="es-CO" dirty="0">
                <a:latin typeface="Calibri" panose="020F0502020204030204" pitchFamily="34" charset="0"/>
                <a:ea typeface="Calibri" panose="020F0502020204030204" pitchFamily="34" charset="0"/>
                <a:cs typeface="Calibri" panose="020F0502020204030204" pitchFamily="34" charset="0"/>
              </a:rPr>
              <a:t>: corresponde al número de inversionistas que presentan oferta.  </a:t>
            </a:r>
          </a:p>
          <a:p>
            <a:pPr>
              <a:spcAft>
                <a:spcPts val="0"/>
              </a:spcAft>
            </a:pPr>
            <a:r>
              <a:rPr lang="es-CO" dirty="0">
                <a:latin typeface="Calibri" panose="020F0502020204030204" pitchFamily="34" charset="0"/>
                <a:ea typeface="Calibri" panose="020F0502020204030204" pitchFamily="34" charset="0"/>
                <a:cs typeface="Calibri" panose="020F0502020204030204" pitchFamily="34" charset="0"/>
              </a:rPr>
              <a:t>De los 20 que han bajado la información, Debt X nos dice que 15 han mantenido un interés constante en la transacción. </a:t>
            </a:r>
          </a:p>
        </p:txBody>
      </p:sp>
      <p:sp>
        <p:nvSpPr>
          <p:cNvPr id="35" name="CuadroTexto 34">
            <a:extLst>
              <a:ext uri="{FF2B5EF4-FFF2-40B4-BE49-F238E27FC236}">
                <a16:creationId xmlns:a16="http://schemas.microsoft.com/office/drawing/2014/main" id="{FB4D8A33-91CA-4655-9F8D-594E72D6E85C}"/>
              </a:ext>
            </a:extLst>
          </p:cNvPr>
          <p:cNvSpPr txBox="1"/>
          <p:nvPr/>
        </p:nvSpPr>
        <p:spPr>
          <a:xfrm>
            <a:off x="2895726" y="2813327"/>
            <a:ext cx="4953215" cy="369332"/>
          </a:xfrm>
          <a:prstGeom prst="rect">
            <a:avLst/>
          </a:prstGeom>
          <a:noFill/>
        </p:spPr>
        <p:txBody>
          <a:bodyPr wrap="none" rtlCol="0">
            <a:spAutoFit/>
          </a:bodyPr>
          <a:lstStyle/>
          <a:p>
            <a:r>
              <a:rPr lang="es-CO" b="1" dirty="0"/>
              <a:t>Informe de Promoción Debt x -23 de Julio de 2020</a:t>
            </a:r>
          </a:p>
        </p:txBody>
      </p:sp>
      <p:pic>
        <p:nvPicPr>
          <p:cNvPr id="26" name="Imagen 25">
            <a:extLst>
              <a:ext uri="{FF2B5EF4-FFF2-40B4-BE49-F238E27FC236}">
                <a16:creationId xmlns:a16="http://schemas.microsoft.com/office/drawing/2014/main" id="{47F57B6A-E6BE-411D-9C8A-3F29FDC59645}"/>
              </a:ext>
            </a:extLst>
          </p:cNvPr>
          <p:cNvPicPr>
            <a:picLocks noChangeAspect="1"/>
          </p:cNvPicPr>
          <p:nvPr/>
        </p:nvPicPr>
        <p:blipFill>
          <a:blip r:embed="rId6"/>
          <a:stretch>
            <a:fillRect/>
          </a:stretch>
        </p:blipFill>
        <p:spPr>
          <a:xfrm>
            <a:off x="2864403" y="3236312"/>
            <a:ext cx="8769578" cy="1198969"/>
          </a:xfrm>
          <a:prstGeom prst="rect">
            <a:avLst/>
          </a:prstGeom>
        </p:spPr>
      </p:pic>
      <p:sp>
        <p:nvSpPr>
          <p:cNvPr id="39" name="Rectángulo 38">
            <a:extLst>
              <a:ext uri="{FF2B5EF4-FFF2-40B4-BE49-F238E27FC236}">
                <a16:creationId xmlns:a16="http://schemas.microsoft.com/office/drawing/2014/main" id="{8BB2FB20-25D7-4FED-87EA-8CCEAD451CC1}"/>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822009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32" name="Rectángulo 131">
            <a:extLst>
              <a:ext uri="{FF2B5EF4-FFF2-40B4-BE49-F238E27FC236}">
                <a16:creationId xmlns:a16="http://schemas.microsoft.com/office/drawing/2014/main" id="{ECF26D56-8B96-45B1-96B8-9CF940AD7B5C}"/>
              </a:ext>
            </a:extLst>
          </p:cNvPr>
          <p:cNvSpPr/>
          <p:nvPr/>
        </p:nvSpPr>
        <p:spPr>
          <a:xfrm>
            <a:off x="576778" y="3955988"/>
            <a:ext cx="1426181" cy="461665"/>
          </a:xfrm>
          <a:prstGeom prst="rect">
            <a:avLst/>
          </a:prstGeom>
        </p:spPr>
        <p:txBody>
          <a:bodyPr wrap="square">
            <a:spAutoFit/>
          </a:bodyPr>
          <a:lstStyle/>
          <a:p>
            <a:pPr algn="ctr"/>
            <a:r>
              <a:rPr lang="es-ES" sz="1200" b="1" dirty="0">
                <a:solidFill>
                  <a:srgbClr val="4B4949"/>
                </a:solidFill>
              </a:rPr>
              <a:t>ESTRUCTURACIÓN VENTA</a:t>
            </a:r>
          </a:p>
        </p:txBody>
      </p:sp>
      <p:cxnSp>
        <p:nvCxnSpPr>
          <p:cNvPr id="138" name="Conector recto 137">
            <a:extLst>
              <a:ext uri="{FF2B5EF4-FFF2-40B4-BE49-F238E27FC236}">
                <a16:creationId xmlns:a16="http://schemas.microsoft.com/office/drawing/2014/main" id="{2ED9D704-44A9-47CE-BC51-DC90DA187E6A}"/>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42" name="Imagen 141" descr="Imagen que contiene dibujo&#10;&#10;Descripción generada automáticamente">
            <a:extLst>
              <a:ext uri="{FF2B5EF4-FFF2-40B4-BE49-F238E27FC236}">
                <a16:creationId xmlns:a16="http://schemas.microsoft.com/office/drawing/2014/main" id="{B34FC1E9-CA10-41CE-AB3D-DA25B21AC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221" y="4427694"/>
            <a:ext cx="1178726" cy="581996"/>
          </a:xfrm>
          <a:prstGeom prst="rect">
            <a:avLst/>
          </a:prstGeom>
        </p:spPr>
      </p:pic>
      <p:pic>
        <p:nvPicPr>
          <p:cNvPr id="15" name="Imagen 14">
            <a:extLst>
              <a:ext uri="{FF2B5EF4-FFF2-40B4-BE49-F238E27FC236}">
                <a16:creationId xmlns:a16="http://schemas.microsoft.com/office/drawing/2014/main" id="{8EA1C297-6C66-4165-A13B-7FB2A4C401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778" y="1889511"/>
            <a:ext cx="1927269" cy="1927269"/>
          </a:xfrm>
          <a:prstGeom prst="rect">
            <a:avLst/>
          </a:prstGeom>
        </p:spPr>
      </p:pic>
      <p:pic>
        <p:nvPicPr>
          <p:cNvPr id="4" name="Imagen 3" descr="Imagen que contiene señal&#10;&#10;Descripción generada automáticamente">
            <a:extLst>
              <a:ext uri="{FF2B5EF4-FFF2-40B4-BE49-F238E27FC236}">
                <a16:creationId xmlns:a16="http://schemas.microsoft.com/office/drawing/2014/main" id="{9A954732-3ABC-47D1-90A5-E5CC4DDA1E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2348" y="1475005"/>
            <a:ext cx="4578984" cy="4733520"/>
          </a:xfrm>
          <a:prstGeom prst="rect">
            <a:avLst/>
          </a:prstGeom>
          <a:ln>
            <a:solidFill>
              <a:schemeClr val="accent3">
                <a:lumMod val="50000"/>
              </a:schemeClr>
            </a:solidFill>
          </a:ln>
        </p:spPr>
      </p:pic>
      <p:sp>
        <p:nvSpPr>
          <p:cNvPr id="17" name="CuadroTexto 16">
            <a:extLst>
              <a:ext uri="{FF2B5EF4-FFF2-40B4-BE49-F238E27FC236}">
                <a16:creationId xmlns:a16="http://schemas.microsoft.com/office/drawing/2014/main" id="{5977401C-E9E2-4A74-8D57-674B5A62047E}"/>
              </a:ext>
            </a:extLst>
          </p:cNvPr>
          <p:cNvSpPr txBox="1"/>
          <p:nvPr/>
        </p:nvSpPr>
        <p:spPr>
          <a:xfrm>
            <a:off x="3186391" y="819562"/>
            <a:ext cx="6572761" cy="400110"/>
          </a:xfrm>
          <a:prstGeom prst="rect">
            <a:avLst/>
          </a:prstGeom>
          <a:noFill/>
        </p:spPr>
        <p:txBody>
          <a:bodyPr wrap="none" rtlCol="0">
            <a:spAutoFit/>
          </a:bodyPr>
          <a:lstStyle/>
          <a:p>
            <a:pPr marL="342900" indent="-342900">
              <a:buFont typeface="Wingdings" panose="05000000000000000000" pitchFamily="2" charset="2"/>
              <a:buChar char="q"/>
            </a:pPr>
            <a:r>
              <a:rPr lang="es-CO" sz="2000" b="1" dirty="0"/>
              <a:t>Promoción del paquete a nivel nacional e internacional</a:t>
            </a:r>
          </a:p>
        </p:txBody>
      </p:sp>
      <p:pic>
        <p:nvPicPr>
          <p:cNvPr id="6" name="Imagen 5" descr="Imagen que contiene dibujo&#10;&#10;Descripción generada automáticamente">
            <a:extLst>
              <a:ext uri="{FF2B5EF4-FFF2-40B4-BE49-F238E27FC236}">
                <a16:creationId xmlns:a16="http://schemas.microsoft.com/office/drawing/2014/main" id="{D69123F4-FF85-4B23-A2A7-8FBC62490E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59250" y="1459520"/>
            <a:ext cx="1597855" cy="1597855"/>
          </a:xfrm>
          <a:prstGeom prst="rect">
            <a:avLst/>
          </a:prstGeom>
        </p:spPr>
      </p:pic>
      <p:sp>
        <p:nvSpPr>
          <p:cNvPr id="20" name="Rectángulo 19">
            <a:extLst>
              <a:ext uri="{FF2B5EF4-FFF2-40B4-BE49-F238E27FC236}">
                <a16:creationId xmlns:a16="http://schemas.microsoft.com/office/drawing/2014/main" id="{96205950-C198-412A-92FE-2C724A17AB2F}"/>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3651535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132" name="Rectángulo 131">
            <a:extLst>
              <a:ext uri="{FF2B5EF4-FFF2-40B4-BE49-F238E27FC236}">
                <a16:creationId xmlns:a16="http://schemas.microsoft.com/office/drawing/2014/main" id="{ECF26D56-8B96-45B1-96B8-9CF940AD7B5C}"/>
              </a:ext>
            </a:extLst>
          </p:cNvPr>
          <p:cNvSpPr/>
          <p:nvPr/>
        </p:nvSpPr>
        <p:spPr>
          <a:xfrm>
            <a:off x="680021" y="4022882"/>
            <a:ext cx="1385681" cy="461665"/>
          </a:xfrm>
          <a:prstGeom prst="rect">
            <a:avLst/>
          </a:prstGeom>
        </p:spPr>
        <p:txBody>
          <a:bodyPr wrap="square">
            <a:spAutoFit/>
          </a:bodyPr>
          <a:lstStyle/>
          <a:p>
            <a:pPr algn="ctr"/>
            <a:r>
              <a:rPr lang="es-ES" sz="1200" b="1" dirty="0">
                <a:solidFill>
                  <a:srgbClr val="4B4949"/>
                </a:solidFill>
              </a:rPr>
              <a:t>ESTRUCTURACIÓN VENTA</a:t>
            </a:r>
          </a:p>
        </p:txBody>
      </p:sp>
      <p:cxnSp>
        <p:nvCxnSpPr>
          <p:cNvPr id="138" name="Conector recto 137">
            <a:extLst>
              <a:ext uri="{FF2B5EF4-FFF2-40B4-BE49-F238E27FC236}">
                <a16:creationId xmlns:a16="http://schemas.microsoft.com/office/drawing/2014/main" id="{2ED9D704-44A9-47CE-BC51-DC90DA187E6A}"/>
              </a:ext>
            </a:extLst>
          </p:cNvPr>
          <p:cNvCxnSpPr>
            <a:cxnSpLocks/>
          </p:cNvCxnSpPr>
          <p:nvPr/>
        </p:nvCxnSpPr>
        <p:spPr>
          <a:xfrm>
            <a:off x="2748046" y="1325271"/>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42" name="Imagen 141" descr="Imagen que contiene dibujo&#10;&#10;Descripción generada automáticamente">
            <a:extLst>
              <a:ext uri="{FF2B5EF4-FFF2-40B4-BE49-F238E27FC236}">
                <a16:creationId xmlns:a16="http://schemas.microsoft.com/office/drawing/2014/main" id="{B34FC1E9-CA10-41CE-AB3D-DA25B21AC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113" y="4609983"/>
            <a:ext cx="1385761" cy="684220"/>
          </a:xfrm>
          <a:prstGeom prst="rect">
            <a:avLst/>
          </a:prstGeom>
        </p:spPr>
      </p:pic>
      <p:sp>
        <p:nvSpPr>
          <p:cNvPr id="3" name="CuadroTexto 2">
            <a:extLst>
              <a:ext uri="{FF2B5EF4-FFF2-40B4-BE49-F238E27FC236}">
                <a16:creationId xmlns:a16="http://schemas.microsoft.com/office/drawing/2014/main" id="{E846567D-DEAC-42E2-B0D7-DE6420C7196D}"/>
              </a:ext>
            </a:extLst>
          </p:cNvPr>
          <p:cNvSpPr txBox="1"/>
          <p:nvPr/>
        </p:nvSpPr>
        <p:spPr>
          <a:xfrm>
            <a:off x="3186391" y="819562"/>
            <a:ext cx="6572761" cy="400110"/>
          </a:xfrm>
          <a:prstGeom prst="rect">
            <a:avLst/>
          </a:prstGeom>
          <a:noFill/>
        </p:spPr>
        <p:txBody>
          <a:bodyPr wrap="none" rtlCol="0">
            <a:spAutoFit/>
          </a:bodyPr>
          <a:lstStyle/>
          <a:p>
            <a:pPr marL="342900" indent="-342900">
              <a:buFont typeface="Wingdings" panose="05000000000000000000" pitchFamily="2" charset="2"/>
              <a:buChar char="q"/>
            </a:pPr>
            <a:r>
              <a:rPr lang="es-CO" sz="2000" b="1" dirty="0"/>
              <a:t>Promoción del paquete a nivel nacional e internacional</a:t>
            </a:r>
          </a:p>
        </p:txBody>
      </p:sp>
      <p:sp>
        <p:nvSpPr>
          <p:cNvPr id="24" name="CuadroTexto 5">
            <a:extLst>
              <a:ext uri="{FF2B5EF4-FFF2-40B4-BE49-F238E27FC236}">
                <a16:creationId xmlns:a16="http://schemas.microsoft.com/office/drawing/2014/main" id="{DCB6D79B-9972-47BC-899D-532613E54C69}"/>
              </a:ext>
            </a:extLst>
          </p:cNvPr>
          <p:cNvSpPr txBox="1">
            <a:spLocks noChangeArrowheads="1"/>
          </p:cNvSpPr>
          <p:nvPr/>
        </p:nvSpPr>
        <p:spPr bwMode="auto">
          <a:xfrm>
            <a:off x="2013874" y="202782"/>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0" name="AutoShape 4">
            <a:extLst>
              <a:ext uri="{FF2B5EF4-FFF2-40B4-BE49-F238E27FC236}">
                <a16:creationId xmlns:a16="http://schemas.microsoft.com/office/drawing/2014/main" id="{84A2E39F-1F47-4F7E-A6AE-9045B00E21B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2" name="Imagen 11">
            <a:extLst>
              <a:ext uri="{FF2B5EF4-FFF2-40B4-BE49-F238E27FC236}">
                <a16:creationId xmlns:a16="http://schemas.microsoft.com/office/drawing/2014/main" id="{8A95F893-8E9D-4C18-9F44-2776808A57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778" y="1889511"/>
            <a:ext cx="1927269" cy="1927269"/>
          </a:xfrm>
          <a:prstGeom prst="rect">
            <a:avLst/>
          </a:prstGeom>
        </p:spPr>
      </p:pic>
      <p:sp>
        <p:nvSpPr>
          <p:cNvPr id="16" name="Rectángulo 15">
            <a:extLst>
              <a:ext uri="{FF2B5EF4-FFF2-40B4-BE49-F238E27FC236}">
                <a16:creationId xmlns:a16="http://schemas.microsoft.com/office/drawing/2014/main" id="{4E9C66D1-9A36-4274-AB17-0F25139E099F}"/>
              </a:ext>
            </a:extLst>
          </p:cNvPr>
          <p:cNvSpPr/>
          <p:nvPr/>
        </p:nvSpPr>
        <p:spPr>
          <a:xfrm>
            <a:off x="3048007" y="1413182"/>
            <a:ext cx="8567215" cy="489364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fontAlgn="base"/>
            <a:r>
              <a:rPr lang="en-US" sz="1200" b="1" cap="all" dirty="0">
                <a:solidFill>
                  <a:srgbClr val="CE1126"/>
                </a:solidFill>
                <a:latin typeface="inherit"/>
                <a:hlinkClick r:id="rId6" tooltip="DEBTX OFFERS $366 MILLION REAL ESTATE PORTFOLIO IN THE NATION OF COLOMBIA"/>
              </a:rPr>
              <a:t>DEBTX OFFERS $366 MILLION REAL ESTATE PORTFOLIO IN THE NATION OF COLOMBIA</a:t>
            </a:r>
            <a:endParaRPr lang="en-US" sz="1200" b="1" cap="all" dirty="0">
              <a:solidFill>
                <a:srgbClr val="CE1126"/>
              </a:solidFill>
              <a:latin typeface="Open Sans"/>
            </a:endParaRPr>
          </a:p>
          <a:p>
            <a:pPr fontAlgn="base"/>
            <a:r>
              <a:rPr lang="en-US" sz="1200" b="1" dirty="0">
                <a:solidFill>
                  <a:srgbClr val="003E7E"/>
                </a:solidFill>
                <a:latin typeface="Open Sans"/>
              </a:rPr>
              <a:t>BOSTON, July 23, 2020</a:t>
            </a:r>
            <a:endParaRPr lang="en-US" sz="1200" dirty="0">
              <a:solidFill>
                <a:srgbClr val="404142"/>
              </a:solidFill>
              <a:latin typeface="Open Sans"/>
            </a:endParaRPr>
          </a:p>
          <a:p>
            <a:pPr fontAlgn="base"/>
            <a:r>
              <a:rPr lang="en-US" sz="1200" dirty="0">
                <a:solidFill>
                  <a:srgbClr val="404142"/>
                </a:solidFill>
                <a:latin typeface="Open Sans"/>
              </a:rPr>
              <a:t>DebtX, the largest secondary marketplace for loans, today announced it is offering a $366 million portfolio of real estate assets in Colombia.</a:t>
            </a:r>
          </a:p>
          <a:p>
            <a:pPr fontAlgn="base"/>
            <a:r>
              <a:rPr lang="en-US" sz="1200" dirty="0">
                <a:solidFill>
                  <a:srgbClr val="404142"/>
                </a:solidFill>
                <a:latin typeface="Open Sans"/>
              </a:rPr>
              <a:t>The portfolio consists of just over 5,000 properties, primarily residential and land assets. The properties are government-owned and are located mostly in urban areas of Colombia, the fourth largest economy in South America.</a:t>
            </a:r>
          </a:p>
          <a:p>
            <a:pPr fontAlgn="base"/>
            <a:r>
              <a:rPr lang="en-US" sz="1200" dirty="0">
                <a:solidFill>
                  <a:srgbClr val="404142"/>
                </a:solidFill>
                <a:latin typeface="Open Sans"/>
              </a:rPr>
              <a:t>The seller, Sociedad de Activos Especiales SAE, is working with Colombia’s Ministry of Finance and Public Credit, which manages special assets under the control of the Colombian government. The proceeds will go to the Fund for Rehabilitation, Social Investment and Fight Against Organized Crime.</a:t>
            </a:r>
          </a:p>
          <a:p>
            <a:pPr fontAlgn="base"/>
            <a:r>
              <a:rPr lang="en-US" sz="1200" dirty="0">
                <a:solidFill>
                  <a:srgbClr val="404142"/>
                </a:solidFill>
                <a:latin typeface="Open Sans"/>
              </a:rPr>
              <a:t>DebtX CEO Kingsley Greenland said: “This portfolio is an opportunity for investors to establish a significant real estate presence in one of the largest economies in South America. The portfolio is well diversified and is concentrated in the most dynamic urban areas of the country.”</a:t>
            </a:r>
          </a:p>
          <a:p>
            <a:pPr fontAlgn="base"/>
            <a:r>
              <a:rPr lang="en-US" sz="1200" dirty="0">
                <a:solidFill>
                  <a:srgbClr val="404142"/>
                </a:solidFill>
                <a:latin typeface="Open Sans"/>
              </a:rPr>
              <a:t>DebtX has been active in Latin America since 2010 and has sold more than $1 billion in assets for public and private institutions from Mexico to Argentina.</a:t>
            </a:r>
          </a:p>
          <a:p>
            <a:pPr fontAlgn="base"/>
            <a:r>
              <a:rPr lang="en-US" sz="1200" dirty="0">
                <a:solidFill>
                  <a:srgbClr val="404142"/>
                </a:solidFill>
                <a:latin typeface="Open Sans"/>
              </a:rPr>
              <a:t>DebtX is seeking initial indications of interest from investors by August 11, 2020, after which a formal bid process is expected to begin with final bids due on November 9, 2020.  To register to bid on the portfolio, visit </a:t>
            </a:r>
            <a:r>
              <a:rPr lang="en-US" sz="1200" dirty="0">
                <a:solidFill>
                  <a:srgbClr val="003E7E"/>
                </a:solidFill>
                <a:latin typeface="inherit"/>
                <a:hlinkClick r:id="rId7"/>
              </a:rPr>
              <a:t>www.debtx.com</a:t>
            </a:r>
            <a:r>
              <a:rPr lang="en-US" sz="1200" dirty="0">
                <a:solidFill>
                  <a:srgbClr val="404142"/>
                </a:solidFill>
                <a:latin typeface="Open Sans"/>
              </a:rPr>
              <a:t> or contact Mike Roth, 617.531.3424, </a:t>
            </a:r>
            <a:r>
              <a:rPr lang="en-US" sz="1200" dirty="0">
                <a:solidFill>
                  <a:srgbClr val="003E7E"/>
                </a:solidFill>
                <a:latin typeface="inherit"/>
                <a:hlinkClick r:id="rId8"/>
              </a:rPr>
              <a:t>mroth@debtx.com</a:t>
            </a:r>
            <a:r>
              <a:rPr lang="en-US" sz="1200" dirty="0">
                <a:solidFill>
                  <a:srgbClr val="404142"/>
                </a:solidFill>
                <a:latin typeface="Open Sans"/>
              </a:rPr>
              <a:t> or Ana Escobar  617.531.3458, </a:t>
            </a:r>
            <a:r>
              <a:rPr lang="en-US" sz="1200" dirty="0">
                <a:solidFill>
                  <a:srgbClr val="003E7E"/>
                </a:solidFill>
                <a:latin typeface="inherit"/>
                <a:hlinkClick r:id="rId9"/>
              </a:rPr>
              <a:t>aescobar@debtx.com</a:t>
            </a:r>
            <a:endParaRPr lang="en-US" sz="1200" dirty="0">
              <a:solidFill>
                <a:srgbClr val="404142"/>
              </a:solidFill>
              <a:latin typeface="Open Sans"/>
            </a:endParaRPr>
          </a:p>
          <a:p>
            <a:pPr fontAlgn="base"/>
            <a:r>
              <a:rPr lang="en-US" sz="1200" b="1" u="sng" dirty="0">
                <a:solidFill>
                  <a:srgbClr val="003E7E"/>
                </a:solidFill>
                <a:latin typeface="Open Sans"/>
              </a:rPr>
              <a:t>About DebtX</a:t>
            </a:r>
            <a:endParaRPr lang="en-US" sz="1200" dirty="0">
              <a:solidFill>
                <a:srgbClr val="404142"/>
              </a:solidFill>
              <a:latin typeface="Open Sans"/>
            </a:endParaRPr>
          </a:p>
          <a:p>
            <a:pPr fontAlgn="base"/>
            <a:r>
              <a:rPr lang="en-US" sz="1200" dirty="0">
                <a:solidFill>
                  <a:srgbClr val="404142"/>
                </a:solidFill>
                <a:latin typeface="Open Sans"/>
              </a:rPr>
              <a:t>DebtX operates the world’s most liquid marketplace for loans. Through its </a:t>
            </a:r>
            <a:r>
              <a:rPr lang="en-US" sz="1200" dirty="0">
                <a:solidFill>
                  <a:srgbClr val="003E7E"/>
                </a:solidFill>
                <a:latin typeface="inherit"/>
                <a:hlinkClick r:id="rId10"/>
              </a:rPr>
              <a:t>loan sale advisory</a:t>
            </a:r>
            <a:r>
              <a:rPr lang="en-US" sz="1200" dirty="0">
                <a:solidFill>
                  <a:srgbClr val="404142"/>
                </a:solidFill>
                <a:latin typeface="Open Sans"/>
              </a:rPr>
              <a:t>, DebtX maximizes loan sale proceeds for financial institutions and government agencies. DebtX also provides </a:t>
            </a:r>
            <a:r>
              <a:rPr lang="en-US" sz="1200" dirty="0">
                <a:solidFill>
                  <a:srgbClr val="003E7E"/>
                </a:solidFill>
                <a:latin typeface="inherit"/>
                <a:hlinkClick r:id="rId11"/>
              </a:rPr>
              <a:t>loan valuation, analytics and market data</a:t>
            </a:r>
            <a:r>
              <a:rPr lang="en-US" sz="1200" dirty="0">
                <a:solidFill>
                  <a:srgbClr val="404142"/>
                </a:solidFill>
                <a:latin typeface="Open Sans"/>
              </a:rPr>
              <a:t> for regulatory and audit purposes. For banks preparing for CECL, </a:t>
            </a:r>
            <a:r>
              <a:rPr lang="en-US" sz="1200" dirty="0">
                <a:solidFill>
                  <a:srgbClr val="003E7E"/>
                </a:solidFill>
                <a:latin typeface="inherit"/>
                <a:hlinkClick r:id="rId12"/>
              </a:rPr>
              <a:t>DXCDA</a:t>
            </a:r>
            <a:r>
              <a:rPr lang="en-US" sz="1200" dirty="0">
                <a:solidFill>
                  <a:srgbClr val="404142"/>
                </a:solidFill>
                <a:latin typeface="Open Sans"/>
              </a:rPr>
              <a:t> is a fully outsourced, independent service that saves time and money. For syndication, agency, and loan sale professionals, DebtX provides a suite of </a:t>
            </a:r>
            <a:r>
              <a:rPr lang="en-US" sz="1200" dirty="0">
                <a:solidFill>
                  <a:srgbClr val="003E7E"/>
                </a:solidFill>
                <a:latin typeface="inherit"/>
                <a:hlinkClick r:id="rId13"/>
              </a:rPr>
              <a:t>web-based deal management</a:t>
            </a:r>
            <a:r>
              <a:rPr lang="en-US" sz="1200" dirty="0">
                <a:solidFill>
                  <a:srgbClr val="404142"/>
                </a:solidFill>
                <a:latin typeface="Open Sans"/>
              </a:rPr>
              <a:t> solutions. For loan originators and risk managers, </a:t>
            </a:r>
            <a:r>
              <a:rPr lang="en-US" sz="1200" dirty="0" err="1">
                <a:solidFill>
                  <a:srgbClr val="003E7E"/>
                </a:solidFill>
                <a:latin typeface="inherit"/>
                <a:hlinkClick r:id="rId14"/>
              </a:rPr>
              <a:t>DXScore</a:t>
            </a:r>
            <a:r>
              <a:rPr lang="en-US" sz="1200" baseline="30000" dirty="0">
                <a:solidFill>
                  <a:srgbClr val="404142"/>
                </a:solidFill>
                <a:latin typeface="Open Sans"/>
              </a:rPr>
              <a:t>®</a:t>
            </a:r>
            <a:r>
              <a:rPr lang="en-US" sz="1200" dirty="0">
                <a:solidFill>
                  <a:srgbClr val="404142"/>
                </a:solidFill>
                <a:latin typeface="Open Sans"/>
              </a:rPr>
              <a:t> is the firm’s credit rating system for commercial real estate loans. DebtX is based in Boston, with offices across the U.S., South America, Europe and Asia. Call 617.531.3400 or visit </a:t>
            </a:r>
            <a:r>
              <a:rPr lang="en-US" sz="1200" dirty="0">
                <a:solidFill>
                  <a:srgbClr val="003E7E"/>
                </a:solidFill>
                <a:latin typeface="inherit"/>
                <a:hlinkClick r:id="rId7"/>
              </a:rPr>
              <a:t>www.debtx.com</a:t>
            </a:r>
            <a:r>
              <a:rPr lang="en-US" sz="1200" dirty="0">
                <a:solidFill>
                  <a:srgbClr val="404142"/>
                </a:solidFill>
                <a:latin typeface="Open Sans"/>
              </a:rPr>
              <a:t>. Follow DebtX on </a:t>
            </a:r>
            <a:r>
              <a:rPr lang="en-US" sz="1200" dirty="0">
                <a:solidFill>
                  <a:srgbClr val="003E7E"/>
                </a:solidFill>
                <a:latin typeface="inherit"/>
                <a:hlinkClick r:id="rId15"/>
              </a:rPr>
              <a:t>Facebook</a:t>
            </a:r>
            <a:r>
              <a:rPr lang="en-US" sz="1200" dirty="0">
                <a:solidFill>
                  <a:srgbClr val="404142"/>
                </a:solidFill>
                <a:latin typeface="Open Sans"/>
              </a:rPr>
              <a:t>, </a:t>
            </a:r>
            <a:r>
              <a:rPr lang="en-US" sz="1200" dirty="0">
                <a:solidFill>
                  <a:srgbClr val="003E7E"/>
                </a:solidFill>
                <a:latin typeface="inherit"/>
                <a:hlinkClick r:id="rId16"/>
              </a:rPr>
              <a:t>Twitter</a:t>
            </a:r>
            <a:r>
              <a:rPr lang="en-US" sz="1200" dirty="0">
                <a:solidFill>
                  <a:srgbClr val="404142"/>
                </a:solidFill>
                <a:latin typeface="Open Sans"/>
              </a:rPr>
              <a:t> and </a:t>
            </a:r>
            <a:r>
              <a:rPr lang="en-US" sz="1200" dirty="0">
                <a:solidFill>
                  <a:srgbClr val="003E7E"/>
                </a:solidFill>
                <a:latin typeface="inherit"/>
              </a:rPr>
              <a:t>LinkedIn</a:t>
            </a:r>
            <a:endParaRPr lang="en-US" sz="1200" dirty="0">
              <a:solidFill>
                <a:srgbClr val="404142"/>
              </a:solidFill>
              <a:latin typeface="Open Sans"/>
            </a:endParaRPr>
          </a:p>
        </p:txBody>
      </p:sp>
      <p:sp>
        <p:nvSpPr>
          <p:cNvPr id="15" name="Rectángulo 14">
            <a:extLst>
              <a:ext uri="{FF2B5EF4-FFF2-40B4-BE49-F238E27FC236}">
                <a16:creationId xmlns:a16="http://schemas.microsoft.com/office/drawing/2014/main" id="{3F8DA790-8F86-4BAC-AA37-1FF34DA67212}"/>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1059666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155810" y="1165526"/>
            <a:ext cx="5899051" cy="1077218"/>
          </a:xfrm>
          <a:prstGeom prst="rect">
            <a:avLst/>
          </a:prstGeom>
          <a:noFill/>
        </p:spPr>
        <p:txBody>
          <a:bodyPr wrap="square" rtlCol="0">
            <a:spAutoFit/>
          </a:bodyPr>
          <a:lstStyle/>
          <a:p>
            <a:pPr algn="ctr"/>
            <a:r>
              <a:rPr lang="es-ES" sz="3200" b="1" dirty="0">
                <a:solidFill>
                  <a:srgbClr val="000A8B"/>
                </a:solidFill>
              </a:rPr>
              <a:t>Ley de Crecimiento Económico</a:t>
            </a:r>
          </a:p>
          <a:p>
            <a:pPr algn="ctr"/>
            <a:r>
              <a:rPr lang="es-ES" sz="3200" b="1" dirty="0">
                <a:solidFill>
                  <a:srgbClr val="000A8B"/>
                </a:solidFill>
              </a:rPr>
              <a:t>2010 del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 name="CuadroTexto 1">
            <a:extLst>
              <a:ext uri="{FF2B5EF4-FFF2-40B4-BE49-F238E27FC236}">
                <a16:creationId xmlns:a16="http://schemas.microsoft.com/office/drawing/2014/main" id="{7EE92E60-37AD-4171-868D-B863EC14FC4D}"/>
              </a:ext>
            </a:extLst>
          </p:cNvPr>
          <p:cNvSpPr txBox="1"/>
          <p:nvPr/>
        </p:nvSpPr>
        <p:spPr>
          <a:xfrm>
            <a:off x="3196169" y="2340589"/>
            <a:ext cx="7898694" cy="313932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O" sz="2400" b="1" dirty="0">
                <a:solidFill>
                  <a:schemeClr val="bg1">
                    <a:lumMod val="50000"/>
                  </a:schemeClr>
                </a:solidFill>
                <a:latin typeface="Calibri" panose="020F0502020204030204" pitchFamily="34" charset="0"/>
              </a:rPr>
              <a:t>Mediante el Articulo 106 se modifica el articulo 92 de la Ley 1708 del 2014 y se determina lo siguiente para el precio mínimo de la Venta Masiva de inmuebles a cargo del FRISCO:</a:t>
            </a:r>
          </a:p>
          <a:p>
            <a:endParaRPr lang="es-ES" dirty="0"/>
          </a:p>
          <a:p>
            <a:pPr algn="ctr"/>
            <a:r>
              <a:rPr lang="es-ES" i="1" dirty="0"/>
              <a:t>“…Para determinar el valor global de la Venta Masiva, el precio base de venta individual de los bienes que lo componen no podrá ser menor al setenta por ciento 70% del avalúo comercial, cuando la determinación del precio global se relacione con un costo de oportunidad determinado por la conveniencia de la venta inmediata respecto de los costos y gastos que impliquen a futuro la administración del bloque de bienes, lo que será reflejado en la justificación financiera…”</a:t>
            </a:r>
            <a:endParaRPr lang="es-CO" i="1" dirty="0"/>
          </a:p>
        </p:txBody>
      </p:sp>
      <p:sp>
        <p:nvSpPr>
          <p:cNvPr id="8" name="Rectángulo 7">
            <a:extLst>
              <a:ext uri="{FF2B5EF4-FFF2-40B4-BE49-F238E27FC236}">
                <a16:creationId xmlns:a16="http://schemas.microsoft.com/office/drawing/2014/main" id="{425E5220-56EB-4553-82B8-50FF29C0E073}"/>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B09B9639-E706-4454-8441-BF838920FE17}"/>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4" name="Imagen 3" descr="Imagen que contiene objeto, dibujo, tabla&#10;&#10;Descripción generada automáticamente">
            <a:extLst>
              <a:ext uri="{FF2B5EF4-FFF2-40B4-BE49-F238E27FC236}">
                <a16:creationId xmlns:a16="http://schemas.microsoft.com/office/drawing/2014/main" id="{5EDA355F-A310-481E-B197-DDCCE15ABD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2" name="Rectángulo 11">
            <a:extLst>
              <a:ext uri="{FF2B5EF4-FFF2-40B4-BE49-F238E27FC236}">
                <a16:creationId xmlns:a16="http://schemas.microsoft.com/office/drawing/2014/main" id="{A3236A51-A2A1-4314-BA82-D797D278EBCF}"/>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sp>
        <p:nvSpPr>
          <p:cNvPr id="13" name="CuadroTexto 5">
            <a:extLst>
              <a:ext uri="{FF2B5EF4-FFF2-40B4-BE49-F238E27FC236}">
                <a16:creationId xmlns:a16="http://schemas.microsoft.com/office/drawing/2014/main" id="{67F93B86-FD43-4AF8-AD0D-5BD3BA052FBC}"/>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4" name="CuadroTexto 13">
            <a:extLst>
              <a:ext uri="{FF2B5EF4-FFF2-40B4-BE49-F238E27FC236}">
                <a16:creationId xmlns:a16="http://schemas.microsoft.com/office/drawing/2014/main" id="{C881AA3B-A6ED-4F0B-A6AC-E7FF6C688940}"/>
              </a:ext>
            </a:extLst>
          </p:cNvPr>
          <p:cNvSpPr txBox="1"/>
          <p:nvPr/>
        </p:nvSpPr>
        <p:spPr>
          <a:xfrm>
            <a:off x="2143669" y="654727"/>
            <a:ext cx="5328766" cy="400110"/>
          </a:xfrm>
          <a:prstGeom prst="rect">
            <a:avLst/>
          </a:prstGeom>
          <a:noFill/>
        </p:spPr>
        <p:txBody>
          <a:bodyPr wrap="none" rtlCol="0">
            <a:spAutoFit/>
          </a:bodyPr>
          <a:lstStyle/>
          <a:p>
            <a:pPr marL="285750" indent="-285750">
              <a:buFont typeface="Wingdings" panose="05000000000000000000" pitchFamily="2" charset="2"/>
              <a:buChar char="q"/>
            </a:pPr>
            <a:r>
              <a:rPr lang="es-CO" sz="2000" b="1" dirty="0"/>
              <a:t>Definición de precio mínimo de los inmuebles</a:t>
            </a:r>
          </a:p>
        </p:txBody>
      </p:sp>
      <p:pic>
        <p:nvPicPr>
          <p:cNvPr id="15" name="Imagen 14" descr="Imagen que contiene dibujo&#10;&#10;Descripción generada automáticamente">
            <a:extLst>
              <a:ext uri="{FF2B5EF4-FFF2-40B4-BE49-F238E27FC236}">
                <a16:creationId xmlns:a16="http://schemas.microsoft.com/office/drawing/2014/main" id="{6F68151B-84E0-499C-9D7B-C06A12CD56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66" y="4585583"/>
            <a:ext cx="1178726" cy="581996"/>
          </a:xfrm>
          <a:prstGeom prst="rect">
            <a:avLst/>
          </a:prstGeom>
        </p:spPr>
      </p:pic>
    </p:spTree>
    <p:extLst>
      <p:ext uri="{BB962C8B-B14F-4D97-AF65-F5344CB8AC3E}">
        <p14:creationId xmlns:p14="http://schemas.microsoft.com/office/powerpoint/2010/main" val="190038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E5A6430E-4897-4A56-92DE-3D72E2CB5EBD}"/>
              </a:ext>
            </a:extLst>
          </p:cNvPr>
          <p:cNvSpPr txBox="1"/>
          <p:nvPr/>
        </p:nvSpPr>
        <p:spPr>
          <a:xfrm>
            <a:off x="3290431" y="2416987"/>
            <a:ext cx="3966935"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000" b="1" dirty="0">
                <a:solidFill>
                  <a:schemeClr val="tx1">
                    <a:lumMod val="50000"/>
                    <a:lumOff val="50000"/>
                  </a:schemeClr>
                </a:solidFill>
                <a:latin typeface="Lato Bold"/>
                <a:cs typeface="Lato Bold"/>
              </a:rPr>
              <a:t>5.068 Matriculas Inmobiliarias</a:t>
            </a:r>
          </a:p>
          <a:p>
            <a:pPr algn="ctr"/>
            <a:r>
              <a:rPr lang="es-ES" sz="2000" b="1" dirty="0">
                <a:solidFill>
                  <a:schemeClr val="tx1">
                    <a:lumMod val="50000"/>
                    <a:lumOff val="50000"/>
                  </a:schemeClr>
                </a:solidFill>
                <a:latin typeface="Lato Bold"/>
                <a:cs typeface="Lato Bold"/>
              </a:rPr>
              <a:t>2.723 Unidades Inmobiliarias</a:t>
            </a:r>
          </a:p>
        </p:txBody>
      </p:sp>
      <p:sp>
        <p:nvSpPr>
          <p:cNvPr id="18" name="Rectángulo 17">
            <a:extLst>
              <a:ext uri="{FF2B5EF4-FFF2-40B4-BE49-F238E27FC236}">
                <a16:creationId xmlns:a16="http://schemas.microsoft.com/office/drawing/2014/main" id="{D1961A7B-AA6A-48D7-AAE1-7D9181978B8B}"/>
              </a:ext>
            </a:extLst>
          </p:cNvPr>
          <p:cNvSpPr/>
          <p:nvPr/>
        </p:nvSpPr>
        <p:spPr>
          <a:xfrm>
            <a:off x="-1" y="653609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5" name="Rectángulo 4">
            <a:extLst>
              <a:ext uri="{FF2B5EF4-FFF2-40B4-BE49-F238E27FC236}">
                <a16:creationId xmlns:a16="http://schemas.microsoft.com/office/drawing/2014/main" id="{823FE0AA-0A48-4933-9A33-0274B926CE2C}"/>
              </a:ext>
            </a:extLst>
          </p:cNvPr>
          <p:cNvSpPr/>
          <p:nvPr/>
        </p:nvSpPr>
        <p:spPr>
          <a:xfrm>
            <a:off x="8392529" y="2429872"/>
            <a:ext cx="3268280" cy="7078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2000" b="1" dirty="0">
                <a:solidFill>
                  <a:schemeClr val="tx1">
                    <a:lumMod val="50000"/>
                    <a:lumOff val="50000"/>
                  </a:schemeClr>
                </a:solidFill>
                <a:latin typeface="Lato Bold"/>
                <a:cs typeface="Lato Bold"/>
              </a:rPr>
              <a:t>COP 1,372,357,356,641</a:t>
            </a:r>
          </a:p>
          <a:p>
            <a:pPr algn="ctr"/>
            <a:r>
              <a:rPr lang="es-ES" sz="2000" b="1" dirty="0">
                <a:solidFill>
                  <a:schemeClr val="tx1">
                    <a:lumMod val="50000"/>
                    <a:lumOff val="50000"/>
                  </a:schemeClr>
                </a:solidFill>
                <a:latin typeface="Lato Bold"/>
                <a:cs typeface="Lato Bold"/>
              </a:rPr>
              <a:t>USD 376,710,775</a:t>
            </a:r>
          </a:p>
        </p:txBody>
      </p:sp>
      <p:sp>
        <p:nvSpPr>
          <p:cNvPr id="14" name="CuadroTexto 13">
            <a:extLst>
              <a:ext uri="{FF2B5EF4-FFF2-40B4-BE49-F238E27FC236}">
                <a16:creationId xmlns:a16="http://schemas.microsoft.com/office/drawing/2014/main" id="{3EC04BC9-8E5E-4844-B237-4BFBB010910C}"/>
              </a:ext>
            </a:extLst>
          </p:cNvPr>
          <p:cNvSpPr txBox="1"/>
          <p:nvPr/>
        </p:nvSpPr>
        <p:spPr>
          <a:xfrm>
            <a:off x="0" y="6064272"/>
            <a:ext cx="1524776" cy="261610"/>
          </a:xfrm>
          <a:prstGeom prst="rect">
            <a:avLst/>
          </a:prstGeom>
          <a:noFill/>
        </p:spPr>
        <p:txBody>
          <a:bodyPr wrap="none" rtlCol="0">
            <a:spAutoFit/>
          </a:bodyPr>
          <a:lstStyle/>
          <a:p>
            <a:r>
              <a:rPr lang="es-CO" sz="1100" dirty="0"/>
              <a:t>TRM 3.643 01/07/2020</a:t>
            </a:r>
          </a:p>
        </p:txBody>
      </p:sp>
      <p:sp>
        <p:nvSpPr>
          <p:cNvPr id="3" name="Flecha: a la derecha 2">
            <a:extLst>
              <a:ext uri="{FF2B5EF4-FFF2-40B4-BE49-F238E27FC236}">
                <a16:creationId xmlns:a16="http://schemas.microsoft.com/office/drawing/2014/main" id="{A7329828-B9D0-4F83-B276-CFFAF819DA7A}"/>
              </a:ext>
            </a:extLst>
          </p:cNvPr>
          <p:cNvSpPr/>
          <p:nvPr/>
        </p:nvSpPr>
        <p:spPr>
          <a:xfrm>
            <a:off x="7414121" y="252861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CuadroTexto 11">
            <a:extLst>
              <a:ext uri="{FF2B5EF4-FFF2-40B4-BE49-F238E27FC236}">
                <a16:creationId xmlns:a16="http://schemas.microsoft.com/office/drawing/2014/main" id="{6E1A7415-6491-43D0-A521-8B2CB89B9C6E}"/>
              </a:ext>
            </a:extLst>
          </p:cNvPr>
          <p:cNvSpPr txBox="1"/>
          <p:nvPr/>
        </p:nvSpPr>
        <p:spPr>
          <a:xfrm>
            <a:off x="2050949" y="244285"/>
            <a:ext cx="588965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Modelo Precio Mínimo SAE</a:t>
            </a:r>
          </a:p>
        </p:txBody>
      </p:sp>
      <p:sp>
        <p:nvSpPr>
          <p:cNvPr id="4" name="Rectángulo 3">
            <a:extLst>
              <a:ext uri="{FF2B5EF4-FFF2-40B4-BE49-F238E27FC236}">
                <a16:creationId xmlns:a16="http://schemas.microsoft.com/office/drawing/2014/main" id="{59ED57D9-5610-4257-BC8D-B76B93013253}"/>
              </a:ext>
            </a:extLst>
          </p:cNvPr>
          <p:cNvSpPr/>
          <p:nvPr/>
        </p:nvSpPr>
        <p:spPr>
          <a:xfrm>
            <a:off x="3643414" y="3790103"/>
            <a:ext cx="3186770"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ES" sz="2400" b="1" dirty="0">
                <a:solidFill>
                  <a:schemeClr val="tx1">
                    <a:lumMod val="50000"/>
                    <a:lumOff val="50000"/>
                  </a:schemeClr>
                </a:solidFill>
                <a:latin typeface="Lato Bold"/>
                <a:cs typeface="Lato Bold"/>
              </a:rPr>
              <a:t>Valor Con Descuento</a:t>
            </a:r>
            <a:endParaRPr lang="es-CO" sz="2400" dirty="0"/>
          </a:p>
        </p:txBody>
      </p:sp>
      <p:sp>
        <p:nvSpPr>
          <p:cNvPr id="15" name="Flecha: a la derecha 14">
            <a:extLst>
              <a:ext uri="{FF2B5EF4-FFF2-40B4-BE49-F238E27FC236}">
                <a16:creationId xmlns:a16="http://schemas.microsoft.com/office/drawing/2014/main" id="{00421838-E5A9-475E-80D3-E259B39941CA}"/>
              </a:ext>
            </a:extLst>
          </p:cNvPr>
          <p:cNvSpPr/>
          <p:nvPr/>
        </p:nvSpPr>
        <p:spPr>
          <a:xfrm>
            <a:off x="7344142" y="379872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EDBEC732-C4D9-47B3-9489-99181521B65A}"/>
              </a:ext>
            </a:extLst>
          </p:cNvPr>
          <p:cNvSpPr/>
          <p:nvPr/>
        </p:nvSpPr>
        <p:spPr>
          <a:xfrm>
            <a:off x="8474039" y="3666993"/>
            <a:ext cx="3186770" cy="7078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2000" b="1" dirty="0">
                <a:solidFill>
                  <a:schemeClr val="tx1">
                    <a:lumMod val="50000"/>
                    <a:lumOff val="50000"/>
                  </a:schemeClr>
                </a:solidFill>
                <a:latin typeface="Lato Bold"/>
                <a:cs typeface="Lato Bold"/>
              </a:rPr>
              <a:t>COP 1,136,494,029,174</a:t>
            </a:r>
          </a:p>
          <a:p>
            <a:pPr algn="ctr"/>
            <a:r>
              <a:rPr lang="es-ES" sz="2000" b="1" dirty="0">
                <a:solidFill>
                  <a:schemeClr val="tx1">
                    <a:lumMod val="50000"/>
                    <a:lumOff val="50000"/>
                  </a:schemeClr>
                </a:solidFill>
                <a:latin typeface="Lato Bold"/>
                <a:cs typeface="Lato Bold"/>
              </a:rPr>
              <a:t>USD 311,966,519</a:t>
            </a:r>
          </a:p>
        </p:txBody>
      </p:sp>
      <p:sp>
        <p:nvSpPr>
          <p:cNvPr id="6" name="Elipse 5">
            <a:extLst>
              <a:ext uri="{FF2B5EF4-FFF2-40B4-BE49-F238E27FC236}">
                <a16:creationId xmlns:a16="http://schemas.microsoft.com/office/drawing/2014/main" id="{B78E1823-3D40-4592-BB3F-00ECCFB99C79}"/>
              </a:ext>
            </a:extLst>
          </p:cNvPr>
          <p:cNvSpPr/>
          <p:nvPr/>
        </p:nvSpPr>
        <p:spPr>
          <a:xfrm>
            <a:off x="5273898" y="4551261"/>
            <a:ext cx="1189761" cy="9541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dirty="0"/>
              <a:t>17%</a:t>
            </a:r>
          </a:p>
        </p:txBody>
      </p:sp>
      <p:sp>
        <p:nvSpPr>
          <p:cNvPr id="17" name="Flecha: a la derecha 16">
            <a:extLst>
              <a:ext uri="{FF2B5EF4-FFF2-40B4-BE49-F238E27FC236}">
                <a16:creationId xmlns:a16="http://schemas.microsoft.com/office/drawing/2014/main" id="{33EB7282-C42F-4FC2-A9C9-7BDC7C3DA49F}"/>
              </a:ext>
            </a:extLst>
          </p:cNvPr>
          <p:cNvSpPr/>
          <p:nvPr/>
        </p:nvSpPr>
        <p:spPr>
          <a:xfrm>
            <a:off x="7375533" y="481294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4B766E05-16A8-4B67-BC10-15E9EB12719D}"/>
              </a:ext>
            </a:extLst>
          </p:cNvPr>
          <p:cNvSpPr/>
          <p:nvPr/>
        </p:nvSpPr>
        <p:spPr>
          <a:xfrm>
            <a:off x="9134616" y="4735928"/>
            <a:ext cx="2279318"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ES" sz="3200" b="1" dirty="0">
                <a:solidFill>
                  <a:schemeClr val="tx1">
                    <a:lumMod val="50000"/>
                    <a:lumOff val="50000"/>
                  </a:schemeClr>
                </a:solidFill>
                <a:latin typeface="Lato Bold"/>
                <a:cs typeface="Lato Bold"/>
              </a:rPr>
              <a:t>Descuento</a:t>
            </a:r>
            <a:endParaRPr lang="es-CO" sz="3200" dirty="0"/>
          </a:p>
        </p:txBody>
      </p:sp>
      <p:sp>
        <p:nvSpPr>
          <p:cNvPr id="19" name="Rectángulo 18">
            <a:extLst>
              <a:ext uri="{FF2B5EF4-FFF2-40B4-BE49-F238E27FC236}">
                <a16:creationId xmlns:a16="http://schemas.microsoft.com/office/drawing/2014/main" id="{239BDF2F-0232-4849-B13B-1C64BCD74B40}"/>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20" name="Conector recto 19">
            <a:extLst>
              <a:ext uri="{FF2B5EF4-FFF2-40B4-BE49-F238E27FC236}">
                <a16:creationId xmlns:a16="http://schemas.microsoft.com/office/drawing/2014/main" id="{ABD69AAF-BA82-4CC4-94C4-E1887389AC7E}"/>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21" name="Imagen 20" descr="Imagen que contiene objeto, dibujo, tabla&#10;&#10;Descripción generada automáticamente">
            <a:extLst>
              <a:ext uri="{FF2B5EF4-FFF2-40B4-BE49-F238E27FC236}">
                <a16:creationId xmlns:a16="http://schemas.microsoft.com/office/drawing/2014/main" id="{6DBCD1D4-74F2-4AD4-AA1D-C6FBB1F1FF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22" name="Rectángulo 21">
            <a:extLst>
              <a:ext uri="{FF2B5EF4-FFF2-40B4-BE49-F238E27FC236}">
                <a16:creationId xmlns:a16="http://schemas.microsoft.com/office/drawing/2014/main" id="{F2648A18-D4A7-4D3E-80BC-D3A538D0F0F2}"/>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23" name="Imagen 22" descr="Imagen que contiene dibujo&#10;&#10;Descripción generada automáticamente">
            <a:extLst>
              <a:ext uri="{FF2B5EF4-FFF2-40B4-BE49-F238E27FC236}">
                <a16:creationId xmlns:a16="http://schemas.microsoft.com/office/drawing/2014/main" id="{A7450B71-977B-4C1E-A577-210FA86ED6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5" y="4585583"/>
            <a:ext cx="1178726" cy="581996"/>
          </a:xfrm>
          <a:prstGeom prst="rect">
            <a:avLst/>
          </a:prstGeom>
        </p:spPr>
      </p:pic>
    </p:spTree>
    <p:extLst>
      <p:ext uri="{BB962C8B-B14F-4D97-AF65-F5344CB8AC3E}">
        <p14:creationId xmlns:p14="http://schemas.microsoft.com/office/powerpoint/2010/main" val="2979446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227894" y="870269"/>
            <a:ext cx="8486510" cy="1077218"/>
          </a:xfrm>
          <a:prstGeom prst="rect">
            <a:avLst/>
          </a:prstGeom>
          <a:noFill/>
        </p:spPr>
        <p:txBody>
          <a:bodyPr wrap="square" rtlCol="0">
            <a:spAutoFit/>
          </a:bodyPr>
          <a:lstStyle/>
          <a:p>
            <a:pPr algn="ctr"/>
            <a:r>
              <a:rPr lang="es-ES" sz="3200" b="1" dirty="0">
                <a:solidFill>
                  <a:srgbClr val="000A8B"/>
                </a:solidFill>
              </a:rPr>
              <a:t>Modelo Precio Mínimo Debtx 1ra Propuesta</a:t>
            </a:r>
          </a:p>
          <a:p>
            <a:pPr algn="ctr"/>
            <a:r>
              <a:rPr lang="es-ES" sz="3200" b="1" dirty="0">
                <a:solidFill>
                  <a:srgbClr val="000A8B"/>
                </a:solidFill>
              </a:rPr>
              <a:t>19/Mayo/2020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pic>
        <p:nvPicPr>
          <p:cNvPr id="2" name="Imagen 1">
            <a:extLst>
              <a:ext uri="{FF2B5EF4-FFF2-40B4-BE49-F238E27FC236}">
                <a16:creationId xmlns:a16="http://schemas.microsoft.com/office/drawing/2014/main" id="{D814B540-84C4-4772-AB2B-A592E20B0DC7}"/>
              </a:ext>
            </a:extLst>
          </p:cNvPr>
          <p:cNvPicPr>
            <a:picLocks noChangeAspect="1"/>
          </p:cNvPicPr>
          <p:nvPr/>
        </p:nvPicPr>
        <p:blipFill>
          <a:blip r:embed="rId4"/>
          <a:stretch>
            <a:fillRect/>
          </a:stretch>
        </p:blipFill>
        <p:spPr>
          <a:xfrm>
            <a:off x="4695532" y="2232239"/>
            <a:ext cx="5359329" cy="4019497"/>
          </a:xfrm>
          <a:prstGeom prst="rect">
            <a:avLst/>
          </a:prstGeom>
        </p:spPr>
      </p:pic>
      <p:sp>
        <p:nvSpPr>
          <p:cNvPr id="8" name="Rectángulo 7">
            <a:extLst>
              <a:ext uri="{FF2B5EF4-FFF2-40B4-BE49-F238E27FC236}">
                <a16:creationId xmlns:a16="http://schemas.microsoft.com/office/drawing/2014/main" id="{88BDD32A-0F8F-4B4A-AA0A-5D3A7145B7A6}"/>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56BE8326-8AE1-4FE1-9C59-622B9B9B34ED}"/>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descr="Imagen que contiene objeto, dibujo, tabla&#10;&#10;Descripción generada automáticamente">
            <a:extLst>
              <a:ext uri="{FF2B5EF4-FFF2-40B4-BE49-F238E27FC236}">
                <a16:creationId xmlns:a16="http://schemas.microsoft.com/office/drawing/2014/main" id="{191342DB-A19A-4E70-B505-9A4D758110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3" name="CuadroTexto 5">
            <a:extLst>
              <a:ext uri="{FF2B5EF4-FFF2-40B4-BE49-F238E27FC236}">
                <a16:creationId xmlns:a16="http://schemas.microsoft.com/office/drawing/2014/main" id="{30A044DD-E7F9-4AA2-B0C5-15A5D9FED603}"/>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4" name="Rectángulo 13">
            <a:extLst>
              <a:ext uri="{FF2B5EF4-FFF2-40B4-BE49-F238E27FC236}">
                <a16:creationId xmlns:a16="http://schemas.microsoft.com/office/drawing/2014/main" id="{9F31E763-CE4E-4E6D-BAAE-4F3F446E945C}"/>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5" name="Imagen 14" descr="Imagen que contiene dibujo&#10;&#10;Descripción generada automáticamente">
            <a:extLst>
              <a:ext uri="{FF2B5EF4-FFF2-40B4-BE49-F238E27FC236}">
                <a16:creationId xmlns:a16="http://schemas.microsoft.com/office/drawing/2014/main" id="{538FAF19-3708-4F37-9228-896B0C10FC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5005" y="4712326"/>
            <a:ext cx="1178726" cy="581996"/>
          </a:xfrm>
          <a:prstGeom prst="rect">
            <a:avLst/>
          </a:prstGeom>
        </p:spPr>
      </p:pic>
    </p:spTree>
    <p:extLst>
      <p:ext uri="{BB962C8B-B14F-4D97-AF65-F5344CB8AC3E}">
        <p14:creationId xmlns:p14="http://schemas.microsoft.com/office/powerpoint/2010/main" val="505014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141588" y="101513"/>
            <a:ext cx="5711483"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Modelo Precio Mínimo Debtx</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pic>
        <p:nvPicPr>
          <p:cNvPr id="8" name="Imagen 7">
            <a:extLst>
              <a:ext uri="{FF2B5EF4-FFF2-40B4-BE49-F238E27FC236}">
                <a16:creationId xmlns:a16="http://schemas.microsoft.com/office/drawing/2014/main" id="{9D804AAB-0362-47E3-A66D-980FC5A3BEC3}"/>
              </a:ext>
            </a:extLst>
          </p:cNvPr>
          <p:cNvPicPr>
            <a:picLocks noChangeAspect="1"/>
          </p:cNvPicPr>
          <p:nvPr/>
        </p:nvPicPr>
        <p:blipFill>
          <a:blip r:embed="rId4"/>
          <a:stretch>
            <a:fillRect/>
          </a:stretch>
        </p:blipFill>
        <p:spPr>
          <a:xfrm>
            <a:off x="4127802" y="1283492"/>
            <a:ext cx="6207467" cy="4655600"/>
          </a:xfrm>
          <a:prstGeom prst="rect">
            <a:avLst/>
          </a:prstGeom>
        </p:spPr>
      </p:pic>
      <p:sp>
        <p:nvSpPr>
          <p:cNvPr id="9" name="Rectángulo 8">
            <a:extLst>
              <a:ext uri="{FF2B5EF4-FFF2-40B4-BE49-F238E27FC236}">
                <a16:creationId xmlns:a16="http://schemas.microsoft.com/office/drawing/2014/main" id="{5745515D-3959-40C2-ADC8-13580A95790E}"/>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10" name="Conector recto 9">
            <a:extLst>
              <a:ext uri="{FF2B5EF4-FFF2-40B4-BE49-F238E27FC236}">
                <a16:creationId xmlns:a16="http://schemas.microsoft.com/office/drawing/2014/main" id="{25B64452-9716-4435-9961-DEEF62C59D7E}"/>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2" name="Imagen 11" descr="Imagen que contiene objeto, dibujo, tabla&#10;&#10;Descripción generada automáticamente">
            <a:extLst>
              <a:ext uri="{FF2B5EF4-FFF2-40B4-BE49-F238E27FC236}">
                <a16:creationId xmlns:a16="http://schemas.microsoft.com/office/drawing/2014/main" id="{74C39D2A-FFA1-4EE1-AF23-05A8D5902F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3" name="Rectángulo 12">
            <a:extLst>
              <a:ext uri="{FF2B5EF4-FFF2-40B4-BE49-F238E27FC236}">
                <a16:creationId xmlns:a16="http://schemas.microsoft.com/office/drawing/2014/main" id="{8DA3D473-FA8F-452B-95F6-A1656B459C2F}"/>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4" name="Imagen 13" descr="Imagen que contiene dibujo&#10;&#10;Descripción generada automáticamente">
            <a:extLst>
              <a:ext uri="{FF2B5EF4-FFF2-40B4-BE49-F238E27FC236}">
                <a16:creationId xmlns:a16="http://schemas.microsoft.com/office/drawing/2014/main" id="{D54EFE11-3BFB-4020-B829-CAC25414D7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5005" y="4610880"/>
            <a:ext cx="1178726" cy="581996"/>
          </a:xfrm>
          <a:prstGeom prst="rect">
            <a:avLst/>
          </a:prstGeom>
        </p:spPr>
      </p:pic>
    </p:spTree>
    <p:extLst>
      <p:ext uri="{BB962C8B-B14F-4D97-AF65-F5344CB8AC3E}">
        <p14:creationId xmlns:p14="http://schemas.microsoft.com/office/powerpoint/2010/main" val="3941491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072330" y="76812"/>
            <a:ext cx="5612114"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800" b="1" dirty="0">
                <a:solidFill>
                  <a:srgbClr val="000A8B"/>
                </a:solidFill>
              </a:rPr>
              <a:t>Preguntas Modelo Precio Mínimo Debtx por parte de SAE</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 name="Rectángulo 1">
            <a:extLst>
              <a:ext uri="{FF2B5EF4-FFF2-40B4-BE49-F238E27FC236}">
                <a16:creationId xmlns:a16="http://schemas.microsoft.com/office/drawing/2014/main" id="{0F5CD97A-7A35-445C-99A1-5D430708B17C}"/>
              </a:ext>
            </a:extLst>
          </p:cNvPr>
          <p:cNvSpPr/>
          <p:nvPr/>
        </p:nvSpPr>
        <p:spPr>
          <a:xfrm>
            <a:off x="4341522" y="1476051"/>
            <a:ext cx="6685844" cy="379078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457200" algn="just">
              <a:lnSpc>
                <a:spcPct val="107000"/>
              </a:lnSpc>
              <a:spcAft>
                <a:spcPts val="0"/>
              </a:spcAft>
            </a:pP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s-ES" b="1" dirty="0">
                <a:latin typeface="Arial Narrow" panose="020B0606020202030204" pitchFamily="34" charset="0"/>
                <a:ea typeface="Calibri" panose="020F0502020204030204" pitchFamily="34" charset="0"/>
                <a:cs typeface="Arial" panose="020B0604020202020204" pitchFamily="34" charset="0"/>
              </a:rPr>
              <a:t>¿Cómo se determinaron los descuentos por tipología y por estado de ocupación?</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endParaRPr lang="es-ES" dirty="0">
              <a:latin typeface="Arial Narrow" panose="020B0606020202030204" pitchFamily="34" charset="0"/>
              <a:ea typeface="Calibri" panose="020F0502020204030204" pitchFamily="34" charset="0"/>
              <a:cs typeface="Arial" panose="020B0604020202020204" pitchFamily="34" charset="0"/>
            </a:endParaRPr>
          </a:p>
          <a:p>
            <a:pPr marL="457200" algn="just">
              <a:lnSpc>
                <a:spcPct val="107000"/>
              </a:lnSpc>
              <a:spcAft>
                <a:spcPts val="0"/>
              </a:spcAft>
            </a:pPr>
            <a:r>
              <a:rPr lang="es-ES" dirty="0">
                <a:latin typeface="Arial Narrow" panose="020B0606020202030204" pitchFamily="34" charset="0"/>
                <a:ea typeface="Calibri" panose="020F0502020204030204" pitchFamily="34" charset="0"/>
                <a:cs typeface="Arial" panose="020B0604020202020204" pitchFamily="34" charset="0"/>
              </a:rPr>
              <a:t>Los descuentos por tipología y estado de ocupación se calcularon tomando la diferencia entre el precio promedio de las ventas históricas provistas SAE y el precio promedio de estos distintos subgrupos dentro de la data de ventas históricas. </a:t>
            </a:r>
            <a:r>
              <a:rPr lang="es-CO" dirty="0">
                <a:latin typeface="Arial Narrow" panose="020B0606020202030204" pitchFamily="34" charset="0"/>
                <a:ea typeface="Calibri" panose="020F0502020204030204" pitchFamily="34" charset="0"/>
                <a:cs typeface="Arial" panose="020B0604020202020204" pitchFamily="34" charset="0"/>
              </a:rPr>
              <a:t> </a:t>
            </a:r>
          </a:p>
          <a:p>
            <a:pPr marL="457200" algn="just">
              <a:lnSpc>
                <a:spcPct val="107000"/>
              </a:lnSpc>
              <a:spcAft>
                <a:spcPts val="0"/>
              </a:spcAft>
            </a:pPr>
            <a:endParaRPr lang="es-CO" dirty="0">
              <a:latin typeface="Arial Narrow" panose="020B0606020202030204" pitchFamily="34" charset="0"/>
              <a:ea typeface="Calibri" panose="020F0502020204030204" pitchFamily="34" charset="0"/>
              <a:cs typeface="Arial" panose="020B0604020202020204" pitchFamily="34" charset="0"/>
            </a:endParaRPr>
          </a:p>
          <a:p>
            <a:pPr marL="285750" lvl="0" indent="-285750" algn="just">
              <a:lnSpc>
                <a:spcPct val="107000"/>
              </a:lnSpc>
              <a:spcAft>
                <a:spcPts val="0"/>
              </a:spcAft>
              <a:buFont typeface="Arial" panose="020B0604020202020204" pitchFamily="34" charset="0"/>
              <a:buChar char="•"/>
            </a:pPr>
            <a:r>
              <a:rPr lang="es-ES" sz="1400" b="1" dirty="0">
                <a:latin typeface="Calibri" panose="020F0502020204030204" pitchFamily="34" charset="0"/>
                <a:cs typeface="Times New Roman" panose="02020603050405020304" pitchFamily="18" charset="0"/>
              </a:rPr>
              <a:t>¿</a:t>
            </a:r>
            <a:r>
              <a:rPr lang="es-ES" b="1" dirty="0">
                <a:latin typeface="Arial Narrow" panose="020B0606020202030204" pitchFamily="34" charset="0"/>
                <a:cs typeface="Arial" panose="020B0604020202020204" pitchFamily="34" charset="0"/>
              </a:rPr>
              <a:t>Los costos de los desalojos no los tienen en cuenta?</a:t>
            </a:r>
          </a:p>
          <a:p>
            <a:pPr marL="342900" lvl="0" indent="-342900" algn="just">
              <a:lnSpc>
                <a:spcPct val="107000"/>
              </a:lnSpc>
              <a:spcAft>
                <a:spcPts val="0"/>
              </a:spcAft>
              <a:buFont typeface="Symbol" panose="05050102010706020507" pitchFamily="18" charset="2"/>
              <a:buChar char=""/>
            </a:pP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ES" dirty="0">
                <a:latin typeface="Arial Narrow" panose="020B0606020202030204" pitchFamily="34" charset="0"/>
                <a:cs typeface="Arial" panose="020B0604020202020204" pitchFamily="34" charset="0"/>
              </a:rPr>
              <a:t>Los costos de desalojo se tomaron en cuenta en la calculación del modelo. </a:t>
            </a:r>
          </a:p>
          <a:p>
            <a:pPr marL="457200" algn="just">
              <a:lnSpc>
                <a:spcPct val="107000"/>
              </a:lnSpc>
              <a:spcAft>
                <a:spcPts val="0"/>
              </a:spcAft>
            </a:pPr>
            <a:endParaRPr lang="es-CO" dirty="0">
              <a:latin typeface="Arial Narrow" panose="020B0606020202030204" pitchFamily="34" charset="0"/>
              <a:ea typeface="Calibri" panose="020F050202020403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F3C80D05-AF08-48EA-998C-DF4311300116}"/>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602C15ED-B28E-4358-B3BE-DE451452D70D}"/>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descr="Imagen que contiene objeto, dibujo, tabla&#10;&#10;Descripción generada automáticamente">
            <a:extLst>
              <a:ext uri="{FF2B5EF4-FFF2-40B4-BE49-F238E27FC236}">
                <a16:creationId xmlns:a16="http://schemas.microsoft.com/office/drawing/2014/main" id="{A88DFDB6-4DFD-48BA-8ABD-A39B6DAEF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2" name="Rectángulo 11">
            <a:extLst>
              <a:ext uri="{FF2B5EF4-FFF2-40B4-BE49-F238E27FC236}">
                <a16:creationId xmlns:a16="http://schemas.microsoft.com/office/drawing/2014/main" id="{9227D83D-5F58-4E6D-A58E-1204FFA8528D}"/>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3" name="Imagen 12" descr="Imagen que contiene dibujo&#10;&#10;Descripción generada automáticamente">
            <a:extLst>
              <a:ext uri="{FF2B5EF4-FFF2-40B4-BE49-F238E27FC236}">
                <a16:creationId xmlns:a16="http://schemas.microsoft.com/office/drawing/2014/main" id="{A2F739AD-3F2D-499D-96B1-051F45CA9A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66" y="4681630"/>
            <a:ext cx="1178726" cy="581996"/>
          </a:xfrm>
          <a:prstGeom prst="rect">
            <a:avLst/>
          </a:prstGeom>
        </p:spPr>
      </p:pic>
    </p:spTree>
    <p:extLst>
      <p:ext uri="{BB962C8B-B14F-4D97-AF65-F5344CB8AC3E}">
        <p14:creationId xmlns:p14="http://schemas.microsoft.com/office/powerpoint/2010/main" val="3503429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861366" y="121141"/>
            <a:ext cx="603404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400" b="1" dirty="0">
                <a:solidFill>
                  <a:srgbClr val="000A8B"/>
                </a:solidFill>
              </a:rPr>
              <a:t>Preguntas Modelo Precio Mínimo Debtx por parte de SAE</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 name="Rectángulo 1">
            <a:extLst>
              <a:ext uri="{FF2B5EF4-FFF2-40B4-BE49-F238E27FC236}">
                <a16:creationId xmlns:a16="http://schemas.microsoft.com/office/drawing/2014/main" id="{0F5CD97A-7A35-445C-99A1-5D430708B17C}"/>
              </a:ext>
            </a:extLst>
          </p:cNvPr>
          <p:cNvSpPr/>
          <p:nvPr/>
        </p:nvSpPr>
        <p:spPr>
          <a:xfrm>
            <a:off x="4020820" y="1187566"/>
            <a:ext cx="6034041" cy="497623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lvl="0" indent="-285750" algn="just">
              <a:lnSpc>
                <a:spcPct val="107000"/>
              </a:lnSpc>
              <a:spcAft>
                <a:spcPts val="0"/>
              </a:spcAft>
              <a:buFont typeface="Arial" panose="020B0604020202020204" pitchFamily="34" charset="0"/>
              <a:buChar char="•"/>
            </a:pPr>
            <a:r>
              <a:rPr lang="es-ES" b="1" dirty="0">
                <a:latin typeface="Arial Narrow" panose="020B0606020202030204" pitchFamily="34" charset="0"/>
                <a:ea typeface="Calibri" panose="020F0502020204030204" pitchFamily="34" charset="0"/>
                <a:cs typeface="Arial" panose="020B0604020202020204" pitchFamily="34" charset="0"/>
              </a:rPr>
              <a:t>¿Por qué no se tiene en cuenta el n del mercado?</a:t>
            </a:r>
            <a:endParaRPr lang="es-CO" sz="14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ES" dirty="0">
                <a:latin typeface="Arial Narrow" panose="020B0606020202030204" pitchFamily="34" charset="0"/>
                <a:ea typeface="Calibri" panose="020F0502020204030204" pitchFamily="34" charset="0"/>
                <a:cs typeface="Arial" panose="020B0604020202020204" pitchFamily="34" charset="0"/>
              </a:rPr>
              <a:t>Nos dejamos llevar por la data de ventas históricas que SAE ha proporcionado porque entendemos que, debido a su comparabilidad superior con el portafolio presentado para valuación y venta masiva, sirve como el indicador más realista a nuestra disponibilidad. Al ser un portafolio con características muy específicas, encontramos que estándares de tiempos de absorción en el mercado no serían directamente aplicables.</a:t>
            </a:r>
          </a:p>
          <a:p>
            <a:pPr lvl="0" algn="just">
              <a:lnSpc>
                <a:spcPct val="107000"/>
              </a:lnSpc>
              <a:spcAft>
                <a:spcPts val="0"/>
              </a:spcAft>
            </a:pPr>
            <a:endParaRPr lang="es-ES" sz="1400" dirty="0">
              <a:effectLst/>
              <a:latin typeface="Arial Narrow" panose="020B0606020202030204" pitchFamily="34" charset="0"/>
              <a:ea typeface="Calibri" panose="020F0502020204030204" pitchFamily="34" charset="0"/>
              <a:cs typeface="Arial" panose="020B0604020202020204" pitchFamily="34" charset="0"/>
            </a:endParaRPr>
          </a:p>
          <a:p>
            <a:pPr marL="285750" indent="-285750" algn="just">
              <a:lnSpc>
                <a:spcPct val="107000"/>
              </a:lnSpc>
              <a:buFont typeface="Arial" panose="020B0604020202020204" pitchFamily="34" charset="0"/>
              <a:buChar char="•"/>
            </a:pPr>
            <a:r>
              <a:rPr lang="es-ES" b="1" dirty="0">
                <a:latin typeface="Arial Narrow" panose="020B0606020202030204" pitchFamily="34" charset="0"/>
                <a:cs typeface="Arial" panose="020B0604020202020204" pitchFamily="34" charset="0"/>
              </a:rPr>
              <a:t>¿Por qué se le da un descuento a los activos que se encuentran arrendados?</a:t>
            </a:r>
          </a:p>
          <a:p>
            <a:pPr algn="just">
              <a:lnSpc>
                <a:spcPct val="107000"/>
              </a:lnSpc>
            </a:pPr>
            <a:endParaRPr lang="es-ES" b="1" dirty="0">
              <a:latin typeface="Arial Narrow" panose="020B0606020202030204" pitchFamily="34" charset="0"/>
              <a:cs typeface="Arial" panose="020B0604020202020204" pitchFamily="34" charset="0"/>
            </a:endParaRPr>
          </a:p>
          <a:p>
            <a:pPr algn="just">
              <a:lnSpc>
                <a:spcPct val="107000"/>
              </a:lnSpc>
            </a:pPr>
            <a:r>
              <a:rPr lang="es-ES" dirty="0">
                <a:latin typeface="Arial Narrow" panose="020B0606020202030204" pitchFamily="34" charset="0"/>
                <a:cs typeface="Arial" panose="020B0604020202020204" pitchFamily="34" charset="0"/>
              </a:rPr>
              <a:t>Esto fue derivado de la data de ventas históricas de SAE; generalmente, se observa que los activos arrendados se venden a un precio menor que el precio promedio total de todas las ventas históricas. </a:t>
            </a:r>
          </a:p>
        </p:txBody>
      </p:sp>
      <p:sp>
        <p:nvSpPr>
          <p:cNvPr id="8" name="Rectángulo 7">
            <a:extLst>
              <a:ext uri="{FF2B5EF4-FFF2-40B4-BE49-F238E27FC236}">
                <a16:creationId xmlns:a16="http://schemas.microsoft.com/office/drawing/2014/main" id="{69BCA4DA-B956-4851-BC78-F43CB4009578}"/>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BFC9F8F7-60F2-4375-A22A-3B3F2D7B05AF}"/>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descr="Imagen que contiene objeto, dibujo, tabla&#10;&#10;Descripción generada automáticamente">
            <a:extLst>
              <a:ext uri="{FF2B5EF4-FFF2-40B4-BE49-F238E27FC236}">
                <a16:creationId xmlns:a16="http://schemas.microsoft.com/office/drawing/2014/main" id="{9166EA63-308F-42E6-95FC-9964A7C16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2" name="Rectángulo 11">
            <a:extLst>
              <a:ext uri="{FF2B5EF4-FFF2-40B4-BE49-F238E27FC236}">
                <a16:creationId xmlns:a16="http://schemas.microsoft.com/office/drawing/2014/main" id="{F31763A7-595C-455D-9F07-527734EEC86F}"/>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3" name="Imagen 12" descr="Imagen que contiene dibujo&#10;&#10;Descripción generada automáticamente">
            <a:extLst>
              <a:ext uri="{FF2B5EF4-FFF2-40B4-BE49-F238E27FC236}">
                <a16:creationId xmlns:a16="http://schemas.microsoft.com/office/drawing/2014/main" id="{92DB7C83-3B28-459A-B7B4-7A896E59B2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156" y="4688042"/>
            <a:ext cx="1178726" cy="581996"/>
          </a:xfrm>
          <a:prstGeom prst="rect">
            <a:avLst/>
          </a:prstGeom>
        </p:spPr>
      </p:pic>
    </p:spTree>
    <p:extLst>
      <p:ext uri="{BB962C8B-B14F-4D97-AF65-F5344CB8AC3E}">
        <p14:creationId xmlns:p14="http://schemas.microsoft.com/office/powerpoint/2010/main" val="3740518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409547" y="-10789"/>
            <a:ext cx="4937680"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400" b="1" dirty="0">
                <a:solidFill>
                  <a:srgbClr val="000A8B"/>
                </a:solidFill>
              </a:rPr>
              <a:t>Preguntas Modelo Precio Mínimo Debtx por parte de SAE</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 name="Rectángulo 1">
            <a:extLst>
              <a:ext uri="{FF2B5EF4-FFF2-40B4-BE49-F238E27FC236}">
                <a16:creationId xmlns:a16="http://schemas.microsoft.com/office/drawing/2014/main" id="{0F5CD97A-7A35-445C-99A1-5D430708B17C}"/>
              </a:ext>
            </a:extLst>
          </p:cNvPr>
          <p:cNvSpPr/>
          <p:nvPr/>
        </p:nvSpPr>
        <p:spPr>
          <a:xfrm>
            <a:off x="3742314" y="1039963"/>
            <a:ext cx="6798385" cy="54043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lvl="0" indent="-285750" algn="just">
              <a:lnSpc>
                <a:spcPct val="107000"/>
              </a:lnSpc>
              <a:spcAft>
                <a:spcPts val="0"/>
              </a:spcAft>
              <a:buFont typeface="Arial" panose="020B0604020202020204" pitchFamily="34" charset="0"/>
              <a:buChar char="•"/>
            </a:pPr>
            <a:r>
              <a:rPr lang="es-ES" b="1" dirty="0">
                <a:latin typeface="Arial Narrow" panose="020B0606020202030204" pitchFamily="34" charset="0"/>
                <a:ea typeface="Calibri" panose="020F0502020204030204" pitchFamily="34" charset="0"/>
                <a:cs typeface="Arial" panose="020B0604020202020204" pitchFamily="34" charset="0"/>
              </a:rPr>
              <a:t>¿Cómo se realizó el análisis del impacto del Covid-19 para generar ese descuento?	</a:t>
            </a:r>
          </a:p>
          <a:p>
            <a:pPr lvl="0" algn="just">
              <a:lnSpc>
                <a:spcPct val="107000"/>
              </a:lnSpc>
              <a:spcAft>
                <a:spcPts val="0"/>
              </a:spcAft>
            </a:pPr>
            <a:r>
              <a:rPr lang="es-ES" dirty="0">
                <a:latin typeface="Arial Narrow" panose="020B0606020202030204" pitchFamily="34" charset="0"/>
                <a:ea typeface="Calibri" panose="020F0502020204030204" pitchFamily="34" charset="0"/>
                <a:cs typeface="Arial" panose="020B0604020202020204" pitchFamily="34" charset="0"/>
              </a:rPr>
              <a:t>Esto se basa en lo que hemos estado observando en el mercado, ya que datos concretos aún están en escasez, y también por lo que hemos derivado de varios reportes financieros. Los descuentos del COVID-19 están en el rango de 5% a 25%; esperamos que los participantes del mercado tengan proyecciones y expectativas similares.</a:t>
            </a:r>
          </a:p>
          <a:p>
            <a:pPr marL="285750" indent="-285750" algn="just">
              <a:lnSpc>
                <a:spcPct val="107000"/>
              </a:lnSpc>
              <a:buFont typeface="Arial" panose="020B0604020202020204" pitchFamily="34" charset="0"/>
              <a:buChar char="•"/>
            </a:pPr>
            <a:r>
              <a:rPr lang="es-CO" b="1" dirty="0">
                <a:latin typeface="Arial Narrow" panose="020B0606020202030204" pitchFamily="34" charset="0"/>
                <a:cs typeface="Arial" panose="020B0604020202020204" pitchFamily="34" charset="0"/>
              </a:rPr>
              <a:t>¿Cómo se determinaron los descuentos para los activos ZOMAC y con necesidad de vigilancia?</a:t>
            </a:r>
          </a:p>
          <a:p>
            <a:pPr algn="just">
              <a:lnSpc>
                <a:spcPct val="107000"/>
              </a:lnSpc>
            </a:pPr>
            <a:r>
              <a:rPr lang="es-CO" dirty="0">
                <a:latin typeface="Arial Narrow" panose="020B0606020202030204" pitchFamily="34" charset="0"/>
                <a:cs typeface="Arial" panose="020B0604020202020204" pitchFamily="34" charset="0"/>
              </a:rPr>
              <a:t> </a:t>
            </a:r>
          </a:p>
          <a:p>
            <a:pPr algn="just">
              <a:lnSpc>
                <a:spcPct val="107000"/>
              </a:lnSpc>
            </a:pPr>
            <a:r>
              <a:rPr lang="es-CO" dirty="0">
                <a:latin typeface="Arial Narrow" panose="020B0606020202030204" pitchFamily="34" charset="0"/>
                <a:cs typeface="Arial" panose="020B0604020202020204" pitchFamily="34" charset="0"/>
              </a:rPr>
              <a:t>Lo basamos en el estimado del modelo de precio mínimo de SAE.</a:t>
            </a:r>
          </a:p>
          <a:p>
            <a:pPr algn="just">
              <a:lnSpc>
                <a:spcPct val="107000"/>
              </a:lnSpc>
            </a:pPr>
            <a:r>
              <a:rPr lang="es-CO" b="1" dirty="0">
                <a:latin typeface="Arial Narrow" panose="020B0606020202030204" pitchFamily="34" charset="0"/>
                <a:cs typeface="Arial" panose="020B0604020202020204" pitchFamily="34" charset="0"/>
              </a:rPr>
              <a:t> </a:t>
            </a:r>
          </a:p>
          <a:p>
            <a:pPr marL="285750" indent="-285750" algn="just">
              <a:lnSpc>
                <a:spcPct val="107000"/>
              </a:lnSpc>
              <a:buFont typeface="Arial" panose="020B0604020202020204" pitchFamily="34" charset="0"/>
              <a:buChar char="•"/>
            </a:pPr>
            <a:r>
              <a:rPr lang="es-CO" b="1" dirty="0">
                <a:latin typeface="Arial Narrow" panose="020B0606020202030204" pitchFamily="34" charset="0"/>
                <a:cs typeface="Arial" panose="020B0604020202020204" pitchFamily="34" charset="0"/>
              </a:rPr>
              <a:t>¿De los costos de venta (retención, registración, impuestos, notario, cuota legal, debida diligencia) expresados en la fórmula de </a:t>
            </a:r>
            <a:r>
              <a:rPr lang="es-CO" b="1" dirty="0" err="1">
                <a:latin typeface="Arial Narrow" panose="020B0606020202030204" pitchFamily="34" charset="0"/>
                <a:cs typeface="Arial" panose="020B0604020202020204" pitchFamily="34" charset="0"/>
              </a:rPr>
              <a:t>DebtX</a:t>
            </a:r>
            <a:r>
              <a:rPr lang="es-CO" b="1" dirty="0">
                <a:latin typeface="Arial Narrow" panose="020B0606020202030204" pitchFamily="34" charset="0"/>
                <a:cs typeface="Arial" panose="020B0604020202020204" pitchFamily="34" charset="0"/>
              </a:rPr>
              <a:t>, cuáles debe pagar SAE?</a:t>
            </a:r>
            <a:endParaRPr lang="es-CO" dirty="0">
              <a:latin typeface="Arial Narrow" panose="020B0606020202030204" pitchFamily="34" charset="0"/>
              <a:cs typeface="Arial" panose="020B0604020202020204" pitchFamily="34" charset="0"/>
            </a:endParaRPr>
          </a:p>
          <a:p>
            <a:pPr algn="just">
              <a:lnSpc>
                <a:spcPct val="107000"/>
              </a:lnSpc>
            </a:pPr>
            <a:r>
              <a:rPr lang="es-CO" dirty="0">
                <a:latin typeface="Arial Narrow" panose="020B0606020202030204" pitchFamily="34" charset="0"/>
                <a:cs typeface="Arial" panose="020B0604020202020204" pitchFamily="34" charset="0"/>
              </a:rPr>
              <a:t>El desglose de los costos de venta lo hicimos para poder medir cada componente. Según detallado por CNAD, costos notariales han sido excluidos del modelo.</a:t>
            </a:r>
          </a:p>
        </p:txBody>
      </p:sp>
      <p:sp>
        <p:nvSpPr>
          <p:cNvPr id="8" name="Rectángulo 7">
            <a:extLst>
              <a:ext uri="{FF2B5EF4-FFF2-40B4-BE49-F238E27FC236}">
                <a16:creationId xmlns:a16="http://schemas.microsoft.com/office/drawing/2014/main" id="{B0135152-206B-455B-89AB-AEDDA86F4F84}"/>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479478A9-1957-426F-AFE8-CE299CADD28C}"/>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descr="Imagen que contiene objeto, dibujo, tabla&#10;&#10;Descripción generada automáticamente">
            <a:extLst>
              <a:ext uri="{FF2B5EF4-FFF2-40B4-BE49-F238E27FC236}">
                <a16:creationId xmlns:a16="http://schemas.microsoft.com/office/drawing/2014/main" id="{F59643CE-735F-42E0-B0E6-093DDE6B91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2" name="Rectángulo 11">
            <a:extLst>
              <a:ext uri="{FF2B5EF4-FFF2-40B4-BE49-F238E27FC236}">
                <a16:creationId xmlns:a16="http://schemas.microsoft.com/office/drawing/2014/main" id="{7ABEF97D-5302-40E9-9BF5-7FC25348DE8E}"/>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3" name="Imagen 12" descr="Imagen que contiene dibujo&#10;&#10;Descripción generada automáticamente">
            <a:extLst>
              <a:ext uri="{FF2B5EF4-FFF2-40B4-BE49-F238E27FC236}">
                <a16:creationId xmlns:a16="http://schemas.microsoft.com/office/drawing/2014/main" id="{3D089495-4168-4963-B186-AD669A5463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5" y="4610880"/>
            <a:ext cx="1178726" cy="581996"/>
          </a:xfrm>
          <a:prstGeom prst="rect">
            <a:avLst/>
          </a:prstGeom>
        </p:spPr>
      </p:pic>
    </p:spTree>
    <p:extLst>
      <p:ext uri="{BB962C8B-B14F-4D97-AF65-F5344CB8AC3E}">
        <p14:creationId xmlns:p14="http://schemas.microsoft.com/office/powerpoint/2010/main" val="12761828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423616" y="48237"/>
            <a:ext cx="4909543"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400" b="1" dirty="0">
                <a:solidFill>
                  <a:srgbClr val="000A8B"/>
                </a:solidFill>
              </a:rPr>
              <a:t>Preguntas Modelo Precio Mínimo Debtx por parte de SAE</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 name="Rectángulo 1">
            <a:extLst>
              <a:ext uri="{FF2B5EF4-FFF2-40B4-BE49-F238E27FC236}">
                <a16:creationId xmlns:a16="http://schemas.microsoft.com/office/drawing/2014/main" id="{0F5CD97A-7A35-445C-99A1-5D430708B17C}"/>
              </a:ext>
            </a:extLst>
          </p:cNvPr>
          <p:cNvSpPr/>
          <p:nvPr/>
        </p:nvSpPr>
        <p:spPr>
          <a:xfrm>
            <a:off x="4199846" y="1440548"/>
            <a:ext cx="5082127" cy="45184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lvl="0" indent="-285750" algn="just">
              <a:lnSpc>
                <a:spcPct val="107000"/>
              </a:lnSpc>
              <a:spcAft>
                <a:spcPts val="0"/>
              </a:spcAft>
              <a:buFont typeface="Arial" panose="020B0604020202020204" pitchFamily="34" charset="0"/>
              <a:buChar char="•"/>
            </a:pPr>
            <a:r>
              <a:rPr lang="es-ES" b="1" dirty="0">
                <a:latin typeface="Arial Narrow" panose="020B0606020202030204" pitchFamily="34" charset="0"/>
                <a:ea typeface="Calibri" panose="020F0502020204030204" pitchFamily="34" charset="0"/>
                <a:cs typeface="Arial" panose="020B0604020202020204" pitchFamily="34" charset="0"/>
              </a:rPr>
              <a:t>¿Cómo se calcula el factor de costo por los estratos?</a:t>
            </a:r>
          </a:p>
          <a:p>
            <a:pPr marL="285750" lvl="0" indent="-285750" algn="just">
              <a:lnSpc>
                <a:spcPct val="107000"/>
              </a:lnSpc>
              <a:spcAft>
                <a:spcPts val="0"/>
              </a:spcAft>
              <a:buFont typeface="Arial" panose="020B0604020202020204" pitchFamily="34" charset="0"/>
              <a:buChar char="•"/>
            </a:pPr>
            <a:endParaRPr lang="es-ES" b="1" dirty="0">
              <a:latin typeface="Arial Narrow" panose="020B060602020203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es-ES" dirty="0">
                <a:latin typeface="Arial Narrow" panose="020B0606020202030204" pitchFamily="34" charset="0"/>
                <a:ea typeface="Calibri" panose="020F0502020204030204" pitchFamily="34" charset="0"/>
                <a:cs typeface="Arial" panose="020B0604020202020204" pitchFamily="34" charset="0"/>
              </a:rPr>
              <a:t>Dado a que los estratos implican distintos niveles de costos y utilidades, se asume que los costos administrativos también serian distintos. El propósito de esto es reflejar costos realistas.</a:t>
            </a:r>
          </a:p>
          <a:p>
            <a:pPr lvl="0" algn="just">
              <a:lnSpc>
                <a:spcPct val="107000"/>
              </a:lnSpc>
              <a:spcAft>
                <a:spcPts val="0"/>
              </a:spcAft>
            </a:pPr>
            <a:endParaRPr lang="es-ES"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pPr>
            <a:r>
              <a:rPr lang="es-CO" b="1" dirty="0">
                <a:latin typeface="Arial Narrow" panose="020B0606020202030204" pitchFamily="34" charset="0"/>
                <a:cs typeface="Arial" panose="020B0604020202020204" pitchFamily="34" charset="0"/>
              </a:rPr>
              <a:t> </a:t>
            </a:r>
          </a:p>
          <a:p>
            <a:pPr marL="285750" indent="-285750" algn="just">
              <a:lnSpc>
                <a:spcPct val="107000"/>
              </a:lnSpc>
              <a:buFont typeface="Arial" panose="020B0604020202020204" pitchFamily="34" charset="0"/>
              <a:buChar char="•"/>
            </a:pPr>
            <a:r>
              <a:rPr lang="es-ES" b="1" dirty="0">
                <a:latin typeface="Arial Narrow" panose="020B0606020202030204" pitchFamily="34" charset="0"/>
                <a:cs typeface="Arial" panose="020B0604020202020204" pitchFamily="34" charset="0"/>
              </a:rPr>
              <a:t>¿Cómo calcularon los valores de costos de ventas en especial el referente a cuota legal de 15%?</a:t>
            </a:r>
          </a:p>
          <a:p>
            <a:pPr algn="just">
              <a:lnSpc>
                <a:spcPct val="107000"/>
              </a:lnSpc>
            </a:pPr>
            <a:endParaRPr lang="es-ES" b="1" dirty="0">
              <a:latin typeface="Arial Narrow" panose="020B0606020202030204" pitchFamily="34" charset="0"/>
              <a:cs typeface="Arial" panose="020B0604020202020204" pitchFamily="34" charset="0"/>
            </a:endParaRPr>
          </a:p>
          <a:p>
            <a:pPr algn="just">
              <a:lnSpc>
                <a:spcPct val="107000"/>
              </a:lnSpc>
            </a:pPr>
            <a:r>
              <a:rPr lang="es-ES" dirty="0">
                <a:latin typeface="Arial Narrow" panose="020B0606020202030204" pitchFamily="34" charset="0"/>
                <a:cs typeface="Arial" panose="020B0604020202020204" pitchFamily="34" charset="0"/>
              </a:rPr>
              <a:t>Esta cuota legal refiere al costo de honorarios legales en los casos de evicción.</a:t>
            </a:r>
          </a:p>
          <a:p>
            <a:r>
              <a:rPr lang="es-CO" dirty="0"/>
              <a:t> </a:t>
            </a:r>
          </a:p>
        </p:txBody>
      </p:sp>
      <p:sp>
        <p:nvSpPr>
          <p:cNvPr id="8" name="Rectángulo 7">
            <a:extLst>
              <a:ext uri="{FF2B5EF4-FFF2-40B4-BE49-F238E27FC236}">
                <a16:creationId xmlns:a16="http://schemas.microsoft.com/office/drawing/2014/main" id="{27780051-40D7-45A6-A9C1-04CB19CFACDD}"/>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33F34820-79D3-45DF-A32C-35FE0458C778}"/>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descr="Imagen que contiene objeto, dibujo, tabla&#10;&#10;Descripción generada automáticamente">
            <a:extLst>
              <a:ext uri="{FF2B5EF4-FFF2-40B4-BE49-F238E27FC236}">
                <a16:creationId xmlns:a16="http://schemas.microsoft.com/office/drawing/2014/main" id="{928B9B22-8606-40AF-A213-B20C3BD613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2" name="Rectángulo 11">
            <a:extLst>
              <a:ext uri="{FF2B5EF4-FFF2-40B4-BE49-F238E27FC236}">
                <a16:creationId xmlns:a16="http://schemas.microsoft.com/office/drawing/2014/main" id="{3F6CEC19-1BBD-4B22-9E74-BA48DE673CCB}"/>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3" name="Imagen 12" descr="Imagen que contiene dibujo&#10;&#10;Descripción generada automáticamente">
            <a:extLst>
              <a:ext uri="{FF2B5EF4-FFF2-40B4-BE49-F238E27FC236}">
                <a16:creationId xmlns:a16="http://schemas.microsoft.com/office/drawing/2014/main" id="{15B3653E-E263-43D8-976D-64848C4E20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66" y="4574700"/>
            <a:ext cx="1178726" cy="581996"/>
          </a:xfrm>
          <a:prstGeom prst="rect">
            <a:avLst/>
          </a:prstGeom>
        </p:spPr>
      </p:pic>
    </p:spTree>
    <p:extLst>
      <p:ext uri="{BB962C8B-B14F-4D97-AF65-F5344CB8AC3E}">
        <p14:creationId xmlns:p14="http://schemas.microsoft.com/office/powerpoint/2010/main" val="2428647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E5A6430E-4897-4A56-92DE-3D72E2CB5EBD}"/>
              </a:ext>
            </a:extLst>
          </p:cNvPr>
          <p:cNvSpPr txBox="1"/>
          <p:nvPr/>
        </p:nvSpPr>
        <p:spPr>
          <a:xfrm>
            <a:off x="3094459" y="1689005"/>
            <a:ext cx="4199804"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000" b="1" dirty="0">
                <a:solidFill>
                  <a:schemeClr val="tx1">
                    <a:lumMod val="50000"/>
                    <a:lumOff val="50000"/>
                  </a:schemeClr>
                </a:solidFill>
                <a:latin typeface="Lato Bold"/>
                <a:cs typeface="Lato Bold"/>
              </a:rPr>
              <a:t>5.068 Matriculas Inmobiliarias</a:t>
            </a:r>
          </a:p>
          <a:p>
            <a:pPr algn="ctr"/>
            <a:r>
              <a:rPr lang="es-ES" sz="2000" b="1" dirty="0">
                <a:solidFill>
                  <a:schemeClr val="tx1">
                    <a:lumMod val="50000"/>
                    <a:lumOff val="50000"/>
                  </a:schemeClr>
                </a:solidFill>
                <a:latin typeface="Lato Bold"/>
                <a:cs typeface="Lato Bold"/>
              </a:rPr>
              <a:t>2.723 Unidades Inmobiliarias</a:t>
            </a:r>
          </a:p>
        </p:txBody>
      </p:sp>
      <p:sp>
        <p:nvSpPr>
          <p:cNvPr id="18" name="Rectángulo 17">
            <a:extLst>
              <a:ext uri="{FF2B5EF4-FFF2-40B4-BE49-F238E27FC236}">
                <a16:creationId xmlns:a16="http://schemas.microsoft.com/office/drawing/2014/main" id="{D1961A7B-AA6A-48D7-AAE1-7D9181978B8B}"/>
              </a:ext>
            </a:extLst>
          </p:cNvPr>
          <p:cNvSpPr/>
          <p:nvPr/>
        </p:nvSpPr>
        <p:spPr>
          <a:xfrm>
            <a:off x="-1" y="653609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5" name="Rectángulo 4">
            <a:extLst>
              <a:ext uri="{FF2B5EF4-FFF2-40B4-BE49-F238E27FC236}">
                <a16:creationId xmlns:a16="http://schemas.microsoft.com/office/drawing/2014/main" id="{823FE0AA-0A48-4933-9A33-0274B926CE2C}"/>
              </a:ext>
            </a:extLst>
          </p:cNvPr>
          <p:cNvSpPr/>
          <p:nvPr/>
        </p:nvSpPr>
        <p:spPr>
          <a:xfrm>
            <a:off x="8543342" y="1634011"/>
            <a:ext cx="3011827" cy="7078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2000" b="1" dirty="0">
                <a:solidFill>
                  <a:schemeClr val="tx1">
                    <a:lumMod val="50000"/>
                    <a:lumOff val="50000"/>
                  </a:schemeClr>
                </a:solidFill>
                <a:latin typeface="Lato Bold"/>
                <a:cs typeface="Lato Bold"/>
              </a:rPr>
              <a:t>COP 1,372,357,356,641</a:t>
            </a:r>
          </a:p>
          <a:p>
            <a:pPr algn="ctr"/>
            <a:r>
              <a:rPr lang="es-ES" sz="2000" b="1" dirty="0">
                <a:solidFill>
                  <a:schemeClr val="tx1">
                    <a:lumMod val="50000"/>
                    <a:lumOff val="50000"/>
                  </a:schemeClr>
                </a:solidFill>
                <a:latin typeface="Lato Bold"/>
                <a:cs typeface="Lato Bold"/>
              </a:rPr>
              <a:t>USD 376,710,775</a:t>
            </a:r>
          </a:p>
        </p:txBody>
      </p:sp>
      <p:sp>
        <p:nvSpPr>
          <p:cNvPr id="14" name="CuadroTexto 13">
            <a:extLst>
              <a:ext uri="{FF2B5EF4-FFF2-40B4-BE49-F238E27FC236}">
                <a16:creationId xmlns:a16="http://schemas.microsoft.com/office/drawing/2014/main" id="{3EC04BC9-8E5E-4844-B237-4BFBB010910C}"/>
              </a:ext>
            </a:extLst>
          </p:cNvPr>
          <p:cNvSpPr txBox="1"/>
          <p:nvPr/>
        </p:nvSpPr>
        <p:spPr>
          <a:xfrm>
            <a:off x="-777" y="6270084"/>
            <a:ext cx="1524776" cy="261610"/>
          </a:xfrm>
          <a:prstGeom prst="rect">
            <a:avLst/>
          </a:prstGeom>
          <a:noFill/>
        </p:spPr>
        <p:txBody>
          <a:bodyPr wrap="none" rtlCol="0">
            <a:spAutoFit/>
          </a:bodyPr>
          <a:lstStyle/>
          <a:p>
            <a:r>
              <a:rPr lang="es-CO" sz="1100" dirty="0"/>
              <a:t>TRM 3.643 01/07/2020</a:t>
            </a:r>
          </a:p>
        </p:txBody>
      </p:sp>
      <p:sp>
        <p:nvSpPr>
          <p:cNvPr id="3" name="Flecha: a la derecha 2">
            <a:extLst>
              <a:ext uri="{FF2B5EF4-FFF2-40B4-BE49-F238E27FC236}">
                <a16:creationId xmlns:a16="http://schemas.microsoft.com/office/drawing/2014/main" id="{A7329828-B9D0-4F83-B276-CFFAF819DA7A}"/>
              </a:ext>
            </a:extLst>
          </p:cNvPr>
          <p:cNvSpPr/>
          <p:nvPr/>
        </p:nvSpPr>
        <p:spPr>
          <a:xfrm>
            <a:off x="7457029" y="175968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59ED57D9-5610-4257-BC8D-B76B93013253}"/>
              </a:ext>
            </a:extLst>
          </p:cNvPr>
          <p:cNvSpPr/>
          <p:nvPr/>
        </p:nvSpPr>
        <p:spPr>
          <a:xfrm>
            <a:off x="3389704" y="2990886"/>
            <a:ext cx="3186770"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ES" sz="2400" b="1" dirty="0">
                <a:solidFill>
                  <a:schemeClr val="tx1">
                    <a:lumMod val="50000"/>
                    <a:lumOff val="50000"/>
                  </a:schemeClr>
                </a:solidFill>
                <a:latin typeface="Lato Bold"/>
                <a:cs typeface="Lato Bold"/>
              </a:rPr>
              <a:t>Valor Con Descuento</a:t>
            </a:r>
            <a:endParaRPr lang="es-CO" sz="2400" dirty="0"/>
          </a:p>
        </p:txBody>
      </p:sp>
      <p:sp>
        <p:nvSpPr>
          <p:cNvPr id="15" name="Flecha: a la derecha 14">
            <a:extLst>
              <a:ext uri="{FF2B5EF4-FFF2-40B4-BE49-F238E27FC236}">
                <a16:creationId xmlns:a16="http://schemas.microsoft.com/office/drawing/2014/main" id="{00421838-E5A9-475E-80D3-E259B39941CA}"/>
              </a:ext>
            </a:extLst>
          </p:cNvPr>
          <p:cNvSpPr/>
          <p:nvPr/>
        </p:nvSpPr>
        <p:spPr>
          <a:xfrm>
            <a:off x="7457029" y="306183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EDBEC732-C4D9-47B3-9489-99181521B65A}"/>
              </a:ext>
            </a:extLst>
          </p:cNvPr>
          <p:cNvSpPr/>
          <p:nvPr/>
        </p:nvSpPr>
        <p:spPr>
          <a:xfrm>
            <a:off x="8543342" y="3026018"/>
            <a:ext cx="3138436" cy="7078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sz="2000" b="1" dirty="0">
                <a:solidFill>
                  <a:schemeClr val="tx1">
                    <a:lumMod val="50000"/>
                    <a:lumOff val="50000"/>
                  </a:schemeClr>
                </a:solidFill>
                <a:latin typeface="Lato Bold"/>
                <a:cs typeface="Lato Bold"/>
              </a:rPr>
              <a:t>COP 576,390,089,789</a:t>
            </a:r>
          </a:p>
          <a:p>
            <a:pPr algn="ctr"/>
            <a:r>
              <a:rPr lang="es-ES" sz="2000" b="1" dirty="0">
                <a:solidFill>
                  <a:schemeClr val="tx1">
                    <a:lumMod val="50000"/>
                    <a:lumOff val="50000"/>
                  </a:schemeClr>
                </a:solidFill>
                <a:latin typeface="Lato Bold"/>
                <a:cs typeface="Lato Bold"/>
              </a:rPr>
              <a:t>USD 158,218,526 </a:t>
            </a:r>
          </a:p>
        </p:txBody>
      </p:sp>
      <p:sp>
        <p:nvSpPr>
          <p:cNvPr id="6" name="Elipse 5">
            <a:extLst>
              <a:ext uri="{FF2B5EF4-FFF2-40B4-BE49-F238E27FC236}">
                <a16:creationId xmlns:a16="http://schemas.microsoft.com/office/drawing/2014/main" id="{B78E1823-3D40-4592-BB3F-00ECCFB99C79}"/>
              </a:ext>
            </a:extLst>
          </p:cNvPr>
          <p:cNvSpPr/>
          <p:nvPr/>
        </p:nvSpPr>
        <p:spPr>
          <a:xfrm>
            <a:off x="4601287" y="4139984"/>
            <a:ext cx="1189761" cy="9541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dirty="0"/>
              <a:t>58%</a:t>
            </a:r>
          </a:p>
        </p:txBody>
      </p:sp>
      <p:sp>
        <p:nvSpPr>
          <p:cNvPr id="17" name="Flecha: a la derecha 16">
            <a:extLst>
              <a:ext uri="{FF2B5EF4-FFF2-40B4-BE49-F238E27FC236}">
                <a16:creationId xmlns:a16="http://schemas.microsoft.com/office/drawing/2014/main" id="{33EB7282-C42F-4FC2-A9C9-7BDC7C3DA49F}"/>
              </a:ext>
            </a:extLst>
          </p:cNvPr>
          <p:cNvSpPr/>
          <p:nvPr/>
        </p:nvSpPr>
        <p:spPr>
          <a:xfrm>
            <a:off x="7457029" y="42196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4B766E05-16A8-4B67-BC10-15E9EB12719D}"/>
              </a:ext>
            </a:extLst>
          </p:cNvPr>
          <p:cNvSpPr/>
          <p:nvPr/>
        </p:nvSpPr>
        <p:spPr>
          <a:xfrm>
            <a:off x="9172979" y="4321090"/>
            <a:ext cx="1508654"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ES" sz="2000" b="1" dirty="0">
                <a:solidFill>
                  <a:schemeClr val="tx1">
                    <a:lumMod val="50000"/>
                    <a:lumOff val="50000"/>
                  </a:schemeClr>
                </a:solidFill>
                <a:latin typeface="Lato Bold"/>
                <a:cs typeface="Lato Bold"/>
              </a:rPr>
              <a:t>Descuento</a:t>
            </a:r>
            <a:endParaRPr lang="es-CO" sz="2000" dirty="0"/>
          </a:p>
        </p:txBody>
      </p:sp>
      <p:sp>
        <p:nvSpPr>
          <p:cNvPr id="19" name="CuadroTexto 18">
            <a:extLst>
              <a:ext uri="{FF2B5EF4-FFF2-40B4-BE49-F238E27FC236}">
                <a16:creationId xmlns:a16="http://schemas.microsoft.com/office/drawing/2014/main" id="{FCB7E4B6-5CA8-4F72-8169-3A531CB0D1D9}"/>
              </a:ext>
            </a:extLst>
          </p:cNvPr>
          <p:cNvSpPr txBox="1"/>
          <p:nvPr/>
        </p:nvSpPr>
        <p:spPr>
          <a:xfrm>
            <a:off x="2022645" y="88747"/>
            <a:ext cx="5711484"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400" b="1" dirty="0">
                <a:solidFill>
                  <a:srgbClr val="000A8B"/>
                </a:solidFill>
              </a:rPr>
              <a:t>Modelo Precio Mínimo Debtx</a:t>
            </a:r>
          </a:p>
          <a:p>
            <a:pPr algn="ctr"/>
            <a:r>
              <a:rPr lang="es-ES" sz="2400" b="1" dirty="0">
                <a:solidFill>
                  <a:srgbClr val="000A8B"/>
                </a:solidFill>
              </a:rPr>
              <a:t>Segunda Propuesta 23/Jul/2020</a:t>
            </a:r>
            <a:r>
              <a:rPr lang="es-ES" sz="3200" b="1" dirty="0">
                <a:solidFill>
                  <a:srgbClr val="000A8B"/>
                </a:solidFill>
              </a:rPr>
              <a:t> </a:t>
            </a:r>
          </a:p>
        </p:txBody>
      </p:sp>
      <p:sp>
        <p:nvSpPr>
          <p:cNvPr id="20" name="Rectángulo 19">
            <a:extLst>
              <a:ext uri="{FF2B5EF4-FFF2-40B4-BE49-F238E27FC236}">
                <a16:creationId xmlns:a16="http://schemas.microsoft.com/office/drawing/2014/main" id="{14BC8172-BECA-4948-B890-CC8B6421DC4D}"/>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21" name="Conector recto 20">
            <a:extLst>
              <a:ext uri="{FF2B5EF4-FFF2-40B4-BE49-F238E27FC236}">
                <a16:creationId xmlns:a16="http://schemas.microsoft.com/office/drawing/2014/main" id="{C3D563E6-DC00-4281-B7BE-23A03EED26F0}"/>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22" name="Imagen 21" descr="Imagen que contiene objeto, dibujo, tabla&#10;&#10;Descripción generada automáticamente">
            <a:extLst>
              <a:ext uri="{FF2B5EF4-FFF2-40B4-BE49-F238E27FC236}">
                <a16:creationId xmlns:a16="http://schemas.microsoft.com/office/drawing/2014/main" id="{4BA8E331-9FCA-4F47-9827-79048D0F3E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23" name="Rectángulo 22">
            <a:extLst>
              <a:ext uri="{FF2B5EF4-FFF2-40B4-BE49-F238E27FC236}">
                <a16:creationId xmlns:a16="http://schemas.microsoft.com/office/drawing/2014/main" id="{6FAC86BF-EB84-47BE-BADA-D9C62963EBCC}"/>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24" name="Imagen 23" descr="Imagen que contiene dibujo&#10;&#10;Descripción generada automáticamente">
            <a:extLst>
              <a:ext uri="{FF2B5EF4-FFF2-40B4-BE49-F238E27FC236}">
                <a16:creationId xmlns:a16="http://schemas.microsoft.com/office/drawing/2014/main" id="{47DF1AC2-FED9-45E9-A6FA-D64EDCE784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66" y="4676087"/>
            <a:ext cx="1178726" cy="581996"/>
          </a:xfrm>
          <a:prstGeom prst="rect">
            <a:avLst/>
          </a:prstGeom>
        </p:spPr>
      </p:pic>
    </p:spTree>
    <p:extLst>
      <p:ext uri="{BB962C8B-B14F-4D97-AF65-F5344CB8AC3E}">
        <p14:creationId xmlns:p14="http://schemas.microsoft.com/office/powerpoint/2010/main" val="1236101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423091"/>
            <a:ext cx="9143999" cy="1323439"/>
          </a:xfrm>
          <a:prstGeom prst="rect">
            <a:avLst/>
          </a:prstGeom>
          <a:noFill/>
        </p:spPr>
        <p:txBody>
          <a:bodyPr wrap="square" rtlCol="0">
            <a:spAutoFit/>
          </a:bodyPr>
          <a:lstStyle/>
          <a:p>
            <a:pPr algn="ctr"/>
            <a:r>
              <a:rPr lang="es-ES" sz="4000" b="1" dirty="0">
                <a:solidFill>
                  <a:srgbClr val="000A8B"/>
                </a:solidFill>
              </a:rPr>
              <a:t>Venta Masiva</a:t>
            </a:r>
          </a:p>
          <a:p>
            <a:pPr algn="ctr"/>
            <a:r>
              <a:rPr lang="es-ES" sz="4000" b="1" dirty="0">
                <a:solidFill>
                  <a:srgbClr val="000A8B"/>
                </a:solidFill>
              </a:rPr>
              <a:t>Propuesta 836 FMI</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 name="Rectángulo 1">
            <a:extLst>
              <a:ext uri="{FF2B5EF4-FFF2-40B4-BE49-F238E27FC236}">
                <a16:creationId xmlns:a16="http://schemas.microsoft.com/office/drawing/2014/main" id="{9E1F0CDF-8A59-494B-BB0B-C8906072933C}"/>
              </a:ext>
            </a:extLst>
          </p:cNvPr>
          <p:cNvSpPr/>
          <p:nvPr/>
        </p:nvSpPr>
        <p:spPr>
          <a:xfrm>
            <a:off x="786629" y="2936149"/>
            <a:ext cx="10606040" cy="1938992"/>
          </a:xfrm>
          <a:prstGeom prst="rect">
            <a:avLst/>
          </a:prstGeom>
        </p:spPr>
        <p:txBody>
          <a:bodyPr wrap="square">
            <a:spAutoFit/>
          </a:bodyPr>
          <a:lstStyle/>
          <a:p>
            <a:pPr lvl="0" algn="just">
              <a:spcAft>
                <a:spcPts val="0"/>
              </a:spcAft>
            </a:pPr>
            <a:r>
              <a:rPr lang="es-CO" sz="2400" b="1" dirty="0">
                <a:solidFill>
                  <a:schemeClr val="bg1">
                    <a:lumMod val="50000"/>
                  </a:schemeClr>
                </a:solidFill>
                <a:latin typeface="Calibri" panose="020F0502020204030204" pitchFamily="34" charset="0"/>
                <a:ea typeface="Times New Roman" panose="02020603050405020304" pitchFamily="18" charset="0"/>
              </a:rPr>
              <a:t>De acuerdo al análisis de las Áreas que contribuyen en el proceso de Venta Masiva, se considera que 836 inmuebles no deberían tener descuento en el precio mínimo de venta, se resume en la siguiente diapositiva lo encontrado y como se vería ese portafolio si no le realizamos descuentos a los mismos, concluyendo que pasaríamos de descuentos de 58% al 41% del descuento general.</a:t>
            </a:r>
            <a:endParaRPr lang="es-CO" sz="2400" b="1" dirty="0">
              <a:solidFill>
                <a:schemeClr val="bg1">
                  <a:lumMod val="50000"/>
                </a:schemeClr>
              </a:solidFill>
              <a:latin typeface="Calibri" panose="020F0502020204030204" pitchFamily="34" charset="0"/>
              <a:ea typeface="Calibri" panose="020F0502020204030204" pitchFamily="34" charset="0"/>
            </a:endParaRPr>
          </a:p>
        </p:txBody>
      </p:sp>
      <p:sp>
        <p:nvSpPr>
          <p:cNvPr id="8" name="Rectángulo 7">
            <a:extLst>
              <a:ext uri="{FF2B5EF4-FFF2-40B4-BE49-F238E27FC236}">
                <a16:creationId xmlns:a16="http://schemas.microsoft.com/office/drawing/2014/main" id="{A38C7EBB-D18C-4601-9B9C-E90383AD4A3C}"/>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9" name="CuadroTexto 8">
            <a:extLst>
              <a:ext uri="{FF2B5EF4-FFF2-40B4-BE49-F238E27FC236}">
                <a16:creationId xmlns:a16="http://schemas.microsoft.com/office/drawing/2014/main" id="{77327E50-1C0E-4B39-B4FB-B5B2EB2B74E0}"/>
              </a:ext>
            </a:extLst>
          </p:cNvPr>
          <p:cNvSpPr txBox="1"/>
          <p:nvPr/>
        </p:nvSpPr>
        <p:spPr>
          <a:xfrm>
            <a:off x="2141588" y="101513"/>
            <a:ext cx="5711483"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Modelo Precio Mínimo Debtx</a:t>
            </a:r>
          </a:p>
        </p:txBody>
      </p:sp>
    </p:spTree>
    <p:extLst>
      <p:ext uri="{BB962C8B-B14F-4D97-AF65-F5344CB8AC3E}">
        <p14:creationId xmlns:p14="http://schemas.microsoft.com/office/powerpoint/2010/main" val="3612289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3DA2F06-9A66-4985-A43E-310C9933BC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B7BD8F4A-51FB-488A-B8A7-04C0F0782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F33FFED5-B009-45D8-B95A-884D7EC4D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9D31E192-91A1-4828-8642-249EAA3C020B}"/>
              </a:ext>
            </a:extLst>
          </p:cNvPr>
          <p:cNvSpPr txBox="1"/>
          <p:nvPr/>
        </p:nvSpPr>
        <p:spPr>
          <a:xfrm>
            <a:off x="4763200" y="742054"/>
            <a:ext cx="2592805" cy="830997"/>
          </a:xfrm>
          <a:prstGeom prst="rect">
            <a:avLst/>
          </a:prstGeom>
          <a:noFill/>
        </p:spPr>
        <p:txBody>
          <a:bodyPr wrap="square" rtlCol="0">
            <a:spAutoFit/>
          </a:bodyPr>
          <a:lstStyle/>
          <a:p>
            <a:pPr algn="ctr"/>
            <a:r>
              <a:rPr lang="es-ES" sz="2400" b="1" dirty="0">
                <a:solidFill>
                  <a:schemeClr val="tx1">
                    <a:lumMod val="50000"/>
                    <a:lumOff val="50000"/>
                  </a:schemeClr>
                </a:solidFill>
                <a:latin typeface="Lato Bold"/>
                <a:cs typeface="Lato Bold"/>
              </a:rPr>
              <a:t>836 FMI</a:t>
            </a:r>
          </a:p>
          <a:p>
            <a:pPr algn="ctr"/>
            <a:r>
              <a:rPr lang="es-ES" sz="2400" b="1" dirty="0">
                <a:solidFill>
                  <a:schemeClr val="tx1">
                    <a:lumMod val="50000"/>
                    <a:lumOff val="50000"/>
                  </a:schemeClr>
                </a:solidFill>
                <a:latin typeface="Lato Bold"/>
                <a:cs typeface="Lato Bold"/>
              </a:rPr>
              <a:t>142 unidades</a:t>
            </a:r>
          </a:p>
        </p:txBody>
      </p:sp>
      <p:sp>
        <p:nvSpPr>
          <p:cNvPr id="14" name="Rectángulo 13">
            <a:extLst>
              <a:ext uri="{FF2B5EF4-FFF2-40B4-BE49-F238E27FC236}">
                <a16:creationId xmlns:a16="http://schemas.microsoft.com/office/drawing/2014/main" id="{7C98250E-E4F7-4127-913E-0AA89A72B5F7}"/>
              </a:ext>
            </a:extLst>
          </p:cNvPr>
          <p:cNvSpPr/>
          <p:nvPr/>
        </p:nvSpPr>
        <p:spPr>
          <a:xfrm>
            <a:off x="6350" y="654541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endParaRPr lang="es-ES" dirty="0">
              <a:solidFill>
                <a:srgbClr val="A9A8A9"/>
              </a:solidFill>
            </a:endParaRPr>
          </a:p>
        </p:txBody>
      </p:sp>
      <p:sp>
        <p:nvSpPr>
          <p:cNvPr id="15" name="Rectángulo 14"/>
          <p:cNvSpPr/>
          <p:nvPr/>
        </p:nvSpPr>
        <p:spPr>
          <a:xfrm>
            <a:off x="-188888" y="2436446"/>
            <a:ext cx="3498574" cy="1200329"/>
          </a:xfrm>
          <a:prstGeom prst="rect">
            <a:avLst/>
          </a:prstGeom>
        </p:spPr>
        <p:txBody>
          <a:bodyPr wrap="square">
            <a:spAutoFit/>
          </a:bodyPr>
          <a:lstStyle/>
          <a:p>
            <a:pPr algn="ctr"/>
            <a:r>
              <a:rPr lang="es-ES" sz="2400" dirty="0">
                <a:solidFill>
                  <a:schemeClr val="tx1">
                    <a:lumMod val="50000"/>
                    <a:lumOff val="50000"/>
                  </a:schemeClr>
                </a:solidFill>
                <a:latin typeface="Lato Bold"/>
                <a:cs typeface="Lato Bold"/>
              </a:rPr>
              <a:t>Avalúo comercial </a:t>
            </a:r>
          </a:p>
          <a:p>
            <a:pPr algn="ctr"/>
            <a:r>
              <a:rPr lang="es-ES" sz="2400" b="1" dirty="0">
                <a:solidFill>
                  <a:schemeClr val="tx1">
                    <a:lumMod val="50000"/>
                    <a:lumOff val="50000"/>
                  </a:schemeClr>
                </a:solidFill>
                <a:latin typeface="Lato Bold"/>
                <a:cs typeface="Lato Bold"/>
              </a:rPr>
              <a:t>COP 405,743,459,368</a:t>
            </a:r>
          </a:p>
          <a:p>
            <a:pPr algn="ctr"/>
            <a:r>
              <a:rPr lang="es-ES" sz="2400" b="1" dirty="0">
                <a:solidFill>
                  <a:schemeClr val="tx1">
                    <a:lumMod val="50000"/>
                    <a:lumOff val="50000"/>
                  </a:schemeClr>
                </a:solidFill>
                <a:latin typeface="Lato Bold"/>
                <a:cs typeface="Lato Bold"/>
              </a:rPr>
              <a:t>USD 111,103,844</a:t>
            </a:r>
          </a:p>
        </p:txBody>
      </p:sp>
      <p:sp>
        <p:nvSpPr>
          <p:cNvPr id="22" name="Rectángulo 21">
            <a:extLst>
              <a:ext uri="{FF2B5EF4-FFF2-40B4-BE49-F238E27FC236}">
                <a16:creationId xmlns:a16="http://schemas.microsoft.com/office/drawing/2014/main" id="{CC45CFD1-D506-4378-A03C-B3B4300E46D9}"/>
              </a:ext>
            </a:extLst>
          </p:cNvPr>
          <p:cNvSpPr/>
          <p:nvPr/>
        </p:nvSpPr>
        <p:spPr>
          <a:xfrm>
            <a:off x="8882314" y="2495790"/>
            <a:ext cx="3498574" cy="1200329"/>
          </a:xfrm>
          <a:prstGeom prst="rect">
            <a:avLst/>
          </a:prstGeom>
        </p:spPr>
        <p:txBody>
          <a:bodyPr wrap="square">
            <a:spAutoFit/>
          </a:bodyPr>
          <a:lstStyle/>
          <a:p>
            <a:pPr algn="ctr"/>
            <a:r>
              <a:rPr lang="es-ES" sz="2400" dirty="0">
                <a:solidFill>
                  <a:schemeClr val="tx1">
                    <a:lumMod val="50000"/>
                    <a:lumOff val="50000"/>
                  </a:schemeClr>
                </a:solidFill>
                <a:latin typeface="Lato Bold"/>
                <a:cs typeface="Lato Bold"/>
              </a:rPr>
              <a:t>Valor tasado </a:t>
            </a:r>
            <a:r>
              <a:rPr lang="es-ES" sz="2400" dirty="0" err="1">
                <a:solidFill>
                  <a:schemeClr val="tx1">
                    <a:lumMod val="50000"/>
                    <a:lumOff val="50000"/>
                  </a:schemeClr>
                </a:solidFill>
                <a:latin typeface="Lato Bold"/>
                <a:cs typeface="Lato Bold"/>
              </a:rPr>
              <a:t>DebtX</a:t>
            </a:r>
            <a:endParaRPr lang="es-ES" sz="2400" dirty="0">
              <a:solidFill>
                <a:schemeClr val="tx1">
                  <a:lumMod val="50000"/>
                  <a:lumOff val="50000"/>
                </a:schemeClr>
              </a:solidFill>
              <a:latin typeface="Lato Bold"/>
              <a:cs typeface="Lato Bold"/>
            </a:endParaRPr>
          </a:p>
          <a:p>
            <a:pPr algn="ctr"/>
            <a:r>
              <a:rPr lang="es-ES" sz="2400" b="1" dirty="0">
                <a:solidFill>
                  <a:schemeClr val="tx1">
                    <a:lumMod val="50000"/>
                    <a:lumOff val="50000"/>
                  </a:schemeClr>
                </a:solidFill>
                <a:latin typeface="Lato Bold"/>
                <a:cs typeface="Lato Bold"/>
              </a:rPr>
              <a:t>COP 155,275,295,032</a:t>
            </a:r>
          </a:p>
          <a:p>
            <a:pPr algn="ctr"/>
            <a:r>
              <a:rPr lang="es-ES" sz="2400" b="1" dirty="0">
                <a:solidFill>
                  <a:schemeClr val="tx1">
                    <a:lumMod val="50000"/>
                    <a:lumOff val="50000"/>
                  </a:schemeClr>
                </a:solidFill>
                <a:latin typeface="Lato Bold"/>
                <a:cs typeface="Lato Bold"/>
              </a:rPr>
              <a:t>USD 42,518,694</a:t>
            </a:r>
          </a:p>
        </p:txBody>
      </p:sp>
      <p:sp>
        <p:nvSpPr>
          <p:cNvPr id="27" name="Abrir llave 26">
            <a:extLst>
              <a:ext uri="{FF2B5EF4-FFF2-40B4-BE49-F238E27FC236}">
                <a16:creationId xmlns:a16="http://schemas.microsoft.com/office/drawing/2014/main" id="{FE6EC77E-DBEB-4DA3-A76E-2170D85B0133}"/>
              </a:ext>
            </a:extLst>
          </p:cNvPr>
          <p:cNvSpPr/>
          <p:nvPr/>
        </p:nvSpPr>
        <p:spPr>
          <a:xfrm rot="16200000" flipH="1">
            <a:off x="5703050" y="-2395352"/>
            <a:ext cx="713104" cy="9143998"/>
          </a:xfrm>
          <a:prstGeom prst="leftBrace">
            <a:avLst>
              <a:gd name="adj1" fmla="val 0"/>
              <a:gd name="adj2" fmla="val 50000"/>
            </a:avLst>
          </a:prstGeom>
          <a:ln w="76200">
            <a:solidFill>
              <a:schemeClr val="accent1"/>
            </a:solidFill>
          </a:ln>
        </p:spPr>
        <p:style>
          <a:lnRef idx="2">
            <a:schemeClr val="accent6"/>
          </a:lnRef>
          <a:fillRef idx="0">
            <a:schemeClr val="accent6"/>
          </a:fillRef>
          <a:effectRef idx="1">
            <a:schemeClr val="accent6"/>
          </a:effectRef>
          <a:fontRef idx="minor">
            <a:schemeClr val="tx1"/>
          </a:fontRef>
        </p:style>
        <p:txBody>
          <a:bodyPr rtlCol="0" anchor="ctr"/>
          <a:lstStyle/>
          <a:p>
            <a:pPr algn="ctr"/>
            <a:endParaRPr lang="es-CO"/>
          </a:p>
        </p:txBody>
      </p:sp>
      <p:sp>
        <p:nvSpPr>
          <p:cNvPr id="30" name="CuadroTexto 29">
            <a:extLst>
              <a:ext uri="{FF2B5EF4-FFF2-40B4-BE49-F238E27FC236}">
                <a16:creationId xmlns:a16="http://schemas.microsoft.com/office/drawing/2014/main" id="{C47E2795-F7A9-4531-B01C-B53C4D87019D}"/>
              </a:ext>
            </a:extLst>
          </p:cNvPr>
          <p:cNvSpPr txBox="1"/>
          <p:nvPr/>
        </p:nvSpPr>
        <p:spPr>
          <a:xfrm>
            <a:off x="61959" y="6306916"/>
            <a:ext cx="4362655" cy="261610"/>
          </a:xfrm>
          <a:prstGeom prst="rect">
            <a:avLst/>
          </a:prstGeom>
          <a:noFill/>
        </p:spPr>
        <p:txBody>
          <a:bodyPr wrap="square" rtlCol="0">
            <a:spAutoFit/>
          </a:bodyPr>
          <a:lstStyle/>
          <a:p>
            <a:r>
              <a:rPr lang="es-ES" sz="1100" dirty="0">
                <a:solidFill>
                  <a:schemeClr val="bg1">
                    <a:lumMod val="50000"/>
                  </a:schemeClr>
                </a:solidFill>
                <a:latin typeface="Lato Bold"/>
                <a:cs typeface="Lato Bold"/>
              </a:rPr>
              <a:t>*</a:t>
            </a:r>
            <a:r>
              <a:rPr lang="es-ES" sz="1100" b="1" i="1" dirty="0">
                <a:solidFill>
                  <a:schemeClr val="bg1">
                    <a:lumMod val="50000"/>
                  </a:schemeClr>
                </a:solidFill>
                <a:latin typeface="Lato Bold"/>
                <a:cs typeface="Lato Bold"/>
              </a:rPr>
              <a:t>TRM=3.651 21/07/2020</a:t>
            </a:r>
            <a:endParaRPr lang="es-ES" sz="1600" dirty="0">
              <a:solidFill>
                <a:schemeClr val="bg1">
                  <a:lumMod val="50000"/>
                </a:schemeClr>
              </a:solidFill>
              <a:latin typeface="Lato Bold"/>
              <a:cs typeface="Lato Bold"/>
            </a:endParaRPr>
          </a:p>
        </p:txBody>
      </p:sp>
      <p:sp>
        <p:nvSpPr>
          <p:cNvPr id="23" name="CuadroTexto 22">
            <a:extLst>
              <a:ext uri="{FF2B5EF4-FFF2-40B4-BE49-F238E27FC236}">
                <a16:creationId xmlns:a16="http://schemas.microsoft.com/office/drawing/2014/main" id="{D12D1985-5423-478D-98C1-DF3C3E93C865}"/>
              </a:ext>
            </a:extLst>
          </p:cNvPr>
          <p:cNvSpPr txBox="1"/>
          <p:nvPr/>
        </p:nvSpPr>
        <p:spPr>
          <a:xfrm>
            <a:off x="527712" y="3797307"/>
            <a:ext cx="11136573" cy="2677656"/>
          </a:xfrm>
          <a:prstGeom prst="rect">
            <a:avLst/>
          </a:prstGeom>
          <a:noFill/>
        </p:spPr>
        <p:txBody>
          <a:bodyPr wrap="square" rtlCol="0">
            <a:spAutoFit/>
          </a:bodyPr>
          <a:lstStyle/>
          <a:p>
            <a:pPr algn="ctr"/>
            <a:r>
              <a:rPr lang="es-CO" sz="2400" b="1" dirty="0">
                <a:solidFill>
                  <a:schemeClr val="tx1">
                    <a:lumMod val="50000"/>
                    <a:lumOff val="50000"/>
                  </a:schemeClr>
                </a:solidFill>
                <a:latin typeface="Lato Bold"/>
              </a:rPr>
              <a:t>Valor del portafolio de acuerdo al PMV </a:t>
            </a:r>
            <a:r>
              <a:rPr lang="es-CO" sz="2400" b="1" dirty="0" err="1">
                <a:solidFill>
                  <a:schemeClr val="tx1">
                    <a:lumMod val="50000"/>
                    <a:lumOff val="50000"/>
                  </a:schemeClr>
                </a:solidFill>
                <a:latin typeface="Lato Bold"/>
              </a:rPr>
              <a:t>DebtX</a:t>
            </a:r>
            <a:r>
              <a:rPr lang="es-CO" sz="2400" b="1" dirty="0">
                <a:solidFill>
                  <a:schemeClr val="tx1">
                    <a:lumMod val="50000"/>
                    <a:lumOff val="50000"/>
                  </a:schemeClr>
                </a:solidFill>
                <a:latin typeface="Lato Bold"/>
              </a:rPr>
              <a:t>: </a:t>
            </a:r>
          </a:p>
          <a:p>
            <a:pPr algn="ctr"/>
            <a:r>
              <a:rPr lang="es-CO" sz="2400" b="1" dirty="0">
                <a:solidFill>
                  <a:schemeClr val="tx1">
                    <a:lumMod val="50000"/>
                    <a:lumOff val="50000"/>
                  </a:schemeClr>
                </a:solidFill>
                <a:latin typeface="Lato Bold"/>
              </a:rPr>
              <a:t>COP 571,559,427,743 / 58% descuento</a:t>
            </a:r>
          </a:p>
          <a:p>
            <a:pPr algn="ctr"/>
            <a:r>
              <a:rPr lang="es-CO" sz="2400" b="1" dirty="0">
                <a:solidFill>
                  <a:schemeClr val="tx1">
                    <a:lumMod val="50000"/>
                    <a:lumOff val="50000"/>
                  </a:schemeClr>
                </a:solidFill>
                <a:latin typeface="Lato Bold"/>
              </a:rPr>
              <a:t>USD 156,508,867</a:t>
            </a:r>
          </a:p>
          <a:p>
            <a:pPr algn="ctr"/>
            <a:r>
              <a:rPr lang="es-CO" sz="2400" b="1" dirty="0">
                <a:solidFill>
                  <a:schemeClr val="tx1">
                    <a:lumMod val="50000"/>
                    <a:lumOff val="50000"/>
                  </a:schemeClr>
                </a:solidFill>
                <a:latin typeface="Lato Bold"/>
              </a:rPr>
              <a:t> </a:t>
            </a:r>
          </a:p>
          <a:p>
            <a:pPr algn="ctr"/>
            <a:r>
              <a:rPr lang="es-CO" sz="2400" b="1" dirty="0">
                <a:solidFill>
                  <a:schemeClr val="tx1">
                    <a:lumMod val="50000"/>
                    <a:lumOff val="50000"/>
                  </a:schemeClr>
                </a:solidFill>
                <a:latin typeface="Lato Bold"/>
              </a:rPr>
              <a:t>Valor del portafolio (835* sin descuento): </a:t>
            </a:r>
          </a:p>
          <a:p>
            <a:pPr algn="ctr"/>
            <a:r>
              <a:rPr lang="es-CO" sz="2400" b="1" dirty="0">
                <a:solidFill>
                  <a:schemeClr val="tx1">
                    <a:lumMod val="50000"/>
                    <a:lumOff val="50000"/>
                  </a:schemeClr>
                </a:solidFill>
                <a:latin typeface="Lato Bold"/>
              </a:rPr>
              <a:t>COP 806,907,011,581 / 41% descuento</a:t>
            </a:r>
          </a:p>
          <a:p>
            <a:pPr algn="ctr"/>
            <a:r>
              <a:rPr lang="es-CO" sz="2400" b="1" dirty="0">
                <a:solidFill>
                  <a:schemeClr val="tx1">
                    <a:lumMod val="50000"/>
                    <a:lumOff val="50000"/>
                  </a:schemeClr>
                </a:solidFill>
                <a:latin typeface="Lato Bold"/>
              </a:rPr>
              <a:t>USD 220,953,581</a:t>
            </a:r>
          </a:p>
        </p:txBody>
      </p:sp>
      <p:sp>
        <p:nvSpPr>
          <p:cNvPr id="12" name="Rectángulo 11">
            <a:extLst>
              <a:ext uri="{FF2B5EF4-FFF2-40B4-BE49-F238E27FC236}">
                <a16:creationId xmlns:a16="http://schemas.microsoft.com/office/drawing/2014/main" id="{7C583F07-C8AB-4AC9-8AB6-70D7BE87C952}"/>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13" name="CuadroTexto 12">
            <a:extLst>
              <a:ext uri="{FF2B5EF4-FFF2-40B4-BE49-F238E27FC236}">
                <a16:creationId xmlns:a16="http://schemas.microsoft.com/office/drawing/2014/main" id="{412C1009-AC30-4990-9F03-B600C87F11A4}"/>
              </a:ext>
            </a:extLst>
          </p:cNvPr>
          <p:cNvSpPr txBox="1"/>
          <p:nvPr/>
        </p:nvSpPr>
        <p:spPr>
          <a:xfrm>
            <a:off x="2141588" y="101513"/>
            <a:ext cx="5711483"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Modelo Precio Mínimo Debtx</a:t>
            </a:r>
          </a:p>
        </p:txBody>
      </p:sp>
    </p:spTree>
    <p:extLst>
      <p:ext uri="{BB962C8B-B14F-4D97-AF65-F5344CB8AC3E}">
        <p14:creationId xmlns:p14="http://schemas.microsoft.com/office/powerpoint/2010/main" val="1905442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30799" y="1445241"/>
            <a:ext cx="9143999" cy="707886"/>
          </a:xfrm>
          <a:prstGeom prst="rect">
            <a:avLst/>
          </a:prstGeom>
          <a:noFill/>
        </p:spPr>
        <p:txBody>
          <a:bodyPr wrap="square" rtlCol="0">
            <a:spAutoFit/>
          </a:bodyPr>
          <a:lstStyle/>
          <a:p>
            <a:pPr algn="ctr"/>
            <a:r>
              <a:rPr lang="es-ES" sz="4000" b="1" dirty="0">
                <a:solidFill>
                  <a:srgbClr val="000A8B"/>
                </a:solidFill>
              </a:rPr>
              <a:t>PMV DEBTX</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9" name="CuadroTexto 8">
            <a:extLst>
              <a:ext uri="{FF2B5EF4-FFF2-40B4-BE49-F238E27FC236}">
                <a16:creationId xmlns:a16="http://schemas.microsoft.com/office/drawing/2014/main" id="{416B3E08-3CC1-4F60-93B9-FFD3C866D3CD}"/>
              </a:ext>
            </a:extLst>
          </p:cNvPr>
          <p:cNvSpPr txBox="1"/>
          <p:nvPr/>
        </p:nvSpPr>
        <p:spPr>
          <a:xfrm>
            <a:off x="4828368" y="1534609"/>
            <a:ext cx="9143999" cy="707886"/>
          </a:xfrm>
          <a:prstGeom prst="rect">
            <a:avLst/>
          </a:prstGeom>
          <a:noFill/>
        </p:spPr>
        <p:txBody>
          <a:bodyPr wrap="square" rtlCol="0">
            <a:spAutoFit/>
          </a:bodyPr>
          <a:lstStyle/>
          <a:p>
            <a:pPr algn="ctr"/>
            <a:r>
              <a:rPr lang="es-ES" sz="4000" b="1" dirty="0">
                <a:solidFill>
                  <a:srgbClr val="000A8B"/>
                </a:solidFill>
              </a:rPr>
              <a:t>PMV SAE</a:t>
            </a:r>
          </a:p>
        </p:txBody>
      </p:sp>
      <p:graphicFrame>
        <p:nvGraphicFramePr>
          <p:cNvPr id="10" name="Gráfico 9">
            <a:extLst>
              <a:ext uri="{FF2B5EF4-FFF2-40B4-BE49-F238E27FC236}">
                <a16:creationId xmlns:a16="http://schemas.microsoft.com/office/drawing/2014/main" id="{BF1B6840-2637-4BC1-B4E5-6CD4DAC23657}"/>
              </a:ext>
            </a:extLst>
          </p:cNvPr>
          <p:cNvGraphicFramePr>
            <a:graphicFrameLocks/>
          </p:cNvGraphicFramePr>
          <p:nvPr/>
        </p:nvGraphicFramePr>
        <p:xfrm>
          <a:off x="742832" y="2529658"/>
          <a:ext cx="5415886" cy="31017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id="{291541A5-FD7C-4BA2-AC61-F090E399551D}"/>
              </a:ext>
            </a:extLst>
          </p:cNvPr>
          <p:cNvGraphicFramePr>
            <a:graphicFrameLocks/>
          </p:cNvGraphicFramePr>
          <p:nvPr/>
        </p:nvGraphicFramePr>
        <p:xfrm>
          <a:off x="6546168" y="2468167"/>
          <a:ext cx="5415886" cy="3224744"/>
        </p:xfrm>
        <a:graphic>
          <a:graphicData uri="http://schemas.openxmlformats.org/drawingml/2006/chart">
            <c:chart xmlns:c="http://schemas.openxmlformats.org/drawingml/2006/chart" xmlns:r="http://schemas.openxmlformats.org/officeDocument/2006/relationships" r:id="rId5"/>
          </a:graphicData>
        </a:graphic>
      </p:graphicFrame>
      <p:cxnSp>
        <p:nvCxnSpPr>
          <p:cNvPr id="3" name="Conector recto 2">
            <a:extLst>
              <a:ext uri="{FF2B5EF4-FFF2-40B4-BE49-F238E27FC236}">
                <a16:creationId xmlns:a16="http://schemas.microsoft.com/office/drawing/2014/main" id="{2EAE916A-0CB7-412F-B500-D724FE62C836}"/>
              </a:ext>
            </a:extLst>
          </p:cNvPr>
          <p:cNvCxnSpPr/>
          <p:nvPr/>
        </p:nvCxnSpPr>
        <p:spPr>
          <a:xfrm flipV="1">
            <a:off x="9646506" y="3577213"/>
            <a:ext cx="0" cy="1770797"/>
          </a:xfrm>
          <a:prstGeom prst="line">
            <a:avLst/>
          </a:prstGeom>
          <a:ln w="28575"/>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CuadroTexto 14">
            <a:extLst>
              <a:ext uri="{FF2B5EF4-FFF2-40B4-BE49-F238E27FC236}">
                <a16:creationId xmlns:a16="http://schemas.microsoft.com/office/drawing/2014/main" id="{007B4307-7E48-4754-971A-20026B7D5BF1}"/>
              </a:ext>
            </a:extLst>
          </p:cNvPr>
          <p:cNvSpPr txBox="1"/>
          <p:nvPr/>
        </p:nvSpPr>
        <p:spPr>
          <a:xfrm>
            <a:off x="9723927" y="4163013"/>
            <a:ext cx="886265" cy="461665"/>
          </a:xfrm>
          <a:prstGeom prst="rect">
            <a:avLst/>
          </a:prstGeom>
          <a:noFill/>
        </p:spPr>
        <p:txBody>
          <a:bodyPr wrap="square" rtlCol="0">
            <a:spAutoFit/>
          </a:bodyPr>
          <a:lstStyle/>
          <a:p>
            <a:r>
              <a:rPr lang="es-CO" sz="2400" b="1" dirty="0"/>
              <a:t>4.577</a:t>
            </a:r>
          </a:p>
        </p:txBody>
      </p:sp>
      <p:sp>
        <p:nvSpPr>
          <p:cNvPr id="16" name="CuadroTexto 15">
            <a:extLst>
              <a:ext uri="{FF2B5EF4-FFF2-40B4-BE49-F238E27FC236}">
                <a16:creationId xmlns:a16="http://schemas.microsoft.com/office/drawing/2014/main" id="{99783204-F9E0-4B15-8D65-22358F29FDB9}"/>
              </a:ext>
            </a:extLst>
          </p:cNvPr>
          <p:cNvSpPr txBox="1"/>
          <p:nvPr/>
        </p:nvSpPr>
        <p:spPr>
          <a:xfrm>
            <a:off x="8985529" y="4827963"/>
            <a:ext cx="660977" cy="461665"/>
          </a:xfrm>
          <a:prstGeom prst="rect">
            <a:avLst/>
          </a:prstGeom>
          <a:noFill/>
        </p:spPr>
        <p:txBody>
          <a:bodyPr wrap="square" rtlCol="0">
            <a:spAutoFit/>
          </a:bodyPr>
          <a:lstStyle/>
          <a:p>
            <a:r>
              <a:rPr lang="es-CO" sz="2400" b="1" dirty="0"/>
              <a:t>491</a:t>
            </a:r>
          </a:p>
        </p:txBody>
      </p:sp>
      <p:sp>
        <p:nvSpPr>
          <p:cNvPr id="18" name="CuadroTexto 17">
            <a:extLst>
              <a:ext uri="{FF2B5EF4-FFF2-40B4-BE49-F238E27FC236}">
                <a16:creationId xmlns:a16="http://schemas.microsoft.com/office/drawing/2014/main" id="{BEE65CEE-3FA4-4DD5-9852-5C44E7AA1EE9}"/>
              </a:ext>
            </a:extLst>
          </p:cNvPr>
          <p:cNvSpPr txBox="1"/>
          <p:nvPr/>
        </p:nvSpPr>
        <p:spPr>
          <a:xfrm>
            <a:off x="2925578" y="4842236"/>
            <a:ext cx="660977" cy="461665"/>
          </a:xfrm>
          <a:prstGeom prst="rect">
            <a:avLst/>
          </a:prstGeom>
          <a:noFill/>
        </p:spPr>
        <p:txBody>
          <a:bodyPr wrap="square" rtlCol="0">
            <a:spAutoFit/>
          </a:bodyPr>
          <a:lstStyle/>
          <a:p>
            <a:r>
              <a:rPr lang="es-CO" sz="2400" b="1" dirty="0"/>
              <a:t>151</a:t>
            </a:r>
          </a:p>
        </p:txBody>
      </p:sp>
      <p:cxnSp>
        <p:nvCxnSpPr>
          <p:cNvPr id="19" name="Conector recto 18">
            <a:extLst>
              <a:ext uri="{FF2B5EF4-FFF2-40B4-BE49-F238E27FC236}">
                <a16:creationId xmlns:a16="http://schemas.microsoft.com/office/drawing/2014/main" id="{35752C1F-7464-47EF-A332-CF67D8F14DBB}"/>
              </a:ext>
            </a:extLst>
          </p:cNvPr>
          <p:cNvCxnSpPr>
            <a:cxnSpLocks/>
          </p:cNvCxnSpPr>
          <p:nvPr/>
        </p:nvCxnSpPr>
        <p:spPr>
          <a:xfrm>
            <a:off x="2925276" y="3901347"/>
            <a:ext cx="0" cy="1446663"/>
          </a:xfrm>
          <a:prstGeom prst="line">
            <a:avLst/>
          </a:prstGeom>
          <a:ln w="57150">
            <a:prstDash val="sysDash"/>
          </a:ln>
        </p:spPr>
        <p:style>
          <a:lnRef idx="3">
            <a:schemeClr val="accent2"/>
          </a:lnRef>
          <a:fillRef idx="0">
            <a:schemeClr val="accent2"/>
          </a:fillRef>
          <a:effectRef idx="2">
            <a:schemeClr val="accent2"/>
          </a:effectRef>
          <a:fontRef idx="minor">
            <a:schemeClr val="tx1"/>
          </a:fontRef>
        </p:style>
      </p:cxnSp>
      <p:cxnSp>
        <p:nvCxnSpPr>
          <p:cNvPr id="20" name="Conector recto 19">
            <a:extLst>
              <a:ext uri="{FF2B5EF4-FFF2-40B4-BE49-F238E27FC236}">
                <a16:creationId xmlns:a16="http://schemas.microsoft.com/office/drawing/2014/main" id="{B8F80636-DE40-4573-AEFF-14BC3866233E}"/>
              </a:ext>
            </a:extLst>
          </p:cNvPr>
          <p:cNvCxnSpPr>
            <a:cxnSpLocks/>
          </p:cNvCxnSpPr>
          <p:nvPr/>
        </p:nvCxnSpPr>
        <p:spPr>
          <a:xfrm>
            <a:off x="9646506" y="3749774"/>
            <a:ext cx="0" cy="1554127"/>
          </a:xfrm>
          <a:prstGeom prst="line">
            <a:avLst/>
          </a:prstGeom>
          <a:ln w="57150">
            <a:prstDash val="sysDash"/>
          </a:ln>
        </p:spPr>
        <p:style>
          <a:lnRef idx="3">
            <a:schemeClr val="accent2"/>
          </a:lnRef>
          <a:fillRef idx="0">
            <a:schemeClr val="accent2"/>
          </a:fillRef>
          <a:effectRef idx="2">
            <a:schemeClr val="accent2"/>
          </a:effectRef>
          <a:fontRef idx="minor">
            <a:schemeClr val="tx1"/>
          </a:fontRef>
        </p:style>
      </p:cxnSp>
      <p:sp>
        <p:nvSpPr>
          <p:cNvPr id="22" name="CuadroTexto 21">
            <a:extLst>
              <a:ext uri="{FF2B5EF4-FFF2-40B4-BE49-F238E27FC236}">
                <a16:creationId xmlns:a16="http://schemas.microsoft.com/office/drawing/2014/main" id="{72BAC0F2-F7C5-4DEA-9699-528E463399A6}"/>
              </a:ext>
            </a:extLst>
          </p:cNvPr>
          <p:cNvSpPr txBox="1"/>
          <p:nvPr/>
        </p:nvSpPr>
        <p:spPr>
          <a:xfrm>
            <a:off x="2332320" y="87088"/>
            <a:ext cx="5334573"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Distribución valores de los bienes comparación Modelos</a:t>
            </a:r>
          </a:p>
        </p:txBody>
      </p:sp>
      <p:sp>
        <p:nvSpPr>
          <p:cNvPr id="17" name="Rectángulo 16">
            <a:extLst>
              <a:ext uri="{FF2B5EF4-FFF2-40B4-BE49-F238E27FC236}">
                <a16:creationId xmlns:a16="http://schemas.microsoft.com/office/drawing/2014/main" id="{404E5050-C769-4C6F-9606-F9DC7CCA173B}"/>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32209190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1791988" y="114021"/>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21" name="Elipse 120">
            <a:extLst>
              <a:ext uri="{FF2B5EF4-FFF2-40B4-BE49-F238E27FC236}">
                <a16:creationId xmlns:a16="http://schemas.microsoft.com/office/drawing/2014/main" id="{CD11F93B-6F10-45F5-BEC4-2AC0E4C5923C}"/>
              </a:ext>
            </a:extLst>
          </p:cNvPr>
          <p:cNvSpPr/>
          <p:nvPr/>
        </p:nvSpPr>
        <p:spPr>
          <a:xfrm>
            <a:off x="124991" y="797710"/>
            <a:ext cx="555030" cy="53686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2</a:t>
            </a:r>
            <a:endParaRPr lang="es-CO" sz="3200" b="1" dirty="0"/>
          </a:p>
        </p:txBody>
      </p:sp>
      <p:sp>
        <p:nvSpPr>
          <p:cNvPr id="132" name="Rectángulo 131">
            <a:extLst>
              <a:ext uri="{FF2B5EF4-FFF2-40B4-BE49-F238E27FC236}">
                <a16:creationId xmlns:a16="http://schemas.microsoft.com/office/drawing/2014/main" id="{ECF26D56-8B96-45B1-96B8-9CF940AD7B5C}"/>
              </a:ext>
            </a:extLst>
          </p:cNvPr>
          <p:cNvSpPr/>
          <p:nvPr/>
        </p:nvSpPr>
        <p:spPr>
          <a:xfrm>
            <a:off x="489534" y="3872701"/>
            <a:ext cx="1426181" cy="461665"/>
          </a:xfrm>
          <a:prstGeom prst="rect">
            <a:avLst/>
          </a:prstGeom>
        </p:spPr>
        <p:txBody>
          <a:bodyPr wrap="square">
            <a:spAutoFit/>
          </a:bodyPr>
          <a:lstStyle/>
          <a:p>
            <a:pPr algn="ctr"/>
            <a:r>
              <a:rPr lang="es-ES" sz="1200" b="1" dirty="0">
                <a:solidFill>
                  <a:srgbClr val="4B4949"/>
                </a:solidFill>
              </a:rPr>
              <a:t>PRECIO MINIMO DE VENTA</a:t>
            </a:r>
          </a:p>
        </p:txBody>
      </p:sp>
      <p:cxnSp>
        <p:nvCxnSpPr>
          <p:cNvPr id="138" name="Conector recto 137">
            <a:extLst>
              <a:ext uri="{FF2B5EF4-FFF2-40B4-BE49-F238E27FC236}">
                <a16:creationId xmlns:a16="http://schemas.microsoft.com/office/drawing/2014/main" id="{2ED9D704-44A9-47CE-BC51-DC90DA187E6A}"/>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42" name="Imagen 141" descr="Imagen que contiene dibujo&#10;&#10;Descripción generada automáticamente">
            <a:extLst>
              <a:ext uri="{FF2B5EF4-FFF2-40B4-BE49-F238E27FC236}">
                <a16:creationId xmlns:a16="http://schemas.microsoft.com/office/drawing/2014/main" id="{B34FC1E9-CA10-41CE-AB3D-DA25B21AC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62" y="4453086"/>
            <a:ext cx="1178726" cy="581996"/>
          </a:xfrm>
          <a:prstGeom prst="rect">
            <a:avLst/>
          </a:prstGeom>
        </p:spPr>
      </p:pic>
      <p:sp>
        <p:nvSpPr>
          <p:cNvPr id="14" name="CuadroTexto 13">
            <a:extLst>
              <a:ext uri="{FF2B5EF4-FFF2-40B4-BE49-F238E27FC236}">
                <a16:creationId xmlns:a16="http://schemas.microsoft.com/office/drawing/2014/main" id="{C454B534-20DA-4CEE-9E76-B39258DC1C75}"/>
              </a:ext>
            </a:extLst>
          </p:cNvPr>
          <p:cNvSpPr txBox="1"/>
          <p:nvPr/>
        </p:nvSpPr>
        <p:spPr>
          <a:xfrm>
            <a:off x="2937290" y="763002"/>
            <a:ext cx="5328766" cy="400110"/>
          </a:xfrm>
          <a:prstGeom prst="rect">
            <a:avLst/>
          </a:prstGeom>
          <a:noFill/>
        </p:spPr>
        <p:txBody>
          <a:bodyPr wrap="none" rtlCol="0">
            <a:spAutoFit/>
          </a:bodyPr>
          <a:lstStyle/>
          <a:p>
            <a:pPr marL="285750" indent="-285750">
              <a:buFont typeface="Wingdings" panose="05000000000000000000" pitchFamily="2" charset="2"/>
              <a:buChar char="q"/>
            </a:pPr>
            <a:r>
              <a:rPr lang="es-CO" sz="2000" b="1" dirty="0"/>
              <a:t>Definición de precio mínimo de los inmuebles</a:t>
            </a:r>
          </a:p>
        </p:txBody>
      </p:sp>
      <p:sp>
        <p:nvSpPr>
          <p:cNvPr id="16" name="Rectángulo 15">
            <a:extLst>
              <a:ext uri="{FF2B5EF4-FFF2-40B4-BE49-F238E27FC236}">
                <a16:creationId xmlns:a16="http://schemas.microsoft.com/office/drawing/2014/main" id="{A982FA16-3310-4641-9668-59B31A821FC7}"/>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pic>
        <p:nvPicPr>
          <p:cNvPr id="17" name="Imagen 16" descr="Imagen que contiene objeto, dibujo, tabla&#10;&#10;Descripción generada automáticamente">
            <a:extLst>
              <a:ext uri="{FF2B5EF4-FFF2-40B4-BE49-F238E27FC236}">
                <a16:creationId xmlns:a16="http://schemas.microsoft.com/office/drawing/2014/main" id="{8AD76B11-3A93-4C24-B3D4-C193463D99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742" y="2239273"/>
            <a:ext cx="1528252" cy="1528252"/>
          </a:xfrm>
          <a:prstGeom prst="rect">
            <a:avLst/>
          </a:prstGeom>
        </p:spPr>
      </p:pic>
      <p:sp>
        <p:nvSpPr>
          <p:cNvPr id="3" name="CuadroTexto 2">
            <a:extLst>
              <a:ext uri="{FF2B5EF4-FFF2-40B4-BE49-F238E27FC236}">
                <a16:creationId xmlns:a16="http://schemas.microsoft.com/office/drawing/2014/main" id="{397C3BB9-E35E-421B-A8A0-F8ABCAB0EBC5}"/>
              </a:ext>
            </a:extLst>
          </p:cNvPr>
          <p:cNvSpPr txBox="1"/>
          <p:nvPr/>
        </p:nvSpPr>
        <p:spPr>
          <a:xfrm>
            <a:off x="2719436" y="1248008"/>
            <a:ext cx="8738274"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t>Altemativas planteadas en conjunto con Debtx:</a:t>
            </a:r>
          </a:p>
          <a:p>
            <a:endParaRPr lang="es-CO" dirty="0"/>
          </a:p>
          <a:p>
            <a:r>
              <a:rPr lang="es-CO" b="1" i="1" dirty="0"/>
              <a:t>1.Esperar que sucede con el precio mínimo en la etapa de ofertas indicativas:</a:t>
            </a:r>
          </a:p>
          <a:p>
            <a:endParaRPr lang="es-CO" b="1" i="1" dirty="0"/>
          </a:p>
          <a:p>
            <a:r>
              <a:rPr lang="es-CO" b="1" i="1" dirty="0"/>
              <a:t>2.Estudio de conformación de paquetes.</a:t>
            </a:r>
          </a:p>
          <a:p>
            <a:endParaRPr lang="es-CO" dirty="0"/>
          </a:p>
          <a:p>
            <a:pPr algn="just"/>
            <a:r>
              <a:rPr lang="es-CO" dirty="0"/>
              <a:t>Debtx nos manifiesta que todavía no es el momento para la conformación de paquetes,</a:t>
            </a:r>
          </a:p>
          <a:p>
            <a:pPr algn="just"/>
            <a:r>
              <a:rPr lang="es-CO" dirty="0"/>
              <a:t>consideran que los inversionistas a los que están llegando quieren comprar paquetes grandes y</a:t>
            </a:r>
          </a:p>
          <a:p>
            <a:pPr algn="just"/>
            <a:r>
              <a:rPr lang="es-CO" dirty="0"/>
              <a:t>Representativos.</a:t>
            </a:r>
          </a:p>
          <a:p>
            <a:endParaRPr lang="es-CO" dirty="0"/>
          </a:p>
          <a:p>
            <a:r>
              <a:rPr lang="es-CO" b="1" i="1" dirty="0"/>
              <a:t>3.Construccion de modelo costo beneficio :</a:t>
            </a:r>
          </a:p>
          <a:p>
            <a:endParaRPr lang="es-CO" dirty="0"/>
          </a:p>
          <a:p>
            <a:pPr algn="just"/>
            <a:r>
              <a:rPr lang="es-CO" dirty="0"/>
              <a:t>Le solicitamos a Debtx la construcción de un modelo de costo beneficio explorando las variables de ingresos con el precio mínimo planteado en contraste con las ventas futuras sin la venta masiva, llevando a un flujo el valor de los gastos en que incurrirá el frisco  y trayendo los flujos a valor presente neto.</a:t>
            </a:r>
          </a:p>
        </p:txBody>
      </p:sp>
    </p:spTree>
    <p:extLst>
      <p:ext uri="{BB962C8B-B14F-4D97-AF65-F5344CB8AC3E}">
        <p14:creationId xmlns:p14="http://schemas.microsoft.com/office/powerpoint/2010/main" val="908840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89282" y="2413213"/>
            <a:ext cx="5514903"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Aspectos Jurídicos de la venta masiva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sp>
        <p:nvSpPr>
          <p:cNvPr id="13" name="Elipse 12">
            <a:extLst>
              <a:ext uri="{FF2B5EF4-FFF2-40B4-BE49-F238E27FC236}">
                <a16:creationId xmlns:a16="http://schemas.microsoft.com/office/drawing/2014/main" id="{0165B09E-89CE-4D3D-924A-61D94EDC3250}"/>
              </a:ext>
            </a:extLst>
          </p:cNvPr>
          <p:cNvSpPr/>
          <p:nvPr/>
        </p:nvSpPr>
        <p:spPr>
          <a:xfrm>
            <a:off x="359441" y="261773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a:t>2</a:t>
            </a:r>
          </a:p>
        </p:txBody>
      </p:sp>
      <p:pic>
        <p:nvPicPr>
          <p:cNvPr id="3" name="Imagen 2" descr="Imagen que contiene tabla, hecho de madera&#10;&#10;Descripción generada automáticamente">
            <a:extLst>
              <a:ext uri="{FF2B5EF4-FFF2-40B4-BE49-F238E27FC236}">
                <a16:creationId xmlns:a16="http://schemas.microsoft.com/office/drawing/2014/main" id="{9B0D5F47-AF1D-41E4-8DA8-F8ADD0AE86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8775" y="1603717"/>
            <a:ext cx="4150360" cy="3868615"/>
          </a:xfrm>
          <a:prstGeom prst="rect">
            <a:avLst/>
          </a:prstGeom>
        </p:spPr>
      </p:pic>
    </p:spTree>
    <p:extLst>
      <p:ext uri="{BB962C8B-B14F-4D97-AF65-F5344CB8AC3E}">
        <p14:creationId xmlns:p14="http://schemas.microsoft.com/office/powerpoint/2010/main" val="29875785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5" name="Gráfico 4" descr="Casa">
            <a:extLst>
              <a:ext uri="{FF2B5EF4-FFF2-40B4-BE49-F238E27FC236}">
                <a16:creationId xmlns:a16="http://schemas.microsoft.com/office/drawing/2014/main" id="{D66F9E07-4162-48D3-B994-89760503AD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10252" y="1547586"/>
            <a:ext cx="1607092" cy="1607092"/>
          </a:xfrm>
          <a:prstGeom prst="rect">
            <a:avLst/>
          </a:prstGeom>
        </p:spPr>
      </p:pic>
      <p:sp>
        <p:nvSpPr>
          <p:cNvPr id="10" name="CuadroTexto 9">
            <a:extLst>
              <a:ext uri="{FF2B5EF4-FFF2-40B4-BE49-F238E27FC236}">
                <a16:creationId xmlns:a16="http://schemas.microsoft.com/office/drawing/2014/main" id="{C8389042-4858-4E90-8E60-BFC99356D3AA}"/>
              </a:ext>
            </a:extLst>
          </p:cNvPr>
          <p:cNvSpPr txBox="1"/>
          <p:nvPr/>
        </p:nvSpPr>
        <p:spPr>
          <a:xfrm>
            <a:off x="197062" y="2269227"/>
            <a:ext cx="5178653" cy="400110"/>
          </a:xfrm>
          <a:prstGeom prst="rect">
            <a:avLst/>
          </a:prstGeom>
          <a:noFill/>
        </p:spPr>
        <p:txBody>
          <a:bodyPr wrap="square" rtlCol="0">
            <a:spAutoFit/>
          </a:bodyPr>
          <a:lstStyle/>
          <a:p>
            <a:pPr algn="ctr"/>
            <a:r>
              <a:rPr lang="es-CO" sz="2000" b="1" dirty="0">
                <a:latin typeface="Lato Regular"/>
              </a:rPr>
              <a:t>DECLARARADOS EXTINTOS</a:t>
            </a:r>
          </a:p>
        </p:txBody>
      </p:sp>
      <p:sp>
        <p:nvSpPr>
          <p:cNvPr id="15" name="CuadroTexto 14">
            <a:extLst>
              <a:ext uri="{FF2B5EF4-FFF2-40B4-BE49-F238E27FC236}">
                <a16:creationId xmlns:a16="http://schemas.microsoft.com/office/drawing/2014/main" id="{7458FB9D-770D-4E96-A0E6-46755AA10C11}"/>
              </a:ext>
            </a:extLst>
          </p:cNvPr>
          <p:cNvSpPr txBox="1"/>
          <p:nvPr/>
        </p:nvSpPr>
        <p:spPr>
          <a:xfrm>
            <a:off x="6401926" y="2151206"/>
            <a:ext cx="5178653" cy="400110"/>
          </a:xfrm>
          <a:prstGeom prst="rect">
            <a:avLst/>
          </a:prstGeom>
          <a:noFill/>
        </p:spPr>
        <p:txBody>
          <a:bodyPr wrap="square" rtlCol="0">
            <a:spAutoFit/>
          </a:bodyPr>
          <a:lstStyle/>
          <a:p>
            <a:pPr algn="ctr"/>
            <a:r>
              <a:rPr lang="es-CO" sz="2000" b="1" dirty="0">
                <a:latin typeface="Lato Regular"/>
              </a:rPr>
              <a:t>EN PROCESO</a:t>
            </a:r>
          </a:p>
        </p:txBody>
      </p:sp>
      <p:cxnSp>
        <p:nvCxnSpPr>
          <p:cNvPr id="4" name="Conector recto 3">
            <a:extLst>
              <a:ext uri="{FF2B5EF4-FFF2-40B4-BE49-F238E27FC236}">
                <a16:creationId xmlns:a16="http://schemas.microsoft.com/office/drawing/2014/main" id="{4915FCC2-B6BE-4C5B-B1A4-7EB98D63E34F}"/>
              </a:ext>
            </a:extLst>
          </p:cNvPr>
          <p:cNvCxnSpPr>
            <a:cxnSpLocks/>
          </p:cNvCxnSpPr>
          <p:nvPr/>
        </p:nvCxnSpPr>
        <p:spPr>
          <a:xfrm flipH="1">
            <a:off x="6013796" y="3078137"/>
            <a:ext cx="2" cy="2705478"/>
          </a:xfrm>
          <a:prstGeom prst="line">
            <a:avLst/>
          </a:prstGeom>
          <a:ln>
            <a:solidFill>
              <a:srgbClr val="000A8B"/>
            </a:solidFill>
          </a:ln>
        </p:spPr>
        <p:style>
          <a:lnRef idx="3">
            <a:schemeClr val="accent1"/>
          </a:lnRef>
          <a:fillRef idx="0">
            <a:schemeClr val="accent1"/>
          </a:fillRef>
          <a:effectRef idx="2">
            <a:schemeClr val="accent1"/>
          </a:effectRef>
          <a:fontRef idx="minor">
            <a:schemeClr val="tx1"/>
          </a:fontRef>
        </p:style>
      </p:cxnSp>
      <p:pic>
        <p:nvPicPr>
          <p:cNvPr id="16" name="Gráfico 15" descr="Marcador">
            <a:extLst>
              <a:ext uri="{FF2B5EF4-FFF2-40B4-BE49-F238E27FC236}">
                <a16:creationId xmlns:a16="http://schemas.microsoft.com/office/drawing/2014/main" id="{73442628-87E6-461D-9C5B-5FF4317BA9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184372" y="3206513"/>
            <a:ext cx="476228" cy="457201"/>
          </a:xfrm>
          <a:prstGeom prst="rect">
            <a:avLst/>
          </a:prstGeom>
        </p:spPr>
      </p:pic>
      <p:sp>
        <p:nvSpPr>
          <p:cNvPr id="17" name="CuadroTexto 16">
            <a:extLst>
              <a:ext uri="{FF2B5EF4-FFF2-40B4-BE49-F238E27FC236}">
                <a16:creationId xmlns:a16="http://schemas.microsoft.com/office/drawing/2014/main" id="{AF8BA584-454E-44FE-B47F-175B87A4D09F}"/>
              </a:ext>
            </a:extLst>
          </p:cNvPr>
          <p:cNvSpPr txBox="1"/>
          <p:nvPr/>
        </p:nvSpPr>
        <p:spPr>
          <a:xfrm>
            <a:off x="635856" y="3240785"/>
            <a:ext cx="5104488" cy="584775"/>
          </a:xfrm>
          <a:prstGeom prst="rect">
            <a:avLst/>
          </a:prstGeom>
          <a:noFill/>
        </p:spPr>
        <p:txBody>
          <a:bodyPr wrap="square" rtlCol="0">
            <a:spAutoFit/>
          </a:bodyPr>
          <a:lstStyle/>
          <a:p>
            <a:pPr algn="just"/>
            <a:r>
              <a:rPr lang="es-CO" sz="1600" b="1" dirty="0">
                <a:latin typeface="Lato Regular"/>
              </a:rPr>
              <a:t>Titularidad del Derecho de Dominio en cabeza del Estado Colombiano</a:t>
            </a:r>
          </a:p>
        </p:txBody>
      </p:sp>
      <p:pic>
        <p:nvPicPr>
          <p:cNvPr id="18" name="Gráfico 17" descr="Marcador">
            <a:extLst>
              <a:ext uri="{FF2B5EF4-FFF2-40B4-BE49-F238E27FC236}">
                <a16:creationId xmlns:a16="http://schemas.microsoft.com/office/drawing/2014/main" id="{42878049-068D-43F6-A3EA-D1D9A837FA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169141" y="3889201"/>
            <a:ext cx="476228" cy="457201"/>
          </a:xfrm>
          <a:prstGeom prst="rect">
            <a:avLst/>
          </a:prstGeom>
        </p:spPr>
      </p:pic>
      <p:sp>
        <p:nvSpPr>
          <p:cNvPr id="19" name="CuadroTexto 18">
            <a:extLst>
              <a:ext uri="{FF2B5EF4-FFF2-40B4-BE49-F238E27FC236}">
                <a16:creationId xmlns:a16="http://schemas.microsoft.com/office/drawing/2014/main" id="{DA9A8023-569A-42F6-8BA0-67152CDE8BE8}"/>
              </a:ext>
            </a:extLst>
          </p:cNvPr>
          <p:cNvSpPr txBox="1"/>
          <p:nvPr/>
        </p:nvSpPr>
        <p:spPr>
          <a:xfrm>
            <a:off x="651087" y="3920106"/>
            <a:ext cx="5080375" cy="584775"/>
          </a:xfrm>
          <a:prstGeom prst="rect">
            <a:avLst/>
          </a:prstGeom>
          <a:noFill/>
        </p:spPr>
        <p:txBody>
          <a:bodyPr wrap="square" rtlCol="0">
            <a:spAutoFit/>
          </a:bodyPr>
          <a:lstStyle/>
          <a:p>
            <a:r>
              <a:rPr lang="es-CO" sz="1600" b="1" dirty="0">
                <a:latin typeface="Lato Regular"/>
              </a:rPr>
              <a:t>Sentencia proferida por la Autoridad Judicial competente</a:t>
            </a:r>
          </a:p>
        </p:txBody>
      </p:sp>
      <p:pic>
        <p:nvPicPr>
          <p:cNvPr id="20" name="Gráfico 19" descr="Marcador">
            <a:extLst>
              <a:ext uri="{FF2B5EF4-FFF2-40B4-BE49-F238E27FC236}">
                <a16:creationId xmlns:a16="http://schemas.microsoft.com/office/drawing/2014/main" id="{7A0B8098-8DA3-47C5-B285-F312C6EB8B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187549" y="4477405"/>
            <a:ext cx="476228" cy="457201"/>
          </a:xfrm>
          <a:prstGeom prst="rect">
            <a:avLst/>
          </a:prstGeom>
        </p:spPr>
      </p:pic>
      <p:sp>
        <p:nvSpPr>
          <p:cNvPr id="21" name="CuadroTexto 20">
            <a:extLst>
              <a:ext uri="{FF2B5EF4-FFF2-40B4-BE49-F238E27FC236}">
                <a16:creationId xmlns:a16="http://schemas.microsoft.com/office/drawing/2014/main" id="{33F63ABE-A9D3-4CAB-8EA1-EC812A219696}"/>
              </a:ext>
            </a:extLst>
          </p:cNvPr>
          <p:cNvSpPr txBox="1"/>
          <p:nvPr/>
        </p:nvSpPr>
        <p:spPr>
          <a:xfrm>
            <a:off x="635856" y="4542134"/>
            <a:ext cx="5169324" cy="830997"/>
          </a:xfrm>
          <a:prstGeom prst="rect">
            <a:avLst/>
          </a:prstGeom>
          <a:noFill/>
        </p:spPr>
        <p:txBody>
          <a:bodyPr wrap="square" rtlCol="0">
            <a:spAutoFit/>
          </a:bodyPr>
          <a:lstStyle/>
          <a:p>
            <a:r>
              <a:rPr lang="es-CO" sz="1600" b="1" dirty="0">
                <a:latin typeface="Lato Regular"/>
              </a:rPr>
              <a:t>Efecto Jurídico: Saneamiento automático de gravámenes y limitaciones (Art. 18 de la Ley 793 de 2002).</a:t>
            </a:r>
          </a:p>
        </p:txBody>
      </p:sp>
      <p:pic>
        <p:nvPicPr>
          <p:cNvPr id="22" name="Gráfico 21" descr="Marcador">
            <a:extLst>
              <a:ext uri="{FF2B5EF4-FFF2-40B4-BE49-F238E27FC236}">
                <a16:creationId xmlns:a16="http://schemas.microsoft.com/office/drawing/2014/main" id="{DEB20A63-8E95-4993-B097-B7FD7B638E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6286618" y="3209761"/>
            <a:ext cx="476228" cy="457201"/>
          </a:xfrm>
          <a:prstGeom prst="rect">
            <a:avLst/>
          </a:prstGeom>
        </p:spPr>
      </p:pic>
      <p:sp>
        <p:nvSpPr>
          <p:cNvPr id="23" name="CuadroTexto 22">
            <a:extLst>
              <a:ext uri="{FF2B5EF4-FFF2-40B4-BE49-F238E27FC236}">
                <a16:creationId xmlns:a16="http://schemas.microsoft.com/office/drawing/2014/main" id="{329CD8E9-30AF-42D7-B564-B1C35DD29E19}"/>
              </a:ext>
            </a:extLst>
          </p:cNvPr>
          <p:cNvSpPr txBox="1"/>
          <p:nvPr/>
        </p:nvSpPr>
        <p:spPr>
          <a:xfrm>
            <a:off x="6753333" y="3254796"/>
            <a:ext cx="5260006" cy="830997"/>
          </a:xfrm>
          <a:prstGeom prst="rect">
            <a:avLst/>
          </a:prstGeom>
          <a:noFill/>
        </p:spPr>
        <p:txBody>
          <a:bodyPr wrap="square" rtlCol="0">
            <a:spAutoFit/>
          </a:bodyPr>
          <a:lstStyle/>
          <a:p>
            <a:r>
              <a:rPr lang="es-CO" sz="1600" b="1" dirty="0">
                <a:latin typeface="Lato Regular"/>
              </a:rPr>
              <a:t>Titularidad del Derecho de Dominio en cabeza de un tercero (afectado en el proceso de extinción de dominio).</a:t>
            </a:r>
          </a:p>
        </p:txBody>
      </p:sp>
      <p:pic>
        <p:nvPicPr>
          <p:cNvPr id="24" name="Gráfico 23" descr="Marcador">
            <a:extLst>
              <a:ext uri="{FF2B5EF4-FFF2-40B4-BE49-F238E27FC236}">
                <a16:creationId xmlns:a16="http://schemas.microsoft.com/office/drawing/2014/main" id="{788A18E7-A9AA-440B-87EF-98EDEF4141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6286618" y="4001177"/>
            <a:ext cx="476228" cy="457201"/>
          </a:xfrm>
          <a:prstGeom prst="rect">
            <a:avLst/>
          </a:prstGeom>
        </p:spPr>
      </p:pic>
      <p:sp>
        <p:nvSpPr>
          <p:cNvPr id="25" name="CuadroTexto 24">
            <a:extLst>
              <a:ext uri="{FF2B5EF4-FFF2-40B4-BE49-F238E27FC236}">
                <a16:creationId xmlns:a16="http://schemas.microsoft.com/office/drawing/2014/main" id="{C69FF5C5-0758-45EE-8943-B7E923E1813B}"/>
              </a:ext>
            </a:extLst>
          </p:cNvPr>
          <p:cNvSpPr txBox="1"/>
          <p:nvPr/>
        </p:nvSpPr>
        <p:spPr>
          <a:xfrm>
            <a:off x="6753333" y="4064904"/>
            <a:ext cx="5260004" cy="830997"/>
          </a:xfrm>
          <a:prstGeom prst="rect">
            <a:avLst/>
          </a:prstGeom>
          <a:noFill/>
        </p:spPr>
        <p:txBody>
          <a:bodyPr wrap="square" rtlCol="0">
            <a:spAutoFit/>
          </a:bodyPr>
          <a:lstStyle/>
          <a:p>
            <a:r>
              <a:rPr lang="es-CO" sz="1600" b="1" dirty="0">
                <a:latin typeface="Lato Regular"/>
              </a:rPr>
              <a:t>Enajenación Temprana (Mecanismo de admón. que permite su venta – Reserva Técnica del 30% del valor comercial en caso de devolución).</a:t>
            </a:r>
          </a:p>
        </p:txBody>
      </p:sp>
      <p:sp>
        <p:nvSpPr>
          <p:cNvPr id="26" name="CuadroTexto 25">
            <a:extLst>
              <a:ext uri="{FF2B5EF4-FFF2-40B4-BE49-F238E27FC236}">
                <a16:creationId xmlns:a16="http://schemas.microsoft.com/office/drawing/2014/main" id="{27F7C256-C8A8-4B3D-A022-860B3525E4AF}"/>
              </a:ext>
            </a:extLst>
          </p:cNvPr>
          <p:cNvSpPr txBox="1"/>
          <p:nvPr/>
        </p:nvSpPr>
        <p:spPr>
          <a:xfrm>
            <a:off x="6753333" y="4843845"/>
            <a:ext cx="5260004" cy="830997"/>
          </a:xfrm>
          <a:prstGeom prst="rect">
            <a:avLst/>
          </a:prstGeom>
          <a:noFill/>
        </p:spPr>
        <p:txBody>
          <a:bodyPr wrap="square" rtlCol="0">
            <a:spAutoFit/>
          </a:bodyPr>
          <a:lstStyle/>
          <a:p>
            <a:r>
              <a:rPr lang="es-CO" sz="1600" b="1" dirty="0">
                <a:latin typeface="Lato Regular"/>
              </a:rPr>
              <a:t>Saneamiento automático de gravámenes y limitaciones a través del Acto Administrativo que transfiere la propiedad (Ley 1955 de 2019)</a:t>
            </a:r>
          </a:p>
        </p:txBody>
      </p:sp>
      <p:cxnSp>
        <p:nvCxnSpPr>
          <p:cNvPr id="27" name="Conector recto 26">
            <a:extLst>
              <a:ext uri="{FF2B5EF4-FFF2-40B4-BE49-F238E27FC236}">
                <a16:creationId xmlns:a16="http://schemas.microsoft.com/office/drawing/2014/main" id="{CD3D6091-3670-46D8-9FE2-6E1254DD1899}"/>
              </a:ext>
            </a:extLst>
          </p:cNvPr>
          <p:cNvCxnSpPr>
            <a:cxnSpLocks/>
          </p:cNvCxnSpPr>
          <p:nvPr/>
        </p:nvCxnSpPr>
        <p:spPr>
          <a:xfrm flipH="1" flipV="1">
            <a:off x="197063" y="3059213"/>
            <a:ext cx="11757249" cy="33707"/>
          </a:xfrm>
          <a:prstGeom prst="line">
            <a:avLst/>
          </a:prstGeom>
          <a:ln>
            <a:solidFill>
              <a:srgbClr val="000A8B"/>
            </a:solidFill>
          </a:ln>
        </p:spPr>
        <p:style>
          <a:lnRef idx="3">
            <a:schemeClr val="accent1"/>
          </a:lnRef>
          <a:fillRef idx="0">
            <a:schemeClr val="accent1"/>
          </a:fillRef>
          <a:effectRef idx="2">
            <a:schemeClr val="accent1"/>
          </a:effectRef>
          <a:fontRef idx="minor">
            <a:schemeClr val="tx1"/>
          </a:fontRef>
        </p:style>
      </p:cxnSp>
      <p:pic>
        <p:nvPicPr>
          <p:cNvPr id="34" name="Gráfico 33" descr="Marcador">
            <a:extLst>
              <a:ext uri="{FF2B5EF4-FFF2-40B4-BE49-F238E27FC236}">
                <a16:creationId xmlns:a16="http://schemas.microsoft.com/office/drawing/2014/main" id="{1A3D997B-92C3-487C-B43F-2B8585BF93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6286618" y="4787953"/>
            <a:ext cx="476228" cy="457201"/>
          </a:xfrm>
          <a:prstGeom prst="rect">
            <a:avLst/>
          </a:prstGeom>
        </p:spPr>
      </p:pic>
      <p:cxnSp>
        <p:nvCxnSpPr>
          <p:cNvPr id="36" name="Conector recto 35">
            <a:extLst>
              <a:ext uri="{FF2B5EF4-FFF2-40B4-BE49-F238E27FC236}">
                <a16:creationId xmlns:a16="http://schemas.microsoft.com/office/drawing/2014/main" id="{85B086EF-020C-4F83-B63A-C759D9806F51}"/>
              </a:ext>
            </a:extLst>
          </p:cNvPr>
          <p:cNvCxnSpPr>
            <a:cxnSpLocks/>
          </p:cNvCxnSpPr>
          <p:nvPr/>
        </p:nvCxnSpPr>
        <p:spPr>
          <a:xfrm flipH="1" flipV="1">
            <a:off x="193885" y="5779244"/>
            <a:ext cx="11757249" cy="33707"/>
          </a:xfrm>
          <a:prstGeom prst="line">
            <a:avLst/>
          </a:prstGeom>
          <a:ln>
            <a:solidFill>
              <a:srgbClr val="000A8B"/>
            </a:solidFill>
          </a:ln>
        </p:spPr>
        <p:style>
          <a:lnRef idx="3">
            <a:schemeClr val="accent1"/>
          </a:lnRef>
          <a:fillRef idx="0">
            <a:schemeClr val="accent1"/>
          </a:fillRef>
          <a:effectRef idx="2">
            <a:schemeClr val="accent1"/>
          </a:effectRef>
          <a:fontRef idx="minor">
            <a:schemeClr val="tx1"/>
          </a:fontRef>
        </p:style>
      </p:cxnSp>
      <p:sp>
        <p:nvSpPr>
          <p:cNvPr id="28" name="CuadroTexto 7">
            <a:extLst>
              <a:ext uri="{FF2B5EF4-FFF2-40B4-BE49-F238E27FC236}">
                <a16:creationId xmlns:a16="http://schemas.microsoft.com/office/drawing/2014/main" id="{D7E11D0D-FF52-4777-B64C-0390BBC0493C}"/>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lang="es-ES" altLang="es-CO" sz="1400" dirty="0">
                <a:solidFill>
                  <a:srgbClr val="A9A8A9"/>
                </a:solidFill>
                <a:latin typeface="Lato Regular"/>
                <a:ea typeface="Lato Regular"/>
                <a:cs typeface="Lato Regular"/>
              </a:rPr>
              <a:t>Sociedad de Activos Especiales</a:t>
            </a:r>
            <a:endPar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endParaRPr>
          </a:p>
        </p:txBody>
      </p:sp>
      <p:sp>
        <p:nvSpPr>
          <p:cNvPr id="29" name="CuadroTexto 28">
            <a:extLst>
              <a:ext uri="{FF2B5EF4-FFF2-40B4-BE49-F238E27FC236}">
                <a16:creationId xmlns:a16="http://schemas.microsoft.com/office/drawing/2014/main" id="{D410E879-2F3E-438D-A2A6-846AE42EF67E}"/>
              </a:ext>
            </a:extLst>
          </p:cNvPr>
          <p:cNvSpPr txBox="1"/>
          <p:nvPr/>
        </p:nvSpPr>
        <p:spPr>
          <a:xfrm>
            <a:off x="2369719" y="190763"/>
            <a:ext cx="537645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Bienes susceptibles de Administración</a:t>
            </a:r>
          </a:p>
        </p:txBody>
      </p:sp>
      <p:sp>
        <p:nvSpPr>
          <p:cNvPr id="30" name="Rectángulo 29">
            <a:extLst>
              <a:ext uri="{FF2B5EF4-FFF2-40B4-BE49-F238E27FC236}">
                <a16:creationId xmlns:a16="http://schemas.microsoft.com/office/drawing/2014/main" id="{C6A9B1E9-0232-402B-A8A6-877F9DC6E481}"/>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18269062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CuadroTexto 7">
            <a:extLst>
              <a:ext uri="{FF2B5EF4-FFF2-40B4-BE49-F238E27FC236}">
                <a16:creationId xmlns:a16="http://schemas.microsoft.com/office/drawing/2014/main" id="{D7E11D0D-FF52-4777-B64C-0390BBC0493C}"/>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32" name="Rounded Rectangle 3"/>
          <p:cNvSpPr/>
          <p:nvPr/>
        </p:nvSpPr>
        <p:spPr>
          <a:xfrm>
            <a:off x="4457450" y="2247080"/>
            <a:ext cx="792087" cy="662525"/>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33" name="Rounded Rectangle 4"/>
          <p:cNvSpPr/>
          <p:nvPr/>
        </p:nvSpPr>
        <p:spPr>
          <a:xfrm>
            <a:off x="4531212" y="2308777"/>
            <a:ext cx="644561" cy="539130"/>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35" name="TextBox 5"/>
          <p:cNvSpPr txBox="1"/>
          <p:nvPr/>
        </p:nvSpPr>
        <p:spPr>
          <a:xfrm>
            <a:off x="4532338" y="2359843"/>
            <a:ext cx="616009" cy="461665"/>
          </a:xfrm>
          <a:prstGeom prst="rect">
            <a:avLst/>
          </a:prstGeom>
          <a:noFill/>
        </p:spPr>
        <p:txBody>
          <a:bodyPr wrap="square" rtlCol="0" anchor="ctr">
            <a:spAutoFit/>
          </a:bodyPr>
          <a:lstStyle/>
          <a:p>
            <a:pPr algn="ctr" latinLnBrk="1"/>
            <a:r>
              <a:rPr lang="en-US" altLang="ko-KR" sz="2400" b="1" dirty="0">
                <a:latin typeface="Lato Bold"/>
                <a:cs typeface="Arial" pitchFamily="34" charset="0"/>
              </a:rPr>
              <a:t>01</a:t>
            </a:r>
            <a:endParaRPr lang="ko-KR" altLang="en-US" sz="2400" b="1" dirty="0">
              <a:latin typeface="Lato Bold"/>
              <a:cs typeface="Arial" pitchFamily="34" charset="0"/>
            </a:endParaRPr>
          </a:p>
        </p:txBody>
      </p:sp>
      <p:sp>
        <p:nvSpPr>
          <p:cNvPr id="38" name="Rounded Rectangle 15"/>
          <p:cNvSpPr/>
          <p:nvPr/>
        </p:nvSpPr>
        <p:spPr>
          <a:xfrm>
            <a:off x="5715937" y="2247080"/>
            <a:ext cx="5150225" cy="750181"/>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39" name="Rounded Rectangle 16"/>
          <p:cNvSpPr/>
          <p:nvPr/>
        </p:nvSpPr>
        <p:spPr>
          <a:xfrm>
            <a:off x="5797570" y="2350049"/>
            <a:ext cx="4986205" cy="539131"/>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40" name="TextBox 10"/>
          <p:cNvSpPr txBox="1"/>
          <p:nvPr/>
        </p:nvSpPr>
        <p:spPr bwMode="auto">
          <a:xfrm>
            <a:off x="5761016" y="2320893"/>
            <a:ext cx="5014249" cy="646331"/>
          </a:xfrm>
          <a:prstGeom prst="rect">
            <a:avLst/>
          </a:prstGeom>
        </p:spPr>
        <p:txBody>
          <a:bodyPr wrap="square">
            <a:spAutoFit/>
          </a:bodyPr>
          <a:lstStyle>
            <a:defPPr>
              <a:defRPr lang="es-CO"/>
            </a:defPPr>
            <a:lvl1pPr algn="ctr">
              <a:defRPr sz="2800" b="1">
                <a:solidFill>
                  <a:srgbClr val="000A8B"/>
                </a:solidFill>
                <a:latin typeface="Lato Bold"/>
              </a:defRPr>
            </a:lvl1pPr>
          </a:lstStyle>
          <a:p>
            <a:pPr algn="just"/>
            <a:r>
              <a:rPr lang="en-US" altLang="ko-KR" sz="1200" dirty="0">
                <a:solidFill>
                  <a:schemeClr val="tx1"/>
                </a:solidFill>
              </a:rPr>
              <a:t>VENTA DE BIENES SIN QUE HAYA TERMINADO EL PROCESO DE EXTINCIÓN DE DOMINIO. TRANSFERENCIA AUTORIZADA MEDIANTE ACTO ADMINISTRATIVO.  </a:t>
            </a:r>
          </a:p>
        </p:txBody>
      </p:sp>
      <p:sp>
        <p:nvSpPr>
          <p:cNvPr id="50" name="Rounded Rectangle 46"/>
          <p:cNvSpPr/>
          <p:nvPr/>
        </p:nvSpPr>
        <p:spPr>
          <a:xfrm>
            <a:off x="5743232" y="3930840"/>
            <a:ext cx="5150225" cy="662525"/>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51" name="Rounded Rectangle 47"/>
          <p:cNvSpPr/>
          <p:nvPr/>
        </p:nvSpPr>
        <p:spPr>
          <a:xfrm>
            <a:off x="5824103" y="3990766"/>
            <a:ext cx="4986205" cy="539131"/>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nvGrpSpPr>
          <p:cNvPr id="52" name="Group 48"/>
          <p:cNvGrpSpPr/>
          <p:nvPr/>
        </p:nvGrpSpPr>
        <p:grpSpPr>
          <a:xfrm>
            <a:off x="5849417" y="4052536"/>
            <a:ext cx="4925848" cy="760540"/>
            <a:chOff x="2094151" y="1878183"/>
            <a:chExt cx="5192742" cy="909271"/>
          </a:xfrm>
        </p:grpSpPr>
        <p:sp>
          <p:nvSpPr>
            <p:cNvPr id="53" name="TextBox 10"/>
            <p:cNvSpPr txBox="1"/>
            <p:nvPr/>
          </p:nvSpPr>
          <p:spPr bwMode="auto">
            <a:xfrm>
              <a:off x="2094151" y="1878183"/>
              <a:ext cx="5040560" cy="58874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defRPr/>
              </a:pPr>
              <a:r>
                <a:rPr lang="en-US" altLang="ko-KR" sz="1200" b="1" dirty="0">
                  <a:latin typeface="Lato Bold"/>
                </a:rPr>
                <a:t>SAE ASUME LA DEFENSA EN CASO DE RECLAMACIÓN JUDICIAL, INDEMINIDAD A FAVOR DEL INVERSIONISTA. </a:t>
              </a:r>
              <a:r>
                <a:rPr lang="en-US" altLang="ko-KR" sz="1400" b="1" dirty="0">
                  <a:latin typeface="Arial"/>
                  <a:cs typeface="Arial" pitchFamily="34" charset="0"/>
                </a:rPr>
                <a:t> </a:t>
              </a:r>
            </a:p>
          </p:txBody>
        </p:sp>
        <p:sp>
          <p:nvSpPr>
            <p:cNvPr id="54" name="TextBox 12"/>
            <p:cNvSpPr txBox="1"/>
            <p:nvPr/>
          </p:nvSpPr>
          <p:spPr bwMode="auto">
            <a:xfrm>
              <a:off x="2246333" y="2456286"/>
              <a:ext cx="5040560" cy="331168"/>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200" dirty="0">
                  <a:solidFill>
                    <a:srgbClr val="4784A1"/>
                  </a:solidFill>
                  <a:latin typeface="Arial"/>
                  <a:cs typeface="Arial" pitchFamily="34" charset="0"/>
                </a:rPr>
                <a:t>.</a:t>
              </a:r>
            </a:p>
          </p:txBody>
        </p:sp>
      </p:grpSp>
      <p:sp>
        <p:nvSpPr>
          <p:cNvPr id="58" name="Rounded Rectangle 54"/>
          <p:cNvSpPr/>
          <p:nvPr/>
        </p:nvSpPr>
        <p:spPr>
          <a:xfrm>
            <a:off x="5715937" y="4690487"/>
            <a:ext cx="5177520" cy="971256"/>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59" name="Rounded Rectangle 55"/>
          <p:cNvSpPr/>
          <p:nvPr/>
        </p:nvSpPr>
        <p:spPr>
          <a:xfrm>
            <a:off x="5849417" y="4819472"/>
            <a:ext cx="4986205" cy="732668"/>
          </a:xfrm>
          <a:prstGeom prst="roundRect">
            <a:avLst>
              <a:gd name="adj" fmla="val 18333"/>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60" name="TextBox 12"/>
          <p:cNvSpPr txBox="1"/>
          <p:nvPr/>
        </p:nvSpPr>
        <p:spPr bwMode="auto">
          <a:xfrm>
            <a:off x="5885236" y="4773205"/>
            <a:ext cx="4912563" cy="830997"/>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1200" b="1" dirty="0">
                <a:latin typeface="Lato Bold"/>
              </a:rPr>
              <a:t>EN EL EVENTO DE ORDEN JUDICAL DE DEVOLUCIÓN DE  INMUEBLES, SAE ENTREGA EL VALOR CORRESPONDIENTE EN RECURSOS LIQUIDOS CON CARGO A  LA RESERVA TÉCNICA DEL 30% ESTABLECIDA POR NORMA.  </a:t>
            </a:r>
            <a:endParaRPr lang="en-US" altLang="ko-KR" sz="1200" dirty="0">
              <a:latin typeface="Arial"/>
              <a:cs typeface="Arial" pitchFamily="34" charset="0"/>
            </a:endParaRPr>
          </a:p>
        </p:txBody>
      </p:sp>
      <p:sp>
        <p:nvSpPr>
          <p:cNvPr id="61" name="Title 2"/>
          <p:cNvSpPr txBox="1">
            <a:spLocks/>
          </p:cNvSpPr>
          <p:nvPr/>
        </p:nvSpPr>
        <p:spPr>
          <a:xfrm>
            <a:off x="83500" y="1971409"/>
            <a:ext cx="3936437" cy="1255889"/>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s-CO" sz="2800" b="1" dirty="0">
                <a:solidFill>
                  <a:srgbClr val="000A8B"/>
                </a:solidFill>
                <a:latin typeface="Lato Bold"/>
                <a:ea typeface="+mn-ea"/>
                <a:cs typeface="+mn-cs"/>
              </a:rPr>
              <a:t>Enajenación </a:t>
            </a:r>
          </a:p>
          <a:p>
            <a:r>
              <a:rPr lang="es-CO" sz="2800" b="1" dirty="0">
                <a:solidFill>
                  <a:srgbClr val="000A8B"/>
                </a:solidFill>
                <a:latin typeface="Lato Bold"/>
                <a:ea typeface="+mn-ea"/>
                <a:cs typeface="+mn-cs"/>
              </a:rPr>
              <a:t>Temprana</a:t>
            </a:r>
          </a:p>
        </p:txBody>
      </p:sp>
      <p:sp>
        <p:nvSpPr>
          <p:cNvPr id="62" name="TextBox 14"/>
          <p:cNvSpPr txBox="1"/>
          <p:nvPr/>
        </p:nvSpPr>
        <p:spPr>
          <a:xfrm>
            <a:off x="327322" y="3159491"/>
            <a:ext cx="3385886" cy="2462213"/>
          </a:xfrm>
          <a:prstGeom prst="rect">
            <a:avLst/>
          </a:prstGeom>
          <a:noFill/>
        </p:spPr>
        <p:txBody>
          <a:bodyPr wrap="square" rtlCol="0">
            <a:spAutoFit/>
          </a:bodyPr>
          <a:lstStyle/>
          <a:p>
            <a:pPr algn="just"/>
            <a:r>
              <a:rPr lang="es-CO" sz="1400" b="1" dirty="0">
                <a:latin typeface="Lato Bold"/>
              </a:rPr>
              <a:t>Mecanismo de administración que permite que los activos que se encuentran incautados con fines de extinción de dominio sean autorizados a una venta anticipada, como lo permite la Ley 1849 de 2017.</a:t>
            </a:r>
          </a:p>
          <a:p>
            <a:pPr algn="just"/>
            <a:endParaRPr lang="es-CO" altLang="ko-KR" sz="1400" b="1" dirty="0">
              <a:latin typeface="Lato Bold"/>
            </a:endParaRPr>
          </a:p>
          <a:p>
            <a:pPr algn="ctr"/>
            <a:r>
              <a:rPr lang="es-CO" sz="1400" b="1" dirty="0">
                <a:latin typeface="Lato Bold"/>
              </a:rPr>
              <a:t>No se encuentra condicionada a la etapa procesal de la acción de extinción de dominio.</a:t>
            </a:r>
          </a:p>
          <a:p>
            <a:pPr algn="just"/>
            <a:endParaRPr lang="ko-KR" altLang="en-US" sz="1400" b="1" dirty="0">
              <a:latin typeface="Lato Bold"/>
            </a:endParaRPr>
          </a:p>
        </p:txBody>
      </p:sp>
      <p:sp>
        <p:nvSpPr>
          <p:cNvPr id="63" name="Freeform 1">
            <a:extLst>
              <a:ext uri="{FF2B5EF4-FFF2-40B4-BE49-F238E27FC236}">
                <a16:creationId xmlns:a16="http://schemas.microsoft.com/office/drawing/2014/main" id="{892D4B7F-011C-484C-BDD1-E5151B53ED06}"/>
              </a:ext>
            </a:extLst>
          </p:cNvPr>
          <p:cNvSpPr/>
          <p:nvPr/>
        </p:nvSpPr>
        <p:spPr>
          <a:xfrm>
            <a:off x="3068222" y="1081894"/>
            <a:ext cx="1345207" cy="5149203"/>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540" h="4766844">
                <a:moveTo>
                  <a:pt x="624840" y="800100"/>
                </a:moveTo>
                <a:lnTo>
                  <a:pt x="624840" y="617220"/>
                </a:lnTo>
                <a:lnTo>
                  <a:pt x="800100" y="617220"/>
                </a:lnTo>
                <a:lnTo>
                  <a:pt x="800100" y="876300"/>
                </a:lnTo>
                <a:lnTo>
                  <a:pt x="449580" y="876300"/>
                </a:lnTo>
                <a:lnTo>
                  <a:pt x="449580" y="571500"/>
                </a:lnTo>
                <a:lnTo>
                  <a:pt x="266700" y="571500"/>
                </a:lnTo>
                <a:lnTo>
                  <a:pt x="723900" y="114300"/>
                </a:lnTo>
                <a:lnTo>
                  <a:pt x="1165860" y="556260"/>
                </a:lnTo>
                <a:lnTo>
                  <a:pt x="1013460" y="556260"/>
                </a:lnTo>
                <a:lnTo>
                  <a:pt x="1013460" y="960120"/>
                </a:lnTo>
                <a:lnTo>
                  <a:pt x="0" y="960120"/>
                </a:lnTo>
                <a:lnTo>
                  <a:pt x="0" y="0"/>
                </a:lnTo>
                <a:lnTo>
                  <a:pt x="1417320" y="0"/>
                </a:lnTo>
                <a:lnTo>
                  <a:pt x="1417320" y="1074420"/>
                </a:lnTo>
                <a:lnTo>
                  <a:pt x="2109415" y="1074420"/>
                </a:lnTo>
                <a:lnTo>
                  <a:pt x="2125540" y="4766844"/>
                </a:lnTo>
              </a:path>
            </a:pathLst>
          </a:custGeom>
          <a:ln w="38100">
            <a:solidFill>
              <a:srgbClr val="FF0000"/>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FF0000"/>
              </a:solidFill>
            </a:endParaRPr>
          </a:p>
        </p:txBody>
      </p:sp>
      <p:sp>
        <p:nvSpPr>
          <p:cNvPr id="64" name="Rounded Rectangle 15"/>
          <p:cNvSpPr/>
          <p:nvPr/>
        </p:nvSpPr>
        <p:spPr>
          <a:xfrm>
            <a:off x="5715561" y="3091355"/>
            <a:ext cx="5150225" cy="736598"/>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45" name="Rounded Rectangle 39"/>
          <p:cNvSpPr/>
          <p:nvPr/>
        </p:nvSpPr>
        <p:spPr>
          <a:xfrm>
            <a:off x="5811594" y="3176514"/>
            <a:ext cx="4986205" cy="580210"/>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46" name="TextBox 10"/>
          <p:cNvSpPr txBox="1"/>
          <p:nvPr/>
        </p:nvSpPr>
        <p:spPr bwMode="auto">
          <a:xfrm>
            <a:off x="5824103" y="3130342"/>
            <a:ext cx="4781487" cy="646331"/>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defRPr/>
            </a:pPr>
            <a:r>
              <a:rPr lang="en-US" altLang="ko-KR" sz="1200" b="1" dirty="0">
                <a:latin typeface="Lato Bold"/>
              </a:rPr>
              <a:t>CERO RIESGO DE PERDER LA TITULARIDAD DE LOS INMUEBLES POR RECLAMACIÓN JUDICIAL DE LOS AFECTADOS EN EL PROCESO DE EXTINCIÓN DE DOMINIO. </a:t>
            </a:r>
            <a:endParaRPr lang="en-US" altLang="ko-KR" sz="1400" b="1" dirty="0">
              <a:latin typeface="Arial"/>
              <a:cs typeface="Arial" pitchFamily="34" charset="0"/>
            </a:endParaRPr>
          </a:p>
        </p:txBody>
      </p:sp>
      <p:sp>
        <p:nvSpPr>
          <p:cNvPr id="65" name="Rounded Rectangle 3"/>
          <p:cNvSpPr/>
          <p:nvPr/>
        </p:nvSpPr>
        <p:spPr>
          <a:xfrm>
            <a:off x="4457448" y="3077779"/>
            <a:ext cx="792087" cy="662525"/>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66" name="Rounded Rectangle 3"/>
          <p:cNvSpPr/>
          <p:nvPr/>
        </p:nvSpPr>
        <p:spPr>
          <a:xfrm>
            <a:off x="4481506" y="3927566"/>
            <a:ext cx="792087" cy="662525"/>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67" name="Rounded Rectangle 3"/>
          <p:cNvSpPr/>
          <p:nvPr/>
        </p:nvSpPr>
        <p:spPr>
          <a:xfrm>
            <a:off x="4475482" y="4844852"/>
            <a:ext cx="792087" cy="662525"/>
          </a:xfrm>
          <a:prstGeom prst="roundRect">
            <a:avLst>
              <a:gd name="adj" fmla="val 10715"/>
            </a:avLst>
          </a:prstGeom>
          <a:solidFill>
            <a:srgbClr val="000099"/>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Arial"/>
            </a:endParaRPr>
          </a:p>
        </p:txBody>
      </p:sp>
      <p:sp>
        <p:nvSpPr>
          <p:cNvPr id="42" name="Rounded Rectangle 36"/>
          <p:cNvSpPr/>
          <p:nvPr/>
        </p:nvSpPr>
        <p:spPr>
          <a:xfrm>
            <a:off x="4531210" y="3132165"/>
            <a:ext cx="644561" cy="539130"/>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43" name="TextBox 37"/>
          <p:cNvSpPr txBox="1"/>
          <p:nvPr/>
        </p:nvSpPr>
        <p:spPr>
          <a:xfrm>
            <a:off x="4545485" y="3126846"/>
            <a:ext cx="616009" cy="461665"/>
          </a:xfrm>
          <a:prstGeom prst="rect">
            <a:avLst/>
          </a:prstGeom>
          <a:noFill/>
        </p:spPr>
        <p:txBody>
          <a:bodyPr wrap="square" rtlCol="0" anchor="ctr">
            <a:spAutoFit/>
          </a:bodyPr>
          <a:lstStyle/>
          <a:p>
            <a:pPr algn="ctr" latinLnBrk="1"/>
            <a:r>
              <a:rPr lang="en-US" altLang="ko-KR" sz="2400" b="1" dirty="0">
                <a:latin typeface="Lato Bold"/>
                <a:cs typeface="Arial" pitchFamily="34" charset="0"/>
              </a:rPr>
              <a:t>02</a:t>
            </a:r>
            <a:endParaRPr lang="ko-KR" altLang="en-US" sz="2400" b="1" dirty="0">
              <a:latin typeface="Lato Bold"/>
              <a:cs typeface="Arial" pitchFamily="34" charset="0"/>
            </a:endParaRPr>
          </a:p>
        </p:txBody>
      </p:sp>
      <p:sp>
        <p:nvSpPr>
          <p:cNvPr id="48" name="Rounded Rectangle 44"/>
          <p:cNvSpPr/>
          <p:nvPr/>
        </p:nvSpPr>
        <p:spPr>
          <a:xfrm>
            <a:off x="4547738" y="3975487"/>
            <a:ext cx="644561" cy="539130"/>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49" name="TextBox 45"/>
          <p:cNvSpPr txBox="1"/>
          <p:nvPr/>
        </p:nvSpPr>
        <p:spPr>
          <a:xfrm>
            <a:off x="4547809" y="4009356"/>
            <a:ext cx="616009" cy="461665"/>
          </a:xfrm>
          <a:prstGeom prst="rect">
            <a:avLst/>
          </a:prstGeom>
          <a:noFill/>
        </p:spPr>
        <p:txBody>
          <a:bodyPr wrap="square" rtlCol="0" anchor="ctr">
            <a:spAutoFit/>
          </a:bodyPr>
          <a:lstStyle/>
          <a:p>
            <a:pPr algn="ctr" latinLnBrk="1"/>
            <a:r>
              <a:rPr lang="en-US" altLang="ko-KR" sz="2400" b="1" dirty="0">
                <a:latin typeface="Lato Bold"/>
                <a:cs typeface="Arial" pitchFamily="34" charset="0"/>
              </a:rPr>
              <a:t>03</a:t>
            </a:r>
            <a:endParaRPr lang="ko-KR" altLang="en-US" sz="2400" b="1" dirty="0">
              <a:latin typeface="Lato Bold"/>
              <a:cs typeface="Arial" pitchFamily="34" charset="0"/>
            </a:endParaRPr>
          </a:p>
        </p:txBody>
      </p:sp>
      <p:sp>
        <p:nvSpPr>
          <p:cNvPr id="56" name="Rounded Rectangle 52"/>
          <p:cNvSpPr/>
          <p:nvPr/>
        </p:nvSpPr>
        <p:spPr>
          <a:xfrm>
            <a:off x="4545485" y="4891466"/>
            <a:ext cx="644561" cy="539130"/>
          </a:xfrm>
          <a:prstGeom prst="roundRect">
            <a:avLst>
              <a:gd name="adj" fmla="val 10715"/>
            </a:avLst>
          </a:prstGeom>
          <a:gradFill flip="none" rotWithShape="1">
            <a:gsLst>
              <a:gs pos="0">
                <a:sysClr val="window" lastClr="FFFFFF">
                  <a:lumMod val="92000"/>
                </a:sysClr>
              </a:gs>
              <a:gs pos="100000">
                <a:sysClr val="window" lastClr="FFFFFF"/>
              </a:gs>
            </a:gsLst>
            <a:lin ang="8100000" scaled="0"/>
            <a:tileRect/>
          </a:gradFill>
          <a:ln w="15875" cap="flat" cmpd="sng" algn="ctr">
            <a:gradFill>
              <a:gsLst>
                <a:gs pos="0">
                  <a:sysClr val="window" lastClr="FFFFFF"/>
                </a:gs>
                <a:gs pos="100000">
                  <a:srgbClr val="4784A1">
                    <a:tint val="23500"/>
                    <a:satMod val="160000"/>
                    <a:alpha val="0"/>
                  </a:srgbClr>
                </a:gs>
              </a:gsLst>
              <a:lin ang="5400000" scaled="0"/>
            </a:gra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57" name="TextBox 53"/>
          <p:cNvSpPr txBox="1"/>
          <p:nvPr/>
        </p:nvSpPr>
        <p:spPr>
          <a:xfrm>
            <a:off x="4545485" y="4928152"/>
            <a:ext cx="616009" cy="461665"/>
          </a:xfrm>
          <a:prstGeom prst="rect">
            <a:avLst/>
          </a:prstGeom>
          <a:noFill/>
        </p:spPr>
        <p:txBody>
          <a:bodyPr wrap="square" rtlCol="0" anchor="ctr">
            <a:spAutoFit/>
          </a:bodyPr>
          <a:lstStyle/>
          <a:p>
            <a:pPr algn="ctr" latinLnBrk="1"/>
            <a:r>
              <a:rPr lang="en-US" altLang="ko-KR" sz="2400" b="1" dirty="0">
                <a:latin typeface="Lato Bold"/>
                <a:cs typeface="Arial" pitchFamily="34" charset="0"/>
              </a:rPr>
              <a:t>04</a:t>
            </a:r>
            <a:endParaRPr lang="ko-KR" altLang="en-US" sz="2400" b="1" dirty="0">
              <a:latin typeface="Lato Bold"/>
              <a:cs typeface="Arial" pitchFamily="34" charset="0"/>
            </a:endParaRPr>
          </a:p>
        </p:txBody>
      </p:sp>
      <p:sp>
        <p:nvSpPr>
          <p:cNvPr id="36" name="CuadroTexto 35">
            <a:extLst>
              <a:ext uri="{FF2B5EF4-FFF2-40B4-BE49-F238E27FC236}">
                <a16:creationId xmlns:a16="http://schemas.microsoft.com/office/drawing/2014/main" id="{090F6480-3213-450A-9AD1-A49E85373CFE}"/>
              </a:ext>
            </a:extLst>
          </p:cNvPr>
          <p:cNvSpPr txBox="1"/>
          <p:nvPr/>
        </p:nvSpPr>
        <p:spPr>
          <a:xfrm>
            <a:off x="3565929" y="153648"/>
            <a:ext cx="3020401"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Características</a:t>
            </a:r>
          </a:p>
        </p:txBody>
      </p:sp>
      <p:sp>
        <p:nvSpPr>
          <p:cNvPr id="37" name="Rectángulo 36">
            <a:extLst>
              <a:ext uri="{FF2B5EF4-FFF2-40B4-BE49-F238E27FC236}">
                <a16:creationId xmlns:a16="http://schemas.microsoft.com/office/drawing/2014/main" id="{A4C4FF3D-6AA4-435E-A667-3056788A7E5E}"/>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0336448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23" name="Group 20">
            <a:extLst>
              <a:ext uri="{FF2B5EF4-FFF2-40B4-BE49-F238E27FC236}">
                <a16:creationId xmlns:a16="http://schemas.microsoft.com/office/drawing/2014/main" id="{2E1FFDAE-7AED-4029-8609-FE722A6FD596}"/>
              </a:ext>
            </a:extLst>
          </p:cNvPr>
          <p:cNvGrpSpPr/>
          <p:nvPr/>
        </p:nvGrpSpPr>
        <p:grpSpPr>
          <a:xfrm>
            <a:off x="546775" y="1718035"/>
            <a:ext cx="3152809" cy="2904320"/>
            <a:chOff x="972428" y="3308185"/>
            <a:chExt cx="2059657" cy="2008207"/>
          </a:xfrm>
        </p:grpSpPr>
        <p:sp>
          <p:nvSpPr>
            <p:cNvPr id="24" name="TextBox 21">
              <a:extLst>
                <a:ext uri="{FF2B5EF4-FFF2-40B4-BE49-F238E27FC236}">
                  <a16:creationId xmlns:a16="http://schemas.microsoft.com/office/drawing/2014/main" id="{9552AF9C-DA59-475A-B73D-A27545574518}"/>
                </a:ext>
              </a:extLst>
            </p:cNvPr>
            <p:cNvSpPr txBox="1"/>
            <p:nvPr/>
          </p:nvSpPr>
          <p:spPr>
            <a:xfrm>
              <a:off x="1106776" y="3486195"/>
              <a:ext cx="1756521" cy="18301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solidFill>
                <a:effectLst/>
                <a:uLnTx/>
                <a:uFillTx/>
                <a:latin typeface="Lato Bold"/>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Lato Bold"/>
                  <a:ea typeface="+mn-ea"/>
                  <a:cs typeface="+mn-cs"/>
                </a:rPr>
                <a:t>ASEGURA AL COMPRADOR QUE AL MOMENTO DE LA TRANSFERENCIA, LOS INMUEBLES NO CUENTAN CON GRAVÁMENES O LIMITACIONES INSCRITAS, EN EL</a:t>
              </a:r>
              <a:r>
                <a:rPr kumimoji="0" lang="es-CO" sz="1400" b="0" i="0" u="sng" strike="noStrike" kern="1200" cap="none" spc="0" normalizeH="0" baseline="0" noProof="0" dirty="0">
                  <a:ln>
                    <a:noFill/>
                  </a:ln>
                  <a:solidFill>
                    <a:prstClr val="black"/>
                  </a:solidFill>
                  <a:effectLst/>
                  <a:uLnTx/>
                  <a:uFillTx/>
                  <a:latin typeface="Lato Bold"/>
                  <a:ea typeface="+mn-ea"/>
                  <a:cs typeface="+mn-cs"/>
                </a:rPr>
                <a:t> </a:t>
              </a:r>
              <a:r>
                <a:rPr kumimoji="0" lang="es-CO" sz="1400" b="1" i="0" u="sng" strike="noStrike" kern="1200" cap="none" spc="0" normalizeH="0" baseline="0" noProof="0" dirty="0">
                  <a:ln>
                    <a:noFill/>
                  </a:ln>
                  <a:solidFill>
                    <a:prstClr val="black"/>
                  </a:solidFill>
                  <a:effectLst/>
                  <a:uLnTx/>
                  <a:uFillTx/>
                  <a:latin typeface="Lato Bold"/>
                  <a:ea typeface="+mn-ea"/>
                  <a:cs typeface="+mn-cs"/>
                </a:rPr>
                <a:t>CTL</a:t>
              </a:r>
              <a:r>
                <a:rPr kumimoji="0" lang="es-CO" sz="1400" b="0" i="0" u="sng" strike="noStrike" kern="1200" cap="none" spc="0" normalizeH="0" baseline="0" noProof="0" dirty="0">
                  <a:ln>
                    <a:noFill/>
                  </a:ln>
                  <a:solidFill>
                    <a:prstClr val="black"/>
                  </a:solidFill>
                  <a:effectLst/>
                  <a:uLnTx/>
                  <a:uFillTx/>
                  <a:latin typeface="Lato Bold"/>
                  <a:ea typeface="+mn-ea"/>
                  <a:cs typeface="+mn-cs"/>
                </a:rPr>
                <a:t> </a:t>
              </a:r>
              <a:r>
                <a:rPr kumimoji="0" lang="es-CO" sz="1400" b="0" i="0" u="none" strike="noStrike" kern="1200" cap="none" spc="0" normalizeH="0" baseline="0" noProof="0" dirty="0">
                  <a:ln>
                    <a:noFill/>
                  </a:ln>
                  <a:solidFill>
                    <a:prstClr val="black"/>
                  </a:solidFill>
                  <a:effectLst/>
                  <a:uLnTx/>
                  <a:uFillTx/>
                  <a:latin typeface="Lato Bold"/>
                  <a:ea typeface="+mn-ea"/>
                  <a:cs typeface="+mn-cs"/>
                </a:rPr>
                <a:t>SALVO AQUELLAS QUE CORRESPONDAN A LA OCUPACIÓN, POSESIÓN O TENENCIA DEL BIEN.</a:t>
              </a:r>
            </a:p>
          </p:txBody>
        </p:sp>
        <p:sp>
          <p:nvSpPr>
            <p:cNvPr id="25" name="TextBox 22">
              <a:extLst>
                <a:ext uri="{FF2B5EF4-FFF2-40B4-BE49-F238E27FC236}">
                  <a16:creationId xmlns:a16="http://schemas.microsoft.com/office/drawing/2014/main" id="{34DB8363-0A77-4CA4-801F-5D9A0D222E61}"/>
                </a:ext>
              </a:extLst>
            </p:cNvPr>
            <p:cNvSpPr txBox="1"/>
            <p:nvPr/>
          </p:nvSpPr>
          <p:spPr>
            <a:xfrm>
              <a:off x="972428" y="3308185"/>
              <a:ext cx="2059657" cy="3040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SANEAMIENTO AUTOMÁTICO</a:t>
              </a:r>
              <a:endParaRPr kumimoji="0" lang="ko-KR" altLang="en-US" sz="16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endParaRPr>
            </a:p>
          </p:txBody>
        </p:sp>
      </p:grpSp>
      <p:sp>
        <p:nvSpPr>
          <p:cNvPr id="7" name="Rectángulo 6"/>
          <p:cNvSpPr/>
          <p:nvPr/>
        </p:nvSpPr>
        <p:spPr>
          <a:xfrm>
            <a:off x="3242233" y="4930071"/>
            <a:ext cx="4430925"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000A8B"/>
                </a:solidFill>
                <a:effectLst/>
                <a:uLnTx/>
                <a:uFillTx/>
                <a:latin typeface="Lato Bold"/>
                <a:ea typeface="+mn-ea"/>
                <a:cs typeface="+mn-cs"/>
              </a:rPr>
              <a:t>TIEMPO</a:t>
            </a:r>
            <a:r>
              <a:rPr kumimoji="0" lang="es-CO" sz="1600" b="1" i="0" u="none" strike="noStrike" kern="1200" cap="none" spc="0" normalizeH="0" noProof="0" dirty="0">
                <a:ln>
                  <a:noFill/>
                </a:ln>
                <a:solidFill>
                  <a:srgbClr val="000A8B"/>
                </a:solidFill>
                <a:effectLst/>
                <a:uLnTx/>
                <a:uFillTx/>
                <a:latin typeface="Lato Bold"/>
                <a:ea typeface="+mn-ea"/>
                <a:cs typeface="+mn-cs"/>
              </a:rPr>
              <a:t> ESTIMADO DE SANEAMIENTO PARA PARTICULARES: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i="0" u="none" strike="noStrike" kern="1200" cap="none" spc="0" normalizeH="0" noProof="0" dirty="0">
                <a:ln>
                  <a:noFill/>
                </a:ln>
                <a:solidFill>
                  <a:srgbClr val="000A8B"/>
                </a:solidFill>
                <a:effectLst/>
                <a:uLnTx/>
                <a:uFillTx/>
                <a:latin typeface="Lato Bold"/>
                <a:ea typeface="+mn-ea"/>
                <a:cs typeface="+mn-cs"/>
              </a:rPr>
              <a:t>10 A 12 MESES.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i="0" u="none" strike="noStrike" kern="1200" cap="none" spc="0" normalizeH="0" noProof="0" dirty="0">
                <a:ln>
                  <a:noFill/>
                </a:ln>
                <a:solidFill>
                  <a:srgbClr val="000A8B"/>
                </a:solidFill>
                <a:effectLst/>
                <a:uLnTx/>
                <a:uFillTx/>
                <a:latin typeface="Lato Bold"/>
                <a:ea typeface="+mn-ea"/>
                <a:cs typeface="+mn-cs"/>
              </a:rPr>
              <a:t>*Sujeto la capacidad operativa del particular. </a:t>
            </a:r>
            <a:endParaRPr kumimoji="0" lang="es-CO" sz="1600" i="0" u="none" strike="noStrike" kern="1200" cap="none" spc="0" normalizeH="0" baseline="0" noProof="0" dirty="0">
              <a:ln>
                <a:noFill/>
              </a:ln>
              <a:solidFill>
                <a:srgbClr val="000A8B"/>
              </a:solidFill>
              <a:effectLst/>
              <a:uLnTx/>
              <a:uFillTx/>
              <a:latin typeface="Lato Bold"/>
              <a:ea typeface="+mn-ea"/>
              <a:cs typeface="+mn-cs"/>
            </a:endParaRPr>
          </a:p>
        </p:txBody>
      </p:sp>
      <p:sp>
        <p:nvSpPr>
          <p:cNvPr id="15" name="Rectángulo 14"/>
          <p:cNvSpPr/>
          <p:nvPr/>
        </p:nvSpPr>
        <p:spPr>
          <a:xfrm>
            <a:off x="7474375" y="4929818"/>
            <a:ext cx="4444384"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000A8B"/>
                </a:solidFill>
                <a:effectLst/>
                <a:uLnTx/>
                <a:uFillTx/>
                <a:latin typeface="Lato Bold"/>
                <a:ea typeface="+mn-ea"/>
                <a:cs typeface="+mn-cs"/>
              </a:rPr>
              <a:t>TIEMPO</a:t>
            </a:r>
            <a:r>
              <a:rPr kumimoji="0" lang="es-CO" sz="1600" b="1" i="0" u="none" strike="noStrike" kern="1200" cap="none" spc="0" normalizeH="0" noProof="0" dirty="0">
                <a:ln>
                  <a:noFill/>
                </a:ln>
                <a:solidFill>
                  <a:srgbClr val="000A8B"/>
                </a:solidFill>
                <a:effectLst/>
                <a:uLnTx/>
                <a:uFillTx/>
                <a:latin typeface="Lato Bold"/>
                <a:ea typeface="+mn-ea"/>
                <a:cs typeface="+mn-cs"/>
              </a:rPr>
              <a:t> ESTIMADO SANEAMIENTO SAE: </a:t>
            </a:r>
          </a:p>
          <a:p>
            <a:pPr algn="ctr"/>
            <a:r>
              <a:rPr lang="es-CO" sz="1600" dirty="0">
                <a:solidFill>
                  <a:srgbClr val="000A8B"/>
                </a:solidFill>
                <a:latin typeface="Lato Bold"/>
              </a:rPr>
              <a:t>INMEDIATO</a:t>
            </a:r>
          </a:p>
          <a:p>
            <a:pPr algn="ctr"/>
            <a:r>
              <a:rPr lang="es-CO" sz="1600" dirty="0">
                <a:solidFill>
                  <a:srgbClr val="000A8B"/>
                </a:solidFill>
                <a:latin typeface="Lato Bold"/>
              </a:rPr>
              <a:t>En virtud de la transferencia a través de acto administrativo traslaticio de dominio.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i="0" u="none" strike="noStrike" kern="1200" cap="none" spc="0" normalizeH="0" noProof="0" dirty="0">
              <a:ln>
                <a:noFill/>
              </a:ln>
              <a:solidFill>
                <a:srgbClr val="000A8B"/>
              </a:solidFill>
              <a:effectLst/>
              <a:uLnTx/>
              <a:uFillTx/>
              <a:latin typeface="Lato Bold"/>
            </a:endParaRPr>
          </a:p>
        </p:txBody>
      </p:sp>
      <p:pic>
        <p:nvPicPr>
          <p:cNvPr id="1030" name="Picture 6" descr="https://attachments.office.net/owa/hediaz%40saesas.gov.co/service.svc/s/GetAttachmentThumbnail?id=AAMkADhiODg3Y2JkLTY0YTUtNDQzNy1iZGIzLWJmZThkNzVlZDhhYQBGAAAAAAAKDMhgFu5XSZxyflUVHnBnBwBdGyDXqslISpBuLjGBivscAAAAAAEMAABdGyDXqslISpBuLjGBivscAADF9ZRSAAABEgAQAHS0sjNpLepLihWXkimm%2FhA%3D&amp;thumbnailType=2&amp;owa=outlook.office.com&amp;scriptVer=2020062804.02&amp;X-OWA-CANARY=wri-CNfuX0-sFe1n7t6zzrAtfz6CItgY85LVm8jeJOb6i4RTtmRO9D08_P1mx-1aSHUwhSDTJoE.&amp;token=eyJhbGciOiJSUzI1NiIsImtpZCI6IjU2MzU4ODUyMzRCOTI1MkRERTAwNTc2NkQ5RDlGMjc2NTY1RjYzRTIiLCJ4NXQiOiJWaldJVWpTNUpTM2VBRmRtMmRueWRsWmZZLUkiLCJ0eXAiOiJKV1QifQ.eyJvcmlnaW4iOiJodHRwczovL291dGxvb2sub2ZmaWNlLmNvbSIsInVjIjoiOTliYjAwMzQ5ODMyNDA2MGEzYjcxMjJhZjAxMzgxOTUiLCJzaWduaW5fc3RhdGUiOiJbXCJrbXNpXCJdIiwidmVyIjoiRXhjaGFuZ2UuQ2FsbGJhY2suVjEiLCJhcHBjdHhzZW5kZXIiOiJPd2FEb3dubG9hZEAyY2M4Y2RmOC01NTE4LTRmODAtOWVkOS01YTY5ZjYzOGMyODEiLCJpc3NyaW5nIjoiV1ciLCJhcHBjdHgiOiJ7XCJtc2V4Y2hwcm90XCI6XCJvd2FcIixcInByaW1hcnlzaWRcIjpcIlMtMS01LTIxLTM3NzE2NTU4NjEtMjU1NDI5ODcwNS01ODQ5ODI3NDAtMjc3Mjg3MzBcIixcInB1aWRcIjpcIjExNTM4MDExMTU2ODIzMzkwMzRcIixcIm9pZFwiOlwiMTlkMWMyOGMtOTRlOS00NDg0LWIzMTYtZTBlYjJkOTYzZWFhXCIsXCJzY29wZVwiOlwiT3dhRG93bmxvYWRcIn0iLCJuYmYiOjE1OTQxMzE5MTgsImV4cCI6MTU5NDEzMjUxOCwiaXNzIjoiMDAwMDAwMDItMDAwMC0wZmYxLWNlMDAtMDAwMDAwMDAwMDAwQDJjYzhjZGY4LTU1MTgtNGY4MC05ZWQ5LTVhNjlmNjM4YzI4MSIsImF1ZCI6IjAwMDAwMDAyLTAwMDAtMGZmMS1jZTAwLTAwMDAwMDAwMDAwMC9hdHRhY2htZW50cy5vZmZpY2UubmV0QDJjYzhjZGY4LTU1MTgtNGY4MC05ZWQ5LTVhNjlmNjM4YzI4MSIsImhhcHAiOiJvd2EifQ.A2BVDM1Z6iMzwX0e6mO6jDe_se70PNi1LEXBIIOn-7e-RPJw1oBTyotT05Dvq5_bPNiWuLdOIDKfR4A0hn4NE5sWoiOHuHMM0lPcWAph7d2Wieme8Ck3P39qkOplEat_hxYrwHfZfynS-oHxD7Wfoih793oinrHxnosEfARjnDbbEnHkqwAGvoTOz6pb3-bQilHmBX3dYSpGQJKOT44iNl_nMbg_F2F6rYNulTHvEbA6NJP_BMZsFckrthy27BZHNb7HwltnkMJ51QN2PGl2FMr56-hFU0Um_MEWn2AezKZcYB949Lq1dUFoIezH2vNiZ1lquR7LLgBtYelMyGnhcw&amp;animation=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4216" y="1454234"/>
            <a:ext cx="6900318" cy="3168121"/>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EA59AA8A-1EC0-4ECB-AAEC-F01BE2F17C68}"/>
              </a:ext>
            </a:extLst>
          </p:cNvPr>
          <p:cNvSpPr txBox="1"/>
          <p:nvPr/>
        </p:nvSpPr>
        <p:spPr>
          <a:xfrm>
            <a:off x="1715245" y="-23011"/>
            <a:ext cx="6204438"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Beneficios normativos</a:t>
            </a:r>
          </a:p>
          <a:p>
            <a:pPr algn="ctr"/>
            <a:r>
              <a:rPr lang="es-ES" sz="3600" b="1" dirty="0">
                <a:solidFill>
                  <a:srgbClr val="000A8B"/>
                </a:solidFill>
              </a:rPr>
              <a:t>al adquirir los bienes</a:t>
            </a:r>
          </a:p>
        </p:txBody>
      </p:sp>
      <p:sp>
        <p:nvSpPr>
          <p:cNvPr id="17" name="Rectángulo 16">
            <a:extLst>
              <a:ext uri="{FF2B5EF4-FFF2-40B4-BE49-F238E27FC236}">
                <a16:creationId xmlns:a16="http://schemas.microsoft.com/office/drawing/2014/main" id="{59A888BC-7F33-437A-A072-F81EC3C054A9}"/>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30613051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BEF3B8-696E-4D6E-9567-90D019D48207}"/>
              </a:ext>
            </a:extLst>
          </p:cNvPr>
          <p:cNvSpPr>
            <a:spLocks noGrp="1"/>
          </p:cNvSpPr>
          <p:nvPr>
            <p:ph type="sldNum" sz="quarter" idx="12"/>
          </p:nvPr>
        </p:nvSpPr>
        <p:spPr>
          <a:xfrm>
            <a:off x="343190" y="6293244"/>
            <a:ext cx="439241" cy="3904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8327C5-B821-4FE9-A59A-A60D9EB59A9A}" type="slidenum">
              <a:rPr kumimoji="0" lang="en-US" sz="1400" b="0" i="0" u="none" strike="noStrike" kern="1200" cap="none" spc="0" normalizeH="0" baseline="0" noProof="0" smtClean="0">
                <a:ln>
                  <a:noFill/>
                </a:ln>
                <a:solidFill>
                  <a:srgbClr val="2F3A46"/>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56</a:t>
            </a:fld>
            <a:endParaRPr kumimoji="0" lang="en-US" sz="1400" b="0" i="0" u="none" strike="noStrike" kern="1200" cap="none" spc="0" normalizeH="0" baseline="0" noProof="0" dirty="0">
              <a:ln>
                <a:noFill/>
              </a:ln>
              <a:solidFill>
                <a:srgbClr val="2F3A46"/>
              </a:solidFill>
              <a:effectLst/>
              <a:uLnTx/>
              <a:uFillTx/>
              <a:latin typeface="Arial"/>
              <a:cs typeface="+mn-cs"/>
            </a:endParaRPr>
          </a:p>
        </p:txBody>
      </p:sp>
      <p:grpSp>
        <p:nvGrpSpPr>
          <p:cNvPr id="5" name="Group 4">
            <a:extLst>
              <a:ext uri="{FF2B5EF4-FFF2-40B4-BE49-F238E27FC236}">
                <a16:creationId xmlns:a16="http://schemas.microsoft.com/office/drawing/2014/main" id="{7178BF44-9D5C-4AF0-8D5B-92914B175E8C}"/>
              </a:ext>
            </a:extLst>
          </p:cNvPr>
          <p:cNvGrpSpPr>
            <a:grpSpLocks noChangeAspect="1"/>
          </p:cNvGrpSpPr>
          <p:nvPr/>
        </p:nvGrpSpPr>
        <p:grpSpPr>
          <a:xfrm>
            <a:off x="3611726" y="3218562"/>
            <a:ext cx="4721371" cy="3398133"/>
            <a:chOff x="5022138" y="2762344"/>
            <a:chExt cx="2803283" cy="2017619"/>
          </a:xfrm>
          <a:scene3d>
            <a:camera prst="orthographicFront">
              <a:rot lat="0" lon="11400000" rev="600000"/>
            </a:camera>
            <a:lightRig rig="threePt" dir="t"/>
          </a:scene3d>
        </p:grpSpPr>
        <p:sp>
          <p:nvSpPr>
            <p:cNvPr id="20" name="Freeform 2593">
              <a:extLst>
                <a:ext uri="{FF2B5EF4-FFF2-40B4-BE49-F238E27FC236}">
                  <a16:creationId xmlns:a16="http://schemas.microsoft.com/office/drawing/2014/main" id="{0B09D0DE-087C-4C87-AF71-FE0F38CE5BCA}"/>
                </a:ext>
              </a:extLst>
            </p:cNvPr>
            <p:cNvSpPr>
              <a:spLocks/>
            </p:cNvSpPr>
            <p:nvPr/>
          </p:nvSpPr>
          <p:spPr bwMode="auto">
            <a:xfrm rot="2657646">
              <a:off x="6746246" y="2762344"/>
              <a:ext cx="1079175" cy="767724"/>
            </a:xfrm>
            <a:custGeom>
              <a:avLst/>
              <a:gdLst>
                <a:gd name="T0" fmla="*/ 0 w 5223"/>
                <a:gd name="T1" fmla="*/ 279 h 3702"/>
                <a:gd name="T2" fmla="*/ 5223 w 5223"/>
                <a:gd name="T3" fmla="*/ 2041 h 3702"/>
                <a:gd name="T4" fmla="*/ 3534 w 5223"/>
                <a:gd name="T5" fmla="*/ 3702 h 3702"/>
                <a:gd name="T6" fmla="*/ 745 w 5223"/>
                <a:gd name="T7" fmla="*/ 2589 h 3702"/>
                <a:gd name="T8" fmla="*/ 0 w 5223"/>
                <a:gd name="T9" fmla="*/ 279 h 3702"/>
                <a:gd name="T10" fmla="*/ 0 w 5223"/>
                <a:gd name="T11" fmla="*/ 279 h 3702"/>
              </a:gdLst>
              <a:ahLst/>
              <a:cxnLst>
                <a:cxn ang="0">
                  <a:pos x="T0" y="T1"/>
                </a:cxn>
                <a:cxn ang="0">
                  <a:pos x="T2" y="T3"/>
                </a:cxn>
                <a:cxn ang="0">
                  <a:pos x="T4" y="T5"/>
                </a:cxn>
                <a:cxn ang="0">
                  <a:pos x="T6" y="T7"/>
                </a:cxn>
                <a:cxn ang="0">
                  <a:pos x="T8" y="T9"/>
                </a:cxn>
                <a:cxn ang="0">
                  <a:pos x="T10" y="T11"/>
                </a:cxn>
              </a:cxnLst>
              <a:rect l="0" t="0" r="r" b="b"/>
              <a:pathLst>
                <a:path w="5223" h="3702">
                  <a:moveTo>
                    <a:pt x="0" y="279"/>
                  </a:moveTo>
                  <a:cubicBezTo>
                    <a:pt x="1930" y="0"/>
                    <a:pt x="3857" y="646"/>
                    <a:pt x="5223" y="2041"/>
                  </a:cubicBezTo>
                  <a:lnTo>
                    <a:pt x="3534" y="3702"/>
                  </a:lnTo>
                  <a:cubicBezTo>
                    <a:pt x="2797" y="2950"/>
                    <a:pt x="1795" y="2562"/>
                    <a:pt x="745" y="2589"/>
                  </a:cubicBezTo>
                  <a:cubicBezTo>
                    <a:pt x="888" y="1743"/>
                    <a:pt x="613" y="883"/>
                    <a:pt x="0" y="279"/>
                  </a:cubicBezTo>
                  <a:lnTo>
                    <a:pt x="0" y="279"/>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p:txBody>
        </p:sp>
        <p:sp>
          <p:nvSpPr>
            <p:cNvPr id="22" name="Freeform 2595">
              <a:extLst>
                <a:ext uri="{FF2B5EF4-FFF2-40B4-BE49-F238E27FC236}">
                  <a16:creationId xmlns:a16="http://schemas.microsoft.com/office/drawing/2014/main" id="{0151C28C-9A2A-4A1D-85D7-666F9E24F106}"/>
                </a:ext>
              </a:extLst>
            </p:cNvPr>
            <p:cNvSpPr>
              <a:spLocks/>
            </p:cNvSpPr>
            <p:nvPr/>
          </p:nvSpPr>
          <p:spPr bwMode="auto">
            <a:xfrm>
              <a:off x="6925209" y="3540022"/>
              <a:ext cx="730913" cy="877753"/>
            </a:xfrm>
            <a:custGeom>
              <a:avLst/>
              <a:gdLst>
                <a:gd name="T0" fmla="*/ 3454 w 3454"/>
                <a:gd name="T1" fmla="*/ 0 h 4293"/>
                <a:gd name="T2" fmla="*/ 1680 w 3454"/>
                <a:gd name="T3" fmla="*/ 4293 h 4293"/>
                <a:gd name="T4" fmla="*/ 0 w 3454"/>
                <a:gd name="T5" fmla="*/ 2622 h 4293"/>
                <a:gd name="T6" fmla="*/ 1078 w 3454"/>
                <a:gd name="T7" fmla="*/ 0 h 4293"/>
                <a:gd name="T8" fmla="*/ 3454 w 3454"/>
                <a:gd name="T9" fmla="*/ 0 h 4293"/>
                <a:gd name="T10" fmla="*/ 3454 w 3454"/>
                <a:gd name="T11" fmla="*/ 0 h 4293"/>
              </a:gdLst>
              <a:ahLst/>
              <a:cxnLst>
                <a:cxn ang="0">
                  <a:pos x="T0" y="T1"/>
                </a:cxn>
                <a:cxn ang="0">
                  <a:pos x="T2" y="T3"/>
                </a:cxn>
                <a:cxn ang="0">
                  <a:pos x="T4" y="T5"/>
                </a:cxn>
                <a:cxn ang="0">
                  <a:pos x="T6" y="T7"/>
                </a:cxn>
                <a:cxn ang="0">
                  <a:pos x="T8" y="T9"/>
                </a:cxn>
                <a:cxn ang="0">
                  <a:pos x="T10" y="T11"/>
                </a:cxn>
              </a:cxnLst>
              <a:rect l="0" t="0" r="r" b="b"/>
              <a:pathLst>
                <a:path w="3454" h="4293">
                  <a:moveTo>
                    <a:pt x="3454" y="0"/>
                  </a:moveTo>
                  <a:cubicBezTo>
                    <a:pt x="3454" y="1602"/>
                    <a:pt x="2809" y="3157"/>
                    <a:pt x="1680" y="4293"/>
                  </a:cubicBezTo>
                  <a:lnTo>
                    <a:pt x="0" y="2622"/>
                  </a:lnTo>
                  <a:cubicBezTo>
                    <a:pt x="697" y="1920"/>
                    <a:pt x="1078" y="989"/>
                    <a:pt x="1078" y="0"/>
                  </a:cubicBezTo>
                  <a:lnTo>
                    <a:pt x="3454" y="0"/>
                  </a:lnTo>
                  <a:lnTo>
                    <a:pt x="3454" y="0"/>
                  </a:lnTo>
                  <a:close/>
                </a:path>
              </a:pathLst>
            </a:custGeom>
            <a:solidFill>
              <a:schemeClr val="accent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
          <p:nvSpPr>
            <p:cNvPr id="23" name="Freeform 2596">
              <a:extLst>
                <a:ext uri="{FF2B5EF4-FFF2-40B4-BE49-F238E27FC236}">
                  <a16:creationId xmlns:a16="http://schemas.microsoft.com/office/drawing/2014/main" id="{B8A8A949-B6F0-4FEC-8D2C-EC437963F086}"/>
                </a:ext>
              </a:extLst>
            </p:cNvPr>
            <p:cNvSpPr>
              <a:spLocks/>
            </p:cNvSpPr>
            <p:nvPr/>
          </p:nvSpPr>
          <p:spPr bwMode="auto">
            <a:xfrm>
              <a:off x="6387642" y="4073667"/>
              <a:ext cx="904882" cy="703801"/>
            </a:xfrm>
            <a:custGeom>
              <a:avLst/>
              <a:gdLst>
                <a:gd name="T0" fmla="*/ 4322 w 4322"/>
                <a:gd name="T1" fmla="*/ 1670 h 3470"/>
                <a:gd name="T2" fmla="*/ 3 w 4322"/>
                <a:gd name="T3" fmla="*/ 3470 h 3470"/>
                <a:gd name="T4" fmla="*/ 0 w 4322"/>
                <a:gd name="T5" fmla="*/ 1094 h 3470"/>
                <a:gd name="T6" fmla="*/ 2642 w 4322"/>
                <a:gd name="T7" fmla="*/ 0 h 3470"/>
                <a:gd name="T8" fmla="*/ 4322 w 4322"/>
                <a:gd name="T9" fmla="*/ 1670 h 3470"/>
                <a:gd name="T10" fmla="*/ 4322 w 4322"/>
                <a:gd name="T11" fmla="*/ 1670 h 3470"/>
              </a:gdLst>
              <a:ahLst/>
              <a:cxnLst>
                <a:cxn ang="0">
                  <a:pos x="T0" y="T1"/>
                </a:cxn>
                <a:cxn ang="0">
                  <a:pos x="T2" y="T3"/>
                </a:cxn>
                <a:cxn ang="0">
                  <a:pos x="T4" y="T5"/>
                </a:cxn>
                <a:cxn ang="0">
                  <a:pos x="T6" y="T7"/>
                </a:cxn>
                <a:cxn ang="0">
                  <a:pos x="T8" y="T9"/>
                </a:cxn>
                <a:cxn ang="0">
                  <a:pos x="T10" y="T11"/>
                </a:cxn>
              </a:cxnLst>
              <a:rect l="0" t="0" r="r" b="b"/>
              <a:pathLst>
                <a:path w="4322" h="3470">
                  <a:moveTo>
                    <a:pt x="4322" y="1670"/>
                  </a:moveTo>
                  <a:cubicBezTo>
                    <a:pt x="3180" y="2819"/>
                    <a:pt x="1624" y="3470"/>
                    <a:pt x="3" y="3470"/>
                  </a:cubicBezTo>
                  <a:lnTo>
                    <a:pt x="0" y="1094"/>
                  </a:lnTo>
                  <a:cubicBezTo>
                    <a:pt x="994" y="1094"/>
                    <a:pt x="1941" y="705"/>
                    <a:pt x="2642" y="0"/>
                  </a:cubicBezTo>
                  <a:lnTo>
                    <a:pt x="4322" y="1670"/>
                  </a:lnTo>
                  <a:lnTo>
                    <a:pt x="4322" y="167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
          <p:nvSpPr>
            <p:cNvPr id="24" name="Freeform 2597">
              <a:extLst>
                <a:ext uri="{FF2B5EF4-FFF2-40B4-BE49-F238E27FC236}">
                  <a16:creationId xmlns:a16="http://schemas.microsoft.com/office/drawing/2014/main" id="{42547946-D6A8-4B1E-980E-0A7E6E81ADF4}"/>
                </a:ext>
              </a:extLst>
            </p:cNvPr>
            <p:cNvSpPr>
              <a:spLocks/>
            </p:cNvSpPr>
            <p:nvPr/>
          </p:nvSpPr>
          <p:spPr bwMode="auto">
            <a:xfrm>
              <a:off x="5508697" y="4073667"/>
              <a:ext cx="878945" cy="706296"/>
            </a:xfrm>
            <a:custGeom>
              <a:avLst/>
              <a:gdLst>
                <a:gd name="T0" fmla="*/ 4318 w 4318"/>
                <a:gd name="T1" fmla="*/ 3471 h 3471"/>
                <a:gd name="T2" fmla="*/ 0 w 4318"/>
                <a:gd name="T3" fmla="*/ 1671 h 3471"/>
                <a:gd name="T4" fmla="*/ 1680 w 4318"/>
                <a:gd name="T5" fmla="*/ 0 h 3471"/>
                <a:gd name="T6" fmla="*/ 4318 w 4318"/>
                <a:gd name="T7" fmla="*/ 1094 h 3471"/>
                <a:gd name="T8" fmla="*/ 4318 w 4318"/>
                <a:gd name="T9" fmla="*/ 3471 h 3471"/>
                <a:gd name="T10" fmla="*/ 4318 w 4318"/>
                <a:gd name="T11" fmla="*/ 3471 h 3471"/>
              </a:gdLst>
              <a:ahLst/>
              <a:cxnLst>
                <a:cxn ang="0">
                  <a:pos x="T0" y="T1"/>
                </a:cxn>
                <a:cxn ang="0">
                  <a:pos x="T2" y="T3"/>
                </a:cxn>
                <a:cxn ang="0">
                  <a:pos x="T4" y="T5"/>
                </a:cxn>
                <a:cxn ang="0">
                  <a:pos x="T6" y="T7"/>
                </a:cxn>
                <a:cxn ang="0">
                  <a:pos x="T8" y="T9"/>
                </a:cxn>
                <a:cxn ang="0">
                  <a:pos x="T10" y="T11"/>
                </a:cxn>
              </a:cxnLst>
              <a:rect l="0" t="0" r="r" b="b"/>
              <a:pathLst>
                <a:path w="4318" h="3471">
                  <a:moveTo>
                    <a:pt x="4318" y="3471"/>
                  </a:moveTo>
                  <a:cubicBezTo>
                    <a:pt x="2698" y="3471"/>
                    <a:pt x="1141" y="2820"/>
                    <a:pt x="0" y="1671"/>
                  </a:cubicBezTo>
                  <a:lnTo>
                    <a:pt x="1680" y="0"/>
                  </a:lnTo>
                  <a:cubicBezTo>
                    <a:pt x="2379" y="703"/>
                    <a:pt x="3327" y="1094"/>
                    <a:pt x="4318" y="1094"/>
                  </a:cubicBezTo>
                  <a:lnTo>
                    <a:pt x="4318" y="3471"/>
                  </a:lnTo>
                  <a:lnTo>
                    <a:pt x="4318" y="347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
          <p:nvSpPr>
            <p:cNvPr id="25" name="Freeform 2598">
              <a:extLst>
                <a:ext uri="{FF2B5EF4-FFF2-40B4-BE49-F238E27FC236}">
                  <a16:creationId xmlns:a16="http://schemas.microsoft.com/office/drawing/2014/main" id="{04E74594-358E-4A2F-BC06-A83D59B1C590}"/>
                </a:ext>
              </a:extLst>
            </p:cNvPr>
            <p:cNvSpPr>
              <a:spLocks/>
            </p:cNvSpPr>
            <p:nvPr/>
          </p:nvSpPr>
          <p:spPr bwMode="auto">
            <a:xfrm>
              <a:off x="5022138" y="3108397"/>
              <a:ext cx="827936" cy="1302723"/>
            </a:xfrm>
            <a:custGeom>
              <a:avLst/>
              <a:gdLst>
                <a:gd name="T0" fmla="*/ 612 w 4064"/>
                <a:gd name="T1" fmla="*/ 1960 h 6413"/>
                <a:gd name="T2" fmla="*/ 0 w 4064"/>
                <a:gd name="T3" fmla="*/ 2266 h 6413"/>
                <a:gd name="T4" fmla="*/ 0 w 4064"/>
                <a:gd name="T5" fmla="*/ 905 h 6413"/>
                <a:gd name="T6" fmla="*/ 1810 w 4064"/>
                <a:gd name="T7" fmla="*/ 0 h 6413"/>
                <a:gd name="T8" fmla="*/ 3620 w 4064"/>
                <a:gd name="T9" fmla="*/ 905 h 6413"/>
                <a:gd name="T10" fmla="*/ 3618 w 4064"/>
                <a:gd name="T11" fmla="*/ 2266 h 6413"/>
                <a:gd name="T12" fmla="*/ 2989 w 4064"/>
                <a:gd name="T13" fmla="*/ 1951 h 6413"/>
                <a:gd name="T14" fmla="*/ 4064 w 4064"/>
                <a:gd name="T15" fmla="*/ 4742 h 6413"/>
                <a:gd name="T16" fmla="*/ 2384 w 4064"/>
                <a:gd name="T17" fmla="*/ 6413 h 6413"/>
                <a:gd name="T18" fmla="*/ 612 w 4064"/>
                <a:gd name="T19" fmla="*/ 1960 h 6413"/>
                <a:gd name="T20" fmla="*/ 612 w 4064"/>
                <a:gd name="T21" fmla="*/ 1960 h 6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64" h="6413">
                  <a:moveTo>
                    <a:pt x="612" y="1960"/>
                  </a:moveTo>
                  <a:lnTo>
                    <a:pt x="0" y="2266"/>
                  </a:lnTo>
                  <a:lnTo>
                    <a:pt x="0" y="905"/>
                  </a:lnTo>
                  <a:lnTo>
                    <a:pt x="1810" y="0"/>
                  </a:lnTo>
                  <a:lnTo>
                    <a:pt x="3620" y="905"/>
                  </a:lnTo>
                  <a:lnTo>
                    <a:pt x="3618" y="2266"/>
                  </a:lnTo>
                  <a:lnTo>
                    <a:pt x="2989" y="1951"/>
                  </a:lnTo>
                  <a:cubicBezTo>
                    <a:pt x="2947" y="3000"/>
                    <a:pt x="3321" y="3994"/>
                    <a:pt x="4064" y="4742"/>
                  </a:cubicBezTo>
                  <a:lnTo>
                    <a:pt x="2384" y="6413"/>
                  </a:lnTo>
                  <a:cubicBezTo>
                    <a:pt x="1220" y="5241"/>
                    <a:pt x="565" y="3612"/>
                    <a:pt x="612" y="1960"/>
                  </a:cubicBezTo>
                  <a:lnTo>
                    <a:pt x="612" y="1960"/>
                  </a:ln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p:txBody>
        </p:sp>
      </p:grpSp>
      <p:grpSp>
        <p:nvGrpSpPr>
          <p:cNvPr id="16" name="Group 15">
            <a:extLst>
              <a:ext uri="{FF2B5EF4-FFF2-40B4-BE49-F238E27FC236}">
                <a16:creationId xmlns:a16="http://schemas.microsoft.com/office/drawing/2014/main" id="{558D13D7-55E7-4722-8077-ABC6FEAC3DFF}"/>
              </a:ext>
            </a:extLst>
          </p:cNvPr>
          <p:cNvGrpSpPr/>
          <p:nvPr/>
        </p:nvGrpSpPr>
        <p:grpSpPr>
          <a:xfrm>
            <a:off x="9180276" y="3964760"/>
            <a:ext cx="2858402" cy="1714392"/>
            <a:chOff x="267669" y="1699258"/>
            <a:chExt cx="3090172" cy="1714392"/>
          </a:xfrm>
        </p:grpSpPr>
        <p:sp>
          <p:nvSpPr>
            <p:cNvPr id="17" name="Rectangle 16">
              <a:extLst>
                <a:ext uri="{FF2B5EF4-FFF2-40B4-BE49-F238E27FC236}">
                  <a16:creationId xmlns:a16="http://schemas.microsoft.com/office/drawing/2014/main" id="{C02F22EF-0700-48EB-918B-734B027B2D68}"/>
                </a:ext>
              </a:extLst>
            </p:cNvPr>
            <p:cNvSpPr/>
            <p:nvPr/>
          </p:nvSpPr>
          <p:spPr>
            <a:xfrm>
              <a:off x="478527" y="1699258"/>
              <a:ext cx="2879314" cy="584775"/>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0070C0">
                      <a:lumMod val="50000"/>
                    </a:srgbClr>
                  </a:solidFill>
                  <a:effectLst/>
                  <a:uLnTx/>
                  <a:uFillTx/>
                  <a:latin typeface="Lato Bold"/>
                  <a:cs typeface="+mn-cs"/>
                </a:rPr>
                <a:t>SUSCRIPCIÓN CONTRATO GLOBAL DE ACTIVOS (CGA).</a:t>
              </a:r>
              <a:endParaRPr kumimoji="0" lang="en-US" sz="1600" b="1" i="0" u="none" strike="noStrike" kern="1200" cap="none" spc="0" normalizeH="0" baseline="0" noProof="0" dirty="0">
                <a:ln>
                  <a:noFill/>
                </a:ln>
                <a:solidFill>
                  <a:srgbClr val="0070C0">
                    <a:lumMod val="50000"/>
                  </a:srgbClr>
                </a:solidFill>
                <a:effectLst/>
                <a:uLnTx/>
                <a:uFillTx/>
                <a:latin typeface="Lato Bold"/>
                <a:cs typeface="+mn-cs"/>
              </a:endParaRPr>
            </a:p>
          </p:txBody>
        </p:sp>
        <p:sp>
          <p:nvSpPr>
            <p:cNvPr id="18" name="Rectangle 17">
              <a:extLst>
                <a:ext uri="{FF2B5EF4-FFF2-40B4-BE49-F238E27FC236}">
                  <a16:creationId xmlns:a16="http://schemas.microsoft.com/office/drawing/2014/main" id="{172F425F-BFFF-411E-9F89-B2D21CFED8DD}"/>
                </a:ext>
              </a:extLst>
            </p:cNvPr>
            <p:cNvSpPr/>
            <p:nvPr/>
          </p:nvSpPr>
          <p:spPr>
            <a:xfrm>
              <a:off x="267669" y="2397987"/>
              <a:ext cx="2879314" cy="101566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CO" sz="1200" b="0" i="0" u="none" strike="noStrike" kern="1200" cap="none" spc="0" normalizeH="0" baseline="0" noProof="0" dirty="0">
                  <a:ln>
                    <a:noFill/>
                  </a:ln>
                  <a:solidFill>
                    <a:prstClr val="black"/>
                  </a:solidFill>
                  <a:effectLst/>
                  <a:uLnTx/>
                  <a:uFillTx/>
                  <a:latin typeface="Lato Bold"/>
                  <a:cs typeface="+mn-cs"/>
                </a:rPr>
                <a:t>TRANSFERENCIA DE DOMINIO DE LOS BIENES</a:t>
              </a:r>
              <a:r>
                <a:rPr kumimoji="0" lang="es-ES" sz="1200" b="0" i="0" u="none" strike="noStrike" kern="1200" cap="none" spc="0" normalizeH="0" baseline="0" noProof="0" dirty="0">
                  <a:ln>
                    <a:noFill/>
                  </a:ln>
                  <a:solidFill>
                    <a:prstClr val="black"/>
                  </a:solidFill>
                  <a:effectLst/>
                  <a:uLnTx/>
                  <a:uFillTx/>
                  <a:latin typeface="Lato Bold"/>
                  <a:cs typeface="+mn-cs"/>
                </a:rPr>
                <a:t> INMUEBLES.</a:t>
              </a:r>
              <a:r>
                <a:rPr kumimoji="0" lang="es-CO" sz="1200" b="0" i="0" u="none" strike="noStrike" kern="1200" cap="none" spc="0" normalizeH="0" baseline="0" noProof="0" dirty="0">
                  <a:ln>
                    <a:noFill/>
                  </a:ln>
                  <a:solidFill>
                    <a:prstClr val="black"/>
                  </a:solidFill>
                  <a:effectLst/>
                  <a:uLnTx/>
                  <a:uFillTx/>
                  <a:latin typeface="Lato Bold"/>
                  <a:cs typeface="+mn-cs"/>
                </a:rPr>
                <a:t> </a:t>
              </a:r>
              <a:endParaRPr kumimoji="0" lang="en-US" sz="1200" b="0" i="0" u="none" strike="noStrike" kern="1200" cap="none" spc="0" normalizeH="0" baseline="0" noProof="0" dirty="0">
                <a:ln>
                  <a:noFill/>
                </a:ln>
                <a:solidFill>
                  <a:prstClr val="black"/>
                </a:solidFill>
                <a:effectLst/>
                <a:uLnTx/>
                <a:uFillTx/>
                <a:latin typeface="Lato Bold"/>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CO" sz="1200" b="0" i="0" u="none" strike="noStrike" kern="1200" cap="none" spc="0" normalizeH="0" baseline="0" noProof="0" dirty="0">
                  <a:ln>
                    <a:noFill/>
                  </a:ln>
                  <a:solidFill>
                    <a:prstClr val="black"/>
                  </a:solidFill>
                  <a:effectLst/>
                  <a:uLnTx/>
                  <a:uFillTx/>
                  <a:latin typeface="Lato Bold"/>
                  <a:cs typeface="+mn-cs"/>
                </a:rPr>
                <a:t>VALOR Y FORMA DE PAGO DEL PRECIO.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200" b="0" i="0" u="none" strike="noStrike" kern="1200" cap="none" spc="0" normalizeH="0" baseline="0" noProof="0" dirty="0">
                  <a:ln>
                    <a:noFill/>
                  </a:ln>
                  <a:solidFill>
                    <a:prstClr val="black"/>
                  </a:solidFill>
                  <a:effectLst/>
                  <a:uLnTx/>
                  <a:uFillTx/>
                  <a:latin typeface="Lato Bold"/>
                  <a:cs typeface="+mn-cs"/>
                </a:rPr>
                <a:t>RESPONSABILIDADES E INDEMNIDADES, ENTRE OTROS</a:t>
              </a:r>
              <a:endParaRPr kumimoji="0" lang="es-CO" sz="1200" b="0" i="0" u="none" strike="noStrike" kern="1200" cap="none" spc="0" normalizeH="0" baseline="0" noProof="0" dirty="0">
                <a:ln>
                  <a:noFill/>
                </a:ln>
                <a:solidFill>
                  <a:prstClr val="black"/>
                </a:solidFill>
                <a:effectLst/>
                <a:uLnTx/>
                <a:uFillTx/>
                <a:latin typeface="Lato Bold"/>
                <a:cs typeface="+mn-cs"/>
              </a:endParaRPr>
            </a:p>
          </p:txBody>
        </p:sp>
      </p:grpSp>
      <p:grpSp>
        <p:nvGrpSpPr>
          <p:cNvPr id="19" name="Group 18">
            <a:extLst>
              <a:ext uri="{FF2B5EF4-FFF2-40B4-BE49-F238E27FC236}">
                <a16:creationId xmlns:a16="http://schemas.microsoft.com/office/drawing/2014/main" id="{7D9AB578-44D7-4473-A8A1-6AE0EF202F5D}"/>
              </a:ext>
            </a:extLst>
          </p:cNvPr>
          <p:cNvGrpSpPr/>
          <p:nvPr/>
        </p:nvGrpSpPr>
        <p:grpSpPr>
          <a:xfrm>
            <a:off x="8973391" y="1715166"/>
            <a:ext cx="3218609" cy="1537045"/>
            <a:chOff x="8093491" y="185996"/>
            <a:chExt cx="2937171" cy="1537045"/>
          </a:xfrm>
        </p:grpSpPr>
        <p:sp>
          <p:nvSpPr>
            <p:cNvPr id="26" name="Rectangle 25">
              <a:extLst>
                <a:ext uri="{FF2B5EF4-FFF2-40B4-BE49-F238E27FC236}">
                  <a16:creationId xmlns:a16="http://schemas.microsoft.com/office/drawing/2014/main" id="{7AE617DF-97D2-4AF0-B78E-4BB7B9110CC2}"/>
                </a:ext>
              </a:extLst>
            </p:cNvPr>
            <p:cNvSpPr/>
            <p:nvPr/>
          </p:nvSpPr>
          <p:spPr>
            <a:xfrm>
              <a:off x="8419373" y="185996"/>
              <a:ext cx="2611289" cy="338554"/>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0070C0">
                      <a:lumMod val="75000"/>
                    </a:srgbClr>
                  </a:solidFill>
                  <a:effectLst/>
                  <a:uLnTx/>
                  <a:uFillTx/>
                  <a:latin typeface="Lato Bold"/>
                  <a:cs typeface="+mn-cs"/>
                </a:rPr>
                <a:t>SUBASTA ELECTRONICA</a:t>
              </a:r>
              <a:endParaRPr kumimoji="0" lang="en-US" sz="1600" b="1" i="0" u="none" strike="noStrike" kern="1200" cap="none" spc="0" normalizeH="0" baseline="0" noProof="0" dirty="0">
                <a:ln>
                  <a:noFill/>
                </a:ln>
                <a:solidFill>
                  <a:srgbClr val="0070C0">
                    <a:lumMod val="75000"/>
                  </a:srgbClr>
                </a:solidFill>
                <a:effectLst/>
                <a:uLnTx/>
                <a:uFillTx/>
                <a:latin typeface="Lato Bold"/>
                <a:cs typeface="+mn-cs"/>
              </a:endParaRPr>
            </a:p>
          </p:txBody>
        </p:sp>
        <p:sp>
          <p:nvSpPr>
            <p:cNvPr id="27" name="Rectangle 26">
              <a:extLst>
                <a:ext uri="{FF2B5EF4-FFF2-40B4-BE49-F238E27FC236}">
                  <a16:creationId xmlns:a16="http://schemas.microsoft.com/office/drawing/2014/main" id="{32488CE7-ECE3-4FAC-ABA2-C10B16F1620C}"/>
                </a:ext>
              </a:extLst>
            </p:cNvPr>
            <p:cNvSpPr/>
            <p:nvPr/>
          </p:nvSpPr>
          <p:spPr>
            <a:xfrm>
              <a:off x="8093491" y="707378"/>
              <a:ext cx="2879314" cy="101566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200" b="0" i="0" u="none" strike="noStrike" kern="1200" cap="none" spc="0" normalizeH="0" baseline="0" noProof="0" dirty="0">
                  <a:ln>
                    <a:noFill/>
                  </a:ln>
                  <a:solidFill>
                    <a:prstClr val="black"/>
                  </a:solidFill>
                  <a:effectLst/>
                  <a:uLnTx/>
                  <a:uFillTx/>
                  <a:latin typeface="Lato Bold"/>
                  <a:cs typeface="+mn-cs"/>
                </a:rPr>
                <a:t>PARTICIPAN PRECALIFICADOS. </a:t>
              </a:r>
              <a:endParaRPr kumimoji="0" lang="en-US" sz="1200" b="0" i="0" u="none" strike="noStrike" kern="1200" cap="none" spc="0" normalizeH="0" baseline="0" noProof="0" dirty="0">
                <a:ln>
                  <a:noFill/>
                </a:ln>
                <a:solidFill>
                  <a:prstClr val="black"/>
                </a:solidFill>
                <a:effectLst/>
                <a:uLnTx/>
                <a:uFillTx/>
                <a:latin typeface="Lato Bold"/>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200" b="0" i="0" u="none" strike="noStrike" kern="1200" cap="none" spc="0" normalizeH="0" baseline="0" noProof="0" dirty="0">
                  <a:ln>
                    <a:noFill/>
                  </a:ln>
                  <a:solidFill>
                    <a:prstClr val="black"/>
                  </a:solidFill>
                  <a:effectLst/>
                  <a:uLnTx/>
                  <a:uFillTx/>
                  <a:latin typeface="Lato Bold"/>
                  <a:cs typeface="+mn-cs"/>
                </a:rPr>
                <a:t>PLATAFOMA TECNOLÓGICA DEL ESTRUCTURADOR (DEBTX).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200" b="0" i="0" u="none" strike="noStrike" kern="1200" cap="none" spc="0" normalizeH="0" baseline="0" noProof="0" dirty="0">
                  <a:ln>
                    <a:noFill/>
                  </a:ln>
                  <a:solidFill>
                    <a:prstClr val="black"/>
                  </a:solidFill>
                  <a:effectLst/>
                  <a:uLnTx/>
                  <a:uFillTx/>
                  <a:latin typeface="Lato Bold"/>
                  <a:cs typeface="+mn-cs"/>
                </a:rPr>
                <a:t>ADJUDICACIÓN A MAYOR PRECIO OFERTADO. </a:t>
              </a:r>
            </a:p>
          </p:txBody>
        </p:sp>
      </p:grpSp>
      <p:grpSp>
        <p:nvGrpSpPr>
          <p:cNvPr id="28" name="Group 27">
            <a:extLst>
              <a:ext uri="{FF2B5EF4-FFF2-40B4-BE49-F238E27FC236}">
                <a16:creationId xmlns:a16="http://schemas.microsoft.com/office/drawing/2014/main" id="{0EEE9241-9F4D-422A-8AD0-D01C823D7291}"/>
              </a:ext>
            </a:extLst>
          </p:cNvPr>
          <p:cNvGrpSpPr/>
          <p:nvPr/>
        </p:nvGrpSpPr>
        <p:grpSpPr>
          <a:xfrm>
            <a:off x="482435" y="4202717"/>
            <a:ext cx="3312659" cy="1979052"/>
            <a:chOff x="170503" y="1843067"/>
            <a:chExt cx="3240934" cy="2440763"/>
          </a:xfrm>
        </p:grpSpPr>
        <p:sp>
          <p:nvSpPr>
            <p:cNvPr id="29" name="Rectangle 28">
              <a:extLst>
                <a:ext uri="{FF2B5EF4-FFF2-40B4-BE49-F238E27FC236}">
                  <a16:creationId xmlns:a16="http://schemas.microsoft.com/office/drawing/2014/main" id="{F54F08A0-13C7-4526-8812-A8A726B8CF06}"/>
                </a:ext>
              </a:extLst>
            </p:cNvPr>
            <p:cNvSpPr/>
            <p:nvPr/>
          </p:nvSpPr>
          <p:spPr>
            <a:xfrm>
              <a:off x="493772" y="1843067"/>
              <a:ext cx="2917665" cy="417538"/>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0070C0">
                      <a:lumMod val="60000"/>
                      <a:lumOff val="40000"/>
                    </a:srgbClr>
                  </a:solidFill>
                  <a:effectLst/>
                  <a:uLnTx/>
                  <a:uFillTx/>
                  <a:latin typeface="Lato Bold"/>
                  <a:cs typeface="+mn-cs"/>
                </a:rPr>
                <a:t>PRECALIFICACIÓN</a:t>
              </a:r>
              <a:endParaRPr kumimoji="0" lang="en-US" sz="1600" b="1" i="0" u="none" strike="noStrike" kern="1200" cap="none" spc="0" normalizeH="0" baseline="0" noProof="0" dirty="0">
                <a:ln>
                  <a:noFill/>
                </a:ln>
                <a:solidFill>
                  <a:srgbClr val="0070C0">
                    <a:lumMod val="60000"/>
                    <a:lumOff val="40000"/>
                  </a:srgbClr>
                </a:solidFill>
                <a:effectLst/>
                <a:uLnTx/>
                <a:uFillTx/>
                <a:latin typeface="Lato Bold"/>
                <a:cs typeface="+mn-cs"/>
              </a:endParaRPr>
            </a:p>
          </p:txBody>
        </p:sp>
        <p:sp>
          <p:nvSpPr>
            <p:cNvPr id="30" name="Rectangle 29">
              <a:extLst>
                <a:ext uri="{FF2B5EF4-FFF2-40B4-BE49-F238E27FC236}">
                  <a16:creationId xmlns:a16="http://schemas.microsoft.com/office/drawing/2014/main" id="{BA45E792-DDFD-4DA5-9FA9-3E6E3ED476D9}"/>
                </a:ext>
              </a:extLst>
            </p:cNvPr>
            <p:cNvSpPr/>
            <p:nvPr/>
          </p:nvSpPr>
          <p:spPr>
            <a:xfrm>
              <a:off x="170503" y="2310012"/>
              <a:ext cx="2879314" cy="1973818"/>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200" b="0" i="0" u="none" strike="noStrike" kern="1200" cap="none" spc="0" normalizeH="0" baseline="0" noProof="0" dirty="0">
                  <a:ln>
                    <a:noFill/>
                  </a:ln>
                  <a:solidFill>
                    <a:prstClr val="black"/>
                  </a:solidFill>
                  <a:effectLst/>
                  <a:uLnTx/>
                  <a:uFillTx/>
                  <a:latin typeface="Lato Bold"/>
                  <a:cs typeface="+mn-cs"/>
                </a:rPr>
                <a:t>RTOS. HABILITANTES; CAPACIDAD JURÍDICA Y FINANCIERA, PARA CONFORMAR LISTA DE PRECALIFICADOS.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CO" sz="1200" b="0" i="0" u="none" strike="noStrike" kern="1200" cap="none" spc="0" normalizeH="0" baseline="0" noProof="0" dirty="0">
                <a:ln>
                  <a:noFill/>
                </a:ln>
                <a:solidFill>
                  <a:prstClr val="black"/>
                </a:solidFill>
                <a:effectLst/>
                <a:uLnTx/>
                <a:uFillTx/>
                <a:latin typeface="Lato Bold"/>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200" b="0" i="0" u="none" strike="noStrike" kern="1200" cap="none" spc="0" normalizeH="0" baseline="0" noProof="0" dirty="0">
                  <a:ln>
                    <a:noFill/>
                  </a:ln>
                  <a:solidFill>
                    <a:prstClr val="black"/>
                  </a:solidFill>
                  <a:effectLst/>
                  <a:uLnTx/>
                  <a:uFillTx/>
                  <a:latin typeface="Lato Bold"/>
                  <a:cs typeface="+mn-cs"/>
                </a:rPr>
                <a:t>ANTECEDENTES Y ESTUDIO DE SEGURIDAD NIVEL II. </a:t>
              </a:r>
              <a:r>
                <a:rPr kumimoji="0" lang="es-ES" sz="1200" b="0" i="0" u="none" strike="noStrike" kern="1200" cap="none" spc="0" normalizeH="0" baseline="0" noProof="0" dirty="0">
                  <a:ln>
                    <a:noFill/>
                  </a:ln>
                  <a:solidFill>
                    <a:srgbClr val="0070C0"/>
                  </a:solidFill>
                  <a:effectLst/>
                  <a:uLnTx/>
                  <a:uFillTx/>
                  <a:latin typeface="Lato Bold"/>
                  <a:cs typeface="+mn-cs"/>
                </a:rPr>
                <a:t> </a:t>
              </a:r>
              <a:endParaRPr kumimoji="0" lang="en-US" sz="1200" b="0" i="0" u="none" strike="noStrike" kern="1200" cap="none" spc="0" normalizeH="0" baseline="0" noProof="0" dirty="0">
                <a:ln>
                  <a:noFill/>
                </a:ln>
                <a:solidFill>
                  <a:srgbClr val="0070C0"/>
                </a:solidFill>
                <a:effectLst/>
                <a:uLnTx/>
                <a:uFillTx/>
                <a:latin typeface="Lato Bold"/>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cs typeface="+mn-cs"/>
              </a:endParaRPr>
            </a:p>
          </p:txBody>
        </p:sp>
      </p:grpSp>
      <p:grpSp>
        <p:nvGrpSpPr>
          <p:cNvPr id="31" name="Group 30">
            <a:extLst>
              <a:ext uri="{FF2B5EF4-FFF2-40B4-BE49-F238E27FC236}">
                <a16:creationId xmlns:a16="http://schemas.microsoft.com/office/drawing/2014/main" id="{36AC17E3-4F9F-423B-A8DA-92F74C0D768B}"/>
              </a:ext>
            </a:extLst>
          </p:cNvPr>
          <p:cNvGrpSpPr/>
          <p:nvPr/>
        </p:nvGrpSpPr>
        <p:grpSpPr>
          <a:xfrm>
            <a:off x="4033547" y="1314051"/>
            <a:ext cx="3771408" cy="1977930"/>
            <a:chOff x="-743168" y="2022431"/>
            <a:chExt cx="3673203" cy="1977930"/>
          </a:xfrm>
        </p:grpSpPr>
        <p:sp>
          <p:nvSpPr>
            <p:cNvPr id="32" name="Rectangle 31">
              <a:extLst>
                <a:ext uri="{FF2B5EF4-FFF2-40B4-BE49-F238E27FC236}">
                  <a16:creationId xmlns:a16="http://schemas.microsoft.com/office/drawing/2014/main" id="{0DD206FF-E216-43A3-81BF-E9A181937BBF}"/>
                </a:ext>
              </a:extLst>
            </p:cNvPr>
            <p:cNvSpPr/>
            <p:nvPr/>
          </p:nvSpPr>
          <p:spPr>
            <a:xfrm>
              <a:off x="-743168" y="2022431"/>
              <a:ext cx="2879314" cy="338554"/>
            </a:xfrm>
            <a:prstGeom prst="rect">
              <a:avLst/>
            </a:prstGeom>
          </p:spPr>
          <p:txBody>
            <a:bodyPr wrap="square"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1F497D"/>
                  </a:solidFill>
                  <a:effectLst/>
                  <a:uLnTx/>
                  <a:uFillTx/>
                  <a:latin typeface="Lato Bold"/>
                  <a:cs typeface="+mn-cs"/>
                </a:rPr>
                <a:t>EXPLORATORIA</a:t>
              </a:r>
              <a:endParaRPr kumimoji="0" lang="en-US" sz="1600" b="1" i="0" u="none" strike="noStrike" kern="1200" cap="none" spc="0" normalizeH="0" baseline="0" noProof="0" dirty="0">
                <a:ln>
                  <a:noFill/>
                </a:ln>
                <a:solidFill>
                  <a:srgbClr val="1F497D"/>
                </a:solidFill>
                <a:effectLst/>
                <a:uLnTx/>
                <a:uFillTx/>
                <a:latin typeface="Lato Bold"/>
                <a:cs typeface="+mn-cs"/>
              </a:endParaRPr>
            </a:p>
          </p:txBody>
        </p:sp>
        <p:sp>
          <p:nvSpPr>
            <p:cNvPr id="33" name="Rectangle 32">
              <a:extLst>
                <a:ext uri="{FF2B5EF4-FFF2-40B4-BE49-F238E27FC236}">
                  <a16:creationId xmlns:a16="http://schemas.microsoft.com/office/drawing/2014/main" id="{94CE9AA6-42CC-4F40-B55B-D5C691C4303B}"/>
                </a:ext>
              </a:extLst>
            </p:cNvPr>
            <p:cNvSpPr/>
            <p:nvPr/>
          </p:nvSpPr>
          <p:spPr>
            <a:xfrm>
              <a:off x="50721" y="2184479"/>
              <a:ext cx="2879314"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cs typeface="+mn-cs"/>
                </a:rPr>
                <a:t>SONDEO DE MERCADO PARA EVALUAR INTERES DE PONTENCIALES INVERSIONISTAS.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cs typeface="+mn-cs"/>
                </a:rPr>
                <a:t>INDICATIVA PARA CONSTRUCCIÓN DEL PRECIO BASE MINIMO </a:t>
              </a:r>
              <a:r>
                <a:rPr kumimoji="0" lang="en-US" sz="1200" b="0" i="0" u="none" strike="noStrike" kern="1200" cap="none" spc="0" normalizeH="0" baseline="0" noProof="0" dirty="0">
                  <a:ln>
                    <a:noFill/>
                  </a:ln>
                  <a:solidFill>
                    <a:prstClr val="black"/>
                  </a:solidFill>
                  <a:effectLst/>
                  <a:uLnTx/>
                  <a:uFillTx/>
                  <a:latin typeface="Lato Bold"/>
                  <a:cs typeface="+mn-cs"/>
                </a:rPr>
                <a:t>DE VENTA. </a:t>
              </a:r>
            </a:p>
          </p:txBody>
        </p:sp>
      </p:grpSp>
      <p:grpSp>
        <p:nvGrpSpPr>
          <p:cNvPr id="37" name="Group 36">
            <a:extLst>
              <a:ext uri="{FF2B5EF4-FFF2-40B4-BE49-F238E27FC236}">
                <a16:creationId xmlns:a16="http://schemas.microsoft.com/office/drawing/2014/main" id="{DBFE53D8-91FA-4827-85A4-E91AC1838875}"/>
              </a:ext>
            </a:extLst>
          </p:cNvPr>
          <p:cNvGrpSpPr/>
          <p:nvPr/>
        </p:nvGrpSpPr>
        <p:grpSpPr>
          <a:xfrm>
            <a:off x="-452962" y="1703111"/>
            <a:ext cx="3800598" cy="1882387"/>
            <a:chOff x="-520803" y="1973785"/>
            <a:chExt cx="3829432" cy="1882387"/>
          </a:xfrm>
        </p:grpSpPr>
        <p:sp>
          <p:nvSpPr>
            <p:cNvPr id="38" name="Rectangle 37">
              <a:extLst>
                <a:ext uri="{FF2B5EF4-FFF2-40B4-BE49-F238E27FC236}">
                  <a16:creationId xmlns:a16="http://schemas.microsoft.com/office/drawing/2014/main" id="{9FA99447-9D0D-4B12-A62B-208C57075633}"/>
                </a:ext>
              </a:extLst>
            </p:cNvPr>
            <p:cNvSpPr/>
            <p:nvPr/>
          </p:nvSpPr>
          <p:spPr>
            <a:xfrm>
              <a:off x="-520803" y="1973785"/>
              <a:ext cx="2879314" cy="338554"/>
            </a:xfrm>
            <a:prstGeom prst="rect">
              <a:avLst/>
            </a:prstGeom>
          </p:spPr>
          <p:txBody>
            <a:bodyPr wrap="square"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0070C0"/>
                  </a:solidFill>
                  <a:effectLst/>
                  <a:uLnTx/>
                  <a:uFillTx/>
                  <a:latin typeface="Lato Bold"/>
                  <a:cs typeface="+mn-cs"/>
                </a:rPr>
                <a:t>PRELIMINAR </a:t>
              </a:r>
              <a:endParaRPr kumimoji="0" lang="en-US" sz="1600" b="1" i="0" u="none" strike="noStrike" kern="1200" cap="none" spc="0" normalizeH="0" baseline="0" noProof="0" dirty="0">
                <a:ln>
                  <a:noFill/>
                </a:ln>
                <a:solidFill>
                  <a:srgbClr val="0070C0"/>
                </a:solidFill>
                <a:effectLst/>
                <a:uLnTx/>
                <a:uFillTx/>
                <a:latin typeface="Lato Bold"/>
                <a:cs typeface="+mn-cs"/>
              </a:endParaRPr>
            </a:p>
          </p:txBody>
        </p:sp>
        <p:sp>
          <p:nvSpPr>
            <p:cNvPr id="39" name="Rectangle 38">
              <a:extLst>
                <a:ext uri="{FF2B5EF4-FFF2-40B4-BE49-F238E27FC236}">
                  <a16:creationId xmlns:a16="http://schemas.microsoft.com/office/drawing/2014/main" id="{F5492C42-B462-46FB-8A4C-7CFAFEB789CE}"/>
                </a:ext>
              </a:extLst>
            </p:cNvPr>
            <p:cNvSpPr/>
            <p:nvPr/>
          </p:nvSpPr>
          <p:spPr>
            <a:xfrm>
              <a:off x="429315" y="2255734"/>
              <a:ext cx="2879314" cy="1600438"/>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CO" sz="1400" b="0" i="0" u="none" strike="noStrike" kern="1200" cap="none" spc="0" normalizeH="0" baseline="0" noProof="0" dirty="0">
                <a:ln>
                  <a:noFill/>
                </a:ln>
                <a:solidFill>
                  <a:prstClr val="black"/>
                </a:solidFill>
                <a:effectLst/>
                <a:uLnTx/>
                <a:uFillTx/>
                <a:latin typeface="Arial"/>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200" b="0" i="0" u="none" strike="noStrike" kern="1200" cap="none" spc="0" normalizeH="0" baseline="0" noProof="0" dirty="0">
                  <a:ln>
                    <a:noFill/>
                  </a:ln>
                  <a:solidFill>
                    <a:prstClr val="black"/>
                  </a:solidFill>
                  <a:effectLst/>
                  <a:uLnTx/>
                  <a:uFillTx/>
                  <a:latin typeface="Lato Bold"/>
                  <a:cs typeface="+mn-cs"/>
                </a:rPr>
                <a:t>TÉRMINOS Y CONDICIONES DE APERTURA Y ACCESO AL CUARTO DE DATOS.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Lato Bold"/>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200" b="0" i="0" u="none" strike="noStrike" kern="1200" cap="none" spc="0" normalizeH="0" baseline="0" noProof="0" dirty="0">
                  <a:ln>
                    <a:noFill/>
                  </a:ln>
                  <a:solidFill>
                    <a:prstClr val="black"/>
                  </a:solidFill>
                  <a:effectLst/>
                  <a:uLnTx/>
                  <a:uFillTx/>
                  <a:latin typeface="Lato Bold"/>
                  <a:cs typeface="+mn-cs"/>
                </a:rPr>
                <a:t>ANTECEDENTES Y ESTUDIO DE SEGURIDAD NIVEL  I PARA HABILITAR  ACCESO. </a:t>
              </a:r>
            </a:p>
          </p:txBody>
        </p:sp>
      </p:grpSp>
      <p:sp>
        <p:nvSpPr>
          <p:cNvPr id="48" name="TextBox 47">
            <a:extLst>
              <a:ext uri="{FF2B5EF4-FFF2-40B4-BE49-F238E27FC236}">
                <a16:creationId xmlns:a16="http://schemas.microsoft.com/office/drawing/2014/main" id="{C78F5A73-D872-47BB-8964-94EB0101C2CA}"/>
              </a:ext>
            </a:extLst>
          </p:cNvPr>
          <p:cNvSpPr txBox="1"/>
          <p:nvPr/>
        </p:nvSpPr>
        <p:spPr>
          <a:xfrm>
            <a:off x="4372327" y="5059514"/>
            <a:ext cx="697627"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01</a:t>
            </a:r>
          </a:p>
        </p:txBody>
      </p:sp>
      <p:sp>
        <p:nvSpPr>
          <p:cNvPr id="49" name="TextBox 48">
            <a:extLst>
              <a:ext uri="{FF2B5EF4-FFF2-40B4-BE49-F238E27FC236}">
                <a16:creationId xmlns:a16="http://schemas.microsoft.com/office/drawing/2014/main" id="{D1F64E0A-B28E-49C0-9DEC-3B81C7793E3F}"/>
              </a:ext>
            </a:extLst>
          </p:cNvPr>
          <p:cNvSpPr txBox="1"/>
          <p:nvPr/>
        </p:nvSpPr>
        <p:spPr>
          <a:xfrm>
            <a:off x="5381350" y="5778738"/>
            <a:ext cx="697627"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02</a:t>
            </a:r>
          </a:p>
        </p:txBody>
      </p:sp>
      <p:sp>
        <p:nvSpPr>
          <p:cNvPr id="50" name="TextBox 49">
            <a:extLst>
              <a:ext uri="{FF2B5EF4-FFF2-40B4-BE49-F238E27FC236}">
                <a16:creationId xmlns:a16="http://schemas.microsoft.com/office/drawing/2014/main" id="{FD61EFAD-98FB-471E-8C3A-C9066DB88B06}"/>
              </a:ext>
            </a:extLst>
          </p:cNvPr>
          <p:cNvSpPr txBox="1"/>
          <p:nvPr/>
        </p:nvSpPr>
        <p:spPr>
          <a:xfrm>
            <a:off x="6680310" y="5553988"/>
            <a:ext cx="697627"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03</a:t>
            </a:r>
          </a:p>
        </p:txBody>
      </p:sp>
      <p:sp>
        <p:nvSpPr>
          <p:cNvPr id="51" name="TextBox 50">
            <a:extLst>
              <a:ext uri="{FF2B5EF4-FFF2-40B4-BE49-F238E27FC236}">
                <a16:creationId xmlns:a16="http://schemas.microsoft.com/office/drawing/2014/main" id="{BFB56C91-EE9E-4B50-9012-97D47C83C916}"/>
              </a:ext>
            </a:extLst>
          </p:cNvPr>
          <p:cNvSpPr txBox="1"/>
          <p:nvPr/>
        </p:nvSpPr>
        <p:spPr>
          <a:xfrm>
            <a:off x="7332152" y="4475625"/>
            <a:ext cx="697627"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04</a:t>
            </a:r>
          </a:p>
        </p:txBody>
      </p:sp>
      <p:sp>
        <p:nvSpPr>
          <p:cNvPr id="52" name="Oval 51">
            <a:extLst>
              <a:ext uri="{FF2B5EF4-FFF2-40B4-BE49-F238E27FC236}">
                <a16:creationId xmlns:a16="http://schemas.microsoft.com/office/drawing/2014/main" id="{666831EA-71D3-4D65-A980-4893D4842F62}"/>
              </a:ext>
            </a:extLst>
          </p:cNvPr>
          <p:cNvSpPr/>
          <p:nvPr/>
        </p:nvSpPr>
        <p:spPr>
          <a:xfrm>
            <a:off x="5312742" y="3844235"/>
            <a:ext cx="1657637" cy="1556534"/>
          </a:xfrm>
          <a:prstGeom prst="ellipse">
            <a:avLst/>
          </a:prstGeom>
          <a:solidFill>
            <a:schemeClr val="tx1">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cs typeface="+mn-cs"/>
              </a:rPr>
              <a:t>FASES</a:t>
            </a:r>
          </a:p>
        </p:txBody>
      </p:sp>
      <p:pic>
        <p:nvPicPr>
          <p:cNvPr id="53" name="Imagen 52">
            <a:extLst>
              <a:ext uri="{FF2B5EF4-FFF2-40B4-BE49-F238E27FC236}">
                <a16:creationId xmlns:a16="http://schemas.microsoft.com/office/drawing/2014/main" id="{CF3689DC-C658-4F3D-8D45-1A75EEF00B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65" y="61868"/>
            <a:ext cx="1331494" cy="597565"/>
          </a:xfrm>
          <a:prstGeom prst="rect">
            <a:avLst/>
          </a:prstGeom>
          <a:ln>
            <a:noFill/>
          </a:ln>
        </p:spPr>
      </p:pic>
      <p:pic>
        <p:nvPicPr>
          <p:cNvPr id="54" name="Imagen 53">
            <a:extLst>
              <a:ext uri="{FF2B5EF4-FFF2-40B4-BE49-F238E27FC236}">
                <a16:creationId xmlns:a16="http://schemas.microsoft.com/office/drawing/2014/main" id="{4F1E6ABE-9EA9-48AA-B99F-140469CBF1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9345" y="-17796"/>
            <a:ext cx="3112770" cy="715572"/>
          </a:xfrm>
          <a:prstGeom prst="rect">
            <a:avLst/>
          </a:prstGeom>
        </p:spPr>
      </p:pic>
      <p:sp>
        <p:nvSpPr>
          <p:cNvPr id="55" name="Rectángulo 54">
            <a:extLst>
              <a:ext uri="{FF2B5EF4-FFF2-40B4-BE49-F238E27FC236}">
                <a16:creationId xmlns:a16="http://schemas.microsoft.com/office/drawing/2014/main" id="{EA15D987-55DA-41BC-B360-086B07C3E77D}"/>
              </a:ext>
            </a:extLst>
          </p:cNvPr>
          <p:cNvSpPr/>
          <p:nvPr/>
        </p:nvSpPr>
        <p:spPr>
          <a:xfrm>
            <a:off x="1" y="6644001"/>
            <a:ext cx="12191999"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a:ln>
                <a:noFill/>
              </a:ln>
              <a:solidFill>
                <a:prstClr val="white"/>
              </a:solidFill>
              <a:effectLst/>
              <a:uLnTx/>
              <a:uFillTx/>
              <a:latin typeface="Arial"/>
              <a:cs typeface="+mn-cs"/>
            </a:endParaRPr>
          </a:p>
        </p:txBody>
      </p:sp>
      <p:sp>
        <p:nvSpPr>
          <p:cNvPr id="59" name="TextBox 47">
            <a:extLst>
              <a:ext uri="{FF2B5EF4-FFF2-40B4-BE49-F238E27FC236}">
                <a16:creationId xmlns:a16="http://schemas.microsoft.com/office/drawing/2014/main" id="{C78F5A73-D872-47BB-8964-94EB0101C2CA}"/>
              </a:ext>
            </a:extLst>
          </p:cNvPr>
          <p:cNvSpPr txBox="1"/>
          <p:nvPr/>
        </p:nvSpPr>
        <p:spPr>
          <a:xfrm>
            <a:off x="345603" y="1679249"/>
            <a:ext cx="563615" cy="400110"/>
          </a:xfrm>
          <a:prstGeom prst="rect">
            <a:avLst/>
          </a:prstGeom>
          <a:solidFill>
            <a:schemeClr val="accent2">
              <a:lumMod val="40000"/>
              <a:lumOff val="6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01</a:t>
            </a:r>
          </a:p>
        </p:txBody>
      </p:sp>
      <p:pic>
        <p:nvPicPr>
          <p:cNvPr id="60" name="Graphic 40" descr="Magnifying glass">
            <a:extLst>
              <a:ext uri="{FF2B5EF4-FFF2-40B4-BE49-F238E27FC236}">
                <a16:creationId xmlns:a16="http://schemas.microsoft.com/office/drawing/2014/main" id="{D808594B-B72C-49A8-BC6E-BE17D518D703}"/>
              </a:ext>
            </a:extLst>
          </p:cNvPr>
          <p:cNvPicPr>
            <a:picLocks noChangeAspect="1"/>
          </p:cNvPicPr>
          <p:nvPr/>
        </p:nvPicPr>
        <p:blipFill>
          <a:blip r:embed="rId5" cstate="print">
            <a:duotone>
              <a:prstClr val="black"/>
              <a:schemeClr val="accent3">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92629" y="1256431"/>
            <a:ext cx="512064" cy="512064"/>
          </a:xfrm>
          <a:prstGeom prst="rect">
            <a:avLst/>
          </a:prstGeom>
          <a:noFill/>
        </p:spPr>
      </p:pic>
      <p:sp>
        <p:nvSpPr>
          <p:cNvPr id="63" name="TextBox 47">
            <a:extLst>
              <a:ext uri="{FF2B5EF4-FFF2-40B4-BE49-F238E27FC236}">
                <a16:creationId xmlns:a16="http://schemas.microsoft.com/office/drawing/2014/main" id="{C78F5A73-D872-47BB-8964-94EB0101C2CA}"/>
              </a:ext>
            </a:extLst>
          </p:cNvPr>
          <p:cNvSpPr txBox="1"/>
          <p:nvPr/>
        </p:nvSpPr>
        <p:spPr>
          <a:xfrm>
            <a:off x="307973" y="4162656"/>
            <a:ext cx="509674" cy="400110"/>
          </a:xfrm>
          <a:prstGeom prst="rect">
            <a:avLst/>
          </a:prstGeom>
          <a:solidFill>
            <a:schemeClr val="accent1">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02</a:t>
            </a:r>
          </a:p>
        </p:txBody>
      </p:sp>
      <p:sp>
        <p:nvSpPr>
          <p:cNvPr id="64" name="TextBox 47">
            <a:extLst>
              <a:ext uri="{FF2B5EF4-FFF2-40B4-BE49-F238E27FC236}">
                <a16:creationId xmlns:a16="http://schemas.microsoft.com/office/drawing/2014/main" id="{C78F5A73-D872-47BB-8964-94EB0101C2CA}"/>
              </a:ext>
            </a:extLst>
          </p:cNvPr>
          <p:cNvSpPr txBox="1"/>
          <p:nvPr/>
        </p:nvSpPr>
        <p:spPr>
          <a:xfrm>
            <a:off x="8747919" y="1750926"/>
            <a:ext cx="509674" cy="400110"/>
          </a:xfrm>
          <a:prstGeom prst="rect">
            <a:avLst/>
          </a:prstGeom>
          <a:solidFill>
            <a:schemeClr val="accent2">
              <a:lumMod val="75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03</a:t>
            </a:r>
          </a:p>
        </p:txBody>
      </p:sp>
      <p:sp>
        <p:nvSpPr>
          <p:cNvPr id="65" name="TextBox 47">
            <a:extLst>
              <a:ext uri="{FF2B5EF4-FFF2-40B4-BE49-F238E27FC236}">
                <a16:creationId xmlns:a16="http://schemas.microsoft.com/office/drawing/2014/main" id="{C78F5A73-D872-47BB-8964-94EB0101C2CA}"/>
              </a:ext>
            </a:extLst>
          </p:cNvPr>
          <p:cNvSpPr txBox="1"/>
          <p:nvPr/>
        </p:nvSpPr>
        <p:spPr>
          <a:xfrm>
            <a:off x="8834728" y="3845347"/>
            <a:ext cx="509674" cy="400110"/>
          </a:xfrm>
          <a:prstGeom prst="rect">
            <a:avLst/>
          </a:prstGeom>
          <a:solidFill>
            <a:schemeClr val="accent2">
              <a:lumMod val="5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cs typeface="+mn-cs"/>
              </a:rPr>
              <a:t>04</a:t>
            </a:r>
          </a:p>
        </p:txBody>
      </p:sp>
      <p:sp>
        <p:nvSpPr>
          <p:cNvPr id="68" name="TextBox 50">
            <a:extLst>
              <a:ext uri="{FF2B5EF4-FFF2-40B4-BE49-F238E27FC236}">
                <a16:creationId xmlns:a16="http://schemas.microsoft.com/office/drawing/2014/main" id="{BFB56C91-EE9E-4B50-9012-97D47C83C916}"/>
              </a:ext>
            </a:extLst>
          </p:cNvPr>
          <p:cNvSpPr txBox="1"/>
          <p:nvPr/>
        </p:nvSpPr>
        <p:spPr>
          <a:xfrm>
            <a:off x="7196090" y="2949516"/>
            <a:ext cx="1104790"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A8B"/>
                </a:solidFill>
                <a:effectLst/>
                <a:uLnTx/>
                <a:uFillTx/>
                <a:latin typeface="Lato Bold"/>
                <a:cs typeface="+mn-cs"/>
              </a:rPr>
              <a:t>100%</a:t>
            </a:r>
            <a:endParaRPr kumimoji="0" lang="en-US" sz="2800" b="1" i="0" u="none" strike="noStrike" kern="1200" cap="none" spc="0" normalizeH="0" baseline="0" noProof="0" dirty="0">
              <a:ln>
                <a:noFill/>
              </a:ln>
              <a:solidFill>
                <a:srgbClr val="0070C0">
                  <a:lumMod val="50000"/>
                </a:srgbClr>
              </a:solidFill>
              <a:effectLst>
                <a:outerShdw blurRad="38100" dist="38100" dir="2700000" algn="tl">
                  <a:srgbClr val="000000">
                    <a:alpha val="43137"/>
                  </a:srgbClr>
                </a:outerShdw>
              </a:effectLst>
              <a:uLnTx/>
              <a:uFillTx/>
              <a:latin typeface="Arial"/>
              <a:cs typeface="+mn-cs"/>
            </a:endParaRPr>
          </a:p>
        </p:txBody>
      </p:sp>
      <p:sp>
        <p:nvSpPr>
          <p:cNvPr id="40" name="CuadroTexto 39">
            <a:extLst>
              <a:ext uri="{FF2B5EF4-FFF2-40B4-BE49-F238E27FC236}">
                <a16:creationId xmlns:a16="http://schemas.microsoft.com/office/drawing/2014/main" id="{4C44E6C8-5631-4F29-B67A-3AC647811228}"/>
              </a:ext>
            </a:extLst>
          </p:cNvPr>
          <p:cNvSpPr txBox="1"/>
          <p:nvPr/>
        </p:nvSpPr>
        <p:spPr>
          <a:xfrm>
            <a:off x="2303976" y="6406"/>
            <a:ext cx="537645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Estructura Proceso de Venta Masiva</a:t>
            </a:r>
          </a:p>
        </p:txBody>
      </p:sp>
      <p:sp>
        <p:nvSpPr>
          <p:cNvPr id="43" name="CuadroTexto 7">
            <a:extLst>
              <a:ext uri="{FF2B5EF4-FFF2-40B4-BE49-F238E27FC236}">
                <a16:creationId xmlns:a16="http://schemas.microsoft.com/office/drawing/2014/main" id="{DB7C5290-40EB-4232-8F15-1AFC38173CAC}"/>
              </a:ext>
            </a:extLst>
          </p:cNvPr>
          <p:cNvSpPr txBox="1">
            <a:spLocks noChangeArrowheads="1"/>
          </p:cNvSpPr>
          <p:nvPr/>
        </p:nvSpPr>
        <p:spPr bwMode="auto">
          <a:xfrm>
            <a:off x="7460328" y="6609075"/>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lang="es-ES" altLang="es-CO" sz="1400" dirty="0">
                <a:solidFill>
                  <a:srgbClr val="A9A8A9"/>
                </a:solidFill>
                <a:latin typeface="Lato Regular"/>
                <a:ea typeface="Lato Regular"/>
                <a:cs typeface="Lato Regular"/>
              </a:rPr>
              <a:t>Sociedad de Activos Especiales</a:t>
            </a:r>
            <a:endPar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endParaRPr>
          </a:p>
        </p:txBody>
      </p:sp>
      <p:sp>
        <p:nvSpPr>
          <p:cNvPr id="44" name="Rectángulo 43">
            <a:extLst>
              <a:ext uri="{FF2B5EF4-FFF2-40B4-BE49-F238E27FC236}">
                <a16:creationId xmlns:a16="http://schemas.microsoft.com/office/drawing/2014/main" id="{B80655CF-6296-435A-B8BA-B44B09CF945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623677147"/>
      </p:ext>
    </p:extLst>
  </p:cSld>
  <p:clrMapOvr>
    <a:masterClrMapping/>
  </p:clrMapOvr>
  <p:transition spd="slow">
    <p:wheel spokes="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11"/>
          <p:cNvGrpSpPr/>
          <p:nvPr/>
        </p:nvGrpSpPr>
        <p:grpSpPr>
          <a:xfrm>
            <a:off x="7119174" y="1125750"/>
            <a:ext cx="1291267" cy="1200839"/>
            <a:chOff x="3995936" y="1131590"/>
            <a:chExt cx="3780122" cy="3249575"/>
          </a:xfrm>
          <a:solidFill>
            <a:schemeClr val="accent6">
              <a:lumMod val="60000"/>
              <a:lumOff val="40000"/>
            </a:schemeClr>
          </a:solidFill>
        </p:grpSpPr>
        <p:sp>
          <p:nvSpPr>
            <p:cNvPr id="92" name="Diamond 5"/>
            <p:cNvSpPr/>
            <p:nvPr/>
          </p:nvSpPr>
          <p:spPr>
            <a:xfrm>
              <a:off x="3995936" y="1131590"/>
              <a:ext cx="3240000" cy="3249575"/>
            </a:xfrm>
            <a:custGeom>
              <a:avLst/>
              <a:gdLst/>
              <a:ahLst/>
              <a:cxnLst/>
              <a:rect l="l" t="t" r="r" b="b"/>
              <a:pathLst>
                <a:path w="3240001" h="3249575">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accent1"/>
                </a:solidFill>
              </a:endParaRPr>
            </a:p>
          </p:txBody>
        </p:sp>
        <p:sp>
          <p:nvSpPr>
            <p:cNvPr id="93" name="Rectangle 1"/>
            <p:cNvSpPr/>
            <p:nvPr/>
          </p:nvSpPr>
          <p:spPr>
            <a:xfrm>
              <a:off x="4319792" y="1419624"/>
              <a:ext cx="2592287" cy="1828720"/>
            </a:xfrm>
            <a:custGeom>
              <a:avLst/>
              <a:gdLst/>
              <a:ahLst/>
              <a:cxnLst/>
              <a:rect l="l" t="t" r="r" b="b"/>
              <a:pathLst>
                <a:path w="2592288" h="1828721">
                  <a:moveTo>
                    <a:pt x="0" y="0"/>
                  </a:moveTo>
                  <a:lnTo>
                    <a:pt x="2592288" y="0"/>
                  </a:lnTo>
                  <a:lnTo>
                    <a:pt x="2592288" y="980121"/>
                  </a:lnTo>
                  <a:lnTo>
                    <a:pt x="1302036" y="1828721"/>
                  </a:lnTo>
                  <a:lnTo>
                    <a:pt x="0" y="978755"/>
                  </a:lnTo>
                  <a:close/>
                </a:path>
              </a:pathLst>
            </a:cu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accent1"/>
                </a:solidFill>
              </a:endParaRPr>
            </a:p>
          </p:txBody>
        </p:sp>
        <p:sp>
          <p:nvSpPr>
            <p:cNvPr id="94" name="Freeform 14"/>
            <p:cNvSpPr/>
            <p:nvPr/>
          </p:nvSpPr>
          <p:spPr>
            <a:xfrm>
              <a:off x="4820717" y="1550822"/>
              <a:ext cx="2955341" cy="1163117"/>
            </a:xfrm>
            <a:custGeom>
              <a:avLst/>
              <a:gdLst>
                <a:gd name="connsiteX0" fmla="*/ 0 w 2955341"/>
                <a:gd name="connsiteY0" fmla="*/ 1163117 h 1163117"/>
                <a:gd name="connsiteX1" fmla="*/ 577901 w 2955341"/>
                <a:gd name="connsiteY1" fmla="*/ 833933 h 1163117"/>
                <a:gd name="connsiteX2" fmla="*/ 746150 w 2955341"/>
                <a:gd name="connsiteY2" fmla="*/ 1163117 h 1163117"/>
                <a:gd name="connsiteX3" fmla="*/ 1170432 w 2955341"/>
                <a:gd name="connsiteY3" fmla="*/ 409652 h 1163117"/>
                <a:gd name="connsiteX4" fmla="*/ 1506931 w 2955341"/>
                <a:gd name="connsiteY4" fmla="*/ 811988 h 1163117"/>
                <a:gd name="connsiteX5" fmla="*/ 2955341 w 2955341"/>
                <a:gd name="connsiteY5" fmla="*/ 0 h 1163117"/>
                <a:gd name="connsiteX6" fmla="*/ 2955341 w 2955341"/>
                <a:gd name="connsiteY6" fmla="*/ 0 h 1163117"/>
                <a:gd name="connsiteX0" fmla="*/ 0 w 2955341"/>
                <a:gd name="connsiteY0" fmla="*/ 1163117 h 1163117"/>
                <a:gd name="connsiteX1" fmla="*/ 351130 w 2955341"/>
                <a:gd name="connsiteY1" fmla="*/ 716890 h 1163117"/>
                <a:gd name="connsiteX2" fmla="*/ 746150 w 2955341"/>
                <a:gd name="connsiteY2" fmla="*/ 1163117 h 1163117"/>
                <a:gd name="connsiteX3" fmla="*/ 1170432 w 2955341"/>
                <a:gd name="connsiteY3" fmla="*/ 409652 h 1163117"/>
                <a:gd name="connsiteX4" fmla="*/ 1506931 w 2955341"/>
                <a:gd name="connsiteY4" fmla="*/ 811988 h 1163117"/>
                <a:gd name="connsiteX5" fmla="*/ 2955341 w 2955341"/>
                <a:gd name="connsiteY5" fmla="*/ 0 h 1163117"/>
                <a:gd name="connsiteX6" fmla="*/ 2955341 w 2955341"/>
                <a:gd name="connsiteY6" fmla="*/ 0 h 1163117"/>
                <a:gd name="connsiteX0" fmla="*/ 0 w 2955341"/>
                <a:gd name="connsiteY0" fmla="*/ 1163117 h 1163117"/>
                <a:gd name="connsiteX1" fmla="*/ 351130 w 2955341"/>
                <a:gd name="connsiteY1" fmla="*/ 716890 h 1163117"/>
                <a:gd name="connsiteX2" fmla="*/ 746150 w 2955341"/>
                <a:gd name="connsiteY2" fmla="*/ 1163117 h 1163117"/>
                <a:gd name="connsiteX3" fmla="*/ 1170432 w 2955341"/>
                <a:gd name="connsiteY3" fmla="*/ 409652 h 1163117"/>
                <a:gd name="connsiteX4" fmla="*/ 1704441 w 2955341"/>
                <a:gd name="connsiteY4" fmla="*/ 702260 h 1163117"/>
                <a:gd name="connsiteX5" fmla="*/ 2955341 w 2955341"/>
                <a:gd name="connsiteY5" fmla="*/ 0 h 1163117"/>
                <a:gd name="connsiteX6" fmla="*/ 2955341 w 2955341"/>
                <a:gd name="connsiteY6" fmla="*/ 0 h 1163117"/>
                <a:gd name="connsiteX0" fmla="*/ 0 w 2955341"/>
                <a:gd name="connsiteY0" fmla="*/ 1163117 h 1163117"/>
                <a:gd name="connsiteX1" fmla="*/ 351130 w 2955341"/>
                <a:gd name="connsiteY1" fmla="*/ 716890 h 1163117"/>
                <a:gd name="connsiteX2" fmla="*/ 746150 w 2955341"/>
                <a:gd name="connsiteY2" fmla="*/ 1163117 h 1163117"/>
                <a:gd name="connsiteX3" fmla="*/ 1170432 w 2955341"/>
                <a:gd name="connsiteY3" fmla="*/ 409652 h 1163117"/>
                <a:gd name="connsiteX4" fmla="*/ 1704441 w 2955341"/>
                <a:gd name="connsiteY4" fmla="*/ 833934 h 1163117"/>
                <a:gd name="connsiteX5" fmla="*/ 2955341 w 2955341"/>
                <a:gd name="connsiteY5" fmla="*/ 0 h 1163117"/>
                <a:gd name="connsiteX6" fmla="*/ 2955341 w 2955341"/>
                <a:gd name="connsiteY6" fmla="*/ 0 h 11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5341" h="1163117">
                  <a:moveTo>
                    <a:pt x="0" y="1163117"/>
                  </a:moveTo>
                  <a:lnTo>
                    <a:pt x="351130" y="716890"/>
                  </a:lnTo>
                  <a:lnTo>
                    <a:pt x="746150" y="1163117"/>
                  </a:lnTo>
                  <a:lnTo>
                    <a:pt x="1170432" y="409652"/>
                  </a:lnTo>
                  <a:lnTo>
                    <a:pt x="1704441" y="833934"/>
                  </a:lnTo>
                  <a:lnTo>
                    <a:pt x="2955341" y="0"/>
                  </a:lnTo>
                  <a:lnTo>
                    <a:pt x="2955341" y="0"/>
                  </a:lnTo>
                </a:path>
              </a:pathLst>
            </a:custGeom>
            <a:grpFill/>
            <a:ln w="317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chemeClr val="accent1"/>
                </a:solidFill>
              </a:endParaRPr>
            </a:p>
          </p:txBody>
        </p:sp>
        <p:sp>
          <p:nvSpPr>
            <p:cNvPr id="95" name="Oval 15"/>
            <p:cNvSpPr/>
            <p:nvPr/>
          </p:nvSpPr>
          <p:spPr>
            <a:xfrm>
              <a:off x="5918207" y="1880840"/>
              <a:ext cx="180020" cy="180020"/>
            </a:xfrm>
            <a:prstGeom prst="ellipse">
              <a:avLst/>
            </a:prstGeom>
            <a:grpFill/>
            <a:ln w="63500">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dirty="0">
                <a:solidFill>
                  <a:schemeClr val="accent1"/>
                </a:solidFill>
              </a:endParaRPr>
            </a:p>
          </p:txBody>
        </p:sp>
        <p:sp>
          <p:nvSpPr>
            <p:cNvPr id="96" name="Oval 16"/>
            <p:cNvSpPr/>
            <p:nvPr/>
          </p:nvSpPr>
          <p:spPr>
            <a:xfrm>
              <a:off x="6430647" y="2268493"/>
              <a:ext cx="180020" cy="180020"/>
            </a:xfrm>
            <a:prstGeom prst="ellipse">
              <a:avLst/>
            </a:prstGeom>
            <a:grpFill/>
            <a:ln w="63500">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accent1"/>
                </a:solidFill>
              </a:endParaRPr>
            </a:p>
          </p:txBody>
        </p:sp>
        <p:sp>
          <p:nvSpPr>
            <p:cNvPr id="97" name="Oval 17"/>
            <p:cNvSpPr/>
            <p:nvPr/>
          </p:nvSpPr>
          <p:spPr>
            <a:xfrm>
              <a:off x="5452141" y="2570577"/>
              <a:ext cx="180020" cy="180020"/>
            </a:xfrm>
            <a:prstGeom prst="ellipse">
              <a:avLst/>
            </a:prstGeom>
            <a:grpFill/>
            <a:ln w="63500">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accent1"/>
                </a:solidFill>
              </a:endParaRPr>
            </a:p>
          </p:txBody>
        </p:sp>
        <p:sp>
          <p:nvSpPr>
            <p:cNvPr id="98" name="Oval 18"/>
            <p:cNvSpPr/>
            <p:nvPr/>
          </p:nvSpPr>
          <p:spPr>
            <a:xfrm>
              <a:off x="5076056" y="2178483"/>
              <a:ext cx="180020" cy="180020"/>
            </a:xfrm>
            <a:prstGeom prst="ellipse">
              <a:avLst/>
            </a:prstGeom>
            <a:grpFill/>
            <a:ln w="63500">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accent1"/>
                </a:solidFill>
              </a:endParaRPr>
            </a:p>
          </p:txBody>
        </p:sp>
      </p:grpSp>
      <p:pic>
        <p:nvPicPr>
          <p:cNvPr id="53" name="Imagen 52">
            <a:extLst>
              <a:ext uri="{FF2B5EF4-FFF2-40B4-BE49-F238E27FC236}">
                <a16:creationId xmlns:a16="http://schemas.microsoft.com/office/drawing/2014/main" id="{CF3689DC-C658-4F3D-8D45-1A75EEF00B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65" y="61868"/>
            <a:ext cx="1331494" cy="597565"/>
          </a:xfrm>
          <a:prstGeom prst="rect">
            <a:avLst/>
          </a:prstGeom>
          <a:ln>
            <a:noFill/>
          </a:ln>
        </p:spPr>
      </p:pic>
      <p:pic>
        <p:nvPicPr>
          <p:cNvPr id="54" name="Imagen 53">
            <a:extLst>
              <a:ext uri="{FF2B5EF4-FFF2-40B4-BE49-F238E27FC236}">
                <a16:creationId xmlns:a16="http://schemas.microsoft.com/office/drawing/2014/main" id="{4F1E6ABE-9EA9-48AA-B99F-140469CBF1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0568" y="-1531"/>
            <a:ext cx="3112770" cy="715572"/>
          </a:xfrm>
          <a:prstGeom prst="rect">
            <a:avLst/>
          </a:prstGeom>
        </p:spPr>
      </p:pic>
      <p:sp>
        <p:nvSpPr>
          <p:cNvPr id="55" name="Rectángulo 54">
            <a:extLst>
              <a:ext uri="{FF2B5EF4-FFF2-40B4-BE49-F238E27FC236}">
                <a16:creationId xmlns:a16="http://schemas.microsoft.com/office/drawing/2014/main" id="{EA15D987-55DA-41BC-B360-086B07C3E77D}"/>
              </a:ext>
            </a:extLst>
          </p:cNvPr>
          <p:cNvSpPr/>
          <p:nvPr/>
        </p:nvSpPr>
        <p:spPr>
          <a:xfrm>
            <a:off x="1" y="6644001"/>
            <a:ext cx="12191999"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a:ln>
                <a:noFill/>
              </a:ln>
              <a:solidFill>
                <a:prstClr val="white"/>
              </a:solidFill>
              <a:effectLst/>
              <a:uLnTx/>
              <a:uFillTx/>
              <a:latin typeface="Arial"/>
              <a:cs typeface="+mn-cs"/>
            </a:endParaRPr>
          </a:p>
        </p:txBody>
      </p:sp>
      <p:sp>
        <p:nvSpPr>
          <p:cNvPr id="56" name="CuadroTexto 55">
            <a:extLst>
              <a:ext uri="{FF2B5EF4-FFF2-40B4-BE49-F238E27FC236}">
                <a16:creationId xmlns:a16="http://schemas.microsoft.com/office/drawing/2014/main" id="{84D2E1C7-17C8-488B-A351-3384DC563EF1}"/>
              </a:ext>
            </a:extLst>
          </p:cNvPr>
          <p:cNvSpPr txBox="1"/>
          <p:nvPr/>
        </p:nvSpPr>
        <p:spPr>
          <a:xfrm>
            <a:off x="8604439" y="6636147"/>
            <a:ext cx="343423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A9A8A9"/>
                </a:solidFill>
                <a:effectLst/>
                <a:uLnTx/>
                <a:uFillTx/>
                <a:latin typeface="Lato Regular"/>
                <a:cs typeface="Lato Regular"/>
              </a:rPr>
              <a:t>Vicepresidencia Jurídica</a:t>
            </a:r>
          </a:p>
        </p:txBody>
      </p:sp>
      <p:sp>
        <p:nvSpPr>
          <p:cNvPr id="57" name="Rectangle 21"/>
          <p:cNvSpPr/>
          <p:nvPr/>
        </p:nvSpPr>
        <p:spPr>
          <a:xfrm flipV="1">
            <a:off x="523884" y="2435926"/>
            <a:ext cx="4224459"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tx1"/>
              </a:solidFill>
            </a:endParaRPr>
          </a:p>
        </p:txBody>
      </p:sp>
      <p:sp>
        <p:nvSpPr>
          <p:cNvPr id="69" name="TextBox 31"/>
          <p:cNvSpPr txBox="1"/>
          <p:nvPr/>
        </p:nvSpPr>
        <p:spPr>
          <a:xfrm>
            <a:off x="7659230" y="4933337"/>
            <a:ext cx="4241618" cy="1569660"/>
          </a:xfrm>
          <a:prstGeom prst="rect">
            <a:avLst/>
          </a:prstGeom>
          <a:noFill/>
        </p:spPr>
        <p:txBody>
          <a:bodyPr wrap="square" rtlCol="0">
            <a:spAutoFit/>
          </a:bodyPr>
          <a:lstStyle/>
          <a:p>
            <a:pPr marL="171450" indent="-171450" algn="just">
              <a:buFont typeface="Arial" panose="020B0604020202020204" pitchFamily="34" charset="0"/>
              <a:buChar char="•"/>
            </a:pPr>
            <a:r>
              <a:rPr lang="en-US" altLang="ko-KR" sz="1200" b="1" dirty="0">
                <a:latin typeface="Lato Bold"/>
                <a:cs typeface="Arial" pitchFamily="34" charset="0"/>
              </a:rPr>
              <a:t>REQUISITO OBLIGATORIO PARA EL ADJUDICATARIO QUE PAGUE ESCALONADAMENTE. CONSTITUCIÓN EN UN TIEMPO PRUDENCIAL.</a:t>
            </a:r>
          </a:p>
          <a:p>
            <a:pPr algn="just"/>
            <a:r>
              <a:rPr lang="en-US" altLang="ko-KR" sz="1200" b="1" dirty="0">
                <a:latin typeface="Lato Bold"/>
                <a:cs typeface="Arial" pitchFamily="34" charset="0"/>
              </a:rPr>
              <a:t> </a:t>
            </a:r>
          </a:p>
          <a:p>
            <a:pPr marL="171450" indent="-171450" algn="just">
              <a:buFont typeface="Arial" panose="020B0604020202020204" pitchFamily="34" charset="0"/>
              <a:buChar char="•"/>
            </a:pPr>
            <a:r>
              <a:rPr lang="en-US" altLang="ko-KR" sz="1200" b="1" dirty="0">
                <a:latin typeface="Lato Bold"/>
                <a:cs typeface="Arial" pitchFamily="34" charset="0"/>
              </a:rPr>
              <a:t>NO CONSTITUCIÓN PARA EL ADJUDICATARIO QUE CANCELE EL 100% DEL VALOR DEL PORTAFOLIO EN UN UNICO PAGO. </a:t>
            </a:r>
          </a:p>
          <a:p>
            <a:endParaRPr lang="en-US" altLang="ko-KR" sz="1200" dirty="0">
              <a:solidFill>
                <a:schemeClr val="tx1">
                  <a:lumMod val="75000"/>
                  <a:lumOff val="25000"/>
                </a:schemeClr>
              </a:solidFill>
              <a:latin typeface="Lato Bold"/>
              <a:cs typeface="Arial" pitchFamily="34" charset="0"/>
            </a:endParaRPr>
          </a:p>
        </p:txBody>
      </p:sp>
      <p:sp>
        <p:nvSpPr>
          <p:cNvPr id="73" name="TextBox 35"/>
          <p:cNvSpPr txBox="1"/>
          <p:nvPr/>
        </p:nvSpPr>
        <p:spPr>
          <a:xfrm>
            <a:off x="4960979" y="4738808"/>
            <a:ext cx="2439935" cy="1015663"/>
          </a:xfrm>
          <a:prstGeom prst="rect">
            <a:avLst/>
          </a:prstGeom>
          <a:noFill/>
        </p:spPr>
        <p:txBody>
          <a:bodyPr wrap="square" rtlCol="0">
            <a:spAutoFit/>
          </a:bodyPr>
          <a:lstStyle/>
          <a:p>
            <a:pPr marL="171450" indent="-171450" algn="ctr">
              <a:buFont typeface="Wingdings" panose="05000000000000000000" pitchFamily="2" charset="2"/>
              <a:buChar char="§"/>
            </a:pPr>
            <a:r>
              <a:rPr lang="en-US" altLang="ko-KR" sz="1200" b="1" dirty="0">
                <a:latin typeface="Lato Bold"/>
                <a:cs typeface="Arial" pitchFamily="34" charset="0"/>
              </a:rPr>
              <a:t>PAGO DE SERVICIOS PÚBLICOS. </a:t>
            </a:r>
          </a:p>
          <a:p>
            <a:pPr marL="171450" indent="-171450" algn="ctr">
              <a:buFont typeface="Wingdings" panose="05000000000000000000" pitchFamily="2" charset="2"/>
              <a:buChar char="§"/>
            </a:pPr>
            <a:endParaRPr lang="en-US" altLang="ko-KR" sz="1200" b="1" dirty="0">
              <a:latin typeface="Lato Bold"/>
              <a:cs typeface="Arial" pitchFamily="34" charset="0"/>
            </a:endParaRPr>
          </a:p>
          <a:p>
            <a:pPr marL="171450" indent="-171450" algn="ctr">
              <a:buFont typeface="Wingdings" panose="05000000000000000000" pitchFamily="2" charset="2"/>
              <a:buChar char="§"/>
            </a:pPr>
            <a:r>
              <a:rPr lang="en-US" altLang="ko-KR" sz="1200" b="1" dirty="0">
                <a:latin typeface="Lato Bold"/>
                <a:cs typeface="Arial" pitchFamily="34" charset="0"/>
              </a:rPr>
              <a:t>PAGO DE CUOTAS DE ADMINISTRACIÓN EN P.H.</a:t>
            </a:r>
          </a:p>
        </p:txBody>
      </p:sp>
      <p:sp>
        <p:nvSpPr>
          <p:cNvPr id="90" name="TextBox 35"/>
          <p:cNvSpPr txBox="1"/>
          <p:nvPr/>
        </p:nvSpPr>
        <p:spPr>
          <a:xfrm>
            <a:off x="2802024" y="3884139"/>
            <a:ext cx="2158955" cy="1569660"/>
          </a:xfrm>
          <a:prstGeom prst="rect">
            <a:avLst/>
          </a:prstGeom>
          <a:noFill/>
        </p:spPr>
        <p:txBody>
          <a:bodyPr wrap="square" rtlCol="0">
            <a:spAutoFit/>
          </a:bodyPr>
          <a:lstStyle/>
          <a:p>
            <a:pPr marL="171450" indent="-171450" algn="just">
              <a:buFont typeface="Wingdings" panose="05000000000000000000" pitchFamily="2" charset="2"/>
              <a:buChar char="§"/>
            </a:pPr>
            <a:endParaRPr lang="en-US" altLang="ko-KR" sz="1200" b="1" dirty="0">
              <a:latin typeface="Lato Bold"/>
              <a:cs typeface="Arial" pitchFamily="34" charset="0"/>
            </a:endParaRPr>
          </a:p>
          <a:p>
            <a:pPr marL="171450" indent="-171450">
              <a:buFont typeface="Wingdings" panose="05000000000000000000" pitchFamily="2" charset="2"/>
              <a:buChar char="§"/>
            </a:pPr>
            <a:r>
              <a:rPr lang="en-US" altLang="ko-KR" sz="1200" b="1" dirty="0">
                <a:latin typeface="Lato Bold"/>
                <a:cs typeface="Arial" pitchFamily="34" charset="0"/>
              </a:rPr>
              <a:t>ENTREGA FÍSICA DE LOS INMUBLES. </a:t>
            </a:r>
          </a:p>
          <a:p>
            <a:endParaRPr lang="en-US" altLang="ko-KR" sz="1200" b="1" dirty="0">
              <a:latin typeface="Lato Bold"/>
              <a:cs typeface="Arial" pitchFamily="34" charset="0"/>
            </a:endParaRPr>
          </a:p>
          <a:p>
            <a:pPr marL="171450" indent="-171450">
              <a:buFont typeface="Arial" panose="020B0604020202020204" pitchFamily="34" charset="0"/>
              <a:buChar char="•"/>
            </a:pPr>
            <a:r>
              <a:rPr lang="en-US" altLang="ko-KR" sz="1200" b="1" dirty="0">
                <a:latin typeface="Lato Bold"/>
                <a:cs typeface="Arial" pitchFamily="34" charset="0"/>
              </a:rPr>
              <a:t>SANEAMIENTO DE LOS BIENES</a:t>
            </a:r>
          </a:p>
          <a:p>
            <a:pPr marL="171450" indent="-171450">
              <a:buFont typeface="Wingdings" panose="05000000000000000000" pitchFamily="2" charset="2"/>
              <a:buChar char="§"/>
            </a:pPr>
            <a:endParaRPr lang="en-US" altLang="ko-KR" sz="1200" b="1" dirty="0">
              <a:solidFill>
                <a:schemeClr val="tx1">
                  <a:lumMod val="75000"/>
                  <a:lumOff val="25000"/>
                </a:schemeClr>
              </a:solidFill>
              <a:latin typeface="Lato Bold"/>
              <a:cs typeface="Arial" pitchFamily="34" charset="0"/>
            </a:endParaRPr>
          </a:p>
          <a:p>
            <a:pPr marL="171450" indent="-171450">
              <a:buFont typeface="Wingdings" panose="05000000000000000000" pitchFamily="2" charset="2"/>
              <a:buChar char="§"/>
            </a:pPr>
            <a:endParaRPr lang="ko-KR" altLang="en-US" sz="1200" b="1" dirty="0">
              <a:solidFill>
                <a:schemeClr val="tx1">
                  <a:lumMod val="75000"/>
                  <a:lumOff val="25000"/>
                </a:schemeClr>
              </a:solidFill>
              <a:latin typeface="Lato Bold"/>
              <a:cs typeface="Arial" pitchFamily="34" charset="0"/>
            </a:endParaRPr>
          </a:p>
        </p:txBody>
      </p:sp>
      <p:sp>
        <p:nvSpPr>
          <p:cNvPr id="99" name="Rectangle 9"/>
          <p:cNvSpPr/>
          <p:nvPr/>
        </p:nvSpPr>
        <p:spPr>
          <a:xfrm>
            <a:off x="523884" y="1098968"/>
            <a:ext cx="1188507" cy="1250130"/>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F0000"/>
          </a:soli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100" name="Rectangle 21">
            <a:extLst>
              <a:ext uri="{FF2B5EF4-FFF2-40B4-BE49-F238E27FC236}">
                <a16:creationId xmlns:a16="http://schemas.microsoft.com/office/drawing/2014/main" id="{4642C726-DAA3-4CAB-B1B7-814A3F70E986}"/>
              </a:ext>
            </a:extLst>
          </p:cNvPr>
          <p:cNvSpPr/>
          <p:nvPr/>
        </p:nvSpPr>
        <p:spPr>
          <a:xfrm>
            <a:off x="632257" y="3151091"/>
            <a:ext cx="1388843" cy="646534"/>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1105" y="3271616"/>
            <a:ext cx="1436172" cy="1436172"/>
          </a:xfrm>
          <a:prstGeom prst="rect">
            <a:avLst/>
          </a:prstGeom>
          <a:solidFill>
            <a:schemeClr val="accent5"/>
          </a:solidFill>
        </p:spPr>
      </p:pic>
      <p:sp>
        <p:nvSpPr>
          <p:cNvPr id="101" name="TextBox 35"/>
          <p:cNvSpPr txBox="1"/>
          <p:nvPr/>
        </p:nvSpPr>
        <p:spPr>
          <a:xfrm>
            <a:off x="428202" y="4099745"/>
            <a:ext cx="2135483" cy="830997"/>
          </a:xfrm>
          <a:prstGeom prst="rect">
            <a:avLst/>
          </a:prstGeom>
          <a:noFill/>
        </p:spPr>
        <p:txBody>
          <a:bodyPr wrap="square" rtlCol="0">
            <a:spAutoFit/>
          </a:bodyPr>
          <a:lstStyle/>
          <a:p>
            <a:pPr marL="171450" indent="-171450" algn="just">
              <a:buFont typeface="Wingdings" panose="05000000000000000000" pitchFamily="2" charset="2"/>
              <a:buChar char="§"/>
            </a:pPr>
            <a:r>
              <a:rPr lang="es-CO" altLang="ko-KR" sz="1200" b="1" dirty="0">
                <a:latin typeface="Lato Bold"/>
                <a:cs typeface="Arial" pitchFamily="34" charset="0"/>
              </a:rPr>
              <a:t>RETORNO DE RECURSOS LIQUIDOS POR CONCEPTO DE VENTAS INDIVIDUALES</a:t>
            </a:r>
            <a:r>
              <a:rPr lang="es-CO" altLang="ko-KR" sz="1200" b="1" dirty="0">
                <a:solidFill>
                  <a:schemeClr val="tx1">
                    <a:lumMod val="75000"/>
                    <a:lumOff val="25000"/>
                  </a:schemeClr>
                </a:solidFill>
                <a:latin typeface="Lato Bold"/>
                <a:cs typeface="Arial" pitchFamily="34" charset="0"/>
              </a:rPr>
              <a:t>. </a:t>
            </a:r>
            <a:endParaRPr lang="ko-KR" altLang="en-US" sz="1200" b="1" dirty="0">
              <a:solidFill>
                <a:schemeClr val="tx1">
                  <a:lumMod val="75000"/>
                  <a:lumOff val="25000"/>
                </a:schemeClr>
              </a:solidFill>
              <a:latin typeface="Lato Bold"/>
              <a:cs typeface="Arial" pitchFamily="34" charset="0"/>
            </a:endParaRPr>
          </a:p>
        </p:txBody>
      </p:sp>
      <p:sp>
        <p:nvSpPr>
          <p:cNvPr id="104" name="Oval 6">
            <a:extLst>
              <a:ext uri="{FF2B5EF4-FFF2-40B4-BE49-F238E27FC236}">
                <a16:creationId xmlns:a16="http://schemas.microsoft.com/office/drawing/2014/main" id="{B924BA25-7A45-4EFF-921A-58578E4A1619}"/>
              </a:ext>
            </a:extLst>
          </p:cNvPr>
          <p:cNvSpPr/>
          <p:nvPr/>
        </p:nvSpPr>
        <p:spPr>
          <a:xfrm rot="18553269">
            <a:off x="4069432" y="3026033"/>
            <a:ext cx="651398" cy="559781"/>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6" name="Rectangle 9"/>
          <p:cNvSpPr/>
          <p:nvPr/>
        </p:nvSpPr>
        <p:spPr>
          <a:xfrm>
            <a:off x="3130452" y="2758716"/>
            <a:ext cx="1098556" cy="1080296"/>
          </a:xfrm>
          <a:custGeom>
            <a:avLst/>
            <a:gdLst/>
            <a:ahLst/>
            <a:cxnLst/>
            <a:rect l="l" t="t" r="r" b="b"/>
            <a:pathLst>
              <a:path w="1008112" h="1006475">
                <a:moveTo>
                  <a:pt x="543272" y="753885"/>
                </a:moveTo>
                <a:lnTo>
                  <a:pt x="543272" y="897901"/>
                </a:lnTo>
                <a:lnTo>
                  <a:pt x="687288" y="897901"/>
                </a:lnTo>
                <a:lnTo>
                  <a:pt x="687288" y="753885"/>
                </a:lnTo>
                <a:close/>
                <a:moveTo>
                  <a:pt x="320824" y="753885"/>
                </a:moveTo>
                <a:lnTo>
                  <a:pt x="320824" y="897901"/>
                </a:lnTo>
                <a:lnTo>
                  <a:pt x="464840" y="897901"/>
                </a:lnTo>
                <a:lnTo>
                  <a:pt x="464840" y="753885"/>
                </a:lnTo>
                <a:close/>
                <a:moveTo>
                  <a:pt x="543272" y="537861"/>
                </a:moveTo>
                <a:lnTo>
                  <a:pt x="543272" y="681877"/>
                </a:lnTo>
                <a:lnTo>
                  <a:pt x="687288" y="681877"/>
                </a:lnTo>
                <a:lnTo>
                  <a:pt x="687288" y="537861"/>
                </a:lnTo>
                <a:close/>
                <a:moveTo>
                  <a:pt x="320824" y="537861"/>
                </a:moveTo>
                <a:lnTo>
                  <a:pt x="320824" y="681877"/>
                </a:lnTo>
                <a:lnTo>
                  <a:pt x="464840" y="681877"/>
                </a:lnTo>
                <a:lnTo>
                  <a:pt x="464840" y="537861"/>
                </a:lnTo>
                <a:close/>
                <a:moveTo>
                  <a:pt x="505897" y="200625"/>
                </a:moveTo>
                <a:lnTo>
                  <a:pt x="831956" y="526683"/>
                </a:lnTo>
                <a:lnTo>
                  <a:pt x="831956" y="1006475"/>
                </a:lnTo>
                <a:lnTo>
                  <a:pt x="727618" y="1006475"/>
                </a:lnTo>
                <a:lnTo>
                  <a:pt x="629252" y="1006475"/>
                </a:lnTo>
                <a:lnTo>
                  <a:pt x="382541" y="1006475"/>
                </a:lnTo>
                <a:lnTo>
                  <a:pt x="281125" y="1006475"/>
                </a:lnTo>
                <a:lnTo>
                  <a:pt x="179838" y="1006475"/>
                </a:lnTo>
                <a:lnTo>
                  <a:pt x="179838" y="526683"/>
                </a:lnTo>
                <a:lnTo>
                  <a:pt x="179838" y="526683"/>
                </a:lnTo>
                <a:close/>
                <a:moveTo>
                  <a:pt x="159263" y="38314"/>
                </a:moveTo>
                <a:lnTo>
                  <a:pt x="294184" y="38314"/>
                </a:lnTo>
                <a:lnTo>
                  <a:pt x="294184" y="169431"/>
                </a:lnTo>
                <a:lnTo>
                  <a:pt x="159263" y="304351"/>
                </a:lnTo>
                <a:close/>
                <a:moveTo>
                  <a:pt x="505897" y="2217"/>
                </a:moveTo>
                <a:lnTo>
                  <a:pt x="1008112" y="526683"/>
                </a:lnTo>
                <a:lnTo>
                  <a:pt x="905756" y="526683"/>
                </a:lnTo>
                <a:lnTo>
                  <a:pt x="505897" y="109108"/>
                </a:lnTo>
                <a:close/>
                <a:moveTo>
                  <a:pt x="505897" y="0"/>
                </a:moveTo>
                <a:lnTo>
                  <a:pt x="505897" y="106892"/>
                </a:lnTo>
                <a:lnTo>
                  <a:pt x="103107" y="524466"/>
                </a:lnTo>
                <a:lnTo>
                  <a:pt x="0" y="524466"/>
                </a:lnTo>
                <a:close/>
              </a:path>
            </a:pathLst>
          </a:custGeom>
          <a:solidFill>
            <a:schemeClr val="accent3">
              <a:lumMod val="75000"/>
            </a:schemeClr>
          </a:soli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sp>
        <p:nvSpPr>
          <p:cNvPr id="107" name="CuadroTexto 106">
            <a:extLst>
              <a:ext uri="{FF2B5EF4-FFF2-40B4-BE49-F238E27FC236}">
                <a16:creationId xmlns:a16="http://schemas.microsoft.com/office/drawing/2014/main" id="{49F07486-13CA-419B-86D3-D96F6A6CACC0}"/>
              </a:ext>
            </a:extLst>
          </p:cNvPr>
          <p:cNvSpPr txBox="1"/>
          <p:nvPr/>
        </p:nvSpPr>
        <p:spPr>
          <a:xfrm>
            <a:off x="9005756" y="4434052"/>
            <a:ext cx="2631603" cy="400110"/>
          </a:xfrm>
          <a:custGeom>
            <a:avLst/>
            <a:gdLst>
              <a:gd name="connsiteX0" fmla="*/ 0 w 6207854"/>
              <a:gd name="connsiteY0" fmla="*/ 0 h 338554"/>
              <a:gd name="connsiteX1" fmla="*/ 6207854 w 6207854"/>
              <a:gd name="connsiteY1" fmla="*/ 0 h 338554"/>
              <a:gd name="connsiteX2" fmla="*/ 6207854 w 6207854"/>
              <a:gd name="connsiteY2" fmla="*/ 338554 h 338554"/>
              <a:gd name="connsiteX3" fmla="*/ 0 w 6207854"/>
              <a:gd name="connsiteY3" fmla="*/ 338554 h 338554"/>
              <a:gd name="connsiteX4" fmla="*/ 0 w 6207854"/>
              <a:gd name="connsiteY4" fmla="*/ 0 h 338554"/>
              <a:gd name="connsiteX0" fmla="*/ 0 w 6207854"/>
              <a:gd name="connsiteY0" fmla="*/ 0 h 346174"/>
              <a:gd name="connsiteX1" fmla="*/ 6207854 w 6207854"/>
              <a:gd name="connsiteY1" fmla="*/ 0 h 346174"/>
              <a:gd name="connsiteX2" fmla="*/ 6207854 w 6207854"/>
              <a:gd name="connsiteY2" fmla="*/ 338554 h 346174"/>
              <a:gd name="connsiteX3" fmla="*/ 792480 w 6207854"/>
              <a:gd name="connsiteY3" fmla="*/ 346174 h 346174"/>
              <a:gd name="connsiteX4" fmla="*/ 0 w 6207854"/>
              <a:gd name="connsiteY4" fmla="*/ 0 h 346174"/>
              <a:gd name="connsiteX0" fmla="*/ 0 w 5628734"/>
              <a:gd name="connsiteY0" fmla="*/ 0 h 346174"/>
              <a:gd name="connsiteX1" fmla="*/ 5628734 w 5628734"/>
              <a:gd name="connsiteY1" fmla="*/ 0 h 346174"/>
              <a:gd name="connsiteX2" fmla="*/ 5628734 w 5628734"/>
              <a:gd name="connsiteY2" fmla="*/ 338554 h 346174"/>
              <a:gd name="connsiteX3" fmla="*/ 213360 w 5628734"/>
              <a:gd name="connsiteY3" fmla="*/ 346174 h 346174"/>
              <a:gd name="connsiteX4" fmla="*/ 0 w 5628734"/>
              <a:gd name="connsiteY4" fmla="*/ 0 h 34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8734" h="346174">
                <a:moveTo>
                  <a:pt x="0" y="0"/>
                </a:moveTo>
                <a:lnTo>
                  <a:pt x="5628734" y="0"/>
                </a:lnTo>
                <a:lnTo>
                  <a:pt x="5628734" y="338554"/>
                </a:lnTo>
                <a:lnTo>
                  <a:pt x="213360" y="346174"/>
                </a:lnTo>
                <a:lnTo>
                  <a:pt x="0" y="0"/>
                </a:lnTo>
                <a:close/>
              </a:path>
            </a:pathLst>
          </a:custGeom>
          <a:noFill/>
        </p:spPr>
        <p:txBody>
          <a:bodyPr wrap="square" rtlCol="0">
            <a:spAutoFit/>
          </a:bodyPr>
          <a:lstStyle/>
          <a:p>
            <a:pPr algn="r"/>
            <a:r>
              <a:rPr lang="es-CO" sz="2000" b="1" dirty="0">
                <a:solidFill>
                  <a:srgbClr val="000A8B"/>
                </a:solidFill>
                <a:latin typeface="Lato Bold"/>
              </a:rPr>
              <a:t> </a:t>
            </a:r>
            <a:r>
              <a:rPr lang="es-CO" sz="1400" b="1" dirty="0">
                <a:solidFill>
                  <a:srgbClr val="000A8B"/>
                </a:solidFill>
                <a:latin typeface="Lato Bold"/>
              </a:rPr>
              <a:t>CONSTITUCIÓN VEHÍCULO </a:t>
            </a:r>
            <a:endParaRPr lang="es-CO" sz="1400" dirty="0">
              <a:solidFill>
                <a:srgbClr val="000A8B"/>
              </a:solidFill>
              <a:latin typeface="Lato Bold"/>
            </a:endParaRPr>
          </a:p>
        </p:txBody>
      </p:sp>
      <p:sp>
        <p:nvSpPr>
          <p:cNvPr id="108" name="TextBox 31"/>
          <p:cNvSpPr txBox="1"/>
          <p:nvPr/>
        </p:nvSpPr>
        <p:spPr>
          <a:xfrm>
            <a:off x="7601857" y="3305924"/>
            <a:ext cx="4436820" cy="1384995"/>
          </a:xfrm>
          <a:prstGeom prst="rect">
            <a:avLst/>
          </a:prstGeom>
          <a:noFill/>
        </p:spPr>
        <p:txBody>
          <a:bodyPr wrap="square" rtlCol="0">
            <a:spAutoFit/>
          </a:bodyPr>
          <a:lstStyle/>
          <a:p>
            <a:pPr marL="171450" indent="-171450" algn="just">
              <a:buFont typeface="Arial" panose="020B0604020202020204" pitchFamily="34" charset="0"/>
              <a:buChar char="•"/>
            </a:pPr>
            <a:r>
              <a:rPr lang="en-US" altLang="ko-KR" sz="1200" b="1" dirty="0">
                <a:latin typeface="Lato Bold"/>
                <a:cs typeface="Arial" pitchFamily="34" charset="0"/>
              </a:rPr>
              <a:t>CONSIGNACIÓN 20% EN RECURSOS LIQUIDOS. </a:t>
            </a:r>
          </a:p>
          <a:p>
            <a:pPr marL="171450" indent="-171450" algn="just">
              <a:buFont typeface="Arial" panose="020B0604020202020204" pitchFamily="34" charset="0"/>
              <a:buChar char="•"/>
            </a:pPr>
            <a:r>
              <a:rPr lang="es-CO" sz="1200" b="1" dirty="0">
                <a:latin typeface="Lato Bold"/>
              </a:rPr>
              <a:t>CONTRATO DE SEGURO CONTENIDO EN UNA PÓLIZA. </a:t>
            </a:r>
          </a:p>
          <a:p>
            <a:pPr marL="171450" indent="-171450" algn="just">
              <a:buFont typeface="Arial" panose="020B0604020202020204" pitchFamily="34" charset="0"/>
              <a:buChar char="•"/>
            </a:pPr>
            <a:r>
              <a:rPr lang="es-CO" sz="1200" b="1" dirty="0">
                <a:latin typeface="Lato Bold"/>
              </a:rPr>
              <a:t>PATRIMONIO AUTÓNOMO. </a:t>
            </a:r>
          </a:p>
          <a:p>
            <a:pPr marL="171450" indent="-171450" algn="just">
              <a:buFont typeface="Arial" panose="020B0604020202020204" pitchFamily="34" charset="0"/>
              <a:buChar char="•"/>
            </a:pPr>
            <a:r>
              <a:rPr lang="es-CO" sz="1200" b="1" dirty="0">
                <a:latin typeface="Lato Bold"/>
              </a:rPr>
              <a:t>GARANTÍA BANCARIA A PRIMER REQUERIMIENTO O</a:t>
            </a:r>
          </a:p>
          <a:p>
            <a:pPr marL="171450" indent="-171450" algn="just">
              <a:buFont typeface="Arial" panose="020B0604020202020204" pitchFamily="34" charset="0"/>
              <a:buChar char="•"/>
            </a:pPr>
            <a:r>
              <a:rPr lang="es-CO" sz="1200" b="1" dirty="0">
                <a:latin typeface="Lato Bold"/>
              </a:rPr>
              <a:t>CARTA DE CRÉDITO STAND BY</a:t>
            </a:r>
          </a:p>
          <a:p>
            <a:endParaRPr lang="en-US" altLang="ko-KR" sz="1200" b="1" dirty="0">
              <a:solidFill>
                <a:schemeClr val="tx1">
                  <a:lumMod val="75000"/>
                  <a:lumOff val="25000"/>
                </a:schemeClr>
              </a:solidFill>
              <a:latin typeface="Lato Bold"/>
              <a:cs typeface="Arial" pitchFamily="34" charset="0"/>
            </a:endParaRPr>
          </a:p>
          <a:p>
            <a:endParaRPr lang="en-US" altLang="ko-KR" sz="1200" dirty="0">
              <a:solidFill>
                <a:schemeClr val="tx1">
                  <a:lumMod val="75000"/>
                  <a:lumOff val="25000"/>
                </a:schemeClr>
              </a:solidFill>
              <a:latin typeface="Lato Bold"/>
              <a:cs typeface="Arial" pitchFamily="34" charset="0"/>
            </a:endParaRPr>
          </a:p>
        </p:txBody>
      </p:sp>
      <p:sp>
        <p:nvSpPr>
          <p:cNvPr id="118" name="CuadroTexto 117">
            <a:extLst>
              <a:ext uri="{FF2B5EF4-FFF2-40B4-BE49-F238E27FC236}">
                <a16:creationId xmlns:a16="http://schemas.microsoft.com/office/drawing/2014/main" id="{49F07486-13CA-419B-86D3-D96F6A6CACC0}"/>
              </a:ext>
            </a:extLst>
          </p:cNvPr>
          <p:cNvSpPr txBox="1"/>
          <p:nvPr/>
        </p:nvSpPr>
        <p:spPr>
          <a:xfrm>
            <a:off x="189513" y="1786363"/>
            <a:ext cx="4748344" cy="400110"/>
          </a:xfrm>
          <a:custGeom>
            <a:avLst/>
            <a:gdLst>
              <a:gd name="connsiteX0" fmla="*/ 0 w 6207854"/>
              <a:gd name="connsiteY0" fmla="*/ 0 h 338554"/>
              <a:gd name="connsiteX1" fmla="*/ 6207854 w 6207854"/>
              <a:gd name="connsiteY1" fmla="*/ 0 h 338554"/>
              <a:gd name="connsiteX2" fmla="*/ 6207854 w 6207854"/>
              <a:gd name="connsiteY2" fmla="*/ 338554 h 338554"/>
              <a:gd name="connsiteX3" fmla="*/ 0 w 6207854"/>
              <a:gd name="connsiteY3" fmla="*/ 338554 h 338554"/>
              <a:gd name="connsiteX4" fmla="*/ 0 w 6207854"/>
              <a:gd name="connsiteY4" fmla="*/ 0 h 338554"/>
              <a:gd name="connsiteX0" fmla="*/ 0 w 6207854"/>
              <a:gd name="connsiteY0" fmla="*/ 0 h 346174"/>
              <a:gd name="connsiteX1" fmla="*/ 6207854 w 6207854"/>
              <a:gd name="connsiteY1" fmla="*/ 0 h 346174"/>
              <a:gd name="connsiteX2" fmla="*/ 6207854 w 6207854"/>
              <a:gd name="connsiteY2" fmla="*/ 338554 h 346174"/>
              <a:gd name="connsiteX3" fmla="*/ 792480 w 6207854"/>
              <a:gd name="connsiteY3" fmla="*/ 346174 h 346174"/>
              <a:gd name="connsiteX4" fmla="*/ 0 w 6207854"/>
              <a:gd name="connsiteY4" fmla="*/ 0 h 346174"/>
              <a:gd name="connsiteX0" fmla="*/ 0 w 5628734"/>
              <a:gd name="connsiteY0" fmla="*/ 0 h 346174"/>
              <a:gd name="connsiteX1" fmla="*/ 5628734 w 5628734"/>
              <a:gd name="connsiteY1" fmla="*/ 0 h 346174"/>
              <a:gd name="connsiteX2" fmla="*/ 5628734 w 5628734"/>
              <a:gd name="connsiteY2" fmla="*/ 338554 h 346174"/>
              <a:gd name="connsiteX3" fmla="*/ 213360 w 5628734"/>
              <a:gd name="connsiteY3" fmla="*/ 346174 h 346174"/>
              <a:gd name="connsiteX4" fmla="*/ 0 w 5628734"/>
              <a:gd name="connsiteY4" fmla="*/ 0 h 34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8734" h="346174">
                <a:moveTo>
                  <a:pt x="0" y="0"/>
                </a:moveTo>
                <a:lnTo>
                  <a:pt x="5628734" y="0"/>
                </a:lnTo>
                <a:lnTo>
                  <a:pt x="5628734" y="338554"/>
                </a:lnTo>
                <a:lnTo>
                  <a:pt x="213360" y="346174"/>
                </a:lnTo>
                <a:lnTo>
                  <a:pt x="0" y="0"/>
                </a:lnTo>
                <a:close/>
              </a:path>
            </a:pathLst>
          </a:custGeom>
          <a:noFill/>
        </p:spPr>
        <p:txBody>
          <a:bodyPr wrap="square" rtlCol="0">
            <a:spAutoFit/>
          </a:bodyPr>
          <a:lstStyle/>
          <a:p>
            <a:pPr algn="ctr"/>
            <a:r>
              <a:rPr lang="es-CO" sz="2000" b="1" dirty="0">
                <a:solidFill>
                  <a:srgbClr val="000A8B"/>
                </a:solidFill>
                <a:latin typeface="Lato Bold"/>
              </a:rPr>
              <a:t> VENDEDOR</a:t>
            </a:r>
            <a:endParaRPr lang="es-CO" sz="2000" dirty="0">
              <a:solidFill>
                <a:srgbClr val="000A8B"/>
              </a:solidFill>
              <a:latin typeface="Lato Bold"/>
            </a:endParaRPr>
          </a:p>
        </p:txBody>
      </p:sp>
      <p:sp>
        <p:nvSpPr>
          <p:cNvPr id="119" name="CuadroTexto 118">
            <a:extLst>
              <a:ext uri="{FF2B5EF4-FFF2-40B4-BE49-F238E27FC236}">
                <a16:creationId xmlns:a16="http://schemas.microsoft.com/office/drawing/2014/main" id="{49F07486-13CA-419B-86D3-D96F6A6CACC0}"/>
              </a:ext>
            </a:extLst>
          </p:cNvPr>
          <p:cNvSpPr txBox="1"/>
          <p:nvPr/>
        </p:nvSpPr>
        <p:spPr>
          <a:xfrm>
            <a:off x="7033853" y="1793420"/>
            <a:ext cx="4748344" cy="400110"/>
          </a:xfrm>
          <a:custGeom>
            <a:avLst/>
            <a:gdLst>
              <a:gd name="connsiteX0" fmla="*/ 0 w 6207854"/>
              <a:gd name="connsiteY0" fmla="*/ 0 h 338554"/>
              <a:gd name="connsiteX1" fmla="*/ 6207854 w 6207854"/>
              <a:gd name="connsiteY1" fmla="*/ 0 h 338554"/>
              <a:gd name="connsiteX2" fmla="*/ 6207854 w 6207854"/>
              <a:gd name="connsiteY2" fmla="*/ 338554 h 338554"/>
              <a:gd name="connsiteX3" fmla="*/ 0 w 6207854"/>
              <a:gd name="connsiteY3" fmla="*/ 338554 h 338554"/>
              <a:gd name="connsiteX4" fmla="*/ 0 w 6207854"/>
              <a:gd name="connsiteY4" fmla="*/ 0 h 338554"/>
              <a:gd name="connsiteX0" fmla="*/ 0 w 6207854"/>
              <a:gd name="connsiteY0" fmla="*/ 0 h 346174"/>
              <a:gd name="connsiteX1" fmla="*/ 6207854 w 6207854"/>
              <a:gd name="connsiteY1" fmla="*/ 0 h 346174"/>
              <a:gd name="connsiteX2" fmla="*/ 6207854 w 6207854"/>
              <a:gd name="connsiteY2" fmla="*/ 338554 h 346174"/>
              <a:gd name="connsiteX3" fmla="*/ 792480 w 6207854"/>
              <a:gd name="connsiteY3" fmla="*/ 346174 h 346174"/>
              <a:gd name="connsiteX4" fmla="*/ 0 w 6207854"/>
              <a:gd name="connsiteY4" fmla="*/ 0 h 346174"/>
              <a:gd name="connsiteX0" fmla="*/ 0 w 5628734"/>
              <a:gd name="connsiteY0" fmla="*/ 0 h 346174"/>
              <a:gd name="connsiteX1" fmla="*/ 5628734 w 5628734"/>
              <a:gd name="connsiteY1" fmla="*/ 0 h 346174"/>
              <a:gd name="connsiteX2" fmla="*/ 5628734 w 5628734"/>
              <a:gd name="connsiteY2" fmla="*/ 338554 h 346174"/>
              <a:gd name="connsiteX3" fmla="*/ 213360 w 5628734"/>
              <a:gd name="connsiteY3" fmla="*/ 346174 h 346174"/>
              <a:gd name="connsiteX4" fmla="*/ 0 w 5628734"/>
              <a:gd name="connsiteY4" fmla="*/ 0 h 34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8734" h="346174">
                <a:moveTo>
                  <a:pt x="0" y="0"/>
                </a:moveTo>
                <a:lnTo>
                  <a:pt x="5628734" y="0"/>
                </a:lnTo>
                <a:lnTo>
                  <a:pt x="5628734" y="338554"/>
                </a:lnTo>
                <a:lnTo>
                  <a:pt x="213360" y="346174"/>
                </a:lnTo>
                <a:lnTo>
                  <a:pt x="0" y="0"/>
                </a:lnTo>
                <a:close/>
              </a:path>
            </a:pathLst>
          </a:custGeom>
          <a:noFill/>
        </p:spPr>
        <p:txBody>
          <a:bodyPr wrap="square" rtlCol="0">
            <a:spAutoFit/>
          </a:bodyPr>
          <a:lstStyle/>
          <a:p>
            <a:pPr algn="ctr"/>
            <a:r>
              <a:rPr lang="es-CO" sz="2000" b="1" dirty="0">
                <a:solidFill>
                  <a:srgbClr val="000A8B"/>
                </a:solidFill>
                <a:latin typeface="Lato Bold"/>
              </a:rPr>
              <a:t> PRECALIFICADO</a:t>
            </a:r>
            <a:endParaRPr lang="es-CO" sz="2000" dirty="0">
              <a:solidFill>
                <a:srgbClr val="000A8B"/>
              </a:solidFill>
              <a:latin typeface="Lato Bold"/>
            </a:endParaRPr>
          </a:p>
        </p:txBody>
      </p:sp>
      <p:sp>
        <p:nvSpPr>
          <p:cNvPr id="120" name="Rectangle 21"/>
          <p:cNvSpPr/>
          <p:nvPr/>
        </p:nvSpPr>
        <p:spPr>
          <a:xfrm flipV="1">
            <a:off x="7033853" y="2409522"/>
            <a:ext cx="4039519"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ko-KR" altLang="en-US" sz="2400">
              <a:solidFill>
                <a:schemeClr val="tx1"/>
              </a:solidFill>
            </a:endParaRPr>
          </a:p>
        </p:txBody>
      </p:sp>
      <p:sp>
        <p:nvSpPr>
          <p:cNvPr id="121" name="CuadroTexto 120">
            <a:extLst>
              <a:ext uri="{FF2B5EF4-FFF2-40B4-BE49-F238E27FC236}">
                <a16:creationId xmlns:a16="http://schemas.microsoft.com/office/drawing/2014/main" id="{49F07486-13CA-419B-86D3-D96F6A6CACC0}"/>
              </a:ext>
            </a:extLst>
          </p:cNvPr>
          <p:cNvSpPr txBox="1"/>
          <p:nvPr/>
        </p:nvSpPr>
        <p:spPr>
          <a:xfrm>
            <a:off x="7981604" y="2639461"/>
            <a:ext cx="3725625" cy="523220"/>
          </a:xfrm>
          <a:custGeom>
            <a:avLst/>
            <a:gdLst>
              <a:gd name="connsiteX0" fmla="*/ 0 w 6207854"/>
              <a:gd name="connsiteY0" fmla="*/ 0 h 338554"/>
              <a:gd name="connsiteX1" fmla="*/ 6207854 w 6207854"/>
              <a:gd name="connsiteY1" fmla="*/ 0 h 338554"/>
              <a:gd name="connsiteX2" fmla="*/ 6207854 w 6207854"/>
              <a:gd name="connsiteY2" fmla="*/ 338554 h 338554"/>
              <a:gd name="connsiteX3" fmla="*/ 0 w 6207854"/>
              <a:gd name="connsiteY3" fmla="*/ 338554 h 338554"/>
              <a:gd name="connsiteX4" fmla="*/ 0 w 6207854"/>
              <a:gd name="connsiteY4" fmla="*/ 0 h 338554"/>
              <a:gd name="connsiteX0" fmla="*/ 0 w 6207854"/>
              <a:gd name="connsiteY0" fmla="*/ 0 h 346174"/>
              <a:gd name="connsiteX1" fmla="*/ 6207854 w 6207854"/>
              <a:gd name="connsiteY1" fmla="*/ 0 h 346174"/>
              <a:gd name="connsiteX2" fmla="*/ 6207854 w 6207854"/>
              <a:gd name="connsiteY2" fmla="*/ 338554 h 346174"/>
              <a:gd name="connsiteX3" fmla="*/ 792480 w 6207854"/>
              <a:gd name="connsiteY3" fmla="*/ 346174 h 346174"/>
              <a:gd name="connsiteX4" fmla="*/ 0 w 6207854"/>
              <a:gd name="connsiteY4" fmla="*/ 0 h 346174"/>
              <a:gd name="connsiteX0" fmla="*/ 0 w 5628734"/>
              <a:gd name="connsiteY0" fmla="*/ 0 h 346174"/>
              <a:gd name="connsiteX1" fmla="*/ 5628734 w 5628734"/>
              <a:gd name="connsiteY1" fmla="*/ 0 h 346174"/>
              <a:gd name="connsiteX2" fmla="*/ 5628734 w 5628734"/>
              <a:gd name="connsiteY2" fmla="*/ 338554 h 346174"/>
              <a:gd name="connsiteX3" fmla="*/ 213360 w 5628734"/>
              <a:gd name="connsiteY3" fmla="*/ 346174 h 346174"/>
              <a:gd name="connsiteX4" fmla="*/ 0 w 5628734"/>
              <a:gd name="connsiteY4" fmla="*/ 0 h 34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8734" h="346174">
                <a:moveTo>
                  <a:pt x="0" y="0"/>
                </a:moveTo>
                <a:lnTo>
                  <a:pt x="5628734" y="0"/>
                </a:lnTo>
                <a:lnTo>
                  <a:pt x="5628734" y="338554"/>
                </a:lnTo>
                <a:lnTo>
                  <a:pt x="213360" y="346174"/>
                </a:lnTo>
                <a:lnTo>
                  <a:pt x="0" y="0"/>
                </a:lnTo>
                <a:close/>
              </a:path>
            </a:pathLst>
          </a:custGeom>
          <a:noFill/>
        </p:spPr>
        <p:txBody>
          <a:bodyPr wrap="square" rtlCol="0">
            <a:spAutoFit/>
          </a:bodyPr>
          <a:lstStyle/>
          <a:p>
            <a:pPr algn="r"/>
            <a:r>
              <a:rPr lang="es-CO" sz="1400" b="1" dirty="0">
                <a:solidFill>
                  <a:srgbClr val="000A8B"/>
                </a:solidFill>
                <a:latin typeface="Lato Bold"/>
              </a:rPr>
              <a:t>ALTERNATIVAS DE GARANTIA DE SERIEDAD DE LA OFERTA 20%</a:t>
            </a:r>
            <a:endParaRPr lang="es-CO" sz="1400" dirty="0">
              <a:solidFill>
                <a:srgbClr val="000A8B"/>
              </a:solidFill>
              <a:latin typeface="Lato Bold"/>
            </a:endParaRPr>
          </a:p>
        </p:txBody>
      </p:sp>
      <p:sp>
        <p:nvSpPr>
          <p:cNvPr id="31" name="CuadroTexto 30">
            <a:extLst>
              <a:ext uri="{FF2B5EF4-FFF2-40B4-BE49-F238E27FC236}">
                <a16:creationId xmlns:a16="http://schemas.microsoft.com/office/drawing/2014/main" id="{0B442314-CBB5-47CD-BF8E-372D16580B76}"/>
              </a:ext>
            </a:extLst>
          </p:cNvPr>
          <p:cNvSpPr txBox="1"/>
          <p:nvPr/>
        </p:nvSpPr>
        <p:spPr>
          <a:xfrm>
            <a:off x="3293263" y="137249"/>
            <a:ext cx="4256368"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4000" b="1" dirty="0">
                <a:solidFill>
                  <a:srgbClr val="000A8B"/>
                </a:solidFill>
              </a:rPr>
              <a:t>Responsabilidades</a:t>
            </a:r>
          </a:p>
        </p:txBody>
      </p:sp>
      <p:sp>
        <p:nvSpPr>
          <p:cNvPr id="32" name="Rectángulo 31">
            <a:extLst>
              <a:ext uri="{FF2B5EF4-FFF2-40B4-BE49-F238E27FC236}">
                <a16:creationId xmlns:a16="http://schemas.microsoft.com/office/drawing/2014/main" id="{F4651CAC-AFA9-4A50-AC3A-FF92E80F59D3}"/>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27932883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2" descr="Resultado de imagen de entega documentos viector&quot;">
            <a:extLst>
              <a:ext uri="{FF2B5EF4-FFF2-40B4-BE49-F238E27FC236}">
                <a16:creationId xmlns:a16="http://schemas.microsoft.com/office/drawing/2014/main" id="{592BD343-85D1-4F62-B709-9729D10C73D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392251" y="4123455"/>
            <a:ext cx="297125" cy="25637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rotWithShape="1">
          <a:blip r:embed="rId4">
            <a:extLst>
              <a:ext uri="{28A0092B-C50C-407E-A947-70E740481C1C}">
                <a14:useLocalDpi xmlns:a14="http://schemas.microsoft.com/office/drawing/2010/main" val="0"/>
              </a:ext>
            </a:extLst>
          </a:blip>
          <a:srcRect l="12003" t="16726" r="10306" b="15134"/>
          <a:stretch/>
        </p:blipFill>
        <p:spPr>
          <a:xfrm>
            <a:off x="5806240" y="3486196"/>
            <a:ext cx="632444" cy="554685"/>
          </a:xfrm>
          <a:prstGeom prst="rect">
            <a:avLst/>
          </a:prstGeom>
          <a:solidFill>
            <a:schemeClr val="accent1">
              <a:lumMod val="60000"/>
              <a:lumOff val="40000"/>
            </a:schemeClr>
          </a:solidFill>
        </p:spPr>
      </p:pic>
      <p:grpSp>
        <p:nvGrpSpPr>
          <p:cNvPr id="76" name="Google Shape;10158;p55">
            <a:extLst>
              <a:ext uri="{FF2B5EF4-FFF2-40B4-BE49-F238E27FC236}">
                <a16:creationId xmlns:a16="http://schemas.microsoft.com/office/drawing/2014/main" id="{A65A7694-DC6D-4D2C-B633-31B26FDD02B1}"/>
              </a:ext>
            </a:extLst>
          </p:cNvPr>
          <p:cNvGrpSpPr/>
          <p:nvPr/>
        </p:nvGrpSpPr>
        <p:grpSpPr>
          <a:xfrm>
            <a:off x="4552539" y="1911826"/>
            <a:ext cx="422771" cy="431917"/>
            <a:chOff x="2659458" y="1500275"/>
            <a:chExt cx="332261" cy="359232"/>
          </a:xfrm>
          <a:solidFill>
            <a:schemeClr val="accent6">
              <a:lumMod val="75000"/>
            </a:schemeClr>
          </a:solidFill>
        </p:grpSpPr>
        <p:sp>
          <p:nvSpPr>
            <p:cNvPr id="77" name="Google Shape;10159;p55">
              <a:extLst>
                <a:ext uri="{FF2B5EF4-FFF2-40B4-BE49-F238E27FC236}">
                  <a16:creationId xmlns:a16="http://schemas.microsoft.com/office/drawing/2014/main" id="{480A5FC6-2921-4527-88B5-1A4A32E14D7B}"/>
                </a:ext>
              </a:extLst>
            </p:cNvPr>
            <p:cNvSpPr/>
            <p:nvPr/>
          </p:nvSpPr>
          <p:spPr>
            <a:xfrm>
              <a:off x="2957234" y="1800015"/>
              <a:ext cx="34486" cy="59361"/>
            </a:xfrm>
            <a:custGeom>
              <a:avLst/>
              <a:gdLst/>
              <a:ahLst/>
              <a:cxnLst/>
              <a:rect l="l" t="t" r="r" b="b"/>
              <a:pathLst>
                <a:path w="1317" h="2267" extrusionOk="0">
                  <a:moveTo>
                    <a:pt x="0" y="1"/>
                  </a:moveTo>
                  <a:lnTo>
                    <a:pt x="248" y="1909"/>
                  </a:lnTo>
                  <a:cubicBezTo>
                    <a:pt x="277" y="2147"/>
                    <a:pt x="465" y="2267"/>
                    <a:pt x="655" y="2267"/>
                  </a:cubicBezTo>
                  <a:cubicBezTo>
                    <a:pt x="844" y="2267"/>
                    <a:pt x="1035" y="2147"/>
                    <a:pt x="1069" y="1909"/>
                  </a:cubicBezTo>
                  <a:lnTo>
                    <a:pt x="1317" y="1"/>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160;p55">
              <a:extLst>
                <a:ext uri="{FF2B5EF4-FFF2-40B4-BE49-F238E27FC236}">
                  <a16:creationId xmlns:a16="http://schemas.microsoft.com/office/drawing/2014/main" id="{7D78BF1B-4BA1-41F5-BBDB-EF5E25D6F16C}"/>
                </a:ext>
              </a:extLst>
            </p:cNvPr>
            <p:cNvSpPr/>
            <p:nvPr/>
          </p:nvSpPr>
          <p:spPr>
            <a:xfrm>
              <a:off x="2974463" y="1800015"/>
              <a:ext cx="17256" cy="59492"/>
            </a:xfrm>
            <a:custGeom>
              <a:avLst/>
              <a:gdLst/>
              <a:ahLst/>
              <a:cxnLst/>
              <a:rect l="l" t="t" r="r" b="b"/>
              <a:pathLst>
                <a:path w="659" h="2272" extrusionOk="0">
                  <a:moveTo>
                    <a:pt x="0" y="1"/>
                  </a:moveTo>
                  <a:lnTo>
                    <a:pt x="0" y="2271"/>
                  </a:lnTo>
                  <a:cubicBezTo>
                    <a:pt x="201" y="2262"/>
                    <a:pt x="382" y="2109"/>
                    <a:pt x="411" y="1909"/>
                  </a:cubicBezTo>
                  <a:lnTo>
                    <a:pt x="659" y="1"/>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161;p55">
              <a:extLst>
                <a:ext uri="{FF2B5EF4-FFF2-40B4-BE49-F238E27FC236}">
                  <a16:creationId xmlns:a16="http://schemas.microsoft.com/office/drawing/2014/main" id="{7CA30CB7-C54D-4ABE-8464-687C82B4021C}"/>
                </a:ext>
              </a:extLst>
            </p:cNvPr>
            <p:cNvSpPr/>
            <p:nvPr/>
          </p:nvSpPr>
          <p:spPr>
            <a:xfrm>
              <a:off x="2659458" y="1500275"/>
              <a:ext cx="266066" cy="358970"/>
            </a:xfrm>
            <a:custGeom>
              <a:avLst/>
              <a:gdLst/>
              <a:ahLst/>
              <a:cxnLst/>
              <a:rect l="l" t="t" r="r" b="b"/>
              <a:pathLst>
                <a:path w="10161" h="13709" extrusionOk="0">
                  <a:moveTo>
                    <a:pt x="3034" y="0"/>
                  </a:moveTo>
                  <a:lnTo>
                    <a:pt x="1" y="3034"/>
                  </a:lnTo>
                  <a:lnTo>
                    <a:pt x="1" y="13489"/>
                  </a:lnTo>
                  <a:cubicBezTo>
                    <a:pt x="1" y="13613"/>
                    <a:pt x="105" y="13709"/>
                    <a:pt x="220" y="13709"/>
                  </a:cubicBezTo>
                  <a:lnTo>
                    <a:pt x="9941" y="13709"/>
                  </a:lnTo>
                  <a:cubicBezTo>
                    <a:pt x="10065" y="13709"/>
                    <a:pt x="10161" y="13613"/>
                    <a:pt x="10161" y="13489"/>
                  </a:cubicBezTo>
                  <a:lnTo>
                    <a:pt x="10161" y="219"/>
                  </a:lnTo>
                  <a:cubicBezTo>
                    <a:pt x="10161" y="95"/>
                    <a:pt x="10056" y="0"/>
                    <a:pt x="9932" y="0"/>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162;p55">
              <a:extLst>
                <a:ext uri="{FF2B5EF4-FFF2-40B4-BE49-F238E27FC236}">
                  <a16:creationId xmlns:a16="http://schemas.microsoft.com/office/drawing/2014/main" id="{765C6AE1-C566-49C7-883A-89A725BB7B61}"/>
                </a:ext>
              </a:extLst>
            </p:cNvPr>
            <p:cNvSpPr/>
            <p:nvPr/>
          </p:nvSpPr>
          <p:spPr>
            <a:xfrm>
              <a:off x="2659458" y="1500275"/>
              <a:ext cx="92459" cy="92197"/>
            </a:xfrm>
            <a:custGeom>
              <a:avLst/>
              <a:gdLst/>
              <a:ahLst/>
              <a:cxnLst/>
              <a:rect l="l" t="t" r="r" b="b"/>
              <a:pathLst>
                <a:path w="3531" h="3521" extrusionOk="0">
                  <a:moveTo>
                    <a:pt x="3034" y="0"/>
                  </a:moveTo>
                  <a:lnTo>
                    <a:pt x="1" y="3034"/>
                  </a:lnTo>
                  <a:lnTo>
                    <a:pt x="1" y="3520"/>
                  </a:lnTo>
                  <a:lnTo>
                    <a:pt x="3301" y="3520"/>
                  </a:lnTo>
                  <a:cubicBezTo>
                    <a:pt x="3425" y="3520"/>
                    <a:pt x="3530" y="3425"/>
                    <a:pt x="3530" y="3301"/>
                  </a:cubicBezTo>
                  <a:lnTo>
                    <a:pt x="3530" y="0"/>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163;p55">
              <a:extLst>
                <a:ext uri="{FF2B5EF4-FFF2-40B4-BE49-F238E27FC236}">
                  <a16:creationId xmlns:a16="http://schemas.microsoft.com/office/drawing/2014/main" id="{A89AFB58-EBCC-45AA-B7E9-D02D2876B3A1}"/>
                </a:ext>
              </a:extLst>
            </p:cNvPr>
            <p:cNvSpPr/>
            <p:nvPr/>
          </p:nvSpPr>
          <p:spPr>
            <a:xfrm>
              <a:off x="2659458" y="1500275"/>
              <a:ext cx="266066" cy="358970"/>
            </a:xfrm>
            <a:custGeom>
              <a:avLst/>
              <a:gdLst/>
              <a:ahLst/>
              <a:cxnLst/>
              <a:rect l="l" t="t" r="r" b="b"/>
              <a:pathLst>
                <a:path w="10161" h="13709" extrusionOk="0">
                  <a:moveTo>
                    <a:pt x="9254" y="0"/>
                  </a:moveTo>
                  <a:lnTo>
                    <a:pt x="9254" y="12774"/>
                  </a:lnTo>
                  <a:lnTo>
                    <a:pt x="1" y="12774"/>
                  </a:lnTo>
                  <a:lnTo>
                    <a:pt x="1" y="13489"/>
                  </a:lnTo>
                  <a:cubicBezTo>
                    <a:pt x="1" y="13613"/>
                    <a:pt x="105" y="13709"/>
                    <a:pt x="229" y="13709"/>
                  </a:cubicBezTo>
                  <a:lnTo>
                    <a:pt x="9932" y="13709"/>
                  </a:lnTo>
                  <a:cubicBezTo>
                    <a:pt x="10056" y="13709"/>
                    <a:pt x="10161" y="13613"/>
                    <a:pt x="10161" y="13489"/>
                  </a:cubicBezTo>
                  <a:lnTo>
                    <a:pt x="10161" y="219"/>
                  </a:lnTo>
                  <a:cubicBezTo>
                    <a:pt x="10161" y="95"/>
                    <a:pt x="10056" y="0"/>
                    <a:pt x="9932" y="0"/>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164;p55">
              <a:extLst>
                <a:ext uri="{FF2B5EF4-FFF2-40B4-BE49-F238E27FC236}">
                  <a16:creationId xmlns:a16="http://schemas.microsoft.com/office/drawing/2014/main" id="{67A9EFCA-9E62-4BD6-AE6B-402FCA17CE7E}"/>
                </a:ext>
              </a:extLst>
            </p:cNvPr>
            <p:cNvSpPr/>
            <p:nvPr/>
          </p:nvSpPr>
          <p:spPr>
            <a:xfrm>
              <a:off x="2659458" y="1500275"/>
              <a:ext cx="79471" cy="79445"/>
            </a:xfrm>
            <a:custGeom>
              <a:avLst/>
              <a:gdLst/>
              <a:ahLst/>
              <a:cxnLst/>
              <a:rect l="l" t="t" r="r" b="b"/>
              <a:pathLst>
                <a:path w="3035" h="3034" extrusionOk="0">
                  <a:moveTo>
                    <a:pt x="3034" y="0"/>
                  </a:moveTo>
                  <a:lnTo>
                    <a:pt x="1" y="3034"/>
                  </a:lnTo>
                  <a:lnTo>
                    <a:pt x="2815" y="3034"/>
                  </a:lnTo>
                  <a:cubicBezTo>
                    <a:pt x="2939" y="3034"/>
                    <a:pt x="3034" y="2929"/>
                    <a:pt x="3034" y="2814"/>
                  </a:cubicBezTo>
                  <a:lnTo>
                    <a:pt x="3034" y="0"/>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165;p55">
              <a:extLst>
                <a:ext uri="{FF2B5EF4-FFF2-40B4-BE49-F238E27FC236}">
                  <a16:creationId xmlns:a16="http://schemas.microsoft.com/office/drawing/2014/main" id="{1BFF362E-3BA1-478B-B128-482840AA4043}"/>
                </a:ext>
              </a:extLst>
            </p:cNvPr>
            <p:cNvSpPr/>
            <p:nvPr/>
          </p:nvSpPr>
          <p:spPr>
            <a:xfrm>
              <a:off x="2710414" y="1744817"/>
              <a:ext cx="164154" cy="11024"/>
            </a:xfrm>
            <a:custGeom>
              <a:avLst/>
              <a:gdLst/>
              <a:ahLst/>
              <a:cxnLst/>
              <a:rect l="l" t="t" r="r" b="b"/>
              <a:pathLst>
                <a:path w="6269" h="421" extrusionOk="0">
                  <a:moveTo>
                    <a:pt x="258" y="1"/>
                  </a:moveTo>
                  <a:cubicBezTo>
                    <a:pt x="1" y="20"/>
                    <a:pt x="1" y="401"/>
                    <a:pt x="258" y="420"/>
                  </a:cubicBezTo>
                  <a:lnTo>
                    <a:pt x="6011" y="420"/>
                  </a:lnTo>
                  <a:cubicBezTo>
                    <a:pt x="6268" y="401"/>
                    <a:pt x="6268" y="20"/>
                    <a:pt x="6011" y="1"/>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166;p55">
              <a:extLst>
                <a:ext uri="{FF2B5EF4-FFF2-40B4-BE49-F238E27FC236}">
                  <a16:creationId xmlns:a16="http://schemas.microsoft.com/office/drawing/2014/main" id="{68E4AEAC-F6F1-47FA-8E6E-F14B4624C11D}"/>
                </a:ext>
              </a:extLst>
            </p:cNvPr>
            <p:cNvSpPr/>
            <p:nvPr/>
          </p:nvSpPr>
          <p:spPr>
            <a:xfrm>
              <a:off x="2785853" y="1811013"/>
              <a:ext cx="88715" cy="11024"/>
            </a:xfrm>
            <a:custGeom>
              <a:avLst/>
              <a:gdLst/>
              <a:ahLst/>
              <a:cxnLst/>
              <a:rect l="l" t="t" r="r" b="b"/>
              <a:pathLst>
                <a:path w="3388" h="421" extrusionOk="0">
                  <a:moveTo>
                    <a:pt x="258" y="1"/>
                  </a:moveTo>
                  <a:cubicBezTo>
                    <a:pt x="1" y="20"/>
                    <a:pt x="1" y="392"/>
                    <a:pt x="258" y="420"/>
                  </a:cubicBezTo>
                  <a:lnTo>
                    <a:pt x="3130" y="420"/>
                  </a:lnTo>
                  <a:cubicBezTo>
                    <a:pt x="3387" y="392"/>
                    <a:pt x="3387" y="20"/>
                    <a:pt x="3130" y="1"/>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167;p55">
              <a:extLst>
                <a:ext uri="{FF2B5EF4-FFF2-40B4-BE49-F238E27FC236}">
                  <a16:creationId xmlns:a16="http://schemas.microsoft.com/office/drawing/2014/main" id="{E966C548-0F1D-4AF1-BC41-95F5EA31EB22}"/>
                </a:ext>
              </a:extLst>
            </p:cNvPr>
            <p:cNvSpPr/>
            <p:nvPr/>
          </p:nvSpPr>
          <p:spPr>
            <a:xfrm>
              <a:off x="2710414" y="1717349"/>
              <a:ext cx="164154" cy="10998"/>
            </a:xfrm>
            <a:custGeom>
              <a:avLst/>
              <a:gdLst/>
              <a:ahLst/>
              <a:cxnLst/>
              <a:rect l="l" t="t" r="r" b="b"/>
              <a:pathLst>
                <a:path w="6269" h="420" extrusionOk="0">
                  <a:moveTo>
                    <a:pt x="258" y="0"/>
                  </a:moveTo>
                  <a:cubicBezTo>
                    <a:pt x="1" y="19"/>
                    <a:pt x="1" y="391"/>
                    <a:pt x="258" y="420"/>
                  </a:cubicBezTo>
                  <a:lnTo>
                    <a:pt x="6011" y="420"/>
                  </a:lnTo>
                  <a:cubicBezTo>
                    <a:pt x="6268" y="391"/>
                    <a:pt x="6268" y="19"/>
                    <a:pt x="6011" y="0"/>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168;p55">
              <a:extLst>
                <a:ext uri="{FF2B5EF4-FFF2-40B4-BE49-F238E27FC236}">
                  <a16:creationId xmlns:a16="http://schemas.microsoft.com/office/drawing/2014/main" id="{212BD28C-3451-46D6-8783-3BB2F69D29F0}"/>
                </a:ext>
              </a:extLst>
            </p:cNvPr>
            <p:cNvSpPr/>
            <p:nvPr/>
          </p:nvSpPr>
          <p:spPr>
            <a:xfrm>
              <a:off x="2710414" y="1689855"/>
              <a:ext cx="164154" cy="11024"/>
            </a:xfrm>
            <a:custGeom>
              <a:avLst/>
              <a:gdLst/>
              <a:ahLst/>
              <a:cxnLst/>
              <a:rect l="l" t="t" r="r" b="b"/>
              <a:pathLst>
                <a:path w="6269" h="421" extrusionOk="0">
                  <a:moveTo>
                    <a:pt x="258" y="1"/>
                  </a:moveTo>
                  <a:cubicBezTo>
                    <a:pt x="1" y="20"/>
                    <a:pt x="1" y="401"/>
                    <a:pt x="258" y="421"/>
                  </a:cubicBezTo>
                  <a:lnTo>
                    <a:pt x="6011" y="421"/>
                  </a:lnTo>
                  <a:cubicBezTo>
                    <a:pt x="6268" y="401"/>
                    <a:pt x="6268" y="20"/>
                    <a:pt x="6011" y="1"/>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169;p55">
              <a:extLst>
                <a:ext uri="{FF2B5EF4-FFF2-40B4-BE49-F238E27FC236}">
                  <a16:creationId xmlns:a16="http://schemas.microsoft.com/office/drawing/2014/main" id="{A30D2461-E973-4997-BE96-C697DFA60B4F}"/>
                </a:ext>
              </a:extLst>
            </p:cNvPr>
            <p:cNvSpPr/>
            <p:nvPr/>
          </p:nvSpPr>
          <p:spPr>
            <a:xfrm>
              <a:off x="2709576" y="1662360"/>
              <a:ext cx="165830" cy="11050"/>
            </a:xfrm>
            <a:custGeom>
              <a:avLst/>
              <a:gdLst/>
              <a:ahLst/>
              <a:cxnLst/>
              <a:rect l="l" t="t" r="r" b="b"/>
              <a:pathLst>
                <a:path w="6333" h="422" extrusionOk="0">
                  <a:moveTo>
                    <a:pt x="272" y="1"/>
                  </a:moveTo>
                  <a:cubicBezTo>
                    <a:pt x="0" y="1"/>
                    <a:pt x="0" y="422"/>
                    <a:pt x="272" y="422"/>
                  </a:cubicBezTo>
                  <a:cubicBezTo>
                    <a:pt x="278" y="422"/>
                    <a:pt x="284" y="422"/>
                    <a:pt x="290" y="421"/>
                  </a:cubicBezTo>
                  <a:lnTo>
                    <a:pt x="6043" y="421"/>
                  </a:lnTo>
                  <a:cubicBezTo>
                    <a:pt x="6049" y="422"/>
                    <a:pt x="6055" y="422"/>
                    <a:pt x="6061" y="422"/>
                  </a:cubicBezTo>
                  <a:cubicBezTo>
                    <a:pt x="6333" y="422"/>
                    <a:pt x="6333" y="1"/>
                    <a:pt x="6061" y="1"/>
                  </a:cubicBezTo>
                  <a:cubicBezTo>
                    <a:pt x="6055" y="1"/>
                    <a:pt x="6049" y="1"/>
                    <a:pt x="6043" y="1"/>
                  </a:cubicBezTo>
                  <a:lnTo>
                    <a:pt x="290" y="1"/>
                  </a:lnTo>
                  <a:cubicBezTo>
                    <a:pt x="284" y="1"/>
                    <a:pt x="278" y="1"/>
                    <a:pt x="272" y="1"/>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170;p55">
              <a:extLst>
                <a:ext uri="{FF2B5EF4-FFF2-40B4-BE49-F238E27FC236}">
                  <a16:creationId xmlns:a16="http://schemas.microsoft.com/office/drawing/2014/main" id="{706BB040-F20F-4A92-847A-BDA77BB2296F}"/>
                </a:ext>
              </a:extLst>
            </p:cNvPr>
            <p:cNvSpPr/>
            <p:nvPr/>
          </p:nvSpPr>
          <p:spPr>
            <a:xfrm>
              <a:off x="2774515" y="1581423"/>
              <a:ext cx="23357" cy="62242"/>
            </a:xfrm>
            <a:custGeom>
              <a:avLst/>
              <a:gdLst/>
              <a:ahLst/>
              <a:cxnLst/>
              <a:rect l="l" t="t" r="r" b="b"/>
              <a:pathLst>
                <a:path w="892" h="2377" extrusionOk="0">
                  <a:moveTo>
                    <a:pt x="273" y="1"/>
                  </a:moveTo>
                  <a:cubicBezTo>
                    <a:pt x="1" y="1"/>
                    <a:pt x="1" y="422"/>
                    <a:pt x="273" y="422"/>
                  </a:cubicBezTo>
                  <a:cubicBezTo>
                    <a:pt x="279" y="422"/>
                    <a:pt x="285" y="422"/>
                    <a:pt x="291" y="421"/>
                  </a:cubicBezTo>
                  <a:lnTo>
                    <a:pt x="472" y="421"/>
                  </a:lnTo>
                  <a:lnTo>
                    <a:pt x="472" y="2167"/>
                  </a:lnTo>
                  <a:cubicBezTo>
                    <a:pt x="472" y="2282"/>
                    <a:pt x="567" y="2377"/>
                    <a:pt x="682" y="2377"/>
                  </a:cubicBezTo>
                  <a:cubicBezTo>
                    <a:pt x="796" y="2377"/>
                    <a:pt x="892" y="2282"/>
                    <a:pt x="892" y="2167"/>
                  </a:cubicBezTo>
                  <a:lnTo>
                    <a:pt x="892" y="211"/>
                  </a:lnTo>
                  <a:cubicBezTo>
                    <a:pt x="892" y="97"/>
                    <a:pt x="796" y="1"/>
                    <a:pt x="682" y="1"/>
                  </a:cubicBezTo>
                  <a:lnTo>
                    <a:pt x="291" y="1"/>
                  </a:lnTo>
                  <a:cubicBezTo>
                    <a:pt x="285" y="1"/>
                    <a:pt x="279" y="1"/>
                    <a:pt x="273" y="1"/>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171;p55">
              <a:extLst>
                <a:ext uri="{FF2B5EF4-FFF2-40B4-BE49-F238E27FC236}">
                  <a16:creationId xmlns:a16="http://schemas.microsoft.com/office/drawing/2014/main" id="{2188570E-30B2-4659-BAC5-3A233EECEC72}"/>
                </a:ext>
              </a:extLst>
            </p:cNvPr>
            <p:cNvSpPr/>
            <p:nvPr/>
          </p:nvSpPr>
          <p:spPr>
            <a:xfrm>
              <a:off x="2773782" y="1635364"/>
              <a:ext cx="37183" cy="10814"/>
            </a:xfrm>
            <a:custGeom>
              <a:avLst/>
              <a:gdLst/>
              <a:ahLst/>
              <a:cxnLst/>
              <a:rect l="l" t="t" r="r" b="b"/>
              <a:pathLst>
                <a:path w="1420" h="413" extrusionOk="0">
                  <a:moveTo>
                    <a:pt x="273" y="1"/>
                  </a:moveTo>
                  <a:cubicBezTo>
                    <a:pt x="0" y="1"/>
                    <a:pt x="3" y="413"/>
                    <a:pt x="281" y="413"/>
                  </a:cubicBezTo>
                  <a:cubicBezTo>
                    <a:pt x="287" y="413"/>
                    <a:pt x="293" y="413"/>
                    <a:pt x="300" y="412"/>
                  </a:cubicBezTo>
                  <a:lnTo>
                    <a:pt x="1130" y="412"/>
                  </a:lnTo>
                  <a:cubicBezTo>
                    <a:pt x="1136" y="413"/>
                    <a:pt x="1141" y="413"/>
                    <a:pt x="1147" y="413"/>
                  </a:cubicBezTo>
                  <a:cubicBezTo>
                    <a:pt x="1417" y="413"/>
                    <a:pt x="1419" y="1"/>
                    <a:pt x="1156" y="1"/>
                  </a:cubicBezTo>
                  <a:cubicBezTo>
                    <a:pt x="1147" y="1"/>
                    <a:pt x="1138" y="1"/>
                    <a:pt x="1130" y="2"/>
                  </a:cubicBezTo>
                  <a:lnTo>
                    <a:pt x="300" y="2"/>
                  </a:lnTo>
                  <a:cubicBezTo>
                    <a:pt x="290" y="1"/>
                    <a:pt x="281" y="1"/>
                    <a:pt x="273" y="1"/>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172;p55">
              <a:extLst>
                <a:ext uri="{FF2B5EF4-FFF2-40B4-BE49-F238E27FC236}">
                  <a16:creationId xmlns:a16="http://schemas.microsoft.com/office/drawing/2014/main" id="{8943FA27-F0D1-4609-999A-CC8E0D81747B}"/>
                </a:ext>
              </a:extLst>
            </p:cNvPr>
            <p:cNvSpPr/>
            <p:nvPr/>
          </p:nvSpPr>
          <p:spPr>
            <a:xfrm>
              <a:off x="2777866" y="1561103"/>
              <a:ext cx="20005" cy="17125"/>
            </a:xfrm>
            <a:custGeom>
              <a:avLst/>
              <a:gdLst/>
              <a:ahLst/>
              <a:cxnLst/>
              <a:rect l="l" t="t" r="r" b="b"/>
              <a:pathLst>
                <a:path w="764" h="654" extrusionOk="0">
                  <a:moveTo>
                    <a:pt x="439" y="0"/>
                  </a:moveTo>
                  <a:cubicBezTo>
                    <a:pt x="358" y="0"/>
                    <a:pt x="276" y="31"/>
                    <a:pt x="210" y="100"/>
                  </a:cubicBezTo>
                  <a:cubicBezTo>
                    <a:pt x="0" y="300"/>
                    <a:pt x="153" y="653"/>
                    <a:pt x="439" y="653"/>
                  </a:cubicBezTo>
                  <a:cubicBezTo>
                    <a:pt x="621" y="653"/>
                    <a:pt x="764" y="501"/>
                    <a:pt x="764" y="329"/>
                  </a:cubicBezTo>
                  <a:cubicBezTo>
                    <a:pt x="764" y="130"/>
                    <a:pt x="604" y="0"/>
                    <a:pt x="439" y="0"/>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173;p55">
              <a:extLst>
                <a:ext uri="{FF2B5EF4-FFF2-40B4-BE49-F238E27FC236}">
                  <a16:creationId xmlns:a16="http://schemas.microsoft.com/office/drawing/2014/main" id="{AA4CD8D0-634B-4149-B860-4E1ABE1471BF}"/>
                </a:ext>
              </a:extLst>
            </p:cNvPr>
            <p:cNvSpPr/>
            <p:nvPr/>
          </p:nvSpPr>
          <p:spPr>
            <a:xfrm>
              <a:off x="2957234" y="1582941"/>
              <a:ext cx="34486" cy="229852"/>
            </a:xfrm>
            <a:custGeom>
              <a:avLst/>
              <a:gdLst/>
              <a:ahLst/>
              <a:cxnLst/>
              <a:rect l="l" t="t" r="r" b="b"/>
              <a:pathLst>
                <a:path w="1317" h="8778" extrusionOk="0">
                  <a:moveTo>
                    <a:pt x="0" y="1"/>
                  </a:moveTo>
                  <a:lnTo>
                    <a:pt x="0" y="8777"/>
                  </a:lnTo>
                  <a:lnTo>
                    <a:pt x="1317" y="8777"/>
                  </a:lnTo>
                  <a:lnTo>
                    <a:pt x="1317" y="1"/>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174;p55">
              <a:extLst>
                <a:ext uri="{FF2B5EF4-FFF2-40B4-BE49-F238E27FC236}">
                  <a16:creationId xmlns:a16="http://schemas.microsoft.com/office/drawing/2014/main" id="{D9A0F18D-1841-437C-963B-9DA577573B44}"/>
                </a:ext>
              </a:extLst>
            </p:cNvPr>
            <p:cNvSpPr/>
            <p:nvPr/>
          </p:nvSpPr>
          <p:spPr>
            <a:xfrm>
              <a:off x="2974463" y="1582941"/>
              <a:ext cx="17256" cy="229852"/>
            </a:xfrm>
            <a:custGeom>
              <a:avLst/>
              <a:gdLst/>
              <a:ahLst/>
              <a:cxnLst/>
              <a:rect l="l" t="t" r="r" b="b"/>
              <a:pathLst>
                <a:path w="659" h="8778" extrusionOk="0">
                  <a:moveTo>
                    <a:pt x="0" y="1"/>
                  </a:moveTo>
                  <a:lnTo>
                    <a:pt x="0" y="8777"/>
                  </a:lnTo>
                  <a:lnTo>
                    <a:pt x="659" y="8777"/>
                  </a:lnTo>
                  <a:lnTo>
                    <a:pt x="659" y="1"/>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175;p55">
              <a:extLst>
                <a:ext uri="{FF2B5EF4-FFF2-40B4-BE49-F238E27FC236}">
                  <a16:creationId xmlns:a16="http://schemas.microsoft.com/office/drawing/2014/main" id="{093C7E29-60AB-4D62-B9C4-B92B51996570}"/>
                </a:ext>
              </a:extLst>
            </p:cNvPr>
            <p:cNvSpPr/>
            <p:nvPr/>
          </p:nvSpPr>
          <p:spPr>
            <a:xfrm>
              <a:off x="2957234" y="1550210"/>
              <a:ext cx="34486" cy="40246"/>
            </a:xfrm>
            <a:custGeom>
              <a:avLst/>
              <a:gdLst/>
              <a:ahLst/>
              <a:cxnLst/>
              <a:rect l="l" t="t" r="r" b="b"/>
              <a:pathLst>
                <a:path w="1317" h="1537" extrusionOk="0">
                  <a:moveTo>
                    <a:pt x="0" y="1"/>
                  </a:moveTo>
                  <a:lnTo>
                    <a:pt x="0" y="1537"/>
                  </a:lnTo>
                  <a:lnTo>
                    <a:pt x="1317" y="1537"/>
                  </a:lnTo>
                  <a:lnTo>
                    <a:pt x="1317" y="1"/>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176;p55">
              <a:extLst>
                <a:ext uri="{FF2B5EF4-FFF2-40B4-BE49-F238E27FC236}">
                  <a16:creationId xmlns:a16="http://schemas.microsoft.com/office/drawing/2014/main" id="{7574325F-ECDB-4BA7-875A-CE2D69C26D2D}"/>
                </a:ext>
              </a:extLst>
            </p:cNvPr>
            <p:cNvSpPr/>
            <p:nvPr/>
          </p:nvSpPr>
          <p:spPr>
            <a:xfrm>
              <a:off x="2974463" y="1550210"/>
              <a:ext cx="17256" cy="40246"/>
            </a:xfrm>
            <a:custGeom>
              <a:avLst/>
              <a:gdLst/>
              <a:ahLst/>
              <a:cxnLst/>
              <a:rect l="l" t="t" r="r" b="b"/>
              <a:pathLst>
                <a:path w="659" h="1537" extrusionOk="0">
                  <a:moveTo>
                    <a:pt x="0" y="1"/>
                  </a:moveTo>
                  <a:lnTo>
                    <a:pt x="0" y="1537"/>
                  </a:lnTo>
                  <a:lnTo>
                    <a:pt x="659" y="1537"/>
                  </a:lnTo>
                  <a:lnTo>
                    <a:pt x="659" y="1"/>
                  </a:ln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177;p55">
              <a:extLst>
                <a:ext uri="{FF2B5EF4-FFF2-40B4-BE49-F238E27FC236}">
                  <a16:creationId xmlns:a16="http://schemas.microsoft.com/office/drawing/2014/main" id="{C8E21D35-F0CA-44DF-A794-531BC6DD4F39}"/>
                </a:ext>
              </a:extLst>
            </p:cNvPr>
            <p:cNvSpPr/>
            <p:nvPr/>
          </p:nvSpPr>
          <p:spPr>
            <a:xfrm>
              <a:off x="2957234" y="1500275"/>
              <a:ext cx="34486" cy="49961"/>
            </a:xfrm>
            <a:custGeom>
              <a:avLst/>
              <a:gdLst/>
              <a:ahLst/>
              <a:cxnLst/>
              <a:rect l="l" t="t" r="r" b="b"/>
              <a:pathLst>
                <a:path w="1317" h="1908" extrusionOk="0">
                  <a:moveTo>
                    <a:pt x="658" y="0"/>
                  </a:moveTo>
                  <a:cubicBezTo>
                    <a:pt x="296" y="0"/>
                    <a:pt x="0" y="296"/>
                    <a:pt x="0" y="658"/>
                  </a:cubicBezTo>
                  <a:lnTo>
                    <a:pt x="0" y="1908"/>
                  </a:lnTo>
                  <a:lnTo>
                    <a:pt x="1317" y="1908"/>
                  </a:lnTo>
                  <a:lnTo>
                    <a:pt x="1317" y="658"/>
                  </a:lnTo>
                  <a:cubicBezTo>
                    <a:pt x="1317" y="296"/>
                    <a:pt x="1021" y="0"/>
                    <a:pt x="658" y="0"/>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178;p55">
              <a:extLst>
                <a:ext uri="{FF2B5EF4-FFF2-40B4-BE49-F238E27FC236}">
                  <a16:creationId xmlns:a16="http://schemas.microsoft.com/office/drawing/2014/main" id="{43489D26-6356-4EC3-80F0-A3312185C7E3}"/>
                </a:ext>
              </a:extLst>
            </p:cNvPr>
            <p:cNvSpPr/>
            <p:nvPr/>
          </p:nvSpPr>
          <p:spPr>
            <a:xfrm>
              <a:off x="2974463" y="1500275"/>
              <a:ext cx="17256" cy="49961"/>
            </a:xfrm>
            <a:custGeom>
              <a:avLst/>
              <a:gdLst/>
              <a:ahLst/>
              <a:cxnLst/>
              <a:rect l="l" t="t" r="r" b="b"/>
              <a:pathLst>
                <a:path w="659" h="1908" extrusionOk="0">
                  <a:moveTo>
                    <a:pt x="0" y="0"/>
                  </a:moveTo>
                  <a:lnTo>
                    <a:pt x="0" y="1908"/>
                  </a:lnTo>
                  <a:lnTo>
                    <a:pt x="659" y="1908"/>
                  </a:lnTo>
                  <a:lnTo>
                    <a:pt x="659" y="658"/>
                  </a:lnTo>
                  <a:cubicBezTo>
                    <a:pt x="659" y="296"/>
                    <a:pt x="363" y="0"/>
                    <a:pt x="0" y="0"/>
                  </a:cubicBezTo>
                  <a:close/>
                </a:path>
              </a:pathLst>
            </a:custGeom>
            <a:grpFill/>
            <a:ln/>
          </p:spPr>
          <p:style>
            <a:lnRef idx="1">
              <a:schemeClr val="dk1"/>
            </a:lnRef>
            <a:fillRef idx="2">
              <a:schemeClr val="dk1"/>
            </a:fillRef>
            <a:effectRef idx="1">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3" name="Imagen 52">
            <a:extLst>
              <a:ext uri="{FF2B5EF4-FFF2-40B4-BE49-F238E27FC236}">
                <a16:creationId xmlns:a16="http://schemas.microsoft.com/office/drawing/2014/main" id="{CF3689DC-C658-4F3D-8D45-1A75EEF00B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65" y="61868"/>
            <a:ext cx="1331494" cy="597565"/>
          </a:xfrm>
          <a:prstGeom prst="rect">
            <a:avLst/>
          </a:prstGeom>
          <a:ln>
            <a:noFill/>
          </a:ln>
        </p:spPr>
      </p:pic>
      <p:pic>
        <p:nvPicPr>
          <p:cNvPr id="54" name="Imagen 53">
            <a:extLst>
              <a:ext uri="{FF2B5EF4-FFF2-40B4-BE49-F238E27FC236}">
                <a16:creationId xmlns:a16="http://schemas.microsoft.com/office/drawing/2014/main" id="{4F1E6ABE-9EA9-48AA-B99F-140469CBF1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0568" y="-1531"/>
            <a:ext cx="3112770" cy="715572"/>
          </a:xfrm>
          <a:prstGeom prst="rect">
            <a:avLst/>
          </a:prstGeom>
        </p:spPr>
      </p:pic>
      <p:sp>
        <p:nvSpPr>
          <p:cNvPr id="55" name="Rectángulo 54">
            <a:extLst>
              <a:ext uri="{FF2B5EF4-FFF2-40B4-BE49-F238E27FC236}">
                <a16:creationId xmlns:a16="http://schemas.microsoft.com/office/drawing/2014/main" id="{EA15D987-55DA-41BC-B360-086B07C3E77D}"/>
              </a:ext>
            </a:extLst>
          </p:cNvPr>
          <p:cNvSpPr/>
          <p:nvPr/>
        </p:nvSpPr>
        <p:spPr>
          <a:xfrm>
            <a:off x="1" y="6644001"/>
            <a:ext cx="12191999"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a:ln>
                <a:noFill/>
              </a:ln>
              <a:solidFill>
                <a:prstClr val="white"/>
              </a:solidFill>
              <a:effectLst/>
              <a:uLnTx/>
              <a:uFillTx/>
              <a:latin typeface="Arial"/>
              <a:cs typeface="+mn-cs"/>
            </a:endParaRPr>
          </a:p>
        </p:txBody>
      </p:sp>
      <p:sp>
        <p:nvSpPr>
          <p:cNvPr id="56" name="CuadroTexto 55">
            <a:extLst>
              <a:ext uri="{FF2B5EF4-FFF2-40B4-BE49-F238E27FC236}">
                <a16:creationId xmlns:a16="http://schemas.microsoft.com/office/drawing/2014/main" id="{84D2E1C7-17C8-488B-A351-3384DC563EF1}"/>
              </a:ext>
            </a:extLst>
          </p:cNvPr>
          <p:cNvSpPr txBox="1"/>
          <p:nvPr/>
        </p:nvSpPr>
        <p:spPr>
          <a:xfrm>
            <a:off x="8604439" y="6636147"/>
            <a:ext cx="343423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A9A8A9"/>
                </a:solidFill>
                <a:effectLst/>
                <a:uLnTx/>
                <a:uFillTx/>
                <a:latin typeface="Lato Regular"/>
                <a:cs typeface="Lato Regular"/>
              </a:rPr>
              <a:t>Vicepresidencia Jurídica</a:t>
            </a:r>
          </a:p>
        </p:txBody>
      </p:sp>
      <p:grpSp>
        <p:nvGrpSpPr>
          <p:cNvPr id="31" name="Group 35"/>
          <p:cNvGrpSpPr/>
          <p:nvPr/>
        </p:nvGrpSpPr>
        <p:grpSpPr>
          <a:xfrm>
            <a:off x="41965" y="2825648"/>
            <a:ext cx="10564017" cy="3743743"/>
            <a:chOff x="-14632" y="1996191"/>
            <a:chExt cx="8657910" cy="3068244"/>
          </a:xfrm>
          <a:solidFill>
            <a:srgbClr val="4784A1"/>
          </a:solidFill>
          <a:effectLst>
            <a:outerShdw blurRad="63500" algn="ctr" rotWithShape="0">
              <a:prstClr val="black">
                <a:alpha val="40000"/>
              </a:prstClr>
            </a:outerShdw>
          </a:effectLst>
        </p:grpSpPr>
        <p:sp>
          <p:nvSpPr>
            <p:cNvPr id="32" name="Isosceles Triangle 4"/>
            <p:cNvSpPr/>
            <p:nvPr/>
          </p:nvSpPr>
          <p:spPr>
            <a:xfrm rot="6906184">
              <a:off x="7959597" y="4380754"/>
              <a:ext cx="734324" cy="633038"/>
            </a:xfrm>
            <a:prstGeom prst="triangle">
              <a:avLst>
                <a:gd name="adj" fmla="val 30955"/>
              </a:avLst>
            </a:pr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33" name="Freeform 3"/>
            <p:cNvSpPr/>
            <p:nvPr/>
          </p:nvSpPr>
          <p:spPr>
            <a:xfrm>
              <a:off x="-14632" y="1996191"/>
              <a:ext cx="8123497" cy="2701082"/>
            </a:xfrm>
            <a:custGeom>
              <a:avLst/>
              <a:gdLst>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74642 w 7424927"/>
                <a:gd name="connsiteY6" fmla="*/ 775411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30751 w 7424927"/>
                <a:gd name="connsiteY6" fmla="*/ 804671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536192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536192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0 w 7446874"/>
                <a:gd name="connsiteY0" fmla="*/ 0 h 2553005"/>
                <a:gd name="connsiteX1" fmla="*/ 3986784 w 7446874"/>
                <a:gd name="connsiteY1" fmla="*/ 790042 h 2553005"/>
                <a:gd name="connsiteX2" fmla="*/ 2860244 w 7446874"/>
                <a:gd name="connsiteY2" fmla="*/ 1484986 h 2553005"/>
                <a:gd name="connsiteX3" fmla="*/ 7446874 w 7446874"/>
                <a:gd name="connsiteY3" fmla="*/ 2304288 h 2553005"/>
                <a:gd name="connsiteX4" fmla="*/ 7271309 w 7446874"/>
                <a:gd name="connsiteY4" fmla="*/ 2553005 h 2553005"/>
                <a:gd name="connsiteX5" fmla="*/ 2545690 w 7446874"/>
                <a:gd name="connsiteY5" fmla="*/ 1587399 h 2553005"/>
                <a:gd name="connsiteX6" fmla="*/ 3811220 w 7446874"/>
                <a:gd name="connsiteY6" fmla="*/ 775410 h 2553005"/>
                <a:gd name="connsiteX7" fmla="*/ 21947 w 7446874"/>
                <a:gd name="connsiteY7" fmla="*/ 43891 h 2553005"/>
                <a:gd name="connsiteX8" fmla="*/ 0 w 7446874"/>
                <a:gd name="connsiteY8" fmla="*/ 0 h 2553005"/>
                <a:gd name="connsiteX0" fmla="*/ 21944 w 7424927"/>
                <a:gd name="connsiteY0" fmla="*/ 0 h 2553005"/>
                <a:gd name="connsiteX1" fmla="*/ 3964837 w 7424927"/>
                <a:gd name="connsiteY1" fmla="*/ 790042 h 2553005"/>
                <a:gd name="connsiteX2" fmla="*/ 2838297 w 7424927"/>
                <a:gd name="connsiteY2" fmla="*/ 1484986 h 2553005"/>
                <a:gd name="connsiteX3" fmla="*/ 7424927 w 7424927"/>
                <a:gd name="connsiteY3" fmla="*/ 2304288 h 2553005"/>
                <a:gd name="connsiteX4" fmla="*/ 7249362 w 7424927"/>
                <a:gd name="connsiteY4" fmla="*/ 2553005 h 2553005"/>
                <a:gd name="connsiteX5" fmla="*/ 2523743 w 7424927"/>
                <a:gd name="connsiteY5" fmla="*/ 1587399 h 2553005"/>
                <a:gd name="connsiteX6" fmla="*/ 3789273 w 7424927"/>
                <a:gd name="connsiteY6" fmla="*/ 775410 h 2553005"/>
                <a:gd name="connsiteX7" fmla="*/ 0 w 7424927"/>
                <a:gd name="connsiteY7" fmla="*/ 43891 h 2553005"/>
                <a:gd name="connsiteX8" fmla="*/ 21944 w 7424927"/>
                <a:gd name="connsiteY8" fmla="*/ 0 h 2553005"/>
                <a:gd name="connsiteX0" fmla="*/ 0 w 7439559"/>
                <a:gd name="connsiteY0" fmla="*/ 0 h 2538375"/>
                <a:gd name="connsiteX1" fmla="*/ 3979469 w 7439559"/>
                <a:gd name="connsiteY1" fmla="*/ 775412 h 2538375"/>
                <a:gd name="connsiteX2" fmla="*/ 2852929 w 7439559"/>
                <a:gd name="connsiteY2" fmla="*/ 1470356 h 2538375"/>
                <a:gd name="connsiteX3" fmla="*/ 7439559 w 7439559"/>
                <a:gd name="connsiteY3" fmla="*/ 2289658 h 2538375"/>
                <a:gd name="connsiteX4" fmla="*/ 7263994 w 7439559"/>
                <a:gd name="connsiteY4" fmla="*/ 2538375 h 2538375"/>
                <a:gd name="connsiteX5" fmla="*/ 2538375 w 7439559"/>
                <a:gd name="connsiteY5" fmla="*/ 1572769 h 2538375"/>
                <a:gd name="connsiteX6" fmla="*/ 3803905 w 7439559"/>
                <a:gd name="connsiteY6" fmla="*/ 760780 h 2538375"/>
                <a:gd name="connsiteX7" fmla="*/ 14632 w 7439559"/>
                <a:gd name="connsiteY7" fmla="*/ 29261 h 2538375"/>
                <a:gd name="connsiteX8" fmla="*/ 0 w 7439559"/>
                <a:gd name="connsiteY8" fmla="*/ 0 h 2538375"/>
                <a:gd name="connsiteX0" fmla="*/ 0 w 7381826"/>
                <a:gd name="connsiteY0" fmla="*/ 0 h 2538375"/>
                <a:gd name="connsiteX1" fmla="*/ 3979469 w 7381826"/>
                <a:gd name="connsiteY1" fmla="*/ 775412 h 2538375"/>
                <a:gd name="connsiteX2" fmla="*/ 2852929 w 7381826"/>
                <a:gd name="connsiteY2" fmla="*/ 1470356 h 2538375"/>
                <a:gd name="connsiteX3" fmla="*/ 7381826 w 7381826"/>
                <a:gd name="connsiteY3" fmla="*/ 2273375 h 2538375"/>
                <a:gd name="connsiteX4" fmla="*/ 7263994 w 7381826"/>
                <a:gd name="connsiteY4" fmla="*/ 2538375 h 2538375"/>
                <a:gd name="connsiteX5" fmla="*/ 2538375 w 7381826"/>
                <a:gd name="connsiteY5" fmla="*/ 1572769 h 2538375"/>
                <a:gd name="connsiteX6" fmla="*/ 3803905 w 7381826"/>
                <a:gd name="connsiteY6" fmla="*/ 760780 h 2538375"/>
                <a:gd name="connsiteX7" fmla="*/ 14632 w 7381826"/>
                <a:gd name="connsiteY7" fmla="*/ 29261 h 2538375"/>
                <a:gd name="connsiteX8" fmla="*/ 0 w 7381826"/>
                <a:gd name="connsiteY8" fmla="*/ 0 h 253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1826" h="2538375">
                  <a:moveTo>
                    <a:pt x="0" y="0"/>
                  </a:moveTo>
                  <a:cubicBezTo>
                    <a:pt x="1882445" y="60961"/>
                    <a:pt x="4723180" y="370638"/>
                    <a:pt x="3979469" y="775412"/>
                  </a:cubicBezTo>
                  <a:cubicBezTo>
                    <a:pt x="3586887" y="992430"/>
                    <a:pt x="2023873" y="1363065"/>
                    <a:pt x="2852929" y="1470356"/>
                  </a:cubicBezTo>
                  <a:lnTo>
                    <a:pt x="7381826" y="2273375"/>
                  </a:lnTo>
                  <a:lnTo>
                    <a:pt x="7263994" y="2538375"/>
                  </a:lnTo>
                  <a:lnTo>
                    <a:pt x="2538375" y="1572769"/>
                  </a:lnTo>
                  <a:cubicBezTo>
                    <a:pt x="1660551" y="1341121"/>
                    <a:pt x="3328417" y="955852"/>
                    <a:pt x="3803905" y="760780"/>
                  </a:cubicBezTo>
                  <a:cubicBezTo>
                    <a:pt x="4559810" y="424280"/>
                    <a:pt x="1577646" y="95097"/>
                    <a:pt x="14632" y="29261"/>
                  </a:cubicBezTo>
                  <a:lnTo>
                    <a:pt x="0" y="0"/>
                  </a:ln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grpSp>
      <p:sp>
        <p:nvSpPr>
          <p:cNvPr id="36" name="Oval 4"/>
          <p:cNvSpPr/>
          <p:nvPr/>
        </p:nvSpPr>
        <p:spPr>
          <a:xfrm>
            <a:off x="9162235" y="3242864"/>
            <a:ext cx="1197453" cy="1904563"/>
          </a:xfrm>
          <a:custGeom>
            <a:avLst/>
            <a:gdLst/>
            <a:ahLst/>
            <a:cxnLst/>
            <a:rect l="l" t="t" r="r" b="b"/>
            <a:pathLst>
              <a:path w="898090" h="1428422">
                <a:moveTo>
                  <a:pt x="449216" y="94631"/>
                </a:moveTo>
                <a:cubicBezTo>
                  <a:pt x="253684" y="94631"/>
                  <a:pt x="95174" y="253159"/>
                  <a:pt x="95174" y="448713"/>
                </a:cubicBezTo>
                <a:cubicBezTo>
                  <a:pt x="95174" y="644267"/>
                  <a:pt x="253684" y="802795"/>
                  <a:pt x="449216" y="802795"/>
                </a:cubicBezTo>
                <a:cubicBezTo>
                  <a:pt x="644748" y="802795"/>
                  <a:pt x="803258" y="644267"/>
                  <a:pt x="803258" y="448713"/>
                </a:cubicBezTo>
                <a:cubicBezTo>
                  <a:pt x="803258" y="253159"/>
                  <a:pt x="644748" y="94631"/>
                  <a:pt x="449216" y="94631"/>
                </a:cubicBezTo>
                <a:close/>
                <a:moveTo>
                  <a:pt x="450538" y="0"/>
                </a:moveTo>
                <a:cubicBezTo>
                  <a:pt x="568723" y="1"/>
                  <a:pt x="686907" y="45086"/>
                  <a:pt x="777080" y="135258"/>
                </a:cubicBezTo>
                <a:cubicBezTo>
                  <a:pt x="957424" y="315603"/>
                  <a:pt x="918245" y="575926"/>
                  <a:pt x="777080" y="788342"/>
                </a:cubicBezTo>
                <a:cubicBezTo>
                  <a:pt x="629152" y="1010934"/>
                  <a:pt x="568618" y="1140847"/>
                  <a:pt x="450539" y="1428422"/>
                </a:cubicBezTo>
                <a:cubicBezTo>
                  <a:pt x="310500" y="1123277"/>
                  <a:pt x="280710" y="1028502"/>
                  <a:pt x="123997" y="788342"/>
                </a:cubicBezTo>
                <a:cubicBezTo>
                  <a:pt x="-25604" y="572861"/>
                  <a:pt x="-56348" y="315602"/>
                  <a:pt x="123996" y="135258"/>
                </a:cubicBezTo>
                <a:cubicBezTo>
                  <a:pt x="214168" y="45086"/>
                  <a:pt x="332353" y="1"/>
                  <a:pt x="450538"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39" name="Oval 4"/>
          <p:cNvSpPr/>
          <p:nvPr/>
        </p:nvSpPr>
        <p:spPr>
          <a:xfrm>
            <a:off x="3714274" y="3406229"/>
            <a:ext cx="974265" cy="1549580"/>
          </a:xfrm>
          <a:custGeom>
            <a:avLst/>
            <a:gdLst/>
            <a:ahLst/>
            <a:cxnLst/>
            <a:rect l="l" t="t" r="r" b="b"/>
            <a:pathLst>
              <a:path w="730699" h="1162185">
                <a:moveTo>
                  <a:pt x="365489" y="76993"/>
                </a:moveTo>
                <a:cubicBezTo>
                  <a:pt x="206401" y="76993"/>
                  <a:pt x="77435" y="205973"/>
                  <a:pt x="77435" y="365079"/>
                </a:cubicBezTo>
                <a:cubicBezTo>
                  <a:pt x="77435" y="524185"/>
                  <a:pt x="206401" y="653165"/>
                  <a:pt x="365489" y="653165"/>
                </a:cubicBezTo>
                <a:cubicBezTo>
                  <a:pt x="524577" y="653165"/>
                  <a:pt x="653543" y="524185"/>
                  <a:pt x="653543" y="365079"/>
                </a:cubicBezTo>
                <a:cubicBezTo>
                  <a:pt x="653543" y="205973"/>
                  <a:pt x="524577" y="76993"/>
                  <a:pt x="365489" y="76993"/>
                </a:cubicBezTo>
                <a:close/>
                <a:moveTo>
                  <a:pt x="366564" y="0"/>
                </a:moveTo>
                <a:cubicBezTo>
                  <a:pt x="462721" y="0"/>
                  <a:pt x="558878" y="36683"/>
                  <a:pt x="632244" y="110048"/>
                </a:cubicBezTo>
                <a:cubicBezTo>
                  <a:pt x="778974" y="256779"/>
                  <a:pt x="747097" y="468582"/>
                  <a:pt x="632244" y="641407"/>
                </a:cubicBezTo>
                <a:cubicBezTo>
                  <a:pt x="511887" y="822511"/>
                  <a:pt x="462636" y="928209"/>
                  <a:pt x="366565" y="1162185"/>
                </a:cubicBezTo>
                <a:cubicBezTo>
                  <a:pt x="252627" y="913915"/>
                  <a:pt x="228389" y="836805"/>
                  <a:pt x="100885" y="641406"/>
                </a:cubicBezTo>
                <a:cubicBezTo>
                  <a:pt x="-20832" y="466088"/>
                  <a:pt x="-45846" y="256778"/>
                  <a:pt x="100885" y="110048"/>
                </a:cubicBezTo>
                <a:cubicBezTo>
                  <a:pt x="174250" y="36683"/>
                  <a:pt x="270407" y="0"/>
                  <a:pt x="36656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42" name="Oval 4"/>
          <p:cNvSpPr/>
          <p:nvPr/>
        </p:nvSpPr>
        <p:spPr>
          <a:xfrm>
            <a:off x="5587956" y="3242864"/>
            <a:ext cx="1112402" cy="1856611"/>
          </a:xfrm>
          <a:custGeom>
            <a:avLst/>
            <a:gdLst/>
            <a:ahLst/>
            <a:cxnLst/>
            <a:rect l="l" t="t" r="r" b="b"/>
            <a:pathLst>
              <a:path w="710924" h="1130732">
                <a:moveTo>
                  <a:pt x="355597" y="74909"/>
                </a:moveTo>
                <a:cubicBezTo>
                  <a:pt x="200815" y="74909"/>
                  <a:pt x="75339" y="200399"/>
                  <a:pt x="75339" y="355199"/>
                </a:cubicBezTo>
                <a:cubicBezTo>
                  <a:pt x="75339" y="509999"/>
                  <a:pt x="200815" y="635489"/>
                  <a:pt x="355597" y="635489"/>
                </a:cubicBezTo>
                <a:cubicBezTo>
                  <a:pt x="510379" y="635489"/>
                  <a:pt x="635855" y="509999"/>
                  <a:pt x="635855" y="355199"/>
                </a:cubicBezTo>
                <a:cubicBezTo>
                  <a:pt x="635855" y="200399"/>
                  <a:pt x="510379" y="74909"/>
                  <a:pt x="355597" y="74909"/>
                </a:cubicBezTo>
                <a:close/>
                <a:moveTo>
                  <a:pt x="356644" y="0"/>
                </a:moveTo>
                <a:cubicBezTo>
                  <a:pt x="450198" y="0"/>
                  <a:pt x="543753" y="35690"/>
                  <a:pt x="615133" y="107070"/>
                </a:cubicBezTo>
                <a:cubicBezTo>
                  <a:pt x="757893" y="249830"/>
                  <a:pt x="726879" y="455901"/>
                  <a:pt x="615133" y="624048"/>
                </a:cubicBezTo>
                <a:cubicBezTo>
                  <a:pt x="498034" y="800250"/>
                  <a:pt x="450115" y="903089"/>
                  <a:pt x="356644" y="1130732"/>
                </a:cubicBezTo>
                <a:cubicBezTo>
                  <a:pt x="245790" y="889181"/>
                  <a:pt x="222208" y="814158"/>
                  <a:pt x="98155" y="624047"/>
                </a:cubicBezTo>
                <a:cubicBezTo>
                  <a:pt x="-20268" y="453474"/>
                  <a:pt x="-44605" y="249829"/>
                  <a:pt x="98155" y="107070"/>
                </a:cubicBezTo>
                <a:cubicBezTo>
                  <a:pt x="169534" y="35690"/>
                  <a:pt x="263089" y="0"/>
                  <a:pt x="35664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45" name="Oval 4"/>
          <p:cNvSpPr/>
          <p:nvPr/>
        </p:nvSpPr>
        <p:spPr>
          <a:xfrm>
            <a:off x="4269203" y="1604348"/>
            <a:ext cx="1038556" cy="1624394"/>
          </a:xfrm>
          <a:custGeom>
            <a:avLst/>
            <a:gdLst/>
            <a:ahLst/>
            <a:cxnLst/>
            <a:rect l="l" t="t" r="r" b="b"/>
            <a:pathLst>
              <a:path w="641001" h="1019521">
                <a:moveTo>
                  <a:pt x="320623" y="67542"/>
                </a:moveTo>
                <a:cubicBezTo>
                  <a:pt x="181064" y="67542"/>
                  <a:pt x="67929" y="180689"/>
                  <a:pt x="67929" y="320264"/>
                </a:cubicBezTo>
                <a:cubicBezTo>
                  <a:pt x="67929" y="459839"/>
                  <a:pt x="181064" y="572986"/>
                  <a:pt x="320623" y="572986"/>
                </a:cubicBezTo>
                <a:cubicBezTo>
                  <a:pt x="460182" y="572986"/>
                  <a:pt x="573317" y="459839"/>
                  <a:pt x="573317" y="320264"/>
                </a:cubicBezTo>
                <a:cubicBezTo>
                  <a:pt x="573317" y="180689"/>
                  <a:pt x="460182" y="67542"/>
                  <a:pt x="320623" y="67542"/>
                </a:cubicBezTo>
                <a:close/>
                <a:moveTo>
                  <a:pt x="321566" y="0"/>
                </a:moveTo>
                <a:cubicBezTo>
                  <a:pt x="405920" y="0"/>
                  <a:pt x="490273" y="32180"/>
                  <a:pt x="554632" y="96539"/>
                </a:cubicBezTo>
                <a:cubicBezTo>
                  <a:pt x="683351" y="225258"/>
                  <a:pt x="655387" y="411061"/>
                  <a:pt x="554632" y="562671"/>
                </a:cubicBezTo>
                <a:cubicBezTo>
                  <a:pt x="449051" y="721543"/>
                  <a:pt x="405845" y="814267"/>
                  <a:pt x="321567" y="1019521"/>
                </a:cubicBezTo>
                <a:cubicBezTo>
                  <a:pt x="221616" y="801727"/>
                  <a:pt x="200353" y="734083"/>
                  <a:pt x="88501" y="562670"/>
                </a:cubicBezTo>
                <a:cubicBezTo>
                  <a:pt x="-18275" y="408873"/>
                  <a:pt x="-40218" y="225258"/>
                  <a:pt x="88501" y="96539"/>
                </a:cubicBezTo>
                <a:cubicBezTo>
                  <a:pt x="152860" y="32180"/>
                  <a:pt x="237213" y="0"/>
                  <a:pt x="321566"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48" name="Oval 4"/>
          <p:cNvSpPr/>
          <p:nvPr/>
        </p:nvSpPr>
        <p:spPr>
          <a:xfrm>
            <a:off x="1911017" y="1477736"/>
            <a:ext cx="968991" cy="1440397"/>
          </a:xfrm>
          <a:custGeom>
            <a:avLst/>
            <a:gdLst/>
            <a:ahLst/>
            <a:cxnLst/>
            <a:rect l="l" t="t" r="r" b="b"/>
            <a:pathLst>
              <a:path w="512777" h="815578">
                <a:moveTo>
                  <a:pt x="256487" y="54031"/>
                </a:moveTo>
                <a:cubicBezTo>
                  <a:pt x="144845" y="54031"/>
                  <a:pt x="54341" y="144545"/>
                  <a:pt x="54341" y="256199"/>
                </a:cubicBezTo>
                <a:cubicBezTo>
                  <a:pt x="54341" y="367853"/>
                  <a:pt x="144845" y="458367"/>
                  <a:pt x="256487" y="458367"/>
                </a:cubicBezTo>
                <a:cubicBezTo>
                  <a:pt x="368129" y="458367"/>
                  <a:pt x="458633" y="367853"/>
                  <a:pt x="458633" y="256199"/>
                </a:cubicBezTo>
                <a:cubicBezTo>
                  <a:pt x="458633" y="144545"/>
                  <a:pt x="368129" y="54031"/>
                  <a:pt x="256487" y="54031"/>
                </a:cubicBezTo>
                <a:close/>
                <a:moveTo>
                  <a:pt x="257241" y="0"/>
                </a:moveTo>
                <a:cubicBezTo>
                  <a:pt x="324720" y="0"/>
                  <a:pt x="392199" y="25743"/>
                  <a:pt x="443685" y="77228"/>
                </a:cubicBezTo>
                <a:cubicBezTo>
                  <a:pt x="546655" y="180198"/>
                  <a:pt x="524285" y="328833"/>
                  <a:pt x="443685" y="450115"/>
                </a:cubicBezTo>
                <a:cubicBezTo>
                  <a:pt x="359223" y="577207"/>
                  <a:pt x="324660" y="651383"/>
                  <a:pt x="257241" y="815578"/>
                </a:cubicBezTo>
                <a:cubicBezTo>
                  <a:pt x="177284" y="641351"/>
                  <a:pt x="160275" y="587238"/>
                  <a:pt x="70797" y="450115"/>
                </a:cubicBezTo>
                <a:cubicBezTo>
                  <a:pt x="-14619" y="327083"/>
                  <a:pt x="-32173" y="180198"/>
                  <a:pt x="70797" y="77228"/>
                </a:cubicBezTo>
                <a:cubicBezTo>
                  <a:pt x="122282" y="25743"/>
                  <a:pt x="189762" y="0"/>
                  <a:pt x="257241"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49" name="TextBox 28"/>
          <p:cNvSpPr txBox="1"/>
          <p:nvPr/>
        </p:nvSpPr>
        <p:spPr>
          <a:xfrm>
            <a:off x="1120970" y="2944553"/>
            <a:ext cx="2540923" cy="502766"/>
          </a:xfrm>
          <a:prstGeom prst="rect">
            <a:avLst/>
          </a:prstGeom>
          <a:noFill/>
        </p:spPr>
        <p:txBody>
          <a:bodyPr wrap="square" rtlCol="0">
            <a:spAutoFit/>
          </a:bodyPr>
          <a:lstStyle/>
          <a:p>
            <a:pPr algn="ctr"/>
            <a:r>
              <a:rPr lang="en-US" altLang="ko-KR" sz="1400" b="1" dirty="0">
                <a:latin typeface="Lato Bold"/>
                <a:cs typeface="Arial" pitchFamily="34" charset="0"/>
              </a:rPr>
              <a:t>ADJUDICACIÓN</a:t>
            </a:r>
            <a:r>
              <a:rPr lang="en-US" altLang="ko-KR" sz="2667" b="1" dirty="0">
                <a:cs typeface="Arial" pitchFamily="34" charset="0"/>
              </a:rPr>
              <a:t> </a:t>
            </a:r>
            <a:endParaRPr lang="ko-KR" altLang="en-US" sz="2667" b="1" dirty="0">
              <a:cs typeface="Arial" pitchFamily="34" charset="0"/>
            </a:endParaRPr>
          </a:p>
        </p:txBody>
      </p:sp>
      <p:sp>
        <p:nvSpPr>
          <p:cNvPr id="50" name="TextBox 29"/>
          <p:cNvSpPr txBox="1"/>
          <p:nvPr/>
        </p:nvSpPr>
        <p:spPr>
          <a:xfrm>
            <a:off x="1361294" y="3352507"/>
            <a:ext cx="2145755" cy="553998"/>
          </a:xfrm>
          <a:prstGeom prst="rect">
            <a:avLst/>
          </a:prstGeom>
          <a:noFill/>
        </p:spPr>
        <p:txBody>
          <a:bodyPr wrap="square" rtlCol="0">
            <a:spAutoFit/>
          </a:bodyPr>
          <a:lstStyle/>
          <a:p>
            <a:pPr algn="ctr"/>
            <a:r>
              <a:rPr lang="es-CO" altLang="ko-KR" sz="1000" b="1" dirty="0">
                <a:latin typeface="Lato Bold"/>
                <a:cs typeface="Arial" pitchFamily="34" charset="0"/>
              </a:rPr>
              <a:t>RESULTADO DE MAYOR PRECIO OFERTADO EN LA SUBASTA ELECTRONICA</a:t>
            </a:r>
            <a:r>
              <a:rPr lang="es-CO" altLang="ko-KR" sz="1000" dirty="0">
                <a:latin typeface="Lato Bold"/>
                <a:cs typeface="Arial" pitchFamily="34" charset="0"/>
              </a:rPr>
              <a:t>. </a:t>
            </a:r>
            <a:endParaRPr lang="ko-KR" altLang="en-US" sz="1000" dirty="0">
              <a:latin typeface="Lato Bold"/>
              <a:cs typeface="Arial" pitchFamily="34" charset="0"/>
            </a:endParaRPr>
          </a:p>
        </p:txBody>
      </p:sp>
      <p:sp>
        <p:nvSpPr>
          <p:cNvPr id="62" name="Rectangle 9">
            <a:extLst>
              <a:ext uri="{FF2B5EF4-FFF2-40B4-BE49-F238E27FC236}">
                <a16:creationId xmlns:a16="http://schemas.microsoft.com/office/drawing/2014/main" id="{B362DC2C-DF80-4000-9E37-84CFDE81E086}"/>
              </a:ext>
            </a:extLst>
          </p:cNvPr>
          <p:cNvSpPr/>
          <p:nvPr/>
        </p:nvSpPr>
        <p:spPr>
          <a:xfrm>
            <a:off x="10718320" y="5004045"/>
            <a:ext cx="1272336" cy="1353818"/>
          </a:xfrm>
          <a:custGeom>
            <a:avLst/>
            <a:gdLst/>
            <a:ahLst/>
            <a:cxnLst/>
            <a:rect l="l" t="t" r="r" b="b"/>
            <a:pathLst>
              <a:path w="1008112" h="1006475">
                <a:moveTo>
                  <a:pt x="543272" y="753885"/>
                </a:moveTo>
                <a:lnTo>
                  <a:pt x="543272" y="897901"/>
                </a:lnTo>
                <a:lnTo>
                  <a:pt x="687288" y="897901"/>
                </a:lnTo>
                <a:lnTo>
                  <a:pt x="687288" y="753885"/>
                </a:lnTo>
                <a:close/>
                <a:moveTo>
                  <a:pt x="320824" y="753885"/>
                </a:moveTo>
                <a:lnTo>
                  <a:pt x="320824" y="897901"/>
                </a:lnTo>
                <a:lnTo>
                  <a:pt x="464840" y="897901"/>
                </a:lnTo>
                <a:lnTo>
                  <a:pt x="464840" y="753885"/>
                </a:lnTo>
                <a:close/>
                <a:moveTo>
                  <a:pt x="543272" y="537861"/>
                </a:moveTo>
                <a:lnTo>
                  <a:pt x="543272" y="681877"/>
                </a:lnTo>
                <a:lnTo>
                  <a:pt x="687288" y="681877"/>
                </a:lnTo>
                <a:lnTo>
                  <a:pt x="687288" y="537861"/>
                </a:lnTo>
                <a:close/>
                <a:moveTo>
                  <a:pt x="320824" y="537861"/>
                </a:moveTo>
                <a:lnTo>
                  <a:pt x="320824" y="681877"/>
                </a:lnTo>
                <a:lnTo>
                  <a:pt x="464840" y="681877"/>
                </a:lnTo>
                <a:lnTo>
                  <a:pt x="464840" y="537861"/>
                </a:lnTo>
                <a:close/>
                <a:moveTo>
                  <a:pt x="505897" y="200625"/>
                </a:moveTo>
                <a:lnTo>
                  <a:pt x="831956" y="526683"/>
                </a:lnTo>
                <a:lnTo>
                  <a:pt x="831956" y="1006475"/>
                </a:lnTo>
                <a:lnTo>
                  <a:pt x="727618" y="1006475"/>
                </a:lnTo>
                <a:lnTo>
                  <a:pt x="629252" y="1006475"/>
                </a:lnTo>
                <a:lnTo>
                  <a:pt x="382541" y="1006475"/>
                </a:lnTo>
                <a:lnTo>
                  <a:pt x="281125" y="1006475"/>
                </a:lnTo>
                <a:lnTo>
                  <a:pt x="179838" y="1006475"/>
                </a:lnTo>
                <a:lnTo>
                  <a:pt x="179838" y="526683"/>
                </a:lnTo>
                <a:lnTo>
                  <a:pt x="179838" y="526683"/>
                </a:lnTo>
                <a:close/>
                <a:moveTo>
                  <a:pt x="159263" y="38314"/>
                </a:moveTo>
                <a:lnTo>
                  <a:pt x="294184" y="38314"/>
                </a:lnTo>
                <a:lnTo>
                  <a:pt x="294184" y="169431"/>
                </a:lnTo>
                <a:lnTo>
                  <a:pt x="159263" y="304351"/>
                </a:lnTo>
                <a:close/>
                <a:moveTo>
                  <a:pt x="505897" y="2217"/>
                </a:moveTo>
                <a:lnTo>
                  <a:pt x="1008112" y="526683"/>
                </a:lnTo>
                <a:lnTo>
                  <a:pt x="905756" y="526683"/>
                </a:lnTo>
                <a:lnTo>
                  <a:pt x="505897" y="109108"/>
                </a:lnTo>
                <a:close/>
                <a:moveTo>
                  <a:pt x="505897" y="0"/>
                </a:moveTo>
                <a:lnTo>
                  <a:pt x="505897" y="106892"/>
                </a:lnTo>
                <a:lnTo>
                  <a:pt x="103107" y="524466"/>
                </a:lnTo>
                <a:lnTo>
                  <a:pt x="0" y="524466"/>
                </a:lnTo>
                <a:close/>
              </a:path>
            </a:pathLst>
          </a:custGeom>
          <a:solidFill>
            <a:srgbClr val="FF0000"/>
          </a:soli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63" name="TextBox 28"/>
          <p:cNvSpPr txBox="1"/>
          <p:nvPr/>
        </p:nvSpPr>
        <p:spPr>
          <a:xfrm>
            <a:off x="4632731" y="2914771"/>
            <a:ext cx="1662804" cy="307777"/>
          </a:xfrm>
          <a:prstGeom prst="rect">
            <a:avLst/>
          </a:prstGeom>
          <a:noFill/>
        </p:spPr>
        <p:txBody>
          <a:bodyPr wrap="square" rtlCol="0">
            <a:spAutoFit/>
          </a:bodyPr>
          <a:lstStyle/>
          <a:p>
            <a:pPr algn="ctr"/>
            <a:r>
              <a:rPr lang="en-US" altLang="ko-KR" sz="1400" b="1" dirty="0">
                <a:latin typeface="Lato Bold"/>
                <a:cs typeface="Arial" pitchFamily="34" charset="0"/>
              </a:rPr>
              <a:t>FIRMA CGA</a:t>
            </a:r>
            <a:endParaRPr lang="ko-KR" altLang="en-US" sz="1400" b="1" dirty="0">
              <a:cs typeface="Arial" pitchFamily="34" charset="0"/>
            </a:endParaRPr>
          </a:p>
        </p:txBody>
      </p:sp>
      <p:sp>
        <p:nvSpPr>
          <p:cNvPr id="64" name="TextBox 28"/>
          <p:cNvSpPr txBox="1"/>
          <p:nvPr/>
        </p:nvSpPr>
        <p:spPr>
          <a:xfrm>
            <a:off x="2924285" y="5031480"/>
            <a:ext cx="2712747" cy="646331"/>
          </a:xfrm>
          <a:prstGeom prst="rect">
            <a:avLst/>
          </a:prstGeom>
          <a:noFill/>
        </p:spPr>
        <p:txBody>
          <a:bodyPr wrap="square" rtlCol="0">
            <a:spAutoFit/>
          </a:bodyPr>
          <a:lstStyle/>
          <a:p>
            <a:pPr algn="ctr"/>
            <a:r>
              <a:rPr lang="en-US" altLang="ko-KR" sz="1200" b="1" dirty="0">
                <a:latin typeface="Lato Bold"/>
                <a:cs typeface="Arial" pitchFamily="34" charset="0"/>
              </a:rPr>
              <a:t>ELABORACIÓN DE ACTOS ADMINISTRATIVOS TRASLATICIOS DE DOMINIO</a:t>
            </a:r>
            <a:endParaRPr lang="ko-KR" altLang="en-US" sz="1200" b="1" dirty="0">
              <a:cs typeface="Arial" pitchFamily="34" charset="0"/>
            </a:endParaRPr>
          </a:p>
        </p:txBody>
      </p:sp>
      <p:sp>
        <p:nvSpPr>
          <p:cNvPr id="65" name="TextBox 28"/>
          <p:cNvSpPr txBox="1"/>
          <p:nvPr/>
        </p:nvSpPr>
        <p:spPr>
          <a:xfrm>
            <a:off x="6296633" y="3784901"/>
            <a:ext cx="2540923" cy="338554"/>
          </a:xfrm>
          <a:prstGeom prst="rect">
            <a:avLst/>
          </a:prstGeom>
          <a:noFill/>
        </p:spPr>
        <p:txBody>
          <a:bodyPr wrap="square" rtlCol="0">
            <a:spAutoFit/>
          </a:bodyPr>
          <a:lstStyle/>
          <a:p>
            <a:pPr algn="ctr"/>
            <a:r>
              <a:rPr lang="en-US" altLang="ko-KR" sz="1600" b="1" dirty="0">
                <a:latin typeface="Lato Bold"/>
                <a:cs typeface="Arial" pitchFamily="34" charset="0"/>
              </a:rPr>
              <a:t>RADICACIÓN ORIP</a:t>
            </a:r>
            <a:endParaRPr lang="ko-KR" altLang="en-US" sz="2667" b="1" dirty="0">
              <a:cs typeface="Arial" pitchFamily="34" charset="0"/>
            </a:endParaRPr>
          </a:p>
        </p:txBody>
      </p:sp>
      <p:sp>
        <p:nvSpPr>
          <p:cNvPr id="66" name="TextBox 29"/>
          <p:cNvSpPr txBox="1"/>
          <p:nvPr/>
        </p:nvSpPr>
        <p:spPr>
          <a:xfrm>
            <a:off x="6498417" y="4217477"/>
            <a:ext cx="2305186" cy="646331"/>
          </a:xfrm>
          <a:prstGeom prst="rect">
            <a:avLst/>
          </a:prstGeom>
          <a:noFill/>
        </p:spPr>
        <p:txBody>
          <a:bodyPr wrap="square" rtlCol="0">
            <a:spAutoFit/>
          </a:bodyPr>
          <a:lstStyle/>
          <a:p>
            <a:pPr algn="ctr"/>
            <a:r>
              <a:rPr lang="es-CO" altLang="ko-KR" sz="1200" b="1" dirty="0">
                <a:latin typeface="Lato Bold"/>
                <a:cs typeface="Arial" pitchFamily="34" charset="0"/>
              </a:rPr>
              <a:t>INSCRIPCIÓN DE ACTOS ADMINISTRATIVOS TRASLATICIOS DE DOMINIO EN CTL. </a:t>
            </a:r>
            <a:endParaRPr lang="ko-KR" altLang="en-US" sz="1200" dirty="0">
              <a:latin typeface="Lato Bold"/>
              <a:cs typeface="Arial" pitchFamily="34" charset="0"/>
            </a:endParaRPr>
          </a:p>
        </p:txBody>
      </p:sp>
      <p:sp>
        <p:nvSpPr>
          <p:cNvPr id="67" name="TextBox 28"/>
          <p:cNvSpPr txBox="1"/>
          <p:nvPr/>
        </p:nvSpPr>
        <p:spPr>
          <a:xfrm>
            <a:off x="8505541" y="5183635"/>
            <a:ext cx="2540923" cy="523220"/>
          </a:xfrm>
          <a:prstGeom prst="rect">
            <a:avLst/>
          </a:prstGeom>
          <a:noFill/>
        </p:spPr>
        <p:txBody>
          <a:bodyPr wrap="square" rtlCol="0">
            <a:spAutoFit/>
          </a:bodyPr>
          <a:lstStyle/>
          <a:p>
            <a:pPr algn="ctr"/>
            <a:r>
              <a:rPr lang="en-US" altLang="ko-KR" sz="1400" b="1" dirty="0">
                <a:latin typeface="Lato Bold"/>
                <a:cs typeface="Arial" pitchFamily="34" charset="0"/>
              </a:rPr>
              <a:t>ENTREGA MATERIAL DE LOS INMUEBLES</a:t>
            </a:r>
            <a:endParaRPr lang="ko-KR" altLang="en-US" sz="1400" b="1" dirty="0">
              <a:cs typeface="Arial" pitchFamily="34" charset="0"/>
            </a:endParaRPr>
          </a:p>
        </p:txBody>
      </p:sp>
      <p:pic>
        <p:nvPicPr>
          <p:cNvPr id="71" name="Picture 2" descr="Resultado de imagen de entega documentos viector&quot;">
            <a:extLst>
              <a:ext uri="{FF2B5EF4-FFF2-40B4-BE49-F238E27FC236}">
                <a16:creationId xmlns:a16="http://schemas.microsoft.com/office/drawing/2014/main" id="{592BD343-85D1-4F62-B709-9729D10C73D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033619" y="4195145"/>
            <a:ext cx="297125" cy="256376"/>
          </a:xfrm>
          <a:prstGeom prst="rect">
            <a:avLst/>
          </a:prstGeom>
          <a:noFill/>
          <a:extLst>
            <a:ext uri="{909E8E84-426E-40DD-AFC4-6F175D3DCCD1}">
              <a14:hiddenFill xmlns:a14="http://schemas.microsoft.com/office/drawing/2010/main">
                <a:solidFill>
                  <a:srgbClr val="FFFFFF"/>
                </a:solidFill>
              </a14:hiddenFill>
            </a:ext>
          </a:extLst>
        </p:spPr>
      </p:pic>
      <p:pic>
        <p:nvPicPr>
          <p:cNvPr id="74" name="Imagen 73">
            <a:extLst>
              <a:ext uri="{FF2B5EF4-FFF2-40B4-BE49-F238E27FC236}">
                <a16:creationId xmlns:a16="http://schemas.microsoft.com/office/drawing/2014/main" id="{41159662-73FB-4C25-A065-D96BFEEF7B92}"/>
              </a:ext>
            </a:extLst>
          </p:cNvPr>
          <p:cNvPicPr>
            <a:picLocks noChangeAspect="1"/>
          </p:cNvPicPr>
          <p:nvPr/>
        </p:nvPicPr>
        <p:blipFill>
          <a:blip r:embed="rId7"/>
          <a:stretch>
            <a:fillRect/>
          </a:stretch>
        </p:blipFill>
        <p:spPr>
          <a:xfrm>
            <a:off x="3976494" y="3631015"/>
            <a:ext cx="449823" cy="477639"/>
          </a:xfrm>
          <a:prstGeom prst="roundRect">
            <a:avLst>
              <a:gd name="adj" fmla="val 8594"/>
            </a:avLst>
          </a:prstGeom>
          <a:solidFill>
            <a:schemeClr val="accent2">
              <a:lumMod val="75000"/>
            </a:schemeClr>
          </a:solidFill>
          <a:ln>
            <a:noFill/>
          </a:ln>
          <a:effectLst>
            <a:reflection blurRad="12700" stA="38000" endPos="28000" dist="5000" dir="5400000" sy="-100000" algn="bl" rotWithShape="0"/>
          </a:effectLst>
        </p:spPr>
      </p:pic>
      <p:pic>
        <p:nvPicPr>
          <p:cNvPr id="3" name="Imagen 2"/>
          <p:cNvPicPr>
            <a:picLocks noChangeAspect="1"/>
          </p:cNvPicPr>
          <p:nvPr/>
        </p:nvPicPr>
        <p:blipFill rotWithShape="1">
          <a:blip r:embed="rId8" cstate="hqprint">
            <a:extLst>
              <a:ext uri="{28A0092B-C50C-407E-A947-70E740481C1C}">
                <a14:useLocalDpi xmlns:a14="http://schemas.microsoft.com/office/drawing/2010/main" val="0"/>
              </a:ext>
            </a:extLst>
          </a:blip>
          <a:srcRect t="3171" r="19554" b="20866"/>
          <a:stretch/>
        </p:blipFill>
        <p:spPr>
          <a:xfrm rot="20660221">
            <a:off x="2163979" y="1709815"/>
            <a:ext cx="463581" cy="426754"/>
          </a:xfrm>
          <a:prstGeom prst="rect">
            <a:avLst/>
          </a:prstGeom>
        </p:spPr>
      </p:pic>
      <p:sp>
        <p:nvSpPr>
          <p:cNvPr id="114" name="Oval 6">
            <a:extLst>
              <a:ext uri="{FF2B5EF4-FFF2-40B4-BE49-F238E27FC236}">
                <a16:creationId xmlns:a16="http://schemas.microsoft.com/office/drawing/2014/main" id="{B924BA25-7A45-4EFF-921A-58578E4A1619}"/>
              </a:ext>
            </a:extLst>
          </p:cNvPr>
          <p:cNvSpPr/>
          <p:nvPr/>
        </p:nvSpPr>
        <p:spPr>
          <a:xfrm rot="15382773">
            <a:off x="9469275" y="3618011"/>
            <a:ext cx="613457" cy="487089"/>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5" name="Picture 2" descr="Resultado de imagen de entega documentos viector&quot;">
            <a:extLst>
              <a:ext uri="{FF2B5EF4-FFF2-40B4-BE49-F238E27FC236}">
                <a16:creationId xmlns:a16="http://schemas.microsoft.com/office/drawing/2014/main" id="{592BD343-85D1-4F62-B709-9729D10C73D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742296" y="4055237"/>
            <a:ext cx="297125" cy="256376"/>
          </a:xfrm>
          <a:prstGeom prst="rect">
            <a:avLst/>
          </a:prstGeom>
          <a:noFill/>
          <a:extLst>
            <a:ext uri="{909E8E84-426E-40DD-AFC4-6F175D3DCCD1}">
              <a14:hiddenFill xmlns:a14="http://schemas.microsoft.com/office/drawing/2010/main">
                <a:solidFill>
                  <a:srgbClr val="FFFFFF"/>
                </a:solidFill>
              </a14:hiddenFill>
            </a:ext>
          </a:extLst>
        </p:spPr>
      </p:pic>
      <p:sp>
        <p:nvSpPr>
          <p:cNvPr id="51" name="CuadroTexto 50">
            <a:extLst>
              <a:ext uri="{FF2B5EF4-FFF2-40B4-BE49-F238E27FC236}">
                <a16:creationId xmlns:a16="http://schemas.microsoft.com/office/drawing/2014/main" id="{4011EFE3-0E45-4024-AA4E-740B0CBC90FE}"/>
              </a:ext>
            </a:extLst>
          </p:cNvPr>
          <p:cNvSpPr txBox="1"/>
          <p:nvPr/>
        </p:nvSpPr>
        <p:spPr>
          <a:xfrm>
            <a:off x="2704024" y="111350"/>
            <a:ext cx="537645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Proceso de transferencia de dominio</a:t>
            </a:r>
          </a:p>
        </p:txBody>
      </p:sp>
      <p:sp>
        <p:nvSpPr>
          <p:cNvPr id="52" name="Rectángulo 51">
            <a:extLst>
              <a:ext uri="{FF2B5EF4-FFF2-40B4-BE49-F238E27FC236}">
                <a16:creationId xmlns:a16="http://schemas.microsoft.com/office/drawing/2014/main" id="{BAEC4F82-9991-492F-8E6F-3B3EAC862363}"/>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pic>
        <p:nvPicPr>
          <p:cNvPr id="2" name="Imagen 1">
            <a:extLst>
              <a:ext uri="{FF2B5EF4-FFF2-40B4-BE49-F238E27FC236}">
                <a16:creationId xmlns:a16="http://schemas.microsoft.com/office/drawing/2014/main" id="{BA7C7CB8-03BF-ED48-B7BC-8E47F4DBD61B}"/>
              </a:ext>
            </a:extLst>
          </p:cNvPr>
          <p:cNvPicPr>
            <a:picLocks noChangeAspect="1"/>
          </p:cNvPicPr>
          <p:nvPr/>
        </p:nvPicPr>
        <p:blipFill>
          <a:blip r:embed="rId9"/>
          <a:stretch>
            <a:fillRect/>
          </a:stretch>
        </p:blipFill>
        <p:spPr>
          <a:xfrm>
            <a:off x="3374515" y="1836550"/>
            <a:ext cx="407661" cy="407661"/>
          </a:xfrm>
          <a:prstGeom prst="rect">
            <a:avLst/>
          </a:prstGeom>
        </p:spPr>
      </p:pic>
      <p:pic>
        <p:nvPicPr>
          <p:cNvPr id="5" name="Imagen 4">
            <a:extLst>
              <a:ext uri="{FF2B5EF4-FFF2-40B4-BE49-F238E27FC236}">
                <a16:creationId xmlns:a16="http://schemas.microsoft.com/office/drawing/2014/main" id="{687C3705-D1F5-B042-8E49-E1C2FF73AB42}"/>
              </a:ext>
            </a:extLst>
          </p:cNvPr>
          <p:cNvPicPr>
            <a:picLocks noChangeAspect="1"/>
          </p:cNvPicPr>
          <p:nvPr/>
        </p:nvPicPr>
        <p:blipFill>
          <a:blip r:embed="rId10"/>
          <a:stretch>
            <a:fillRect/>
          </a:stretch>
        </p:blipFill>
        <p:spPr>
          <a:xfrm>
            <a:off x="981764" y="1640315"/>
            <a:ext cx="365237" cy="365237"/>
          </a:xfrm>
          <a:prstGeom prst="rect">
            <a:avLst/>
          </a:prstGeom>
        </p:spPr>
      </p:pic>
      <p:sp>
        <p:nvSpPr>
          <p:cNvPr id="57" name="Oval 4">
            <a:extLst>
              <a:ext uri="{FF2B5EF4-FFF2-40B4-BE49-F238E27FC236}">
                <a16:creationId xmlns:a16="http://schemas.microsoft.com/office/drawing/2014/main" id="{ABCA4F8C-C645-0347-9D1A-DD52F0AC2300}"/>
              </a:ext>
            </a:extLst>
          </p:cNvPr>
          <p:cNvSpPr/>
          <p:nvPr/>
        </p:nvSpPr>
        <p:spPr>
          <a:xfrm>
            <a:off x="740303" y="1376446"/>
            <a:ext cx="968991" cy="1440397"/>
          </a:xfrm>
          <a:custGeom>
            <a:avLst/>
            <a:gdLst/>
            <a:ahLst/>
            <a:cxnLst/>
            <a:rect l="l" t="t" r="r" b="b"/>
            <a:pathLst>
              <a:path w="512777" h="815578">
                <a:moveTo>
                  <a:pt x="256487" y="54031"/>
                </a:moveTo>
                <a:cubicBezTo>
                  <a:pt x="144845" y="54031"/>
                  <a:pt x="54341" y="144545"/>
                  <a:pt x="54341" y="256199"/>
                </a:cubicBezTo>
                <a:cubicBezTo>
                  <a:pt x="54341" y="367853"/>
                  <a:pt x="144845" y="458367"/>
                  <a:pt x="256487" y="458367"/>
                </a:cubicBezTo>
                <a:cubicBezTo>
                  <a:pt x="368129" y="458367"/>
                  <a:pt x="458633" y="367853"/>
                  <a:pt x="458633" y="256199"/>
                </a:cubicBezTo>
                <a:cubicBezTo>
                  <a:pt x="458633" y="144545"/>
                  <a:pt x="368129" y="54031"/>
                  <a:pt x="256487" y="54031"/>
                </a:cubicBezTo>
                <a:close/>
                <a:moveTo>
                  <a:pt x="257241" y="0"/>
                </a:moveTo>
                <a:cubicBezTo>
                  <a:pt x="324720" y="0"/>
                  <a:pt x="392199" y="25743"/>
                  <a:pt x="443685" y="77228"/>
                </a:cubicBezTo>
                <a:cubicBezTo>
                  <a:pt x="546655" y="180198"/>
                  <a:pt x="524285" y="328833"/>
                  <a:pt x="443685" y="450115"/>
                </a:cubicBezTo>
                <a:cubicBezTo>
                  <a:pt x="359223" y="577207"/>
                  <a:pt x="324660" y="651383"/>
                  <a:pt x="257241" y="815578"/>
                </a:cubicBezTo>
                <a:cubicBezTo>
                  <a:pt x="177284" y="641351"/>
                  <a:pt x="160275" y="587238"/>
                  <a:pt x="70797" y="450115"/>
                </a:cubicBezTo>
                <a:cubicBezTo>
                  <a:pt x="-14619" y="327083"/>
                  <a:pt x="-32173" y="180198"/>
                  <a:pt x="70797" y="77228"/>
                </a:cubicBezTo>
                <a:cubicBezTo>
                  <a:pt x="122282" y="25743"/>
                  <a:pt x="189762" y="0"/>
                  <a:pt x="257241"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58" name="TextBox 28">
            <a:extLst>
              <a:ext uri="{FF2B5EF4-FFF2-40B4-BE49-F238E27FC236}">
                <a16:creationId xmlns:a16="http://schemas.microsoft.com/office/drawing/2014/main" id="{BF3AA0CC-73F4-7A4F-BF12-DEAB457B04A7}"/>
              </a:ext>
            </a:extLst>
          </p:cNvPr>
          <p:cNvSpPr txBox="1"/>
          <p:nvPr/>
        </p:nvSpPr>
        <p:spPr>
          <a:xfrm>
            <a:off x="0" y="719803"/>
            <a:ext cx="2504633" cy="646331"/>
          </a:xfrm>
          <a:prstGeom prst="rect">
            <a:avLst/>
          </a:prstGeom>
          <a:noFill/>
        </p:spPr>
        <p:txBody>
          <a:bodyPr wrap="square" rtlCol="0">
            <a:spAutoFit/>
          </a:bodyPr>
          <a:lstStyle/>
          <a:p>
            <a:pPr algn="ctr"/>
            <a:r>
              <a:rPr lang="en-US" altLang="ko-KR" sz="1200" b="1" dirty="0">
                <a:latin typeface="Lato Bold"/>
                <a:cs typeface="Arial" pitchFamily="34" charset="0"/>
              </a:rPr>
              <a:t>INVESTIGACIÓN E IDENTIFICACIÓN DE PASIVOS Y GESTIÓN DE PRESCRIPCIONES.</a:t>
            </a:r>
            <a:endParaRPr lang="ko-KR" altLang="en-US" sz="1200" b="1" dirty="0">
              <a:cs typeface="Arial" pitchFamily="34" charset="0"/>
            </a:endParaRPr>
          </a:p>
        </p:txBody>
      </p:sp>
      <p:sp>
        <p:nvSpPr>
          <p:cNvPr id="59" name="Oval 4">
            <a:extLst>
              <a:ext uri="{FF2B5EF4-FFF2-40B4-BE49-F238E27FC236}">
                <a16:creationId xmlns:a16="http://schemas.microsoft.com/office/drawing/2014/main" id="{8FE3C9D5-BF60-E945-A780-2BC9FCC86418}"/>
              </a:ext>
            </a:extLst>
          </p:cNvPr>
          <p:cNvSpPr/>
          <p:nvPr/>
        </p:nvSpPr>
        <p:spPr>
          <a:xfrm>
            <a:off x="3106045" y="1594898"/>
            <a:ext cx="968991" cy="1440397"/>
          </a:xfrm>
          <a:custGeom>
            <a:avLst/>
            <a:gdLst/>
            <a:ahLst/>
            <a:cxnLst/>
            <a:rect l="l" t="t" r="r" b="b"/>
            <a:pathLst>
              <a:path w="512777" h="815578">
                <a:moveTo>
                  <a:pt x="256487" y="54031"/>
                </a:moveTo>
                <a:cubicBezTo>
                  <a:pt x="144845" y="54031"/>
                  <a:pt x="54341" y="144545"/>
                  <a:pt x="54341" y="256199"/>
                </a:cubicBezTo>
                <a:cubicBezTo>
                  <a:pt x="54341" y="367853"/>
                  <a:pt x="144845" y="458367"/>
                  <a:pt x="256487" y="458367"/>
                </a:cubicBezTo>
                <a:cubicBezTo>
                  <a:pt x="368129" y="458367"/>
                  <a:pt x="458633" y="367853"/>
                  <a:pt x="458633" y="256199"/>
                </a:cubicBezTo>
                <a:cubicBezTo>
                  <a:pt x="458633" y="144545"/>
                  <a:pt x="368129" y="54031"/>
                  <a:pt x="256487" y="54031"/>
                </a:cubicBezTo>
                <a:close/>
                <a:moveTo>
                  <a:pt x="257241" y="0"/>
                </a:moveTo>
                <a:cubicBezTo>
                  <a:pt x="324720" y="0"/>
                  <a:pt x="392199" y="25743"/>
                  <a:pt x="443685" y="77228"/>
                </a:cubicBezTo>
                <a:cubicBezTo>
                  <a:pt x="546655" y="180198"/>
                  <a:pt x="524285" y="328833"/>
                  <a:pt x="443685" y="450115"/>
                </a:cubicBezTo>
                <a:cubicBezTo>
                  <a:pt x="359223" y="577207"/>
                  <a:pt x="324660" y="651383"/>
                  <a:pt x="257241" y="815578"/>
                </a:cubicBezTo>
                <a:cubicBezTo>
                  <a:pt x="177284" y="641351"/>
                  <a:pt x="160275" y="587238"/>
                  <a:pt x="70797" y="450115"/>
                </a:cubicBezTo>
                <a:cubicBezTo>
                  <a:pt x="-14619" y="327083"/>
                  <a:pt x="-32173" y="180198"/>
                  <a:pt x="70797" y="77228"/>
                </a:cubicBezTo>
                <a:cubicBezTo>
                  <a:pt x="122282" y="25743"/>
                  <a:pt x="189762" y="0"/>
                  <a:pt x="257241"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733">
              <a:solidFill>
                <a:schemeClr val="tx1">
                  <a:lumMod val="65000"/>
                  <a:lumOff val="35000"/>
                </a:schemeClr>
              </a:solidFill>
            </a:endParaRPr>
          </a:p>
        </p:txBody>
      </p:sp>
      <p:sp>
        <p:nvSpPr>
          <p:cNvPr id="6" name="Rectángulo 5">
            <a:extLst>
              <a:ext uri="{FF2B5EF4-FFF2-40B4-BE49-F238E27FC236}">
                <a16:creationId xmlns:a16="http://schemas.microsoft.com/office/drawing/2014/main" id="{72E5AFF3-977A-D54E-A082-1E1E6584B3F0}"/>
              </a:ext>
            </a:extLst>
          </p:cNvPr>
          <p:cNvSpPr/>
          <p:nvPr/>
        </p:nvSpPr>
        <p:spPr>
          <a:xfrm>
            <a:off x="3715872" y="2611574"/>
            <a:ext cx="819776" cy="523220"/>
          </a:xfrm>
          <a:prstGeom prst="rect">
            <a:avLst/>
          </a:prstGeom>
        </p:spPr>
        <p:txBody>
          <a:bodyPr wrap="none">
            <a:spAutoFit/>
          </a:bodyPr>
          <a:lstStyle/>
          <a:p>
            <a:pPr algn="ctr"/>
            <a:r>
              <a:rPr lang="en-US" altLang="ko-KR" sz="1400" b="1" dirty="0">
                <a:latin typeface="Lato Bold"/>
                <a:cs typeface="Arial" pitchFamily="34" charset="0"/>
              </a:rPr>
              <a:t>PAGO </a:t>
            </a:r>
          </a:p>
          <a:p>
            <a:pPr algn="ctr"/>
            <a:r>
              <a:rPr lang="en-US" altLang="ko-KR" sz="1400" b="1" dirty="0">
                <a:latin typeface="Lato Bold"/>
                <a:cs typeface="Arial" pitchFamily="34" charset="0"/>
              </a:rPr>
              <a:t>PASIVOS</a:t>
            </a:r>
            <a:endParaRPr lang="es-CO" sz="1400" dirty="0"/>
          </a:p>
        </p:txBody>
      </p:sp>
    </p:spTree>
    <p:extLst>
      <p:ext uri="{BB962C8B-B14F-4D97-AF65-F5344CB8AC3E}">
        <p14:creationId xmlns:p14="http://schemas.microsoft.com/office/powerpoint/2010/main" val="6509768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91042" y="2226621"/>
            <a:ext cx="4698607"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Contrato Transparencia Internacional</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pic>
        <p:nvPicPr>
          <p:cNvPr id="3" name="Imagen 2" descr="Imagen que contiene tabla, cerca, sostener&#10;&#10;Descripción generada automáticamente">
            <a:extLst>
              <a:ext uri="{FF2B5EF4-FFF2-40B4-BE49-F238E27FC236}">
                <a16:creationId xmlns:a16="http://schemas.microsoft.com/office/drawing/2014/main" id="{059F79A7-BC34-4573-87DE-15764558E5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2133" y="1603717"/>
            <a:ext cx="4962018" cy="3938953"/>
          </a:xfrm>
          <a:prstGeom prst="rect">
            <a:avLst/>
          </a:prstGeom>
        </p:spPr>
      </p:pic>
    </p:spTree>
    <p:extLst>
      <p:ext uri="{BB962C8B-B14F-4D97-AF65-F5344CB8AC3E}">
        <p14:creationId xmlns:p14="http://schemas.microsoft.com/office/powerpoint/2010/main" val="1673100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7">
            <a:extLst>
              <a:ext uri="{FF2B5EF4-FFF2-40B4-BE49-F238E27FC236}">
                <a16:creationId xmlns:a16="http://schemas.microsoft.com/office/drawing/2014/main" id="{317F61EE-EECC-424A-A6D7-00DDD7E4A0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76388"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D11B265C-3609-4686-A91D-AC6EC6085837}"/>
              </a:ext>
            </a:extLst>
          </p:cNvPr>
          <p:cNvSpPr/>
          <p:nvPr/>
        </p:nvSpPr>
        <p:spPr>
          <a:xfrm>
            <a:off x="0" y="6488113"/>
            <a:ext cx="12192000" cy="3714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148" name="Imagen 13">
            <a:extLst>
              <a:ext uri="{FF2B5EF4-FFF2-40B4-BE49-F238E27FC236}">
                <a16:creationId xmlns:a16="http://schemas.microsoft.com/office/drawing/2014/main" id="{26DF78B7-E280-4F84-BA3E-1B79D1A1E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3438" y="76200"/>
            <a:ext cx="36766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10">
            <a:extLst>
              <a:ext uri="{FF2B5EF4-FFF2-40B4-BE49-F238E27FC236}">
                <a16:creationId xmlns:a16="http://schemas.microsoft.com/office/drawing/2014/main" id="{E05CF768-65B9-4835-A2B8-38D111885DB1}"/>
              </a:ext>
            </a:extLst>
          </p:cNvPr>
          <p:cNvSpPr txBox="1">
            <a:spLocks noChangeArrowheads="1"/>
          </p:cNvSpPr>
          <p:nvPr/>
        </p:nvSpPr>
        <p:spPr bwMode="auto">
          <a:xfrm>
            <a:off x="7551738"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s-CO" sz="1400" b="0" i="0" u="none" strike="noStrike" kern="1200" cap="none" spc="0" normalizeH="0" baseline="0" noProof="0">
                <a:ln>
                  <a:noFill/>
                </a:ln>
                <a:solidFill>
                  <a:srgbClr val="A9A8A9"/>
                </a:solidFill>
                <a:effectLst/>
                <a:uLnTx/>
                <a:uFillTx/>
                <a:latin typeface="Lato Regular"/>
                <a:ea typeface="Lato Regular"/>
                <a:cs typeface="Lato Regular"/>
              </a:rPr>
              <a:t> SAE</a:t>
            </a:r>
          </a:p>
        </p:txBody>
      </p:sp>
      <p:sp>
        <p:nvSpPr>
          <p:cNvPr id="2" name="CuadroTexto 1">
            <a:extLst>
              <a:ext uri="{FF2B5EF4-FFF2-40B4-BE49-F238E27FC236}">
                <a16:creationId xmlns:a16="http://schemas.microsoft.com/office/drawing/2014/main" id="{A8D23570-E564-4F4B-9143-6147BF5E234F}"/>
              </a:ext>
            </a:extLst>
          </p:cNvPr>
          <p:cNvSpPr txBox="1"/>
          <p:nvPr/>
        </p:nvSpPr>
        <p:spPr>
          <a:xfrm>
            <a:off x="2262522" y="62141"/>
            <a:ext cx="5865442"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4000" b="1" dirty="0">
                <a:solidFill>
                  <a:srgbClr val="0070C0"/>
                </a:solidFill>
              </a:rPr>
              <a:t>Actividad de Transparencia </a:t>
            </a:r>
          </a:p>
        </p:txBody>
      </p:sp>
      <p:sp>
        <p:nvSpPr>
          <p:cNvPr id="3" name="CuadroTexto 2">
            <a:extLst>
              <a:ext uri="{FF2B5EF4-FFF2-40B4-BE49-F238E27FC236}">
                <a16:creationId xmlns:a16="http://schemas.microsoft.com/office/drawing/2014/main" id="{765376AB-C98F-C948-B22F-5B9EC8FF520F}"/>
              </a:ext>
            </a:extLst>
          </p:cNvPr>
          <p:cNvSpPr txBox="1"/>
          <p:nvPr/>
        </p:nvSpPr>
        <p:spPr>
          <a:xfrm>
            <a:off x="451051" y="943051"/>
            <a:ext cx="9488384" cy="369332"/>
          </a:xfrm>
          <a:prstGeom prst="rect">
            <a:avLst/>
          </a:prstGeom>
          <a:noFill/>
        </p:spPr>
        <p:txBody>
          <a:bodyPr wrap="square" rtlCol="0">
            <a:spAutoFit/>
          </a:bodyPr>
          <a:lstStyle/>
          <a:p>
            <a:r>
              <a:rPr lang="es-CO" dirty="0"/>
              <a:t>                                                       </a:t>
            </a:r>
            <a:r>
              <a:rPr lang="es-CO" b="1" dirty="0"/>
              <a:t>En proceso de selección de la firma por parte de CNAD.   </a:t>
            </a:r>
          </a:p>
        </p:txBody>
      </p:sp>
      <p:pic>
        <p:nvPicPr>
          <p:cNvPr id="7" name="Imagen 6">
            <a:extLst>
              <a:ext uri="{FF2B5EF4-FFF2-40B4-BE49-F238E27FC236}">
                <a16:creationId xmlns:a16="http://schemas.microsoft.com/office/drawing/2014/main" id="{82A5CA88-7DBC-6046-BEB5-2F20A6EA3D74}"/>
              </a:ext>
            </a:extLst>
          </p:cNvPr>
          <p:cNvPicPr>
            <a:picLocks noChangeAspect="1"/>
          </p:cNvPicPr>
          <p:nvPr/>
        </p:nvPicPr>
        <p:blipFill>
          <a:blip r:embed="rId5"/>
          <a:stretch>
            <a:fillRect/>
          </a:stretch>
        </p:blipFill>
        <p:spPr>
          <a:xfrm>
            <a:off x="792151" y="1617093"/>
            <a:ext cx="1093850" cy="1158089"/>
          </a:xfrm>
          <a:prstGeom prst="rect">
            <a:avLst/>
          </a:prstGeom>
        </p:spPr>
      </p:pic>
      <p:sp>
        <p:nvSpPr>
          <p:cNvPr id="8" name="Rectángulo 7">
            <a:extLst>
              <a:ext uri="{FF2B5EF4-FFF2-40B4-BE49-F238E27FC236}">
                <a16:creationId xmlns:a16="http://schemas.microsoft.com/office/drawing/2014/main" id="{1423A0ED-B05D-C841-B5BD-053CA2509D31}"/>
              </a:ext>
            </a:extLst>
          </p:cNvPr>
          <p:cNvSpPr/>
          <p:nvPr/>
        </p:nvSpPr>
        <p:spPr>
          <a:xfrm>
            <a:off x="2670627" y="1698171"/>
            <a:ext cx="7968343"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 b="1" dirty="0">
                <a:latin typeface="Arial Narrow" panose="020B0604020202020204" pitchFamily="34" charset="0"/>
                <a:ea typeface="Times New Roman" panose="02020603050405020304" pitchFamily="18" charset="0"/>
                <a:cs typeface="Arial" panose="020B0604020202020204" pitchFamily="34" charset="0"/>
              </a:rPr>
              <a:t>1</a:t>
            </a:r>
            <a:r>
              <a:rPr lang="es-ES" dirty="0">
                <a:latin typeface="Arial Narrow" panose="020B0604020202020204" pitchFamily="34" charset="0"/>
                <a:ea typeface="Times New Roman" panose="02020603050405020304" pitchFamily="18" charset="0"/>
                <a:cs typeface="Arial" panose="020B0604020202020204" pitchFamily="34" charset="0"/>
              </a:rPr>
              <a:t>. </a:t>
            </a:r>
            <a:r>
              <a:rPr lang="es-ES" b="1" dirty="0">
                <a:latin typeface="Arial Narrow" panose="020B0604020202020204" pitchFamily="34" charset="0"/>
                <a:ea typeface="Times New Roman" panose="02020603050405020304" pitchFamily="18" charset="0"/>
                <a:cs typeface="Arial" panose="020B0604020202020204" pitchFamily="34" charset="0"/>
              </a:rPr>
              <a:t>Revisión y ajustes a los mapas de riesgo</a:t>
            </a:r>
            <a:r>
              <a:rPr lang="es-ES" dirty="0">
                <a:latin typeface="Arial Narrow" panose="020B0604020202020204" pitchFamily="34" charset="0"/>
                <a:ea typeface="Times New Roman" panose="02020603050405020304" pitchFamily="18" charset="0"/>
                <a:cs typeface="Arial" panose="020B0604020202020204" pitchFamily="34" charset="0"/>
              </a:rPr>
              <a:t> de corrupción, conflictos de interés, inhabilidades, incompatibilidades y demás fraudes asociados elaborado por S.A.E y puesta en marcha de una metodología para su mitigación.</a:t>
            </a:r>
            <a:endParaRPr lang="es-CO" dirty="0"/>
          </a:p>
        </p:txBody>
      </p:sp>
      <p:pic>
        <p:nvPicPr>
          <p:cNvPr id="11" name="Imagen 10">
            <a:extLst>
              <a:ext uri="{FF2B5EF4-FFF2-40B4-BE49-F238E27FC236}">
                <a16:creationId xmlns:a16="http://schemas.microsoft.com/office/drawing/2014/main" id="{9F903847-026E-9741-B7B0-8061E13450E5}"/>
              </a:ext>
            </a:extLst>
          </p:cNvPr>
          <p:cNvPicPr>
            <a:picLocks noChangeAspect="1"/>
          </p:cNvPicPr>
          <p:nvPr/>
        </p:nvPicPr>
        <p:blipFill>
          <a:blip r:embed="rId6"/>
          <a:stretch>
            <a:fillRect/>
          </a:stretch>
        </p:blipFill>
        <p:spPr>
          <a:xfrm>
            <a:off x="792151" y="3155639"/>
            <a:ext cx="1093850" cy="1093850"/>
          </a:xfrm>
          <a:prstGeom prst="rect">
            <a:avLst/>
          </a:prstGeom>
          <a:solidFill>
            <a:schemeClr val="bg1">
              <a:lumMod val="85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pic>
      <p:sp>
        <p:nvSpPr>
          <p:cNvPr id="13" name="CuadroTexto 12">
            <a:extLst>
              <a:ext uri="{FF2B5EF4-FFF2-40B4-BE49-F238E27FC236}">
                <a16:creationId xmlns:a16="http://schemas.microsoft.com/office/drawing/2014/main" id="{084D923F-1E10-ED40-97A1-5721AE50B20D}"/>
              </a:ext>
            </a:extLst>
          </p:cNvPr>
          <p:cNvSpPr txBox="1"/>
          <p:nvPr/>
        </p:nvSpPr>
        <p:spPr>
          <a:xfrm>
            <a:off x="2670627" y="3120904"/>
            <a:ext cx="820057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O" b="1" dirty="0"/>
              <a:t>2. Debida diligencia: </a:t>
            </a:r>
            <a:r>
              <a:rPr lang="es-CO" dirty="0"/>
              <a:t>(1) A quellos interesados en entrar al Cuarto de datos (2). </a:t>
            </a:r>
            <a:r>
              <a:rPr lang="es-ES" dirty="0"/>
              <a:t>los candidatos interesados en participar en la fase de precalificación</a:t>
            </a:r>
            <a:r>
              <a:rPr lang="es-CO" dirty="0"/>
              <a:t>, interesados en </a:t>
            </a:r>
            <a:r>
              <a:rPr lang="es-ES" dirty="0"/>
              <a:t>invertir en presentar propuesta para comprar los activos que hacen parte de la venta masiva: </a:t>
            </a:r>
            <a:endParaRPr lang="es-CO" dirty="0"/>
          </a:p>
        </p:txBody>
      </p:sp>
      <p:pic>
        <p:nvPicPr>
          <p:cNvPr id="14" name="Imagen 13">
            <a:extLst>
              <a:ext uri="{FF2B5EF4-FFF2-40B4-BE49-F238E27FC236}">
                <a16:creationId xmlns:a16="http://schemas.microsoft.com/office/drawing/2014/main" id="{6B82191B-353F-B747-BDA5-1CC31381448C}"/>
              </a:ext>
            </a:extLst>
          </p:cNvPr>
          <p:cNvPicPr>
            <a:picLocks noChangeAspect="1"/>
          </p:cNvPicPr>
          <p:nvPr/>
        </p:nvPicPr>
        <p:blipFill>
          <a:blip r:embed="rId7"/>
          <a:stretch>
            <a:fillRect/>
          </a:stretch>
        </p:blipFill>
        <p:spPr>
          <a:xfrm>
            <a:off x="761901" y="4733273"/>
            <a:ext cx="1117796" cy="1117796"/>
          </a:xfrm>
          <a:prstGeom prst="rect">
            <a:avLst/>
          </a:prstGeom>
          <a:solidFill>
            <a:schemeClr val="bg1">
              <a:lumMod val="95000"/>
            </a:schemeClr>
          </a:solidFill>
          <a:ln/>
        </p:spPr>
        <p:style>
          <a:lnRef idx="1">
            <a:schemeClr val="accent3"/>
          </a:lnRef>
          <a:fillRef idx="2">
            <a:schemeClr val="accent3"/>
          </a:fillRef>
          <a:effectRef idx="1">
            <a:schemeClr val="accent3"/>
          </a:effectRef>
          <a:fontRef idx="minor">
            <a:schemeClr val="dk1"/>
          </a:fontRef>
        </p:style>
      </p:pic>
      <p:sp>
        <p:nvSpPr>
          <p:cNvPr id="19" name="CuadroTexto 18">
            <a:extLst>
              <a:ext uri="{FF2B5EF4-FFF2-40B4-BE49-F238E27FC236}">
                <a16:creationId xmlns:a16="http://schemas.microsoft.com/office/drawing/2014/main" id="{E9522431-A801-4643-AF74-60A35B462F5A}"/>
              </a:ext>
            </a:extLst>
          </p:cNvPr>
          <p:cNvSpPr txBox="1"/>
          <p:nvPr/>
        </p:nvSpPr>
        <p:spPr>
          <a:xfrm>
            <a:off x="2670627" y="4650740"/>
            <a:ext cx="820057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O" b="1" dirty="0"/>
              <a:t> 3.  Análisis de la implementación de la fase II y III del proyecto –organismos de control. </a:t>
            </a:r>
            <a:r>
              <a:rPr lang="es-CO" dirty="0"/>
              <a:t>La firma contratada construirá una metodología que permita realizar una análisis del desarrollo del proyecto de venta masiva teniendo en cuenta la normativa de los organismos del Estado colombiano.</a:t>
            </a:r>
          </a:p>
        </p:txBody>
      </p:sp>
      <p:sp>
        <p:nvSpPr>
          <p:cNvPr id="15" name="CuadroTexto 14">
            <a:extLst>
              <a:ext uri="{FF2B5EF4-FFF2-40B4-BE49-F238E27FC236}">
                <a16:creationId xmlns:a16="http://schemas.microsoft.com/office/drawing/2014/main" id="{B1906FB0-6DC1-4A8E-94DE-D05DC1ADAA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spTree>
    <p:extLst>
      <p:ext uri="{BB962C8B-B14F-4D97-AF65-F5344CB8AC3E}">
        <p14:creationId xmlns:p14="http://schemas.microsoft.com/office/powerpoint/2010/main" val="26840202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16376" y="2300395"/>
            <a:ext cx="5438507"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Ventajas venta Masiva de Activos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pic>
        <p:nvPicPr>
          <p:cNvPr id="3" name="Imagen 2" descr="Imagen que contiene persona, tabla, hombre, pequeño&#10;&#10;Descripción generada automáticamente">
            <a:extLst>
              <a:ext uri="{FF2B5EF4-FFF2-40B4-BE49-F238E27FC236}">
                <a16:creationId xmlns:a16="http://schemas.microsoft.com/office/drawing/2014/main" id="{B78A73D1-64A7-4160-BA4D-675A434C54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967154"/>
            <a:ext cx="5679624" cy="4923692"/>
          </a:xfrm>
          <a:prstGeom prst="rect">
            <a:avLst/>
          </a:prstGeom>
        </p:spPr>
      </p:pic>
    </p:spTree>
    <p:extLst>
      <p:ext uri="{BB962C8B-B14F-4D97-AF65-F5344CB8AC3E}">
        <p14:creationId xmlns:p14="http://schemas.microsoft.com/office/powerpoint/2010/main" val="14164733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14" name="CuadroTexto 13">
            <a:extLst>
              <a:ext uri="{FF2B5EF4-FFF2-40B4-BE49-F238E27FC236}">
                <a16:creationId xmlns:a16="http://schemas.microsoft.com/office/drawing/2014/main" id="{55B7D064-5AD6-475C-856E-B83A146E87C4}"/>
              </a:ext>
            </a:extLst>
          </p:cNvPr>
          <p:cNvSpPr txBox="1"/>
          <p:nvPr/>
        </p:nvSpPr>
        <p:spPr>
          <a:xfrm>
            <a:off x="-899231" y="115518"/>
            <a:ext cx="12179299" cy="461665"/>
          </a:xfrm>
          <a:prstGeom prst="rect">
            <a:avLst/>
          </a:prstGeom>
          <a:noFill/>
        </p:spPr>
        <p:txBody>
          <a:bodyPr wrap="square" rtlCol="0">
            <a:spAutoFit/>
          </a:bodyPr>
          <a:lstStyle/>
          <a:p>
            <a:pPr algn="ctr"/>
            <a:r>
              <a:rPr lang="es-ES" sz="2400" b="1" dirty="0">
                <a:solidFill>
                  <a:srgbClr val="000A8B"/>
                </a:solidFill>
              </a:rPr>
              <a:t>VENTAJAS </a:t>
            </a:r>
          </a:p>
        </p:txBody>
      </p:sp>
      <p:sp>
        <p:nvSpPr>
          <p:cNvPr id="15" name="CuadroTexto 14">
            <a:extLst>
              <a:ext uri="{FF2B5EF4-FFF2-40B4-BE49-F238E27FC236}">
                <a16:creationId xmlns:a16="http://schemas.microsoft.com/office/drawing/2014/main" id="{9880DA57-2A9C-4BBB-BABC-FC49FE115500}"/>
              </a:ext>
            </a:extLst>
          </p:cNvPr>
          <p:cNvSpPr txBox="1"/>
          <p:nvPr/>
        </p:nvSpPr>
        <p:spPr>
          <a:xfrm>
            <a:off x="2269431" y="48237"/>
            <a:ext cx="5609962"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Estudio de Mercado Inmobiliario en Colombia.</a:t>
            </a:r>
          </a:p>
        </p:txBody>
      </p:sp>
      <p:pic>
        <p:nvPicPr>
          <p:cNvPr id="7" name="Imagen 6" descr="Imagen que contiene dibujo&#10;&#10;Descripción generada automáticamente">
            <a:extLst>
              <a:ext uri="{FF2B5EF4-FFF2-40B4-BE49-F238E27FC236}">
                <a16:creationId xmlns:a16="http://schemas.microsoft.com/office/drawing/2014/main" id="{CE8DDEEC-D55B-49C7-A5D1-AF2395D417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5399" y="808756"/>
            <a:ext cx="4134642" cy="815306"/>
          </a:xfrm>
          <a:prstGeom prst="rect">
            <a:avLst/>
          </a:prstGeom>
          <a:ln>
            <a:solidFill>
              <a:schemeClr val="tx1">
                <a:lumMod val="95000"/>
                <a:lumOff val="5000"/>
              </a:schemeClr>
            </a:solidFill>
          </a:ln>
        </p:spPr>
      </p:pic>
      <p:pic>
        <p:nvPicPr>
          <p:cNvPr id="17" name="Imagen 16">
            <a:extLst>
              <a:ext uri="{FF2B5EF4-FFF2-40B4-BE49-F238E27FC236}">
                <a16:creationId xmlns:a16="http://schemas.microsoft.com/office/drawing/2014/main" id="{D9EF9A52-E010-4651-9CD5-E7B0E3AB9A5C}"/>
              </a:ext>
            </a:extLst>
          </p:cNvPr>
          <p:cNvPicPr>
            <a:picLocks noChangeAspect="1"/>
          </p:cNvPicPr>
          <p:nvPr/>
        </p:nvPicPr>
        <p:blipFill rotWithShape="1">
          <a:blip r:embed="rId5"/>
          <a:srcRect l="90258" t="46042" r="3733" b="41835"/>
          <a:stretch/>
        </p:blipFill>
        <p:spPr>
          <a:xfrm>
            <a:off x="642506" y="4869786"/>
            <a:ext cx="1021507" cy="1158678"/>
          </a:xfrm>
          <a:prstGeom prst="rect">
            <a:avLst/>
          </a:prstGeom>
        </p:spPr>
      </p:pic>
      <p:pic>
        <p:nvPicPr>
          <p:cNvPr id="18" name="Imagen 17">
            <a:extLst>
              <a:ext uri="{FF2B5EF4-FFF2-40B4-BE49-F238E27FC236}">
                <a16:creationId xmlns:a16="http://schemas.microsoft.com/office/drawing/2014/main" id="{235B1C9B-8F8C-4627-84F6-6F721B30DD4B}"/>
              </a:ext>
            </a:extLst>
          </p:cNvPr>
          <p:cNvPicPr>
            <a:picLocks noChangeAspect="1"/>
          </p:cNvPicPr>
          <p:nvPr/>
        </p:nvPicPr>
        <p:blipFill rotWithShape="1">
          <a:blip r:embed="rId6"/>
          <a:srcRect l="39262" t="41750" r="40805" b="23506"/>
          <a:stretch/>
        </p:blipFill>
        <p:spPr>
          <a:xfrm>
            <a:off x="919525" y="1669748"/>
            <a:ext cx="659530" cy="646331"/>
          </a:xfrm>
          <a:prstGeom prst="rect">
            <a:avLst/>
          </a:prstGeom>
        </p:spPr>
      </p:pic>
      <p:pic>
        <p:nvPicPr>
          <p:cNvPr id="19" name="Picture 2" descr="Casa">
            <a:extLst>
              <a:ext uri="{FF2B5EF4-FFF2-40B4-BE49-F238E27FC236}">
                <a16:creationId xmlns:a16="http://schemas.microsoft.com/office/drawing/2014/main" id="{A1A7FBD8-CBA6-4BE8-9CC7-CC3E494FC1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9525" y="2721063"/>
            <a:ext cx="5905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Ciudad">
            <a:extLst>
              <a:ext uri="{FF2B5EF4-FFF2-40B4-BE49-F238E27FC236}">
                <a16:creationId xmlns:a16="http://schemas.microsoft.com/office/drawing/2014/main" id="{A08FCA15-517D-4891-82B3-D4AF06BA95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6242" y="3874252"/>
            <a:ext cx="554037"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8">
            <a:extLst>
              <a:ext uri="{FF2B5EF4-FFF2-40B4-BE49-F238E27FC236}">
                <a16:creationId xmlns:a16="http://schemas.microsoft.com/office/drawing/2014/main" id="{62921F51-513B-436D-BFF9-40806548CEE7}"/>
              </a:ext>
            </a:extLst>
          </p:cNvPr>
          <p:cNvSpPr txBox="1"/>
          <p:nvPr/>
        </p:nvSpPr>
        <p:spPr>
          <a:xfrm>
            <a:off x="2385437" y="1836796"/>
            <a:ext cx="7129837" cy="369332"/>
          </a:xfrm>
          <a:prstGeom prst="rect">
            <a:avLst/>
          </a:prstGeom>
          <a:noFill/>
        </p:spPr>
        <p:txBody>
          <a:bodyPr wrap="none" rtlCol="0">
            <a:spAutoFit/>
          </a:bodyPr>
          <a:lstStyle/>
          <a:p>
            <a:r>
              <a:rPr lang="es-CO" dirty="0"/>
              <a:t>En junio las ventas de inmuebles superaron en 60% las realizadas en mayo.</a:t>
            </a:r>
          </a:p>
        </p:txBody>
      </p:sp>
      <p:sp>
        <p:nvSpPr>
          <p:cNvPr id="23" name="CuadroTexto 22">
            <a:extLst>
              <a:ext uri="{FF2B5EF4-FFF2-40B4-BE49-F238E27FC236}">
                <a16:creationId xmlns:a16="http://schemas.microsoft.com/office/drawing/2014/main" id="{3A696AF9-ADAD-4F32-A344-C0945D5CC882}"/>
              </a:ext>
            </a:extLst>
          </p:cNvPr>
          <p:cNvSpPr txBox="1"/>
          <p:nvPr/>
        </p:nvSpPr>
        <p:spPr>
          <a:xfrm>
            <a:off x="2364896" y="2820007"/>
            <a:ext cx="6639125" cy="369332"/>
          </a:xfrm>
          <a:prstGeom prst="rect">
            <a:avLst/>
          </a:prstGeom>
          <a:noFill/>
        </p:spPr>
        <p:txBody>
          <a:bodyPr wrap="none" rtlCol="0">
            <a:spAutoFit/>
          </a:bodyPr>
          <a:lstStyle/>
          <a:p>
            <a:r>
              <a:rPr lang="es-CO" dirty="0"/>
              <a:t>Frente a las ventas de junio de 2019 la caída es del 19 % únicamente.</a:t>
            </a:r>
          </a:p>
        </p:txBody>
      </p:sp>
      <p:sp>
        <p:nvSpPr>
          <p:cNvPr id="24" name="CuadroTexto 23">
            <a:extLst>
              <a:ext uri="{FF2B5EF4-FFF2-40B4-BE49-F238E27FC236}">
                <a16:creationId xmlns:a16="http://schemas.microsoft.com/office/drawing/2014/main" id="{33C0D4D2-FD26-4EF8-8875-71B33666EDA9}"/>
              </a:ext>
            </a:extLst>
          </p:cNvPr>
          <p:cNvSpPr txBox="1"/>
          <p:nvPr/>
        </p:nvSpPr>
        <p:spPr>
          <a:xfrm>
            <a:off x="2364896" y="3904224"/>
            <a:ext cx="9546588" cy="646331"/>
          </a:xfrm>
          <a:prstGeom prst="rect">
            <a:avLst/>
          </a:prstGeom>
          <a:noFill/>
        </p:spPr>
        <p:txBody>
          <a:bodyPr wrap="none" rtlCol="0">
            <a:spAutoFit/>
          </a:bodyPr>
          <a:lstStyle/>
          <a:p>
            <a:r>
              <a:rPr lang="es-CO" dirty="0"/>
              <a:t>Los precios de la vivienda nueva en el semestre continuaron mostrando valorizaciones reales frente </a:t>
            </a:r>
          </a:p>
          <a:p>
            <a:r>
              <a:rPr lang="es-CO" dirty="0"/>
              <a:t>a la inflación.</a:t>
            </a:r>
          </a:p>
        </p:txBody>
      </p:sp>
      <p:sp>
        <p:nvSpPr>
          <p:cNvPr id="25" name="CuadroTexto 24">
            <a:extLst>
              <a:ext uri="{FF2B5EF4-FFF2-40B4-BE49-F238E27FC236}">
                <a16:creationId xmlns:a16="http://schemas.microsoft.com/office/drawing/2014/main" id="{5507C8AF-D0FC-47A7-89CF-ADC349E235D1}"/>
              </a:ext>
            </a:extLst>
          </p:cNvPr>
          <p:cNvSpPr txBox="1"/>
          <p:nvPr/>
        </p:nvSpPr>
        <p:spPr>
          <a:xfrm>
            <a:off x="2269431" y="5204884"/>
            <a:ext cx="9642053" cy="646331"/>
          </a:xfrm>
          <a:prstGeom prst="rect">
            <a:avLst/>
          </a:prstGeom>
          <a:noFill/>
        </p:spPr>
        <p:txBody>
          <a:bodyPr wrap="square" rtlCol="0">
            <a:spAutoFit/>
          </a:bodyPr>
          <a:lstStyle/>
          <a:p>
            <a:r>
              <a:rPr lang="es-CO" dirty="0"/>
              <a:t>Las ventas de inmuebles en varias ciudades de Colombia aumentaron frente a junio de 2019, </a:t>
            </a:r>
          </a:p>
          <a:p>
            <a:r>
              <a:rPr lang="es-CO" dirty="0"/>
              <a:t>Cali 28%, Barranquilla 14%. </a:t>
            </a:r>
          </a:p>
        </p:txBody>
      </p:sp>
      <p:sp>
        <p:nvSpPr>
          <p:cNvPr id="20" name="Rectángulo 19">
            <a:extLst>
              <a:ext uri="{FF2B5EF4-FFF2-40B4-BE49-F238E27FC236}">
                <a16:creationId xmlns:a16="http://schemas.microsoft.com/office/drawing/2014/main" id="{E31CE58B-74D7-4C8D-B68C-404108C0E26F}"/>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Tree>
    <p:extLst>
      <p:ext uri="{BB962C8B-B14F-4D97-AF65-F5344CB8AC3E}">
        <p14:creationId xmlns:p14="http://schemas.microsoft.com/office/powerpoint/2010/main" val="412363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14" name="CuadroTexto 13">
            <a:extLst>
              <a:ext uri="{FF2B5EF4-FFF2-40B4-BE49-F238E27FC236}">
                <a16:creationId xmlns:a16="http://schemas.microsoft.com/office/drawing/2014/main" id="{55B7D064-5AD6-475C-856E-B83A146E87C4}"/>
              </a:ext>
            </a:extLst>
          </p:cNvPr>
          <p:cNvSpPr txBox="1"/>
          <p:nvPr/>
        </p:nvSpPr>
        <p:spPr>
          <a:xfrm>
            <a:off x="-899231" y="115518"/>
            <a:ext cx="12179299" cy="461665"/>
          </a:xfrm>
          <a:prstGeom prst="rect">
            <a:avLst/>
          </a:prstGeom>
          <a:noFill/>
        </p:spPr>
        <p:txBody>
          <a:bodyPr wrap="square" rtlCol="0">
            <a:spAutoFit/>
          </a:bodyPr>
          <a:lstStyle/>
          <a:p>
            <a:pPr algn="ctr"/>
            <a:r>
              <a:rPr lang="es-ES" sz="2400" b="1" dirty="0">
                <a:solidFill>
                  <a:srgbClr val="000A8B"/>
                </a:solidFill>
              </a:rPr>
              <a:t>VENTAJAS </a:t>
            </a:r>
          </a:p>
        </p:txBody>
      </p:sp>
      <p:sp>
        <p:nvSpPr>
          <p:cNvPr id="10" name="CuadroTexto 9">
            <a:extLst>
              <a:ext uri="{FF2B5EF4-FFF2-40B4-BE49-F238E27FC236}">
                <a16:creationId xmlns:a16="http://schemas.microsoft.com/office/drawing/2014/main" id="{99A6177E-A31E-4FC6-BB86-6F21AEC7DD64}"/>
              </a:ext>
            </a:extLst>
          </p:cNvPr>
          <p:cNvSpPr txBox="1"/>
          <p:nvPr/>
        </p:nvSpPr>
        <p:spPr>
          <a:xfrm>
            <a:off x="-40649" y="6345860"/>
            <a:ext cx="1524776" cy="261610"/>
          </a:xfrm>
          <a:prstGeom prst="rect">
            <a:avLst/>
          </a:prstGeom>
          <a:noFill/>
        </p:spPr>
        <p:txBody>
          <a:bodyPr wrap="none" rtlCol="0">
            <a:spAutoFit/>
          </a:bodyPr>
          <a:lstStyle/>
          <a:p>
            <a:r>
              <a:rPr lang="es-CO" sz="1100" dirty="0"/>
              <a:t>TRM 3.643 01/07/2020</a:t>
            </a:r>
          </a:p>
        </p:txBody>
      </p:sp>
      <p:sp>
        <p:nvSpPr>
          <p:cNvPr id="3" name="CuadroTexto 2">
            <a:extLst>
              <a:ext uri="{FF2B5EF4-FFF2-40B4-BE49-F238E27FC236}">
                <a16:creationId xmlns:a16="http://schemas.microsoft.com/office/drawing/2014/main" id="{ECAF334F-9448-4C4A-B1D1-0435BD48C3A4}"/>
              </a:ext>
            </a:extLst>
          </p:cNvPr>
          <p:cNvSpPr txBox="1"/>
          <p:nvPr/>
        </p:nvSpPr>
        <p:spPr>
          <a:xfrm>
            <a:off x="1172621" y="1235669"/>
            <a:ext cx="10494411" cy="6863417"/>
          </a:xfrm>
          <a:prstGeom prst="rect">
            <a:avLst/>
          </a:prstGeom>
          <a:noFill/>
        </p:spPr>
        <p:txBody>
          <a:bodyPr wrap="none" rtlCol="0">
            <a:spAutoFit/>
          </a:bodyPr>
          <a:lstStyle/>
          <a:p>
            <a:pPr marL="285750" indent="-285750">
              <a:buFont typeface="Arial" panose="020B0604020202020204" pitchFamily="34" charset="0"/>
              <a:buChar char="•"/>
            </a:pPr>
            <a:r>
              <a:rPr lang="es-CO" sz="2000" dirty="0"/>
              <a:t>Ingresos por concepto de Renta inicial del portafolio USD 126, 544 mensuales.</a:t>
            </a:r>
          </a:p>
          <a:p>
            <a:endParaRPr lang="es-CO" sz="2000" dirty="0"/>
          </a:p>
          <a:p>
            <a:pPr marL="285750" indent="-285750">
              <a:buFont typeface="Arial" panose="020B0604020202020204" pitchFamily="34" charset="0"/>
              <a:buChar char="•"/>
            </a:pPr>
            <a:endParaRPr lang="es-CO" sz="2000" dirty="0"/>
          </a:p>
          <a:p>
            <a:endParaRPr lang="es-CO" sz="2000" dirty="0"/>
          </a:p>
          <a:p>
            <a:pPr marL="285750" indent="-285750">
              <a:buFont typeface="Arial" panose="020B0604020202020204" pitchFamily="34" charset="0"/>
              <a:buChar char="•"/>
            </a:pPr>
            <a:r>
              <a:rPr lang="es-CO" sz="2000" dirty="0"/>
              <a:t>Garantía de venta del estado Colombiano. Transparencia PGN, CGR, Secretaria de Transparencia.</a:t>
            </a:r>
          </a:p>
          <a:p>
            <a:pPr marL="285750" indent="-285750">
              <a:buFont typeface="Arial" panose="020B0604020202020204" pitchFamily="34" charset="0"/>
              <a:buChar char="•"/>
            </a:pPr>
            <a:endParaRPr lang="es-CO" sz="2000" dirty="0"/>
          </a:p>
          <a:p>
            <a:endParaRPr lang="es-CO" sz="2000" dirty="0"/>
          </a:p>
          <a:p>
            <a:pPr marL="285750" indent="-285750">
              <a:buFont typeface="Arial" panose="020B0604020202020204" pitchFamily="34" charset="0"/>
              <a:buChar char="•"/>
            </a:pPr>
            <a:endParaRPr lang="es-CO" sz="2000" dirty="0"/>
          </a:p>
          <a:p>
            <a:pPr marL="285750" indent="-285750">
              <a:buFont typeface="Arial" panose="020B0604020202020204" pitchFamily="34" charset="0"/>
              <a:buChar char="•"/>
            </a:pPr>
            <a:r>
              <a:rPr lang="es-CO" sz="2000" dirty="0"/>
              <a:t>Propiedades para desarrollo de proyectos comerciales y de vivienda.</a:t>
            </a:r>
          </a:p>
          <a:p>
            <a:pPr marL="285750" indent="-285750">
              <a:buFont typeface="Arial" panose="020B0604020202020204" pitchFamily="34" charset="0"/>
              <a:buChar char="•"/>
            </a:pPr>
            <a:endParaRPr lang="es-CO" sz="2000" dirty="0"/>
          </a:p>
          <a:p>
            <a:pPr marL="285750" indent="-285750">
              <a:buFont typeface="Arial" panose="020B0604020202020204" pitchFamily="34" charset="0"/>
              <a:buChar char="•"/>
            </a:pPr>
            <a:endParaRPr lang="es-CO" sz="2000" dirty="0"/>
          </a:p>
          <a:p>
            <a:pPr marL="342900" indent="-342900">
              <a:buFont typeface="Arial" panose="020B0604020202020204" pitchFamily="34" charset="0"/>
              <a:buChar char="•"/>
            </a:pPr>
            <a:r>
              <a:rPr lang="es-CO" sz="2000" dirty="0"/>
              <a:t>Activos saneados Jurídicamente y Ahorro de Asuntos Notariales por USD 1,909,142</a:t>
            </a:r>
          </a:p>
          <a:p>
            <a:pPr marL="342900" indent="-342900">
              <a:buFont typeface="Arial" panose="020B0604020202020204" pitchFamily="34" charset="0"/>
              <a:buChar char="•"/>
            </a:pPr>
            <a:endParaRPr lang="es-CO" sz="2000" dirty="0"/>
          </a:p>
          <a:p>
            <a:endParaRPr lang="es-CO" sz="2000" dirty="0"/>
          </a:p>
          <a:p>
            <a:pPr marL="342900" indent="-342900">
              <a:buFont typeface="Arial" panose="020B0604020202020204" pitchFamily="34" charset="0"/>
              <a:buChar char="•"/>
            </a:pPr>
            <a:r>
              <a:rPr lang="es-CO" sz="2000" dirty="0"/>
              <a:t>Desarrollo de mercado inmobiliario Colombiano.</a:t>
            </a:r>
          </a:p>
          <a:p>
            <a:endParaRPr lang="es-CO" sz="2000" dirty="0"/>
          </a:p>
          <a:p>
            <a:endParaRPr lang="es-CO" sz="2000" dirty="0"/>
          </a:p>
          <a:p>
            <a:pPr marL="285750" indent="-285750">
              <a:buFont typeface="Arial" panose="020B0604020202020204" pitchFamily="34" charset="0"/>
              <a:buChar char="•"/>
            </a:pPr>
            <a:endParaRPr lang="es-CO" sz="2000" dirty="0"/>
          </a:p>
          <a:p>
            <a:pPr marL="285750" indent="-285750">
              <a:buFont typeface="Arial" panose="020B0604020202020204" pitchFamily="34" charset="0"/>
              <a:buChar char="•"/>
            </a:pPr>
            <a:endParaRPr lang="es-CO" sz="2000" dirty="0"/>
          </a:p>
          <a:p>
            <a:pPr marL="285750" indent="-285750">
              <a:buFont typeface="Arial" panose="020B0604020202020204" pitchFamily="34" charset="0"/>
              <a:buChar char="•"/>
            </a:pPr>
            <a:endParaRPr lang="es-CO" sz="2000" dirty="0"/>
          </a:p>
          <a:p>
            <a:pPr marL="285750" indent="-285750">
              <a:buFont typeface="Arial" panose="020B0604020202020204" pitchFamily="34" charset="0"/>
              <a:buChar char="•"/>
            </a:pPr>
            <a:endParaRPr lang="es-CO" sz="2000" dirty="0"/>
          </a:p>
          <a:p>
            <a:endParaRPr lang="es-CO" sz="2000" dirty="0"/>
          </a:p>
        </p:txBody>
      </p:sp>
      <p:pic>
        <p:nvPicPr>
          <p:cNvPr id="8" name="Gráfico 7">
            <a:extLst>
              <a:ext uri="{FF2B5EF4-FFF2-40B4-BE49-F238E27FC236}">
                <a16:creationId xmlns:a16="http://schemas.microsoft.com/office/drawing/2014/main" id="{884BD1FC-BB26-424D-9929-1A0FBFEF14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5275" y="1121716"/>
            <a:ext cx="699220" cy="699220"/>
          </a:xfrm>
          <a:prstGeom prst="rect">
            <a:avLst/>
          </a:prstGeom>
        </p:spPr>
      </p:pic>
      <p:pic>
        <p:nvPicPr>
          <p:cNvPr id="11" name="Gráfico 10">
            <a:extLst>
              <a:ext uri="{FF2B5EF4-FFF2-40B4-BE49-F238E27FC236}">
                <a16:creationId xmlns:a16="http://schemas.microsoft.com/office/drawing/2014/main" id="{68638A37-07C8-4C4B-94F2-F192DD4EE7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7557" y="2266089"/>
            <a:ext cx="808363" cy="808363"/>
          </a:xfrm>
          <a:prstGeom prst="rect">
            <a:avLst/>
          </a:prstGeom>
        </p:spPr>
      </p:pic>
      <p:pic>
        <p:nvPicPr>
          <p:cNvPr id="16" name="Gráfico 15">
            <a:extLst>
              <a:ext uri="{FF2B5EF4-FFF2-40B4-BE49-F238E27FC236}">
                <a16:creationId xmlns:a16="http://schemas.microsoft.com/office/drawing/2014/main" id="{26397EBD-B644-4719-B65E-3DFB760900A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8695" y="3388653"/>
            <a:ext cx="808363" cy="808363"/>
          </a:xfrm>
          <a:prstGeom prst="rect">
            <a:avLst/>
          </a:prstGeom>
        </p:spPr>
      </p:pic>
      <p:pic>
        <p:nvPicPr>
          <p:cNvPr id="20" name="Gráfico 19">
            <a:extLst>
              <a:ext uri="{FF2B5EF4-FFF2-40B4-BE49-F238E27FC236}">
                <a16:creationId xmlns:a16="http://schemas.microsoft.com/office/drawing/2014/main" id="{0D36653C-8E5A-48F0-B403-C4C4765FCF5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1855" y="4515958"/>
            <a:ext cx="745490" cy="745490"/>
          </a:xfrm>
          <a:prstGeom prst="rect">
            <a:avLst/>
          </a:prstGeom>
        </p:spPr>
      </p:pic>
      <p:pic>
        <p:nvPicPr>
          <p:cNvPr id="22" name="Gráfico 21">
            <a:extLst>
              <a:ext uri="{FF2B5EF4-FFF2-40B4-BE49-F238E27FC236}">
                <a16:creationId xmlns:a16="http://schemas.microsoft.com/office/drawing/2014/main" id="{C895AB62-F923-40D0-9249-948D70ACBD7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17558" y="5477833"/>
            <a:ext cx="808362" cy="808362"/>
          </a:xfrm>
          <a:prstGeom prst="rect">
            <a:avLst/>
          </a:prstGeom>
        </p:spPr>
      </p:pic>
      <p:sp>
        <p:nvSpPr>
          <p:cNvPr id="15" name="CuadroTexto 14">
            <a:extLst>
              <a:ext uri="{FF2B5EF4-FFF2-40B4-BE49-F238E27FC236}">
                <a16:creationId xmlns:a16="http://schemas.microsoft.com/office/drawing/2014/main" id="{9880DA57-2A9C-4BBB-BABC-FC49FE115500}"/>
              </a:ext>
            </a:extLst>
          </p:cNvPr>
          <p:cNvSpPr txBox="1"/>
          <p:nvPr/>
        </p:nvSpPr>
        <p:spPr>
          <a:xfrm>
            <a:off x="2369719" y="190763"/>
            <a:ext cx="491897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3600" b="1" dirty="0">
                <a:solidFill>
                  <a:srgbClr val="000A8B"/>
                </a:solidFill>
              </a:rPr>
              <a:t>Ventajas del Portafolio</a:t>
            </a:r>
          </a:p>
        </p:txBody>
      </p:sp>
      <p:sp>
        <p:nvSpPr>
          <p:cNvPr id="2" name="Rectángulo 1">
            <a:extLst>
              <a:ext uri="{FF2B5EF4-FFF2-40B4-BE49-F238E27FC236}">
                <a16:creationId xmlns:a16="http://schemas.microsoft.com/office/drawing/2014/main" id="{90B79D04-7E70-47B9-8A67-F45947E7D005}"/>
              </a:ext>
            </a:extLst>
          </p:cNvPr>
          <p:cNvSpPr/>
          <p:nvPr/>
        </p:nvSpPr>
        <p:spPr>
          <a:xfrm>
            <a:off x="1484127" y="5898503"/>
            <a:ext cx="8762223" cy="400110"/>
          </a:xfrm>
          <a:prstGeom prst="rect">
            <a:avLst/>
          </a:prstGeom>
        </p:spPr>
        <p:txBody>
          <a:bodyPr wrap="square">
            <a:spAutoFit/>
          </a:bodyPr>
          <a:lstStyle/>
          <a:p>
            <a:r>
              <a:rPr lang="es-CO" sz="2000" dirty="0"/>
              <a:t> *Revista Forbes 30 de Junio de 2020: Medellin excelente destino para inversión.</a:t>
            </a:r>
          </a:p>
        </p:txBody>
      </p:sp>
    </p:spTree>
    <p:extLst>
      <p:ext uri="{BB962C8B-B14F-4D97-AF65-F5344CB8AC3E}">
        <p14:creationId xmlns:p14="http://schemas.microsoft.com/office/powerpoint/2010/main" val="28282952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Proyectos Especiales</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143000" y="2273102"/>
            <a:ext cx="9143999" cy="4401205"/>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METODOLOGÍA DE TRABAJO BIENES FARC Y ADICIONES A CONTRATOS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4143389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7998459" y="6430474"/>
            <a:ext cx="4150360" cy="36656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41371" y="6444479"/>
            <a:ext cx="3962643" cy="338554"/>
          </a:xfrm>
          <a:prstGeom prst="rect">
            <a:avLst/>
          </a:prstGeom>
          <a:noFill/>
        </p:spPr>
        <p:txBody>
          <a:bodyPr wrap="square" rtlCol="0">
            <a:spAutoFit/>
          </a:bodyPr>
          <a:lstStyle/>
          <a:p>
            <a:pPr algn="r"/>
            <a:r>
              <a:rPr lang="es-ES" sz="1600" dirty="0">
                <a:solidFill>
                  <a:srgbClr val="A9A8A9"/>
                </a:solidFill>
                <a:latin typeface="Lato Regular"/>
                <a:cs typeface="Lato Regular"/>
              </a:rPr>
              <a:t>Gerencia de Proyectos Especiales</a:t>
            </a:r>
          </a:p>
        </p:txBody>
      </p:sp>
      <p:sp>
        <p:nvSpPr>
          <p:cNvPr id="2" name="Rectángulo redondeado 1"/>
          <p:cNvSpPr/>
          <p:nvPr/>
        </p:nvSpPr>
        <p:spPr>
          <a:xfrm>
            <a:off x="551964" y="2118132"/>
            <a:ext cx="2292008" cy="436212"/>
          </a:xfrm>
          <a:prstGeom prst="roundRect">
            <a:avLst/>
          </a:prstGeom>
          <a:ln w="28575"/>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b="1" dirty="0">
                <a:solidFill>
                  <a:schemeClr val="tx1"/>
                </a:solidFill>
              </a:rPr>
              <a:t> ITINERARIO</a:t>
            </a:r>
          </a:p>
        </p:txBody>
      </p:sp>
      <p:sp>
        <p:nvSpPr>
          <p:cNvPr id="27" name="Rectángulo redondeado 26"/>
          <p:cNvSpPr/>
          <p:nvPr/>
        </p:nvSpPr>
        <p:spPr>
          <a:xfrm>
            <a:off x="549988" y="2650887"/>
            <a:ext cx="2290543" cy="436212"/>
          </a:xfrm>
          <a:prstGeom prst="roundRect">
            <a:avLst/>
          </a:prstGeom>
          <a:ln w="28575"/>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r>
              <a:rPr lang="es-CO" sz="1600" b="1" dirty="0">
                <a:solidFill>
                  <a:schemeClr val="tx1"/>
                </a:solidFill>
              </a:rPr>
              <a:t>FORMATO DE RUTA</a:t>
            </a:r>
          </a:p>
        </p:txBody>
      </p:sp>
      <p:sp>
        <p:nvSpPr>
          <p:cNvPr id="28" name="Rectángulo redondeado 27"/>
          <p:cNvSpPr/>
          <p:nvPr/>
        </p:nvSpPr>
        <p:spPr>
          <a:xfrm>
            <a:off x="548523" y="3192946"/>
            <a:ext cx="2292008" cy="436212"/>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DEFINIR RUTA (MAPA)</a:t>
            </a:r>
          </a:p>
        </p:txBody>
      </p:sp>
      <p:sp>
        <p:nvSpPr>
          <p:cNvPr id="7" name="Rectángulo redondeado 6"/>
          <p:cNvSpPr/>
          <p:nvPr/>
        </p:nvSpPr>
        <p:spPr>
          <a:xfrm>
            <a:off x="4277963" y="1744196"/>
            <a:ext cx="7574741" cy="368631"/>
          </a:xfrm>
          <a:prstGeom prst="roundRect">
            <a:avLst/>
          </a:prstGeom>
          <a:solidFill>
            <a:srgbClr val="92D050"/>
          </a:solidFill>
          <a:ln w="19050">
            <a:no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r>
              <a:rPr lang="es-CO" sz="1400" dirty="0"/>
              <a:t>1. Solo FARC conoce las condiciones en territorio (B. Noroccidental – M. Medio y B. Oriental)</a:t>
            </a:r>
          </a:p>
        </p:txBody>
      </p:sp>
      <p:sp>
        <p:nvSpPr>
          <p:cNvPr id="32" name="Rectángulo redondeado 31"/>
          <p:cNvSpPr/>
          <p:nvPr/>
        </p:nvSpPr>
        <p:spPr>
          <a:xfrm>
            <a:off x="4277962" y="2160714"/>
            <a:ext cx="7588228" cy="368631"/>
          </a:xfrm>
          <a:prstGeom prst="roundRect">
            <a:avLst/>
          </a:prstGeom>
          <a:solidFill>
            <a:srgbClr val="92D050"/>
          </a:solidFill>
          <a:ln w="19050">
            <a:no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r>
              <a:rPr lang="es-CO" sz="1400" dirty="0"/>
              <a:t>2. Uso de información georreferenciada: </a:t>
            </a:r>
            <a:r>
              <a:rPr lang="es-CO" sz="1400" dirty="0" err="1"/>
              <a:t>ArcGis</a:t>
            </a:r>
            <a:r>
              <a:rPr lang="es-CO" sz="1400" dirty="0"/>
              <a:t>, Google </a:t>
            </a:r>
            <a:r>
              <a:rPr lang="es-CO" sz="1400" dirty="0" err="1"/>
              <a:t>Earth</a:t>
            </a:r>
            <a:r>
              <a:rPr lang="es-CO" sz="1400" dirty="0"/>
              <a:t> y Google </a:t>
            </a:r>
            <a:r>
              <a:rPr lang="es-CO" sz="1400" dirty="0" err="1"/>
              <a:t>maps</a:t>
            </a:r>
            <a:endParaRPr lang="es-CO" sz="1400" dirty="0"/>
          </a:p>
        </p:txBody>
      </p:sp>
      <p:sp>
        <p:nvSpPr>
          <p:cNvPr id="34" name="Rectángulo redondeado 33"/>
          <p:cNvSpPr/>
          <p:nvPr/>
        </p:nvSpPr>
        <p:spPr>
          <a:xfrm>
            <a:off x="4280843" y="2577791"/>
            <a:ext cx="7571683" cy="368631"/>
          </a:xfrm>
          <a:prstGeom prst="roundRect">
            <a:avLst/>
          </a:prstGeom>
          <a:solidFill>
            <a:srgbClr val="92D050"/>
          </a:solidFill>
          <a:ln w="19050">
            <a:no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r>
              <a:rPr lang="es-CO" sz="1400" dirty="0"/>
              <a:t>3. Consulta a ARN: Protocolo de ingreso y estado de comunicación en </a:t>
            </a:r>
            <a:r>
              <a:rPr lang="es-CO" sz="1400" dirty="0" err="1"/>
              <a:t>ETCR’s</a:t>
            </a:r>
            <a:endParaRPr lang="es-CO" sz="1400" dirty="0"/>
          </a:p>
        </p:txBody>
      </p:sp>
      <p:sp>
        <p:nvSpPr>
          <p:cNvPr id="35" name="Rectángulo redondeado 34"/>
          <p:cNvSpPr/>
          <p:nvPr/>
        </p:nvSpPr>
        <p:spPr>
          <a:xfrm>
            <a:off x="4277959" y="2994868"/>
            <a:ext cx="7574745" cy="368631"/>
          </a:xfrm>
          <a:prstGeom prst="roundRect">
            <a:avLst/>
          </a:prstGeom>
          <a:solidFill>
            <a:srgbClr val="92D050"/>
          </a:solidFill>
          <a:ln w="19050">
            <a:no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r>
              <a:rPr lang="es-CO" sz="1400" dirty="0"/>
              <a:t>4. Tiempos de recepción: </a:t>
            </a:r>
            <a:r>
              <a:rPr lang="es-CO" sz="1400" dirty="0" err="1"/>
              <a:t>Rta</a:t>
            </a:r>
            <a:r>
              <a:rPr lang="es-CO" sz="1400" dirty="0"/>
              <a:t>. Oportuna de MDN, IGAC, ORIP, ANT, contacto con el propietario (FARC)</a:t>
            </a:r>
          </a:p>
        </p:txBody>
      </p:sp>
      <p:sp>
        <p:nvSpPr>
          <p:cNvPr id="36" name="Rectángulo redondeado 35"/>
          <p:cNvSpPr/>
          <p:nvPr/>
        </p:nvSpPr>
        <p:spPr>
          <a:xfrm>
            <a:off x="4290661" y="3411386"/>
            <a:ext cx="7574744" cy="417077"/>
          </a:xfrm>
          <a:prstGeom prst="roundRect">
            <a:avLst/>
          </a:prstGeom>
          <a:solidFill>
            <a:srgbClr val="92D050"/>
          </a:solidFill>
          <a:ln w="19050">
            <a:no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r>
              <a:rPr lang="es-CO" sz="1400" dirty="0"/>
              <a:t>5. Enlaces nacionales, territoriales y adicionales tendrán un pago de $295.000 diarios por concepto de alimentación, transporte y alojamiento</a:t>
            </a:r>
          </a:p>
        </p:txBody>
      </p:sp>
      <p:sp>
        <p:nvSpPr>
          <p:cNvPr id="85" name="Rectángulo redondeado 84"/>
          <p:cNvSpPr/>
          <p:nvPr/>
        </p:nvSpPr>
        <p:spPr>
          <a:xfrm>
            <a:off x="8474128" y="4040088"/>
            <a:ext cx="3391277" cy="101959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r>
              <a:rPr lang="es-ES" sz="1600" dirty="0"/>
              <a:t>Proceso de manera </a:t>
            </a:r>
            <a:r>
              <a:rPr lang="es-ES" sz="1600" b="1" dirty="0"/>
              <a:t>simultánea </a:t>
            </a:r>
            <a:r>
              <a:rPr lang="es-ES" sz="1600" dirty="0"/>
              <a:t>en </a:t>
            </a:r>
            <a:r>
              <a:rPr lang="es-ES" sz="1600" b="1" dirty="0"/>
              <a:t>6 Bloques, </a:t>
            </a:r>
            <a:r>
              <a:rPr lang="es-ES" sz="1600" dirty="0"/>
              <a:t>los días de comisión de muebles e inmuebles no deben sumarse</a:t>
            </a:r>
            <a:endParaRPr lang="es-CO" sz="1600" dirty="0"/>
          </a:p>
        </p:txBody>
      </p:sp>
      <p:pic>
        <p:nvPicPr>
          <p:cNvPr id="51" name="Picture 2" descr="Iconos De Equipo, La Curva De, Flecha imagen png - imagen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32147" y="2554344"/>
            <a:ext cx="1050757" cy="516364"/>
          </a:xfrm>
          <a:prstGeom prst="rect">
            <a:avLst/>
          </a:prstGeom>
          <a:noFill/>
          <a:extLst>
            <a:ext uri="{909E8E84-426E-40DD-AFC4-6F175D3DCCD1}">
              <a14:hiddenFill xmlns:a14="http://schemas.microsoft.com/office/drawing/2010/main">
                <a:solidFill>
                  <a:srgbClr val="FFFFFF"/>
                </a:solidFill>
              </a14:hiddenFill>
            </a:ext>
          </a:extLst>
        </p:spPr>
      </p:pic>
      <p:sp>
        <p:nvSpPr>
          <p:cNvPr id="53" name="CuadroTexto 52">
            <a:extLst>
              <a:ext uri="{FF2B5EF4-FFF2-40B4-BE49-F238E27FC236}">
                <a16:creationId xmlns:a16="http://schemas.microsoft.com/office/drawing/2014/main" id="{CF00CE45-E804-4540-B47C-ABC2E4DDA845}"/>
              </a:ext>
            </a:extLst>
          </p:cNvPr>
          <p:cNvSpPr txBox="1"/>
          <p:nvPr/>
        </p:nvSpPr>
        <p:spPr>
          <a:xfrm>
            <a:off x="2060497" y="722668"/>
            <a:ext cx="8013142"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 EN CAMPO</a:t>
            </a:r>
          </a:p>
          <a:p>
            <a:endParaRPr lang="es-CO" sz="1600" dirty="0">
              <a:solidFill>
                <a:srgbClr val="0070C0"/>
              </a:solidFill>
            </a:endParaRPr>
          </a:p>
        </p:txBody>
      </p:sp>
      <p:sp>
        <p:nvSpPr>
          <p:cNvPr id="70" name="Rectángulo redondeado 38">
            <a:extLst>
              <a:ext uri="{FF2B5EF4-FFF2-40B4-BE49-F238E27FC236}">
                <a16:creationId xmlns:a16="http://schemas.microsoft.com/office/drawing/2014/main" id="{3FF5DE53-36EF-4591-A30B-1B55C79A393E}"/>
              </a:ext>
            </a:extLst>
          </p:cNvPr>
          <p:cNvSpPr/>
          <p:nvPr/>
        </p:nvSpPr>
        <p:spPr>
          <a:xfrm>
            <a:off x="226647" y="1344950"/>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59" name="Rectángulo redondeado 84">
            <a:extLst>
              <a:ext uri="{FF2B5EF4-FFF2-40B4-BE49-F238E27FC236}">
                <a16:creationId xmlns:a16="http://schemas.microsoft.com/office/drawing/2014/main" id="{B90E9EF5-E04E-477C-9E4D-5C43C39F068E}"/>
              </a:ext>
            </a:extLst>
          </p:cNvPr>
          <p:cNvSpPr/>
          <p:nvPr/>
        </p:nvSpPr>
        <p:spPr>
          <a:xfrm>
            <a:off x="4277958" y="5143791"/>
            <a:ext cx="3199021" cy="966055"/>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r>
              <a:rPr lang="es-ES" sz="1600" dirty="0"/>
              <a:t>El personal, capacidades y recursos de SAE aumentan para cumplir con la fecha establecida.</a:t>
            </a:r>
            <a:endParaRPr lang="es-CO" sz="1600" dirty="0"/>
          </a:p>
        </p:txBody>
      </p:sp>
      <p:sp>
        <p:nvSpPr>
          <p:cNvPr id="77" name="Rectángulo redondeado 84">
            <a:extLst>
              <a:ext uri="{FF2B5EF4-FFF2-40B4-BE49-F238E27FC236}">
                <a16:creationId xmlns:a16="http://schemas.microsoft.com/office/drawing/2014/main" id="{5AB8C78D-3A81-462C-9A1F-F9D53DDCED13}"/>
              </a:ext>
            </a:extLst>
          </p:cNvPr>
          <p:cNvSpPr/>
          <p:nvPr/>
        </p:nvSpPr>
        <p:spPr>
          <a:xfrm>
            <a:off x="226647" y="4040089"/>
            <a:ext cx="3199021" cy="746912"/>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r>
              <a:rPr lang="es-CO" sz="1600" dirty="0"/>
              <a:t>*Cada bloque requiere de mínimo (2) enlaces nacionales</a:t>
            </a:r>
          </a:p>
        </p:txBody>
      </p:sp>
      <p:sp>
        <p:nvSpPr>
          <p:cNvPr id="78" name="Rectángulo redondeado 84">
            <a:extLst>
              <a:ext uri="{FF2B5EF4-FFF2-40B4-BE49-F238E27FC236}">
                <a16:creationId xmlns:a16="http://schemas.microsoft.com/office/drawing/2014/main" id="{E2838314-3408-403A-A692-400BD13C69A0}"/>
              </a:ext>
            </a:extLst>
          </p:cNvPr>
          <p:cNvSpPr/>
          <p:nvPr/>
        </p:nvSpPr>
        <p:spPr>
          <a:xfrm>
            <a:off x="166980" y="5143791"/>
            <a:ext cx="3258688" cy="1264392"/>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r>
              <a:rPr lang="es-CO" sz="1600" dirty="0"/>
              <a:t>10 de agosto salen simultáneamente 18 equipos de trabajo: (1) camioneta y conductor  (1) funcionario SAE por cada grupo, que se relevan a los 12 y 14 días.</a:t>
            </a:r>
          </a:p>
        </p:txBody>
      </p:sp>
      <p:sp>
        <p:nvSpPr>
          <p:cNvPr id="79" name="Rectángulo redondeado 84">
            <a:extLst>
              <a:ext uri="{FF2B5EF4-FFF2-40B4-BE49-F238E27FC236}">
                <a16:creationId xmlns:a16="http://schemas.microsoft.com/office/drawing/2014/main" id="{9E19F946-C6A6-4402-A3F5-8C86B040CC0D}"/>
              </a:ext>
            </a:extLst>
          </p:cNvPr>
          <p:cNvSpPr/>
          <p:nvPr/>
        </p:nvSpPr>
        <p:spPr>
          <a:xfrm>
            <a:off x="4277959" y="4040089"/>
            <a:ext cx="3199020" cy="746912"/>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r>
              <a:rPr lang="es-CO" sz="1600" dirty="0"/>
              <a:t>Todos los recorridos se realizarán vía terrestre  y fluvial</a:t>
            </a:r>
          </a:p>
        </p:txBody>
      </p:sp>
    </p:spTree>
    <p:extLst>
      <p:ext uri="{BB962C8B-B14F-4D97-AF65-F5344CB8AC3E}">
        <p14:creationId xmlns:p14="http://schemas.microsoft.com/office/powerpoint/2010/main" val="1555057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7998459" y="6430474"/>
            <a:ext cx="4150360" cy="36656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41371" y="6444479"/>
            <a:ext cx="3962643" cy="338554"/>
          </a:xfrm>
          <a:prstGeom prst="rect">
            <a:avLst/>
          </a:prstGeom>
          <a:noFill/>
        </p:spPr>
        <p:txBody>
          <a:bodyPr wrap="square" rtlCol="0">
            <a:spAutoFit/>
          </a:bodyPr>
          <a:lstStyle/>
          <a:p>
            <a:pPr algn="r"/>
            <a:r>
              <a:rPr lang="es-ES" sz="1600" dirty="0">
                <a:solidFill>
                  <a:srgbClr val="A9A8A9"/>
                </a:solidFill>
                <a:latin typeface="Lato Regular"/>
                <a:cs typeface="Lato Regular"/>
              </a:rPr>
              <a:t>Gerencia de Proyectos Especiales</a:t>
            </a:r>
          </a:p>
        </p:txBody>
      </p:sp>
      <p:sp>
        <p:nvSpPr>
          <p:cNvPr id="7" name="Rectángulo redondeado 6"/>
          <p:cNvSpPr/>
          <p:nvPr/>
        </p:nvSpPr>
        <p:spPr>
          <a:xfrm>
            <a:off x="754515" y="1759895"/>
            <a:ext cx="4492332" cy="608647"/>
          </a:xfrm>
          <a:prstGeom prst="roundRect">
            <a:avLst/>
          </a:prstGeom>
          <a:solidFill>
            <a:srgbClr val="92D050"/>
          </a:solidFill>
          <a:ln w="38100">
            <a:solidFill>
              <a:schemeClr val="accent1"/>
            </a:solid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pPr algn="just"/>
            <a:r>
              <a:rPr lang="es-CO" sz="1400" dirty="0"/>
              <a:t>FARC y SAE debe contar con el personal necesario para el cumplimiento del cronograma al 31 de julio de 2020</a:t>
            </a:r>
          </a:p>
        </p:txBody>
      </p:sp>
      <p:sp>
        <p:nvSpPr>
          <p:cNvPr id="32" name="Rectángulo redondeado 31"/>
          <p:cNvSpPr/>
          <p:nvPr/>
        </p:nvSpPr>
        <p:spPr>
          <a:xfrm>
            <a:off x="754513" y="2471159"/>
            <a:ext cx="4492334" cy="821008"/>
          </a:xfrm>
          <a:prstGeom prst="roundRect">
            <a:avLst/>
          </a:prstGeom>
          <a:solidFill>
            <a:srgbClr val="92D050"/>
          </a:solidFill>
          <a:ln w="38100">
            <a:solidFill>
              <a:schemeClr val="accent1"/>
            </a:solid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pPr algn="just"/>
            <a:r>
              <a:rPr lang="es-CO" sz="1400" dirty="0"/>
              <a:t>SAE debe contar con los recursos logísticos el 31 de julio de 2020 para iniciar de manera simultánea todos los desplazamientos en todos bloques  </a:t>
            </a:r>
          </a:p>
        </p:txBody>
      </p:sp>
      <p:sp>
        <p:nvSpPr>
          <p:cNvPr id="34" name="Rectángulo redondeado 33"/>
          <p:cNvSpPr/>
          <p:nvPr/>
        </p:nvSpPr>
        <p:spPr>
          <a:xfrm>
            <a:off x="754513" y="3402604"/>
            <a:ext cx="4492334" cy="1023238"/>
          </a:xfrm>
          <a:prstGeom prst="roundRect">
            <a:avLst/>
          </a:prstGeom>
          <a:solidFill>
            <a:srgbClr val="92D050"/>
          </a:solidFill>
          <a:ln w="38100">
            <a:solidFill>
              <a:schemeClr val="accent1"/>
            </a:solid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pPr algn="just"/>
            <a:r>
              <a:rPr lang="es-CO" sz="1400" dirty="0"/>
              <a:t>Los tiempos y recursos utilizados en el proceso de visita previa, identificación y recepción de bienes podrán variar según  la información que FARC proporcione sobre estos bienes.</a:t>
            </a:r>
          </a:p>
        </p:txBody>
      </p:sp>
      <p:sp>
        <p:nvSpPr>
          <p:cNvPr id="35" name="Rectángulo redondeado 34"/>
          <p:cNvSpPr/>
          <p:nvPr/>
        </p:nvSpPr>
        <p:spPr>
          <a:xfrm>
            <a:off x="754513" y="4551737"/>
            <a:ext cx="4521266" cy="1867929"/>
          </a:xfrm>
          <a:prstGeom prst="roundRect">
            <a:avLst/>
          </a:prstGeom>
          <a:solidFill>
            <a:srgbClr val="92D050"/>
          </a:solidFill>
          <a:ln w="38100">
            <a:solidFill>
              <a:schemeClr val="accent1"/>
            </a:solid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pPr algn="just"/>
            <a:r>
              <a:rPr lang="es-CO" sz="1400" dirty="0"/>
              <a:t>Los tiempos de visita previa, identificación y recepción de bienes dependen de la respuesta oportuna de MDN con relación a las condiciones de seguridad en territorio y despliegue de tropas en caso de requerirse, para dar inicio a estas diligencias. En el caso particular de inmuebles dependerá también de la respuesta oportuna de las entidades consultadas (IGAC, ORIP, ANT)  y del contacto con el propietario del predio (FARC).</a:t>
            </a:r>
          </a:p>
        </p:txBody>
      </p:sp>
      <p:sp>
        <p:nvSpPr>
          <p:cNvPr id="53" name="CuadroTexto 52">
            <a:extLst>
              <a:ext uri="{FF2B5EF4-FFF2-40B4-BE49-F238E27FC236}">
                <a16:creationId xmlns:a16="http://schemas.microsoft.com/office/drawing/2014/main" id="{CF00CE45-E804-4540-B47C-ABC2E4DDA845}"/>
              </a:ext>
            </a:extLst>
          </p:cNvPr>
          <p:cNvSpPr txBox="1"/>
          <p:nvPr/>
        </p:nvSpPr>
        <p:spPr>
          <a:xfrm>
            <a:off x="2060497" y="722668"/>
            <a:ext cx="8013142" cy="892552"/>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2000" b="1" dirty="0">
                <a:solidFill>
                  <a:srgbClr val="0070C0"/>
                </a:solidFill>
                <a:latin typeface="Calibri" panose="020F0502020204030204" pitchFamily="34" charset="0"/>
              </a:rPr>
              <a:t>PUNTOS CRITICOS Y ASPECTOS RELEVANTES PARA EL CUMPLIMIENTO DE LA METODOLOGÍA PROPUESTA</a:t>
            </a:r>
          </a:p>
          <a:p>
            <a:endParaRPr lang="es-CO" sz="1100" dirty="0">
              <a:solidFill>
                <a:srgbClr val="0070C0"/>
              </a:solidFill>
            </a:endParaRPr>
          </a:p>
        </p:txBody>
      </p:sp>
      <p:sp>
        <p:nvSpPr>
          <p:cNvPr id="59" name="Rectángulo redondeado 84">
            <a:extLst>
              <a:ext uri="{FF2B5EF4-FFF2-40B4-BE49-F238E27FC236}">
                <a16:creationId xmlns:a16="http://schemas.microsoft.com/office/drawing/2014/main" id="{B90E9EF5-E04E-477C-9E4D-5C43C39F068E}"/>
              </a:ext>
            </a:extLst>
          </p:cNvPr>
          <p:cNvSpPr/>
          <p:nvPr/>
        </p:nvSpPr>
        <p:spPr>
          <a:xfrm>
            <a:off x="5710022" y="4326263"/>
            <a:ext cx="6093992" cy="1723172"/>
          </a:xfrm>
          <a:prstGeom prst="roundRect">
            <a:avLst/>
          </a:prstGeom>
          <a:solidFill>
            <a:srgbClr val="92D050">
              <a:alpha val="29000"/>
            </a:srgbClr>
          </a:solidFill>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r>
              <a:rPr lang="es-ES" sz="1600" dirty="0"/>
              <a:t>La metodología de trabajo estructurada se basa en el supuesto que FARC identifique y entregue todos los bienes reportados en el inventario y que están pendientes de información, no obstante teniendo en cuenta los anteriores puntos críticos dicho supuesto puede variar dependiendo de la voluntad de entrega de FARC.</a:t>
            </a:r>
            <a:endParaRPr lang="es-CO" sz="1600" dirty="0"/>
          </a:p>
        </p:txBody>
      </p:sp>
      <p:sp>
        <p:nvSpPr>
          <p:cNvPr id="22" name="Rectángulo redondeado 34">
            <a:extLst>
              <a:ext uri="{FF2B5EF4-FFF2-40B4-BE49-F238E27FC236}">
                <a16:creationId xmlns:a16="http://schemas.microsoft.com/office/drawing/2014/main" id="{41BFCC09-E216-45E5-9708-DE7F75658E33}"/>
              </a:ext>
            </a:extLst>
          </p:cNvPr>
          <p:cNvSpPr/>
          <p:nvPr/>
        </p:nvSpPr>
        <p:spPr>
          <a:xfrm>
            <a:off x="6533843" y="1759895"/>
            <a:ext cx="4521266" cy="1259570"/>
          </a:xfrm>
          <a:prstGeom prst="roundRect">
            <a:avLst/>
          </a:prstGeom>
          <a:solidFill>
            <a:srgbClr val="92D050"/>
          </a:solidFill>
          <a:ln w="38100">
            <a:solidFill>
              <a:schemeClr val="accent1"/>
            </a:solid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pPr algn="just"/>
            <a:r>
              <a:rPr lang="es-CO" sz="1400" dirty="0"/>
              <a:t>El acceso a zonas o regiones donde se encuentran ubicados los bienes puede presentar restricciones por parte de las comunidades debido a la pandemia, lo cual implicaría una modificación de los tiempos y recursos estimados.</a:t>
            </a:r>
          </a:p>
        </p:txBody>
      </p:sp>
      <p:sp>
        <p:nvSpPr>
          <p:cNvPr id="23" name="Rectángulo redondeado 34">
            <a:extLst>
              <a:ext uri="{FF2B5EF4-FFF2-40B4-BE49-F238E27FC236}">
                <a16:creationId xmlns:a16="http://schemas.microsoft.com/office/drawing/2014/main" id="{D84CA665-92FE-4657-B9A1-FFDBD19B5300}"/>
              </a:ext>
            </a:extLst>
          </p:cNvPr>
          <p:cNvSpPr/>
          <p:nvPr/>
        </p:nvSpPr>
        <p:spPr>
          <a:xfrm>
            <a:off x="6533843" y="3145729"/>
            <a:ext cx="4521266" cy="821008"/>
          </a:xfrm>
          <a:prstGeom prst="roundRect">
            <a:avLst/>
          </a:prstGeom>
          <a:solidFill>
            <a:srgbClr val="92D050"/>
          </a:solidFill>
          <a:ln w="38100">
            <a:solidFill>
              <a:schemeClr val="accent1"/>
            </a:solidFill>
          </a:ln>
          <a:effectLst/>
          <a:scene3d>
            <a:camera prst="orthographicFront">
              <a:rot lat="0" lon="0" rev="0"/>
            </a:camera>
            <a:lightRig rig="chilly" dir="t">
              <a:rot lat="0" lon="0" rev="18480000"/>
            </a:lightRig>
          </a:scene3d>
          <a:sp3d prstMaterial="clear">
            <a:bevelT h="63500"/>
          </a:sp3d>
        </p:spPr>
        <p:style>
          <a:lnRef idx="2">
            <a:schemeClr val="accent5"/>
          </a:lnRef>
          <a:fillRef idx="1">
            <a:schemeClr val="lt1"/>
          </a:fillRef>
          <a:effectRef idx="0">
            <a:schemeClr val="accent5"/>
          </a:effectRef>
          <a:fontRef idx="minor">
            <a:schemeClr val="dk1"/>
          </a:fontRef>
        </p:style>
        <p:txBody>
          <a:bodyPr rtlCol="0" anchor="ctr"/>
          <a:lstStyle/>
          <a:p>
            <a:r>
              <a:rPr lang="es-CO" sz="1400" dirty="0"/>
              <a:t>El desarrollo de la metodología de trabajo contempla personal de relevo con el fin de dar cumplimiento a los tiempos máximos de comisión estipulados por SAE.  </a:t>
            </a:r>
          </a:p>
        </p:txBody>
      </p:sp>
      <p:sp>
        <p:nvSpPr>
          <p:cNvPr id="2" name="Rectángulo 1">
            <a:extLst>
              <a:ext uri="{FF2B5EF4-FFF2-40B4-BE49-F238E27FC236}">
                <a16:creationId xmlns:a16="http://schemas.microsoft.com/office/drawing/2014/main" id="{47EBF5C7-B40C-4040-8FDC-F194633786D3}"/>
              </a:ext>
            </a:extLst>
          </p:cNvPr>
          <p:cNvSpPr/>
          <p:nvPr/>
        </p:nvSpPr>
        <p:spPr>
          <a:xfrm>
            <a:off x="381997" y="1775947"/>
            <a:ext cx="417102" cy="461665"/>
          </a:xfrm>
          <a:prstGeom prst="rect">
            <a:avLst/>
          </a:prstGeom>
          <a:noFill/>
        </p:spPr>
        <p:txBody>
          <a:bodyPr wrap="none" lIns="91440" tIns="45720" rIns="91440" bIns="45720">
            <a:spAutoFit/>
          </a:bodyPr>
          <a:lstStyle/>
          <a:p>
            <a:pPr algn="ctr"/>
            <a:r>
              <a:rPr lang="es-ES" sz="2400" b="0" i="1" cap="none" spc="0" dirty="0">
                <a:ln w="0"/>
                <a:solidFill>
                  <a:schemeClr val="accent1"/>
                </a:solidFill>
                <a:effectLst>
                  <a:outerShdw blurRad="38100" dist="25400" dir="5400000" algn="ctr" rotWithShape="0">
                    <a:srgbClr val="6E747A">
                      <a:alpha val="43000"/>
                    </a:srgbClr>
                  </a:outerShdw>
                </a:effectLst>
              </a:rPr>
              <a:t>1.</a:t>
            </a:r>
          </a:p>
        </p:txBody>
      </p:sp>
      <p:sp>
        <p:nvSpPr>
          <p:cNvPr id="15" name="Rectángulo 14">
            <a:extLst>
              <a:ext uri="{FF2B5EF4-FFF2-40B4-BE49-F238E27FC236}">
                <a16:creationId xmlns:a16="http://schemas.microsoft.com/office/drawing/2014/main" id="{5BB9A251-C9C2-4CBB-974F-9FAEBB234C1F}"/>
              </a:ext>
            </a:extLst>
          </p:cNvPr>
          <p:cNvSpPr/>
          <p:nvPr/>
        </p:nvSpPr>
        <p:spPr>
          <a:xfrm>
            <a:off x="381997" y="2650830"/>
            <a:ext cx="417102" cy="461665"/>
          </a:xfrm>
          <a:prstGeom prst="rect">
            <a:avLst/>
          </a:prstGeom>
          <a:noFill/>
        </p:spPr>
        <p:txBody>
          <a:bodyPr wrap="none" lIns="91440" tIns="45720" rIns="91440" bIns="45720">
            <a:spAutoFit/>
          </a:bodyPr>
          <a:lstStyle/>
          <a:p>
            <a:pPr algn="ctr"/>
            <a:r>
              <a:rPr lang="es-ES" sz="2400" i="1" dirty="0">
                <a:ln w="0"/>
                <a:solidFill>
                  <a:schemeClr val="accent1"/>
                </a:solidFill>
                <a:effectLst>
                  <a:outerShdw blurRad="38100" dist="25400" dir="5400000" algn="ctr" rotWithShape="0">
                    <a:srgbClr val="6E747A">
                      <a:alpha val="43000"/>
                    </a:srgbClr>
                  </a:outerShdw>
                </a:effectLst>
              </a:rPr>
              <a:t>2</a:t>
            </a:r>
            <a:r>
              <a:rPr lang="es-ES" sz="2400" b="0" i="1" cap="none" spc="0" dirty="0">
                <a:ln w="0"/>
                <a:solidFill>
                  <a:schemeClr val="accent1"/>
                </a:solidFill>
                <a:effectLst>
                  <a:outerShdw blurRad="38100" dist="25400" dir="5400000" algn="ctr" rotWithShape="0">
                    <a:srgbClr val="6E747A">
                      <a:alpha val="43000"/>
                    </a:srgbClr>
                  </a:outerShdw>
                </a:effectLst>
              </a:rPr>
              <a:t>.</a:t>
            </a:r>
          </a:p>
        </p:txBody>
      </p:sp>
      <p:sp>
        <p:nvSpPr>
          <p:cNvPr id="16" name="Rectángulo 15">
            <a:extLst>
              <a:ext uri="{FF2B5EF4-FFF2-40B4-BE49-F238E27FC236}">
                <a16:creationId xmlns:a16="http://schemas.microsoft.com/office/drawing/2014/main" id="{E33D985A-508C-40AB-B021-ED9C5C0D3BE8}"/>
              </a:ext>
            </a:extLst>
          </p:cNvPr>
          <p:cNvSpPr/>
          <p:nvPr/>
        </p:nvSpPr>
        <p:spPr>
          <a:xfrm>
            <a:off x="381997" y="3678754"/>
            <a:ext cx="417102" cy="461665"/>
          </a:xfrm>
          <a:prstGeom prst="rect">
            <a:avLst/>
          </a:prstGeom>
          <a:noFill/>
        </p:spPr>
        <p:txBody>
          <a:bodyPr wrap="none" lIns="91440" tIns="45720" rIns="91440" bIns="45720">
            <a:spAutoFit/>
          </a:bodyPr>
          <a:lstStyle/>
          <a:p>
            <a:pPr algn="ctr"/>
            <a:r>
              <a:rPr lang="es-ES" sz="2400" b="0" i="1" cap="none" spc="0" dirty="0">
                <a:ln w="0"/>
                <a:solidFill>
                  <a:schemeClr val="accent1"/>
                </a:solidFill>
                <a:effectLst>
                  <a:outerShdw blurRad="38100" dist="25400" dir="5400000" algn="ctr" rotWithShape="0">
                    <a:srgbClr val="6E747A">
                      <a:alpha val="43000"/>
                    </a:srgbClr>
                  </a:outerShdw>
                </a:effectLst>
              </a:rPr>
              <a:t>3.</a:t>
            </a:r>
          </a:p>
        </p:txBody>
      </p:sp>
      <p:sp>
        <p:nvSpPr>
          <p:cNvPr id="18" name="Rectángulo 17">
            <a:extLst>
              <a:ext uri="{FF2B5EF4-FFF2-40B4-BE49-F238E27FC236}">
                <a16:creationId xmlns:a16="http://schemas.microsoft.com/office/drawing/2014/main" id="{17F41F91-8989-4AA9-9F36-50825DDEF340}"/>
              </a:ext>
            </a:extLst>
          </p:cNvPr>
          <p:cNvSpPr/>
          <p:nvPr/>
        </p:nvSpPr>
        <p:spPr>
          <a:xfrm>
            <a:off x="381997" y="5174129"/>
            <a:ext cx="417102" cy="461665"/>
          </a:xfrm>
          <a:prstGeom prst="rect">
            <a:avLst/>
          </a:prstGeom>
          <a:noFill/>
        </p:spPr>
        <p:txBody>
          <a:bodyPr wrap="none" lIns="91440" tIns="45720" rIns="91440" bIns="45720">
            <a:spAutoFit/>
          </a:bodyPr>
          <a:lstStyle/>
          <a:p>
            <a:pPr algn="ctr"/>
            <a:r>
              <a:rPr lang="es-ES" sz="2400" i="1" dirty="0">
                <a:ln w="0"/>
                <a:solidFill>
                  <a:schemeClr val="accent1"/>
                </a:solidFill>
                <a:effectLst>
                  <a:outerShdw blurRad="38100" dist="25400" dir="5400000" algn="ctr" rotWithShape="0">
                    <a:srgbClr val="6E747A">
                      <a:alpha val="43000"/>
                    </a:srgbClr>
                  </a:outerShdw>
                </a:effectLst>
              </a:rPr>
              <a:t>4</a:t>
            </a:r>
            <a:r>
              <a:rPr lang="es-ES" sz="2400" b="0" i="1" cap="none" spc="0" dirty="0">
                <a:ln w="0"/>
                <a:solidFill>
                  <a:schemeClr val="accent1"/>
                </a:solidFill>
                <a:effectLst>
                  <a:outerShdw blurRad="38100" dist="25400" dir="5400000" algn="ctr" rotWithShape="0">
                    <a:srgbClr val="6E747A">
                      <a:alpha val="43000"/>
                    </a:srgbClr>
                  </a:outerShdw>
                </a:effectLst>
              </a:rPr>
              <a:t>.</a:t>
            </a:r>
          </a:p>
        </p:txBody>
      </p:sp>
      <p:sp>
        <p:nvSpPr>
          <p:cNvPr id="21" name="Rectángulo 20">
            <a:extLst>
              <a:ext uri="{FF2B5EF4-FFF2-40B4-BE49-F238E27FC236}">
                <a16:creationId xmlns:a16="http://schemas.microsoft.com/office/drawing/2014/main" id="{095BA7A2-9A04-4982-A788-A93B0090231D}"/>
              </a:ext>
            </a:extLst>
          </p:cNvPr>
          <p:cNvSpPr/>
          <p:nvPr/>
        </p:nvSpPr>
        <p:spPr>
          <a:xfrm>
            <a:off x="6116741" y="2158847"/>
            <a:ext cx="417102" cy="461665"/>
          </a:xfrm>
          <a:prstGeom prst="rect">
            <a:avLst/>
          </a:prstGeom>
          <a:noFill/>
        </p:spPr>
        <p:txBody>
          <a:bodyPr wrap="none" lIns="91440" tIns="45720" rIns="91440" bIns="45720">
            <a:spAutoFit/>
          </a:bodyPr>
          <a:lstStyle/>
          <a:p>
            <a:pPr algn="ctr"/>
            <a:r>
              <a:rPr lang="es-ES" sz="2400" b="0" i="1" cap="none" spc="0" dirty="0">
                <a:ln w="0"/>
                <a:solidFill>
                  <a:schemeClr val="accent1"/>
                </a:solidFill>
                <a:effectLst>
                  <a:outerShdw blurRad="38100" dist="25400" dir="5400000" algn="ctr" rotWithShape="0">
                    <a:srgbClr val="6E747A">
                      <a:alpha val="43000"/>
                    </a:srgbClr>
                  </a:outerShdw>
                </a:effectLst>
              </a:rPr>
              <a:t>5.</a:t>
            </a:r>
          </a:p>
        </p:txBody>
      </p:sp>
      <p:sp>
        <p:nvSpPr>
          <p:cNvPr id="24" name="Rectángulo 23">
            <a:extLst>
              <a:ext uri="{FF2B5EF4-FFF2-40B4-BE49-F238E27FC236}">
                <a16:creationId xmlns:a16="http://schemas.microsoft.com/office/drawing/2014/main" id="{C7CB9D87-684B-44E1-AE0A-C16C59E7C38D}"/>
              </a:ext>
            </a:extLst>
          </p:cNvPr>
          <p:cNvSpPr/>
          <p:nvPr/>
        </p:nvSpPr>
        <p:spPr>
          <a:xfrm>
            <a:off x="6116741" y="3325400"/>
            <a:ext cx="417102" cy="461665"/>
          </a:xfrm>
          <a:prstGeom prst="rect">
            <a:avLst/>
          </a:prstGeom>
          <a:noFill/>
        </p:spPr>
        <p:txBody>
          <a:bodyPr wrap="none" lIns="91440" tIns="45720" rIns="91440" bIns="45720">
            <a:spAutoFit/>
          </a:bodyPr>
          <a:lstStyle/>
          <a:p>
            <a:pPr algn="ctr"/>
            <a:r>
              <a:rPr lang="es-ES" sz="2400" i="1" dirty="0">
                <a:ln w="0"/>
                <a:solidFill>
                  <a:schemeClr val="accent1"/>
                </a:solidFill>
                <a:effectLst>
                  <a:outerShdw blurRad="38100" dist="25400" dir="5400000" algn="ctr" rotWithShape="0">
                    <a:srgbClr val="6E747A">
                      <a:alpha val="43000"/>
                    </a:srgbClr>
                  </a:outerShdw>
                </a:effectLst>
              </a:rPr>
              <a:t>6</a:t>
            </a:r>
            <a:r>
              <a:rPr lang="es-ES" sz="2400" b="0" i="1" cap="none" spc="0" dirty="0">
                <a:ln w="0"/>
                <a:solidFill>
                  <a:schemeClr val="accent1"/>
                </a:solidFill>
                <a:effectLst>
                  <a:outerShdw blurRad="38100" dist="25400" dir="5400000" algn="ctr" rotWithShape="0">
                    <a:srgbClr val="6E747A">
                      <a:alpha val="43000"/>
                    </a:srgbClr>
                  </a:outerShdw>
                </a:effectLst>
              </a:rPr>
              <a:t>.</a:t>
            </a:r>
          </a:p>
        </p:txBody>
      </p:sp>
    </p:spTree>
    <p:extLst>
      <p:ext uri="{BB962C8B-B14F-4D97-AF65-F5344CB8AC3E}">
        <p14:creationId xmlns:p14="http://schemas.microsoft.com/office/powerpoint/2010/main" val="14827782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39" name="Rectángulo redondeado 38"/>
          <p:cNvSpPr/>
          <p:nvPr/>
        </p:nvSpPr>
        <p:spPr>
          <a:xfrm>
            <a:off x="4222232" y="1788727"/>
            <a:ext cx="1386705" cy="516364"/>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R</a:t>
            </a:r>
            <a:r>
              <a:rPr lang="es-CO" sz="1200" b="1" dirty="0">
                <a:solidFill>
                  <a:schemeClr val="tx1"/>
                </a:solidFill>
              </a:rPr>
              <a:t>ECEPCIÓN MUEBLES</a:t>
            </a:r>
          </a:p>
        </p:txBody>
      </p:sp>
      <p:sp>
        <p:nvSpPr>
          <p:cNvPr id="46" name="Rectángulo redondeado 45"/>
          <p:cNvSpPr/>
          <p:nvPr/>
        </p:nvSpPr>
        <p:spPr>
          <a:xfrm>
            <a:off x="1459382" y="2496969"/>
            <a:ext cx="2152921" cy="436212"/>
          </a:xfrm>
          <a:prstGeom prst="roundRect">
            <a:avLst/>
          </a:prstGeom>
          <a:solidFill>
            <a:srgbClr val="F8A808">
              <a:alpha val="32000"/>
            </a:srgbClr>
          </a:solidFill>
          <a:ln w="28575">
            <a:solidFill>
              <a:srgbClr val="FFC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TIEMPO</a:t>
            </a:r>
            <a:endParaRPr lang="es-CO" sz="1000" b="1" dirty="0">
              <a:solidFill>
                <a:schemeClr val="tx1"/>
              </a:solidFill>
            </a:endParaRPr>
          </a:p>
        </p:txBody>
      </p:sp>
      <p:sp>
        <p:nvSpPr>
          <p:cNvPr id="50" name="Rectángulo redondeado 49"/>
          <p:cNvSpPr/>
          <p:nvPr/>
        </p:nvSpPr>
        <p:spPr>
          <a:xfrm>
            <a:off x="1849052" y="1601666"/>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69" name="Conector recto 68"/>
          <p:cNvCxnSpPr>
            <a:cxnSpLocks/>
            <a:stCxn id="46" idx="3"/>
            <a:endCxn id="107" idx="1"/>
          </p:cNvCxnSpPr>
          <p:nvPr/>
        </p:nvCxnSpPr>
        <p:spPr>
          <a:xfrm flipV="1">
            <a:off x="3612303" y="2709344"/>
            <a:ext cx="576550" cy="573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7" name="Rectángulo redondeado 106"/>
          <p:cNvSpPr/>
          <p:nvPr/>
        </p:nvSpPr>
        <p:spPr>
          <a:xfrm>
            <a:off x="4188853" y="253713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14 días</a:t>
            </a:r>
            <a:endParaRPr lang="es-CO" sz="1200" b="1" dirty="0">
              <a:solidFill>
                <a:schemeClr val="tx1"/>
              </a:solidFill>
            </a:endParaRPr>
          </a:p>
        </p:txBody>
      </p:sp>
      <p:sp>
        <p:nvSpPr>
          <p:cNvPr id="57" name="Rectángulo redondeado 106">
            <a:extLst>
              <a:ext uri="{FF2B5EF4-FFF2-40B4-BE49-F238E27FC236}">
                <a16:creationId xmlns:a16="http://schemas.microsoft.com/office/drawing/2014/main" id="{AD1153BD-A86A-4530-BB91-B3DC2C66249E}"/>
              </a:ext>
            </a:extLst>
          </p:cNvPr>
          <p:cNvSpPr/>
          <p:nvPr/>
        </p:nvSpPr>
        <p:spPr>
          <a:xfrm>
            <a:off x="5849244" y="253703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26 días</a:t>
            </a:r>
            <a:endParaRPr lang="es-CO" sz="1200" b="1" dirty="0">
              <a:solidFill>
                <a:schemeClr val="tx1"/>
              </a:solidFill>
            </a:endParaRPr>
          </a:p>
        </p:txBody>
      </p:sp>
      <p:sp>
        <p:nvSpPr>
          <p:cNvPr id="72" name="Rectángulo redondeado 106">
            <a:extLst>
              <a:ext uri="{FF2B5EF4-FFF2-40B4-BE49-F238E27FC236}">
                <a16:creationId xmlns:a16="http://schemas.microsoft.com/office/drawing/2014/main" id="{C7BFED1C-0692-4EF3-ADFC-9CECE1D82C0F}"/>
              </a:ext>
            </a:extLst>
          </p:cNvPr>
          <p:cNvSpPr/>
          <p:nvPr/>
        </p:nvSpPr>
        <p:spPr>
          <a:xfrm>
            <a:off x="7466793" y="253635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81 días</a:t>
            </a:r>
            <a:endParaRPr lang="es-CO" sz="1200" b="1" dirty="0">
              <a:solidFill>
                <a:schemeClr val="tx1"/>
              </a:solidFill>
            </a:endParaRP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4188853" y="308467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4188851" y="362648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4188852" y="416904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59382" y="3039028"/>
            <a:ext cx="2152921" cy="436212"/>
          </a:xfrm>
          <a:prstGeom prst="roundRect">
            <a:avLst/>
          </a:prstGeom>
          <a:solidFill>
            <a:srgbClr val="F8A808">
              <a:alpha val="32000"/>
            </a:srgbClr>
          </a:solidFill>
          <a:ln w="28575">
            <a:solidFill>
              <a:srgbClr val="FFC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NACIONALES</a:t>
            </a:r>
            <a:endParaRPr lang="es-CO" sz="1000" b="1" dirty="0">
              <a:solidFill>
                <a:schemeClr val="tx1"/>
              </a:solidFill>
            </a:endParaRP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456380" y="3581087"/>
            <a:ext cx="2152921" cy="436212"/>
          </a:xfrm>
          <a:prstGeom prst="roundRect">
            <a:avLst/>
          </a:prstGeom>
          <a:solidFill>
            <a:srgbClr val="F8A808">
              <a:alpha val="32000"/>
            </a:srgbClr>
          </a:solidFill>
          <a:ln w="28575">
            <a:solidFill>
              <a:srgbClr val="FFC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TERRITORIALES</a:t>
            </a:r>
            <a:endParaRPr lang="es-CO" sz="1000" b="1" dirty="0">
              <a:solidFill>
                <a:schemeClr val="tx1"/>
              </a:solidFill>
            </a:endParaRP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1456379" y="4123146"/>
            <a:ext cx="2152921" cy="436212"/>
          </a:xfrm>
          <a:prstGeom prst="roundRect">
            <a:avLst/>
          </a:prstGeom>
          <a:solidFill>
            <a:srgbClr val="F8A808">
              <a:alpha val="32000"/>
            </a:srgbClr>
          </a:solidFill>
          <a:ln w="28575">
            <a:solidFill>
              <a:srgbClr val="FFC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FUNCIONARIOS SAE</a:t>
            </a:r>
            <a:endParaRPr lang="es-CO" sz="1000" b="1" dirty="0">
              <a:solidFill>
                <a:schemeClr val="tx1"/>
              </a:solidFill>
            </a:endParaRPr>
          </a:p>
        </p:txBody>
      </p:sp>
      <p:cxnSp>
        <p:nvCxnSpPr>
          <p:cNvPr id="94" name="Conector recto 93">
            <a:extLst>
              <a:ext uri="{FF2B5EF4-FFF2-40B4-BE49-F238E27FC236}">
                <a16:creationId xmlns:a16="http://schemas.microsoft.com/office/drawing/2014/main" id="{F976D9FC-60D8-488F-9C87-87C66A759E20}"/>
              </a:ext>
            </a:extLst>
          </p:cNvPr>
          <p:cNvCxnSpPr>
            <a:cxnSpLocks/>
            <a:stCxn id="90" idx="3"/>
            <a:endCxn id="79" idx="1"/>
          </p:cNvCxnSpPr>
          <p:nvPr/>
        </p:nvCxnSpPr>
        <p:spPr>
          <a:xfrm flipV="1">
            <a:off x="3612303" y="3256885"/>
            <a:ext cx="576550" cy="2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0" name="Conector recto 99">
            <a:extLst>
              <a:ext uri="{FF2B5EF4-FFF2-40B4-BE49-F238E27FC236}">
                <a16:creationId xmlns:a16="http://schemas.microsoft.com/office/drawing/2014/main" id="{C4690E84-FA40-41ED-964B-FBA49E8A22B1}"/>
              </a:ext>
            </a:extLst>
          </p:cNvPr>
          <p:cNvCxnSpPr>
            <a:cxnSpLocks/>
            <a:stCxn id="91" idx="3"/>
            <a:endCxn id="81" idx="1"/>
          </p:cNvCxnSpPr>
          <p:nvPr/>
        </p:nvCxnSpPr>
        <p:spPr>
          <a:xfrm flipV="1">
            <a:off x="3609301" y="3798695"/>
            <a:ext cx="579550" cy="4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4A5D0EE9-CF41-4507-BFBB-7A9A848D4E5D}"/>
              </a:ext>
            </a:extLst>
          </p:cNvPr>
          <p:cNvCxnSpPr>
            <a:cxnSpLocks/>
            <a:stCxn id="92" idx="3"/>
            <a:endCxn id="83" idx="1"/>
          </p:cNvCxnSpPr>
          <p:nvPr/>
        </p:nvCxnSpPr>
        <p:spPr>
          <a:xfrm>
            <a:off x="3609300" y="4341252"/>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Rectángulo redondeado 106">
            <a:extLst>
              <a:ext uri="{FF2B5EF4-FFF2-40B4-BE49-F238E27FC236}">
                <a16:creationId xmlns:a16="http://schemas.microsoft.com/office/drawing/2014/main" id="{BB71A413-D5B2-410C-8DC0-C3886B832A8C}"/>
              </a:ext>
            </a:extLst>
          </p:cNvPr>
          <p:cNvSpPr/>
          <p:nvPr/>
        </p:nvSpPr>
        <p:spPr>
          <a:xfrm>
            <a:off x="5855939" y="306244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3" name="Rectángulo redondeado 106">
            <a:extLst>
              <a:ext uri="{FF2B5EF4-FFF2-40B4-BE49-F238E27FC236}">
                <a16:creationId xmlns:a16="http://schemas.microsoft.com/office/drawing/2014/main" id="{C362878D-7BA9-4FD6-B94F-E0DB9B147656}"/>
              </a:ext>
            </a:extLst>
          </p:cNvPr>
          <p:cNvSpPr/>
          <p:nvPr/>
        </p:nvSpPr>
        <p:spPr>
          <a:xfrm>
            <a:off x="5855939" y="360425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4" name="Rectángulo redondeado 106">
            <a:extLst>
              <a:ext uri="{FF2B5EF4-FFF2-40B4-BE49-F238E27FC236}">
                <a16:creationId xmlns:a16="http://schemas.microsoft.com/office/drawing/2014/main" id="{0E8B9443-F34C-4E48-B608-5BA0B52996D0}"/>
              </a:ext>
            </a:extLst>
          </p:cNvPr>
          <p:cNvSpPr/>
          <p:nvPr/>
        </p:nvSpPr>
        <p:spPr>
          <a:xfrm>
            <a:off x="5827822" y="414606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7466794" y="303877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10" name="Rectángulo redondeado 106">
            <a:extLst>
              <a:ext uri="{FF2B5EF4-FFF2-40B4-BE49-F238E27FC236}">
                <a16:creationId xmlns:a16="http://schemas.microsoft.com/office/drawing/2014/main" id="{E1A24BB3-6238-4EEA-B76A-5626459DD125}"/>
              </a:ext>
            </a:extLst>
          </p:cNvPr>
          <p:cNvSpPr/>
          <p:nvPr/>
        </p:nvSpPr>
        <p:spPr>
          <a:xfrm>
            <a:off x="7466792" y="358058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p>
        </p:txBody>
      </p:sp>
      <p:sp>
        <p:nvSpPr>
          <p:cNvPr id="111" name="Rectángulo redondeado 106">
            <a:extLst>
              <a:ext uri="{FF2B5EF4-FFF2-40B4-BE49-F238E27FC236}">
                <a16:creationId xmlns:a16="http://schemas.microsoft.com/office/drawing/2014/main" id="{F6EC75B8-FAB8-4BDA-B027-98C1E093B612}"/>
              </a:ext>
            </a:extLst>
          </p:cNvPr>
          <p:cNvSpPr/>
          <p:nvPr/>
        </p:nvSpPr>
        <p:spPr>
          <a:xfrm>
            <a:off x="7466793" y="412314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12" name="Rectángulo redondeado 36">
            <a:extLst>
              <a:ext uri="{FF2B5EF4-FFF2-40B4-BE49-F238E27FC236}">
                <a16:creationId xmlns:a16="http://schemas.microsoft.com/office/drawing/2014/main" id="{CFEFD92B-C637-4E67-9623-FED3F5B810F8}"/>
              </a:ext>
            </a:extLst>
          </p:cNvPr>
          <p:cNvSpPr/>
          <p:nvPr/>
        </p:nvSpPr>
        <p:spPr>
          <a:xfrm>
            <a:off x="9138906" y="1785016"/>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113" name="Rectángulo redondeado 106">
            <a:extLst>
              <a:ext uri="{FF2B5EF4-FFF2-40B4-BE49-F238E27FC236}">
                <a16:creationId xmlns:a16="http://schemas.microsoft.com/office/drawing/2014/main" id="{742B6F02-0CD4-4E7F-9D61-53EBBDA4F1FC}"/>
              </a:ext>
            </a:extLst>
          </p:cNvPr>
          <p:cNvSpPr/>
          <p:nvPr/>
        </p:nvSpPr>
        <p:spPr>
          <a:xfrm>
            <a:off x="9133880" y="254423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107 días</a:t>
            </a:r>
            <a:endParaRPr lang="es-CO" sz="1200" b="1" dirty="0">
              <a:solidFill>
                <a:schemeClr val="tx1"/>
              </a:solidFill>
            </a:endParaRPr>
          </a:p>
        </p:txBody>
      </p:sp>
      <p:sp>
        <p:nvSpPr>
          <p:cNvPr id="114" name="Rectángulo redondeado 106">
            <a:extLst>
              <a:ext uri="{FF2B5EF4-FFF2-40B4-BE49-F238E27FC236}">
                <a16:creationId xmlns:a16="http://schemas.microsoft.com/office/drawing/2014/main" id="{49FA4AD9-01F9-48C3-A566-62303E687EBF}"/>
              </a:ext>
            </a:extLst>
          </p:cNvPr>
          <p:cNvSpPr/>
          <p:nvPr/>
        </p:nvSpPr>
        <p:spPr>
          <a:xfrm>
            <a:off x="9133881" y="304666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5" name="Rectángulo redondeado 106">
            <a:extLst>
              <a:ext uri="{FF2B5EF4-FFF2-40B4-BE49-F238E27FC236}">
                <a16:creationId xmlns:a16="http://schemas.microsoft.com/office/drawing/2014/main" id="{AA92A302-D8B7-4D47-A9A9-BE84CE9C1314}"/>
              </a:ext>
            </a:extLst>
          </p:cNvPr>
          <p:cNvSpPr/>
          <p:nvPr/>
        </p:nvSpPr>
        <p:spPr>
          <a:xfrm>
            <a:off x="9133879" y="358847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b="1" dirty="0">
                <a:solidFill>
                  <a:schemeClr val="tx1"/>
                </a:solidFill>
              </a:rPr>
              <a:t>3</a:t>
            </a:r>
          </a:p>
        </p:txBody>
      </p:sp>
      <p:sp>
        <p:nvSpPr>
          <p:cNvPr id="116" name="Rectángulo redondeado 106">
            <a:extLst>
              <a:ext uri="{FF2B5EF4-FFF2-40B4-BE49-F238E27FC236}">
                <a16:creationId xmlns:a16="http://schemas.microsoft.com/office/drawing/2014/main" id="{19E956FF-6E20-4309-8CAD-BF5CD69B804A}"/>
              </a:ext>
            </a:extLst>
          </p:cNvPr>
          <p:cNvSpPr/>
          <p:nvPr/>
        </p:nvSpPr>
        <p:spPr>
          <a:xfrm>
            <a:off x="9133880" y="413103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5</a:t>
            </a: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456378" y="1948552"/>
            <a:ext cx="2152921" cy="386114"/>
          </a:xfrm>
          <a:prstGeom prst="roundRect">
            <a:avLst/>
          </a:prstGeom>
          <a:solidFill>
            <a:srgbClr val="F8A808"/>
          </a:solidFill>
          <a:ln w="28575">
            <a:solidFill>
              <a:srgbClr val="FFC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BLOQUE SUR</a:t>
            </a:r>
          </a:p>
        </p:txBody>
      </p:sp>
      <p:sp>
        <p:nvSpPr>
          <p:cNvPr id="52" name="Rectángulo redondeado 49">
            <a:extLst>
              <a:ext uri="{FF2B5EF4-FFF2-40B4-BE49-F238E27FC236}">
                <a16:creationId xmlns:a16="http://schemas.microsoft.com/office/drawing/2014/main" id="{B7D9149D-5BED-4028-A797-58D30E091795}"/>
              </a:ext>
            </a:extLst>
          </p:cNvPr>
          <p:cNvSpPr/>
          <p:nvPr/>
        </p:nvSpPr>
        <p:spPr>
          <a:xfrm>
            <a:off x="1849052" y="1601665"/>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sp>
        <p:nvSpPr>
          <p:cNvPr id="54" name="Rectángulo redondeado 106">
            <a:extLst>
              <a:ext uri="{FF2B5EF4-FFF2-40B4-BE49-F238E27FC236}">
                <a16:creationId xmlns:a16="http://schemas.microsoft.com/office/drawing/2014/main" id="{F5BA5923-D1EF-4BCC-B8BC-FCA4FC86239E}"/>
              </a:ext>
            </a:extLst>
          </p:cNvPr>
          <p:cNvSpPr/>
          <p:nvPr/>
        </p:nvSpPr>
        <p:spPr>
          <a:xfrm>
            <a:off x="4188851" y="469081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55" name="Rectángulo redondeado 45">
            <a:extLst>
              <a:ext uri="{FF2B5EF4-FFF2-40B4-BE49-F238E27FC236}">
                <a16:creationId xmlns:a16="http://schemas.microsoft.com/office/drawing/2014/main" id="{A88F5A4F-5FC6-4358-9A6F-03CEE0ED2589}"/>
              </a:ext>
            </a:extLst>
          </p:cNvPr>
          <p:cNvSpPr/>
          <p:nvPr/>
        </p:nvSpPr>
        <p:spPr>
          <a:xfrm>
            <a:off x="1456378" y="4644916"/>
            <a:ext cx="2152921" cy="436212"/>
          </a:xfrm>
          <a:prstGeom prst="roundRect">
            <a:avLst/>
          </a:prstGeom>
          <a:solidFill>
            <a:srgbClr val="F8A808">
              <a:alpha val="41000"/>
            </a:srgbClr>
          </a:solidFill>
          <a:ln w="28575">
            <a:solidFill>
              <a:srgbClr val="F8A808"/>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IDENTIFICACIÓN</a:t>
            </a:r>
            <a:endParaRPr lang="es-CO" sz="1000" b="1" dirty="0">
              <a:solidFill>
                <a:schemeClr val="tx1"/>
              </a:solidFill>
            </a:endParaRPr>
          </a:p>
        </p:txBody>
      </p:sp>
      <p:cxnSp>
        <p:nvCxnSpPr>
          <p:cNvPr id="56" name="Conector recto 55">
            <a:extLst>
              <a:ext uri="{FF2B5EF4-FFF2-40B4-BE49-F238E27FC236}">
                <a16:creationId xmlns:a16="http://schemas.microsoft.com/office/drawing/2014/main" id="{033E81DC-7433-409B-AE5E-C8C1A15085C8}"/>
              </a:ext>
            </a:extLst>
          </p:cNvPr>
          <p:cNvCxnSpPr>
            <a:cxnSpLocks/>
            <a:stCxn id="55" idx="3"/>
            <a:endCxn id="54" idx="1"/>
          </p:cNvCxnSpPr>
          <p:nvPr/>
        </p:nvCxnSpPr>
        <p:spPr>
          <a:xfrm>
            <a:off x="3609299" y="4863022"/>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58" name="Rectángulo redondeado 106">
            <a:extLst>
              <a:ext uri="{FF2B5EF4-FFF2-40B4-BE49-F238E27FC236}">
                <a16:creationId xmlns:a16="http://schemas.microsoft.com/office/drawing/2014/main" id="{0E22A02A-72FF-4B90-82AE-E51A0C046B9C}"/>
              </a:ext>
            </a:extLst>
          </p:cNvPr>
          <p:cNvSpPr/>
          <p:nvPr/>
        </p:nvSpPr>
        <p:spPr>
          <a:xfrm>
            <a:off x="5827821" y="466783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5 de septiembre</a:t>
            </a:r>
          </a:p>
        </p:txBody>
      </p:sp>
      <p:sp>
        <p:nvSpPr>
          <p:cNvPr id="59" name="Rectángulo redondeado 106">
            <a:extLst>
              <a:ext uri="{FF2B5EF4-FFF2-40B4-BE49-F238E27FC236}">
                <a16:creationId xmlns:a16="http://schemas.microsoft.com/office/drawing/2014/main" id="{2E8C2B4D-97B7-485E-A8AE-8E35AC97FA17}"/>
              </a:ext>
            </a:extLst>
          </p:cNvPr>
          <p:cNvSpPr/>
          <p:nvPr/>
        </p:nvSpPr>
        <p:spPr>
          <a:xfrm>
            <a:off x="7473490" y="519812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25 de noviembre</a:t>
            </a:r>
          </a:p>
        </p:txBody>
      </p:sp>
      <p:sp>
        <p:nvSpPr>
          <p:cNvPr id="60" name="Rectángulo redondeado 106">
            <a:extLst>
              <a:ext uri="{FF2B5EF4-FFF2-40B4-BE49-F238E27FC236}">
                <a16:creationId xmlns:a16="http://schemas.microsoft.com/office/drawing/2014/main" id="{9FEB8558-E276-4812-8B48-C48525F266BC}"/>
              </a:ext>
            </a:extLst>
          </p:cNvPr>
          <p:cNvSpPr/>
          <p:nvPr/>
        </p:nvSpPr>
        <p:spPr>
          <a:xfrm>
            <a:off x="9133879" y="465280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2" name="Rectángulo redondeado 45">
            <a:extLst>
              <a:ext uri="{FF2B5EF4-FFF2-40B4-BE49-F238E27FC236}">
                <a16:creationId xmlns:a16="http://schemas.microsoft.com/office/drawing/2014/main" id="{0D1784E1-B170-4D3F-9E8F-EE3B877C65F9}"/>
              </a:ext>
            </a:extLst>
          </p:cNvPr>
          <p:cNvSpPr/>
          <p:nvPr/>
        </p:nvSpPr>
        <p:spPr>
          <a:xfrm>
            <a:off x="1456378" y="5180320"/>
            <a:ext cx="2152921" cy="436212"/>
          </a:xfrm>
          <a:prstGeom prst="roundRect">
            <a:avLst/>
          </a:prstGeom>
          <a:solidFill>
            <a:srgbClr val="F8A808">
              <a:alpha val="41000"/>
            </a:srgbClr>
          </a:solidFill>
          <a:ln w="28575">
            <a:solidFill>
              <a:srgbClr val="F8A808"/>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RECEPCIÓN</a:t>
            </a:r>
            <a:endParaRPr lang="es-CO" sz="1000" b="1" dirty="0">
              <a:solidFill>
                <a:schemeClr val="tx1"/>
              </a:solidFill>
            </a:endParaRPr>
          </a:p>
        </p:txBody>
      </p:sp>
      <p:cxnSp>
        <p:nvCxnSpPr>
          <p:cNvPr id="64" name="Conector recto 63">
            <a:extLst>
              <a:ext uri="{FF2B5EF4-FFF2-40B4-BE49-F238E27FC236}">
                <a16:creationId xmlns:a16="http://schemas.microsoft.com/office/drawing/2014/main" id="{18765311-B176-4726-8477-B76641CA7104}"/>
              </a:ext>
            </a:extLst>
          </p:cNvPr>
          <p:cNvCxnSpPr>
            <a:cxnSpLocks/>
            <a:stCxn id="62" idx="3"/>
          </p:cNvCxnSpPr>
          <p:nvPr/>
        </p:nvCxnSpPr>
        <p:spPr>
          <a:xfrm>
            <a:off x="3609299" y="5398426"/>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5" name="Rectángulo redondeado 106">
            <a:extLst>
              <a:ext uri="{FF2B5EF4-FFF2-40B4-BE49-F238E27FC236}">
                <a16:creationId xmlns:a16="http://schemas.microsoft.com/office/drawing/2014/main" id="{F2715123-7F63-4FA5-B5D7-C6C8E3701DA5}"/>
              </a:ext>
            </a:extLst>
          </p:cNvPr>
          <p:cNvSpPr/>
          <p:nvPr/>
        </p:nvSpPr>
        <p:spPr>
          <a:xfrm>
            <a:off x="5827821" y="520323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6" name="Rectángulo redondeado 106">
            <a:extLst>
              <a:ext uri="{FF2B5EF4-FFF2-40B4-BE49-F238E27FC236}">
                <a16:creationId xmlns:a16="http://schemas.microsoft.com/office/drawing/2014/main" id="{67488B8E-C27C-47C1-81B4-34AE8F4E63E8}"/>
              </a:ext>
            </a:extLst>
          </p:cNvPr>
          <p:cNvSpPr/>
          <p:nvPr/>
        </p:nvSpPr>
        <p:spPr>
          <a:xfrm>
            <a:off x="7466791" y="468670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7" name="Rectángulo redondeado 106">
            <a:extLst>
              <a:ext uri="{FF2B5EF4-FFF2-40B4-BE49-F238E27FC236}">
                <a16:creationId xmlns:a16="http://schemas.microsoft.com/office/drawing/2014/main" id="{EF67A14B-6A41-44AC-9854-6CC294AA3C61}"/>
              </a:ext>
            </a:extLst>
          </p:cNvPr>
          <p:cNvSpPr/>
          <p:nvPr/>
        </p:nvSpPr>
        <p:spPr>
          <a:xfrm>
            <a:off x="9133879" y="518820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68" name="Rectángulo redondeado 106">
            <a:extLst>
              <a:ext uri="{FF2B5EF4-FFF2-40B4-BE49-F238E27FC236}">
                <a16:creationId xmlns:a16="http://schemas.microsoft.com/office/drawing/2014/main" id="{910576FB-DFCC-4F36-A1DD-141D60D6A7E7}"/>
              </a:ext>
            </a:extLst>
          </p:cNvPr>
          <p:cNvSpPr/>
          <p:nvPr/>
        </p:nvSpPr>
        <p:spPr>
          <a:xfrm>
            <a:off x="4188851" y="522622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24 de agosto</a:t>
            </a:r>
          </a:p>
        </p:txBody>
      </p:sp>
      <p:sp>
        <p:nvSpPr>
          <p:cNvPr id="70" name="Rectángulo redondeado 36">
            <a:extLst>
              <a:ext uri="{FF2B5EF4-FFF2-40B4-BE49-F238E27FC236}">
                <a16:creationId xmlns:a16="http://schemas.microsoft.com/office/drawing/2014/main" id="{38553D47-AA53-4169-A05F-2AD733483DB7}"/>
              </a:ext>
            </a:extLst>
          </p:cNvPr>
          <p:cNvSpPr/>
          <p:nvPr/>
        </p:nvSpPr>
        <p:spPr>
          <a:xfrm>
            <a:off x="5861090" y="1783691"/>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VISITA PREVIA INMUEBLES</a:t>
            </a:r>
          </a:p>
        </p:txBody>
      </p:sp>
      <p:sp>
        <p:nvSpPr>
          <p:cNvPr id="73" name="Rectángulo redondeado 36">
            <a:extLst>
              <a:ext uri="{FF2B5EF4-FFF2-40B4-BE49-F238E27FC236}">
                <a16:creationId xmlns:a16="http://schemas.microsoft.com/office/drawing/2014/main" id="{566A1BBC-FDE8-419D-B054-B0DEF4671957}"/>
              </a:ext>
            </a:extLst>
          </p:cNvPr>
          <p:cNvSpPr/>
          <p:nvPr/>
        </p:nvSpPr>
        <p:spPr>
          <a:xfrm>
            <a:off x="7478639" y="1783008"/>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ID. Y </a:t>
            </a:r>
            <a:r>
              <a:rPr lang="es-CO" sz="1200" b="1" dirty="0">
                <a:solidFill>
                  <a:schemeClr val="tx1"/>
                </a:solidFill>
              </a:rPr>
              <a:t>RECEPCIÓN INMUEBLES**</a:t>
            </a:r>
          </a:p>
        </p:txBody>
      </p:sp>
      <p:sp>
        <p:nvSpPr>
          <p:cNvPr id="63" name="CuadroTexto 62">
            <a:extLst>
              <a:ext uri="{FF2B5EF4-FFF2-40B4-BE49-F238E27FC236}">
                <a16:creationId xmlns:a16="http://schemas.microsoft.com/office/drawing/2014/main" id="{CF00CE45-E804-4540-B47C-ABC2E4DDA845}"/>
              </a:ext>
            </a:extLst>
          </p:cNvPr>
          <p:cNvSpPr txBox="1"/>
          <p:nvPr/>
        </p:nvSpPr>
        <p:spPr>
          <a:xfrm>
            <a:off x="2560824" y="310830"/>
            <a:ext cx="5072138"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a:t>
            </a:r>
            <a:endParaRPr lang="es-CO" sz="1600" dirty="0">
              <a:solidFill>
                <a:srgbClr val="0070C0"/>
              </a:solidFill>
            </a:endParaRPr>
          </a:p>
        </p:txBody>
      </p:sp>
      <p:sp>
        <p:nvSpPr>
          <p:cNvPr id="53" name="Rectángulo redondeado 38">
            <a:extLst>
              <a:ext uri="{FF2B5EF4-FFF2-40B4-BE49-F238E27FC236}">
                <a16:creationId xmlns:a16="http://schemas.microsoft.com/office/drawing/2014/main" id="{F9FE157D-7886-45CF-9170-F5F02B5DF778}"/>
              </a:ext>
            </a:extLst>
          </p:cNvPr>
          <p:cNvSpPr/>
          <p:nvPr/>
        </p:nvSpPr>
        <p:spPr>
          <a:xfrm>
            <a:off x="134915" y="917259"/>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61" name="Rectángulo redondeado 49">
            <a:extLst>
              <a:ext uri="{FF2B5EF4-FFF2-40B4-BE49-F238E27FC236}">
                <a16:creationId xmlns:a16="http://schemas.microsoft.com/office/drawing/2014/main" id="{9A7DBF7B-51E4-42F6-B5F6-ACC637E3BAE7}"/>
              </a:ext>
            </a:extLst>
          </p:cNvPr>
          <p:cNvSpPr/>
          <p:nvPr/>
        </p:nvSpPr>
        <p:spPr>
          <a:xfrm>
            <a:off x="1854201" y="1601662"/>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75" name="Conector recto 74">
            <a:extLst>
              <a:ext uri="{FF2B5EF4-FFF2-40B4-BE49-F238E27FC236}">
                <a16:creationId xmlns:a16="http://schemas.microsoft.com/office/drawing/2014/main" id="{57249976-3E5C-4D8D-9674-8D98587FA89A}"/>
              </a:ext>
            </a:extLst>
          </p:cNvPr>
          <p:cNvCxnSpPr>
            <a:cxnSpLocks/>
          </p:cNvCxnSpPr>
          <p:nvPr/>
        </p:nvCxnSpPr>
        <p:spPr>
          <a:xfrm>
            <a:off x="3614448" y="53984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6" name="CuadroTexto 75">
            <a:extLst>
              <a:ext uri="{FF2B5EF4-FFF2-40B4-BE49-F238E27FC236}">
                <a16:creationId xmlns:a16="http://schemas.microsoft.com/office/drawing/2014/main" id="{4D9CCFD4-FB28-4CBD-8AA1-20DDA2E37E6F}"/>
              </a:ext>
            </a:extLst>
          </p:cNvPr>
          <p:cNvSpPr txBox="1"/>
          <p:nvPr/>
        </p:nvSpPr>
        <p:spPr>
          <a:xfrm>
            <a:off x="232774" y="5724608"/>
            <a:ext cx="8877880" cy="1092607"/>
          </a:xfrm>
          <a:prstGeom prst="rect">
            <a:avLst/>
          </a:prstGeom>
          <a:noFill/>
        </p:spPr>
        <p:txBody>
          <a:bodyPr wrap="none" rtlCol="0">
            <a:spAutoFit/>
          </a:bodyPr>
          <a:lstStyle/>
          <a:p>
            <a:r>
              <a:rPr lang="es-CO" sz="1300" dirty="0"/>
              <a:t>*El enlace nacional es el mismo para muebles e inmuebles</a:t>
            </a:r>
          </a:p>
          <a:p>
            <a:r>
              <a:rPr lang="es-CO" sz="1300" dirty="0"/>
              <a:t>**Tiempo incluye trabajo en campo y trabajo administrativo que requiere de IGAC, ORIP y ANT</a:t>
            </a:r>
          </a:p>
          <a:p>
            <a:r>
              <a:rPr lang="es-CO" sz="1300" b="1" dirty="0"/>
              <a:t>**</a:t>
            </a:r>
            <a:r>
              <a:rPr lang="es-CO" sz="1300" i="1" dirty="0"/>
              <a:t>El tiempo destinado a la recepción de inmuebles depende de:</a:t>
            </a:r>
          </a:p>
          <a:p>
            <a:pPr marL="342900" indent="-342900">
              <a:buAutoNum type="arabicPeriod"/>
            </a:pPr>
            <a:r>
              <a:rPr lang="es-CO" sz="1300" i="1" dirty="0"/>
              <a:t>FARC entregue información de la ubicación del predio (Coordenada o visita al predio) y no se presente oposición a la entrega</a:t>
            </a:r>
          </a:p>
          <a:p>
            <a:pPr marL="342900" indent="-342900">
              <a:buAutoNum type="arabicPeriod"/>
            </a:pPr>
            <a:r>
              <a:rPr lang="es-CO" sz="1300" i="1" dirty="0"/>
              <a:t>Respuesta oportuna de las entidades consultadas (IGAC, ORIP, ANT) </a:t>
            </a:r>
          </a:p>
        </p:txBody>
      </p:sp>
      <p:sp>
        <p:nvSpPr>
          <p:cNvPr id="77" name="Rectángulo 76">
            <a:extLst>
              <a:ext uri="{FF2B5EF4-FFF2-40B4-BE49-F238E27FC236}">
                <a16:creationId xmlns:a16="http://schemas.microsoft.com/office/drawing/2014/main" id="{6D9AE8CC-3BC7-46B7-A253-4177A7083439}"/>
              </a:ext>
            </a:extLst>
          </p:cNvPr>
          <p:cNvSpPr/>
          <p:nvPr/>
        </p:nvSpPr>
        <p:spPr>
          <a:xfrm>
            <a:off x="9029700" y="6586918"/>
            <a:ext cx="3166744" cy="26727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78" name="CuadroTexto 77">
            <a:extLst>
              <a:ext uri="{FF2B5EF4-FFF2-40B4-BE49-F238E27FC236}">
                <a16:creationId xmlns:a16="http://schemas.microsoft.com/office/drawing/2014/main" id="{13E94052-D386-451B-A0BE-F9774EBD242E}"/>
              </a:ext>
            </a:extLst>
          </p:cNvPr>
          <p:cNvSpPr txBox="1"/>
          <p:nvPr/>
        </p:nvSpPr>
        <p:spPr>
          <a:xfrm>
            <a:off x="8229357" y="6547990"/>
            <a:ext cx="3962643" cy="338554"/>
          </a:xfrm>
          <a:prstGeom prst="rect">
            <a:avLst/>
          </a:prstGeom>
          <a:noFill/>
        </p:spPr>
        <p:txBody>
          <a:bodyPr wrap="square" rtlCol="0">
            <a:spAutoFit/>
          </a:bodyPr>
          <a:lstStyle/>
          <a:p>
            <a:pPr algn="r"/>
            <a:r>
              <a:rPr lang="es-ES" sz="1600" dirty="0">
                <a:solidFill>
                  <a:srgbClr val="A9A8A9"/>
                </a:solidFill>
                <a:latin typeface="Lato Regular"/>
                <a:cs typeface="Lato Regular"/>
              </a:rPr>
              <a:t>Gerencia de Proyectos Especiales</a:t>
            </a:r>
          </a:p>
        </p:txBody>
      </p:sp>
      <p:sp>
        <p:nvSpPr>
          <p:cNvPr id="71" name="Abrir llave 70">
            <a:extLst>
              <a:ext uri="{FF2B5EF4-FFF2-40B4-BE49-F238E27FC236}">
                <a16:creationId xmlns:a16="http://schemas.microsoft.com/office/drawing/2014/main" id="{E19D5B23-457E-4F0B-8425-6B9259703492}"/>
              </a:ext>
            </a:extLst>
          </p:cNvPr>
          <p:cNvSpPr/>
          <p:nvPr/>
        </p:nvSpPr>
        <p:spPr>
          <a:xfrm rot="5400000">
            <a:off x="5642130" y="620118"/>
            <a:ext cx="149543" cy="2090376"/>
          </a:xfrm>
          <a:prstGeom prst="leftBrace">
            <a:avLst>
              <a:gd name="adj1" fmla="val 133960"/>
              <a:gd name="adj2" fmla="val 49151"/>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100"/>
          </a:p>
        </p:txBody>
      </p:sp>
      <p:sp>
        <p:nvSpPr>
          <p:cNvPr id="74" name="CuadroTexto 73">
            <a:extLst>
              <a:ext uri="{FF2B5EF4-FFF2-40B4-BE49-F238E27FC236}">
                <a16:creationId xmlns:a16="http://schemas.microsoft.com/office/drawing/2014/main" id="{21D7237B-710B-4997-B22C-B6B3113978D5}"/>
              </a:ext>
            </a:extLst>
          </p:cNvPr>
          <p:cNvSpPr txBox="1"/>
          <p:nvPr/>
        </p:nvSpPr>
        <p:spPr>
          <a:xfrm>
            <a:off x="7776423" y="1255768"/>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II</a:t>
            </a:r>
            <a:endParaRPr lang="es-CO" sz="1000" dirty="0">
              <a:solidFill>
                <a:srgbClr val="0070C0"/>
              </a:solidFill>
            </a:endParaRPr>
          </a:p>
        </p:txBody>
      </p:sp>
      <p:sp>
        <p:nvSpPr>
          <p:cNvPr id="80" name="CuadroTexto 79">
            <a:extLst>
              <a:ext uri="{FF2B5EF4-FFF2-40B4-BE49-F238E27FC236}">
                <a16:creationId xmlns:a16="http://schemas.microsoft.com/office/drawing/2014/main" id="{7D8C230B-62BD-4B14-A484-188A4E45266A}"/>
              </a:ext>
            </a:extLst>
          </p:cNvPr>
          <p:cNvSpPr txBox="1"/>
          <p:nvPr/>
        </p:nvSpPr>
        <p:spPr>
          <a:xfrm>
            <a:off x="5330899" y="1253661"/>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a:t>
            </a:r>
            <a:endParaRPr lang="es-CO" sz="1000" dirty="0">
              <a:solidFill>
                <a:srgbClr val="0070C0"/>
              </a:solidFill>
            </a:endParaRPr>
          </a:p>
        </p:txBody>
      </p:sp>
    </p:spTree>
    <p:extLst>
      <p:ext uri="{BB962C8B-B14F-4D97-AF65-F5344CB8AC3E}">
        <p14:creationId xmlns:p14="http://schemas.microsoft.com/office/powerpoint/2010/main" val="39704025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29D05D9-4515-4305-9D7E-B4D451DA1DC9}"/>
              </a:ext>
            </a:extLst>
          </p:cNvPr>
          <p:cNvPicPr>
            <a:picLocks noChangeAspect="1"/>
          </p:cNvPicPr>
          <p:nvPr/>
        </p:nvPicPr>
        <p:blipFill>
          <a:blip r:embed="rId2"/>
          <a:stretch>
            <a:fillRect/>
          </a:stretch>
        </p:blipFill>
        <p:spPr>
          <a:xfrm>
            <a:off x="0" y="1040172"/>
            <a:ext cx="7829550" cy="544830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19297" y="6545361"/>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Tabla 12">
            <a:extLst>
              <a:ext uri="{FF2B5EF4-FFF2-40B4-BE49-F238E27FC236}">
                <a16:creationId xmlns:a16="http://schemas.microsoft.com/office/drawing/2014/main" id="{B09D6C51-7556-4D2C-8F10-5D19E7014A75}"/>
              </a:ext>
            </a:extLst>
          </p:cNvPr>
          <p:cNvGraphicFramePr>
            <a:graphicFrameLocks noGrp="1"/>
          </p:cNvGraphicFramePr>
          <p:nvPr/>
        </p:nvGraphicFramePr>
        <p:xfrm>
          <a:off x="6491241" y="1142690"/>
          <a:ext cx="5638800" cy="1927860"/>
        </p:xfrm>
        <a:graphic>
          <a:graphicData uri="http://schemas.openxmlformats.org/drawingml/2006/table">
            <a:tbl>
              <a:tblPr/>
              <a:tblGrid>
                <a:gridCol w="387231">
                  <a:extLst>
                    <a:ext uri="{9D8B030D-6E8A-4147-A177-3AD203B41FA5}">
                      <a16:colId xmlns:a16="http://schemas.microsoft.com/office/drawing/2014/main" val="3204330203"/>
                    </a:ext>
                  </a:extLst>
                </a:gridCol>
                <a:gridCol w="1570642">
                  <a:extLst>
                    <a:ext uri="{9D8B030D-6E8A-4147-A177-3AD203B41FA5}">
                      <a16:colId xmlns:a16="http://schemas.microsoft.com/office/drawing/2014/main" val="3878588878"/>
                    </a:ext>
                  </a:extLst>
                </a:gridCol>
                <a:gridCol w="3680927">
                  <a:extLst>
                    <a:ext uri="{9D8B030D-6E8A-4147-A177-3AD203B41FA5}">
                      <a16:colId xmlns:a16="http://schemas.microsoft.com/office/drawing/2014/main" val="3304241063"/>
                    </a:ext>
                  </a:extLst>
                </a:gridCol>
              </a:tblGrid>
              <a:tr h="190500">
                <a:tc gridSpan="3">
                  <a:txBody>
                    <a:bodyPr/>
                    <a:lstStyle/>
                    <a:p>
                      <a:pPr algn="ctr" fontAlgn="b"/>
                      <a:r>
                        <a:rPr lang="es-ES" sz="1400" b="0" i="0" u="none" strike="noStrike" dirty="0">
                          <a:solidFill>
                            <a:srgbClr val="FFFFFF"/>
                          </a:solidFill>
                          <a:effectLst/>
                          <a:latin typeface="Calibri" panose="020F0502020204030204" pitchFamily="34" charset="0"/>
                        </a:rPr>
                        <a:t>GRUPO 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73640208"/>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353911728"/>
                  </a:ext>
                </a:extLst>
              </a:tr>
              <a:tr h="190500">
                <a:tc>
                  <a:txBody>
                    <a:bodyPr/>
                    <a:lstStyle/>
                    <a:p>
                      <a:pPr algn="ctr" rtl="0" fontAlgn="ctr"/>
                      <a:r>
                        <a:rPr lang="es-ES" sz="10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SAN VICENTE DEL CAGUAN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4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32422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CARTAGENA DEL  CHAIRA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334881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LA MONTAÑITA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6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2175318"/>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MILAN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7412540"/>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PIAMONTE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3911030"/>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PUERTO LEGUIZAMO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6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3377799"/>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ES" sz="1000" b="0" i="0" u="none" strike="noStrike" dirty="0">
                          <a:solidFill>
                            <a:srgbClr val="000000"/>
                          </a:solidFill>
                          <a:effectLst/>
                          <a:latin typeface="Calibri" panose="020F0502020204030204" pitchFamily="34" charset="0"/>
                        </a:rPr>
                        <a:t>LIMPIA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ES" sz="1000" b="0" i="0" u="none" strike="noStrike" dirty="0">
                          <a:solidFill>
                            <a:srgbClr val="000000"/>
                          </a:solidFill>
                          <a:effectLst/>
                          <a:latin typeface="Calibri" panose="020F0502020204030204" pitchFamily="34" charset="0"/>
                        </a:rPr>
                        <a:t>5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93394268"/>
                  </a:ext>
                </a:extLst>
              </a:tr>
              <a:tr h="190500">
                <a:tc>
                  <a:txBody>
                    <a:bodyPr/>
                    <a:lstStyle/>
                    <a:p>
                      <a:pPr algn="ctr" rtl="0" fontAlgn="ctr"/>
                      <a:r>
                        <a:rPr lang="es-ES" sz="10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ES" sz="1000" b="0" i="0" u="none" strike="noStrike" dirty="0">
                          <a:solidFill>
                            <a:srgbClr val="000000"/>
                          </a:solidFill>
                          <a:effectLst/>
                          <a:latin typeface="Calibri" panose="020F0502020204030204" pitchFamily="34" charset="0"/>
                        </a:rPr>
                        <a:t>SIN DATO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CO" sz="1000" b="0" i="0" u="none" strike="noStrike" dirty="0">
                          <a:solidFill>
                            <a:srgbClr val="000000"/>
                          </a:solidFill>
                          <a:effectLst/>
                          <a:latin typeface="Calibri" panose="020F0502020204030204" pitchFamily="34" charset="0"/>
                        </a:rPr>
                        <a:t>8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09887804"/>
                  </a:ext>
                </a:extLst>
              </a:tr>
            </a:tbl>
          </a:graphicData>
        </a:graphic>
      </p:graphicFrame>
      <p:sp>
        <p:nvSpPr>
          <p:cNvPr id="12" name="CuadroTexto 11">
            <a:extLst>
              <a:ext uri="{FF2B5EF4-FFF2-40B4-BE49-F238E27FC236}">
                <a16:creationId xmlns:a16="http://schemas.microsoft.com/office/drawing/2014/main" id="{CF00CE45-E804-4540-B47C-ABC2E4DDA845}"/>
              </a:ext>
            </a:extLst>
          </p:cNvPr>
          <p:cNvSpPr txBox="1"/>
          <p:nvPr/>
        </p:nvSpPr>
        <p:spPr>
          <a:xfrm>
            <a:off x="1914972" y="148815"/>
            <a:ext cx="5717937" cy="892552"/>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2000" b="1" dirty="0">
                <a:solidFill>
                  <a:srgbClr val="002060"/>
                </a:solidFill>
              </a:rPr>
              <a:t>BLOQUE SUR </a:t>
            </a:r>
          </a:p>
          <a:p>
            <a:pPr algn="ctr"/>
            <a:r>
              <a:rPr lang="es-CO" sz="2000" b="1" dirty="0">
                <a:solidFill>
                  <a:srgbClr val="002060"/>
                </a:solidFill>
              </a:rPr>
              <a:t>61 INMUEBLES SIN INFORMACIÓN (60 DÍAS)</a:t>
            </a:r>
          </a:p>
          <a:p>
            <a:endParaRPr lang="es-CO" sz="1200" dirty="0">
              <a:solidFill>
                <a:srgbClr val="0070C0"/>
              </a:solidFill>
            </a:endParaRPr>
          </a:p>
        </p:txBody>
      </p:sp>
      <p:pic>
        <p:nvPicPr>
          <p:cNvPr id="14" name="Imagen 13">
            <a:extLst>
              <a:ext uri="{FF2B5EF4-FFF2-40B4-BE49-F238E27FC236}">
                <a16:creationId xmlns:a16="http://schemas.microsoft.com/office/drawing/2014/main" id="{E468E0FA-0351-4F70-A7E8-035AD08565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a:solidFill>
            <a:schemeClr val="accent5">
              <a:lumMod val="50000"/>
            </a:schemeClr>
          </a:solidFill>
          <a:ln>
            <a:noFill/>
          </a:ln>
        </p:spPr>
      </p:pic>
      <p:graphicFrame>
        <p:nvGraphicFramePr>
          <p:cNvPr id="11" name="Tabla 10">
            <a:extLst>
              <a:ext uri="{FF2B5EF4-FFF2-40B4-BE49-F238E27FC236}">
                <a16:creationId xmlns:a16="http://schemas.microsoft.com/office/drawing/2014/main" id="{86B27303-93A0-49E8-B7D3-C13BE2E2D194}"/>
              </a:ext>
            </a:extLst>
          </p:cNvPr>
          <p:cNvGraphicFramePr>
            <a:graphicFrameLocks noGrp="1"/>
          </p:cNvGraphicFramePr>
          <p:nvPr/>
        </p:nvGraphicFramePr>
        <p:xfrm>
          <a:off x="6491241" y="3118266"/>
          <a:ext cx="5638800" cy="784860"/>
        </p:xfrm>
        <a:graphic>
          <a:graphicData uri="http://schemas.openxmlformats.org/drawingml/2006/table">
            <a:tbl>
              <a:tblPr/>
              <a:tblGrid>
                <a:gridCol w="387231">
                  <a:extLst>
                    <a:ext uri="{9D8B030D-6E8A-4147-A177-3AD203B41FA5}">
                      <a16:colId xmlns:a16="http://schemas.microsoft.com/office/drawing/2014/main" val="3204330203"/>
                    </a:ext>
                  </a:extLst>
                </a:gridCol>
                <a:gridCol w="1570642">
                  <a:extLst>
                    <a:ext uri="{9D8B030D-6E8A-4147-A177-3AD203B41FA5}">
                      <a16:colId xmlns:a16="http://schemas.microsoft.com/office/drawing/2014/main" val="3878588878"/>
                    </a:ext>
                  </a:extLst>
                </a:gridCol>
                <a:gridCol w="3680927">
                  <a:extLst>
                    <a:ext uri="{9D8B030D-6E8A-4147-A177-3AD203B41FA5}">
                      <a16:colId xmlns:a16="http://schemas.microsoft.com/office/drawing/2014/main" val="3304241063"/>
                    </a:ext>
                  </a:extLst>
                </a:gridCol>
              </a:tblGrid>
              <a:tr h="190500">
                <a:tc gridSpan="3">
                  <a:txBody>
                    <a:bodyPr/>
                    <a:lstStyle/>
                    <a:p>
                      <a:pPr algn="ctr" fontAlgn="b"/>
                      <a:r>
                        <a:rPr lang="es-ES" sz="1400" b="0" i="0" u="none" strike="noStrike" dirty="0">
                          <a:solidFill>
                            <a:srgbClr val="FFFFFF"/>
                          </a:solidFill>
                          <a:effectLst/>
                          <a:latin typeface="Calibri" panose="020F0502020204030204" pitchFamily="34" charset="0"/>
                        </a:rPr>
                        <a:t>GRUPO 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73640208"/>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353911728"/>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SOLANO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23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5077680"/>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CURILLO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610196"/>
                  </a:ext>
                </a:extLst>
              </a:tr>
            </a:tbl>
          </a:graphicData>
        </a:graphic>
      </p:graphicFrame>
    </p:spTree>
    <p:extLst>
      <p:ext uri="{BB962C8B-B14F-4D97-AF65-F5344CB8AC3E}">
        <p14:creationId xmlns:p14="http://schemas.microsoft.com/office/powerpoint/2010/main" val="1668770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893F2D-C5FD-4F9E-BCAB-BD1555413C37}"/>
              </a:ext>
            </a:extLst>
          </p:cNvPr>
          <p:cNvPicPr>
            <a:picLocks noChangeAspect="1"/>
          </p:cNvPicPr>
          <p:nvPr/>
        </p:nvPicPr>
        <p:blipFill>
          <a:blip r:embed="rId2"/>
          <a:stretch>
            <a:fillRect/>
          </a:stretch>
        </p:blipFill>
        <p:spPr>
          <a:xfrm>
            <a:off x="0" y="897165"/>
            <a:ext cx="7858125" cy="5495925"/>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29388" y="6520419"/>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CF00CE45-E804-4540-B47C-ABC2E4DDA845}"/>
              </a:ext>
            </a:extLst>
          </p:cNvPr>
          <p:cNvSpPr txBox="1"/>
          <p:nvPr/>
        </p:nvSpPr>
        <p:spPr>
          <a:xfrm>
            <a:off x="1992524" y="97419"/>
            <a:ext cx="5717937" cy="138499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2400" b="1" dirty="0">
                <a:solidFill>
                  <a:srgbClr val="0070C0"/>
                </a:solidFill>
                <a:latin typeface="Calibri" panose="020F0502020204030204" pitchFamily="34" charset="0"/>
              </a:rPr>
              <a:t>BLOQUE SUR</a:t>
            </a:r>
          </a:p>
          <a:p>
            <a:pPr algn="ctr"/>
            <a:r>
              <a:rPr lang="es-CO" sz="2400" b="1" dirty="0">
                <a:solidFill>
                  <a:srgbClr val="0070C0"/>
                </a:solidFill>
                <a:latin typeface="Calibri" panose="020F0502020204030204" pitchFamily="34" charset="0"/>
              </a:rPr>
              <a:t>5.568 BIENES MUEBLES POR RECIBIR </a:t>
            </a:r>
          </a:p>
          <a:p>
            <a:pPr algn="ctr"/>
            <a:r>
              <a:rPr lang="es-CO" sz="2400" b="1" dirty="0">
                <a:solidFill>
                  <a:srgbClr val="0070C0"/>
                </a:solidFill>
                <a:latin typeface="Calibri" panose="020F0502020204030204" pitchFamily="34" charset="0"/>
              </a:rPr>
              <a:t>(14 DÍAS)</a:t>
            </a:r>
          </a:p>
          <a:p>
            <a:endParaRPr lang="es-CO" sz="1200" dirty="0">
              <a:solidFill>
                <a:srgbClr val="0070C0"/>
              </a:solidFill>
            </a:endParaRPr>
          </a:p>
        </p:txBody>
      </p:sp>
      <p:pic>
        <p:nvPicPr>
          <p:cNvPr id="14" name="Imagen 13">
            <a:extLst>
              <a:ext uri="{FF2B5EF4-FFF2-40B4-BE49-F238E27FC236}">
                <a16:creationId xmlns:a16="http://schemas.microsoft.com/office/drawing/2014/main" id="{E468E0FA-0351-4F70-A7E8-035AD08565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a:solidFill>
            <a:schemeClr val="accent5">
              <a:lumMod val="50000"/>
            </a:schemeClr>
          </a:solidFill>
          <a:ln>
            <a:noFill/>
          </a:ln>
        </p:spPr>
      </p:pic>
      <p:sp>
        <p:nvSpPr>
          <p:cNvPr id="2" name="Rectángulo 1">
            <a:extLst>
              <a:ext uri="{FF2B5EF4-FFF2-40B4-BE49-F238E27FC236}">
                <a16:creationId xmlns:a16="http://schemas.microsoft.com/office/drawing/2014/main" id="{56D2A17C-AB4C-4EA7-8F36-DF324922055C}"/>
              </a:ext>
            </a:extLst>
          </p:cNvPr>
          <p:cNvSpPr/>
          <p:nvPr/>
        </p:nvSpPr>
        <p:spPr>
          <a:xfrm>
            <a:off x="6491241" y="1450419"/>
            <a:ext cx="5638800" cy="1905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15" name="Tabla 14">
            <a:extLst>
              <a:ext uri="{FF2B5EF4-FFF2-40B4-BE49-F238E27FC236}">
                <a16:creationId xmlns:a16="http://schemas.microsoft.com/office/drawing/2014/main" id="{011B2616-899D-453F-BB35-7A6B6E086653}"/>
              </a:ext>
            </a:extLst>
          </p:cNvPr>
          <p:cNvGraphicFramePr>
            <a:graphicFrameLocks noGrp="1"/>
          </p:cNvGraphicFramePr>
          <p:nvPr/>
        </p:nvGraphicFramePr>
        <p:xfrm>
          <a:off x="6491241" y="1450419"/>
          <a:ext cx="5638800" cy="1905000"/>
        </p:xfrm>
        <a:graphic>
          <a:graphicData uri="http://schemas.openxmlformats.org/drawingml/2006/table">
            <a:tbl>
              <a:tblPr/>
              <a:tblGrid>
                <a:gridCol w="387231">
                  <a:extLst>
                    <a:ext uri="{9D8B030D-6E8A-4147-A177-3AD203B41FA5}">
                      <a16:colId xmlns:a16="http://schemas.microsoft.com/office/drawing/2014/main" val="3204330203"/>
                    </a:ext>
                  </a:extLst>
                </a:gridCol>
                <a:gridCol w="1570642">
                  <a:extLst>
                    <a:ext uri="{9D8B030D-6E8A-4147-A177-3AD203B41FA5}">
                      <a16:colId xmlns:a16="http://schemas.microsoft.com/office/drawing/2014/main" val="3878588878"/>
                    </a:ext>
                  </a:extLst>
                </a:gridCol>
                <a:gridCol w="3680927">
                  <a:extLst>
                    <a:ext uri="{9D8B030D-6E8A-4147-A177-3AD203B41FA5}">
                      <a16:colId xmlns:a16="http://schemas.microsoft.com/office/drawing/2014/main" val="3304241063"/>
                    </a:ext>
                  </a:extLst>
                </a:gridCol>
              </a:tblGrid>
              <a:tr h="190500">
                <a:tc gridSpan="3">
                  <a:txBody>
                    <a:bodyPr/>
                    <a:lstStyle/>
                    <a:p>
                      <a:pPr algn="ctr" fontAlgn="b"/>
                      <a:r>
                        <a:rPr lang="es-ES" sz="1100" b="0" i="0" u="none" strike="noStrike" dirty="0">
                          <a:solidFill>
                            <a:srgbClr val="FFFFFF"/>
                          </a:solidFill>
                          <a:effectLst/>
                          <a:latin typeface="Calibri" panose="020F0502020204030204" pitchFamily="34" charset="0"/>
                        </a:rPr>
                        <a:t>GRUPO 1 MUEBLES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73640208"/>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353911728"/>
                  </a:ext>
                </a:extLst>
              </a:tr>
              <a:tr h="190500">
                <a:tc>
                  <a:txBody>
                    <a:bodyPr/>
                    <a:lstStyle/>
                    <a:p>
                      <a:pPr algn="ctr" rtl="0" fontAlgn="ctr"/>
                      <a:r>
                        <a:rPr lang="es-ES" sz="10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SAN VICENTE DEL CAGUAN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257 Semovientes, 2 Muebles y Enseres, 46 Vehículos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324223"/>
                  </a:ext>
                </a:extLst>
              </a:tr>
              <a:tr h="190500">
                <a:tc>
                  <a:txBody>
                    <a:bodyPr/>
                    <a:lstStyle/>
                    <a:p>
                      <a:pPr algn="ctr" rtl="0" fontAlgn="ctr"/>
                      <a:r>
                        <a:rPr lang="es-ES" sz="10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PUERTO RICO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157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9543472"/>
                  </a:ext>
                </a:extLst>
              </a:tr>
              <a:tr h="190500">
                <a:tc>
                  <a:txBody>
                    <a:bodyPr/>
                    <a:lstStyle/>
                    <a:p>
                      <a:pPr algn="ctr" rtl="0" fontAlgn="ctr"/>
                      <a:r>
                        <a:rPr lang="es-ES" sz="10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CARTAGENA DEL  CHAIRA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350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334881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SOLANO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82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3911030"/>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CURILLO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82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3377799"/>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PUERTO GUMAN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3670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1337552"/>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VALLE DE GUAMEZ</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25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611404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s-ES" sz="1000" b="0" i="0" u="none" strike="noStrike" dirty="0">
                          <a:solidFill>
                            <a:srgbClr val="000000"/>
                          </a:solidFill>
                          <a:effectLst/>
                          <a:latin typeface="Calibri" panose="020F0502020204030204" pitchFamily="34" charset="0"/>
                        </a:rPr>
                        <a:t>SIN DATO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s-CO" sz="1000" b="0" i="0" u="none" strike="noStrike" dirty="0">
                          <a:solidFill>
                            <a:srgbClr val="000000"/>
                          </a:solidFill>
                          <a:effectLst/>
                          <a:latin typeface="Calibri" panose="020F0502020204030204" pitchFamily="34" charset="0"/>
                        </a:rPr>
                        <a:t>2 Muebles y Enseres, 4200 Semovientes, 46 Vehículos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648937777"/>
                  </a:ext>
                </a:extLst>
              </a:tr>
            </a:tbl>
          </a:graphicData>
        </a:graphic>
      </p:graphicFrame>
    </p:spTree>
    <p:extLst>
      <p:ext uri="{BB962C8B-B14F-4D97-AF65-F5344CB8AC3E}">
        <p14:creationId xmlns:p14="http://schemas.microsoft.com/office/powerpoint/2010/main" val="16543597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88519" y="6520419"/>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E468E0FA-0351-4F70-A7E8-035AD0856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a:solidFill>
            <a:schemeClr val="accent5">
              <a:lumMod val="50000"/>
            </a:schemeClr>
          </a:solidFill>
          <a:ln>
            <a:noFill/>
          </a:ln>
        </p:spPr>
      </p:pic>
      <p:sp>
        <p:nvSpPr>
          <p:cNvPr id="2" name="Rectángulo 1">
            <a:extLst>
              <a:ext uri="{FF2B5EF4-FFF2-40B4-BE49-F238E27FC236}">
                <a16:creationId xmlns:a16="http://schemas.microsoft.com/office/drawing/2014/main" id="{56D2A17C-AB4C-4EA7-8F36-DF324922055C}"/>
              </a:ext>
            </a:extLst>
          </p:cNvPr>
          <p:cNvSpPr/>
          <p:nvPr/>
        </p:nvSpPr>
        <p:spPr>
          <a:xfrm>
            <a:off x="6491241" y="1450419"/>
            <a:ext cx="5638800" cy="1905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526D94C9-DD6A-44DA-955B-F1BA6975D162}"/>
              </a:ext>
            </a:extLst>
          </p:cNvPr>
          <p:cNvPicPr>
            <a:picLocks noChangeAspect="1"/>
          </p:cNvPicPr>
          <p:nvPr/>
        </p:nvPicPr>
        <p:blipFill rotWithShape="1">
          <a:blip r:embed="rId5"/>
          <a:srcRect l="1445" t="29482" r="31055" b="22078"/>
          <a:stretch/>
        </p:blipFill>
        <p:spPr>
          <a:xfrm>
            <a:off x="865464" y="1635678"/>
            <a:ext cx="10461071" cy="4222816"/>
          </a:xfrm>
          <a:prstGeom prst="rect">
            <a:avLst/>
          </a:prstGeom>
          <a:ln w="3175" cap="sq">
            <a:solidFill>
              <a:srgbClr val="000000"/>
            </a:solidFill>
            <a:miter lim="800000"/>
          </a:ln>
          <a:effectLst/>
        </p:spPr>
      </p:pic>
      <p:grpSp>
        <p:nvGrpSpPr>
          <p:cNvPr id="3" name="Grupo 2">
            <a:extLst>
              <a:ext uri="{FF2B5EF4-FFF2-40B4-BE49-F238E27FC236}">
                <a16:creationId xmlns:a16="http://schemas.microsoft.com/office/drawing/2014/main" id="{ACEBC203-9FDB-4C99-8347-3DB5B8EB6111}"/>
              </a:ext>
            </a:extLst>
          </p:cNvPr>
          <p:cNvGrpSpPr/>
          <p:nvPr/>
        </p:nvGrpSpPr>
        <p:grpSpPr>
          <a:xfrm>
            <a:off x="2788732" y="533997"/>
            <a:ext cx="5717937" cy="698752"/>
            <a:chOff x="1898257" y="353175"/>
            <a:chExt cx="5717937" cy="698752"/>
          </a:xfrm>
        </p:grpSpPr>
        <p:sp>
          <p:nvSpPr>
            <p:cNvPr id="12" name="CuadroTexto 11">
              <a:extLst>
                <a:ext uri="{FF2B5EF4-FFF2-40B4-BE49-F238E27FC236}">
                  <a16:creationId xmlns:a16="http://schemas.microsoft.com/office/drawing/2014/main" id="{CF00CE45-E804-4540-B47C-ABC2E4DDA845}"/>
                </a:ext>
              </a:extLst>
            </p:cNvPr>
            <p:cNvSpPr txBox="1"/>
            <p:nvPr/>
          </p:nvSpPr>
          <p:spPr>
            <a:xfrm>
              <a:off x="1898257" y="353175"/>
              <a:ext cx="5717937"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2400" b="1" dirty="0">
                  <a:solidFill>
                    <a:srgbClr val="0070C0"/>
                  </a:solidFill>
                  <a:latin typeface="Calibri" panose="020F0502020204030204" pitchFamily="34" charset="0"/>
                </a:rPr>
                <a:t>ITINERARIO BLOQUE SUR</a:t>
              </a:r>
            </a:p>
            <a:p>
              <a:endParaRPr lang="es-CO" sz="1200" dirty="0">
                <a:solidFill>
                  <a:srgbClr val="0070C0"/>
                </a:solidFill>
              </a:endParaRPr>
            </a:p>
          </p:txBody>
        </p:sp>
        <p:sp>
          <p:nvSpPr>
            <p:cNvPr id="10" name="CuadroTexto 9">
              <a:extLst>
                <a:ext uri="{FF2B5EF4-FFF2-40B4-BE49-F238E27FC236}">
                  <a16:creationId xmlns:a16="http://schemas.microsoft.com/office/drawing/2014/main" id="{A5784543-E5F0-4653-BCD8-CC3FD233109B}"/>
                </a:ext>
              </a:extLst>
            </p:cNvPr>
            <p:cNvSpPr txBox="1"/>
            <p:nvPr/>
          </p:nvSpPr>
          <p:spPr>
            <a:xfrm>
              <a:off x="2634354" y="774928"/>
              <a:ext cx="4245742" cy="276999"/>
            </a:xfrm>
            <a:prstGeom prst="rect">
              <a:avLst/>
            </a:prstGeom>
            <a:noFill/>
          </p:spPr>
          <p:txBody>
            <a:bodyPr wrap="square" rtlCol="0">
              <a:spAutoFit/>
            </a:bodyPr>
            <a:lstStyle/>
            <a:p>
              <a:pPr algn="ctr"/>
              <a:r>
                <a:rPr lang="es-CO" sz="1200" b="1" dirty="0">
                  <a:solidFill>
                    <a:srgbClr val="002060"/>
                  </a:solidFill>
                </a:rPr>
                <a:t>MUESTRA DEL ITINERARIO DEL TOTAL DE RUTAS CONTRUIDAS*</a:t>
              </a:r>
            </a:p>
          </p:txBody>
        </p:sp>
      </p:grpSp>
      <p:sp>
        <p:nvSpPr>
          <p:cNvPr id="11" name="CuadroTexto 10">
            <a:extLst>
              <a:ext uri="{FF2B5EF4-FFF2-40B4-BE49-F238E27FC236}">
                <a16:creationId xmlns:a16="http://schemas.microsoft.com/office/drawing/2014/main" id="{F17899B0-CAB2-4B26-944A-3FFB422EFB2E}"/>
              </a:ext>
            </a:extLst>
          </p:cNvPr>
          <p:cNvSpPr txBox="1"/>
          <p:nvPr/>
        </p:nvSpPr>
        <p:spPr>
          <a:xfrm>
            <a:off x="1603228" y="5922497"/>
            <a:ext cx="8088947" cy="276999"/>
          </a:xfrm>
          <a:prstGeom prst="rect">
            <a:avLst/>
          </a:prstGeom>
          <a:noFill/>
        </p:spPr>
        <p:txBody>
          <a:bodyPr wrap="square" rtlCol="0">
            <a:spAutoFit/>
          </a:bodyPr>
          <a:lstStyle/>
          <a:p>
            <a:pPr algn="ctr"/>
            <a:r>
              <a:rPr lang="es-CO" sz="1200" b="1" dirty="0">
                <a:solidFill>
                  <a:srgbClr val="002060"/>
                </a:solidFill>
              </a:rPr>
              <a:t>*Información que se extracta del archivo de Excel denominado itinerarios de ruta de bloques FARC</a:t>
            </a:r>
          </a:p>
        </p:txBody>
      </p:sp>
    </p:spTree>
    <p:extLst>
      <p:ext uri="{BB962C8B-B14F-4D97-AF65-F5344CB8AC3E}">
        <p14:creationId xmlns:p14="http://schemas.microsoft.com/office/powerpoint/2010/main" val="26427916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37" name="Rectángulo redondeado 36"/>
          <p:cNvSpPr/>
          <p:nvPr/>
        </p:nvSpPr>
        <p:spPr>
          <a:xfrm>
            <a:off x="5861090" y="1788723"/>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VISITA PREVIA INMUEBLES</a:t>
            </a:r>
          </a:p>
        </p:txBody>
      </p:sp>
      <p:sp>
        <p:nvSpPr>
          <p:cNvPr id="39" name="Rectángulo redondeado 38"/>
          <p:cNvSpPr/>
          <p:nvPr/>
        </p:nvSpPr>
        <p:spPr>
          <a:xfrm>
            <a:off x="4227381" y="1788723"/>
            <a:ext cx="1386705" cy="516364"/>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R</a:t>
            </a:r>
            <a:r>
              <a:rPr lang="es-CO" sz="1200" b="1" dirty="0">
                <a:solidFill>
                  <a:schemeClr val="tx1"/>
                </a:solidFill>
              </a:rPr>
              <a:t>ECEPCIÓN MUEBLES</a:t>
            </a:r>
          </a:p>
        </p:txBody>
      </p:sp>
      <p:sp>
        <p:nvSpPr>
          <p:cNvPr id="46" name="Rectángulo redondeado 45"/>
          <p:cNvSpPr/>
          <p:nvPr/>
        </p:nvSpPr>
        <p:spPr>
          <a:xfrm>
            <a:off x="1464531" y="2496965"/>
            <a:ext cx="2152921"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TIEMPO</a:t>
            </a:r>
            <a:endParaRPr lang="es-CO" sz="1000" b="1" dirty="0">
              <a:solidFill>
                <a:schemeClr val="tx1"/>
              </a:solidFill>
            </a:endParaRPr>
          </a:p>
        </p:txBody>
      </p:sp>
      <p:sp>
        <p:nvSpPr>
          <p:cNvPr id="50" name="Rectángulo redondeado 49"/>
          <p:cNvSpPr/>
          <p:nvPr/>
        </p:nvSpPr>
        <p:spPr>
          <a:xfrm>
            <a:off x="1854201" y="1601662"/>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69" name="Conector recto 68"/>
          <p:cNvCxnSpPr>
            <a:cxnSpLocks/>
            <a:stCxn id="46" idx="3"/>
            <a:endCxn id="107" idx="1"/>
          </p:cNvCxnSpPr>
          <p:nvPr/>
        </p:nvCxnSpPr>
        <p:spPr>
          <a:xfrm flipV="1">
            <a:off x="3617452" y="2709340"/>
            <a:ext cx="576550" cy="573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7" name="Rectángulo redondeado 106"/>
          <p:cNvSpPr/>
          <p:nvPr/>
        </p:nvSpPr>
        <p:spPr>
          <a:xfrm>
            <a:off x="4194002" y="253713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12 días</a:t>
            </a:r>
            <a:endParaRPr lang="es-CO" sz="1200" b="1" dirty="0">
              <a:solidFill>
                <a:schemeClr val="tx1"/>
              </a:solidFill>
            </a:endParaRPr>
          </a:p>
        </p:txBody>
      </p:sp>
      <p:sp>
        <p:nvSpPr>
          <p:cNvPr id="57" name="Rectángulo redondeado 106">
            <a:extLst>
              <a:ext uri="{FF2B5EF4-FFF2-40B4-BE49-F238E27FC236}">
                <a16:creationId xmlns:a16="http://schemas.microsoft.com/office/drawing/2014/main" id="{AD1153BD-A86A-4530-BB91-B3DC2C66249E}"/>
              </a:ext>
            </a:extLst>
          </p:cNvPr>
          <p:cNvSpPr/>
          <p:nvPr/>
        </p:nvSpPr>
        <p:spPr>
          <a:xfrm>
            <a:off x="5854393" y="253702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22 días</a:t>
            </a:r>
            <a:endParaRPr lang="es-CO" sz="1200" b="1" dirty="0">
              <a:solidFill>
                <a:schemeClr val="tx1"/>
              </a:solidFill>
            </a:endParaRPr>
          </a:p>
        </p:txBody>
      </p:sp>
      <p:sp>
        <p:nvSpPr>
          <p:cNvPr id="70" name="Rectángulo redondeado 38">
            <a:extLst>
              <a:ext uri="{FF2B5EF4-FFF2-40B4-BE49-F238E27FC236}">
                <a16:creationId xmlns:a16="http://schemas.microsoft.com/office/drawing/2014/main" id="{3FF5DE53-36EF-4591-A30B-1B55C79A393E}"/>
              </a:ext>
            </a:extLst>
          </p:cNvPr>
          <p:cNvSpPr/>
          <p:nvPr/>
        </p:nvSpPr>
        <p:spPr>
          <a:xfrm>
            <a:off x="134915" y="917259"/>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63" name="Rectángulo redondeado 36">
            <a:extLst>
              <a:ext uri="{FF2B5EF4-FFF2-40B4-BE49-F238E27FC236}">
                <a16:creationId xmlns:a16="http://schemas.microsoft.com/office/drawing/2014/main" id="{92D52FFE-7057-4D7E-88A8-E700DD4BA427}"/>
              </a:ext>
            </a:extLst>
          </p:cNvPr>
          <p:cNvSpPr/>
          <p:nvPr/>
        </p:nvSpPr>
        <p:spPr>
          <a:xfrm>
            <a:off x="7478639" y="1788040"/>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ID. Y </a:t>
            </a:r>
            <a:r>
              <a:rPr lang="es-CO" sz="1200" b="1" dirty="0">
                <a:solidFill>
                  <a:schemeClr val="tx1"/>
                </a:solidFill>
              </a:rPr>
              <a:t>RECEPCIÓN INMUEBLES**</a:t>
            </a:r>
          </a:p>
        </p:txBody>
      </p:sp>
      <p:sp>
        <p:nvSpPr>
          <p:cNvPr id="72" name="Rectángulo redondeado 106">
            <a:extLst>
              <a:ext uri="{FF2B5EF4-FFF2-40B4-BE49-F238E27FC236}">
                <a16:creationId xmlns:a16="http://schemas.microsoft.com/office/drawing/2014/main" id="{C7BFED1C-0692-4EF3-ADFC-9CECE1D82C0F}"/>
              </a:ext>
            </a:extLst>
          </p:cNvPr>
          <p:cNvSpPr/>
          <p:nvPr/>
        </p:nvSpPr>
        <p:spPr>
          <a:xfrm>
            <a:off x="7471942" y="253634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74 días</a:t>
            </a:r>
            <a:endParaRPr lang="es-CO" sz="1200" b="1" dirty="0">
              <a:solidFill>
                <a:schemeClr val="tx1"/>
              </a:solidFill>
            </a:endParaRP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4194002" y="308467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4194000" y="362648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4194001" y="416904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64531" y="3039024"/>
            <a:ext cx="2152921"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NACIONALES</a:t>
            </a:r>
            <a:endParaRPr lang="es-CO" sz="1000" b="1" dirty="0">
              <a:solidFill>
                <a:schemeClr val="tx1"/>
              </a:solidFill>
            </a:endParaRP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461529" y="3581083"/>
            <a:ext cx="2152921"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TERRITORIALES</a:t>
            </a:r>
            <a:endParaRPr lang="es-CO" sz="1000" b="1" dirty="0">
              <a:solidFill>
                <a:schemeClr val="tx1"/>
              </a:solidFill>
            </a:endParaRP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1461528" y="4123142"/>
            <a:ext cx="2152921"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FUNCIONARIOS SAE</a:t>
            </a:r>
            <a:endParaRPr lang="es-CO" sz="1000" b="1" dirty="0">
              <a:solidFill>
                <a:schemeClr val="tx1"/>
              </a:solidFill>
            </a:endParaRPr>
          </a:p>
        </p:txBody>
      </p:sp>
      <p:cxnSp>
        <p:nvCxnSpPr>
          <p:cNvPr id="94" name="Conector recto 93">
            <a:extLst>
              <a:ext uri="{FF2B5EF4-FFF2-40B4-BE49-F238E27FC236}">
                <a16:creationId xmlns:a16="http://schemas.microsoft.com/office/drawing/2014/main" id="{F976D9FC-60D8-488F-9C87-87C66A759E20}"/>
              </a:ext>
            </a:extLst>
          </p:cNvPr>
          <p:cNvCxnSpPr>
            <a:cxnSpLocks/>
            <a:stCxn id="90" idx="3"/>
            <a:endCxn id="79" idx="1"/>
          </p:cNvCxnSpPr>
          <p:nvPr/>
        </p:nvCxnSpPr>
        <p:spPr>
          <a:xfrm flipV="1">
            <a:off x="3617452" y="3256881"/>
            <a:ext cx="576550" cy="2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0" name="Conector recto 99">
            <a:extLst>
              <a:ext uri="{FF2B5EF4-FFF2-40B4-BE49-F238E27FC236}">
                <a16:creationId xmlns:a16="http://schemas.microsoft.com/office/drawing/2014/main" id="{C4690E84-FA40-41ED-964B-FBA49E8A22B1}"/>
              </a:ext>
            </a:extLst>
          </p:cNvPr>
          <p:cNvCxnSpPr>
            <a:cxnSpLocks/>
            <a:stCxn id="91" idx="3"/>
            <a:endCxn id="81" idx="1"/>
          </p:cNvCxnSpPr>
          <p:nvPr/>
        </p:nvCxnSpPr>
        <p:spPr>
          <a:xfrm flipV="1">
            <a:off x="3614450" y="3798691"/>
            <a:ext cx="579550" cy="4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4A5D0EE9-CF41-4507-BFBB-7A9A848D4E5D}"/>
              </a:ext>
            </a:extLst>
          </p:cNvPr>
          <p:cNvCxnSpPr>
            <a:cxnSpLocks/>
            <a:stCxn id="92" idx="3"/>
            <a:endCxn id="83" idx="1"/>
          </p:cNvCxnSpPr>
          <p:nvPr/>
        </p:nvCxnSpPr>
        <p:spPr>
          <a:xfrm>
            <a:off x="3614449" y="4341248"/>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Rectángulo redondeado 106">
            <a:extLst>
              <a:ext uri="{FF2B5EF4-FFF2-40B4-BE49-F238E27FC236}">
                <a16:creationId xmlns:a16="http://schemas.microsoft.com/office/drawing/2014/main" id="{BB71A413-D5B2-410C-8DC0-C3886B832A8C}"/>
              </a:ext>
            </a:extLst>
          </p:cNvPr>
          <p:cNvSpPr/>
          <p:nvPr/>
        </p:nvSpPr>
        <p:spPr>
          <a:xfrm>
            <a:off x="5861088" y="306244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3" name="Rectángulo redondeado 106">
            <a:extLst>
              <a:ext uri="{FF2B5EF4-FFF2-40B4-BE49-F238E27FC236}">
                <a16:creationId xmlns:a16="http://schemas.microsoft.com/office/drawing/2014/main" id="{C362878D-7BA9-4FD6-B94F-E0DB9B147656}"/>
              </a:ext>
            </a:extLst>
          </p:cNvPr>
          <p:cNvSpPr/>
          <p:nvPr/>
        </p:nvSpPr>
        <p:spPr>
          <a:xfrm>
            <a:off x="5861088" y="360425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4" name="Rectángulo redondeado 106">
            <a:extLst>
              <a:ext uri="{FF2B5EF4-FFF2-40B4-BE49-F238E27FC236}">
                <a16:creationId xmlns:a16="http://schemas.microsoft.com/office/drawing/2014/main" id="{0E8B9443-F34C-4E48-B608-5BA0B52996D0}"/>
              </a:ext>
            </a:extLst>
          </p:cNvPr>
          <p:cNvSpPr/>
          <p:nvPr/>
        </p:nvSpPr>
        <p:spPr>
          <a:xfrm>
            <a:off x="5832971" y="414606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7471943" y="303877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10" name="Rectángulo redondeado 106">
            <a:extLst>
              <a:ext uri="{FF2B5EF4-FFF2-40B4-BE49-F238E27FC236}">
                <a16:creationId xmlns:a16="http://schemas.microsoft.com/office/drawing/2014/main" id="{E1A24BB3-6238-4EEA-B76A-5626459DD125}"/>
              </a:ext>
            </a:extLst>
          </p:cNvPr>
          <p:cNvSpPr/>
          <p:nvPr/>
        </p:nvSpPr>
        <p:spPr>
          <a:xfrm>
            <a:off x="7471941" y="358058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1" name="Rectángulo redondeado 106">
            <a:extLst>
              <a:ext uri="{FF2B5EF4-FFF2-40B4-BE49-F238E27FC236}">
                <a16:creationId xmlns:a16="http://schemas.microsoft.com/office/drawing/2014/main" id="{F6EC75B8-FAB8-4BDA-B027-98C1E093B612}"/>
              </a:ext>
            </a:extLst>
          </p:cNvPr>
          <p:cNvSpPr/>
          <p:nvPr/>
        </p:nvSpPr>
        <p:spPr>
          <a:xfrm>
            <a:off x="7471942" y="412314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12" name="Rectángulo redondeado 36">
            <a:extLst>
              <a:ext uri="{FF2B5EF4-FFF2-40B4-BE49-F238E27FC236}">
                <a16:creationId xmlns:a16="http://schemas.microsoft.com/office/drawing/2014/main" id="{CFEFD92B-C637-4E67-9623-FED3F5B810F8}"/>
              </a:ext>
            </a:extLst>
          </p:cNvPr>
          <p:cNvSpPr/>
          <p:nvPr/>
        </p:nvSpPr>
        <p:spPr>
          <a:xfrm>
            <a:off x="9144055" y="1785012"/>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113" name="Rectángulo redondeado 106">
            <a:extLst>
              <a:ext uri="{FF2B5EF4-FFF2-40B4-BE49-F238E27FC236}">
                <a16:creationId xmlns:a16="http://schemas.microsoft.com/office/drawing/2014/main" id="{742B6F02-0CD4-4E7F-9D61-53EBBDA4F1FC}"/>
              </a:ext>
            </a:extLst>
          </p:cNvPr>
          <p:cNvSpPr/>
          <p:nvPr/>
        </p:nvSpPr>
        <p:spPr>
          <a:xfrm>
            <a:off x="9139029" y="254423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96 días</a:t>
            </a:r>
            <a:endParaRPr lang="es-CO" sz="1200" b="1" dirty="0">
              <a:solidFill>
                <a:schemeClr val="tx1"/>
              </a:solidFill>
            </a:endParaRPr>
          </a:p>
        </p:txBody>
      </p:sp>
      <p:sp>
        <p:nvSpPr>
          <p:cNvPr id="114" name="Rectángulo redondeado 106">
            <a:extLst>
              <a:ext uri="{FF2B5EF4-FFF2-40B4-BE49-F238E27FC236}">
                <a16:creationId xmlns:a16="http://schemas.microsoft.com/office/drawing/2014/main" id="{49FA4AD9-01F9-48C3-A566-62303E687EBF}"/>
              </a:ext>
            </a:extLst>
          </p:cNvPr>
          <p:cNvSpPr/>
          <p:nvPr/>
        </p:nvSpPr>
        <p:spPr>
          <a:xfrm>
            <a:off x="9139030" y="304665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5" name="Rectángulo redondeado 106">
            <a:extLst>
              <a:ext uri="{FF2B5EF4-FFF2-40B4-BE49-F238E27FC236}">
                <a16:creationId xmlns:a16="http://schemas.microsoft.com/office/drawing/2014/main" id="{AA92A302-D8B7-4D47-A9A9-BE84CE9C1314}"/>
              </a:ext>
            </a:extLst>
          </p:cNvPr>
          <p:cNvSpPr/>
          <p:nvPr/>
        </p:nvSpPr>
        <p:spPr>
          <a:xfrm>
            <a:off x="9139028" y="358846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3</a:t>
            </a:r>
          </a:p>
        </p:txBody>
      </p:sp>
      <p:sp>
        <p:nvSpPr>
          <p:cNvPr id="116" name="Rectángulo redondeado 106">
            <a:extLst>
              <a:ext uri="{FF2B5EF4-FFF2-40B4-BE49-F238E27FC236}">
                <a16:creationId xmlns:a16="http://schemas.microsoft.com/office/drawing/2014/main" id="{19E956FF-6E20-4309-8CAD-BF5CD69B804A}"/>
              </a:ext>
            </a:extLst>
          </p:cNvPr>
          <p:cNvSpPr/>
          <p:nvPr/>
        </p:nvSpPr>
        <p:spPr>
          <a:xfrm>
            <a:off x="9139029" y="413102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5</a:t>
            </a:r>
            <a:endParaRPr lang="es-CO" sz="1200" b="1" dirty="0">
              <a:solidFill>
                <a:schemeClr val="tx1"/>
              </a:solidFill>
            </a:endParaRP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461527" y="1948548"/>
            <a:ext cx="2152921" cy="386114"/>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NOROCCIDENTAL</a:t>
            </a:r>
            <a:endParaRPr lang="es-CO" sz="1100" b="1" dirty="0">
              <a:solidFill>
                <a:schemeClr val="tx1"/>
              </a:solidFill>
            </a:endParaRPr>
          </a:p>
        </p:txBody>
      </p:sp>
      <p:sp>
        <p:nvSpPr>
          <p:cNvPr id="120" name="Rectángulo redondeado 106">
            <a:extLst>
              <a:ext uri="{FF2B5EF4-FFF2-40B4-BE49-F238E27FC236}">
                <a16:creationId xmlns:a16="http://schemas.microsoft.com/office/drawing/2014/main" id="{973E9838-825C-4181-9CDF-1E16833553DA}"/>
              </a:ext>
            </a:extLst>
          </p:cNvPr>
          <p:cNvSpPr/>
          <p:nvPr/>
        </p:nvSpPr>
        <p:spPr>
          <a:xfrm>
            <a:off x="4194000" y="469081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21" name="Rectángulo redondeado 45">
            <a:extLst>
              <a:ext uri="{FF2B5EF4-FFF2-40B4-BE49-F238E27FC236}">
                <a16:creationId xmlns:a16="http://schemas.microsoft.com/office/drawing/2014/main" id="{44A4ED23-0F59-4231-8DA9-A4F9E17C7290}"/>
              </a:ext>
            </a:extLst>
          </p:cNvPr>
          <p:cNvSpPr/>
          <p:nvPr/>
        </p:nvSpPr>
        <p:spPr>
          <a:xfrm>
            <a:off x="1461527" y="4644913"/>
            <a:ext cx="2152921"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IDENTIFICACIÓN</a:t>
            </a:r>
            <a:endParaRPr lang="es-CO" sz="1000" b="1" dirty="0">
              <a:solidFill>
                <a:schemeClr val="tx1"/>
              </a:solidFill>
            </a:endParaRPr>
          </a:p>
        </p:txBody>
      </p:sp>
      <p:cxnSp>
        <p:nvCxnSpPr>
          <p:cNvPr id="122" name="Conector recto 121">
            <a:extLst>
              <a:ext uri="{FF2B5EF4-FFF2-40B4-BE49-F238E27FC236}">
                <a16:creationId xmlns:a16="http://schemas.microsoft.com/office/drawing/2014/main" id="{092F7600-8799-4025-9326-63AFB50CC2E8}"/>
              </a:ext>
            </a:extLst>
          </p:cNvPr>
          <p:cNvCxnSpPr>
            <a:cxnSpLocks/>
            <a:stCxn id="121" idx="3"/>
            <a:endCxn id="120" idx="1"/>
          </p:cNvCxnSpPr>
          <p:nvPr/>
        </p:nvCxnSpPr>
        <p:spPr>
          <a:xfrm>
            <a:off x="3614448" y="4863019"/>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3" name="Rectángulo redondeado 106">
            <a:extLst>
              <a:ext uri="{FF2B5EF4-FFF2-40B4-BE49-F238E27FC236}">
                <a16:creationId xmlns:a16="http://schemas.microsoft.com/office/drawing/2014/main" id="{ECD1C707-0086-467C-9385-E5B853B2D7A8}"/>
              </a:ext>
            </a:extLst>
          </p:cNvPr>
          <p:cNvSpPr/>
          <p:nvPr/>
        </p:nvSpPr>
        <p:spPr>
          <a:xfrm>
            <a:off x="5832970" y="466783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1 de septiembre</a:t>
            </a:r>
          </a:p>
        </p:txBody>
      </p:sp>
      <p:sp>
        <p:nvSpPr>
          <p:cNvPr id="124" name="Rectángulo redondeado 106">
            <a:extLst>
              <a:ext uri="{FF2B5EF4-FFF2-40B4-BE49-F238E27FC236}">
                <a16:creationId xmlns:a16="http://schemas.microsoft.com/office/drawing/2014/main" id="{8D2D1090-77C3-4EBB-BB37-1DE9B6B55EF6}"/>
              </a:ext>
            </a:extLst>
          </p:cNvPr>
          <p:cNvSpPr/>
          <p:nvPr/>
        </p:nvSpPr>
        <p:spPr>
          <a:xfrm>
            <a:off x="7485999" y="518820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14 de noviembre</a:t>
            </a:r>
          </a:p>
        </p:txBody>
      </p:sp>
      <p:sp>
        <p:nvSpPr>
          <p:cNvPr id="125" name="Rectángulo redondeado 106">
            <a:extLst>
              <a:ext uri="{FF2B5EF4-FFF2-40B4-BE49-F238E27FC236}">
                <a16:creationId xmlns:a16="http://schemas.microsoft.com/office/drawing/2014/main" id="{69479096-AD07-4639-BFE6-6B2D33F06346}"/>
              </a:ext>
            </a:extLst>
          </p:cNvPr>
          <p:cNvSpPr/>
          <p:nvPr/>
        </p:nvSpPr>
        <p:spPr>
          <a:xfrm>
            <a:off x="9139028" y="465279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126" name="Rectángulo redondeado 106">
            <a:extLst>
              <a:ext uri="{FF2B5EF4-FFF2-40B4-BE49-F238E27FC236}">
                <a16:creationId xmlns:a16="http://schemas.microsoft.com/office/drawing/2014/main" id="{628799FA-9303-49E2-82EC-958B463B0B67}"/>
              </a:ext>
            </a:extLst>
          </p:cNvPr>
          <p:cNvSpPr/>
          <p:nvPr/>
        </p:nvSpPr>
        <p:spPr>
          <a:xfrm>
            <a:off x="4194000" y="522621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22 de agosto</a:t>
            </a:r>
          </a:p>
        </p:txBody>
      </p:sp>
      <p:sp>
        <p:nvSpPr>
          <p:cNvPr id="127" name="Rectángulo redondeado 45">
            <a:extLst>
              <a:ext uri="{FF2B5EF4-FFF2-40B4-BE49-F238E27FC236}">
                <a16:creationId xmlns:a16="http://schemas.microsoft.com/office/drawing/2014/main" id="{B3EF5519-531F-4425-A68A-1F9637D1B125}"/>
              </a:ext>
            </a:extLst>
          </p:cNvPr>
          <p:cNvSpPr/>
          <p:nvPr/>
        </p:nvSpPr>
        <p:spPr>
          <a:xfrm>
            <a:off x="1461527" y="5180317"/>
            <a:ext cx="2152921"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RECEPCIÓN</a:t>
            </a:r>
            <a:endParaRPr lang="es-CO" sz="1000" b="1" dirty="0">
              <a:solidFill>
                <a:schemeClr val="tx1"/>
              </a:solidFill>
            </a:endParaRPr>
          </a:p>
        </p:txBody>
      </p:sp>
      <p:cxnSp>
        <p:nvCxnSpPr>
          <p:cNvPr id="128" name="Conector recto 127">
            <a:extLst>
              <a:ext uri="{FF2B5EF4-FFF2-40B4-BE49-F238E27FC236}">
                <a16:creationId xmlns:a16="http://schemas.microsoft.com/office/drawing/2014/main" id="{764EEAB1-7F7C-4D58-BB40-8268EBBD534C}"/>
              </a:ext>
            </a:extLst>
          </p:cNvPr>
          <p:cNvCxnSpPr>
            <a:cxnSpLocks/>
            <a:stCxn id="127" idx="3"/>
            <a:endCxn id="126" idx="1"/>
          </p:cNvCxnSpPr>
          <p:nvPr/>
        </p:nvCxnSpPr>
        <p:spPr>
          <a:xfrm>
            <a:off x="3614448" y="53984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9" name="Rectángulo redondeado 106">
            <a:extLst>
              <a:ext uri="{FF2B5EF4-FFF2-40B4-BE49-F238E27FC236}">
                <a16:creationId xmlns:a16="http://schemas.microsoft.com/office/drawing/2014/main" id="{FF2D81CB-5121-46F9-A628-513DB2C6C379}"/>
              </a:ext>
            </a:extLst>
          </p:cNvPr>
          <p:cNvSpPr/>
          <p:nvPr/>
        </p:nvSpPr>
        <p:spPr>
          <a:xfrm>
            <a:off x="5832970" y="520323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130" name="Rectángulo redondeado 106">
            <a:extLst>
              <a:ext uri="{FF2B5EF4-FFF2-40B4-BE49-F238E27FC236}">
                <a16:creationId xmlns:a16="http://schemas.microsoft.com/office/drawing/2014/main" id="{E67380A6-97A7-48F2-ABA0-DCCCB5147869}"/>
              </a:ext>
            </a:extLst>
          </p:cNvPr>
          <p:cNvSpPr/>
          <p:nvPr/>
        </p:nvSpPr>
        <p:spPr>
          <a:xfrm>
            <a:off x="7469417" y="466783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31" name="Rectángulo redondeado 106">
            <a:extLst>
              <a:ext uri="{FF2B5EF4-FFF2-40B4-BE49-F238E27FC236}">
                <a16:creationId xmlns:a16="http://schemas.microsoft.com/office/drawing/2014/main" id="{D234D60F-051F-457B-9349-EAF9ECDF1D7E}"/>
              </a:ext>
            </a:extLst>
          </p:cNvPr>
          <p:cNvSpPr/>
          <p:nvPr/>
        </p:nvSpPr>
        <p:spPr>
          <a:xfrm>
            <a:off x="9139028" y="518820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36" name="Rectángulo redondeado 36">
            <a:extLst>
              <a:ext uri="{FF2B5EF4-FFF2-40B4-BE49-F238E27FC236}">
                <a16:creationId xmlns:a16="http://schemas.microsoft.com/office/drawing/2014/main" id="{6AA0E8A4-8B79-44E0-B22F-CA14B695DDEA}"/>
              </a:ext>
            </a:extLst>
          </p:cNvPr>
          <p:cNvSpPr/>
          <p:nvPr/>
        </p:nvSpPr>
        <p:spPr>
          <a:xfrm>
            <a:off x="9138906" y="1784018"/>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52" name="CuadroTexto 51">
            <a:extLst>
              <a:ext uri="{FF2B5EF4-FFF2-40B4-BE49-F238E27FC236}">
                <a16:creationId xmlns:a16="http://schemas.microsoft.com/office/drawing/2014/main" id="{CF00CE45-E804-4540-B47C-ABC2E4DDA845}"/>
              </a:ext>
            </a:extLst>
          </p:cNvPr>
          <p:cNvSpPr txBox="1"/>
          <p:nvPr/>
        </p:nvSpPr>
        <p:spPr>
          <a:xfrm>
            <a:off x="2560824" y="310830"/>
            <a:ext cx="5072138"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a:t>
            </a:r>
            <a:endParaRPr lang="es-CO" sz="1600" dirty="0">
              <a:solidFill>
                <a:srgbClr val="0070C0"/>
              </a:solidFill>
            </a:endParaRPr>
          </a:p>
        </p:txBody>
      </p:sp>
      <p:sp>
        <p:nvSpPr>
          <p:cNvPr id="54" name="CuadroTexto 53">
            <a:extLst>
              <a:ext uri="{FF2B5EF4-FFF2-40B4-BE49-F238E27FC236}">
                <a16:creationId xmlns:a16="http://schemas.microsoft.com/office/drawing/2014/main" id="{F80D7A24-A057-42A1-8E98-D1DCFC00B39B}"/>
              </a:ext>
            </a:extLst>
          </p:cNvPr>
          <p:cNvSpPr txBox="1"/>
          <p:nvPr/>
        </p:nvSpPr>
        <p:spPr>
          <a:xfrm>
            <a:off x="232774" y="5724608"/>
            <a:ext cx="8877880" cy="1092607"/>
          </a:xfrm>
          <a:prstGeom prst="rect">
            <a:avLst/>
          </a:prstGeom>
          <a:noFill/>
        </p:spPr>
        <p:txBody>
          <a:bodyPr wrap="none" rtlCol="0">
            <a:spAutoFit/>
          </a:bodyPr>
          <a:lstStyle/>
          <a:p>
            <a:r>
              <a:rPr lang="es-CO" sz="1300" dirty="0"/>
              <a:t>*El enlace nacional es el mismo para muebles e inmuebles</a:t>
            </a:r>
          </a:p>
          <a:p>
            <a:r>
              <a:rPr lang="es-CO" sz="1300" dirty="0"/>
              <a:t>**Tiempo incluye trabajo en campo y trabajo administrativo que requiere de IGAC, ORIP y ANT</a:t>
            </a:r>
          </a:p>
          <a:p>
            <a:r>
              <a:rPr lang="es-CO" sz="1300" b="1" dirty="0"/>
              <a:t>**</a:t>
            </a:r>
            <a:r>
              <a:rPr lang="es-CO" sz="1300" i="1" dirty="0"/>
              <a:t>El tiempo destinado a la recepción de inmuebles depende de:</a:t>
            </a:r>
          </a:p>
          <a:p>
            <a:pPr marL="342900" indent="-342900">
              <a:buAutoNum type="arabicPeriod"/>
            </a:pPr>
            <a:r>
              <a:rPr lang="es-CO" sz="1300" i="1" dirty="0"/>
              <a:t>FARC entregue información de la ubicación del predio (Coordenada o visita al predio) y no se presente oposición a la entrega</a:t>
            </a:r>
          </a:p>
          <a:p>
            <a:pPr marL="342900" indent="-342900">
              <a:buAutoNum type="arabicPeriod"/>
            </a:pPr>
            <a:r>
              <a:rPr lang="es-CO" sz="1300" i="1" dirty="0"/>
              <a:t>Respuesta oportuna de las entidades consultadas (IGAC, ORIP, ANT) </a:t>
            </a:r>
          </a:p>
        </p:txBody>
      </p:sp>
      <p:sp>
        <p:nvSpPr>
          <p:cNvPr id="55" name="Rectángulo 54">
            <a:extLst>
              <a:ext uri="{FF2B5EF4-FFF2-40B4-BE49-F238E27FC236}">
                <a16:creationId xmlns:a16="http://schemas.microsoft.com/office/drawing/2014/main" id="{611FB51C-AE9B-4466-98AF-9C64202F5562}"/>
              </a:ext>
            </a:extLst>
          </p:cNvPr>
          <p:cNvSpPr/>
          <p:nvPr/>
        </p:nvSpPr>
        <p:spPr>
          <a:xfrm>
            <a:off x="9029700" y="6586918"/>
            <a:ext cx="3166744" cy="26727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56" name="CuadroTexto 55">
            <a:extLst>
              <a:ext uri="{FF2B5EF4-FFF2-40B4-BE49-F238E27FC236}">
                <a16:creationId xmlns:a16="http://schemas.microsoft.com/office/drawing/2014/main" id="{E14E51CE-C4FE-43D8-BE0B-77CB8E41CB4C}"/>
              </a:ext>
            </a:extLst>
          </p:cNvPr>
          <p:cNvSpPr txBox="1"/>
          <p:nvPr/>
        </p:nvSpPr>
        <p:spPr>
          <a:xfrm>
            <a:off x="8229357" y="6547990"/>
            <a:ext cx="396264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3" name="Abrir llave 2">
            <a:extLst>
              <a:ext uri="{FF2B5EF4-FFF2-40B4-BE49-F238E27FC236}">
                <a16:creationId xmlns:a16="http://schemas.microsoft.com/office/drawing/2014/main" id="{2DCCC12A-6A3F-44DC-BBF5-2895B9EFED72}"/>
              </a:ext>
            </a:extLst>
          </p:cNvPr>
          <p:cNvSpPr/>
          <p:nvPr/>
        </p:nvSpPr>
        <p:spPr>
          <a:xfrm rot="5400000">
            <a:off x="5642130" y="620118"/>
            <a:ext cx="149543" cy="2090376"/>
          </a:xfrm>
          <a:prstGeom prst="leftBrace">
            <a:avLst>
              <a:gd name="adj1" fmla="val 133960"/>
              <a:gd name="adj2" fmla="val 49151"/>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100"/>
          </a:p>
        </p:txBody>
      </p:sp>
      <p:sp>
        <p:nvSpPr>
          <p:cNvPr id="58" name="CuadroTexto 57">
            <a:extLst>
              <a:ext uri="{FF2B5EF4-FFF2-40B4-BE49-F238E27FC236}">
                <a16:creationId xmlns:a16="http://schemas.microsoft.com/office/drawing/2014/main" id="{4F8CA4CA-47C2-4C78-A165-A67A9A46831A}"/>
              </a:ext>
            </a:extLst>
          </p:cNvPr>
          <p:cNvSpPr txBox="1"/>
          <p:nvPr/>
        </p:nvSpPr>
        <p:spPr>
          <a:xfrm>
            <a:off x="7776423" y="1255768"/>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II</a:t>
            </a:r>
            <a:endParaRPr lang="es-CO" sz="1000" dirty="0">
              <a:solidFill>
                <a:srgbClr val="0070C0"/>
              </a:solidFill>
            </a:endParaRPr>
          </a:p>
        </p:txBody>
      </p:sp>
      <p:sp>
        <p:nvSpPr>
          <p:cNvPr id="59" name="CuadroTexto 58">
            <a:extLst>
              <a:ext uri="{FF2B5EF4-FFF2-40B4-BE49-F238E27FC236}">
                <a16:creationId xmlns:a16="http://schemas.microsoft.com/office/drawing/2014/main" id="{22594786-471B-4C84-9975-9B7B44946A5F}"/>
              </a:ext>
            </a:extLst>
          </p:cNvPr>
          <p:cNvSpPr txBox="1"/>
          <p:nvPr/>
        </p:nvSpPr>
        <p:spPr>
          <a:xfrm>
            <a:off x="5330899" y="1253661"/>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a:t>
            </a:r>
            <a:endParaRPr lang="es-CO" sz="1000" dirty="0">
              <a:solidFill>
                <a:srgbClr val="0070C0"/>
              </a:solidFill>
            </a:endParaRPr>
          </a:p>
        </p:txBody>
      </p:sp>
    </p:spTree>
    <p:extLst>
      <p:ext uri="{BB962C8B-B14F-4D97-AF65-F5344CB8AC3E}">
        <p14:creationId xmlns:p14="http://schemas.microsoft.com/office/powerpoint/2010/main" val="23902098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99AF598-26EB-403E-9F03-1F101C7789E4}"/>
              </a:ext>
            </a:extLst>
          </p:cNvPr>
          <p:cNvPicPr>
            <a:picLocks noChangeAspect="1"/>
          </p:cNvPicPr>
          <p:nvPr/>
        </p:nvPicPr>
        <p:blipFill>
          <a:blip r:embed="rId2"/>
          <a:stretch>
            <a:fillRect/>
          </a:stretch>
        </p:blipFill>
        <p:spPr>
          <a:xfrm>
            <a:off x="85034" y="1499970"/>
            <a:ext cx="7631947" cy="5045242"/>
          </a:xfrm>
          <a:prstGeom prst="rect">
            <a:avLst/>
          </a:prstGeom>
        </p:spPr>
      </p:pic>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86044" y="6535544"/>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804970" y="219160"/>
            <a:ext cx="6206795" cy="707886"/>
          </a:xfrm>
          <a:prstGeom prst="rect">
            <a:avLst/>
          </a:prstGeom>
          <a:noFill/>
        </p:spPr>
        <p:txBody>
          <a:bodyPr wrap="square" rtlCol="0">
            <a:spAutoFit/>
          </a:bodyPr>
          <a:lstStyle/>
          <a:p>
            <a:pPr algn="ctr"/>
            <a:r>
              <a:rPr lang="es-CO" sz="2000" b="1" dirty="0">
                <a:solidFill>
                  <a:srgbClr val="002060"/>
                </a:solidFill>
              </a:rPr>
              <a:t>BLOQUE NOROCCIDENTAL</a:t>
            </a:r>
          </a:p>
          <a:p>
            <a:pPr algn="ctr"/>
            <a:r>
              <a:rPr lang="es-CO" sz="2000" b="1" dirty="0">
                <a:solidFill>
                  <a:srgbClr val="002060"/>
                </a:solidFill>
              </a:rPr>
              <a:t>62 INMUEBLES SIN INFORMACIÓN (48 DÍAS EN CAMPO)</a:t>
            </a:r>
          </a:p>
        </p:txBody>
      </p:sp>
      <p:graphicFrame>
        <p:nvGraphicFramePr>
          <p:cNvPr id="12" name="Tabla 11">
            <a:extLst>
              <a:ext uri="{FF2B5EF4-FFF2-40B4-BE49-F238E27FC236}">
                <a16:creationId xmlns:a16="http://schemas.microsoft.com/office/drawing/2014/main" id="{BB2F9E6D-FAD4-4B45-ACDD-3FA7C84FCFCA}"/>
              </a:ext>
            </a:extLst>
          </p:cNvPr>
          <p:cNvGraphicFramePr>
            <a:graphicFrameLocks noGrp="1"/>
          </p:cNvGraphicFramePr>
          <p:nvPr/>
        </p:nvGraphicFramePr>
        <p:xfrm>
          <a:off x="7783824" y="1708751"/>
          <a:ext cx="4200358" cy="1201028"/>
        </p:xfrm>
        <a:graphic>
          <a:graphicData uri="http://schemas.openxmlformats.org/drawingml/2006/table">
            <a:tbl>
              <a:tblPr/>
              <a:tblGrid>
                <a:gridCol w="362810">
                  <a:extLst>
                    <a:ext uri="{9D8B030D-6E8A-4147-A177-3AD203B41FA5}">
                      <a16:colId xmlns:a16="http://schemas.microsoft.com/office/drawing/2014/main" val="601856035"/>
                    </a:ext>
                  </a:extLst>
                </a:gridCol>
                <a:gridCol w="2188857">
                  <a:extLst>
                    <a:ext uri="{9D8B030D-6E8A-4147-A177-3AD203B41FA5}">
                      <a16:colId xmlns:a16="http://schemas.microsoft.com/office/drawing/2014/main" val="1799642618"/>
                    </a:ext>
                  </a:extLst>
                </a:gridCol>
                <a:gridCol w="1648691">
                  <a:extLst>
                    <a:ext uri="{9D8B030D-6E8A-4147-A177-3AD203B41FA5}">
                      <a16:colId xmlns:a16="http://schemas.microsoft.com/office/drawing/2014/main" val="946667585"/>
                    </a:ext>
                  </a:extLst>
                </a:gridCol>
              </a:tblGrid>
              <a:tr h="195670">
                <a:tc gridSpan="3">
                  <a:txBody>
                    <a:bodyPr/>
                    <a:lstStyle/>
                    <a:p>
                      <a:pPr algn="ctr" rtl="0" fontAlgn="ctr"/>
                      <a:r>
                        <a:rPr lang="es-ES" sz="1400" b="1" i="0" u="none" strike="noStrike" dirty="0">
                          <a:solidFill>
                            <a:srgbClr val="FFFFFF"/>
                          </a:solidFill>
                          <a:effectLst/>
                          <a:latin typeface="Calibri" panose="020F0502020204030204" pitchFamily="34" charset="0"/>
                        </a:rPr>
                        <a:t>GRUPO 1</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hMerge="1">
                  <a:txBody>
                    <a:bodyPr/>
                    <a:lstStyle/>
                    <a:p>
                      <a:pPr algn="ctr" rtl="0" fontAlgn="ctr"/>
                      <a:endParaRPr lang="es-ES" sz="1100" b="1" i="0" u="none" strike="noStrike" dirty="0">
                        <a:solidFill>
                          <a:srgbClr val="FFFFFF"/>
                        </a:solidFill>
                        <a:effectLst/>
                        <a:latin typeface="Calibri" panose="020F050202020403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hMerge="1">
                  <a:txBody>
                    <a:bodyPr/>
                    <a:lstStyle/>
                    <a:p>
                      <a:pPr algn="ctr" rtl="0" fontAlgn="ctr"/>
                      <a:endParaRPr lang="es-ES" sz="1100" b="1" i="0" u="none" strike="noStrike" dirty="0">
                        <a:solidFill>
                          <a:srgbClr val="FFFFFF"/>
                        </a:solidFill>
                        <a:effectLst/>
                        <a:latin typeface="Calibri" panose="020F050202020403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2227322424"/>
                  </a:ext>
                </a:extLst>
              </a:tr>
              <a:tr h="195670">
                <a:tc>
                  <a:txBody>
                    <a:bodyPr/>
                    <a:lstStyle/>
                    <a:p>
                      <a:pPr algn="ctr" rtl="0" fontAlgn="ctr"/>
                      <a:r>
                        <a:rPr lang="es-ES" sz="1100" b="1" i="0" u="none" strike="noStrike">
                          <a:solidFill>
                            <a:srgbClr val="FFFFFF"/>
                          </a:solidFill>
                          <a:effectLst/>
                          <a:latin typeface="Calibri" panose="020F0502020204030204" pitchFamily="34" charset="0"/>
                        </a:rPr>
                        <a:t>Ruta</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ES" sz="1100" b="1" i="0" u="none" strike="noStrike" dirty="0">
                          <a:solidFill>
                            <a:srgbClr val="FFFFFF"/>
                          </a:solidFill>
                          <a:effectLst/>
                          <a:latin typeface="Calibri" panose="020F0502020204030204" pitchFamily="34" charset="0"/>
                        </a:rPr>
                        <a:t>MUNICIPIO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ES" sz="1100" b="1" i="0" u="none" strike="noStrike" dirty="0">
                          <a:solidFill>
                            <a:srgbClr val="FFFFFF"/>
                          </a:solidFill>
                          <a:effectLst/>
                          <a:latin typeface="Calibri" panose="020F0502020204030204" pitchFamily="34" charset="0"/>
                        </a:rPr>
                        <a:t>ÍTEM SIN INFORMACIÓN</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3781915336"/>
                  </a:ext>
                </a:extLst>
              </a:tr>
              <a:tr h="195670">
                <a:tc>
                  <a:txBody>
                    <a:bodyPr/>
                    <a:lstStyle/>
                    <a:p>
                      <a:pPr algn="ctr" rtl="0" fontAlgn="ctr"/>
                      <a:r>
                        <a:rPr lang="es-ES" sz="1100" b="0" i="0" u="none" strike="noStrike" dirty="0">
                          <a:solidFill>
                            <a:srgbClr val="000000"/>
                          </a:solidFill>
                          <a:effectLst/>
                          <a:latin typeface="Calibri" panose="020F0502020204030204" pitchFamily="34" charset="0"/>
                        </a:rPr>
                        <a:t>1</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buClr>
                          <a:srgbClr val="000000"/>
                        </a:buClr>
                        <a:buSzPts val="1100"/>
                        <a:buFont typeface="Arial" panose="020B0604020202020204" pitchFamily="34" charset="0"/>
                        <a:buNone/>
                      </a:pPr>
                      <a:r>
                        <a:rPr lang="es-ES" sz="1100" b="0" i="0" u="none" strike="noStrike" dirty="0">
                          <a:solidFill>
                            <a:srgbClr val="000000"/>
                          </a:solidFill>
                          <a:effectLst/>
                          <a:latin typeface="Calibri" panose="020F0502020204030204" pitchFamily="34" charset="0"/>
                        </a:rPr>
                        <a:t>ANORÍ</a:t>
                      </a:r>
                      <a:endParaRPr lang="es-ES" sz="1100" b="0" i="0" u="none" strike="noStrike" dirty="0">
                        <a:solidFill>
                          <a:srgbClr val="000000"/>
                        </a:solidFill>
                        <a:effectLst/>
                        <a:latin typeface="Arial" panose="020B060402020202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dirty="0">
                          <a:solidFill>
                            <a:srgbClr val="000000"/>
                          </a:solidFill>
                          <a:effectLst/>
                          <a:latin typeface="Calibri" panose="020F0502020204030204" pitchFamily="34" charset="0"/>
                        </a:rPr>
                        <a:t>5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110512"/>
                  </a:ext>
                </a:extLst>
              </a:tr>
              <a:tr h="195670">
                <a:tc>
                  <a:txBody>
                    <a:bodyPr/>
                    <a:lstStyle/>
                    <a:p>
                      <a:pPr algn="ctr" rtl="0" fontAlgn="ctr"/>
                      <a:r>
                        <a:rPr lang="es-ES" sz="1100" b="0" i="0" u="none" strike="noStrike">
                          <a:solidFill>
                            <a:srgbClr val="000000"/>
                          </a:solidFill>
                          <a:effectLst/>
                          <a:latin typeface="Calibri" panose="020F0502020204030204" pitchFamily="34" charset="0"/>
                        </a:rPr>
                        <a:t>2</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buClr>
                          <a:srgbClr val="000000"/>
                        </a:buClr>
                        <a:buSzPts val="1100"/>
                        <a:buFont typeface="Arial" panose="020B0604020202020204" pitchFamily="34" charset="0"/>
                        <a:buNone/>
                      </a:pPr>
                      <a:r>
                        <a:rPr lang="es-ES" sz="1100" b="0" i="0" u="none" strike="noStrike" dirty="0">
                          <a:solidFill>
                            <a:srgbClr val="000000"/>
                          </a:solidFill>
                          <a:effectLst/>
                          <a:latin typeface="Calibri" panose="020F0502020204030204" pitchFamily="34" charset="0"/>
                        </a:rPr>
                        <a:t>REMEDIOS</a:t>
                      </a:r>
                      <a:endParaRPr lang="es-ES" sz="1100" b="0" i="0" u="none" strike="noStrike" dirty="0">
                        <a:solidFill>
                          <a:srgbClr val="000000"/>
                        </a:solidFill>
                        <a:effectLst/>
                        <a:latin typeface="Arial" panose="020B060402020202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dirty="0">
                          <a:solidFill>
                            <a:srgbClr val="000000"/>
                          </a:solidFill>
                          <a:effectLst/>
                          <a:latin typeface="Calibri" panose="020F0502020204030204" pitchFamily="34" charset="0"/>
                        </a:rPr>
                        <a:t>19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3340545"/>
                  </a:ext>
                </a:extLst>
              </a:tr>
              <a:tr h="195670">
                <a:tc>
                  <a:txBody>
                    <a:bodyPr/>
                    <a:lstStyle/>
                    <a:p>
                      <a:pPr algn="ctr" rtl="0" fontAlgn="ctr"/>
                      <a:r>
                        <a:rPr lang="es-ES" sz="1100" b="0" i="0" u="none" strike="noStrike">
                          <a:solidFill>
                            <a:srgbClr val="000000"/>
                          </a:solidFill>
                          <a:effectLst/>
                          <a:latin typeface="Calibri" panose="020F0502020204030204" pitchFamily="34" charset="0"/>
                        </a:rPr>
                        <a:t>3</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buClr>
                          <a:srgbClr val="000000"/>
                        </a:buClr>
                        <a:buSzPts val="1100"/>
                        <a:buFont typeface="Arial" panose="020B0604020202020204" pitchFamily="34" charset="0"/>
                        <a:buNone/>
                      </a:pPr>
                      <a:r>
                        <a:rPr lang="es-ES" sz="1100" b="0" i="0" u="none" strike="noStrike" dirty="0">
                          <a:solidFill>
                            <a:srgbClr val="000000"/>
                          </a:solidFill>
                          <a:effectLst/>
                          <a:latin typeface="Calibri" panose="020F0502020204030204" pitchFamily="34" charset="0"/>
                        </a:rPr>
                        <a:t>SEGOVIA</a:t>
                      </a:r>
                      <a:endParaRPr lang="es-ES" sz="1100" b="0" i="0" u="none" strike="noStrike" dirty="0">
                        <a:solidFill>
                          <a:srgbClr val="000000"/>
                        </a:solidFill>
                        <a:effectLst/>
                        <a:latin typeface="Arial" panose="020B060402020202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3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3360883"/>
                  </a:ext>
                </a:extLst>
              </a:tr>
              <a:tr h="195670">
                <a:tc>
                  <a:txBody>
                    <a:bodyPr/>
                    <a:lstStyle/>
                    <a:p>
                      <a:pPr algn="ctr" rtl="0" fontAlgn="ctr"/>
                      <a:r>
                        <a:rPr lang="es-ES" sz="1100" b="0" i="0" u="none" strike="noStrike">
                          <a:solidFill>
                            <a:srgbClr val="000000"/>
                          </a:solidFill>
                          <a:effectLst/>
                          <a:latin typeface="Calibri" panose="020F0502020204030204" pitchFamily="34" charset="0"/>
                        </a:rPr>
                        <a:t>4</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EL BAGRE</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13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115267"/>
                  </a:ext>
                </a:extLst>
              </a:tr>
            </a:tbl>
          </a:graphicData>
        </a:graphic>
      </p:graphicFrame>
      <p:graphicFrame>
        <p:nvGraphicFramePr>
          <p:cNvPr id="2" name="Tabla 1">
            <a:extLst>
              <a:ext uri="{FF2B5EF4-FFF2-40B4-BE49-F238E27FC236}">
                <a16:creationId xmlns:a16="http://schemas.microsoft.com/office/drawing/2014/main" id="{F64F557A-539E-4ACA-89E3-A8A6D724F40E}"/>
              </a:ext>
            </a:extLst>
          </p:cNvPr>
          <p:cNvGraphicFramePr>
            <a:graphicFrameLocks noGrp="1"/>
          </p:cNvGraphicFramePr>
          <p:nvPr/>
        </p:nvGraphicFramePr>
        <p:xfrm>
          <a:off x="7760654" y="3920769"/>
          <a:ext cx="4214212" cy="2188696"/>
        </p:xfrm>
        <a:graphic>
          <a:graphicData uri="http://schemas.openxmlformats.org/drawingml/2006/table">
            <a:tbl>
              <a:tblPr/>
              <a:tblGrid>
                <a:gridCol w="362810">
                  <a:extLst>
                    <a:ext uri="{9D8B030D-6E8A-4147-A177-3AD203B41FA5}">
                      <a16:colId xmlns:a16="http://schemas.microsoft.com/office/drawing/2014/main" val="601856035"/>
                    </a:ext>
                  </a:extLst>
                </a:gridCol>
                <a:gridCol w="2202711">
                  <a:extLst>
                    <a:ext uri="{9D8B030D-6E8A-4147-A177-3AD203B41FA5}">
                      <a16:colId xmlns:a16="http://schemas.microsoft.com/office/drawing/2014/main" val="1799642618"/>
                    </a:ext>
                  </a:extLst>
                </a:gridCol>
                <a:gridCol w="1648691">
                  <a:extLst>
                    <a:ext uri="{9D8B030D-6E8A-4147-A177-3AD203B41FA5}">
                      <a16:colId xmlns:a16="http://schemas.microsoft.com/office/drawing/2014/main" val="946667585"/>
                    </a:ext>
                  </a:extLst>
                </a:gridCol>
              </a:tblGrid>
              <a:tr h="195670">
                <a:tc gridSpan="3">
                  <a:txBody>
                    <a:bodyPr/>
                    <a:lstStyle/>
                    <a:p>
                      <a:pPr algn="ctr" rtl="0" fontAlgn="ctr"/>
                      <a:r>
                        <a:rPr lang="es-ES" sz="1400" b="1" i="0" u="none" strike="noStrike" dirty="0">
                          <a:solidFill>
                            <a:srgbClr val="FFFFFF"/>
                          </a:solidFill>
                          <a:effectLst/>
                          <a:latin typeface="Calibri" panose="020F0502020204030204" pitchFamily="34" charset="0"/>
                        </a:rPr>
                        <a:t>GRUPO 2</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hMerge="1">
                  <a:txBody>
                    <a:bodyPr/>
                    <a:lstStyle/>
                    <a:p>
                      <a:pPr algn="ctr" rtl="0" fontAlgn="ctr"/>
                      <a:endParaRPr lang="es-ES" sz="1100" b="1" i="0" u="none" strike="noStrike" dirty="0">
                        <a:solidFill>
                          <a:srgbClr val="FFFFFF"/>
                        </a:solidFill>
                        <a:effectLst/>
                        <a:latin typeface="Calibri" panose="020F050202020403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hMerge="1">
                  <a:txBody>
                    <a:bodyPr/>
                    <a:lstStyle/>
                    <a:p>
                      <a:pPr algn="ctr" rtl="0" fontAlgn="ctr"/>
                      <a:endParaRPr lang="es-ES" sz="1100" b="1" i="0" u="none" strike="noStrike" dirty="0">
                        <a:solidFill>
                          <a:srgbClr val="FFFFFF"/>
                        </a:solidFill>
                        <a:effectLst/>
                        <a:latin typeface="Calibri" panose="020F050202020403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484789556"/>
                  </a:ext>
                </a:extLst>
              </a:tr>
              <a:tr h="195670">
                <a:tc>
                  <a:txBody>
                    <a:bodyPr/>
                    <a:lstStyle/>
                    <a:p>
                      <a:pPr algn="ctr" rtl="0" fontAlgn="ctr"/>
                      <a:r>
                        <a:rPr lang="es-ES" sz="1100" b="1" i="0" u="none" strike="noStrike">
                          <a:solidFill>
                            <a:srgbClr val="FFFFFF"/>
                          </a:solidFill>
                          <a:effectLst/>
                          <a:latin typeface="Calibri" panose="020F0502020204030204" pitchFamily="34" charset="0"/>
                        </a:rPr>
                        <a:t>Ruta</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ES" sz="1100" b="1" i="0" u="none" strike="noStrike" dirty="0">
                          <a:solidFill>
                            <a:srgbClr val="FFFFFF"/>
                          </a:solidFill>
                          <a:effectLst/>
                          <a:latin typeface="Calibri" panose="020F0502020204030204" pitchFamily="34" charset="0"/>
                        </a:rPr>
                        <a:t>MUNICIPIO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ES" sz="1100" b="1" i="0" u="none" strike="noStrike" dirty="0">
                          <a:solidFill>
                            <a:srgbClr val="FFFFFF"/>
                          </a:solidFill>
                          <a:effectLst/>
                          <a:latin typeface="Calibri" panose="020F0502020204030204" pitchFamily="34" charset="0"/>
                        </a:rPr>
                        <a:t>ÍTEM SIN INFORMACIÓN</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3781915336"/>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1</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DABEIBA</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5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4388443"/>
                  </a:ext>
                </a:extLst>
              </a:tr>
              <a:tr h="204988">
                <a:tc>
                  <a:txBody>
                    <a:bodyPr/>
                    <a:lstStyle/>
                    <a:p>
                      <a:pPr algn="ctr" rtl="0" fontAlgn="ctr"/>
                      <a:r>
                        <a:rPr lang="es-ES" sz="1100" b="0" i="0" u="sng" strike="noStrike" dirty="0">
                          <a:solidFill>
                            <a:srgbClr val="000000"/>
                          </a:solidFill>
                          <a:effectLst/>
                          <a:latin typeface="Calibri" panose="020F0502020204030204" pitchFamily="34" charset="0"/>
                        </a:rPr>
                        <a:t>2</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 CARMEN DEL DARIÉN\(CUBARADÓ)</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0562420"/>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3</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RIOSUCIO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2650893"/>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4</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TIERRALTA</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10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68573"/>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5</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CHIGORODÓ</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2935383"/>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6</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TURBO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2692932"/>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7</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URRAO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12970"/>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8</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ITUANGO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641136"/>
                  </a:ext>
                </a:extLst>
              </a:tr>
              <a:tr h="195670">
                <a:tc>
                  <a:txBody>
                    <a:bodyPr/>
                    <a:lstStyle/>
                    <a:p>
                      <a:pPr algn="ctr" rtl="0" fontAlgn="ctr"/>
                      <a:r>
                        <a:rPr lang="es-ES" sz="1100" b="0" i="0" u="sng" strike="noStrike" dirty="0">
                          <a:solidFill>
                            <a:srgbClr val="000000"/>
                          </a:solidFill>
                          <a:effectLst/>
                          <a:latin typeface="Calibri" panose="020F0502020204030204" pitchFamily="34" charset="0"/>
                        </a:rPr>
                        <a:t>9</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TARAZA</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4451272"/>
                  </a:ext>
                </a:extLst>
              </a:tr>
            </a:tbl>
          </a:graphicData>
        </a:graphic>
      </p:graphicFrame>
    </p:spTree>
    <p:extLst>
      <p:ext uri="{BB962C8B-B14F-4D97-AF65-F5344CB8AC3E}">
        <p14:creationId xmlns:p14="http://schemas.microsoft.com/office/powerpoint/2010/main" val="26571017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48003" y="6555641"/>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777094" y="278254"/>
            <a:ext cx="6206795" cy="707886"/>
          </a:xfrm>
          <a:prstGeom prst="rect">
            <a:avLst/>
          </a:prstGeom>
          <a:noFill/>
        </p:spPr>
        <p:txBody>
          <a:bodyPr wrap="square" rtlCol="0">
            <a:spAutoFit/>
          </a:bodyPr>
          <a:lstStyle/>
          <a:p>
            <a:pPr algn="ctr"/>
            <a:r>
              <a:rPr lang="es-CO" sz="2000" b="1" dirty="0">
                <a:solidFill>
                  <a:srgbClr val="002060"/>
                </a:solidFill>
              </a:rPr>
              <a:t>BLOQUE NOROCCIDENTAL</a:t>
            </a:r>
          </a:p>
          <a:p>
            <a:pPr algn="ctr"/>
            <a:r>
              <a:rPr lang="es-CO" sz="2000" b="1" dirty="0">
                <a:solidFill>
                  <a:srgbClr val="002060"/>
                </a:solidFill>
              </a:rPr>
              <a:t>183 BIENES MUEBLES (14 DÍAS EN CAMPO)</a:t>
            </a:r>
          </a:p>
        </p:txBody>
      </p:sp>
      <p:pic>
        <p:nvPicPr>
          <p:cNvPr id="2" name="Imagen 1">
            <a:extLst>
              <a:ext uri="{FF2B5EF4-FFF2-40B4-BE49-F238E27FC236}">
                <a16:creationId xmlns:a16="http://schemas.microsoft.com/office/drawing/2014/main" id="{B7F7A9A9-9CD8-481D-8979-C95BC6E94D50}"/>
              </a:ext>
            </a:extLst>
          </p:cNvPr>
          <p:cNvPicPr>
            <a:picLocks noChangeAspect="1"/>
          </p:cNvPicPr>
          <p:nvPr/>
        </p:nvPicPr>
        <p:blipFill>
          <a:blip r:embed="rId5"/>
          <a:stretch>
            <a:fillRect/>
          </a:stretch>
        </p:blipFill>
        <p:spPr>
          <a:xfrm>
            <a:off x="560939" y="1357312"/>
            <a:ext cx="6409704" cy="4269864"/>
          </a:xfrm>
          <a:prstGeom prst="rect">
            <a:avLst/>
          </a:prstGeom>
        </p:spPr>
      </p:pic>
      <p:graphicFrame>
        <p:nvGraphicFramePr>
          <p:cNvPr id="3" name="Tabla 2">
            <a:extLst>
              <a:ext uri="{FF2B5EF4-FFF2-40B4-BE49-F238E27FC236}">
                <a16:creationId xmlns:a16="http://schemas.microsoft.com/office/drawing/2014/main" id="{7DE2672B-4EB8-4875-A9E7-AD43367434E4}"/>
              </a:ext>
            </a:extLst>
          </p:cNvPr>
          <p:cNvGraphicFramePr>
            <a:graphicFrameLocks noGrp="1"/>
          </p:cNvGraphicFramePr>
          <p:nvPr/>
        </p:nvGraphicFramePr>
        <p:xfrm>
          <a:off x="7293339" y="1620461"/>
          <a:ext cx="4621824" cy="1349778"/>
        </p:xfrm>
        <a:graphic>
          <a:graphicData uri="http://schemas.openxmlformats.org/drawingml/2006/table">
            <a:tbl>
              <a:tblPr/>
              <a:tblGrid>
                <a:gridCol w="846931">
                  <a:extLst>
                    <a:ext uri="{9D8B030D-6E8A-4147-A177-3AD203B41FA5}">
                      <a16:colId xmlns:a16="http://schemas.microsoft.com/office/drawing/2014/main" val="2414700199"/>
                    </a:ext>
                  </a:extLst>
                </a:gridCol>
                <a:gridCol w="1229286">
                  <a:extLst>
                    <a:ext uri="{9D8B030D-6E8A-4147-A177-3AD203B41FA5}">
                      <a16:colId xmlns:a16="http://schemas.microsoft.com/office/drawing/2014/main" val="813840251"/>
                    </a:ext>
                  </a:extLst>
                </a:gridCol>
                <a:gridCol w="2545607">
                  <a:extLst>
                    <a:ext uri="{9D8B030D-6E8A-4147-A177-3AD203B41FA5}">
                      <a16:colId xmlns:a16="http://schemas.microsoft.com/office/drawing/2014/main" val="764325027"/>
                    </a:ext>
                  </a:extLst>
                </a:gridCol>
              </a:tblGrid>
              <a:tr h="373130">
                <a:tc>
                  <a:txBody>
                    <a:bodyPr/>
                    <a:lstStyle/>
                    <a:p>
                      <a:pPr algn="ctr" rtl="0" fontAlgn="ctr"/>
                      <a:r>
                        <a:rPr lang="es-CO" sz="1400" b="1" i="0" u="none" strike="noStrike" dirty="0">
                          <a:solidFill>
                            <a:srgbClr val="FFFFFF"/>
                          </a:solidFill>
                          <a:effectLst/>
                          <a:latin typeface="Calibri" panose="020F0502020204030204" pitchFamily="34" charset="0"/>
                        </a:rPr>
                        <a:t>Ruta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CO" sz="1400" b="1" i="0" u="none" strike="noStrike" dirty="0">
                          <a:solidFill>
                            <a:srgbClr val="FFFFFF"/>
                          </a:solidFill>
                          <a:effectLst/>
                          <a:latin typeface="Calibri" panose="020F0502020204030204" pitchFamily="34" charset="0"/>
                        </a:rPr>
                        <a:t>MUNICIPIO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CO" sz="1400" b="1" i="0" u="none" strike="noStrike" dirty="0">
                          <a:solidFill>
                            <a:srgbClr val="FFFFFF"/>
                          </a:solidFill>
                          <a:effectLst/>
                          <a:latin typeface="Calibri" panose="020F0502020204030204" pitchFamily="34" charset="0"/>
                        </a:rPr>
                        <a:t>ÍTEM SIN INFORMACIÓN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1216182957"/>
                  </a:ext>
                </a:extLst>
              </a:tr>
              <a:tr h="723283">
                <a:tc>
                  <a:txBody>
                    <a:bodyPr/>
                    <a:lstStyle/>
                    <a:p>
                      <a:pPr algn="ctr" rtl="0" fontAlgn="ctr"/>
                      <a:r>
                        <a:rPr lang="es-CO" sz="1600" b="0" i="0" u="none" strike="noStrike" dirty="0">
                          <a:solidFill>
                            <a:srgbClr val="000000"/>
                          </a:solidFill>
                          <a:effectLst/>
                          <a:latin typeface="Arial Narrow" panose="020B0606020202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buClr>
                          <a:srgbClr val="000000"/>
                        </a:buClr>
                        <a:buSzPts val="1100"/>
                        <a:buFont typeface="Arial Narrow" panose="020B0606020202030204" pitchFamily="34" charset="0"/>
                        <a:buNone/>
                      </a:pPr>
                      <a:r>
                        <a:rPr lang="es-ES" sz="1600" b="0" i="0" u="none" strike="noStrike" dirty="0">
                          <a:solidFill>
                            <a:srgbClr val="000000"/>
                          </a:solidFill>
                          <a:effectLst/>
                          <a:latin typeface="Arial Narrow" panose="020B0606020202030204" pitchFamily="34" charset="0"/>
                        </a:rPr>
                        <a:t>Anorí</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152 Muebles y Enseres, 2 Semovientes Y 7 Vehículos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190643"/>
                  </a:ext>
                </a:extLst>
              </a:tr>
              <a:tr h="219075">
                <a:tc>
                  <a:txBody>
                    <a:bodyPr/>
                    <a:lstStyle/>
                    <a:p>
                      <a:pPr algn="ctr" rtl="0" fontAlgn="ct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SIN DATO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22 Vehículos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8288730"/>
                  </a:ext>
                </a:extLst>
              </a:tr>
            </a:tbl>
          </a:graphicData>
        </a:graphic>
      </p:graphicFrame>
    </p:spTree>
    <p:extLst>
      <p:ext uri="{BB962C8B-B14F-4D97-AF65-F5344CB8AC3E}">
        <p14:creationId xmlns:p14="http://schemas.microsoft.com/office/powerpoint/2010/main" val="3783893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39" name="Rectángulo redondeado 38"/>
          <p:cNvSpPr/>
          <p:nvPr/>
        </p:nvSpPr>
        <p:spPr>
          <a:xfrm>
            <a:off x="4217626" y="1789325"/>
            <a:ext cx="1386705" cy="516364"/>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R</a:t>
            </a:r>
            <a:r>
              <a:rPr lang="es-CO" sz="1200" b="1" dirty="0">
                <a:solidFill>
                  <a:schemeClr val="tx1"/>
                </a:solidFill>
              </a:rPr>
              <a:t>ECEPCIÓN MUEBLES</a:t>
            </a:r>
          </a:p>
        </p:txBody>
      </p:sp>
      <p:sp>
        <p:nvSpPr>
          <p:cNvPr id="46" name="Rectángulo redondeado 45"/>
          <p:cNvSpPr/>
          <p:nvPr/>
        </p:nvSpPr>
        <p:spPr>
          <a:xfrm>
            <a:off x="1454776" y="2497567"/>
            <a:ext cx="2152921" cy="436212"/>
          </a:xfrm>
          <a:prstGeom prst="roundRect">
            <a:avLst/>
          </a:prstGeom>
          <a:solidFill>
            <a:srgbClr val="7030A0">
              <a:alpha val="41000"/>
            </a:srgbClr>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TIEMPO</a:t>
            </a:r>
            <a:endParaRPr lang="es-CO" sz="1000" b="1" dirty="0">
              <a:solidFill>
                <a:schemeClr val="tx1"/>
              </a:solidFill>
            </a:endParaRPr>
          </a:p>
        </p:txBody>
      </p:sp>
      <p:sp>
        <p:nvSpPr>
          <p:cNvPr id="50" name="Rectángulo redondeado 49"/>
          <p:cNvSpPr/>
          <p:nvPr/>
        </p:nvSpPr>
        <p:spPr>
          <a:xfrm>
            <a:off x="1844446" y="1602264"/>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69" name="Conector recto 68"/>
          <p:cNvCxnSpPr>
            <a:cxnSpLocks/>
            <a:stCxn id="46" idx="3"/>
            <a:endCxn id="107" idx="1"/>
          </p:cNvCxnSpPr>
          <p:nvPr/>
        </p:nvCxnSpPr>
        <p:spPr>
          <a:xfrm flipV="1">
            <a:off x="3607697" y="2709942"/>
            <a:ext cx="576550" cy="573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7" name="Rectángulo redondeado 106"/>
          <p:cNvSpPr/>
          <p:nvPr/>
        </p:nvSpPr>
        <p:spPr>
          <a:xfrm>
            <a:off x="4184247" y="253773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8 días</a:t>
            </a:r>
            <a:endParaRPr lang="es-CO" sz="1200" b="1" dirty="0">
              <a:solidFill>
                <a:schemeClr val="tx1"/>
              </a:solidFill>
            </a:endParaRPr>
          </a:p>
        </p:txBody>
      </p:sp>
      <p:sp>
        <p:nvSpPr>
          <p:cNvPr id="57" name="Rectángulo redondeado 106">
            <a:extLst>
              <a:ext uri="{FF2B5EF4-FFF2-40B4-BE49-F238E27FC236}">
                <a16:creationId xmlns:a16="http://schemas.microsoft.com/office/drawing/2014/main" id="{AD1153BD-A86A-4530-BB91-B3DC2C66249E}"/>
              </a:ext>
            </a:extLst>
          </p:cNvPr>
          <p:cNvSpPr/>
          <p:nvPr/>
        </p:nvSpPr>
        <p:spPr>
          <a:xfrm>
            <a:off x="5844638" y="253763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21 días</a:t>
            </a:r>
            <a:endParaRPr lang="es-CO" sz="1200" b="1" dirty="0">
              <a:solidFill>
                <a:schemeClr val="tx1"/>
              </a:solidFill>
            </a:endParaRPr>
          </a:p>
        </p:txBody>
      </p:sp>
      <p:sp>
        <p:nvSpPr>
          <p:cNvPr id="72" name="Rectángulo redondeado 106">
            <a:extLst>
              <a:ext uri="{FF2B5EF4-FFF2-40B4-BE49-F238E27FC236}">
                <a16:creationId xmlns:a16="http://schemas.microsoft.com/office/drawing/2014/main" id="{C7BFED1C-0692-4EF3-ADFC-9CECE1D82C0F}"/>
              </a:ext>
            </a:extLst>
          </p:cNvPr>
          <p:cNvSpPr/>
          <p:nvPr/>
        </p:nvSpPr>
        <p:spPr>
          <a:xfrm>
            <a:off x="7462187" y="253694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73 días</a:t>
            </a:r>
            <a:endParaRPr lang="es-CO" sz="1200" b="1" dirty="0">
              <a:solidFill>
                <a:schemeClr val="tx1"/>
              </a:solidFill>
            </a:endParaRP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4184247" y="308527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4184245" y="362708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4184246" y="416964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54776" y="3039626"/>
            <a:ext cx="2152921" cy="436212"/>
          </a:xfrm>
          <a:prstGeom prst="roundRect">
            <a:avLst/>
          </a:prstGeom>
          <a:solidFill>
            <a:srgbClr val="7030A0">
              <a:alpha val="41000"/>
            </a:srgbClr>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NACIONALES</a:t>
            </a:r>
            <a:endParaRPr lang="es-CO" sz="1000" b="1" dirty="0">
              <a:solidFill>
                <a:schemeClr val="tx1"/>
              </a:solidFill>
            </a:endParaRP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451774" y="3581685"/>
            <a:ext cx="2152921" cy="436212"/>
          </a:xfrm>
          <a:prstGeom prst="roundRect">
            <a:avLst/>
          </a:prstGeom>
          <a:solidFill>
            <a:srgbClr val="7030A0">
              <a:alpha val="41000"/>
            </a:srgbClr>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TERRITORIALES</a:t>
            </a:r>
            <a:endParaRPr lang="es-CO" sz="1000" b="1" dirty="0">
              <a:solidFill>
                <a:schemeClr val="tx1"/>
              </a:solidFill>
            </a:endParaRP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1451773" y="4123744"/>
            <a:ext cx="2152921" cy="436212"/>
          </a:xfrm>
          <a:prstGeom prst="roundRect">
            <a:avLst/>
          </a:prstGeom>
          <a:solidFill>
            <a:srgbClr val="7030A0">
              <a:alpha val="41000"/>
            </a:srgbClr>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FUNCIONARIOS SAE</a:t>
            </a:r>
            <a:endParaRPr lang="es-CO" sz="1000" b="1" dirty="0">
              <a:solidFill>
                <a:schemeClr val="tx1"/>
              </a:solidFill>
            </a:endParaRPr>
          </a:p>
        </p:txBody>
      </p:sp>
      <p:cxnSp>
        <p:nvCxnSpPr>
          <p:cNvPr id="94" name="Conector recto 93">
            <a:extLst>
              <a:ext uri="{FF2B5EF4-FFF2-40B4-BE49-F238E27FC236}">
                <a16:creationId xmlns:a16="http://schemas.microsoft.com/office/drawing/2014/main" id="{F976D9FC-60D8-488F-9C87-87C66A759E20}"/>
              </a:ext>
            </a:extLst>
          </p:cNvPr>
          <p:cNvCxnSpPr>
            <a:cxnSpLocks/>
            <a:stCxn id="90" idx="3"/>
            <a:endCxn id="79" idx="1"/>
          </p:cNvCxnSpPr>
          <p:nvPr/>
        </p:nvCxnSpPr>
        <p:spPr>
          <a:xfrm flipV="1">
            <a:off x="3607697" y="3257483"/>
            <a:ext cx="576550" cy="2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0" name="Conector recto 99">
            <a:extLst>
              <a:ext uri="{FF2B5EF4-FFF2-40B4-BE49-F238E27FC236}">
                <a16:creationId xmlns:a16="http://schemas.microsoft.com/office/drawing/2014/main" id="{C4690E84-FA40-41ED-964B-FBA49E8A22B1}"/>
              </a:ext>
            </a:extLst>
          </p:cNvPr>
          <p:cNvCxnSpPr>
            <a:cxnSpLocks/>
            <a:stCxn id="91" idx="3"/>
            <a:endCxn id="81" idx="1"/>
          </p:cNvCxnSpPr>
          <p:nvPr/>
        </p:nvCxnSpPr>
        <p:spPr>
          <a:xfrm flipV="1">
            <a:off x="3604695" y="3799293"/>
            <a:ext cx="579550" cy="4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4A5D0EE9-CF41-4507-BFBB-7A9A848D4E5D}"/>
              </a:ext>
            </a:extLst>
          </p:cNvPr>
          <p:cNvCxnSpPr>
            <a:cxnSpLocks/>
            <a:stCxn id="92" idx="3"/>
            <a:endCxn id="83" idx="1"/>
          </p:cNvCxnSpPr>
          <p:nvPr/>
        </p:nvCxnSpPr>
        <p:spPr>
          <a:xfrm>
            <a:off x="3604694" y="4341850"/>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Rectángulo redondeado 106">
            <a:extLst>
              <a:ext uri="{FF2B5EF4-FFF2-40B4-BE49-F238E27FC236}">
                <a16:creationId xmlns:a16="http://schemas.microsoft.com/office/drawing/2014/main" id="{BB71A413-D5B2-410C-8DC0-C3886B832A8C}"/>
              </a:ext>
            </a:extLst>
          </p:cNvPr>
          <p:cNvSpPr/>
          <p:nvPr/>
        </p:nvSpPr>
        <p:spPr>
          <a:xfrm>
            <a:off x="5851333" y="306304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3" name="Rectángulo redondeado 106">
            <a:extLst>
              <a:ext uri="{FF2B5EF4-FFF2-40B4-BE49-F238E27FC236}">
                <a16:creationId xmlns:a16="http://schemas.microsoft.com/office/drawing/2014/main" id="{C362878D-7BA9-4FD6-B94F-E0DB9B147656}"/>
              </a:ext>
            </a:extLst>
          </p:cNvPr>
          <p:cNvSpPr/>
          <p:nvPr/>
        </p:nvSpPr>
        <p:spPr>
          <a:xfrm>
            <a:off x="5851333" y="360485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4" name="Rectángulo redondeado 106">
            <a:extLst>
              <a:ext uri="{FF2B5EF4-FFF2-40B4-BE49-F238E27FC236}">
                <a16:creationId xmlns:a16="http://schemas.microsoft.com/office/drawing/2014/main" id="{0E8B9443-F34C-4E48-B608-5BA0B52996D0}"/>
              </a:ext>
            </a:extLst>
          </p:cNvPr>
          <p:cNvSpPr/>
          <p:nvPr/>
        </p:nvSpPr>
        <p:spPr>
          <a:xfrm>
            <a:off x="5823216" y="414666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7462188" y="303937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10" name="Rectángulo redondeado 106">
            <a:extLst>
              <a:ext uri="{FF2B5EF4-FFF2-40B4-BE49-F238E27FC236}">
                <a16:creationId xmlns:a16="http://schemas.microsoft.com/office/drawing/2014/main" id="{E1A24BB3-6238-4EEA-B76A-5626459DD125}"/>
              </a:ext>
            </a:extLst>
          </p:cNvPr>
          <p:cNvSpPr/>
          <p:nvPr/>
        </p:nvSpPr>
        <p:spPr>
          <a:xfrm>
            <a:off x="7462186" y="358118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1" name="Rectángulo redondeado 106">
            <a:extLst>
              <a:ext uri="{FF2B5EF4-FFF2-40B4-BE49-F238E27FC236}">
                <a16:creationId xmlns:a16="http://schemas.microsoft.com/office/drawing/2014/main" id="{F6EC75B8-FAB8-4BDA-B027-98C1E093B612}"/>
              </a:ext>
            </a:extLst>
          </p:cNvPr>
          <p:cNvSpPr/>
          <p:nvPr/>
        </p:nvSpPr>
        <p:spPr>
          <a:xfrm>
            <a:off x="7462187" y="412374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13" name="Rectángulo redondeado 106">
            <a:extLst>
              <a:ext uri="{FF2B5EF4-FFF2-40B4-BE49-F238E27FC236}">
                <a16:creationId xmlns:a16="http://schemas.microsoft.com/office/drawing/2014/main" id="{742B6F02-0CD4-4E7F-9D61-53EBBDA4F1FC}"/>
              </a:ext>
            </a:extLst>
          </p:cNvPr>
          <p:cNvSpPr/>
          <p:nvPr/>
        </p:nvSpPr>
        <p:spPr>
          <a:xfrm>
            <a:off x="9129274" y="254483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94 días</a:t>
            </a:r>
            <a:endParaRPr lang="es-CO" sz="1200" b="1" dirty="0">
              <a:solidFill>
                <a:schemeClr val="tx1"/>
              </a:solidFill>
            </a:endParaRPr>
          </a:p>
        </p:txBody>
      </p:sp>
      <p:sp>
        <p:nvSpPr>
          <p:cNvPr id="114" name="Rectángulo redondeado 106">
            <a:extLst>
              <a:ext uri="{FF2B5EF4-FFF2-40B4-BE49-F238E27FC236}">
                <a16:creationId xmlns:a16="http://schemas.microsoft.com/office/drawing/2014/main" id="{49FA4AD9-01F9-48C3-A566-62303E687EBF}"/>
              </a:ext>
            </a:extLst>
          </p:cNvPr>
          <p:cNvSpPr/>
          <p:nvPr/>
        </p:nvSpPr>
        <p:spPr>
          <a:xfrm>
            <a:off x="9129275" y="304726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5" name="Rectángulo redondeado 106">
            <a:extLst>
              <a:ext uri="{FF2B5EF4-FFF2-40B4-BE49-F238E27FC236}">
                <a16:creationId xmlns:a16="http://schemas.microsoft.com/office/drawing/2014/main" id="{AA92A302-D8B7-4D47-A9A9-BE84CE9C1314}"/>
              </a:ext>
            </a:extLst>
          </p:cNvPr>
          <p:cNvSpPr/>
          <p:nvPr/>
        </p:nvSpPr>
        <p:spPr>
          <a:xfrm>
            <a:off x="9129273" y="358907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3</a:t>
            </a:r>
          </a:p>
        </p:txBody>
      </p:sp>
      <p:sp>
        <p:nvSpPr>
          <p:cNvPr id="116" name="Rectángulo redondeado 106">
            <a:extLst>
              <a:ext uri="{FF2B5EF4-FFF2-40B4-BE49-F238E27FC236}">
                <a16:creationId xmlns:a16="http://schemas.microsoft.com/office/drawing/2014/main" id="{19E956FF-6E20-4309-8CAD-BF5CD69B804A}"/>
              </a:ext>
            </a:extLst>
          </p:cNvPr>
          <p:cNvSpPr/>
          <p:nvPr/>
        </p:nvSpPr>
        <p:spPr>
          <a:xfrm>
            <a:off x="9129274" y="413162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5</a:t>
            </a:r>
            <a:endParaRPr lang="es-CO" sz="1200" b="1" dirty="0">
              <a:solidFill>
                <a:schemeClr val="tx1"/>
              </a:solidFill>
            </a:endParaRP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451772" y="1949150"/>
            <a:ext cx="2152921" cy="386114"/>
          </a:xfrm>
          <a:prstGeom prst="roundRect">
            <a:avLst/>
          </a:prstGeom>
          <a:solidFill>
            <a:srgbClr val="7030A0"/>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MAGDALENA MEDIO</a:t>
            </a:r>
          </a:p>
        </p:txBody>
      </p:sp>
      <p:sp>
        <p:nvSpPr>
          <p:cNvPr id="55" name="Rectángulo redondeado 49">
            <a:extLst>
              <a:ext uri="{FF2B5EF4-FFF2-40B4-BE49-F238E27FC236}">
                <a16:creationId xmlns:a16="http://schemas.microsoft.com/office/drawing/2014/main" id="{7F8A2B4D-FACF-45DC-878B-D1ADE4E96035}"/>
              </a:ext>
            </a:extLst>
          </p:cNvPr>
          <p:cNvSpPr/>
          <p:nvPr/>
        </p:nvSpPr>
        <p:spPr>
          <a:xfrm>
            <a:off x="1844446" y="1602266"/>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sp>
        <p:nvSpPr>
          <p:cNvPr id="56" name="Rectángulo redondeado 106">
            <a:extLst>
              <a:ext uri="{FF2B5EF4-FFF2-40B4-BE49-F238E27FC236}">
                <a16:creationId xmlns:a16="http://schemas.microsoft.com/office/drawing/2014/main" id="{E2241ADF-05B1-4619-92A2-C5FD9727717E}"/>
              </a:ext>
            </a:extLst>
          </p:cNvPr>
          <p:cNvSpPr/>
          <p:nvPr/>
        </p:nvSpPr>
        <p:spPr>
          <a:xfrm>
            <a:off x="4184245" y="469141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58" name="Rectángulo redondeado 45">
            <a:extLst>
              <a:ext uri="{FF2B5EF4-FFF2-40B4-BE49-F238E27FC236}">
                <a16:creationId xmlns:a16="http://schemas.microsoft.com/office/drawing/2014/main" id="{972E776B-DACE-474B-B195-960002C948CF}"/>
              </a:ext>
            </a:extLst>
          </p:cNvPr>
          <p:cNvSpPr/>
          <p:nvPr/>
        </p:nvSpPr>
        <p:spPr>
          <a:xfrm>
            <a:off x="1451772" y="4645517"/>
            <a:ext cx="2152921" cy="436212"/>
          </a:xfrm>
          <a:prstGeom prst="roundRect">
            <a:avLst/>
          </a:prstGeom>
          <a:solidFill>
            <a:srgbClr val="7030A0">
              <a:alpha val="41000"/>
            </a:srgbClr>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IDENTIFICACIÓN</a:t>
            </a:r>
            <a:endParaRPr lang="es-CO" sz="1000" b="1" dirty="0">
              <a:solidFill>
                <a:schemeClr val="tx1"/>
              </a:solidFill>
            </a:endParaRPr>
          </a:p>
        </p:txBody>
      </p:sp>
      <p:cxnSp>
        <p:nvCxnSpPr>
          <p:cNvPr id="59" name="Conector recto 58">
            <a:extLst>
              <a:ext uri="{FF2B5EF4-FFF2-40B4-BE49-F238E27FC236}">
                <a16:creationId xmlns:a16="http://schemas.microsoft.com/office/drawing/2014/main" id="{AB170172-CEF0-46C1-A698-623E6F386582}"/>
              </a:ext>
            </a:extLst>
          </p:cNvPr>
          <p:cNvCxnSpPr>
            <a:cxnSpLocks/>
            <a:stCxn id="58" idx="3"/>
            <a:endCxn id="56" idx="1"/>
          </p:cNvCxnSpPr>
          <p:nvPr/>
        </p:nvCxnSpPr>
        <p:spPr>
          <a:xfrm>
            <a:off x="3604693" y="48636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0" name="Rectángulo redondeado 106">
            <a:extLst>
              <a:ext uri="{FF2B5EF4-FFF2-40B4-BE49-F238E27FC236}">
                <a16:creationId xmlns:a16="http://schemas.microsoft.com/office/drawing/2014/main" id="{8074BF49-2EB1-44F9-82B8-519DAB70EB44}"/>
              </a:ext>
            </a:extLst>
          </p:cNvPr>
          <p:cNvSpPr/>
          <p:nvPr/>
        </p:nvSpPr>
        <p:spPr>
          <a:xfrm>
            <a:off x="5823215" y="466843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31 de agosto</a:t>
            </a:r>
          </a:p>
        </p:txBody>
      </p:sp>
      <p:sp>
        <p:nvSpPr>
          <p:cNvPr id="61" name="Rectángulo redondeado 106">
            <a:extLst>
              <a:ext uri="{FF2B5EF4-FFF2-40B4-BE49-F238E27FC236}">
                <a16:creationId xmlns:a16="http://schemas.microsoft.com/office/drawing/2014/main" id="{F44D74CF-E934-4698-92E4-FC1DA5E2F64C}"/>
              </a:ext>
            </a:extLst>
          </p:cNvPr>
          <p:cNvSpPr/>
          <p:nvPr/>
        </p:nvSpPr>
        <p:spPr>
          <a:xfrm>
            <a:off x="7440625" y="518690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12 de noviembre</a:t>
            </a:r>
          </a:p>
        </p:txBody>
      </p:sp>
      <p:sp>
        <p:nvSpPr>
          <p:cNvPr id="62" name="Rectángulo redondeado 106">
            <a:extLst>
              <a:ext uri="{FF2B5EF4-FFF2-40B4-BE49-F238E27FC236}">
                <a16:creationId xmlns:a16="http://schemas.microsoft.com/office/drawing/2014/main" id="{406C0619-9E90-4246-9B08-3B3161AA9BA8}"/>
              </a:ext>
            </a:extLst>
          </p:cNvPr>
          <p:cNvSpPr/>
          <p:nvPr/>
        </p:nvSpPr>
        <p:spPr>
          <a:xfrm>
            <a:off x="9129273" y="465340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4" name="Rectángulo redondeado 106">
            <a:extLst>
              <a:ext uri="{FF2B5EF4-FFF2-40B4-BE49-F238E27FC236}">
                <a16:creationId xmlns:a16="http://schemas.microsoft.com/office/drawing/2014/main" id="{C730B36F-2332-490B-96B4-42FF721A1092}"/>
              </a:ext>
            </a:extLst>
          </p:cNvPr>
          <p:cNvSpPr/>
          <p:nvPr/>
        </p:nvSpPr>
        <p:spPr>
          <a:xfrm>
            <a:off x="4184245" y="522682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18 de agosto</a:t>
            </a:r>
          </a:p>
        </p:txBody>
      </p:sp>
      <p:sp>
        <p:nvSpPr>
          <p:cNvPr id="65" name="Rectángulo redondeado 45">
            <a:extLst>
              <a:ext uri="{FF2B5EF4-FFF2-40B4-BE49-F238E27FC236}">
                <a16:creationId xmlns:a16="http://schemas.microsoft.com/office/drawing/2014/main" id="{5B449FB5-D16B-4116-A5D9-0B4FFAFA6F63}"/>
              </a:ext>
            </a:extLst>
          </p:cNvPr>
          <p:cNvSpPr/>
          <p:nvPr/>
        </p:nvSpPr>
        <p:spPr>
          <a:xfrm>
            <a:off x="1451772" y="5180921"/>
            <a:ext cx="2152921" cy="436212"/>
          </a:xfrm>
          <a:prstGeom prst="roundRect">
            <a:avLst/>
          </a:prstGeom>
          <a:solidFill>
            <a:srgbClr val="7030A0">
              <a:alpha val="41000"/>
            </a:srgbClr>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RECEPCIÓN</a:t>
            </a:r>
            <a:endParaRPr lang="es-CO" sz="1000" b="1" dirty="0">
              <a:solidFill>
                <a:schemeClr val="tx1"/>
              </a:solidFill>
            </a:endParaRPr>
          </a:p>
        </p:txBody>
      </p:sp>
      <p:cxnSp>
        <p:nvCxnSpPr>
          <p:cNvPr id="66" name="Conector recto 65">
            <a:extLst>
              <a:ext uri="{FF2B5EF4-FFF2-40B4-BE49-F238E27FC236}">
                <a16:creationId xmlns:a16="http://schemas.microsoft.com/office/drawing/2014/main" id="{4D4FB0CF-24F7-44B2-8D7F-B9C1785A6D35}"/>
              </a:ext>
            </a:extLst>
          </p:cNvPr>
          <p:cNvCxnSpPr>
            <a:cxnSpLocks/>
            <a:stCxn id="65" idx="3"/>
            <a:endCxn id="64" idx="1"/>
          </p:cNvCxnSpPr>
          <p:nvPr/>
        </p:nvCxnSpPr>
        <p:spPr>
          <a:xfrm>
            <a:off x="3604693" y="5399027"/>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7" name="Rectángulo redondeado 106">
            <a:extLst>
              <a:ext uri="{FF2B5EF4-FFF2-40B4-BE49-F238E27FC236}">
                <a16:creationId xmlns:a16="http://schemas.microsoft.com/office/drawing/2014/main" id="{EB3FEF7D-D2DF-49B2-9127-C265307E940D}"/>
              </a:ext>
            </a:extLst>
          </p:cNvPr>
          <p:cNvSpPr/>
          <p:nvPr/>
        </p:nvSpPr>
        <p:spPr>
          <a:xfrm>
            <a:off x="5823215" y="520384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8" name="Rectángulo redondeado 106">
            <a:extLst>
              <a:ext uri="{FF2B5EF4-FFF2-40B4-BE49-F238E27FC236}">
                <a16:creationId xmlns:a16="http://schemas.microsoft.com/office/drawing/2014/main" id="{A63F55C5-28F7-4149-8B37-60C75C4C8FFC}"/>
              </a:ext>
            </a:extLst>
          </p:cNvPr>
          <p:cNvSpPr/>
          <p:nvPr/>
        </p:nvSpPr>
        <p:spPr>
          <a:xfrm>
            <a:off x="7440626" y="463438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71" name="Rectángulo redondeado 106">
            <a:extLst>
              <a:ext uri="{FF2B5EF4-FFF2-40B4-BE49-F238E27FC236}">
                <a16:creationId xmlns:a16="http://schemas.microsoft.com/office/drawing/2014/main" id="{2579B38C-B91E-4A1A-B23B-09792FCE118A}"/>
              </a:ext>
            </a:extLst>
          </p:cNvPr>
          <p:cNvSpPr/>
          <p:nvPr/>
        </p:nvSpPr>
        <p:spPr>
          <a:xfrm>
            <a:off x="9129273" y="518880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74" name="Rectángulo redondeado 36">
            <a:extLst>
              <a:ext uri="{FF2B5EF4-FFF2-40B4-BE49-F238E27FC236}">
                <a16:creationId xmlns:a16="http://schemas.microsoft.com/office/drawing/2014/main" id="{30828028-DC76-4090-A42C-C0698AA3BEE4}"/>
              </a:ext>
            </a:extLst>
          </p:cNvPr>
          <p:cNvSpPr/>
          <p:nvPr/>
        </p:nvSpPr>
        <p:spPr>
          <a:xfrm>
            <a:off x="9138906" y="1807561"/>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75" name="Rectángulo redondeado 36">
            <a:extLst>
              <a:ext uri="{FF2B5EF4-FFF2-40B4-BE49-F238E27FC236}">
                <a16:creationId xmlns:a16="http://schemas.microsoft.com/office/drawing/2014/main" id="{4FF9F803-C593-4480-B90C-BE4E4E8D2278}"/>
              </a:ext>
            </a:extLst>
          </p:cNvPr>
          <p:cNvSpPr/>
          <p:nvPr/>
        </p:nvSpPr>
        <p:spPr>
          <a:xfrm>
            <a:off x="5861090" y="1812266"/>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VISITA PREVIA INMUEBLES</a:t>
            </a:r>
          </a:p>
        </p:txBody>
      </p:sp>
      <p:sp>
        <p:nvSpPr>
          <p:cNvPr id="76" name="Rectángulo redondeado 36">
            <a:extLst>
              <a:ext uri="{FF2B5EF4-FFF2-40B4-BE49-F238E27FC236}">
                <a16:creationId xmlns:a16="http://schemas.microsoft.com/office/drawing/2014/main" id="{95CD56EF-0E27-48B5-91BB-811E399E1159}"/>
              </a:ext>
            </a:extLst>
          </p:cNvPr>
          <p:cNvSpPr/>
          <p:nvPr/>
        </p:nvSpPr>
        <p:spPr>
          <a:xfrm>
            <a:off x="7478639" y="1811583"/>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ID. Y </a:t>
            </a:r>
            <a:r>
              <a:rPr lang="es-CO" sz="1200" b="1" dirty="0">
                <a:solidFill>
                  <a:schemeClr val="tx1"/>
                </a:solidFill>
              </a:rPr>
              <a:t>RECEPCIÓN INMUEBLES**</a:t>
            </a:r>
          </a:p>
        </p:txBody>
      </p:sp>
      <p:sp>
        <p:nvSpPr>
          <p:cNvPr id="52" name="CuadroTexto 51">
            <a:extLst>
              <a:ext uri="{FF2B5EF4-FFF2-40B4-BE49-F238E27FC236}">
                <a16:creationId xmlns:a16="http://schemas.microsoft.com/office/drawing/2014/main" id="{CF00CE45-E804-4540-B47C-ABC2E4DDA845}"/>
              </a:ext>
            </a:extLst>
          </p:cNvPr>
          <p:cNvSpPr txBox="1"/>
          <p:nvPr/>
        </p:nvSpPr>
        <p:spPr>
          <a:xfrm>
            <a:off x="2560824" y="310830"/>
            <a:ext cx="5072138"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a:t>
            </a:r>
            <a:endParaRPr lang="es-CO" sz="1600" dirty="0">
              <a:solidFill>
                <a:srgbClr val="0070C0"/>
              </a:solidFill>
            </a:endParaRPr>
          </a:p>
        </p:txBody>
      </p:sp>
      <p:sp>
        <p:nvSpPr>
          <p:cNvPr id="53" name="Rectángulo redondeado 38">
            <a:extLst>
              <a:ext uri="{FF2B5EF4-FFF2-40B4-BE49-F238E27FC236}">
                <a16:creationId xmlns:a16="http://schemas.microsoft.com/office/drawing/2014/main" id="{B80D3AFE-5654-4144-9F6E-9229A1FEFE64}"/>
              </a:ext>
            </a:extLst>
          </p:cNvPr>
          <p:cNvSpPr/>
          <p:nvPr/>
        </p:nvSpPr>
        <p:spPr>
          <a:xfrm>
            <a:off x="134915" y="917259"/>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63" name="Rectángulo redondeado 49">
            <a:extLst>
              <a:ext uri="{FF2B5EF4-FFF2-40B4-BE49-F238E27FC236}">
                <a16:creationId xmlns:a16="http://schemas.microsoft.com/office/drawing/2014/main" id="{76C06230-929E-407C-91E7-E4C60036A08A}"/>
              </a:ext>
            </a:extLst>
          </p:cNvPr>
          <p:cNvSpPr/>
          <p:nvPr/>
        </p:nvSpPr>
        <p:spPr>
          <a:xfrm>
            <a:off x="1854201" y="1601662"/>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70" name="Conector recto 69">
            <a:extLst>
              <a:ext uri="{FF2B5EF4-FFF2-40B4-BE49-F238E27FC236}">
                <a16:creationId xmlns:a16="http://schemas.microsoft.com/office/drawing/2014/main" id="{19EDF18F-B089-44D8-A0AB-FB4EA8E7895B}"/>
              </a:ext>
            </a:extLst>
          </p:cNvPr>
          <p:cNvCxnSpPr>
            <a:cxnSpLocks/>
          </p:cNvCxnSpPr>
          <p:nvPr/>
        </p:nvCxnSpPr>
        <p:spPr>
          <a:xfrm>
            <a:off x="3614448" y="53984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7" name="CuadroTexto 76">
            <a:extLst>
              <a:ext uri="{FF2B5EF4-FFF2-40B4-BE49-F238E27FC236}">
                <a16:creationId xmlns:a16="http://schemas.microsoft.com/office/drawing/2014/main" id="{13302C7B-0B08-4356-9F81-AFA6B4F4E38A}"/>
              </a:ext>
            </a:extLst>
          </p:cNvPr>
          <p:cNvSpPr txBox="1"/>
          <p:nvPr/>
        </p:nvSpPr>
        <p:spPr>
          <a:xfrm>
            <a:off x="232774" y="5724608"/>
            <a:ext cx="8877880" cy="1092607"/>
          </a:xfrm>
          <a:prstGeom prst="rect">
            <a:avLst/>
          </a:prstGeom>
          <a:noFill/>
        </p:spPr>
        <p:txBody>
          <a:bodyPr wrap="none" rtlCol="0">
            <a:spAutoFit/>
          </a:bodyPr>
          <a:lstStyle/>
          <a:p>
            <a:r>
              <a:rPr lang="es-CO" sz="1300" dirty="0"/>
              <a:t>*El enlace nacional es el mismo para muebles e inmuebles</a:t>
            </a:r>
          </a:p>
          <a:p>
            <a:r>
              <a:rPr lang="es-CO" sz="1300" dirty="0"/>
              <a:t>**Tiempo incluye trabajo en campo y trabajo administrativo que requiere de IGAC, ORIP y ANT</a:t>
            </a:r>
          </a:p>
          <a:p>
            <a:r>
              <a:rPr lang="es-CO" sz="1300" b="1" dirty="0"/>
              <a:t>**</a:t>
            </a:r>
            <a:r>
              <a:rPr lang="es-CO" sz="1300" i="1" dirty="0"/>
              <a:t>El tiempo destinado a la recepción de inmuebles depende de:</a:t>
            </a:r>
          </a:p>
          <a:p>
            <a:pPr marL="342900" indent="-342900">
              <a:buAutoNum type="arabicPeriod"/>
            </a:pPr>
            <a:r>
              <a:rPr lang="es-CO" sz="1300" i="1" dirty="0"/>
              <a:t>FARC entregue información de la ubicación del predio (Coordenada o visita al predio) y no se presente oposición a la entrega</a:t>
            </a:r>
          </a:p>
          <a:p>
            <a:pPr marL="342900" indent="-342900">
              <a:buAutoNum type="arabicPeriod"/>
            </a:pPr>
            <a:r>
              <a:rPr lang="es-CO" sz="1300" i="1" dirty="0"/>
              <a:t>Respuesta oportuna de las entidades consultadas (IGAC, ORIP, ANT) </a:t>
            </a:r>
          </a:p>
        </p:txBody>
      </p:sp>
      <p:sp>
        <p:nvSpPr>
          <p:cNvPr id="78" name="Rectángulo 77">
            <a:extLst>
              <a:ext uri="{FF2B5EF4-FFF2-40B4-BE49-F238E27FC236}">
                <a16:creationId xmlns:a16="http://schemas.microsoft.com/office/drawing/2014/main" id="{15916582-3034-4F89-97A4-012113B0FCAE}"/>
              </a:ext>
            </a:extLst>
          </p:cNvPr>
          <p:cNvSpPr/>
          <p:nvPr/>
        </p:nvSpPr>
        <p:spPr>
          <a:xfrm>
            <a:off x="9029700" y="6586918"/>
            <a:ext cx="3166744" cy="26727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80" name="CuadroTexto 79">
            <a:extLst>
              <a:ext uri="{FF2B5EF4-FFF2-40B4-BE49-F238E27FC236}">
                <a16:creationId xmlns:a16="http://schemas.microsoft.com/office/drawing/2014/main" id="{9D85DCD7-3B10-450D-893B-43507289CE6B}"/>
              </a:ext>
            </a:extLst>
          </p:cNvPr>
          <p:cNvSpPr txBox="1"/>
          <p:nvPr/>
        </p:nvSpPr>
        <p:spPr>
          <a:xfrm>
            <a:off x="8229357" y="6547990"/>
            <a:ext cx="396264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54" name="Abrir llave 53">
            <a:extLst>
              <a:ext uri="{FF2B5EF4-FFF2-40B4-BE49-F238E27FC236}">
                <a16:creationId xmlns:a16="http://schemas.microsoft.com/office/drawing/2014/main" id="{EF464C5B-DC71-4CD3-8CBE-C87D2F9323E0}"/>
              </a:ext>
            </a:extLst>
          </p:cNvPr>
          <p:cNvSpPr/>
          <p:nvPr/>
        </p:nvSpPr>
        <p:spPr>
          <a:xfrm rot="5400000">
            <a:off x="5642130" y="620118"/>
            <a:ext cx="149543" cy="2090376"/>
          </a:xfrm>
          <a:prstGeom prst="leftBrace">
            <a:avLst>
              <a:gd name="adj1" fmla="val 133960"/>
              <a:gd name="adj2" fmla="val 49151"/>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100"/>
          </a:p>
        </p:txBody>
      </p:sp>
      <p:sp>
        <p:nvSpPr>
          <p:cNvPr id="73" name="CuadroTexto 72">
            <a:extLst>
              <a:ext uri="{FF2B5EF4-FFF2-40B4-BE49-F238E27FC236}">
                <a16:creationId xmlns:a16="http://schemas.microsoft.com/office/drawing/2014/main" id="{AB12E0A6-9EC0-4751-9006-AEAB665ED735}"/>
              </a:ext>
            </a:extLst>
          </p:cNvPr>
          <p:cNvSpPr txBox="1"/>
          <p:nvPr/>
        </p:nvSpPr>
        <p:spPr>
          <a:xfrm>
            <a:off x="7776423" y="1255768"/>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II</a:t>
            </a:r>
            <a:endParaRPr lang="es-CO" sz="1000" dirty="0">
              <a:solidFill>
                <a:srgbClr val="0070C0"/>
              </a:solidFill>
            </a:endParaRPr>
          </a:p>
        </p:txBody>
      </p:sp>
      <p:sp>
        <p:nvSpPr>
          <p:cNvPr id="82" name="CuadroTexto 81">
            <a:extLst>
              <a:ext uri="{FF2B5EF4-FFF2-40B4-BE49-F238E27FC236}">
                <a16:creationId xmlns:a16="http://schemas.microsoft.com/office/drawing/2014/main" id="{3DFCF225-4344-4333-882F-1ABF5D71C758}"/>
              </a:ext>
            </a:extLst>
          </p:cNvPr>
          <p:cNvSpPr txBox="1"/>
          <p:nvPr/>
        </p:nvSpPr>
        <p:spPr>
          <a:xfrm>
            <a:off x="5330899" y="1253661"/>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a:t>
            </a:r>
            <a:endParaRPr lang="es-CO" sz="1000" dirty="0">
              <a:solidFill>
                <a:srgbClr val="0070C0"/>
              </a:solidFill>
            </a:endParaRPr>
          </a:p>
        </p:txBody>
      </p:sp>
    </p:spTree>
    <p:extLst>
      <p:ext uri="{BB962C8B-B14F-4D97-AF65-F5344CB8AC3E}">
        <p14:creationId xmlns:p14="http://schemas.microsoft.com/office/powerpoint/2010/main" val="38458130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79681" y="6540500"/>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772886" y="269866"/>
            <a:ext cx="6206795" cy="707886"/>
          </a:xfrm>
          <a:prstGeom prst="rect">
            <a:avLst/>
          </a:prstGeom>
          <a:noFill/>
        </p:spPr>
        <p:txBody>
          <a:bodyPr wrap="square" rtlCol="0">
            <a:spAutoFit/>
          </a:bodyPr>
          <a:lstStyle/>
          <a:p>
            <a:pPr algn="ctr"/>
            <a:r>
              <a:rPr lang="es-CO" sz="2000" b="1" dirty="0">
                <a:solidFill>
                  <a:srgbClr val="002060"/>
                </a:solidFill>
              </a:rPr>
              <a:t>MAGDALENA MEDIO </a:t>
            </a:r>
          </a:p>
          <a:p>
            <a:pPr algn="ctr"/>
            <a:r>
              <a:rPr lang="es-CO" sz="2000" b="1" dirty="0">
                <a:solidFill>
                  <a:srgbClr val="002060"/>
                </a:solidFill>
              </a:rPr>
              <a:t>44 INMUEBLES SIN INFORMACIÓN (46 DÍAS EN CAMPO)</a:t>
            </a:r>
          </a:p>
        </p:txBody>
      </p:sp>
      <p:graphicFrame>
        <p:nvGraphicFramePr>
          <p:cNvPr id="2" name="Tabla 1">
            <a:extLst>
              <a:ext uri="{FF2B5EF4-FFF2-40B4-BE49-F238E27FC236}">
                <a16:creationId xmlns:a16="http://schemas.microsoft.com/office/drawing/2014/main" id="{1A3E672F-47B4-4F26-BB9F-9655DD60FDDE}"/>
              </a:ext>
            </a:extLst>
          </p:cNvPr>
          <p:cNvGraphicFramePr>
            <a:graphicFrameLocks noGrp="1"/>
          </p:cNvGraphicFramePr>
          <p:nvPr/>
        </p:nvGraphicFramePr>
        <p:xfrm>
          <a:off x="6254178" y="2744155"/>
          <a:ext cx="5851478" cy="1396698"/>
        </p:xfrm>
        <a:graphic>
          <a:graphicData uri="http://schemas.openxmlformats.org/drawingml/2006/table">
            <a:tbl>
              <a:tblPr/>
              <a:tblGrid>
                <a:gridCol w="362810">
                  <a:extLst>
                    <a:ext uri="{9D8B030D-6E8A-4147-A177-3AD203B41FA5}">
                      <a16:colId xmlns:a16="http://schemas.microsoft.com/office/drawing/2014/main" val="601856035"/>
                    </a:ext>
                  </a:extLst>
                </a:gridCol>
                <a:gridCol w="2372221">
                  <a:extLst>
                    <a:ext uri="{9D8B030D-6E8A-4147-A177-3AD203B41FA5}">
                      <a16:colId xmlns:a16="http://schemas.microsoft.com/office/drawing/2014/main" val="1799642618"/>
                    </a:ext>
                  </a:extLst>
                </a:gridCol>
                <a:gridCol w="3116447">
                  <a:extLst>
                    <a:ext uri="{9D8B030D-6E8A-4147-A177-3AD203B41FA5}">
                      <a16:colId xmlns:a16="http://schemas.microsoft.com/office/drawing/2014/main" val="946667585"/>
                    </a:ext>
                  </a:extLst>
                </a:gridCol>
              </a:tblGrid>
              <a:tr h="195670">
                <a:tc gridSpan="3">
                  <a:txBody>
                    <a:bodyPr/>
                    <a:lstStyle/>
                    <a:p>
                      <a:pPr algn="ctr" rtl="0" fontAlgn="ctr"/>
                      <a:r>
                        <a:rPr lang="es-ES" sz="1400" b="1" i="0" u="none" strike="noStrike" dirty="0">
                          <a:solidFill>
                            <a:srgbClr val="FFFFFF"/>
                          </a:solidFill>
                          <a:effectLst/>
                          <a:latin typeface="Calibri" panose="020F0502020204030204" pitchFamily="34" charset="0"/>
                        </a:rPr>
                        <a:t>GRUPO 1</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hMerge="1">
                  <a:txBody>
                    <a:bodyPr/>
                    <a:lstStyle/>
                    <a:p>
                      <a:pPr algn="ctr" rtl="0" fontAlgn="ctr"/>
                      <a:endParaRPr lang="es-ES" sz="1100" b="1" i="0" u="none" strike="noStrike" dirty="0">
                        <a:solidFill>
                          <a:srgbClr val="FFFFFF"/>
                        </a:solidFill>
                        <a:effectLst/>
                        <a:latin typeface="Calibri" panose="020F050202020403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hMerge="1">
                  <a:txBody>
                    <a:bodyPr/>
                    <a:lstStyle/>
                    <a:p>
                      <a:pPr algn="ctr" rtl="0" fontAlgn="ctr"/>
                      <a:endParaRPr lang="es-ES" sz="1100" b="1" i="0" u="none" strike="noStrike" dirty="0">
                        <a:solidFill>
                          <a:srgbClr val="FFFFFF"/>
                        </a:solidFill>
                        <a:effectLst/>
                        <a:latin typeface="Calibri" panose="020F0502020204030204" pitchFamily="34" charset="0"/>
                      </a:endParaRP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1248973288"/>
                  </a:ext>
                </a:extLst>
              </a:tr>
              <a:tr h="195670">
                <a:tc>
                  <a:txBody>
                    <a:bodyPr/>
                    <a:lstStyle/>
                    <a:p>
                      <a:pPr algn="ctr" rtl="0" fontAlgn="ctr"/>
                      <a:r>
                        <a:rPr lang="es-ES" sz="1100" b="1" i="0" u="none" strike="noStrike">
                          <a:solidFill>
                            <a:srgbClr val="FFFFFF"/>
                          </a:solidFill>
                          <a:effectLst/>
                          <a:latin typeface="Calibri" panose="020F0502020204030204" pitchFamily="34" charset="0"/>
                        </a:rPr>
                        <a:t>Ruta</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ES" sz="1100" b="1" i="0" u="none" strike="noStrike" dirty="0">
                          <a:solidFill>
                            <a:srgbClr val="FFFFFF"/>
                          </a:solidFill>
                          <a:effectLst/>
                          <a:latin typeface="Calibri" panose="020F0502020204030204" pitchFamily="34" charset="0"/>
                        </a:rPr>
                        <a:t>MUNICIPIO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ES" sz="1100" b="1" i="0" u="none" strike="noStrike" dirty="0">
                          <a:solidFill>
                            <a:srgbClr val="FFFFFF"/>
                          </a:solidFill>
                          <a:effectLst/>
                          <a:latin typeface="Calibri" panose="020F0502020204030204" pitchFamily="34" charset="0"/>
                        </a:rPr>
                        <a:t>ÍTEM SIN INFORMACIÓN</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3781915336"/>
                  </a:ext>
                </a:extLst>
              </a:tr>
              <a:tr h="195670">
                <a:tc>
                  <a:txBody>
                    <a:bodyPr/>
                    <a:lstStyle/>
                    <a:p>
                      <a:pPr algn="ctr" rtl="0" fontAlgn="ctr"/>
                      <a:r>
                        <a:rPr lang="es-ES" sz="1100" b="0" i="0" u="none" strike="noStrike" dirty="0">
                          <a:solidFill>
                            <a:srgbClr val="000000"/>
                          </a:solidFill>
                          <a:effectLst/>
                          <a:latin typeface="Calibri" panose="020F0502020204030204" pitchFamily="34" charset="0"/>
                        </a:rPr>
                        <a:t>1</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YONDÓ</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1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8231135"/>
                  </a:ext>
                </a:extLst>
              </a:tr>
              <a:tr h="195670">
                <a:tc>
                  <a:txBody>
                    <a:bodyPr/>
                    <a:lstStyle/>
                    <a:p>
                      <a:pPr algn="ctr" rtl="0" fontAlgn="ctr"/>
                      <a:r>
                        <a:rPr lang="es-ES" sz="1100" b="0" i="0" u="none" strike="noStrike" dirty="0">
                          <a:solidFill>
                            <a:srgbClr val="000000"/>
                          </a:solidFill>
                          <a:effectLst/>
                          <a:latin typeface="Calibri" panose="020F0502020204030204" pitchFamily="34" charset="0"/>
                        </a:rPr>
                        <a:t>2</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MONTECRISTO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6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882533"/>
                  </a:ext>
                </a:extLst>
              </a:tr>
              <a:tr h="195670">
                <a:tc>
                  <a:txBody>
                    <a:bodyPr/>
                    <a:lstStyle/>
                    <a:p>
                      <a:pPr algn="ctr" rtl="0" fontAlgn="ctr"/>
                      <a:r>
                        <a:rPr lang="es-ES" sz="1100" b="0" i="0" u="none" strike="noStrike" dirty="0">
                          <a:solidFill>
                            <a:srgbClr val="000000"/>
                          </a:solidFill>
                          <a:effectLst/>
                          <a:latin typeface="Calibri" panose="020F0502020204030204" pitchFamily="34" charset="0"/>
                        </a:rPr>
                        <a:t>3</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SAN PABLO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7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1320321"/>
                  </a:ext>
                </a:extLst>
              </a:tr>
              <a:tr h="195670">
                <a:tc>
                  <a:txBody>
                    <a:bodyPr/>
                    <a:lstStyle/>
                    <a:p>
                      <a:pPr algn="ctr" rtl="0" fontAlgn="ctr"/>
                      <a:r>
                        <a:rPr lang="es-ES" sz="1100" b="0" i="0" u="none" strike="noStrike" dirty="0">
                          <a:solidFill>
                            <a:srgbClr val="000000"/>
                          </a:solidFill>
                          <a:effectLst/>
                          <a:latin typeface="Calibri" panose="020F0502020204030204" pitchFamily="34" charset="0"/>
                        </a:rPr>
                        <a:t>4</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CANTAGALLO</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a:solidFill>
                            <a:srgbClr val="000000"/>
                          </a:solidFill>
                          <a:effectLst/>
                          <a:latin typeface="Calibri" panose="020F0502020204030204" pitchFamily="34" charset="0"/>
                        </a:rPr>
                        <a:t>20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1964353"/>
                  </a:ext>
                </a:extLst>
              </a:tr>
              <a:tr h="195670">
                <a:tc>
                  <a:txBody>
                    <a:bodyPr/>
                    <a:lstStyle/>
                    <a:p>
                      <a:pPr algn="ctr" rtl="0" fontAlgn="ctr"/>
                      <a:r>
                        <a:rPr lang="es-ES" sz="1100" b="0" i="0" u="none" strike="noStrike" dirty="0">
                          <a:solidFill>
                            <a:srgbClr val="000000"/>
                          </a:solidFill>
                          <a:effectLst/>
                          <a:latin typeface="Calibri" panose="020F0502020204030204" pitchFamily="34" charset="0"/>
                        </a:rPr>
                        <a:t>5</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SANTA ROSA\DEL SUR</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ES" sz="1100" b="0" i="0" u="none" strike="noStrike" dirty="0">
                          <a:solidFill>
                            <a:srgbClr val="000000"/>
                          </a:solidFill>
                          <a:effectLst/>
                          <a:latin typeface="Calibri" panose="020F0502020204030204" pitchFamily="34" charset="0"/>
                        </a:rPr>
                        <a:t>10 Inmuebles</a:t>
                      </a:r>
                    </a:p>
                  </a:txBody>
                  <a:tcPr marL="9318" marR="9318" marT="93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356910"/>
                  </a:ext>
                </a:extLst>
              </a:tr>
            </a:tbl>
          </a:graphicData>
        </a:graphic>
      </p:graphicFrame>
      <p:pic>
        <p:nvPicPr>
          <p:cNvPr id="4" name="Imagen 3">
            <a:extLst>
              <a:ext uri="{FF2B5EF4-FFF2-40B4-BE49-F238E27FC236}">
                <a16:creationId xmlns:a16="http://schemas.microsoft.com/office/drawing/2014/main" id="{5D9B23AC-8A4C-418C-952D-7832CDAED64A}"/>
              </a:ext>
            </a:extLst>
          </p:cNvPr>
          <p:cNvPicPr>
            <a:picLocks noChangeAspect="1"/>
          </p:cNvPicPr>
          <p:nvPr/>
        </p:nvPicPr>
        <p:blipFill>
          <a:blip r:embed="rId5"/>
          <a:stretch>
            <a:fillRect/>
          </a:stretch>
        </p:blipFill>
        <p:spPr>
          <a:xfrm>
            <a:off x="0" y="1170806"/>
            <a:ext cx="5913438" cy="5290328"/>
          </a:xfrm>
          <a:prstGeom prst="rect">
            <a:avLst/>
          </a:prstGeom>
        </p:spPr>
      </p:pic>
    </p:spTree>
    <p:extLst>
      <p:ext uri="{BB962C8B-B14F-4D97-AF65-F5344CB8AC3E}">
        <p14:creationId xmlns:p14="http://schemas.microsoft.com/office/powerpoint/2010/main" val="10921435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12701" y="6444362"/>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79681" y="6411856"/>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418204" y="2470256"/>
            <a:ext cx="2556365" cy="1323439"/>
          </a:xfrm>
          <a:prstGeom prst="rect">
            <a:avLst/>
          </a:prstGeom>
          <a:noFill/>
        </p:spPr>
        <p:txBody>
          <a:bodyPr wrap="square" rtlCol="0">
            <a:spAutoFit/>
          </a:bodyPr>
          <a:lstStyle/>
          <a:p>
            <a:pPr algn="ctr"/>
            <a:r>
              <a:rPr lang="es-CO" sz="2000" b="1" dirty="0">
                <a:solidFill>
                  <a:srgbClr val="002060"/>
                </a:solidFill>
              </a:rPr>
              <a:t>BLOQUE MAGDALENA MEDIO</a:t>
            </a:r>
          </a:p>
          <a:p>
            <a:pPr algn="ctr"/>
            <a:r>
              <a:rPr lang="es-CO" sz="2000" b="1" dirty="0">
                <a:solidFill>
                  <a:srgbClr val="002060"/>
                </a:solidFill>
              </a:rPr>
              <a:t>357 BIENES MUEBLES (8 DÍAS EN CAMPO)</a:t>
            </a:r>
          </a:p>
        </p:txBody>
      </p:sp>
      <p:graphicFrame>
        <p:nvGraphicFramePr>
          <p:cNvPr id="6" name="Tabla 5">
            <a:extLst>
              <a:ext uri="{FF2B5EF4-FFF2-40B4-BE49-F238E27FC236}">
                <a16:creationId xmlns:a16="http://schemas.microsoft.com/office/drawing/2014/main" id="{99B47403-B6DB-4401-9072-727991CBA5B6}"/>
              </a:ext>
            </a:extLst>
          </p:cNvPr>
          <p:cNvGraphicFramePr>
            <a:graphicFrameLocks noGrp="1"/>
          </p:cNvGraphicFramePr>
          <p:nvPr/>
        </p:nvGraphicFramePr>
        <p:xfrm>
          <a:off x="7657833" y="2011834"/>
          <a:ext cx="3929546" cy="1428750"/>
        </p:xfrm>
        <a:graphic>
          <a:graphicData uri="http://schemas.openxmlformats.org/drawingml/2006/table">
            <a:tbl>
              <a:tblPr/>
              <a:tblGrid>
                <a:gridCol w="576746">
                  <a:extLst>
                    <a:ext uri="{9D8B030D-6E8A-4147-A177-3AD203B41FA5}">
                      <a16:colId xmlns:a16="http://schemas.microsoft.com/office/drawing/2014/main" val="760289234"/>
                    </a:ext>
                  </a:extLst>
                </a:gridCol>
                <a:gridCol w="1126435">
                  <a:extLst>
                    <a:ext uri="{9D8B030D-6E8A-4147-A177-3AD203B41FA5}">
                      <a16:colId xmlns:a16="http://schemas.microsoft.com/office/drawing/2014/main" val="3899479407"/>
                    </a:ext>
                  </a:extLst>
                </a:gridCol>
                <a:gridCol w="2226365">
                  <a:extLst>
                    <a:ext uri="{9D8B030D-6E8A-4147-A177-3AD203B41FA5}">
                      <a16:colId xmlns:a16="http://schemas.microsoft.com/office/drawing/2014/main" val="933047703"/>
                    </a:ext>
                  </a:extLst>
                </a:gridCol>
              </a:tblGrid>
              <a:tr h="581025">
                <a:tc>
                  <a:txBody>
                    <a:bodyPr/>
                    <a:lstStyle/>
                    <a:p>
                      <a:pPr algn="ctr" rtl="0" fontAlgn="ctr"/>
                      <a:r>
                        <a:rPr lang="es-CO" sz="1400" b="1" i="0" u="none" strike="noStrike" dirty="0">
                          <a:solidFill>
                            <a:srgbClr val="FFFFFF"/>
                          </a:solidFill>
                          <a:effectLst/>
                          <a:latin typeface="Calibri" panose="020F0502020204030204" pitchFamily="34" charset="0"/>
                        </a:rPr>
                        <a:t>Ruta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CO" sz="1400" b="1" i="0" u="none" strike="noStrike" dirty="0">
                          <a:solidFill>
                            <a:srgbClr val="FFFFFF"/>
                          </a:solidFill>
                          <a:effectLst/>
                          <a:latin typeface="Calibri" panose="020F0502020204030204" pitchFamily="34" charset="0"/>
                        </a:rPr>
                        <a:t>MUNICIPIO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tc>
                  <a:txBody>
                    <a:bodyPr/>
                    <a:lstStyle/>
                    <a:p>
                      <a:pPr algn="ctr" rtl="0" fontAlgn="ctr"/>
                      <a:r>
                        <a:rPr lang="es-CO" sz="1400" b="1" i="0" u="none" strike="noStrike" dirty="0">
                          <a:solidFill>
                            <a:srgbClr val="FFFFFF"/>
                          </a:solidFill>
                          <a:effectLst/>
                          <a:latin typeface="Calibri" panose="020F0502020204030204" pitchFamily="34" charset="0"/>
                        </a:rPr>
                        <a:t>ÍTEM SIN INFORMACIÓN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9"/>
                    </a:solidFill>
                  </a:tcPr>
                </a:tc>
                <a:extLst>
                  <a:ext uri="{0D108BD9-81ED-4DB2-BD59-A6C34878D82A}">
                    <a16:rowId xmlns:a16="http://schemas.microsoft.com/office/drawing/2014/main" val="3321213023"/>
                  </a:ext>
                </a:extLst>
              </a:tr>
              <a:tr h="847725">
                <a:tc>
                  <a:txBody>
                    <a:bodyPr/>
                    <a:lstStyle/>
                    <a:p>
                      <a:pPr algn="ctr" rtl="0" fontAlgn="ctr"/>
                      <a:r>
                        <a:rPr lang="es-CO" sz="1600" b="0" i="0" u="none" strike="noStrike" dirty="0">
                          <a:solidFill>
                            <a:srgbClr val="000000"/>
                          </a:solidFill>
                          <a:effectLst/>
                          <a:latin typeface="Arial Narrow" panose="020B0606020202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buClr>
                          <a:srgbClr val="000000"/>
                        </a:buClr>
                        <a:buSzPts val="1100"/>
                        <a:buFont typeface="Arial Narrow" panose="020B0606020202030204" pitchFamily="34" charset="0"/>
                        <a:buNone/>
                      </a:pPr>
                      <a:r>
                        <a:rPr lang="es-ES" sz="1600" b="0" i="0" u="none" strike="noStrike" dirty="0">
                          <a:solidFill>
                            <a:srgbClr val="000000"/>
                          </a:solidFill>
                          <a:effectLst/>
                          <a:latin typeface="Arial Narrow" panose="020B0606020202030204" pitchFamily="34" charset="0"/>
                        </a:rPr>
                        <a:t>TIBÚ</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334 Muebles y Enseres, 23 Vehículos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3044097"/>
                  </a:ext>
                </a:extLst>
              </a:tr>
            </a:tbl>
          </a:graphicData>
        </a:graphic>
      </p:graphicFrame>
      <p:pic>
        <p:nvPicPr>
          <p:cNvPr id="8" name="Imagen 7">
            <a:extLst>
              <a:ext uri="{FF2B5EF4-FFF2-40B4-BE49-F238E27FC236}">
                <a16:creationId xmlns:a16="http://schemas.microsoft.com/office/drawing/2014/main" id="{92211368-E984-42E8-A205-48DC2E51A6D5}"/>
              </a:ext>
            </a:extLst>
          </p:cNvPr>
          <p:cNvPicPr>
            <a:picLocks noChangeAspect="1"/>
          </p:cNvPicPr>
          <p:nvPr/>
        </p:nvPicPr>
        <p:blipFill>
          <a:blip r:embed="rId5"/>
          <a:stretch>
            <a:fillRect/>
          </a:stretch>
        </p:blipFill>
        <p:spPr>
          <a:xfrm>
            <a:off x="3697357" y="89328"/>
            <a:ext cx="3491708" cy="6296812"/>
          </a:xfrm>
          <a:prstGeom prst="rect">
            <a:avLst/>
          </a:prstGeom>
        </p:spPr>
      </p:pic>
    </p:spTree>
    <p:extLst>
      <p:ext uri="{BB962C8B-B14F-4D97-AF65-F5344CB8AC3E}">
        <p14:creationId xmlns:p14="http://schemas.microsoft.com/office/powerpoint/2010/main" val="3800455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39" name="Rectángulo redondeado 38"/>
          <p:cNvSpPr/>
          <p:nvPr/>
        </p:nvSpPr>
        <p:spPr>
          <a:xfrm>
            <a:off x="4222232" y="1788726"/>
            <a:ext cx="1386705" cy="516364"/>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R</a:t>
            </a:r>
            <a:r>
              <a:rPr lang="es-CO" sz="1200" b="1" dirty="0">
                <a:solidFill>
                  <a:schemeClr val="tx1"/>
                </a:solidFill>
              </a:rPr>
              <a:t>ECEPCIÓN MUEBLES</a:t>
            </a:r>
          </a:p>
        </p:txBody>
      </p:sp>
      <p:sp>
        <p:nvSpPr>
          <p:cNvPr id="46" name="Rectángulo redondeado 45"/>
          <p:cNvSpPr/>
          <p:nvPr/>
        </p:nvSpPr>
        <p:spPr>
          <a:xfrm>
            <a:off x="1459382" y="2496968"/>
            <a:ext cx="2152921" cy="436212"/>
          </a:xfrm>
          <a:prstGeom prst="roundRect">
            <a:avLst/>
          </a:prstGeom>
          <a:solidFill>
            <a:srgbClr val="92D050">
              <a:alpha val="41000"/>
            </a:srgbClr>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TIEMPO</a:t>
            </a:r>
            <a:endParaRPr lang="es-CO" sz="1000" b="1" dirty="0">
              <a:solidFill>
                <a:schemeClr val="tx1"/>
              </a:solidFill>
            </a:endParaRPr>
          </a:p>
        </p:txBody>
      </p:sp>
      <p:sp>
        <p:nvSpPr>
          <p:cNvPr id="50" name="Rectángulo redondeado 49"/>
          <p:cNvSpPr/>
          <p:nvPr/>
        </p:nvSpPr>
        <p:spPr>
          <a:xfrm>
            <a:off x="1849052" y="1601665"/>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69" name="Conector recto 68"/>
          <p:cNvCxnSpPr>
            <a:cxnSpLocks/>
            <a:stCxn id="46" idx="3"/>
            <a:endCxn id="107" idx="1"/>
          </p:cNvCxnSpPr>
          <p:nvPr/>
        </p:nvCxnSpPr>
        <p:spPr>
          <a:xfrm flipV="1">
            <a:off x="3612303" y="2709343"/>
            <a:ext cx="576550" cy="573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7" name="Rectángulo redondeado 106"/>
          <p:cNvSpPr/>
          <p:nvPr/>
        </p:nvSpPr>
        <p:spPr>
          <a:xfrm>
            <a:off x="4188853" y="253713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14 días</a:t>
            </a:r>
            <a:endParaRPr lang="es-CO" sz="1200" b="1" dirty="0">
              <a:solidFill>
                <a:schemeClr val="tx1"/>
              </a:solidFill>
            </a:endParaRPr>
          </a:p>
        </p:txBody>
      </p:sp>
      <p:sp>
        <p:nvSpPr>
          <p:cNvPr id="57" name="Rectángulo redondeado 106">
            <a:extLst>
              <a:ext uri="{FF2B5EF4-FFF2-40B4-BE49-F238E27FC236}">
                <a16:creationId xmlns:a16="http://schemas.microsoft.com/office/drawing/2014/main" id="{AD1153BD-A86A-4530-BB91-B3DC2C66249E}"/>
              </a:ext>
            </a:extLst>
          </p:cNvPr>
          <p:cNvSpPr/>
          <p:nvPr/>
        </p:nvSpPr>
        <p:spPr>
          <a:xfrm>
            <a:off x="5849244" y="253703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30 días</a:t>
            </a:r>
            <a:endParaRPr lang="es-CO" sz="1200" b="1" dirty="0">
              <a:solidFill>
                <a:schemeClr val="tx1"/>
              </a:solidFill>
            </a:endParaRPr>
          </a:p>
        </p:txBody>
      </p:sp>
      <p:sp>
        <p:nvSpPr>
          <p:cNvPr id="72" name="Rectángulo redondeado 106">
            <a:extLst>
              <a:ext uri="{FF2B5EF4-FFF2-40B4-BE49-F238E27FC236}">
                <a16:creationId xmlns:a16="http://schemas.microsoft.com/office/drawing/2014/main" id="{C7BFED1C-0692-4EF3-ADFC-9CECE1D82C0F}"/>
              </a:ext>
            </a:extLst>
          </p:cNvPr>
          <p:cNvSpPr/>
          <p:nvPr/>
        </p:nvSpPr>
        <p:spPr>
          <a:xfrm>
            <a:off x="7466793" y="253634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81 días</a:t>
            </a:r>
            <a:endParaRPr lang="es-CO" sz="1200" b="1" dirty="0">
              <a:solidFill>
                <a:schemeClr val="tx1"/>
              </a:solidFill>
            </a:endParaRP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4188853" y="308467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4188851" y="362648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4188852" y="416904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59382" y="3039027"/>
            <a:ext cx="2152921" cy="436212"/>
          </a:xfrm>
          <a:prstGeom prst="roundRect">
            <a:avLst/>
          </a:prstGeom>
          <a:solidFill>
            <a:srgbClr val="92D050">
              <a:alpha val="41000"/>
            </a:srgbClr>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NACIONALES</a:t>
            </a:r>
            <a:endParaRPr lang="es-CO" sz="1000" b="1" dirty="0">
              <a:solidFill>
                <a:schemeClr val="tx1"/>
              </a:solidFill>
            </a:endParaRP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456380" y="3581086"/>
            <a:ext cx="2152921" cy="436212"/>
          </a:xfrm>
          <a:prstGeom prst="roundRect">
            <a:avLst/>
          </a:prstGeom>
          <a:solidFill>
            <a:srgbClr val="92D050">
              <a:alpha val="41000"/>
            </a:srgbClr>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TERRITORIALES</a:t>
            </a:r>
            <a:endParaRPr lang="es-CO" sz="1000" b="1" dirty="0">
              <a:solidFill>
                <a:schemeClr val="tx1"/>
              </a:solidFill>
            </a:endParaRP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1456379" y="4123145"/>
            <a:ext cx="2152921" cy="436212"/>
          </a:xfrm>
          <a:prstGeom prst="roundRect">
            <a:avLst/>
          </a:prstGeom>
          <a:solidFill>
            <a:srgbClr val="92D050">
              <a:alpha val="41000"/>
            </a:srgbClr>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FUNCIONARIOS SAE</a:t>
            </a:r>
            <a:endParaRPr lang="es-CO" sz="1000" b="1" dirty="0">
              <a:solidFill>
                <a:schemeClr val="tx1"/>
              </a:solidFill>
            </a:endParaRPr>
          </a:p>
        </p:txBody>
      </p:sp>
      <p:cxnSp>
        <p:nvCxnSpPr>
          <p:cNvPr id="94" name="Conector recto 93">
            <a:extLst>
              <a:ext uri="{FF2B5EF4-FFF2-40B4-BE49-F238E27FC236}">
                <a16:creationId xmlns:a16="http://schemas.microsoft.com/office/drawing/2014/main" id="{F976D9FC-60D8-488F-9C87-87C66A759E20}"/>
              </a:ext>
            </a:extLst>
          </p:cNvPr>
          <p:cNvCxnSpPr>
            <a:cxnSpLocks/>
            <a:stCxn id="90" idx="3"/>
            <a:endCxn id="79" idx="1"/>
          </p:cNvCxnSpPr>
          <p:nvPr/>
        </p:nvCxnSpPr>
        <p:spPr>
          <a:xfrm flipV="1">
            <a:off x="3612303" y="3256884"/>
            <a:ext cx="576550" cy="2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0" name="Conector recto 99">
            <a:extLst>
              <a:ext uri="{FF2B5EF4-FFF2-40B4-BE49-F238E27FC236}">
                <a16:creationId xmlns:a16="http://schemas.microsoft.com/office/drawing/2014/main" id="{C4690E84-FA40-41ED-964B-FBA49E8A22B1}"/>
              </a:ext>
            </a:extLst>
          </p:cNvPr>
          <p:cNvCxnSpPr>
            <a:cxnSpLocks/>
            <a:stCxn id="91" idx="3"/>
            <a:endCxn id="81" idx="1"/>
          </p:cNvCxnSpPr>
          <p:nvPr/>
        </p:nvCxnSpPr>
        <p:spPr>
          <a:xfrm flipV="1">
            <a:off x="3609301" y="3798694"/>
            <a:ext cx="579550" cy="4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4A5D0EE9-CF41-4507-BFBB-7A9A848D4E5D}"/>
              </a:ext>
            </a:extLst>
          </p:cNvPr>
          <p:cNvCxnSpPr>
            <a:cxnSpLocks/>
            <a:stCxn id="92" idx="3"/>
            <a:endCxn id="83" idx="1"/>
          </p:cNvCxnSpPr>
          <p:nvPr/>
        </p:nvCxnSpPr>
        <p:spPr>
          <a:xfrm>
            <a:off x="3609300" y="4341251"/>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Rectángulo redondeado 106">
            <a:extLst>
              <a:ext uri="{FF2B5EF4-FFF2-40B4-BE49-F238E27FC236}">
                <a16:creationId xmlns:a16="http://schemas.microsoft.com/office/drawing/2014/main" id="{BB71A413-D5B2-410C-8DC0-C3886B832A8C}"/>
              </a:ext>
            </a:extLst>
          </p:cNvPr>
          <p:cNvSpPr/>
          <p:nvPr/>
        </p:nvSpPr>
        <p:spPr>
          <a:xfrm>
            <a:off x="5855939" y="306244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p>
        </p:txBody>
      </p:sp>
      <p:sp>
        <p:nvSpPr>
          <p:cNvPr id="103" name="Rectángulo redondeado 106">
            <a:extLst>
              <a:ext uri="{FF2B5EF4-FFF2-40B4-BE49-F238E27FC236}">
                <a16:creationId xmlns:a16="http://schemas.microsoft.com/office/drawing/2014/main" id="{C362878D-7BA9-4FD6-B94F-E0DB9B147656}"/>
              </a:ext>
            </a:extLst>
          </p:cNvPr>
          <p:cNvSpPr/>
          <p:nvPr/>
        </p:nvSpPr>
        <p:spPr>
          <a:xfrm>
            <a:off x="5855939" y="360425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04" name="Rectángulo redondeado 106">
            <a:extLst>
              <a:ext uri="{FF2B5EF4-FFF2-40B4-BE49-F238E27FC236}">
                <a16:creationId xmlns:a16="http://schemas.microsoft.com/office/drawing/2014/main" id="{0E8B9443-F34C-4E48-B608-5BA0B52996D0}"/>
              </a:ext>
            </a:extLst>
          </p:cNvPr>
          <p:cNvSpPr/>
          <p:nvPr/>
        </p:nvSpPr>
        <p:spPr>
          <a:xfrm>
            <a:off x="5827822" y="414606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8</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7466794" y="303877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10" name="Rectángulo redondeado 106">
            <a:extLst>
              <a:ext uri="{FF2B5EF4-FFF2-40B4-BE49-F238E27FC236}">
                <a16:creationId xmlns:a16="http://schemas.microsoft.com/office/drawing/2014/main" id="{E1A24BB3-6238-4EEA-B76A-5626459DD125}"/>
              </a:ext>
            </a:extLst>
          </p:cNvPr>
          <p:cNvSpPr/>
          <p:nvPr/>
        </p:nvSpPr>
        <p:spPr>
          <a:xfrm>
            <a:off x="7466792" y="358058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11" name="Rectángulo redondeado 106">
            <a:extLst>
              <a:ext uri="{FF2B5EF4-FFF2-40B4-BE49-F238E27FC236}">
                <a16:creationId xmlns:a16="http://schemas.microsoft.com/office/drawing/2014/main" id="{F6EC75B8-FAB8-4BDA-B027-98C1E093B612}"/>
              </a:ext>
            </a:extLst>
          </p:cNvPr>
          <p:cNvSpPr/>
          <p:nvPr/>
        </p:nvSpPr>
        <p:spPr>
          <a:xfrm>
            <a:off x="7466793" y="412314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8</a:t>
            </a:r>
            <a:endParaRPr lang="es-CO" sz="1200" b="1" dirty="0">
              <a:solidFill>
                <a:schemeClr val="tx1"/>
              </a:solidFill>
            </a:endParaRPr>
          </a:p>
        </p:txBody>
      </p:sp>
      <p:sp>
        <p:nvSpPr>
          <p:cNvPr id="112" name="Rectángulo redondeado 36">
            <a:extLst>
              <a:ext uri="{FF2B5EF4-FFF2-40B4-BE49-F238E27FC236}">
                <a16:creationId xmlns:a16="http://schemas.microsoft.com/office/drawing/2014/main" id="{CFEFD92B-C637-4E67-9623-FED3F5B810F8}"/>
              </a:ext>
            </a:extLst>
          </p:cNvPr>
          <p:cNvSpPr/>
          <p:nvPr/>
        </p:nvSpPr>
        <p:spPr>
          <a:xfrm>
            <a:off x="9138906" y="1785015"/>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113" name="Rectángulo redondeado 106">
            <a:extLst>
              <a:ext uri="{FF2B5EF4-FFF2-40B4-BE49-F238E27FC236}">
                <a16:creationId xmlns:a16="http://schemas.microsoft.com/office/drawing/2014/main" id="{742B6F02-0CD4-4E7F-9D61-53EBBDA4F1FC}"/>
              </a:ext>
            </a:extLst>
          </p:cNvPr>
          <p:cNvSpPr/>
          <p:nvPr/>
        </p:nvSpPr>
        <p:spPr>
          <a:xfrm>
            <a:off x="9133880" y="254423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111 días</a:t>
            </a:r>
            <a:endParaRPr lang="es-CO" sz="1200" b="1" dirty="0">
              <a:solidFill>
                <a:schemeClr val="tx1"/>
              </a:solidFill>
            </a:endParaRPr>
          </a:p>
        </p:txBody>
      </p:sp>
      <p:sp>
        <p:nvSpPr>
          <p:cNvPr id="114" name="Rectángulo redondeado 106">
            <a:extLst>
              <a:ext uri="{FF2B5EF4-FFF2-40B4-BE49-F238E27FC236}">
                <a16:creationId xmlns:a16="http://schemas.microsoft.com/office/drawing/2014/main" id="{49FA4AD9-01F9-48C3-A566-62303E687EBF}"/>
              </a:ext>
            </a:extLst>
          </p:cNvPr>
          <p:cNvSpPr/>
          <p:nvPr/>
        </p:nvSpPr>
        <p:spPr>
          <a:xfrm>
            <a:off x="9133881" y="304666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15" name="Rectángulo redondeado 106">
            <a:extLst>
              <a:ext uri="{FF2B5EF4-FFF2-40B4-BE49-F238E27FC236}">
                <a16:creationId xmlns:a16="http://schemas.microsoft.com/office/drawing/2014/main" id="{AA92A302-D8B7-4D47-A9A9-BE84CE9C1314}"/>
              </a:ext>
            </a:extLst>
          </p:cNvPr>
          <p:cNvSpPr/>
          <p:nvPr/>
        </p:nvSpPr>
        <p:spPr>
          <a:xfrm>
            <a:off x="9133879" y="358847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5</a:t>
            </a:r>
          </a:p>
        </p:txBody>
      </p:sp>
      <p:sp>
        <p:nvSpPr>
          <p:cNvPr id="116" name="Rectángulo redondeado 106">
            <a:extLst>
              <a:ext uri="{FF2B5EF4-FFF2-40B4-BE49-F238E27FC236}">
                <a16:creationId xmlns:a16="http://schemas.microsoft.com/office/drawing/2014/main" id="{19E956FF-6E20-4309-8CAD-BF5CD69B804A}"/>
              </a:ext>
            </a:extLst>
          </p:cNvPr>
          <p:cNvSpPr/>
          <p:nvPr/>
        </p:nvSpPr>
        <p:spPr>
          <a:xfrm>
            <a:off x="9133880" y="413102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9</a:t>
            </a:r>
            <a:endParaRPr lang="es-CO" sz="1200" b="1" dirty="0">
              <a:solidFill>
                <a:schemeClr val="tx1"/>
              </a:solidFill>
            </a:endParaRP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456378" y="1948551"/>
            <a:ext cx="2152921" cy="386114"/>
          </a:xfrm>
          <a:prstGeom prst="roundRect">
            <a:avLst/>
          </a:prstGeom>
          <a:solidFill>
            <a:srgbClr val="92D050"/>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BLOQUE ORIENTAL</a:t>
            </a:r>
          </a:p>
        </p:txBody>
      </p:sp>
      <p:sp>
        <p:nvSpPr>
          <p:cNvPr id="52" name="Rectángulo redondeado 49">
            <a:extLst>
              <a:ext uri="{FF2B5EF4-FFF2-40B4-BE49-F238E27FC236}">
                <a16:creationId xmlns:a16="http://schemas.microsoft.com/office/drawing/2014/main" id="{840A590B-744E-4F32-AB6C-39EEC6691DDE}"/>
              </a:ext>
            </a:extLst>
          </p:cNvPr>
          <p:cNvSpPr/>
          <p:nvPr/>
        </p:nvSpPr>
        <p:spPr>
          <a:xfrm>
            <a:off x="1849052" y="1601668"/>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sp>
        <p:nvSpPr>
          <p:cNvPr id="54" name="Rectángulo redondeado 106">
            <a:extLst>
              <a:ext uri="{FF2B5EF4-FFF2-40B4-BE49-F238E27FC236}">
                <a16:creationId xmlns:a16="http://schemas.microsoft.com/office/drawing/2014/main" id="{7A2A3C8D-F611-43CB-8445-9CD40FC29CE2}"/>
              </a:ext>
            </a:extLst>
          </p:cNvPr>
          <p:cNvSpPr/>
          <p:nvPr/>
        </p:nvSpPr>
        <p:spPr>
          <a:xfrm>
            <a:off x="4188851" y="469081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55" name="Rectángulo redondeado 45">
            <a:extLst>
              <a:ext uri="{FF2B5EF4-FFF2-40B4-BE49-F238E27FC236}">
                <a16:creationId xmlns:a16="http://schemas.microsoft.com/office/drawing/2014/main" id="{44B0DA1F-A94B-48C2-8700-02872353B0CC}"/>
              </a:ext>
            </a:extLst>
          </p:cNvPr>
          <p:cNvSpPr/>
          <p:nvPr/>
        </p:nvSpPr>
        <p:spPr>
          <a:xfrm>
            <a:off x="1456378" y="4644919"/>
            <a:ext cx="2152921" cy="436212"/>
          </a:xfrm>
          <a:prstGeom prst="roundRect">
            <a:avLst/>
          </a:prstGeom>
          <a:solidFill>
            <a:srgbClr val="92D050">
              <a:alpha val="41000"/>
            </a:srgbClr>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IDENTIFICACIÓN</a:t>
            </a:r>
            <a:endParaRPr lang="es-CO" sz="1000" b="1" dirty="0">
              <a:solidFill>
                <a:schemeClr val="tx1"/>
              </a:solidFill>
            </a:endParaRPr>
          </a:p>
        </p:txBody>
      </p:sp>
      <p:cxnSp>
        <p:nvCxnSpPr>
          <p:cNvPr id="56" name="Conector recto 55">
            <a:extLst>
              <a:ext uri="{FF2B5EF4-FFF2-40B4-BE49-F238E27FC236}">
                <a16:creationId xmlns:a16="http://schemas.microsoft.com/office/drawing/2014/main" id="{C3FF1868-C7DC-4783-AA17-93C9735EFC84}"/>
              </a:ext>
            </a:extLst>
          </p:cNvPr>
          <p:cNvCxnSpPr>
            <a:cxnSpLocks/>
            <a:stCxn id="55" idx="3"/>
            <a:endCxn id="54" idx="1"/>
          </p:cNvCxnSpPr>
          <p:nvPr/>
        </p:nvCxnSpPr>
        <p:spPr>
          <a:xfrm>
            <a:off x="3609299" y="4863025"/>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58" name="Rectángulo redondeado 106">
            <a:extLst>
              <a:ext uri="{FF2B5EF4-FFF2-40B4-BE49-F238E27FC236}">
                <a16:creationId xmlns:a16="http://schemas.microsoft.com/office/drawing/2014/main" id="{5526FD39-EF3F-42B4-94A8-2047B4DF5981}"/>
              </a:ext>
            </a:extLst>
          </p:cNvPr>
          <p:cNvSpPr/>
          <p:nvPr/>
        </p:nvSpPr>
        <p:spPr>
          <a:xfrm>
            <a:off x="5827821" y="466783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9 de septiembre</a:t>
            </a:r>
          </a:p>
        </p:txBody>
      </p:sp>
      <p:sp>
        <p:nvSpPr>
          <p:cNvPr id="59" name="Rectángulo redondeado 106">
            <a:extLst>
              <a:ext uri="{FF2B5EF4-FFF2-40B4-BE49-F238E27FC236}">
                <a16:creationId xmlns:a16="http://schemas.microsoft.com/office/drawing/2014/main" id="{B1234A1D-7775-429C-A800-366138FCB87C}"/>
              </a:ext>
            </a:extLst>
          </p:cNvPr>
          <p:cNvSpPr/>
          <p:nvPr/>
        </p:nvSpPr>
        <p:spPr>
          <a:xfrm>
            <a:off x="7451806" y="517888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29 de noviembre</a:t>
            </a:r>
          </a:p>
        </p:txBody>
      </p:sp>
      <p:sp>
        <p:nvSpPr>
          <p:cNvPr id="60" name="Rectángulo redondeado 106">
            <a:extLst>
              <a:ext uri="{FF2B5EF4-FFF2-40B4-BE49-F238E27FC236}">
                <a16:creationId xmlns:a16="http://schemas.microsoft.com/office/drawing/2014/main" id="{D238B464-0CB5-4CC1-9F66-2D278B66150B}"/>
              </a:ext>
            </a:extLst>
          </p:cNvPr>
          <p:cNvSpPr/>
          <p:nvPr/>
        </p:nvSpPr>
        <p:spPr>
          <a:xfrm>
            <a:off x="9133878" y="465280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1" name="Rectángulo redondeado 106">
            <a:extLst>
              <a:ext uri="{FF2B5EF4-FFF2-40B4-BE49-F238E27FC236}">
                <a16:creationId xmlns:a16="http://schemas.microsoft.com/office/drawing/2014/main" id="{AF1241D3-5D35-468B-A2D6-872DF43237D4}"/>
              </a:ext>
            </a:extLst>
          </p:cNvPr>
          <p:cNvSpPr/>
          <p:nvPr/>
        </p:nvSpPr>
        <p:spPr>
          <a:xfrm>
            <a:off x="4188851" y="522622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24 de agosto</a:t>
            </a:r>
          </a:p>
        </p:txBody>
      </p:sp>
      <p:sp>
        <p:nvSpPr>
          <p:cNvPr id="62" name="Rectángulo redondeado 45">
            <a:extLst>
              <a:ext uri="{FF2B5EF4-FFF2-40B4-BE49-F238E27FC236}">
                <a16:creationId xmlns:a16="http://schemas.microsoft.com/office/drawing/2014/main" id="{87417A62-A764-458F-9A24-2F7833737174}"/>
              </a:ext>
            </a:extLst>
          </p:cNvPr>
          <p:cNvSpPr/>
          <p:nvPr/>
        </p:nvSpPr>
        <p:spPr>
          <a:xfrm>
            <a:off x="1456378" y="5180323"/>
            <a:ext cx="2152921" cy="436212"/>
          </a:xfrm>
          <a:prstGeom prst="roundRect">
            <a:avLst/>
          </a:prstGeom>
          <a:solidFill>
            <a:srgbClr val="92D050">
              <a:alpha val="41000"/>
            </a:srgbClr>
          </a:solidFill>
          <a:ln w="28575">
            <a:solidFill>
              <a:srgbClr val="00B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RECEPCIÓN</a:t>
            </a:r>
            <a:endParaRPr lang="es-CO" sz="1000" b="1" dirty="0">
              <a:solidFill>
                <a:schemeClr val="tx1"/>
              </a:solidFill>
            </a:endParaRPr>
          </a:p>
        </p:txBody>
      </p:sp>
      <p:cxnSp>
        <p:nvCxnSpPr>
          <p:cNvPr id="64" name="Conector recto 63">
            <a:extLst>
              <a:ext uri="{FF2B5EF4-FFF2-40B4-BE49-F238E27FC236}">
                <a16:creationId xmlns:a16="http://schemas.microsoft.com/office/drawing/2014/main" id="{D88291BC-FBA8-464A-AC68-DC71342021E5}"/>
              </a:ext>
            </a:extLst>
          </p:cNvPr>
          <p:cNvCxnSpPr>
            <a:cxnSpLocks/>
            <a:stCxn id="62" idx="3"/>
            <a:endCxn id="61" idx="1"/>
          </p:cNvCxnSpPr>
          <p:nvPr/>
        </p:nvCxnSpPr>
        <p:spPr>
          <a:xfrm>
            <a:off x="3609299" y="5398429"/>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5" name="Rectángulo redondeado 106">
            <a:extLst>
              <a:ext uri="{FF2B5EF4-FFF2-40B4-BE49-F238E27FC236}">
                <a16:creationId xmlns:a16="http://schemas.microsoft.com/office/drawing/2014/main" id="{298A80AC-6D9B-4766-85A3-7B104D01D65D}"/>
              </a:ext>
            </a:extLst>
          </p:cNvPr>
          <p:cNvSpPr/>
          <p:nvPr/>
        </p:nvSpPr>
        <p:spPr>
          <a:xfrm>
            <a:off x="5827821" y="520324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6" name="Rectángulo redondeado 106">
            <a:extLst>
              <a:ext uri="{FF2B5EF4-FFF2-40B4-BE49-F238E27FC236}">
                <a16:creationId xmlns:a16="http://schemas.microsoft.com/office/drawing/2014/main" id="{595042B2-479B-4A1A-97D0-3EA105AB83D2}"/>
              </a:ext>
            </a:extLst>
          </p:cNvPr>
          <p:cNvSpPr/>
          <p:nvPr/>
        </p:nvSpPr>
        <p:spPr>
          <a:xfrm>
            <a:off x="7445232" y="465280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67" name="Rectángulo redondeado 106">
            <a:extLst>
              <a:ext uri="{FF2B5EF4-FFF2-40B4-BE49-F238E27FC236}">
                <a16:creationId xmlns:a16="http://schemas.microsoft.com/office/drawing/2014/main" id="{AEEB535D-8C3D-41C3-AB9B-9651C96D192E}"/>
              </a:ext>
            </a:extLst>
          </p:cNvPr>
          <p:cNvSpPr/>
          <p:nvPr/>
        </p:nvSpPr>
        <p:spPr>
          <a:xfrm>
            <a:off x="9133879" y="518820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71" name="Rectángulo redondeado 36">
            <a:extLst>
              <a:ext uri="{FF2B5EF4-FFF2-40B4-BE49-F238E27FC236}">
                <a16:creationId xmlns:a16="http://schemas.microsoft.com/office/drawing/2014/main" id="{6C94B440-A289-4CB9-8874-760E224386D1}"/>
              </a:ext>
            </a:extLst>
          </p:cNvPr>
          <p:cNvSpPr/>
          <p:nvPr/>
        </p:nvSpPr>
        <p:spPr>
          <a:xfrm>
            <a:off x="9138906" y="1778986"/>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73" name="Rectángulo redondeado 36">
            <a:extLst>
              <a:ext uri="{FF2B5EF4-FFF2-40B4-BE49-F238E27FC236}">
                <a16:creationId xmlns:a16="http://schemas.microsoft.com/office/drawing/2014/main" id="{6EAFAAAF-21B1-42E3-A678-CD28A1D0F915}"/>
              </a:ext>
            </a:extLst>
          </p:cNvPr>
          <p:cNvSpPr/>
          <p:nvPr/>
        </p:nvSpPr>
        <p:spPr>
          <a:xfrm>
            <a:off x="5861090" y="1783691"/>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VISITA PREVIA INMUEBLES</a:t>
            </a:r>
          </a:p>
        </p:txBody>
      </p:sp>
      <p:sp>
        <p:nvSpPr>
          <p:cNvPr id="74" name="Rectángulo redondeado 36">
            <a:extLst>
              <a:ext uri="{FF2B5EF4-FFF2-40B4-BE49-F238E27FC236}">
                <a16:creationId xmlns:a16="http://schemas.microsoft.com/office/drawing/2014/main" id="{7065919D-3943-4255-9075-8796DFEE946D}"/>
              </a:ext>
            </a:extLst>
          </p:cNvPr>
          <p:cNvSpPr/>
          <p:nvPr/>
        </p:nvSpPr>
        <p:spPr>
          <a:xfrm>
            <a:off x="7478639" y="1783008"/>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ID. Y </a:t>
            </a:r>
            <a:r>
              <a:rPr lang="es-CO" sz="1200" b="1" dirty="0">
                <a:solidFill>
                  <a:schemeClr val="tx1"/>
                </a:solidFill>
              </a:rPr>
              <a:t>RECEPCIÓN INMUEBLES**</a:t>
            </a:r>
          </a:p>
        </p:txBody>
      </p:sp>
      <p:sp>
        <p:nvSpPr>
          <p:cNvPr id="63" name="CuadroTexto 62">
            <a:extLst>
              <a:ext uri="{FF2B5EF4-FFF2-40B4-BE49-F238E27FC236}">
                <a16:creationId xmlns:a16="http://schemas.microsoft.com/office/drawing/2014/main" id="{CF00CE45-E804-4540-B47C-ABC2E4DDA845}"/>
              </a:ext>
            </a:extLst>
          </p:cNvPr>
          <p:cNvSpPr txBox="1"/>
          <p:nvPr/>
        </p:nvSpPr>
        <p:spPr>
          <a:xfrm>
            <a:off x="2560824" y="310830"/>
            <a:ext cx="5072138"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a:t>
            </a:r>
            <a:endParaRPr lang="es-CO" sz="1600" dirty="0">
              <a:solidFill>
                <a:srgbClr val="0070C0"/>
              </a:solidFill>
            </a:endParaRPr>
          </a:p>
        </p:txBody>
      </p:sp>
      <p:sp>
        <p:nvSpPr>
          <p:cNvPr id="70" name="Rectángulo redondeado 38">
            <a:extLst>
              <a:ext uri="{FF2B5EF4-FFF2-40B4-BE49-F238E27FC236}">
                <a16:creationId xmlns:a16="http://schemas.microsoft.com/office/drawing/2014/main" id="{2F7C7DD3-CBB0-47F8-B82B-76597965DD37}"/>
              </a:ext>
            </a:extLst>
          </p:cNvPr>
          <p:cNvSpPr/>
          <p:nvPr/>
        </p:nvSpPr>
        <p:spPr>
          <a:xfrm>
            <a:off x="134915" y="917259"/>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76" name="Rectángulo redondeado 49">
            <a:extLst>
              <a:ext uri="{FF2B5EF4-FFF2-40B4-BE49-F238E27FC236}">
                <a16:creationId xmlns:a16="http://schemas.microsoft.com/office/drawing/2014/main" id="{4E29671A-C88E-4200-89EF-FBC95E227D74}"/>
              </a:ext>
            </a:extLst>
          </p:cNvPr>
          <p:cNvSpPr/>
          <p:nvPr/>
        </p:nvSpPr>
        <p:spPr>
          <a:xfrm>
            <a:off x="1854201" y="1601662"/>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77" name="Conector recto 76">
            <a:extLst>
              <a:ext uri="{FF2B5EF4-FFF2-40B4-BE49-F238E27FC236}">
                <a16:creationId xmlns:a16="http://schemas.microsoft.com/office/drawing/2014/main" id="{56AC616C-3D94-4944-A9B3-D42C1A61888E}"/>
              </a:ext>
            </a:extLst>
          </p:cNvPr>
          <p:cNvCxnSpPr>
            <a:cxnSpLocks/>
          </p:cNvCxnSpPr>
          <p:nvPr/>
        </p:nvCxnSpPr>
        <p:spPr>
          <a:xfrm>
            <a:off x="3614448" y="53984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8" name="CuadroTexto 77">
            <a:extLst>
              <a:ext uri="{FF2B5EF4-FFF2-40B4-BE49-F238E27FC236}">
                <a16:creationId xmlns:a16="http://schemas.microsoft.com/office/drawing/2014/main" id="{0FAF5A17-A4BE-4132-9F76-F8D18D2D4F1E}"/>
              </a:ext>
            </a:extLst>
          </p:cNvPr>
          <p:cNvSpPr txBox="1"/>
          <p:nvPr/>
        </p:nvSpPr>
        <p:spPr>
          <a:xfrm>
            <a:off x="232774" y="5724608"/>
            <a:ext cx="8877880" cy="1092607"/>
          </a:xfrm>
          <a:prstGeom prst="rect">
            <a:avLst/>
          </a:prstGeom>
          <a:noFill/>
        </p:spPr>
        <p:txBody>
          <a:bodyPr wrap="none" rtlCol="0">
            <a:spAutoFit/>
          </a:bodyPr>
          <a:lstStyle/>
          <a:p>
            <a:r>
              <a:rPr lang="es-CO" sz="1300" dirty="0"/>
              <a:t>*El enlace nacional es el mismo para muebles e inmuebles</a:t>
            </a:r>
          </a:p>
          <a:p>
            <a:r>
              <a:rPr lang="es-CO" sz="1300" dirty="0"/>
              <a:t>**Tiempo incluye trabajo en campo y trabajo administrativo que requiere de IGAC, ORIP y ANT</a:t>
            </a:r>
          </a:p>
          <a:p>
            <a:r>
              <a:rPr lang="es-CO" sz="1300" b="1" dirty="0"/>
              <a:t>**</a:t>
            </a:r>
            <a:r>
              <a:rPr lang="es-CO" sz="1300" i="1" dirty="0"/>
              <a:t>El tiempo destinado a la recepción de inmuebles depende de:</a:t>
            </a:r>
          </a:p>
          <a:p>
            <a:pPr marL="342900" indent="-342900">
              <a:buAutoNum type="arabicPeriod"/>
            </a:pPr>
            <a:r>
              <a:rPr lang="es-CO" sz="1300" i="1" dirty="0"/>
              <a:t>FARC entregue información de la ubicación del predio (Coordenada o visita al predio) y no se presente oposición a la entrega</a:t>
            </a:r>
          </a:p>
          <a:p>
            <a:pPr marL="342900" indent="-342900">
              <a:buAutoNum type="arabicPeriod"/>
            </a:pPr>
            <a:r>
              <a:rPr lang="es-CO" sz="1300" i="1" dirty="0"/>
              <a:t>Respuesta oportuna de las entidades consultadas (IGAC, ORIP, ANT) </a:t>
            </a:r>
          </a:p>
        </p:txBody>
      </p:sp>
      <p:sp>
        <p:nvSpPr>
          <p:cNvPr id="80" name="Rectángulo 79">
            <a:extLst>
              <a:ext uri="{FF2B5EF4-FFF2-40B4-BE49-F238E27FC236}">
                <a16:creationId xmlns:a16="http://schemas.microsoft.com/office/drawing/2014/main" id="{F308440D-C981-4694-B8DE-F6CC8FEF2EA6}"/>
              </a:ext>
            </a:extLst>
          </p:cNvPr>
          <p:cNvSpPr/>
          <p:nvPr/>
        </p:nvSpPr>
        <p:spPr>
          <a:xfrm>
            <a:off x="9029700" y="6586918"/>
            <a:ext cx="3166744" cy="26727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82" name="CuadroTexto 81">
            <a:extLst>
              <a:ext uri="{FF2B5EF4-FFF2-40B4-BE49-F238E27FC236}">
                <a16:creationId xmlns:a16="http://schemas.microsoft.com/office/drawing/2014/main" id="{B8CE76CB-D4CE-4A3F-A6A6-5FADA39C2540}"/>
              </a:ext>
            </a:extLst>
          </p:cNvPr>
          <p:cNvSpPr txBox="1"/>
          <p:nvPr/>
        </p:nvSpPr>
        <p:spPr>
          <a:xfrm>
            <a:off x="8229357" y="6547990"/>
            <a:ext cx="396264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68" name="Abrir llave 67">
            <a:extLst>
              <a:ext uri="{FF2B5EF4-FFF2-40B4-BE49-F238E27FC236}">
                <a16:creationId xmlns:a16="http://schemas.microsoft.com/office/drawing/2014/main" id="{9971D468-A24F-41EF-9BBC-E3A7C0E7EFBF}"/>
              </a:ext>
            </a:extLst>
          </p:cNvPr>
          <p:cNvSpPr/>
          <p:nvPr/>
        </p:nvSpPr>
        <p:spPr>
          <a:xfrm rot="5400000">
            <a:off x="5642130" y="620118"/>
            <a:ext cx="149543" cy="2090376"/>
          </a:xfrm>
          <a:prstGeom prst="leftBrace">
            <a:avLst>
              <a:gd name="adj1" fmla="val 133960"/>
              <a:gd name="adj2" fmla="val 49151"/>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100"/>
          </a:p>
        </p:txBody>
      </p:sp>
      <p:sp>
        <p:nvSpPr>
          <p:cNvPr id="75" name="CuadroTexto 74">
            <a:extLst>
              <a:ext uri="{FF2B5EF4-FFF2-40B4-BE49-F238E27FC236}">
                <a16:creationId xmlns:a16="http://schemas.microsoft.com/office/drawing/2014/main" id="{BB1EC2D8-5CA3-4706-A498-E36ED829BAA9}"/>
              </a:ext>
            </a:extLst>
          </p:cNvPr>
          <p:cNvSpPr txBox="1"/>
          <p:nvPr/>
        </p:nvSpPr>
        <p:spPr>
          <a:xfrm>
            <a:off x="7776423" y="1255768"/>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II</a:t>
            </a:r>
            <a:endParaRPr lang="es-CO" sz="1000" dirty="0">
              <a:solidFill>
                <a:srgbClr val="0070C0"/>
              </a:solidFill>
            </a:endParaRPr>
          </a:p>
        </p:txBody>
      </p:sp>
      <p:sp>
        <p:nvSpPr>
          <p:cNvPr id="84" name="CuadroTexto 83">
            <a:extLst>
              <a:ext uri="{FF2B5EF4-FFF2-40B4-BE49-F238E27FC236}">
                <a16:creationId xmlns:a16="http://schemas.microsoft.com/office/drawing/2014/main" id="{7118FBAC-03BA-4CA4-AE00-E58F5464C1B1}"/>
              </a:ext>
            </a:extLst>
          </p:cNvPr>
          <p:cNvSpPr txBox="1"/>
          <p:nvPr/>
        </p:nvSpPr>
        <p:spPr>
          <a:xfrm>
            <a:off x="5330899" y="1253661"/>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a:t>
            </a:r>
            <a:endParaRPr lang="es-CO" sz="1000" dirty="0">
              <a:solidFill>
                <a:srgbClr val="0070C0"/>
              </a:solidFill>
            </a:endParaRPr>
          </a:p>
        </p:txBody>
      </p:sp>
    </p:spTree>
    <p:extLst>
      <p:ext uri="{BB962C8B-B14F-4D97-AF65-F5344CB8AC3E}">
        <p14:creationId xmlns:p14="http://schemas.microsoft.com/office/powerpoint/2010/main" val="6233636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58867" y="6536690"/>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772886" y="269866"/>
            <a:ext cx="6206795" cy="830997"/>
          </a:xfrm>
          <a:prstGeom prst="rect">
            <a:avLst/>
          </a:prstGeom>
          <a:noFill/>
        </p:spPr>
        <p:txBody>
          <a:bodyPr wrap="square" rtlCol="0">
            <a:spAutoFit/>
          </a:bodyPr>
          <a:lstStyle/>
          <a:p>
            <a:pPr algn="ctr"/>
            <a:r>
              <a:rPr lang="es-CO" sz="2400" b="1" dirty="0">
                <a:solidFill>
                  <a:srgbClr val="002060"/>
                </a:solidFill>
              </a:rPr>
              <a:t>BLOQUE ORIENTAL</a:t>
            </a:r>
          </a:p>
          <a:p>
            <a:pPr algn="ctr"/>
            <a:r>
              <a:rPr lang="es-CO" sz="2400" b="1" dirty="0">
                <a:solidFill>
                  <a:srgbClr val="002060"/>
                </a:solidFill>
              </a:rPr>
              <a:t>141 INMUEBLES SIN INFORMACIÓN (60 DÍAS)</a:t>
            </a:r>
          </a:p>
        </p:txBody>
      </p:sp>
      <p:graphicFrame>
        <p:nvGraphicFramePr>
          <p:cNvPr id="6" name="Tabla 5">
            <a:extLst>
              <a:ext uri="{FF2B5EF4-FFF2-40B4-BE49-F238E27FC236}">
                <a16:creationId xmlns:a16="http://schemas.microsoft.com/office/drawing/2014/main" id="{5FC93E04-2A88-45A8-B637-843F7607C44B}"/>
              </a:ext>
            </a:extLst>
          </p:cNvPr>
          <p:cNvGraphicFramePr>
            <a:graphicFrameLocks noGrp="1"/>
          </p:cNvGraphicFramePr>
          <p:nvPr/>
        </p:nvGraphicFramePr>
        <p:xfrm>
          <a:off x="6375741" y="1470195"/>
          <a:ext cx="5638800" cy="1714500"/>
        </p:xfrm>
        <a:graphic>
          <a:graphicData uri="http://schemas.openxmlformats.org/drawingml/2006/table">
            <a:tbl>
              <a:tblPr/>
              <a:tblGrid>
                <a:gridCol w="561659">
                  <a:extLst>
                    <a:ext uri="{9D8B030D-6E8A-4147-A177-3AD203B41FA5}">
                      <a16:colId xmlns:a16="http://schemas.microsoft.com/office/drawing/2014/main" val="2819680784"/>
                    </a:ext>
                  </a:extLst>
                </a:gridCol>
                <a:gridCol w="1396214">
                  <a:extLst>
                    <a:ext uri="{9D8B030D-6E8A-4147-A177-3AD203B41FA5}">
                      <a16:colId xmlns:a16="http://schemas.microsoft.com/office/drawing/2014/main" val="549706594"/>
                    </a:ext>
                  </a:extLst>
                </a:gridCol>
                <a:gridCol w="3680927">
                  <a:extLst>
                    <a:ext uri="{9D8B030D-6E8A-4147-A177-3AD203B41FA5}">
                      <a16:colId xmlns:a16="http://schemas.microsoft.com/office/drawing/2014/main" val="2805246043"/>
                    </a:ext>
                  </a:extLst>
                </a:gridCol>
              </a:tblGrid>
              <a:tr h="190500">
                <a:tc gridSpan="3">
                  <a:txBody>
                    <a:bodyPr/>
                    <a:lstStyle/>
                    <a:p>
                      <a:pPr algn="ctr" rtl="0" fontAlgn="ctr"/>
                      <a:r>
                        <a:rPr lang="es-ES" sz="1100" b="0" i="0" u="none" strike="noStrike" dirty="0">
                          <a:solidFill>
                            <a:srgbClr val="FFFFFF"/>
                          </a:solidFill>
                          <a:effectLst/>
                          <a:latin typeface="Calibri" panose="020F0502020204030204" pitchFamily="34" charset="0"/>
                        </a:rPr>
                        <a:t>GRUPO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206135786"/>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802463053"/>
                  </a:ext>
                </a:extLst>
              </a:tr>
              <a:tr h="190500">
                <a:tc>
                  <a:txBody>
                    <a:bodyPr/>
                    <a:lstStyle/>
                    <a:p>
                      <a:pPr algn="ctr" rtl="0" fontAlgn="ctr"/>
                      <a:r>
                        <a:rPr lang="es-ES" sz="10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ARAUQUITA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8162303"/>
                  </a:ext>
                </a:extLst>
              </a:tr>
              <a:tr h="190500">
                <a:tc>
                  <a:txBody>
                    <a:bodyPr/>
                    <a:lstStyle/>
                    <a:p>
                      <a:pPr algn="ctr" rtl="0" fontAlgn="ctr"/>
                      <a:r>
                        <a:rPr lang="es-ES" sz="1000" b="0"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FORTUL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8549437"/>
                  </a:ext>
                </a:extLst>
              </a:tr>
              <a:tr h="190500">
                <a:tc>
                  <a:txBody>
                    <a:bodyPr/>
                    <a:lstStyle/>
                    <a:p>
                      <a:pPr algn="ctr" rtl="0" fontAlgn="ctr"/>
                      <a:r>
                        <a:rPr lang="es-ES" sz="1000" b="0"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TAME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6218405"/>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PUERTO RONDON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2884636"/>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PUERTO LLERAS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6677195"/>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PUERTO RICO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4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6090069"/>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MAPIRIPAN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9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792588"/>
                  </a:ext>
                </a:extLst>
              </a:tr>
            </a:tbl>
          </a:graphicData>
        </a:graphic>
      </p:graphicFrame>
      <p:graphicFrame>
        <p:nvGraphicFramePr>
          <p:cNvPr id="2" name="Tabla 1">
            <a:extLst>
              <a:ext uri="{FF2B5EF4-FFF2-40B4-BE49-F238E27FC236}">
                <a16:creationId xmlns:a16="http://schemas.microsoft.com/office/drawing/2014/main" id="{B1D23830-F379-44FA-89AF-6541F5F482C3}"/>
              </a:ext>
            </a:extLst>
          </p:cNvPr>
          <p:cNvGraphicFramePr>
            <a:graphicFrameLocks noGrp="1"/>
          </p:cNvGraphicFramePr>
          <p:nvPr/>
        </p:nvGraphicFramePr>
        <p:xfrm>
          <a:off x="6375741" y="3253503"/>
          <a:ext cx="5638800" cy="762000"/>
        </p:xfrm>
        <a:graphic>
          <a:graphicData uri="http://schemas.openxmlformats.org/drawingml/2006/table">
            <a:tbl>
              <a:tblPr/>
              <a:tblGrid>
                <a:gridCol w="561659">
                  <a:extLst>
                    <a:ext uri="{9D8B030D-6E8A-4147-A177-3AD203B41FA5}">
                      <a16:colId xmlns:a16="http://schemas.microsoft.com/office/drawing/2014/main" val="2819680784"/>
                    </a:ext>
                  </a:extLst>
                </a:gridCol>
                <a:gridCol w="1396214">
                  <a:extLst>
                    <a:ext uri="{9D8B030D-6E8A-4147-A177-3AD203B41FA5}">
                      <a16:colId xmlns:a16="http://schemas.microsoft.com/office/drawing/2014/main" val="549706594"/>
                    </a:ext>
                  </a:extLst>
                </a:gridCol>
                <a:gridCol w="3680927">
                  <a:extLst>
                    <a:ext uri="{9D8B030D-6E8A-4147-A177-3AD203B41FA5}">
                      <a16:colId xmlns:a16="http://schemas.microsoft.com/office/drawing/2014/main" val="2805246043"/>
                    </a:ext>
                  </a:extLst>
                </a:gridCol>
              </a:tblGrid>
              <a:tr h="190500">
                <a:tc gridSpan="3">
                  <a:txBody>
                    <a:bodyPr/>
                    <a:lstStyle/>
                    <a:p>
                      <a:pPr algn="ctr" rtl="0" fontAlgn="ctr"/>
                      <a:r>
                        <a:rPr lang="es-ES" sz="1100" b="0" i="0" u="none" strike="noStrike" dirty="0">
                          <a:solidFill>
                            <a:srgbClr val="FFFFFF"/>
                          </a:solidFill>
                          <a:effectLst/>
                          <a:latin typeface="Calibri" panose="020F0502020204030204" pitchFamily="34" charset="0"/>
                        </a:rPr>
                        <a:t>GRUPO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723468597"/>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802463053"/>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CUMARIBO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9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6706759"/>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LA MACARENA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51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10520"/>
                  </a:ext>
                </a:extLst>
              </a:tr>
            </a:tbl>
          </a:graphicData>
        </a:graphic>
      </p:graphicFrame>
      <p:graphicFrame>
        <p:nvGraphicFramePr>
          <p:cNvPr id="5" name="Tabla 4">
            <a:extLst>
              <a:ext uri="{FF2B5EF4-FFF2-40B4-BE49-F238E27FC236}">
                <a16:creationId xmlns:a16="http://schemas.microsoft.com/office/drawing/2014/main" id="{86420D8F-AC2C-4BDC-B6C2-6037CC6BF536}"/>
              </a:ext>
            </a:extLst>
          </p:cNvPr>
          <p:cNvGraphicFramePr>
            <a:graphicFrameLocks noGrp="1"/>
          </p:cNvGraphicFramePr>
          <p:nvPr/>
        </p:nvGraphicFramePr>
        <p:xfrm>
          <a:off x="6375741" y="4075319"/>
          <a:ext cx="5638800" cy="1143000"/>
        </p:xfrm>
        <a:graphic>
          <a:graphicData uri="http://schemas.openxmlformats.org/drawingml/2006/table">
            <a:tbl>
              <a:tblPr/>
              <a:tblGrid>
                <a:gridCol w="561659">
                  <a:extLst>
                    <a:ext uri="{9D8B030D-6E8A-4147-A177-3AD203B41FA5}">
                      <a16:colId xmlns:a16="http://schemas.microsoft.com/office/drawing/2014/main" val="2819680784"/>
                    </a:ext>
                  </a:extLst>
                </a:gridCol>
                <a:gridCol w="1396214">
                  <a:extLst>
                    <a:ext uri="{9D8B030D-6E8A-4147-A177-3AD203B41FA5}">
                      <a16:colId xmlns:a16="http://schemas.microsoft.com/office/drawing/2014/main" val="549706594"/>
                    </a:ext>
                  </a:extLst>
                </a:gridCol>
                <a:gridCol w="3680927">
                  <a:extLst>
                    <a:ext uri="{9D8B030D-6E8A-4147-A177-3AD203B41FA5}">
                      <a16:colId xmlns:a16="http://schemas.microsoft.com/office/drawing/2014/main" val="2805246043"/>
                    </a:ext>
                  </a:extLst>
                </a:gridCol>
              </a:tblGrid>
              <a:tr h="190500">
                <a:tc gridSpan="3">
                  <a:txBody>
                    <a:bodyPr/>
                    <a:lstStyle/>
                    <a:p>
                      <a:pPr algn="ctr" rtl="0" fontAlgn="ctr"/>
                      <a:r>
                        <a:rPr lang="es-ES" sz="1100" b="0" i="0" u="none" strike="noStrike" dirty="0">
                          <a:solidFill>
                            <a:srgbClr val="FFFFFF"/>
                          </a:solidFill>
                          <a:effectLst/>
                          <a:latin typeface="Calibri" panose="020F0502020204030204" pitchFamily="34" charset="0"/>
                        </a:rPr>
                        <a:t>GRUPO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925437354"/>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802463053"/>
                  </a:ext>
                </a:extLst>
              </a:tr>
              <a:tr h="190500">
                <a:tc>
                  <a:txBody>
                    <a:bodyPr/>
                    <a:lstStyle/>
                    <a:p>
                      <a:pPr algn="ctr" rtl="0" fontAlgn="ctr"/>
                      <a:r>
                        <a:rPr lang="es-ES" sz="1000" b="0" i="0" u="none" strike="noStrike" dirty="0">
                          <a:solidFill>
                            <a:srgbClr val="FF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CUBARRAL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1520497"/>
                  </a:ext>
                </a:extLst>
              </a:tr>
              <a:tr h="190500">
                <a:tc>
                  <a:txBody>
                    <a:bodyPr/>
                    <a:lstStyle/>
                    <a:p>
                      <a:pPr algn="ctr" rtl="0" fontAlgn="ctr"/>
                      <a:r>
                        <a:rPr lang="es-ES" sz="1000" b="0" i="0" u="none" strike="noStrike" dirty="0">
                          <a:solidFill>
                            <a:srgbClr val="FF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MESETAS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0852755"/>
                  </a:ext>
                </a:extLst>
              </a:tr>
              <a:tr h="190500">
                <a:tc>
                  <a:txBody>
                    <a:bodyPr/>
                    <a:lstStyle/>
                    <a:p>
                      <a:pPr algn="ctr" rtl="0" fontAlgn="ctr"/>
                      <a:r>
                        <a:rPr lang="es-ES" sz="1000" b="0" i="0" u="none" strike="noStrike" dirty="0">
                          <a:solidFill>
                            <a:srgbClr val="FF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VISTAHERMOSA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5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6096957"/>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ES" sz="1000" b="0" i="0" u="none" strike="noStrike" dirty="0">
                          <a:solidFill>
                            <a:srgbClr val="000000"/>
                          </a:solidFill>
                          <a:effectLst/>
                          <a:latin typeface="Calibri" panose="020F0502020204030204" pitchFamily="34" charset="0"/>
                        </a:rPr>
                        <a:t>SIN DATO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CO" sz="1000" b="0" i="0" u="none" strike="noStrike" dirty="0">
                          <a:solidFill>
                            <a:srgbClr val="000000"/>
                          </a:solidFill>
                          <a:effectLst/>
                          <a:latin typeface="Calibri" panose="020F0502020204030204" pitchFamily="34" charset="0"/>
                        </a:rPr>
                        <a:t>12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20866010"/>
                  </a:ext>
                </a:extLst>
              </a:tr>
            </a:tbl>
          </a:graphicData>
        </a:graphic>
      </p:graphicFrame>
      <p:graphicFrame>
        <p:nvGraphicFramePr>
          <p:cNvPr id="7" name="Tabla 6">
            <a:extLst>
              <a:ext uri="{FF2B5EF4-FFF2-40B4-BE49-F238E27FC236}">
                <a16:creationId xmlns:a16="http://schemas.microsoft.com/office/drawing/2014/main" id="{EA9B7224-84D6-4B74-8769-FE788D5EDAD3}"/>
              </a:ext>
            </a:extLst>
          </p:cNvPr>
          <p:cNvGraphicFramePr>
            <a:graphicFrameLocks noGrp="1"/>
          </p:cNvGraphicFramePr>
          <p:nvPr/>
        </p:nvGraphicFramePr>
        <p:xfrm>
          <a:off x="6375741" y="5297992"/>
          <a:ext cx="5638800" cy="762000"/>
        </p:xfrm>
        <a:graphic>
          <a:graphicData uri="http://schemas.openxmlformats.org/drawingml/2006/table">
            <a:tbl>
              <a:tblPr/>
              <a:tblGrid>
                <a:gridCol w="561659">
                  <a:extLst>
                    <a:ext uri="{9D8B030D-6E8A-4147-A177-3AD203B41FA5}">
                      <a16:colId xmlns:a16="http://schemas.microsoft.com/office/drawing/2014/main" val="2819680784"/>
                    </a:ext>
                  </a:extLst>
                </a:gridCol>
                <a:gridCol w="1396214">
                  <a:extLst>
                    <a:ext uri="{9D8B030D-6E8A-4147-A177-3AD203B41FA5}">
                      <a16:colId xmlns:a16="http://schemas.microsoft.com/office/drawing/2014/main" val="549706594"/>
                    </a:ext>
                  </a:extLst>
                </a:gridCol>
                <a:gridCol w="3680927">
                  <a:extLst>
                    <a:ext uri="{9D8B030D-6E8A-4147-A177-3AD203B41FA5}">
                      <a16:colId xmlns:a16="http://schemas.microsoft.com/office/drawing/2014/main" val="2805246043"/>
                    </a:ext>
                  </a:extLst>
                </a:gridCol>
              </a:tblGrid>
              <a:tr h="190500">
                <a:tc gridSpan="3">
                  <a:txBody>
                    <a:bodyPr/>
                    <a:lstStyle/>
                    <a:p>
                      <a:pPr algn="ctr" rtl="0" fontAlgn="ctr"/>
                      <a:r>
                        <a:rPr lang="es-ES" sz="1100" b="0" i="0" u="none" strike="noStrike" dirty="0">
                          <a:solidFill>
                            <a:srgbClr val="FFFFFF"/>
                          </a:solidFill>
                          <a:effectLst/>
                          <a:latin typeface="Calibri" panose="020F0502020204030204" pitchFamily="34" charset="0"/>
                        </a:rPr>
                        <a:t>GRUPO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054493094"/>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802463053"/>
                  </a:ext>
                </a:extLst>
              </a:tr>
              <a:tr h="190500">
                <a:tc>
                  <a:txBody>
                    <a:bodyPr/>
                    <a:lstStyle/>
                    <a:p>
                      <a:pPr algn="ctr" rtl="0" fontAlgn="ctr"/>
                      <a:r>
                        <a:rPr lang="es-ES" sz="1000" b="0" i="0" u="sng" strike="noStrike" dirty="0">
                          <a:solidFill>
                            <a:srgbClr val="FF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URIBE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30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6189955"/>
                  </a:ext>
                </a:extLst>
              </a:tr>
              <a:tr h="190500">
                <a:tc>
                  <a:txBody>
                    <a:bodyPr/>
                    <a:lstStyle/>
                    <a:p>
                      <a:pPr algn="ctr" rtl="0" fontAlgn="ctr"/>
                      <a:r>
                        <a:rPr lang="es-ES" sz="1000" b="0" i="0" u="sng" strike="noStrike" dirty="0">
                          <a:solidFill>
                            <a:srgbClr val="FF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SAN VICENTE DEL CAGUAN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6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4246984"/>
                  </a:ext>
                </a:extLst>
              </a:tr>
            </a:tbl>
          </a:graphicData>
        </a:graphic>
      </p:graphicFrame>
      <p:pic>
        <p:nvPicPr>
          <p:cNvPr id="9" name="Imagen 8">
            <a:extLst>
              <a:ext uri="{FF2B5EF4-FFF2-40B4-BE49-F238E27FC236}">
                <a16:creationId xmlns:a16="http://schemas.microsoft.com/office/drawing/2014/main" id="{6A8DD0E7-FCF4-43B7-8AA5-67CB35FD23E8}"/>
              </a:ext>
            </a:extLst>
          </p:cNvPr>
          <p:cNvPicPr>
            <a:picLocks noChangeAspect="1"/>
          </p:cNvPicPr>
          <p:nvPr/>
        </p:nvPicPr>
        <p:blipFill>
          <a:blip r:embed="rId5"/>
          <a:stretch>
            <a:fillRect/>
          </a:stretch>
        </p:blipFill>
        <p:spPr>
          <a:xfrm>
            <a:off x="61959" y="1492594"/>
            <a:ext cx="6200775" cy="4848225"/>
          </a:xfrm>
          <a:prstGeom prst="rect">
            <a:avLst/>
          </a:prstGeom>
        </p:spPr>
      </p:pic>
    </p:spTree>
    <p:extLst>
      <p:ext uri="{BB962C8B-B14F-4D97-AF65-F5344CB8AC3E}">
        <p14:creationId xmlns:p14="http://schemas.microsoft.com/office/powerpoint/2010/main" val="18072626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20999" y="6526628"/>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772886" y="269866"/>
            <a:ext cx="6206795" cy="1200329"/>
          </a:xfrm>
          <a:prstGeom prst="rect">
            <a:avLst/>
          </a:prstGeom>
          <a:noFill/>
        </p:spPr>
        <p:txBody>
          <a:bodyPr wrap="square" rtlCol="0">
            <a:spAutoFit/>
          </a:bodyPr>
          <a:lstStyle/>
          <a:p>
            <a:pPr algn="ctr"/>
            <a:r>
              <a:rPr lang="es-CO" sz="2400" b="1" dirty="0">
                <a:solidFill>
                  <a:srgbClr val="002060"/>
                </a:solidFill>
              </a:rPr>
              <a:t>BLOQUE ORIENTAL</a:t>
            </a:r>
          </a:p>
          <a:p>
            <a:pPr algn="ctr"/>
            <a:r>
              <a:rPr lang="es-CO" sz="2400" b="1" dirty="0">
                <a:solidFill>
                  <a:srgbClr val="002060"/>
                </a:solidFill>
              </a:rPr>
              <a:t>1.720 BIENES MUEBLES</a:t>
            </a:r>
          </a:p>
          <a:p>
            <a:pPr algn="ctr"/>
            <a:r>
              <a:rPr lang="es-CO" sz="2400" b="1" dirty="0">
                <a:solidFill>
                  <a:srgbClr val="002060"/>
                </a:solidFill>
              </a:rPr>
              <a:t>SIN INFORMACIÓN (14 DÍAS)</a:t>
            </a:r>
          </a:p>
        </p:txBody>
      </p:sp>
      <p:graphicFrame>
        <p:nvGraphicFramePr>
          <p:cNvPr id="6" name="Tabla 5">
            <a:extLst>
              <a:ext uri="{FF2B5EF4-FFF2-40B4-BE49-F238E27FC236}">
                <a16:creationId xmlns:a16="http://schemas.microsoft.com/office/drawing/2014/main" id="{5FC93E04-2A88-45A8-B637-843F7607C44B}"/>
              </a:ext>
            </a:extLst>
          </p:cNvPr>
          <p:cNvGraphicFramePr>
            <a:graphicFrameLocks noGrp="1"/>
          </p:cNvGraphicFramePr>
          <p:nvPr/>
        </p:nvGraphicFramePr>
        <p:xfrm>
          <a:off x="6491241" y="2265250"/>
          <a:ext cx="5128018" cy="1690858"/>
        </p:xfrm>
        <a:graphic>
          <a:graphicData uri="http://schemas.openxmlformats.org/drawingml/2006/table">
            <a:tbl>
              <a:tblPr/>
              <a:tblGrid>
                <a:gridCol w="510782">
                  <a:extLst>
                    <a:ext uri="{9D8B030D-6E8A-4147-A177-3AD203B41FA5}">
                      <a16:colId xmlns:a16="http://schemas.microsoft.com/office/drawing/2014/main" val="3520053219"/>
                    </a:ext>
                  </a:extLst>
                </a:gridCol>
                <a:gridCol w="1269740">
                  <a:extLst>
                    <a:ext uri="{9D8B030D-6E8A-4147-A177-3AD203B41FA5}">
                      <a16:colId xmlns:a16="http://schemas.microsoft.com/office/drawing/2014/main" val="549706594"/>
                    </a:ext>
                  </a:extLst>
                </a:gridCol>
                <a:gridCol w="3347496">
                  <a:extLst>
                    <a:ext uri="{9D8B030D-6E8A-4147-A177-3AD203B41FA5}">
                      <a16:colId xmlns:a16="http://schemas.microsoft.com/office/drawing/2014/main" val="2805246043"/>
                    </a:ext>
                  </a:extLst>
                </a:gridCol>
              </a:tblGrid>
              <a:tr h="243058">
                <a:tc>
                  <a:txBody>
                    <a:bodyPr/>
                    <a:lstStyle/>
                    <a:p>
                      <a:pPr algn="ctr" rtl="0" fontAlgn="ctr"/>
                      <a:r>
                        <a:rPr lang="es-ES" sz="1000" b="0" i="0" u="none" strike="noStrike" dirty="0">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80246305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CUMARIBO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640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6706759"/>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MESETAS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855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40852755"/>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VISTAHERMOSA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4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56096957"/>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MAPIRIPAN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8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5792588"/>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SAN JOSE DEL GUAVIARE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50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9991942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EL RETORNO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28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9935053"/>
                  </a:ext>
                </a:extLst>
              </a:tr>
              <a:tr h="190500">
                <a:tc>
                  <a:txBody>
                    <a:bodyPr/>
                    <a:lstStyle/>
                    <a:p>
                      <a:pPr algn="ctr" rtl="0" fontAlgn="ctr"/>
                      <a:endParaRPr lang="es-ES" sz="1000" b="0"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0" fontAlgn="ctr"/>
                      <a:r>
                        <a:rPr lang="es-ES" sz="1000" b="0" i="0" u="none" strike="noStrike" dirty="0">
                          <a:solidFill>
                            <a:srgbClr val="000000"/>
                          </a:solidFill>
                          <a:effectLst/>
                          <a:latin typeface="Calibri" panose="020F0502020204030204" pitchFamily="34" charset="0"/>
                        </a:rPr>
                        <a:t>SIN DATO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0" fontAlgn="ctr"/>
                      <a:r>
                        <a:rPr lang="es-CO" sz="1000" b="0" i="0" u="none" strike="noStrike" dirty="0">
                          <a:solidFill>
                            <a:srgbClr val="000000"/>
                          </a:solidFill>
                          <a:effectLst/>
                          <a:latin typeface="Calibri" panose="020F0502020204030204" pitchFamily="34" charset="0"/>
                        </a:rPr>
                        <a:t>4 Muebles y Enseres, 19 Semovientes, 54 Vehículos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3120866010"/>
                  </a:ext>
                </a:extLst>
              </a:tr>
            </a:tbl>
          </a:graphicData>
        </a:graphic>
      </p:graphicFrame>
      <p:pic>
        <p:nvPicPr>
          <p:cNvPr id="2" name="Imagen 1">
            <a:extLst>
              <a:ext uri="{FF2B5EF4-FFF2-40B4-BE49-F238E27FC236}">
                <a16:creationId xmlns:a16="http://schemas.microsoft.com/office/drawing/2014/main" id="{61463B27-0DD1-4685-BF72-EFF9EC3193EA}"/>
              </a:ext>
            </a:extLst>
          </p:cNvPr>
          <p:cNvPicPr>
            <a:picLocks noChangeAspect="1"/>
          </p:cNvPicPr>
          <p:nvPr/>
        </p:nvPicPr>
        <p:blipFill>
          <a:blip r:embed="rId5"/>
          <a:stretch>
            <a:fillRect/>
          </a:stretch>
        </p:blipFill>
        <p:spPr>
          <a:xfrm>
            <a:off x="0" y="1470194"/>
            <a:ext cx="6425637" cy="5070305"/>
          </a:xfrm>
          <a:prstGeom prst="rect">
            <a:avLst/>
          </a:prstGeom>
        </p:spPr>
      </p:pic>
    </p:spTree>
    <p:extLst>
      <p:ext uri="{BB962C8B-B14F-4D97-AF65-F5344CB8AC3E}">
        <p14:creationId xmlns:p14="http://schemas.microsoft.com/office/powerpoint/2010/main" val="12484384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39" name="Rectángulo redondeado 38"/>
          <p:cNvSpPr/>
          <p:nvPr/>
        </p:nvSpPr>
        <p:spPr>
          <a:xfrm>
            <a:off x="4227259" y="1790740"/>
            <a:ext cx="1386705" cy="516364"/>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R</a:t>
            </a:r>
            <a:r>
              <a:rPr lang="es-CO" sz="1200" b="1" dirty="0">
                <a:solidFill>
                  <a:schemeClr val="tx1"/>
                </a:solidFill>
              </a:rPr>
              <a:t>ECEPCIÓN MUEBLES</a:t>
            </a:r>
          </a:p>
        </p:txBody>
      </p:sp>
      <p:sp>
        <p:nvSpPr>
          <p:cNvPr id="46" name="Rectángulo redondeado 45"/>
          <p:cNvSpPr/>
          <p:nvPr/>
        </p:nvSpPr>
        <p:spPr>
          <a:xfrm>
            <a:off x="1455072" y="2498982"/>
            <a:ext cx="2152921" cy="436212"/>
          </a:xfrm>
          <a:prstGeom prst="roundRect">
            <a:avLst/>
          </a:prstGeom>
          <a:solidFill>
            <a:srgbClr val="FF0000">
              <a:alpha val="22000"/>
            </a:srgbClr>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TIEMPO</a:t>
            </a:r>
            <a:endParaRPr lang="es-CO" sz="1000" b="1" dirty="0">
              <a:solidFill>
                <a:schemeClr val="tx1"/>
              </a:solidFill>
            </a:endParaRPr>
          </a:p>
        </p:txBody>
      </p:sp>
      <p:sp>
        <p:nvSpPr>
          <p:cNvPr id="50" name="Rectángulo redondeado 49"/>
          <p:cNvSpPr/>
          <p:nvPr/>
        </p:nvSpPr>
        <p:spPr>
          <a:xfrm>
            <a:off x="1854079" y="1603679"/>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69" name="Conector recto 68"/>
          <p:cNvCxnSpPr>
            <a:cxnSpLocks/>
            <a:stCxn id="46" idx="3"/>
            <a:endCxn id="107" idx="1"/>
          </p:cNvCxnSpPr>
          <p:nvPr/>
        </p:nvCxnSpPr>
        <p:spPr>
          <a:xfrm flipV="1">
            <a:off x="3607993" y="2711357"/>
            <a:ext cx="585887" cy="573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7" name="Rectángulo redondeado 106"/>
          <p:cNvSpPr/>
          <p:nvPr/>
        </p:nvSpPr>
        <p:spPr>
          <a:xfrm>
            <a:off x="4193880" y="253915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5 días</a:t>
            </a:r>
            <a:endParaRPr lang="es-CO" sz="1200" b="1" dirty="0">
              <a:solidFill>
                <a:schemeClr val="tx1"/>
              </a:solidFill>
            </a:endParaRPr>
          </a:p>
        </p:txBody>
      </p:sp>
      <p:sp>
        <p:nvSpPr>
          <p:cNvPr id="57" name="Rectángulo redondeado 106">
            <a:extLst>
              <a:ext uri="{FF2B5EF4-FFF2-40B4-BE49-F238E27FC236}">
                <a16:creationId xmlns:a16="http://schemas.microsoft.com/office/drawing/2014/main" id="{AD1153BD-A86A-4530-BB91-B3DC2C66249E}"/>
              </a:ext>
            </a:extLst>
          </p:cNvPr>
          <p:cNvSpPr/>
          <p:nvPr/>
        </p:nvSpPr>
        <p:spPr>
          <a:xfrm>
            <a:off x="5854271" y="253904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11 días</a:t>
            </a:r>
            <a:endParaRPr lang="es-CO" sz="1200" b="1" dirty="0">
              <a:solidFill>
                <a:schemeClr val="tx1"/>
              </a:solidFill>
            </a:endParaRPr>
          </a:p>
        </p:txBody>
      </p:sp>
      <p:sp>
        <p:nvSpPr>
          <p:cNvPr id="72" name="Rectángulo redondeado 106">
            <a:extLst>
              <a:ext uri="{FF2B5EF4-FFF2-40B4-BE49-F238E27FC236}">
                <a16:creationId xmlns:a16="http://schemas.microsoft.com/office/drawing/2014/main" id="{C7BFED1C-0692-4EF3-ADFC-9CECE1D82C0F}"/>
              </a:ext>
            </a:extLst>
          </p:cNvPr>
          <p:cNvSpPr/>
          <p:nvPr/>
        </p:nvSpPr>
        <p:spPr>
          <a:xfrm>
            <a:off x="7471820" y="253836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61 días</a:t>
            </a:r>
            <a:endParaRPr lang="es-CO" sz="1200" b="1" dirty="0">
              <a:solidFill>
                <a:schemeClr val="tx1"/>
              </a:solidFill>
            </a:endParaRP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4193880" y="308669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4193878" y="362850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4193879" y="417105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55072" y="3041041"/>
            <a:ext cx="2152921" cy="436212"/>
          </a:xfrm>
          <a:prstGeom prst="roundRect">
            <a:avLst/>
          </a:prstGeom>
          <a:solidFill>
            <a:srgbClr val="FF0000">
              <a:alpha val="22000"/>
            </a:srgbClr>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NACIONALES</a:t>
            </a:r>
            <a:endParaRPr lang="es-CO" sz="1000" b="1" dirty="0">
              <a:solidFill>
                <a:schemeClr val="tx1"/>
              </a:solidFill>
            </a:endParaRP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452070" y="3583100"/>
            <a:ext cx="2152921" cy="436212"/>
          </a:xfrm>
          <a:prstGeom prst="roundRect">
            <a:avLst/>
          </a:prstGeom>
          <a:solidFill>
            <a:srgbClr val="FF0000">
              <a:alpha val="22000"/>
            </a:srgbClr>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TERRITORIALES</a:t>
            </a:r>
            <a:endParaRPr lang="es-CO" sz="1000" b="1" dirty="0">
              <a:solidFill>
                <a:schemeClr val="tx1"/>
              </a:solidFill>
            </a:endParaRP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1452069" y="4125159"/>
            <a:ext cx="2152921" cy="436212"/>
          </a:xfrm>
          <a:prstGeom prst="roundRect">
            <a:avLst/>
          </a:prstGeom>
          <a:solidFill>
            <a:srgbClr val="FF0000">
              <a:alpha val="22000"/>
            </a:srgbClr>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FUNCIONARIOS SAE</a:t>
            </a:r>
            <a:endParaRPr lang="es-CO" sz="1000" b="1" dirty="0">
              <a:solidFill>
                <a:schemeClr val="tx1"/>
              </a:solidFill>
            </a:endParaRPr>
          </a:p>
        </p:txBody>
      </p:sp>
      <p:cxnSp>
        <p:nvCxnSpPr>
          <p:cNvPr id="94" name="Conector recto 93">
            <a:extLst>
              <a:ext uri="{FF2B5EF4-FFF2-40B4-BE49-F238E27FC236}">
                <a16:creationId xmlns:a16="http://schemas.microsoft.com/office/drawing/2014/main" id="{F976D9FC-60D8-488F-9C87-87C66A759E20}"/>
              </a:ext>
            </a:extLst>
          </p:cNvPr>
          <p:cNvCxnSpPr>
            <a:cxnSpLocks/>
            <a:stCxn id="90" idx="3"/>
            <a:endCxn id="79" idx="1"/>
          </p:cNvCxnSpPr>
          <p:nvPr/>
        </p:nvCxnSpPr>
        <p:spPr>
          <a:xfrm flipV="1">
            <a:off x="3607993" y="3258898"/>
            <a:ext cx="585887" cy="2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0" name="Conector recto 99">
            <a:extLst>
              <a:ext uri="{FF2B5EF4-FFF2-40B4-BE49-F238E27FC236}">
                <a16:creationId xmlns:a16="http://schemas.microsoft.com/office/drawing/2014/main" id="{C4690E84-FA40-41ED-964B-FBA49E8A22B1}"/>
              </a:ext>
            </a:extLst>
          </p:cNvPr>
          <p:cNvCxnSpPr>
            <a:cxnSpLocks/>
            <a:stCxn id="91" idx="3"/>
            <a:endCxn id="81" idx="1"/>
          </p:cNvCxnSpPr>
          <p:nvPr/>
        </p:nvCxnSpPr>
        <p:spPr>
          <a:xfrm flipV="1">
            <a:off x="3604991" y="3800708"/>
            <a:ext cx="588887" cy="4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4A5D0EE9-CF41-4507-BFBB-7A9A848D4E5D}"/>
              </a:ext>
            </a:extLst>
          </p:cNvPr>
          <p:cNvCxnSpPr>
            <a:cxnSpLocks/>
            <a:stCxn id="92" idx="3"/>
            <a:endCxn id="83" idx="1"/>
          </p:cNvCxnSpPr>
          <p:nvPr/>
        </p:nvCxnSpPr>
        <p:spPr>
          <a:xfrm>
            <a:off x="3604990" y="4343265"/>
            <a:ext cx="58888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Rectángulo redondeado 106">
            <a:extLst>
              <a:ext uri="{FF2B5EF4-FFF2-40B4-BE49-F238E27FC236}">
                <a16:creationId xmlns:a16="http://schemas.microsoft.com/office/drawing/2014/main" id="{BB71A413-D5B2-410C-8DC0-C3886B832A8C}"/>
              </a:ext>
            </a:extLst>
          </p:cNvPr>
          <p:cNvSpPr/>
          <p:nvPr/>
        </p:nvSpPr>
        <p:spPr>
          <a:xfrm>
            <a:off x="5860966" y="306445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103" name="Rectángulo redondeado 106">
            <a:extLst>
              <a:ext uri="{FF2B5EF4-FFF2-40B4-BE49-F238E27FC236}">
                <a16:creationId xmlns:a16="http://schemas.microsoft.com/office/drawing/2014/main" id="{C362878D-7BA9-4FD6-B94F-E0DB9B147656}"/>
              </a:ext>
            </a:extLst>
          </p:cNvPr>
          <p:cNvSpPr/>
          <p:nvPr/>
        </p:nvSpPr>
        <p:spPr>
          <a:xfrm>
            <a:off x="5860966" y="360626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104" name="Rectángulo redondeado 106">
            <a:extLst>
              <a:ext uri="{FF2B5EF4-FFF2-40B4-BE49-F238E27FC236}">
                <a16:creationId xmlns:a16="http://schemas.microsoft.com/office/drawing/2014/main" id="{0E8B9443-F34C-4E48-B608-5BA0B52996D0}"/>
              </a:ext>
            </a:extLst>
          </p:cNvPr>
          <p:cNvSpPr/>
          <p:nvPr/>
        </p:nvSpPr>
        <p:spPr>
          <a:xfrm>
            <a:off x="5832849" y="414807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7471821" y="304079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10" name="Rectángulo redondeado 106">
            <a:extLst>
              <a:ext uri="{FF2B5EF4-FFF2-40B4-BE49-F238E27FC236}">
                <a16:creationId xmlns:a16="http://schemas.microsoft.com/office/drawing/2014/main" id="{E1A24BB3-6238-4EEA-B76A-5626459DD125}"/>
              </a:ext>
            </a:extLst>
          </p:cNvPr>
          <p:cNvSpPr/>
          <p:nvPr/>
        </p:nvSpPr>
        <p:spPr>
          <a:xfrm>
            <a:off x="7471819" y="358260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111" name="Rectángulo redondeado 106">
            <a:extLst>
              <a:ext uri="{FF2B5EF4-FFF2-40B4-BE49-F238E27FC236}">
                <a16:creationId xmlns:a16="http://schemas.microsoft.com/office/drawing/2014/main" id="{F6EC75B8-FAB8-4BDA-B027-98C1E093B612}"/>
              </a:ext>
            </a:extLst>
          </p:cNvPr>
          <p:cNvSpPr/>
          <p:nvPr/>
        </p:nvSpPr>
        <p:spPr>
          <a:xfrm>
            <a:off x="7471820" y="412515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p>
        </p:txBody>
      </p:sp>
      <p:sp>
        <p:nvSpPr>
          <p:cNvPr id="112" name="Rectángulo redondeado 36">
            <a:extLst>
              <a:ext uri="{FF2B5EF4-FFF2-40B4-BE49-F238E27FC236}">
                <a16:creationId xmlns:a16="http://schemas.microsoft.com/office/drawing/2014/main" id="{CFEFD92B-C637-4E67-9623-FED3F5B810F8}"/>
              </a:ext>
            </a:extLst>
          </p:cNvPr>
          <p:cNvSpPr/>
          <p:nvPr/>
        </p:nvSpPr>
        <p:spPr>
          <a:xfrm>
            <a:off x="9143933" y="1787029"/>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113" name="Rectángulo redondeado 106">
            <a:extLst>
              <a:ext uri="{FF2B5EF4-FFF2-40B4-BE49-F238E27FC236}">
                <a16:creationId xmlns:a16="http://schemas.microsoft.com/office/drawing/2014/main" id="{742B6F02-0CD4-4E7F-9D61-53EBBDA4F1FC}"/>
              </a:ext>
            </a:extLst>
          </p:cNvPr>
          <p:cNvSpPr/>
          <p:nvPr/>
        </p:nvSpPr>
        <p:spPr>
          <a:xfrm>
            <a:off x="9138907" y="254624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72 días</a:t>
            </a:r>
            <a:endParaRPr lang="es-CO" sz="1200" b="1" dirty="0">
              <a:solidFill>
                <a:schemeClr val="tx1"/>
              </a:solidFill>
            </a:endParaRPr>
          </a:p>
        </p:txBody>
      </p:sp>
      <p:sp>
        <p:nvSpPr>
          <p:cNvPr id="114" name="Rectángulo redondeado 106">
            <a:extLst>
              <a:ext uri="{FF2B5EF4-FFF2-40B4-BE49-F238E27FC236}">
                <a16:creationId xmlns:a16="http://schemas.microsoft.com/office/drawing/2014/main" id="{49FA4AD9-01F9-48C3-A566-62303E687EBF}"/>
              </a:ext>
            </a:extLst>
          </p:cNvPr>
          <p:cNvSpPr/>
          <p:nvPr/>
        </p:nvSpPr>
        <p:spPr>
          <a:xfrm>
            <a:off x="9138908" y="304867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p>
        </p:txBody>
      </p:sp>
      <p:sp>
        <p:nvSpPr>
          <p:cNvPr id="115" name="Rectángulo redondeado 106">
            <a:extLst>
              <a:ext uri="{FF2B5EF4-FFF2-40B4-BE49-F238E27FC236}">
                <a16:creationId xmlns:a16="http://schemas.microsoft.com/office/drawing/2014/main" id="{AA92A302-D8B7-4D47-A9A9-BE84CE9C1314}"/>
              </a:ext>
            </a:extLst>
          </p:cNvPr>
          <p:cNvSpPr/>
          <p:nvPr/>
        </p:nvSpPr>
        <p:spPr>
          <a:xfrm>
            <a:off x="9138906" y="359048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p>
        </p:txBody>
      </p:sp>
      <p:sp>
        <p:nvSpPr>
          <p:cNvPr id="116" name="Rectángulo redondeado 106">
            <a:extLst>
              <a:ext uri="{FF2B5EF4-FFF2-40B4-BE49-F238E27FC236}">
                <a16:creationId xmlns:a16="http://schemas.microsoft.com/office/drawing/2014/main" id="{19E956FF-6E20-4309-8CAD-BF5CD69B804A}"/>
              </a:ext>
            </a:extLst>
          </p:cNvPr>
          <p:cNvSpPr/>
          <p:nvPr/>
        </p:nvSpPr>
        <p:spPr>
          <a:xfrm>
            <a:off x="9138907" y="413304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461405" y="1950565"/>
            <a:ext cx="2152921" cy="386114"/>
          </a:xfrm>
          <a:prstGeom prst="roundRect">
            <a:avLst/>
          </a:prstGeom>
          <a:solidFill>
            <a:srgbClr val="FF0000"/>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bg1"/>
                </a:solidFill>
              </a:rPr>
              <a:t>BLOQUE CARIBE</a:t>
            </a:r>
          </a:p>
        </p:txBody>
      </p:sp>
      <p:sp>
        <p:nvSpPr>
          <p:cNvPr id="62" name="Rectángulo redondeado 49">
            <a:extLst>
              <a:ext uri="{FF2B5EF4-FFF2-40B4-BE49-F238E27FC236}">
                <a16:creationId xmlns:a16="http://schemas.microsoft.com/office/drawing/2014/main" id="{84AFB507-A4B8-445E-B18B-5ADB8CED5393}"/>
              </a:ext>
            </a:extLst>
          </p:cNvPr>
          <p:cNvSpPr/>
          <p:nvPr/>
        </p:nvSpPr>
        <p:spPr>
          <a:xfrm>
            <a:off x="1854079" y="1613407"/>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sp>
        <p:nvSpPr>
          <p:cNvPr id="64" name="Rectángulo redondeado 106">
            <a:extLst>
              <a:ext uri="{FF2B5EF4-FFF2-40B4-BE49-F238E27FC236}">
                <a16:creationId xmlns:a16="http://schemas.microsoft.com/office/drawing/2014/main" id="{4675B0C4-4D5E-4F86-B0CD-A0D714189EE2}"/>
              </a:ext>
            </a:extLst>
          </p:cNvPr>
          <p:cNvSpPr/>
          <p:nvPr/>
        </p:nvSpPr>
        <p:spPr>
          <a:xfrm>
            <a:off x="4193878" y="470255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65" name="Rectángulo redondeado 45">
            <a:extLst>
              <a:ext uri="{FF2B5EF4-FFF2-40B4-BE49-F238E27FC236}">
                <a16:creationId xmlns:a16="http://schemas.microsoft.com/office/drawing/2014/main" id="{BBD71CD1-39BC-42BD-B365-C6F6968CA1A0}"/>
              </a:ext>
            </a:extLst>
          </p:cNvPr>
          <p:cNvSpPr/>
          <p:nvPr/>
        </p:nvSpPr>
        <p:spPr>
          <a:xfrm>
            <a:off x="1461405" y="4656658"/>
            <a:ext cx="2152921" cy="436212"/>
          </a:xfrm>
          <a:prstGeom prst="roundRect">
            <a:avLst/>
          </a:prstGeom>
          <a:solidFill>
            <a:srgbClr val="FF0000">
              <a:alpha val="22000"/>
            </a:srgbClr>
          </a:solidFill>
          <a:ln w="28575">
            <a:solidFill>
              <a:srgbClr val="C0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IDENTIFICACIÓN</a:t>
            </a:r>
            <a:endParaRPr lang="es-CO" sz="1000" b="1" dirty="0">
              <a:solidFill>
                <a:schemeClr val="tx1"/>
              </a:solidFill>
            </a:endParaRPr>
          </a:p>
        </p:txBody>
      </p:sp>
      <p:cxnSp>
        <p:nvCxnSpPr>
          <p:cNvPr id="66" name="Conector recto 65">
            <a:extLst>
              <a:ext uri="{FF2B5EF4-FFF2-40B4-BE49-F238E27FC236}">
                <a16:creationId xmlns:a16="http://schemas.microsoft.com/office/drawing/2014/main" id="{297EF3C7-2DAA-4927-9BD5-6CE7819098E0}"/>
              </a:ext>
            </a:extLst>
          </p:cNvPr>
          <p:cNvCxnSpPr>
            <a:cxnSpLocks/>
            <a:stCxn id="65" idx="3"/>
            <a:endCxn id="64" idx="1"/>
          </p:cNvCxnSpPr>
          <p:nvPr/>
        </p:nvCxnSpPr>
        <p:spPr>
          <a:xfrm>
            <a:off x="3614326" y="4874764"/>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7" name="Rectángulo redondeado 106">
            <a:extLst>
              <a:ext uri="{FF2B5EF4-FFF2-40B4-BE49-F238E27FC236}">
                <a16:creationId xmlns:a16="http://schemas.microsoft.com/office/drawing/2014/main" id="{58313DD0-49D9-4265-904C-134CBF3EA7EB}"/>
              </a:ext>
            </a:extLst>
          </p:cNvPr>
          <p:cNvSpPr/>
          <p:nvPr/>
        </p:nvSpPr>
        <p:spPr>
          <a:xfrm>
            <a:off x="5832848" y="467957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21 de agosto</a:t>
            </a:r>
          </a:p>
        </p:txBody>
      </p:sp>
      <p:sp>
        <p:nvSpPr>
          <p:cNvPr id="68" name="Rectángulo redondeado 106">
            <a:extLst>
              <a:ext uri="{FF2B5EF4-FFF2-40B4-BE49-F238E27FC236}">
                <a16:creationId xmlns:a16="http://schemas.microsoft.com/office/drawing/2014/main" id="{0D3140EB-817A-4C34-A707-72814B11703B}"/>
              </a:ext>
            </a:extLst>
          </p:cNvPr>
          <p:cNvSpPr/>
          <p:nvPr/>
        </p:nvSpPr>
        <p:spPr>
          <a:xfrm>
            <a:off x="7450258" y="519010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21 de octubre</a:t>
            </a:r>
          </a:p>
        </p:txBody>
      </p:sp>
      <p:sp>
        <p:nvSpPr>
          <p:cNvPr id="71" name="Rectángulo redondeado 106">
            <a:extLst>
              <a:ext uri="{FF2B5EF4-FFF2-40B4-BE49-F238E27FC236}">
                <a16:creationId xmlns:a16="http://schemas.microsoft.com/office/drawing/2014/main" id="{0B7D0112-710A-4EC5-894E-6F4A4540AFE3}"/>
              </a:ext>
            </a:extLst>
          </p:cNvPr>
          <p:cNvSpPr/>
          <p:nvPr/>
        </p:nvSpPr>
        <p:spPr>
          <a:xfrm>
            <a:off x="9138906" y="466454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74" name="Rectángulo redondeado 45">
            <a:extLst>
              <a:ext uri="{FF2B5EF4-FFF2-40B4-BE49-F238E27FC236}">
                <a16:creationId xmlns:a16="http://schemas.microsoft.com/office/drawing/2014/main" id="{6C0E19BF-B4D1-42B3-A803-5A3A43176325}"/>
              </a:ext>
            </a:extLst>
          </p:cNvPr>
          <p:cNvSpPr/>
          <p:nvPr/>
        </p:nvSpPr>
        <p:spPr>
          <a:xfrm>
            <a:off x="1461405" y="5192062"/>
            <a:ext cx="2152921" cy="436212"/>
          </a:xfrm>
          <a:prstGeom prst="roundRect">
            <a:avLst/>
          </a:prstGeom>
          <a:solidFill>
            <a:srgbClr val="FF0000">
              <a:alpha val="22000"/>
            </a:srgbClr>
          </a:solidFill>
          <a:ln w="28575">
            <a:solidFill>
              <a:srgbClr val="C0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RECEPCIÓN</a:t>
            </a:r>
            <a:endParaRPr lang="es-CO" sz="1000" b="1" dirty="0">
              <a:solidFill>
                <a:schemeClr val="tx1"/>
              </a:solidFill>
            </a:endParaRPr>
          </a:p>
        </p:txBody>
      </p:sp>
      <p:cxnSp>
        <p:nvCxnSpPr>
          <p:cNvPr id="75" name="Conector recto 74">
            <a:extLst>
              <a:ext uri="{FF2B5EF4-FFF2-40B4-BE49-F238E27FC236}">
                <a16:creationId xmlns:a16="http://schemas.microsoft.com/office/drawing/2014/main" id="{151E7562-AB8F-49D7-9B7F-4CEDE260C7AA}"/>
              </a:ext>
            </a:extLst>
          </p:cNvPr>
          <p:cNvCxnSpPr>
            <a:cxnSpLocks/>
            <a:stCxn id="74" idx="3"/>
          </p:cNvCxnSpPr>
          <p:nvPr/>
        </p:nvCxnSpPr>
        <p:spPr>
          <a:xfrm>
            <a:off x="3614326" y="5410168"/>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6" name="Rectángulo redondeado 106">
            <a:extLst>
              <a:ext uri="{FF2B5EF4-FFF2-40B4-BE49-F238E27FC236}">
                <a16:creationId xmlns:a16="http://schemas.microsoft.com/office/drawing/2014/main" id="{7B8C8908-7F15-4F04-BB81-9FCE5C0DF8CF}"/>
              </a:ext>
            </a:extLst>
          </p:cNvPr>
          <p:cNvSpPr/>
          <p:nvPr/>
        </p:nvSpPr>
        <p:spPr>
          <a:xfrm>
            <a:off x="5832848" y="5214981"/>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77" name="Rectángulo redondeado 106">
            <a:extLst>
              <a:ext uri="{FF2B5EF4-FFF2-40B4-BE49-F238E27FC236}">
                <a16:creationId xmlns:a16="http://schemas.microsoft.com/office/drawing/2014/main" id="{49613F3F-200E-4803-AAFE-9DEFB41109A8}"/>
              </a:ext>
            </a:extLst>
          </p:cNvPr>
          <p:cNvSpPr/>
          <p:nvPr/>
        </p:nvSpPr>
        <p:spPr>
          <a:xfrm>
            <a:off x="7450259" y="467638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78" name="Rectángulo redondeado 106">
            <a:extLst>
              <a:ext uri="{FF2B5EF4-FFF2-40B4-BE49-F238E27FC236}">
                <a16:creationId xmlns:a16="http://schemas.microsoft.com/office/drawing/2014/main" id="{A974D15F-A354-4F79-8E61-074FB06B23A7}"/>
              </a:ext>
            </a:extLst>
          </p:cNvPr>
          <p:cNvSpPr/>
          <p:nvPr/>
        </p:nvSpPr>
        <p:spPr>
          <a:xfrm>
            <a:off x="9138906" y="519994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80" name="Rectángulo redondeado 106">
            <a:extLst>
              <a:ext uri="{FF2B5EF4-FFF2-40B4-BE49-F238E27FC236}">
                <a16:creationId xmlns:a16="http://schemas.microsoft.com/office/drawing/2014/main" id="{7C270CAA-34C7-47DC-8641-38CF3945A72A}"/>
              </a:ext>
            </a:extLst>
          </p:cNvPr>
          <p:cNvSpPr/>
          <p:nvPr/>
        </p:nvSpPr>
        <p:spPr>
          <a:xfrm>
            <a:off x="4193878" y="523796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15 de agosto</a:t>
            </a:r>
          </a:p>
        </p:txBody>
      </p:sp>
      <p:sp>
        <p:nvSpPr>
          <p:cNvPr id="54" name="Rectángulo redondeado 36">
            <a:extLst>
              <a:ext uri="{FF2B5EF4-FFF2-40B4-BE49-F238E27FC236}">
                <a16:creationId xmlns:a16="http://schemas.microsoft.com/office/drawing/2014/main" id="{CFE7533A-508F-4684-AAB9-67D34EBB18DD}"/>
              </a:ext>
            </a:extLst>
          </p:cNvPr>
          <p:cNvSpPr/>
          <p:nvPr/>
        </p:nvSpPr>
        <p:spPr>
          <a:xfrm>
            <a:off x="5861090" y="1793216"/>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VISITA PREVIA INMUEBLES</a:t>
            </a:r>
          </a:p>
        </p:txBody>
      </p:sp>
      <p:sp>
        <p:nvSpPr>
          <p:cNvPr id="55" name="Rectángulo redondeado 36">
            <a:extLst>
              <a:ext uri="{FF2B5EF4-FFF2-40B4-BE49-F238E27FC236}">
                <a16:creationId xmlns:a16="http://schemas.microsoft.com/office/drawing/2014/main" id="{9FAB9D9C-EF63-404C-9857-5D01EEED4A0C}"/>
              </a:ext>
            </a:extLst>
          </p:cNvPr>
          <p:cNvSpPr/>
          <p:nvPr/>
        </p:nvSpPr>
        <p:spPr>
          <a:xfrm>
            <a:off x="7478639" y="1792533"/>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ID. Y </a:t>
            </a:r>
            <a:r>
              <a:rPr lang="es-CO" sz="1200" b="1" dirty="0">
                <a:solidFill>
                  <a:schemeClr val="tx1"/>
                </a:solidFill>
              </a:rPr>
              <a:t>RECEPCIÓN INMUEBLES**</a:t>
            </a:r>
          </a:p>
        </p:txBody>
      </p:sp>
      <p:sp>
        <p:nvSpPr>
          <p:cNvPr id="56" name="CuadroTexto 55">
            <a:extLst>
              <a:ext uri="{FF2B5EF4-FFF2-40B4-BE49-F238E27FC236}">
                <a16:creationId xmlns:a16="http://schemas.microsoft.com/office/drawing/2014/main" id="{CF00CE45-E804-4540-B47C-ABC2E4DDA845}"/>
              </a:ext>
            </a:extLst>
          </p:cNvPr>
          <p:cNvSpPr txBox="1"/>
          <p:nvPr/>
        </p:nvSpPr>
        <p:spPr>
          <a:xfrm>
            <a:off x="2560824" y="310830"/>
            <a:ext cx="5072138"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a:t>
            </a:r>
            <a:endParaRPr lang="es-CO" sz="1600" dirty="0">
              <a:solidFill>
                <a:srgbClr val="0070C0"/>
              </a:solidFill>
            </a:endParaRPr>
          </a:p>
        </p:txBody>
      </p:sp>
      <p:sp>
        <p:nvSpPr>
          <p:cNvPr id="52" name="Rectángulo redondeado 38">
            <a:extLst>
              <a:ext uri="{FF2B5EF4-FFF2-40B4-BE49-F238E27FC236}">
                <a16:creationId xmlns:a16="http://schemas.microsoft.com/office/drawing/2014/main" id="{7E08A668-C333-4D3E-9D20-9A3ACEBE7FA8}"/>
              </a:ext>
            </a:extLst>
          </p:cNvPr>
          <p:cNvSpPr/>
          <p:nvPr/>
        </p:nvSpPr>
        <p:spPr>
          <a:xfrm>
            <a:off x="134915" y="917259"/>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53" name="Rectángulo redondeado 49">
            <a:extLst>
              <a:ext uri="{FF2B5EF4-FFF2-40B4-BE49-F238E27FC236}">
                <a16:creationId xmlns:a16="http://schemas.microsoft.com/office/drawing/2014/main" id="{793E5CC5-14F7-4925-AB42-AB6026BFBA7D}"/>
              </a:ext>
            </a:extLst>
          </p:cNvPr>
          <p:cNvSpPr/>
          <p:nvPr/>
        </p:nvSpPr>
        <p:spPr>
          <a:xfrm>
            <a:off x="1854201" y="1601662"/>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59" name="Conector recto 58">
            <a:extLst>
              <a:ext uri="{FF2B5EF4-FFF2-40B4-BE49-F238E27FC236}">
                <a16:creationId xmlns:a16="http://schemas.microsoft.com/office/drawing/2014/main" id="{1303EB9E-6618-43FB-869E-8A3834CA1047}"/>
              </a:ext>
            </a:extLst>
          </p:cNvPr>
          <p:cNvCxnSpPr>
            <a:cxnSpLocks/>
          </p:cNvCxnSpPr>
          <p:nvPr/>
        </p:nvCxnSpPr>
        <p:spPr>
          <a:xfrm>
            <a:off x="3614448" y="53984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0" name="CuadroTexto 59">
            <a:extLst>
              <a:ext uri="{FF2B5EF4-FFF2-40B4-BE49-F238E27FC236}">
                <a16:creationId xmlns:a16="http://schemas.microsoft.com/office/drawing/2014/main" id="{4D95FAEC-DF46-4DCA-BE31-29956F09A54C}"/>
              </a:ext>
            </a:extLst>
          </p:cNvPr>
          <p:cNvSpPr txBox="1"/>
          <p:nvPr/>
        </p:nvSpPr>
        <p:spPr>
          <a:xfrm>
            <a:off x="232774" y="5724608"/>
            <a:ext cx="8877880" cy="1092607"/>
          </a:xfrm>
          <a:prstGeom prst="rect">
            <a:avLst/>
          </a:prstGeom>
          <a:noFill/>
        </p:spPr>
        <p:txBody>
          <a:bodyPr wrap="none" rtlCol="0">
            <a:spAutoFit/>
          </a:bodyPr>
          <a:lstStyle/>
          <a:p>
            <a:r>
              <a:rPr lang="es-CO" sz="1300" dirty="0"/>
              <a:t>*El enlace nacional es el mismo para muebles e inmuebles</a:t>
            </a:r>
          </a:p>
          <a:p>
            <a:r>
              <a:rPr lang="es-CO" sz="1300" dirty="0"/>
              <a:t>**Tiempo incluye trabajo en campo y trabajo administrativo que requiere de IGAC, ORIP y ANT</a:t>
            </a:r>
          </a:p>
          <a:p>
            <a:r>
              <a:rPr lang="es-CO" sz="1300" b="1" dirty="0"/>
              <a:t>**</a:t>
            </a:r>
            <a:r>
              <a:rPr lang="es-CO" sz="1300" i="1" dirty="0"/>
              <a:t>El tiempo destinado a la recepción de inmuebles depende de:</a:t>
            </a:r>
          </a:p>
          <a:p>
            <a:pPr marL="342900" indent="-342900">
              <a:buAutoNum type="arabicPeriod"/>
            </a:pPr>
            <a:r>
              <a:rPr lang="es-CO" sz="1300" i="1" dirty="0"/>
              <a:t>FARC entregue información de la ubicación del predio (Coordenada o visita al predio) y no se presente oposición a la entrega</a:t>
            </a:r>
          </a:p>
          <a:p>
            <a:pPr marL="342900" indent="-342900">
              <a:buAutoNum type="arabicPeriod"/>
            </a:pPr>
            <a:r>
              <a:rPr lang="es-CO" sz="1300" i="1" dirty="0"/>
              <a:t>Respuesta oportuna de las entidades consultadas (IGAC, ORIP, ANT) </a:t>
            </a:r>
          </a:p>
        </p:txBody>
      </p:sp>
      <p:sp>
        <p:nvSpPr>
          <p:cNvPr id="61" name="Rectángulo 60">
            <a:extLst>
              <a:ext uri="{FF2B5EF4-FFF2-40B4-BE49-F238E27FC236}">
                <a16:creationId xmlns:a16="http://schemas.microsoft.com/office/drawing/2014/main" id="{25698FFC-B63D-4624-9605-1415DBA5D3AE}"/>
              </a:ext>
            </a:extLst>
          </p:cNvPr>
          <p:cNvSpPr/>
          <p:nvPr/>
        </p:nvSpPr>
        <p:spPr>
          <a:xfrm>
            <a:off x="9029700" y="6586918"/>
            <a:ext cx="3166744" cy="26727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63" name="CuadroTexto 62">
            <a:extLst>
              <a:ext uri="{FF2B5EF4-FFF2-40B4-BE49-F238E27FC236}">
                <a16:creationId xmlns:a16="http://schemas.microsoft.com/office/drawing/2014/main" id="{D6E439D0-7349-4E82-96ED-B38EE22BDBFC}"/>
              </a:ext>
            </a:extLst>
          </p:cNvPr>
          <p:cNvSpPr txBox="1"/>
          <p:nvPr/>
        </p:nvSpPr>
        <p:spPr>
          <a:xfrm>
            <a:off x="8229357" y="6547990"/>
            <a:ext cx="396264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58" name="Abrir llave 57">
            <a:extLst>
              <a:ext uri="{FF2B5EF4-FFF2-40B4-BE49-F238E27FC236}">
                <a16:creationId xmlns:a16="http://schemas.microsoft.com/office/drawing/2014/main" id="{67EDAC77-03D4-429C-88B0-6875046058FB}"/>
              </a:ext>
            </a:extLst>
          </p:cNvPr>
          <p:cNvSpPr/>
          <p:nvPr/>
        </p:nvSpPr>
        <p:spPr>
          <a:xfrm rot="5400000">
            <a:off x="5642130" y="620118"/>
            <a:ext cx="149543" cy="2090376"/>
          </a:xfrm>
          <a:prstGeom prst="leftBrace">
            <a:avLst>
              <a:gd name="adj1" fmla="val 133960"/>
              <a:gd name="adj2" fmla="val 49151"/>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100"/>
          </a:p>
        </p:txBody>
      </p:sp>
      <p:sp>
        <p:nvSpPr>
          <p:cNvPr id="70" name="CuadroTexto 69">
            <a:extLst>
              <a:ext uri="{FF2B5EF4-FFF2-40B4-BE49-F238E27FC236}">
                <a16:creationId xmlns:a16="http://schemas.microsoft.com/office/drawing/2014/main" id="{FD73BF82-F854-400A-A60C-2F397EE3F051}"/>
              </a:ext>
            </a:extLst>
          </p:cNvPr>
          <p:cNvSpPr txBox="1"/>
          <p:nvPr/>
        </p:nvSpPr>
        <p:spPr>
          <a:xfrm>
            <a:off x="7776423" y="1255768"/>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II</a:t>
            </a:r>
            <a:endParaRPr lang="es-CO" sz="1000" dirty="0">
              <a:solidFill>
                <a:srgbClr val="0070C0"/>
              </a:solidFill>
            </a:endParaRPr>
          </a:p>
        </p:txBody>
      </p:sp>
      <p:sp>
        <p:nvSpPr>
          <p:cNvPr id="73" name="CuadroTexto 72">
            <a:extLst>
              <a:ext uri="{FF2B5EF4-FFF2-40B4-BE49-F238E27FC236}">
                <a16:creationId xmlns:a16="http://schemas.microsoft.com/office/drawing/2014/main" id="{1D811102-7CA6-4455-BC29-0C2D069E431F}"/>
              </a:ext>
            </a:extLst>
          </p:cNvPr>
          <p:cNvSpPr txBox="1"/>
          <p:nvPr/>
        </p:nvSpPr>
        <p:spPr>
          <a:xfrm>
            <a:off x="5330899" y="1253661"/>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a:t>
            </a:r>
            <a:endParaRPr lang="es-CO" sz="1000" dirty="0">
              <a:solidFill>
                <a:srgbClr val="0070C0"/>
              </a:solidFill>
            </a:endParaRPr>
          </a:p>
        </p:txBody>
      </p:sp>
    </p:spTree>
    <p:extLst>
      <p:ext uri="{BB962C8B-B14F-4D97-AF65-F5344CB8AC3E}">
        <p14:creationId xmlns:p14="http://schemas.microsoft.com/office/powerpoint/2010/main" val="11173142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80130" y="6534887"/>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772886" y="269866"/>
            <a:ext cx="6206795" cy="830997"/>
          </a:xfrm>
          <a:prstGeom prst="rect">
            <a:avLst/>
          </a:prstGeom>
          <a:noFill/>
        </p:spPr>
        <p:txBody>
          <a:bodyPr wrap="square" rtlCol="0">
            <a:spAutoFit/>
          </a:bodyPr>
          <a:lstStyle/>
          <a:p>
            <a:pPr algn="ctr"/>
            <a:r>
              <a:rPr lang="es-CO" sz="2400" b="1" dirty="0">
                <a:solidFill>
                  <a:srgbClr val="002060"/>
                </a:solidFill>
              </a:rPr>
              <a:t>BLOQUE CARIBE </a:t>
            </a:r>
          </a:p>
          <a:p>
            <a:pPr algn="ctr"/>
            <a:r>
              <a:rPr lang="es-CO" sz="2400" b="1" dirty="0">
                <a:solidFill>
                  <a:srgbClr val="002060"/>
                </a:solidFill>
              </a:rPr>
              <a:t>5 INMUEBLES SIN INFORMACIÓN (30 DÍAS)</a:t>
            </a:r>
          </a:p>
        </p:txBody>
      </p:sp>
      <p:graphicFrame>
        <p:nvGraphicFramePr>
          <p:cNvPr id="3" name="Tabla 2">
            <a:extLst>
              <a:ext uri="{FF2B5EF4-FFF2-40B4-BE49-F238E27FC236}">
                <a16:creationId xmlns:a16="http://schemas.microsoft.com/office/drawing/2014/main" id="{53B2370E-2F98-49D2-BABF-4D7515F4236D}"/>
              </a:ext>
            </a:extLst>
          </p:cNvPr>
          <p:cNvGraphicFramePr>
            <a:graphicFrameLocks noGrp="1"/>
          </p:cNvGraphicFramePr>
          <p:nvPr/>
        </p:nvGraphicFramePr>
        <p:xfrm>
          <a:off x="7660758" y="3429000"/>
          <a:ext cx="4414004" cy="843924"/>
        </p:xfrm>
        <a:graphic>
          <a:graphicData uri="http://schemas.openxmlformats.org/drawingml/2006/table">
            <a:tbl>
              <a:tblPr/>
              <a:tblGrid>
                <a:gridCol w="407729">
                  <a:extLst>
                    <a:ext uri="{9D8B030D-6E8A-4147-A177-3AD203B41FA5}">
                      <a16:colId xmlns:a16="http://schemas.microsoft.com/office/drawing/2014/main" val="2205507047"/>
                    </a:ext>
                  </a:extLst>
                </a:gridCol>
                <a:gridCol w="1391654">
                  <a:extLst>
                    <a:ext uri="{9D8B030D-6E8A-4147-A177-3AD203B41FA5}">
                      <a16:colId xmlns:a16="http://schemas.microsoft.com/office/drawing/2014/main" val="2282236358"/>
                    </a:ext>
                  </a:extLst>
                </a:gridCol>
                <a:gridCol w="2614621">
                  <a:extLst>
                    <a:ext uri="{9D8B030D-6E8A-4147-A177-3AD203B41FA5}">
                      <a16:colId xmlns:a16="http://schemas.microsoft.com/office/drawing/2014/main" val="115279093"/>
                    </a:ext>
                  </a:extLst>
                </a:gridCol>
              </a:tblGrid>
              <a:tr h="210981">
                <a:tc gridSpan="3">
                  <a:txBody>
                    <a:bodyPr/>
                    <a:lstStyle/>
                    <a:p>
                      <a:pPr algn="ctr" rtl="0" fontAlgn="ctr"/>
                      <a:r>
                        <a:rPr lang="es-ES" sz="1100" b="0" i="0" u="none" strike="noStrike" dirty="0">
                          <a:solidFill>
                            <a:srgbClr val="FFFFFF"/>
                          </a:solidFill>
                          <a:effectLst/>
                          <a:latin typeface="Calibri" panose="020F0502020204030204" pitchFamily="34" charset="0"/>
                        </a:rPr>
                        <a:t>GRUPO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479100219"/>
                  </a:ext>
                </a:extLst>
              </a:tr>
              <a:tr h="210981">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926655258"/>
                  </a:ext>
                </a:extLst>
              </a:tr>
              <a:tr h="210981">
                <a:tc>
                  <a:txBody>
                    <a:bodyPr/>
                    <a:lstStyle/>
                    <a:p>
                      <a:pPr algn="ctr" rtl="0" fontAlgn="ctr"/>
                      <a:r>
                        <a:rPr lang="es-ES" sz="1000" b="0"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SAN JUAN DEL CESAR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7096720"/>
                  </a:ext>
                </a:extLst>
              </a:tr>
              <a:tr h="210981">
                <a:tc>
                  <a:txBody>
                    <a:bodyPr/>
                    <a:lstStyle/>
                    <a:p>
                      <a:pPr algn="ctr" rtl="0" fontAlgn="ctr"/>
                      <a:r>
                        <a:rPr lang="es-ES" sz="1000" b="0"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FUNDACIÓN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9491414"/>
                  </a:ext>
                </a:extLst>
              </a:tr>
            </a:tbl>
          </a:graphicData>
        </a:graphic>
      </p:graphicFrame>
      <p:pic>
        <p:nvPicPr>
          <p:cNvPr id="5" name="Imagen 4">
            <a:extLst>
              <a:ext uri="{FF2B5EF4-FFF2-40B4-BE49-F238E27FC236}">
                <a16:creationId xmlns:a16="http://schemas.microsoft.com/office/drawing/2014/main" id="{03B889FF-AE42-4C31-8B1C-B1E3C4AD0CCE}"/>
              </a:ext>
            </a:extLst>
          </p:cNvPr>
          <p:cNvPicPr>
            <a:picLocks noChangeAspect="1"/>
          </p:cNvPicPr>
          <p:nvPr/>
        </p:nvPicPr>
        <p:blipFill>
          <a:blip r:embed="rId5"/>
          <a:stretch>
            <a:fillRect/>
          </a:stretch>
        </p:blipFill>
        <p:spPr>
          <a:xfrm>
            <a:off x="0" y="1470195"/>
            <a:ext cx="7562850" cy="4876800"/>
          </a:xfrm>
          <a:prstGeom prst="rect">
            <a:avLst/>
          </a:prstGeom>
        </p:spPr>
      </p:pic>
    </p:spTree>
    <p:extLst>
      <p:ext uri="{BB962C8B-B14F-4D97-AF65-F5344CB8AC3E}">
        <p14:creationId xmlns:p14="http://schemas.microsoft.com/office/powerpoint/2010/main" val="32680047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932862" y="6536690"/>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196442-F5FB-4425-8308-5E4D46C103B4}"/>
              </a:ext>
            </a:extLst>
          </p:cNvPr>
          <p:cNvSpPr txBox="1"/>
          <p:nvPr/>
        </p:nvSpPr>
        <p:spPr>
          <a:xfrm>
            <a:off x="1777094" y="278254"/>
            <a:ext cx="6206795" cy="707886"/>
          </a:xfrm>
          <a:prstGeom prst="rect">
            <a:avLst/>
          </a:prstGeom>
          <a:noFill/>
        </p:spPr>
        <p:txBody>
          <a:bodyPr wrap="square" rtlCol="0">
            <a:spAutoFit/>
          </a:bodyPr>
          <a:lstStyle/>
          <a:p>
            <a:pPr algn="ctr"/>
            <a:r>
              <a:rPr lang="es-CO" sz="2000" b="1" dirty="0">
                <a:solidFill>
                  <a:srgbClr val="002060"/>
                </a:solidFill>
              </a:rPr>
              <a:t>BLOQUE CARIBE</a:t>
            </a:r>
          </a:p>
          <a:p>
            <a:pPr algn="ctr"/>
            <a:r>
              <a:rPr lang="es-CO" sz="2000" b="1" dirty="0">
                <a:solidFill>
                  <a:srgbClr val="002060"/>
                </a:solidFill>
              </a:rPr>
              <a:t>153 BIENES MUEBLES (7 DÍAS EN CAMPO)</a:t>
            </a:r>
          </a:p>
        </p:txBody>
      </p:sp>
      <p:pic>
        <p:nvPicPr>
          <p:cNvPr id="4" name="Imagen 3">
            <a:extLst>
              <a:ext uri="{FF2B5EF4-FFF2-40B4-BE49-F238E27FC236}">
                <a16:creationId xmlns:a16="http://schemas.microsoft.com/office/drawing/2014/main" id="{3D2AD354-7B77-422F-95B7-DB02B41547EE}"/>
              </a:ext>
            </a:extLst>
          </p:cNvPr>
          <p:cNvPicPr>
            <a:picLocks noChangeAspect="1"/>
          </p:cNvPicPr>
          <p:nvPr/>
        </p:nvPicPr>
        <p:blipFill>
          <a:blip r:embed="rId5"/>
          <a:stretch>
            <a:fillRect/>
          </a:stretch>
        </p:blipFill>
        <p:spPr>
          <a:xfrm>
            <a:off x="61959" y="1187582"/>
            <a:ext cx="7229475" cy="4876800"/>
          </a:xfrm>
          <a:prstGeom prst="rect">
            <a:avLst/>
          </a:prstGeom>
        </p:spPr>
      </p:pic>
      <p:graphicFrame>
        <p:nvGraphicFramePr>
          <p:cNvPr id="6" name="Tabla 5">
            <a:extLst>
              <a:ext uri="{FF2B5EF4-FFF2-40B4-BE49-F238E27FC236}">
                <a16:creationId xmlns:a16="http://schemas.microsoft.com/office/drawing/2014/main" id="{7547CECF-B877-4214-9359-854F15C6B8F2}"/>
              </a:ext>
            </a:extLst>
          </p:cNvPr>
          <p:cNvGraphicFramePr>
            <a:graphicFrameLocks noGrp="1"/>
          </p:cNvGraphicFramePr>
          <p:nvPr/>
        </p:nvGraphicFramePr>
        <p:xfrm>
          <a:off x="7718060" y="2460618"/>
          <a:ext cx="4096113" cy="764234"/>
        </p:xfrm>
        <a:graphic>
          <a:graphicData uri="http://schemas.openxmlformats.org/drawingml/2006/table">
            <a:tbl>
              <a:tblPr/>
              <a:tblGrid>
                <a:gridCol w="583572">
                  <a:extLst>
                    <a:ext uri="{9D8B030D-6E8A-4147-A177-3AD203B41FA5}">
                      <a16:colId xmlns:a16="http://schemas.microsoft.com/office/drawing/2014/main" val="1307631288"/>
                    </a:ext>
                  </a:extLst>
                </a:gridCol>
                <a:gridCol w="1094159">
                  <a:extLst>
                    <a:ext uri="{9D8B030D-6E8A-4147-A177-3AD203B41FA5}">
                      <a16:colId xmlns:a16="http://schemas.microsoft.com/office/drawing/2014/main" val="243349116"/>
                    </a:ext>
                  </a:extLst>
                </a:gridCol>
                <a:gridCol w="2418382">
                  <a:extLst>
                    <a:ext uri="{9D8B030D-6E8A-4147-A177-3AD203B41FA5}">
                      <a16:colId xmlns:a16="http://schemas.microsoft.com/office/drawing/2014/main" val="3300245238"/>
                    </a:ext>
                  </a:extLst>
                </a:gridCol>
              </a:tblGrid>
              <a:tr h="215470">
                <a:tc>
                  <a:txBody>
                    <a:bodyPr/>
                    <a:lstStyle/>
                    <a:p>
                      <a:pPr algn="ctr" rtl="0" fontAlgn="ctr"/>
                      <a:r>
                        <a:rPr lang="es-CO" sz="1000" b="0" i="0" u="none" strike="noStrike" dirty="0">
                          <a:solidFill>
                            <a:srgbClr val="FFFFFF"/>
                          </a:solidFill>
                          <a:effectLst/>
                          <a:latin typeface="Arial Narrow" panose="020B0606020202030204" pitchFamily="34" charset="0"/>
                        </a:rPr>
                        <a:t>Ruta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CO" sz="1000" b="0" i="0" u="none" strike="noStrike" dirty="0">
                          <a:solidFill>
                            <a:srgbClr val="FFFFFF"/>
                          </a:solidFill>
                          <a:effectLst/>
                          <a:latin typeface="Arial Narrow" panose="020B0606020202030204" pitchFamily="34" charset="0"/>
                        </a:rPr>
                        <a:t>MUNICIPIO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CO" sz="1000" b="0" i="0" u="none" strike="noStrike" dirty="0">
                          <a:solidFill>
                            <a:srgbClr val="FFFFFF"/>
                          </a:solidFill>
                          <a:effectLst/>
                          <a:latin typeface="Arial Narrow" panose="020B0606020202030204" pitchFamily="34" charset="0"/>
                        </a:rPr>
                        <a:t>ÍTEM SIN INFORMACIÓN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004966283"/>
                  </a:ext>
                </a:extLst>
              </a:tr>
              <a:tr h="330813">
                <a:tc>
                  <a:txBody>
                    <a:bodyPr/>
                    <a:lstStyle/>
                    <a:p>
                      <a:pPr algn="ctr" rtl="0" fontAlgn="ctr"/>
                      <a:r>
                        <a:rPr lang="es-CO" sz="1000" b="0" i="0" u="none" strike="noStrike" dirty="0">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Arial Narrow" panose="020B0606020202030204" pitchFamily="34" charset="0"/>
                        </a:rPr>
                        <a:t>FONSECA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Arial Narrow" panose="020B0606020202030204" pitchFamily="34" charset="0"/>
                        </a:rPr>
                        <a:t>139 Muebles y Enseres, 12 Semovientes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2214134"/>
                  </a:ext>
                </a:extLst>
              </a:tr>
              <a:tr h="217951">
                <a:tc>
                  <a:txBody>
                    <a:bodyPr/>
                    <a:lstStyle/>
                    <a:p>
                      <a:pPr algn="ctr" rtl="0" fontAlgn="ctr"/>
                      <a:endParaRPr lang="es-CO" sz="1000" b="0" i="0" u="none" strike="noStrike" dirty="0">
                        <a:solidFill>
                          <a:srgbClr val="000000"/>
                        </a:solidFill>
                        <a:effectLst/>
                        <a:latin typeface="Arial Narrow" panose="020B0606020202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Arial Narrow" panose="020B0606020202030204" pitchFamily="34" charset="0"/>
                        </a:rPr>
                        <a:t>SIN DATO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Arial Narrow" panose="020B0606020202030204" pitchFamily="34" charset="0"/>
                        </a:rPr>
                        <a:t>2 Vehículos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975911"/>
                  </a:ext>
                </a:extLst>
              </a:tr>
            </a:tbl>
          </a:graphicData>
        </a:graphic>
      </p:graphicFrame>
    </p:spTree>
    <p:extLst>
      <p:ext uri="{BB962C8B-B14F-4D97-AF65-F5344CB8AC3E}">
        <p14:creationId xmlns:p14="http://schemas.microsoft.com/office/powerpoint/2010/main" val="12055941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8939" y="-4442"/>
            <a:ext cx="4150360" cy="713105"/>
          </a:xfrm>
          <a:prstGeom prst="rect">
            <a:avLst/>
          </a:prstGeom>
        </p:spPr>
      </p:pic>
      <p:sp>
        <p:nvSpPr>
          <p:cNvPr id="39" name="Rectángulo redondeado 38"/>
          <p:cNvSpPr/>
          <p:nvPr/>
        </p:nvSpPr>
        <p:spPr>
          <a:xfrm>
            <a:off x="4227354" y="1779226"/>
            <a:ext cx="1386705" cy="516364"/>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R</a:t>
            </a:r>
            <a:r>
              <a:rPr lang="es-CO" sz="1200" b="1" dirty="0">
                <a:solidFill>
                  <a:schemeClr val="tx1"/>
                </a:solidFill>
              </a:rPr>
              <a:t>ECEPCIÓN MUEBLES</a:t>
            </a:r>
          </a:p>
        </p:txBody>
      </p:sp>
      <p:sp>
        <p:nvSpPr>
          <p:cNvPr id="46" name="Rectángulo redondeado 45"/>
          <p:cNvSpPr/>
          <p:nvPr/>
        </p:nvSpPr>
        <p:spPr>
          <a:xfrm>
            <a:off x="1455167" y="2487468"/>
            <a:ext cx="2152921" cy="436212"/>
          </a:xfrm>
          <a:prstGeom prst="roundRect">
            <a:avLst/>
          </a:prstGeom>
          <a:solidFill>
            <a:srgbClr val="66E8FA">
              <a:alpha val="22000"/>
            </a:srgbClr>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TIEMPO</a:t>
            </a:r>
            <a:endParaRPr lang="es-CO" sz="1000" b="1" dirty="0">
              <a:solidFill>
                <a:schemeClr val="tx1"/>
              </a:solidFill>
            </a:endParaRPr>
          </a:p>
        </p:txBody>
      </p:sp>
      <p:sp>
        <p:nvSpPr>
          <p:cNvPr id="50" name="Rectángulo redondeado 49"/>
          <p:cNvSpPr/>
          <p:nvPr/>
        </p:nvSpPr>
        <p:spPr>
          <a:xfrm>
            <a:off x="1854174" y="1592165"/>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69" name="Conector recto 68"/>
          <p:cNvCxnSpPr>
            <a:cxnSpLocks/>
            <a:stCxn id="46" idx="3"/>
            <a:endCxn id="107" idx="1"/>
          </p:cNvCxnSpPr>
          <p:nvPr/>
        </p:nvCxnSpPr>
        <p:spPr>
          <a:xfrm flipV="1">
            <a:off x="3608088" y="2699843"/>
            <a:ext cx="585887" cy="573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7" name="Rectángulo redondeado 106"/>
          <p:cNvSpPr/>
          <p:nvPr/>
        </p:nvSpPr>
        <p:spPr>
          <a:xfrm>
            <a:off x="4193975" y="2527637"/>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20 días</a:t>
            </a:r>
            <a:endParaRPr lang="es-CO" sz="1200" b="1" dirty="0">
              <a:solidFill>
                <a:schemeClr val="tx1"/>
              </a:solidFill>
            </a:endParaRPr>
          </a:p>
        </p:txBody>
      </p:sp>
      <p:sp>
        <p:nvSpPr>
          <p:cNvPr id="53" name="CuadroTexto 52">
            <a:extLst>
              <a:ext uri="{FF2B5EF4-FFF2-40B4-BE49-F238E27FC236}">
                <a16:creationId xmlns:a16="http://schemas.microsoft.com/office/drawing/2014/main" id="{CF00CE45-E804-4540-B47C-ABC2E4DDA845}"/>
              </a:ext>
            </a:extLst>
          </p:cNvPr>
          <p:cNvSpPr txBox="1"/>
          <p:nvPr/>
        </p:nvSpPr>
        <p:spPr>
          <a:xfrm>
            <a:off x="2560824" y="310830"/>
            <a:ext cx="5072138"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METODOLOGÍA DE TRABAJO</a:t>
            </a:r>
            <a:endParaRPr lang="es-CO" sz="1600" dirty="0">
              <a:solidFill>
                <a:srgbClr val="0070C0"/>
              </a:solidFill>
            </a:endParaRPr>
          </a:p>
        </p:txBody>
      </p:sp>
      <p:sp>
        <p:nvSpPr>
          <p:cNvPr id="57" name="Rectángulo redondeado 106">
            <a:extLst>
              <a:ext uri="{FF2B5EF4-FFF2-40B4-BE49-F238E27FC236}">
                <a16:creationId xmlns:a16="http://schemas.microsoft.com/office/drawing/2014/main" id="{AD1153BD-A86A-4530-BB91-B3DC2C66249E}"/>
              </a:ext>
            </a:extLst>
          </p:cNvPr>
          <p:cNvSpPr/>
          <p:nvPr/>
        </p:nvSpPr>
        <p:spPr>
          <a:xfrm>
            <a:off x="5854366" y="252753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31 días</a:t>
            </a:r>
            <a:endParaRPr lang="es-CO" sz="1200" b="1" dirty="0">
              <a:solidFill>
                <a:schemeClr val="tx1"/>
              </a:solidFill>
            </a:endParaRPr>
          </a:p>
        </p:txBody>
      </p:sp>
      <p:sp>
        <p:nvSpPr>
          <p:cNvPr id="72" name="Rectángulo redondeado 106">
            <a:extLst>
              <a:ext uri="{FF2B5EF4-FFF2-40B4-BE49-F238E27FC236}">
                <a16:creationId xmlns:a16="http://schemas.microsoft.com/office/drawing/2014/main" id="{C7BFED1C-0692-4EF3-ADFC-9CECE1D82C0F}"/>
              </a:ext>
            </a:extLst>
          </p:cNvPr>
          <p:cNvSpPr/>
          <p:nvPr/>
        </p:nvSpPr>
        <p:spPr>
          <a:xfrm>
            <a:off x="7471915" y="252684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84 días</a:t>
            </a:r>
            <a:endParaRPr lang="es-CO" sz="1200" b="1" dirty="0">
              <a:solidFill>
                <a:schemeClr val="tx1"/>
              </a:solidFill>
            </a:endParaRP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4193975" y="307517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4193973" y="361698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a:t>
            </a:r>
            <a:endParaRPr lang="es-CO" sz="1200" b="1" dirty="0">
              <a:solidFill>
                <a:schemeClr val="tx1"/>
              </a:solidFill>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4193974" y="415954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55167" y="3029527"/>
            <a:ext cx="2152921" cy="436212"/>
          </a:xfrm>
          <a:prstGeom prst="roundRect">
            <a:avLst/>
          </a:prstGeom>
          <a:solidFill>
            <a:srgbClr val="66E8FA">
              <a:alpha val="22000"/>
            </a:srgbClr>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NACIONALES</a:t>
            </a:r>
            <a:endParaRPr lang="es-CO" sz="1000" b="1" dirty="0">
              <a:solidFill>
                <a:schemeClr val="tx1"/>
              </a:solidFill>
            </a:endParaRP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452165" y="3571586"/>
            <a:ext cx="2152921" cy="436212"/>
          </a:xfrm>
          <a:prstGeom prst="roundRect">
            <a:avLst/>
          </a:prstGeom>
          <a:solidFill>
            <a:srgbClr val="66E8FA">
              <a:alpha val="22000"/>
            </a:srgbClr>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ENLACES TERRITORIALES</a:t>
            </a:r>
            <a:endParaRPr lang="es-CO" sz="1000" b="1" dirty="0">
              <a:solidFill>
                <a:schemeClr val="tx1"/>
              </a:solidFill>
            </a:endParaRP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1452164" y="4113645"/>
            <a:ext cx="2152921" cy="436212"/>
          </a:xfrm>
          <a:prstGeom prst="roundRect">
            <a:avLst/>
          </a:prstGeom>
          <a:solidFill>
            <a:srgbClr val="66E8FA">
              <a:alpha val="22000"/>
            </a:srgbClr>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FUNCIONARIOS SAE</a:t>
            </a:r>
            <a:endParaRPr lang="es-CO" sz="1000" b="1" dirty="0">
              <a:solidFill>
                <a:schemeClr val="tx1"/>
              </a:solidFill>
            </a:endParaRPr>
          </a:p>
        </p:txBody>
      </p:sp>
      <p:cxnSp>
        <p:nvCxnSpPr>
          <p:cNvPr id="94" name="Conector recto 93">
            <a:extLst>
              <a:ext uri="{FF2B5EF4-FFF2-40B4-BE49-F238E27FC236}">
                <a16:creationId xmlns:a16="http://schemas.microsoft.com/office/drawing/2014/main" id="{F976D9FC-60D8-488F-9C87-87C66A759E20}"/>
              </a:ext>
            </a:extLst>
          </p:cNvPr>
          <p:cNvCxnSpPr>
            <a:cxnSpLocks/>
            <a:stCxn id="90" idx="3"/>
            <a:endCxn id="79" idx="1"/>
          </p:cNvCxnSpPr>
          <p:nvPr/>
        </p:nvCxnSpPr>
        <p:spPr>
          <a:xfrm flipV="1">
            <a:off x="3608088" y="3247384"/>
            <a:ext cx="585887" cy="2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0" name="Conector recto 99">
            <a:extLst>
              <a:ext uri="{FF2B5EF4-FFF2-40B4-BE49-F238E27FC236}">
                <a16:creationId xmlns:a16="http://schemas.microsoft.com/office/drawing/2014/main" id="{C4690E84-FA40-41ED-964B-FBA49E8A22B1}"/>
              </a:ext>
            </a:extLst>
          </p:cNvPr>
          <p:cNvCxnSpPr>
            <a:cxnSpLocks/>
            <a:stCxn id="91" idx="3"/>
            <a:endCxn id="81" idx="1"/>
          </p:cNvCxnSpPr>
          <p:nvPr/>
        </p:nvCxnSpPr>
        <p:spPr>
          <a:xfrm flipV="1">
            <a:off x="3605086" y="3789194"/>
            <a:ext cx="588887" cy="4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4A5D0EE9-CF41-4507-BFBB-7A9A848D4E5D}"/>
              </a:ext>
            </a:extLst>
          </p:cNvPr>
          <p:cNvCxnSpPr>
            <a:cxnSpLocks/>
            <a:stCxn id="92" idx="3"/>
            <a:endCxn id="83" idx="1"/>
          </p:cNvCxnSpPr>
          <p:nvPr/>
        </p:nvCxnSpPr>
        <p:spPr>
          <a:xfrm>
            <a:off x="3605085" y="4331751"/>
            <a:ext cx="58888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Rectángulo redondeado 106">
            <a:extLst>
              <a:ext uri="{FF2B5EF4-FFF2-40B4-BE49-F238E27FC236}">
                <a16:creationId xmlns:a16="http://schemas.microsoft.com/office/drawing/2014/main" id="{BB71A413-D5B2-410C-8DC0-C3886B832A8C}"/>
              </a:ext>
            </a:extLst>
          </p:cNvPr>
          <p:cNvSpPr/>
          <p:nvPr/>
        </p:nvSpPr>
        <p:spPr>
          <a:xfrm>
            <a:off x="5861061" y="305294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3" name="Rectángulo redondeado 106">
            <a:extLst>
              <a:ext uri="{FF2B5EF4-FFF2-40B4-BE49-F238E27FC236}">
                <a16:creationId xmlns:a16="http://schemas.microsoft.com/office/drawing/2014/main" id="{C362878D-7BA9-4FD6-B94F-E0DB9B147656}"/>
              </a:ext>
            </a:extLst>
          </p:cNvPr>
          <p:cNvSpPr/>
          <p:nvPr/>
        </p:nvSpPr>
        <p:spPr>
          <a:xfrm>
            <a:off x="5861061" y="359475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04" name="Rectángulo redondeado 106">
            <a:extLst>
              <a:ext uri="{FF2B5EF4-FFF2-40B4-BE49-F238E27FC236}">
                <a16:creationId xmlns:a16="http://schemas.microsoft.com/office/drawing/2014/main" id="{0E8B9443-F34C-4E48-B608-5BA0B52996D0}"/>
              </a:ext>
            </a:extLst>
          </p:cNvPr>
          <p:cNvSpPr/>
          <p:nvPr/>
        </p:nvSpPr>
        <p:spPr>
          <a:xfrm>
            <a:off x="5832944" y="413656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7471916" y="302927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110" name="Rectángulo redondeado 106">
            <a:extLst>
              <a:ext uri="{FF2B5EF4-FFF2-40B4-BE49-F238E27FC236}">
                <a16:creationId xmlns:a16="http://schemas.microsoft.com/office/drawing/2014/main" id="{E1A24BB3-6238-4EEA-B76A-5626459DD125}"/>
              </a:ext>
            </a:extLst>
          </p:cNvPr>
          <p:cNvSpPr/>
          <p:nvPr/>
        </p:nvSpPr>
        <p:spPr>
          <a:xfrm>
            <a:off x="7471914" y="3571088"/>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1" name="Rectángulo redondeado 106">
            <a:extLst>
              <a:ext uri="{FF2B5EF4-FFF2-40B4-BE49-F238E27FC236}">
                <a16:creationId xmlns:a16="http://schemas.microsoft.com/office/drawing/2014/main" id="{F6EC75B8-FAB8-4BDA-B027-98C1E093B612}"/>
              </a:ext>
            </a:extLst>
          </p:cNvPr>
          <p:cNvSpPr/>
          <p:nvPr/>
        </p:nvSpPr>
        <p:spPr>
          <a:xfrm>
            <a:off x="7471915" y="411364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4</a:t>
            </a:r>
            <a:endParaRPr lang="es-CO" sz="1200" b="1" dirty="0">
              <a:solidFill>
                <a:schemeClr val="tx1"/>
              </a:solidFill>
            </a:endParaRPr>
          </a:p>
        </p:txBody>
      </p:sp>
      <p:sp>
        <p:nvSpPr>
          <p:cNvPr id="112" name="Rectángulo redondeado 36">
            <a:extLst>
              <a:ext uri="{FF2B5EF4-FFF2-40B4-BE49-F238E27FC236}">
                <a16:creationId xmlns:a16="http://schemas.microsoft.com/office/drawing/2014/main" id="{CFEFD92B-C637-4E67-9623-FED3F5B810F8}"/>
              </a:ext>
            </a:extLst>
          </p:cNvPr>
          <p:cNvSpPr/>
          <p:nvPr/>
        </p:nvSpPr>
        <p:spPr>
          <a:xfrm>
            <a:off x="9144028" y="1775515"/>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TOTAL</a:t>
            </a:r>
          </a:p>
        </p:txBody>
      </p:sp>
      <p:sp>
        <p:nvSpPr>
          <p:cNvPr id="113" name="Rectángulo redondeado 106">
            <a:extLst>
              <a:ext uri="{FF2B5EF4-FFF2-40B4-BE49-F238E27FC236}">
                <a16:creationId xmlns:a16="http://schemas.microsoft.com/office/drawing/2014/main" id="{742B6F02-0CD4-4E7F-9D61-53EBBDA4F1FC}"/>
              </a:ext>
            </a:extLst>
          </p:cNvPr>
          <p:cNvSpPr/>
          <p:nvPr/>
        </p:nvSpPr>
        <p:spPr>
          <a:xfrm>
            <a:off x="9139002" y="2534733"/>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115 días</a:t>
            </a:r>
            <a:endParaRPr lang="es-CO" sz="1200" b="1" dirty="0">
              <a:solidFill>
                <a:schemeClr val="tx1"/>
              </a:solidFill>
            </a:endParaRPr>
          </a:p>
        </p:txBody>
      </p:sp>
      <p:sp>
        <p:nvSpPr>
          <p:cNvPr id="114" name="Rectángulo redondeado 106">
            <a:extLst>
              <a:ext uri="{FF2B5EF4-FFF2-40B4-BE49-F238E27FC236}">
                <a16:creationId xmlns:a16="http://schemas.microsoft.com/office/drawing/2014/main" id="{49FA4AD9-01F9-48C3-A566-62303E687EBF}"/>
              </a:ext>
            </a:extLst>
          </p:cNvPr>
          <p:cNvSpPr/>
          <p:nvPr/>
        </p:nvSpPr>
        <p:spPr>
          <a:xfrm>
            <a:off x="9139003" y="303716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2</a:t>
            </a:r>
            <a:endParaRPr lang="es-CO" sz="1200" b="1" dirty="0">
              <a:solidFill>
                <a:schemeClr val="tx1"/>
              </a:solidFill>
            </a:endParaRPr>
          </a:p>
        </p:txBody>
      </p:sp>
      <p:sp>
        <p:nvSpPr>
          <p:cNvPr id="115" name="Rectángulo redondeado 106">
            <a:extLst>
              <a:ext uri="{FF2B5EF4-FFF2-40B4-BE49-F238E27FC236}">
                <a16:creationId xmlns:a16="http://schemas.microsoft.com/office/drawing/2014/main" id="{AA92A302-D8B7-4D47-A9A9-BE84CE9C1314}"/>
              </a:ext>
            </a:extLst>
          </p:cNvPr>
          <p:cNvSpPr/>
          <p:nvPr/>
        </p:nvSpPr>
        <p:spPr>
          <a:xfrm>
            <a:off x="9139001" y="3578972"/>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3</a:t>
            </a:r>
          </a:p>
        </p:txBody>
      </p:sp>
      <p:sp>
        <p:nvSpPr>
          <p:cNvPr id="116" name="Rectángulo redondeado 106">
            <a:extLst>
              <a:ext uri="{FF2B5EF4-FFF2-40B4-BE49-F238E27FC236}">
                <a16:creationId xmlns:a16="http://schemas.microsoft.com/office/drawing/2014/main" id="{19E956FF-6E20-4309-8CAD-BF5CD69B804A}"/>
              </a:ext>
            </a:extLst>
          </p:cNvPr>
          <p:cNvSpPr/>
          <p:nvPr/>
        </p:nvSpPr>
        <p:spPr>
          <a:xfrm>
            <a:off x="9139002" y="412152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6</a:t>
            </a: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461500" y="1939051"/>
            <a:ext cx="2152921" cy="386114"/>
          </a:xfrm>
          <a:prstGeom prst="roundRect">
            <a:avLst/>
          </a:prstGeom>
          <a:solidFill>
            <a:srgbClr val="66E8FA"/>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BLOQUE BOCAC</a:t>
            </a:r>
          </a:p>
        </p:txBody>
      </p:sp>
      <p:sp>
        <p:nvSpPr>
          <p:cNvPr id="52" name="Rectángulo redondeado 49">
            <a:extLst>
              <a:ext uri="{FF2B5EF4-FFF2-40B4-BE49-F238E27FC236}">
                <a16:creationId xmlns:a16="http://schemas.microsoft.com/office/drawing/2014/main" id="{897BF677-3ED4-44CD-99EB-3F1D1BA6AD47}"/>
              </a:ext>
            </a:extLst>
          </p:cNvPr>
          <p:cNvSpPr/>
          <p:nvPr/>
        </p:nvSpPr>
        <p:spPr>
          <a:xfrm>
            <a:off x="1854174" y="1592165"/>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sp>
        <p:nvSpPr>
          <p:cNvPr id="54" name="Rectángulo redondeado 106">
            <a:extLst>
              <a:ext uri="{FF2B5EF4-FFF2-40B4-BE49-F238E27FC236}">
                <a16:creationId xmlns:a16="http://schemas.microsoft.com/office/drawing/2014/main" id="{7DE8226A-8E02-4F13-BA94-48DEE84CA1C1}"/>
              </a:ext>
            </a:extLst>
          </p:cNvPr>
          <p:cNvSpPr/>
          <p:nvPr/>
        </p:nvSpPr>
        <p:spPr>
          <a:xfrm>
            <a:off x="4193973" y="4681316"/>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55" name="Rectángulo redondeado 45">
            <a:extLst>
              <a:ext uri="{FF2B5EF4-FFF2-40B4-BE49-F238E27FC236}">
                <a16:creationId xmlns:a16="http://schemas.microsoft.com/office/drawing/2014/main" id="{63D4B19A-C02B-48E4-9A84-5C2B07C25CDA}"/>
              </a:ext>
            </a:extLst>
          </p:cNvPr>
          <p:cNvSpPr/>
          <p:nvPr/>
        </p:nvSpPr>
        <p:spPr>
          <a:xfrm>
            <a:off x="1461500" y="4635416"/>
            <a:ext cx="2152921" cy="436212"/>
          </a:xfrm>
          <a:prstGeom prst="roundRect">
            <a:avLst/>
          </a:prstGeom>
          <a:solidFill>
            <a:srgbClr val="66E8FA">
              <a:alpha val="22000"/>
            </a:srgbClr>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IDENTIFICACIÓN</a:t>
            </a:r>
            <a:endParaRPr lang="es-CO" sz="1000" b="1" dirty="0">
              <a:solidFill>
                <a:schemeClr val="tx1"/>
              </a:solidFill>
            </a:endParaRPr>
          </a:p>
        </p:txBody>
      </p:sp>
      <p:cxnSp>
        <p:nvCxnSpPr>
          <p:cNvPr id="56" name="Conector recto 55">
            <a:extLst>
              <a:ext uri="{FF2B5EF4-FFF2-40B4-BE49-F238E27FC236}">
                <a16:creationId xmlns:a16="http://schemas.microsoft.com/office/drawing/2014/main" id="{7362A00E-FA22-43DD-AFED-52FA37BE19CE}"/>
              </a:ext>
            </a:extLst>
          </p:cNvPr>
          <p:cNvCxnSpPr>
            <a:cxnSpLocks/>
            <a:stCxn id="55" idx="3"/>
            <a:endCxn id="54" idx="1"/>
          </p:cNvCxnSpPr>
          <p:nvPr/>
        </p:nvCxnSpPr>
        <p:spPr>
          <a:xfrm>
            <a:off x="3614421" y="4853522"/>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58" name="Rectángulo redondeado 106">
            <a:extLst>
              <a:ext uri="{FF2B5EF4-FFF2-40B4-BE49-F238E27FC236}">
                <a16:creationId xmlns:a16="http://schemas.microsoft.com/office/drawing/2014/main" id="{4CF31050-99E9-4977-99DC-501983ADD439}"/>
              </a:ext>
            </a:extLst>
          </p:cNvPr>
          <p:cNvSpPr/>
          <p:nvPr/>
        </p:nvSpPr>
        <p:spPr>
          <a:xfrm>
            <a:off x="5832943" y="4658335"/>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10 de septiembre</a:t>
            </a:r>
          </a:p>
        </p:txBody>
      </p:sp>
      <p:sp>
        <p:nvSpPr>
          <p:cNvPr id="59" name="Rectángulo redondeado 106">
            <a:extLst>
              <a:ext uri="{FF2B5EF4-FFF2-40B4-BE49-F238E27FC236}">
                <a16:creationId xmlns:a16="http://schemas.microsoft.com/office/drawing/2014/main" id="{A027A80B-1678-45E1-9A94-2776C716FEA3}"/>
              </a:ext>
            </a:extLst>
          </p:cNvPr>
          <p:cNvSpPr/>
          <p:nvPr/>
        </p:nvSpPr>
        <p:spPr>
          <a:xfrm>
            <a:off x="7478612" y="519373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3 de diciembre**</a:t>
            </a:r>
          </a:p>
        </p:txBody>
      </p:sp>
      <p:sp>
        <p:nvSpPr>
          <p:cNvPr id="60" name="Rectángulo redondeado 106">
            <a:extLst>
              <a:ext uri="{FF2B5EF4-FFF2-40B4-BE49-F238E27FC236}">
                <a16:creationId xmlns:a16="http://schemas.microsoft.com/office/drawing/2014/main" id="{EC9B7E71-E0CC-46F7-A464-E24B081E2B35}"/>
              </a:ext>
            </a:extLst>
          </p:cNvPr>
          <p:cNvSpPr/>
          <p:nvPr/>
        </p:nvSpPr>
        <p:spPr>
          <a:xfrm>
            <a:off x="9139001" y="464330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2" name="Rectángulo redondeado 45">
            <a:extLst>
              <a:ext uri="{FF2B5EF4-FFF2-40B4-BE49-F238E27FC236}">
                <a16:creationId xmlns:a16="http://schemas.microsoft.com/office/drawing/2014/main" id="{1627728B-A324-4C38-9351-EF058B38FDD6}"/>
              </a:ext>
            </a:extLst>
          </p:cNvPr>
          <p:cNvSpPr/>
          <p:nvPr/>
        </p:nvSpPr>
        <p:spPr>
          <a:xfrm>
            <a:off x="1461500" y="5170820"/>
            <a:ext cx="2152921" cy="436212"/>
          </a:xfrm>
          <a:prstGeom prst="roundRect">
            <a:avLst/>
          </a:prstGeom>
          <a:solidFill>
            <a:srgbClr val="66E8FA">
              <a:alpha val="22000"/>
            </a:srgbClr>
          </a:solidFill>
          <a:ln w="28575">
            <a:solidFill>
              <a:srgbClr val="52DBDE"/>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tx1"/>
                </a:solidFill>
              </a:rPr>
              <a:t>FECHA FINAL DE RECEPCIÓN</a:t>
            </a:r>
            <a:endParaRPr lang="es-CO" sz="1000" b="1" dirty="0">
              <a:solidFill>
                <a:schemeClr val="tx1"/>
              </a:solidFill>
            </a:endParaRPr>
          </a:p>
        </p:txBody>
      </p:sp>
      <p:cxnSp>
        <p:nvCxnSpPr>
          <p:cNvPr id="64" name="Conector recto 63">
            <a:extLst>
              <a:ext uri="{FF2B5EF4-FFF2-40B4-BE49-F238E27FC236}">
                <a16:creationId xmlns:a16="http://schemas.microsoft.com/office/drawing/2014/main" id="{C322546E-0C52-4865-AB7C-A9BC00035A39}"/>
              </a:ext>
            </a:extLst>
          </p:cNvPr>
          <p:cNvCxnSpPr>
            <a:cxnSpLocks/>
            <a:stCxn id="62" idx="3"/>
          </p:cNvCxnSpPr>
          <p:nvPr/>
        </p:nvCxnSpPr>
        <p:spPr>
          <a:xfrm>
            <a:off x="3614421" y="5388926"/>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5" name="Rectángulo redondeado 106">
            <a:extLst>
              <a:ext uri="{FF2B5EF4-FFF2-40B4-BE49-F238E27FC236}">
                <a16:creationId xmlns:a16="http://schemas.microsoft.com/office/drawing/2014/main" id="{88F14A61-F739-4397-8224-C27C9CE6B1ED}"/>
              </a:ext>
            </a:extLst>
          </p:cNvPr>
          <p:cNvSpPr/>
          <p:nvPr/>
        </p:nvSpPr>
        <p:spPr>
          <a:xfrm>
            <a:off x="5832943" y="5193739"/>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p>
        </p:txBody>
      </p:sp>
      <p:sp>
        <p:nvSpPr>
          <p:cNvPr id="66" name="Rectángulo redondeado 106">
            <a:extLst>
              <a:ext uri="{FF2B5EF4-FFF2-40B4-BE49-F238E27FC236}">
                <a16:creationId xmlns:a16="http://schemas.microsoft.com/office/drawing/2014/main" id="{9F8726EC-E9E9-4D41-8A2B-716A7EE39BD2}"/>
              </a:ext>
            </a:extLst>
          </p:cNvPr>
          <p:cNvSpPr/>
          <p:nvPr/>
        </p:nvSpPr>
        <p:spPr>
          <a:xfrm>
            <a:off x="7478612" y="464330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67" name="Rectángulo redondeado 106">
            <a:extLst>
              <a:ext uri="{FF2B5EF4-FFF2-40B4-BE49-F238E27FC236}">
                <a16:creationId xmlns:a16="http://schemas.microsoft.com/office/drawing/2014/main" id="{E16C36D0-25E7-4B81-9239-B8E3B26AD278}"/>
              </a:ext>
            </a:extLst>
          </p:cNvPr>
          <p:cNvSpPr/>
          <p:nvPr/>
        </p:nvSpPr>
        <p:spPr>
          <a:xfrm>
            <a:off x="9139001" y="5178704"/>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a:t>
            </a:r>
            <a:endParaRPr lang="es-CO" sz="1200" b="1" dirty="0">
              <a:solidFill>
                <a:schemeClr val="tx1"/>
              </a:solidFill>
            </a:endParaRPr>
          </a:p>
        </p:txBody>
      </p:sp>
      <p:sp>
        <p:nvSpPr>
          <p:cNvPr id="68" name="Rectángulo redondeado 106">
            <a:extLst>
              <a:ext uri="{FF2B5EF4-FFF2-40B4-BE49-F238E27FC236}">
                <a16:creationId xmlns:a16="http://schemas.microsoft.com/office/drawing/2014/main" id="{C25A885F-2AFD-4885-82C5-0AE4386DC7BB}"/>
              </a:ext>
            </a:extLst>
          </p:cNvPr>
          <p:cNvSpPr/>
          <p:nvPr/>
        </p:nvSpPr>
        <p:spPr>
          <a:xfrm>
            <a:off x="4193973" y="5216720"/>
            <a:ext cx="1418439" cy="34441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29 de agosto</a:t>
            </a:r>
          </a:p>
        </p:txBody>
      </p:sp>
      <p:sp>
        <p:nvSpPr>
          <p:cNvPr id="70" name="Rectángulo redondeado 36">
            <a:extLst>
              <a:ext uri="{FF2B5EF4-FFF2-40B4-BE49-F238E27FC236}">
                <a16:creationId xmlns:a16="http://schemas.microsoft.com/office/drawing/2014/main" id="{C1F46625-35CC-4F44-AA4F-CEECD47E0A23}"/>
              </a:ext>
            </a:extLst>
          </p:cNvPr>
          <p:cNvSpPr/>
          <p:nvPr/>
        </p:nvSpPr>
        <p:spPr>
          <a:xfrm>
            <a:off x="5861090" y="1793216"/>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200" b="1" dirty="0">
                <a:solidFill>
                  <a:schemeClr val="tx1"/>
                </a:solidFill>
              </a:rPr>
              <a:t>VISITA PREVIA INMUEBLES</a:t>
            </a:r>
          </a:p>
        </p:txBody>
      </p:sp>
      <p:sp>
        <p:nvSpPr>
          <p:cNvPr id="73" name="Rectángulo redondeado 36">
            <a:extLst>
              <a:ext uri="{FF2B5EF4-FFF2-40B4-BE49-F238E27FC236}">
                <a16:creationId xmlns:a16="http://schemas.microsoft.com/office/drawing/2014/main" id="{ACF31C79-51E2-4D52-8201-956055AF6D9E}"/>
              </a:ext>
            </a:extLst>
          </p:cNvPr>
          <p:cNvSpPr/>
          <p:nvPr/>
        </p:nvSpPr>
        <p:spPr>
          <a:xfrm>
            <a:off x="7478639" y="1792533"/>
            <a:ext cx="1367572" cy="504028"/>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200" b="1" dirty="0">
                <a:solidFill>
                  <a:schemeClr val="tx1"/>
                </a:solidFill>
              </a:rPr>
              <a:t>ID. Y </a:t>
            </a:r>
            <a:r>
              <a:rPr lang="es-CO" sz="1200" b="1" dirty="0">
                <a:solidFill>
                  <a:schemeClr val="tx1"/>
                </a:solidFill>
              </a:rPr>
              <a:t>RECEPCIÓN INMUEBLES</a:t>
            </a:r>
          </a:p>
        </p:txBody>
      </p:sp>
      <p:sp>
        <p:nvSpPr>
          <p:cNvPr id="63" name="Rectángulo redondeado 38">
            <a:extLst>
              <a:ext uri="{FF2B5EF4-FFF2-40B4-BE49-F238E27FC236}">
                <a16:creationId xmlns:a16="http://schemas.microsoft.com/office/drawing/2014/main" id="{B724695F-E183-4B37-BD77-2AFF29AD1002}"/>
              </a:ext>
            </a:extLst>
          </p:cNvPr>
          <p:cNvSpPr/>
          <p:nvPr/>
        </p:nvSpPr>
        <p:spPr>
          <a:xfrm>
            <a:off x="134915" y="917259"/>
            <a:ext cx="2935760" cy="539533"/>
          </a:xfrm>
          <a:prstGeom prst="roundRect">
            <a:avLst/>
          </a:prstGeom>
          <a:solidFill>
            <a:schemeClr val="bg1">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tx1"/>
                </a:solidFill>
              </a:rPr>
              <a:t>13 ENLACES NACIONALES</a:t>
            </a:r>
          </a:p>
          <a:p>
            <a:pPr algn="ctr"/>
            <a:r>
              <a:rPr lang="es-CO" sz="1400" b="1" dirty="0">
                <a:solidFill>
                  <a:schemeClr val="tx1"/>
                </a:solidFill>
              </a:rPr>
              <a:t>19 ENLACES TERRITORIALES</a:t>
            </a:r>
          </a:p>
        </p:txBody>
      </p:sp>
      <p:sp>
        <p:nvSpPr>
          <p:cNvPr id="74" name="Rectángulo redondeado 49">
            <a:extLst>
              <a:ext uri="{FF2B5EF4-FFF2-40B4-BE49-F238E27FC236}">
                <a16:creationId xmlns:a16="http://schemas.microsoft.com/office/drawing/2014/main" id="{921BA2A9-2CAD-450B-8536-666653EC1AD1}"/>
              </a:ext>
            </a:extLst>
          </p:cNvPr>
          <p:cNvSpPr/>
          <p:nvPr/>
        </p:nvSpPr>
        <p:spPr>
          <a:xfrm>
            <a:off x="1854201" y="1601662"/>
            <a:ext cx="1367572" cy="276830"/>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BLOQUE</a:t>
            </a:r>
            <a:endParaRPr lang="es-CO" sz="1200" b="1" dirty="0">
              <a:solidFill>
                <a:schemeClr val="bg1"/>
              </a:solidFill>
            </a:endParaRPr>
          </a:p>
        </p:txBody>
      </p:sp>
      <p:cxnSp>
        <p:nvCxnSpPr>
          <p:cNvPr id="75" name="Conector recto 74">
            <a:extLst>
              <a:ext uri="{FF2B5EF4-FFF2-40B4-BE49-F238E27FC236}">
                <a16:creationId xmlns:a16="http://schemas.microsoft.com/office/drawing/2014/main" id="{926412FC-23DF-4A0F-8BF2-8BD6D4F8CCE2}"/>
              </a:ext>
            </a:extLst>
          </p:cNvPr>
          <p:cNvCxnSpPr>
            <a:cxnSpLocks/>
          </p:cNvCxnSpPr>
          <p:nvPr/>
        </p:nvCxnSpPr>
        <p:spPr>
          <a:xfrm>
            <a:off x="3614448" y="5398423"/>
            <a:ext cx="57955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6" name="CuadroTexto 75">
            <a:extLst>
              <a:ext uri="{FF2B5EF4-FFF2-40B4-BE49-F238E27FC236}">
                <a16:creationId xmlns:a16="http://schemas.microsoft.com/office/drawing/2014/main" id="{B19A5ABA-8055-4DC4-BA78-EFDB256FCE45}"/>
              </a:ext>
            </a:extLst>
          </p:cNvPr>
          <p:cNvSpPr txBox="1"/>
          <p:nvPr/>
        </p:nvSpPr>
        <p:spPr>
          <a:xfrm>
            <a:off x="232774" y="5724608"/>
            <a:ext cx="8877880" cy="1092607"/>
          </a:xfrm>
          <a:prstGeom prst="rect">
            <a:avLst/>
          </a:prstGeom>
          <a:noFill/>
        </p:spPr>
        <p:txBody>
          <a:bodyPr wrap="none" rtlCol="0">
            <a:spAutoFit/>
          </a:bodyPr>
          <a:lstStyle/>
          <a:p>
            <a:r>
              <a:rPr lang="es-CO" sz="1300" dirty="0"/>
              <a:t>*El enlace nacional es el mismo para muebles e inmuebles</a:t>
            </a:r>
          </a:p>
          <a:p>
            <a:r>
              <a:rPr lang="es-CO" sz="1300" dirty="0"/>
              <a:t>**Tiempo incluye trabajo en campo y trabajo administrativo que requiere de IGAC, ORIP y ANT</a:t>
            </a:r>
          </a:p>
          <a:p>
            <a:r>
              <a:rPr lang="es-CO" sz="1300" b="1" dirty="0"/>
              <a:t>**</a:t>
            </a:r>
            <a:r>
              <a:rPr lang="es-CO" sz="1300" i="1" dirty="0"/>
              <a:t>El tiempo destinado a la recepción de inmuebles depende de:</a:t>
            </a:r>
          </a:p>
          <a:p>
            <a:pPr marL="342900" indent="-342900">
              <a:buAutoNum type="arabicPeriod"/>
            </a:pPr>
            <a:r>
              <a:rPr lang="es-CO" sz="1300" i="1" dirty="0"/>
              <a:t>FARC entregue información de la ubicación del predio (Coordenada o visita al predio) y no se presente oposición a la entrega</a:t>
            </a:r>
          </a:p>
          <a:p>
            <a:pPr marL="342900" indent="-342900">
              <a:buAutoNum type="arabicPeriod"/>
            </a:pPr>
            <a:r>
              <a:rPr lang="es-CO" sz="1300" i="1" dirty="0"/>
              <a:t>Respuesta oportuna de las entidades consultadas (IGAC, ORIP, ANT) </a:t>
            </a:r>
          </a:p>
        </p:txBody>
      </p:sp>
      <p:sp>
        <p:nvSpPr>
          <p:cNvPr id="77" name="Rectángulo 76">
            <a:extLst>
              <a:ext uri="{FF2B5EF4-FFF2-40B4-BE49-F238E27FC236}">
                <a16:creationId xmlns:a16="http://schemas.microsoft.com/office/drawing/2014/main" id="{2CA01CE6-BB4C-4374-AE1A-60F6865BD158}"/>
              </a:ext>
            </a:extLst>
          </p:cNvPr>
          <p:cNvSpPr/>
          <p:nvPr/>
        </p:nvSpPr>
        <p:spPr>
          <a:xfrm>
            <a:off x="9029700" y="6586918"/>
            <a:ext cx="3166744" cy="26727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dirty="0"/>
          </a:p>
        </p:txBody>
      </p:sp>
      <p:sp>
        <p:nvSpPr>
          <p:cNvPr id="78" name="CuadroTexto 77">
            <a:extLst>
              <a:ext uri="{FF2B5EF4-FFF2-40B4-BE49-F238E27FC236}">
                <a16:creationId xmlns:a16="http://schemas.microsoft.com/office/drawing/2014/main" id="{47C31F5E-ED52-4EBE-9C42-8344AB4730B0}"/>
              </a:ext>
            </a:extLst>
          </p:cNvPr>
          <p:cNvSpPr txBox="1"/>
          <p:nvPr/>
        </p:nvSpPr>
        <p:spPr>
          <a:xfrm>
            <a:off x="8229357" y="6547990"/>
            <a:ext cx="396264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61" name="Abrir llave 60">
            <a:extLst>
              <a:ext uri="{FF2B5EF4-FFF2-40B4-BE49-F238E27FC236}">
                <a16:creationId xmlns:a16="http://schemas.microsoft.com/office/drawing/2014/main" id="{C758EF9F-D458-4885-9F7B-95E152738FB6}"/>
              </a:ext>
            </a:extLst>
          </p:cNvPr>
          <p:cNvSpPr/>
          <p:nvPr/>
        </p:nvSpPr>
        <p:spPr>
          <a:xfrm rot="5400000">
            <a:off x="5642130" y="620118"/>
            <a:ext cx="149543" cy="2090376"/>
          </a:xfrm>
          <a:prstGeom prst="leftBrace">
            <a:avLst>
              <a:gd name="adj1" fmla="val 133960"/>
              <a:gd name="adj2" fmla="val 49151"/>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100"/>
          </a:p>
        </p:txBody>
      </p:sp>
      <p:sp>
        <p:nvSpPr>
          <p:cNvPr id="71" name="CuadroTexto 70">
            <a:extLst>
              <a:ext uri="{FF2B5EF4-FFF2-40B4-BE49-F238E27FC236}">
                <a16:creationId xmlns:a16="http://schemas.microsoft.com/office/drawing/2014/main" id="{BE9B6E8C-41E1-427C-B6A1-94C89E83F850}"/>
              </a:ext>
            </a:extLst>
          </p:cNvPr>
          <p:cNvSpPr txBox="1"/>
          <p:nvPr/>
        </p:nvSpPr>
        <p:spPr>
          <a:xfrm>
            <a:off x="7776423" y="1255768"/>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II</a:t>
            </a:r>
            <a:endParaRPr lang="es-CO" sz="1000" dirty="0">
              <a:solidFill>
                <a:srgbClr val="0070C0"/>
              </a:solidFill>
            </a:endParaRPr>
          </a:p>
        </p:txBody>
      </p:sp>
      <p:sp>
        <p:nvSpPr>
          <p:cNvPr id="80" name="CuadroTexto 79">
            <a:extLst>
              <a:ext uri="{FF2B5EF4-FFF2-40B4-BE49-F238E27FC236}">
                <a16:creationId xmlns:a16="http://schemas.microsoft.com/office/drawing/2014/main" id="{42408D8E-A902-4EBF-BFF8-0E0B1288C155}"/>
              </a:ext>
            </a:extLst>
          </p:cNvPr>
          <p:cNvSpPr txBox="1"/>
          <p:nvPr/>
        </p:nvSpPr>
        <p:spPr>
          <a:xfrm>
            <a:off x="5330899" y="1253661"/>
            <a:ext cx="772003" cy="338554"/>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1600" b="1" dirty="0">
                <a:solidFill>
                  <a:srgbClr val="0070C0"/>
                </a:solidFill>
                <a:latin typeface="Calibri" panose="020F0502020204030204" pitchFamily="34" charset="0"/>
              </a:rPr>
              <a:t>Fase I</a:t>
            </a:r>
            <a:endParaRPr lang="es-CO" sz="1000" dirty="0">
              <a:solidFill>
                <a:srgbClr val="0070C0"/>
              </a:solidFill>
            </a:endParaRPr>
          </a:p>
        </p:txBody>
      </p:sp>
    </p:spTree>
    <p:extLst>
      <p:ext uri="{BB962C8B-B14F-4D97-AF65-F5344CB8AC3E}">
        <p14:creationId xmlns:p14="http://schemas.microsoft.com/office/powerpoint/2010/main" val="35511543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63352" y="6550223"/>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a 5">
            <a:extLst>
              <a:ext uri="{FF2B5EF4-FFF2-40B4-BE49-F238E27FC236}">
                <a16:creationId xmlns:a16="http://schemas.microsoft.com/office/drawing/2014/main" id="{75FB4D12-A97E-4BEA-9F4E-5144D7F2E2ED}"/>
              </a:ext>
            </a:extLst>
          </p:cNvPr>
          <p:cNvGraphicFramePr>
            <a:graphicFrameLocks noGrp="1"/>
          </p:cNvGraphicFramePr>
          <p:nvPr/>
        </p:nvGraphicFramePr>
        <p:xfrm>
          <a:off x="7113541" y="1950709"/>
          <a:ext cx="5016500" cy="952500"/>
        </p:xfrm>
        <a:graphic>
          <a:graphicData uri="http://schemas.openxmlformats.org/drawingml/2006/table">
            <a:tbl>
              <a:tblPr/>
              <a:tblGrid>
                <a:gridCol w="304607">
                  <a:extLst>
                    <a:ext uri="{9D8B030D-6E8A-4147-A177-3AD203B41FA5}">
                      <a16:colId xmlns:a16="http://schemas.microsoft.com/office/drawing/2014/main" val="3755896085"/>
                    </a:ext>
                  </a:extLst>
                </a:gridCol>
                <a:gridCol w="1561112">
                  <a:extLst>
                    <a:ext uri="{9D8B030D-6E8A-4147-A177-3AD203B41FA5}">
                      <a16:colId xmlns:a16="http://schemas.microsoft.com/office/drawing/2014/main" val="836834976"/>
                    </a:ext>
                  </a:extLst>
                </a:gridCol>
                <a:gridCol w="3150781">
                  <a:extLst>
                    <a:ext uri="{9D8B030D-6E8A-4147-A177-3AD203B41FA5}">
                      <a16:colId xmlns:a16="http://schemas.microsoft.com/office/drawing/2014/main" val="4289124931"/>
                    </a:ext>
                  </a:extLst>
                </a:gridCol>
              </a:tblGrid>
              <a:tr h="190500">
                <a:tc gridSpan="3">
                  <a:txBody>
                    <a:bodyPr/>
                    <a:lstStyle/>
                    <a:p>
                      <a:pPr algn="ctr" rtl="0" fontAlgn="ctr"/>
                      <a:r>
                        <a:rPr lang="es-ES" sz="1100" b="0" i="0" u="none" strike="noStrike" dirty="0">
                          <a:solidFill>
                            <a:srgbClr val="FFFFFF"/>
                          </a:solidFill>
                          <a:effectLst/>
                          <a:latin typeface="Calibri" panose="020F0502020204030204" pitchFamily="34" charset="0"/>
                        </a:rPr>
                        <a:t>GRUPO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452396808"/>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533410470"/>
                  </a:ext>
                </a:extLst>
              </a:tr>
              <a:tr h="190500">
                <a:tc>
                  <a:txBody>
                    <a:bodyPr/>
                    <a:lstStyle/>
                    <a:p>
                      <a:pPr algn="ctr" rtl="0" fontAlgn="ctr"/>
                      <a:r>
                        <a:rPr lang="es-ES" sz="1000" b="0"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TUMACO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27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7647315"/>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SANTA BÁRBARA\(ISCUANDE)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998174"/>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GUAPÍ</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3436314"/>
                  </a:ext>
                </a:extLst>
              </a:tr>
            </a:tbl>
          </a:graphicData>
        </a:graphic>
      </p:graphicFrame>
      <p:graphicFrame>
        <p:nvGraphicFramePr>
          <p:cNvPr id="4" name="Tabla 3">
            <a:extLst>
              <a:ext uri="{FF2B5EF4-FFF2-40B4-BE49-F238E27FC236}">
                <a16:creationId xmlns:a16="http://schemas.microsoft.com/office/drawing/2014/main" id="{6CBD1212-9FAD-4E74-B10C-062E0CA8A30C}"/>
              </a:ext>
            </a:extLst>
          </p:cNvPr>
          <p:cNvGraphicFramePr>
            <a:graphicFrameLocks noGrp="1"/>
          </p:cNvGraphicFramePr>
          <p:nvPr/>
        </p:nvGraphicFramePr>
        <p:xfrm>
          <a:off x="7113541" y="3622853"/>
          <a:ext cx="5016500" cy="2095500"/>
        </p:xfrm>
        <a:graphic>
          <a:graphicData uri="http://schemas.openxmlformats.org/drawingml/2006/table">
            <a:tbl>
              <a:tblPr/>
              <a:tblGrid>
                <a:gridCol w="304607">
                  <a:extLst>
                    <a:ext uri="{9D8B030D-6E8A-4147-A177-3AD203B41FA5}">
                      <a16:colId xmlns:a16="http://schemas.microsoft.com/office/drawing/2014/main" val="3755896085"/>
                    </a:ext>
                  </a:extLst>
                </a:gridCol>
                <a:gridCol w="1561112">
                  <a:extLst>
                    <a:ext uri="{9D8B030D-6E8A-4147-A177-3AD203B41FA5}">
                      <a16:colId xmlns:a16="http://schemas.microsoft.com/office/drawing/2014/main" val="836834976"/>
                    </a:ext>
                  </a:extLst>
                </a:gridCol>
                <a:gridCol w="3150781">
                  <a:extLst>
                    <a:ext uri="{9D8B030D-6E8A-4147-A177-3AD203B41FA5}">
                      <a16:colId xmlns:a16="http://schemas.microsoft.com/office/drawing/2014/main" val="4289124931"/>
                    </a:ext>
                  </a:extLst>
                </a:gridCol>
              </a:tblGrid>
              <a:tr h="190500">
                <a:tc gridSpan="3">
                  <a:txBody>
                    <a:bodyPr/>
                    <a:lstStyle/>
                    <a:p>
                      <a:pPr algn="ctr" rtl="0" fontAlgn="ctr"/>
                      <a:r>
                        <a:rPr lang="es-ES" sz="1100" b="0" i="0" u="none" strike="noStrike" dirty="0">
                          <a:solidFill>
                            <a:srgbClr val="FFFFFF"/>
                          </a:solidFill>
                          <a:effectLst/>
                          <a:latin typeface="Calibri" panose="020F0502020204030204" pitchFamily="34" charset="0"/>
                        </a:rPr>
                        <a:t>GRUPO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rtl="0" fontAlgn="ctr"/>
                      <a:endParaRPr lang="es-ES" sz="1000" b="0" i="0" u="none" strike="noStrike" dirty="0">
                        <a:solidFill>
                          <a:srgbClr val="FFFFFF"/>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452396808"/>
                  </a:ext>
                </a:extLst>
              </a:tr>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533410470"/>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RICAURTE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3315875"/>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ALBÁN\(SAN JOSÉ)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3099106"/>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EL\ROSARIO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2395374"/>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EL\CHARCO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234845"/>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a:solidFill>
                            <a:srgbClr val="000000"/>
                          </a:solidFill>
                          <a:effectLst/>
                          <a:latin typeface="Calibri" panose="020F0502020204030204" pitchFamily="34" charset="0"/>
                        </a:rPr>
                        <a:t>EL TAMBO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3180869"/>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TORIBÍO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1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588530"/>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BUENOS\AIRES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2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9617849"/>
                  </a:ext>
                </a:extLst>
              </a:tr>
              <a:tr h="190500">
                <a:tc>
                  <a:txBody>
                    <a:bodyPr/>
                    <a:lstStyle/>
                    <a:p>
                      <a:pPr algn="ctr" rtl="0" fontAlgn="ctr"/>
                      <a:r>
                        <a:rPr lang="es-ES" sz="1000" b="0" i="0" u="sng" strike="noStrike" dirty="0">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BUENAVENTURA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ES" sz="1000" b="0" i="0" u="none" strike="noStrike" dirty="0">
                          <a:solidFill>
                            <a:srgbClr val="000000"/>
                          </a:solidFill>
                          <a:effectLst/>
                          <a:latin typeface="Calibri" panose="020F0502020204030204" pitchFamily="34" charset="0"/>
                        </a:rPr>
                        <a:t>3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675683"/>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ES" sz="1000" b="0" i="0" u="none" strike="noStrike" dirty="0">
                          <a:solidFill>
                            <a:srgbClr val="000000"/>
                          </a:solidFill>
                          <a:effectLst/>
                          <a:latin typeface="Calibri" panose="020F0502020204030204" pitchFamily="34" charset="0"/>
                        </a:rPr>
                        <a:t>SIN DATO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s-CO" sz="1000" b="0" i="0" u="none" strike="noStrike" dirty="0">
                          <a:solidFill>
                            <a:srgbClr val="000000"/>
                          </a:solidFill>
                          <a:effectLst/>
                          <a:latin typeface="Calibri" panose="020F0502020204030204" pitchFamily="34" charset="0"/>
                        </a:rPr>
                        <a:t>4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08298568"/>
                  </a:ext>
                </a:extLst>
              </a:tr>
            </a:tbl>
          </a:graphicData>
        </a:graphic>
      </p:graphicFrame>
      <p:pic>
        <p:nvPicPr>
          <p:cNvPr id="7" name="Imagen 6">
            <a:extLst>
              <a:ext uri="{FF2B5EF4-FFF2-40B4-BE49-F238E27FC236}">
                <a16:creationId xmlns:a16="http://schemas.microsoft.com/office/drawing/2014/main" id="{6DDC8A5E-17CA-4BC5-88DD-53D365A96B0A}"/>
              </a:ext>
            </a:extLst>
          </p:cNvPr>
          <p:cNvPicPr>
            <a:picLocks noChangeAspect="1"/>
          </p:cNvPicPr>
          <p:nvPr/>
        </p:nvPicPr>
        <p:blipFill>
          <a:blip r:embed="rId5"/>
          <a:stretch>
            <a:fillRect/>
          </a:stretch>
        </p:blipFill>
        <p:spPr>
          <a:xfrm>
            <a:off x="12701" y="1050346"/>
            <a:ext cx="6604099" cy="5490154"/>
          </a:xfrm>
          <a:prstGeom prst="rect">
            <a:avLst/>
          </a:prstGeom>
        </p:spPr>
      </p:pic>
      <p:sp>
        <p:nvSpPr>
          <p:cNvPr id="10" name="CuadroTexto 9">
            <a:extLst>
              <a:ext uri="{FF2B5EF4-FFF2-40B4-BE49-F238E27FC236}">
                <a16:creationId xmlns:a16="http://schemas.microsoft.com/office/drawing/2014/main" id="{225BEA38-92F4-4EE2-A18A-DABD2C0FE5F9}"/>
              </a:ext>
            </a:extLst>
          </p:cNvPr>
          <p:cNvSpPr txBox="1"/>
          <p:nvPr/>
        </p:nvSpPr>
        <p:spPr>
          <a:xfrm>
            <a:off x="1774990" y="133793"/>
            <a:ext cx="6206795" cy="830997"/>
          </a:xfrm>
          <a:prstGeom prst="rect">
            <a:avLst/>
          </a:prstGeom>
          <a:noFill/>
        </p:spPr>
        <p:txBody>
          <a:bodyPr wrap="square" rtlCol="0">
            <a:spAutoFit/>
          </a:bodyPr>
          <a:lstStyle/>
          <a:p>
            <a:pPr algn="ctr"/>
            <a:r>
              <a:rPr lang="es-CO" sz="2400" b="1" dirty="0">
                <a:solidFill>
                  <a:srgbClr val="002060"/>
                </a:solidFill>
              </a:rPr>
              <a:t>BLOQUE BOCAC</a:t>
            </a:r>
          </a:p>
          <a:p>
            <a:pPr algn="ctr"/>
            <a:r>
              <a:rPr lang="es-CO" sz="2400" b="1" dirty="0">
                <a:solidFill>
                  <a:srgbClr val="002060"/>
                </a:solidFill>
              </a:rPr>
              <a:t>51 INMUEBLES SIN INFORMACIÓN (70 DÍAS)</a:t>
            </a:r>
          </a:p>
        </p:txBody>
      </p:sp>
    </p:spTree>
    <p:extLst>
      <p:ext uri="{BB962C8B-B14F-4D97-AF65-F5344CB8AC3E}">
        <p14:creationId xmlns:p14="http://schemas.microsoft.com/office/powerpoint/2010/main" val="10016673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719A0B3-A309-43EB-B70D-431D6840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5" name="CuadroTexto 24">
            <a:extLst>
              <a:ext uri="{FF2B5EF4-FFF2-40B4-BE49-F238E27FC236}">
                <a16:creationId xmlns:a16="http://schemas.microsoft.com/office/drawing/2014/main" id="{72EAADFC-560B-4233-B008-CF449E0D5616}"/>
              </a:ext>
            </a:extLst>
          </p:cNvPr>
          <p:cNvSpPr txBox="1"/>
          <p:nvPr/>
        </p:nvSpPr>
        <p:spPr>
          <a:xfrm>
            <a:off x="7888519" y="6550223"/>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3082" name="Picture 10" descr="inversión de mercado icono premium">
            <a:extLst>
              <a:ext uri="{FF2B5EF4-FFF2-40B4-BE49-F238E27FC236}">
                <a16:creationId xmlns:a16="http://schemas.microsoft.com/office/drawing/2014/main" id="{2A009BF4-6C7D-4F02-8308-7C3E83278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67760" y="7927749"/>
            <a:ext cx="73536" cy="735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a 5">
            <a:extLst>
              <a:ext uri="{FF2B5EF4-FFF2-40B4-BE49-F238E27FC236}">
                <a16:creationId xmlns:a16="http://schemas.microsoft.com/office/drawing/2014/main" id="{75FB4D12-A97E-4BEA-9F4E-5144D7F2E2ED}"/>
              </a:ext>
            </a:extLst>
          </p:cNvPr>
          <p:cNvGraphicFramePr>
            <a:graphicFrameLocks noGrp="1"/>
          </p:cNvGraphicFramePr>
          <p:nvPr/>
        </p:nvGraphicFramePr>
        <p:xfrm>
          <a:off x="6905723" y="1896303"/>
          <a:ext cx="4729330" cy="2400300"/>
        </p:xfrm>
        <a:graphic>
          <a:graphicData uri="http://schemas.openxmlformats.org/drawingml/2006/table">
            <a:tbl>
              <a:tblPr/>
              <a:tblGrid>
                <a:gridCol w="287170">
                  <a:extLst>
                    <a:ext uri="{9D8B030D-6E8A-4147-A177-3AD203B41FA5}">
                      <a16:colId xmlns:a16="http://schemas.microsoft.com/office/drawing/2014/main" val="3755896085"/>
                    </a:ext>
                  </a:extLst>
                </a:gridCol>
                <a:gridCol w="1471746">
                  <a:extLst>
                    <a:ext uri="{9D8B030D-6E8A-4147-A177-3AD203B41FA5}">
                      <a16:colId xmlns:a16="http://schemas.microsoft.com/office/drawing/2014/main" val="836834976"/>
                    </a:ext>
                  </a:extLst>
                </a:gridCol>
                <a:gridCol w="2970414">
                  <a:extLst>
                    <a:ext uri="{9D8B030D-6E8A-4147-A177-3AD203B41FA5}">
                      <a16:colId xmlns:a16="http://schemas.microsoft.com/office/drawing/2014/main" val="4289124931"/>
                    </a:ext>
                  </a:extLst>
                </a:gridCol>
              </a:tblGrid>
              <a:tr h="190500">
                <a:tc>
                  <a:txBody>
                    <a:bodyPr/>
                    <a:lstStyle/>
                    <a:p>
                      <a:pPr algn="ctr" rtl="0" fontAlgn="ctr"/>
                      <a:r>
                        <a:rPr lang="es-ES" sz="1000" b="0" i="0" u="none" strike="noStrike">
                          <a:solidFill>
                            <a:srgbClr val="FFFFFF"/>
                          </a:solidFill>
                          <a:effectLst/>
                          <a:latin typeface="Calibri" panose="020F0502020204030204" pitchFamily="34" charset="0"/>
                        </a:rPr>
                        <a:t>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a:solidFill>
                            <a:srgbClr val="FFFFFF"/>
                          </a:solidFill>
                          <a:effectLst/>
                          <a:latin typeface="Calibri" panose="020F0502020204030204" pitchFamily="34" charset="0"/>
                        </a:rPr>
                        <a:t>MUNICIPIO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ES" sz="1000" b="0" i="0" u="none" strike="noStrike" dirty="0">
                          <a:solidFill>
                            <a:srgbClr val="FFFFFF"/>
                          </a:solidFill>
                          <a:effectLst/>
                          <a:latin typeface="Calibri" panose="020F0502020204030204" pitchFamily="34" charset="0"/>
                        </a:rPr>
                        <a:t>ÍTEM SIN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533410470"/>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TUMACO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27 Inmuebles, 21421 Muebles y Enseres, 865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77647315"/>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RICAURTE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3 Inmuebles, 2260 Muebles y Enseres, 20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73315875"/>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GUAPÍ</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2 Inmuebles, 206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23436314"/>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ARGELIA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30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49634728"/>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EL TAMBO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1 Inmuebles, 2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33180869"/>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MORALES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CO" sz="1000" b="0" i="0" u="none" strike="noStrike" dirty="0">
                          <a:solidFill>
                            <a:srgbClr val="000000"/>
                          </a:solidFill>
                          <a:effectLst/>
                          <a:latin typeface="Calibri" panose="020F0502020204030204" pitchFamily="34" charset="0"/>
                        </a:rPr>
                        <a:t>17 Muebles y Enseres, 60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94750048"/>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CALDONO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15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76166187"/>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PAICOL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15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1804606"/>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BUENOS\AIRES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2 Inmuebles, 7 Semovientes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59617849"/>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a:solidFill>
                            <a:srgbClr val="000000"/>
                          </a:solidFill>
                          <a:effectLst/>
                          <a:latin typeface="Calibri" panose="020F0502020204030204" pitchFamily="34" charset="0"/>
                        </a:rPr>
                        <a:t>SUAREZ</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alibri" panose="020F0502020204030204" pitchFamily="34" charset="0"/>
                        </a:rPr>
                        <a:t>2 Muebles y Enseres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0655858"/>
                  </a:ext>
                </a:extLst>
              </a:tr>
              <a:tr h="190500">
                <a:tc>
                  <a:txBody>
                    <a:bodyPr/>
                    <a:lstStyle/>
                    <a:p>
                      <a:pPr algn="ctr" rtl="0" fontAlgn="ctr"/>
                      <a:r>
                        <a:rPr lang="es-ES" sz="10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0" fontAlgn="ctr"/>
                      <a:r>
                        <a:rPr lang="es-ES" sz="1000" b="0" i="0" u="none" strike="noStrike" dirty="0">
                          <a:solidFill>
                            <a:srgbClr val="000000"/>
                          </a:solidFill>
                          <a:effectLst/>
                          <a:latin typeface="Calibri" panose="020F0502020204030204" pitchFamily="34" charset="0"/>
                        </a:rPr>
                        <a:t>SIN DATO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rtl="0" fontAlgn="ctr"/>
                      <a:r>
                        <a:rPr lang="es-CO" sz="1000" b="0" i="0" u="none" strike="noStrike" dirty="0">
                          <a:solidFill>
                            <a:srgbClr val="000000"/>
                          </a:solidFill>
                          <a:effectLst/>
                          <a:latin typeface="Calibri" panose="020F0502020204030204" pitchFamily="34" charset="0"/>
                        </a:rPr>
                        <a:t>4 Inmuebles, 8342 Muebles y Enseres, 48 Vehículos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3808298568"/>
                  </a:ext>
                </a:extLst>
              </a:tr>
            </a:tbl>
          </a:graphicData>
        </a:graphic>
      </p:graphicFrame>
      <p:sp>
        <p:nvSpPr>
          <p:cNvPr id="10" name="CuadroTexto 9">
            <a:extLst>
              <a:ext uri="{FF2B5EF4-FFF2-40B4-BE49-F238E27FC236}">
                <a16:creationId xmlns:a16="http://schemas.microsoft.com/office/drawing/2014/main" id="{4A196442-F5FB-4425-8308-5E4D46C103B4}"/>
              </a:ext>
            </a:extLst>
          </p:cNvPr>
          <p:cNvSpPr txBox="1"/>
          <p:nvPr/>
        </p:nvSpPr>
        <p:spPr>
          <a:xfrm>
            <a:off x="1164619" y="442806"/>
            <a:ext cx="7919826" cy="830997"/>
          </a:xfrm>
          <a:prstGeom prst="rect">
            <a:avLst/>
          </a:prstGeom>
          <a:noFill/>
        </p:spPr>
        <p:txBody>
          <a:bodyPr wrap="square" rtlCol="0">
            <a:spAutoFit/>
          </a:bodyPr>
          <a:lstStyle/>
          <a:p>
            <a:pPr algn="ctr"/>
            <a:r>
              <a:rPr lang="es-CO" sz="2400" b="1" dirty="0">
                <a:solidFill>
                  <a:srgbClr val="002060"/>
                </a:solidFill>
              </a:rPr>
              <a:t>BLOQUE BOCAC</a:t>
            </a:r>
          </a:p>
          <a:p>
            <a:pPr algn="ctr"/>
            <a:r>
              <a:rPr lang="es-CO" sz="2400" b="1" dirty="0">
                <a:solidFill>
                  <a:srgbClr val="002060"/>
                </a:solidFill>
              </a:rPr>
              <a:t>34.820 BIENES MUEBLES SIN INFORMACIÓN (21 DÍAS)</a:t>
            </a:r>
          </a:p>
        </p:txBody>
      </p:sp>
      <p:pic>
        <p:nvPicPr>
          <p:cNvPr id="3" name="Imagen 2">
            <a:extLst>
              <a:ext uri="{FF2B5EF4-FFF2-40B4-BE49-F238E27FC236}">
                <a16:creationId xmlns:a16="http://schemas.microsoft.com/office/drawing/2014/main" id="{D7E0E1DC-7833-4EA8-B9AC-BAFBB0CFD3C8}"/>
              </a:ext>
            </a:extLst>
          </p:cNvPr>
          <p:cNvPicPr>
            <a:picLocks noChangeAspect="1"/>
          </p:cNvPicPr>
          <p:nvPr/>
        </p:nvPicPr>
        <p:blipFill>
          <a:blip r:embed="rId5"/>
          <a:stretch>
            <a:fillRect/>
          </a:stretch>
        </p:blipFill>
        <p:spPr>
          <a:xfrm>
            <a:off x="12701" y="1273803"/>
            <a:ext cx="6344843" cy="5266697"/>
          </a:xfrm>
          <a:prstGeom prst="rect">
            <a:avLst/>
          </a:prstGeom>
        </p:spPr>
      </p:pic>
    </p:spTree>
    <p:extLst>
      <p:ext uri="{BB962C8B-B14F-4D97-AF65-F5344CB8AC3E}">
        <p14:creationId xmlns:p14="http://schemas.microsoft.com/office/powerpoint/2010/main" val="2583551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1001230" y="2798806"/>
            <a:ext cx="4109658" cy="2372264"/>
          </a:xfrm>
          <a:prstGeom prst="roundRect">
            <a:avLst>
              <a:gd name="adj" fmla="val 4046"/>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s-CO"/>
          </a:p>
        </p:txBody>
      </p:sp>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0" y="6549292"/>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2" name="Rectángulo redondeado 1"/>
          <p:cNvSpPr/>
          <p:nvPr/>
        </p:nvSpPr>
        <p:spPr>
          <a:xfrm>
            <a:off x="932372" y="1470185"/>
            <a:ext cx="4247373" cy="1160456"/>
          </a:xfrm>
          <a:prstGeom prst="roundRect">
            <a:avLst/>
          </a:prstGeom>
          <a:solidFill>
            <a:schemeClr val="accent5">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ln>
                  <a:solidFill>
                    <a:schemeClr val="bg1"/>
                  </a:solidFill>
                </a:ln>
                <a:solidFill>
                  <a:schemeClr val="bg1"/>
                </a:solidFill>
              </a:rPr>
              <a:t>13 ENLACES NACIONALES*</a:t>
            </a:r>
          </a:p>
          <a:p>
            <a:pPr algn="ctr"/>
            <a:r>
              <a:rPr lang="es-CO" dirty="0">
                <a:ln>
                  <a:solidFill>
                    <a:schemeClr val="bg1"/>
                  </a:solidFill>
                </a:ln>
                <a:solidFill>
                  <a:schemeClr val="bg1"/>
                </a:solidFill>
              </a:rPr>
              <a:t>RECEPCIÓN DE BIENES MUEBLES Y VISITA PREVIA DE INMUEBLES</a:t>
            </a:r>
          </a:p>
        </p:txBody>
      </p:sp>
      <p:sp>
        <p:nvSpPr>
          <p:cNvPr id="3" name="Elipse 2"/>
          <p:cNvSpPr/>
          <p:nvPr/>
        </p:nvSpPr>
        <p:spPr>
          <a:xfrm>
            <a:off x="655396" y="3051806"/>
            <a:ext cx="698792" cy="715993"/>
          </a:xfrm>
          <a:prstGeom prst="ellipse">
            <a:avLst/>
          </a:prstGeom>
          <a:solidFill>
            <a:srgbClr val="00B050"/>
          </a:solidFill>
          <a:ln>
            <a:solidFill>
              <a:srgbClr val="00B05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dirty="0"/>
          </a:p>
        </p:txBody>
      </p:sp>
      <p:sp>
        <p:nvSpPr>
          <p:cNvPr id="4" name="Rectángulo 3"/>
          <p:cNvSpPr/>
          <p:nvPr/>
        </p:nvSpPr>
        <p:spPr>
          <a:xfrm>
            <a:off x="639146" y="3252209"/>
            <a:ext cx="731290" cy="338554"/>
          </a:xfrm>
          <a:prstGeom prst="rect">
            <a:avLst/>
          </a:prstGeom>
          <a:noFill/>
        </p:spPr>
        <p:txBody>
          <a:bodyPr wrap="none" lIns="91440" tIns="45720" rIns="91440" bIns="45720">
            <a:spAutoFit/>
          </a:bodyPr>
          <a:lstStyle/>
          <a:p>
            <a:pPr algn="ctr"/>
            <a:r>
              <a:rPr lang="es-ES" sz="1600" b="1" cap="none" spc="0" dirty="0">
                <a:ln w="0"/>
                <a:solidFill>
                  <a:schemeClr val="bg1"/>
                </a:solidFill>
                <a:effectLst>
                  <a:outerShdw blurRad="38100" dist="25400" dir="5400000" algn="ctr" rotWithShape="0">
                    <a:srgbClr val="6E747A">
                      <a:alpha val="43000"/>
                    </a:srgbClr>
                  </a:outerShdw>
                </a:effectLst>
              </a:rPr>
              <a:t>INICIO</a:t>
            </a:r>
          </a:p>
        </p:txBody>
      </p:sp>
      <p:sp>
        <p:nvSpPr>
          <p:cNvPr id="28" name="Elipse 27"/>
          <p:cNvSpPr/>
          <p:nvPr/>
        </p:nvSpPr>
        <p:spPr>
          <a:xfrm>
            <a:off x="671644" y="4218049"/>
            <a:ext cx="698792" cy="715993"/>
          </a:xfrm>
          <a:prstGeom prst="ellipse">
            <a:avLst/>
          </a:prstGeom>
          <a:solidFill>
            <a:srgbClr val="FF0000"/>
          </a:solidFill>
          <a:ln>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dirty="0"/>
          </a:p>
        </p:txBody>
      </p:sp>
      <p:sp>
        <p:nvSpPr>
          <p:cNvPr id="31" name="Rectángulo 30"/>
          <p:cNvSpPr/>
          <p:nvPr/>
        </p:nvSpPr>
        <p:spPr>
          <a:xfrm>
            <a:off x="681042" y="4418452"/>
            <a:ext cx="679994" cy="338554"/>
          </a:xfrm>
          <a:prstGeom prst="rect">
            <a:avLst/>
          </a:prstGeom>
          <a:noFill/>
        </p:spPr>
        <p:txBody>
          <a:bodyPr wrap="none" lIns="91440" tIns="45720" rIns="91440" bIns="45720">
            <a:spAutoFit/>
          </a:bodyPr>
          <a:lstStyle/>
          <a:p>
            <a:pPr algn="ctr"/>
            <a:r>
              <a:rPr lang="es-ES" sz="1600" b="1" cap="none" spc="0" dirty="0">
                <a:ln w="0"/>
                <a:solidFill>
                  <a:schemeClr val="bg1"/>
                </a:solidFill>
                <a:effectLst>
                  <a:outerShdw blurRad="38100" dist="25400" dir="5400000" algn="ctr" rotWithShape="0">
                    <a:srgbClr val="6E747A">
                      <a:alpha val="43000"/>
                    </a:srgbClr>
                  </a:outerShdw>
                </a:effectLst>
              </a:rPr>
              <a:t>FINAL</a:t>
            </a:r>
          </a:p>
        </p:txBody>
      </p:sp>
      <p:sp>
        <p:nvSpPr>
          <p:cNvPr id="6" name="Rectángulo 5"/>
          <p:cNvSpPr/>
          <p:nvPr/>
        </p:nvSpPr>
        <p:spPr>
          <a:xfrm>
            <a:off x="2129438" y="3225136"/>
            <a:ext cx="2324995" cy="400110"/>
          </a:xfrm>
          <a:prstGeom prst="rect">
            <a:avLst/>
          </a:prstGeom>
          <a:noFill/>
        </p:spPr>
        <p:txBody>
          <a:bodyPr wrap="none" lIns="91440" tIns="45720" rIns="91440" bIns="45720">
            <a:spAutoFit/>
          </a:bodyPr>
          <a:lstStyle/>
          <a:p>
            <a:pPr algn="ctr"/>
            <a:r>
              <a:rPr lang="es-ES" sz="2000" b="1" cap="none" spc="0" dirty="0">
                <a:ln w="3175">
                  <a:solidFill>
                    <a:sysClr val="windowText" lastClr="000000"/>
                  </a:solidFill>
                  <a:prstDash val="solid"/>
                </a:ln>
                <a:solidFill>
                  <a:srgbClr val="00B0F0"/>
                </a:solidFill>
                <a:effectLst/>
              </a:rPr>
              <a:t>10 AGOSTO DE 2020</a:t>
            </a:r>
          </a:p>
        </p:txBody>
      </p:sp>
      <p:sp>
        <p:nvSpPr>
          <p:cNvPr id="32" name="Rectángulo 31"/>
          <p:cNvSpPr/>
          <p:nvPr/>
        </p:nvSpPr>
        <p:spPr>
          <a:xfrm>
            <a:off x="1708398" y="4374917"/>
            <a:ext cx="3167085" cy="400110"/>
          </a:xfrm>
          <a:prstGeom prst="rect">
            <a:avLst/>
          </a:prstGeom>
          <a:noFill/>
        </p:spPr>
        <p:txBody>
          <a:bodyPr wrap="none" lIns="91440" tIns="45720" rIns="91440" bIns="45720">
            <a:spAutoFit/>
          </a:bodyPr>
          <a:lstStyle/>
          <a:p>
            <a:pPr algn="ctr"/>
            <a:r>
              <a:rPr lang="es-ES" sz="2000" b="1" cap="none" spc="0" dirty="0">
                <a:ln w="3175">
                  <a:solidFill>
                    <a:sysClr val="windowText" lastClr="000000"/>
                  </a:solidFill>
                  <a:prstDash val="solid"/>
                </a:ln>
                <a:solidFill>
                  <a:srgbClr val="00B0F0"/>
                </a:solidFill>
                <a:effectLst/>
              </a:rPr>
              <a:t> 10 DE SEPTIEMBRE DE 2020</a:t>
            </a:r>
          </a:p>
        </p:txBody>
      </p:sp>
      <p:sp>
        <p:nvSpPr>
          <p:cNvPr id="10" name="Flecha derecha 9"/>
          <p:cNvSpPr/>
          <p:nvPr/>
        </p:nvSpPr>
        <p:spPr>
          <a:xfrm>
            <a:off x="1437043" y="3240635"/>
            <a:ext cx="367453" cy="361702"/>
          </a:xfrm>
          <a:prstGeom prst="rightArrow">
            <a:avLst/>
          </a:prstGeom>
          <a:solidFill>
            <a:srgbClr val="00B050"/>
          </a:solidFill>
          <a:ln>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8" name="Flecha derecha 47"/>
          <p:cNvSpPr/>
          <p:nvPr/>
        </p:nvSpPr>
        <p:spPr>
          <a:xfrm>
            <a:off x="1432210" y="4383644"/>
            <a:ext cx="367453" cy="361702"/>
          </a:xfrm>
          <a:prstGeom prst="rightArrow">
            <a:avLst/>
          </a:prstGeom>
          <a:solidFill>
            <a:srgbClr val="FF0000"/>
          </a:solidFill>
          <a:ln>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redondeado 6"/>
          <p:cNvSpPr/>
          <p:nvPr/>
        </p:nvSpPr>
        <p:spPr>
          <a:xfrm>
            <a:off x="1544389" y="4934042"/>
            <a:ext cx="3023337" cy="715992"/>
          </a:xfrm>
          <a:prstGeom prst="roundRect">
            <a:avLst/>
          </a:prstGeom>
          <a:solidFill>
            <a:schemeClr val="accent5">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dirty="0">
                <a:solidFill>
                  <a:schemeClr val="bg1"/>
                </a:solidFill>
              </a:rPr>
              <a:t>31 días en campo de manera simultánea y con relevos </a:t>
            </a:r>
          </a:p>
        </p:txBody>
      </p:sp>
      <p:sp>
        <p:nvSpPr>
          <p:cNvPr id="43" name="CuadroTexto 42">
            <a:extLst>
              <a:ext uri="{FF2B5EF4-FFF2-40B4-BE49-F238E27FC236}">
                <a16:creationId xmlns:a16="http://schemas.microsoft.com/office/drawing/2014/main" id="{CF00CE45-E804-4540-B47C-ABC2E4DDA845}"/>
              </a:ext>
            </a:extLst>
          </p:cNvPr>
          <p:cNvSpPr txBox="1"/>
          <p:nvPr/>
        </p:nvSpPr>
        <p:spPr>
          <a:xfrm>
            <a:off x="1463687" y="895478"/>
            <a:ext cx="9251924"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CRONOGRAMA DE IDENTIFICACIÓN Y RECEPCIÓN</a:t>
            </a:r>
          </a:p>
          <a:p>
            <a:endParaRPr lang="es-CO" sz="1600" dirty="0">
              <a:solidFill>
                <a:srgbClr val="0070C0"/>
              </a:solidFill>
            </a:endParaRPr>
          </a:p>
        </p:txBody>
      </p:sp>
      <p:sp>
        <p:nvSpPr>
          <p:cNvPr id="39" name="Rectángulo redondeado 4">
            <a:extLst>
              <a:ext uri="{FF2B5EF4-FFF2-40B4-BE49-F238E27FC236}">
                <a16:creationId xmlns:a16="http://schemas.microsoft.com/office/drawing/2014/main" id="{F2DF31C5-A396-4507-AD47-CF3404EE6128}"/>
              </a:ext>
            </a:extLst>
          </p:cNvPr>
          <p:cNvSpPr/>
          <p:nvPr/>
        </p:nvSpPr>
        <p:spPr>
          <a:xfrm>
            <a:off x="6764813" y="3287286"/>
            <a:ext cx="4109658" cy="1107144"/>
          </a:xfrm>
          <a:prstGeom prst="roundRect">
            <a:avLst>
              <a:gd name="adj" fmla="val 4046"/>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s-CO"/>
          </a:p>
        </p:txBody>
      </p:sp>
      <p:sp>
        <p:nvSpPr>
          <p:cNvPr id="44" name="Rectángulo redondeado 1">
            <a:extLst>
              <a:ext uri="{FF2B5EF4-FFF2-40B4-BE49-F238E27FC236}">
                <a16:creationId xmlns:a16="http://schemas.microsoft.com/office/drawing/2014/main" id="{4ED1BB32-3F47-48B6-B76A-F36AE488241E}"/>
              </a:ext>
            </a:extLst>
          </p:cNvPr>
          <p:cNvSpPr/>
          <p:nvPr/>
        </p:nvSpPr>
        <p:spPr>
          <a:xfrm>
            <a:off x="6695955" y="1465045"/>
            <a:ext cx="4247374" cy="1160687"/>
          </a:xfrm>
          <a:prstGeom prst="roundRect">
            <a:avLst/>
          </a:prstGeom>
          <a:solidFill>
            <a:schemeClr val="accent5">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ln>
                  <a:solidFill>
                    <a:schemeClr val="bg1"/>
                  </a:solidFill>
                </a:ln>
                <a:solidFill>
                  <a:schemeClr val="bg1"/>
                </a:solidFill>
              </a:rPr>
              <a:t>IDENTIFICACIÓN Y RECEPCIÓN DE INMUEBLES</a:t>
            </a:r>
          </a:p>
        </p:txBody>
      </p:sp>
      <p:sp>
        <p:nvSpPr>
          <p:cNvPr id="52" name="Elipse 51">
            <a:extLst>
              <a:ext uri="{FF2B5EF4-FFF2-40B4-BE49-F238E27FC236}">
                <a16:creationId xmlns:a16="http://schemas.microsoft.com/office/drawing/2014/main" id="{8B875574-15AB-4465-AF5F-542FDB298FC8}"/>
              </a:ext>
            </a:extLst>
          </p:cNvPr>
          <p:cNvSpPr/>
          <p:nvPr/>
        </p:nvSpPr>
        <p:spPr>
          <a:xfrm>
            <a:off x="6435228" y="3518838"/>
            <a:ext cx="698792" cy="715993"/>
          </a:xfrm>
          <a:prstGeom prst="ellipse">
            <a:avLst/>
          </a:prstGeom>
          <a:solidFill>
            <a:srgbClr val="FF0000"/>
          </a:solidFill>
          <a:ln>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dirty="0"/>
          </a:p>
        </p:txBody>
      </p:sp>
      <p:sp>
        <p:nvSpPr>
          <p:cNvPr id="53" name="Rectángulo 52">
            <a:extLst>
              <a:ext uri="{FF2B5EF4-FFF2-40B4-BE49-F238E27FC236}">
                <a16:creationId xmlns:a16="http://schemas.microsoft.com/office/drawing/2014/main" id="{F42FDCE7-72C8-4A08-A182-B9A27260070A}"/>
              </a:ext>
            </a:extLst>
          </p:cNvPr>
          <p:cNvSpPr/>
          <p:nvPr/>
        </p:nvSpPr>
        <p:spPr>
          <a:xfrm>
            <a:off x="6444626" y="3719241"/>
            <a:ext cx="679994" cy="338554"/>
          </a:xfrm>
          <a:prstGeom prst="rect">
            <a:avLst/>
          </a:prstGeom>
          <a:noFill/>
        </p:spPr>
        <p:txBody>
          <a:bodyPr wrap="none" lIns="91440" tIns="45720" rIns="91440" bIns="45720">
            <a:spAutoFit/>
          </a:bodyPr>
          <a:lstStyle/>
          <a:p>
            <a:pPr algn="ctr"/>
            <a:r>
              <a:rPr lang="es-ES" sz="1600" b="1" cap="none" spc="0" dirty="0">
                <a:ln w="0"/>
                <a:solidFill>
                  <a:schemeClr val="bg1"/>
                </a:solidFill>
                <a:effectLst>
                  <a:outerShdw blurRad="38100" dist="25400" dir="5400000" algn="ctr" rotWithShape="0">
                    <a:srgbClr val="6E747A">
                      <a:alpha val="43000"/>
                    </a:srgbClr>
                  </a:outerShdw>
                </a:effectLst>
              </a:rPr>
              <a:t>FINAL</a:t>
            </a:r>
          </a:p>
        </p:txBody>
      </p:sp>
      <p:sp>
        <p:nvSpPr>
          <p:cNvPr id="55" name="Rectángulo 54">
            <a:extLst>
              <a:ext uri="{FF2B5EF4-FFF2-40B4-BE49-F238E27FC236}">
                <a16:creationId xmlns:a16="http://schemas.microsoft.com/office/drawing/2014/main" id="{7FEF0852-9A26-4480-A743-CF0E95D68148}"/>
              </a:ext>
            </a:extLst>
          </p:cNvPr>
          <p:cNvSpPr/>
          <p:nvPr/>
        </p:nvSpPr>
        <p:spPr>
          <a:xfrm>
            <a:off x="7715251" y="3675706"/>
            <a:ext cx="2680542" cy="400110"/>
          </a:xfrm>
          <a:prstGeom prst="rect">
            <a:avLst/>
          </a:prstGeom>
          <a:noFill/>
        </p:spPr>
        <p:txBody>
          <a:bodyPr wrap="none" lIns="91440" tIns="45720" rIns="91440" bIns="45720">
            <a:spAutoFit/>
          </a:bodyPr>
          <a:lstStyle/>
          <a:p>
            <a:pPr algn="ctr"/>
            <a:r>
              <a:rPr lang="es-ES" sz="2000" b="1" cap="none" spc="0" dirty="0">
                <a:ln w="3175">
                  <a:solidFill>
                    <a:sysClr val="windowText" lastClr="000000"/>
                  </a:solidFill>
                  <a:prstDash val="solid"/>
                </a:ln>
                <a:solidFill>
                  <a:srgbClr val="00B0F0"/>
                </a:solidFill>
                <a:effectLst/>
              </a:rPr>
              <a:t> </a:t>
            </a:r>
            <a:r>
              <a:rPr lang="es-ES" sz="2000" b="1" dirty="0">
                <a:ln w="3175">
                  <a:solidFill>
                    <a:sysClr val="windowText" lastClr="000000"/>
                  </a:solidFill>
                  <a:prstDash val="solid"/>
                </a:ln>
                <a:solidFill>
                  <a:srgbClr val="00B0F0"/>
                </a:solidFill>
              </a:rPr>
              <a:t>3</a:t>
            </a:r>
            <a:r>
              <a:rPr lang="es-ES" sz="2000" b="1" cap="none" spc="0" dirty="0">
                <a:ln w="3175">
                  <a:solidFill>
                    <a:sysClr val="windowText" lastClr="000000"/>
                  </a:solidFill>
                  <a:prstDash val="solid"/>
                </a:ln>
                <a:solidFill>
                  <a:srgbClr val="00B0F0"/>
                </a:solidFill>
                <a:effectLst/>
              </a:rPr>
              <a:t>1 DE DICIEMBRE 2020</a:t>
            </a:r>
          </a:p>
        </p:txBody>
      </p:sp>
      <p:sp>
        <p:nvSpPr>
          <p:cNvPr id="57" name="Flecha derecha 47">
            <a:extLst>
              <a:ext uri="{FF2B5EF4-FFF2-40B4-BE49-F238E27FC236}">
                <a16:creationId xmlns:a16="http://schemas.microsoft.com/office/drawing/2014/main" id="{22DCE7E3-B43B-4790-A2F1-41A985C5A469}"/>
              </a:ext>
            </a:extLst>
          </p:cNvPr>
          <p:cNvSpPr/>
          <p:nvPr/>
        </p:nvSpPr>
        <p:spPr>
          <a:xfrm>
            <a:off x="7279879" y="3707667"/>
            <a:ext cx="367453" cy="361702"/>
          </a:xfrm>
          <a:prstGeom prst="rightArrow">
            <a:avLst/>
          </a:prstGeom>
          <a:solidFill>
            <a:srgbClr val="FF0000"/>
          </a:solidFill>
          <a:ln>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redondeado 6">
            <a:extLst>
              <a:ext uri="{FF2B5EF4-FFF2-40B4-BE49-F238E27FC236}">
                <a16:creationId xmlns:a16="http://schemas.microsoft.com/office/drawing/2014/main" id="{8E28E6DA-8794-4736-8A43-92105A9E230C}"/>
              </a:ext>
            </a:extLst>
          </p:cNvPr>
          <p:cNvSpPr/>
          <p:nvPr/>
        </p:nvSpPr>
        <p:spPr>
          <a:xfrm>
            <a:off x="1700021" y="5955241"/>
            <a:ext cx="8683250" cy="42858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b="1" dirty="0">
                <a:solidFill>
                  <a:schemeClr val="tx1"/>
                </a:solidFill>
              </a:rPr>
              <a:t>* Los enlaces asignados deben tener conocimiento de los bienes reportados en el inventario </a:t>
            </a:r>
          </a:p>
        </p:txBody>
      </p:sp>
    </p:spTree>
    <p:extLst>
      <p:ext uri="{BB962C8B-B14F-4D97-AF65-F5344CB8AC3E}">
        <p14:creationId xmlns:p14="http://schemas.microsoft.com/office/powerpoint/2010/main" val="35223355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8659048" y="6549292"/>
            <a:ext cx="352025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4493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52" name="Rectángulo redondeado 49">
            <a:extLst>
              <a:ext uri="{FF2B5EF4-FFF2-40B4-BE49-F238E27FC236}">
                <a16:creationId xmlns:a16="http://schemas.microsoft.com/office/drawing/2014/main" id="{2616A80C-14D1-4FBC-9F88-BA3353011A1C}"/>
              </a:ext>
            </a:extLst>
          </p:cNvPr>
          <p:cNvSpPr/>
          <p:nvPr/>
        </p:nvSpPr>
        <p:spPr>
          <a:xfrm>
            <a:off x="778804" y="1061017"/>
            <a:ext cx="136757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b="1" dirty="0">
                <a:solidFill>
                  <a:schemeClr val="bg1"/>
                </a:solidFill>
              </a:rPr>
              <a:t>BLOQUE</a:t>
            </a:r>
          </a:p>
        </p:txBody>
      </p:sp>
      <p:sp>
        <p:nvSpPr>
          <p:cNvPr id="53" name="Rectángulo redondeado 54">
            <a:extLst>
              <a:ext uri="{FF2B5EF4-FFF2-40B4-BE49-F238E27FC236}">
                <a16:creationId xmlns:a16="http://schemas.microsoft.com/office/drawing/2014/main" id="{28F0C814-7BB5-4300-AC06-2987ED432010}"/>
              </a:ext>
            </a:extLst>
          </p:cNvPr>
          <p:cNvSpPr/>
          <p:nvPr/>
        </p:nvSpPr>
        <p:spPr>
          <a:xfrm>
            <a:off x="161623" y="5207266"/>
            <a:ext cx="2645034" cy="424046"/>
          </a:xfrm>
          <a:prstGeom prst="roundRect">
            <a:avLst/>
          </a:prstGeom>
          <a:solidFill>
            <a:srgbClr val="52DBDE"/>
          </a:solidFill>
          <a:ln w="28575">
            <a:solidFill>
              <a:srgbClr val="85DFFF"/>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BOCAC</a:t>
            </a:r>
          </a:p>
        </p:txBody>
      </p:sp>
      <p:sp>
        <p:nvSpPr>
          <p:cNvPr id="103" name="Rectángulo redondeado 49">
            <a:extLst>
              <a:ext uri="{FF2B5EF4-FFF2-40B4-BE49-F238E27FC236}">
                <a16:creationId xmlns:a16="http://schemas.microsoft.com/office/drawing/2014/main" id="{BA1DFB52-CB4E-4C6B-82B6-8DF934412FF4}"/>
              </a:ext>
            </a:extLst>
          </p:cNvPr>
          <p:cNvSpPr/>
          <p:nvPr/>
        </p:nvSpPr>
        <p:spPr>
          <a:xfrm>
            <a:off x="3019923" y="1766687"/>
            <a:ext cx="2784358"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Antioquia, Chocó, Córdoba</a:t>
            </a:r>
          </a:p>
        </p:txBody>
      </p:sp>
      <p:sp>
        <p:nvSpPr>
          <p:cNvPr id="39" name="Rectángulo redondeado 45">
            <a:extLst>
              <a:ext uri="{FF2B5EF4-FFF2-40B4-BE49-F238E27FC236}">
                <a16:creationId xmlns:a16="http://schemas.microsoft.com/office/drawing/2014/main" id="{F601A06E-CEF0-4A1A-BFF7-C1989C277ABA}"/>
              </a:ext>
            </a:extLst>
          </p:cNvPr>
          <p:cNvSpPr/>
          <p:nvPr/>
        </p:nvSpPr>
        <p:spPr>
          <a:xfrm>
            <a:off x="141728" y="1752405"/>
            <a:ext cx="2645034" cy="473121"/>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NOROCCIDENTAL</a:t>
            </a:r>
          </a:p>
        </p:txBody>
      </p:sp>
      <p:sp>
        <p:nvSpPr>
          <p:cNvPr id="44" name="Rectángulo redondeado 46">
            <a:extLst>
              <a:ext uri="{FF2B5EF4-FFF2-40B4-BE49-F238E27FC236}">
                <a16:creationId xmlns:a16="http://schemas.microsoft.com/office/drawing/2014/main" id="{EA7AD86C-6711-46E3-B4B9-07BB890AD4CA}"/>
              </a:ext>
            </a:extLst>
          </p:cNvPr>
          <p:cNvSpPr/>
          <p:nvPr/>
        </p:nvSpPr>
        <p:spPr>
          <a:xfrm>
            <a:off x="135043" y="3107478"/>
            <a:ext cx="2645034" cy="508089"/>
          </a:xfrm>
          <a:prstGeom prst="roundRect">
            <a:avLst/>
          </a:prstGeom>
          <a:solidFill>
            <a:srgbClr val="92D050"/>
          </a:solidFill>
          <a:ln w="28575">
            <a:solidFill>
              <a:srgbClr val="92D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ORIENTAL</a:t>
            </a:r>
          </a:p>
        </p:txBody>
      </p:sp>
      <p:sp>
        <p:nvSpPr>
          <p:cNvPr id="45" name="Rectángulo redondeado 47">
            <a:extLst>
              <a:ext uri="{FF2B5EF4-FFF2-40B4-BE49-F238E27FC236}">
                <a16:creationId xmlns:a16="http://schemas.microsoft.com/office/drawing/2014/main" id="{407B9B8E-3793-4DB8-B7DE-01D4F2359183}"/>
              </a:ext>
            </a:extLst>
          </p:cNvPr>
          <p:cNvSpPr/>
          <p:nvPr/>
        </p:nvSpPr>
        <p:spPr>
          <a:xfrm>
            <a:off x="172114" y="3809710"/>
            <a:ext cx="2645034" cy="508089"/>
          </a:xfrm>
          <a:prstGeom prst="roundRect">
            <a:avLst/>
          </a:prstGeom>
          <a:solidFill>
            <a:srgbClr val="F8A808"/>
          </a:solidFill>
          <a:ln w="28575">
            <a:solidFill>
              <a:srgbClr val="F8A808"/>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SUR</a:t>
            </a:r>
          </a:p>
        </p:txBody>
      </p:sp>
      <p:sp>
        <p:nvSpPr>
          <p:cNvPr id="51" name="Rectángulo redondeado 48">
            <a:extLst>
              <a:ext uri="{FF2B5EF4-FFF2-40B4-BE49-F238E27FC236}">
                <a16:creationId xmlns:a16="http://schemas.microsoft.com/office/drawing/2014/main" id="{49713469-5B01-4344-B52A-534D4B1012BB}"/>
              </a:ext>
            </a:extLst>
          </p:cNvPr>
          <p:cNvSpPr/>
          <p:nvPr/>
        </p:nvSpPr>
        <p:spPr>
          <a:xfrm>
            <a:off x="172114" y="4523345"/>
            <a:ext cx="2645034" cy="450598"/>
          </a:xfrm>
          <a:prstGeom prst="roundRect">
            <a:avLst/>
          </a:prstGeom>
          <a:solidFill>
            <a:srgbClr val="FF0000"/>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CARIBE</a:t>
            </a:r>
          </a:p>
        </p:txBody>
      </p:sp>
      <p:sp>
        <p:nvSpPr>
          <p:cNvPr id="101" name="Rectángulo redondeado 49">
            <a:extLst>
              <a:ext uri="{FF2B5EF4-FFF2-40B4-BE49-F238E27FC236}">
                <a16:creationId xmlns:a16="http://schemas.microsoft.com/office/drawing/2014/main" id="{307F4047-3423-4C66-AE37-F0601F7516C9}"/>
              </a:ext>
            </a:extLst>
          </p:cNvPr>
          <p:cNvSpPr/>
          <p:nvPr/>
        </p:nvSpPr>
        <p:spPr>
          <a:xfrm>
            <a:off x="3486621" y="1138700"/>
            <a:ext cx="1908185"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DEPARTAMENTOS</a:t>
            </a:r>
          </a:p>
        </p:txBody>
      </p:sp>
      <p:sp>
        <p:nvSpPr>
          <p:cNvPr id="37" name="Rectángulo redondeado 49">
            <a:extLst>
              <a:ext uri="{FF2B5EF4-FFF2-40B4-BE49-F238E27FC236}">
                <a16:creationId xmlns:a16="http://schemas.microsoft.com/office/drawing/2014/main" id="{E17CFF7B-CF93-4A2A-A467-9CC8A0903C49}"/>
              </a:ext>
            </a:extLst>
          </p:cNvPr>
          <p:cNvSpPr/>
          <p:nvPr/>
        </p:nvSpPr>
        <p:spPr>
          <a:xfrm>
            <a:off x="6999260" y="1073055"/>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REGIONALES</a:t>
            </a:r>
          </a:p>
        </p:txBody>
      </p:sp>
      <p:sp>
        <p:nvSpPr>
          <p:cNvPr id="38" name="Rectángulo redondeado 49">
            <a:extLst>
              <a:ext uri="{FF2B5EF4-FFF2-40B4-BE49-F238E27FC236}">
                <a16:creationId xmlns:a16="http://schemas.microsoft.com/office/drawing/2014/main" id="{0BB40C6D-464F-40EB-818A-14529A19C824}"/>
              </a:ext>
            </a:extLst>
          </p:cNvPr>
          <p:cNvSpPr/>
          <p:nvPr/>
        </p:nvSpPr>
        <p:spPr>
          <a:xfrm>
            <a:off x="10063278" y="1138700"/>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TOTAL DÍAS*</a:t>
            </a:r>
          </a:p>
        </p:txBody>
      </p:sp>
      <p:sp>
        <p:nvSpPr>
          <p:cNvPr id="41" name="Rectángulo redondeado 49">
            <a:extLst>
              <a:ext uri="{FF2B5EF4-FFF2-40B4-BE49-F238E27FC236}">
                <a16:creationId xmlns:a16="http://schemas.microsoft.com/office/drawing/2014/main" id="{5AA27D21-76E1-4AC7-A932-72059D5B40EB}"/>
              </a:ext>
            </a:extLst>
          </p:cNvPr>
          <p:cNvSpPr/>
          <p:nvPr/>
        </p:nvSpPr>
        <p:spPr>
          <a:xfrm>
            <a:off x="9971094" y="1762450"/>
            <a:ext cx="175931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Muebles: 14</a:t>
            </a:r>
          </a:p>
          <a:p>
            <a:pPr algn="ctr"/>
            <a:r>
              <a:rPr lang="es-ES" sz="1600" b="1" dirty="0">
                <a:solidFill>
                  <a:schemeClr val="tx1"/>
                </a:solidFill>
              </a:rPr>
              <a:t>Inmuebles: 44</a:t>
            </a:r>
            <a:endParaRPr lang="es-CO" sz="1600" b="1" dirty="0">
              <a:solidFill>
                <a:schemeClr val="tx1"/>
              </a:solidFill>
            </a:endParaRPr>
          </a:p>
        </p:txBody>
      </p:sp>
      <p:sp>
        <p:nvSpPr>
          <p:cNvPr id="42" name="Rectángulo redondeado 49">
            <a:extLst>
              <a:ext uri="{FF2B5EF4-FFF2-40B4-BE49-F238E27FC236}">
                <a16:creationId xmlns:a16="http://schemas.microsoft.com/office/drawing/2014/main" id="{B26C4D0B-3BD9-40D6-8222-25F300425439}"/>
              </a:ext>
            </a:extLst>
          </p:cNvPr>
          <p:cNvSpPr/>
          <p:nvPr/>
        </p:nvSpPr>
        <p:spPr>
          <a:xfrm>
            <a:off x="6046949" y="1770965"/>
            <a:ext cx="115852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b="1" dirty="0">
                <a:solidFill>
                  <a:schemeClr val="tx1"/>
                </a:solidFill>
              </a:rPr>
              <a:t>Regional Occidente: </a:t>
            </a:r>
          </a:p>
        </p:txBody>
      </p:sp>
      <p:sp>
        <p:nvSpPr>
          <p:cNvPr id="46" name="Rectángulo redondeado 49">
            <a:extLst>
              <a:ext uri="{FF2B5EF4-FFF2-40B4-BE49-F238E27FC236}">
                <a16:creationId xmlns:a16="http://schemas.microsoft.com/office/drawing/2014/main" id="{D40A3102-0EE6-45A7-83B8-EC7F45FF4252}"/>
              </a:ext>
            </a:extLst>
          </p:cNvPr>
          <p:cNvSpPr/>
          <p:nvPr/>
        </p:nvSpPr>
        <p:spPr>
          <a:xfrm>
            <a:off x="3016494" y="3139147"/>
            <a:ext cx="2784358"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200" b="1" dirty="0">
                <a:solidFill>
                  <a:schemeClr val="tx1"/>
                </a:solidFill>
              </a:rPr>
              <a:t>Arauca, Caquetá, Casanare,  C/marca, Guaviare, Meta, Vaupés, Vichada</a:t>
            </a:r>
          </a:p>
        </p:txBody>
      </p:sp>
      <p:sp>
        <p:nvSpPr>
          <p:cNvPr id="48" name="Rectángulo redondeado 49">
            <a:extLst>
              <a:ext uri="{FF2B5EF4-FFF2-40B4-BE49-F238E27FC236}">
                <a16:creationId xmlns:a16="http://schemas.microsoft.com/office/drawing/2014/main" id="{DDDE8BBE-E8F0-4A4F-8951-E3C9B65BF28F}"/>
              </a:ext>
            </a:extLst>
          </p:cNvPr>
          <p:cNvSpPr/>
          <p:nvPr/>
        </p:nvSpPr>
        <p:spPr>
          <a:xfrm>
            <a:off x="4936270" y="5747358"/>
            <a:ext cx="2221357"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TOTAL FUNCIONARIOS</a:t>
            </a:r>
          </a:p>
        </p:txBody>
      </p:sp>
      <p:sp>
        <p:nvSpPr>
          <p:cNvPr id="50" name="Rectángulo redondeado 49">
            <a:extLst>
              <a:ext uri="{FF2B5EF4-FFF2-40B4-BE49-F238E27FC236}">
                <a16:creationId xmlns:a16="http://schemas.microsoft.com/office/drawing/2014/main" id="{5579F888-5171-433D-9F6B-40712CF6222F}"/>
              </a:ext>
            </a:extLst>
          </p:cNvPr>
          <p:cNvSpPr/>
          <p:nvPr/>
        </p:nvSpPr>
        <p:spPr>
          <a:xfrm>
            <a:off x="3016494" y="3837142"/>
            <a:ext cx="2784358"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Caquetá, Cauca, Putumayo </a:t>
            </a:r>
          </a:p>
        </p:txBody>
      </p:sp>
      <p:sp>
        <p:nvSpPr>
          <p:cNvPr id="56" name="Rectángulo redondeado 49">
            <a:extLst>
              <a:ext uri="{FF2B5EF4-FFF2-40B4-BE49-F238E27FC236}">
                <a16:creationId xmlns:a16="http://schemas.microsoft.com/office/drawing/2014/main" id="{431CD73D-3799-4779-8224-8AFF97C37819}"/>
              </a:ext>
            </a:extLst>
          </p:cNvPr>
          <p:cNvSpPr/>
          <p:nvPr/>
        </p:nvSpPr>
        <p:spPr>
          <a:xfrm>
            <a:off x="3048535" y="4531072"/>
            <a:ext cx="2784358"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La Guajira, Magdalena</a:t>
            </a:r>
          </a:p>
        </p:txBody>
      </p:sp>
      <p:sp>
        <p:nvSpPr>
          <p:cNvPr id="59" name="Rectángulo redondeado 49">
            <a:extLst>
              <a:ext uri="{FF2B5EF4-FFF2-40B4-BE49-F238E27FC236}">
                <a16:creationId xmlns:a16="http://schemas.microsoft.com/office/drawing/2014/main" id="{AEA76D4E-65C5-4AE6-B004-4BB16776BF9F}"/>
              </a:ext>
            </a:extLst>
          </p:cNvPr>
          <p:cNvSpPr/>
          <p:nvPr/>
        </p:nvSpPr>
        <p:spPr>
          <a:xfrm>
            <a:off x="3039819" y="5184935"/>
            <a:ext cx="2784358"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Cauca, Huila, Nariño, Valle del Cauca</a:t>
            </a:r>
          </a:p>
        </p:txBody>
      </p:sp>
      <p:sp>
        <p:nvSpPr>
          <p:cNvPr id="65" name="Rectángulo redondeado 49">
            <a:extLst>
              <a:ext uri="{FF2B5EF4-FFF2-40B4-BE49-F238E27FC236}">
                <a16:creationId xmlns:a16="http://schemas.microsoft.com/office/drawing/2014/main" id="{5B5A5399-560D-4AB9-B0DB-1A47DDB45AF6}"/>
              </a:ext>
            </a:extLst>
          </p:cNvPr>
          <p:cNvSpPr/>
          <p:nvPr/>
        </p:nvSpPr>
        <p:spPr>
          <a:xfrm>
            <a:off x="3013238" y="2467224"/>
            <a:ext cx="2784358"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Antioquia, Bolívar, Norte de Santander</a:t>
            </a:r>
          </a:p>
        </p:txBody>
      </p:sp>
      <p:sp>
        <p:nvSpPr>
          <p:cNvPr id="66" name="Rectángulo redondeado 45">
            <a:extLst>
              <a:ext uri="{FF2B5EF4-FFF2-40B4-BE49-F238E27FC236}">
                <a16:creationId xmlns:a16="http://schemas.microsoft.com/office/drawing/2014/main" id="{32CD90F3-D427-4486-B24B-0610E3A6D376}"/>
              </a:ext>
            </a:extLst>
          </p:cNvPr>
          <p:cNvSpPr/>
          <p:nvPr/>
        </p:nvSpPr>
        <p:spPr>
          <a:xfrm>
            <a:off x="135043" y="2452942"/>
            <a:ext cx="2645034" cy="473121"/>
          </a:xfrm>
          <a:prstGeom prst="roundRect">
            <a:avLst/>
          </a:prstGeom>
          <a:solidFill>
            <a:srgbClr val="7030A0"/>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MAGDALENA MEDIO </a:t>
            </a:r>
          </a:p>
        </p:txBody>
      </p:sp>
      <p:sp>
        <p:nvSpPr>
          <p:cNvPr id="69" name="Rectángulo redondeado 49">
            <a:extLst>
              <a:ext uri="{FF2B5EF4-FFF2-40B4-BE49-F238E27FC236}">
                <a16:creationId xmlns:a16="http://schemas.microsoft.com/office/drawing/2014/main" id="{5BAA72A9-1235-4E9F-9C88-0C68DFA3F01A}"/>
              </a:ext>
            </a:extLst>
          </p:cNvPr>
          <p:cNvSpPr/>
          <p:nvPr/>
        </p:nvSpPr>
        <p:spPr>
          <a:xfrm>
            <a:off x="1882166" y="6309781"/>
            <a:ext cx="5117094" cy="48584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*El total de días en operación del personal de inmuebles se realizará en 2 etapas (visita previa y recepción material)</a:t>
            </a:r>
          </a:p>
        </p:txBody>
      </p:sp>
      <p:sp>
        <p:nvSpPr>
          <p:cNvPr id="70" name="Rectángulo redondeado 49">
            <a:extLst>
              <a:ext uri="{FF2B5EF4-FFF2-40B4-BE49-F238E27FC236}">
                <a16:creationId xmlns:a16="http://schemas.microsoft.com/office/drawing/2014/main" id="{B26C4D0B-3BD9-40D6-8222-25F300425439}"/>
              </a:ext>
            </a:extLst>
          </p:cNvPr>
          <p:cNvSpPr/>
          <p:nvPr/>
        </p:nvSpPr>
        <p:spPr>
          <a:xfrm>
            <a:off x="7260336" y="1766687"/>
            <a:ext cx="2496312"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1 – Inmuebles: 4</a:t>
            </a:r>
          </a:p>
          <a:p>
            <a:pPr algn="ctr"/>
            <a:r>
              <a:rPr lang="es-CO" sz="1400" b="1" dirty="0">
                <a:solidFill>
                  <a:schemeClr val="tx1"/>
                </a:solidFill>
              </a:rPr>
              <a:t>TOTAL: 5</a:t>
            </a:r>
          </a:p>
        </p:txBody>
      </p:sp>
      <p:sp>
        <p:nvSpPr>
          <p:cNvPr id="71" name="Rectángulo redondeado 49">
            <a:extLst>
              <a:ext uri="{FF2B5EF4-FFF2-40B4-BE49-F238E27FC236}">
                <a16:creationId xmlns:a16="http://schemas.microsoft.com/office/drawing/2014/main" id="{B26C4D0B-3BD9-40D6-8222-25F300425439}"/>
              </a:ext>
            </a:extLst>
          </p:cNvPr>
          <p:cNvSpPr/>
          <p:nvPr/>
        </p:nvSpPr>
        <p:spPr>
          <a:xfrm>
            <a:off x="6046949" y="2471502"/>
            <a:ext cx="115852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b="1" dirty="0">
                <a:solidFill>
                  <a:schemeClr val="tx1"/>
                </a:solidFill>
              </a:rPr>
              <a:t>Regional Occidente: </a:t>
            </a:r>
          </a:p>
        </p:txBody>
      </p:sp>
      <p:sp>
        <p:nvSpPr>
          <p:cNvPr id="72" name="Rectángulo redondeado 49">
            <a:extLst>
              <a:ext uri="{FF2B5EF4-FFF2-40B4-BE49-F238E27FC236}">
                <a16:creationId xmlns:a16="http://schemas.microsoft.com/office/drawing/2014/main" id="{B26C4D0B-3BD9-40D6-8222-25F300425439}"/>
              </a:ext>
            </a:extLst>
          </p:cNvPr>
          <p:cNvSpPr/>
          <p:nvPr/>
        </p:nvSpPr>
        <p:spPr>
          <a:xfrm>
            <a:off x="7260336" y="2467224"/>
            <a:ext cx="2496312"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1 – Inmuebles: 4</a:t>
            </a:r>
          </a:p>
          <a:p>
            <a:pPr algn="ctr"/>
            <a:r>
              <a:rPr lang="es-CO" sz="1400" b="1" dirty="0">
                <a:solidFill>
                  <a:schemeClr val="tx1"/>
                </a:solidFill>
              </a:rPr>
              <a:t>TOTAL: 5</a:t>
            </a:r>
          </a:p>
        </p:txBody>
      </p:sp>
      <p:sp>
        <p:nvSpPr>
          <p:cNvPr id="73" name="Rectángulo redondeado 49">
            <a:extLst>
              <a:ext uri="{FF2B5EF4-FFF2-40B4-BE49-F238E27FC236}">
                <a16:creationId xmlns:a16="http://schemas.microsoft.com/office/drawing/2014/main" id="{B26C4D0B-3BD9-40D6-8222-25F300425439}"/>
              </a:ext>
            </a:extLst>
          </p:cNvPr>
          <p:cNvSpPr/>
          <p:nvPr/>
        </p:nvSpPr>
        <p:spPr>
          <a:xfrm>
            <a:off x="6046949" y="3146425"/>
            <a:ext cx="115852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R. Centro Oriente: </a:t>
            </a:r>
          </a:p>
        </p:txBody>
      </p:sp>
      <p:sp>
        <p:nvSpPr>
          <p:cNvPr id="74" name="Rectángulo redondeado 49">
            <a:extLst>
              <a:ext uri="{FF2B5EF4-FFF2-40B4-BE49-F238E27FC236}">
                <a16:creationId xmlns:a16="http://schemas.microsoft.com/office/drawing/2014/main" id="{B26C4D0B-3BD9-40D6-8222-25F300425439}"/>
              </a:ext>
            </a:extLst>
          </p:cNvPr>
          <p:cNvSpPr/>
          <p:nvPr/>
        </p:nvSpPr>
        <p:spPr>
          <a:xfrm>
            <a:off x="7260336" y="3142147"/>
            <a:ext cx="2496312"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1 – Inmuebles: 8</a:t>
            </a:r>
          </a:p>
          <a:p>
            <a:pPr algn="ctr"/>
            <a:r>
              <a:rPr lang="es-CO" sz="1400" b="1" dirty="0">
                <a:solidFill>
                  <a:schemeClr val="tx1"/>
                </a:solidFill>
              </a:rPr>
              <a:t>TOTAL: 9</a:t>
            </a:r>
          </a:p>
        </p:txBody>
      </p:sp>
      <p:sp>
        <p:nvSpPr>
          <p:cNvPr id="75" name="Rectángulo redondeado 49">
            <a:extLst>
              <a:ext uri="{FF2B5EF4-FFF2-40B4-BE49-F238E27FC236}">
                <a16:creationId xmlns:a16="http://schemas.microsoft.com/office/drawing/2014/main" id="{B26C4D0B-3BD9-40D6-8222-25F300425439}"/>
              </a:ext>
            </a:extLst>
          </p:cNvPr>
          <p:cNvSpPr/>
          <p:nvPr/>
        </p:nvSpPr>
        <p:spPr>
          <a:xfrm>
            <a:off x="6046949" y="3841420"/>
            <a:ext cx="115852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R. Centro Oriente: </a:t>
            </a:r>
          </a:p>
        </p:txBody>
      </p:sp>
      <p:sp>
        <p:nvSpPr>
          <p:cNvPr id="76" name="Rectángulo redondeado 49">
            <a:extLst>
              <a:ext uri="{FF2B5EF4-FFF2-40B4-BE49-F238E27FC236}">
                <a16:creationId xmlns:a16="http://schemas.microsoft.com/office/drawing/2014/main" id="{B26C4D0B-3BD9-40D6-8222-25F300425439}"/>
              </a:ext>
            </a:extLst>
          </p:cNvPr>
          <p:cNvSpPr/>
          <p:nvPr/>
        </p:nvSpPr>
        <p:spPr>
          <a:xfrm>
            <a:off x="7260336" y="3837142"/>
            <a:ext cx="2496312"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1 – Inmuebles: 4</a:t>
            </a:r>
          </a:p>
          <a:p>
            <a:pPr algn="ctr"/>
            <a:r>
              <a:rPr lang="es-CO" sz="1400" b="1" dirty="0">
                <a:solidFill>
                  <a:schemeClr val="tx1"/>
                </a:solidFill>
              </a:rPr>
              <a:t>TOTAL: 5</a:t>
            </a:r>
          </a:p>
        </p:txBody>
      </p:sp>
      <p:sp>
        <p:nvSpPr>
          <p:cNvPr id="77" name="Rectángulo redondeado 49">
            <a:extLst>
              <a:ext uri="{FF2B5EF4-FFF2-40B4-BE49-F238E27FC236}">
                <a16:creationId xmlns:a16="http://schemas.microsoft.com/office/drawing/2014/main" id="{B26C4D0B-3BD9-40D6-8222-25F300425439}"/>
              </a:ext>
            </a:extLst>
          </p:cNvPr>
          <p:cNvSpPr/>
          <p:nvPr/>
        </p:nvSpPr>
        <p:spPr>
          <a:xfrm>
            <a:off x="6046949" y="4528617"/>
            <a:ext cx="115852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Regional Norte: </a:t>
            </a:r>
          </a:p>
        </p:txBody>
      </p:sp>
      <p:sp>
        <p:nvSpPr>
          <p:cNvPr id="78" name="Rectángulo redondeado 49">
            <a:extLst>
              <a:ext uri="{FF2B5EF4-FFF2-40B4-BE49-F238E27FC236}">
                <a16:creationId xmlns:a16="http://schemas.microsoft.com/office/drawing/2014/main" id="{B26C4D0B-3BD9-40D6-8222-25F300425439}"/>
              </a:ext>
            </a:extLst>
          </p:cNvPr>
          <p:cNvSpPr/>
          <p:nvPr/>
        </p:nvSpPr>
        <p:spPr>
          <a:xfrm>
            <a:off x="7260336" y="4512083"/>
            <a:ext cx="2496312"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1 – Inmuebles: 1</a:t>
            </a:r>
          </a:p>
          <a:p>
            <a:pPr algn="ctr"/>
            <a:r>
              <a:rPr lang="es-CO" sz="1400" b="1" dirty="0">
                <a:solidFill>
                  <a:schemeClr val="tx1"/>
                </a:solidFill>
              </a:rPr>
              <a:t>TOTAL: 2</a:t>
            </a:r>
          </a:p>
        </p:txBody>
      </p:sp>
      <p:sp>
        <p:nvSpPr>
          <p:cNvPr id="79" name="Rectángulo redondeado 49">
            <a:extLst>
              <a:ext uri="{FF2B5EF4-FFF2-40B4-BE49-F238E27FC236}">
                <a16:creationId xmlns:a16="http://schemas.microsoft.com/office/drawing/2014/main" id="{B26C4D0B-3BD9-40D6-8222-25F300425439}"/>
              </a:ext>
            </a:extLst>
          </p:cNvPr>
          <p:cNvSpPr/>
          <p:nvPr/>
        </p:nvSpPr>
        <p:spPr>
          <a:xfrm>
            <a:off x="6046949" y="5179103"/>
            <a:ext cx="115852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R. Sur Occidente: </a:t>
            </a:r>
          </a:p>
        </p:txBody>
      </p:sp>
      <p:sp>
        <p:nvSpPr>
          <p:cNvPr id="80" name="Rectángulo redondeado 49">
            <a:extLst>
              <a:ext uri="{FF2B5EF4-FFF2-40B4-BE49-F238E27FC236}">
                <a16:creationId xmlns:a16="http://schemas.microsoft.com/office/drawing/2014/main" id="{B26C4D0B-3BD9-40D6-8222-25F300425439}"/>
              </a:ext>
            </a:extLst>
          </p:cNvPr>
          <p:cNvSpPr/>
          <p:nvPr/>
        </p:nvSpPr>
        <p:spPr>
          <a:xfrm>
            <a:off x="7260336" y="5174825"/>
            <a:ext cx="2496312"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2 – Inmuebles: 4</a:t>
            </a:r>
          </a:p>
          <a:p>
            <a:pPr algn="ctr"/>
            <a:r>
              <a:rPr lang="es-CO" sz="1400" b="1" dirty="0">
                <a:solidFill>
                  <a:schemeClr val="tx1"/>
                </a:solidFill>
              </a:rPr>
              <a:t>TOTAL: 6</a:t>
            </a:r>
          </a:p>
        </p:txBody>
      </p:sp>
      <p:sp>
        <p:nvSpPr>
          <p:cNvPr id="81" name="Rectángulo redondeado 49">
            <a:extLst>
              <a:ext uri="{FF2B5EF4-FFF2-40B4-BE49-F238E27FC236}">
                <a16:creationId xmlns:a16="http://schemas.microsoft.com/office/drawing/2014/main" id="{5AA27D21-76E1-4AC7-A932-72059D5B40EB}"/>
              </a:ext>
            </a:extLst>
          </p:cNvPr>
          <p:cNvSpPr/>
          <p:nvPr/>
        </p:nvSpPr>
        <p:spPr>
          <a:xfrm>
            <a:off x="9971093" y="2472617"/>
            <a:ext cx="175931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Muebles: 8</a:t>
            </a:r>
          </a:p>
          <a:p>
            <a:pPr algn="ctr"/>
            <a:r>
              <a:rPr lang="es-ES" sz="1600" b="1" dirty="0">
                <a:solidFill>
                  <a:schemeClr val="tx1"/>
                </a:solidFill>
              </a:rPr>
              <a:t>Inmuebles: 42</a:t>
            </a:r>
            <a:endParaRPr lang="es-CO" sz="1600" b="1" dirty="0">
              <a:solidFill>
                <a:schemeClr val="tx1"/>
              </a:solidFill>
            </a:endParaRPr>
          </a:p>
        </p:txBody>
      </p:sp>
      <p:sp>
        <p:nvSpPr>
          <p:cNvPr id="82" name="Rectángulo redondeado 49">
            <a:extLst>
              <a:ext uri="{FF2B5EF4-FFF2-40B4-BE49-F238E27FC236}">
                <a16:creationId xmlns:a16="http://schemas.microsoft.com/office/drawing/2014/main" id="{5AA27D21-76E1-4AC7-A932-72059D5B40EB}"/>
              </a:ext>
            </a:extLst>
          </p:cNvPr>
          <p:cNvSpPr/>
          <p:nvPr/>
        </p:nvSpPr>
        <p:spPr>
          <a:xfrm>
            <a:off x="10001105" y="3146179"/>
            <a:ext cx="175931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Muebles: 14</a:t>
            </a:r>
          </a:p>
          <a:p>
            <a:pPr algn="ctr"/>
            <a:r>
              <a:rPr lang="es-ES" sz="1600" b="1" dirty="0">
                <a:solidFill>
                  <a:schemeClr val="tx1"/>
                </a:solidFill>
              </a:rPr>
              <a:t>Inmuebles: 60 </a:t>
            </a:r>
            <a:endParaRPr lang="es-CO" sz="1600" b="1" dirty="0">
              <a:solidFill>
                <a:schemeClr val="tx1"/>
              </a:solidFill>
            </a:endParaRPr>
          </a:p>
        </p:txBody>
      </p:sp>
      <p:sp>
        <p:nvSpPr>
          <p:cNvPr id="85" name="Rectángulo redondeado 49">
            <a:extLst>
              <a:ext uri="{FF2B5EF4-FFF2-40B4-BE49-F238E27FC236}">
                <a16:creationId xmlns:a16="http://schemas.microsoft.com/office/drawing/2014/main" id="{5AA27D21-76E1-4AC7-A932-72059D5B40EB}"/>
              </a:ext>
            </a:extLst>
          </p:cNvPr>
          <p:cNvSpPr/>
          <p:nvPr/>
        </p:nvSpPr>
        <p:spPr>
          <a:xfrm>
            <a:off x="10004858" y="3846617"/>
            <a:ext cx="175931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Muebles: 14</a:t>
            </a:r>
          </a:p>
          <a:p>
            <a:pPr algn="ctr"/>
            <a:r>
              <a:rPr lang="es-ES" sz="1600" b="1" dirty="0">
                <a:solidFill>
                  <a:schemeClr val="tx1"/>
                </a:solidFill>
              </a:rPr>
              <a:t>Inmuebles: 52 </a:t>
            </a:r>
            <a:endParaRPr lang="es-CO" sz="1600" b="1" dirty="0">
              <a:solidFill>
                <a:schemeClr val="tx1"/>
              </a:solidFill>
            </a:endParaRPr>
          </a:p>
        </p:txBody>
      </p:sp>
      <p:sp>
        <p:nvSpPr>
          <p:cNvPr id="86" name="Rectángulo redondeado 49">
            <a:extLst>
              <a:ext uri="{FF2B5EF4-FFF2-40B4-BE49-F238E27FC236}">
                <a16:creationId xmlns:a16="http://schemas.microsoft.com/office/drawing/2014/main" id="{5AA27D21-76E1-4AC7-A932-72059D5B40EB}"/>
              </a:ext>
            </a:extLst>
          </p:cNvPr>
          <p:cNvSpPr/>
          <p:nvPr/>
        </p:nvSpPr>
        <p:spPr>
          <a:xfrm>
            <a:off x="10001105" y="4529908"/>
            <a:ext cx="175931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Muebles: 5</a:t>
            </a:r>
          </a:p>
          <a:p>
            <a:pPr algn="ctr"/>
            <a:r>
              <a:rPr lang="es-ES" sz="1600" b="1" dirty="0">
                <a:solidFill>
                  <a:schemeClr val="tx1"/>
                </a:solidFill>
              </a:rPr>
              <a:t>Inmuebles: 22 </a:t>
            </a:r>
            <a:endParaRPr lang="es-CO" sz="1600" b="1" dirty="0">
              <a:solidFill>
                <a:schemeClr val="tx1"/>
              </a:solidFill>
            </a:endParaRPr>
          </a:p>
        </p:txBody>
      </p:sp>
      <p:sp>
        <p:nvSpPr>
          <p:cNvPr id="87" name="Rectángulo redondeado 49">
            <a:extLst>
              <a:ext uri="{FF2B5EF4-FFF2-40B4-BE49-F238E27FC236}">
                <a16:creationId xmlns:a16="http://schemas.microsoft.com/office/drawing/2014/main" id="{5AA27D21-76E1-4AC7-A932-72059D5B40EB}"/>
              </a:ext>
            </a:extLst>
          </p:cNvPr>
          <p:cNvSpPr/>
          <p:nvPr/>
        </p:nvSpPr>
        <p:spPr>
          <a:xfrm>
            <a:off x="10001105" y="5184935"/>
            <a:ext cx="1759313" cy="473121"/>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Muebles: 20</a:t>
            </a:r>
          </a:p>
          <a:p>
            <a:pPr algn="ctr"/>
            <a:r>
              <a:rPr lang="es-ES" sz="1600" b="1" dirty="0">
                <a:solidFill>
                  <a:schemeClr val="tx1"/>
                </a:solidFill>
              </a:rPr>
              <a:t>Inmuebles: 62 </a:t>
            </a:r>
            <a:endParaRPr lang="es-CO" sz="1600" b="1" dirty="0">
              <a:solidFill>
                <a:schemeClr val="tx1"/>
              </a:solidFill>
            </a:endParaRPr>
          </a:p>
        </p:txBody>
      </p:sp>
      <p:sp>
        <p:nvSpPr>
          <p:cNvPr id="88" name="Rectángulo redondeado 49">
            <a:extLst>
              <a:ext uri="{FF2B5EF4-FFF2-40B4-BE49-F238E27FC236}">
                <a16:creationId xmlns:a16="http://schemas.microsoft.com/office/drawing/2014/main" id="{B26C4D0B-3BD9-40D6-8222-25F300425439}"/>
              </a:ext>
            </a:extLst>
          </p:cNvPr>
          <p:cNvSpPr/>
          <p:nvPr/>
        </p:nvSpPr>
        <p:spPr>
          <a:xfrm>
            <a:off x="7260316" y="5747358"/>
            <a:ext cx="2496312"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solidFill>
                  <a:schemeClr val="tx1"/>
                </a:solidFill>
              </a:rPr>
              <a:t>Muebles: 7 – Inmuebles: 25</a:t>
            </a:r>
          </a:p>
          <a:p>
            <a:pPr algn="ctr"/>
            <a:r>
              <a:rPr lang="es-CO" sz="1400" b="1" dirty="0">
                <a:solidFill>
                  <a:schemeClr val="tx1"/>
                </a:solidFill>
              </a:rPr>
              <a:t>TOTAL: 32</a:t>
            </a:r>
          </a:p>
        </p:txBody>
      </p:sp>
      <p:sp>
        <p:nvSpPr>
          <p:cNvPr id="47" name="CuadroTexto 46">
            <a:extLst>
              <a:ext uri="{FF2B5EF4-FFF2-40B4-BE49-F238E27FC236}">
                <a16:creationId xmlns:a16="http://schemas.microsoft.com/office/drawing/2014/main" id="{CF00CE45-E804-4540-B47C-ABC2E4DDA845}"/>
              </a:ext>
            </a:extLst>
          </p:cNvPr>
          <p:cNvSpPr txBox="1"/>
          <p:nvPr/>
        </p:nvSpPr>
        <p:spPr>
          <a:xfrm>
            <a:off x="2261744" y="244666"/>
            <a:ext cx="5717937"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REQUERIMIENTOS REGIONALES</a:t>
            </a:r>
            <a:endParaRPr lang="es-CO" sz="1600" dirty="0">
              <a:solidFill>
                <a:srgbClr val="0070C0"/>
              </a:solidFill>
            </a:endParaRPr>
          </a:p>
        </p:txBody>
      </p:sp>
    </p:spTree>
    <p:extLst>
      <p:ext uri="{BB962C8B-B14F-4D97-AF65-F5344CB8AC3E}">
        <p14:creationId xmlns:p14="http://schemas.microsoft.com/office/powerpoint/2010/main" val="11910342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0" y="6549292"/>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4493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43" name="CuadroTexto 42">
            <a:extLst>
              <a:ext uri="{FF2B5EF4-FFF2-40B4-BE49-F238E27FC236}">
                <a16:creationId xmlns:a16="http://schemas.microsoft.com/office/drawing/2014/main" id="{CF00CE45-E804-4540-B47C-ABC2E4DDA845}"/>
              </a:ext>
            </a:extLst>
          </p:cNvPr>
          <p:cNvSpPr txBox="1"/>
          <p:nvPr/>
        </p:nvSpPr>
        <p:spPr>
          <a:xfrm>
            <a:off x="3016370" y="612991"/>
            <a:ext cx="5717937"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s-ES" sz="3600" b="1" dirty="0">
                <a:solidFill>
                  <a:srgbClr val="0070C0"/>
                </a:solidFill>
                <a:latin typeface="Calibri" panose="020F0502020204030204" pitchFamily="34" charset="0"/>
              </a:rPr>
              <a:t>R</a:t>
            </a:r>
            <a:r>
              <a:rPr lang="es-CO" sz="3600" b="1" dirty="0">
                <a:solidFill>
                  <a:srgbClr val="0070C0"/>
                </a:solidFill>
                <a:latin typeface="Calibri" panose="020F0502020204030204" pitchFamily="34" charset="0"/>
              </a:rPr>
              <a:t>EQUERIMIENTOS</a:t>
            </a:r>
          </a:p>
        </p:txBody>
      </p:sp>
      <p:sp>
        <p:nvSpPr>
          <p:cNvPr id="52" name="Rectángulo redondeado 49">
            <a:extLst>
              <a:ext uri="{FF2B5EF4-FFF2-40B4-BE49-F238E27FC236}">
                <a16:creationId xmlns:a16="http://schemas.microsoft.com/office/drawing/2014/main" id="{2616A80C-14D1-4FBC-9F88-BA3353011A1C}"/>
              </a:ext>
            </a:extLst>
          </p:cNvPr>
          <p:cNvSpPr/>
          <p:nvPr/>
        </p:nvSpPr>
        <p:spPr>
          <a:xfrm>
            <a:off x="1254292" y="1197776"/>
            <a:ext cx="136757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b="1" dirty="0">
                <a:solidFill>
                  <a:schemeClr val="bg1"/>
                </a:solidFill>
              </a:rPr>
              <a:t>BLOQUE</a:t>
            </a:r>
          </a:p>
        </p:txBody>
      </p:sp>
      <p:sp>
        <p:nvSpPr>
          <p:cNvPr id="53" name="Rectángulo redondeado 54">
            <a:extLst>
              <a:ext uri="{FF2B5EF4-FFF2-40B4-BE49-F238E27FC236}">
                <a16:creationId xmlns:a16="http://schemas.microsoft.com/office/drawing/2014/main" id="{28F0C814-7BB5-4300-AC06-2987ED432010}"/>
              </a:ext>
            </a:extLst>
          </p:cNvPr>
          <p:cNvSpPr/>
          <p:nvPr/>
        </p:nvSpPr>
        <p:spPr>
          <a:xfrm>
            <a:off x="593891" y="5194014"/>
            <a:ext cx="2645034" cy="424046"/>
          </a:xfrm>
          <a:prstGeom prst="roundRect">
            <a:avLst/>
          </a:prstGeom>
          <a:solidFill>
            <a:srgbClr val="52DBDE"/>
          </a:solidFill>
          <a:ln w="28575">
            <a:solidFill>
              <a:srgbClr val="85DFFF"/>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BOCAC</a:t>
            </a:r>
          </a:p>
        </p:txBody>
      </p:sp>
      <p:sp>
        <p:nvSpPr>
          <p:cNvPr id="89" name="Rectángulo redondeado 49">
            <a:extLst>
              <a:ext uri="{FF2B5EF4-FFF2-40B4-BE49-F238E27FC236}">
                <a16:creationId xmlns:a16="http://schemas.microsoft.com/office/drawing/2014/main" id="{D3A29A16-FF1D-4E20-8EF1-68BA4467530E}"/>
              </a:ext>
            </a:extLst>
          </p:cNvPr>
          <p:cNvSpPr/>
          <p:nvPr/>
        </p:nvSpPr>
        <p:spPr>
          <a:xfrm>
            <a:off x="4594926" y="5144939"/>
            <a:ext cx="1587763"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Conductores</a:t>
            </a:r>
          </a:p>
        </p:txBody>
      </p:sp>
      <p:sp>
        <p:nvSpPr>
          <p:cNvPr id="90" name="Rectángulo redondeado 49">
            <a:extLst>
              <a:ext uri="{FF2B5EF4-FFF2-40B4-BE49-F238E27FC236}">
                <a16:creationId xmlns:a16="http://schemas.microsoft.com/office/drawing/2014/main" id="{8F88D836-BA86-44FC-A98C-F1B54494F2FA}"/>
              </a:ext>
            </a:extLst>
          </p:cNvPr>
          <p:cNvSpPr/>
          <p:nvPr/>
        </p:nvSpPr>
        <p:spPr>
          <a:xfrm>
            <a:off x="7954397" y="2928823"/>
            <a:ext cx="158776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C</a:t>
            </a:r>
            <a:r>
              <a:rPr lang="es-CO" sz="1600" b="1" dirty="0">
                <a:solidFill>
                  <a:schemeClr val="bg1"/>
                </a:solidFill>
              </a:rPr>
              <a:t>ámara fotográfica</a:t>
            </a:r>
          </a:p>
        </p:txBody>
      </p:sp>
      <p:sp>
        <p:nvSpPr>
          <p:cNvPr id="91" name="Rectángulo redondeado 49">
            <a:extLst>
              <a:ext uri="{FF2B5EF4-FFF2-40B4-BE49-F238E27FC236}">
                <a16:creationId xmlns:a16="http://schemas.microsoft.com/office/drawing/2014/main" id="{70B06F0B-13CA-49EA-BECC-0FC94D327417}"/>
              </a:ext>
            </a:extLst>
          </p:cNvPr>
          <p:cNvSpPr/>
          <p:nvPr/>
        </p:nvSpPr>
        <p:spPr>
          <a:xfrm>
            <a:off x="7954396" y="3618852"/>
            <a:ext cx="158776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Kit Protección</a:t>
            </a:r>
            <a:endParaRPr lang="es-CO" sz="1600" b="1" dirty="0">
              <a:solidFill>
                <a:schemeClr val="bg1"/>
              </a:solidFill>
            </a:endParaRPr>
          </a:p>
        </p:txBody>
      </p:sp>
      <p:sp>
        <p:nvSpPr>
          <p:cNvPr id="92" name="Rectángulo redondeado 49">
            <a:extLst>
              <a:ext uri="{FF2B5EF4-FFF2-40B4-BE49-F238E27FC236}">
                <a16:creationId xmlns:a16="http://schemas.microsoft.com/office/drawing/2014/main" id="{43394376-D8FA-4A72-92F5-4C3E78FC8837}"/>
              </a:ext>
            </a:extLst>
          </p:cNvPr>
          <p:cNvSpPr/>
          <p:nvPr/>
        </p:nvSpPr>
        <p:spPr>
          <a:xfrm>
            <a:off x="7954396" y="4382512"/>
            <a:ext cx="158776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D</a:t>
            </a:r>
            <a:r>
              <a:rPr lang="es-CO" sz="1600" b="1" dirty="0">
                <a:solidFill>
                  <a:schemeClr val="bg1"/>
                </a:solidFill>
              </a:rPr>
              <a:t>ecámetro</a:t>
            </a:r>
            <a:endParaRPr lang="es-CO" sz="1400" b="1" dirty="0">
              <a:solidFill>
                <a:schemeClr val="bg1"/>
              </a:solidFill>
            </a:endParaRPr>
          </a:p>
        </p:txBody>
      </p:sp>
      <p:sp>
        <p:nvSpPr>
          <p:cNvPr id="93" name="Rectángulo redondeado 49">
            <a:extLst>
              <a:ext uri="{FF2B5EF4-FFF2-40B4-BE49-F238E27FC236}">
                <a16:creationId xmlns:a16="http://schemas.microsoft.com/office/drawing/2014/main" id="{8B16CD1A-1742-47B6-B2F9-CB2DB50B26D5}"/>
              </a:ext>
            </a:extLst>
          </p:cNvPr>
          <p:cNvSpPr/>
          <p:nvPr/>
        </p:nvSpPr>
        <p:spPr>
          <a:xfrm>
            <a:off x="7954396" y="5134772"/>
            <a:ext cx="158776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Teléfono Satelital</a:t>
            </a:r>
            <a:endParaRPr lang="es-CO" sz="1600" b="1" dirty="0">
              <a:solidFill>
                <a:schemeClr val="bg1"/>
              </a:solidFill>
            </a:endParaRPr>
          </a:p>
        </p:txBody>
      </p:sp>
      <p:sp>
        <p:nvSpPr>
          <p:cNvPr id="103" name="Rectángulo redondeado 49">
            <a:extLst>
              <a:ext uri="{FF2B5EF4-FFF2-40B4-BE49-F238E27FC236}">
                <a16:creationId xmlns:a16="http://schemas.microsoft.com/office/drawing/2014/main" id="{BA1DFB52-CB4E-4C6B-82B6-8DF934412FF4}"/>
              </a:ext>
            </a:extLst>
          </p:cNvPr>
          <p:cNvSpPr/>
          <p:nvPr/>
        </p:nvSpPr>
        <p:spPr>
          <a:xfrm>
            <a:off x="6459111" y="2185779"/>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2400" b="1" dirty="0">
                <a:solidFill>
                  <a:schemeClr val="bg1"/>
                </a:solidFill>
              </a:rPr>
              <a:t>13</a:t>
            </a:r>
            <a:endParaRPr lang="es-CO" sz="2400" b="1" dirty="0">
              <a:solidFill>
                <a:schemeClr val="bg1"/>
              </a:solidFill>
            </a:endParaRPr>
          </a:p>
        </p:txBody>
      </p:sp>
      <p:sp>
        <p:nvSpPr>
          <p:cNvPr id="104" name="Rectángulo redondeado 49">
            <a:extLst>
              <a:ext uri="{FF2B5EF4-FFF2-40B4-BE49-F238E27FC236}">
                <a16:creationId xmlns:a16="http://schemas.microsoft.com/office/drawing/2014/main" id="{DD0BC568-51F8-4F74-8062-954F35B94197}"/>
              </a:ext>
            </a:extLst>
          </p:cNvPr>
          <p:cNvSpPr/>
          <p:nvPr/>
        </p:nvSpPr>
        <p:spPr>
          <a:xfrm>
            <a:off x="6445773" y="2925593"/>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19</a:t>
            </a:r>
          </a:p>
        </p:txBody>
      </p:sp>
      <p:sp>
        <p:nvSpPr>
          <p:cNvPr id="105" name="Rectángulo redondeado 49">
            <a:extLst>
              <a:ext uri="{FF2B5EF4-FFF2-40B4-BE49-F238E27FC236}">
                <a16:creationId xmlns:a16="http://schemas.microsoft.com/office/drawing/2014/main" id="{61B6597D-8ABA-49FD-872B-E71CCDC56763}"/>
              </a:ext>
            </a:extLst>
          </p:cNvPr>
          <p:cNvSpPr/>
          <p:nvPr/>
        </p:nvSpPr>
        <p:spPr>
          <a:xfrm>
            <a:off x="6440180" y="3676188"/>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35*</a:t>
            </a:r>
          </a:p>
        </p:txBody>
      </p:sp>
      <p:sp>
        <p:nvSpPr>
          <p:cNvPr id="106" name="Rectángulo redondeado 49">
            <a:extLst>
              <a:ext uri="{FF2B5EF4-FFF2-40B4-BE49-F238E27FC236}">
                <a16:creationId xmlns:a16="http://schemas.microsoft.com/office/drawing/2014/main" id="{367CBE29-0B1C-4EF2-B664-4CD949B0AD55}"/>
              </a:ext>
            </a:extLst>
          </p:cNvPr>
          <p:cNvSpPr/>
          <p:nvPr/>
        </p:nvSpPr>
        <p:spPr>
          <a:xfrm>
            <a:off x="6449395" y="4391476"/>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7" name="Rectángulo redondeado 49">
            <a:extLst>
              <a:ext uri="{FF2B5EF4-FFF2-40B4-BE49-F238E27FC236}">
                <a16:creationId xmlns:a16="http://schemas.microsoft.com/office/drawing/2014/main" id="{3B588DE9-29DF-4E0F-94B3-1517AA0DC729}"/>
              </a:ext>
            </a:extLst>
          </p:cNvPr>
          <p:cNvSpPr/>
          <p:nvPr/>
        </p:nvSpPr>
        <p:spPr>
          <a:xfrm>
            <a:off x="6449395" y="5158336"/>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8" name="Rectángulo redondeado 49">
            <a:extLst>
              <a:ext uri="{FF2B5EF4-FFF2-40B4-BE49-F238E27FC236}">
                <a16:creationId xmlns:a16="http://schemas.microsoft.com/office/drawing/2014/main" id="{03958DC9-8CE3-4748-9D81-CCCA7C1DA133}"/>
              </a:ext>
            </a:extLst>
          </p:cNvPr>
          <p:cNvSpPr/>
          <p:nvPr/>
        </p:nvSpPr>
        <p:spPr>
          <a:xfrm>
            <a:off x="9805086" y="2924353"/>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9" name="Rectángulo redondeado 49">
            <a:extLst>
              <a:ext uri="{FF2B5EF4-FFF2-40B4-BE49-F238E27FC236}">
                <a16:creationId xmlns:a16="http://schemas.microsoft.com/office/drawing/2014/main" id="{B96DDEB9-D68C-4F26-B0EE-9C0CDF8268F0}"/>
              </a:ext>
            </a:extLst>
          </p:cNvPr>
          <p:cNvSpPr/>
          <p:nvPr/>
        </p:nvSpPr>
        <p:spPr>
          <a:xfrm>
            <a:off x="9805086" y="3631241"/>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10" name="Rectángulo redondeado 49">
            <a:extLst>
              <a:ext uri="{FF2B5EF4-FFF2-40B4-BE49-F238E27FC236}">
                <a16:creationId xmlns:a16="http://schemas.microsoft.com/office/drawing/2014/main" id="{3E03B6D4-BDF2-4BF1-8270-D9978FB95A01}"/>
              </a:ext>
            </a:extLst>
          </p:cNvPr>
          <p:cNvSpPr/>
          <p:nvPr/>
        </p:nvSpPr>
        <p:spPr>
          <a:xfrm>
            <a:off x="9796220" y="4387307"/>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11" name="Rectángulo redondeado 49">
            <a:extLst>
              <a:ext uri="{FF2B5EF4-FFF2-40B4-BE49-F238E27FC236}">
                <a16:creationId xmlns:a16="http://schemas.microsoft.com/office/drawing/2014/main" id="{E5A198EC-6AC6-4842-B8A5-8723245FD129}"/>
              </a:ext>
            </a:extLst>
          </p:cNvPr>
          <p:cNvSpPr/>
          <p:nvPr/>
        </p:nvSpPr>
        <p:spPr>
          <a:xfrm>
            <a:off x="9796220" y="5126398"/>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39" name="Rectángulo redondeado 45">
            <a:extLst>
              <a:ext uri="{FF2B5EF4-FFF2-40B4-BE49-F238E27FC236}">
                <a16:creationId xmlns:a16="http://schemas.microsoft.com/office/drawing/2014/main" id="{F601A06E-CEF0-4A1A-BFF7-C1989C277ABA}"/>
              </a:ext>
            </a:extLst>
          </p:cNvPr>
          <p:cNvSpPr/>
          <p:nvPr/>
        </p:nvSpPr>
        <p:spPr>
          <a:xfrm>
            <a:off x="617216" y="1928919"/>
            <a:ext cx="2645034" cy="473121"/>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NOROCCIDENTAL Y MAG. MEDIO </a:t>
            </a:r>
          </a:p>
        </p:txBody>
      </p:sp>
      <p:sp>
        <p:nvSpPr>
          <p:cNvPr id="44" name="Rectángulo redondeado 46">
            <a:extLst>
              <a:ext uri="{FF2B5EF4-FFF2-40B4-BE49-F238E27FC236}">
                <a16:creationId xmlns:a16="http://schemas.microsoft.com/office/drawing/2014/main" id="{EA7AD86C-6711-46E3-B4B9-07BB890AD4CA}"/>
              </a:ext>
            </a:extLst>
          </p:cNvPr>
          <p:cNvSpPr/>
          <p:nvPr/>
        </p:nvSpPr>
        <p:spPr>
          <a:xfrm>
            <a:off x="628187" y="2714271"/>
            <a:ext cx="2645034" cy="508089"/>
          </a:xfrm>
          <a:prstGeom prst="roundRect">
            <a:avLst/>
          </a:prstGeom>
          <a:solidFill>
            <a:srgbClr val="92D050"/>
          </a:solidFill>
          <a:ln w="28575">
            <a:solidFill>
              <a:srgbClr val="92D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ORIENTAL</a:t>
            </a:r>
          </a:p>
        </p:txBody>
      </p:sp>
      <p:sp>
        <p:nvSpPr>
          <p:cNvPr id="45" name="Rectángulo redondeado 47">
            <a:extLst>
              <a:ext uri="{FF2B5EF4-FFF2-40B4-BE49-F238E27FC236}">
                <a16:creationId xmlns:a16="http://schemas.microsoft.com/office/drawing/2014/main" id="{407B9B8E-3793-4DB8-B7DE-01D4F2359183}"/>
              </a:ext>
            </a:extLst>
          </p:cNvPr>
          <p:cNvSpPr/>
          <p:nvPr/>
        </p:nvSpPr>
        <p:spPr>
          <a:xfrm>
            <a:off x="647602" y="3560212"/>
            <a:ext cx="2645034" cy="508089"/>
          </a:xfrm>
          <a:prstGeom prst="roundRect">
            <a:avLst/>
          </a:prstGeom>
          <a:solidFill>
            <a:srgbClr val="F8A808"/>
          </a:solidFill>
          <a:ln w="28575">
            <a:solidFill>
              <a:srgbClr val="F8A808"/>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SUR</a:t>
            </a:r>
          </a:p>
        </p:txBody>
      </p:sp>
      <p:sp>
        <p:nvSpPr>
          <p:cNvPr id="51" name="Rectángulo redondeado 48">
            <a:extLst>
              <a:ext uri="{FF2B5EF4-FFF2-40B4-BE49-F238E27FC236}">
                <a16:creationId xmlns:a16="http://schemas.microsoft.com/office/drawing/2014/main" id="{49713469-5B01-4344-B52A-534D4B1012BB}"/>
              </a:ext>
            </a:extLst>
          </p:cNvPr>
          <p:cNvSpPr/>
          <p:nvPr/>
        </p:nvSpPr>
        <p:spPr>
          <a:xfrm>
            <a:off x="615561" y="4424748"/>
            <a:ext cx="2645034" cy="450598"/>
          </a:xfrm>
          <a:prstGeom prst="roundRect">
            <a:avLst/>
          </a:prstGeom>
          <a:solidFill>
            <a:srgbClr val="FF0000"/>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CARIBE</a:t>
            </a:r>
          </a:p>
        </p:txBody>
      </p:sp>
      <p:sp>
        <p:nvSpPr>
          <p:cNvPr id="2" name="Cerrar llave 1">
            <a:extLst>
              <a:ext uri="{FF2B5EF4-FFF2-40B4-BE49-F238E27FC236}">
                <a16:creationId xmlns:a16="http://schemas.microsoft.com/office/drawing/2014/main" id="{E541A026-B4C0-468D-B30B-E7A5E5F6B133}"/>
              </a:ext>
            </a:extLst>
          </p:cNvPr>
          <p:cNvSpPr/>
          <p:nvPr/>
        </p:nvSpPr>
        <p:spPr>
          <a:xfrm>
            <a:off x="3591169" y="1802137"/>
            <a:ext cx="499070" cy="4024238"/>
          </a:xfrm>
          <a:prstGeom prst="rightBrace">
            <a:avLst>
              <a:gd name="adj1" fmla="val 116797"/>
              <a:gd name="adj2" fmla="val 50000"/>
            </a:avLst>
          </a:prstGeom>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01" name="Rectángulo redondeado 49">
            <a:extLst>
              <a:ext uri="{FF2B5EF4-FFF2-40B4-BE49-F238E27FC236}">
                <a16:creationId xmlns:a16="http://schemas.microsoft.com/office/drawing/2014/main" id="{307F4047-3423-4C66-AE37-F0601F7516C9}"/>
              </a:ext>
            </a:extLst>
          </p:cNvPr>
          <p:cNvSpPr/>
          <p:nvPr/>
        </p:nvSpPr>
        <p:spPr>
          <a:xfrm>
            <a:off x="4586027" y="2182531"/>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Enlaces Nacionales</a:t>
            </a:r>
          </a:p>
        </p:txBody>
      </p:sp>
      <p:sp>
        <p:nvSpPr>
          <p:cNvPr id="102" name="Rectángulo redondeado 49">
            <a:extLst>
              <a:ext uri="{FF2B5EF4-FFF2-40B4-BE49-F238E27FC236}">
                <a16:creationId xmlns:a16="http://schemas.microsoft.com/office/drawing/2014/main" id="{83A8EEBF-3CDF-49A3-9836-56F7EC6A8350}"/>
              </a:ext>
            </a:extLst>
          </p:cNvPr>
          <p:cNvSpPr/>
          <p:nvPr/>
        </p:nvSpPr>
        <p:spPr>
          <a:xfrm>
            <a:off x="4594926" y="2931045"/>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E</a:t>
            </a:r>
            <a:r>
              <a:rPr lang="es-CO" sz="1600" b="1" dirty="0">
                <a:solidFill>
                  <a:schemeClr val="bg1"/>
                </a:solidFill>
              </a:rPr>
              <a:t>nlaces Territoriales</a:t>
            </a:r>
          </a:p>
        </p:txBody>
      </p:sp>
      <p:sp>
        <p:nvSpPr>
          <p:cNvPr id="113" name="Rectángulo redondeado 49">
            <a:extLst>
              <a:ext uri="{FF2B5EF4-FFF2-40B4-BE49-F238E27FC236}">
                <a16:creationId xmlns:a16="http://schemas.microsoft.com/office/drawing/2014/main" id="{51629D3B-A0B9-4F7E-9887-DB89BBD4A8C1}"/>
              </a:ext>
            </a:extLst>
          </p:cNvPr>
          <p:cNvSpPr/>
          <p:nvPr/>
        </p:nvSpPr>
        <p:spPr>
          <a:xfrm>
            <a:off x="4589983" y="3676188"/>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F</a:t>
            </a:r>
            <a:r>
              <a:rPr lang="es-CO" sz="1600" b="1" dirty="0">
                <a:solidFill>
                  <a:schemeClr val="bg1"/>
                </a:solidFill>
              </a:rPr>
              <a:t>uncionarios SAE</a:t>
            </a:r>
          </a:p>
        </p:txBody>
      </p:sp>
      <p:sp>
        <p:nvSpPr>
          <p:cNvPr id="114" name="Rectángulo redondeado 49">
            <a:extLst>
              <a:ext uri="{FF2B5EF4-FFF2-40B4-BE49-F238E27FC236}">
                <a16:creationId xmlns:a16="http://schemas.microsoft.com/office/drawing/2014/main" id="{66B022B7-6CC8-4334-9D3F-1C97DDBD59B6}"/>
              </a:ext>
            </a:extLst>
          </p:cNvPr>
          <p:cNvSpPr/>
          <p:nvPr/>
        </p:nvSpPr>
        <p:spPr>
          <a:xfrm>
            <a:off x="4594925" y="4382511"/>
            <a:ext cx="1587763"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b="1" dirty="0">
                <a:solidFill>
                  <a:schemeClr val="bg1"/>
                </a:solidFill>
              </a:rPr>
              <a:t>Camionetas</a:t>
            </a:r>
            <a:endParaRPr lang="es-CO" sz="1600" b="1" dirty="0">
              <a:solidFill>
                <a:schemeClr val="bg1"/>
              </a:solidFill>
            </a:endParaRPr>
          </a:p>
        </p:txBody>
      </p:sp>
      <p:sp>
        <p:nvSpPr>
          <p:cNvPr id="115" name="Rectángulo redondeado 49">
            <a:extLst>
              <a:ext uri="{FF2B5EF4-FFF2-40B4-BE49-F238E27FC236}">
                <a16:creationId xmlns:a16="http://schemas.microsoft.com/office/drawing/2014/main" id="{4477DC31-8091-43C7-8A72-7CB5299C1AE9}"/>
              </a:ext>
            </a:extLst>
          </p:cNvPr>
          <p:cNvSpPr/>
          <p:nvPr/>
        </p:nvSpPr>
        <p:spPr>
          <a:xfrm>
            <a:off x="1254292" y="6137567"/>
            <a:ext cx="9942243" cy="331937"/>
          </a:xfrm>
          <a:prstGeom prst="roundRect">
            <a:avLst/>
          </a:prstGeom>
          <a:solidFill>
            <a:schemeClr val="bg1">
              <a:lumMod val="95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 32 funcionarios operativos (25 catastrales y 7 técnicos), 2 profesionales en derecho y 1 profesional en finanzas</a:t>
            </a:r>
          </a:p>
        </p:txBody>
      </p:sp>
      <p:sp>
        <p:nvSpPr>
          <p:cNvPr id="116" name="Rectángulo redondeado 49">
            <a:extLst>
              <a:ext uri="{FF2B5EF4-FFF2-40B4-BE49-F238E27FC236}">
                <a16:creationId xmlns:a16="http://schemas.microsoft.com/office/drawing/2014/main" id="{316C49EF-6E89-48DA-8029-D7CE8D03E916}"/>
              </a:ext>
            </a:extLst>
          </p:cNvPr>
          <p:cNvSpPr/>
          <p:nvPr/>
        </p:nvSpPr>
        <p:spPr>
          <a:xfrm>
            <a:off x="7946515" y="2203491"/>
            <a:ext cx="1587763"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GPS</a:t>
            </a:r>
          </a:p>
        </p:txBody>
      </p:sp>
      <p:sp>
        <p:nvSpPr>
          <p:cNvPr id="117" name="Rectángulo redondeado 49">
            <a:extLst>
              <a:ext uri="{FF2B5EF4-FFF2-40B4-BE49-F238E27FC236}">
                <a16:creationId xmlns:a16="http://schemas.microsoft.com/office/drawing/2014/main" id="{0EDF980A-276A-43AB-AAE7-9407331B9287}"/>
              </a:ext>
            </a:extLst>
          </p:cNvPr>
          <p:cNvSpPr/>
          <p:nvPr/>
        </p:nvSpPr>
        <p:spPr>
          <a:xfrm>
            <a:off x="9800984" y="2216888"/>
            <a:ext cx="809001" cy="473121"/>
          </a:xfrm>
          <a:prstGeom prst="roundRect">
            <a:avLst/>
          </a:prstGeom>
          <a:solidFill>
            <a:srgbClr val="00B0F0"/>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Tree>
    <p:extLst>
      <p:ext uri="{BB962C8B-B14F-4D97-AF65-F5344CB8AC3E}">
        <p14:creationId xmlns:p14="http://schemas.microsoft.com/office/powerpoint/2010/main" val="30237340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0" y="6549292"/>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43" name="CuadroTexto 42">
            <a:extLst>
              <a:ext uri="{FF2B5EF4-FFF2-40B4-BE49-F238E27FC236}">
                <a16:creationId xmlns:a16="http://schemas.microsoft.com/office/drawing/2014/main" id="{CF00CE45-E804-4540-B47C-ABC2E4DDA845}"/>
              </a:ext>
            </a:extLst>
          </p:cNvPr>
          <p:cNvSpPr txBox="1"/>
          <p:nvPr/>
        </p:nvSpPr>
        <p:spPr>
          <a:xfrm>
            <a:off x="3647421" y="493604"/>
            <a:ext cx="3909435"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s-ES" sz="3600" b="1" dirty="0">
                <a:solidFill>
                  <a:srgbClr val="0070C0"/>
                </a:solidFill>
                <a:latin typeface="Calibri" panose="020F0502020204030204" pitchFamily="34" charset="0"/>
              </a:rPr>
              <a:t>R</a:t>
            </a:r>
            <a:r>
              <a:rPr lang="es-CO" sz="3600" b="1" dirty="0">
                <a:solidFill>
                  <a:srgbClr val="0070C0"/>
                </a:solidFill>
                <a:latin typeface="Calibri" panose="020F0502020204030204" pitchFamily="34" charset="0"/>
              </a:rPr>
              <a:t>EQUERIMIENTOS</a:t>
            </a:r>
            <a:endParaRPr lang="es-CO" dirty="0">
              <a:solidFill>
                <a:srgbClr val="0070C0"/>
              </a:solidFill>
            </a:endParaRPr>
          </a:p>
        </p:txBody>
      </p:sp>
      <p:sp>
        <p:nvSpPr>
          <p:cNvPr id="39" name="Rectángulo redondeado 45">
            <a:extLst>
              <a:ext uri="{FF2B5EF4-FFF2-40B4-BE49-F238E27FC236}">
                <a16:creationId xmlns:a16="http://schemas.microsoft.com/office/drawing/2014/main" id="{F601A06E-CEF0-4A1A-BFF7-C1989C277ABA}"/>
              </a:ext>
            </a:extLst>
          </p:cNvPr>
          <p:cNvSpPr/>
          <p:nvPr/>
        </p:nvSpPr>
        <p:spPr>
          <a:xfrm>
            <a:off x="266451" y="2324296"/>
            <a:ext cx="2645034" cy="333371"/>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NOROCCIDENTAL Y MAG. MEDIO </a:t>
            </a:r>
          </a:p>
        </p:txBody>
      </p:sp>
      <p:sp>
        <p:nvSpPr>
          <p:cNvPr id="44" name="Rectángulo redondeado 46">
            <a:extLst>
              <a:ext uri="{FF2B5EF4-FFF2-40B4-BE49-F238E27FC236}">
                <a16:creationId xmlns:a16="http://schemas.microsoft.com/office/drawing/2014/main" id="{EA7AD86C-6711-46E3-B4B9-07BB890AD4CA}"/>
              </a:ext>
            </a:extLst>
          </p:cNvPr>
          <p:cNvSpPr/>
          <p:nvPr/>
        </p:nvSpPr>
        <p:spPr>
          <a:xfrm>
            <a:off x="266451" y="2891231"/>
            <a:ext cx="2645034" cy="358010"/>
          </a:xfrm>
          <a:prstGeom prst="roundRect">
            <a:avLst/>
          </a:prstGeom>
          <a:solidFill>
            <a:srgbClr val="92D050"/>
          </a:solidFill>
          <a:ln w="28575">
            <a:solidFill>
              <a:srgbClr val="92D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ORIENTAL</a:t>
            </a:r>
          </a:p>
        </p:txBody>
      </p:sp>
      <p:sp>
        <p:nvSpPr>
          <p:cNvPr id="45" name="Rectángulo redondeado 47">
            <a:extLst>
              <a:ext uri="{FF2B5EF4-FFF2-40B4-BE49-F238E27FC236}">
                <a16:creationId xmlns:a16="http://schemas.microsoft.com/office/drawing/2014/main" id="{407B9B8E-3793-4DB8-B7DE-01D4F2359183}"/>
              </a:ext>
            </a:extLst>
          </p:cNvPr>
          <p:cNvSpPr/>
          <p:nvPr/>
        </p:nvSpPr>
        <p:spPr>
          <a:xfrm>
            <a:off x="262821" y="3504823"/>
            <a:ext cx="2645034" cy="358010"/>
          </a:xfrm>
          <a:prstGeom prst="roundRect">
            <a:avLst/>
          </a:prstGeom>
          <a:solidFill>
            <a:srgbClr val="F8A808"/>
          </a:solidFill>
          <a:ln w="28575">
            <a:solidFill>
              <a:srgbClr val="F8A808"/>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SUR</a:t>
            </a:r>
          </a:p>
        </p:txBody>
      </p:sp>
      <p:sp>
        <p:nvSpPr>
          <p:cNvPr id="51" name="Rectángulo redondeado 48">
            <a:extLst>
              <a:ext uri="{FF2B5EF4-FFF2-40B4-BE49-F238E27FC236}">
                <a16:creationId xmlns:a16="http://schemas.microsoft.com/office/drawing/2014/main" id="{49713469-5B01-4344-B52A-534D4B1012BB}"/>
              </a:ext>
            </a:extLst>
          </p:cNvPr>
          <p:cNvSpPr/>
          <p:nvPr/>
        </p:nvSpPr>
        <p:spPr>
          <a:xfrm>
            <a:off x="256492" y="4118415"/>
            <a:ext cx="2645034" cy="317501"/>
          </a:xfrm>
          <a:prstGeom prst="roundRect">
            <a:avLst/>
          </a:prstGeom>
          <a:solidFill>
            <a:srgbClr val="FF0000"/>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CARIBE</a:t>
            </a:r>
          </a:p>
        </p:txBody>
      </p:sp>
      <p:sp>
        <p:nvSpPr>
          <p:cNvPr id="52" name="Rectángulo redondeado 49">
            <a:extLst>
              <a:ext uri="{FF2B5EF4-FFF2-40B4-BE49-F238E27FC236}">
                <a16:creationId xmlns:a16="http://schemas.microsoft.com/office/drawing/2014/main" id="{2616A80C-14D1-4FBC-9F88-BA3353011A1C}"/>
              </a:ext>
            </a:extLst>
          </p:cNvPr>
          <p:cNvSpPr/>
          <p:nvPr/>
        </p:nvSpPr>
        <p:spPr>
          <a:xfrm>
            <a:off x="927899" y="1376347"/>
            <a:ext cx="136757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BLOQUE</a:t>
            </a:r>
          </a:p>
        </p:txBody>
      </p:sp>
      <p:sp>
        <p:nvSpPr>
          <p:cNvPr id="53" name="Rectángulo redondeado 54">
            <a:extLst>
              <a:ext uri="{FF2B5EF4-FFF2-40B4-BE49-F238E27FC236}">
                <a16:creationId xmlns:a16="http://schemas.microsoft.com/office/drawing/2014/main" id="{28F0C814-7BB5-4300-AC06-2987ED432010}"/>
              </a:ext>
            </a:extLst>
          </p:cNvPr>
          <p:cNvSpPr/>
          <p:nvPr/>
        </p:nvSpPr>
        <p:spPr>
          <a:xfrm>
            <a:off x="256492" y="4734653"/>
            <a:ext cx="2645034" cy="298792"/>
          </a:xfrm>
          <a:prstGeom prst="roundRect">
            <a:avLst/>
          </a:prstGeom>
          <a:solidFill>
            <a:srgbClr val="52DBDE"/>
          </a:solidFill>
          <a:ln w="28575">
            <a:solidFill>
              <a:srgbClr val="85DFFF"/>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BOCAC</a:t>
            </a:r>
          </a:p>
        </p:txBody>
      </p:sp>
      <p:sp>
        <p:nvSpPr>
          <p:cNvPr id="75" name="Rectángulo redondeado 49">
            <a:extLst>
              <a:ext uri="{FF2B5EF4-FFF2-40B4-BE49-F238E27FC236}">
                <a16:creationId xmlns:a16="http://schemas.microsoft.com/office/drawing/2014/main" id="{9F33BD6A-22C3-4CDB-8177-B11D63A91B2E}"/>
              </a:ext>
            </a:extLst>
          </p:cNvPr>
          <p:cNvSpPr/>
          <p:nvPr/>
        </p:nvSpPr>
        <p:spPr>
          <a:xfrm>
            <a:off x="3206832" y="1315771"/>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bg1"/>
                </a:solidFill>
              </a:rPr>
              <a:t>Enlaces Nacionales</a:t>
            </a:r>
          </a:p>
        </p:txBody>
      </p:sp>
      <p:sp>
        <p:nvSpPr>
          <p:cNvPr id="81" name="Rectángulo redondeado 49">
            <a:extLst>
              <a:ext uri="{FF2B5EF4-FFF2-40B4-BE49-F238E27FC236}">
                <a16:creationId xmlns:a16="http://schemas.microsoft.com/office/drawing/2014/main" id="{DA8CBADF-8AFB-49C1-9E62-D6488C2808A2}"/>
              </a:ext>
            </a:extLst>
          </p:cNvPr>
          <p:cNvSpPr/>
          <p:nvPr/>
        </p:nvSpPr>
        <p:spPr>
          <a:xfrm>
            <a:off x="4161889" y="1302012"/>
            <a:ext cx="967257"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bg1"/>
                </a:solidFill>
              </a:rPr>
              <a:t>Enlaces Territoriales</a:t>
            </a:r>
          </a:p>
        </p:txBody>
      </p:sp>
      <p:sp>
        <p:nvSpPr>
          <p:cNvPr id="87" name="Rectángulo redondeado 49">
            <a:extLst>
              <a:ext uri="{FF2B5EF4-FFF2-40B4-BE49-F238E27FC236}">
                <a16:creationId xmlns:a16="http://schemas.microsoft.com/office/drawing/2014/main" id="{04DB6A86-49AB-4FB4-9FF5-B488F2AD061B}"/>
              </a:ext>
            </a:extLst>
          </p:cNvPr>
          <p:cNvSpPr/>
          <p:nvPr/>
        </p:nvSpPr>
        <p:spPr>
          <a:xfrm>
            <a:off x="5184388" y="1299717"/>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050" b="1" dirty="0">
                <a:solidFill>
                  <a:schemeClr val="bg1"/>
                </a:solidFill>
              </a:rPr>
              <a:t>F</a:t>
            </a:r>
            <a:r>
              <a:rPr lang="es-CO" sz="1050" b="1" dirty="0">
                <a:solidFill>
                  <a:schemeClr val="bg1"/>
                </a:solidFill>
              </a:rPr>
              <a:t>uncionario SAE</a:t>
            </a:r>
          </a:p>
        </p:txBody>
      </p:sp>
      <p:sp>
        <p:nvSpPr>
          <p:cNvPr id="88" name="Rectángulo redondeado 49">
            <a:extLst>
              <a:ext uri="{FF2B5EF4-FFF2-40B4-BE49-F238E27FC236}">
                <a16:creationId xmlns:a16="http://schemas.microsoft.com/office/drawing/2014/main" id="{E4D2CE84-8A58-427C-99BE-0D556860CEC9}"/>
              </a:ext>
            </a:extLst>
          </p:cNvPr>
          <p:cNvSpPr/>
          <p:nvPr/>
        </p:nvSpPr>
        <p:spPr>
          <a:xfrm>
            <a:off x="6142749" y="1290148"/>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050" b="1" dirty="0">
                <a:solidFill>
                  <a:schemeClr val="bg1"/>
                </a:solidFill>
              </a:rPr>
              <a:t>Camionetas</a:t>
            </a:r>
            <a:endParaRPr lang="es-CO" sz="1050" b="1" dirty="0">
              <a:solidFill>
                <a:schemeClr val="bg1"/>
              </a:solidFill>
            </a:endParaRPr>
          </a:p>
        </p:txBody>
      </p:sp>
      <p:sp>
        <p:nvSpPr>
          <p:cNvPr id="89" name="Rectángulo redondeado 49">
            <a:extLst>
              <a:ext uri="{FF2B5EF4-FFF2-40B4-BE49-F238E27FC236}">
                <a16:creationId xmlns:a16="http://schemas.microsoft.com/office/drawing/2014/main" id="{D3A29A16-FF1D-4E20-8EF1-68BA4467530E}"/>
              </a:ext>
            </a:extLst>
          </p:cNvPr>
          <p:cNvSpPr/>
          <p:nvPr/>
        </p:nvSpPr>
        <p:spPr>
          <a:xfrm>
            <a:off x="7109730" y="1290147"/>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bg1"/>
                </a:solidFill>
              </a:rPr>
              <a:t>GPS</a:t>
            </a:r>
          </a:p>
        </p:txBody>
      </p:sp>
      <p:sp>
        <p:nvSpPr>
          <p:cNvPr id="90" name="Rectángulo redondeado 49">
            <a:extLst>
              <a:ext uri="{FF2B5EF4-FFF2-40B4-BE49-F238E27FC236}">
                <a16:creationId xmlns:a16="http://schemas.microsoft.com/office/drawing/2014/main" id="{8F88D836-BA86-44FC-A98C-F1B54494F2FA}"/>
              </a:ext>
            </a:extLst>
          </p:cNvPr>
          <p:cNvSpPr/>
          <p:nvPr/>
        </p:nvSpPr>
        <p:spPr>
          <a:xfrm>
            <a:off x="8068579" y="1282688"/>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100" b="1" dirty="0">
                <a:solidFill>
                  <a:schemeClr val="bg1"/>
                </a:solidFill>
              </a:rPr>
              <a:t>Cámara fotográfica</a:t>
            </a:r>
          </a:p>
        </p:txBody>
      </p:sp>
      <p:sp>
        <p:nvSpPr>
          <p:cNvPr id="91" name="Rectángulo redondeado 49">
            <a:extLst>
              <a:ext uri="{FF2B5EF4-FFF2-40B4-BE49-F238E27FC236}">
                <a16:creationId xmlns:a16="http://schemas.microsoft.com/office/drawing/2014/main" id="{70B06F0B-13CA-49EA-BECC-0FC94D327417}"/>
              </a:ext>
            </a:extLst>
          </p:cNvPr>
          <p:cNvSpPr/>
          <p:nvPr/>
        </p:nvSpPr>
        <p:spPr>
          <a:xfrm>
            <a:off x="9016105" y="1282688"/>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b="1" dirty="0">
                <a:solidFill>
                  <a:schemeClr val="bg1"/>
                </a:solidFill>
              </a:rPr>
              <a:t>Kit Protección</a:t>
            </a:r>
            <a:endParaRPr lang="es-CO" sz="1100" b="1" dirty="0">
              <a:solidFill>
                <a:schemeClr val="bg1"/>
              </a:solidFill>
            </a:endParaRPr>
          </a:p>
        </p:txBody>
      </p:sp>
      <p:sp>
        <p:nvSpPr>
          <p:cNvPr id="92" name="Rectángulo redondeado 49">
            <a:extLst>
              <a:ext uri="{FF2B5EF4-FFF2-40B4-BE49-F238E27FC236}">
                <a16:creationId xmlns:a16="http://schemas.microsoft.com/office/drawing/2014/main" id="{43394376-D8FA-4A72-92F5-4C3E78FC8837}"/>
              </a:ext>
            </a:extLst>
          </p:cNvPr>
          <p:cNvSpPr/>
          <p:nvPr/>
        </p:nvSpPr>
        <p:spPr>
          <a:xfrm>
            <a:off x="9981203" y="1282688"/>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050" b="1" dirty="0">
                <a:solidFill>
                  <a:schemeClr val="bg1"/>
                </a:solidFill>
              </a:rPr>
              <a:t>Decámetro</a:t>
            </a:r>
          </a:p>
        </p:txBody>
      </p:sp>
      <p:sp>
        <p:nvSpPr>
          <p:cNvPr id="93" name="Rectángulo redondeado 49">
            <a:extLst>
              <a:ext uri="{FF2B5EF4-FFF2-40B4-BE49-F238E27FC236}">
                <a16:creationId xmlns:a16="http://schemas.microsoft.com/office/drawing/2014/main" id="{8B16CD1A-1742-47B6-B2F9-CB2DB50B26D5}"/>
              </a:ext>
            </a:extLst>
          </p:cNvPr>
          <p:cNvSpPr/>
          <p:nvPr/>
        </p:nvSpPr>
        <p:spPr>
          <a:xfrm>
            <a:off x="10946301" y="1282687"/>
            <a:ext cx="887078"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b="1" dirty="0">
                <a:solidFill>
                  <a:schemeClr val="bg1"/>
                </a:solidFill>
              </a:rPr>
              <a:t>Teléfono Satelital</a:t>
            </a:r>
            <a:endParaRPr lang="es-CO" sz="1100" b="1" dirty="0">
              <a:solidFill>
                <a:schemeClr val="bg1"/>
              </a:solidFill>
            </a:endParaRPr>
          </a:p>
        </p:txBody>
      </p:sp>
      <p:sp>
        <p:nvSpPr>
          <p:cNvPr id="103" name="Rectángulo redondeado 49">
            <a:extLst>
              <a:ext uri="{FF2B5EF4-FFF2-40B4-BE49-F238E27FC236}">
                <a16:creationId xmlns:a16="http://schemas.microsoft.com/office/drawing/2014/main" id="{BA1DFB52-CB4E-4C6B-82B6-8DF934412FF4}"/>
              </a:ext>
            </a:extLst>
          </p:cNvPr>
          <p:cNvSpPr/>
          <p:nvPr/>
        </p:nvSpPr>
        <p:spPr>
          <a:xfrm>
            <a:off x="3242921" y="5353706"/>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ES" sz="2400" b="1" dirty="0">
                <a:solidFill>
                  <a:schemeClr val="bg1"/>
                </a:solidFill>
              </a:rPr>
              <a:t>13</a:t>
            </a:r>
            <a:endParaRPr lang="es-CO" sz="2400" b="1" dirty="0">
              <a:solidFill>
                <a:schemeClr val="bg1"/>
              </a:solidFill>
            </a:endParaRPr>
          </a:p>
        </p:txBody>
      </p:sp>
      <p:sp>
        <p:nvSpPr>
          <p:cNvPr id="104" name="Rectángulo redondeado 49">
            <a:extLst>
              <a:ext uri="{FF2B5EF4-FFF2-40B4-BE49-F238E27FC236}">
                <a16:creationId xmlns:a16="http://schemas.microsoft.com/office/drawing/2014/main" id="{DD0BC568-51F8-4F74-8062-954F35B94197}"/>
              </a:ext>
            </a:extLst>
          </p:cNvPr>
          <p:cNvSpPr/>
          <p:nvPr/>
        </p:nvSpPr>
        <p:spPr>
          <a:xfrm>
            <a:off x="4241016" y="5344137"/>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19</a:t>
            </a:r>
          </a:p>
        </p:txBody>
      </p:sp>
      <p:sp>
        <p:nvSpPr>
          <p:cNvPr id="105" name="Rectángulo redondeado 49">
            <a:extLst>
              <a:ext uri="{FF2B5EF4-FFF2-40B4-BE49-F238E27FC236}">
                <a16:creationId xmlns:a16="http://schemas.microsoft.com/office/drawing/2014/main" id="{61B6597D-8ABA-49FD-872B-E71CCDC56763}"/>
              </a:ext>
            </a:extLst>
          </p:cNvPr>
          <p:cNvSpPr/>
          <p:nvPr/>
        </p:nvSpPr>
        <p:spPr>
          <a:xfrm>
            <a:off x="5223426" y="5336677"/>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6" name="Rectángulo redondeado 49">
            <a:extLst>
              <a:ext uri="{FF2B5EF4-FFF2-40B4-BE49-F238E27FC236}">
                <a16:creationId xmlns:a16="http://schemas.microsoft.com/office/drawing/2014/main" id="{367CBE29-0B1C-4EF2-B664-4CD949B0AD55}"/>
              </a:ext>
            </a:extLst>
          </p:cNvPr>
          <p:cNvSpPr/>
          <p:nvPr/>
        </p:nvSpPr>
        <p:spPr>
          <a:xfrm>
            <a:off x="6184104" y="5329829"/>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7" name="Rectángulo redondeado 49">
            <a:extLst>
              <a:ext uri="{FF2B5EF4-FFF2-40B4-BE49-F238E27FC236}">
                <a16:creationId xmlns:a16="http://schemas.microsoft.com/office/drawing/2014/main" id="{3B588DE9-29DF-4E0F-94B3-1517AA0DC729}"/>
              </a:ext>
            </a:extLst>
          </p:cNvPr>
          <p:cNvSpPr/>
          <p:nvPr/>
        </p:nvSpPr>
        <p:spPr>
          <a:xfrm>
            <a:off x="7209816" y="5344137"/>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8" name="Rectángulo redondeado 49">
            <a:extLst>
              <a:ext uri="{FF2B5EF4-FFF2-40B4-BE49-F238E27FC236}">
                <a16:creationId xmlns:a16="http://schemas.microsoft.com/office/drawing/2014/main" id="{03958DC9-8CE3-4748-9D81-CCCA7C1DA133}"/>
              </a:ext>
            </a:extLst>
          </p:cNvPr>
          <p:cNvSpPr/>
          <p:nvPr/>
        </p:nvSpPr>
        <p:spPr>
          <a:xfrm>
            <a:off x="8109879" y="5353706"/>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09" name="Rectángulo redondeado 49">
            <a:extLst>
              <a:ext uri="{FF2B5EF4-FFF2-40B4-BE49-F238E27FC236}">
                <a16:creationId xmlns:a16="http://schemas.microsoft.com/office/drawing/2014/main" id="{B96DDEB9-D68C-4F26-B0EE-9C0CDF8268F0}"/>
              </a:ext>
            </a:extLst>
          </p:cNvPr>
          <p:cNvSpPr/>
          <p:nvPr/>
        </p:nvSpPr>
        <p:spPr>
          <a:xfrm>
            <a:off x="9074977" y="5351880"/>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10" name="Rectángulo redondeado 49">
            <a:extLst>
              <a:ext uri="{FF2B5EF4-FFF2-40B4-BE49-F238E27FC236}">
                <a16:creationId xmlns:a16="http://schemas.microsoft.com/office/drawing/2014/main" id="{3E03B6D4-BDF2-4BF1-8270-D9978FB95A01}"/>
              </a:ext>
            </a:extLst>
          </p:cNvPr>
          <p:cNvSpPr/>
          <p:nvPr/>
        </p:nvSpPr>
        <p:spPr>
          <a:xfrm>
            <a:off x="10020241" y="5336677"/>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11" name="Rectángulo redondeado 49">
            <a:extLst>
              <a:ext uri="{FF2B5EF4-FFF2-40B4-BE49-F238E27FC236}">
                <a16:creationId xmlns:a16="http://schemas.microsoft.com/office/drawing/2014/main" id="{E5A198EC-6AC6-4842-B8A5-8723245FD129}"/>
              </a:ext>
            </a:extLst>
          </p:cNvPr>
          <p:cNvSpPr/>
          <p:nvPr/>
        </p:nvSpPr>
        <p:spPr>
          <a:xfrm>
            <a:off x="10985339" y="5351879"/>
            <a:ext cx="809001"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2400" b="1" dirty="0">
                <a:solidFill>
                  <a:schemeClr val="bg1"/>
                </a:solidFill>
              </a:rPr>
              <a:t>32</a:t>
            </a:r>
          </a:p>
        </p:txBody>
      </p:sp>
      <p:sp>
        <p:nvSpPr>
          <p:cNvPr id="112" name="Rectángulo redondeado 49">
            <a:extLst>
              <a:ext uri="{FF2B5EF4-FFF2-40B4-BE49-F238E27FC236}">
                <a16:creationId xmlns:a16="http://schemas.microsoft.com/office/drawing/2014/main" id="{D471D2B1-E3F3-4723-986F-12DB02FB276A}"/>
              </a:ext>
            </a:extLst>
          </p:cNvPr>
          <p:cNvSpPr/>
          <p:nvPr/>
        </p:nvSpPr>
        <p:spPr>
          <a:xfrm>
            <a:off x="964054" y="5353706"/>
            <a:ext cx="136757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b="1" dirty="0">
                <a:solidFill>
                  <a:schemeClr val="bg1"/>
                </a:solidFill>
              </a:rPr>
              <a:t>TOTAL</a:t>
            </a:r>
          </a:p>
        </p:txBody>
      </p:sp>
      <p:graphicFrame>
        <p:nvGraphicFramePr>
          <p:cNvPr id="11" name="Tabla 10">
            <a:extLst>
              <a:ext uri="{FF2B5EF4-FFF2-40B4-BE49-F238E27FC236}">
                <a16:creationId xmlns:a16="http://schemas.microsoft.com/office/drawing/2014/main" id="{8E0D536C-C4DC-4DFE-B4D9-5A0D11A7706E}"/>
              </a:ext>
            </a:extLst>
          </p:cNvPr>
          <p:cNvGraphicFramePr>
            <a:graphicFrameLocks noGrp="1"/>
          </p:cNvGraphicFramePr>
          <p:nvPr/>
        </p:nvGraphicFramePr>
        <p:xfrm>
          <a:off x="3336321" y="2224115"/>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CO" sz="1800" b="0" i="0" u="none" strike="noStrike" dirty="0">
                          <a:solidFill>
                            <a:srgbClr val="000000"/>
                          </a:solidFill>
                          <a:effectLst/>
                          <a:latin typeface="Calibri" panose="020F0502020204030204" pitchFamily="34" charset="0"/>
                        </a:rPr>
                        <a:t>4</a:t>
                      </a: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CO" sz="1800" b="0" i="0" u="none" strike="noStrike" dirty="0">
                          <a:solidFill>
                            <a:srgbClr val="000000"/>
                          </a:solidFill>
                          <a:effectLst/>
                          <a:latin typeface="Calibri" panose="020F0502020204030204" pitchFamily="34" charset="0"/>
                        </a:rPr>
                        <a:t>4</a:t>
                      </a: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CO" sz="1800" b="0" i="0" u="none" strike="noStrike" dirty="0">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CO" sz="1800" b="0" i="0" u="none" strike="noStrike" dirty="0">
                          <a:solidFill>
                            <a:srgbClr val="000000"/>
                          </a:solidFill>
                          <a:effectLst/>
                          <a:latin typeface="Calibri" panose="020F0502020204030204" pitchFamily="34" charset="0"/>
                        </a:rPr>
                        <a:t>1</a:t>
                      </a: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CO" sz="1800" b="0" i="0" u="none" strike="noStrike" dirty="0">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113" name="Tabla 112">
            <a:extLst>
              <a:ext uri="{FF2B5EF4-FFF2-40B4-BE49-F238E27FC236}">
                <a16:creationId xmlns:a16="http://schemas.microsoft.com/office/drawing/2014/main" id="{EF506DDF-8F57-47B7-B1EF-37020E2B570D}"/>
              </a:ext>
            </a:extLst>
          </p:cNvPr>
          <p:cNvGraphicFramePr>
            <a:graphicFrameLocks noGrp="1"/>
          </p:cNvGraphicFramePr>
          <p:nvPr/>
        </p:nvGraphicFramePr>
        <p:xfrm>
          <a:off x="4310122" y="2222753"/>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CO" sz="1800" b="0" i="0" u="none" strike="noStrike" dirty="0">
                          <a:solidFill>
                            <a:srgbClr val="000000"/>
                          </a:solidFill>
                          <a:effectLst/>
                          <a:latin typeface="Calibri" panose="020F0502020204030204" pitchFamily="34" charset="0"/>
                        </a:rPr>
                        <a:t>6</a:t>
                      </a: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3</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3</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114" name="Tabla 113">
            <a:extLst>
              <a:ext uri="{FF2B5EF4-FFF2-40B4-BE49-F238E27FC236}">
                <a16:creationId xmlns:a16="http://schemas.microsoft.com/office/drawing/2014/main" id="{9B1AD613-8F39-4D45-9435-CC14FC9473C7}"/>
              </a:ext>
            </a:extLst>
          </p:cNvPr>
          <p:cNvGraphicFramePr>
            <a:graphicFrameLocks noGrp="1"/>
          </p:cNvGraphicFramePr>
          <p:nvPr/>
        </p:nvGraphicFramePr>
        <p:xfrm>
          <a:off x="5279000" y="2221825"/>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10</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CO" sz="1800" b="0" i="0" u="none" strike="noStrike" dirty="0">
                          <a:solidFill>
                            <a:srgbClr val="000000"/>
                          </a:solidFill>
                          <a:effectLst/>
                          <a:latin typeface="Calibri" panose="020F0502020204030204" pitchFamily="34" charset="0"/>
                        </a:rPr>
                        <a:t>9</a:t>
                      </a: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115" name="Tabla 114">
            <a:extLst>
              <a:ext uri="{FF2B5EF4-FFF2-40B4-BE49-F238E27FC236}">
                <a16:creationId xmlns:a16="http://schemas.microsoft.com/office/drawing/2014/main" id="{80CEC0CB-1AFB-4E7B-9F6D-318B9602FBE5}"/>
              </a:ext>
            </a:extLst>
          </p:cNvPr>
          <p:cNvGraphicFramePr>
            <a:graphicFrameLocks noGrp="1"/>
          </p:cNvGraphicFramePr>
          <p:nvPr/>
        </p:nvGraphicFramePr>
        <p:xfrm>
          <a:off x="6235952" y="2198490"/>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41" name="Tabla 40">
            <a:extLst>
              <a:ext uri="{FF2B5EF4-FFF2-40B4-BE49-F238E27FC236}">
                <a16:creationId xmlns:a16="http://schemas.microsoft.com/office/drawing/2014/main" id="{429FD53C-9234-4BE2-93A2-77D6151E61CD}"/>
              </a:ext>
            </a:extLst>
          </p:cNvPr>
          <p:cNvGraphicFramePr>
            <a:graphicFrameLocks noGrp="1"/>
          </p:cNvGraphicFramePr>
          <p:nvPr/>
        </p:nvGraphicFramePr>
        <p:xfrm>
          <a:off x="7202933" y="2229903"/>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10</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42" name="Tabla 41">
            <a:extLst>
              <a:ext uri="{FF2B5EF4-FFF2-40B4-BE49-F238E27FC236}">
                <a16:creationId xmlns:a16="http://schemas.microsoft.com/office/drawing/2014/main" id="{9D580636-679E-47AB-89D3-73A8A7486FDC}"/>
              </a:ext>
            </a:extLst>
          </p:cNvPr>
          <p:cNvGraphicFramePr>
            <a:graphicFrameLocks noGrp="1"/>
          </p:cNvGraphicFramePr>
          <p:nvPr/>
        </p:nvGraphicFramePr>
        <p:xfrm>
          <a:off x="8176734" y="2198490"/>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10</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46" name="Tabla 45">
            <a:extLst>
              <a:ext uri="{FF2B5EF4-FFF2-40B4-BE49-F238E27FC236}">
                <a16:creationId xmlns:a16="http://schemas.microsoft.com/office/drawing/2014/main" id="{BFA24988-0752-415F-9BDB-B3FA66770A79}"/>
              </a:ext>
            </a:extLst>
          </p:cNvPr>
          <p:cNvGraphicFramePr>
            <a:graphicFrameLocks noGrp="1"/>
          </p:cNvGraphicFramePr>
          <p:nvPr/>
        </p:nvGraphicFramePr>
        <p:xfrm>
          <a:off x="9109308" y="2198490"/>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10</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47" name="Tabla 46">
            <a:extLst>
              <a:ext uri="{FF2B5EF4-FFF2-40B4-BE49-F238E27FC236}">
                <a16:creationId xmlns:a16="http://schemas.microsoft.com/office/drawing/2014/main" id="{28293EF0-B013-4B62-902A-5583C0CFF03C}"/>
              </a:ext>
            </a:extLst>
          </p:cNvPr>
          <p:cNvGraphicFramePr>
            <a:graphicFrameLocks noGrp="1"/>
          </p:cNvGraphicFramePr>
          <p:nvPr/>
        </p:nvGraphicFramePr>
        <p:xfrm>
          <a:off x="10074405" y="2191030"/>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10</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graphicFrame>
        <p:nvGraphicFramePr>
          <p:cNvPr id="48" name="Tabla 47">
            <a:extLst>
              <a:ext uri="{FF2B5EF4-FFF2-40B4-BE49-F238E27FC236}">
                <a16:creationId xmlns:a16="http://schemas.microsoft.com/office/drawing/2014/main" id="{59640A8F-3ED0-4F82-833D-A9EC9E843F00}"/>
              </a:ext>
            </a:extLst>
          </p:cNvPr>
          <p:cNvGraphicFramePr>
            <a:graphicFrameLocks noGrp="1"/>
          </p:cNvGraphicFramePr>
          <p:nvPr/>
        </p:nvGraphicFramePr>
        <p:xfrm>
          <a:off x="11039502" y="2178208"/>
          <a:ext cx="700672" cy="2864830"/>
        </p:xfrm>
        <a:graphic>
          <a:graphicData uri="http://schemas.openxmlformats.org/drawingml/2006/table">
            <a:tbl>
              <a:tblPr>
                <a:tableStyleId>{5C22544A-7EE6-4342-B048-85BDC9FD1C3A}</a:tableStyleId>
              </a:tblPr>
              <a:tblGrid>
                <a:gridCol w="700672">
                  <a:extLst>
                    <a:ext uri="{9D8B030D-6E8A-4147-A177-3AD203B41FA5}">
                      <a16:colId xmlns:a16="http://schemas.microsoft.com/office/drawing/2014/main" val="2485492383"/>
                    </a:ext>
                  </a:extLst>
                </a:gridCol>
              </a:tblGrid>
              <a:tr h="572966">
                <a:tc>
                  <a:txBody>
                    <a:bodyPr/>
                    <a:lstStyle/>
                    <a:p>
                      <a:pPr algn="ctr" fontAlgn="ctr"/>
                      <a:r>
                        <a:rPr lang="es-ES" sz="1800" b="0" i="0" u="none" strike="noStrike" dirty="0">
                          <a:solidFill>
                            <a:srgbClr val="000000"/>
                          </a:solidFill>
                          <a:effectLst/>
                          <a:latin typeface="Calibri" panose="020F0502020204030204" pitchFamily="34" charset="0"/>
                        </a:rPr>
                        <a:t>10</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0997484"/>
                  </a:ext>
                </a:extLst>
              </a:tr>
              <a:tr h="572966">
                <a:tc>
                  <a:txBody>
                    <a:bodyPr/>
                    <a:lstStyle/>
                    <a:p>
                      <a:pPr algn="ctr" fontAlgn="ctr"/>
                      <a:r>
                        <a:rPr lang="es-ES" sz="1800" b="0" i="0" u="none" strike="noStrike" dirty="0">
                          <a:solidFill>
                            <a:srgbClr val="000000"/>
                          </a:solidFill>
                          <a:effectLst/>
                          <a:latin typeface="Calibri" panose="020F0502020204030204" pitchFamily="34" charset="0"/>
                        </a:rPr>
                        <a:t>9</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93737229"/>
                  </a:ext>
                </a:extLst>
              </a:tr>
              <a:tr h="572966">
                <a:tc>
                  <a:txBody>
                    <a:bodyPr/>
                    <a:lstStyle/>
                    <a:p>
                      <a:pPr algn="ctr" fontAlgn="ctr"/>
                      <a:r>
                        <a:rPr lang="es-ES" sz="1800" b="0" i="0" u="none" strike="noStrike" dirty="0">
                          <a:solidFill>
                            <a:srgbClr val="000000"/>
                          </a:solidFill>
                          <a:effectLst/>
                          <a:latin typeface="Calibri" panose="020F0502020204030204" pitchFamily="34" charset="0"/>
                        </a:rPr>
                        <a:t>5</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33168"/>
                  </a:ext>
                </a:extLst>
              </a:tr>
              <a:tr h="572966">
                <a:tc>
                  <a:txBody>
                    <a:bodyPr/>
                    <a:lstStyle/>
                    <a:p>
                      <a:pPr algn="ctr" fontAlgn="ctr"/>
                      <a:r>
                        <a:rPr lang="es-ES" sz="1800" b="0" i="0" u="none" strike="noStrike" dirty="0">
                          <a:solidFill>
                            <a:srgbClr val="000000"/>
                          </a:solidFill>
                          <a:effectLst/>
                          <a:latin typeface="Calibri" panose="020F0502020204030204" pitchFamily="34" charset="0"/>
                        </a:rPr>
                        <a:t>2</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1669845"/>
                  </a:ext>
                </a:extLst>
              </a:tr>
              <a:tr h="572966">
                <a:tc>
                  <a:txBody>
                    <a:bodyPr/>
                    <a:lstStyle/>
                    <a:p>
                      <a:pPr algn="ctr" fontAlgn="ctr"/>
                      <a:r>
                        <a:rPr lang="es-ES" sz="1800" b="0" i="0" u="none" strike="noStrike" dirty="0">
                          <a:solidFill>
                            <a:srgbClr val="000000"/>
                          </a:solidFill>
                          <a:effectLst/>
                          <a:latin typeface="Calibri" panose="020F0502020204030204" pitchFamily="34" charset="0"/>
                        </a:rPr>
                        <a:t>6</a:t>
                      </a:r>
                      <a:endParaRPr lang="es-CO"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5333239"/>
                  </a:ext>
                </a:extLst>
              </a:tr>
            </a:tbl>
          </a:graphicData>
        </a:graphic>
      </p:graphicFrame>
      <p:sp>
        <p:nvSpPr>
          <p:cNvPr id="49" name="Rectángulo redondeado 49">
            <a:extLst>
              <a:ext uri="{FF2B5EF4-FFF2-40B4-BE49-F238E27FC236}">
                <a16:creationId xmlns:a16="http://schemas.microsoft.com/office/drawing/2014/main" id="{AABBD702-B22E-4FCE-9DA0-1FDB918571FA}"/>
              </a:ext>
            </a:extLst>
          </p:cNvPr>
          <p:cNvSpPr/>
          <p:nvPr/>
        </p:nvSpPr>
        <p:spPr>
          <a:xfrm>
            <a:off x="617150" y="6117682"/>
            <a:ext cx="11051197" cy="331937"/>
          </a:xfrm>
          <a:prstGeom prst="roundRect">
            <a:avLst/>
          </a:prstGeom>
          <a:solidFill>
            <a:schemeClr val="bg1">
              <a:lumMod val="95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 32 funcionarios operativos (25 catastrales y 7 técnicos), 2 profesionales en derecho y 1 profesional en finanzas para un TOTAL de </a:t>
            </a:r>
            <a:r>
              <a:rPr lang="es-CO" sz="1600" b="1" dirty="0">
                <a:solidFill>
                  <a:schemeClr val="tx1"/>
                </a:solidFill>
              </a:rPr>
              <a:t>35</a:t>
            </a:r>
            <a:r>
              <a:rPr lang="es-CO" sz="1400" b="1" dirty="0">
                <a:solidFill>
                  <a:schemeClr val="tx1"/>
                </a:solidFill>
              </a:rPr>
              <a:t> funcionarios</a:t>
            </a:r>
          </a:p>
        </p:txBody>
      </p:sp>
    </p:spTree>
    <p:extLst>
      <p:ext uri="{BB962C8B-B14F-4D97-AF65-F5344CB8AC3E}">
        <p14:creationId xmlns:p14="http://schemas.microsoft.com/office/powerpoint/2010/main" val="2721156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8659048" y="6549292"/>
            <a:ext cx="352025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4493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43" name="CuadroTexto 42">
            <a:extLst>
              <a:ext uri="{FF2B5EF4-FFF2-40B4-BE49-F238E27FC236}">
                <a16:creationId xmlns:a16="http://schemas.microsoft.com/office/drawing/2014/main" id="{CF00CE45-E804-4540-B47C-ABC2E4DDA845}"/>
              </a:ext>
            </a:extLst>
          </p:cNvPr>
          <p:cNvSpPr txBox="1"/>
          <p:nvPr/>
        </p:nvSpPr>
        <p:spPr>
          <a:xfrm>
            <a:off x="2261744" y="244666"/>
            <a:ext cx="5717937"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s-CO" sz="3200" b="1" dirty="0">
                <a:solidFill>
                  <a:srgbClr val="0070C0"/>
                </a:solidFill>
                <a:latin typeface="Calibri" panose="020F0502020204030204" pitchFamily="34" charset="0"/>
              </a:rPr>
              <a:t>COSTOS APROX. ENLACES</a:t>
            </a:r>
            <a:endParaRPr lang="es-CO" sz="1600" dirty="0">
              <a:solidFill>
                <a:srgbClr val="0070C0"/>
              </a:solidFill>
            </a:endParaRPr>
          </a:p>
        </p:txBody>
      </p:sp>
      <p:sp>
        <p:nvSpPr>
          <p:cNvPr id="52" name="Rectángulo redondeado 49">
            <a:extLst>
              <a:ext uri="{FF2B5EF4-FFF2-40B4-BE49-F238E27FC236}">
                <a16:creationId xmlns:a16="http://schemas.microsoft.com/office/drawing/2014/main" id="{2616A80C-14D1-4FBC-9F88-BA3353011A1C}"/>
              </a:ext>
            </a:extLst>
          </p:cNvPr>
          <p:cNvSpPr/>
          <p:nvPr/>
        </p:nvSpPr>
        <p:spPr>
          <a:xfrm>
            <a:off x="1254292" y="951289"/>
            <a:ext cx="1367572"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b="1" dirty="0">
                <a:solidFill>
                  <a:schemeClr val="bg1"/>
                </a:solidFill>
              </a:rPr>
              <a:t>BLOQUE</a:t>
            </a:r>
          </a:p>
        </p:txBody>
      </p:sp>
      <p:sp>
        <p:nvSpPr>
          <p:cNvPr id="53" name="Rectángulo redondeado 54">
            <a:extLst>
              <a:ext uri="{FF2B5EF4-FFF2-40B4-BE49-F238E27FC236}">
                <a16:creationId xmlns:a16="http://schemas.microsoft.com/office/drawing/2014/main" id="{28F0C814-7BB5-4300-AC06-2987ED432010}"/>
              </a:ext>
            </a:extLst>
          </p:cNvPr>
          <p:cNvSpPr/>
          <p:nvPr/>
        </p:nvSpPr>
        <p:spPr>
          <a:xfrm>
            <a:off x="637111" y="5097538"/>
            <a:ext cx="2645034" cy="424046"/>
          </a:xfrm>
          <a:prstGeom prst="roundRect">
            <a:avLst/>
          </a:prstGeom>
          <a:solidFill>
            <a:srgbClr val="52DBDE"/>
          </a:solidFill>
          <a:ln w="28575">
            <a:solidFill>
              <a:srgbClr val="85DFFF"/>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BOCAC</a:t>
            </a:r>
          </a:p>
        </p:txBody>
      </p:sp>
      <p:sp>
        <p:nvSpPr>
          <p:cNvPr id="103" name="Rectángulo redondeado 49">
            <a:extLst>
              <a:ext uri="{FF2B5EF4-FFF2-40B4-BE49-F238E27FC236}">
                <a16:creationId xmlns:a16="http://schemas.microsoft.com/office/drawing/2014/main" id="{BA1DFB52-CB4E-4C6B-82B6-8DF934412FF4}"/>
              </a:ext>
            </a:extLst>
          </p:cNvPr>
          <p:cNvSpPr/>
          <p:nvPr/>
        </p:nvSpPr>
        <p:spPr>
          <a:xfrm>
            <a:off x="3641715" y="1629527"/>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$14.160.000 </a:t>
            </a:r>
          </a:p>
          <a:p>
            <a:pPr algn="ctr"/>
            <a:r>
              <a:rPr lang="es-ES" sz="1200" b="1" dirty="0">
                <a:solidFill>
                  <a:schemeClr val="tx1"/>
                </a:solidFill>
              </a:rPr>
              <a:t>(2 enlaces,  24 días)</a:t>
            </a:r>
          </a:p>
        </p:txBody>
      </p:sp>
      <p:sp>
        <p:nvSpPr>
          <p:cNvPr id="39" name="Rectángulo redondeado 45">
            <a:extLst>
              <a:ext uri="{FF2B5EF4-FFF2-40B4-BE49-F238E27FC236}">
                <a16:creationId xmlns:a16="http://schemas.microsoft.com/office/drawing/2014/main" id="{F601A06E-CEF0-4A1A-BFF7-C1989C277ABA}"/>
              </a:ext>
            </a:extLst>
          </p:cNvPr>
          <p:cNvSpPr/>
          <p:nvPr/>
        </p:nvSpPr>
        <p:spPr>
          <a:xfrm>
            <a:off x="610531" y="1625291"/>
            <a:ext cx="2645034" cy="473121"/>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NOROCCIDENTAL</a:t>
            </a:r>
          </a:p>
        </p:txBody>
      </p:sp>
      <p:sp>
        <p:nvSpPr>
          <p:cNvPr id="44" name="Rectángulo redondeado 46">
            <a:extLst>
              <a:ext uri="{FF2B5EF4-FFF2-40B4-BE49-F238E27FC236}">
                <a16:creationId xmlns:a16="http://schemas.microsoft.com/office/drawing/2014/main" id="{EA7AD86C-6711-46E3-B4B9-07BB890AD4CA}"/>
              </a:ext>
            </a:extLst>
          </p:cNvPr>
          <p:cNvSpPr/>
          <p:nvPr/>
        </p:nvSpPr>
        <p:spPr>
          <a:xfrm>
            <a:off x="610531" y="2997750"/>
            <a:ext cx="2645034" cy="508089"/>
          </a:xfrm>
          <a:prstGeom prst="roundRect">
            <a:avLst/>
          </a:prstGeom>
          <a:solidFill>
            <a:srgbClr val="92D050"/>
          </a:solidFill>
          <a:ln w="28575">
            <a:solidFill>
              <a:srgbClr val="92D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ORIENTAL</a:t>
            </a:r>
          </a:p>
        </p:txBody>
      </p:sp>
      <p:sp>
        <p:nvSpPr>
          <p:cNvPr id="45" name="Rectángulo redondeado 47">
            <a:extLst>
              <a:ext uri="{FF2B5EF4-FFF2-40B4-BE49-F238E27FC236}">
                <a16:creationId xmlns:a16="http://schemas.microsoft.com/office/drawing/2014/main" id="{407B9B8E-3793-4DB8-B7DE-01D4F2359183}"/>
              </a:ext>
            </a:extLst>
          </p:cNvPr>
          <p:cNvSpPr/>
          <p:nvPr/>
        </p:nvSpPr>
        <p:spPr>
          <a:xfrm>
            <a:off x="647602" y="3699982"/>
            <a:ext cx="2645034" cy="508089"/>
          </a:xfrm>
          <a:prstGeom prst="roundRect">
            <a:avLst/>
          </a:prstGeom>
          <a:solidFill>
            <a:srgbClr val="F8A808"/>
          </a:solidFill>
          <a:ln w="28575">
            <a:solidFill>
              <a:srgbClr val="F8A808"/>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tx1"/>
                </a:solidFill>
              </a:rPr>
              <a:t>SUR</a:t>
            </a:r>
          </a:p>
        </p:txBody>
      </p:sp>
      <p:sp>
        <p:nvSpPr>
          <p:cNvPr id="51" name="Rectángulo redondeado 48">
            <a:extLst>
              <a:ext uri="{FF2B5EF4-FFF2-40B4-BE49-F238E27FC236}">
                <a16:creationId xmlns:a16="http://schemas.microsoft.com/office/drawing/2014/main" id="{49713469-5B01-4344-B52A-534D4B1012BB}"/>
              </a:ext>
            </a:extLst>
          </p:cNvPr>
          <p:cNvSpPr/>
          <p:nvPr/>
        </p:nvSpPr>
        <p:spPr>
          <a:xfrm>
            <a:off x="647602" y="4413617"/>
            <a:ext cx="2645034" cy="450598"/>
          </a:xfrm>
          <a:prstGeom prst="roundRect">
            <a:avLst/>
          </a:prstGeom>
          <a:solidFill>
            <a:srgbClr val="FF0000"/>
          </a:solidFill>
          <a:ln w="28575">
            <a:solidFill>
              <a:srgbClr val="FF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CARIBE</a:t>
            </a:r>
          </a:p>
        </p:txBody>
      </p:sp>
      <p:sp>
        <p:nvSpPr>
          <p:cNvPr id="101" name="Rectángulo redondeado 49">
            <a:extLst>
              <a:ext uri="{FF2B5EF4-FFF2-40B4-BE49-F238E27FC236}">
                <a16:creationId xmlns:a16="http://schemas.microsoft.com/office/drawing/2014/main" id="{307F4047-3423-4C66-AE37-F0601F7516C9}"/>
              </a:ext>
            </a:extLst>
          </p:cNvPr>
          <p:cNvSpPr/>
          <p:nvPr/>
        </p:nvSpPr>
        <p:spPr>
          <a:xfrm>
            <a:off x="4236583" y="1002299"/>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Enlaces Nacionales</a:t>
            </a:r>
          </a:p>
        </p:txBody>
      </p:sp>
      <p:sp>
        <p:nvSpPr>
          <p:cNvPr id="37" name="Rectángulo redondeado 49">
            <a:extLst>
              <a:ext uri="{FF2B5EF4-FFF2-40B4-BE49-F238E27FC236}">
                <a16:creationId xmlns:a16="http://schemas.microsoft.com/office/drawing/2014/main" id="{E17CFF7B-CF93-4A2A-A467-9CC8A0903C49}"/>
              </a:ext>
            </a:extLst>
          </p:cNvPr>
          <p:cNvSpPr/>
          <p:nvPr/>
        </p:nvSpPr>
        <p:spPr>
          <a:xfrm>
            <a:off x="7400407" y="1001540"/>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Enlaces Territoriales</a:t>
            </a:r>
          </a:p>
        </p:txBody>
      </p:sp>
      <p:sp>
        <p:nvSpPr>
          <p:cNvPr id="38" name="Rectángulo redondeado 49">
            <a:extLst>
              <a:ext uri="{FF2B5EF4-FFF2-40B4-BE49-F238E27FC236}">
                <a16:creationId xmlns:a16="http://schemas.microsoft.com/office/drawing/2014/main" id="{0BB40C6D-464F-40EB-818A-14529A19C824}"/>
              </a:ext>
            </a:extLst>
          </p:cNvPr>
          <p:cNvSpPr/>
          <p:nvPr/>
        </p:nvSpPr>
        <p:spPr>
          <a:xfrm>
            <a:off x="10054861" y="1001541"/>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TOTAL</a:t>
            </a:r>
          </a:p>
        </p:txBody>
      </p:sp>
      <p:sp>
        <p:nvSpPr>
          <p:cNvPr id="41" name="Rectángulo redondeado 49">
            <a:extLst>
              <a:ext uri="{FF2B5EF4-FFF2-40B4-BE49-F238E27FC236}">
                <a16:creationId xmlns:a16="http://schemas.microsoft.com/office/drawing/2014/main" id="{5AA27D21-76E1-4AC7-A932-72059D5B40EB}"/>
              </a:ext>
            </a:extLst>
          </p:cNvPr>
          <p:cNvSpPr/>
          <p:nvPr/>
        </p:nvSpPr>
        <p:spPr>
          <a:xfrm>
            <a:off x="9962677" y="1625291"/>
            <a:ext cx="1759313"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b="1" dirty="0">
                <a:solidFill>
                  <a:schemeClr val="tx1"/>
                </a:solidFill>
              </a:rPr>
              <a:t>$46.610.000</a:t>
            </a:r>
            <a:endParaRPr lang="es-CO" b="1" dirty="0">
              <a:solidFill>
                <a:schemeClr val="tx1"/>
              </a:solidFill>
            </a:endParaRPr>
          </a:p>
        </p:txBody>
      </p:sp>
      <p:sp>
        <p:nvSpPr>
          <p:cNvPr id="42" name="Rectángulo redondeado 49">
            <a:extLst>
              <a:ext uri="{FF2B5EF4-FFF2-40B4-BE49-F238E27FC236}">
                <a16:creationId xmlns:a16="http://schemas.microsoft.com/office/drawing/2014/main" id="{B26C4D0B-3BD9-40D6-8222-25F300425439}"/>
              </a:ext>
            </a:extLst>
          </p:cNvPr>
          <p:cNvSpPr/>
          <p:nvPr/>
        </p:nvSpPr>
        <p:spPr>
          <a:xfrm>
            <a:off x="6805539" y="1625291"/>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$32.450.000</a:t>
            </a:r>
          </a:p>
          <a:p>
            <a:pPr algn="ctr"/>
            <a:r>
              <a:rPr lang="es-ES" sz="1200" b="1" dirty="0">
                <a:solidFill>
                  <a:schemeClr val="tx1"/>
                </a:solidFill>
              </a:rPr>
              <a:t>(1 enlace, 14 días), (2 enlaces, 48 días)</a:t>
            </a:r>
            <a:endParaRPr lang="es-CO" sz="1600" b="1" dirty="0">
              <a:solidFill>
                <a:schemeClr val="tx1"/>
              </a:solidFill>
            </a:endParaRPr>
          </a:p>
        </p:txBody>
      </p:sp>
      <p:sp>
        <p:nvSpPr>
          <p:cNvPr id="46" name="Rectángulo redondeado 49">
            <a:extLst>
              <a:ext uri="{FF2B5EF4-FFF2-40B4-BE49-F238E27FC236}">
                <a16:creationId xmlns:a16="http://schemas.microsoft.com/office/drawing/2014/main" id="{D40A3102-0EE6-45A7-83B8-EC7F45FF4252}"/>
              </a:ext>
            </a:extLst>
          </p:cNvPr>
          <p:cNvSpPr/>
          <p:nvPr/>
        </p:nvSpPr>
        <p:spPr>
          <a:xfrm>
            <a:off x="3638286" y="3001987"/>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$35.400.000 </a:t>
            </a:r>
          </a:p>
          <a:p>
            <a:pPr algn="ctr"/>
            <a:r>
              <a:rPr lang="es-ES" sz="1200" b="1" dirty="0">
                <a:solidFill>
                  <a:schemeClr val="tx1"/>
                </a:solidFill>
              </a:rPr>
              <a:t>(4 enlaces,  30 días)</a:t>
            </a:r>
          </a:p>
        </p:txBody>
      </p:sp>
      <p:sp>
        <p:nvSpPr>
          <p:cNvPr id="47" name="Rectángulo redondeado 49">
            <a:extLst>
              <a:ext uri="{FF2B5EF4-FFF2-40B4-BE49-F238E27FC236}">
                <a16:creationId xmlns:a16="http://schemas.microsoft.com/office/drawing/2014/main" id="{BE9A99E9-9A95-482C-8E5E-753CB4B9B2D0}"/>
              </a:ext>
            </a:extLst>
          </p:cNvPr>
          <p:cNvSpPr/>
          <p:nvPr/>
        </p:nvSpPr>
        <p:spPr>
          <a:xfrm>
            <a:off x="6802110" y="2997751"/>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$74.930.000</a:t>
            </a:r>
          </a:p>
          <a:p>
            <a:pPr algn="ctr"/>
            <a:r>
              <a:rPr lang="es-ES" sz="1200" b="1" dirty="0">
                <a:solidFill>
                  <a:schemeClr val="tx1"/>
                </a:solidFill>
              </a:rPr>
              <a:t>(1 enlace, 14 días), (4 enlaces, 60 días)</a:t>
            </a:r>
            <a:endParaRPr lang="es-CO" sz="1600" b="1" dirty="0">
              <a:solidFill>
                <a:schemeClr val="tx1"/>
              </a:solidFill>
            </a:endParaRPr>
          </a:p>
        </p:txBody>
      </p:sp>
      <p:sp>
        <p:nvSpPr>
          <p:cNvPr id="48" name="Rectángulo redondeado 49">
            <a:extLst>
              <a:ext uri="{FF2B5EF4-FFF2-40B4-BE49-F238E27FC236}">
                <a16:creationId xmlns:a16="http://schemas.microsoft.com/office/drawing/2014/main" id="{DDDE8BBE-E8F0-4A4F-8951-E3C9B65BF28F}"/>
              </a:ext>
            </a:extLst>
          </p:cNvPr>
          <p:cNvSpPr/>
          <p:nvPr/>
        </p:nvSpPr>
        <p:spPr>
          <a:xfrm>
            <a:off x="1149280" y="5694998"/>
            <a:ext cx="1587764" cy="473121"/>
          </a:xfrm>
          <a:prstGeom prst="roundRect">
            <a:avLst/>
          </a:prstGeom>
          <a:solidFill>
            <a:schemeClr val="accent5">
              <a:lumMod val="50000"/>
            </a:schemeClr>
          </a:solidFill>
          <a:ln w="28575">
            <a:solidFill>
              <a:schemeClr val="accent5">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b="1" dirty="0">
                <a:solidFill>
                  <a:schemeClr val="bg1"/>
                </a:solidFill>
              </a:rPr>
              <a:t>TOTAL</a:t>
            </a:r>
          </a:p>
        </p:txBody>
      </p:sp>
      <p:sp>
        <p:nvSpPr>
          <p:cNvPr id="49" name="Rectángulo redondeado 49">
            <a:extLst>
              <a:ext uri="{FF2B5EF4-FFF2-40B4-BE49-F238E27FC236}">
                <a16:creationId xmlns:a16="http://schemas.microsoft.com/office/drawing/2014/main" id="{CA4E5967-F572-4C7D-AD3B-ADDA73F5CE94}"/>
              </a:ext>
            </a:extLst>
          </p:cNvPr>
          <p:cNvSpPr/>
          <p:nvPr/>
        </p:nvSpPr>
        <p:spPr>
          <a:xfrm>
            <a:off x="9969363" y="2997750"/>
            <a:ext cx="1759313"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b="1" dirty="0">
                <a:solidFill>
                  <a:schemeClr val="tx1"/>
                </a:solidFill>
              </a:rPr>
              <a:t>$110.330.000</a:t>
            </a:r>
            <a:endParaRPr lang="es-CO" b="1" dirty="0">
              <a:solidFill>
                <a:schemeClr val="tx1"/>
              </a:solidFill>
            </a:endParaRPr>
          </a:p>
        </p:txBody>
      </p:sp>
      <p:sp>
        <p:nvSpPr>
          <p:cNvPr id="50" name="Rectángulo redondeado 49">
            <a:extLst>
              <a:ext uri="{FF2B5EF4-FFF2-40B4-BE49-F238E27FC236}">
                <a16:creationId xmlns:a16="http://schemas.microsoft.com/office/drawing/2014/main" id="{5579F888-5171-433D-9F6B-40712CF6222F}"/>
              </a:ext>
            </a:extLst>
          </p:cNvPr>
          <p:cNvSpPr/>
          <p:nvPr/>
        </p:nvSpPr>
        <p:spPr>
          <a:xfrm>
            <a:off x="3638286" y="3699982"/>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$17.700.000 </a:t>
            </a:r>
          </a:p>
          <a:p>
            <a:pPr algn="ctr"/>
            <a:r>
              <a:rPr lang="es-ES" sz="1200" b="1" dirty="0">
                <a:solidFill>
                  <a:schemeClr val="tx1"/>
                </a:solidFill>
              </a:rPr>
              <a:t>(2 enlaces,  30 días)</a:t>
            </a:r>
          </a:p>
        </p:txBody>
      </p:sp>
      <p:sp>
        <p:nvSpPr>
          <p:cNvPr id="54" name="Rectángulo redondeado 49">
            <a:extLst>
              <a:ext uri="{FF2B5EF4-FFF2-40B4-BE49-F238E27FC236}">
                <a16:creationId xmlns:a16="http://schemas.microsoft.com/office/drawing/2014/main" id="{6D34CE90-8345-49E6-8686-596F995D2F76}"/>
              </a:ext>
            </a:extLst>
          </p:cNvPr>
          <p:cNvSpPr/>
          <p:nvPr/>
        </p:nvSpPr>
        <p:spPr>
          <a:xfrm>
            <a:off x="6802110" y="3695746"/>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$39.530.000</a:t>
            </a:r>
          </a:p>
          <a:p>
            <a:pPr algn="ctr"/>
            <a:r>
              <a:rPr lang="es-ES" sz="1200" b="1" dirty="0">
                <a:solidFill>
                  <a:schemeClr val="tx1"/>
                </a:solidFill>
              </a:rPr>
              <a:t>(1 enlace, 14 días), (2 enlaces, 60 días)</a:t>
            </a:r>
            <a:endParaRPr lang="es-CO" sz="1600" b="1" dirty="0">
              <a:solidFill>
                <a:schemeClr val="tx1"/>
              </a:solidFill>
            </a:endParaRPr>
          </a:p>
        </p:txBody>
      </p:sp>
      <p:sp>
        <p:nvSpPr>
          <p:cNvPr id="55" name="Rectángulo redondeado 49">
            <a:extLst>
              <a:ext uri="{FF2B5EF4-FFF2-40B4-BE49-F238E27FC236}">
                <a16:creationId xmlns:a16="http://schemas.microsoft.com/office/drawing/2014/main" id="{6B17D04B-7226-47D5-A3C0-BC8A222FBCF6}"/>
              </a:ext>
            </a:extLst>
          </p:cNvPr>
          <p:cNvSpPr/>
          <p:nvPr/>
        </p:nvSpPr>
        <p:spPr>
          <a:xfrm>
            <a:off x="9969363" y="3695745"/>
            <a:ext cx="1759313"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b="1" dirty="0">
                <a:solidFill>
                  <a:schemeClr val="tx1"/>
                </a:solidFill>
              </a:rPr>
              <a:t>$57.230.000</a:t>
            </a:r>
            <a:endParaRPr lang="es-CO" b="1" dirty="0">
              <a:solidFill>
                <a:schemeClr val="tx1"/>
              </a:solidFill>
            </a:endParaRPr>
          </a:p>
        </p:txBody>
      </p:sp>
      <p:sp>
        <p:nvSpPr>
          <p:cNvPr id="56" name="Rectángulo redondeado 49">
            <a:extLst>
              <a:ext uri="{FF2B5EF4-FFF2-40B4-BE49-F238E27FC236}">
                <a16:creationId xmlns:a16="http://schemas.microsoft.com/office/drawing/2014/main" id="{431CD73D-3799-4779-8224-8AFF97C37819}"/>
              </a:ext>
            </a:extLst>
          </p:cNvPr>
          <p:cNvSpPr/>
          <p:nvPr/>
        </p:nvSpPr>
        <p:spPr>
          <a:xfrm>
            <a:off x="3670327" y="4393912"/>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$4.425.000</a:t>
            </a:r>
          </a:p>
          <a:p>
            <a:pPr algn="ctr"/>
            <a:r>
              <a:rPr lang="es-ES" sz="1200" b="1" dirty="0">
                <a:solidFill>
                  <a:schemeClr val="tx1"/>
                </a:solidFill>
              </a:rPr>
              <a:t>(1 enlaces, 15 días)</a:t>
            </a:r>
          </a:p>
        </p:txBody>
      </p:sp>
      <p:sp>
        <p:nvSpPr>
          <p:cNvPr id="57" name="Rectángulo redondeado 49">
            <a:extLst>
              <a:ext uri="{FF2B5EF4-FFF2-40B4-BE49-F238E27FC236}">
                <a16:creationId xmlns:a16="http://schemas.microsoft.com/office/drawing/2014/main" id="{2A1120D0-8A65-47C0-A9E9-C3C4B1A20DCF}"/>
              </a:ext>
            </a:extLst>
          </p:cNvPr>
          <p:cNvSpPr/>
          <p:nvPr/>
        </p:nvSpPr>
        <p:spPr>
          <a:xfrm>
            <a:off x="6834151" y="4389676"/>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$10.915.000</a:t>
            </a:r>
          </a:p>
          <a:p>
            <a:pPr algn="ctr"/>
            <a:r>
              <a:rPr lang="es-ES" sz="1200" b="1" dirty="0">
                <a:solidFill>
                  <a:schemeClr val="tx1"/>
                </a:solidFill>
              </a:rPr>
              <a:t>(1 enlace, 7 días), (1 enlaces, 30 días)</a:t>
            </a:r>
            <a:endParaRPr lang="es-CO" sz="1600" b="1" dirty="0">
              <a:solidFill>
                <a:schemeClr val="tx1"/>
              </a:solidFill>
            </a:endParaRPr>
          </a:p>
        </p:txBody>
      </p:sp>
      <p:sp>
        <p:nvSpPr>
          <p:cNvPr id="58" name="Rectángulo redondeado 49">
            <a:extLst>
              <a:ext uri="{FF2B5EF4-FFF2-40B4-BE49-F238E27FC236}">
                <a16:creationId xmlns:a16="http://schemas.microsoft.com/office/drawing/2014/main" id="{6F381DD8-3003-44AA-A077-24D4428937BC}"/>
              </a:ext>
            </a:extLst>
          </p:cNvPr>
          <p:cNvSpPr/>
          <p:nvPr/>
        </p:nvSpPr>
        <p:spPr>
          <a:xfrm>
            <a:off x="10001404" y="4389675"/>
            <a:ext cx="1759313"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b="1" dirty="0">
                <a:solidFill>
                  <a:schemeClr val="tx1"/>
                </a:solidFill>
              </a:rPr>
              <a:t>$15.340.000</a:t>
            </a:r>
            <a:endParaRPr lang="es-CO" b="1" dirty="0">
              <a:solidFill>
                <a:schemeClr val="tx1"/>
              </a:solidFill>
            </a:endParaRPr>
          </a:p>
        </p:txBody>
      </p:sp>
      <p:sp>
        <p:nvSpPr>
          <p:cNvPr id="59" name="Rectángulo redondeado 49">
            <a:extLst>
              <a:ext uri="{FF2B5EF4-FFF2-40B4-BE49-F238E27FC236}">
                <a16:creationId xmlns:a16="http://schemas.microsoft.com/office/drawing/2014/main" id="{AEA76D4E-65C5-4AE6-B004-4BB16776BF9F}"/>
              </a:ext>
            </a:extLst>
          </p:cNvPr>
          <p:cNvSpPr/>
          <p:nvPr/>
        </p:nvSpPr>
        <p:spPr>
          <a:xfrm>
            <a:off x="3661611" y="5047775"/>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$20.650.000 </a:t>
            </a:r>
          </a:p>
          <a:p>
            <a:pPr algn="ctr"/>
            <a:r>
              <a:rPr lang="es-ES" sz="1200" b="1" dirty="0">
                <a:solidFill>
                  <a:schemeClr val="tx1"/>
                </a:solidFill>
              </a:rPr>
              <a:t>( 2 enlaces,  35 días)</a:t>
            </a:r>
          </a:p>
        </p:txBody>
      </p:sp>
      <p:sp>
        <p:nvSpPr>
          <p:cNvPr id="60" name="Rectángulo redondeado 49">
            <a:extLst>
              <a:ext uri="{FF2B5EF4-FFF2-40B4-BE49-F238E27FC236}">
                <a16:creationId xmlns:a16="http://schemas.microsoft.com/office/drawing/2014/main" id="{269DFD4D-ED1C-4166-8144-23BD09423D7C}"/>
              </a:ext>
            </a:extLst>
          </p:cNvPr>
          <p:cNvSpPr/>
          <p:nvPr/>
        </p:nvSpPr>
        <p:spPr>
          <a:xfrm>
            <a:off x="6825435" y="5043539"/>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$47.495.000</a:t>
            </a:r>
          </a:p>
          <a:p>
            <a:pPr algn="ctr"/>
            <a:r>
              <a:rPr lang="es-ES" sz="1200" b="1" dirty="0">
                <a:solidFill>
                  <a:schemeClr val="tx1"/>
                </a:solidFill>
              </a:rPr>
              <a:t>(1 enlace, 21 días), (2 enlaces,70 días)</a:t>
            </a:r>
            <a:endParaRPr lang="es-CO" sz="1600" b="1" dirty="0">
              <a:solidFill>
                <a:schemeClr val="tx1"/>
              </a:solidFill>
            </a:endParaRPr>
          </a:p>
        </p:txBody>
      </p:sp>
      <p:sp>
        <p:nvSpPr>
          <p:cNvPr id="61" name="Rectángulo redondeado 49">
            <a:extLst>
              <a:ext uri="{FF2B5EF4-FFF2-40B4-BE49-F238E27FC236}">
                <a16:creationId xmlns:a16="http://schemas.microsoft.com/office/drawing/2014/main" id="{E9A25421-C5D1-4ADA-BEF1-CB896A579C4E}"/>
              </a:ext>
            </a:extLst>
          </p:cNvPr>
          <p:cNvSpPr/>
          <p:nvPr/>
        </p:nvSpPr>
        <p:spPr>
          <a:xfrm>
            <a:off x="9992688" y="5043538"/>
            <a:ext cx="1759313"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b="1" dirty="0">
                <a:solidFill>
                  <a:schemeClr val="tx1"/>
                </a:solidFill>
              </a:rPr>
              <a:t>$69.145.000</a:t>
            </a:r>
            <a:endParaRPr lang="es-CO" b="1" dirty="0">
              <a:solidFill>
                <a:schemeClr val="tx1"/>
              </a:solidFill>
            </a:endParaRPr>
          </a:p>
        </p:txBody>
      </p:sp>
      <p:sp>
        <p:nvSpPr>
          <p:cNvPr id="62" name="Rectángulo redondeado 49">
            <a:extLst>
              <a:ext uri="{FF2B5EF4-FFF2-40B4-BE49-F238E27FC236}">
                <a16:creationId xmlns:a16="http://schemas.microsoft.com/office/drawing/2014/main" id="{E4DD5A61-0DD5-4AD7-A0F2-AD8E4CE369E8}"/>
              </a:ext>
            </a:extLst>
          </p:cNvPr>
          <p:cNvSpPr/>
          <p:nvPr/>
        </p:nvSpPr>
        <p:spPr>
          <a:xfrm>
            <a:off x="3665040" y="5703511"/>
            <a:ext cx="2784358" cy="473121"/>
          </a:xfrm>
          <a:prstGeom prst="roundRect">
            <a:avLst/>
          </a:prstGeom>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$105.905.000 </a:t>
            </a:r>
          </a:p>
          <a:p>
            <a:pPr algn="ctr"/>
            <a:r>
              <a:rPr lang="es-ES" sz="1200" b="1" dirty="0">
                <a:solidFill>
                  <a:schemeClr val="tx1"/>
                </a:solidFill>
              </a:rPr>
              <a:t>(13 enlaces)</a:t>
            </a:r>
          </a:p>
        </p:txBody>
      </p:sp>
      <p:sp>
        <p:nvSpPr>
          <p:cNvPr id="63" name="Rectángulo redondeado 49">
            <a:extLst>
              <a:ext uri="{FF2B5EF4-FFF2-40B4-BE49-F238E27FC236}">
                <a16:creationId xmlns:a16="http://schemas.microsoft.com/office/drawing/2014/main" id="{7E00141B-4342-4EFB-A159-0D012F1AFA60}"/>
              </a:ext>
            </a:extLst>
          </p:cNvPr>
          <p:cNvSpPr/>
          <p:nvPr/>
        </p:nvSpPr>
        <p:spPr>
          <a:xfrm>
            <a:off x="6828864" y="5694997"/>
            <a:ext cx="2784358" cy="473121"/>
          </a:xfrm>
          <a:prstGeom prst="roundRect">
            <a:avLst/>
          </a:prstGeom>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$234.820.000 </a:t>
            </a:r>
          </a:p>
          <a:p>
            <a:pPr algn="ctr"/>
            <a:r>
              <a:rPr lang="es-ES" sz="1200" b="1" dirty="0">
                <a:solidFill>
                  <a:schemeClr val="tx1"/>
                </a:solidFill>
              </a:rPr>
              <a:t>(19 enlaces)</a:t>
            </a:r>
          </a:p>
        </p:txBody>
      </p:sp>
      <p:sp>
        <p:nvSpPr>
          <p:cNvPr id="64" name="Rectángulo redondeado 49">
            <a:extLst>
              <a:ext uri="{FF2B5EF4-FFF2-40B4-BE49-F238E27FC236}">
                <a16:creationId xmlns:a16="http://schemas.microsoft.com/office/drawing/2014/main" id="{104A09B5-D5B9-4837-AB17-B835B880FDA9}"/>
              </a:ext>
            </a:extLst>
          </p:cNvPr>
          <p:cNvSpPr/>
          <p:nvPr/>
        </p:nvSpPr>
        <p:spPr>
          <a:xfrm>
            <a:off x="9992688" y="5690646"/>
            <a:ext cx="1759313" cy="473121"/>
          </a:xfrm>
          <a:prstGeom prst="roundRect">
            <a:avLst/>
          </a:prstGeom>
          <a:solidFill>
            <a:schemeClr val="bg2">
              <a:lumMod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2000" b="1" dirty="0">
                <a:solidFill>
                  <a:schemeClr val="bg1"/>
                </a:solidFill>
              </a:rPr>
              <a:t>$340.725.000</a:t>
            </a:r>
            <a:endParaRPr lang="es-CO" sz="2000" b="1" dirty="0">
              <a:solidFill>
                <a:schemeClr val="bg1"/>
              </a:solidFill>
            </a:endParaRPr>
          </a:p>
        </p:txBody>
      </p:sp>
      <p:sp>
        <p:nvSpPr>
          <p:cNvPr id="65" name="Rectángulo redondeado 49">
            <a:extLst>
              <a:ext uri="{FF2B5EF4-FFF2-40B4-BE49-F238E27FC236}">
                <a16:creationId xmlns:a16="http://schemas.microsoft.com/office/drawing/2014/main" id="{5B5A5399-560D-4AB9-B0DB-1A47DDB45AF6}"/>
              </a:ext>
            </a:extLst>
          </p:cNvPr>
          <p:cNvSpPr/>
          <p:nvPr/>
        </p:nvSpPr>
        <p:spPr>
          <a:xfrm>
            <a:off x="3635030" y="2330064"/>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$13.570.000 </a:t>
            </a:r>
          </a:p>
          <a:p>
            <a:pPr algn="ctr"/>
            <a:r>
              <a:rPr lang="es-ES" sz="1200" b="1" dirty="0">
                <a:solidFill>
                  <a:schemeClr val="tx1"/>
                </a:solidFill>
              </a:rPr>
              <a:t>(2 enlaces,  23 días )</a:t>
            </a:r>
          </a:p>
        </p:txBody>
      </p:sp>
      <p:sp>
        <p:nvSpPr>
          <p:cNvPr id="66" name="Rectángulo redondeado 45">
            <a:extLst>
              <a:ext uri="{FF2B5EF4-FFF2-40B4-BE49-F238E27FC236}">
                <a16:creationId xmlns:a16="http://schemas.microsoft.com/office/drawing/2014/main" id="{32CD90F3-D427-4486-B24B-0610E3A6D376}"/>
              </a:ext>
            </a:extLst>
          </p:cNvPr>
          <p:cNvSpPr/>
          <p:nvPr/>
        </p:nvSpPr>
        <p:spPr>
          <a:xfrm>
            <a:off x="610531" y="2343214"/>
            <a:ext cx="2645034" cy="473121"/>
          </a:xfrm>
          <a:prstGeom prst="roundRect">
            <a:avLst/>
          </a:prstGeom>
          <a:solidFill>
            <a:srgbClr val="7030A0"/>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r>
              <a:rPr lang="es-CO" sz="1400" b="1" dirty="0">
                <a:solidFill>
                  <a:schemeClr val="bg1"/>
                </a:solidFill>
              </a:rPr>
              <a:t>MAGDALENA MEDIO </a:t>
            </a:r>
          </a:p>
        </p:txBody>
      </p:sp>
      <p:sp>
        <p:nvSpPr>
          <p:cNvPr id="67" name="Rectángulo redondeado 49">
            <a:extLst>
              <a:ext uri="{FF2B5EF4-FFF2-40B4-BE49-F238E27FC236}">
                <a16:creationId xmlns:a16="http://schemas.microsoft.com/office/drawing/2014/main" id="{E871E0AE-2401-4622-8932-8AE614364CD4}"/>
              </a:ext>
            </a:extLst>
          </p:cNvPr>
          <p:cNvSpPr/>
          <p:nvPr/>
        </p:nvSpPr>
        <p:spPr>
          <a:xfrm>
            <a:off x="9962678" y="2334525"/>
            <a:ext cx="1759313"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b="1" dirty="0">
                <a:solidFill>
                  <a:schemeClr val="tx1"/>
                </a:solidFill>
              </a:rPr>
              <a:t>$43.070.000</a:t>
            </a:r>
            <a:endParaRPr lang="es-CO" b="1" dirty="0">
              <a:solidFill>
                <a:schemeClr val="tx1"/>
              </a:solidFill>
            </a:endParaRPr>
          </a:p>
        </p:txBody>
      </p:sp>
      <p:sp>
        <p:nvSpPr>
          <p:cNvPr id="68" name="Rectángulo redondeado 49">
            <a:extLst>
              <a:ext uri="{FF2B5EF4-FFF2-40B4-BE49-F238E27FC236}">
                <a16:creationId xmlns:a16="http://schemas.microsoft.com/office/drawing/2014/main" id="{71723870-DFE1-46EF-983B-48A4031D7445}"/>
              </a:ext>
            </a:extLst>
          </p:cNvPr>
          <p:cNvSpPr/>
          <p:nvPr/>
        </p:nvSpPr>
        <p:spPr>
          <a:xfrm>
            <a:off x="6798854" y="2325828"/>
            <a:ext cx="2784358" cy="47312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b="1" dirty="0">
                <a:solidFill>
                  <a:schemeClr val="tx1"/>
                </a:solidFill>
              </a:rPr>
              <a:t>$29.500.000</a:t>
            </a:r>
          </a:p>
          <a:p>
            <a:pPr algn="ctr"/>
            <a:r>
              <a:rPr lang="es-ES" sz="1200" b="1" dirty="0">
                <a:solidFill>
                  <a:schemeClr val="tx1"/>
                </a:solidFill>
              </a:rPr>
              <a:t>(1 enlace, 8 días), (2 enlaces, 46 días)</a:t>
            </a:r>
            <a:endParaRPr lang="es-CO" sz="1600" b="1" dirty="0">
              <a:solidFill>
                <a:schemeClr val="tx1"/>
              </a:solidFill>
            </a:endParaRPr>
          </a:p>
        </p:txBody>
      </p:sp>
      <p:sp>
        <p:nvSpPr>
          <p:cNvPr id="69" name="Rectángulo redondeado 49">
            <a:extLst>
              <a:ext uri="{FF2B5EF4-FFF2-40B4-BE49-F238E27FC236}">
                <a16:creationId xmlns:a16="http://schemas.microsoft.com/office/drawing/2014/main" id="{5BAA72A9-1235-4E9F-9C88-0C68DFA3F01A}"/>
              </a:ext>
            </a:extLst>
          </p:cNvPr>
          <p:cNvSpPr/>
          <p:nvPr/>
        </p:nvSpPr>
        <p:spPr>
          <a:xfrm>
            <a:off x="1832346" y="6453524"/>
            <a:ext cx="5117094" cy="32797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s-ES" sz="1400" b="1" dirty="0">
                <a:solidFill>
                  <a:schemeClr val="tx1"/>
                </a:solidFill>
              </a:rPr>
              <a:t>El valor de </a:t>
            </a:r>
            <a:r>
              <a:rPr lang="es-ES" sz="1400" b="1" dirty="0" err="1">
                <a:solidFill>
                  <a:schemeClr val="tx1"/>
                </a:solidFill>
              </a:rPr>
              <a:t>aux</a:t>
            </a:r>
            <a:r>
              <a:rPr lang="es-ES" sz="1400" b="1" dirty="0">
                <a:solidFill>
                  <a:schemeClr val="tx1"/>
                </a:solidFill>
              </a:rPr>
              <a:t>. económico diario corresponde a $295.000</a:t>
            </a:r>
          </a:p>
        </p:txBody>
      </p:sp>
    </p:spTree>
    <p:extLst>
      <p:ext uri="{BB962C8B-B14F-4D97-AF65-F5344CB8AC3E}">
        <p14:creationId xmlns:p14="http://schemas.microsoft.com/office/powerpoint/2010/main" val="3862299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
            <a:extLst>
              <a:ext uri="{FF2B5EF4-FFF2-40B4-BE49-F238E27FC236}">
                <a16:creationId xmlns:a16="http://schemas.microsoft.com/office/drawing/2014/main" id="{12926B0F-8201-4605-B198-39055EC39C7F}"/>
              </a:ext>
            </a:extLst>
          </p:cNvPr>
          <p:cNvSpPr>
            <a:spLocks noChangeArrowheads="1"/>
          </p:cNvSpPr>
          <p:nvPr/>
        </p:nvSpPr>
        <p:spPr bwMode="auto">
          <a:xfrm>
            <a:off x="2923913" y="2257620"/>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48C5B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7" name="Freeform 4">
            <a:extLst>
              <a:ext uri="{FF2B5EF4-FFF2-40B4-BE49-F238E27FC236}">
                <a16:creationId xmlns:a16="http://schemas.microsoft.com/office/drawing/2014/main" id="{E6EFC850-AA7D-4202-B989-1F228D36171D}"/>
              </a:ext>
            </a:extLst>
          </p:cNvPr>
          <p:cNvSpPr>
            <a:spLocks noChangeArrowheads="1"/>
          </p:cNvSpPr>
          <p:nvPr/>
        </p:nvSpPr>
        <p:spPr bwMode="auto">
          <a:xfrm>
            <a:off x="2564217" y="1154148"/>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3F1C4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9" name="Freeform 6">
            <a:extLst>
              <a:ext uri="{FF2B5EF4-FFF2-40B4-BE49-F238E27FC236}">
                <a16:creationId xmlns:a16="http://schemas.microsoft.com/office/drawing/2014/main" id="{8469C592-019C-4805-80A3-67DC15A70BB3}"/>
              </a:ext>
            </a:extLst>
          </p:cNvPr>
          <p:cNvSpPr>
            <a:spLocks noChangeArrowheads="1"/>
          </p:cNvSpPr>
          <p:nvPr/>
        </p:nvSpPr>
        <p:spPr bwMode="auto">
          <a:xfrm>
            <a:off x="1901728" y="1154148"/>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3F1C4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11" name="Freeform 8">
            <a:extLst>
              <a:ext uri="{FF2B5EF4-FFF2-40B4-BE49-F238E27FC236}">
                <a16:creationId xmlns:a16="http://schemas.microsoft.com/office/drawing/2014/main" id="{D3AC0A66-3C49-49D0-9259-7DA202CF9B04}"/>
              </a:ext>
            </a:extLst>
          </p:cNvPr>
          <p:cNvSpPr>
            <a:spLocks noChangeArrowheads="1"/>
          </p:cNvSpPr>
          <p:nvPr/>
        </p:nvSpPr>
        <p:spPr bwMode="auto">
          <a:xfrm>
            <a:off x="1277851" y="1778027"/>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3F1C4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12" name="Freeform 9">
            <a:extLst>
              <a:ext uri="{FF2B5EF4-FFF2-40B4-BE49-F238E27FC236}">
                <a16:creationId xmlns:a16="http://schemas.microsoft.com/office/drawing/2014/main" id="{9497C1AA-7274-40C0-8940-5B271C328C47}"/>
              </a:ext>
            </a:extLst>
          </p:cNvPr>
          <p:cNvSpPr>
            <a:spLocks noChangeArrowheads="1"/>
          </p:cNvSpPr>
          <p:nvPr/>
        </p:nvSpPr>
        <p:spPr bwMode="auto">
          <a:xfrm>
            <a:off x="2923913" y="5078279"/>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E1582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15" name="Freeform 12">
            <a:extLst>
              <a:ext uri="{FF2B5EF4-FFF2-40B4-BE49-F238E27FC236}">
                <a16:creationId xmlns:a16="http://schemas.microsoft.com/office/drawing/2014/main" id="{65523966-17D9-4EA2-9E6F-09674F4B6E34}"/>
              </a:ext>
            </a:extLst>
          </p:cNvPr>
          <p:cNvSpPr>
            <a:spLocks noChangeArrowheads="1"/>
          </p:cNvSpPr>
          <p:nvPr/>
        </p:nvSpPr>
        <p:spPr bwMode="auto">
          <a:xfrm>
            <a:off x="2564217" y="6173620"/>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D5BC37"/>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17" name="Freeform 14">
            <a:extLst>
              <a:ext uri="{FF2B5EF4-FFF2-40B4-BE49-F238E27FC236}">
                <a16:creationId xmlns:a16="http://schemas.microsoft.com/office/drawing/2014/main" id="{7112A42B-E9D6-4496-91FE-F47BCECCA1AE}"/>
              </a:ext>
            </a:extLst>
          </p:cNvPr>
          <p:cNvSpPr>
            <a:spLocks noChangeArrowheads="1"/>
          </p:cNvSpPr>
          <p:nvPr/>
        </p:nvSpPr>
        <p:spPr bwMode="auto">
          <a:xfrm>
            <a:off x="1901728" y="6173620"/>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D5BC37"/>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21" name="Freeform 19">
            <a:extLst>
              <a:ext uri="{FF2B5EF4-FFF2-40B4-BE49-F238E27FC236}">
                <a16:creationId xmlns:a16="http://schemas.microsoft.com/office/drawing/2014/main" id="{94AAE7E6-2CCB-44FB-86B1-7DB60B172B04}"/>
              </a:ext>
            </a:extLst>
          </p:cNvPr>
          <p:cNvSpPr>
            <a:spLocks noChangeArrowheads="1"/>
          </p:cNvSpPr>
          <p:nvPr/>
        </p:nvSpPr>
        <p:spPr bwMode="auto">
          <a:xfrm>
            <a:off x="2867012" y="3663885"/>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E240A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25" name="Freeform 23">
            <a:extLst>
              <a:ext uri="{FF2B5EF4-FFF2-40B4-BE49-F238E27FC236}">
                <a16:creationId xmlns:a16="http://schemas.microsoft.com/office/drawing/2014/main" id="{8D5FBE7A-5CFC-4066-8B3F-5FF9E0B60B2D}"/>
              </a:ext>
            </a:extLst>
          </p:cNvPr>
          <p:cNvSpPr>
            <a:spLocks noChangeArrowheads="1"/>
          </p:cNvSpPr>
          <p:nvPr/>
        </p:nvSpPr>
        <p:spPr bwMode="auto">
          <a:xfrm>
            <a:off x="2741017" y="2208848"/>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2"/>
          </a:solidFill>
          <a:ln>
            <a:noFill/>
          </a:ln>
          <a:effectLst/>
        </p:spPr>
        <p:txBody>
          <a:bodyPr wrap="none" anchor="ctr"/>
          <a:lstStyle/>
          <a:p>
            <a:endParaRPr lang="en-US" sz="900"/>
          </a:p>
        </p:txBody>
      </p:sp>
      <p:sp>
        <p:nvSpPr>
          <p:cNvPr id="31" name="Freeform 29">
            <a:extLst>
              <a:ext uri="{FF2B5EF4-FFF2-40B4-BE49-F238E27FC236}">
                <a16:creationId xmlns:a16="http://schemas.microsoft.com/office/drawing/2014/main" id="{665F020F-5A8C-4D37-9876-6433CDED0024}"/>
              </a:ext>
            </a:extLst>
          </p:cNvPr>
          <p:cNvSpPr>
            <a:spLocks noChangeArrowheads="1"/>
          </p:cNvSpPr>
          <p:nvPr/>
        </p:nvSpPr>
        <p:spPr bwMode="auto">
          <a:xfrm>
            <a:off x="2741017" y="4413757"/>
            <a:ext cx="707197" cy="709230"/>
          </a:xfrm>
          <a:custGeom>
            <a:avLst/>
            <a:gdLst>
              <a:gd name="T0" fmla="*/ 2147483646 w 1536"/>
              <a:gd name="T1" fmla="*/ 2147483646 h 1537"/>
              <a:gd name="T2" fmla="*/ 0 w 1536"/>
              <a:gd name="T3" fmla="*/ 2147483646 h 1537"/>
              <a:gd name="T4" fmla="*/ 0 w 1536"/>
              <a:gd name="T5" fmla="*/ 0 h 1537"/>
              <a:gd name="T6" fmla="*/ 2147483646 w 1536"/>
              <a:gd name="T7" fmla="*/ 0 h 1537"/>
              <a:gd name="T8" fmla="*/ 2147483646 w 1536"/>
              <a:gd name="T9" fmla="*/ 2147483646 h 1537"/>
              <a:gd name="T10" fmla="*/ 2147483646 w 1536"/>
              <a:gd name="T11" fmla="*/ 2147483646 h 1537"/>
              <a:gd name="T12" fmla="*/ 2147483646 w 1536"/>
              <a:gd name="T13" fmla="*/ 2147483646 h 15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7">
                <a:moveTo>
                  <a:pt x="1038" y="1536"/>
                </a:moveTo>
                <a:lnTo>
                  <a:pt x="0" y="1536"/>
                </a:lnTo>
                <a:lnTo>
                  <a:pt x="0" y="0"/>
                </a:lnTo>
                <a:lnTo>
                  <a:pt x="1535" y="0"/>
                </a:lnTo>
                <a:lnTo>
                  <a:pt x="1535" y="1039"/>
                </a:lnTo>
                <a:cubicBezTo>
                  <a:pt x="1535" y="1314"/>
                  <a:pt x="1313" y="1536"/>
                  <a:pt x="1038" y="1536"/>
                </a:cubicBezTo>
              </a:path>
            </a:pathLst>
          </a:custGeom>
          <a:solidFill>
            <a:schemeClr val="accent4"/>
          </a:solidFill>
          <a:ln>
            <a:solidFill>
              <a:schemeClr val="accent1"/>
            </a:solidFill>
          </a:ln>
          <a:effectLst/>
        </p:spPr>
        <p:txBody>
          <a:bodyPr wrap="none" anchor="ctr"/>
          <a:lstStyle/>
          <a:p>
            <a:endParaRPr lang="en-US" sz="900"/>
          </a:p>
        </p:txBody>
      </p:sp>
      <p:sp>
        <p:nvSpPr>
          <p:cNvPr id="33" name="Freeform 59">
            <a:extLst>
              <a:ext uri="{FF2B5EF4-FFF2-40B4-BE49-F238E27FC236}">
                <a16:creationId xmlns:a16="http://schemas.microsoft.com/office/drawing/2014/main" id="{20C90403-A856-4E11-961A-1F8617C3F2B9}"/>
              </a:ext>
            </a:extLst>
          </p:cNvPr>
          <p:cNvSpPr>
            <a:spLocks noChangeArrowheads="1"/>
          </p:cNvSpPr>
          <p:nvPr/>
        </p:nvSpPr>
        <p:spPr bwMode="auto">
          <a:xfrm>
            <a:off x="1909857" y="3651692"/>
            <a:ext cx="227604" cy="1026248"/>
          </a:xfrm>
          <a:custGeom>
            <a:avLst/>
            <a:gdLst>
              <a:gd name="T0" fmla="*/ 2147483646 w 494"/>
              <a:gd name="T1" fmla="*/ 0 h 2228"/>
              <a:gd name="T2" fmla="*/ 2147483646 w 494"/>
              <a:gd name="T3" fmla="*/ 0 h 2228"/>
              <a:gd name="T4" fmla="*/ 0 w 494"/>
              <a:gd name="T5" fmla="*/ 2147483646 h 2228"/>
              <a:gd name="T6" fmla="*/ 0 60000 65536"/>
              <a:gd name="T7" fmla="*/ 0 60000 65536"/>
              <a:gd name="T8" fmla="*/ 0 60000 65536"/>
            </a:gdLst>
            <a:ahLst/>
            <a:cxnLst>
              <a:cxn ang="T6">
                <a:pos x="T0" y="T1"/>
              </a:cxn>
              <a:cxn ang="T7">
                <a:pos x="T2" y="T3"/>
              </a:cxn>
              <a:cxn ang="T8">
                <a:pos x="T4" y="T5"/>
              </a:cxn>
            </a:cxnLst>
            <a:rect l="0" t="0" r="r" b="b"/>
            <a:pathLst>
              <a:path w="494" h="2228">
                <a:moveTo>
                  <a:pt x="493" y="0"/>
                </a:moveTo>
                <a:lnTo>
                  <a:pt x="493" y="0"/>
                </a:lnTo>
                <a:cubicBezTo>
                  <a:pt x="493" y="761"/>
                  <a:pt x="329" y="1523"/>
                  <a:pt x="0" y="2227"/>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34" name="Freeform 60">
            <a:extLst>
              <a:ext uri="{FF2B5EF4-FFF2-40B4-BE49-F238E27FC236}">
                <a16:creationId xmlns:a16="http://schemas.microsoft.com/office/drawing/2014/main" id="{C7A266F8-9554-400E-8682-9A2CB7683789}"/>
              </a:ext>
            </a:extLst>
          </p:cNvPr>
          <p:cNvSpPr>
            <a:spLocks noChangeArrowheads="1"/>
          </p:cNvSpPr>
          <p:nvPr/>
        </p:nvSpPr>
        <p:spPr bwMode="auto">
          <a:xfrm>
            <a:off x="1269723" y="4677940"/>
            <a:ext cx="640135" cy="835225"/>
          </a:xfrm>
          <a:custGeom>
            <a:avLst/>
            <a:gdLst>
              <a:gd name="T0" fmla="*/ 0 w 1390"/>
              <a:gd name="T1" fmla="*/ 2147483646 h 1811"/>
              <a:gd name="T2" fmla="*/ 0 w 1390"/>
              <a:gd name="T3" fmla="*/ 2147483646 h 1811"/>
              <a:gd name="T4" fmla="*/ 2147483646 w 1390"/>
              <a:gd name="T5" fmla="*/ 2147483646 h 1811"/>
              <a:gd name="T6" fmla="*/ 2147483646 w 1390"/>
              <a:gd name="T7" fmla="*/ 2147483646 h 1811"/>
              <a:gd name="T8" fmla="*/ 2147483646 w 1390"/>
              <a:gd name="T9" fmla="*/ 0 h 1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0" h="1811">
                <a:moveTo>
                  <a:pt x="0" y="1810"/>
                </a:moveTo>
                <a:lnTo>
                  <a:pt x="0" y="1810"/>
                </a:lnTo>
                <a:cubicBezTo>
                  <a:pt x="117" y="1712"/>
                  <a:pt x="230" y="1609"/>
                  <a:pt x="339" y="1499"/>
                </a:cubicBezTo>
                <a:cubicBezTo>
                  <a:pt x="787" y="1052"/>
                  <a:pt x="1137" y="543"/>
                  <a:pt x="1389" y="0"/>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35" name="Freeform 61">
            <a:extLst>
              <a:ext uri="{FF2B5EF4-FFF2-40B4-BE49-F238E27FC236}">
                <a16:creationId xmlns:a16="http://schemas.microsoft.com/office/drawing/2014/main" id="{349BCDD1-EB07-4437-B4A2-DE962890245A}"/>
              </a:ext>
            </a:extLst>
          </p:cNvPr>
          <p:cNvSpPr>
            <a:spLocks noChangeArrowheads="1"/>
          </p:cNvSpPr>
          <p:nvPr/>
        </p:nvSpPr>
        <p:spPr bwMode="auto">
          <a:xfrm>
            <a:off x="1269723" y="1790220"/>
            <a:ext cx="640135" cy="835223"/>
          </a:xfrm>
          <a:custGeom>
            <a:avLst/>
            <a:gdLst>
              <a:gd name="T0" fmla="*/ 0 w 1390"/>
              <a:gd name="T1" fmla="*/ 0 h 1811"/>
              <a:gd name="T2" fmla="*/ 0 w 1390"/>
              <a:gd name="T3" fmla="*/ 0 h 1811"/>
              <a:gd name="T4" fmla="*/ 2147483646 w 1390"/>
              <a:gd name="T5" fmla="*/ 2147483646 h 1811"/>
              <a:gd name="T6" fmla="*/ 2147483646 w 1390"/>
              <a:gd name="T7" fmla="*/ 2147483646 h 1811"/>
              <a:gd name="T8" fmla="*/ 2147483646 w 1390"/>
              <a:gd name="T9" fmla="*/ 2147483646 h 1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0" h="1811">
                <a:moveTo>
                  <a:pt x="0" y="0"/>
                </a:moveTo>
                <a:lnTo>
                  <a:pt x="0" y="0"/>
                </a:lnTo>
                <a:cubicBezTo>
                  <a:pt x="117" y="98"/>
                  <a:pt x="230" y="201"/>
                  <a:pt x="339" y="311"/>
                </a:cubicBezTo>
                <a:cubicBezTo>
                  <a:pt x="787" y="758"/>
                  <a:pt x="1137" y="1267"/>
                  <a:pt x="1389" y="1810"/>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36" name="Freeform 62">
            <a:extLst>
              <a:ext uri="{FF2B5EF4-FFF2-40B4-BE49-F238E27FC236}">
                <a16:creationId xmlns:a16="http://schemas.microsoft.com/office/drawing/2014/main" id="{01611773-7878-466D-B77E-AC5B6FEFCB3C}"/>
              </a:ext>
            </a:extLst>
          </p:cNvPr>
          <p:cNvSpPr>
            <a:spLocks noChangeArrowheads="1"/>
          </p:cNvSpPr>
          <p:nvPr/>
        </p:nvSpPr>
        <p:spPr bwMode="auto">
          <a:xfrm>
            <a:off x="1909857" y="2625443"/>
            <a:ext cx="227604" cy="1026249"/>
          </a:xfrm>
          <a:custGeom>
            <a:avLst/>
            <a:gdLst>
              <a:gd name="T0" fmla="*/ 0 w 494"/>
              <a:gd name="T1" fmla="*/ 0 h 2229"/>
              <a:gd name="T2" fmla="*/ 0 w 494"/>
              <a:gd name="T3" fmla="*/ 0 h 2229"/>
              <a:gd name="T4" fmla="*/ 2147483646 w 494"/>
              <a:gd name="T5" fmla="*/ 2147483646 h 2229"/>
              <a:gd name="T6" fmla="*/ 0 60000 65536"/>
              <a:gd name="T7" fmla="*/ 0 60000 65536"/>
              <a:gd name="T8" fmla="*/ 0 60000 65536"/>
            </a:gdLst>
            <a:ahLst/>
            <a:cxnLst>
              <a:cxn ang="T6">
                <a:pos x="T0" y="T1"/>
              </a:cxn>
              <a:cxn ang="T7">
                <a:pos x="T2" y="T3"/>
              </a:cxn>
              <a:cxn ang="T8">
                <a:pos x="T4" y="T5"/>
              </a:cxn>
            </a:cxnLst>
            <a:rect l="0" t="0" r="r" b="b"/>
            <a:pathLst>
              <a:path w="494" h="2229">
                <a:moveTo>
                  <a:pt x="0" y="0"/>
                </a:moveTo>
                <a:lnTo>
                  <a:pt x="0" y="0"/>
                </a:lnTo>
                <a:cubicBezTo>
                  <a:pt x="329" y="704"/>
                  <a:pt x="493" y="1466"/>
                  <a:pt x="493" y="2228"/>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53" name="Elipse 52">
            <a:extLst>
              <a:ext uri="{FF2B5EF4-FFF2-40B4-BE49-F238E27FC236}">
                <a16:creationId xmlns:a16="http://schemas.microsoft.com/office/drawing/2014/main" id="{89DBC95E-6447-4F4B-B8A2-1A4D6DE132B9}"/>
              </a:ext>
            </a:extLst>
          </p:cNvPr>
          <p:cNvSpPr/>
          <p:nvPr/>
        </p:nvSpPr>
        <p:spPr>
          <a:xfrm>
            <a:off x="1025483" y="1566827"/>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Freeform 64">
            <a:extLst>
              <a:ext uri="{FF2B5EF4-FFF2-40B4-BE49-F238E27FC236}">
                <a16:creationId xmlns:a16="http://schemas.microsoft.com/office/drawing/2014/main" id="{D82D78F8-9A62-4D23-960B-214AD04BF3A9}"/>
              </a:ext>
            </a:extLst>
          </p:cNvPr>
          <p:cNvSpPr>
            <a:spLocks noChangeArrowheads="1"/>
          </p:cNvSpPr>
          <p:nvPr/>
        </p:nvSpPr>
        <p:spPr bwMode="auto">
          <a:xfrm>
            <a:off x="1114879" y="1655719"/>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56" name="Elipse 55">
            <a:extLst>
              <a:ext uri="{FF2B5EF4-FFF2-40B4-BE49-F238E27FC236}">
                <a16:creationId xmlns:a16="http://schemas.microsoft.com/office/drawing/2014/main" id="{AC5053B9-0117-47BB-B94F-2CC11A64226F}"/>
              </a:ext>
            </a:extLst>
          </p:cNvPr>
          <p:cNvSpPr/>
          <p:nvPr/>
        </p:nvSpPr>
        <p:spPr>
          <a:xfrm>
            <a:off x="1693079" y="2411070"/>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7" name="Freeform 64">
            <a:extLst>
              <a:ext uri="{FF2B5EF4-FFF2-40B4-BE49-F238E27FC236}">
                <a16:creationId xmlns:a16="http://schemas.microsoft.com/office/drawing/2014/main" id="{5DEB8876-A186-42FB-B0E2-E8A4300E98C5}"/>
              </a:ext>
            </a:extLst>
          </p:cNvPr>
          <p:cNvSpPr>
            <a:spLocks noChangeArrowheads="1"/>
          </p:cNvSpPr>
          <p:nvPr/>
        </p:nvSpPr>
        <p:spPr bwMode="auto">
          <a:xfrm>
            <a:off x="1782475" y="2499962"/>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59" name="Elipse 58">
            <a:extLst>
              <a:ext uri="{FF2B5EF4-FFF2-40B4-BE49-F238E27FC236}">
                <a16:creationId xmlns:a16="http://schemas.microsoft.com/office/drawing/2014/main" id="{1EA2E4F1-7059-4C89-AE2E-8DE0F195F151}"/>
              </a:ext>
            </a:extLst>
          </p:cNvPr>
          <p:cNvSpPr/>
          <p:nvPr/>
        </p:nvSpPr>
        <p:spPr>
          <a:xfrm>
            <a:off x="1921680" y="3437317"/>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0" name="Freeform 64">
            <a:extLst>
              <a:ext uri="{FF2B5EF4-FFF2-40B4-BE49-F238E27FC236}">
                <a16:creationId xmlns:a16="http://schemas.microsoft.com/office/drawing/2014/main" id="{8814211C-7764-404A-B764-A95D0E89AFCF}"/>
              </a:ext>
            </a:extLst>
          </p:cNvPr>
          <p:cNvSpPr>
            <a:spLocks noChangeArrowheads="1"/>
          </p:cNvSpPr>
          <p:nvPr/>
        </p:nvSpPr>
        <p:spPr bwMode="auto">
          <a:xfrm>
            <a:off x="2011075" y="3526209"/>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62" name="Elipse 61">
            <a:extLst>
              <a:ext uri="{FF2B5EF4-FFF2-40B4-BE49-F238E27FC236}">
                <a16:creationId xmlns:a16="http://schemas.microsoft.com/office/drawing/2014/main" id="{BF75BDAC-DCF2-4503-BF4E-D89454018123}"/>
              </a:ext>
            </a:extLst>
          </p:cNvPr>
          <p:cNvSpPr/>
          <p:nvPr/>
        </p:nvSpPr>
        <p:spPr>
          <a:xfrm>
            <a:off x="1693080" y="4465605"/>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3" name="Freeform 64">
            <a:extLst>
              <a:ext uri="{FF2B5EF4-FFF2-40B4-BE49-F238E27FC236}">
                <a16:creationId xmlns:a16="http://schemas.microsoft.com/office/drawing/2014/main" id="{32261737-DB7F-4AD7-A12F-8A98DF68DA4F}"/>
              </a:ext>
            </a:extLst>
          </p:cNvPr>
          <p:cNvSpPr>
            <a:spLocks noChangeArrowheads="1"/>
          </p:cNvSpPr>
          <p:nvPr/>
        </p:nvSpPr>
        <p:spPr bwMode="auto">
          <a:xfrm>
            <a:off x="1782475" y="4554498"/>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65" name="Elipse 64">
            <a:extLst>
              <a:ext uri="{FF2B5EF4-FFF2-40B4-BE49-F238E27FC236}">
                <a16:creationId xmlns:a16="http://schemas.microsoft.com/office/drawing/2014/main" id="{067BF397-05EB-4CDE-8CF8-71E68601903B}"/>
              </a:ext>
            </a:extLst>
          </p:cNvPr>
          <p:cNvSpPr/>
          <p:nvPr/>
        </p:nvSpPr>
        <p:spPr>
          <a:xfrm>
            <a:off x="1025483" y="5255866"/>
            <a:ext cx="457200" cy="457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6" name="Freeform 64">
            <a:extLst>
              <a:ext uri="{FF2B5EF4-FFF2-40B4-BE49-F238E27FC236}">
                <a16:creationId xmlns:a16="http://schemas.microsoft.com/office/drawing/2014/main" id="{9E55B541-25CF-4EC4-8B8B-4F0B7C972CBC}"/>
              </a:ext>
            </a:extLst>
          </p:cNvPr>
          <p:cNvSpPr>
            <a:spLocks noChangeArrowheads="1"/>
          </p:cNvSpPr>
          <p:nvPr/>
        </p:nvSpPr>
        <p:spPr bwMode="auto">
          <a:xfrm>
            <a:off x="1114878" y="5344759"/>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42" name="Freeform 23">
            <a:extLst>
              <a:ext uri="{FF2B5EF4-FFF2-40B4-BE49-F238E27FC236}">
                <a16:creationId xmlns:a16="http://schemas.microsoft.com/office/drawing/2014/main" id="{27B8C673-81D2-4CC0-A783-BA04FE400661}"/>
              </a:ext>
            </a:extLst>
          </p:cNvPr>
          <p:cNvSpPr>
            <a:spLocks noChangeArrowheads="1"/>
          </p:cNvSpPr>
          <p:nvPr/>
        </p:nvSpPr>
        <p:spPr bwMode="auto">
          <a:xfrm>
            <a:off x="2869044" y="3310286"/>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3"/>
          </a:solidFill>
          <a:ln>
            <a:noFill/>
          </a:ln>
          <a:effectLst/>
        </p:spPr>
        <p:txBody>
          <a:bodyPr wrap="none" anchor="ctr"/>
          <a:lstStyle/>
          <a:p>
            <a:endParaRPr lang="en-US" sz="900"/>
          </a:p>
        </p:txBody>
      </p:sp>
      <p:sp>
        <p:nvSpPr>
          <p:cNvPr id="43" name="Freeform 23">
            <a:extLst>
              <a:ext uri="{FF2B5EF4-FFF2-40B4-BE49-F238E27FC236}">
                <a16:creationId xmlns:a16="http://schemas.microsoft.com/office/drawing/2014/main" id="{81327103-5966-4C57-AF5B-30367B579650}"/>
              </a:ext>
            </a:extLst>
          </p:cNvPr>
          <p:cNvSpPr>
            <a:spLocks noChangeArrowheads="1"/>
          </p:cNvSpPr>
          <p:nvPr/>
        </p:nvSpPr>
        <p:spPr bwMode="auto">
          <a:xfrm>
            <a:off x="2237038" y="5517228"/>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5"/>
          </a:solidFill>
          <a:ln>
            <a:noFill/>
          </a:ln>
          <a:effectLst/>
        </p:spPr>
        <p:txBody>
          <a:bodyPr wrap="none" anchor="ctr"/>
          <a:lstStyle/>
          <a:p>
            <a:endParaRPr lang="en-US" sz="900"/>
          </a:p>
        </p:txBody>
      </p:sp>
      <p:sp>
        <p:nvSpPr>
          <p:cNvPr id="72" name="Subtitle 2">
            <a:extLst>
              <a:ext uri="{FF2B5EF4-FFF2-40B4-BE49-F238E27FC236}">
                <a16:creationId xmlns:a16="http://schemas.microsoft.com/office/drawing/2014/main" id="{BA60C40D-F839-43C7-B28B-437EB1D96150}"/>
              </a:ext>
            </a:extLst>
          </p:cNvPr>
          <p:cNvSpPr txBox="1">
            <a:spLocks/>
          </p:cNvSpPr>
          <p:nvPr/>
        </p:nvSpPr>
        <p:spPr>
          <a:xfrm flipH="1">
            <a:off x="3023602" y="1052003"/>
            <a:ext cx="2678128" cy="624273"/>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PERSONAL OPERATIVO - SAE</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$ 903,57 Millones</a:t>
            </a:r>
          </a:p>
        </p:txBody>
      </p:sp>
      <p:sp>
        <p:nvSpPr>
          <p:cNvPr id="76" name="Subtitle 2">
            <a:extLst>
              <a:ext uri="{FF2B5EF4-FFF2-40B4-BE49-F238E27FC236}">
                <a16:creationId xmlns:a16="http://schemas.microsoft.com/office/drawing/2014/main" id="{09EAB59F-37E6-414C-98A6-9E8C46459BAB}"/>
              </a:ext>
            </a:extLst>
          </p:cNvPr>
          <p:cNvSpPr txBox="1">
            <a:spLocks/>
          </p:cNvSpPr>
          <p:nvPr/>
        </p:nvSpPr>
        <p:spPr>
          <a:xfrm flipH="1">
            <a:off x="3652023" y="3239665"/>
            <a:ext cx="2174148" cy="618311"/>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REQUERIMIENTOS</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$ 23,99 Millones</a:t>
            </a:r>
          </a:p>
        </p:txBody>
      </p:sp>
      <p:sp>
        <p:nvSpPr>
          <p:cNvPr id="77" name="Subtitle 2">
            <a:extLst>
              <a:ext uri="{FF2B5EF4-FFF2-40B4-BE49-F238E27FC236}">
                <a16:creationId xmlns:a16="http://schemas.microsoft.com/office/drawing/2014/main" id="{501DCCB4-B479-4503-B9C5-A52F34F92E44}"/>
              </a:ext>
            </a:extLst>
          </p:cNvPr>
          <p:cNvSpPr txBox="1">
            <a:spLocks/>
          </p:cNvSpPr>
          <p:nvPr/>
        </p:nvSpPr>
        <p:spPr>
          <a:xfrm flipH="1">
            <a:off x="3512545" y="4392888"/>
            <a:ext cx="2174148" cy="615297"/>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GASTOS VEHÍCULOS</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$ 505.,97</a:t>
            </a:r>
          </a:p>
        </p:txBody>
      </p:sp>
      <p:sp>
        <p:nvSpPr>
          <p:cNvPr id="79" name="Freeform 1">
            <a:extLst>
              <a:ext uri="{FF2B5EF4-FFF2-40B4-BE49-F238E27FC236}">
                <a16:creationId xmlns:a16="http://schemas.microsoft.com/office/drawing/2014/main" id="{63601E70-9C37-4BE7-B209-0F53C8C4D3C1}"/>
              </a:ext>
            </a:extLst>
          </p:cNvPr>
          <p:cNvSpPr>
            <a:spLocks noChangeArrowheads="1"/>
          </p:cNvSpPr>
          <p:nvPr/>
        </p:nvSpPr>
        <p:spPr bwMode="auto">
          <a:xfrm flipH="1">
            <a:off x="9266056" y="2257620"/>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48C5B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0" name="Freeform 4">
            <a:extLst>
              <a:ext uri="{FF2B5EF4-FFF2-40B4-BE49-F238E27FC236}">
                <a16:creationId xmlns:a16="http://schemas.microsoft.com/office/drawing/2014/main" id="{0F776A89-DBE6-4063-BD44-FAA34D0F0985}"/>
              </a:ext>
            </a:extLst>
          </p:cNvPr>
          <p:cNvSpPr>
            <a:spLocks noChangeArrowheads="1"/>
          </p:cNvSpPr>
          <p:nvPr/>
        </p:nvSpPr>
        <p:spPr bwMode="auto">
          <a:xfrm flipH="1">
            <a:off x="9625750" y="1154148"/>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3F1C4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1" name="Freeform 6">
            <a:extLst>
              <a:ext uri="{FF2B5EF4-FFF2-40B4-BE49-F238E27FC236}">
                <a16:creationId xmlns:a16="http://schemas.microsoft.com/office/drawing/2014/main" id="{B2F793BC-348E-4DAB-BB01-5202A17D6D7F}"/>
              </a:ext>
            </a:extLst>
          </p:cNvPr>
          <p:cNvSpPr>
            <a:spLocks noChangeArrowheads="1"/>
          </p:cNvSpPr>
          <p:nvPr/>
        </p:nvSpPr>
        <p:spPr bwMode="auto">
          <a:xfrm flipH="1">
            <a:off x="10288239" y="1154148"/>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3F1C4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2" name="Freeform 8">
            <a:extLst>
              <a:ext uri="{FF2B5EF4-FFF2-40B4-BE49-F238E27FC236}">
                <a16:creationId xmlns:a16="http://schemas.microsoft.com/office/drawing/2014/main" id="{86D1C79C-5CA6-4684-B398-79BC8CBC55CB}"/>
              </a:ext>
            </a:extLst>
          </p:cNvPr>
          <p:cNvSpPr>
            <a:spLocks noChangeArrowheads="1"/>
          </p:cNvSpPr>
          <p:nvPr/>
        </p:nvSpPr>
        <p:spPr bwMode="auto">
          <a:xfrm flipH="1">
            <a:off x="10912118" y="1778027"/>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3F1C4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3" name="Freeform 9">
            <a:extLst>
              <a:ext uri="{FF2B5EF4-FFF2-40B4-BE49-F238E27FC236}">
                <a16:creationId xmlns:a16="http://schemas.microsoft.com/office/drawing/2014/main" id="{44928B4C-30A2-48DC-BF9C-82FE63AD4C6C}"/>
              </a:ext>
            </a:extLst>
          </p:cNvPr>
          <p:cNvSpPr>
            <a:spLocks noChangeArrowheads="1"/>
          </p:cNvSpPr>
          <p:nvPr/>
        </p:nvSpPr>
        <p:spPr bwMode="auto">
          <a:xfrm flipH="1">
            <a:off x="9266056" y="5078279"/>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E1582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4" name="Freeform 12">
            <a:extLst>
              <a:ext uri="{FF2B5EF4-FFF2-40B4-BE49-F238E27FC236}">
                <a16:creationId xmlns:a16="http://schemas.microsoft.com/office/drawing/2014/main" id="{18C7254B-66AE-4C8A-BAA6-0292BEC815C3}"/>
              </a:ext>
            </a:extLst>
          </p:cNvPr>
          <p:cNvSpPr>
            <a:spLocks noChangeArrowheads="1"/>
          </p:cNvSpPr>
          <p:nvPr/>
        </p:nvSpPr>
        <p:spPr bwMode="auto">
          <a:xfrm flipH="1">
            <a:off x="9625750" y="6173620"/>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D5BC37"/>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5" name="Freeform 14">
            <a:extLst>
              <a:ext uri="{FF2B5EF4-FFF2-40B4-BE49-F238E27FC236}">
                <a16:creationId xmlns:a16="http://schemas.microsoft.com/office/drawing/2014/main" id="{0C72C147-3B02-4DD4-94A9-55922E0C47CD}"/>
              </a:ext>
            </a:extLst>
          </p:cNvPr>
          <p:cNvSpPr>
            <a:spLocks noChangeArrowheads="1"/>
          </p:cNvSpPr>
          <p:nvPr/>
        </p:nvSpPr>
        <p:spPr bwMode="auto">
          <a:xfrm flipH="1">
            <a:off x="10288239" y="6173620"/>
            <a:ext cx="2033" cy="2033"/>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D5BC37"/>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6" name="Freeform 19">
            <a:extLst>
              <a:ext uri="{FF2B5EF4-FFF2-40B4-BE49-F238E27FC236}">
                <a16:creationId xmlns:a16="http://schemas.microsoft.com/office/drawing/2014/main" id="{D0EC243E-EB9F-4EC0-BA05-F9F9395DB2FB}"/>
              </a:ext>
            </a:extLst>
          </p:cNvPr>
          <p:cNvSpPr>
            <a:spLocks noChangeArrowheads="1"/>
          </p:cNvSpPr>
          <p:nvPr/>
        </p:nvSpPr>
        <p:spPr bwMode="auto">
          <a:xfrm flipH="1">
            <a:off x="9322957" y="3663885"/>
            <a:ext cx="2032" cy="2032"/>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noFill/>
          <a:ln w="9360" cap="flat">
            <a:solidFill>
              <a:srgbClr val="E240A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87" name="Freeform 23">
            <a:extLst>
              <a:ext uri="{FF2B5EF4-FFF2-40B4-BE49-F238E27FC236}">
                <a16:creationId xmlns:a16="http://schemas.microsoft.com/office/drawing/2014/main" id="{12106A5A-DEB6-47AF-9403-4743F3358B78}"/>
              </a:ext>
            </a:extLst>
          </p:cNvPr>
          <p:cNvSpPr>
            <a:spLocks noChangeArrowheads="1"/>
          </p:cNvSpPr>
          <p:nvPr/>
        </p:nvSpPr>
        <p:spPr bwMode="auto">
          <a:xfrm flipH="1">
            <a:off x="8743786" y="2208848"/>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2"/>
          </a:solidFill>
          <a:ln>
            <a:noFill/>
          </a:ln>
          <a:effectLst/>
        </p:spPr>
        <p:txBody>
          <a:bodyPr wrap="none" anchor="ctr"/>
          <a:lstStyle/>
          <a:p>
            <a:endParaRPr lang="en-US" sz="900"/>
          </a:p>
        </p:txBody>
      </p:sp>
      <p:sp>
        <p:nvSpPr>
          <p:cNvPr id="88" name="Freeform 29">
            <a:extLst>
              <a:ext uri="{FF2B5EF4-FFF2-40B4-BE49-F238E27FC236}">
                <a16:creationId xmlns:a16="http://schemas.microsoft.com/office/drawing/2014/main" id="{573C3095-6FBE-4276-96BE-7856FC8CBAB7}"/>
              </a:ext>
            </a:extLst>
          </p:cNvPr>
          <p:cNvSpPr>
            <a:spLocks noChangeArrowheads="1"/>
          </p:cNvSpPr>
          <p:nvPr/>
        </p:nvSpPr>
        <p:spPr bwMode="auto">
          <a:xfrm flipH="1">
            <a:off x="8743786" y="4413757"/>
            <a:ext cx="707197" cy="709230"/>
          </a:xfrm>
          <a:custGeom>
            <a:avLst/>
            <a:gdLst>
              <a:gd name="T0" fmla="*/ 2147483646 w 1536"/>
              <a:gd name="T1" fmla="*/ 2147483646 h 1537"/>
              <a:gd name="T2" fmla="*/ 0 w 1536"/>
              <a:gd name="T3" fmla="*/ 2147483646 h 1537"/>
              <a:gd name="T4" fmla="*/ 0 w 1536"/>
              <a:gd name="T5" fmla="*/ 0 h 1537"/>
              <a:gd name="T6" fmla="*/ 2147483646 w 1536"/>
              <a:gd name="T7" fmla="*/ 0 h 1537"/>
              <a:gd name="T8" fmla="*/ 2147483646 w 1536"/>
              <a:gd name="T9" fmla="*/ 2147483646 h 1537"/>
              <a:gd name="T10" fmla="*/ 2147483646 w 1536"/>
              <a:gd name="T11" fmla="*/ 2147483646 h 1537"/>
              <a:gd name="T12" fmla="*/ 2147483646 w 1536"/>
              <a:gd name="T13" fmla="*/ 2147483646 h 15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7">
                <a:moveTo>
                  <a:pt x="1038" y="1536"/>
                </a:moveTo>
                <a:lnTo>
                  <a:pt x="0" y="1536"/>
                </a:lnTo>
                <a:lnTo>
                  <a:pt x="0" y="0"/>
                </a:lnTo>
                <a:lnTo>
                  <a:pt x="1535" y="0"/>
                </a:lnTo>
                <a:lnTo>
                  <a:pt x="1535" y="1039"/>
                </a:lnTo>
                <a:cubicBezTo>
                  <a:pt x="1535" y="1314"/>
                  <a:pt x="1313" y="1536"/>
                  <a:pt x="1038" y="1536"/>
                </a:cubicBezTo>
              </a:path>
            </a:pathLst>
          </a:custGeom>
          <a:solidFill>
            <a:schemeClr val="accent4"/>
          </a:solidFill>
          <a:ln>
            <a:noFill/>
          </a:ln>
          <a:effectLst/>
        </p:spPr>
        <p:txBody>
          <a:bodyPr wrap="none" anchor="ctr"/>
          <a:lstStyle/>
          <a:p>
            <a:endParaRPr lang="en-US" sz="900"/>
          </a:p>
        </p:txBody>
      </p:sp>
      <p:sp>
        <p:nvSpPr>
          <p:cNvPr id="89" name="Freeform 59">
            <a:extLst>
              <a:ext uri="{FF2B5EF4-FFF2-40B4-BE49-F238E27FC236}">
                <a16:creationId xmlns:a16="http://schemas.microsoft.com/office/drawing/2014/main" id="{0BD1990E-65BD-42FC-B807-AE84E71E338B}"/>
              </a:ext>
            </a:extLst>
          </p:cNvPr>
          <p:cNvSpPr>
            <a:spLocks noChangeArrowheads="1"/>
          </p:cNvSpPr>
          <p:nvPr/>
        </p:nvSpPr>
        <p:spPr bwMode="auto">
          <a:xfrm flipH="1">
            <a:off x="10054540" y="3651692"/>
            <a:ext cx="227604" cy="1026248"/>
          </a:xfrm>
          <a:custGeom>
            <a:avLst/>
            <a:gdLst>
              <a:gd name="T0" fmla="*/ 2147483646 w 494"/>
              <a:gd name="T1" fmla="*/ 0 h 2228"/>
              <a:gd name="T2" fmla="*/ 2147483646 w 494"/>
              <a:gd name="T3" fmla="*/ 0 h 2228"/>
              <a:gd name="T4" fmla="*/ 0 w 494"/>
              <a:gd name="T5" fmla="*/ 2147483646 h 2228"/>
              <a:gd name="T6" fmla="*/ 0 60000 65536"/>
              <a:gd name="T7" fmla="*/ 0 60000 65536"/>
              <a:gd name="T8" fmla="*/ 0 60000 65536"/>
            </a:gdLst>
            <a:ahLst/>
            <a:cxnLst>
              <a:cxn ang="T6">
                <a:pos x="T0" y="T1"/>
              </a:cxn>
              <a:cxn ang="T7">
                <a:pos x="T2" y="T3"/>
              </a:cxn>
              <a:cxn ang="T8">
                <a:pos x="T4" y="T5"/>
              </a:cxn>
            </a:cxnLst>
            <a:rect l="0" t="0" r="r" b="b"/>
            <a:pathLst>
              <a:path w="494" h="2228">
                <a:moveTo>
                  <a:pt x="493" y="0"/>
                </a:moveTo>
                <a:lnTo>
                  <a:pt x="493" y="0"/>
                </a:lnTo>
                <a:cubicBezTo>
                  <a:pt x="493" y="761"/>
                  <a:pt x="329" y="1523"/>
                  <a:pt x="0" y="2227"/>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90" name="Freeform 60">
            <a:extLst>
              <a:ext uri="{FF2B5EF4-FFF2-40B4-BE49-F238E27FC236}">
                <a16:creationId xmlns:a16="http://schemas.microsoft.com/office/drawing/2014/main" id="{94B71BDA-D59F-48A6-B9F1-47E8F6829BD6}"/>
              </a:ext>
            </a:extLst>
          </p:cNvPr>
          <p:cNvSpPr>
            <a:spLocks noChangeArrowheads="1"/>
          </p:cNvSpPr>
          <p:nvPr/>
        </p:nvSpPr>
        <p:spPr bwMode="auto">
          <a:xfrm flipH="1">
            <a:off x="10282143" y="4677940"/>
            <a:ext cx="640135" cy="835225"/>
          </a:xfrm>
          <a:custGeom>
            <a:avLst/>
            <a:gdLst>
              <a:gd name="T0" fmla="*/ 0 w 1390"/>
              <a:gd name="T1" fmla="*/ 2147483646 h 1811"/>
              <a:gd name="T2" fmla="*/ 0 w 1390"/>
              <a:gd name="T3" fmla="*/ 2147483646 h 1811"/>
              <a:gd name="T4" fmla="*/ 2147483646 w 1390"/>
              <a:gd name="T5" fmla="*/ 2147483646 h 1811"/>
              <a:gd name="T6" fmla="*/ 2147483646 w 1390"/>
              <a:gd name="T7" fmla="*/ 2147483646 h 1811"/>
              <a:gd name="T8" fmla="*/ 2147483646 w 1390"/>
              <a:gd name="T9" fmla="*/ 0 h 1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0" h="1811">
                <a:moveTo>
                  <a:pt x="0" y="1810"/>
                </a:moveTo>
                <a:lnTo>
                  <a:pt x="0" y="1810"/>
                </a:lnTo>
                <a:cubicBezTo>
                  <a:pt x="117" y="1712"/>
                  <a:pt x="230" y="1609"/>
                  <a:pt x="339" y="1499"/>
                </a:cubicBezTo>
                <a:cubicBezTo>
                  <a:pt x="787" y="1052"/>
                  <a:pt x="1137" y="543"/>
                  <a:pt x="1389" y="0"/>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91" name="Freeform 61">
            <a:extLst>
              <a:ext uri="{FF2B5EF4-FFF2-40B4-BE49-F238E27FC236}">
                <a16:creationId xmlns:a16="http://schemas.microsoft.com/office/drawing/2014/main" id="{6308445E-C806-4957-ADBB-F53FB6B035E3}"/>
              </a:ext>
            </a:extLst>
          </p:cNvPr>
          <p:cNvSpPr>
            <a:spLocks noChangeArrowheads="1"/>
          </p:cNvSpPr>
          <p:nvPr/>
        </p:nvSpPr>
        <p:spPr bwMode="auto">
          <a:xfrm flipH="1">
            <a:off x="10282143" y="1790220"/>
            <a:ext cx="640135" cy="835223"/>
          </a:xfrm>
          <a:custGeom>
            <a:avLst/>
            <a:gdLst>
              <a:gd name="T0" fmla="*/ 0 w 1390"/>
              <a:gd name="T1" fmla="*/ 0 h 1811"/>
              <a:gd name="T2" fmla="*/ 0 w 1390"/>
              <a:gd name="T3" fmla="*/ 0 h 1811"/>
              <a:gd name="T4" fmla="*/ 2147483646 w 1390"/>
              <a:gd name="T5" fmla="*/ 2147483646 h 1811"/>
              <a:gd name="T6" fmla="*/ 2147483646 w 1390"/>
              <a:gd name="T7" fmla="*/ 2147483646 h 1811"/>
              <a:gd name="T8" fmla="*/ 2147483646 w 1390"/>
              <a:gd name="T9" fmla="*/ 2147483646 h 18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0" h="1811">
                <a:moveTo>
                  <a:pt x="0" y="0"/>
                </a:moveTo>
                <a:lnTo>
                  <a:pt x="0" y="0"/>
                </a:lnTo>
                <a:cubicBezTo>
                  <a:pt x="117" y="98"/>
                  <a:pt x="230" y="201"/>
                  <a:pt x="339" y="311"/>
                </a:cubicBezTo>
                <a:cubicBezTo>
                  <a:pt x="787" y="758"/>
                  <a:pt x="1137" y="1267"/>
                  <a:pt x="1389" y="1810"/>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92" name="Freeform 62">
            <a:extLst>
              <a:ext uri="{FF2B5EF4-FFF2-40B4-BE49-F238E27FC236}">
                <a16:creationId xmlns:a16="http://schemas.microsoft.com/office/drawing/2014/main" id="{5049BFB8-491F-45B6-AE18-23608F77162A}"/>
              </a:ext>
            </a:extLst>
          </p:cNvPr>
          <p:cNvSpPr>
            <a:spLocks noChangeArrowheads="1"/>
          </p:cNvSpPr>
          <p:nvPr/>
        </p:nvSpPr>
        <p:spPr bwMode="auto">
          <a:xfrm flipH="1">
            <a:off x="10054540" y="2625443"/>
            <a:ext cx="227604" cy="1026249"/>
          </a:xfrm>
          <a:custGeom>
            <a:avLst/>
            <a:gdLst>
              <a:gd name="T0" fmla="*/ 0 w 494"/>
              <a:gd name="T1" fmla="*/ 0 h 2229"/>
              <a:gd name="T2" fmla="*/ 0 w 494"/>
              <a:gd name="T3" fmla="*/ 0 h 2229"/>
              <a:gd name="T4" fmla="*/ 2147483646 w 494"/>
              <a:gd name="T5" fmla="*/ 2147483646 h 2229"/>
              <a:gd name="T6" fmla="*/ 0 60000 65536"/>
              <a:gd name="T7" fmla="*/ 0 60000 65536"/>
              <a:gd name="T8" fmla="*/ 0 60000 65536"/>
            </a:gdLst>
            <a:ahLst/>
            <a:cxnLst>
              <a:cxn ang="T6">
                <a:pos x="T0" y="T1"/>
              </a:cxn>
              <a:cxn ang="T7">
                <a:pos x="T2" y="T3"/>
              </a:cxn>
              <a:cxn ang="T8">
                <a:pos x="T4" y="T5"/>
              </a:cxn>
            </a:cxnLst>
            <a:rect l="0" t="0" r="r" b="b"/>
            <a:pathLst>
              <a:path w="494" h="2229">
                <a:moveTo>
                  <a:pt x="0" y="0"/>
                </a:moveTo>
                <a:lnTo>
                  <a:pt x="0" y="0"/>
                </a:lnTo>
                <a:cubicBezTo>
                  <a:pt x="329" y="704"/>
                  <a:pt x="493" y="1466"/>
                  <a:pt x="493" y="2228"/>
                </a:cubicBezTo>
              </a:path>
            </a:pathLst>
          </a:custGeom>
          <a:noFill/>
          <a:ln w="31680" cap="flat">
            <a:solidFill>
              <a:schemeClr val="accent6">
                <a:lumMod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900"/>
          </a:p>
        </p:txBody>
      </p:sp>
      <p:sp>
        <p:nvSpPr>
          <p:cNvPr id="93" name="Elipse 92">
            <a:extLst>
              <a:ext uri="{FF2B5EF4-FFF2-40B4-BE49-F238E27FC236}">
                <a16:creationId xmlns:a16="http://schemas.microsoft.com/office/drawing/2014/main" id="{173AE104-3FF7-48FB-8D63-85EDA56EE3DD}"/>
              </a:ext>
            </a:extLst>
          </p:cNvPr>
          <p:cNvSpPr/>
          <p:nvPr/>
        </p:nvSpPr>
        <p:spPr>
          <a:xfrm flipH="1">
            <a:off x="10709317" y="1566827"/>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4" name="Freeform 64">
            <a:extLst>
              <a:ext uri="{FF2B5EF4-FFF2-40B4-BE49-F238E27FC236}">
                <a16:creationId xmlns:a16="http://schemas.microsoft.com/office/drawing/2014/main" id="{AD3480B0-18C2-4346-BC73-CAF9CFE7DD32}"/>
              </a:ext>
            </a:extLst>
          </p:cNvPr>
          <p:cNvSpPr>
            <a:spLocks noChangeArrowheads="1"/>
          </p:cNvSpPr>
          <p:nvPr/>
        </p:nvSpPr>
        <p:spPr bwMode="auto">
          <a:xfrm flipH="1">
            <a:off x="10798713" y="1655719"/>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95" name="Elipse 94">
            <a:extLst>
              <a:ext uri="{FF2B5EF4-FFF2-40B4-BE49-F238E27FC236}">
                <a16:creationId xmlns:a16="http://schemas.microsoft.com/office/drawing/2014/main" id="{D68F39F9-773F-41D6-8B83-9C51B99A5F04}"/>
              </a:ext>
            </a:extLst>
          </p:cNvPr>
          <p:cNvSpPr/>
          <p:nvPr/>
        </p:nvSpPr>
        <p:spPr>
          <a:xfrm flipH="1">
            <a:off x="10041721" y="2411070"/>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6" name="Freeform 64">
            <a:extLst>
              <a:ext uri="{FF2B5EF4-FFF2-40B4-BE49-F238E27FC236}">
                <a16:creationId xmlns:a16="http://schemas.microsoft.com/office/drawing/2014/main" id="{25B838F4-E4F1-499A-A61D-422A6E7AD22D}"/>
              </a:ext>
            </a:extLst>
          </p:cNvPr>
          <p:cNvSpPr>
            <a:spLocks noChangeArrowheads="1"/>
          </p:cNvSpPr>
          <p:nvPr/>
        </p:nvSpPr>
        <p:spPr bwMode="auto">
          <a:xfrm flipH="1">
            <a:off x="10131117" y="2499962"/>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97" name="Elipse 96">
            <a:extLst>
              <a:ext uri="{FF2B5EF4-FFF2-40B4-BE49-F238E27FC236}">
                <a16:creationId xmlns:a16="http://schemas.microsoft.com/office/drawing/2014/main" id="{31F90B9A-E4CA-4F44-B23F-4F9466318AF0}"/>
              </a:ext>
            </a:extLst>
          </p:cNvPr>
          <p:cNvSpPr/>
          <p:nvPr/>
        </p:nvSpPr>
        <p:spPr>
          <a:xfrm flipH="1">
            <a:off x="9813121" y="3437317"/>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8" name="Freeform 64">
            <a:extLst>
              <a:ext uri="{FF2B5EF4-FFF2-40B4-BE49-F238E27FC236}">
                <a16:creationId xmlns:a16="http://schemas.microsoft.com/office/drawing/2014/main" id="{62EB3287-2E87-4235-85B3-8924F3FE9521}"/>
              </a:ext>
            </a:extLst>
          </p:cNvPr>
          <p:cNvSpPr>
            <a:spLocks noChangeArrowheads="1"/>
          </p:cNvSpPr>
          <p:nvPr/>
        </p:nvSpPr>
        <p:spPr bwMode="auto">
          <a:xfrm flipH="1">
            <a:off x="9902517" y="3526209"/>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99" name="Elipse 98">
            <a:extLst>
              <a:ext uri="{FF2B5EF4-FFF2-40B4-BE49-F238E27FC236}">
                <a16:creationId xmlns:a16="http://schemas.microsoft.com/office/drawing/2014/main" id="{1463EA4C-0711-46DC-B34A-D811A964BD4A}"/>
              </a:ext>
            </a:extLst>
          </p:cNvPr>
          <p:cNvSpPr/>
          <p:nvPr/>
        </p:nvSpPr>
        <p:spPr>
          <a:xfrm flipH="1">
            <a:off x="10041721" y="4465605"/>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0" name="Freeform 64">
            <a:extLst>
              <a:ext uri="{FF2B5EF4-FFF2-40B4-BE49-F238E27FC236}">
                <a16:creationId xmlns:a16="http://schemas.microsoft.com/office/drawing/2014/main" id="{E34BBF2D-ECB7-46BF-9DFA-D6DA54784D5A}"/>
              </a:ext>
            </a:extLst>
          </p:cNvPr>
          <p:cNvSpPr>
            <a:spLocks noChangeArrowheads="1"/>
          </p:cNvSpPr>
          <p:nvPr/>
        </p:nvSpPr>
        <p:spPr bwMode="auto">
          <a:xfrm flipH="1">
            <a:off x="10131117" y="4554498"/>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101" name="Elipse 100">
            <a:extLst>
              <a:ext uri="{FF2B5EF4-FFF2-40B4-BE49-F238E27FC236}">
                <a16:creationId xmlns:a16="http://schemas.microsoft.com/office/drawing/2014/main" id="{5EDEC4B6-525E-4B07-ADEF-26A1EEEFC071}"/>
              </a:ext>
            </a:extLst>
          </p:cNvPr>
          <p:cNvSpPr/>
          <p:nvPr/>
        </p:nvSpPr>
        <p:spPr>
          <a:xfrm flipH="1">
            <a:off x="10709318" y="5255866"/>
            <a:ext cx="457200" cy="457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2" name="Freeform 64">
            <a:extLst>
              <a:ext uri="{FF2B5EF4-FFF2-40B4-BE49-F238E27FC236}">
                <a16:creationId xmlns:a16="http://schemas.microsoft.com/office/drawing/2014/main" id="{FDC5FF64-4123-43BF-83E4-F92ED8256760}"/>
              </a:ext>
            </a:extLst>
          </p:cNvPr>
          <p:cNvSpPr>
            <a:spLocks noChangeArrowheads="1"/>
          </p:cNvSpPr>
          <p:nvPr/>
        </p:nvSpPr>
        <p:spPr bwMode="auto">
          <a:xfrm flipH="1">
            <a:off x="10798714" y="5344759"/>
            <a:ext cx="278409" cy="278409"/>
          </a:xfrm>
          <a:custGeom>
            <a:avLst/>
            <a:gdLst>
              <a:gd name="T0" fmla="*/ 2147483646 w 602"/>
              <a:gd name="T1" fmla="*/ 2147483646 h 602"/>
              <a:gd name="T2" fmla="*/ 2147483646 w 602"/>
              <a:gd name="T3" fmla="*/ 2147483646 h 602"/>
              <a:gd name="T4" fmla="*/ 2147483646 w 602"/>
              <a:gd name="T5" fmla="*/ 2147483646 h 602"/>
              <a:gd name="T6" fmla="*/ 2147483646 w 602"/>
              <a:gd name="T7" fmla="*/ 2147483646 h 602"/>
              <a:gd name="T8" fmla="*/ 0 w 602"/>
              <a:gd name="T9" fmla="*/ 2147483646 h 602"/>
              <a:gd name="T10" fmla="*/ 0 w 602"/>
              <a:gd name="T11" fmla="*/ 2147483646 h 602"/>
              <a:gd name="T12" fmla="*/ 2147483646 w 602"/>
              <a:gd name="T13" fmla="*/ 0 h 602"/>
              <a:gd name="T14" fmla="*/ 2147483646 w 602"/>
              <a:gd name="T15" fmla="*/ 0 h 602"/>
              <a:gd name="T16" fmla="*/ 2147483646 w 602"/>
              <a:gd name="T17" fmla="*/ 2147483646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2" h="602">
                <a:moveTo>
                  <a:pt x="601" y="300"/>
                </a:moveTo>
                <a:lnTo>
                  <a:pt x="601" y="300"/>
                </a:lnTo>
                <a:cubicBezTo>
                  <a:pt x="601" y="467"/>
                  <a:pt x="467" y="601"/>
                  <a:pt x="300" y="601"/>
                </a:cubicBezTo>
                <a:cubicBezTo>
                  <a:pt x="135" y="601"/>
                  <a:pt x="0" y="467"/>
                  <a:pt x="0" y="300"/>
                </a:cubicBezTo>
                <a:cubicBezTo>
                  <a:pt x="0" y="135"/>
                  <a:pt x="135" y="0"/>
                  <a:pt x="300" y="0"/>
                </a:cubicBezTo>
                <a:cubicBezTo>
                  <a:pt x="467" y="0"/>
                  <a:pt x="601" y="135"/>
                  <a:pt x="601" y="300"/>
                </a:cubicBezTo>
              </a:path>
            </a:pathLst>
          </a:custGeom>
          <a:solidFill>
            <a:srgbClr val="FFFFFF"/>
          </a:solidFill>
          <a:ln>
            <a:noFill/>
          </a:ln>
          <a:effectLst/>
          <a:extLst>
            <a:ext uri="{91240B29-F687-4F45-9708-019B960494DF}">
              <a14:hiddenLine xmlns:a14="http://schemas.microsoft.com/office/drawing/2010/main" w="9525" cap="flat">
                <a:solidFill>
                  <a:srgbClr val="C53289"/>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103" name="Freeform 23">
            <a:extLst>
              <a:ext uri="{FF2B5EF4-FFF2-40B4-BE49-F238E27FC236}">
                <a16:creationId xmlns:a16="http://schemas.microsoft.com/office/drawing/2014/main" id="{2DD4C95E-2322-4357-9EC9-656624D65033}"/>
              </a:ext>
            </a:extLst>
          </p:cNvPr>
          <p:cNvSpPr>
            <a:spLocks noChangeArrowheads="1"/>
          </p:cNvSpPr>
          <p:nvPr/>
        </p:nvSpPr>
        <p:spPr bwMode="auto">
          <a:xfrm flipH="1">
            <a:off x="9247766" y="1108425"/>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1"/>
          </a:solidFill>
          <a:ln>
            <a:noFill/>
          </a:ln>
          <a:effectLst/>
        </p:spPr>
        <p:txBody>
          <a:bodyPr wrap="none" anchor="ctr"/>
          <a:lstStyle/>
          <a:p>
            <a:endParaRPr lang="en-US" sz="900"/>
          </a:p>
        </p:txBody>
      </p:sp>
      <p:sp>
        <p:nvSpPr>
          <p:cNvPr id="104" name="Freeform 23">
            <a:extLst>
              <a:ext uri="{FF2B5EF4-FFF2-40B4-BE49-F238E27FC236}">
                <a16:creationId xmlns:a16="http://schemas.microsoft.com/office/drawing/2014/main" id="{FEB31753-58B3-4218-8E66-6EC75774244E}"/>
              </a:ext>
            </a:extLst>
          </p:cNvPr>
          <p:cNvSpPr>
            <a:spLocks noChangeArrowheads="1"/>
          </p:cNvSpPr>
          <p:nvPr/>
        </p:nvSpPr>
        <p:spPr bwMode="auto">
          <a:xfrm flipH="1">
            <a:off x="8615760" y="3310286"/>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3"/>
          </a:solidFill>
          <a:ln>
            <a:noFill/>
          </a:ln>
          <a:effectLst/>
        </p:spPr>
        <p:txBody>
          <a:bodyPr wrap="none" anchor="ctr"/>
          <a:lstStyle/>
          <a:p>
            <a:endParaRPr lang="en-US" sz="900"/>
          </a:p>
        </p:txBody>
      </p:sp>
      <p:sp>
        <p:nvSpPr>
          <p:cNvPr id="105" name="Freeform 23">
            <a:extLst>
              <a:ext uri="{FF2B5EF4-FFF2-40B4-BE49-F238E27FC236}">
                <a16:creationId xmlns:a16="http://schemas.microsoft.com/office/drawing/2014/main" id="{4F41E488-43B9-48D3-BE72-F67CBD2C4A7A}"/>
              </a:ext>
            </a:extLst>
          </p:cNvPr>
          <p:cNvSpPr>
            <a:spLocks noChangeArrowheads="1"/>
          </p:cNvSpPr>
          <p:nvPr/>
        </p:nvSpPr>
        <p:spPr bwMode="auto">
          <a:xfrm flipH="1">
            <a:off x="9247766" y="5517228"/>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chemeClr val="accent5"/>
          </a:solidFill>
          <a:ln>
            <a:noFill/>
          </a:ln>
          <a:effectLst/>
        </p:spPr>
        <p:txBody>
          <a:bodyPr wrap="none" anchor="ctr"/>
          <a:lstStyle/>
          <a:p>
            <a:endParaRPr lang="en-US" sz="900"/>
          </a:p>
        </p:txBody>
      </p:sp>
      <p:sp>
        <p:nvSpPr>
          <p:cNvPr id="112" name="TextBox 98">
            <a:extLst>
              <a:ext uri="{FF2B5EF4-FFF2-40B4-BE49-F238E27FC236}">
                <a16:creationId xmlns:a16="http://schemas.microsoft.com/office/drawing/2014/main" id="{CAB7DF04-2941-4275-BF3B-D60497C44A53}"/>
              </a:ext>
            </a:extLst>
          </p:cNvPr>
          <p:cNvSpPr txBox="1"/>
          <p:nvPr/>
        </p:nvSpPr>
        <p:spPr>
          <a:xfrm>
            <a:off x="105648" y="2344812"/>
            <a:ext cx="1639696" cy="707886"/>
          </a:xfrm>
          <a:prstGeom prst="rect">
            <a:avLst/>
          </a:prstGeom>
          <a:noFill/>
        </p:spPr>
        <p:txBody>
          <a:bodyPr wrap="square" rtlCol="0" anchor="ctr" anchorCtr="0">
            <a:spAutoFit/>
          </a:bodyPr>
          <a:lstStyle/>
          <a:p>
            <a:pPr algn="ctr"/>
            <a:r>
              <a:rPr lang="es-CO" sz="2000" b="1" dirty="0">
                <a:solidFill>
                  <a:schemeClr val="tx2"/>
                </a:solidFill>
                <a:latin typeface="Poppins SemiBold" pitchFamily="2" charset="77"/>
                <a:ea typeface="League Spartan" charset="0"/>
                <a:cs typeface="Poppins SemiBold" pitchFamily="2" charset="77"/>
              </a:rPr>
              <a:t>Presupuesto vigente 2020</a:t>
            </a:r>
            <a:endParaRPr lang="en-US" sz="2000" b="1" dirty="0">
              <a:solidFill>
                <a:schemeClr val="tx2"/>
              </a:solidFill>
              <a:latin typeface="Poppins SemiBold" pitchFamily="2" charset="77"/>
              <a:ea typeface="League Spartan" charset="0"/>
              <a:cs typeface="Poppins SemiBold" pitchFamily="2" charset="77"/>
            </a:endParaRPr>
          </a:p>
        </p:txBody>
      </p:sp>
      <p:sp>
        <p:nvSpPr>
          <p:cNvPr id="114" name="TextBox 98">
            <a:extLst>
              <a:ext uri="{FF2B5EF4-FFF2-40B4-BE49-F238E27FC236}">
                <a16:creationId xmlns:a16="http://schemas.microsoft.com/office/drawing/2014/main" id="{6928C888-4C48-43C5-8ED2-D52FD95CBB39}"/>
              </a:ext>
            </a:extLst>
          </p:cNvPr>
          <p:cNvSpPr txBox="1"/>
          <p:nvPr/>
        </p:nvSpPr>
        <p:spPr>
          <a:xfrm>
            <a:off x="10446413" y="2088275"/>
            <a:ext cx="1637528" cy="1323439"/>
          </a:xfrm>
          <a:prstGeom prst="rect">
            <a:avLst/>
          </a:prstGeom>
          <a:noFill/>
        </p:spPr>
        <p:txBody>
          <a:bodyPr wrap="square" rtlCol="0" anchor="ctr" anchorCtr="0">
            <a:spAutoFit/>
          </a:bodyPr>
          <a:lstStyle/>
          <a:p>
            <a:pPr algn="ctr"/>
            <a:r>
              <a:rPr lang="es-CO" sz="2000" b="1" dirty="0">
                <a:solidFill>
                  <a:schemeClr val="tx2"/>
                </a:solidFill>
                <a:latin typeface="Poppins SemiBold" pitchFamily="2" charset="77"/>
                <a:ea typeface="League Spartan" charset="0"/>
                <a:cs typeface="Poppins SemiBold" pitchFamily="2" charset="77"/>
              </a:rPr>
              <a:t>Adición Presupuestal Vigencia 2020</a:t>
            </a:r>
            <a:endParaRPr lang="en-US" sz="2000" b="1" dirty="0">
              <a:solidFill>
                <a:schemeClr val="tx2"/>
              </a:solidFill>
              <a:latin typeface="Poppins SemiBold" pitchFamily="2" charset="77"/>
              <a:ea typeface="League Spartan" charset="0"/>
              <a:cs typeface="Poppins SemiBold" pitchFamily="2" charset="77"/>
            </a:endParaRPr>
          </a:p>
        </p:txBody>
      </p:sp>
      <p:sp>
        <p:nvSpPr>
          <p:cNvPr id="119" name="Shape 2784">
            <a:extLst>
              <a:ext uri="{FF2B5EF4-FFF2-40B4-BE49-F238E27FC236}">
                <a16:creationId xmlns:a16="http://schemas.microsoft.com/office/drawing/2014/main" id="{25F0D215-151B-43D7-BD64-9EA707DB9D23}"/>
              </a:ext>
            </a:extLst>
          </p:cNvPr>
          <p:cNvSpPr>
            <a:spLocks noChangeAspect="1"/>
          </p:cNvSpPr>
          <p:nvPr/>
        </p:nvSpPr>
        <p:spPr>
          <a:xfrm>
            <a:off x="2450973" y="573217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pen Sans Semibold" charset="0"/>
              <a:ea typeface="Open Sans Semibold" charset="0"/>
              <a:cs typeface="Open Sans Semibold" charset="0"/>
            </a:endParaRPr>
          </a:p>
        </p:txBody>
      </p:sp>
      <p:sp>
        <p:nvSpPr>
          <p:cNvPr id="124" name="Shape 2784">
            <a:extLst>
              <a:ext uri="{FF2B5EF4-FFF2-40B4-BE49-F238E27FC236}">
                <a16:creationId xmlns:a16="http://schemas.microsoft.com/office/drawing/2014/main" id="{CA4A1B69-9B94-41B3-B1BD-1CCD32A81121}"/>
              </a:ext>
            </a:extLst>
          </p:cNvPr>
          <p:cNvSpPr>
            <a:spLocks noChangeAspect="1"/>
          </p:cNvSpPr>
          <p:nvPr/>
        </p:nvSpPr>
        <p:spPr>
          <a:xfrm>
            <a:off x="9461701" y="573217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pen Sans Semibold" charset="0"/>
              <a:ea typeface="Open Sans Semibold" charset="0"/>
              <a:cs typeface="Open Sans Semibold" charset="0"/>
            </a:endParaRPr>
          </a:p>
        </p:txBody>
      </p:sp>
      <p:pic>
        <p:nvPicPr>
          <p:cNvPr id="5" name="Imagen 4">
            <a:extLst>
              <a:ext uri="{FF2B5EF4-FFF2-40B4-BE49-F238E27FC236}">
                <a16:creationId xmlns:a16="http://schemas.microsoft.com/office/drawing/2014/main" id="{397C52FD-93A1-43B4-A3EB-675B2532A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5012" y="5598"/>
            <a:ext cx="4150360" cy="818961"/>
          </a:xfrm>
          <a:prstGeom prst="rect">
            <a:avLst/>
          </a:prstGeom>
        </p:spPr>
      </p:pic>
      <p:sp>
        <p:nvSpPr>
          <p:cNvPr id="10" name="Subtitle 2">
            <a:extLst>
              <a:ext uri="{FF2B5EF4-FFF2-40B4-BE49-F238E27FC236}">
                <a16:creationId xmlns:a16="http://schemas.microsoft.com/office/drawing/2014/main" id="{531D7898-4349-426E-A066-78B19C541E57}"/>
              </a:ext>
            </a:extLst>
          </p:cNvPr>
          <p:cNvSpPr txBox="1">
            <a:spLocks/>
          </p:cNvSpPr>
          <p:nvPr/>
        </p:nvSpPr>
        <p:spPr>
          <a:xfrm flipH="1">
            <a:off x="3537801" y="2205024"/>
            <a:ext cx="2383459" cy="618311"/>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AUXILIO ECÓNÓMICO - FARC</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$ 38,39 Millones</a:t>
            </a:r>
          </a:p>
        </p:txBody>
      </p:sp>
      <p:sp>
        <p:nvSpPr>
          <p:cNvPr id="13" name="Subtitle 2">
            <a:extLst>
              <a:ext uri="{FF2B5EF4-FFF2-40B4-BE49-F238E27FC236}">
                <a16:creationId xmlns:a16="http://schemas.microsoft.com/office/drawing/2014/main" id="{BAEB82DC-5DC8-44F8-9A78-BCA4A47A7821}"/>
              </a:ext>
            </a:extLst>
          </p:cNvPr>
          <p:cNvSpPr txBox="1">
            <a:spLocks/>
          </p:cNvSpPr>
          <p:nvPr/>
        </p:nvSpPr>
        <p:spPr>
          <a:xfrm flipH="1">
            <a:off x="3089792" y="5176490"/>
            <a:ext cx="2976292" cy="1466235"/>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GASTOS DE ADMINISTRATION</a:t>
            </a:r>
          </a:p>
          <a:p>
            <a:pPr>
              <a:lnSpc>
                <a:spcPts val="2050"/>
              </a:lnSpc>
            </a:pP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(Adm, gestión de Bienes y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Patrimonio</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Autónomo</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avalúos</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fundición</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de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oro</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almacenadoras</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comercialización</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$ 2.992,85 Millones</a:t>
            </a:r>
          </a:p>
        </p:txBody>
      </p:sp>
      <p:sp>
        <p:nvSpPr>
          <p:cNvPr id="18" name="Subtitle 2">
            <a:extLst>
              <a:ext uri="{FF2B5EF4-FFF2-40B4-BE49-F238E27FC236}">
                <a16:creationId xmlns:a16="http://schemas.microsoft.com/office/drawing/2014/main" id="{446167B0-2199-42AA-AF09-6C9DFBC5DA38}"/>
              </a:ext>
            </a:extLst>
          </p:cNvPr>
          <p:cNvSpPr txBox="1">
            <a:spLocks/>
          </p:cNvSpPr>
          <p:nvPr/>
        </p:nvSpPr>
        <p:spPr>
          <a:xfrm flipH="1">
            <a:off x="6265863" y="1053067"/>
            <a:ext cx="2678128" cy="618311"/>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PERSONAL OPERATIVO - SAE</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$ 814,76 Millones</a:t>
            </a:r>
          </a:p>
        </p:txBody>
      </p:sp>
      <p:sp>
        <p:nvSpPr>
          <p:cNvPr id="19" name="Freeform 29">
            <a:extLst>
              <a:ext uri="{FF2B5EF4-FFF2-40B4-BE49-F238E27FC236}">
                <a16:creationId xmlns:a16="http://schemas.microsoft.com/office/drawing/2014/main" id="{EF967F35-A912-4857-8D54-242CFAC45D47}"/>
              </a:ext>
            </a:extLst>
          </p:cNvPr>
          <p:cNvSpPr>
            <a:spLocks noEditPoints="1"/>
          </p:cNvSpPr>
          <p:nvPr/>
        </p:nvSpPr>
        <p:spPr bwMode="auto">
          <a:xfrm>
            <a:off x="2881863" y="4621482"/>
            <a:ext cx="388938" cy="304800"/>
          </a:xfrm>
          <a:custGeom>
            <a:avLst/>
            <a:gdLst>
              <a:gd name="T0" fmla="*/ 84 w 360"/>
              <a:gd name="T1" fmla="*/ 169 h 282"/>
              <a:gd name="T2" fmla="*/ 76 w 360"/>
              <a:gd name="T3" fmla="*/ 149 h 282"/>
              <a:gd name="T4" fmla="*/ 56 w 360"/>
              <a:gd name="T5" fmla="*/ 141 h 282"/>
              <a:gd name="T6" fmla="*/ 36 w 360"/>
              <a:gd name="T7" fmla="*/ 149 h 282"/>
              <a:gd name="T8" fmla="*/ 28 w 360"/>
              <a:gd name="T9" fmla="*/ 169 h 282"/>
              <a:gd name="T10" fmla="*/ 36 w 360"/>
              <a:gd name="T11" fmla="*/ 189 h 282"/>
              <a:gd name="T12" fmla="*/ 56 w 360"/>
              <a:gd name="T13" fmla="*/ 197 h 282"/>
              <a:gd name="T14" fmla="*/ 76 w 360"/>
              <a:gd name="T15" fmla="*/ 189 h 282"/>
              <a:gd name="T16" fmla="*/ 84 w 360"/>
              <a:gd name="T17" fmla="*/ 169 h 282"/>
              <a:gd name="T18" fmla="*/ 91 w 360"/>
              <a:gd name="T19" fmla="*/ 113 h 282"/>
              <a:gd name="T20" fmla="*/ 270 w 360"/>
              <a:gd name="T21" fmla="*/ 113 h 282"/>
              <a:gd name="T22" fmla="*/ 254 w 360"/>
              <a:gd name="T23" fmla="*/ 50 h 282"/>
              <a:gd name="T24" fmla="*/ 252 w 360"/>
              <a:gd name="T25" fmla="*/ 47 h 282"/>
              <a:gd name="T26" fmla="*/ 248 w 360"/>
              <a:gd name="T27" fmla="*/ 45 h 282"/>
              <a:gd name="T28" fmla="*/ 113 w 360"/>
              <a:gd name="T29" fmla="*/ 45 h 282"/>
              <a:gd name="T30" fmla="*/ 109 w 360"/>
              <a:gd name="T31" fmla="*/ 47 h 282"/>
              <a:gd name="T32" fmla="*/ 106 w 360"/>
              <a:gd name="T33" fmla="*/ 50 h 282"/>
              <a:gd name="T34" fmla="*/ 91 w 360"/>
              <a:gd name="T35" fmla="*/ 113 h 282"/>
              <a:gd name="T36" fmla="*/ 332 w 360"/>
              <a:gd name="T37" fmla="*/ 169 h 282"/>
              <a:gd name="T38" fmla="*/ 324 w 360"/>
              <a:gd name="T39" fmla="*/ 149 h 282"/>
              <a:gd name="T40" fmla="*/ 304 w 360"/>
              <a:gd name="T41" fmla="*/ 141 h 282"/>
              <a:gd name="T42" fmla="*/ 284 w 360"/>
              <a:gd name="T43" fmla="*/ 149 h 282"/>
              <a:gd name="T44" fmla="*/ 276 w 360"/>
              <a:gd name="T45" fmla="*/ 169 h 282"/>
              <a:gd name="T46" fmla="*/ 284 w 360"/>
              <a:gd name="T47" fmla="*/ 189 h 282"/>
              <a:gd name="T48" fmla="*/ 304 w 360"/>
              <a:gd name="T49" fmla="*/ 197 h 282"/>
              <a:gd name="T50" fmla="*/ 324 w 360"/>
              <a:gd name="T51" fmla="*/ 189 h 282"/>
              <a:gd name="T52" fmla="*/ 332 w 360"/>
              <a:gd name="T53" fmla="*/ 169 h 282"/>
              <a:gd name="T54" fmla="*/ 360 w 360"/>
              <a:gd name="T55" fmla="*/ 152 h 282"/>
              <a:gd name="T56" fmla="*/ 360 w 360"/>
              <a:gd name="T57" fmla="*/ 220 h 282"/>
              <a:gd name="T58" fmla="*/ 359 w 360"/>
              <a:gd name="T59" fmla="*/ 224 h 282"/>
              <a:gd name="T60" fmla="*/ 355 w 360"/>
              <a:gd name="T61" fmla="*/ 226 h 282"/>
              <a:gd name="T62" fmla="*/ 338 w 360"/>
              <a:gd name="T63" fmla="*/ 226 h 282"/>
              <a:gd name="T64" fmla="*/ 338 w 360"/>
              <a:gd name="T65" fmla="*/ 248 h 282"/>
              <a:gd name="T66" fmla="*/ 328 w 360"/>
              <a:gd name="T67" fmla="*/ 272 h 282"/>
              <a:gd name="T68" fmla="*/ 304 w 360"/>
              <a:gd name="T69" fmla="*/ 282 h 282"/>
              <a:gd name="T70" fmla="*/ 280 w 360"/>
              <a:gd name="T71" fmla="*/ 272 h 282"/>
              <a:gd name="T72" fmla="*/ 270 w 360"/>
              <a:gd name="T73" fmla="*/ 248 h 282"/>
              <a:gd name="T74" fmla="*/ 270 w 360"/>
              <a:gd name="T75" fmla="*/ 226 h 282"/>
              <a:gd name="T76" fmla="*/ 90 w 360"/>
              <a:gd name="T77" fmla="*/ 226 h 282"/>
              <a:gd name="T78" fmla="*/ 90 w 360"/>
              <a:gd name="T79" fmla="*/ 248 h 282"/>
              <a:gd name="T80" fmla="*/ 80 w 360"/>
              <a:gd name="T81" fmla="*/ 272 h 282"/>
              <a:gd name="T82" fmla="*/ 56 w 360"/>
              <a:gd name="T83" fmla="*/ 282 h 282"/>
              <a:gd name="T84" fmla="*/ 32 w 360"/>
              <a:gd name="T85" fmla="*/ 272 h 282"/>
              <a:gd name="T86" fmla="*/ 23 w 360"/>
              <a:gd name="T87" fmla="*/ 248 h 282"/>
              <a:gd name="T88" fmla="*/ 23 w 360"/>
              <a:gd name="T89" fmla="*/ 226 h 282"/>
              <a:gd name="T90" fmla="*/ 6 w 360"/>
              <a:gd name="T91" fmla="*/ 226 h 282"/>
              <a:gd name="T92" fmla="*/ 2 w 360"/>
              <a:gd name="T93" fmla="*/ 224 h 282"/>
              <a:gd name="T94" fmla="*/ 0 w 360"/>
              <a:gd name="T95" fmla="*/ 220 h 282"/>
              <a:gd name="T96" fmla="*/ 0 w 360"/>
              <a:gd name="T97" fmla="*/ 152 h 282"/>
              <a:gd name="T98" fmla="*/ 12 w 360"/>
              <a:gd name="T99" fmla="*/ 124 h 282"/>
              <a:gd name="T100" fmla="*/ 39 w 360"/>
              <a:gd name="T101" fmla="*/ 113 h 282"/>
              <a:gd name="T102" fmla="*/ 44 w 360"/>
              <a:gd name="T103" fmla="*/ 113 h 282"/>
              <a:gd name="T104" fmla="*/ 63 w 360"/>
              <a:gd name="T105" fmla="*/ 39 h 282"/>
              <a:gd name="T106" fmla="*/ 81 w 360"/>
              <a:gd name="T107" fmla="*/ 11 h 282"/>
              <a:gd name="T108" fmla="*/ 113 w 360"/>
              <a:gd name="T109" fmla="*/ 0 h 282"/>
              <a:gd name="T110" fmla="*/ 248 w 360"/>
              <a:gd name="T111" fmla="*/ 0 h 282"/>
              <a:gd name="T112" fmla="*/ 279 w 360"/>
              <a:gd name="T113" fmla="*/ 11 h 282"/>
              <a:gd name="T114" fmla="*/ 298 w 360"/>
              <a:gd name="T115" fmla="*/ 39 h 282"/>
              <a:gd name="T116" fmla="*/ 316 w 360"/>
              <a:gd name="T117" fmla="*/ 113 h 282"/>
              <a:gd name="T118" fmla="*/ 321 w 360"/>
              <a:gd name="T119" fmla="*/ 113 h 282"/>
              <a:gd name="T120" fmla="*/ 349 w 360"/>
              <a:gd name="T121" fmla="*/ 124 h 282"/>
              <a:gd name="T122" fmla="*/ 360 w 360"/>
              <a:gd name="T123" fmla="*/ 15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 h="282">
                <a:moveTo>
                  <a:pt x="84" y="169"/>
                </a:moveTo>
                <a:cubicBezTo>
                  <a:pt x="84" y="162"/>
                  <a:pt x="82" y="155"/>
                  <a:pt x="76" y="149"/>
                </a:cubicBezTo>
                <a:cubicBezTo>
                  <a:pt x="71" y="144"/>
                  <a:pt x="64" y="141"/>
                  <a:pt x="56" y="141"/>
                </a:cubicBezTo>
                <a:cubicBezTo>
                  <a:pt x="49" y="141"/>
                  <a:pt x="42" y="144"/>
                  <a:pt x="36" y="149"/>
                </a:cubicBezTo>
                <a:cubicBezTo>
                  <a:pt x="31" y="155"/>
                  <a:pt x="28" y="162"/>
                  <a:pt x="28" y="169"/>
                </a:cubicBezTo>
                <a:cubicBezTo>
                  <a:pt x="28" y="177"/>
                  <a:pt x="31" y="184"/>
                  <a:pt x="36" y="189"/>
                </a:cubicBezTo>
                <a:cubicBezTo>
                  <a:pt x="42" y="195"/>
                  <a:pt x="49" y="197"/>
                  <a:pt x="56" y="197"/>
                </a:cubicBezTo>
                <a:cubicBezTo>
                  <a:pt x="64" y="197"/>
                  <a:pt x="71" y="195"/>
                  <a:pt x="76" y="189"/>
                </a:cubicBezTo>
                <a:cubicBezTo>
                  <a:pt x="82" y="184"/>
                  <a:pt x="84" y="177"/>
                  <a:pt x="84" y="169"/>
                </a:cubicBezTo>
                <a:close/>
                <a:moveTo>
                  <a:pt x="91" y="113"/>
                </a:moveTo>
                <a:cubicBezTo>
                  <a:pt x="270" y="113"/>
                  <a:pt x="270" y="113"/>
                  <a:pt x="270" y="113"/>
                </a:cubicBezTo>
                <a:cubicBezTo>
                  <a:pt x="254" y="50"/>
                  <a:pt x="254" y="50"/>
                  <a:pt x="254" y="50"/>
                </a:cubicBezTo>
                <a:cubicBezTo>
                  <a:pt x="254" y="49"/>
                  <a:pt x="253" y="48"/>
                  <a:pt x="252" y="47"/>
                </a:cubicBezTo>
                <a:cubicBezTo>
                  <a:pt x="250" y="46"/>
                  <a:pt x="249" y="45"/>
                  <a:pt x="248" y="45"/>
                </a:cubicBezTo>
                <a:cubicBezTo>
                  <a:pt x="113" y="45"/>
                  <a:pt x="113" y="45"/>
                  <a:pt x="113" y="45"/>
                </a:cubicBezTo>
                <a:cubicBezTo>
                  <a:pt x="112" y="45"/>
                  <a:pt x="110" y="46"/>
                  <a:pt x="109" y="47"/>
                </a:cubicBezTo>
                <a:cubicBezTo>
                  <a:pt x="108" y="48"/>
                  <a:pt x="107" y="49"/>
                  <a:pt x="106" y="50"/>
                </a:cubicBezTo>
                <a:lnTo>
                  <a:pt x="91" y="113"/>
                </a:lnTo>
                <a:close/>
                <a:moveTo>
                  <a:pt x="332" y="169"/>
                </a:moveTo>
                <a:cubicBezTo>
                  <a:pt x="332" y="162"/>
                  <a:pt x="330" y="155"/>
                  <a:pt x="324" y="149"/>
                </a:cubicBezTo>
                <a:cubicBezTo>
                  <a:pt x="319" y="144"/>
                  <a:pt x="312" y="141"/>
                  <a:pt x="304" y="141"/>
                </a:cubicBezTo>
                <a:cubicBezTo>
                  <a:pt x="296" y="141"/>
                  <a:pt x="290" y="144"/>
                  <a:pt x="284" y="149"/>
                </a:cubicBezTo>
                <a:cubicBezTo>
                  <a:pt x="279" y="155"/>
                  <a:pt x="276" y="162"/>
                  <a:pt x="276" y="169"/>
                </a:cubicBezTo>
                <a:cubicBezTo>
                  <a:pt x="276" y="177"/>
                  <a:pt x="279" y="184"/>
                  <a:pt x="284" y="189"/>
                </a:cubicBezTo>
                <a:cubicBezTo>
                  <a:pt x="290" y="195"/>
                  <a:pt x="296" y="197"/>
                  <a:pt x="304" y="197"/>
                </a:cubicBezTo>
                <a:cubicBezTo>
                  <a:pt x="312" y="197"/>
                  <a:pt x="319" y="195"/>
                  <a:pt x="324" y="189"/>
                </a:cubicBezTo>
                <a:cubicBezTo>
                  <a:pt x="330" y="184"/>
                  <a:pt x="332" y="177"/>
                  <a:pt x="332" y="169"/>
                </a:cubicBezTo>
                <a:close/>
                <a:moveTo>
                  <a:pt x="360" y="152"/>
                </a:moveTo>
                <a:cubicBezTo>
                  <a:pt x="360" y="220"/>
                  <a:pt x="360" y="220"/>
                  <a:pt x="360" y="220"/>
                </a:cubicBezTo>
                <a:cubicBezTo>
                  <a:pt x="360" y="222"/>
                  <a:pt x="360" y="223"/>
                  <a:pt x="359" y="224"/>
                </a:cubicBezTo>
                <a:cubicBezTo>
                  <a:pt x="358" y="225"/>
                  <a:pt x="356" y="226"/>
                  <a:pt x="355" y="226"/>
                </a:cubicBezTo>
                <a:cubicBezTo>
                  <a:pt x="338" y="226"/>
                  <a:pt x="338" y="226"/>
                  <a:pt x="338" y="226"/>
                </a:cubicBezTo>
                <a:cubicBezTo>
                  <a:pt x="338" y="248"/>
                  <a:pt x="338" y="248"/>
                  <a:pt x="338" y="248"/>
                </a:cubicBezTo>
                <a:cubicBezTo>
                  <a:pt x="338" y="257"/>
                  <a:pt x="335" y="265"/>
                  <a:pt x="328" y="272"/>
                </a:cubicBezTo>
                <a:cubicBezTo>
                  <a:pt x="322" y="279"/>
                  <a:pt x="314" y="282"/>
                  <a:pt x="304" y="282"/>
                </a:cubicBezTo>
                <a:cubicBezTo>
                  <a:pt x="295" y="282"/>
                  <a:pt x="287" y="279"/>
                  <a:pt x="280" y="272"/>
                </a:cubicBezTo>
                <a:cubicBezTo>
                  <a:pt x="274" y="265"/>
                  <a:pt x="270" y="257"/>
                  <a:pt x="270" y="248"/>
                </a:cubicBezTo>
                <a:cubicBezTo>
                  <a:pt x="270" y="226"/>
                  <a:pt x="270" y="226"/>
                  <a:pt x="270" y="226"/>
                </a:cubicBezTo>
                <a:cubicBezTo>
                  <a:pt x="90" y="226"/>
                  <a:pt x="90" y="226"/>
                  <a:pt x="90" y="226"/>
                </a:cubicBezTo>
                <a:cubicBezTo>
                  <a:pt x="90" y="248"/>
                  <a:pt x="90" y="248"/>
                  <a:pt x="90" y="248"/>
                </a:cubicBezTo>
                <a:cubicBezTo>
                  <a:pt x="90" y="257"/>
                  <a:pt x="87" y="265"/>
                  <a:pt x="80" y="272"/>
                </a:cubicBezTo>
                <a:cubicBezTo>
                  <a:pt x="74" y="279"/>
                  <a:pt x="66" y="282"/>
                  <a:pt x="56" y="282"/>
                </a:cubicBezTo>
                <a:cubicBezTo>
                  <a:pt x="47" y="282"/>
                  <a:pt x="39" y="279"/>
                  <a:pt x="32" y="272"/>
                </a:cubicBezTo>
                <a:cubicBezTo>
                  <a:pt x="26" y="265"/>
                  <a:pt x="23" y="257"/>
                  <a:pt x="23" y="248"/>
                </a:cubicBezTo>
                <a:cubicBezTo>
                  <a:pt x="23" y="226"/>
                  <a:pt x="23" y="226"/>
                  <a:pt x="23" y="226"/>
                </a:cubicBezTo>
                <a:cubicBezTo>
                  <a:pt x="6" y="226"/>
                  <a:pt x="6" y="226"/>
                  <a:pt x="6" y="226"/>
                </a:cubicBezTo>
                <a:cubicBezTo>
                  <a:pt x="4" y="226"/>
                  <a:pt x="3" y="225"/>
                  <a:pt x="2" y="224"/>
                </a:cubicBezTo>
                <a:cubicBezTo>
                  <a:pt x="1" y="223"/>
                  <a:pt x="0" y="222"/>
                  <a:pt x="0" y="220"/>
                </a:cubicBezTo>
                <a:cubicBezTo>
                  <a:pt x="0" y="152"/>
                  <a:pt x="0" y="152"/>
                  <a:pt x="0" y="152"/>
                </a:cubicBezTo>
                <a:cubicBezTo>
                  <a:pt x="0" y="141"/>
                  <a:pt x="4" y="132"/>
                  <a:pt x="12" y="124"/>
                </a:cubicBezTo>
                <a:cubicBezTo>
                  <a:pt x="19" y="117"/>
                  <a:pt x="29" y="113"/>
                  <a:pt x="39" y="113"/>
                </a:cubicBezTo>
                <a:cubicBezTo>
                  <a:pt x="44" y="113"/>
                  <a:pt x="44" y="113"/>
                  <a:pt x="44" y="113"/>
                </a:cubicBezTo>
                <a:cubicBezTo>
                  <a:pt x="63" y="39"/>
                  <a:pt x="63" y="39"/>
                  <a:pt x="63" y="39"/>
                </a:cubicBezTo>
                <a:cubicBezTo>
                  <a:pt x="66" y="28"/>
                  <a:pt x="72" y="19"/>
                  <a:pt x="81" y="11"/>
                </a:cubicBezTo>
                <a:cubicBezTo>
                  <a:pt x="91" y="4"/>
                  <a:pt x="101" y="0"/>
                  <a:pt x="113" y="0"/>
                </a:cubicBezTo>
                <a:cubicBezTo>
                  <a:pt x="248" y="0"/>
                  <a:pt x="248" y="0"/>
                  <a:pt x="248" y="0"/>
                </a:cubicBezTo>
                <a:cubicBezTo>
                  <a:pt x="259" y="0"/>
                  <a:pt x="270" y="4"/>
                  <a:pt x="279" y="11"/>
                </a:cubicBezTo>
                <a:cubicBezTo>
                  <a:pt x="289" y="19"/>
                  <a:pt x="295" y="28"/>
                  <a:pt x="298" y="39"/>
                </a:cubicBezTo>
                <a:cubicBezTo>
                  <a:pt x="316" y="113"/>
                  <a:pt x="316" y="113"/>
                  <a:pt x="316" y="113"/>
                </a:cubicBezTo>
                <a:cubicBezTo>
                  <a:pt x="321" y="113"/>
                  <a:pt x="321" y="113"/>
                  <a:pt x="321" y="113"/>
                </a:cubicBezTo>
                <a:cubicBezTo>
                  <a:pt x="332" y="113"/>
                  <a:pt x="341" y="117"/>
                  <a:pt x="349" y="124"/>
                </a:cubicBezTo>
                <a:cubicBezTo>
                  <a:pt x="357" y="132"/>
                  <a:pt x="360" y="141"/>
                  <a:pt x="360" y="152"/>
                </a:cubicBezTo>
                <a:close/>
              </a:path>
            </a:pathLst>
          </a:custGeom>
          <a:solidFill>
            <a:schemeClr val="bg1"/>
          </a:solidFill>
          <a:ln>
            <a:solidFill>
              <a:schemeClr val="accent1"/>
            </a:solidFill>
          </a:ln>
        </p:spPr>
        <p:txBody>
          <a:bodyPr vert="horz" wrap="square" lIns="91440" tIns="45720" rIns="91440" bIns="45720" numCol="1" anchor="t" anchorCtr="0" compatLnSpc="1">
            <a:prstTxWarp prst="textNoShape">
              <a:avLst/>
            </a:prstTxWarp>
          </a:bodyPr>
          <a:lstStyle/>
          <a:p>
            <a:endParaRPr lang="uk-UA"/>
          </a:p>
        </p:txBody>
      </p:sp>
      <p:sp>
        <p:nvSpPr>
          <p:cNvPr id="20" name="Freeform 29">
            <a:extLst>
              <a:ext uri="{FF2B5EF4-FFF2-40B4-BE49-F238E27FC236}">
                <a16:creationId xmlns:a16="http://schemas.microsoft.com/office/drawing/2014/main" id="{87A07A3F-7515-4F31-B0A5-294A7310C237}"/>
              </a:ext>
            </a:extLst>
          </p:cNvPr>
          <p:cNvSpPr>
            <a:spLocks noEditPoints="1"/>
          </p:cNvSpPr>
          <p:nvPr/>
        </p:nvSpPr>
        <p:spPr bwMode="auto">
          <a:xfrm>
            <a:off x="8914554" y="4582871"/>
            <a:ext cx="388938" cy="304800"/>
          </a:xfrm>
          <a:custGeom>
            <a:avLst/>
            <a:gdLst>
              <a:gd name="T0" fmla="*/ 84 w 360"/>
              <a:gd name="T1" fmla="*/ 169 h 282"/>
              <a:gd name="T2" fmla="*/ 76 w 360"/>
              <a:gd name="T3" fmla="*/ 149 h 282"/>
              <a:gd name="T4" fmla="*/ 56 w 360"/>
              <a:gd name="T5" fmla="*/ 141 h 282"/>
              <a:gd name="T6" fmla="*/ 36 w 360"/>
              <a:gd name="T7" fmla="*/ 149 h 282"/>
              <a:gd name="T8" fmla="*/ 28 w 360"/>
              <a:gd name="T9" fmla="*/ 169 h 282"/>
              <a:gd name="T10" fmla="*/ 36 w 360"/>
              <a:gd name="T11" fmla="*/ 189 h 282"/>
              <a:gd name="T12" fmla="*/ 56 w 360"/>
              <a:gd name="T13" fmla="*/ 197 h 282"/>
              <a:gd name="T14" fmla="*/ 76 w 360"/>
              <a:gd name="T15" fmla="*/ 189 h 282"/>
              <a:gd name="T16" fmla="*/ 84 w 360"/>
              <a:gd name="T17" fmla="*/ 169 h 282"/>
              <a:gd name="T18" fmla="*/ 91 w 360"/>
              <a:gd name="T19" fmla="*/ 113 h 282"/>
              <a:gd name="T20" fmla="*/ 270 w 360"/>
              <a:gd name="T21" fmla="*/ 113 h 282"/>
              <a:gd name="T22" fmla="*/ 254 w 360"/>
              <a:gd name="T23" fmla="*/ 50 h 282"/>
              <a:gd name="T24" fmla="*/ 252 w 360"/>
              <a:gd name="T25" fmla="*/ 47 h 282"/>
              <a:gd name="T26" fmla="*/ 248 w 360"/>
              <a:gd name="T27" fmla="*/ 45 h 282"/>
              <a:gd name="T28" fmla="*/ 113 w 360"/>
              <a:gd name="T29" fmla="*/ 45 h 282"/>
              <a:gd name="T30" fmla="*/ 109 w 360"/>
              <a:gd name="T31" fmla="*/ 47 h 282"/>
              <a:gd name="T32" fmla="*/ 106 w 360"/>
              <a:gd name="T33" fmla="*/ 50 h 282"/>
              <a:gd name="T34" fmla="*/ 91 w 360"/>
              <a:gd name="T35" fmla="*/ 113 h 282"/>
              <a:gd name="T36" fmla="*/ 332 w 360"/>
              <a:gd name="T37" fmla="*/ 169 h 282"/>
              <a:gd name="T38" fmla="*/ 324 w 360"/>
              <a:gd name="T39" fmla="*/ 149 h 282"/>
              <a:gd name="T40" fmla="*/ 304 w 360"/>
              <a:gd name="T41" fmla="*/ 141 h 282"/>
              <a:gd name="T42" fmla="*/ 284 w 360"/>
              <a:gd name="T43" fmla="*/ 149 h 282"/>
              <a:gd name="T44" fmla="*/ 276 w 360"/>
              <a:gd name="T45" fmla="*/ 169 h 282"/>
              <a:gd name="T46" fmla="*/ 284 w 360"/>
              <a:gd name="T47" fmla="*/ 189 h 282"/>
              <a:gd name="T48" fmla="*/ 304 w 360"/>
              <a:gd name="T49" fmla="*/ 197 h 282"/>
              <a:gd name="T50" fmla="*/ 324 w 360"/>
              <a:gd name="T51" fmla="*/ 189 h 282"/>
              <a:gd name="T52" fmla="*/ 332 w 360"/>
              <a:gd name="T53" fmla="*/ 169 h 282"/>
              <a:gd name="T54" fmla="*/ 360 w 360"/>
              <a:gd name="T55" fmla="*/ 152 h 282"/>
              <a:gd name="T56" fmla="*/ 360 w 360"/>
              <a:gd name="T57" fmla="*/ 220 h 282"/>
              <a:gd name="T58" fmla="*/ 359 w 360"/>
              <a:gd name="T59" fmla="*/ 224 h 282"/>
              <a:gd name="T60" fmla="*/ 355 w 360"/>
              <a:gd name="T61" fmla="*/ 226 h 282"/>
              <a:gd name="T62" fmla="*/ 338 w 360"/>
              <a:gd name="T63" fmla="*/ 226 h 282"/>
              <a:gd name="T64" fmla="*/ 338 w 360"/>
              <a:gd name="T65" fmla="*/ 248 h 282"/>
              <a:gd name="T66" fmla="*/ 328 w 360"/>
              <a:gd name="T67" fmla="*/ 272 h 282"/>
              <a:gd name="T68" fmla="*/ 304 w 360"/>
              <a:gd name="T69" fmla="*/ 282 h 282"/>
              <a:gd name="T70" fmla="*/ 280 w 360"/>
              <a:gd name="T71" fmla="*/ 272 h 282"/>
              <a:gd name="T72" fmla="*/ 270 w 360"/>
              <a:gd name="T73" fmla="*/ 248 h 282"/>
              <a:gd name="T74" fmla="*/ 270 w 360"/>
              <a:gd name="T75" fmla="*/ 226 h 282"/>
              <a:gd name="T76" fmla="*/ 90 w 360"/>
              <a:gd name="T77" fmla="*/ 226 h 282"/>
              <a:gd name="T78" fmla="*/ 90 w 360"/>
              <a:gd name="T79" fmla="*/ 248 h 282"/>
              <a:gd name="T80" fmla="*/ 80 w 360"/>
              <a:gd name="T81" fmla="*/ 272 h 282"/>
              <a:gd name="T82" fmla="*/ 56 w 360"/>
              <a:gd name="T83" fmla="*/ 282 h 282"/>
              <a:gd name="T84" fmla="*/ 32 w 360"/>
              <a:gd name="T85" fmla="*/ 272 h 282"/>
              <a:gd name="T86" fmla="*/ 23 w 360"/>
              <a:gd name="T87" fmla="*/ 248 h 282"/>
              <a:gd name="T88" fmla="*/ 23 w 360"/>
              <a:gd name="T89" fmla="*/ 226 h 282"/>
              <a:gd name="T90" fmla="*/ 6 w 360"/>
              <a:gd name="T91" fmla="*/ 226 h 282"/>
              <a:gd name="T92" fmla="*/ 2 w 360"/>
              <a:gd name="T93" fmla="*/ 224 h 282"/>
              <a:gd name="T94" fmla="*/ 0 w 360"/>
              <a:gd name="T95" fmla="*/ 220 h 282"/>
              <a:gd name="T96" fmla="*/ 0 w 360"/>
              <a:gd name="T97" fmla="*/ 152 h 282"/>
              <a:gd name="T98" fmla="*/ 12 w 360"/>
              <a:gd name="T99" fmla="*/ 124 h 282"/>
              <a:gd name="T100" fmla="*/ 39 w 360"/>
              <a:gd name="T101" fmla="*/ 113 h 282"/>
              <a:gd name="T102" fmla="*/ 44 w 360"/>
              <a:gd name="T103" fmla="*/ 113 h 282"/>
              <a:gd name="T104" fmla="*/ 63 w 360"/>
              <a:gd name="T105" fmla="*/ 39 h 282"/>
              <a:gd name="T106" fmla="*/ 81 w 360"/>
              <a:gd name="T107" fmla="*/ 11 h 282"/>
              <a:gd name="T108" fmla="*/ 113 w 360"/>
              <a:gd name="T109" fmla="*/ 0 h 282"/>
              <a:gd name="T110" fmla="*/ 248 w 360"/>
              <a:gd name="T111" fmla="*/ 0 h 282"/>
              <a:gd name="T112" fmla="*/ 279 w 360"/>
              <a:gd name="T113" fmla="*/ 11 h 282"/>
              <a:gd name="T114" fmla="*/ 298 w 360"/>
              <a:gd name="T115" fmla="*/ 39 h 282"/>
              <a:gd name="T116" fmla="*/ 316 w 360"/>
              <a:gd name="T117" fmla="*/ 113 h 282"/>
              <a:gd name="T118" fmla="*/ 321 w 360"/>
              <a:gd name="T119" fmla="*/ 113 h 282"/>
              <a:gd name="T120" fmla="*/ 349 w 360"/>
              <a:gd name="T121" fmla="*/ 124 h 282"/>
              <a:gd name="T122" fmla="*/ 360 w 360"/>
              <a:gd name="T123" fmla="*/ 15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 h="282">
                <a:moveTo>
                  <a:pt x="84" y="169"/>
                </a:moveTo>
                <a:cubicBezTo>
                  <a:pt x="84" y="162"/>
                  <a:pt x="82" y="155"/>
                  <a:pt x="76" y="149"/>
                </a:cubicBezTo>
                <a:cubicBezTo>
                  <a:pt x="71" y="144"/>
                  <a:pt x="64" y="141"/>
                  <a:pt x="56" y="141"/>
                </a:cubicBezTo>
                <a:cubicBezTo>
                  <a:pt x="49" y="141"/>
                  <a:pt x="42" y="144"/>
                  <a:pt x="36" y="149"/>
                </a:cubicBezTo>
                <a:cubicBezTo>
                  <a:pt x="31" y="155"/>
                  <a:pt x="28" y="162"/>
                  <a:pt x="28" y="169"/>
                </a:cubicBezTo>
                <a:cubicBezTo>
                  <a:pt x="28" y="177"/>
                  <a:pt x="31" y="184"/>
                  <a:pt x="36" y="189"/>
                </a:cubicBezTo>
                <a:cubicBezTo>
                  <a:pt x="42" y="195"/>
                  <a:pt x="49" y="197"/>
                  <a:pt x="56" y="197"/>
                </a:cubicBezTo>
                <a:cubicBezTo>
                  <a:pt x="64" y="197"/>
                  <a:pt x="71" y="195"/>
                  <a:pt x="76" y="189"/>
                </a:cubicBezTo>
                <a:cubicBezTo>
                  <a:pt x="82" y="184"/>
                  <a:pt x="84" y="177"/>
                  <a:pt x="84" y="169"/>
                </a:cubicBezTo>
                <a:close/>
                <a:moveTo>
                  <a:pt x="91" y="113"/>
                </a:moveTo>
                <a:cubicBezTo>
                  <a:pt x="270" y="113"/>
                  <a:pt x="270" y="113"/>
                  <a:pt x="270" y="113"/>
                </a:cubicBezTo>
                <a:cubicBezTo>
                  <a:pt x="254" y="50"/>
                  <a:pt x="254" y="50"/>
                  <a:pt x="254" y="50"/>
                </a:cubicBezTo>
                <a:cubicBezTo>
                  <a:pt x="254" y="49"/>
                  <a:pt x="253" y="48"/>
                  <a:pt x="252" y="47"/>
                </a:cubicBezTo>
                <a:cubicBezTo>
                  <a:pt x="250" y="46"/>
                  <a:pt x="249" y="45"/>
                  <a:pt x="248" y="45"/>
                </a:cubicBezTo>
                <a:cubicBezTo>
                  <a:pt x="113" y="45"/>
                  <a:pt x="113" y="45"/>
                  <a:pt x="113" y="45"/>
                </a:cubicBezTo>
                <a:cubicBezTo>
                  <a:pt x="112" y="45"/>
                  <a:pt x="110" y="46"/>
                  <a:pt x="109" y="47"/>
                </a:cubicBezTo>
                <a:cubicBezTo>
                  <a:pt x="108" y="48"/>
                  <a:pt x="107" y="49"/>
                  <a:pt x="106" y="50"/>
                </a:cubicBezTo>
                <a:lnTo>
                  <a:pt x="91" y="113"/>
                </a:lnTo>
                <a:close/>
                <a:moveTo>
                  <a:pt x="332" y="169"/>
                </a:moveTo>
                <a:cubicBezTo>
                  <a:pt x="332" y="162"/>
                  <a:pt x="330" y="155"/>
                  <a:pt x="324" y="149"/>
                </a:cubicBezTo>
                <a:cubicBezTo>
                  <a:pt x="319" y="144"/>
                  <a:pt x="312" y="141"/>
                  <a:pt x="304" y="141"/>
                </a:cubicBezTo>
                <a:cubicBezTo>
                  <a:pt x="296" y="141"/>
                  <a:pt x="290" y="144"/>
                  <a:pt x="284" y="149"/>
                </a:cubicBezTo>
                <a:cubicBezTo>
                  <a:pt x="279" y="155"/>
                  <a:pt x="276" y="162"/>
                  <a:pt x="276" y="169"/>
                </a:cubicBezTo>
                <a:cubicBezTo>
                  <a:pt x="276" y="177"/>
                  <a:pt x="279" y="184"/>
                  <a:pt x="284" y="189"/>
                </a:cubicBezTo>
                <a:cubicBezTo>
                  <a:pt x="290" y="195"/>
                  <a:pt x="296" y="197"/>
                  <a:pt x="304" y="197"/>
                </a:cubicBezTo>
                <a:cubicBezTo>
                  <a:pt x="312" y="197"/>
                  <a:pt x="319" y="195"/>
                  <a:pt x="324" y="189"/>
                </a:cubicBezTo>
                <a:cubicBezTo>
                  <a:pt x="330" y="184"/>
                  <a:pt x="332" y="177"/>
                  <a:pt x="332" y="169"/>
                </a:cubicBezTo>
                <a:close/>
                <a:moveTo>
                  <a:pt x="360" y="152"/>
                </a:moveTo>
                <a:cubicBezTo>
                  <a:pt x="360" y="220"/>
                  <a:pt x="360" y="220"/>
                  <a:pt x="360" y="220"/>
                </a:cubicBezTo>
                <a:cubicBezTo>
                  <a:pt x="360" y="222"/>
                  <a:pt x="360" y="223"/>
                  <a:pt x="359" y="224"/>
                </a:cubicBezTo>
                <a:cubicBezTo>
                  <a:pt x="358" y="225"/>
                  <a:pt x="356" y="226"/>
                  <a:pt x="355" y="226"/>
                </a:cubicBezTo>
                <a:cubicBezTo>
                  <a:pt x="338" y="226"/>
                  <a:pt x="338" y="226"/>
                  <a:pt x="338" y="226"/>
                </a:cubicBezTo>
                <a:cubicBezTo>
                  <a:pt x="338" y="248"/>
                  <a:pt x="338" y="248"/>
                  <a:pt x="338" y="248"/>
                </a:cubicBezTo>
                <a:cubicBezTo>
                  <a:pt x="338" y="257"/>
                  <a:pt x="335" y="265"/>
                  <a:pt x="328" y="272"/>
                </a:cubicBezTo>
                <a:cubicBezTo>
                  <a:pt x="322" y="279"/>
                  <a:pt x="314" y="282"/>
                  <a:pt x="304" y="282"/>
                </a:cubicBezTo>
                <a:cubicBezTo>
                  <a:pt x="295" y="282"/>
                  <a:pt x="287" y="279"/>
                  <a:pt x="280" y="272"/>
                </a:cubicBezTo>
                <a:cubicBezTo>
                  <a:pt x="274" y="265"/>
                  <a:pt x="270" y="257"/>
                  <a:pt x="270" y="248"/>
                </a:cubicBezTo>
                <a:cubicBezTo>
                  <a:pt x="270" y="226"/>
                  <a:pt x="270" y="226"/>
                  <a:pt x="270" y="226"/>
                </a:cubicBezTo>
                <a:cubicBezTo>
                  <a:pt x="90" y="226"/>
                  <a:pt x="90" y="226"/>
                  <a:pt x="90" y="226"/>
                </a:cubicBezTo>
                <a:cubicBezTo>
                  <a:pt x="90" y="248"/>
                  <a:pt x="90" y="248"/>
                  <a:pt x="90" y="248"/>
                </a:cubicBezTo>
                <a:cubicBezTo>
                  <a:pt x="90" y="257"/>
                  <a:pt x="87" y="265"/>
                  <a:pt x="80" y="272"/>
                </a:cubicBezTo>
                <a:cubicBezTo>
                  <a:pt x="74" y="279"/>
                  <a:pt x="66" y="282"/>
                  <a:pt x="56" y="282"/>
                </a:cubicBezTo>
                <a:cubicBezTo>
                  <a:pt x="47" y="282"/>
                  <a:pt x="39" y="279"/>
                  <a:pt x="32" y="272"/>
                </a:cubicBezTo>
                <a:cubicBezTo>
                  <a:pt x="26" y="265"/>
                  <a:pt x="23" y="257"/>
                  <a:pt x="23" y="248"/>
                </a:cubicBezTo>
                <a:cubicBezTo>
                  <a:pt x="23" y="226"/>
                  <a:pt x="23" y="226"/>
                  <a:pt x="23" y="226"/>
                </a:cubicBezTo>
                <a:cubicBezTo>
                  <a:pt x="6" y="226"/>
                  <a:pt x="6" y="226"/>
                  <a:pt x="6" y="226"/>
                </a:cubicBezTo>
                <a:cubicBezTo>
                  <a:pt x="4" y="226"/>
                  <a:pt x="3" y="225"/>
                  <a:pt x="2" y="224"/>
                </a:cubicBezTo>
                <a:cubicBezTo>
                  <a:pt x="1" y="223"/>
                  <a:pt x="0" y="222"/>
                  <a:pt x="0" y="220"/>
                </a:cubicBezTo>
                <a:cubicBezTo>
                  <a:pt x="0" y="152"/>
                  <a:pt x="0" y="152"/>
                  <a:pt x="0" y="152"/>
                </a:cubicBezTo>
                <a:cubicBezTo>
                  <a:pt x="0" y="141"/>
                  <a:pt x="4" y="132"/>
                  <a:pt x="12" y="124"/>
                </a:cubicBezTo>
                <a:cubicBezTo>
                  <a:pt x="19" y="117"/>
                  <a:pt x="29" y="113"/>
                  <a:pt x="39" y="113"/>
                </a:cubicBezTo>
                <a:cubicBezTo>
                  <a:pt x="44" y="113"/>
                  <a:pt x="44" y="113"/>
                  <a:pt x="44" y="113"/>
                </a:cubicBezTo>
                <a:cubicBezTo>
                  <a:pt x="63" y="39"/>
                  <a:pt x="63" y="39"/>
                  <a:pt x="63" y="39"/>
                </a:cubicBezTo>
                <a:cubicBezTo>
                  <a:pt x="66" y="28"/>
                  <a:pt x="72" y="19"/>
                  <a:pt x="81" y="11"/>
                </a:cubicBezTo>
                <a:cubicBezTo>
                  <a:pt x="91" y="4"/>
                  <a:pt x="101" y="0"/>
                  <a:pt x="113" y="0"/>
                </a:cubicBezTo>
                <a:cubicBezTo>
                  <a:pt x="248" y="0"/>
                  <a:pt x="248" y="0"/>
                  <a:pt x="248" y="0"/>
                </a:cubicBezTo>
                <a:cubicBezTo>
                  <a:pt x="259" y="0"/>
                  <a:pt x="270" y="4"/>
                  <a:pt x="279" y="11"/>
                </a:cubicBezTo>
                <a:cubicBezTo>
                  <a:pt x="289" y="19"/>
                  <a:pt x="295" y="28"/>
                  <a:pt x="298" y="39"/>
                </a:cubicBezTo>
                <a:cubicBezTo>
                  <a:pt x="316" y="113"/>
                  <a:pt x="316" y="113"/>
                  <a:pt x="316" y="113"/>
                </a:cubicBezTo>
                <a:cubicBezTo>
                  <a:pt x="321" y="113"/>
                  <a:pt x="321" y="113"/>
                  <a:pt x="321" y="113"/>
                </a:cubicBezTo>
                <a:cubicBezTo>
                  <a:pt x="332" y="113"/>
                  <a:pt x="341" y="117"/>
                  <a:pt x="349" y="124"/>
                </a:cubicBezTo>
                <a:cubicBezTo>
                  <a:pt x="357" y="132"/>
                  <a:pt x="360" y="141"/>
                  <a:pt x="360" y="152"/>
                </a:cubicBezTo>
                <a:close/>
              </a:path>
            </a:pathLst>
          </a:custGeom>
          <a:solidFill>
            <a:schemeClr val="bg1"/>
          </a:solidFill>
          <a:ln>
            <a:solidFill>
              <a:schemeClr val="accent1"/>
            </a:solidFill>
          </a:ln>
        </p:spPr>
        <p:txBody>
          <a:bodyPr vert="horz" wrap="square" lIns="91440" tIns="45720" rIns="91440" bIns="45720" numCol="1" anchor="t" anchorCtr="0" compatLnSpc="1">
            <a:prstTxWarp prst="textNoShape">
              <a:avLst/>
            </a:prstTxWarp>
          </a:bodyPr>
          <a:lstStyle/>
          <a:p>
            <a:endParaRPr lang="uk-UA"/>
          </a:p>
        </p:txBody>
      </p:sp>
      <p:sp>
        <p:nvSpPr>
          <p:cNvPr id="22" name="Freeform 23">
            <a:extLst>
              <a:ext uri="{FF2B5EF4-FFF2-40B4-BE49-F238E27FC236}">
                <a16:creationId xmlns:a16="http://schemas.microsoft.com/office/drawing/2014/main" id="{03CFA967-FE3B-4E70-8266-D690B8C951D1}"/>
              </a:ext>
            </a:extLst>
          </p:cNvPr>
          <p:cNvSpPr>
            <a:spLocks noChangeArrowheads="1"/>
          </p:cNvSpPr>
          <p:nvPr/>
        </p:nvSpPr>
        <p:spPr bwMode="auto">
          <a:xfrm>
            <a:off x="2358570" y="1112004"/>
            <a:ext cx="707197" cy="709229"/>
          </a:xfrm>
          <a:custGeom>
            <a:avLst/>
            <a:gdLst>
              <a:gd name="T0" fmla="*/ 2147483646 w 1536"/>
              <a:gd name="T1" fmla="*/ 2147483646 h 1538"/>
              <a:gd name="T2" fmla="*/ 0 w 1536"/>
              <a:gd name="T3" fmla="*/ 2147483646 h 1538"/>
              <a:gd name="T4" fmla="*/ 0 w 1536"/>
              <a:gd name="T5" fmla="*/ 0 h 1538"/>
              <a:gd name="T6" fmla="*/ 2147483646 w 1536"/>
              <a:gd name="T7" fmla="*/ 0 h 1538"/>
              <a:gd name="T8" fmla="*/ 2147483646 w 1536"/>
              <a:gd name="T9" fmla="*/ 2147483646 h 1538"/>
              <a:gd name="T10" fmla="*/ 2147483646 w 1536"/>
              <a:gd name="T11" fmla="*/ 2147483646 h 1538"/>
              <a:gd name="T12" fmla="*/ 2147483646 w 1536"/>
              <a:gd name="T13" fmla="*/ 2147483646 h 15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36" h="1538">
                <a:moveTo>
                  <a:pt x="1038" y="1537"/>
                </a:moveTo>
                <a:lnTo>
                  <a:pt x="0" y="1537"/>
                </a:lnTo>
                <a:lnTo>
                  <a:pt x="0" y="0"/>
                </a:lnTo>
                <a:lnTo>
                  <a:pt x="1535" y="0"/>
                </a:lnTo>
                <a:lnTo>
                  <a:pt x="1535" y="1040"/>
                </a:lnTo>
                <a:cubicBezTo>
                  <a:pt x="1535" y="1314"/>
                  <a:pt x="1313" y="1537"/>
                  <a:pt x="1038" y="1537"/>
                </a:cubicBezTo>
              </a:path>
            </a:pathLst>
          </a:custGeom>
          <a:solidFill>
            <a:srgbClr val="0070C0"/>
          </a:solidFill>
          <a:ln>
            <a:noFill/>
          </a:ln>
          <a:effectLst/>
        </p:spPr>
        <p:txBody>
          <a:bodyPr wrap="none" anchor="ctr"/>
          <a:lstStyle/>
          <a:p>
            <a:endParaRPr lang="en-US" sz="900"/>
          </a:p>
        </p:txBody>
      </p:sp>
      <p:sp>
        <p:nvSpPr>
          <p:cNvPr id="23" name="Freeform 107">
            <a:extLst>
              <a:ext uri="{FF2B5EF4-FFF2-40B4-BE49-F238E27FC236}">
                <a16:creationId xmlns:a16="http://schemas.microsoft.com/office/drawing/2014/main" id="{EB9A2C88-BB95-4D80-BB75-28E5736156C0}"/>
              </a:ext>
            </a:extLst>
          </p:cNvPr>
          <p:cNvSpPr>
            <a:spLocks noEditPoints="1"/>
          </p:cNvSpPr>
          <p:nvPr/>
        </p:nvSpPr>
        <p:spPr bwMode="auto">
          <a:xfrm>
            <a:off x="2859615" y="2326881"/>
            <a:ext cx="442526" cy="431699"/>
          </a:xfrm>
          <a:custGeom>
            <a:avLst/>
            <a:gdLst>
              <a:gd name="T0" fmla="*/ 234 w 245"/>
              <a:gd name="T1" fmla="*/ 281 h 306"/>
              <a:gd name="T2" fmla="*/ 167 w 245"/>
              <a:gd name="T3" fmla="*/ 303 h 306"/>
              <a:gd name="T4" fmla="*/ 79 w 245"/>
              <a:gd name="T5" fmla="*/ 303 h 306"/>
              <a:gd name="T6" fmla="*/ 11 w 245"/>
              <a:gd name="T7" fmla="*/ 281 h 306"/>
              <a:gd name="T8" fmla="*/ 6 w 245"/>
              <a:gd name="T9" fmla="*/ 246 h 306"/>
              <a:gd name="T10" fmla="*/ 42 w 245"/>
              <a:gd name="T11" fmla="*/ 227 h 306"/>
              <a:gd name="T12" fmla="*/ 73 w 245"/>
              <a:gd name="T13" fmla="*/ 223 h 306"/>
              <a:gd name="T14" fmla="*/ 76 w 245"/>
              <a:gd name="T15" fmla="*/ 239 h 306"/>
              <a:gd name="T16" fmla="*/ 51 w 245"/>
              <a:gd name="T17" fmla="*/ 247 h 306"/>
              <a:gd name="T18" fmla="*/ 29 w 245"/>
              <a:gd name="T19" fmla="*/ 256 h 306"/>
              <a:gd name="T20" fmla="*/ 23 w 245"/>
              <a:gd name="T21" fmla="*/ 261 h 306"/>
              <a:gd name="T22" fmla="*/ 40 w 245"/>
              <a:gd name="T23" fmla="*/ 272 h 306"/>
              <a:gd name="T24" fmla="*/ 88 w 245"/>
              <a:gd name="T25" fmla="*/ 282 h 306"/>
              <a:gd name="T26" fmla="*/ 158 w 245"/>
              <a:gd name="T27" fmla="*/ 282 h 306"/>
              <a:gd name="T28" fmla="*/ 205 w 245"/>
              <a:gd name="T29" fmla="*/ 272 h 306"/>
              <a:gd name="T30" fmla="*/ 223 w 245"/>
              <a:gd name="T31" fmla="*/ 261 h 306"/>
              <a:gd name="T32" fmla="*/ 217 w 245"/>
              <a:gd name="T33" fmla="*/ 256 h 306"/>
              <a:gd name="T34" fmla="*/ 195 w 245"/>
              <a:gd name="T35" fmla="*/ 247 h 306"/>
              <a:gd name="T36" fmla="*/ 169 w 245"/>
              <a:gd name="T37" fmla="*/ 239 h 306"/>
              <a:gd name="T38" fmla="*/ 172 w 245"/>
              <a:gd name="T39" fmla="*/ 223 h 306"/>
              <a:gd name="T40" fmla="*/ 203 w 245"/>
              <a:gd name="T41" fmla="*/ 227 h 306"/>
              <a:gd name="T42" fmla="*/ 239 w 245"/>
              <a:gd name="T43" fmla="*/ 246 h 306"/>
              <a:gd name="T44" fmla="*/ 178 w 245"/>
              <a:gd name="T45" fmla="*/ 106 h 306"/>
              <a:gd name="T46" fmla="*/ 175 w 245"/>
              <a:gd name="T47" fmla="*/ 180 h 306"/>
              <a:gd name="T48" fmla="*/ 156 w 245"/>
              <a:gd name="T49" fmla="*/ 183 h 306"/>
              <a:gd name="T50" fmla="*/ 153 w 245"/>
              <a:gd name="T51" fmla="*/ 258 h 306"/>
              <a:gd name="T52" fmla="*/ 100 w 245"/>
              <a:gd name="T53" fmla="*/ 261 h 306"/>
              <a:gd name="T54" fmla="*/ 89 w 245"/>
              <a:gd name="T55" fmla="*/ 250 h 306"/>
              <a:gd name="T56" fmla="*/ 78 w 245"/>
              <a:gd name="T57" fmla="*/ 183 h 306"/>
              <a:gd name="T58" fmla="*/ 67 w 245"/>
              <a:gd name="T59" fmla="*/ 172 h 306"/>
              <a:gd name="T60" fmla="*/ 74 w 245"/>
              <a:gd name="T61" fmla="*/ 90 h 306"/>
              <a:gd name="T62" fmla="*/ 156 w 245"/>
              <a:gd name="T63" fmla="*/ 83 h 306"/>
              <a:gd name="T64" fmla="*/ 178 w 245"/>
              <a:gd name="T65" fmla="*/ 106 h 306"/>
              <a:gd name="T66" fmla="*/ 150 w 245"/>
              <a:gd name="T67" fmla="*/ 66 h 306"/>
              <a:gd name="T68" fmla="*/ 95 w 245"/>
              <a:gd name="T69" fmla="*/ 66 h 306"/>
              <a:gd name="T70" fmla="*/ 95 w 245"/>
              <a:gd name="T71" fmla="*/ 11 h 306"/>
              <a:gd name="T72" fmla="*/ 150 w 245"/>
              <a:gd name="T73" fmla="*/ 1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5" h="306">
                <a:moveTo>
                  <a:pt x="245" y="261"/>
                </a:moveTo>
                <a:cubicBezTo>
                  <a:pt x="245" y="269"/>
                  <a:pt x="242" y="275"/>
                  <a:pt x="234" y="281"/>
                </a:cubicBezTo>
                <a:cubicBezTo>
                  <a:pt x="227" y="287"/>
                  <a:pt x="218" y="292"/>
                  <a:pt x="206" y="295"/>
                </a:cubicBezTo>
                <a:cubicBezTo>
                  <a:pt x="194" y="299"/>
                  <a:pt x="181" y="301"/>
                  <a:pt x="167" y="303"/>
                </a:cubicBezTo>
                <a:cubicBezTo>
                  <a:pt x="153" y="305"/>
                  <a:pt x="138" y="306"/>
                  <a:pt x="123" y="306"/>
                </a:cubicBezTo>
                <a:cubicBezTo>
                  <a:pt x="108" y="306"/>
                  <a:pt x="93" y="305"/>
                  <a:pt x="79" y="303"/>
                </a:cubicBezTo>
                <a:cubicBezTo>
                  <a:pt x="64" y="301"/>
                  <a:pt x="51" y="299"/>
                  <a:pt x="39" y="295"/>
                </a:cubicBezTo>
                <a:cubicBezTo>
                  <a:pt x="28" y="292"/>
                  <a:pt x="18" y="287"/>
                  <a:pt x="11" y="281"/>
                </a:cubicBezTo>
                <a:cubicBezTo>
                  <a:pt x="4" y="275"/>
                  <a:pt x="0" y="269"/>
                  <a:pt x="0" y="261"/>
                </a:cubicBezTo>
                <a:cubicBezTo>
                  <a:pt x="0" y="256"/>
                  <a:pt x="2" y="250"/>
                  <a:pt x="6" y="246"/>
                </a:cubicBezTo>
                <a:cubicBezTo>
                  <a:pt x="10" y="241"/>
                  <a:pt x="15" y="237"/>
                  <a:pt x="22" y="234"/>
                </a:cubicBezTo>
                <a:cubicBezTo>
                  <a:pt x="29" y="231"/>
                  <a:pt x="35" y="229"/>
                  <a:pt x="42" y="227"/>
                </a:cubicBezTo>
                <a:cubicBezTo>
                  <a:pt x="49" y="225"/>
                  <a:pt x="57" y="223"/>
                  <a:pt x="65" y="221"/>
                </a:cubicBezTo>
                <a:cubicBezTo>
                  <a:pt x="68" y="221"/>
                  <a:pt x="71" y="222"/>
                  <a:pt x="73" y="223"/>
                </a:cubicBezTo>
                <a:cubicBezTo>
                  <a:pt x="76" y="225"/>
                  <a:pt x="78" y="228"/>
                  <a:pt x="78" y="231"/>
                </a:cubicBezTo>
                <a:cubicBezTo>
                  <a:pt x="79" y="234"/>
                  <a:pt x="78" y="236"/>
                  <a:pt x="76" y="239"/>
                </a:cubicBezTo>
                <a:cubicBezTo>
                  <a:pt x="74" y="241"/>
                  <a:pt x="72" y="243"/>
                  <a:pt x="69" y="243"/>
                </a:cubicBezTo>
                <a:cubicBezTo>
                  <a:pt x="62" y="245"/>
                  <a:pt x="56" y="246"/>
                  <a:pt x="51" y="247"/>
                </a:cubicBezTo>
                <a:cubicBezTo>
                  <a:pt x="45" y="249"/>
                  <a:pt x="41" y="251"/>
                  <a:pt x="37" y="252"/>
                </a:cubicBezTo>
                <a:cubicBezTo>
                  <a:pt x="34" y="253"/>
                  <a:pt x="31" y="255"/>
                  <a:pt x="29" y="256"/>
                </a:cubicBezTo>
                <a:cubicBezTo>
                  <a:pt x="26" y="257"/>
                  <a:pt x="25" y="258"/>
                  <a:pt x="24" y="259"/>
                </a:cubicBezTo>
                <a:cubicBezTo>
                  <a:pt x="23" y="260"/>
                  <a:pt x="23" y="261"/>
                  <a:pt x="23" y="261"/>
                </a:cubicBezTo>
                <a:cubicBezTo>
                  <a:pt x="23" y="263"/>
                  <a:pt x="24" y="264"/>
                  <a:pt x="27" y="266"/>
                </a:cubicBezTo>
                <a:cubicBezTo>
                  <a:pt x="30" y="268"/>
                  <a:pt x="34" y="270"/>
                  <a:pt x="40" y="272"/>
                </a:cubicBezTo>
                <a:cubicBezTo>
                  <a:pt x="46" y="274"/>
                  <a:pt x="52" y="276"/>
                  <a:pt x="60" y="277"/>
                </a:cubicBezTo>
                <a:cubicBezTo>
                  <a:pt x="67" y="279"/>
                  <a:pt x="77" y="281"/>
                  <a:pt x="88" y="282"/>
                </a:cubicBezTo>
                <a:cubicBezTo>
                  <a:pt x="99" y="283"/>
                  <a:pt x="110" y="284"/>
                  <a:pt x="123" y="284"/>
                </a:cubicBezTo>
                <a:cubicBezTo>
                  <a:pt x="135" y="284"/>
                  <a:pt x="147" y="283"/>
                  <a:pt x="158" y="282"/>
                </a:cubicBezTo>
                <a:cubicBezTo>
                  <a:pt x="169" y="281"/>
                  <a:pt x="178" y="279"/>
                  <a:pt x="186" y="277"/>
                </a:cubicBezTo>
                <a:cubicBezTo>
                  <a:pt x="193" y="276"/>
                  <a:pt x="200" y="274"/>
                  <a:pt x="205" y="272"/>
                </a:cubicBezTo>
                <a:cubicBezTo>
                  <a:pt x="211" y="270"/>
                  <a:pt x="215" y="268"/>
                  <a:pt x="218" y="266"/>
                </a:cubicBezTo>
                <a:cubicBezTo>
                  <a:pt x="221" y="264"/>
                  <a:pt x="223" y="263"/>
                  <a:pt x="223" y="261"/>
                </a:cubicBezTo>
                <a:cubicBezTo>
                  <a:pt x="223" y="261"/>
                  <a:pt x="222" y="260"/>
                  <a:pt x="221" y="259"/>
                </a:cubicBezTo>
                <a:cubicBezTo>
                  <a:pt x="221" y="258"/>
                  <a:pt x="219" y="257"/>
                  <a:pt x="217" y="256"/>
                </a:cubicBezTo>
                <a:cubicBezTo>
                  <a:pt x="214" y="255"/>
                  <a:pt x="211" y="253"/>
                  <a:pt x="208" y="252"/>
                </a:cubicBezTo>
                <a:cubicBezTo>
                  <a:pt x="205" y="250"/>
                  <a:pt x="200" y="249"/>
                  <a:pt x="195" y="247"/>
                </a:cubicBezTo>
                <a:cubicBezTo>
                  <a:pt x="189" y="246"/>
                  <a:pt x="183" y="245"/>
                  <a:pt x="176" y="243"/>
                </a:cubicBezTo>
                <a:cubicBezTo>
                  <a:pt x="173" y="243"/>
                  <a:pt x="171" y="241"/>
                  <a:pt x="169" y="239"/>
                </a:cubicBezTo>
                <a:cubicBezTo>
                  <a:pt x="167" y="236"/>
                  <a:pt x="167" y="234"/>
                  <a:pt x="167" y="231"/>
                </a:cubicBezTo>
                <a:cubicBezTo>
                  <a:pt x="168" y="228"/>
                  <a:pt x="169" y="225"/>
                  <a:pt x="172" y="223"/>
                </a:cubicBezTo>
                <a:cubicBezTo>
                  <a:pt x="174" y="222"/>
                  <a:pt x="177" y="221"/>
                  <a:pt x="180" y="221"/>
                </a:cubicBezTo>
                <a:cubicBezTo>
                  <a:pt x="188" y="223"/>
                  <a:pt x="196" y="225"/>
                  <a:pt x="203" y="227"/>
                </a:cubicBezTo>
                <a:cubicBezTo>
                  <a:pt x="210" y="229"/>
                  <a:pt x="217" y="231"/>
                  <a:pt x="224" y="234"/>
                </a:cubicBezTo>
                <a:cubicBezTo>
                  <a:pt x="230" y="237"/>
                  <a:pt x="236" y="241"/>
                  <a:pt x="239" y="246"/>
                </a:cubicBezTo>
                <a:cubicBezTo>
                  <a:pt x="243" y="250"/>
                  <a:pt x="245" y="256"/>
                  <a:pt x="245" y="261"/>
                </a:cubicBezTo>
                <a:close/>
                <a:moveTo>
                  <a:pt x="178" y="106"/>
                </a:moveTo>
                <a:cubicBezTo>
                  <a:pt x="178" y="172"/>
                  <a:pt x="178" y="172"/>
                  <a:pt x="178" y="172"/>
                </a:cubicBezTo>
                <a:cubicBezTo>
                  <a:pt x="178" y="175"/>
                  <a:pt x="177" y="178"/>
                  <a:pt x="175" y="180"/>
                </a:cubicBezTo>
                <a:cubicBezTo>
                  <a:pt x="173" y="182"/>
                  <a:pt x="170" y="183"/>
                  <a:pt x="167" y="183"/>
                </a:cubicBezTo>
                <a:cubicBezTo>
                  <a:pt x="156" y="183"/>
                  <a:pt x="156" y="183"/>
                  <a:pt x="156" y="183"/>
                </a:cubicBezTo>
                <a:cubicBezTo>
                  <a:pt x="156" y="250"/>
                  <a:pt x="156" y="250"/>
                  <a:pt x="156" y="250"/>
                </a:cubicBezTo>
                <a:cubicBezTo>
                  <a:pt x="156" y="253"/>
                  <a:pt x="155" y="256"/>
                  <a:pt x="153" y="258"/>
                </a:cubicBezTo>
                <a:cubicBezTo>
                  <a:pt x="151" y="260"/>
                  <a:pt x="148" y="261"/>
                  <a:pt x="145" y="261"/>
                </a:cubicBezTo>
                <a:cubicBezTo>
                  <a:pt x="100" y="261"/>
                  <a:pt x="100" y="261"/>
                  <a:pt x="100" y="261"/>
                </a:cubicBezTo>
                <a:cubicBezTo>
                  <a:pt x="97" y="261"/>
                  <a:pt x="95" y="260"/>
                  <a:pt x="93" y="258"/>
                </a:cubicBezTo>
                <a:cubicBezTo>
                  <a:pt x="90" y="256"/>
                  <a:pt x="89" y="253"/>
                  <a:pt x="89" y="250"/>
                </a:cubicBezTo>
                <a:cubicBezTo>
                  <a:pt x="89" y="183"/>
                  <a:pt x="89" y="183"/>
                  <a:pt x="89" y="183"/>
                </a:cubicBezTo>
                <a:cubicBezTo>
                  <a:pt x="78" y="183"/>
                  <a:pt x="78" y="183"/>
                  <a:pt x="78" y="183"/>
                </a:cubicBezTo>
                <a:cubicBezTo>
                  <a:pt x="75" y="183"/>
                  <a:pt x="73" y="182"/>
                  <a:pt x="70" y="180"/>
                </a:cubicBezTo>
                <a:cubicBezTo>
                  <a:pt x="68" y="178"/>
                  <a:pt x="67" y="175"/>
                  <a:pt x="67" y="172"/>
                </a:cubicBezTo>
                <a:cubicBezTo>
                  <a:pt x="67" y="106"/>
                  <a:pt x="67" y="106"/>
                  <a:pt x="67" y="106"/>
                </a:cubicBezTo>
                <a:cubicBezTo>
                  <a:pt x="67" y="99"/>
                  <a:pt x="69" y="94"/>
                  <a:pt x="74" y="90"/>
                </a:cubicBezTo>
                <a:cubicBezTo>
                  <a:pt x="78" y="85"/>
                  <a:pt x="83" y="83"/>
                  <a:pt x="89" y="83"/>
                </a:cubicBezTo>
                <a:cubicBezTo>
                  <a:pt x="156" y="83"/>
                  <a:pt x="156" y="83"/>
                  <a:pt x="156" y="83"/>
                </a:cubicBezTo>
                <a:cubicBezTo>
                  <a:pt x="162" y="83"/>
                  <a:pt x="167" y="85"/>
                  <a:pt x="172" y="90"/>
                </a:cubicBezTo>
                <a:cubicBezTo>
                  <a:pt x="176" y="94"/>
                  <a:pt x="178" y="99"/>
                  <a:pt x="178" y="106"/>
                </a:cubicBezTo>
                <a:close/>
                <a:moveTo>
                  <a:pt x="162" y="39"/>
                </a:moveTo>
                <a:cubicBezTo>
                  <a:pt x="162" y="50"/>
                  <a:pt x="158" y="59"/>
                  <a:pt x="150" y="66"/>
                </a:cubicBezTo>
                <a:cubicBezTo>
                  <a:pt x="143" y="74"/>
                  <a:pt x="133" y="78"/>
                  <a:pt x="123" y="78"/>
                </a:cubicBezTo>
                <a:cubicBezTo>
                  <a:pt x="112" y="78"/>
                  <a:pt x="103" y="74"/>
                  <a:pt x="95" y="66"/>
                </a:cubicBezTo>
                <a:cubicBezTo>
                  <a:pt x="88" y="59"/>
                  <a:pt x="84" y="50"/>
                  <a:pt x="84" y="39"/>
                </a:cubicBezTo>
                <a:cubicBezTo>
                  <a:pt x="84" y="28"/>
                  <a:pt x="88" y="19"/>
                  <a:pt x="95" y="11"/>
                </a:cubicBezTo>
                <a:cubicBezTo>
                  <a:pt x="103" y="4"/>
                  <a:pt x="112" y="0"/>
                  <a:pt x="123" y="0"/>
                </a:cubicBezTo>
                <a:cubicBezTo>
                  <a:pt x="133" y="0"/>
                  <a:pt x="143" y="4"/>
                  <a:pt x="150" y="11"/>
                </a:cubicBezTo>
                <a:cubicBezTo>
                  <a:pt x="158" y="19"/>
                  <a:pt x="162" y="28"/>
                  <a:pt x="16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sp>
        <p:nvSpPr>
          <p:cNvPr id="24" name="Freeform 107">
            <a:extLst>
              <a:ext uri="{FF2B5EF4-FFF2-40B4-BE49-F238E27FC236}">
                <a16:creationId xmlns:a16="http://schemas.microsoft.com/office/drawing/2014/main" id="{3205857E-C5C5-479A-A203-135327E373F4}"/>
              </a:ext>
            </a:extLst>
          </p:cNvPr>
          <p:cNvSpPr>
            <a:spLocks noEditPoints="1"/>
          </p:cNvSpPr>
          <p:nvPr/>
        </p:nvSpPr>
        <p:spPr bwMode="auto">
          <a:xfrm>
            <a:off x="8862559" y="2365268"/>
            <a:ext cx="442526" cy="431699"/>
          </a:xfrm>
          <a:custGeom>
            <a:avLst/>
            <a:gdLst>
              <a:gd name="T0" fmla="*/ 234 w 245"/>
              <a:gd name="T1" fmla="*/ 281 h 306"/>
              <a:gd name="T2" fmla="*/ 167 w 245"/>
              <a:gd name="T3" fmla="*/ 303 h 306"/>
              <a:gd name="T4" fmla="*/ 79 w 245"/>
              <a:gd name="T5" fmla="*/ 303 h 306"/>
              <a:gd name="T6" fmla="*/ 11 w 245"/>
              <a:gd name="T7" fmla="*/ 281 h 306"/>
              <a:gd name="T8" fmla="*/ 6 w 245"/>
              <a:gd name="T9" fmla="*/ 246 h 306"/>
              <a:gd name="T10" fmla="*/ 42 w 245"/>
              <a:gd name="T11" fmla="*/ 227 h 306"/>
              <a:gd name="T12" fmla="*/ 73 w 245"/>
              <a:gd name="T13" fmla="*/ 223 h 306"/>
              <a:gd name="T14" fmla="*/ 76 w 245"/>
              <a:gd name="T15" fmla="*/ 239 h 306"/>
              <a:gd name="T16" fmla="*/ 51 w 245"/>
              <a:gd name="T17" fmla="*/ 247 h 306"/>
              <a:gd name="T18" fmla="*/ 29 w 245"/>
              <a:gd name="T19" fmla="*/ 256 h 306"/>
              <a:gd name="T20" fmla="*/ 23 w 245"/>
              <a:gd name="T21" fmla="*/ 261 h 306"/>
              <a:gd name="T22" fmla="*/ 40 w 245"/>
              <a:gd name="T23" fmla="*/ 272 h 306"/>
              <a:gd name="T24" fmla="*/ 88 w 245"/>
              <a:gd name="T25" fmla="*/ 282 h 306"/>
              <a:gd name="T26" fmla="*/ 158 w 245"/>
              <a:gd name="T27" fmla="*/ 282 h 306"/>
              <a:gd name="T28" fmla="*/ 205 w 245"/>
              <a:gd name="T29" fmla="*/ 272 h 306"/>
              <a:gd name="T30" fmla="*/ 223 w 245"/>
              <a:gd name="T31" fmla="*/ 261 h 306"/>
              <a:gd name="T32" fmla="*/ 217 w 245"/>
              <a:gd name="T33" fmla="*/ 256 h 306"/>
              <a:gd name="T34" fmla="*/ 195 w 245"/>
              <a:gd name="T35" fmla="*/ 247 h 306"/>
              <a:gd name="T36" fmla="*/ 169 w 245"/>
              <a:gd name="T37" fmla="*/ 239 h 306"/>
              <a:gd name="T38" fmla="*/ 172 w 245"/>
              <a:gd name="T39" fmla="*/ 223 h 306"/>
              <a:gd name="T40" fmla="*/ 203 w 245"/>
              <a:gd name="T41" fmla="*/ 227 h 306"/>
              <a:gd name="T42" fmla="*/ 239 w 245"/>
              <a:gd name="T43" fmla="*/ 246 h 306"/>
              <a:gd name="T44" fmla="*/ 178 w 245"/>
              <a:gd name="T45" fmla="*/ 106 h 306"/>
              <a:gd name="T46" fmla="*/ 175 w 245"/>
              <a:gd name="T47" fmla="*/ 180 h 306"/>
              <a:gd name="T48" fmla="*/ 156 w 245"/>
              <a:gd name="T49" fmla="*/ 183 h 306"/>
              <a:gd name="T50" fmla="*/ 153 w 245"/>
              <a:gd name="T51" fmla="*/ 258 h 306"/>
              <a:gd name="T52" fmla="*/ 100 w 245"/>
              <a:gd name="T53" fmla="*/ 261 h 306"/>
              <a:gd name="T54" fmla="*/ 89 w 245"/>
              <a:gd name="T55" fmla="*/ 250 h 306"/>
              <a:gd name="T56" fmla="*/ 78 w 245"/>
              <a:gd name="T57" fmla="*/ 183 h 306"/>
              <a:gd name="T58" fmla="*/ 67 w 245"/>
              <a:gd name="T59" fmla="*/ 172 h 306"/>
              <a:gd name="T60" fmla="*/ 74 w 245"/>
              <a:gd name="T61" fmla="*/ 90 h 306"/>
              <a:gd name="T62" fmla="*/ 156 w 245"/>
              <a:gd name="T63" fmla="*/ 83 h 306"/>
              <a:gd name="T64" fmla="*/ 178 w 245"/>
              <a:gd name="T65" fmla="*/ 106 h 306"/>
              <a:gd name="T66" fmla="*/ 150 w 245"/>
              <a:gd name="T67" fmla="*/ 66 h 306"/>
              <a:gd name="T68" fmla="*/ 95 w 245"/>
              <a:gd name="T69" fmla="*/ 66 h 306"/>
              <a:gd name="T70" fmla="*/ 95 w 245"/>
              <a:gd name="T71" fmla="*/ 11 h 306"/>
              <a:gd name="T72" fmla="*/ 150 w 245"/>
              <a:gd name="T73" fmla="*/ 1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5" h="306">
                <a:moveTo>
                  <a:pt x="245" y="261"/>
                </a:moveTo>
                <a:cubicBezTo>
                  <a:pt x="245" y="269"/>
                  <a:pt x="242" y="275"/>
                  <a:pt x="234" y="281"/>
                </a:cubicBezTo>
                <a:cubicBezTo>
                  <a:pt x="227" y="287"/>
                  <a:pt x="218" y="292"/>
                  <a:pt x="206" y="295"/>
                </a:cubicBezTo>
                <a:cubicBezTo>
                  <a:pt x="194" y="299"/>
                  <a:pt x="181" y="301"/>
                  <a:pt x="167" y="303"/>
                </a:cubicBezTo>
                <a:cubicBezTo>
                  <a:pt x="153" y="305"/>
                  <a:pt x="138" y="306"/>
                  <a:pt x="123" y="306"/>
                </a:cubicBezTo>
                <a:cubicBezTo>
                  <a:pt x="108" y="306"/>
                  <a:pt x="93" y="305"/>
                  <a:pt x="79" y="303"/>
                </a:cubicBezTo>
                <a:cubicBezTo>
                  <a:pt x="64" y="301"/>
                  <a:pt x="51" y="299"/>
                  <a:pt x="39" y="295"/>
                </a:cubicBezTo>
                <a:cubicBezTo>
                  <a:pt x="28" y="292"/>
                  <a:pt x="18" y="287"/>
                  <a:pt x="11" y="281"/>
                </a:cubicBezTo>
                <a:cubicBezTo>
                  <a:pt x="4" y="275"/>
                  <a:pt x="0" y="269"/>
                  <a:pt x="0" y="261"/>
                </a:cubicBezTo>
                <a:cubicBezTo>
                  <a:pt x="0" y="256"/>
                  <a:pt x="2" y="250"/>
                  <a:pt x="6" y="246"/>
                </a:cubicBezTo>
                <a:cubicBezTo>
                  <a:pt x="10" y="241"/>
                  <a:pt x="15" y="237"/>
                  <a:pt x="22" y="234"/>
                </a:cubicBezTo>
                <a:cubicBezTo>
                  <a:pt x="29" y="231"/>
                  <a:pt x="35" y="229"/>
                  <a:pt x="42" y="227"/>
                </a:cubicBezTo>
                <a:cubicBezTo>
                  <a:pt x="49" y="225"/>
                  <a:pt x="57" y="223"/>
                  <a:pt x="65" y="221"/>
                </a:cubicBezTo>
                <a:cubicBezTo>
                  <a:pt x="68" y="221"/>
                  <a:pt x="71" y="222"/>
                  <a:pt x="73" y="223"/>
                </a:cubicBezTo>
                <a:cubicBezTo>
                  <a:pt x="76" y="225"/>
                  <a:pt x="78" y="228"/>
                  <a:pt x="78" y="231"/>
                </a:cubicBezTo>
                <a:cubicBezTo>
                  <a:pt x="79" y="234"/>
                  <a:pt x="78" y="236"/>
                  <a:pt x="76" y="239"/>
                </a:cubicBezTo>
                <a:cubicBezTo>
                  <a:pt x="74" y="241"/>
                  <a:pt x="72" y="243"/>
                  <a:pt x="69" y="243"/>
                </a:cubicBezTo>
                <a:cubicBezTo>
                  <a:pt x="62" y="245"/>
                  <a:pt x="56" y="246"/>
                  <a:pt x="51" y="247"/>
                </a:cubicBezTo>
                <a:cubicBezTo>
                  <a:pt x="45" y="249"/>
                  <a:pt x="41" y="251"/>
                  <a:pt x="37" y="252"/>
                </a:cubicBezTo>
                <a:cubicBezTo>
                  <a:pt x="34" y="253"/>
                  <a:pt x="31" y="255"/>
                  <a:pt x="29" y="256"/>
                </a:cubicBezTo>
                <a:cubicBezTo>
                  <a:pt x="26" y="257"/>
                  <a:pt x="25" y="258"/>
                  <a:pt x="24" y="259"/>
                </a:cubicBezTo>
                <a:cubicBezTo>
                  <a:pt x="23" y="260"/>
                  <a:pt x="23" y="261"/>
                  <a:pt x="23" y="261"/>
                </a:cubicBezTo>
                <a:cubicBezTo>
                  <a:pt x="23" y="263"/>
                  <a:pt x="24" y="264"/>
                  <a:pt x="27" y="266"/>
                </a:cubicBezTo>
                <a:cubicBezTo>
                  <a:pt x="30" y="268"/>
                  <a:pt x="34" y="270"/>
                  <a:pt x="40" y="272"/>
                </a:cubicBezTo>
                <a:cubicBezTo>
                  <a:pt x="46" y="274"/>
                  <a:pt x="52" y="276"/>
                  <a:pt x="60" y="277"/>
                </a:cubicBezTo>
                <a:cubicBezTo>
                  <a:pt x="67" y="279"/>
                  <a:pt x="77" y="281"/>
                  <a:pt x="88" y="282"/>
                </a:cubicBezTo>
                <a:cubicBezTo>
                  <a:pt x="99" y="283"/>
                  <a:pt x="110" y="284"/>
                  <a:pt x="123" y="284"/>
                </a:cubicBezTo>
                <a:cubicBezTo>
                  <a:pt x="135" y="284"/>
                  <a:pt x="147" y="283"/>
                  <a:pt x="158" y="282"/>
                </a:cubicBezTo>
                <a:cubicBezTo>
                  <a:pt x="169" y="281"/>
                  <a:pt x="178" y="279"/>
                  <a:pt x="186" y="277"/>
                </a:cubicBezTo>
                <a:cubicBezTo>
                  <a:pt x="193" y="276"/>
                  <a:pt x="200" y="274"/>
                  <a:pt x="205" y="272"/>
                </a:cubicBezTo>
                <a:cubicBezTo>
                  <a:pt x="211" y="270"/>
                  <a:pt x="215" y="268"/>
                  <a:pt x="218" y="266"/>
                </a:cubicBezTo>
                <a:cubicBezTo>
                  <a:pt x="221" y="264"/>
                  <a:pt x="223" y="263"/>
                  <a:pt x="223" y="261"/>
                </a:cubicBezTo>
                <a:cubicBezTo>
                  <a:pt x="223" y="261"/>
                  <a:pt x="222" y="260"/>
                  <a:pt x="221" y="259"/>
                </a:cubicBezTo>
                <a:cubicBezTo>
                  <a:pt x="221" y="258"/>
                  <a:pt x="219" y="257"/>
                  <a:pt x="217" y="256"/>
                </a:cubicBezTo>
                <a:cubicBezTo>
                  <a:pt x="214" y="255"/>
                  <a:pt x="211" y="253"/>
                  <a:pt x="208" y="252"/>
                </a:cubicBezTo>
                <a:cubicBezTo>
                  <a:pt x="205" y="250"/>
                  <a:pt x="200" y="249"/>
                  <a:pt x="195" y="247"/>
                </a:cubicBezTo>
                <a:cubicBezTo>
                  <a:pt x="189" y="246"/>
                  <a:pt x="183" y="245"/>
                  <a:pt x="176" y="243"/>
                </a:cubicBezTo>
                <a:cubicBezTo>
                  <a:pt x="173" y="243"/>
                  <a:pt x="171" y="241"/>
                  <a:pt x="169" y="239"/>
                </a:cubicBezTo>
                <a:cubicBezTo>
                  <a:pt x="167" y="236"/>
                  <a:pt x="167" y="234"/>
                  <a:pt x="167" y="231"/>
                </a:cubicBezTo>
                <a:cubicBezTo>
                  <a:pt x="168" y="228"/>
                  <a:pt x="169" y="225"/>
                  <a:pt x="172" y="223"/>
                </a:cubicBezTo>
                <a:cubicBezTo>
                  <a:pt x="174" y="222"/>
                  <a:pt x="177" y="221"/>
                  <a:pt x="180" y="221"/>
                </a:cubicBezTo>
                <a:cubicBezTo>
                  <a:pt x="188" y="223"/>
                  <a:pt x="196" y="225"/>
                  <a:pt x="203" y="227"/>
                </a:cubicBezTo>
                <a:cubicBezTo>
                  <a:pt x="210" y="229"/>
                  <a:pt x="217" y="231"/>
                  <a:pt x="224" y="234"/>
                </a:cubicBezTo>
                <a:cubicBezTo>
                  <a:pt x="230" y="237"/>
                  <a:pt x="236" y="241"/>
                  <a:pt x="239" y="246"/>
                </a:cubicBezTo>
                <a:cubicBezTo>
                  <a:pt x="243" y="250"/>
                  <a:pt x="245" y="256"/>
                  <a:pt x="245" y="261"/>
                </a:cubicBezTo>
                <a:close/>
                <a:moveTo>
                  <a:pt x="178" y="106"/>
                </a:moveTo>
                <a:cubicBezTo>
                  <a:pt x="178" y="172"/>
                  <a:pt x="178" y="172"/>
                  <a:pt x="178" y="172"/>
                </a:cubicBezTo>
                <a:cubicBezTo>
                  <a:pt x="178" y="175"/>
                  <a:pt x="177" y="178"/>
                  <a:pt x="175" y="180"/>
                </a:cubicBezTo>
                <a:cubicBezTo>
                  <a:pt x="173" y="182"/>
                  <a:pt x="170" y="183"/>
                  <a:pt x="167" y="183"/>
                </a:cubicBezTo>
                <a:cubicBezTo>
                  <a:pt x="156" y="183"/>
                  <a:pt x="156" y="183"/>
                  <a:pt x="156" y="183"/>
                </a:cubicBezTo>
                <a:cubicBezTo>
                  <a:pt x="156" y="250"/>
                  <a:pt x="156" y="250"/>
                  <a:pt x="156" y="250"/>
                </a:cubicBezTo>
                <a:cubicBezTo>
                  <a:pt x="156" y="253"/>
                  <a:pt x="155" y="256"/>
                  <a:pt x="153" y="258"/>
                </a:cubicBezTo>
                <a:cubicBezTo>
                  <a:pt x="151" y="260"/>
                  <a:pt x="148" y="261"/>
                  <a:pt x="145" y="261"/>
                </a:cubicBezTo>
                <a:cubicBezTo>
                  <a:pt x="100" y="261"/>
                  <a:pt x="100" y="261"/>
                  <a:pt x="100" y="261"/>
                </a:cubicBezTo>
                <a:cubicBezTo>
                  <a:pt x="97" y="261"/>
                  <a:pt x="95" y="260"/>
                  <a:pt x="93" y="258"/>
                </a:cubicBezTo>
                <a:cubicBezTo>
                  <a:pt x="90" y="256"/>
                  <a:pt x="89" y="253"/>
                  <a:pt x="89" y="250"/>
                </a:cubicBezTo>
                <a:cubicBezTo>
                  <a:pt x="89" y="183"/>
                  <a:pt x="89" y="183"/>
                  <a:pt x="89" y="183"/>
                </a:cubicBezTo>
                <a:cubicBezTo>
                  <a:pt x="78" y="183"/>
                  <a:pt x="78" y="183"/>
                  <a:pt x="78" y="183"/>
                </a:cubicBezTo>
                <a:cubicBezTo>
                  <a:pt x="75" y="183"/>
                  <a:pt x="73" y="182"/>
                  <a:pt x="70" y="180"/>
                </a:cubicBezTo>
                <a:cubicBezTo>
                  <a:pt x="68" y="178"/>
                  <a:pt x="67" y="175"/>
                  <a:pt x="67" y="172"/>
                </a:cubicBezTo>
                <a:cubicBezTo>
                  <a:pt x="67" y="106"/>
                  <a:pt x="67" y="106"/>
                  <a:pt x="67" y="106"/>
                </a:cubicBezTo>
                <a:cubicBezTo>
                  <a:pt x="67" y="99"/>
                  <a:pt x="69" y="94"/>
                  <a:pt x="74" y="90"/>
                </a:cubicBezTo>
                <a:cubicBezTo>
                  <a:pt x="78" y="85"/>
                  <a:pt x="83" y="83"/>
                  <a:pt x="89" y="83"/>
                </a:cubicBezTo>
                <a:cubicBezTo>
                  <a:pt x="156" y="83"/>
                  <a:pt x="156" y="83"/>
                  <a:pt x="156" y="83"/>
                </a:cubicBezTo>
                <a:cubicBezTo>
                  <a:pt x="162" y="83"/>
                  <a:pt x="167" y="85"/>
                  <a:pt x="172" y="90"/>
                </a:cubicBezTo>
                <a:cubicBezTo>
                  <a:pt x="176" y="94"/>
                  <a:pt x="178" y="99"/>
                  <a:pt x="178" y="106"/>
                </a:cubicBezTo>
                <a:close/>
                <a:moveTo>
                  <a:pt x="162" y="39"/>
                </a:moveTo>
                <a:cubicBezTo>
                  <a:pt x="162" y="50"/>
                  <a:pt x="158" y="59"/>
                  <a:pt x="150" y="66"/>
                </a:cubicBezTo>
                <a:cubicBezTo>
                  <a:pt x="143" y="74"/>
                  <a:pt x="133" y="78"/>
                  <a:pt x="123" y="78"/>
                </a:cubicBezTo>
                <a:cubicBezTo>
                  <a:pt x="112" y="78"/>
                  <a:pt x="103" y="74"/>
                  <a:pt x="95" y="66"/>
                </a:cubicBezTo>
                <a:cubicBezTo>
                  <a:pt x="88" y="59"/>
                  <a:pt x="84" y="50"/>
                  <a:pt x="84" y="39"/>
                </a:cubicBezTo>
                <a:cubicBezTo>
                  <a:pt x="84" y="28"/>
                  <a:pt x="88" y="19"/>
                  <a:pt x="95" y="11"/>
                </a:cubicBezTo>
                <a:cubicBezTo>
                  <a:pt x="103" y="4"/>
                  <a:pt x="112" y="0"/>
                  <a:pt x="123" y="0"/>
                </a:cubicBezTo>
                <a:cubicBezTo>
                  <a:pt x="133" y="0"/>
                  <a:pt x="143" y="4"/>
                  <a:pt x="150" y="11"/>
                </a:cubicBezTo>
                <a:cubicBezTo>
                  <a:pt x="158" y="19"/>
                  <a:pt x="162" y="28"/>
                  <a:pt x="16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sp>
        <p:nvSpPr>
          <p:cNvPr id="26" name="Freeform 9">
            <a:extLst>
              <a:ext uri="{FF2B5EF4-FFF2-40B4-BE49-F238E27FC236}">
                <a16:creationId xmlns:a16="http://schemas.microsoft.com/office/drawing/2014/main" id="{F4B81868-86E6-4726-BE1C-203A3634DB58}"/>
              </a:ext>
            </a:extLst>
          </p:cNvPr>
          <p:cNvSpPr>
            <a:spLocks noEditPoints="1"/>
          </p:cNvSpPr>
          <p:nvPr/>
        </p:nvSpPr>
        <p:spPr bwMode="auto">
          <a:xfrm>
            <a:off x="3023602" y="3445408"/>
            <a:ext cx="425711" cy="412568"/>
          </a:xfrm>
          <a:custGeom>
            <a:avLst/>
            <a:gdLst>
              <a:gd name="T0" fmla="*/ 156 w 314"/>
              <a:gd name="T1" fmla="*/ 185 h 247"/>
              <a:gd name="T2" fmla="*/ 177 w 314"/>
              <a:gd name="T3" fmla="*/ 165 h 247"/>
              <a:gd name="T4" fmla="*/ 150 w 314"/>
              <a:gd name="T5" fmla="*/ 138 h 247"/>
              <a:gd name="T6" fmla="*/ 130 w 314"/>
              <a:gd name="T7" fmla="*/ 159 h 247"/>
              <a:gd name="T8" fmla="*/ 130 w 314"/>
              <a:gd name="T9" fmla="*/ 169 h 247"/>
              <a:gd name="T10" fmla="*/ 147 w 314"/>
              <a:gd name="T11" fmla="*/ 169 h 247"/>
              <a:gd name="T12" fmla="*/ 147 w 314"/>
              <a:gd name="T13" fmla="*/ 185 h 247"/>
              <a:gd name="T14" fmla="*/ 156 w 314"/>
              <a:gd name="T15" fmla="*/ 185 h 247"/>
              <a:gd name="T16" fmla="*/ 234 w 314"/>
              <a:gd name="T17" fmla="*/ 59 h 247"/>
              <a:gd name="T18" fmla="*/ 228 w 314"/>
              <a:gd name="T19" fmla="*/ 59 h 247"/>
              <a:gd name="T20" fmla="*/ 166 w 314"/>
              <a:gd name="T21" fmla="*/ 121 h 247"/>
              <a:gd name="T22" fmla="*/ 166 w 314"/>
              <a:gd name="T23" fmla="*/ 126 h 247"/>
              <a:gd name="T24" fmla="*/ 172 w 314"/>
              <a:gd name="T25" fmla="*/ 126 h 247"/>
              <a:gd name="T26" fmla="*/ 233 w 314"/>
              <a:gd name="T27" fmla="*/ 65 h 247"/>
              <a:gd name="T28" fmla="*/ 234 w 314"/>
              <a:gd name="T29" fmla="*/ 59 h 247"/>
              <a:gd name="T30" fmla="*/ 248 w 314"/>
              <a:gd name="T31" fmla="*/ 163 h 247"/>
              <a:gd name="T32" fmla="*/ 248 w 314"/>
              <a:gd name="T33" fmla="*/ 197 h 247"/>
              <a:gd name="T34" fmla="*/ 233 w 314"/>
              <a:gd name="T35" fmla="*/ 232 h 247"/>
              <a:gd name="T36" fmla="*/ 197 w 314"/>
              <a:gd name="T37" fmla="*/ 247 h 247"/>
              <a:gd name="T38" fmla="*/ 51 w 314"/>
              <a:gd name="T39" fmla="*/ 247 h 247"/>
              <a:gd name="T40" fmla="*/ 15 w 314"/>
              <a:gd name="T41" fmla="*/ 232 h 247"/>
              <a:gd name="T42" fmla="*/ 0 w 314"/>
              <a:gd name="T43" fmla="*/ 197 h 247"/>
              <a:gd name="T44" fmla="*/ 0 w 314"/>
              <a:gd name="T45" fmla="*/ 51 h 247"/>
              <a:gd name="T46" fmla="*/ 15 w 314"/>
              <a:gd name="T47" fmla="*/ 15 h 247"/>
              <a:gd name="T48" fmla="*/ 51 w 314"/>
              <a:gd name="T49" fmla="*/ 0 h 247"/>
              <a:gd name="T50" fmla="*/ 197 w 314"/>
              <a:gd name="T51" fmla="*/ 0 h 247"/>
              <a:gd name="T52" fmla="*/ 218 w 314"/>
              <a:gd name="T53" fmla="*/ 4 h 247"/>
              <a:gd name="T54" fmla="*/ 221 w 314"/>
              <a:gd name="T55" fmla="*/ 8 h 247"/>
              <a:gd name="T56" fmla="*/ 219 w 314"/>
              <a:gd name="T57" fmla="*/ 14 h 247"/>
              <a:gd name="T58" fmla="*/ 211 w 314"/>
              <a:gd name="T59" fmla="*/ 22 h 247"/>
              <a:gd name="T60" fmla="*/ 205 w 314"/>
              <a:gd name="T61" fmla="*/ 24 h 247"/>
              <a:gd name="T62" fmla="*/ 197 w 314"/>
              <a:gd name="T63" fmla="*/ 22 h 247"/>
              <a:gd name="T64" fmla="*/ 51 w 314"/>
              <a:gd name="T65" fmla="*/ 22 h 247"/>
              <a:gd name="T66" fmla="*/ 31 w 314"/>
              <a:gd name="T67" fmla="*/ 31 h 247"/>
              <a:gd name="T68" fmla="*/ 23 w 314"/>
              <a:gd name="T69" fmla="*/ 51 h 247"/>
              <a:gd name="T70" fmla="*/ 23 w 314"/>
              <a:gd name="T71" fmla="*/ 197 h 247"/>
              <a:gd name="T72" fmla="*/ 31 w 314"/>
              <a:gd name="T73" fmla="*/ 217 h 247"/>
              <a:gd name="T74" fmla="*/ 51 w 314"/>
              <a:gd name="T75" fmla="*/ 225 h 247"/>
              <a:gd name="T76" fmla="*/ 197 w 314"/>
              <a:gd name="T77" fmla="*/ 225 h 247"/>
              <a:gd name="T78" fmla="*/ 217 w 314"/>
              <a:gd name="T79" fmla="*/ 217 h 247"/>
              <a:gd name="T80" fmla="*/ 225 w 314"/>
              <a:gd name="T81" fmla="*/ 197 h 247"/>
              <a:gd name="T82" fmla="*/ 225 w 314"/>
              <a:gd name="T83" fmla="*/ 175 h 247"/>
              <a:gd name="T84" fmla="*/ 227 w 314"/>
              <a:gd name="T85" fmla="*/ 171 h 247"/>
              <a:gd name="T86" fmla="*/ 238 w 314"/>
              <a:gd name="T87" fmla="*/ 159 h 247"/>
              <a:gd name="T88" fmla="*/ 244 w 314"/>
              <a:gd name="T89" fmla="*/ 158 h 247"/>
              <a:gd name="T90" fmla="*/ 248 w 314"/>
              <a:gd name="T91" fmla="*/ 163 h 247"/>
              <a:gd name="T92" fmla="*/ 231 w 314"/>
              <a:gd name="T93" fmla="*/ 34 h 247"/>
              <a:gd name="T94" fmla="*/ 281 w 314"/>
              <a:gd name="T95" fmla="*/ 84 h 247"/>
              <a:gd name="T96" fmla="*/ 163 w 314"/>
              <a:gd name="T97" fmla="*/ 202 h 247"/>
              <a:gd name="T98" fmla="*/ 113 w 314"/>
              <a:gd name="T99" fmla="*/ 202 h 247"/>
              <a:gd name="T100" fmla="*/ 113 w 314"/>
              <a:gd name="T101" fmla="*/ 152 h 247"/>
              <a:gd name="T102" fmla="*/ 231 w 314"/>
              <a:gd name="T103" fmla="*/ 34 h 247"/>
              <a:gd name="T104" fmla="*/ 309 w 314"/>
              <a:gd name="T105" fmla="*/ 57 h 247"/>
              <a:gd name="T106" fmla="*/ 293 w 314"/>
              <a:gd name="T107" fmla="*/ 73 h 247"/>
              <a:gd name="T108" fmla="*/ 242 w 314"/>
              <a:gd name="T109" fmla="*/ 22 h 247"/>
              <a:gd name="T110" fmla="*/ 258 w 314"/>
              <a:gd name="T111" fmla="*/ 6 h 247"/>
              <a:gd name="T112" fmla="*/ 270 w 314"/>
              <a:gd name="T113" fmla="*/ 1 h 247"/>
              <a:gd name="T114" fmla="*/ 282 w 314"/>
              <a:gd name="T115" fmla="*/ 6 h 247"/>
              <a:gd name="T116" fmla="*/ 309 w 314"/>
              <a:gd name="T117" fmla="*/ 33 h 247"/>
              <a:gd name="T118" fmla="*/ 314 w 314"/>
              <a:gd name="T119" fmla="*/ 45 h 247"/>
              <a:gd name="T120" fmla="*/ 309 w 314"/>
              <a:gd name="T121" fmla="*/ 5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4" h="247">
                <a:moveTo>
                  <a:pt x="156" y="185"/>
                </a:moveTo>
                <a:cubicBezTo>
                  <a:pt x="177" y="165"/>
                  <a:pt x="177" y="165"/>
                  <a:pt x="177" y="165"/>
                </a:cubicBezTo>
                <a:cubicBezTo>
                  <a:pt x="150" y="138"/>
                  <a:pt x="150" y="138"/>
                  <a:pt x="150" y="138"/>
                </a:cubicBezTo>
                <a:cubicBezTo>
                  <a:pt x="130" y="159"/>
                  <a:pt x="130" y="159"/>
                  <a:pt x="130" y="159"/>
                </a:cubicBezTo>
                <a:cubicBezTo>
                  <a:pt x="130" y="169"/>
                  <a:pt x="130" y="169"/>
                  <a:pt x="130" y="169"/>
                </a:cubicBezTo>
                <a:cubicBezTo>
                  <a:pt x="147" y="169"/>
                  <a:pt x="147" y="169"/>
                  <a:pt x="147" y="169"/>
                </a:cubicBezTo>
                <a:cubicBezTo>
                  <a:pt x="147" y="185"/>
                  <a:pt x="147" y="185"/>
                  <a:pt x="147" y="185"/>
                </a:cubicBezTo>
                <a:lnTo>
                  <a:pt x="156" y="185"/>
                </a:lnTo>
                <a:close/>
                <a:moveTo>
                  <a:pt x="234" y="59"/>
                </a:moveTo>
                <a:cubicBezTo>
                  <a:pt x="232" y="57"/>
                  <a:pt x="230" y="57"/>
                  <a:pt x="228" y="59"/>
                </a:cubicBezTo>
                <a:cubicBezTo>
                  <a:pt x="166" y="121"/>
                  <a:pt x="166" y="121"/>
                  <a:pt x="166" y="121"/>
                </a:cubicBezTo>
                <a:cubicBezTo>
                  <a:pt x="164" y="123"/>
                  <a:pt x="164" y="125"/>
                  <a:pt x="166" y="126"/>
                </a:cubicBezTo>
                <a:cubicBezTo>
                  <a:pt x="168" y="128"/>
                  <a:pt x="170" y="128"/>
                  <a:pt x="172" y="126"/>
                </a:cubicBezTo>
                <a:cubicBezTo>
                  <a:pt x="233" y="65"/>
                  <a:pt x="233" y="65"/>
                  <a:pt x="233" y="65"/>
                </a:cubicBezTo>
                <a:cubicBezTo>
                  <a:pt x="235" y="63"/>
                  <a:pt x="236" y="61"/>
                  <a:pt x="234" y="59"/>
                </a:cubicBezTo>
                <a:close/>
                <a:moveTo>
                  <a:pt x="248" y="163"/>
                </a:moveTo>
                <a:cubicBezTo>
                  <a:pt x="248" y="197"/>
                  <a:pt x="248" y="197"/>
                  <a:pt x="248" y="197"/>
                </a:cubicBezTo>
                <a:cubicBezTo>
                  <a:pt x="248" y="211"/>
                  <a:pt x="243" y="223"/>
                  <a:pt x="233" y="232"/>
                </a:cubicBezTo>
                <a:cubicBezTo>
                  <a:pt x="223" y="242"/>
                  <a:pt x="211" y="247"/>
                  <a:pt x="197" y="247"/>
                </a:cubicBezTo>
                <a:cubicBezTo>
                  <a:pt x="51" y="247"/>
                  <a:pt x="51" y="247"/>
                  <a:pt x="51" y="247"/>
                </a:cubicBezTo>
                <a:cubicBezTo>
                  <a:pt x="37" y="247"/>
                  <a:pt x="25" y="242"/>
                  <a:pt x="15" y="232"/>
                </a:cubicBezTo>
                <a:cubicBezTo>
                  <a:pt x="5" y="223"/>
                  <a:pt x="0" y="211"/>
                  <a:pt x="0" y="197"/>
                </a:cubicBezTo>
                <a:cubicBezTo>
                  <a:pt x="0" y="51"/>
                  <a:pt x="0" y="51"/>
                  <a:pt x="0" y="51"/>
                </a:cubicBezTo>
                <a:cubicBezTo>
                  <a:pt x="0" y="37"/>
                  <a:pt x="5" y="25"/>
                  <a:pt x="15" y="15"/>
                </a:cubicBezTo>
                <a:cubicBezTo>
                  <a:pt x="25" y="5"/>
                  <a:pt x="37" y="0"/>
                  <a:pt x="51" y="0"/>
                </a:cubicBezTo>
                <a:cubicBezTo>
                  <a:pt x="197" y="0"/>
                  <a:pt x="197" y="0"/>
                  <a:pt x="197" y="0"/>
                </a:cubicBezTo>
                <a:cubicBezTo>
                  <a:pt x="204" y="0"/>
                  <a:pt x="211" y="1"/>
                  <a:pt x="218" y="4"/>
                </a:cubicBezTo>
                <a:cubicBezTo>
                  <a:pt x="219" y="5"/>
                  <a:pt x="220" y="7"/>
                  <a:pt x="221" y="8"/>
                </a:cubicBezTo>
                <a:cubicBezTo>
                  <a:pt x="221" y="10"/>
                  <a:pt x="221" y="12"/>
                  <a:pt x="219" y="14"/>
                </a:cubicBezTo>
                <a:cubicBezTo>
                  <a:pt x="211" y="22"/>
                  <a:pt x="211" y="22"/>
                  <a:pt x="211" y="22"/>
                </a:cubicBezTo>
                <a:cubicBezTo>
                  <a:pt x="209" y="24"/>
                  <a:pt x="207" y="24"/>
                  <a:pt x="205" y="24"/>
                </a:cubicBezTo>
                <a:cubicBezTo>
                  <a:pt x="202" y="23"/>
                  <a:pt x="200" y="22"/>
                  <a:pt x="197" y="22"/>
                </a:cubicBezTo>
                <a:cubicBezTo>
                  <a:pt x="51" y="22"/>
                  <a:pt x="51" y="22"/>
                  <a:pt x="51" y="22"/>
                </a:cubicBezTo>
                <a:cubicBezTo>
                  <a:pt x="43" y="22"/>
                  <a:pt x="37" y="25"/>
                  <a:pt x="31" y="31"/>
                </a:cubicBezTo>
                <a:cubicBezTo>
                  <a:pt x="26" y="36"/>
                  <a:pt x="23" y="43"/>
                  <a:pt x="23" y="51"/>
                </a:cubicBezTo>
                <a:cubicBezTo>
                  <a:pt x="23" y="197"/>
                  <a:pt x="23" y="197"/>
                  <a:pt x="23" y="197"/>
                </a:cubicBezTo>
                <a:cubicBezTo>
                  <a:pt x="23" y="204"/>
                  <a:pt x="26" y="211"/>
                  <a:pt x="31" y="217"/>
                </a:cubicBezTo>
                <a:cubicBezTo>
                  <a:pt x="37" y="222"/>
                  <a:pt x="43" y="225"/>
                  <a:pt x="51" y="225"/>
                </a:cubicBezTo>
                <a:cubicBezTo>
                  <a:pt x="197" y="225"/>
                  <a:pt x="197" y="225"/>
                  <a:pt x="197" y="225"/>
                </a:cubicBezTo>
                <a:cubicBezTo>
                  <a:pt x="205" y="225"/>
                  <a:pt x="211" y="222"/>
                  <a:pt x="217" y="217"/>
                </a:cubicBezTo>
                <a:cubicBezTo>
                  <a:pt x="222" y="211"/>
                  <a:pt x="225" y="204"/>
                  <a:pt x="225" y="197"/>
                </a:cubicBezTo>
                <a:cubicBezTo>
                  <a:pt x="225" y="175"/>
                  <a:pt x="225" y="175"/>
                  <a:pt x="225" y="175"/>
                </a:cubicBezTo>
                <a:cubicBezTo>
                  <a:pt x="225" y="173"/>
                  <a:pt x="226" y="172"/>
                  <a:pt x="227" y="171"/>
                </a:cubicBezTo>
                <a:cubicBezTo>
                  <a:pt x="238" y="159"/>
                  <a:pt x="238" y="159"/>
                  <a:pt x="238" y="159"/>
                </a:cubicBezTo>
                <a:cubicBezTo>
                  <a:pt x="240" y="158"/>
                  <a:pt x="242" y="157"/>
                  <a:pt x="244" y="158"/>
                </a:cubicBezTo>
                <a:cubicBezTo>
                  <a:pt x="247" y="159"/>
                  <a:pt x="248" y="161"/>
                  <a:pt x="248" y="163"/>
                </a:cubicBezTo>
                <a:close/>
                <a:moveTo>
                  <a:pt x="231" y="34"/>
                </a:moveTo>
                <a:cubicBezTo>
                  <a:pt x="281" y="84"/>
                  <a:pt x="281" y="84"/>
                  <a:pt x="281" y="84"/>
                </a:cubicBezTo>
                <a:cubicBezTo>
                  <a:pt x="163" y="202"/>
                  <a:pt x="163" y="202"/>
                  <a:pt x="163" y="202"/>
                </a:cubicBezTo>
                <a:cubicBezTo>
                  <a:pt x="113" y="202"/>
                  <a:pt x="113" y="202"/>
                  <a:pt x="113" y="202"/>
                </a:cubicBezTo>
                <a:cubicBezTo>
                  <a:pt x="113" y="152"/>
                  <a:pt x="113" y="152"/>
                  <a:pt x="113" y="152"/>
                </a:cubicBezTo>
                <a:lnTo>
                  <a:pt x="231" y="34"/>
                </a:lnTo>
                <a:close/>
                <a:moveTo>
                  <a:pt x="309" y="57"/>
                </a:moveTo>
                <a:cubicBezTo>
                  <a:pt x="293" y="73"/>
                  <a:pt x="293" y="73"/>
                  <a:pt x="293" y="73"/>
                </a:cubicBezTo>
                <a:cubicBezTo>
                  <a:pt x="242" y="22"/>
                  <a:pt x="242" y="22"/>
                  <a:pt x="242" y="22"/>
                </a:cubicBezTo>
                <a:cubicBezTo>
                  <a:pt x="258" y="6"/>
                  <a:pt x="258" y="6"/>
                  <a:pt x="258" y="6"/>
                </a:cubicBezTo>
                <a:cubicBezTo>
                  <a:pt x="262" y="3"/>
                  <a:pt x="265" y="1"/>
                  <a:pt x="270" y="1"/>
                </a:cubicBezTo>
                <a:cubicBezTo>
                  <a:pt x="275" y="1"/>
                  <a:pt x="279" y="3"/>
                  <a:pt x="282" y="6"/>
                </a:cubicBezTo>
                <a:cubicBezTo>
                  <a:pt x="309" y="33"/>
                  <a:pt x="309" y="33"/>
                  <a:pt x="309" y="33"/>
                </a:cubicBezTo>
                <a:cubicBezTo>
                  <a:pt x="312" y="36"/>
                  <a:pt x="314" y="40"/>
                  <a:pt x="314" y="45"/>
                </a:cubicBezTo>
                <a:cubicBezTo>
                  <a:pt x="314" y="50"/>
                  <a:pt x="312" y="54"/>
                  <a:pt x="30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sp>
        <p:nvSpPr>
          <p:cNvPr id="27" name="Freeform 9">
            <a:extLst>
              <a:ext uri="{FF2B5EF4-FFF2-40B4-BE49-F238E27FC236}">
                <a16:creationId xmlns:a16="http://schemas.microsoft.com/office/drawing/2014/main" id="{3397BF6F-FA77-4241-B995-FFB7DD1D44F3}"/>
              </a:ext>
            </a:extLst>
          </p:cNvPr>
          <p:cNvSpPr>
            <a:spLocks noEditPoints="1"/>
          </p:cNvSpPr>
          <p:nvPr/>
        </p:nvSpPr>
        <p:spPr bwMode="auto">
          <a:xfrm>
            <a:off x="8750114" y="3437317"/>
            <a:ext cx="425711" cy="412568"/>
          </a:xfrm>
          <a:custGeom>
            <a:avLst/>
            <a:gdLst>
              <a:gd name="T0" fmla="*/ 156 w 314"/>
              <a:gd name="T1" fmla="*/ 185 h 247"/>
              <a:gd name="T2" fmla="*/ 177 w 314"/>
              <a:gd name="T3" fmla="*/ 165 h 247"/>
              <a:gd name="T4" fmla="*/ 150 w 314"/>
              <a:gd name="T5" fmla="*/ 138 h 247"/>
              <a:gd name="T6" fmla="*/ 130 w 314"/>
              <a:gd name="T7" fmla="*/ 159 h 247"/>
              <a:gd name="T8" fmla="*/ 130 w 314"/>
              <a:gd name="T9" fmla="*/ 169 h 247"/>
              <a:gd name="T10" fmla="*/ 147 w 314"/>
              <a:gd name="T11" fmla="*/ 169 h 247"/>
              <a:gd name="T12" fmla="*/ 147 w 314"/>
              <a:gd name="T13" fmla="*/ 185 h 247"/>
              <a:gd name="T14" fmla="*/ 156 w 314"/>
              <a:gd name="T15" fmla="*/ 185 h 247"/>
              <a:gd name="T16" fmla="*/ 234 w 314"/>
              <a:gd name="T17" fmla="*/ 59 h 247"/>
              <a:gd name="T18" fmla="*/ 228 w 314"/>
              <a:gd name="T19" fmla="*/ 59 h 247"/>
              <a:gd name="T20" fmla="*/ 166 w 314"/>
              <a:gd name="T21" fmla="*/ 121 h 247"/>
              <a:gd name="T22" fmla="*/ 166 w 314"/>
              <a:gd name="T23" fmla="*/ 126 h 247"/>
              <a:gd name="T24" fmla="*/ 172 w 314"/>
              <a:gd name="T25" fmla="*/ 126 h 247"/>
              <a:gd name="T26" fmla="*/ 233 w 314"/>
              <a:gd name="T27" fmla="*/ 65 h 247"/>
              <a:gd name="T28" fmla="*/ 234 w 314"/>
              <a:gd name="T29" fmla="*/ 59 h 247"/>
              <a:gd name="T30" fmla="*/ 248 w 314"/>
              <a:gd name="T31" fmla="*/ 163 h 247"/>
              <a:gd name="T32" fmla="*/ 248 w 314"/>
              <a:gd name="T33" fmla="*/ 197 h 247"/>
              <a:gd name="T34" fmla="*/ 233 w 314"/>
              <a:gd name="T35" fmla="*/ 232 h 247"/>
              <a:gd name="T36" fmla="*/ 197 w 314"/>
              <a:gd name="T37" fmla="*/ 247 h 247"/>
              <a:gd name="T38" fmla="*/ 51 w 314"/>
              <a:gd name="T39" fmla="*/ 247 h 247"/>
              <a:gd name="T40" fmla="*/ 15 w 314"/>
              <a:gd name="T41" fmla="*/ 232 h 247"/>
              <a:gd name="T42" fmla="*/ 0 w 314"/>
              <a:gd name="T43" fmla="*/ 197 h 247"/>
              <a:gd name="T44" fmla="*/ 0 w 314"/>
              <a:gd name="T45" fmla="*/ 51 h 247"/>
              <a:gd name="T46" fmla="*/ 15 w 314"/>
              <a:gd name="T47" fmla="*/ 15 h 247"/>
              <a:gd name="T48" fmla="*/ 51 w 314"/>
              <a:gd name="T49" fmla="*/ 0 h 247"/>
              <a:gd name="T50" fmla="*/ 197 w 314"/>
              <a:gd name="T51" fmla="*/ 0 h 247"/>
              <a:gd name="T52" fmla="*/ 218 w 314"/>
              <a:gd name="T53" fmla="*/ 4 h 247"/>
              <a:gd name="T54" fmla="*/ 221 w 314"/>
              <a:gd name="T55" fmla="*/ 8 h 247"/>
              <a:gd name="T56" fmla="*/ 219 w 314"/>
              <a:gd name="T57" fmla="*/ 14 h 247"/>
              <a:gd name="T58" fmla="*/ 211 w 314"/>
              <a:gd name="T59" fmla="*/ 22 h 247"/>
              <a:gd name="T60" fmla="*/ 205 w 314"/>
              <a:gd name="T61" fmla="*/ 24 h 247"/>
              <a:gd name="T62" fmla="*/ 197 w 314"/>
              <a:gd name="T63" fmla="*/ 22 h 247"/>
              <a:gd name="T64" fmla="*/ 51 w 314"/>
              <a:gd name="T65" fmla="*/ 22 h 247"/>
              <a:gd name="T66" fmla="*/ 31 w 314"/>
              <a:gd name="T67" fmla="*/ 31 h 247"/>
              <a:gd name="T68" fmla="*/ 23 w 314"/>
              <a:gd name="T69" fmla="*/ 51 h 247"/>
              <a:gd name="T70" fmla="*/ 23 w 314"/>
              <a:gd name="T71" fmla="*/ 197 h 247"/>
              <a:gd name="T72" fmla="*/ 31 w 314"/>
              <a:gd name="T73" fmla="*/ 217 h 247"/>
              <a:gd name="T74" fmla="*/ 51 w 314"/>
              <a:gd name="T75" fmla="*/ 225 h 247"/>
              <a:gd name="T76" fmla="*/ 197 w 314"/>
              <a:gd name="T77" fmla="*/ 225 h 247"/>
              <a:gd name="T78" fmla="*/ 217 w 314"/>
              <a:gd name="T79" fmla="*/ 217 h 247"/>
              <a:gd name="T80" fmla="*/ 225 w 314"/>
              <a:gd name="T81" fmla="*/ 197 h 247"/>
              <a:gd name="T82" fmla="*/ 225 w 314"/>
              <a:gd name="T83" fmla="*/ 175 h 247"/>
              <a:gd name="T84" fmla="*/ 227 w 314"/>
              <a:gd name="T85" fmla="*/ 171 h 247"/>
              <a:gd name="T86" fmla="*/ 238 w 314"/>
              <a:gd name="T87" fmla="*/ 159 h 247"/>
              <a:gd name="T88" fmla="*/ 244 w 314"/>
              <a:gd name="T89" fmla="*/ 158 h 247"/>
              <a:gd name="T90" fmla="*/ 248 w 314"/>
              <a:gd name="T91" fmla="*/ 163 h 247"/>
              <a:gd name="T92" fmla="*/ 231 w 314"/>
              <a:gd name="T93" fmla="*/ 34 h 247"/>
              <a:gd name="T94" fmla="*/ 281 w 314"/>
              <a:gd name="T95" fmla="*/ 84 h 247"/>
              <a:gd name="T96" fmla="*/ 163 w 314"/>
              <a:gd name="T97" fmla="*/ 202 h 247"/>
              <a:gd name="T98" fmla="*/ 113 w 314"/>
              <a:gd name="T99" fmla="*/ 202 h 247"/>
              <a:gd name="T100" fmla="*/ 113 w 314"/>
              <a:gd name="T101" fmla="*/ 152 h 247"/>
              <a:gd name="T102" fmla="*/ 231 w 314"/>
              <a:gd name="T103" fmla="*/ 34 h 247"/>
              <a:gd name="T104" fmla="*/ 309 w 314"/>
              <a:gd name="T105" fmla="*/ 57 h 247"/>
              <a:gd name="T106" fmla="*/ 293 w 314"/>
              <a:gd name="T107" fmla="*/ 73 h 247"/>
              <a:gd name="T108" fmla="*/ 242 w 314"/>
              <a:gd name="T109" fmla="*/ 22 h 247"/>
              <a:gd name="T110" fmla="*/ 258 w 314"/>
              <a:gd name="T111" fmla="*/ 6 h 247"/>
              <a:gd name="T112" fmla="*/ 270 w 314"/>
              <a:gd name="T113" fmla="*/ 1 h 247"/>
              <a:gd name="T114" fmla="*/ 282 w 314"/>
              <a:gd name="T115" fmla="*/ 6 h 247"/>
              <a:gd name="T116" fmla="*/ 309 w 314"/>
              <a:gd name="T117" fmla="*/ 33 h 247"/>
              <a:gd name="T118" fmla="*/ 314 w 314"/>
              <a:gd name="T119" fmla="*/ 45 h 247"/>
              <a:gd name="T120" fmla="*/ 309 w 314"/>
              <a:gd name="T121" fmla="*/ 5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4" h="247">
                <a:moveTo>
                  <a:pt x="156" y="185"/>
                </a:moveTo>
                <a:cubicBezTo>
                  <a:pt x="177" y="165"/>
                  <a:pt x="177" y="165"/>
                  <a:pt x="177" y="165"/>
                </a:cubicBezTo>
                <a:cubicBezTo>
                  <a:pt x="150" y="138"/>
                  <a:pt x="150" y="138"/>
                  <a:pt x="150" y="138"/>
                </a:cubicBezTo>
                <a:cubicBezTo>
                  <a:pt x="130" y="159"/>
                  <a:pt x="130" y="159"/>
                  <a:pt x="130" y="159"/>
                </a:cubicBezTo>
                <a:cubicBezTo>
                  <a:pt x="130" y="169"/>
                  <a:pt x="130" y="169"/>
                  <a:pt x="130" y="169"/>
                </a:cubicBezTo>
                <a:cubicBezTo>
                  <a:pt x="147" y="169"/>
                  <a:pt x="147" y="169"/>
                  <a:pt x="147" y="169"/>
                </a:cubicBezTo>
                <a:cubicBezTo>
                  <a:pt x="147" y="185"/>
                  <a:pt x="147" y="185"/>
                  <a:pt x="147" y="185"/>
                </a:cubicBezTo>
                <a:lnTo>
                  <a:pt x="156" y="185"/>
                </a:lnTo>
                <a:close/>
                <a:moveTo>
                  <a:pt x="234" y="59"/>
                </a:moveTo>
                <a:cubicBezTo>
                  <a:pt x="232" y="57"/>
                  <a:pt x="230" y="57"/>
                  <a:pt x="228" y="59"/>
                </a:cubicBezTo>
                <a:cubicBezTo>
                  <a:pt x="166" y="121"/>
                  <a:pt x="166" y="121"/>
                  <a:pt x="166" y="121"/>
                </a:cubicBezTo>
                <a:cubicBezTo>
                  <a:pt x="164" y="123"/>
                  <a:pt x="164" y="125"/>
                  <a:pt x="166" y="126"/>
                </a:cubicBezTo>
                <a:cubicBezTo>
                  <a:pt x="168" y="128"/>
                  <a:pt x="170" y="128"/>
                  <a:pt x="172" y="126"/>
                </a:cubicBezTo>
                <a:cubicBezTo>
                  <a:pt x="233" y="65"/>
                  <a:pt x="233" y="65"/>
                  <a:pt x="233" y="65"/>
                </a:cubicBezTo>
                <a:cubicBezTo>
                  <a:pt x="235" y="63"/>
                  <a:pt x="236" y="61"/>
                  <a:pt x="234" y="59"/>
                </a:cubicBezTo>
                <a:close/>
                <a:moveTo>
                  <a:pt x="248" y="163"/>
                </a:moveTo>
                <a:cubicBezTo>
                  <a:pt x="248" y="197"/>
                  <a:pt x="248" y="197"/>
                  <a:pt x="248" y="197"/>
                </a:cubicBezTo>
                <a:cubicBezTo>
                  <a:pt x="248" y="211"/>
                  <a:pt x="243" y="223"/>
                  <a:pt x="233" y="232"/>
                </a:cubicBezTo>
                <a:cubicBezTo>
                  <a:pt x="223" y="242"/>
                  <a:pt x="211" y="247"/>
                  <a:pt x="197" y="247"/>
                </a:cubicBezTo>
                <a:cubicBezTo>
                  <a:pt x="51" y="247"/>
                  <a:pt x="51" y="247"/>
                  <a:pt x="51" y="247"/>
                </a:cubicBezTo>
                <a:cubicBezTo>
                  <a:pt x="37" y="247"/>
                  <a:pt x="25" y="242"/>
                  <a:pt x="15" y="232"/>
                </a:cubicBezTo>
                <a:cubicBezTo>
                  <a:pt x="5" y="223"/>
                  <a:pt x="0" y="211"/>
                  <a:pt x="0" y="197"/>
                </a:cubicBezTo>
                <a:cubicBezTo>
                  <a:pt x="0" y="51"/>
                  <a:pt x="0" y="51"/>
                  <a:pt x="0" y="51"/>
                </a:cubicBezTo>
                <a:cubicBezTo>
                  <a:pt x="0" y="37"/>
                  <a:pt x="5" y="25"/>
                  <a:pt x="15" y="15"/>
                </a:cubicBezTo>
                <a:cubicBezTo>
                  <a:pt x="25" y="5"/>
                  <a:pt x="37" y="0"/>
                  <a:pt x="51" y="0"/>
                </a:cubicBezTo>
                <a:cubicBezTo>
                  <a:pt x="197" y="0"/>
                  <a:pt x="197" y="0"/>
                  <a:pt x="197" y="0"/>
                </a:cubicBezTo>
                <a:cubicBezTo>
                  <a:pt x="204" y="0"/>
                  <a:pt x="211" y="1"/>
                  <a:pt x="218" y="4"/>
                </a:cubicBezTo>
                <a:cubicBezTo>
                  <a:pt x="219" y="5"/>
                  <a:pt x="220" y="7"/>
                  <a:pt x="221" y="8"/>
                </a:cubicBezTo>
                <a:cubicBezTo>
                  <a:pt x="221" y="10"/>
                  <a:pt x="221" y="12"/>
                  <a:pt x="219" y="14"/>
                </a:cubicBezTo>
                <a:cubicBezTo>
                  <a:pt x="211" y="22"/>
                  <a:pt x="211" y="22"/>
                  <a:pt x="211" y="22"/>
                </a:cubicBezTo>
                <a:cubicBezTo>
                  <a:pt x="209" y="24"/>
                  <a:pt x="207" y="24"/>
                  <a:pt x="205" y="24"/>
                </a:cubicBezTo>
                <a:cubicBezTo>
                  <a:pt x="202" y="23"/>
                  <a:pt x="200" y="22"/>
                  <a:pt x="197" y="22"/>
                </a:cubicBezTo>
                <a:cubicBezTo>
                  <a:pt x="51" y="22"/>
                  <a:pt x="51" y="22"/>
                  <a:pt x="51" y="22"/>
                </a:cubicBezTo>
                <a:cubicBezTo>
                  <a:pt x="43" y="22"/>
                  <a:pt x="37" y="25"/>
                  <a:pt x="31" y="31"/>
                </a:cubicBezTo>
                <a:cubicBezTo>
                  <a:pt x="26" y="36"/>
                  <a:pt x="23" y="43"/>
                  <a:pt x="23" y="51"/>
                </a:cubicBezTo>
                <a:cubicBezTo>
                  <a:pt x="23" y="197"/>
                  <a:pt x="23" y="197"/>
                  <a:pt x="23" y="197"/>
                </a:cubicBezTo>
                <a:cubicBezTo>
                  <a:pt x="23" y="204"/>
                  <a:pt x="26" y="211"/>
                  <a:pt x="31" y="217"/>
                </a:cubicBezTo>
                <a:cubicBezTo>
                  <a:pt x="37" y="222"/>
                  <a:pt x="43" y="225"/>
                  <a:pt x="51" y="225"/>
                </a:cubicBezTo>
                <a:cubicBezTo>
                  <a:pt x="197" y="225"/>
                  <a:pt x="197" y="225"/>
                  <a:pt x="197" y="225"/>
                </a:cubicBezTo>
                <a:cubicBezTo>
                  <a:pt x="205" y="225"/>
                  <a:pt x="211" y="222"/>
                  <a:pt x="217" y="217"/>
                </a:cubicBezTo>
                <a:cubicBezTo>
                  <a:pt x="222" y="211"/>
                  <a:pt x="225" y="204"/>
                  <a:pt x="225" y="197"/>
                </a:cubicBezTo>
                <a:cubicBezTo>
                  <a:pt x="225" y="175"/>
                  <a:pt x="225" y="175"/>
                  <a:pt x="225" y="175"/>
                </a:cubicBezTo>
                <a:cubicBezTo>
                  <a:pt x="225" y="173"/>
                  <a:pt x="226" y="172"/>
                  <a:pt x="227" y="171"/>
                </a:cubicBezTo>
                <a:cubicBezTo>
                  <a:pt x="238" y="159"/>
                  <a:pt x="238" y="159"/>
                  <a:pt x="238" y="159"/>
                </a:cubicBezTo>
                <a:cubicBezTo>
                  <a:pt x="240" y="158"/>
                  <a:pt x="242" y="157"/>
                  <a:pt x="244" y="158"/>
                </a:cubicBezTo>
                <a:cubicBezTo>
                  <a:pt x="247" y="159"/>
                  <a:pt x="248" y="161"/>
                  <a:pt x="248" y="163"/>
                </a:cubicBezTo>
                <a:close/>
                <a:moveTo>
                  <a:pt x="231" y="34"/>
                </a:moveTo>
                <a:cubicBezTo>
                  <a:pt x="281" y="84"/>
                  <a:pt x="281" y="84"/>
                  <a:pt x="281" y="84"/>
                </a:cubicBezTo>
                <a:cubicBezTo>
                  <a:pt x="163" y="202"/>
                  <a:pt x="163" y="202"/>
                  <a:pt x="163" y="202"/>
                </a:cubicBezTo>
                <a:cubicBezTo>
                  <a:pt x="113" y="202"/>
                  <a:pt x="113" y="202"/>
                  <a:pt x="113" y="202"/>
                </a:cubicBezTo>
                <a:cubicBezTo>
                  <a:pt x="113" y="152"/>
                  <a:pt x="113" y="152"/>
                  <a:pt x="113" y="152"/>
                </a:cubicBezTo>
                <a:lnTo>
                  <a:pt x="231" y="34"/>
                </a:lnTo>
                <a:close/>
                <a:moveTo>
                  <a:pt x="309" y="57"/>
                </a:moveTo>
                <a:cubicBezTo>
                  <a:pt x="293" y="73"/>
                  <a:pt x="293" y="73"/>
                  <a:pt x="293" y="73"/>
                </a:cubicBezTo>
                <a:cubicBezTo>
                  <a:pt x="242" y="22"/>
                  <a:pt x="242" y="22"/>
                  <a:pt x="242" y="22"/>
                </a:cubicBezTo>
                <a:cubicBezTo>
                  <a:pt x="258" y="6"/>
                  <a:pt x="258" y="6"/>
                  <a:pt x="258" y="6"/>
                </a:cubicBezTo>
                <a:cubicBezTo>
                  <a:pt x="262" y="3"/>
                  <a:pt x="265" y="1"/>
                  <a:pt x="270" y="1"/>
                </a:cubicBezTo>
                <a:cubicBezTo>
                  <a:pt x="275" y="1"/>
                  <a:pt x="279" y="3"/>
                  <a:pt x="282" y="6"/>
                </a:cubicBezTo>
                <a:cubicBezTo>
                  <a:pt x="309" y="33"/>
                  <a:pt x="309" y="33"/>
                  <a:pt x="309" y="33"/>
                </a:cubicBezTo>
                <a:cubicBezTo>
                  <a:pt x="312" y="36"/>
                  <a:pt x="314" y="40"/>
                  <a:pt x="314" y="45"/>
                </a:cubicBezTo>
                <a:cubicBezTo>
                  <a:pt x="314" y="50"/>
                  <a:pt x="312" y="54"/>
                  <a:pt x="30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sp>
        <p:nvSpPr>
          <p:cNvPr id="28" name="Freeform 232">
            <a:extLst>
              <a:ext uri="{FF2B5EF4-FFF2-40B4-BE49-F238E27FC236}">
                <a16:creationId xmlns:a16="http://schemas.microsoft.com/office/drawing/2014/main" id="{4475FDE7-201F-4A82-8DAB-C59A25830A17}"/>
              </a:ext>
            </a:extLst>
          </p:cNvPr>
          <p:cNvSpPr>
            <a:spLocks noEditPoints="1"/>
          </p:cNvSpPr>
          <p:nvPr/>
        </p:nvSpPr>
        <p:spPr bwMode="auto">
          <a:xfrm>
            <a:off x="2487932" y="1197095"/>
            <a:ext cx="431915" cy="367699"/>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32 w 176"/>
              <a:gd name="T41" fmla="*/ 128 h 176"/>
              <a:gd name="T42" fmla="*/ 0 w 176"/>
              <a:gd name="T43" fmla="*/ 144 h 176"/>
              <a:gd name="T44" fmla="*/ 16 w 176"/>
              <a:gd name="T45" fmla="*/ 176 h 176"/>
              <a:gd name="T46" fmla="*/ 48 w 176"/>
              <a:gd name="T47" fmla="*/ 160 h 176"/>
              <a:gd name="T48" fmla="*/ 32 w 176"/>
              <a:gd name="T49" fmla="*/ 128 h 176"/>
              <a:gd name="T50" fmla="*/ 32 w 176"/>
              <a:gd name="T51" fmla="*/ 168 h 176"/>
              <a:gd name="T52" fmla="*/ 8 w 176"/>
              <a:gd name="T53" fmla="*/ 160 h 176"/>
              <a:gd name="T54" fmla="*/ 16 w 176"/>
              <a:gd name="T55" fmla="*/ 136 h 176"/>
              <a:gd name="T56" fmla="*/ 40 w 176"/>
              <a:gd name="T57" fmla="*/ 144 h 176"/>
              <a:gd name="T58" fmla="*/ 160 w 176"/>
              <a:gd name="T59" fmla="*/ 128 h 176"/>
              <a:gd name="T60" fmla="*/ 128 w 176"/>
              <a:gd name="T61" fmla="*/ 144 h 176"/>
              <a:gd name="T62" fmla="*/ 144 w 176"/>
              <a:gd name="T63" fmla="*/ 176 h 176"/>
              <a:gd name="T64" fmla="*/ 176 w 176"/>
              <a:gd name="T65" fmla="*/ 160 h 176"/>
              <a:gd name="T66" fmla="*/ 160 w 176"/>
              <a:gd name="T67" fmla="*/ 128 h 176"/>
              <a:gd name="T68" fmla="*/ 160 w 176"/>
              <a:gd name="T69" fmla="*/ 168 h 176"/>
              <a:gd name="T70" fmla="*/ 136 w 176"/>
              <a:gd name="T71" fmla="*/ 160 h 176"/>
              <a:gd name="T72" fmla="*/ 144 w 176"/>
              <a:gd name="T73" fmla="*/ 136 h 176"/>
              <a:gd name="T74" fmla="*/ 168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5" y="48"/>
                  <a:pt x="112" y="41"/>
                  <a:pt x="112" y="32"/>
                </a:cubicBezTo>
                <a:cubicBezTo>
                  <a:pt x="112" y="16"/>
                  <a:pt x="112" y="16"/>
                  <a:pt x="112" y="16"/>
                </a:cubicBezTo>
                <a:cubicBezTo>
                  <a:pt x="112" y="7"/>
                  <a:pt x="105"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6" y="8"/>
                  <a:pt x="80" y="8"/>
                </a:cubicBezTo>
                <a:cubicBezTo>
                  <a:pt x="96" y="8"/>
                  <a:pt x="96" y="8"/>
                  <a:pt x="96" y="8"/>
                </a:cubicBezTo>
                <a:cubicBezTo>
                  <a:pt x="100" y="8"/>
                  <a:pt x="104" y="12"/>
                  <a:pt x="104" y="16"/>
                </a:cubicBezTo>
                <a:cubicBezTo>
                  <a:pt x="104" y="32"/>
                  <a:pt x="104" y="32"/>
                  <a:pt x="104" y="32"/>
                </a:cubicBezTo>
                <a:cubicBezTo>
                  <a:pt x="104" y="36"/>
                  <a:pt x="100" y="40"/>
                  <a:pt x="96" y="40"/>
                </a:cubicBezTo>
                <a:cubicBezTo>
                  <a:pt x="80" y="40"/>
                  <a:pt x="80" y="40"/>
                  <a:pt x="80" y="40"/>
                </a:cubicBezTo>
                <a:cubicBezTo>
                  <a:pt x="76" y="40"/>
                  <a:pt x="72" y="36"/>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6"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50"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6" y="56"/>
                  <a:pt x="84" y="58"/>
                  <a:pt x="84" y="60"/>
                </a:cubicBezTo>
                <a:cubicBezTo>
                  <a:pt x="84" y="80"/>
                  <a:pt x="84" y="80"/>
                  <a:pt x="84" y="80"/>
                </a:cubicBezTo>
                <a:cubicBezTo>
                  <a:pt x="24" y="80"/>
                  <a:pt x="24" y="80"/>
                  <a:pt x="24" y="80"/>
                </a:cubicBezTo>
                <a:cubicBezTo>
                  <a:pt x="22" y="80"/>
                  <a:pt x="20" y="82"/>
                  <a:pt x="20" y="84"/>
                </a:cubicBezTo>
                <a:cubicBezTo>
                  <a:pt x="20" y="116"/>
                  <a:pt x="20" y="116"/>
                  <a:pt x="20" y="116"/>
                </a:cubicBezTo>
                <a:cubicBezTo>
                  <a:pt x="20" y="118"/>
                  <a:pt x="22" y="120"/>
                  <a:pt x="24" y="120"/>
                </a:cubicBezTo>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1" y="176"/>
                  <a:pt x="48" y="169"/>
                  <a:pt x="48" y="160"/>
                </a:cubicBezTo>
                <a:cubicBezTo>
                  <a:pt x="48" y="144"/>
                  <a:pt x="48" y="144"/>
                  <a:pt x="48" y="144"/>
                </a:cubicBezTo>
                <a:cubicBezTo>
                  <a:pt x="48" y="135"/>
                  <a:pt x="41" y="128"/>
                  <a:pt x="32" y="128"/>
                </a:cubicBezTo>
                <a:moveTo>
                  <a:pt x="40" y="160"/>
                </a:moveTo>
                <a:cubicBezTo>
                  <a:pt x="40" y="164"/>
                  <a:pt x="36" y="168"/>
                  <a:pt x="32" y="168"/>
                </a:cubicBezTo>
                <a:cubicBezTo>
                  <a:pt x="16" y="168"/>
                  <a:pt x="16" y="168"/>
                  <a:pt x="16" y="168"/>
                </a:cubicBezTo>
                <a:cubicBezTo>
                  <a:pt x="12" y="168"/>
                  <a:pt x="8" y="164"/>
                  <a:pt x="8" y="160"/>
                </a:cubicBezTo>
                <a:cubicBezTo>
                  <a:pt x="8" y="144"/>
                  <a:pt x="8" y="144"/>
                  <a:pt x="8" y="144"/>
                </a:cubicBezTo>
                <a:cubicBezTo>
                  <a:pt x="8" y="140"/>
                  <a:pt x="12" y="136"/>
                  <a:pt x="16" y="136"/>
                </a:cubicBezTo>
                <a:cubicBezTo>
                  <a:pt x="32" y="136"/>
                  <a:pt x="32" y="136"/>
                  <a:pt x="32" y="136"/>
                </a:cubicBezTo>
                <a:cubicBezTo>
                  <a:pt x="36" y="136"/>
                  <a:pt x="40" y="140"/>
                  <a:pt x="40" y="144"/>
                </a:cubicBezTo>
                <a:lnTo>
                  <a:pt x="40" y="160"/>
                </a:lnTo>
                <a:close/>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9" y="176"/>
                  <a:pt x="176" y="169"/>
                  <a:pt x="176" y="160"/>
                </a:cubicBezTo>
                <a:cubicBezTo>
                  <a:pt x="176" y="144"/>
                  <a:pt x="176" y="144"/>
                  <a:pt x="176" y="144"/>
                </a:cubicBezTo>
                <a:cubicBezTo>
                  <a:pt x="176" y="135"/>
                  <a:pt x="169" y="128"/>
                  <a:pt x="160" y="128"/>
                </a:cubicBezTo>
                <a:moveTo>
                  <a:pt x="168" y="160"/>
                </a:moveTo>
                <a:cubicBezTo>
                  <a:pt x="168" y="164"/>
                  <a:pt x="164" y="168"/>
                  <a:pt x="160" y="168"/>
                </a:cubicBezTo>
                <a:cubicBezTo>
                  <a:pt x="144" y="168"/>
                  <a:pt x="144" y="168"/>
                  <a:pt x="144" y="168"/>
                </a:cubicBezTo>
                <a:cubicBezTo>
                  <a:pt x="140" y="168"/>
                  <a:pt x="136" y="164"/>
                  <a:pt x="136" y="160"/>
                </a:cubicBezTo>
                <a:cubicBezTo>
                  <a:pt x="136" y="144"/>
                  <a:pt x="136" y="144"/>
                  <a:pt x="136" y="144"/>
                </a:cubicBezTo>
                <a:cubicBezTo>
                  <a:pt x="136" y="140"/>
                  <a:pt x="140" y="136"/>
                  <a:pt x="144" y="136"/>
                </a:cubicBezTo>
                <a:cubicBezTo>
                  <a:pt x="160" y="136"/>
                  <a:pt x="160" y="136"/>
                  <a:pt x="160" y="136"/>
                </a:cubicBezTo>
                <a:cubicBezTo>
                  <a:pt x="164" y="136"/>
                  <a:pt x="168" y="140"/>
                  <a:pt x="168" y="144"/>
                </a:cubicBezTo>
                <a:lnTo>
                  <a:pt x="168"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5" y="176"/>
                  <a:pt x="112" y="169"/>
                  <a:pt x="112" y="160"/>
                </a:cubicBezTo>
                <a:cubicBezTo>
                  <a:pt x="112" y="144"/>
                  <a:pt x="112" y="144"/>
                  <a:pt x="112" y="144"/>
                </a:cubicBezTo>
                <a:cubicBezTo>
                  <a:pt x="112" y="135"/>
                  <a:pt x="105" y="128"/>
                  <a:pt x="96" y="128"/>
                </a:cubicBezTo>
                <a:moveTo>
                  <a:pt x="104" y="160"/>
                </a:moveTo>
                <a:cubicBezTo>
                  <a:pt x="104" y="164"/>
                  <a:pt x="100" y="168"/>
                  <a:pt x="96" y="168"/>
                </a:cubicBezTo>
                <a:cubicBezTo>
                  <a:pt x="80" y="168"/>
                  <a:pt x="80" y="168"/>
                  <a:pt x="80" y="168"/>
                </a:cubicBezTo>
                <a:cubicBezTo>
                  <a:pt x="76" y="168"/>
                  <a:pt x="72" y="164"/>
                  <a:pt x="72" y="160"/>
                </a:cubicBezTo>
                <a:cubicBezTo>
                  <a:pt x="72" y="144"/>
                  <a:pt x="72" y="144"/>
                  <a:pt x="72" y="144"/>
                </a:cubicBezTo>
                <a:cubicBezTo>
                  <a:pt x="72" y="140"/>
                  <a:pt x="76" y="136"/>
                  <a:pt x="80" y="136"/>
                </a:cubicBezTo>
                <a:cubicBezTo>
                  <a:pt x="96" y="136"/>
                  <a:pt x="96" y="136"/>
                  <a:pt x="96" y="136"/>
                </a:cubicBezTo>
                <a:cubicBezTo>
                  <a:pt x="100" y="136"/>
                  <a:pt x="104" y="140"/>
                  <a:pt x="104" y="144"/>
                </a:cubicBezTo>
                <a:lnTo>
                  <a:pt x="104"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32">
            <a:extLst>
              <a:ext uri="{FF2B5EF4-FFF2-40B4-BE49-F238E27FC236}">
                <a16:creationId xmlns:a16="http://schemas.microsoft.com/office/drawing/2014/main" id="{113B9668-DC45-4D9E-95E4-89C8040C661A}"/>
              </a:ext>
            </a:extLst>
          </p:cNvPr>
          <p:cNvSpPr>
            <a:spLocks noEditPoints="1"/>
          </p:cNvSpPr>
          <p:nvPr/>
        </p:nvSpPr>
        <p:spPr bwMode="auto">
          <a:xfrm>
            <a:off x="9373806" y="1238597"/>
            <a:ext cx="431915" cy="367699"/>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32 w 176"/>
              <a:gd name="T41" fmla="*/ 128 h 176"/>
              <a:gd name="T42" fmla="*/ 0 w 176"/>
              <a:gd name="T43" fmla="*/ 144 h 176"/>
              <a:gd name="T44" fmla="*/ 16 w 176"/>
              <a:gd name="T45" fmla="*/ 176 h 176"/>
              <a:gd name="T46" fmla="*/ 48 w 176"/>
              <a:gd name="T47" fmla="*/ 160 h 176"/>
              <a:gd name="T48" fmla="*/ 32 w 176"/>
              <a:gd name="T49" fmla="*/ 128 h 176"/>
              <a:gd name="T50" fmla="*/ 32 w 176"/>
              <a:gd name="T51" fmla="*/ 168 h 176"/>
              <a:gd name="T52" fmla="*/ 8 w 176"/>
              <a:gd name="T53" fmla="*/ 160 h 176"/>
              <a:gd name="T54" fmla="*/ 16 w 176"/>
              <a:gd name="T55" fmla="*/ 136 h 176"/>
              <a:gd name="T56" fmla="*/ 40 w 176"/>
              <a:gd name="T57" fmla="*/ 144 h 176"/>
              <a:gd name="T58" fmla="*/ 160 w 176"/>
              <a:gd name="T59" fmla="*/ 128 h 176"/>
              <a:gd name="T60" fmla="*/ 128 w 176"/>
              <a:gd name="T61" fmla="*/ 144 h 176"/>
              <a:gd name="T62" fmla="*/ 144 w 176"/>
              <a:gd name="T63" fmla="*/ 176 h 176"/>
              <a:gd name="T64" fmla="*/ 176 w 176"/>
              <a:gd name="T65" fmla="*/ 160 h 176"/>
              <a:gd name="T66" fmla="*/ 160 w 176"/>
              <a:gd name="T67" fmla="*/ 128 h 176"/>
              <a:gd name="T68" fmla="*/ 160 w 176"/>
              <a:gd name="T69" fmla="*/ 168 h 176"/>
              <a:gd name="T70" fmla="*/ 136 w 176"/>
              <a:gd name="T71" fmla="*/ 160 h 176"/>
              <a:gd name="T72" fmla="*/ 144 w 176"/>
              <a:gd name="T73" fmla="*/ 136 h 176"/>
              <a:gd name="T74" fmla="*/ 168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5" y="48"/>
                  <a:pt x="112" y="41"/>
                  <a:pt x="112" y="32"/>
                </a:cubicBezTo>
                <a:cubicBezTo>
                  <a:pt x="112" y="16"/>
                  <a:pt x="112" y="16"/>
                  <a:pt x="112" y="16"/>
                </a:cubicBezTo>
                <a:cubicBezTo>
                  <a:pt x="112" y="7"/>
                  <a:pt x="105"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6" y="8"/>
                  <a:pt x="80" y="8"/>
                </a:cubicBezTo>
                <a:cubicBezTo>
                  <a:pt x="96" y="8"/>
                  <a:pt x="96" y="8"/>
                  <a:pt x="96" y="8"/>
                </a:cubicBezTo>
                <a:cubicBezTo>
                  <a:pt x="100" y="8"/>
                  <a:pt x="104" y="12"/>
                  <a:pt x="104" y="16"/>
                </a:cubicBezTo>
                <a:cubicBezTo>
                  <a:pt x="104" y="32"/>
                  <a:pt x="104" y="32"/>
                  <a:pt x="104" y="32"/>
                </a:cubicBezTo>
                <a:cubicBezTo>
                  <a:pt x="104" y="36"/>
                  <a:pt x="100" y="40"/>
                  <a:pt x="96" y="40"/>
                </a:cubicBezTo>
                <a:cubicBezTo>
                  <a:pt x="80" y="40"/>
                  <a:pt x="80" y="40"/>
                  <a:pt x="80" y="40"/>
                </a:cubicBezTo>
                <a:cubicBezTo>
                  <a:pt x="76" y="40"/>
                  <a:pt x="72" y="36"/>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6"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50"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6" y="56"/>
                  <a:pt x="84" y="58"/>
                  <a:pt x="84" y="60"/>
                </a:cubicBezTo>
                <a:cubicBezTo>
                  <a:pt x="84" y="80"/>
                  <a:pt x="84" y="80"/>
                  <a:pt x="84" y="80"/>
                </a:cubicBezTo>
                <a:cubicBezTo>
                  <a:pt x="24" y="80"/>
                  <a:pt x="24" y="80"/>
                  <a:pt x="24" y="80"/>
                </a:cubicBezTo>
                <a:cubicBezTo>
                  <a:pt x="22" y="80"/>
                  <a:pt x="20" y="82"/>
                  <a:pt x="20" y="84"/>
                </a:cubicBezTo>
                <a:cubicBezTo>
                  <a:pt x="20" y="116"/>
                  <a:pt x="20" y="116"/>
                  <a:pt x="20" y="116"/>
                </a:cubicBezTo>
                <a:cubicBezTo>
                  <a:pt x="20" y="118"/>
                  <a:pt x="22" y="120"/>
                  <a:pt x="24" y="120"/>
                </a:cubicBezTo>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1" y="176"/>
                  <a:pt x="48" y="169"/>
                  <a:pt x="48" y="160"/>
                </a:cubicBezTo>
                <a:cubicBezTo>
                  <a:pt x="48" y="144"/>
                  <a:pt x="48" y="144"/>
                  <a:pt x="48" y="144"/>
                </a:cubicBezTo>
                <a:cubicBezTo>
                  <a:pt x="48" y="135"/>
                  <a:pt x="41" y="128"/>
                  <a:pt x="32" y="128"/>
                </a:cubicBezTo>
                <a:moveTo>
                  <a:pt x="40" y="160"/>
                </a:moveTo>
                <a:cubicBezTo>
                  <a:pt x="40" y="164"/>
                  <a:pt x="36" y="168"/>
                  <a:pt x="32" y="168"/>
                </a:cubicBezTo>
                <a:cubicBezTo>
                  <a:pt x="16" y="168"/>
                  <a:pt x="16" y="168"/>
                  <a:pt x="16" y="168"/>
                </a:cubicBezTo>
                <a:cubicBezTo>
                  <a:pt x="12" y="168"/>
                  <a:pt x="8" y="164"/>
                  <a:pt x="8" y="160"/>
                </a:cubicBezTo>
                <a:cubicBezTo>
                  <a:pt x="8" y="144"/>
                  <a:pt x="8" y="144"/>
                  <a:pt x="8" y="144"/>
                </a:cubicBezTo>
                <a:cubicBezTo>
                  <a:pt x="8" y="140"/>
                  <a:pt x="12" y="136"/>
                  <a:pt x="16" y="136"/>
                </a:cubicBezTo>
                <a:cubicBezTo>
                  <a:pt x="32" y="136"/>
                  <a:pt x="32" y="136"/>
                  <a:pt x="32" y="136"/>
                </a:cubicBezTo>
                <a:cubicBezTo>
                  <a:pt x="36" y="136"/>
                  <a:pt x="40" y="140"/>
                  <a:pt x="40" y="144"/>
                </a:cubicBezTo>
                <a:lnTo>
                  <a:pt x="40" y="160"/>
                </a:lnTo>
                <a:close/>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9" y="176"/>
                  <a:pt x="176" y="169"/>
                  <a:pt x="176" y="160"/>
                </a:cubicBezTo>
                <a:cubicBezTo>
                  <a:pt x="176" y="144"/>
                  <a:pt x="176" y="144"/>
                  <a:pt x="176" y="144"/>
                </a:cubicBezTo>
                <a:cubicBezTo>
                  <a:pt x="176" y="135"/>
                  <a:pt x="169" y="128"/>
                  <a:pt x="160" y="128"/>
                </a:cubicBezTo>
                <a:moveTo>
                  <a:pt x="168" y="160"/>
                </a:moveTo>
                <a:cubicBezTo>
                  <a:pt x="168" y="164"/>
                  <a:pt x="164" y="168"/>
                  <a:pt x="160" y="168"/>
                </a:cubicBezTo>
                <a:cubicBezTo>
                  <a:pt x="144" y="168"/>
                  <a:pt x="144" y="168"/>
                  <a:pt x="144" y="168"/>
                </a:cubicBezTo>
                <a:cubicBezTo>
                  <a:pt x="140" y="168"/>
                  <a:pt x="136" y="164"/>
                  <a:pt x="136" y="160"/>
                </a:cubicBezTo>
                <a:cubicBezTo>
                  <a:pt x="136" y="144"/>
                  <a:pt x="136" y="144"/>
                  <a:pt x="136" y="144"/>
                </a:cubicBezTo>
                <a:cubicBezTo>
                  <a:pt x="136" y="140"/>
                  <a:pt x="140" y="136"/>
                  <a:pt x="144" y="136"/>
                </a:cubicBezTo>
                <a:cubicBezTo>
                  <a:pt x="160" y="136"/>
                  <a:pt x="160" y="136"/>
                  <a:pt x="160" y="136"/>
                </a:cubicBezTo>
                <a:cubicBezTo>
                  <a:pt x="164" y="136"/>
                  <a:pt x="168" y="140"/>
                  <a:pt x="168" y="144"/>
                </a:cubicBezTo>
                <a:lnTo>
                  <a:pt x="168"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5" y="176"/>
                  <a:pt x="112" y="169"/>
                  <a:pt x="112" y="160"/>
                </a:cubicBezTo>
                <a:cubicBezTo>
                  <a:pt x="112" y="144"/>
                  <a:pt x="112" y="144"/>
                  <a:pt x="112" y="144"/>
                </a:cubicBezTo>
                <a:cubicBezTo>
                  <a:pt x="112" y="135"/>
                  <a:pt x="105" y="128"/>
                  <a:pt x="96" y="128"/>
                </a:cubicBezTo>
                <a:moveTo>
                  <a:pt x="104" y="160"/>
                </a:moveTo>
                <a:cubicBezTo>
                  <a:pt x="104" y="164"/>
                  <a:pt x="100" y="168"/>
                  <a:pt x="96" y="168"/>
                </a:cubicBezTo>
                <a:cubicBezTo>
                  <a:pt x="80" y="168"/>
                  <a:pt x="80" y="168"/>
                  <a:pt x="80" y="168"/>
                </a:cubicBezTo>
                <a:cubicBezTo>
                  <a:pt x="76" y="168"/>
                  <a:pt x="72" y="164"/>
                  <a:pt x="72" y="160"/>
                </a:cubicBezTo>
                <a:cubicBezTo>
                  <a:pt x="72" y="144"/>
                  <a:pt x="72" y="144"/>
                  <a:pt x="72" y="144"/>
                </a:cubicBezTo>
                <a:cubicBezTo>
                  <a:pt x="72" y="140"/>
                  <a:pt x="76" y="136"/>
                  <a:pt x="80" y="136"/>
                </a:cubicBezTo>
                <a:cubicBezTo>
                  <a:pt x="96" y="136"/>
                  <a:pt x="96" y="136"/>
                  <a:pt x="96" y="136"/>
                </a:cubicBezTo>
                <a:cubicBezTo>
                  <a:pt x="100" y="136"/>
                  <a:pt x="104" y="140"/>
                  <a:pt x="104" y="144"/>
                </a:cubicBezTo>
                <a:lnTo>
                  <a:pt x="104"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Subtitle 2">
            <a:extLst>
              <a:ext uri="{FF2B5EF4-FFF2-40B4-BE49-F238E27FC236}">
                <a16:creationId xmlns:a16="http://schemas.microsoft.com/office/drawing/2014/main" id="{28856211-53E7-4288-9F97-111C6ECB2EFB}"/>
              </a:ext>
            </a:extLst>
          </p:cNvPr>
          <p:cNvSpPr txBox="1">
            <a:spLocks/>
          </p:cNvSpPr>
          <p:nvPr/>
        </p:nvSpPr>
        <p:spPr>
          <a:xfrm flipH="1">
            <a:off x="6253378" y="2173472"/>
            <a:ext cx="2504918" cy="618311"/>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AUXILIO ECÓNÓMICO - FARC</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$ 302,33 Millones</a:t>
            </a:r>
          </a:p>
        </p:txBody>
      </p:sp>
      <p:sp>
        <p:nvSpPr>
          <p:cNvPr id="37" name="Subtitle 2">
            <a:extLst>
              <a:ext uri="{FF2B5EF4-FFF2-40B4-BE49-F238E27FC236}">
                <a16:creationId xmlns:a16="http://schemas.microsoft.com/office/drawing/2014/main" id="{A1050394-409B-45AC-B872-88751DD75D8E}"/>
              </a:ext>
            </a:extLst>
          </p:cNvPr>
          <p:cNvSpPr txBox="1">
            <a:spLocks/>
          </p:cNvSpPr>
          <p:nvPr/>
        </p:nvSpPr>
        <p:spPr>
          <a:xfrm flipH="1">
            <a:off x="6339517" y="3270990"/>
            <a:ext cx="2174148" cy="618311"/>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REQUERIMIENTOS</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$ 513,20 Millones</a:t>
            </a:r>
          </a:p>
        </p:txBody>
      </p:sp>
      <p:sp>
        <p:nvSpPr>
          <p:cNvPr id="39" name="Subtitle 2">
            <a:extLst>
              <a:ext uri="{FF2B5EF4-FFF2-40B4-BE49-F238E27FC236}">
                <a16:creationId xmlns:a16="http://schemas.microsoft.com/office/drawing/2014/main" id="{A4549BEE-B87A-4178-8395-B12B10512DD2}"/>
              </a:ext>
            </a:extLst>
          </p:cNvPr>
          <p:cNvSpPr txBox="1">
            <a:spLocks/>
          </p:cNvSpPr>
          <p:nvPr/>
        </p:nvSpPr>
        <p:spPr>
          <a:xfrm flipH="1">
            <a:off x="6433201" y="4313833"/>
            <a:ext cx="2174148" cy="615297"/>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GASTOS VEHÍCULOS</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$ 378,63 Millones</a:t>
            </a:r>
          </a:p>
        </p:txBody>
      </p:sp>
      <p:sp>
        <p:nvSpPr>
          <p:cNvPr id="44" name="Rectángulo: esquinas redondeadas 43">
            <a:extLst>
              <a:ext uri="{FF2B5EF4-FFF2-40B4-BE49-F238E27FC236}">
                <a16:creationId xmlns:a16="http://schemas.microsoft.com/office/drawing/2014/main" id="{0A560B3D-832F-4B2C-84D0-B645A48E4095}"/>
              </a:ext>
            </a:extLst>
          </p:cNvPr>
          <p:cNvSpPr/>
          <p:nvPr/>
        </p:nvSpPr>
        <p:spPr>
          <a:xfrm>
            <a:off x="10446413" y="3519110"/>
            <a:ext cx="1637528" cy="712270"/>
          </a:xfrm>
          <a:prstGeom prst="roundRect">
            <a:avLst>
              <a:gd name="adj" fmla="val 16667"/>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t>$2.008,92 MILLONES</a:t>
            </a:r>
            <a:endParaRPr lang="es-CO" sz="2000" b="1" dirty="0"/>
          </a:p>
        </p:txBody>
      </p:sp>
      <p:sp>
        <p:nvSpPr>
          <p:cNvPr id="45" name="Rectángulo: esquinas redondeadas 44">
            <a:extLst>
              <a:ext uri="{FF2B5EF4-FFF2-40B4-BE49-F238E27FC236}">
                <a16:creationId xmlns:a16="http://schemas.microsoft.com/office/drawing/2014/main" id="{BC4D074C-9310-49ED-BB9C-8744E6036DA4}"/>
              </a:ext>
            </a:extLst>
          </p:cNvPr>
          <p:cNvSpPr/>
          <p:nvPr/>
        </p:nvSpPr>
        <p:spPr>
          <a:xfrm>
            <a:off x="144421" y="3298768"/>
            <a:ext cx="1592753" cy="761538"/>
          </a:xfrm>
          <a:prstGeom prst="roundRect">
            <a:avLst>
              <a:gd name="adj" fmla="val 16667"/>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t>$4.464,77 MILLONES</a:t>
            </a:r>
            <a:endParaRPr lang="es-CO" sz="2000" b="1" dirty="0"/>
          </a:p>
        </p:txBody>
      </p:sp>
      <p:pic>
        <p:nvPicPr>
          <p:cNvPr id="46" name="Imagen 45">
            <a:extLst>
              <a:ext uri="{FF2B5EF4-FFF2-40B4-BE49-F238E27FC236}">
                <a16:creationId xmlns:a16="http://schemas.microsoft.com/office/drawing/2014/main" id="{250B77F2-3FEF-419C-BD18-9F5ED7733B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1460" y="4375392"/>
            <a:ext cx="657985" cy="547413"/>
          </a:xfrm>
          <a:prstGeom prst="rect">
            <a:avLst/>
          </a:prstGeom>
        </p:spPr>
      </p:pic>
      <p:pic>
        <p:nvPicPr>
          <p:cNvPr id="106" name="Imagen 105">
            <a:extLst>
              <a:ext uri="{FF2B5EF4-FFF2-40B4-BE49-F238E27FC236}">
                <a16:creationId xmlns:a16="http://schemas.microsoft.com/office/drawing/2014/main" id="{4786A50F-FD0A-4822-B3B0-E440F876FA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
        <p:nvSpPr>
          <p:cNvPr id="108" name="Subtitle 2">
            <a:extLst>
              <a:ext uri="{FF2B5EF4-FFF2-40B4-BE49-F238E27FC236}">
                <a16:creationId xmlns:a16="http://schemas.microsoft.com/office/drawing/2014/main" id="{01CB7D50-34DE-48A2-A86E-2A8EA3F9A8C2}"/>
              </a:ext>
            </a:extLst>
          </p:cNvPr>
          <p:cNvSpPr txBox="1">
            <a:spLocks/>
          </p:cNvSpPr>
          <p:nvPr/>
        </p:nvSpPr>
        <p:spPr>
          <a:xfrm flipH="1">
            <a:off x="6164507" y="5158107"/>
            <a:ext cx="2976292" cy="1466235"/>
          </a:xfrm>
          <a:prstGeom prst="rect">
            <a:avLst/>
          </a:prstGeom>
        </p:spPr>
        <p:txBody>
          <a:bodyPr vert="horz" wrap="square" lIns="45720" tIns="22860" rIns="4572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3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GASTOS DE ADMINISTRATION</a:t>
            </a:r>
          </a:p>
          <a:p>
            <a:pPr>
              <a:lnSpc>
                <a:spcPts val="2050"/>
              </a:lnSpc>
            </a:pP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(Adm, gestión de Bienes y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Patrimonio</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Autónomo</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avalúos</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fundición</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de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oro</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almacenadoras</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comercialización</a:t>
            </a:r>
            <a:r>
              <a:rPr lang="en-US" sz="11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t>
            </a:r>
          </a:p>
          <a:p>
            <a:pPr>
              <a:lnSpc>
                <a:spcPts val="2050"/>
              </a:lnSpc>
            </a:pPr>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$ 0</a:t>
            </a:r>
          </a:p>
        </p:txBody>
      </p:sp>
      <p:sp>
        <p:nvSpPr>
          <p:cNvPr id="107" name="Rectángulo 106">
            <a:extLst>
              <a:ext uri="{FF2B5EF4-FFF2-40B4-BE49-F238E27FC236}">
                <a16:creationId xmlns:a16="http://schemas.microsoft.com/office/drawing/2014/main" id="{E1DB228B-D730-453F-B59F-D096594C9123}"/>
              </a:ext>
            </a:extLst>
          </p:cNvPr>
          <p:cNvSpPr/>
          <p:nvPr/>
        </p:nvSpPr>
        <p:spPr>
          <a:xfrm>
            <a:off x="8128000" y="6558972"/>
            <a:ext cx="4051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09" name="CuadroTexto 108">
            <a:extLst>
              <a:ext uri="{FF2B5EF4-FFF2-40B4-BE49-F238E27FC236}">
                <a16:creationId xmlns:a16="http://schemas.microsoft.com/office/drawing/2014/main" id="{72702FBC-267D-4CDA-AB82-2221C7B1F393}"/>
              </a:ext>
            </a:extLst>
          </p:cNvPr>
          <p:cNvSpPr txBox="1"/>
          <p:nvPr/>
        </p:nvSpPr>
        <p:spPr>
          <a:xfrm>
            <a:off x="7570177" y="6538891"/>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5293038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upo 121">
            <a:extLst>
              <a:ext uri="{FF2B5EF4-FFF2-40B4-BE49-F238E27FC236}">
                <a16:creationId xmlns:a16="http://schemas.microsoft.com/office/drawing/2014/main" id="{ABFB8037-A85C-4C16-BCD5-210D77A7369D}"/>
              </a:ext>
            </a:extLst>
          </p:cNvPr>
          <p:cNvGrpSpPr/>
          <p:nvPr/>
        </p:nvGrpSpPr>
        <p:grpSpPr>
          <a:xfrm>
            <a:off x="2621086" y="1038092"/>
            <a:ext cx="6795950" cy="4892006"/>
            <a:chOff x="5399869" y="2802885"/>
            <a:chExt cx="13591900" cy="9784011"/>
          </a:xfrm>
        </p:grpSpPr>
        <p:sp>
          <p:nvSpPr>
            <p:cNvPr id="4" name="Freeform 1">
              <a:extLst>
                <a:ext uri="{FF2B5EF4-FFF2-40B4-BE49-F238E27FC236}">
                  <a16:creationId xmlns:a16="http://schemas.microsoft.com/office/drawing/2014/main" id="{0F51CF18-0199-453C-A825-B81429A08FAD}"/>
                </a:ext>
              </a:extLst>
            </p:cNvPr>
            <p:cNvSpPr>
              <a:spLocks noChangeArrowheads="1"/>
            </p:cNvSpPr>
            <p:nvPr/>
          </p:nvSpPr>
          <p:spPr bwMode="auto">
            <a:xfrm>
              <a:off x="6057206" y="2802885"/>
              <a:ext cx="3197329" cy="2302556"/>
            </a:xfrm>
            <a:custGeom>
              <a:avLst/>
              <a:gdLst>
                <a:gd name="T0" fmla="*/ 3993 w 3994"/>
                <a:gd name="T1" fmla="*/ 3430 h 3431"/>
                <a:gd name="T2" fmla="*/ 113 w 3994"/>
                <a:gd name="T3" fmla="*/ 3430 h 3431"/>
                <a:gd name="T4" fmla="*/ 0 w 3994"/>
                <a:gd name="T5" fmla="*/ 3317 h 3431"/>
                <a:gd name="T6" fmla="*/ 0 w 3994"/>
                <a:gd name="T7" fmla="*/ 113 h 3431"/>
                <a:gd name="T8" fmla="*/ 113 w 3994"/>
                <a:gd name="T9" fmla="*/ 0 h 3431"/>
                <a:gd name="T10" fmla="*/ 3993 w 3994"/>
                <a:gd name="T11" fmla="*/ 0 h 3431"/>
                <a:gd name="T12" fmla="*/ 3993 w 3994"/>
                <a:gd name="T13" fmla="*/ 3430 h 3431"/>
              </a:gdLst>
              <a:ahLst/>
              <a:cxnLst>
                <a:cxn ang="0">
                  <a:pos x="T0" y="T1"/>
                </a:cxn>
                <a:cxn ang="0">
                  <a:pos x="T2" y="T3"/>
                </a:cxn>
                <a:cxn ang="0">
                  <a:pos x="T4" y="T5"/>
                </a:cxn>
                <a:cxn ang="0">
                  <a:pos x="T6" y="T7"/>
                </a:cxn>
                <a:cxn ang="0">
                  <a:pos x="T8" y="T9"/>
                </a:cxn>
                <a:cxn ang="0">
                  <a:pos x="T10" y="T11"/>
                </a:cxn>
                <a:cxn ang="0">
                  <a:pos x="T12" y="T13"/>
                </a:cxn>
              </a:cxnLst>
              <a:rect l="0" t="0" r="r" b="b"/>
              <a:pathLst>
                <a:path w="3994" h="3431">
                  <a:moveTo>
                    <a:pt x="3993" y="3430"/>
                  </a:moveTo>
                  <a:lnTo>
                    <a:pt x="113" y="3430"/>
                  </a:lnTo>
                  <a:cubicBezTo>
                    <a:pt x="51" y="3430"/>
                    <a:pt x="0" y="3379"/>
                    <a:pt x="0" y="3317"/>
                  </a:cubicBezTo>
                  <a:lnTo>
                    <a:pt x="0" y="113"/>
                  </a:lnTo>
                  <a:cubicBezTo>
                    <a:pt x="0" y="50"/>
                    <a:pt x="51" y="0"/>
                    <a:pt x="113" y="0"/>
                  </a:cubicBezTo>
                  <a:lnTo>
                    <a:pt x="3993" y="0"/>
                  </a:lnTo>
                  <a:lnTo>
                    <a:pt x="3993" y="3430"/>
                  </a:lnTo>
                </a:path>
              </a:pathLst>
            </a:custGeom>
            <a:solidFill>
              <a:schemeClr val="accent1"/>
            </a:solidFill>
            <a:ln>
              <a:noFill/>
            </a:ln>
            <a:effectLst/>
          </p:spPr>
          <p:txBody>
            <a:bodyPr wrap="none" anchor="ctr"/>
            <a:lstStyle/>
            <a:p>
              <a:endParaRPr lang="en-US" sz="900"/>
            </a:p>
          </p:txBody>
        </p:sp>
        <p:sp>
          <p:nvSpPr>
            <p:cNvPr id="5" name="Freeform 2">
              <a:extLst>
                <a:ext uri="{FF2B5EF4-FFF2-40B4-BE49-F238E27FC236}">
                  <a16:creationId xmlns:a16="http://schemas.microsoft.com/office/drawing/2014/main" id="{62570258-4EC2-4D45-9CAE-B11C3EA285E2}"/>
                </a:ext>
              </a:extLst>
            </p:cNvPr>
            <p:cNvSpPr>
              <a:spLocks noChangeArrowheads="1"/>
            </p:cNvSpPr>
            <p:nvPr/>
          </p:nvSpPr>
          <p:spPr bwMode="auto">
            <a:xfrm>
              <a:off x="6057206" y="5102482"/>
              <a:ext cx="3197329" cy="2302556"/>
            </a:xfrm>
            <a:custGeom>
              <a:avLst/>
              <a:gdLst>
                <a:gd name="T0" fmla="*/ 3993 w 3994"/>
                <a:gd name="T1" fmla="*/ 3429 h 3430"/>
                <a:gd name="T2" fmla="*/ 113 w 3994"/>
                <a:gd name="T3" fmla="*/ 3429 h 3430"/>
                <a:gd name="T4" fmla="*/ 0 w 3994"/>
                <a:gd name="T5" fmla="*/ 3317 h 3430"/>
                <a:gd name="T6" fmla="*/ 0 w 3994"/>
                <a:gd name="T7" fmla="*/ 112 h 3430"/>
                <a:gd name="T8" fmla="*/ 113 w 3994"/>
                <a:gd name="T9" fmla="*/ 0 h 3430"/>
                <a:gd name="T10" fmla="*/ 3993 w 3994"/>
                <a:gd name="T11" fmla="*/ 0 h 3430"/>
                <a:gd name="T12" fmla="*/ 3993 w 3994"/>
                <a:gd name="T13" fmla="*/ 3429 h 3430"/>
              </a:gdLst>
              <a:ahLst/>
              <a:cxnLst>
                <a:cxn ang="0">
                  <a:pos x="T0" y="T1"/>
                </a:cxn>
                <a:cxn ang="0">
                  <a:pos x="T2" y="T3"/>
                </a:cxn>
                <a:cxn ang="0">
                  <a:pos x="T4" y="T5"/>
                </a:cxn>
                <a:cxn ang="0">
                  <a:pos x="T6" y="T7"/>
                </a:cxn>
                <a:cxn ang="0">
                  <a:pos x="T8" y="T9"/>
                </a:cxn>
                <a:cxn ang="0">
                  <a:pos x="T10" y="T11"/>
                </a:cxn>
                <a:cxn ang="0">
                  <a:pos x="T12" y="T13"/>
                </a:cxn>
              </a:cxnLst>
              <a:rect l="0" t="0" r="r" b="b"/>
              <a:pathLst>
                <a:path w="3994" h="3430">
                  <a:moveTo>
                    <a:pt x="3993" y="3429"/>
                  </a:moveTo>
                  <a:lnTo>
                    <a:pt x="113" y="3429"/>
                  </a:lnTo>
                  <a:cubicBezTo>
                    <a:pt x="51" y="3429"/>
                    <a:pt x="0" y="3379"/>
                    <a:pt x="0" y="3317"/>
                  </a:cubicBezTo>
                  <a:lnTo>
                    <a:pt x="0" y="112"/>
                  </a:lnTo>
                  <a:cubicBezTo>
                    <a:pt x="0" y="50"/>
                    <a:pt x="51" y="0"/>
                    <a:pt x="113" y="0"/>
                  </a:cubicBezTo>
                  <a:lnTo>
                    <a:pt x="3993" y="0"/>
                  </a:lnTo>
                  <a:lnTo>
                    <a:pt x="3993" y="3429"/>
                  </a:lnTo>
                </a:path>
              </a:pathLst>
            </a:custGeom>
            <a:solidFill>
              <a:schemeClr val="accent2"/>
            </a:solidFill>
            <a:ln>
              <a:noFill/>
            </a:ln>
            <a:effectLst/>
          </p:spPr>
          <p:txBody>
            <a:bodyPr wrap="none" anchor="ctr"/>
            <a:lstStyle/>
            <a:p>
              <a:endParaRPr lang="en-US" sz="900"/>
            </a:p>
          </p:txBody>
        </p:sp>
        <p:sp>
          <p:nvSpPr>
            <p:cNvPr id="6" name="Freeform 3">
              <a:extLst>
                <a:ext uri="{FF2B5EF4-FFF2-40B4-BE49-F238E27FC236}">
                  <a16:creationId xmlns:a16="http://schemas.microsoft.com/office/drawing/2014/main" id="{EDDEBF12-EA0C-4F9D-BF64-B2FA2D4748A3}"/>
                </a:ext>
              </a:extLst>
            </p:cNvPr>
            <p:cNvSpPr>
              <a:spLocks noChangeArrowheads="1"/>
            </p:cNvSpPr>
            <p:nvPr/>
          </p:nvSpPr>
          <p:spPr bwMode="auto">
            <a:xfrm>
              <a:off x="6057206" y="7405038"/>
              <a:ext cx="3197329" cy="2302556"/>
            </a:xfrm>
            <a:custGeom>
              <a:avLst/>
              <a:gdLst>
                <a:gd name="T0" fmla="*/ 3993 w 3994"/>
                <a:gd name="T1" fmla="*/ 3430 h 3431"/>
                <a:gd name="T2" fmla="*/ 113 w 3994"/>
                <a:gd name="T3" fmla="*/ 3430 h 3431"/>
                <a:gd name="T4" fmla="*/ 0 w 3994"/>
                <a:gd name="T5" fmla="*/ 3317 h 3431"/>
                <a:gd name="T6" fmla="*/ 0 w 3994"/>
                <a:gd name="T7" fmla="*/ 113 h 3431"/>
                <a:gd name="T8" fmla="*/ 113 w 3994"/>
                <a:gd name="T9" fmla="*/ 0 h 3431"/>
                <a:gd name="T10" fmla="*/ 3993 w 3994"/>
                <a:gd name="T11" fmla="*/ 0 h 3431"/>
                <a:gd name="T12" fmla="*/ 3993 w 3994"/>
                <a:gd name="T13" fmla="*/ 3430 h 3431"/>
              </a:gdLst>
              <a:ahLst/>
              <a:cxnLst>
                <a:cxn ang="0">
                  <a:pos x="T0" y="T1"/>
                </a:cxn>
                <a:cxn ang="0">
                  <a:pos x="T2" y="T3"/>
                </a:cxn>
                <a:cxn ang="0">
                  <a:pos x="T4" y="T5"/>
                </a:cxn>
                <a:cxn ang="0">
                  <a:pos x="T6" y="T7"/>
                </a:cxn>
                <a:cxn ang="0">
                  <a:pos x="T8" y="T9"/>
                </a:cxn>
                <a:cxn ang="0">
                  <a:pos x="T10" y="T11"/>
                </a:cxn>
                <a:cxn ang="0">
                  <a:pos x="T12" y="T13"/>
                </a:cxn>
              </a:cxnLst>
              <a:rect l="0" t="0" r="r" b="b"/>
              <a:pathLst>
                <a:path w="3994" h="3431">
                  <a:moveTo>
                    <a:pt x="3993" y="3430"/>
                  </a:moveTo>
                  <a:lnTo>
                    <a:pt x="113" y="3430"/>
                  </a:lnTo>
                  <a:cubicBezTo>
                    <a:pt x="51" y="3430"/>
                    <a:pt x="0" y="3379"/>
                    <a:pt x="0" y="3317"/>
                  </a:cubicBezTo>
                  <a:lnTo>
                    <a:pt x="0" y="113"/>
                  </a:lnTo>
                  <a:cubicBezTo>
                    <a:pt x="0" y="51"/>
                    <a:pt x="51" y="0"/>
                    <a:pt x="113" y="0"/>
                  </a:cubicBezTo>
                  <a:lnTo>
                    <a:pt x="3993" y="0"/>
                  </a:lnTo>
                  <a:lnTo>
                    <a:pt x="3993" y="3430"/>
                  </a:lnTo>
                </a:path>
              </a:pathLst>
            </a:custGeom>
            <a:solidFill>
              <a:schemeClr val="accent3"/>
            </a:solidFill>
            <a:ln>
              <a:noFill/>
            </a:ln>
            <a:effectLst/>
          </p:spPr>
          <p:txBody>
            <a:bodyPr wrap="none" anchor="ctr"/>
            <a:lstStyle/>
            <a:p>
              <a:endParaRPr lang="en-US" sz="900"/>
            </a:p>
          </p:txBody>
        </p:sp>
        <p:sp>
          <p:nvSpPr>
            <p:cNvPr id="7" name="Freeform 4">
              <a:extLst>
                <a:ext uri="{FF2B5EF4-FFF2-40B4-BE49-F238E27FC236}">
                  <a16:creationId xmlns:a16="http://schemas.microsoft.com/office/drawing/2014/main" id="{EF926231-A5DC-4C2B-A040-D5DC0D8686B5}"/>
                </a:ext>
              </a:extLst>
            </p:cNvPr>
            <p:cNvSpPr>
              <a:spLocks noChangeArrowheads="1"/>
            </p:cNvSpPr>
            <p:nvPr/>
          </p:nvSpPr>
          <p:spPr bwMode="auto">
            <a:xfrm>
              <a:off x="6057206" y="9707594"/>
              <a:ext cx="3197329" cy="2302556"/>
            </a:xfrm>
            <a:custGeom>
              <a:avLst/>
              <a:gdLst>
                <a:gd name="T0" fmla="*/ 3993 w 3994"/>
                <a:gd name="T1" fmla="*/ 3430 h 3431"/>
                <a:gd name="T2" fmla="*/ 113 w 3994"/>
                <a:gd name="T3" fmla="*/ 3430 h 3431"/>
                <a:gd name="T4" fmla="*/ 0 w 3994"/>
                <a:gd name="T5" fmla="*/ 3317 h 3431"/>
                <a:gd name="T6" fmla="*/ 0 w 3994"/>
                <a:gd name="T7" fmla="*/ 113 h 3431"/>
                <a:gd name="T8" fmla="*/ 113 w 3994"/>
                <a:gd name="T9" fmla="*/ 0 h 3431"/>
                <a:gd name="T10" fmla="*/ 3993 w 3994"/>
                <a:gd name="T11" fmla="*/ 0 h 3431"/>
                <a:gd name="T12" fmla="*/ 3993 w 3994"/>
                <a:gd name="T13" fmla="*/ 3430 h 3431"/>
              </a:gdLst>
              <a:ahLst/>
              <a:cxnLst>
                <a:cxn ang="0">
                  <a:pos x="T0" y="T1"/>
                </a:cxn>
                <a:cxn ang="0">
                  <a:pos x="T2" y="T3"/>
                </a:cxn>
                <a:cxn ang="0">
                  <a:pos x="T4" y="T5"/>
                </a:cxn>
                <a:cxn ang="0">
                  <a:pos x="T6" y="T7"/>
                </a:cxn>
                <a:cxn ang="0">
                  <a:pos x="T8" y="T9"/>
                </a:cxn>
                <a:cxn ang="0">
                  <a:pos x="T10" y="T11"/>
                </a:cxn>
                <a:cxn ang="0">
                  <a:pos x="T12" y="T13"/>
                </a:cxn>
              </a:cxnLst>
              <a:rect l="0" t="0" r="r" b="b"/>
              <a:pathLst>
                <a:path w="3994" h="3431">
                  <a:moveTo>
                    <a:pt x="3993" y="3430"/>
                  </a:moveTo>
                  <a:lnTo>
                    <a:pt x="113" y="3430"/>
                  </a:lnTo>
                  <a:cubicBezTo>
                    <a:pt x="51" y="3430"/>
                    <a:pt x="0" y="3379"/>
                    <a:pt x="0" y="3317"/>
                  </a:cubicBezTo>
                  <a:lnTo>
                    <a:pt x="0" y="113"/>
                  </a:lnTo>
                  <a:cubicBezTo>
                    <a:pt x="0" y="50"/>
                    <a:pt x="51" y="0"/>
                    <a:pt x="113" y="0"/>
                  </a:cubicBezTo>
                  <a:lnTo>
                    <a:pt x="3993" y="0"/>
                  </a:lnTo>
                  <a:lnTo>
                    <a:pt x="3993" y="3430"/>
                  </a:lnTo>
                </a:path>
              </a:pathLst>
            </a:custGeom>
            <a:solidFill>
              <a:schemeClr val="accent4"/>
            </a:solidFill>
            <a:ln>
              <a:noFill/>
            </a:ln>
            <a:effectLst/>
          </p:spPr>
          <p:txBody>
            <a:bodyPr wrap="none" anchor="ctr"/>
            <a:lstStyle/>
            <a:p>
              <a:endParaRPr lang="en-US" sz="900"/>
            </a:p>
          </p:txBody>
        </p:sp>
        <p:sp>
          <p:nvSpPr>
            <p:cNvPr id="8" name="Freeform 5">
              <a:extLst>
                <a:ext uri="{FF2B5EF4-FFF2-40B4-BE49-F238E27FC236}">
                  <a16:creationId xmlns:a16="http://schemas.microsoft.com/office/drawing/2014/main" id="{1A3BFFF7-AB17-4DE9-B2F0-ED98335D6509}"/>
                </a:ext>
              </a:extLst>
            </p:cNvPr>
            <p:cNvSpPr>
              <a:spLocks noChangeArrowheads="1"/>
            </p:cNvSpPr>
            <p:nvPr/>
          </p:nvSpPr>
          <p:spPr bwMode="auto">
            <a:xfrm>
              <a:off x="9251576" y="2802885"/>
              <a:ext cx="2089466" cy="3980640"/>
            </a:xfrm>
            <a:custGeom>
              <a:avLst/>
              <a:gdLst>
                <a:gd name="T0" fmla="*/ 3113 w 3114"/>
                <a:gd name="T1" fmla="*/ 5930 h 5931"/>
                <a:gd name="T2" fmla="*/ 0 w 3114"/>
                <a:gd name="T3" fmla="*/ 3430 h 5931"/>
                <a:gd name="T4" fmla="*/ 0 w 3114"/>
                <a:gd name="T5" fmla="*/ 0 h 5931"/>
                <a:gd name="T6" fmla="*/ 3113 w 3114"/>
                <a:gd name="T7" fmla="*/ 5002 h 5931"/>
                <a:gd name="T8" fmla="*/ 3113 w 3114"/>
                <a:gd name="T9" fmla="*/ 5930 h 5931"/>
              </a:gdLst>
              <a:ahLst/>
              <a:cxnLst>
                <a:cxn ang="0">
                  <a:pos x="T0" y="T1"/>
                </a:cxn>
                <a:cxn ang="0">
                  <a:pos x="T2" y="T3"/>
                </a:cxn>
                <a:cxn ang="0">
                  <a:pos x="T4" y="T5"/>
                </a:cxn>
                <a:cxn ang="0">
                  <a:pos x="T6" y="T7"/>
                </a:cxn>
                <a:cxn ang="0">
                  <a:pos x="T8" y="T9"/>
                </a:cxn>
              </a:cxnLst>
              <a:rect l="0" t="0" r="r" b="b"/>
              <a:pathLst>
                <a:path w="3114" h="5931">
                  <a:moveTo>
                    <a:pt x="3113" y="5930"/>
                  </a:moveTo>
                  <a:lnTo>
                    <a:pt x="0" y="3430"/>
                  </a:lnTo>
                  <a:lnTo>
                    <a:pt x="0" y="0"/>
                  </a:lnTo>
                  <a:lnTo>
                    <a:pt x="3113" y="5002"/>
                  </a:lnTo>
                  <a:lnTo>
                    <a:pt x="3113" y="5930"/>
                  </a:lnTo>
                </a:path>
              </a:pathLst>
            </a:custGeom>
            <a:solidFill>
              <a:schemeClr val="accent1">
                <a:lumMod val="75000"/>
              </a:schemeClr>
            </a:solidFill>
            <a:ln>
              <a:noFill/>
            </a:ln>
            <a:effectLst/>
          </p:spPr>
          <p:txBody>
            <a:bodyPr wrap="none" anchor="ctr"/>
            <a:lstStyle/>
            <a:p>
              <a:endParaRPr lang="en-US" sz="900"/>
            </a:p>
          </p:txBody>
        </p:sp>
        <p:sp>
          <p:nvSpPr>
            <p:cNvPr id="9" name="Freeform 6">
              <a:extLst>
                <a:ext uri="{FF2B5EF4-FFF2-40B4-BE49-F238E27FC236}">
                  <a16:creationId xmlns:a16="http://schemas.microsoft.com/office/drawing/2014/main" id="{D12D21F0-EAEC-458D-A8FB-DF066754DB52}"/>
                </a:ext>
              </a:extLst>
            </p:cNvPr>
            <p:cNvSpPr>
              <a:spLocks noChangeArrowheads="1"/>
            </p:cNvSpPr>
            <p:nvPr/>
          </p:nvSpPr>
          <p:spPr bwMode="auto">
            <a:xfrm>
              <a:off x="9251576" y="5102482"/>
              <a:ext cx="2089466" cy="2302556"/>
            </a:xfrm>
            <a:custGeom>
              <a:avLst/>
              <a:gdLst>
                <a:gd name="T0" fmla="*/ 3113 w 3114"/>
                <a:gd name="T1" fmla="*/ 3429 h 3430"/>
                <a:gd name="T2" fmla="*/ 0 w 3114"/>
                <a:gd name="T3" fmla="*/ 3429 h 3430"/>
                <a:gd name="T4" fmla="*/ 0 w 3114"/>
                <a:gd name="T5" fmla="*/ 0 h 3430"/>
                <a:gd name="T6" fmla="*/ 3113 w 3114"/>
                <a:gd name="T7" fmla="*/ 2500 h 3430"/>
                <a:gd name="T8" fmla="*/ 3113 w 3114"/>
                <a:gd name="T9" fmla="*/ 3429 h 3430"/>
              </a:gdLst>
              <a:ahLst/>
              <a:cxnLst>
                <a:cxn ang="0">
                  <a:pos x="T0" y="T1"/>
                </a:cxn>
                <a:cxn ang="0">
                  <a:pos x="T2" y="T3"/>
                </a:cxn>
                <a:cxn ang="0">
                  <a:pos x="T4" y="T5"/>
                </a:cxn>
                <a:cxn ang="0">
                  <a:pos x="T6" y="T7"/>
                </a:cxn>
                <a:cxn ang="0">
                  <a:pos x="T8" y="T9"/>
                </a:cxn>
              </a:cxnLst>
              <a:rect l="0" t="0" r="r" b="b"/>
              <a:pathLst>
                <a:path w="3114" h="3430">
                  <a:moveTo>
                    <a:pt x="3113" y="3429"/>
                  </a:moveTo>
                  <a:lnTo>
                    <a:pt x="0" y="3429"/>
                  </a:lnTo>
                  <a:lnTo>
                    <a:pt x="0" y="0"/>
                  </a:lnTo>
                  <a:lnTo>
                    <a:pt x="3113" y="2500"/>
                  </a:lnTo>
                  <a:lnTo>
                    <a:pt x="3113" y="3429"/>
                  </a:lnTo>
                </a:path>
              </a:pathLst>
            </a:custGeom>
            <a:solidFill>
              <a:schemeClr val="accent2">
                <a:lumMod val="75000"/>
              </a:schemeClr>
            </a:solidFill>
            <a:ln>
              <a:noFill/>
            </a:ln>
            <a:effectLst/>
          </p:spPr>
          <p:txBody>
            <a:bodyPr wrap="none" anchor="ctr"/>
            <a:lstStyle/>
            <a:p>
              <a:endParaRPr lang="en-US" sz="900"/>
            </a:p>
          </p:txBody>
        </p:sp>
        <p:sp>
          <p:nvSpPr>
            <p:cNvPr id="10" name="Freeform 7">
              <a:extLst>
                <a:ext uri="{FF2B5EF4-FFF2-40B4-BE49-F238E27FC236}">
                  <a16:creationId xmlns:a16="http://schemas.microsoft.com/office/drawing/2014/main" id="{27A45960-0DC3-49A4-9206-C7F97DB6E2F1}"/>
                </a:ext>
              </a:extLst>
            </p:cNvPr>
            <p:cNvSpPr>
              <a:spLocks noChangeArrowheads="1"/>
            </p:cNvSpPr>
            <p:nvPr/>
          </p:nvSpPr>
          <p:spPr bwMode="auto">
            <a:xfrm>
              <a:off x="9251576" y="7405038"/>
              <a:ext cx="2089466" cy="2302556"/>
            </a:xfrm>
            <a:custGeom>
              <a:avLst/>
              <a:gdLst>
                <a:gd name="T0" fmla="*/ 3113 w 3114"/>
                <a:gd name="T1" fmla="*/ 930 h 3431"/>
                <a:gd name="T2" fmla="*/ 0 w 3114"/>
                <a:gd name="T3" fmla="*/ 3430 h 3431"/>
                <a:gd name="T4" fmla="*/ 0 w 3114"/>
                <a:gd name="T5" fmla="*/ 0 h 3431"/>
                <a:gd name="T6" fmla="*/ 3113 w 3114"/>
                <a:gd name="T7" fmla="*/ 0 h 3431"/>
                <a:gd name="T8" fmla="*/ 3113 w 3114"/>
                <a:gd name="T9" fmla="*/ 930 h 3431"/>
              </a:gdLst>
              <a:ahLst/>
              <a:cxnLst>
                <a:cxn ang="0">
                  <a:pos x="T0" y="T1"/>
                </a:cxn>
                <a:cxn ang="0">
                  <a:pos x="T2" y="T3"/>
                </a:cxn>
                <a:cxn ang="0">
                  <a:pos x="T4" y="T5"/>
                </a:cxn>
                <a:cxn ang="0">
                  <a:pos x="T6" y="T7"/>
                </a:cxn>
                <a:cxn ang="0">
                  <a:pos x="T8" y="T9"/>
                </a:cxn>
              </a:cxnLst>
              <a:rect l="0" t="0" r="r" b="b"/>
              <a:pathLst>
                <a:path w="3114" h="3431">
                  <a:moveTo>
                    <a:pt x="3113" y="930"/>
                  </a:moveTo>
                  <a:lnTo>
                    <a:pt x="0" y="3430"/>
                  </a:lnTo>
                  <a:lnTo>
                    <a:pt x="0" y="0"/>
                  </a:lnTo>
                  <a:lnTo>
                    <a:pt x="3113" y="0"/>
                  </a:lnTo>
                  <a:lnTo>
                    <a:pt x="3113" y="930"/>
                  </a:lnTo>
                </a:path>
              </a:pathLst>
            </a:custGeom>
            <a:solidFill>
              <a:schemeClr val="accent3">
                <a:lumMod val="75000"/>
              </a:schemeClr>
            </a:solidFill>
            <a:ln>
              <a:noFill/>
            </a:ln>
            <a:effectLst/>
          </p:spPr>
          <p:txBody>
            <a:bodyPr wrap="none" anchor="ctr"/>
            <a:lstStyle/>
            <a:p>
              <a:endParaRPr lang="en-US" sz="900"/>
            </a:p>
          </p:txBody>
        </p:sp>
        <p:sp>
          <p:nvSpPr>
            <p:cNvPr id="11" name="Freeform 8">
              <a:extLst>
                <a:ext uri="{FF2B5EF4-FFF2-40B4-BE49-F238E27FC236}">
                  <a16:creationId xmlns:a16="http://schemas.microsoft.com/office/drawing/2014/main" id="{B2550395-3C76-46F8-83DC-B51CA1FA7A76}"/>
                </a:ext>
              </a:extLst>
            </p:cNvPr>
            <p:cNvSpPr>
              <a:spLocks noChangeArrowheads="1"/>
            </p:cNvSpPr>
            <p:nvPr/>
          </p:nvSpPr>
          <p:spPr bwMode="auto">
            <a:xfrm>
              <a:off x="9251576" y="8029509"/>
              <a:ext cx="2089466" cy="3980640"/>
            </a:xfrm>
            <a:custGeom>
              <a:avLst/>
              <a:gdLst>
                <a:gd name="T0" fmla="*/ 3113 w 3114"/>
                <a:gd name="T1" fmla="*/ 928 h 5931"/>
                <a:gd name="T2" fmla="*/ 0 w 3114"/>
                <a:gd name="T3" fmla="*/ 5930 h 5931"/>
                <a:gd name="T4" fmla="*/ 0 w 3114"/>
                <a:gd name="T5" fmla="*/ 2500 h 5931"/>
                <a:gd name="T6" fmla="*/ 3113 w 3114"/>
                <a:gd name="T7" fmla="*/ 0 h 5931"/>
                <a:gd name="T8" fmla="*/ 3113 w 3114"/>
                <a:gd name="T9" fmla="*/ 928 h 5931"/>
              </a:gdLst>
              <a:ahLst/>
              <a:cxnLst>
                <a:cxn ang="0">
                  <a:pos x="T0" y="T1"/>
                </a:cxn>
                <a:cxn ang="0">
                  <a:pos x="T2" y="T3"/>
                </a:cxn>
                <a:cxn ang="0">
                  <a:pos x="T4" y="T5"/>
                </a:cxn>
                <a:cxn ang="0">
                  <a:pos x="T6" y="T7"/>
                </a:cxn>
                <a:cxn ang="0">
                  <a:pos x="T8" y="T9"/>
                </a:cxn>
              </a:cxnLst>
              <a:rect l="0" t="0" r="r" b="b"/>
              <a:pathLst>
                <a:path w="3114" h="5931">
                  <a:moveTo>
                    <a:pt x="3113" y="928"/>
                  </a:moveTo>
                  <a:lnTo>
                    <a:pt x="0" y="5930"/>
                  </a:lnTo>
                  <a:lnTo>
                    <a:pt x="0" y="2500"/>
                  </a:lnTo>
                  <a:lnTo>
                    <a:pt x="3113" y="0"/>
                  </a:lnTo>
                  <a:lnTo>
                    <a:pt x="3113" y="928"/>
                  </a:lnTo>
                </a:path>
              </a:pathLst>
            </a:custGeom>
            <a:solidFill>
              <a:schemeClr val="accent4">
                <a:lumMod val="75000"/>
              </a:schemeClr>
            </a:solidFill>
            <a:ln>
              <a:noFill/>
            </a:ln>
            <a:effectLst/>
          </p:spPr>
          <p:txBody>
            <a:bodyPr wrap="none" anchor="ctr"/>
            <a:lstStyle/>
            <a:p>
              <a:endParaRPr lang="en-US" sz="900"/>
            </a:p>
          </p:txBody>
        </p:sp>
        <p:sp>
          <p:nvSpPr>
            <p:cNvPr id="22" name="Freeform 19">
              <a:extLst>
                <a:ext uri="{FF2B5EF4-FFF2-40B4-BE49-F238E27FC236}">
                  <a16:creationId xmlns:a16="http://schemas.microsoft.com/office/drawing/2014/main" id="{00B53530-18AB-4AE6-9F98-7A20422302DC}"/>
                </a:ext>
              </a:extLst>
            </p:cNvPr>
            <p:cNvSpPr>
              <a:spLocks noChangeArrowheads="1"/>
            </p:cNvSpPr>
            <p:nvPr/>
          </p:nvSpPr>
          <p:spPr bwMode="auto">
            <a:xfrm>
              <a:off x="6056897" y="3134359"/>
              <a:ext cx="819806" cy="1636651"/>
            </a:xfrm>
            <a:custGeom>
              <a:avLst/>
              <a:gdLst>
                <a:gd name="T0" fmla="*/ 1219 w 1220"/>
                <a:gd name="T1" fmla="*/ 1219 h 2439"/>
                <a:gd name="T2" fmla="*/ 0 w 1220"/>
                <a:gd name="T3" fmla="*/ 0 h 2439"/>
                <a:gd name="T4" fmla="*/ 0 w 1220"/>
                <a:gd name="T5" fmla="*/ 2438 h 2439"/>
                <a:gd name="T6" fmla="*/ 1219 w 1220"/>
                <a:gd name="T7" fmla="*/ 1219 h 2439"/>
              </a:gdLst>
              <a:ahLst/>
              <a:cxnLst>
                <a:cxn ang="0">
                  <a:pos x="T0" y="T1"/>
                </a:cxn>
                <a:cxn ang="0">
                  <a:pos x="T2" y="T3"/>
                </a:cxn>
                <a:cxn ang="0">
                  <a:pos x="T4" y="T5"/>
                </a:cxn>
                <a:cxn ang="0">
                  <a:pos x="T6" y="T7"/>
                </a:cxn>
              </a:cxnLst>
              <a:rect l="0" t="0" r="r" b="b"/>
              <a:pathLst>
                <a:path w="1220" h="2439">
                  <a:moveTo>
                    <a:pt x="1219" y="1219"/>
                  </a:moveTo>
                  <a:cubicBezTo>
                    <a:pt x="1219" y="546"/>
                    <a:pt x="673" y="0"/>
                    <a:pt x="0" y="0"/>
                  </a:cubicBezTo>
                  <a:lnTo>
                    <a:pt x="0" y="2438"/>
                  </a:lnTo>
                  <a:cubicBezTo>
                    <a:pt x="673" y="2438"/>
                    <a:pt x="1219" y="1892"/>
                    <a:pt x="1219" y="1219"/>
                  </a:cubicBezTo>
                </a:path>
              </a:pathLst>
            </a:custGeom>
            <a:solidFill>
              <a:schemeClr val="accent1">
                <a:lumMod val="75000"/>
              </a:schemeClr>
            </a:solidFill>
            <a:ln>
              <a:noFill/>
            </a:ln>
            <a:effectLst/>
          </p:spPr>
          <p:txBody>
            <a:bodyPr wrap="none" anchor="ctr"/>
            <a:lstStyle/>
            <a:p>
              <a:endParaRPr lang="en-US" sz="900"/>
            </a:p>
          </p:txBody>
        </p:sp>
        <p:sp>
          <p:nvSpPr>
            <p:cNvPr id="23" name="Freeform 20">
              <a:extLst>
                <a:ext uri="{FF2B5EF4-FFF2-40B4-BE49-F238E27FC236}">
                  <a16:creationId xmlns:a16="http://schemas.microsoft.com/office/drawing/2014/main" id="{E545DFD4-36B2-48E5-909F-503C736DF028}"/>
                </a:ext>
              </a:extLst>
            </p:cNvPr>
            <p:cNvSpPr>
              <a:spLocks noChangeArrowheads="1"/>
            </p:cNvSpPr>
            <p:nvPr/>
          </p:nvSpPr>
          <p:spPr bwMode="auto">
            <a:xfrm>
              <a:off x="5399869" y="3297137"/>
              <a:ext cx="1311096" cy="1311095"/>
            </a:xfrm>
            <a:custGeom>
              <a:avLst/>
              <a:gdLst>
                <a:gd name="T0" fmla="*/ 1951 w 1952"/>
                <a:gd name="T1" fmla="*/ 976 h 1952"/>
                <a:gd name="T2" fmla="*/ 975 w 1952"/>
                <a:gd name="T3" fmla="*/ 1951 h 1952"/>
                <a:gd name="T4" fmla="*/ 0 w 1952"/>
                <a:gd name="T5" fmla="*/ 976 h 1952"/>
                <a:gd name="T6" fmla="*/ 975 w 1952"/>
                <a:gd name="T7" fmla="*/ 0 h 1952"/>
                <a:gd name="T8" fmla="*/ 1951 w 1952"/>
                <a:gd name="T9" fmla="*/ 976 h 1952"/>
              </a:gdLst>
              <a:ahLst/>
              <a:cxnLst>
                <a:cxn ang="0">
                  <a:pos x="T0" y="T1"/>
                </a:cxn>
                <a:cxn ang="0">
                  <a:pos x="T2" y="T3"/>
                </a:cxn>
                <a:cxn ang="0">
                  <a:pos x="T4" y="T5"/>
                </a:cxn>
                <a:cxn ang="0">
                  <a:pos x="T6" y="T7"/>
                </a:cxn>
                <a:cxn ang="0">
                  <a:pos x="T8" y="T9"/>
                </a:cxn>
              </a:cxnLst>
              <a:rect l="0" t="0" r="r" b="b"/>
              <a:pathLst>
                <a:path w="1952" h="1952">
                  <a:moveTo>
                    <a:pt x="1951" y="976"/>
                  </a:moveTo>
                  <a:cubicBezTo>
                    <a:pt x="1951" y="1514"/>
                    <a:pt x="1514" y="1951"/>
                    <a:pt x="975" y="1951"/>
                  </a:cubicBezTo>
                  <a:cubicBezTo>
                    <a:pt x="437" y="1951"/>
                    <a:pt x="0" y="1514"/>
                    <a:pt x="0" y="976"/>
                  </a:cubicBezTo>
                  <a:cubicBezTo>
                    <a:pt x="0" y="437"/>
                    <a:pt x="437" y="0"/>
                    <a:pt x="975" y="0"/>
                  </a:cubicBezTo>
                  <a:cubicBezTo>
                    <a:pt x="1514" y="0"/>
                    <a:pt x="1951" y="437"/>
                    <a:pt x="1951" y="97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24" name="Freeform 21">
              <a:extLst>
                <a:ext uri="{FF2B5EF4-FFF2-40B4-BE49-F238E27FC236}">
                  <a16:creationId xmlns:a16="http://schemas.microsoft.com/office/drawing/2014/main" id="{FB1D39C8-6667-432E-AA6B-82AC6D017F73}"/>
                </a:ext>
              </a:extLst>
            </p:cNvPr>
            <p:cNvSpPr>
              <a:spLocks noChangeArrowheads="1"/>
            </p:cNvSpPr>
            <p:nvPr/>
          </p:nvSpPr>
          <p:spPr bwMode="auto">
            <a:xfrm>
              <a:off x="5524172" y="3421439"/>
              <a:ext cx="1062491" cy="1062490"/>
            </a:xfrm>
            <a:custGeom>
              <a:avLst/>
              <a:gdLst>
                <a:gd name="T0" fmla="*/ 1583 w 1584"/>
                <a:gd name="T1" fmla="*/ 791 h 1583"/>
                <a:gd name="T2" fmla="*/ 791 w 1584"/>
                <a:gd name="T3" fmla="*/ 1582 h 1583"/>
                <a:gd name="T4" fmla="*/ 0 w 1584"/>
                <a:gd name="T5" fmla="*/ 791 h 1583"/>
                <a:gd name="T6" fmla="*/ 791 w 1584"/>
                <a:gd name="T7" fmla="*/ 0 h 1583"/>
                <a:gd name="T8" fmla="*/ 1583 w 1584"/>
                <a:gd name="T9" fmla="*/ 791 h 1583"/>
              </a:gdLst>
              <a:ahLst/>
              <a:cxnLst>
                <a:cxn ang="0">
                  <a:pos x="T0" y="T1"/>
                </a:cxn>
                <a:cxn ang="0">
                  <a:pos x="T2" y="T3"/>
                </a:cxn>
                <a:cxn ang="0">
                  <a:pos x="T4" y="T5"/>
                </a:cxn>
                <a:cxn ang="0">
                  <a:pos x="T6" y="T7"/>
                </a:cxn>
                <a:cxn ang="0">
                  <a:pos x="T8" y="T9"/>
                </a:cxn>
              </a:cxnLst>
              <a:rect l="0" t="0" r="r" b="b"/>
              <a:pathLst>
                <a:path w="1584" h="1583">
                  <a:moveTo>
                    <a:pt x="1583" y="791"/>
                  </a:moveTo>
                  <a:cubicBezTo>
                    <a:pt x="1583" y="1228"/>
                    <a:pt x="1228" y="1582"/>
                    <a:pt x="791" y="1582"/>
                  </a:cubicBezTo>
                  <a:cubicBezTo>
                    <a:pt x="354" y="1582"/>
                    <a:pt x="0" y="1228"/>
                    <a:pt x="0" y="791"/>
                  </a:cubicBezTo>
                  <a:cubicBezTo>
                    <a:pt x="0" y="354"/>
                    <a:pt x="354" y="0"/>
                    <a:pt x="791" y="0"/>
                  </a:cubicBezTo>
                  <a:cubicBezTo>
                    <a:pt x="1228" y="0"/>
                    <a:pt x="1583" y="354"/>
                    <a:pt x="1583" y="791"/>
                  </a:cubicBezTo>
                </a:path>
              </a:pathLst>
            </a:custGeom>
            <a:solidFill>
              <a:schemeClr val="accent1"/>
            </a:solidFill>
            <a:ln>
              <a:noFill/>
            </a:ln>
            <a:effectLst/>
          </p:spPr>
          <p:txBody>
            <a:bodyPr wrap="none" anchor="ctr"/>
            <a:lstStyle/>
            <a:p>
              <a:endParaRPr lang="en-US" sz="900" dirty="0"/>
            </a:p>
          </p:txBody>
        </p:sp>
        <p:sp>
          <p:nvSpPr>
            <p:cNvPr id="25" name="Freeform 22">
              <a:extLst>
                <a:ext uri="{FF2B5EF4-FFF2-40B4-BE49-F238E27FC236}">
                  <a16:creationId xmlns:a16="http://schemas.microsoft.com/office/drawing/2014/main" id="{E4DD196C-5ECC-407D-92ED-DAB398E02A0C}"/>
                </a:ext>
              </a:extLst>
            </p:cNvPr>
            <p:cNvSpPr>
              <a:spLocks noChangeArrowheads="1"/>
            </p:cNvSpPr>
            <p:nvPr/>
          </p:nvSpPr>
          <p:spPr bwMode="auto">
            <a:xfrm>
              <a:off x="6056897" y="5436914"/>
              <a:ext cx="819806" cy="1636651"/>
            </a:xfrm>
            <a:custGeom>
              <a:avLst/>
              <a:gdLst>
                <a:gd name="T0" fmla="*/ 1219 w 1220"/>
                <a:gd name="T1" fmla="*/ 1218 h 2439"/>
                <a:gd name="T2" fmla="*/ 0 w 1220"/>
                <a:gd name="T3" fmla="*/ 0 h 2439"/>
                <a:gd name="T4" fmla="*/ 0 w 1220"/>
                <a:gd name="T5" fmla="*/ 2438 h 2439"/>
                <a:gd name="T6" fmla="*/ 1219 w 1220"/>
                <a:gd name="T7" fmla="*/ 1218 h 2439"/>
              </a:gdLst>
              <a:ahLst/>
              <a:cxnLst>
                <a:cxn ang="0">
                  <a:pos x="T0" y="T1"/>
                </a:cxn>
                <a:cxn ang="0">
                  <a:pos x="T2" y="T3"/>
                </a:cxn>
                <a:cxn ang="0">
                  <a:pos x="T4" y="T5"/>
                </a:cxn>
                <a:cxn ang="0">
                  <a:pos x="T6" y="T7"/>
                </a:cxn>
              </a:cxnLst>
              <a:rect l="0" t="0" r="r" b="b"/>
              <a:pathLst>
                <a:path w="1220" h="2439">
                  <a:moveTo>
                    <a:pt x="1219" y="1218"/>
                  </a:moveTo>
                  <a:cubicBezTo>
                    <a:pt x="1219" y="545"/>
                    <a:pt x="673" y="0"/>
                    <a:pt x="0" y="0"/>
                  </a:cubicBezTo>
                  <a:lnTo>
                    <a:pt x="0" y="2438"/>
                  </a:lnTo>
                  <a:cubicBezTo>
                    <a:pt x="673" y="2438"/>
                    <a:pt x="1219" y="1891"/>
                    <a:pt x="1219" y="1218"/>
                  </a:cubicBezTo>
                </a:path>
              </a:pathLst>
            </a:custGeom>
            <a:solidFill>
              <a:schemeClr val="accent2">
                <a:lumMod val="75000"/>
              </a:schemeClr>
            </a:solidFill>
            <a:ln>
              <a:noFill/>
            </a:ln>
            <a:effectLst/>
          </p:spPr>
          <p:txBody>
            <a:bodyPr wrap="none" anchor="ctr"/>
            <a:lstStyle/>
            <a:p>
              <a:endParaRPr lang="en-US" sz="900"/>
            </a:p>
          </p:txBody>
        </p:sp>
        <p:sp>
          <p:nvSpPr>
            <p:cNvPr id="26" name="Freeform 23">
              <a:extLst>
                <a:ext uri="{FF2B5EF4-FFF2-40B4-BE49-F238E27FC236}">
                  <a16:creationId xmlns:a16="http://schemas.microsoft.com/office/drawing/2014/main" id="{6BF00ED5-141E-4F23-9EF0-8288437AFD1A}"/>
                </a:ext>
              </a:extLst>
            </p:cNvPr>
            <p:cNvSpPr>
              <a:spLocks noChangeArrowheads="1"/>
            </p:cNvSpPr>
            <p:nvPr/>
          </p:nvSpPr>
          <p:spPr bwMode="auto">
            <a:xfrm>
              <a:off x="5399869" y="5599692"/>
              <a:ext cx="1311096" cy="1311095"/>
            </a:xfrm>
            <a:custGeom>
              <a:avLst/>
              <a:gdLst>
                <a:gd name="T0" fmla="*/ 1951 w 1952"/>
                <a:gd name="T1" fmla="*/ 975 h 1952"/>
                <a:gd name="T2" fmla="*/ 975 w 1952"/>
                <a:gd name="T3" fmla="*/ 1951 h 1952"/>
                <a:gd name="T4" fmla="*/ 0 w 1952"/>
                <a:gd name="T5" fmla="*/ 975 h 1952"/>
                <a:gd name="T6" fmla="*/ 975 w 1952"/>
                <a:gd name="T7" fmla="*/ 0 h 1952"/>
                <a:gd name="T8" fmla="*/ 1951 w 1952"/>
                <a:gd name="T9" fmla="*/ 975 h 1952"/>
              </a:gdLst>
              <a:ahLst/>
              <a:cxnLst>
                <a:cxn ang="0">
                  <a:pos x="T0" y="T1"/>
                </a:cxn>
                <a:cxn ang="0">
                  <a:pos x="T2" y="T3"/>
                </a:cxn>
                <a:cxn ang="0">
                  <a:pos x="T4" y="T5"/>
                </a:cxn>
                <a:cxn ang="0">
                  <a:pos x="T6" y="T7"/>
                </a:cxn>
                <a:cxn ang="0">
                  <a:pos x="T8" y="T9"/>
                </a:cxn>
              </a:cxnLst>
              <a:rect l="0" t="0" r="r" b="b"/>
              <a:pathLst>
                <a:path w="1952" h="1952">
                  <a:moveTo>
                    <a:pt x="1951" y="975"/>
                  </a:moveTo>
                  <a:cubicBezTo>
                    <a:pt x="1951" y="1514"/>
                    <a:pt x="1514" y="1951"/>
                    <a:pt x="975" y="1951"/>
                  </a:cubicBezTo>
                  <a:cubicBezTo>
                    <a:pt x="437" y="1951"/>
                    <a:pt x="0" y="1514"/>
                    <a:pt x="0" y="975"/>
                  </a:cubicBezTo>
                  <a:cubicBezTo>
                    <a:pt x="0" y="437"/>
                    <a:pt x="437" y="0"/>
                    <a:pt x="975" y="0"/>
                  </a:cubicBezTo>
                  <a:cubicBezTo>
                    <a:pt x="1514" y="0"/>
                    <a:pt x="1951" y="437"/>
                    <a:pt x="1951" y="97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27" name="Freeform 24">
              <a:extLst>
                <a:ext uri="{FF2B5EF4-FFF2-40B4-BE49-F238E27FC236}">
                  <a16:creationId xmlns:a16="http://schemas.microsoft.com/office/drawing/2014/main" id="{89C1A7DF-902C-4E4D-83BE-FFD9A28DF3B4}"/>
                </a:ext>
              </a:extLst>
            </p:cNvPr>
            <p:cNvSpPr>
              <a:spLocks noChangeArrowheads="1"/>
            </p:cNvSpPr>
            <p:nvPr/>
          </p:nvSpPr>
          <p:spPr bwMode="auto">
            <a:xfrm>
              <a:off x="5524172" y="5723995"/>
              <a:ext cx="1062491" cy="1062490"/>
            </a:xfrm>
            <a:custGeom>
              <a:avLst/>
              <a:gdLst>
                <a:gd name="T0" fmla="*/ 1583 w 1584"/>
                <a:gd name="T1" fmla="*/ 791 h 1583"/>
                <a:gd name="T2" fmla="*/ 791 w 1584"/>
                <a:gd name="T3" fmla="*/ 1582 h 1583"/>
                <a:gd name="T4" fmla="*/ 0 w 1584"/>
                <a:gd name="T5" fmla="*/ 791 h 1583"/>
                <a:gd name="T6" fmla="*/ 791 w 1584"/>
                <a:gd name="T7" fmla="*/ 0 h 1583"/>
                <a:gd name="T8" fmla="*/ 1583 w 1584"/>
                <a:gd name="T9" fmla="*/ 791 h 1583"/>
              </a:gdLst>
              <a:ahLst/>
              <a:cxnLst>
                <a:cxn ang="0">
                  <a:pos x="T0" y="T1"/>
                </a:cxn>
                <a:cxn ang="0">
                  <a:pos x="T2" y="T3"/>
                </a:cxn>
                <a:cxn ang="0">
                  <a:pos x="T4" y="T5"/>
                </a:cxn>
                <a:cxn ang="0">
                  <a:pos x="T6" y="T7"/>
                </a:cxn>
                <a:cxn ang="0">
                  <a:pos x="T8" y="T9"/>
                </a:cxn>
              </a:cxnLst>
              <a:rect l="0" t="0" r="r" b="b"/>
              <a:pathLst>
                <a:path w="1584" h="1583">
                  <a:moveTo>
                    <a:pt x="1583" y="791"/>
                  </a:moveTo>
                  <a:cubicBezTo>
                    <a:pt x="1583" y="1228"/>
                    <a:pt x="1228" y="1582"/>
                    <a:pt x="791" y="1582"/>
                  </a:cubicBezTo>
                  <a:cubicBezTo>
                    <a:pt x="354" y="1582"/>
                    <a:pt x="0" y="1228"/>
                    <a:pt x="0" y="791"/>
                  </a:cubicBezTo>
                  <a:cubicBezTo>
                    <a:pt x="0" y="354"/>
                    <a:pt x="354" y="0"/>
                    <a:pt x="791" y="0"/>
                  </a:cubicBezTo>
                  <a:cubicBezTo>
                    <a:pt x="1228" y="0"/>
                    <a:pt x="1583" y="354"/>
                    <a:pt x="1583" y="791"/>
                  </a:cubicBezTo>
                </a:path>
              </a:pathLst>
            </a:custGeom>
            <a:solidFill>
              <a:schemeClr val="accent2"/>
            </a:solidFill>
            <a:ln>
              <a:noFill/>
            </a:ln>
            <a:effectLst/>
          </p:spPr>
          <p:txBody>
            <a:bodyPr wrap="none" anchor="ctr"/>
            <a:lstStyle/>
            <a:p>
              <a:endParaRPr lang="en-US" sz="900" dirty="0"/>
            </a:p>
          </p:txBody>
        </p:sp>
        <p:sp>
          <p:nvSpPr>
            <p:cNvPr id="28" name="Freeform 25">
              <a:extLst>
                <a:ext uri="{FF2B5EF4-FFF2-40B4-BE49-F238E27FC236}">
                  <a16:creationId xmlns:a16="http://schemas.microsoft.com/office/drawing/2014/main" id="{8E0EF007-D3EB-4459-A080-DAF3CD12DA2F}"/>
                </a:ext>
              </a:extLst>
            </p:cNvPr>
            <p:cNvSpPr>
              <a:spLocks noChangeArrowheads="1"/>
            </p:cNvSpPr>
            <p:nvPr/>
          </p:nvSpPr>
          <p:spPr bwMode="auto">
            <a:xfrm>
              <a:off x="6056897" y="7736511"/>
              <a:ext cx="819806" cy="1636649"/>
            </a:xfrm>
            <a:custGeom>
              <a:avLst/>
              <a:gdLst>
                <a:gd name="T0" fmla="*/ 1219 w 1220"/>
                <a:gd name="T1" fmla="*/ 1219 h 2439"/>
                <a:gd name="T2" fmla="*/ 0 w 1220"/>
                <a:gd name="T3" fmla="*/ 0 h 2439"/>
                <a:gd name="T4" fmla="*/ 0 w 1220"/>
                <a:gd name="T5" fmla="*/ 2438 h 2439"/>
                <a:gd name="T6" fmla="*/ 1219 w 1220"/>
                <a:gd name="T7" fmla="*/ 1219 h 2439"/>
              </a:gdLst>
              <a:ahLst/>
              <a:cxnLst>
                <a:cxn ang="0">
                  <a:pos x="T0" y="T1"/>
                </a:cxn>
                <a:cxn ang="0">
                  <a:pos x="T2" y="T3"/>
                </a:cxn>
                <a:cxn ang="0">
                  <a:pos x="T4" y="T5"/>
                </a:cxn>
                <a:cxn ang="0">
                  <a:pos x="T6" y="T7"/>
                </a:cxn>
              </a:cxnLst>
              <a:rect l="0" t="0" r="r" b="b"/>
              <a:pathLst>
                <a:path w="1220" h="2439">
                  <a:moveTo>
                    <a:pt x="1219" y="1219"/>
                  </a:moveTo>
                  <a:cubicBezTo>
                    <a:pt x="1219" y="546"/>
                    <a:pt x="673" y="0"/>
                    <a:pt x="0" y="0"/>
                  </a:cubicBezTo>
                  <a:lnTo>
                    <a:pt x="0" y="2438"/>
                  </a:lnTo>
                  <a:cubicBezTo>
                    <a:pt x="673" y="2438"/>
                    <a:pt x="1219" y="1892"/>
                    <a:pt x="1219" y="1219"/>
                  </a:cubicBezTo>
                </a:path>
              </a:pathLst>
            </a:custGeom>
            <a:solidFill>
              <a:schemeClr val="accent3">
                <a:lumMod val="75000"/>
              </a:schemeClr>
            </a:solidFill>
            <a:ln>
              <a:noFill/>
            </a:ln>
            <a:effectLst/>
          </p:spPr>
          <p:txBody>
            <a:bodyPr wrap="none" anchor="ctr"/>
            <a:lstStyle/>
            <a:p>
              <a:endParaRPr lang="en-US" sz="900"/>
            </a:p>
          </p:txBody>
        </p:sp>
        <p:sp>
          <p:nvSpPr>
            <p:cNvPr id="29" name="Freeform 26">
              <a:extLst>
                <a:ext uri="{FF2B5EF4-FFF2-40B4-BE49-F238E27FC236}">
                  <a16:creationId xmlns:a16="http://schemas.microsoft.com/office/drawing/2014/main" id="{E9778FBD-56AE-446A-A9A8-1E5E26390B41}"/>
                </a:ext>
              </a:extLst>
            </p:cNvPr>
            <p:cNvSpPr>
              <a:spLocks noChangeArrowheads="1"/>
            </p:cNvSpPr>
            <p:nvPr/>
          </p:nvSpPr>
          <p:spPr bwMode="auto">
            <a:xfrm>
              <a:off x="5399869" y="7902248"/>
              <a:ext cx="1311096" cy="1308136"/>
            </a:xfrm>
            <a:custGeom>
              <a:avLst/>
              <a:gdLst>
                <a:gd name="T0" fmla="*/ 1951 w 1952"/>
                <a:gd name="T1" fmla="*/ 975 h 1951"/>
                <a:gd name="T2" fmla="*/ 975 w 1952"/>
                <a:gd name="T3" fmla="*/ 1950 h 1951"/>
                <a:gd name="T4" fmla="*/ 0 w 1952"/>
                <a:gd name="T5" fmla="*/ 975 h 1951"/>
                <a:gd name="T6" fmla="*/ 975 w 1952"/>
                <a:gd name="T7" fmla="*/ 0 h 1951"/>
                <a:gd name="T8" fmla="*/ 1951 w 1952"/>
                <a:gd name="T9" fmla="*/ 975 h 1951"/>
              </a:gdLst>
              <a:ahLst/>
              <a:cxnLst>
                <a:cxn ang="0">
                  <a:pos x="T0" y="T1"/>
                </a:cxn>
                <a:cxn ang="0">
                  <a:pos x="T2" y="T3"/>
                </a:cxn>
                <a:cxn ang="0">
                  <a:pos x="T4" y="T5"/>
                </a:cxn>
                <a:cxn ang="0">
                  <a:pos x="T6" y="T7"/>
                </a:cxn>
                <a:cxn ang="0">
                  <a:pos x="T8" y="T9"/>
                </a:cxn>
              </a:cxnLst>
              <a:rect l="0" t="0" r="r" b="b"/>
              <a:pathLst>
                <a:path w="1952" h="1951">
                  <a:moveTo>
                    <a:pt x="1951" y="975"/>
                  </a:moveTo>
                  <a:cubicBezTo>
                    <a:pt x="1951" y="1514"/>
                    <a:pt x="1514" y="1950"/>
                    <a:pt x="975" y="1950"/>
                  </a:cubicBezTo>
                  <a:cubicBezTo>
                    <a:pt x="437" y="1950"/>
                    <a:pt x="0" y="1514"/>
                    <a:pt x="0" y="975"/>
                  </a:cubicBezTo>
                  <a:cubicBezTo>
                    <a:pt x="0" y="437"/>
                    <a:pt x="437" y="0"/>
                    <a:pt x="975" y="0"/>
                  </a:cubicBezTo>
                  <a:cubicBezTo>
                    <a:pt x="1514" y="0"/>
                    <a:pt x="1951" y="437"/>
                    <a:pt x="1951" y="97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30" name="Freeform 27">
              <a:extLst>
                <a:ext uri="{FF2B5EF4-FFF2-40B4-BE49-F238E27FC236}">
                  <a16:creationId xmlns:a16="http://schemas.microsoft.com/office/drawing/2014/main" id="{69C16E65-06B7-484F-9531-44BA7319CE04}"/>
                </a:ext>
              </a:extLst>
            </p:cNvPr>
            <p:cNvSpPr>
              <a:spLocks noChangeArrowheads="1"/>
            </p:cNvSpPr>
            <p:nvPr/>
          </p:nvSpPr>
          <p:spPr bwMode="auto">
            <a:xfrm>
              <a:off x="5524172" y="8028462"/>
              <a:ext cx="1062491" cy="1062491"/>
            </a:xfrm>
            <a:custGeom>
              <a:avLst/>
              <a:gdLst>
                <a:gd name="T0" fmla="*/ 1583 w 1584"/>
                <a:gd name="T1" fmla="*/ 791 h 1583"/>
                <a:gd name="T2" fmla="*/ 791 w 1584"/>
                <a:gd name="T3" fmla="*/ 1582 h 1583"/>
                <a:gd name="T4" fmla="*/ 0 w 1584"/>
                <a:gd name="T5" fmla="*/ 791 h 1583"/>
                <a:gd name="T6" fmla="*/ 791 w 1584"/>
                <a:gd name="T7" fmla="*/ 0 h 1583"/>
                <a:gd name="T8" fmla="*/ 1583 w 1584"/>
                <a:gd name="T9" fmla="*/ 791 h 1583"/>
              </a:gdLst>
              <a:ahLst/>
              <a:cxnLst>
                <a:cxn ang="0">
                  <a:pos x="T0" y="T1"/>
                </a:cxn>
                <a:cxn ang="0">
                  <a:pos x="T2" y="T3"/>
                </a:cxn>
                <a:cxn ang="0">
                  <a:pos x="T4" y="T5"/>
                </a:cxn>
                <a:cxn ang="0">
                  <a:pos x="T6" y="T7"/>
                </a:cxn>
                <a:cxn ang="0">
                  <a:pos x="T8" y="T9"/>
                </a:cxn>
              </a:cxnLst>
              <a:rect l="0" t="0" r="r" b="b"/>
              <a:pathLst>
                <a:path w="1584" h="1583">
                  <a:moveTo>
                    <a:pt x="1583" y="791"/>
                  </a:moveTo>
                  <a:cubicBezTo>
                    <a:pt x="1583" y="1228"/>
                    <a:pt x="1228" y="1582"/>
                    <a:pt x="791" y="1582"/>
                  </a:cubicBezTo>
                  <a:cubicBezTo>
                    <a:pt x="354" y="1582"/>
                    <a:pt x="0" y="1228"/>
                    <a:pt x="0" y="791"/>
                  </a:cubicBezTo>
                  <a:cubicBezTo>
                    <a:pt x="0" y="354"/>
                    <a:pt x="354" y="0"/>
                    <a:pt x="791" y="0"/>
                  </a:cubicBezTo>
                  <a:cubicBezTo>
                    <a:pt x="1228" y="0"/>
                    <a:pt x="1583" y="354"/>
                    <a:pt x="1583" y="791"/>
                  </a:cubicBezTo>
                </a:path>
              </a:pathLst>
            </a:custGeom>
            <a:solidFill>
              <a:schemeClr val="accent3"/>
            </a:solidFill>
            <a:ln>
              <a:noFill/>
            </a:ln>
            <a:effectLst/>
          </p:spPr>
          <p:txBody>
            <a:bodyPr wrap="none" anchor="ctr"/>
            <a:lstStyle/>
            <a:p>
              <a:endParaRPr lang="en-US" sz="900"/>
            </a:p>
          </p:txBody>
        </p:sp>
        <p:sp>
          <p:nvSpPr>
            <p:cNvPr id="31" name="Freeform 28">
              <a:extLst>
                <a:ext uri="{FF2B5EF4-FFF2-40B4-BE49-F238E27FC236}">
                  <a16:creationId xmlns:a16="http://schemas.microsoft.com/office/drawing/2014/main" id="{AB04E11E-358B-45C7-ADBC-3F7648DABDDD}"/>
                </a:ext>
              </a:extLst>
            </p:cNvPr>
            <p:cNvSpPr>
              <a:spLocks noChangeArrowheads="1"/>
            </p:cNvSpPr>
            <p:nvPr/>
          </p:nvSpPr>
          <p:spPr bwMode="auto">
            <a:xfrm>
              <a:off x="6056897" y="10039067"/>
              <a:ext cx="819806" cy="1636649"/>
            </a:xfrm>
            <a:custGeom>
              <a:avLst/>
              <a:gdLst>
                <a:gd name="T0" fmla="*/ 1219 w 1220"/>
                <a:gd name="T1" fmla="*/ 1219 h 2438"/>
                <a:gd name="T2" fmla="*/ 0 w 1220"/>
                <a:gd name="T3" fmla="*/ 0 h 2438"/>
                <a:gd name="T4" fmla="*/ 0 w 1220"/>
                <a:gd name="T5" fmla="*/ 2437 h 2438"/>
                <a:gd name="T6" fmla="*/ 1219 w 1220"/>
                <a:gd name="T7" fmla="*/ 1219 h 2438"/>
              </a:gdLst>
              <a:ahLst/>
              <a:cxnLst>
                <a:cxn ang="0">
                  <a:pos x="T0" y="T1"/>
                </a:cxn>
                <a:cxn ang="0">
                  <a:pos x="T2" y="T3"/>
                </a:cxn>
                <a:cxn ang="0">
                  <a:pos x="T4" y="T5"/>
                </a:cxn>
                <a:cxn ang="0">
                  <a:pos x="T6" y="T7"/>
                </a:cxn>
              </a:cxnLst>
              <a:rect l="0" t="0" r="r" b="b"/>
              <a:pathLst>
                <a:path w="1220" h="2438">
                  <a:moveTo>
                    <a:pt x="1219" y="1219"/>
                  </a:moveTo>
                  <a:cubicBezTo>
                    <a:pt x="1219" y="546"/>
                    <a:pt x="673" y="0"/>
                    <a:pt x="0" y="0"/>
                  </a:cubicBezTo>
                  <a:lnTo>
                    <a:pt x="0" y="2437"/>
                  </a:lnTo>
                  <a:cubicBezTo>
                    <a:pt x="673" y="2437"/>
                    <a:pt x="1219" y="1892"/>
                    <a:pt x="1219" y="1219"/>
                  </a:cubicBezTo>
                </a:path>
              </a:pathLst>
            </a:custGeom>
            <a:solidFill>
              <a:schemeClr val="accent4">
                <a:lumMod val="75000"/>
              </a:schemeClr>
            </a:solidFill>
            <a:ln>
              <a:noFill/>
            </a:ln>
            <a:effectLst/>
          </p:spPr>
          <p:txBody>
            <a:bodyPr wrap="none" anchor="ctr"/>
            <a:lstStyle/>
            <a:p>
              <a:endParaRPr lang="en-US" sz="900"/>
            </a:p>
          </p:txBody>
        </p:sp>
        <p:sp>
          <p:nvSpPr>
            <p:cNvPr id="32" name="Freeform 29">
              <a:extLst>
                <a:ext uri="{FF2B5EF4-FFF2-40B4-BE49-F238E27FC236}">
                  <a16:creationId xmlns:a16="http://schemas.microsoft.com/office/drawing/2014/main" id="{7F267B05-1672-4021-B943-279C49871994}"/>
                </a:ext>
              </a:extLst>
            </p:cNvPr>
            <p:cNvSpPr>
              <a:spLocks noChangeArrowheads="1"/>
            </p:cNvSpPr>
            <p:nvPr/>
          </p:nvSpPr>
          <p:spPr bwMode="auto">
            <a:xfrm>
              <a:off x="5399869" y="10201843"/>
              <a:ext cx="1311096" cy="1311096"/>
            </a:xfrm>
            <a:custGeom>
              <a:avLst/>
              <a:gdLst>
                <a:gd name="T0" fmla="*/ 1951 w 1952"/>
                <a:gd name="T1" fmla="*/ 976 h 1952"/>
                <a:gd name="T2" fmla="*/ 975 w 1952"/>
                <a:gd name="T3" fmla="*/ 1951 h 1952"/>
                <a:gd name="T4" fmla="*/ 0 w 1952"/>
                <a:gd name="T5" fmla="*/ 976 h 1952"/>
                <a:gd name="T6" fmla="*/ 975 w 1952"/>
                <a:gd name="T7" fmla="*/ 0 h 1952"/>
                <a:gd name="T8" fmla="*/ 1951 w 1952"/>
                <a:gd name="T9" fmla="*/ 976 h 1952"/>
              </a:gdLst>
              <a:ahLst/>
              <a:cxnLst>
                <a:cxn ang="0">
                  <a:pos x="T0" y="T1"/>
                </a:cxn>
                <a:cxn ang="0">
                  <a:pos x="T2" y="T3"/>
                </a:cxn>
                <a:cxn ang="0">
                  <a:pos x="T4" y="T5"/>
                </a:cxn>
                <a:cxn ang="0">
                  <a:pos x="T6" y="T7"/>
                </a:cxn>
                <a:cxn ang="0">
                  <a:pos x="T8" y="T9"/>
                </a:cxn>
              </a:cxnLst>
              <a:rect l="0" t="0" r="r" b="b"/>
              <a:pathLst>
                <a:path w="1952" h="1952">
                  <a:moveTo>
                    <a:pt x="1951" y="976"/>
                  </a:moveTo>
                  <a:cubicBezTo>
                    <a:pt x="1951" y="1514"/>
                    <a:pt x="1514" y="1951"/>
                    <a:pt x="975" y="1951"/>
                  </a:cubicBezTo>
                  <a:cubicBezTo>
                    <a:pt x="437" y="1951"/>
                    <a:pt x="0" y="1514"/>
                    <a:pt x="0" y="976"/>
                  </a:cubicBezTo>
                  <a:cubicBezTo>
                    <a:pt x="0" y="437"/>
                    <a:pt x="437" y="0"/>
                    <a:pt x="975" y="0"/>
                  </a:cubicBezTo>
                  <a:cubicBezTo>
                    <a:pt x="1514" y="0"/>
                    <a:pt x="1951" y="437"/>
                    <a:pt x="1951" y="97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33" name="Freeform 30">
              <a:extLst>
                <a:ext uri="{FF2B5EF4-FFF2-40B4-BE49-F238E27FC236}">
                  <a16:creationId xmlns:a16="http://schemas.microsoft.com/office/drawing/2014/main" id="{85979216-AAB0-432C-AED9-CD57AC024906}"/>
                </a:ext>
              </a:extLst>
            </p:cNvPr>
            <p:cNvSpPr>
              <a:spLocks noChangeArrowheads="1"/>
            </p:cNvSpPr>
            <p:nvPr/>
          </p:nvSpPr>
          <p:spPr bwMode="auto">
            <a:xfrm>
              <a:off x="5524172" y="10326146"/>
              <a:ext cx="1062491" cy="1062491"/>
            </a:xfrm>
            <a:custGeom>
              <a:avLst/>
              <a:gdLst>
                <a:gd name="T0" fmla="*/ 1583 w 1584"/>
                <a:gd name="T1" fmla="*/ 791 h 1583"/>
                <a:gd name="T2" fmla="*/ 791 w 1584"/>
                <a:gd name="T3" fmla="*/ 1582 h 1583"/>
                <a:gd name="T4" fmla="*/ 0 w 1584"/>
                <a:gd name="T5" fmla="*/ 791 h 1583"/>
                <a:gd name="T6" fmla="*/ 791 w 1584"/>
                <a:gd name="T7" fmla="*/ 0 h 1583"/>
                <a:gd name="T8" fmla="*/ 1583 w 1584"/>
                <a:gd name="T9" fmla="*/ 791 h 1583"/>
              </a:gdLst>
              <a:ahLst/>
              <a:cxnLst>
                <a:cxn ang="0">
                  <a:pos x="T0" y="T1"/>
                </a:cxn>
                <a:cxn ang="0">
                  <a:pos x="T2" y="T3"/>
                </a:cxn>
                <a:cxn ang="0">
                  <a:pos x="T4" y="T5"/>
                </a:cxn>
                <a:cxn ang="0">
                  <a:pos x="T6" y="T7"/>
                </a:cxn>
                <a:cxn ang="0">
                  <a:pos x="T8" y="T9"/>
                </a:cxn>
              </a:cxnLst>
              <a:rect l="0" t="0" r="r" b="b"/>
              <a:pathLst>
                <a:path w="1584" h="1583">
                  <a:moveTo>
                    <a:pt x="1583" y="791"/>
                  </a:moveTo>
                  <a:cubicBezTo>
                    <a:pt x="1583" y="1228"/>
                    <a:pt x="1228" y="1582"/>
                    <a:pt x="791" y="1582"/>
                  </a:cubicBezTo>
                  <a:cubicBezTo>
                    <a:pt x="354" y="1582"/>
                    <a:pt x="0" y="1228"/>
                    <a:pt x="0" y="791"/>
                  </a:cubicBezTo>
                  <a:cubicBezTo>
                    <a:pt x="0" y="354"/>
                    <a:pt x="354" y="0"/>
                    <a:pt x="791" y="0"/>
                  </a:cubicBezTo>
                  <a:cubicBezTo>
                    <a:pt x="1228" y="0"/>
                    <a:pt x="1583" y="354"/>
                    <a:pt x="1583" y="791"/>
                  </a:cubicBezTo>
                </a:path>
              </a:pathLst>
            </a:custGeom>
            <a:solidFill>
              <a:schemeClr val="accent4"/>
            </a:solidFill>
            <a:ln>
              <a:noFill/>
            </a:ln>
            <a:effectLst/>
          </p:spPr>
          <p:txBody>
            <a:bodyPr wrap="none" anchor="ctr"/>
            <a:lstStyle/>
            <a:p>
              <a:endParaRPr lang="en-US" sz="900"/>
            </a:p>
          </p:txBody>
        </p:sp>
        <p:sp>
          <p:nvSpPr>
            <p:cNvPr id="66" name="Forma libre: forma 65">
              <a:extLst>
                <a:ext uri="{FF2B5EF4-FFF2-40B4-BE49-F238E27FC236}">
                  <a16:creationId xmlns:a16="http://schemas.microsoft.com/office/drawing/2014/main" id="{670D0F1D-FF5E-4DF3-AED6-A33875BC303D}"/>
                </a:ext>
              </a:extLst>
            </p:cNvPr>
            <p:cNvSpPr>
              <a:spLocks noChangeArrowheads="1"/>
            </p:cNvSpPr>
            <p:nvPr/>
          </p:nvSpPr>
          <p:spPr bwMode="auto">
            <a:xfrm>
              <a:off x="10287428" y="5642605"/>
              <a:ext cx="1759474" cy="3518272"/>
            </a:xfrm>
            <a:custGeom>
              <a:avLst/>
              <a:gdLst>
                <a:gd name="connsiteX0" fmla="*/ 1821396 w 1821744"/>
                <a:gd name="connsiteY0" fmla="*/ 0 h 3642789"/>
                <a:gd name="connsiteX1" fmla="*/ 1821744 w 1821744"/>
                <a:gd name="connsiteY1" fmla="*/ 18 h 3642789"/>
                <a:gd name="connsiteX2" fmla="*/ 1821744 w 1821744"/>
                <a:gd name="connsiteY2" fmla="*/ 3642771 h 3642789"/>
                <a:gd name="connsiteX3" fmla="*/ 1821396 w 1821744"/>
                <a:gd name="connsiteY3" fmla="*/ 3642789 h 3642789"/>
                <a:gd name="connsiteX4" fmla="*/ 0 w 1821744"/>
                <a:gd name="connsiteY4" fmla="*/ 1821395 h 3642789"/>
                <a:gd name="connsiteX5" fmla="*/ 1821396 w 1821744"/>
                <a:gd name="connsiteY5" fmla="*/ 0 h 364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744" h="3642789">
                  <a:moveTo>
                    <a:pt x="1821396" y="0"/>
                  </a:moveTo>
                  <a:lnTo>
                    <a:pt x="1821744" y="18"/>
                  </a:lnTo>
                  <a:lnTo>
                    <a:pt x="1821744" y="3642771"/>
                  </a:lnTo>
                  <a:lnTo>
                    <a:pt x="1821396" y="3642789"/>
                  </a:lnTo>
                  <a:cubicBezTo>
                    <a:pt x="815841" y="3642789"/>
                    <a:pt x="0" y="2826949"/>
                    <a:pt x="0" y="1821395"/>
                  </a:cubicBezTo>
                  <a:cubicBezTo>
                    <a:pt x="0" y="815840"/>
                    <a:pt x="815841" y="0"/>
                    <a:pt x="1821396" y="0"/>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900"/>
            </a:p>
          </p:txBody>
        </p:sp>
        <p:sp>
          <p:nvSpPr>
            <p:cNvPr id="12" name="Freeform 9">
              <a:extLst>
                <a:ext uri="{FF2B5EF4-FFF2-40B4-BE49-F238E27FC236}">
                  <a16:creationId xmlns:a16="http://schemas.microsoft.com/office/drawing/2014/main" id="{E05BA906-789F-4007-B0D5-5E940351DEAA}"/>
                </a:ext>
              </a:extLst>
            </p:cNvPr>
            <p:cNvSpPr>
              <a:spLocks noChangeArrowheads="1"/>
            </p:cNvSpPr>
            <p:nvPr/>
          </p:nvSpPr>
          <p:spPr bwMode="auto">
            <a:xfrm>
              <a:off x="15129034" y="3379631"/>
              <a:ext cx="3208188" cy="2302556"/>
            </a:xfrm>
            <a:custGeom>
              <a:avLst/>
              <a:gdLst>
                <a:gd name="T0" fmla="*/ 0 w 3994"/>
                <a:gd name="T1" fmla="*/ 3430 h 3431"/>
                <a:gd name="T2" fmla="*/ 3880 w 3994"/>
                <a:gd name="T3" fmla="*/ 3430 h 3431"/>
                <a:gd name="T4" fmla="*/ 3993 w 3994"/>
                <a:gd name="T5" fmla="*/ 3317 h 3431"/>
                <a:gd name="T6" fmla="*/ 3993 w 3994"/>
                <a:gd name="T7" fmla="*/ 113 h 3431"/>
                <a:gd name="T8" fmla="*/ 3880 w 3994"/>
                <a:gd name="T9" fmla="*/ 0 h 3431"/>
                <a:gd name="T10" fmla="*/ 0 w 3994"/>
                <a:gd name="T11" fmla="*/ 0 h 3431"/>
                <a:gd name="T12" fmla="*/ 0 w 3994"/>
                <a:gd name="T13" fmla="*/ 3430 h 3431"/>
              </a:gdLst>
              <a:ahLst/>
              <a:cxnLst>
                <a:cxn ang="0">
                  <a:pos x="T0" y="T1"/>
                </a:cxn>
                <a:cxn ang="0">
                  <a:pos x="T2" y="T3"/>
                </a:cxn>
                <a:cxn ang="0">
                  <a:pos x="T4" y="T5"/>
                </a:cxn>
                <a:cxn ang="0">
                  <a:pos x="T6" y="T7"/>
                </a:cxn>
                <a:cxn ang="0">
                  <a:pos x="T8" y="T9"/>
                </a:cxn>
                <a:cxn ang="0">
                  <a:pos x="T10" y="T11"/>
                </a:cxn>
                <a:cxn ang="0">
                  <a:pos x="T12" y="T13"/>
                </a:cxn>
              </a:cxnLst>
              <a:rect l="0" t="0" r="r" b="b"/>
              <a:pathLst>
                <a:path w="3994" h="3431">
                  <a:moveTo>
                    <a:pt x="0" y="3430"/>
                  </a:moveTo>
                  <a:lnTo>
                    <a:pt x="3880" y="3430"/>
                  </a:lnTo>
                  <a:cubicBezTo>
                    <a:pt x="3942" y="3430"/>
                    <a:pt x="3993" y="3379"/>
                    <a:pt x="3993" y="3317"/>
                  </a:cubicBezTo>
                  <a:lnTo>
                    <a:pt x="3993" y="113"/>
                  </a:lnTo>
                  <a:cubicBezTo>
                    <a:pt x="3993" y="50"/>
                    <a:pt x="3942" y="0"/>
                    <a:pt x="3880" y="0"/>
                  </a:cubicBezTo>
                  <a:lnTo>
                    <a:pt x="0" y="0"/>
                  </a:lnTo>
                  <a:lnTo>
                    <a:pt x="0" y="3430"/>
                  </a:lnTo>
                </a:path>
              </a:pathLst>
            </a:custGeom>
            <a:solidFill>
              <a:schemeClr val="accent1"/>
            </a:solidFill>
            <a:ln>
              <a:noFill/>
            </a:ln>
            <a:effectLst/>
          </p:spPr>
          <p:txBody>
            <a:bodyPr wrap="none" anchor="ctr"/>
            <a:lstStyle/>
            <a:p>
              <a:endParaRPr lang="en-US" sz="900"/>
            </a:p>
          </p:txBody>
        </p:sp>
        <p:sp>
          <p:nvSpPr>
            <p:cNvPr id="13" name="Freeform 10">
              <a:extLst>
                <a:ext uri="{FF2B5EF4-FFF2-40B4-BE49-F238E27FC236}">
                  <a16:creationId xmlns:a16="http://schemas.microsoft.com/office/drawing/2014/main" id="{D03EE3BA-412C-4254-B842-3A2C59672A6A}"/>
                </a:ext>
              </a:extLst>
            </p:cNvPr>
            <p:cNvSpPr>
              <a:spLocks noChangeArrowheads="1"/>
            </p:cNvSpPr>
            <p:nvPr/>
          </p:nvSpPr>
          <p:spPr bwMode="auto">
            <a:xfrm>
              <a:off x="15129034" y="5679228"/>
              <a:ext cx="3208188" cy="2302556"/>
            </a:xfrm>
            <a:custGeom>
              <a:avLst/>
              <a:gdLst>
                <a:gd name="T0" fmla="*/ 0 w 3994"/>
                <a:gd name="T1" fmla="*/ 3429 h 3430"/>
                <a:gd name="T2" fmla="*/ 3880 w 3994"/>
                <a:gd name="T3" fmla="*/ 3429 h 3430"/>
                <a:gd name="T4" fmla="*/ 3993 w 3994"/>
                <a:gd name="T5" fmla="*/ 3317 h 3430"/>
                <a:gd name="T6" fmla="*/ 3993 w 3994"/>
                <a:gd name="T7" fmla="*/ 112 h 3430"/>
                <a:gd name="T8" fmla="*/ 3880 w 3994"/>
                <a:gd name="T9" fmla="*/ 0 h 3430"/>
                <a:gd name="T10" fmla="*/ 0 w 3994"/>
                <a:gd name="T11" fmla="*/ 0 h 3430"/>
                <a:gd name="T12" fmla="*/ 0 w 3994"/>
                <a:gd name="T13" fmla="*/ 3429 h 3430"/>
              </a:gdLst>
              <a:ahLst/>
              <a:cxnLst>
                <a:cxn ang="0">
                  <a:pos x="T0" y="T1"/>
                </a:cxn>
                <a:cxn ang="0">
                  <a:pos x="T2" y="T3"/>
                </a:cxn>
                <a:cxn ang="0">
                  <a:pos x="T4" y="T5"/>
                </a:cxn>
                <a:cxn ang="0">
                  <a:pos x="T6" y="T7"/>
                </a:cxn>
                <a:cxn ang="0">
                  <a:pos x="T8" y="T9"/>
                </a:cxn>
                <a:cxn ang="0">
                  <a:pos x="T10" y="T11"/>
                </a:cxn>
                <a:cxn ang="0">
                  <a:pos x="T12" y="T13"/>
                </a:cxn>
              </a:cxnLst>
              <a:rect l="0" t="0" r="r" b="b"/>
              <a:pathLst>
                <a:path w="3994" h="3430">
                  <a:moveTo>
                    <a:pt x="0" y="3429"/>
                  </a:moveTo>
                  <a:lnTo>
                    <a:pt x="3880" y="3429"/>
                  </a:lnTo>
                  <a:cubicBezTo>
                    <a:pt x="3942" y="3429"/>
                    <a:pt x="3993" y="3379"/>
                    <a:pt x="3993" y="3317"/>
                  </a:cubicBezTo>
                  <a:lnTo>
                    <a:pt x="3993" y="112"/>
                  </a:lnTo>
                  <a:cubicBezTo>
                    <a:pt x="3993" y="50"/>
                    <a:pt x="3942" y="0"/>
                    <a:pt x="3880" y="0"/>
                  </a:cubicBezTo>
                  <a:lnTo>
                    <a:pt x="0" y="0"/>
                  </a:lnTo>
                  <a:lnTo>
                    <a:pt x="0" y="3429"/>
                  </a:lnTo>
                </a:path>
              </a:pathLst>
            </a:custGeom>
            <a:solidFill>
              <a:schemeClr val="accent2"/>
            </a:solidFill>
            <a:ln>
              <a:noFill/>
            </a:ln>
            <a:effectLst/>
          </p:spPr>
          <p:txBody>
            <a:bodyPr wrap="none" anchor="ctr"/>
            <a:lstStyle/>
            <a:p>
              <a:endParaRPr lang="en-US" sz="900"/>
            </a:p>
          </p:txBody>
        </p:sp>
        <p:sp>
          <p:nvSpPr>
            <p:cNvPr id="14" name="Freeform 11">
              <a:extLst>
                <a:ext uri="{FF2B5EF4-FFF2-40B4-BE49-F238E27FC236}">
                  <a16:creationId xmlns:a16="http://schemas.microsoft.com/office/drawing/2014/main" id="{AF7015EB-7295-475F-874F-853F4A65157F}"/>
                </a:ext>
              </a:extLst>
            </p:cNvPr>
            <p:cNvSpPr>
              <a:spLocks noChangeArrowheads="1"/>
            </p:cNvSpPr>
            <p:nvPr/>
          </p:nvSpPr>
          <p:spPr bwMode="auto">
            <a:xfrm>
              <a:off x="15129034" y="7981784"/>
              <a:ext cx="3208188" cy="2302556"/>
            </a:xfrm>
            <a:custGeom>
              <a:avLst/>
              <a:gdLst>
                <a:gd name="T0" fmla="*/ 0 w 3994"/>
                <a:gd name="T1" fmla="*/ 3430 h 3431"/>
                <a:gd name="T2" fmla="*/ 3880 w 3994"/>
                <a:gd name="T3" fmla="*/ 3430 h 3431"/>
                <a:gd name="T4" fmla="*/ 3993 w 3994"/>
                <a:gd name="T5" fmla="*/ 3317 h 3431"/>
                <a:gd name="T6" fmla="*/ 3993 w 3994"/>
                <a:gd name="T7" fmla="*/ 113 h 3431"/>
                <a:gd name="T8" fmla="*/ 3880 w 3994"/>
                <a:gd name="T9" fmla="*/ 0 h 3431"/>
                <a:gd name="T10" fmla="*/ 0 w 3994"/>
                <a:gd name="T11" fmla="*/ 0 h 3431"/>
                <a:gd name="T12" fmla="*/ 0 w 3994"/>
                <a:gd name="T13" fmla="*/ 3430 h 3431"/>
              </a:gdLst>
              <a:ahLst/>
              <a:cxnLst>
                <a:cxn ang="0">
                  <a:pos x="T0" y="T1"/>
                </a:cxn>
                <a:cxn ang="0">
                  <a:pos x="T2" y="T3"/>
                </a:cxn>
                <a:cxn ang="0">
                  <a:pos x="T4" y="T5"/>
                </a:cxn>
                <a:cxn ang="0">
                  <a:pos x="T6" y="T7"/>
                </a:cxn>
                <a:cxn ang="0">
                  <a:pos x="T8" y="T9"/>
                </a:cxn>
                <a:cxn ang="0">
                  <a:pos x="T10" y="T11"/>
                </a:cxn>
                <a:cxn ang="0">
                  <a:pos x="T12" y="T13"/>
                </a:cxn>
              </a:cxnLst>
              <a:rect l="0" t="0" r="r" b="b"/>
              <a:pathLst>
                <a:path w="3994" h="3431">
                  <a:moveTo>
                    <a:pt x="0" y="3430"/>
                  </a:moveTo>
                  <a:lnTo>
                    <a:pt x="3880" y="3430"/>
                  </a:lnTo>
                  <a:cubicBezTo>
                    <a:pt x="3942" y="3430"/>
                    <a:pt x="3993" y="3379"/>
                    <a:pt x="3993" y="3317"/>
                  </a:cubicBezTo>
                  <a:lnTo>
                    <a:pt x="3993" y="113"/>
                  </a:lnTo>
                  <a:cubicBezTo>
                    <a:pt x="3993" y="51"/>
                    <a:pt x="3942" y="0"/>
                    <a:pt x="3880" y="0"/>
                  </a:cubicBezTo>
                  <a:lnTo>
                    <a:pt x="0" y="0"/>
                  </a:lnTo>
                  <a:lnTo>
                    <a:pt x="0" y="3430"/>
                  </a:lnTo>
                </a:path>
              </a:pathLst>
            </a:custGeom>
            <a:solidFill>
              <a:schemeClr val="accent3"/>
            </a:solidFill>
            <a:ln>
              <a:noFill/>
            </a:ln>
            <a:effectLst/>
          </p:spPr>
          <p:txBody>
            <a:bodyPr wrap="none" anchor="ctr"/>
            <a:lstStyle/>
            <a:p>
              <a:endParaRPr lang="en-US" sz="900"/>
            </a:p>
          </p:txBody>
        </p:sp>
        <p:sp>
          <p:nvSpPr>
            <p:cNvPr id="15" name="Freeform 12">
              <a:extLst>
                <a:ext uri="{FF2B5EF4-FFF2-40B4-BE49-F238E27FC236}">
                  <a16:creationId xmlns:a16="http://schemas.microsoft.com/office/drawing/2014/main" id="{C44138F3-05E9-4252-B5C4-CD00204F1D04}"/>
                </a:ext>
              </a:extLst>
            </p:cNvPr>
            <p:cNvSpPr>
              <a:spLocks noChangeArrowheads="1"/>
            </p:cNvSpPr>
            <p:nvPr/>
          </p:nvSpPr>
          <p:spPr bwMode="auto">
            <a:xfrm>
              <a:off x="15129034" y="10284340"/>
              <a:ext cx="3208188" cy="2302556"/>
            </a:xfrm>
            <a:custGeom>
              <a:avLst/>
              <a:gdLst>
                <a:gd name="T0" fmla="*/ 0 w 3994"/>
                <a:gd name="T1" fmla="*/ 3430 h 3431"/>
                <a:gd name="T2" fmla="*/ 3880 w 3994"/>
                <a:gd name="T3" fmla="*/ 3430 h 3431"/>
                <a:gd name="T4" fmla="*/ 3993 w 3994"/>
                <a:gd name="T5" fmla="*/ 3317 h 3431"/>
                <a:gd name="T6" fmla="*/ 3993 w 3994"/>
                <a:gd name="T7" fmla="*/ 113 h 3431"/>
                <a:gd name="T8" fmla="*/ 3880 w 3994"/>
                <a:gd name="T9" fmla="*/ 0 h 3431"/>
                <a:gd name="T10" fmla="*/ 0 w 3994"/>
                <a:gd name="T11" fmla="*/ 0 h 3431"/>
                <a:gd name="T12" fmla="*/ 0 w 3994"/>
                <a:gd name="T13" fmla="*/ 3430 h 3431"/>
              </a:gdLst>
              <a:ahLst/>
              <a:cxnLst>
                <a:cxn ang="0">
                  <a:pos x="T0" y="T1"/>
                </a:cxn>
                <a:cxn ang="0">
                  <a:pos x="T2" y="T3"/>
                </a:cxn>
                <a:cxn ang="0">
                  <a:pos x="T4" y="T5"/>
                </a:cxn>
                <a:cxn ang="0">
                  <a:pos x="T6" y="T7"/>
                </a:cxn>
                <a:cxn ang="0">
                  <a:pos x="T8" y="T9"/>
                </a:cxn>
                <a:cxn ang="0">
                  <a:pos x="T10" y="T11"/>
                </a:cxn>
                <a:cxn ang="0">
                  <a:pos x="T12" y="T13"/>
                </a:cxn>
              </a:cxnLst>
              <a:rect l="0" t="0" r="r" b="b"/>
              <a:pathLst>
                <a:path w="3994" h="3431">
                  <a:moveTo>
                    <a:pt x="0" y="3430"/>
                  </a:moveTo>
                  <a:lnTo>
                    <a:pt x="3880" y="3430"/>
                  </a:lnTo>
                  <a:cubicBezTo>
                    <a:pt x="3942" y="3430"/>
                    <a:pt x="3993" y="3379"/>
                    <a:pt x="3993" y="3317"/>
                  </a:cubicBezTo>
                  <a:lnTo>
                    <a:pt x="3993" y="113"/>
                  </a:lnTo>
                  <a:cubicBezTo>
                    <a:pt x="3993" y="50"/>
                    <a:pt x="3942" y="0"/>
                    <a:pt x="3880" y="0"/>
                  </a:cubicBezTo>
                  <a:lnTo>
                    <a:pt x="0" y="0"/>
                  </a:lnTo>
                  <a:lnTo>
                    <a:pt x="0" y="3430"/>
                  </a:lnTo>
                </a:path>
              </a:pathLst>
            </a:custGeom>
            <a:solidFill>
              <a:schemeClr val="accent4"/>
            </a:solidFill>
            <a:ln>
              <a:noFill/>
            </a:ln>
            <a:effectLst/>
          </p:spPr>
          <p:txBody>
            <a:bodyPr wrap="none" anchor="ctr"/>
            <a:lstStyle/>
            <a:p>
              <a:endParaRPr lang="en-US" sz="900"/>
            </a:p>
          </p:txBody>
        </p:sp>
        <p:sp>
          <p:nvSpPr>
            <p:cNvPr id="16" name="Freeform 13">
              <a:extLst>
                <a:ext uri="{FF2B5EF4-FFF2-40B4-BE49-F238E27FC236}">
                  <a16:creationId xmlns:a16="http://schemas.microsoft.com/office/drawing/2014/main" id="{F9B0CB3F-C4BA-4D27-83EA-A34F6F7AEEB5}"/>
                </a:ext>
              </a:extLst>
            </p:cNvPr>
            <p:cNvSpPr>
              <a:spLocks noChangeArrowheads="1"/>
            </p:cNvSpPr>
            <p:nvPr/>
          </p:nvSpPr>
          <p:spPr bwMode="auto">
            <a:xfrm>
              <a:off x="13039568" y="3379631"/>
              <a:ext cx="2089466" cy="3980640"/>
            </a:xfrm>
            <a:custGeom>
              <a:avLst/>
              <a:gdLst>
                <a:gd name="T0" fmla="*/ 0 w 3114"/>
                <a:gd name="T1" fmla="*/ 5930 h 5931"/>
                <a:gd name="T2" fmla="*/ 3113 w 3114"/>
                <a:gd name="T3" fmla="*/ 3430 h 5931"/>
                <a:gd name="T4" fmla="*/ 3113 w 3114"/>
                <a:gd name="T5" fmla="*/ 0 h 5931"/>
                <a:gd name="T6" fmla="*/ 0 w 3114"/>
                <a:gd name="T7" fmla="*/ 5002 h 5931"/>
                <a:gd name="T8" fmla="*/ 0 w 3114"/>
                <a:gd name="T9" fmla="*/ 5930 h 5931"/>
              </a:gdLst>
              <a:ahLst/>
              <a:cxnLst>
                <a:cxn ang="0">
                  <a:pos x="T0" y="T1"/>
                </a:cxn>
                <a:cxn ang="0">
                  <a:pos x="T2" y="T3"/>
                </a:cxn>
                <a:cxn ang="0">
                  <a:pos x="T4" y="T5"/>
                </a:cxn>
                <a:cxn ang="0">
                  <a:pos x="T6" y="T7"/>
                </a:cxn>
                <a:cxn ang="0">
                  <a:pos x="T8" y="T9"/>
                </a:cxn>
              </a:cxnLst>
              <a:rect l="0" t="0" r="r" b="b"/>
              <a:pathLst>
                <a:path w="3114" h="5931">
                  <a:moveTo>
                    <a:pt x="0" y="5930"/>
                  </a:moveTo>
                  <a:lnTo>
                    <a:pt x="3113" y="3430"/>
                  </a:lnTo>
                  <a:lnTo>
                    <a:pt x="3113" y="0"/>
                  </a:lnTo>
                  <a:lnTo>
                    <a:pt x="0" y="5002"/>
                  </a:lnTo>
                  <a:lnTo>
                    <a:pt x="0" y="5930"/>
                  </a:lnTo>
                </a:path>
              </a:pathLst>
            </a:custGeom>
            <a:solidFill>
              <a:schemeClr val="accent1">
                <a:lumMod val="75000"/>
              </a:schemeClr>
            </a:solidFill>
            <a:ln>
              <a:noFill/>
            </a:ln>
            <a:effectLst/>
          </p:spPr>
          <p:txBody>
            <a:bodyPr wrap="none" anchor="ctr"/>
            <a:lstStyle/>
            <a:p>
              <a:endParaRPr lang="en-US" sz="900"/>
            </a:p>
          </p:txBody>
        </p:sp>
        <p:sp>
          <p:nvSpPr>
            <p:cNvPr id="17" name="Freeform 14">
              <a:extLst>
                <a:ext uri="{FF2B5EF4-FFF2-40B4-BE49-F238E27FC236}">
                  <a16:creationId xmlns:a16="http://schemas.microsoft.com/office/drawing/2014/main" id="{9DB9A9B5-6EA6-4C90-9922-BE47364EF8CB}"/>
                </a:ext>
              </a:extLst>
            </p:cNvPr>
            <p:cNvSpPr>
              <a:spLocks noChangeArrowheads="1"/>
            </p:cNvSpPr>
            <p:nvPr/>
          </p:nvSpPr>
          <p:spPr bwMode="auto">
            <a:xfrm>
              <a:off x="13039568" y="5679228"/>
              <a:ext cx="2089466" cy="2302556"/>
            </a:xfrm>
            <a:custGeom>
              <a:avLst/>
              <a:gdLst>
                <a:gd name="T0" fmla="*/ 0 w 3114"/>
                <a:gd name="T1" fmla="*/ 3429 h 3430"/>
                <a:gd name="T2" fmla="*/ 3113 w 3114"/>
                <a:gd name="T3" fmla="*/ 3429 h 3430"/>
                <a:gd name="T4" fmla="*/ 3113 w 3114"/>
                <a:gd name="T5" fmla="*/ 0 h 3430"/>
                <a:gd name="T6" fmla="*/ 0 w 3114"/>
                <a:gd name="T7" fmla="*/ 2500 h 3430"/>
                <a:gd name="T8" fmla="*/ 0 w 3114"/>
                <a:gd name="T9" fmla="*/ 3429 h 3430"/>
              </a:gdLst>
              <a:ahLst/>
              <a:cxnLst>
                <a:cxn ang="0">
                  <a:pos x="T0" y="T1"/>
                </a:cxn>
                <a:cxn ang="0">
                  <a:pos x="T2" y="T3"/>
                </a:cxn>
                <a:cxn ang="0">
                  <a:pos x="T4" y="T5"/>
                </a:cxn>
                <a:cxn ang="0">
                  <a:pos x="T6" y="T7"/>
                </a:cxn>
                <a:cxn ang="0">
                  <a:pos x="T8" y="T9"/>
                </a:cxn>
              </a:cxnLst>
              <a:rect l="0" t="0" r="r" b="b"/>
              <a:pathLst>
                <a:path w="3114" h="3430">
                  <a:moveTo>
                    <a:pt x="0" y="3429"/>
                  </a:moveTo>
                  <a:lnTo>
                    <a:pt x="3113" y="3429"/>
                  </a:lnTo>
                  <a:lnTo>
                    <a:pt x="3113" y="0"/>
                  </a:lnTo>
                  <a:lnTo>
                    <a:pt x="0" y="2500"/>
                  </a:lnTo>
                  <a:lnTo>
                    <a:pt x="0" y="3429"/>
                  </a:lnTo>
                </a:path>
              </a:pathLst>
            </a:custGeom>
            <a:solidFill>
              <a:schemeClr val="accent2">
                <a:lumMod val="75000"/>
              </a:schemeClr>
            </a:solidFill>
            <a:ln>
              <a:noFill/>
            </a:ln>
            <a:effectLst/>
          </p:spPr>
          <p:txBody>
            <a:bodyPr wrap="none" anchor="ctr"/>
            <a:lstStyle/>
            <a:p>
              <a:endParaRPr lang="en-US" sz="900"/>
            </a:p>
          </p:txBody>
        </p:sp>
        <p:sp>
          <p:nvSpPr>
            <p:cNvPr id="18" name="Freeform 15">
              <a:extLst>
                <a:ext uri="{FF2B5EF4-FFF2-40B4-BE49-F238E27FC236}">
                  <a16:creationId xmlns:a16="http://schemas.microsoft.com/office/drawing/2014/main" id="{332AF593-CCE7-4CD6-9229-B168542CBDF1}"/>
                </a:ext>
              </a:extLst>
            </p:cNvPr>
            <p:cNvSpPr>
              <a:spLocks noChangeArrowheads="1"/>
            </p:cNvSpPr>
            <p:nvPr/>
          </p:nvSpPr>
          <p:spPr bwMode="auto">
            <a:xfrm>
              <a:off x="13039568" y="7981784"/>
              <a:ext cx="2089466" cy="2302556"/>
            </a:xfrm>
            <a:custGeom>
              <a:avLst/>
              <a:gdLst>
                <a:gd name="T0" fmla="*/ 0 w 3114"/>
                <a:gd name="T1" fmla="*/ 930 h 3431"/>
                <a:gd name="T2" fmla="*/ 3113 w 3114"/>
                <a:gd name="T3" fmla="*/ 3430 h 3431"/>
                <a:gd name="T4" fmla="*/ 3113 w 3114"/>
                <a:gd name="T5" fmla="*/ 0 h 3431"/>
                <a:gd name="T6" fmla="*/ 0 w 3114"/>
                <a:gd name="T7" fmla="*/ 0 h 3431"/>
                <a:gd name="T8" fmla="*/ 0 w 3114"/>
                <a:gd name="T9" fmla="*/ 930 h 3431"/>
              </a:gdLst>
              <a:ahLst/>
              <a:cxnLst>
                <a:cxn ang="0">
                  <a:pos x="T0" y="T1"/>
                </a:cxn>
                <a:cxn ang="0">
                  <a:pos x="T2" y="T3"/>
                </a:cxn>
                <a:cxn ang="0">
                  <a:pos x="T4" y="T5"/>
                </a:cxn>
                <a:cxn ang="0">
                  <a:pos x="T6" y="T7"/>
                </a:cxn>
                <a:cxn ang="0">
                  <a:pos x="T8" y="T9"/>
                </a:cxn>
              </a:cxnLst>
              <a:rect l="0" t="0" r="r" b="b"/>
              <a:pathLst>
                <a:path w="3114" h="3431">
                  <a:moveTo>
                    <a:pt x="0" y="930"/>
                  </a:moveTo>
                  <a:lnTo>
                    <a:pt x="3113" y="3430"/>
                  </a:lnTo>
                  <a:lnTo>
                    <a:pt x="3113" y="0"/>
                  </a:lnTo>
                  <a:lnTo>
                    <a:pt x="0" y="0"/>
                  </a:lnTo>
                  <a:lnTo>
                    <a:pt x="0" y="930"/>
                  </a:lnTo>
                </a:path>
              </a:pathLst>
            </a:custGeom>
            <a:solidFill>
              <a:schemeClr val="accent3">
                <a:lumMod val="75000"/>
              </a:schemeClr>
            </a:solidFill>
            <a:ln>
              <a:noFill/>
            </a:ln>
            <a:effectLst/>
          </p:spPr>
          <p:txBody>
            <a:bodyPr wrap="none" anchor="ctr"/>
            <a:lstStyle/>
            <a:p>
              <a:endParaRPr lang="en-US" sz="900"/>
            </a:p>
          </p:txBody>
        </p:sp>
        <p:sp>
          <p:nvSpPr>
            <p:cNvPr id="19" name="Freeform 16">
              <a:extLst>
                <a:ext uri="{FF2B5EF4-FFF2-40B4-BE49-F238E27FC236}">
                  <a16:creationId xmlns:a16="http://schemas.microsoft.com/office/drawing/2014/main" id="{02BB6DB0-7A90-42C0-A120-0D1393377AC3}"/>
                </a:ext>
              </a:extLst>
            </p:cNvPr>
            <p:cNvSpPr>
              <a:spLocks noChangeArrowheads="1"/>
            </p:cNvSpPr>
            <p:nvPr/>
          </p:nvSpPr>
          <p:spPr bwMode="auto">
            <a:xfrm>
              <a:off x="13039568" y="8606256"/>
              <a:ext cx="2089466" cy="3980640"/>
            </a:xfrm>
            <a:custGeom>
              <a:avLst/>
              <a:gdLst>
                <a:gd name="T0" fmla="*/ 0 w 3114"/>
                <a:gd name="T1" fmla="*/ 928 h 5931"/>
                <a:gd name="T2" fmla="*/ 3113 w 3114"/>
                <a:gd name="T3" fmla="*/ 5930 h 5931"/>
                <a:gd name="T4" fmla="*/ 3113 w 3114"/>
                <a:gd name="T5" fmla="*/ 2500 h 5931"/>
                <a:gd name="T6" fmla="*/ 0 w 3114"/>
                <a:gd name="T7" fmla="*/ 0 h 5931"/>
                <a:gd name="T8" fmla="*/ 0 w 3114"/>
                <a:gd name="T9" fmla="*/ 928 h 5931"/>
              </a:gdLst>
              <a:ahLst/>
              <a:cxnLst>
                <a:cxn ang="0">
                  <a:pos x="T0" y="T1"/>
                </a:cxn>
                <a:cxn ang="0">
                  <a:pos x="T2" y="T3"/>
                </a:cxn>
                <a:cxn ang="0">
                  <a:pos x="T4" y="T5"/>
                </a:cxn>
                <a:cxn ang="0">
                  <a:pos x="T6" y="T7"/>
                </a:cxn>
                <a:cxn ang="0">
                  <a:pos x="T8" y="T9"/>
                </a:cxn>
              </a:cxnLst>
              <a:rect l="0" t="0" r="r" b="b"/>
              <a:pathLst>
                <a:path w="3114" h="5931">
                  <a:moveTo>
                    <a:pt x="0" y="928"/>
                  </a:moveTo>
                  <a:lnTo>
                    <a:pt x="3113" y="5930"/>
                  </a:lnTo>
                  <a:lnTo>
                    <a:pt x="3113" y="2500"/>
                  </a:lnTo>
                  <a:lnTo>
                    <a:pt x="0" y="0"/>
                  </a:lnTo>
                  <a:lnTo>
                    <a:pt x="0" y="928"/>
                  </a:lnTo>
                </a:path>
              </a:pathLst>
            </a:custGeom>
            <a:solidFill>
              <a:schemeClr val="accent4">
                <a:lumMod val="75000"/>
              </a:schemeClr>
            </a:solidFill>
            <a:ln>
              <a:noFill/>
            </a:ln>
            <a:effectLst/>
          </p:spPr>
          <p:txBody>
            <a:bodyPr wrap="none" anchor="ctr"/>
            <a:lstStyle/>
            <a:p>
              <a:endParaRPr lang="en-US" sz="900"/>
            </a:p>
          </p:txBody>
        </p:sp>
        <p:sp>
          <p:nvSpPr>
            <p:cNvPr id="34" name="Freeform 31">
              <a:extLst>
                <a:ext uri="{FF2B5EF4-FFF2-40B4-BE49-F238E27FC236}">
                  <a16:creationId xmlns:a16="http://schemas.microsoft.com/office/drawing/2014/main" id="{C3851908-90DD-4FFE-989D-DF8EBC289422}"/>
                </a:ext>
              </a:extLst>
            </p:cNvPr>
            <p:cNvSpPr>
              <a:spLocks noChangeArrowheads="1"/>
            </p:cNvSpPr>
            <p:nvPr/>
          </p:nvSpPr>
          <p:spPr bwMode="auto">
            <a:xfrm>
              <a:off x="17517896" y="3711105"/>
              <a:ext cx="819804" cy="1636651"/>
            </a:xfrm>
            <a:custGeom>
              <a:avLst/>
              <a:gdLst>
                <a:gd name="T0" fmla="*/ 0 w 1220"/>
                <a:gd name="T1" fmla="*/ 1219 h 2439"/>
                <a:gd name="T2" fmla="*/ 1219 w 1220"/>
                <a:gd name="T3" fmla="*/ 0 h 2439"/>
                <a:gd name="T4" fmla="*/ 1219 w 1220"/>
                <a:gd name="T5" fmla="*/ 2438 h 2439"/>
                <a:gd name="T6" fmla="*/ 0 w 1220"/>
                <a:gd name="T7" fmla="*/ 1219 h 2439"/>
              </a:gdLst>
              <a:ahLst/>
              <a:cxnLst>
                <a:cxn ang="0">
                  <a:pos x="T0" y="T1"/>
                </a:cxn>
                <a:cxn ang="0">
                  <a:pos x="T2" y="T3"/>
                </a:cxn>
                <a:cxn ang="0">
                  <a:pos x="T4" y="T5"/>
                </a:cxn>
                <a:cxn ang="0">
                  <a:pos x="T6" y="T7"/>
                </a:cxn>
              </a:cxnLst>
              <a:rect l="0" t="0" r="r" b="b"/>
              <a:pathLst>
                <a:path w="1220" h="2439">
                  <a:moveTo>
                    <a:pt x="0" y="1219"/>
                  </a:moveTo>
                  <a:cubicBezTo>
                    <a:pt x="0" y="546"/>
                    <a:pt x="546" y="0"/>
                    <a:pt x="1219" y="0"/>
                  </a:cubicBezTo>
                  <a:lnTo>
                    <a:pt x="1219" y="2438"/>
                  </a:lnTo>
                  <a:cubicBezTo>
                    <a:pt x="546" y="2438"/>
                    <a:pt x="0" y="1892"/>
                    <a:pt x="0" y="1219"/>
                  </a:cubicBezTo>
                </a:path>
              </a:pathLst>
            </a:custGeom>
            <a:solidFill>
              <a:schemeClr val="accent1">
                <a:lumMod val="75000"/>
              </a:schemeClr>
            </a:solidFill>
            <a:ln>
              <a:noFill/>
            </a:ln>
            <a:effectLst/>
          </p:spPr>
          <p:txBody>
            <a:bodyPr wrap="none" anchor="ctr"/>
            <a:lstStyle/>
            <a:p>
              <a:endParaRPr lang="en-US" sz="900"/>
            </a:p>
          </p:txBody>
        </p:sp>
        <p:sp>
          <p:nvSpPr>
            <p:cNvPr id="35" name="Freeform 32">
              <a:extLst>
                <a:ext uri="{FF2B5EF4-FFF2-40B4-BE49-F238E27FC236}">
                  <a16:creationId xmlns:a16="http://schemas.microsoft.com/office/drawing/2014/main" id="{3F1BFB0D-55B1-415A-B281-6C013091CC87}"/>
                </a:ext>
              </a:extLst>
            </p:cNvPr>
            <p:cNvSpPr>
              <a:spLocks noChangeArrowheads="1"/>
            </p:cNvSpPr>
            <p:nvPr/>
          </p:nvSpPr>
          <p:spPr bwMode="auto">
            <a:xfrm>
              <a:off x="17680673" y="3873883"/>
              <a:ext cx="1311096" cy="1311095"/>
            </a:xfrm>
            <a:custGeom>
              <a:avLst/>
              <a:gdLst>
                <a:gd name="T0" fmla="*/ 0 w 1953"/>
                <a:gd name="T1" fmla="*/ 976 h 1952"/>
                <a:gd name="T2" fmla="*/ 976 w 1953"/>
                <a:gd name="T3" fmla="*/ 1951 h 1952"/>
                <a:gd name="T4" fmla="*/ 1952 w 1953"/>
                <a:gd name="T5" fmla="*/ 976 h 1952"/>
                <a:gd name="T6" fmla="*/ 976 w 1953"/>
                <a:gd name="T7" fmla="*/ 0 h 1952"/>
                <a:gd name="T8" fmla="*/ 0 w 1953"/>
                <a:gd name="T9" fmla="*/ 976 h 1952"/>
              </a:gdLst>
              <a:ahLst/>
              <a:cxnLst>
                <a:cxn ang="0">
                  <a:pos x="T0" y="T1"/>
                </a:cxn>
                <a:cxn ang="0">
                  <a:pos x="T2" y="T3"/>
                </a:cxn>
                <a:cxn ang="0">
                  <a:pos x="T4" y="T5"/>
                </a:cxn>
                <a:cxn ang="0">
                  <a:pos x="T6" y="T7"/>
                </a:cxn>
                <a:cxn ang="0">
                  <a:pos x="T8" y="T9"/>
                </a:cxn>
              </a:cxnLst>
              <a:rect l="0" t="0" r="r" b="b"/>
              <a:pathLst>
                <a:path w="1953" h="1952">
                  <a:moveTo>
                    <a:pt x="0" y="976"/>
                  </a:moveTo>
                  <a:cubicBezTo>
                    <a:pt x="0" y="1514"/>
                    <a:pt x="437" y="1951"/>
                    <a:pt x="976" y="1951"/>
                  </a:cubicBezTo>
                  <a:cubicBezTo>
                    <a:pt x="1515" y="1951"/>
                    <a:pt x="1952" y="1514"/>
                    <a:pt x="1952" y="976"/>
                  </a:cubicBezTo>
                  <a:cubicBezTo>
                    <a:pt x="1952" y="437"/>
                    <a:pt x="1515" y="0"/>
                    <a:pt x="976" y="0"/>
                  </a:cubicBezTo>
                  <a:cubicBezTo>
                    <a:pt x="437" y="0"/>
                    <a:pt x="0" y="437"/>
                    <a:pt x="0" y="97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36" name="Freeform 33">
              <a:extLst>
                <a:ext uri="{FF2B5EF4-FFF2-40B4-BE49-F238E27FC236}">
                  <a16:creationId xmlns:a16="http://schemas.microsoft.com/office/drawing/2014/main" id="{E063C979-093D-46F9-88AE-AE6B36E50E6D}"/>
                </a:ext>
              </a:extLst>
            </p:cNvPr>
            <p:cNvSpPr>
              <a:spLocks noChangeArrowheads="1"/>
            </p:cNvSpPr>
            <p:nvPr/>
          </p:nvSpPr>
          <p:spPr bwMode="auto">
            <a:xfrm>
              <a:off x="17804975" y="3998185"/>
              <a:ext cx="1062491" cy="1062490"/>
            </a:xfrm>
            <a:custGeom>
              <a:avLst/>
              <a:gdLst>
                <a:gd name="T0" fmla="*/ 0 w 1583"/>
                <a:gd name="T1" fmla="*/ 791 h 1583"/>
                <a:gd name="T2" fmla="*/ 791 w 1583"/>
                <a:gd name="T3" fmla="*/ 1582 h 1583"/>
                <a:gd name="T4" fmla="*/ 1582 w 1583"/>
                <a:gd name="T5" fmla="*/ 791 h 1583"/>
                <a:gd name="T6" fmla="*/ 791 w 1583"/>
                <a:gd name="T7" fmla="*/ 0 h 1583"/>
                <a:gd name="T8" fmla="*/ 0 w 1583"/>
                <a:gd name="T9" fmla="*/ 791 h 1583"/>
              </a:gdLst>
              <a:ahLst/>
              <a:cxnLst>
                <a:cxn ang="0">
                  <a:pos x="T0" y="T1"/>
                </a:cxn>
                <a:cxn ang="0">
                  <a:pos x="T2" y="T3"/>
                </a:cxn>
                <a:cxn ang="0">
                  <a:pos x="T4" y="T5"/>
                </a:cxn>
                <a:cxn ang="0">
                  <a:pos x="T6" y="T7"/>
                </a:cxn>
                <a:cxn ang="0">
                  <a:pos x="T8" y="T9"/>
                </a:cxn>
              </a:cxnLst>
              <a:rect l="0" t="0" r="r" b="b"/>
              <a:pathLst>
                <a:path w="1583" h="1583">
                  <a:moveTo>
                    <a:pt x="0" y="791"/>
                  </a:moveTo>
                  <a:cubicBezTo>
                    <a:pt x="0" y="1228"/>
                    <a:pt x="354" y="1582"/>
                    <a:pt x="791" y="1582"/>
                  </a:cubicBezTo>
                  <a:cubicBezTo>
                    <a:pt x="1228" y="1582"/>
                    <a:pt x="1582" y="1228"/>
                    <a:pt x="1582" y="791"/>
                  </a:cubicBezTo>
                  <a:cubicBezTo>
                    <a:pt x="1582" y="354"/>
                    <a:pt x="1228" y="0"/>
                    <a:pt x="791" y="0"/>
                  </a:cubicBezTo>
                  <a:cubicBezTo>
                    <a:pt x="354" y="0"/>
                    <a:pt x="0" y="354"/>
                    <a:pt x="0" y="791"/>
                  </a:cubicBezTo>
                </a:path>
              </a:pathLst>
            </a:custGeom>
            <a:solidFill>
              <a:schemeClr val="accent1"/>
            </a:solidFill>
            <a:ln>
              <a:noFill/>
            </a:ln>
            <a:effectLst/>
          </p:spPr>
          <p:txBody>
            <a:bodyPr wrap="none" anchor="ctr"/>
            <a:lstStyle/>
            <a:p>
              <a:endParaRPr lang="en-US" sz="900" dirty="0"/>
            </a:p>
          </p:txBody>
        </p:sp>
        <p:sp>
          <p:nvSpPr>
            <p:cNvPr id="37" name="Freeform 34">
              <a:extLst>
                <a:ext uri="{FF2B5EF4-FFF2-40B4-BE49-F238E27FC236}">
                  <a16:creationId xmlns:a16="http://schemas.microsoft.com/office/drawing/2014/main" id="{D0E9F721-46FA-4C99-9E92-F67FC6C5E2F4}"/>
                </a:ext>
              </a:extLst>
            </p:cNvPr>
            <p:cNvSpPr>
              <a:spLocks noChangeArrowheads="1"/>
            </p:cNvSpPr>
            <p:nvPr/>
          </p:nvSpPr>
          <p:spPr bwMode="auto">
            <a:xfrm>
              <a:off x="17517896" y="6013660"/>
              <a:ext cx="819804" cy="1636651"/>
            </a:xfrm>
            <a:custGeom>
              <a:avLst/>
              <a:gdLst>
                <a:gd name="T0" fmla="*/ 0 w 1220"/>
                <a:gd name="T1" fmla="*/ 1218 h 2439"/>
                <a:gd name="T2" fmla="*/ 1219 w 1220"/>
                <a:gd name="T3" fmla="*/ 0 h 2439"/>
                <a:gd name="T4" fmla="*/ 1219 w 1220"/>
                <a:gd name="T5" fmla="*/ 2438 h 2439"/>
                <a:gd name="T6" fmla="*/ 0 w 1220"/>
                <a:gd name="T7" fmla="*/ 1218 h 2439"/>
              </a:gdLst>
              <a:ahLst/>
              <a:cxnLst>
                <a:cxn ang="0">
                  <a:pos x="T0" y="T1"/>
                </a:cxn>
                <a:cxn ang="0">
                  <a:pos x="T2" y="T3"/>
                </a:cxn>
                <a:cxn ang="0">
                  <a:pos x="T4" y="T5"/>
                </a:cxn>
                <a:cxn ang="0">
                  <a:pos x="T6" y="T7"/>
                </a:cxn>
              </a:cxnLst>
              <a:rect l="0" t="0" r="r" b="b"/>
              <a:pathLst>
                <a:path w="1220" h="2439">
                  <a:moveTo>
                    <a:pt x="0" y="1218"/>
                  </a:moveTo>
                  <a:cubicBezTo>
                    <a:pt x="0" y="545"/>
                    <a:pt x="546" y="0"/>
                    <a:pt x="1219" y="0"/>
                  </a:cubicBezTo>
                  <a:lnTo>
                    <a:pt x="1219" y="2438"/>
                  </a:lnTo>
                  <a:cubicBezTo>
                    <a:pt x="546" y="2438"/>
                    <a:pt x="0" y="1891"/>
                    <a:pt x="0" y="1218"/>
                  </a:cubicBezTo>
                </a:path>
              </a:pathLst>
            </a:custGeom>
            <a:solidFill>
              <a:schemeClr val="accent2">
                <a:lumMod val="75000"/>
              </a:schemeClr>
            </a:solidFill>
            <a:ln>
              <a:noFill/>
            </a:ln>
            <a:effectLst/>
          </p:spPr>
          <p:txBody>
            <a:bodyPr wrap="none" anchor="ctr"/>
            <a:lstStyle/>
            <a:p>
              <a:endParaRPr lang="en-US" sz="900"/>
            </a:p>
          </p:txBody>
        </p:sp>
        <p:sp>
          <p:nvSpPr>
            <p:cNvPr id="38" name="Freeform 35">
              <a:extLst>
                <a:ext uri="{FF2B5EF4-FFF2-40B4-BE49-F238E27FC236}">
                  <a16:creationId xmlns:a16="http://schemas.microsoft.com/office/drawing/2014/main" id="{38440152-3A2E-4BD2-A052-57B12AA0DF97}"/>
                </a:ext>
              </a:extLst>
            </p:cNvPr>
            <p:cNvSpPr>
              <a:spLocks noChangeArrowheads="1"/>
            </p:cNvSpPr>
            <p:nvPr/>
          </p:nvSpPr>
          <p:spPr bwMode="auto">
            <a:xfrm>
              <a:off x="17680673" y="6176438"/>
              <a:ext cx="1311096" cy="1311095"/>
            </a:xfrm>
            <a:custGeom>
              <a:avLst/>
              <a:gdLst>
                <a:gd name="T0" fmla="*/ 0 w 1953"/>
                <a:gd name="T1" fmla="*/ 975 h 1952"/>
                <a:gd name="T2" fmla="*/ 976 w 1953"/>
                <a:gd name="T3" fmla="*/ 1951 h 1952"/>
                <a:gd name="T4" fmla="*/ 1952 w 1953"/>
                <a:gd name="T5" fmla="*/ 975 h 1952"/>
                <a:gd name="T6" fmla="*/ 976 w 1953"/>
                <a:gd name="T7" fmla="*/ 0 h 1952"/>
                <a:gd name="T8" fmla="*/ 0 w 1953"/>
                <a:gd name="T9" fmla="*/ 975 h 1952"/>
              </a:gdLst>
              <a:ahLst/>
              <a:cxnLst>
                <a:cxn ang="0">
                  <a:pos x="T0" y="T1"/>
                </a:cxn>
                <a:cxn ang="0">
                  <a:pos x="T2" y="T3"/>
                </a:cxn>
                <a:cxn ang="0">
                  <a:pos x="T4" y="T5"/>
                </a:cxn>
                <a:cxn ang="0">
                  <a:pos x="T6" y="T7"/>
                </a:cxn>
                <a:cxn ang="0">
                  <a:pos x="T8" y="T9"/>
                </a:cxn>
              </a:cxnLst>
              <a:rect l="0" t="0" r="r" b="b"/>
              <a:pathLst>
                <a:path w="1953" h="1952">
                  <a:moveTo>
                    <a:pt x="0" y="975"/>
                  </a:moveTo>
                  <a:cubicBezTo>
                    <a:pt x="0" y="1514"/>
                    <a:pt x="437" y="1951"/>
                    <a:pt x="976" y="1951"/>
                  </a:cubicBezTo>
                  <a:cubicBezTo>
                    <a:pt x="1515" y="1951"/>
                    <a:pt x="1952" y="1514"/>
                    <a:pt x="1952" y="975"/>
                  </a:cubicBezTo>
                  <a:cubicBezTo>
                    <a:pt x="1952" y="437"/>
                    <a:pt x="1515" y="0"/>
                    <a:pt x="976" y="0"/>
                  </a:cubicBezTo>
                  <a:cubicBezTo>
                    <a:pt x="437" y="0"/>
                    <a:pt x="0" y="437"/>
                    <a:pt x="0" y="97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39" name="Freeform 36">
              <a:extLst>
                <a:ext uri="{FF2B5EF4-FFF2-40B4-BE49-F238E27FC236}">
                  <a16:creationId xmlns:a16="http://schemas.microsoft.com/office/drawing/2014/main" id="{07FC065B-D175-45F9-B8B7-9887EEF07066}"/>
                </a:ext>
              </a:extLst>
            </p:cNvPr>
            <p:cNvSpPr>
              <a:spLocks noChangeArrowheads="1"/>
            </p:cNvSpPr>
            <p:nvPr/>
          </p:nvSpPr>
          <p:spPr bwMode="auto">
            <a:xfrm>
              <a:off x="17804975" y="6300741"/>
              <a:ext cx="1062492" cy="1062490"/>
            </a:xfrm>
            <a:custGeom>
              <a:avLst/>
              <a:gdLst>
                <a:gd name="T0" fmla="*/ 0 w 1583"/>
                <a:gd name="T1" fmla="*/ 791 h 1583"/>
                <a:gd name="T2" fmla="*/ 791 w 1583"/>
                <a:gd name="T3" fmla="*/ 1582 h 1583"/>
                <a:gd name="T4" fmla="*/ 1582 w 1583"/>
                <a:gd name="T5" fmla="*/ 791 h 1583"/>
                <a:gd name="T6" fmla="*/ 791 w 1583"/>
                <a:gd name="T7" fmla="*/ 0 h 1583"/>
                <a:gd name="T8" fmla="*/ 0 w 1583"/>
                <a:gd name="T9" fmla="*/ 791 h 1583"/>
              </a:gdLst>
              <a:ahLst/>
              <a:cxnLst>
                <a:cxn ang="0">
                  <a:pos x="T0" y="T1"/>
                </a:cxn>
                <a:cxn ang="0">
                  <a:pos x="T2" y="T3"/>
                </a:cxn>
                <a:cxn ang="0">
                  <a:pos x="T4" y="T5"/>
                </a:cxn>
                <a:cxn ang="0">
                  <a:pos x="T6" y="T7"/>
                </a:cxn>
                <a:cxn ang="0">
                  <a:pos x="T8" y="T9"/>
                </a:cxn>
              </a:cxnLst>
              <a:rect l="0" t="0" r="r" b="b"/>
              <a:pathLst>
                <a:path w="1583" h="1583">
                  <a:moveTo>
                    <a:pt x="0" y="791"/>
                  </a:moveTo>
                  <a:cubicBezTo>
                    <a:pt x="0" y="1228"/>
                    <a:pt x="354" y="1582"/>
                    <a:pt x="791" y="1582"/>
                  </a:cubicBezTo>
                  <a:cubicBezTo>
                    <a:pt x="1228" y="1582"/>
                    <a:pt x="1582" y="1228"/>
                    <a:pt x="1582" y="791"/>
                  </a:cubicBezTo>
                  <a:cubicBezTo>
                    <a:pt x="1582" y="354"/>
                    <a:pt x="1228" y="0"/>
                    <a:pt x="791" y="0"/>
                  </a:cubicBezTo>
                  <a:cubicBezTo>
                    <a:pt x="354" y="0"/>
                    <a:pt x="0" y="354"/>
                    <a:pt x="0" y="791"/>
                  </a:cubicBezTo>
                </a:path>
              </a:pathLst>
            </a:custGeom>
            <a:solidFill>
              <a:schemeClr val="accent2"/>
            </a:solidFill>
            <a:ln>
              <a:noFill/>
            </a:ln>
            <a:effectLst/>
          </p:spPr>
          <p:txBody>
            <a:bodyPr wrap="none" anchor="ctr"/>
            <a:lstStyle/>
            <a:p>
              <a:endParaRPr lang="en-US" sz="900" dirty="0"/>
            </a:p>
          </p:txBody>
        </p:sp>
        <p:sp>
          <p:nvSpPr>
            <p:cNvPr id="40" name="Freeform 37">
              <a:extLst>
                <a:ext uri="{FF2B5EF4-FFF2-40B4-BE49-F238E27FC236}">
                  <a16:creationId xmlns:a16="http://schemas.microsoft.com/office/drawing/2014/main" id="{49BD7C88-64E3-4B98-B435-3D0CD8EA8D16}"/>
                </a:ext>
              </a:extLst>
            </p:cNvPr>
            <p:cNvSpPr>
              <a:spLocks noChangeArrowheads="1"/>
            </p:cNvSpPr>
            <p:nvPr/>
          </p:nvSpPr>
          <p:spPr bwMode="auto">
            <a:xfrm>
              <a:off x="17517896" y="8313257"/>
              <a:ext cx="819804" cy="1636649"/>
            </a:xfrm>
            <a:custGeom>
              <a:avLst/>
              <a:gdLst>
                <a:gd name="T0" fmla="*/ 0 w 1220"/>
                <a:gd name="T1" fmla="*/ 1219 h 2439"/>
                <a:gd name="T2" fmla="*/ 1219 w 1220"/>
                <a:gd name="T3" fmla="*/ 0 h 2439"/>
                <a:gd name="T4" fmla="*/ 1219 w 1220"/>
                <a:gd name="T5" fmla="*/ 2438 h 2439"/>
                <a:gd name="T6" fmla="*/ 0 w 1220"/>
                <a:gd name="T7" fmla="*/ 1219 h 2439"/>
              </a:gdLst>
              <a:ahLst/>
              <a:cxnLst>
                <a:cxn ang="0">
                  <a:pos x="T0" y="T1"/>
                </a:cxn>
                <a:cxn ang="0">
                  <a:pos x="T2" y="T3"/>
                </a:cxn>
                <a:cxn ang="0">
                  <a:pos x="T4" y="T5"/>
                </a:cxn>
                <a:cxn ang="0">
                  <a:pos x="T6" y="T7"/>
                </a:cxn>
              </a:cxnLst>
              <a:rect l="0" t="0" r="r" b="b"/>
              <a:pathLst>
                <a:path w="1220" h="2439">
                  <a:moveTo>
                    <a:pt x="0" y="1219"/>
                  </a:moveTo>
                  <a:cubicBezTo>
                    <a:pt x="0" y="546"/>
                    <a:pt x="546" y="0"/>
                    <a:pt x="1219" y="0"/>
                  </a:cubicBezTo>
                  <a:lnTo>
                    <a:pt x="1219" y="2438"/>
                  </a:lnTo>
                  <a:cubicBezTo>
                    <a:pt x="546" y="2438"/>
                    <a:pt x="0" y="1892"/>
                    <a:pt x="0" y="1219"/>
                  </a:cubicBezTo>
                </a:path>
              </a:pathLst>
            </a:custGeom>
            <a:solidFill>
              <a:schemeClr val="accent3">
                <a:lumMod val="75000"/>
              </a:schemeClr>
            </a:solidFill>
            <a:ln>
              <a:noFill/>
            </a:ln>
            <a:effectLst/>
          </p:spPr>
          <p:txBody>
            <a:bodyPr wrap="none" anchor="ctr"/>
            <a:lstStyle/>
            <a:p>
              <a:endParaRPr lang="en-US" sz="900"/>
            </a:p>
          </p:txBody>
        </p:sp>
        <p:sp>
          <p:nvSpPr>
            <p:cNvPr id="41" name="Freeform 38">
              <a:extLst>
                <a:ext uri="{FF2B5EF4-FFF2-40B4-BE49-F238E27FC236}">
                  <a16:creationId xmlns:a16="http://schemas.microsoft.com/office/drawing/2014/main" id="{849BD2ED-16B1-4B38-873B-5410C65F22B4}"/>
                </a:ext>
              </a:extLst>
            </p:cNvPr>
            <p:cNvSpPr>
              <a:spLocks noChangeArrowheads="1"/>
            </p:cNvSpPr>
            <p:nvPr/>
          </p:nvSpPr>
          <p:spPr bwMode="auto">
            <a:xfrm>
              <a:off x="17680673" y="8478994"/>
              <a:ext cx="1311096" cy="1308136"/>
            </a:xfrm>
            <a:custGeom>
              <a:avLst/>
              <a:gdLst>
                <a:gd name="T0" fmla="*/ 0 w 1953"/>
                <a:gd name="T1" fmla="*/ 975 h 1951"/>
                <a:gd name="T2" fmla="*/ 976 w 1953"/>
                <a:gd name="T3" fmla="*/ 1950 h 1951"/>
                <a:gd name="T4" fmla="*/ 1952 w 1953"/>
                <a:gd name="T5" fmla="*/ 975 h 1951"/>
                <a:gd name="T6" fmla="*/ 976 w 1953"/>
                <a:gd name="T7" fmla="*/ 0 h 1951"/>
                <a:gd name="T8" fmla="*/ 0 w 1953"/>
                <a:gd name="T9" fmla="*/ 975 h 1951"/>
              </a:gdLst>
              <a:ahLst/>
              <a:cxnLst>
                <a:cxn ang="0">
                  <a:pos x="T0" y="T1"/>
                </a:cxn>
                <a:cxn ang="0">
                  <a:pos x="T2" y="T3"/>
                </a:cxn>
                <a:cxn ang="0">
                  <a:pos x="T4" y="T5"/>
                </a:cxn>
                <a:cxn ang="0">
                  <a:pos x="T6" y="T7"/>
                </a:cxn>
                <a:cxn ang="0">
                  <a:pos x="T8" y="T9"/>
                </a:cxn>
              </a:cxnLst>
              <a:rect l="0" t="0" r="r" b="b"/>
              <a:pathLst>
                <a:path w="1953" h="1951">
                  <a:moveTo>
                    <a:pt x="0" y="975"/>
                  </a:moveTo>
                  <a:cubicBezTo>
                    <a:pt x="0" y="1514"/>
                    <a:pt x="437" y="1950"/>
                    <a:pt x="976" y="1950"/>
                  </a:cubicBezTo>
                  <a:cubicBezTo>
                    <a:pt x="1515" y="1950"/>
                    <a:pt x="1952" y="1514"/>
                    <a:pt x="1952" y="975"/>
                  </a:cubicBezTo>
                  <a:cubicBezTo>
                    <a:pt x="1952" y="437"/>
                    <a:pt x="1515" y="0"/>
                    <a:pt x="976" y="0"/>
                  </a:cubicBezTo>
                  <a:cubicBezTo>
                    <a:pt x="437" y="0"/>
                    <a:pt x="0" y="437"/>
                    <a:pt x="0" y="97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42" name="Freeform 39">
              <a:extLst>
                <a:ext uri="{FF2B5EF4-FFF2-40B4-BE49-F238E27FC236}">
                  <a16:creationId xmlns:a16="http://schemas.microsoft.com/office/drawing/2014/main" id="{E35F3956-162F-4945-9404-2EA97251266A}"/>
                </a:ext>
              </a:extLst>
            </p:cNvPr>
            <p:cNvSpPr>
              <a:spLocks noChangeArrowheads="1"/>
            </p:cNvSpPr>
            <p:nvPr/>
          </p:nvSpPr>
          <p:spPr bwMode="auto">
            <a:xfrm>
              <a:off x="17804975" y="8600336"/>
              <a:ext cx="1062491" cy="1062491"/>
            </a:xfrm>
            <a:custGeom>
              <a:avLst/>
              <a:gdLst>
                <a:gd name="T0" fmla="*/ 0 w 1583"/>
                <a:gd name="T1" fmla="*/ 791 h 1583"/>
                <a:gd name="T2" fmla="*/ 791 w 1583"/>
                <a:gd name="T3" fmla="*/ 1582 h 1583"/>
                <a:gd name="T4" fmla="*/ 1582 w 1583"/>
                <a:gd name="T5" fmla="*/ 791 h 1583"/>
                <a:gd name="T6" fmla="*/ 791 w 1583"/>
                <a:gd name="T7" fmla="*/ 0 h 1583"/>
                <a:gd name="T8" fmla="*/ 0 w 1583"/>
                <a:gd name="T9" fmla="*/ 791 h 1583"/>
              </a:gdLst>
              <a:ahLst/>
              <a:cxnLst>
                <a:cxn ang="0">
                  <a:pos x="T0" y="T1"/>
                </a:cxn>
                <a:cxn ang="0">
                  <a:pos x="T2" y="T3"/>
                </a:cxn>
                <a:cxn ang="0">
                  <a:pos x="T4" y="T5"/>
                </a:cxn>
                <a:cxn ang="0">
                  <a:pos x="T6" y="T7"/>
                </a:cxn>
                <a:cxn ang="0">
                  <a:pos x="T8" y="T9"/>
                </a:cxn>
              </a:cxnLst>
              <a:rect l="0" t="0" r="r" b="b"/>
              <a:pathLst>
                <a:path w="1583" h="1583">
                  <a:moveTo>
                    <a:pt x="0" y="791"/>
                  </a:moveTo>
                  <a:cubicBezTo>
                    <a:pt x="0" y="1228"/>
                    <a:pt x="354" y="1582"/>
                    <a:pt x="791" y="1582"/>
                  </a:cubicBezTo>
                  <a:cubicBezTo>
                    <a:pt x="1228" y="1582"/>
                    <a:pt x="1582" y="1228"/>
                    <a:pt x="1582" y="791"/>
                  </a:cubicBezTo>
                  <a:cubicBezTo>
                    <a:pt x="1582" y="354"/>
                    <a:pt x="1228" y="0"/>
                    <a:pt x="791" y="0"/>
                  </a:cubicBezTo>
                  <a:cubicBezTo>
                    <a:pt x="354" y="0"/>
                    <a:pt x="0" y="354"/>
                    <a:pt x="0" y="791"/>
                  </a:cubicBezTo>
                </a:path>
              </a:pathLst>
            </a:custGeom>
            <a:solidFill>
              <a:schemeClr val="accent3"/>
            </a:solidFill>
            <a:ln>
              <a:noFill/>
            </a:ln>
            <a:effectLst/>
          </p:spPr>
          <p:txBody>
            <a:bodyPr wrap="none" anchor="ctr"/>
            <a:lstStyle/>
            <a:p>
              <a:endParaRPr lang="en-US" sz="900"/>
            </a:p>
          </p:txBody>
        </p:sp>
        <p:sp>
          <p:nvSpPr>
            <p:cNvPr id="43" name="Freeform 40">
              <a:extLst>
                <a:ext uri="{FF2B5EF4-FFF2-40B4-BE49-F238E27FC236}">
                  <a16:creationId xmlns:a16="http://schemas.microsoft.com/office/drawing/2014/main" id="{AB4461D8-0910-479A-9936-DFBAB996B015}"/>
                </a:ext>
              </a:extLst>
            </p:cNvPr>
            <p:cNvSpPr>
              <a:spLocks noChangeArrowheads="1"/>
            </p:cNvSpPr>
            <p:nvPr/>
          </p:nvSpPr>
          <p:spPr bwMode="auto">
            <a:xfrm>
              <a:off x="17517896" y="10615813"/>
              <a:ext cx="819804" cy="1636649"/>
            </a:xfrm>
            <a:custGeom>
              <a:avLst/>
              <a:gdLst>
                <a:gd name="T0" fmla="*/ 0 w 1220"/>
                <a:gd name="T1" fmla="*/ 1219 h 2438"/>
                <a:gd name="T2" fmla="*/ 1219 w 1220"/>
                <a:gd name="T3" fmla="*/ 0 h 2438"/>
                <a:gd name="T4" fmla="*/ 1219 w 1220"/>
                <a:gd name="T5" fmla="*/ 2437 h 2438"/>
                <a:gd name="T6" fmla="*/ 0 w 1220"/>
                <a:gd name="T7" fmla="*/ 1219 h 2438"/>
              </a:gdLst>
              <a:ahLst/>
              <a:cxnLst>
                <a:cxn ang="0">
                  <a:pos x="T0" y="T1"/>
                </a:cxn>
                <a:cxn ang="0">
                  <a:pos x="T2" y="T3"/>
                </a:cxn>
                <a:cxn ang="0">
                  <a:pos x="T4" y="T5"/>
                </a:cxn>
                <a:cxn ang="0">
                  <a:pos x="T6" y="T7"/>
                </a:cxn>
              </a:cxnLst>
              <a:rect l="0" t="0" r="r" b="b"/>
              <a:pathLst>
                <a:path w="1220" h="2438">
                  <a:moveTo>
                    <a:pt x="0" y="1219"/>
                  </a:moveTo>
                  <a:cubicBezTo>
                    <a:pt x="0" y="546"/>
                    <a:pt x="546" y="0"/>
                    <a:pt x="1219" y="0"/>
                  </a:cubicBezTo>
                  <a:lnTo>
                    <a:pt x="1219" y="2437"/>
                  </a:lnTo>
                  <a:cubicBezTo>
                    <a:pt x="546" y="2437"/>
                    <a:pt x="0" y="1892"/>
                    <a:pt x="0" y="1219"/>
                  </a:cubicBezTo>
                </a:path>
              </a:pathLst>
            </a:custGeom>
            <a:solidFill>
              <a:schemeClr val="accent4">
                <a:lumMod val="75000"/>
              </a:schemeClr>
            </a:solidFill>
            <a:ln>
              <a:noFill/>
            </a:ln>
            <a:effectLst/>
          </p:spPr>
          <p:txBody>
            <a:bodyPr wrap="none" anchor="ctr"/>
            <a:lstStyle/>
            <a:p>
              <a:endParaRPr lang="en-US" sz="900"/>
            </a:p>
          </p:txBody>
        </p:sp>
        <p:sp>
          <p:nvSpPr>
            <p:cNvPr id="44" name="Freeform 41">
              <a:extLst>
                <a:ext uri="{FF2B5EF4-FFF2-40B4-BE49-F238E27FC236}">
                  <a16:creationId xmlns:a16="http://schemas.microsoft.com/office/drawing/2014/main" id="{1F329ADD-C308-4A1A-B4F5-753157D1CB2F}"/>
                </a:ext>
              </a:extLst>
            </p:cNvPr>
            <p:cNvSpPr>
              <a:spLocks noChangeArrowheads="1"/>
            </p:cNvSpPr>
            <p:nvPr/>
          </p:nvSpPr>
          <p:spPr bwMode="auto">
            <a:xfrm>
              <a:off x="17680673" y="10778590"/>
              <a:ext cx="1311096" cy="1311096"/>
            </a:xfrm>
            <a:custGeom>
              <a:avLst/>
              <a:gdLst>
                <a:gd name="T0" fmla="*/ 0 w 1953"/>
                <a:gd name="T1" fmla="*/ 976 h 1952"/>
                <a:gd name="T2" fmla="*/ 976 w 1953"/>
                <a:gd name="T3" fmla="*/ 1951 h 1952"/>
                <a:gd name="T4" fmla="*/ 1952 w 1953"/>
                <a:gd name="T5" fmla="*/ 976 h 1952"/>
                <a:gd name="T6" fmla="*/ 976 w 1953"/>
                <a:gd name="T7" fmla="*/ 0 h 1952"/>
                <a:gd name="T8" fmla="*/ 0 w 1953"/>
                <a:gd name="T9" fmla="*/ 976 h 1952"/>
              </a:gdLst>
              <a:ahLst/>
              <a:cxnLst>
                <a:cxn ang="0">
                  <a:pos x="T0" y="T1"/>
                </a:cxn>
                <a:cxn ang="0">
                  <a:pos x="T2" y="T3"/>
                </a:cxn>
                <a:cxn ang="0">
                  <a:pos x="T4" y="T5"/>
                </a:cxn>
                <a:cxn ang="0">
                  <a:pos x="T6" y="T7"/>
                </a:cxn>
                <a:cxn ang="0">
                  <a:pos x="T8" y="T9"/>
                </a:cxn>
              </a:cxnLst>
              <a:rect l="0" t="0" r="r" b="b"/>
              <a:pathLst>
                <a:path w="1953" h="1952">
                  <a:moveTo>
                    <a:pt x="0" y="976"/>
                  </a:moveTo>
                  <a:cubicBezTo>
                    <a:pt x="0" y="1514"/>
                    <a:pt x="437" y="1951"/>
                    <a:pt x="976" y="1951"/>
                  </a:cubicBezTo>
                  <a:cubicBezTo>
                    <a:pt x="1515" y="1951"/>
                    <a:pt x="1952" y="1514"/>
                    <a:pt x="1952" y="976"/>
                  </a:cubicBezTo>
                  <a:cubicBezTo>
                    <a:pt x="1952" y="437"/>
                    <a:pt x="1515" y="0"/>
                    <a:pt x="976" y="0"/>
                  </a:cubicBezTo>
                  <a:cubicBezTo>
                    <a:pt x="437" y="0"/>
                    <a:pt x="0" y="437"/>
                    <a:pt x="0" y="97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900"/>
            </a:p>
          </p:txBody>
        </p:sp>
        <p:sp>
          <p:nvSpPr>
            <p:cNvPr id="45" name="Freeform 42">
              <a:extLst>
                <a:ext uri="{FF2B5EF4-FFF2-40B4-BE49-F238E27FC236}">
                  <a16:creationId xmlns:a16="http://schemas.microsoft.com/office/drawing/2014/main" id="{697CC665-1B24-4153-8D80-97BDB75882F5}"/>
                </a:ext>
              </a:extLst>
            </p:cNvPr>
            <p:cNvSpPr>
              <a:spLocks noChangeArrowheads="1"/>
            </p:cNvSpPr>
            <p:nvPr/>
          </p:nvSpPr>
          <p:spPr bwMode="auto">
            <a:xfrm>
              <a:off x="17804975" y="10902892"/>
              <a:ext cx="1062491" cy="1062491"/>
            </a:xfrm>
            <a:custGeom>
              <a:avLst/>
              <a:gdLst>
                <a:gd name="T0" fmla="*/ 0 w 1583"/>
                <a:gd name="T1" fmla="*/ 791 h 1583"/>
                <a:gd name="T2" fmla="*/ 791 w 1583"/>
                <a:gd name="T3" fmla="*/ 1582 h 1583"/>
                <a:gd name="T4" fmla="*/ 1582 w 1583"/>
                <a:gd name="T5" fmla="*/ 791 h 1583"/>
                <a:gd name="T6" fmla="*/ 791 w 1583"/>
                <a:gd name="T7" fmla="*/ 0 h 1583"/>
                <a:gd name="T8" fmla="*/ 0 w 1583"/>
                <a:gd name="T9" fmla="*/ 791 h 1583"/>
              </a:gdLst>
              <a:ahLst/>
              <a:cxnLst>
                <a:cxn ang="0">
                  <a:pos x="T0" y="T1"/>
                </a:cxn>
                <a:cxn ang="0">
                  <a:pos x="T2" y="T3"/>
                </a:cxn>
                <a:cxn ang="0">
                  <a:pos x="T4" y="T5"/>
                </a:cxn>
                <a:cxn ang="0">
                  <a:pos x="T6" y="T7"/>
                </a:cxn>
                <a:cxn ang="0">
                  <a:pos x="T8" y="T9"/>
                </a:cxn>
              </a:cxnLst>
              <a:rect l="0" t="0" r="r" b="b"/>
              <a:pathLst>
                <a:path w="1583" h="1583">
                  <a:moveTo>
                    <a:pt x="0" y="791"/>
                  </a:moveTo>
                  <a:cubicBezTo>
                    <a:pt x="0" y="1228"/>
                    <a:pt x="354" y="1582"/>
                    <a:pt x="791" y="1582"/>
                  </a:cubicBezTo>
                  <a:cubicBezTo>
                    <a:pt x="1228" y="1582"/>
                    <a:pt x="1582" y="1228"/>
                    <a:pt x="1582" y="791"/>
                  </a:cubicBezTo>
                  <a:cubicBezTo>
                    <a:pt x="1582" y="354"/>
                    <a:pt x="1228" y="0"/>
                    <a:pt x="791" y="0"/>
                  </a:cubicBezTo>
                  <a:cubicBezTo>
                    <a:pt x="354" y="0"/>
                    <a:pt x="0" y="354"/>
                    <a:pt x="0" y="791"/>
                  </a:cubicBezTo>
                </a:path>
              </a:pathLst>
            </a:custGeom>
            <a:solidFill>
              <a:schemeClr val="accent4"/>
            </a:solidFill>
            <a:ln>
              <a:noFill/>
            </a:ln>
            <a:effectLst/>
          </p:spPr>
          <p:txBody>
            <a:bodyPr wrap="none" anchor="ctr"/>
            <a:lstStyle/>
            <a:p>
              <a:endParaRPr lang="en-US" sz="900"/>
            </a:p>
          </p:txBody>
        </p:sp>
        <p:sp>
          <p:nvSpPr>
            <p:cNvPr id="62" name="Forma libre: forma 61">
              <a:extLst>
                <a:ext uri="{FF2B5EF4-FFF2-40B4-BE49-F238E27FC236}">
                  <a16:creationId xmlns:a16="http://schemas.microsoft.com/office/drawing/2014/main" id="{4DF3243A-2137-474D-AD47-76E7A40B39C0}"/>
                </a:ext>
              </a:extLst>
            </p:cNvPr>
            <p:cNvSpPr>
              <a:spLocks noChangeArrowheads="1"/>
            </p:cNvSpPr>
            <p:nvPr/>
          </p:nvSpPr>
          <p:spPr bwMode="auto">
            <a:xfrm flipH="1">
              <a:off x="12324826" y="6222646"/>
              <a:ext cx="1759474" cy="3518272"/>
            </a:xfrm>
            <a:custGeom>
              <a:avLst/>
              <a:gdLst>
                <a:gd name="connsiteX0" fmla="*/ 1821396 w 1821744"/>
                <a:gd name="connsiteY0" fmla="*/ 0 h 3642789"/>
                <a:gd name="connsiteX1" fmla="*/ 1821744 w 1821744"/>
                <a:gd name="connsiteY1" fmla="*/ 18 h 3642789"/>
                <a:gd name="connsiteX2" fmla="*/ 1821744 w 1821744"/>
                <a:gd name="connsiteY2" fmla="*/ 3642771 h 3642789"/>
                <a:gd name="connsiteX3" fmla="*/ 1821396 w 1821744"/>
                <a:gd name="connsiteY3" fmla="*/ 3642789 h 3642789"/>
                <a:gd name="connsiteX4" fmla="*/ 0 w 1821744"/>
                <a:gd name="connsiteY4" fmla="*/ 1821395 h 3642789"/>
                <a:gd name="connsiteX5" fmla="*/ 1821396 w 1821744"/>
                <a:gd name="connsiteY5" fmla="*/ 0 h 364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744" h="3642789">
                  <a:moveTo>
                    <a:pt x="1821396" y="0"/>
                  </a:moveTo>
                  <a:lnTo>
                    <a:pt x="1821744" y="18"/>
                  </a:lnTo>
                  <a:lnTo>
                    <a:pt x="1821744" y="3642771"/>
                  </a:lnTo>
                  <a:lnTo>
                    <a:pt x="1821396" y="3642789"/>
                  </a:lnTo>
                  <a:cubicBezTo>
                    <a:pt x="815841" y="3642789"/>
                    <a:pt x="0" y="2826949"/>
                    <a:pt x="0" y="1821395"/>
                  </a:cubicBezTo>
                  <a:cubicBezTo>
                    <a:pt x="0" y="815840"/>
                    <a:pt x="815841" y="0"/>
                    <a:pt x="1821396" y="0"/>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900"/>
            </a:p>
          </p:txBody>
        </p:sp>
        <p:sp>
          <p:nvSpPr>
            <p:cNvPr id="117" name="Shape 2591">
              <a:extLst>
                <a:ext uri="{FF2B5EF4-FFF2-40B4-BE49-F238E27FC236}">
                  <a16:creationId xmlns:a16="http://schemas.microsoft.com/office/drawing/2014/main" id="{1921F1E6-125B-4CE7-97D4-EFC89AC3106E}"/>
                </a:ext>
              </a:extLst>
            </p:cNvPr>
            <p:cNvSpPr>
              <a:spLocks noChangeAspect="1"/>
            </p:cNvSpPr>
            <p:nvPr/>
          </p:nvSpPr>
          <p:spPr>
            <a:xfrm>
              <a:off x="5776090" y="828038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pen Sans Semibold" charset="0"/>
                <a:ea typeface="Open Sans Semibold" charset="0"/>
                <a:cs typeface="Open Sans Semibold" charset="0"/>
              </a:endParaRPr>
            </a:p>
          </p:txBody>
        </p:sp>
        <p:sp>
          <p:nvSpPr>
            <p:cNvPr id="121" name="Shape 2591">
              <a:extLst>
                <a:ext uri="{FF2B5EF4-FFF2-40B4-BE49-F238E27FC236}">
                  <a16:creationId xmlns:a16="http://schemas.microsoft.com/office/drawing/2014/main" id="{FC1C699A-E90B-4C4D-B16D-1F01A4959970}"/>
                </a:ext>
              </a:extLst>
            </p:cNvPr>
            <p:cNvSpPr>
              <a:spLocks noChangeAspect="1"/>
            </p:cNvSpPr>
            <p:nvPr/>
          </p:nvSpPr>
          <p:spPr>
            <a:xfrm>
              <a:off x="18066262" y="882349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pen Sans Semibold" charset="0"/>
                <a:ea typeface="Open Sans Semibold" charset="0"/>
                <a:cs typeface="Open Sans Semibold" charset="0"/>
              </a:endParaRPr>
            </a:p>
          </p:txBody>
        </p:sp>
      </p:grpSp>
      <p:sp>
        <p:nvSpPr>
          <p:cNvPr id="93" name="Subtitle 2">
            <a:extLst>
              <a:ext uri="{FF2B5EF4-FFF2-40B4-BE49-F238E27FC236}">
                <a16:creationId xmlns:a16="http://schemas.microsoft.com/office/drawing/2014/main" id="{42BDEDB1-F20E-460A-BE74-70A6DB543448}"/>
              </a:ext>
            </a:extLst>
          </p:cNvPr>
          <p:cNvSpPr txBox="1">
            <a:spLocks/>
          </p:cNvSpPr>
          <p:nvPr/>
        </p:nvSpPr>
        <p:spPr>
          <a:xfrm>
            <a:off x="624708" y="1411887"/>
            <a:ext cx="1847859" cy="56393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PERSONAL OPERATIVO SAE</a:t>
            </a:r>
          </a:p>
        </p:txBody>
      </p:sp>
      <p:sp>
        <p:nvSpPr>
          <p:cNvPr id="96" name="Subtitle 2">
            <a:extLst>
              <a:ext uri="{FF2B5EF4-FFF2-40B4-BE49-F238E27FC236}">
                <a16:creationId xmlns:a16="http://schemas.microsoft.com/office/drawing/2014/main" id="{5A5300B5-4CA4-4741-BAE0-1BE6C5E4CFBB}"/>
              </a:ext>
            </a:extLst>
          </p:cNvPr>
          <p:cNvSpPr txBox="1">
            <a:spLocks/>
          </p:cNvSpPr>
          <p:nvPr/>
        </p:nvSpPr>
        <p:spPr>
          <a:xfrm>
            <a:off x="241248" y="2491420"/>
            <a:ext cx="2500910" cy="88248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AUXILIO ECÓNOMICO FARC </a:t>
            </a:r>
          </a:p>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3 Enlaces Nacionales</a:t>
            </a:r>
          </a:p>
        </p:txBody>
      </p:sp>
      <p:sp>
        <p:nvSpPr>
          <p:cNvPr id="97" name="Subtitle 2">
            <a:extLst>
              <a:ext uri="{FF2B5EF4-FFF2-40B4-BE49-F238E27FC236}">
                <a16:creationId xmlns:a16="http://schemas.microsoft.com/office/drawing/2014/main" id="{40003AC1-5195-49F5-92FD-75BFAE28D351}"/>
              </a:ext>
            </a:extLst>
          </p:cNvPr>
          <p:cNvSpPr txBox="1">
            <a:spLocks/>
          </p:cNvSpPr>
          <p:nvPr/>
        </p:nvSpPr>
        <p:spPr>
          <a:xfrm>
            <a:off x="506528" y="3839039"/>
            <a:ext cx="2020218" cy="29463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REQUERIMIENTOS</a:t>
            </a:r>
          </a:p>
        </p:txBody>
      </p:sp>
      <p:sp>
        <p:nvSpPr>
          <p:cNvPr id="98" name="Subtitle 2">
            <a:extLst>
              <a:ext uri="{FF2B5EF4-FFF2-40B4-BE49-F238E27FC236}">
                <a16:creationId xmlns:a16="http://schemas.microsoft.com/office/drawing/2014/main" id="{29BE1DEF-9805-46A8-80F0-E855C19D29FC}"/>
              </a:ext>
            </a:extLst>
          </p:cNvPr>
          <p:cNvSpPr txBox="1">
            <a:spLocks/>
          </p:cNvSpPr>
          <p:nvPr/>
        </p:nvSpPr>
        <p:spPr>
          <a:xfrm>
            <a:off x="674305" y="5020210"/>
            <a:ext cx="1847859" cy="29463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VEHÍCULOS</a:t>
            </a:r>
          </a:p>
        </p:txBody>
      </p:sp>
      <p:sp>
        <p:nvSpPr>
          <p:cNvPr id="99" name="Subtitle 2">
            <a:extLst>
              <a:ext uri="{FF2B5EF4-FFF2-40B4-BE49-F238E27FC236}">
                <a16:creationId xmlns:a16="http://schemas.microsoft.com/office/drawing/2014/main" id="{808943E4-097E-4104-8759-401BFD793FD9}"/>
              </a:ext>
            </a:extLst>
          </p:cNvPr>
          <p:cNvSpPr txBox="1">
            <a:spLocks/>
          </p:cNvSpPr>
          <p:nvPr/>
        </p:nvSpPr>
        <p:spPr>
          <a:xfrm>
            <a:off x="9458500" y="1480655"/>
            <a:ext cx="1847859" cy="563937"/>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PERSONAL OPERATIVO SAE</a:t>
            </a:r>
          </a:p>
        </p:txBody>
      </p:sp>
      <p:sp>
        <p:nvSpPr>
          <p:cNvPr id="103" name="TextBox 98">
            <a:extLst>
              <a:ext uri="{FF2B5EF4-FFF2-40B4-BE49-F238E27FC236}">
                <a16:creationId xmlns:a16="http://schemas.microsoft.com/office/drawing/2014/main" id="{56489FA6-6556-45BA-A4FB-44D5923EE8FC}"/>
              </a:ext>
            </a:extLst>
          </p:cNvPr>
          <p:cNvSpPr txBox="1"/>
          <p:nvPr/>
        </p:nvSpPr>
        <p:spPr>
          <a:xfrm>
            <a:off x="7664002" y="1580303"/>
            <a:ext cx="1087118" cy="584775"/>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$1.718,33  Millones</a:t>
            </a:r>
            <a:endParaRPr lang="en-US" sz="1600" b="1" dirty="0">
              <a:solidFill>
                <a:schemeClr val="bg1"/>
              </a:solidFill>
              <a:latin typeface="Poppins SemiBold" pitchFamily="2" charset="77"/>
              <a:ea typeface="League Spartan" charset="0"/>
              <a:cs typeface="Poppins SemiBold" pitchFamily="2" charset="77"/>
            </a:endParaRPr>
          </a:p>
        </p:txBody>
      </p:sp>
      <p:sp>
        <p:nvSpPr>
          <p:cNvPr id="105" name="TextBox 98">
            <a:extLst>
              <a:ext uri="{FF2B5EF4-FFF2-40B4-BE49-F238E27FC236}">
                <a16:creationId xmlns:a16="http://schemas.microsoft.com/office/drawing/2014/main" id="{0AEA9258-4FA4-4DD6-AA8F-99E0CC0C9E5E}"/>
              </a:ext>
            </a:extLst>
          </p:cNvPr>
          <p:cNvSpPr txBox="1"/>
          <p:nvPr/>
        </p:nvSpPr>
        <p:spPr>
          <a:xfrm>
            <a:off x="7718617" y="2797388"/>
            <a:ext cx="1038465" cy="584775"/>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$ 340,72 Milllones</a:t>
            </a:r>
            <a:endParaRPr lang="en-US" sz="1600" b="1" dirty="0">
              <a:solidFill>
                <a:schemeClr val="bg1"/>
              </a:solidFill>
              <a:latin typeface="Poppins SemiBold" pitchFamily="2" charset="77"/>
              <a:ea typeface="League Spartan" charset="0"/>
              <a:cs typeface="Poppins SemiBold" pitchFamily="2" charset="77"/>
            </a:endParaRPr>
          </a:p>
        </p:txBody>
      </p:sp>
      <p:sp>
        <p:nvSpPr>
          <p:cNvPr id="106" name="TextBox 98">
            <a:extLst>
              <a:ext uri="{FF2B5EF4-FFF2-40B4-BE49-F238E27FC236}">
                <a16:creationId xmlns:a16="http://schemas.microsoft.com/office/drawing/2014/main" id="{E6EAEB49-6276-4E93-B43A-8A0278F8EED4}"/>
              </a:ext>
            </a:extLst>
          </p:cNvPr>
          <p:cNvSpPr txBox="1"/>
          <p:nvPr/>
        </p:nvSpPr>
        <p:spPr>
          <a:xfrm>
            <a:off x="7774210" y="3912257"/>
            <a:ext cx="949431" cy="584775"/>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$ 537,19  Millones</a:t>
            </a:r>
            <a:endParaRPr lang="en-US" sz="1600" b="1" dirty="0">
              <a:solidFill>
                <a:schemeClr val="bg1"/>
              </a:solidFill>
              <a:latin typeface="Poppins SemiBold" pitchFamily="2" charset="77"/>
              <a:ea typeface="League Spartan" charset="0"/>
              <a:cs typeface="Poppins SemiBold" pitchFamily="2" charset="77"/>
            </a:endParaRPr>
          </a:p>
        </p:txBody>
      </p:sp>
      <p:sp>
        <p:nvSpPr>
          <p:cNvPr id="107" name="TextBox 98">
            <a:extLst>
              <a:ext uri="{FF2B5EF4-FFF2-40B4-BE49-F238E27FC236}">
                <a16:creationId xmlns:a16="http://schemas.microsoft.com/office/drawing/2014/main" id="{48F4A041-D32A-48BF-950B-9AC0723CE78E}"/>
              </a:ext>
            </a:extLst>
          </p:cNvPr>
          <p:cNvSpPr txBox="1"/>
          <p:nvPr/>
        </p:nvSpPr>
        <p:spPr>
          <a:xfrm>
            <a:off x="7801905" y="5191911"/>
            <a:ext cx="949431" cy="338554"/>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$ 884,60</a:t>
            </a:r>
            <a:endParaRPr lang="en-US" sz="1600" b="1" dirty="0">
              <a:solidFill>
                <a:schemeClr val="bg1"/>
              </a:solidFill>
              <a:latin typeface="Poppins SemiBold" pitchFamily="2" charset="77"/>
              <a:ea typeface="League Spartan" charset="0"/>
              <a:cs typeface="Poppins SemiBold" pitchFamily="2" charset="77"/>
            </a:endParaRPr>
          </a:p>
        </p:txBody>
      </p:sp>
      <p:sp>
        <p:nvSpPr>
          <p:cNvPr id="108" name="TextBox 98">
            <a:extLst>
              <a:ext uri="{FF2B5EF4-FFF2-40B4-BE49-F238E27FC236}">
                <a16:creationId xmlns:a16="http://schemas.microsoft.com/office/drawing/2014/main" id="{EB8EAE8A-44CD-4EB8-BF39-B9DF1FEAA4D8}"/>
              </a:ext>
            </a:extLst>
          </p:cNvPr>
          <p:cNvSpPr txBox="1"/>
          <p:nvPr/>
        </p:nvSpPr>
        <p:spPr>
          <a:xfrm>
            <a:off x="3453929" y="1460379"/>
            <a:ext cx="949431" cy="338554"/>
          </a:xfrm>
          <a:prstGeom prst="rect">
            <a:avLst/>
          </a:prstGeom>
          <a:noFill/>
        </p:spPr>
        <p:txBody>
          <a:bodyPr wrap="square" rtlCol="0" anchor="ctr" anchorCtr="0">
            <a:spAutoFit/>
          </a:bodyPr>
          <a:lstStyle/>
          <a:p>
            <a:pPr algn="ctr"/>
            <a:r>
              <a:rPr lang="en-US" sz="1600" b="1" dirty="0">
                <a:solidFill>
                  <a:schemeClr val="bg1"/>
                </a:solidFill>
                <a:latin typeface="Poppins SemiBold" pitchFamily="2" charset="77"/>
                <a:ea typeface="League Spartan" charset="0"/>
                <a:cs typeface="Poppins SemiBold" pitchFamily="2" charset="77"/>
              </a:rPr>
              <a:t>1,506,31</a:t>
            </a:r>
          </a:p>
        </p:txBody>
      </p:sp>
      <p:sp>
        <p:nvSpPr>
          <p:cNvPr id="109" name="TextBox 98">
            <a:extLst>
              <a:ext uri="{FF2B5EF4-FFF2-40B4-BE49-F238E27FC236}">
                <a16:creationId xmlns:a16="http://schemas.microsoft.com/office/drawing/2014/main" id="{B5E0DA02-F952-4183-AA58-F27DCFD7A9C7}"/>
              </a:ext>
            </a:extLst>
          </p:cNvPr>
          <p:cNvSpPr txBox="1"/>
          <p:nvPr/>
        </p:nvSpPr>
        <p:spPr>
          <a:xfrm>
            <a:off x="3410801" y="2580973"/>
            <a:ext cx="949431" cy="584775"/>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  54,08 Millones</a:t>
            </a:r>
            <a:endParaRPr lang="en-US" sz="1600" b="1" dirty="0">
              <a:solidFill>
                <a:schemeClr val="bg1"/>
              </a:solidFill>
              <a:latin typeface="Poppins SemiBold" pitchFamily="2" charset="77"/>
              <a:ea typeface="League Spartan" charset="0"/>
              <a:cs typeface="Poppins SemiBold" pitchFamily="2" charset="77"/>
            </a:endParaRPr>
          </a:p>
        </p:txBody>
      </p:sp>
      <p:sp>
        <p:nvSpPr>
          <p:cNvPr id="110" name="TextBox 98">
            <a:extLst>
              <a:ext uri="{FF2B5EF4-FFF2-40B4-BE49-F238E27FC236}">
                <a16:creationId xmlns:a16="http://schemas.microsoft.com/office/drawing/2014/main" id="{915314D0-958B-4BE6-9DFC-02C0D3CCE11A}"/>
              </a:ext>
            </a:extLst>
          </p:cNvPr>
          <p:cNvSpPr txBox="1"/>
          <p:nvPr/>
        </p:nvSpPr>
        <p:spPr>
          <a:xfrm>
            <a:off x="3452817" y="3666638"/>
            <a:ext cx="949431" cy="584775"/>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$ 46,7 Millones</a:t>
            </a:r>
            <a:endParaRPr lang="en-US" sz="1600" b="1" dirty="0">
              <a:solidFill>
                <a:schemeClr val="bg1"/>
              </a:solidFill>
              <a:latin typeface="Poppins SemiBold" pitchFamily="2" charset="77"/>
              <a:ea typeface="League Spartan" charset="0"/>
              <a:cs typeface="Poppins SemiBold" pitchFamily="2" charset="77"/>
            </a:endParaRPr>
          </a:p>
        </p:txBody>
      </p:sp>
      <p:sp>
        <p:nvSpPr>
          <p:cNvPr id="111" name="TextBox 98">
            <a:extLst>
              <a:ext uri="{FF2B5EF4-FFF2-40B4-BE49-F238E27FC236}">
                <a16:creationId xmlns:a16="http://schemas.microsoft.com/office/drawing/2014/main" id="{72ACDC94-ABE1-44C2-AA71-FA566FA68C8E}"/>
              </a:ext>
            </a:extLst>
          </p:cNvPr>
          <p:cNvSpPr txBox="1"/>
          <p:nvPr/>
        </p:nvSpPr>
        <p:spPr>
          <a:xfrm>
            <a:off x="3395637" y="4934938"/>
            <a:ext cx="949431" cy="338554"/>
          </a:xfrm>
          <a:prstGeom prst="rect">
            <a:avLst/>
          </a:prstGeom>
          <a:noFill/>
        </p:spPr>
        <p:txBody>
          <a:bodyPr wrap="square" rtlCol="0" anchor="ctr" anchorCtr="0">
            <a:spAutoFit/>
          </a:bodyPr>
          <a:lstStyle/>
          <a:p>
            <a:pPr algn="ctr"/>
            <a:r>
              <a:rPr lang="es-CO" sz="1600" b="1" dirty="0">
                <a:solidFill>
                  <a:schemeClr val="bg1"/>
                </a:solidFill>
                <a:latin typeface="Poppins SemiBold" pitchFamily="2" charset="77"/>
                <a:ea typeface="League Spartan" charset="0"/>
                <a:cs typeface="Poppins SemiBold" pitchFamily="2" charset="77"/>
              </a:rPr>
              <a:t>$ 62,70</a:t>
            </a:r>
            <a:endParaRPr lang="en-US" sz="1600" b="1" dirty="0">
              <a:solidFill>
                <a:schemeClr val="bg1"/>
              </a:solidFill>
              <a:latin typeface="Poppins SemiBold" pitchFamily="2" charset="77"/>
              <a:ea typeface="League Spartan" charset="0"/>
              <a:cs typeface="Poppins SemiBold" pitchFamily="2" charset="77"/>
            </a:endParaRPr>
          </a:p>
        </p:txBody>
      </p:sp>
      <p:grpSp>
        <p:nvGrpSpPr>
          <p:cNvPr id="20" name="Grupo 19">
            <a:extLst>
              <a:ext uri="{FF2B5EF4-FFF2-40B4-BE49-F238E27FC236}">
                <a16:creationId xmlns:a16="http://schemas.microsoft.com/office/drawing/2014/main" id="{38E96751-3698-496A-8364-C8D472A582FD}"/>
              </a:ext>
            </a:extLst>
          </p:cNvPr>
          <p:cNvGrpSpPr/>
          <p:nvPr/>
        </p:nvGrpSpPr>
        <p:grpSpPr>
          <a:xfrm>
            <a:off x="5394694" y="3111010"/>
            <a:ext cx="1672028" cy="990131"/>
            <a:chOff x="10851066" y="6402720"/>
            <a:chExt cx="3344056" cy="1980261"/>
          </a:xfrm>
        </p:grpSpPr>
        <p:sp>
          <p:nvSpPr>
            <p:cNvPr id="73" name="TextBox 2">
              <a:extLst>
                <a:ext uri="{FF2B5EF4-FFF2-40B4-BE49-F238E27FC236}">
                  <a16:creationId xmlns:a16="http://schemas.microsoft.com/office/drawing/2014/main" id="{593FF97D-9C0A-4BF3-A40D-55AB1868D4F0}"/>
                </a:ext>
              </a:extLst>
            </p:cNvPr>
            <p:cNvSpPr txBox="1"/>
            <p:nvPr/>
          </p:nvSpPr>
          <p:spPr>
            <a:xfrm>
              <a:off x="10851066" y="6402720"/>
              <a:ext cx="1068242" cy="1569659"/>
            </a:xfrm>
            <a:prstGeom prst="rect">
              <a:avLst/>
            </a:prstGeom>
            <a:noFill/>
          </p:spPr>
          <p:txBody>
            <a:bodyPr wrap="square" rtlCol="0" anchor="ctr">
              <a:spAutoFit/>
            </a:bodyPr>
            <a:lstStyle/>
            <a:p>
              <a:pPr algn="ctr"/>
              <a:r>
                <a:rPr lang="en-US" sz="4500" b="1" dirty="0">
                  <a:solidFill>
                    <a:schemeClr val="tx2"/>
                  </a:solidFill>
                  <a:latin typeface="Poppins" pitchFamily="2" charset="77"/>
                  <a:cs typeface="Poppins" pitchFamily="2" charset="77"/>
                </a:rPr>
                <a:t>A</a:t>
              </a:r>
            </a:p>
          </p:txBody>
        </p:sp>
        <p:sp>
          <p:nvSpPr>
            <p:cNvPr id="75" name="TextBox 98">
              <a:extLst>
                <a:ext uri="{FF2B5EF4-FFF2-40B4-BE49-F238E27FC236}">
                  <a16:creationId xmlns:a16="http://schemas.microsoft.com/office/drawing/2014/main" id="{F632DC66-7317-4345-BD99-0C1EA3852529}"/>
                </a:ext>
              </a:extLst>
            </p:cNvPr>
            <p:cNvSpPr txBox="1"/>
            <p:nvPr/>
          </p:nvSpPr>
          <p:spPr>
            <a:xfrm>
              <a:off x="11529202" y="7767427"/>
              <a:ext cx="2665920" cy="615554"/>
            </a:xfrm>
            <a:prstGeom prst="rect">
              <a:avLst/>
            </a:prstGeom>
            <a:noFill/>
          </p:spPr>
          <p:txBody>
            <a:bodyPr wrap="square" rtlCol="0" anchor="ctr" anchorCtr="0">
              <a:spAutoFit/>
            </a:bodyPr>
            <a:lstStyle/>
            <a:p>
              <a:pPr algn="ctr"/>
              <a:r>
                <a:rPr lang="es-SV" sz="1400" b="1" dirty="0">
                  <a:latin typeface="Poppins SemiBold" pitchFamily="2" charset="77"/>
                  <a:ea typeface="League Spartan" charset="0"/>
                  <a:cs typeface="Poppins SemiBold" pitchFamily="2" charset="77"/>
                </a:rPr>
                <a:t>31/12/2020</a:t>
              </a:r>
              <a:endParaRPr lang="en-US" sz="1400" b="1" dirty="0">
                <a:latin typeface="Poppins SemiBold" pitchFamily="2" charset="77"/>
                <a:ea typeface="League Spartan" charset="0"/>
                <a:cs typeface="Poppins SemiBold" pitchFamily="2" charset="77"/>
              </a:endParaRPr>
            </a:p>
          </p:txBody>
        </p:sp>
      </p:grpSp>
      <p:grpSp>
        <p:nvGrpSpPr>
          <p:cNvPr id="77" name="Grupo 76">
            <a:extLst>
              <a:ext uri="{FF2B5EF4-FFF2-40B4-BE49-F238E27FC236}">
                <a16:creationId xmlns:a16="http://schemas.microsoft.com/office/drawing/2014/main" id="{060D10CB-9EB7-4747-83A7-213C2D9DA591}"/>
              </a:ext>
            </a:extLst>
          </p:cNvPr>
          <p:cNvGrpSpPr/>
          <p:nvPr/>
        </p:nvGrpSpPr>
        <p:grpSpPr>
          <a:xfrm>
            <a:off x="5169658" y="3001655"/>
            <a:ext cx="1533546" cy="917324"/>
            <a:chOff x="8774540" y="5484612"/>
            <a:chExt cx="3067092" cy="1834648"/>
          </a:xfrm>
        </p:grpSpPr>
        <p:sp>
          <p:nvSpPr>
            <p:cNvPr id="78" name="TextBox 2">
              <a:extLst>
                <a:ext uri="{FF2B5EF4-FFF2-40B4-BE49-F238E27FC236}">
                  <a16:creationId xmlns:a16="http://schemas.microsoft.com/office/drawing/2014/main" id="{41611305-AFBF-4243-A3CC-32B6A5570434}"/>
                </a:ext>
              </a:extLst>
            </p:cNvPr>
            <p:cNvSpPr txBox="1"/>
            <p:nvPr/>
          </p:nvSpPr>
          <p:spPr>
            <a:xfrm>
              <a:off x="10873010" y="5742014"/>
              <a:ext cx="968622" cy="1577246"/>
            </a:xfrm>
            <a:prstGeom prst="rect">
              <a:avLst/>
            </a:prstGeom>
            <a:noFill/>
          </p:spPr>
          <p:txBody>
            <a:bodyPr wrap="square" rtlCol="0" anchor="ctr">
              <a:spAutoFit/>
            </a:bodyPr>
            <a:lstStyle/>
            <a:p>
              <a:pPr algn="ctr"/>
              <a:r>
                <a:rPr lang="es-SV" sz="4500" b="1" dirty="0">
                  <a:solidFill>
                    <a:schemeClr val="tx2"/>
                  </a:solidFill>
                  <a:latin typeface="Poppins" pitchFamily="2" charset="77"/>
                  <a:cs typeface="Poppins" pitchFamily="2" charset="77"/>
                </a:rPr>
                <a:t>B</a:t>
              </a:r>
              <a:endParaRPr lang="en-US" sz="4500" b="1" dirty="0">
                <a:solidFill>
                  <a:schemeClr val="tx2"/>
                </a:solidFill>
                <a:latin typeface="Poppins" pitchFamily="2" charset="77"/>
                <a:cs typeface="Poppins" pitchFamily="2" charset="77"/>
              </a:endParaRPr>
            </a:p>
          </p:txBody>
        </p:sp>
        <p:sp>
          <p:nvSpPr>
            <p:cNvPr id="79" name="TextBox 98">
              <a:extLst>
                <a:ext uri="{FF2B5EF4-FFF2-40B4-BE49-F238E27FC236}">
                  <a16:creationId xmlns:a16="http://schemas.microsoft.com/office/drawing/2014/main" id="{E4AA6B70-1C1F-4B9B-956C-7C4212B249F2}"/>
                </a:ext>
              </a:extLst>
            </p:cNvPr>
            <p:cNvSpPr txBox="1"/>
            <p:nvPr/>
          </p:nvSpPr>
          <p:spPr>
            <a:xfrm>
              <a:off x="8774540" y="5484612"/>
              <a:ext cx="2139048" cy="615554"/>
            </a:xfrm>
            <a:prstGeom prst="rect">
              <a:avLst/>
            </a:prstGeom>
            <a:noFill/>
          </p:spPr>
          <p:txBody>
            <a:bodyPr wrap="none" rtlCol="0" anchor="ctr" anchorCtr="0">
              <a:spAutoFit/>
            </a:bodyPr>
            <a:lstStyle/>
            <a:p>
              <a:pPr algn="ctr"/>
              <a:r>
                <a:rPr lang="es-CO" sz="1400" b="1" dirty="0">
                  <a:latin typeface="Poppins SemiBold" pitchFamily="2" charset="77"/>
                  <a:ea typeface="League Spartan" charset="0"/>
                  <a:cs typeface="Poppins SemiBold" pitchFamily="2" charset="77"/>
                </a:rPr>
                <a:t>30/06/2021</a:t>
              </a:r>
              <a:endParaRPr lang="en-US" sz="1400" b="1" dirty="0">
                <a:latin typeface="Poppins SemiBold" pitchFamily="2" charset="77"/>
                <a:ea typeface="League Spartan" charset="0"/>
                <a:cs typeface="Poppins SemiBold" pitchFamily="2" charset="77"/>
              </a:endParaRPr>
            </a:p>
          </p:txBody>
        </p:sp>
      </p:grpSp>
      <p:pic>
        <p:nvPicPr>
          <p:cNvPr id="21" name="Imagen 20">
            <a:extLst>
              <a:ext uri="{FF2B5EF4-FFF2-40B4-BE49-F238E27FC236}">
                <a16:creationId xmlns:a16="http://schemas.microsoft.com/office/drawing/2014/main" id="{A7B0C053-280E-4E89-B5F7-D3B013535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4815" y="5599"/>
            <a:ext cx="2900556" cy="558224"/>
          </a:xfrm>
          <a:prstGeom prst="rect">
            <a:avLst/>
          </a:prstGeom>
        </p:spPr>
      </p:pic>
      <p:sp>
        <p:nvSpPr>
          <p:cNvPr id="48" name="Subtitle 2">
            <a:extLst>
              <a:ext uri="{FF2B5EF4-FFF2-40B4-BE49-F238E27FC236}">
                <a16:creationId xmlns:a16="http://schemas.microsoft.com/office/drawing/2014/main" id="{91A64127-51F0-4512-BC89-EEC5BBAFBD70}"/>
              </a:ext>
            </a:extLst>
          </p:cNvPr>
          <p:cNvSpPr txBox="1">
            <a:spLocks/>
          </p:cNvSpPr>
          <p:nvPr/>
        </p:nvSpPr>
        <p:spPr>
          <a:xfrm>
            <a:off x="9603558" y="5159233"/>
            <a:ext cx="1847859" cy="29463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VEHÍCULOS</a:t>
            </a:r>
          </a:p>
        </p:txBody>
      </p:sp>
      <p:sp>
        <p:nvSpPr>
          <p:cNvPr id="49" name="Subtitle 2">
            <a:extLst>
              <a:ext uri="{FF2B5EF4-FFF2-40B4-BE49-F238E27FC236}">
                <a16:creationId xmlns:a16="http://schemas.microsoft.com/office/drawing/2014/main" id="{408D1D81-98FB-4A1C-8D60-B72F7D6ADE86}"/>
              </a:ext>
            </a:extLst>
          </p:cNvPr>
          <p:cNvSpPr txBox="1">
            <a:spLocks/>
          </p:cNvSpPr>
          <p:nvPr/>
        </p:nvSpPr>
        <p:spPr>
          <a:xfrm>
            <a:off x="9509093" y="4067904"/>
            <a:ext cx="1986225" cy="29463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REQUERIMIENTOS</a:t>
            </a:r>
          </a:p>
        </p:txBody>
      </p:sp>
      <p:sp>
        <p:nvSpPr>
          <p:cNvPr id="50" name="Subtitle 2">
            <a:extLst>
              <a:ext uri="{FF2B5EF4-FFF2-40B4-BE49-F238E27FC236}">
                <a16:creationId xmlns:a16="http://schemas.microsoft.com/office/drawing/2014/main" id="{31C3A77F-49A3-465E-BE21-D75495C672D5}"/>
              </a:ext>
            </a:extLst>
          </p:cNvPr>
          <p:cNvSpPr txBox="1">
            <a:spLocks/>
          </p:cNvSpPr>
          <p:nvPr/>
        </p:nvSpPr>
        <p:spPr>
          <a:xfrm>
            <a:off x="2485404" y="414933"/>
            <a:ext cx="2635061" cy="61318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COSTOS CRONOGRAMA </a:t>
            </a:r>
            <a:r>
              <a:rPr lang="en-US" sz="16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A</a:t>
            </a:r>
          </a:p>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PPTO 2020 - 2021</a:t>
            </a:r>
          </a:p>
        </p:txBody>
      </p:sp>
      <p:sp>
        <p:nvSpPr>
          <p:cNvPr id="51" name="Subtitle 2">
            <a:extLst>
              <a:ext uri="{FF2B5EF4-FFF2-40B4-BE49-F238E27FC236}">
                <a16:creationId xmlns:a16="http://schemas.microsoft.com/office/drawing/2014/main" id="{59E2DA8F-4103-4F78-8A55-25CF3766D555}"/>
              </a:ext>
            </a:extLst>
          </p:cNvPr>
          <p:cNvSpPr txBox="1">
            <a:spLocks/>
          </p:cNvSpPr>
          <p:nvPr/>
        </p:nvSpPr>
        <p:spPr>
          <a:xfrm>
            <a:off x="6596553" y="529808"/>
            <a:ext cx="2936581" cy="61318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COSTOS CRONOGRAMA </a:t>
            </a:r>
            <a:r>
              <a:rPr lang="en-US" sz="16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B</a:t>
            </a:r>
          </a:p>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PPTO 2020</a:t>
            </a:r>
          </a:p>
        </p:txBody>
      </p:sp>
      <p:sp>
        <p:nvSpPr>
          <p:cNvPr id="52" name="Freeform 29">
            <a:extLst>
              <a:ext uri="{FF2B5EF4-FFF2-40B4-BE49-F238E27FC236}">
                <a16:creationId xmlns:a16="http://schemas.microsoft.com/office/drawing/2014/main" id="{7B68C202-2F91-4D4F-AFC7-CEBF18CD275D}"/>
              </a:ext>
            </a:extLst>
          </p:cNvPr>
          <p:cNvSpPr>
            <a:spLocks noEditPoints="1"/>
          </p:cNvSpPr>
          <p:nvPr/>
        </p:nvSpPr>
        <p:spPr bwMode="auto">
          <a:xfrm>
            <a:off x="2787360" y="4960880"/>
            <a:ext cx="388938" cy="304800"/>
          </a:xfrm>
          <a:custGeom>
            <a:avLst/>
            <a:gdLst>
              <a:gd name="T0" fmla="*/ 84 w 360"/>
              <a:gd name="T1" fmla="*/ 169 h 282"/>
              <a:gd name="T2" fmla="*/ 76 w 360"/>
              <a:gd name="T3" fmla="*/ 149 h 282"/>
              <a:gd name="T4" fmla="*/ 56 w 360"/>
              <a:gd name="T5" fmla="*/ 141 h 282"/>
              <a:gd name="T6" fmla="*/ 36 w 360"/>
              <a:gd name="T7" fmla="*/ 149 h 282"/>
              <a:gd name="T8" fmla="*/ 28 w 360"/>
              <a:gd name="T9" fmla="*/ 169 h 282"/>
              <a:gd name="T10" fmla="*/ 36 w 360"/>
              <a:gd name="T11" fmla="*/ 189 h 282"/>
              <a:gd name="T12" fmla="*/ 56 w 360"/>
              <a:gd name="T13" fmla="*/ 197 h 282"/>
              <a:gd name="T14" fmla="*/ 76 w 360"/>
              <a:gd name="T15" fmla="*/ 189 h 282"/>
              <a:gd name="T16" fmla="*/ 84 w 360"/>
              <a:gd name="T17" fmla="*/ 169 h 282"/>
              <a:gd name="T18" fmla="*/ 91 w 360"/>
              <a:gd name="T19" fmla="*/ 113 h 282"/>
              <a:gd name="T20" fmla="*/ 270 w 360"/>
              <a:gd name="T21" fmla="*/ 113 h 282"/>
              <a:gd name="T22" fmla="*/ 254 w 360"/>
              <a:gd name="T23" fmla="*/ 50 h 282"/>
              <a:gd name="T24" fmla="*/ 252 w 360"/>
              <a:gd name="T25" fmla="*/ 47 h 282"/>
              <a:gd name="T26" fmla="*/ 248 w 360"/>
              <a:gd name="T27" fmla="*/ 45 h 282"/>
              <a:gd name="T28" fmla="*/ 113 w 360"/>
              <a:gd name="T29" fmla="*/ 45 h 282"/>
              <a:gd name="T30" fmla="*/ 109 w 360"/>
              <a:gd name="T31" fmla="*/ 47 h 282"/>
              <a:gd name="T32" fmla="*/ 106 w 360"/>
              <a:gd name="T33" fmla="*/ 50 h 282"/>
              <a:gd name="T34" fmla="*/ 91 w 360"/>
              <a:gd name="T35" fmla="*/ 113 h 282"/>
              <a:gd name="T36" fmla="*/ 332 w 360"/>
              <a:gd name="T37" fmla="*/ 169 h 282"/>
              <a:gd name="T38" fmla="*/ 324 w 360"/>
              <a:gd name="T39" fmla="*/ 149 h 282"/>
              <a:gd name="T40" fmla="*/ 304 w 360"/>
              <a:gd name="T41" fmla="*/ 141 h 282"/>
              <a:gd name="T42" fmla="*/ 284 w 360"/>
              <a:gd name="T43" fmla="*/ 149 h 282"/>
              <a:gd name="T44" fmla="*/ 276 w 360"/>
              <a:gd name="T45" fmla="*/ 169 h 282"/>
              <a:gd name="T46" fmla="*/ 284 w 360"/>
              <a:gd name="T47" fmla="*/ 189 h 282"/>
              <a:gd name="T48" fmla="*/ 304 w 360"/>
              <a:gd name="T49" fmla="*/ 197 h 282"/>
              <a:gd name="T50" fmla="*/ 324 w 360"/>
              <a:gd name="T51" fmla="*/ 189 h 282"/>
              <a:gd name="T52" fmla="*/ 332 w 360"/>
              <a:gd name="T53" fmla="*/ 169 h 282"/>
              <a:gd name="T54" fmla="*/ 360 w 360"/>
              <a:gd name="T55" fmla="*/ 152 h 282"/>
              <a:gd name="T56" fmla="*/ 360 w 360"/>
              <a:gd name="T57" fmla="*/ 220 h 282"/>
              <a:gd name="T58" fmla="*/ 359 w 360"/>
              <a:gd name="T59" fmla="*/ 224 h 282"/>
              <a:gd name="T60" fmla="*/ 355 w 360"/>
              <a:gd name="T61" fmla="*/ 226 h 282"/>
              <a:gd name="T62" fmla="*/ 338 w 360"/>
              <a:gd name="T63" fmla="*/ 226 h 282"/>
              <a:gd name="T64" fmla="*/ 338 w 360"/>
              <a:gd name="T65" fmla="*/ 248 h 282"/>
              <a:gd name="T66" fmla="*/ 328 w 360"/>
              <a:gd name="T67" fmla="*/ 272 h 282"/>
              <a:gd name="T68" fmla="*/ 304 w 360"/>
              <a:gd name="T69" fmla="*/ 282 h 282"/>
              <a:gd name="T70" fmla="*/ 280 w 360"/>
              <a:gd name="T71" fmla="*/ 272 h 282"/>
              <a:gd name="T72" fmla="*/ 270 w 360"/>
              <a:gd name="T73" fmla="*/ 248 h 282"/>
              <a:gd name="T74" fmla="*/ 270 w 360"/>
              <a:gd name="T75" fmla="*/ 226 h 282"/>
              <a:gd name="T76" fmla="*/ 90 w 360"/>
              <a:gd name="T77" fmla="*/ 226 h 282"/>
              <a:gd name="T78" fmla="*/ 90 w 360"/>
              <a:gd name="T79" fmla="*/ 248 h 282"/>
              <a:gd name="T80" fmla="*/ 80 w 360"/>
              <a:gd name="T81" fmla="*/ 272 h 282"/>
              <a:gd name="T82" fmla="*/ 56 w 360"/>
              <a:gd name="T83" fmla="*/ 282 h 282"/>
              <a:gd name="T84" fmla="*/ 32 w 360"/>
              <a:gd name="T85" fmla="*/ 272 h 282"/>
              <a:gd name="T86" fmla="*/ 23 w 360"/>
              <a:gd name="T87" fmla="*/ 248 h 282"/>
              <a:gd name="T88" fmla="*/ 23 w 360"/>
              <a:gd name="T89" fmla="*/ 226 h 282"/>
              <a:gd name="T90" fmla="*/ 6 w 360"/>
              <a:gd name="T91" fmla="*/ 226 h 282"/>
              <a:gd name="T92" fmla="*/ 2 w 360"/>
              <a:gd name="T93" fmla="*/ 224 h 282"/>
              <a:gd name="T94" fmla="*/ 0 w 360"/>
              <a:gd name="T95" fmla="*/ 220 h 282"/>
              <a:gd name="T96" fmla="*/ 0 w 360"/>
              <a:gd name="T97" fmla="*/ 152 h 282"/>
              <a:gd name="T98" fmla="*/ 12 w 360"/>
              <a:gd name="T99" fmla="*/ 124 h 282"/>
              <a:gd name="T100" fmla="*/ 39 w 360"/>
              <a:gd name="T101" fmla="*/ 113 h 282"/>
              <a:gd name="T102" fmla="*/ 44 w 360"/>
              <a:gd name="T103" fmla="*/ 113 h 282"/>
              <a:gd name="T104" fmla="*/ 63 w 360"/>
              <a:gd name="T105" fmla="*/ 39 h 282"/>
              <a:gd name="T106" fmla="*/ 81 w 360"/>
              <a:gd name="T107" fmla="*/ 11 h 282"/>
              <a:gd name="T108" fmla="*/ 113 w 360"/>
              <a:gd name="T109" fmla="*/ 0 h 282"/>
              <a:gd name="T110" fmla="*/ 248 w 360"/>
              <a:gd name="T111" fmla="*/ 0 h 282"/>
              <a:gd name="T112" fmla="*/ 279 w 360"/>
              <a:gd name="T113" fmla="*/ 11 h 282"/>
              <a:gd name="T114" fmla="*/ 298 w 360"/>
              <a:gd name="T115" fmla="*/ 39 h 282"/>
              <a:gd name="T116" fmla="*/ 316 w 360"/>
              <a:gd name="T117" fmla="*/ 113 h 282"/>
              <a:gd name="T118" fmla="*/ 321 w 360"/>
              <a:gd name="T119" fmla="*/ 113 h 282"/>
              <a:gd name="T120" fmla="*/ 349 w 360"/>
              <a:gd name="T121" fmla="*/ 124 h 282"/>
              <a:gd name="T122" fmla="*/ 360 w 360"/>
              <a:gd name="T123" fmla="*/ 15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 h="282">
                <a:moveTo>
                  <a:pt x="84" y="169"/>
                </a:moveTo>
                <a:cubicBezTo>
                  <a:pt x="84" y="162"/>
                  <a:pt x="82" y="155"/>
                  <a:pt x="76" y="149"/>
                </a:cubicBezTo>
                <a:cubicBezTo>
                  <a:pt x="71" y="144"/>
                  <a:pt x="64" y="141"/>
                  <a:pt x="56" y="141"/>
                </a:cubicBezTo>
                <a:cubicBezTo>
                  <a:pt x="49" y="141"/>
                  <a:pt x="42" y="144"/>
                  <a:pt x="36" y="149"/>
                </a:cubicBezTo>
                <a:cubicBezTo>
                  <a:pt x="31" y="155"/>
                  <a:pt x="28" y="162"/>
                  <a:pt x="28" y="169"/>
                </a:cubicBezTo>
                <a:cubicBezTo>
                  <a:pt x="28" y="177"/>
                  <a:pt x="31" y="184"/>
                  <a:pt x="36" y="189"/>
                </a:cubicBezTo>
                <a:cubicBezTo>
                  <a:pt x="42" y="195"/>
                  <a:pt x="49" y="197"/>
                  <a:pt x="56" y="197"/>
                </a:cubicBezTo>
                <a:cubicBezTo>
                  <a:pt x="64" y="197"/>
                  <a:pt x="71" y="195"/>
                  <a:pt x="76" y="189"/>
                </a:cubicBezTo>
                <a:cubicBezTo>
                  <a:pt x="82" y="184"/>
                  <a:pt x="84" y="177"/>
                  <a:pt x="84" y="169"/>
                </a:cubicBezTo>
                <a:close/>
                <a:moveTo>
                  <a:pt x="91" y="113"/>
                </a:moveTo>
                <a:cubicBezTo>
                  <a:pt x="270" y="113"/>
                  <a:pt x="270" y="113"/>
                  <a:pt x="270" y="113"/>
                </a:cubicBezTo>
                <a:cubicBezTo>
                  <a:pt x="254" y="50"/>
                  <a:pt x="254" y="50"/>
                  <a:pt x="254" y="50"/>
                </a:cubicBezTo>
                <a:cubicBezTo>
                  <a:pt x="254" y="49"/>
                  <a:pt x="253" y="48"/>
                  <a:pt x="252" y="47"/>
                </a:cubicBezTo>
                <a:cubicBezTo>
                  <a:pt x="250" y="46"/>
                  <a:pt x="249" y="45"/>
                  <a:pt x="248" y="45"/>
                </a:cubicBezTo>
                <a:cubicBezTo>
                  <a:pt x="113" y="45"/>
                  <a:pt x="113" y="45"/>
                  <a:pt x="113" y="45"/>
                </a:cubicBezTo>
                <a:cubicBezTo>
                  <a:pt x="112" y="45"/>
                  <a:pt x="110" y="46"/>
                  <a:pt x="109" y="47"/>
                </a:cubicBezTo>
                <a:cubicBezTo>
                  <a:pt x="108" y="48"/>
                  <a:pt x="107" y="49"/>
                  <a:pt x="106" y="50"/>
                </a:cubicBezTo>
                <a:lnTo>
                  <a:pt x="91" y="113"/>
                </a:lnTo>
                <a:close/>
                <a:moveTo>
                  <a:pt x="332" y="169"/>
                </a:moveTo>
                <a:cubicBezTo>
                  <a:pt x="332" y="162"/>
                  <a:pt x="330" y="155"/>
                  <a:pt x="324" y="149"/>
                </a:cubicBezTo>
                <a:cubicBezTo>
                  <a:pt x="319" y="144"/>
                  <a:pt x="312" y="141"/>
                  <a:pt x="304" y="141"/>
                </a:cubicBezTo>
                <a:cubicBezTo>
                  <a:pt x="296" y="141"/>
                  <a:pt x="290" y="144"/>
                  <a:pt x="284" y="149"/>
                </a:cubicBezTo>
                <a:cubicBezTo>
                  <a:pt x="279" y="155"/>
                  <a:pt x="276" y="162"/>
                  <a:pt x="276" y="169"/>
                </a:cubicBezTo>
                <a:cubicBezTo>
                  <a:pt x="276" y="177"/>
                  <a:pt x="279" y="184"/>
                  <a:pt x="284" y="189"/>
                </a:cubicBezTo>
                <a:cubicBezTo>
                  <a:pt x="290" y="195"/>
                  <a:pt x="296" y="197"/>
                  <a:pt x="304" y="197"/>
                </a:cubicBezTo>
                <a:cubicBezTo>
                  <a:pt x="312" y="197"/>
                  <a:pt x="319" y="195"/>
                  <a:pt x="324" y="189"/>
                </a:cubicBezTo>
                <a:cubicBezTo>
                  <a:pt x="330" y="184"/>
                  <a:pt x="332" y="177"/>
                  <a:pt x="332" y="169"/>
                </a:cubicBezTo>
                <a:close/>
                <a:moveTo>
                  <a:pt x="360" y="152"/>
                </a:moveTo>
                <a:cubicBezTo>
                  <a:pt x="360" y="220"/>
                  <a:pt x="360" y="220"/>
                  <a:pt x="360" y="220"/>
                </a:cubicBezTo>
                <a:cubicBezTo>
                  <a:pt x="360" y="222"/>
                  <a:pt x="360" y="223"/>
                  <a:pt x="359" y="224"/>
                </a:cubicBezTo>
                <a:cubicBezTo>
                  <a:pt x="358" y="225"/>
                  <a:pt x="356" y="226"/>
                  <a:pt x="355" y="226"/>
                </a:cubicBezTo>
                <a:cubicBezTo>
                  <a:pt x="338" y="226"/>
                  <a:pt x="338" y="226"/>
                  <a:pt x="338" y="226"/>
                </a:cubicBezTo>
                <a:cubicBezTo>
                  <a:pt x="338" y="248"/>
                  <a:pt x="338" y="248"/>
                  <a:pt x="338" y="248"/>
                </a:cubicBezTo>
                <a:cubicBezTo>
                  <a:pt x="338" y="257"/>
                  <a:pt x="335" y="265"/>
                  <a:pt x="328" y="272"/>
                </a:cubicBezTo>
                <a:cubicBezTo>
                  <a:pt x="322" y="279"/>
                  <a:pt x="314" y="282"/>
                  <a:pt x="304" y="282"/>
                </a:cubicBezTo>
                <a:cubicBezTo>
                  <a:pt x="295" y="282"/>
                  <a:pt x="287" y="279"/>
                  <a:pt x="280" y="272"/>
                </a:cubicBezTo>
                <a:cubicBezTo>
                  <a:pt x="274" y="265"/>
                  <a:pt x="270" y="257"/>
                  <a:pt x="270" y="248"/>
                </a:cubicBezTo>
                <a:cubicBezTo>
                  <a:pt x="270" y="226"/>
                  <a:pt x="270" y="226"/>
                  <a:pt x="270" y="226"/>
                </a:cubicBezTo>
                <a:cubicBezTo>
                  <a:pt x="90" y="226"/>
                  <a:pt x="90" y="226"/>
                  <a:pt x="90" y="226"/>
                </a:cubicBezTo>
                <a:cubicBezTo>
                  <a:pt x="90" y="248"/>
                  <a:pt x="90" y="248"/>
                  <a:pt x="90" y="248"/>
                </a:cubicBezTo>
                <a:cubicBezTo>
                  <a:pt x="90" y="257"/>
                  <a:pt x="87" y="265"/>
                  <a:pt x="80" y="272"/>
                </a:cubicBezTo>
                <a:cubicBezTo>
                  <a:pt x="74" y="279"/>
                  <a:pt x="66" y="282"/>
                  <a:pt x="56" y="282"/>
                </a:cubicBezTo>
                <a:cubicBezTo>
                  <a:pt x="47" y="282"/>
                  <a:pt x="39" y="279"/>
                  <a:pt x="32" y="272"/>
                </a:cubicBezTo>
                <a:cubicBezTo>
                  <a:pt x="26" y="265"/>
                  <a:pt x="23" y="257"/>
                  <a:pt x="23" y="248"/>
                </a:cubicBezTo>
                <a:cubicBezTo>
                  <a:pt x="23" y="226"/>
                  <a:pt x="23" y="226"/>
                  <a:pt x="23" y="226"/>
                </a:cubicBezTo>
                <a:cubicBezTo>
                  <a:pt x="6" y="226"/>
                  <a:pt x="6" y="226"/>
                  <a:pt x="6" y="226"/>
                </a:cubicBezTo>
                <a:cubicBezTo>
                  <a:pt x="4" y="226"/>
                  <a:pt x="3" y="225"/>
                  <a:pt x="2" y="224"/>
                </a:cubicBezTo>
                <a:cubicBezTo>
                  <a:pt x="1" y="223"/>
                  <a:pt x="0" y="222"/>
                  <a:pt x="0" y="220"/>
                </a:cubicBezTo>
                <a:cubicBezTo>
                  <a:pt x="0" y="152"/>
                  <a:pt x="0" y="152"/>
                  <a:pt x="0" y="152"/>
                </a:cubicBezTo>
                <a:cubicBezTo>
                  <a:pt x="0" y="141"/>
                  <a:pt x="4" y="132"/>
                  <a:pt x="12" y="124"/>
                </a:cubicBezTo>
                <a:cubicBezTo>
                  <a:pt x="19" y="117"/>
                  <a:pt x="29" y="113"/>
                  <a:pt x="39" y="113"/>
                </a:cubicBezTo>
                <a:cubicBezTo>
                  <a:pt x="44" y="113"/>
                  <a:pt x="44" y="113"/>
                  <a:pt x="44" y="113"/>
                </a:cubicBezTo>
                <a:cubicBezTo>
                  <a:pt x="63" y="39"/>
                  <a:pt x="63" y="39"/>
                  <a:pt x="63" y="39"/>
                </a:cubicBezTo>
                <a:cubicBezTo>
                  <a:pt x="66" y="28"/>
                  <a:pt x="72" y="19"/>
                  <a:pt x="81" y="11"/>
                </a:cubicBezTo>
                <a:cubicBezTo>
                  <a:pt x="91" y="4"/>
                  <a:pt x="101" y="0"/>
                  <a:pt x="113" y="0"/>
                </a:cubicBezTo>
                <a:cubicBezTo>
                  <a:pt x="248" y="0"/>
                  <a:pt x="248" y="0"/>
                  <a:pt x="248" y="0"/>
                </a:cubicBezTo>
                <a:cubicBezTo>
                  <a:pt x="259" y="0"/>
                  <a:pt x="270" y="4"/>
                  <a:pt x="279" y="11"/>
                </a:cubicBezTo>
                <a:cubicBezTo>
                  <a:pt x="289" y="19"/>
                  <a:pt x="295" y="28"/>
                  <a:pt x="298" y="39"/>
                </a:cubicBezTo>
                <a:cubicBezTo>
                  <a:pt x="316" y="113"/>
                  <a:pt x="316" y="113"/>
                  <a:pt x="316" y="113"/>
                </a:cubicBezTo>
                <a:cubicBezTo>
                  <a:pt x="321" y="113"/>
                  <a:pt x="321" y="113"/>
                  <a:pt x="321" y="113"/>
                </a:cubicBezTo>
                <a:cubicBezTo>
                  <a:pt x="332" y="113"/>
                  <a:pt x="341" y="117"/>
                  <a:pt x="349" y="124"/>
                </a:cubicBezTo>
                <a:cubicBezTo>
                  <a:pt x="357" y="132"/>
                  <a:pt x="360" y="141"/>
                  <a:pt x="360" y="152"/>
                </a:cubicBezTo>
                <a:close/>
              </a:path>
            </a:pathLst>
          </a:custGeom>
          <a:solidFill>
            <a:schemeClr val="bg1"/>
          </a:solidFill>
          <a:ln>
            <a:solidFill>
              <a:schemeClr val="accent1"/>
            </a:solidFill>
          </a:ln>
        </p:spPr>
        <p:txBody>
          <a:bodyPr vert="horz" wrap="square" lIns="91440" tIns="45720" rIns="91440" bIns="45720" numCol="1" anchor="t" anchorCtr="0" compatLnSpc="1">
            <a:prstTxWarp prst="textNoShape">
              <a:avLst/>
            </a:prstTxWarp>
          </a:bodyPr>
          <a:lstStyle/>
          <a:p>
            <a:endParaRPr lang="uk-UA"/>
          </a:p>
        </p:txBody>
      </p:sp>
      <p:sp>
        <p:nvSpPr>
          <p:cNvPr id="2" name="Subtitle 2">
            <a:extLst>
              <a:ext uri="{FF2B5EF4-FFF2-40B4-BE49-F238E27FC236}">
                <a16:creationId xmlns:a16="http://schemas.microsoft.com/office/drawing/2014/main" id="{7AB8E2F2-ED18-4A45-AED0-17CE5C96E68F}"/>
              </a:ext>
            </a:extLst>
          </p:cNvPr>
          <p:cNvSpPr txBox="1">
            <a:spLocks/>
          </p:cNvSpPr>
          <p:nvPr/>
        </p:nvSpPr>
        <p:spPr>
          <a:xfrm>
            <a:off x="9376174" y="2711696"/>
            <a:ext cx="2397915" cy="120103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AUXILIO ECÓNOMICO FARC </a:t>
            </a:r>
          </a:p>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13 Enlaces Nacionales</a:t>
            </a:r>
          </a:p>
          <a:p>
            <a:pPr>
              <a:lnSpc>
                <a:spcPts val="2050"/>
              </a:lnSpc>
            </a:pPr>
            <a:r>
              <a:rPr lang="en-US" sz="16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19 Enlaces Territoriales</a:t>
            </a:r>
          </a:p>
        </p:txBody>
      </p:sp>
      <p:sp>
        <p:nvSpPr>
          <p:cNvPr id="53" name="Freeform 29">
            <a:extLst>
              <a:ext uri="{FF2B5EF4-FFF2-40B4-BE49-F238E27FC236}">
                <a16:creationId xmlns:a16="http://schemas.microsoft.com/office/drawing/2014/main" id="{9E0B4445-2972-40F3-A68F-8734C96EAAC5}"/>
              </a:ext>
            </a:extLst>
          </p:cNvPr>
          <p:cNvSpPr>
            <a:spLocks noEditPoints="1"/>
          </p:cNvSpPr>
          <p:nvPr/>
        </p:nvSpPr>
        <p:spPr bwMode="auto">
          <a:xfrm>
            <a:off x="8888127" y="5225665"/>
            <a:ext cx="388938" cy="304800"/>
          </a:xfrm>
          <a:custGeom>
            <a:avLst/>
            <a:gdLst>
              <a:gd name="T0" fmla="*/ 84 w 360"/>
              <a:gd name="T1" fmla="*/ 169 h 282"/>
              <a:gd name="T2" fmla="*/ 76 w 360"/>
              <a:gd name="T3" fmla="*/ 149 h 282"/>
              <a:gd name="T4" fmla="*/ 56 w 360"/>
              <a:gd name="T5" fmla="*/ 141 h 282"/>
              <a:gd name="T6" fmla="*/ 36 w 360"/>
              <a:gd name="T7" fmla="*/ 149 h 282"/>
              <a:gd name="T8" fmla="*/ 28 w 360"/>
              <a:gd name="T9" fmla="*/ 169 h 282"/>
              <a:gd name="T10" fmla="*/ 36 w 360"/>
              <a:gd name="T11" fmla="*/ 189 h 282"/>
              <a:gd name="T12" fmla="*/ 56 w 360"/>
              <a:gd name="T13" fmla="*/ 197 h 282"/>
              <a:gd name="T14" fmla="*/ 76 w 360"/>
              <a:gd name="T15" fmla="*/ 189 h 282"/>
              <a:gd name="T16" fmla="*/ 84 w 360"/>
              <a:gd name="T17" fmla="*/ 169 h 282"/>
              <a:gd name="T18" fmla="*/ 91 w 360"/>
              <a:gd name="T19" fmla="*/ 113 h 282"/>
              <a:gd name="T20" fmla="*/ 270 w 360"/>
              <a:gd name="T21" fmla="*/ 113 h 282"/>
              <a:gd name="T22" fmla="*/ 254 w 360"/>
              <a:gd name="T23" fmla="*/ 50 h 282"/>
              <a:gd name="T24" fmla="*/ 252 w 360"/>
              <a:gd name="T25" fmla="*/ 47 h 282"/>
              <a:gd name="T26" fmla="*/ 248 w 360"/>
              <a:gd name="T27" fmla="*/ 45 h 282"/>
              <a:gd name="T28" fmla="*/ 113 w 360"/>
              <a:gd name="T29" fmla="*/ 45 h 282"/>
              <a:gd name="T30" fmla="*/ 109 w 360"/>
              <a:gd name="T31" fmla="*/ 47 h 282"/>
              <a:gd name="T32" fmla="*/ 106 w 360"/>
              <a:gd name="T33" fmla="*/ 50 h 282"/>
              <a:gd name="T34" fmla="*/ 91 w 360"/>
              <a:gd name="T35" fmla="*/ 113 h 282"/>
              <a:gd name="T36" fmla="*/ 332 w 360"/>
              <a:gd name="T37" fmla="*/ 169 h 282"/>
              <a:gd name="T38" fmla="*/ 324 w 360"/>
              <a:gd name="T39" fmla="*/ 149 h 282"/>
              <a:gd name="T40" fmla="*/ 304 w 360"/>
              <a:gd name="T41" fmla="*/ 141 h 282"/>
              <a:gd name="T42" fmla="*/ 284 w 360"/>
              <a:gd name="T43" fmla="*/ 149 h 282"/>
              <a:gd name="T44" fmla="*/ 276 w 360"/>
              <a:gd name="T45" fmla="*/ 169 h 282"/>
              <a:gd name="T46" fmla="*/ 284 w 360"/>
              <a:gd name="T47" fmla="*/ 189 h 282"/>
              <a:gd name="T48" fmla="*/ 304 w 360"/>
              <a:gd name="T49" fmla="*/ 197 h 282"/>
              <a:gd name="T50" fmla="*/ 324 w 360"/>
              <a:gd name="T51" fmla="*/ 189 h 282"/>
              <a:gd name="T52" fmla="*/ 332 w 360"/>
              <a:gd name="T53" fmla="*/ 169 h 282"/>
              <a:gd name="T54" fmla="*/ 360 w 360"/>
              <a:gd name="T55" fmla="*/ 152 h 282"/>
              <a:gd name="T56" fmla="*/ 360 w 360"/>
              <a:gd name="T57" fmla="*/ 220 h 282"/>
              <a:gd name="T58" fmla="*/ 359 w 360"/>
              <a:gd name="T59" fmla="*/ 224 h 282"/>
              <a:gd name="T60" fmla="*/ 355 w 360"/>
              <a:gd name="T61" fmla="*/ 226 h 282"/>
              <a:gd name="T62" fmla="*/ 338 w 360"/>
              <a:gd name="T63" fmla="*/ 226 h 282"/>
              <a:gd name="T64" fmla="*/ 338 w 360"/>
              <a:gd name="T65" fmla="*/ 248 h 282"/>
              <a:gd name="T66" fmla="*/ 328 w 360"/>
              <a:gd name="T67" fmla="*/ 272 h 282"/>
              <a:gd name="T68" fmla="*/ 304 w 360"/>
              <a:gd name="T69" fmla="*/ 282 h 282"/>
              <a:gd name="T70" fmla="*/ 280 w 360"/>
              <a:gd name="T71" fmla="*/ 272 h 282"/>
              <a:gd name="T72" fmla="*/ 270 w 360"/>
              <a:gd name="T73" fmla="*/ 248 h 282"/>
              <a:gd name="T74" fmla="*/ 270 w 360"/>
              <a:gd name="T75" fmla="*/ 226 h 282"/>
              <a:gd name="T76" fmla="*/ 90 w 360"/>
              <a:gd name="T77" fmla="*/ 226 h 282"/>
              <a:gd name="T78" fmla="*/ 90 w 360"/>
              <a:gd name="T79" fmla="*/ 248 h 282"/>
              <a:gd name="T80" fmla="*/ 80 w 360"/>
              <a:gd name="T81" fmla="*/ 272 h 282"/>
              <a:gd name="T82" fmla="*/ 56 w 360"/>
              <a:gd name="T83" fmla="*/ 282 h 282"/>
              <a:gd name="T84" fmla="*/ 32 w 360"/>
              <a:gd name="T85" fmla="*/ 272 h 282"/>
              <a:gd name="T86" fmla="*/ 23 w 360"/>
              <a:gd name="T87" fmla="*/ 248 h 282"/>
              <a:gd name="T88" fmla="*/ 23 w 360"/>
              <a:gd name="T89" fmla="*/ 226 h 282"/>
              <a:gd name="T90" fmla="*/ 6 w 360"/>
              <a:gd name="T91" fmla="*/ 226 h 282"/>
              <a:gd name="T92" fmla="*/ 2 w 360"/>
              <a:gd name="T93" fmla="*/ 224 h 282"/>
              <a:gd name="T94" fmla="*/ 0 w 360"/>
              <a:gd name="T95" fmla="*/ 220 h 282"/>
              <a:gd name="T96" fmla="*/ 0 w 360"/>
              <a:gd name="T97" fmla="*/ 152 h 282"/>
              <a:gd name="T98" fmla="*/ 12 w 360"/>
              <a:gd name="T99" fmla="*/ 124 h 282"/>
              <a:gd name="T100" fmla="*/ 39 w 360"/>
              <a:gd name="T101" fmla="*/ 113 h 282"/>
              <a:gd name="T102" fmla="*/ 44 w 360"/>
              <a:gd name="T103" fmla="*/ 113 h 282"/>
              <a:gd name="T104" fmla="*/ 63 w 360"/>
              <a:gd name="T105" fmla="*/ 39 h 282"/>
              <a:gd name="T106" fmla="*/ 81 w 360"/>
              <a:gd name="T107" fmla="*/ 11 h 282"/>
              <a:gd name="T108" fmla="*/ 113 w 360"/>
              <a:gd name="T109" fmla="*/ 0 h 282"/>
              <a:gd name="T110" fmla="*/ 248 w 360"/>
              <a:gd name="T111" fmla="*/ 0 h 282"/>
              <a:gd name="T112" fmla="*/ 279 w 360"/>
              <a:gd name="T113" fmla="*/ 11 h 282"/>
              <a:gd name="T114" fmla="*/ 298 w 360"/>
              <a:gd name="T115" fmla="*/ 39 h 282"/>
              <a:gd name="T116" fmla="*/ 316 w 360"/>
              <a:gd name="T117" fmla="*/ 113 h 282"/>
              <a:gd name="T118" fmla="*/ 321 w 360"/>
              <a:gd name="T119" fmla="*/ 113 h 282"/>
              <a:gd name="T120" fmla="*/ 349 w 360"/>
              <a:gd name="T121" fmla="*/ 124 h 282"/>
              <a:gd name="T122" fmla="*/ 360 w 360"/>
              <a:gd name="T123" fmla="*/ 15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 h="282">
                <a:moveTo>
                  <a:pt x="84" y="169"/>
                </a:moveTo>
                <a:cubicBezTo>
                  <a:pt x="84" y="162"/>
                  <a:pt x="82" y="155"/>
                  <a:pt x="76" y="149"/>
                </a:cubicBezTo>
                <a:cubicBezTo>
                  <a:pt x="71" y="144"/>
                  <a:pt x="64" y="141"/>
                  <a:pt x="56" y="141"/>
                </a:cubicBezTo>
                <a:cubicBezTo>
                  <a:pt x="49" y="141"/>
                  <a:pt x="42" y="144"/>
                  <a:pt x="36" y="149"/>
                </a:cubicBezTo>
                <a:cubicBezTo>
                  <a:pt x="31" y="155"/>
                  <a:pt x="28" y="162"/>
                  <a:pt x="28" y="169"/>
                </a:cubicBezTo>
                <a:cubicBezTo>
                  <a:pt x="28" y="177"/>
                  <a:pt x="31" y="184"/>
                  <a:pt x="36" y="189"/>
                </a:cubicBezTo>
                <a:cubicBezTo>
                  <a:pt x="42" y="195"/>
                  <a:pt x="49" y="197"/>
                  <a:pt x="56" y="197"/>
                </a:cubicBezTo>
                <a:cubicBezTo>
                  <a:pt x="64" y="197"/>
                  <a:pt x="71" y="195"/>
                  <a:pt x="76" y="189"/>
                </a:cubicBezTo>
                <a:cubicBezTo>
                  <a:pt x="82" y="184"/>
                  <a:pt x="84" y="177"/>
                  <a:pt x="84" y="169"/>
                </a:cubicBezTo>
                <a:close/>
                <a:moveTo>
                  <a:pt x="91" y="113"/>
                </a:moveTo>
                <a:cubicBezTo>
                  <a:pt x="270" y="113"/>
                  <a:pt x="270" y="113"/>
                  <a:pt x="270" y="113"/>
                </a:cubicBezTo>
                <a:cubicBezTo>
                  <a:pt x="254" y="50"/>
                  <a:pt x="254" y="50"/>
                  <a:pt x="254" y="50"/>
                </a:cubicBezTo>
                <a:cubicBezTo>
                  <a:pt x="254" y="49"/>
                  <a:pt x="253" y="48"/>
                  <a:pt x="252" y="47"/>
                </a:cubicBezTo>
                <a:cubicBezTo>
                  <a:pt x="250" y="46"/>
                  <a:pt x="249" y="45"/>
                  <a:pt x="248" y="45"/>
                </a:cubicBezTo>
                <a:cubicBezTo>
                  <a:pt x="113" y="45"/>
                  <a:pt x="113" y="45"/>
                  <a:pt x="113" y="45"/>
                </a:cubicBezTo>
                <a:cubicBezTo>
                  <a:pt x="112" y="45"/>
                  <a:pt x="110" y="46"/>
                  <a:pt x="109" y="47"/>
                </a:cubicBezTo>
                <a:cubicBezTo>
                  <a:pt x="108" y="48"/>
                  <a:pt x="107" y="49"/>
                  <a:pt x="106" y="50"/>
                </a:cubicBezTo>
                <a:lnTo>
                  <a:pt x="91" y="113"/>
                </a:lnTo>
                <a:close/>
                <a:moveTo>
                  <a:pt x="332" y="169"/>
                </a:moveTo>
                <a:cubicBezTo>
                  <a:pt x="332" y="162"/>
                  <a:pt x="330" y="155"/>
                  <a:pt x="324" y="149"/>
                </a:cubicBezTo>
                <a:cubicBezTo>
                  <a:pt x="319" y="144"/>
                  <a:pt x="312" y="141"/>
                  <a:pt x="304" y="141"/>
                </a:cubicBezTo>
                <a:cubicBezTo>
                  <a:pt x="296" y="141"/>
                  <a:pt x="290" y="144"/>
                  <a:pt x="284" y="149"/>
                </a:cubicBezTo>
                <a:cubicBezTo>
                  <a:pt x="279" y="155"/>
                  <a:pt x="276" y="162"/>
                  <a:pt x="276" y="169"/>
                </a:cubicBezTo>
                <a:cubicBezTo>
                  <a:pt x="276" y="177"/>
                  <a:pt x="279" y="184"/>
                  <a:pt x="284" y="189"/>
                </a:cubicBezTo>
                <a:cubicBezTo>
                  <a:pt x="290" y="195"/>
                  <a:pt x="296" y="197"/>
                  <a:pt x="304" y="197"/>
                </a:cubicBezTo>
                <a:cubicBezTo>
                  <a:pt x="312" y="197"/>
                  <a:pt x="319" y="195"/>
                  <a:pt x="324" y="189"/>
                </a:cubicBezTo>
                <a:cubicBezTo>
                  <a:pt x="330" y="184"/>
                  <a:pt x="332" y="177"/>
                  <a:pt x="332" y="169"/>
                </a:cubicBezTo>
                <a:close/>
                <a:moveTo>
                  <a:pt x="360" y="152"/>
                </a:moveTo>
                <a:cubicBezTo>
                  <a:pt x="360" y="220"/>
                  <a:pt x="360" y="220"/>
                  <a:pt x="360" y="220"/>
                </a:cubicBezTo>
                <a:cubicBezTo>
                  <a:pt x="360" y="222"/>
                  <a:pt x="360" y="223"/>
                  <a:pt x="359" y="224"/>
                </a:cubicBezTo>
                <a:cubicBezTo>
                  <a:pt x="358" y="225"/>
                  <a:pt x="356" y="226"/>
                  <a:pt x="355" y="226"/>
                </a:cubicBezTo>
                <a:cubicBezTo>
                  <a:pt x="338" y="226"/>
                  <a:pt x="338" y="226"/>
                  <a:pt x="338" y="226"/>
                </a:cubicBezTo>
                <a:cubicBezTo>
                  <a:pt x="338" y="248"/>
                  <a:pt x="338" y="248"/>
                  <a:pt x="338" y="248"/>
                </a:cubicBezTo>
                <a:cubicBezTo>
                  <a:pt x="338" y="257"/>
                  <a:pt x="335" y="265"/>
                  <a:pt x="328" y="272"/>
                </a:cubicBezTo>
                <a:cubicBezTo>
                  <a:pt x="322" y="279"/>
                  <a:pt x="314" y="282"/>
                  <a:pt x="304" y="282"/>
                </a:cubicBezTo>
                <a:cubicBezTo>
                  <a:pt x="295" y="282"/>
                  <a:pt x="287" y="279"/>
                  <a:pt x="280" y="272"/>
                </a:cubicBezTo>
                <a:cubicBezTo>
                  <a:pt x="274" y="265"/>
                  <a:pt x="270" y="257"/>
                  <a:pt x="270" y="248"/>
                </a:cubicBezTo>
                <a:cubicBezTo>
                  <a:pt x="270" y="226"/>
                  <a:pt x="270" y="226"/>
                  <a:pt x="270" y="226"/>
                </a:cubicBezTo>
                <a:cubicBezTo>
                  <a:pt x="90" y="226"/>
                  <a:pt x="90" y="226"/>
                  <a:pt x="90" y="226"/>
                </a:cubicBezTo>
                <a:cubicBezTo>
                  <a:pt x="90" y="248"/>
                  <a:pt x="90" y="248"/>
                  <a:pt x="90" y="248"/>
                </a:cubicBezTo>
                <a:cubicBezTo>
                  <a:pt x="90" y="257"/>
                  <a:pt x="87" y="265"/>
                  <a:pt x="80" y="272"/>
                </a:cubicBezTo>
                <a:cubicBezTo>
                  <a:pt x="74" y="279"/>
                  <a:pt x="66" y="282"/>
                  <a:pt x="56" y="282"/>
                </a:cubicBezTo>
                <a:cubicBezTo>
                  <a:pt x="47" y="282"/>
                  <a:pt x="39" y="279"/>
                  <a:pt x="32" y="272"/>
                </a:cubicBezTo>
                <a:cubicBezTo>
                  <a:pt x="26" y="265"/>
                  <a:pt x="23" y="257"/>
                  <a:pt x="23" y="248"/>
                </a:cubicBezTo>
                <a:cubicBezTo>
                  <a:pt x="23" y="226"/>
                  <a:pt x="23" y="226"/>
                  <a:pt x="23" y="226"/>
                </a:cubicBezTo>
                <a:cubicBezTo>
                  <a:pt x="6" y="226"/>
                  <a:pt x="6" y="226"/>
                  <a:pt x="6" y="226"/>
                </a:cubicBezTo>
                <a:cubicBezTo>
                  <a:pt x="4" y="226"/>
                  <a:pt x="3" y="225"/>
                  <a:pt x="2" y="224"/>
                </a:cubicBezTo>
                <a:cubicBezTo>
                  <a:pt x="1" y="223"/>
                  <a:pt x="0" y="222"/>
                  <a:pt x="0" y="220"/>
                </a:cubicBezTo>
                <a:cubicBezTo>
                  <a:pt x="0" y="152"/>
                  <a:pt x="0" y="152"/>
                  <a:pt x="0" y="152"/>
                </a:cubicBezTo>
                <a:cubicBezTo>
                  <a:pt x="0" y="141"/>
                  <a:pt x="4" y="132"/>
                  <a:pt x="12" y="124"/>
                </a:cubicBezTo>
                <a:cubicBezTo>
                  <a:pt x="19" y="117"/>
                  <a:pt x="29" y="113"/>
                  <a:pt x="39" y="113"/>
                </a:cubicBezTo>
                <a:cubicBezTo>
                  <a:pt x="44" y="113"/>
                  <a:pt x="44" y="113"/>
                  <a:pt x="44" y="113"/>
                </a:cubicBezTo>
                <a:cubicBezTo>
                  <a:pt x="63" y="39"/>
                  <a:pt x="63" y="39"/>
                  <a:pt x="63" y="39"/>
                </a:cubicBezTo>
                <a:cubicBezTo>
                  <a:pt x="66" y="28"/>
                  <a:pt x="72" y="19"/>
                  <a:pt x="81" y="11"/>
                </a:cubicBezTo>
                <a:cubicBezTo>
                  <a:pt x="91" y="4"/>
                  <a:pt x="101" y="0"/>
                  <a:pt x="113" y="0"/>
                </a:cubicBezTo>
                <a:cubicBezTo>
                  <a:pt x="248" y="0"/>
                  <a:pt x="248" y="0"/>
                  <a:pt x="248" y="0"/>
                </a:cubicBezTo>
                <a:cubicBezTo>
                  <a:pt x="259" y="0"/>
                  <a:pt x="270" y="4"/>
                  <a:pt x="279" y="11"/>
                </a:cubicBezTo>
                <a:cubicBezTo>
                  <a:pt x="289" y="19"/>
                  <a:pt x="295" y="28"/>
                  <a:pt x="298" y="39"/>
                </a:cubicBezTo>
                <a:cubicBezTo>
                  <a:pt x="316" y="113"/>
                  <a:pt x="316" y="113"/>
                  <a:pt x="316" y="113"/>
                </a:cubicBezTo>
                <a:cubicBezTo>
                  <a:pt x="321" y="113"/>
                  <a:pt x="321" y="113"/>
                  <a:pt x="321" y="113"/>
                </a:cubicBezTo>
                <a:cubicBezTo>
                  <a:pt x="332" y="113"/>
                  <a:pt x="341" y="117"/>
                  <a:pt x="349" y="124"/>
                </a:cubicBezTo>
                <a:cubicBezTo>
                  <a:pt x="357" y="132"/>
                  <a:pt x="360" y="141"/>
                  <a:pt x="360" y="152"/>
                </a:cubicBezTo>
                <a:close/>
              </a:path>
            </a:pathLst>
          </a:custGeom>
          <a:solidFill>
            <a:schemeClr val="bg1"/>
          </a:solidFill>
          <a:ln>
            <a:solidFill>
              <a:schemeClr val="accent1"/>
            </a:solidFill>
          </a:ln>
        </p:spPr>
        <p:txBody>
          <a:bodyPr vert="horz" wrap="square" lIns="91440" tIns="45720" rIns="91440" bIns="45720" numCol="1" anchor="t" anchorCtr="0" compatLnSpc="1">
            <a:prstTxWarp prst="textNoShape">
              <a:avLst/>
            </a:prstTxWarp>
          </a:bodyPr>
          <a:lstStyle/>
          <a:p>
            <a:endParaRPr lang="uk-UA"/>
          </a:p>
        </p:txBody>
      </p:sp>
      <p:sp>
        <p:nvSpPr>
          <p:cNvPr id="54" name="Freeform 154">
            <a:extLst>
              <a:ext uri="{FF2B5EF4-FFF2-40B4-BE49-F238E27FC236}">
                <a16:creationId xmlns:a16="http://schemas.microsoft.com/office/drawing/2014/main" id="{10D4E9E4-BCAD-43B2-B12D-6E4206F8C522}"/>
              </a:ext>
            </a:extLst>
          </p:cNvPr>
          <p:cNvSpPr>
            <a:spLocks noEditPoints="1"/>
          </p:cNvSpPr>
          <p:nvPr/>
        </p:nvSpPr>
        <p:spPr bwMode="auto">
          <a:xfrm>
            <a:off x="2828687" y="1525298"/>
            <a:ext cx="334275" cy="274235"/>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154">
            <a:extLst>
              <a:ext uri="{FF2B5EF4-FFF2-40B4-BE49-F238E27FC236}">
                <a16:creationId xmlns:a16="http://schemas.microsoft.com/office/drawing/2014/main" id="{5C5ED877-9FB4-4AC0-B6AB-3B40DAA53BBA}"/>
              </a:ext>
            </a:extLst>
          </p:cNvPr>
          <p:cNvSpPr>
            <a:spLocks noEditPoints="1"/>
          </p:cNvSpPr>
          <p:nvPr/>
        </p:nvSpPr>
        <p:spPr bwMode="auto">
          <a:xfrm>
            <a:off x="8948091" y="1783751"/>
            <a:ext cx="334275" cy="274235"/>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252">
            <a:extLst>
              <a:ext uri="{FF2B5EF4-FFF2-40B4-BE49-F238E27FC236}">
                <a16:creationId xmlns:a16="http://schemas.microsoft.com/office/drawing/2014/main" id="{EF6813F5-A685-4023-A128-33211696ECBD}"/>
              </a:ext>
            </a:extLst>
          </p:cNvPr>
          <p:cNvSpPr>
            <a:spLocks noEditPoints="1"/>
          </p:cNvSpPr>
          <p:nvPr/>
        </p:nvSpPr>
        <p:spPr bwMode="auto">
          <a:xfrm>
            <a:off x="2795541" y="2722994"/>
            <a:ext cx="334275" cy="243404"/>
          </a:xfrm>
          <a:custGeom>
            <a:avLst/>
            <a:gdLst>
              <a:gd name="T0" fmla="*/ 32 w 176"/>
              <a:gd name="T1" fmla="*/ 52 h 128"/>
              <a:gd name="T2" fmla="*/ 48 w 176"/>
              <a:gd name="T3" fmla="*/ 52 h 128"/>
              <a:gd name="T4" fmla="*/ 140 w 176"/>
              <a:gd name="T5" fmla="*/ 8 h 128"/>
              <a:gd name="T6" fmla="*/ 36 w 176"/>
              <a:gd name="T7" fmla="*/ 0 h 128"/>
              <a:gd name="T8" fmla="*/ 20 w 176"/>
              <a:gd name="T9" fmla="*/ 24 h 128"/>
              <a:gd name="T10" fmla="*/ 156 w 176"/>
              <a:gd name="T11" fmla="*/ 16 h 128"/>
              <a:gd name="T12" fmla="*/ 20 w 176"/>
              <a:gd name="T13" fmla="*/ 24 h 128"/>
              <a:gd name="T14" fmla="*/ 0 w 176"/>
              <a:gd name="T15" fmla="*/ 40 h 128"/>
              <a:gd name="T16" fmla="*/ 168 w 176"/>
              <a:gd name="T17" fmla="*/ 128 h 128"/>
              <a:gd name="T18" fmla="*/ 168 w 176"/>
              <a:gd name="T19" fmla="*/ 32 h 128"/>
              <a:gd name="T20" fmla="*/ 12 w 176"/>
              <a:gd name="T21" fmla="*/ 48 h 128"/>
              <a:gd name="T22" fmla="*/ 12 w 176"/>
              <a:gd name="T23" fmla="*/ 120 h 128"/>
              <a:gd name="T24" fmla="*/ 16 w 176"/>
              <a:gd name="T25" fmla="*/ 116 h 128"/>
              <a:gd name="T26" fmla="*/ 160 w 176"/>
              <a:gd name="T27" fmla="*/ 116 h 128"/>
              <a:gd name="T28" fmla="*/ 164 w 176"/>
              <a:gd name="T29" fmla="*/ 120 h 128"/>
              <a:gd name="T30" fmla="*/ 152 w 176"/>
              <a:gd name="T31" fmla="*/ 116 h 128"/>
              <a:gd name="T32" fmla="*/ 24 w 176"/>
              <a:gd name="T33" fmla="*/ 116 h 128"/>
              <a:gd name="T34" fmla="*/ 8 w 176"/>
              <a:gd name="T35" fmla="*/ 55 h 128"/>
              <a:gd name="T36" fmla="*/ 23 w 176"/>
              <a:gd name="T37" fmla="*/ 40 h 128"/>
              <a:gd name="T38" fmla="*/ 164 w 176"/>
              <a:gd name="T39" fmla="*/ 56 h 128"/>
              <a:gd name="T40" fmla="*/ 164 w 176"/>
              <a:gd name="T41" fmla="*/ 48 h 128"/>
              <a:gd name="T42" fmla="*/ 168 w 176"/>
              <a:gd name="T43" fmla="*/ 44 h 128"/>
              <a:gd name="T44" fmla="*/ 132 w 176"/>
              <a:gd name="T45" fmla="*/ 104 h 128"/>
              <a:gd name="T46" fmla="*/ 140 w 176"/>
              <a:gd name="T47" fmla="*/ 112 h 128"/>
              <a:gd name="T48" fmla="*/ 88 w 176"/>
              <a:gd name="T49" fmla="*/ 48 h 128"/>
              <a:gd name="T50" fmla="*/ 120 w 176"/>
              <a:gd name="T51" fmla="*/ 80 h 128"/>
              <a:gd name="T52" fmla="*/ 98 w 176"/>
              <a:gd name="T53" fmla="*/ 97 h 128"/>
              <a:gd name="T54" fmla="*/ 90 w 176"/>
              <a:gd name="T55" fmla="*/ 104 h 128"/>
              <a:gd name="T56" fmla="*/ 82 w 176"/>
              <a:gd name="T57" fmla="*/ 99 h 128"/>
              <a:gd name="T58" fmla="*/ 74 w 176"/>
              <a:gd name="T59" fmla="*/ 88 h 128"/>
              <a:gd name="T60" fmla="*/ 86 w 176"/>
              <a:gd name="T61" fmla="*/ 95 h 128"/>
              <a:gd name="T62" fmla="*/ 79 w 176"/>
              <a:gd name="T63" fmla="*/ 79 h 128"/>
              <a:gd name="T64" fmla="*/ 76 w 176"/>
              <a:gd name="T65" fmla="*/ 66 h 128"/>
              <a:gd name="T66" fmla="*/ 86 w 176"/>
              <a:gd name="T67" fmla="*/ 60 h 128"/>
              <a:gd name="T68" fmla="*/ 90 w 176"/>
              <a:gd name="T69" fmla="*/ 60 h 128"/>
              <a:gd name="T70" fmla="*/ 100 w 176"/>
              <a:gd name="T71" fmla="*/ 66 h 128"/>
              <a:gd name="T72" fmla="*/ 93 w 176"/>
              <a:gd name="T73" fmla="*/ 66 h 128"/>
              <a:gd name="T74" fmla="*/ 94 w 176"/>
              <a:gd name="T75" fmla="*/ 77 h 128"/>
              <a:gd name="T76" fmla="*/ 102 w 176"/>
              <a:gd name="T77" fmla="*/ 88 h 128"/>
              <a:gd name="T78" fmla="*/ 92 w 176"/>
              <a:gd name="T79" fmla="*/ 83 h 128"/>
              <a:gd name="T80" fmla="*/ 94 w 176"/>
              <a:gd name="T81" fmla="*/ 94 h 128"/>
              <a:gd name="T82" fmla="*/ 94 w 176"/>
              <a:gd name="T83" fmla="*/ 85 h 128"/>
              <a:gd name="T84" fmla="*/ 83 w 176"/>
              <a:gd name="T85" fmla="*/ 74 h 128"/>
              <a:gd name="T86" fmla="*/ 86 w 176"/>
              <a:gd name="T87"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8">
                <a:moveTo>
                  <a:pt x="44" y="48"/>
                </a:moveTo>
                <a:cubicBezTo>
                  <a:pt x="36" y="48"/>
                  <a:pt x="36" y="48"/>
                  <a:pt x="36" y="48"/>
                </a:cubicBezTo>
                <a:cubicBezTo>
                  <a:pt x="34" y="48"/>
                  <a:pt x="32" y="50"/>
                  <a:pt x="32" y="52"/>
                </a:cubicBezTo>
                <a:cubicBezTo>
                  <a:pt x="32" y="54"/>
                  <a:pt x="34" y="56"/>
                  <a:pt x="36" y="56"/>
                </a:cubicBezTo>
                <a:cubicBezTo>
                  <a:pt x="44" y="56"/>
                  <a:pt x="44" y="56"/>
                  <a:pt x="44" y="56"/>
                </a:cubicBezTo>
                <a:cubicBezTo>
                  <a:pt x="46" y="56"/>
                  <a:pt x="48" y="54"/>
                  <a:pt x="48" y="52"/>
                </a:cubicBezTo>
                <a:cubicBezTo>
                  <a:pt x="48" y="50"/>
                  <a:pt x="46" y="48"/>
                  <a:pt x="44" y="48"/>
                </a:cubicBezTo>
                <a:moveTo>
                  <a:pt x="36" y="8"/>
                </a:moveTo>
                <a:cubicBezTo>
                  <a:pt x="140" y="8"/>
                  <a:pt x="140" y="8"/>
                  <a:pt x="140" y="8"/>
                </a:cubicBezTo>
                <a:cubicBezTo>
                  <a:pt x="142" y="8"/>
                  <a:pt x="144" y="6"/>
                  <a:pt x="144" y="4"/>
                </a:cubicBezTo>
                <a:cubicBezTo>
                  <a:pt x="144" y="2"/>
                  <a:pt x="142" y="0"/>
                  <a:pt x="140" y="0"/>
                </a:cubicBezTo>
                <a:cubicBezTo>
                  <a:pt x="36" y="0"/>
                  <a:pt x="36" y="0"/>
                  <a:pt x="36" y="0"/>
                </a:cubicBezTo>
                <a:cubicBezTo>
                  <a:pt x="34" y="0"/>
                  <a:pt x="32" y="2"/>
                  <a:pt x="32" y="4"/>
                </a:cubicBezTo>
                <a:cubicBezTo>
                  <a:pt x="32" y="6"/>
                  <a:pt x="34" y="8"/>
                  <a:pt x="36" y="8"/>
                </a:cubicBezTo>
                <a:moveTo>
                  <a:pt x="20" y="24"/>
                </a:moveTo>
                <a:cubicBezTo>
                  <a:pt x="156" y="24"/>
                  <a:pt x="156" y="24"/>
                  <a:pt x="156" y="24"/>
                </a:cubicBezTo>
                <a:cubicBezTo>
                  <a:pt x="158" y="24"/>
                  <a:pt x="160" y="22"/>
                  <a:pt x="160" y="20"/>
                </a:cubicBezTo>
                <a:cubicBezTo>
                  <a:pt x="160" y="18"/>
                  <a:pt x="158" y="16"/>
                  <a:pt x="156" y="16"/>
                </a:cubicBezTo>
                <a:cubicBezTo>
                  <a:pt x="20" y="16"/>
                  <a:pt x="20" y="16"/>
                  <a:pt x="20" y="16"/>
                </a:cubicBezTo>
                <a:cubicBezTo>
                  <a:pt x="18" y="16"/>
                  <a:pt x="16" y="18"/>
                  <a:pt x="16" y="20"/>
                </a:cubicBezTo>
                <a:cubicBezTo>
                  <a:pt x="16" y="22"/>
                  <a:pt x="18" y="24"/>
                  <a:pt x="20" y="24"/>
                </a:cubicBezTo>
                <a:moveTo>
                  <a:pt x="168" y="32"/>
                </a:moveTo>
                <a:cubicBezTo>
                  <a:pt x="8" y="32"/>
                  <a:pt x="8" y="32"/>
                  <a:pt x="8" y="32"/>
                </a:cubicBezTo>
                <a:cubicBezTo>
                  <a:pt x="4" y="32"/>
                  <a:pt x="0" y="36"/>
                  <a:pt x="0" y="40"/>
                </a:cubicBezTo>
                <a:cubicBezTo>
                  <a:pt x="0" y="120"/>
                  <a:pt x="0" y="120"/>
                  <a:pt x="0" y="120"/>
                </a:cubicBezTo>
                <a:cubicBezTo>
                  <a:pt x="0" y="124"/>
                  <a:pt x="4" y="128"/>
                  <a:pt x="8" y="128"/>
                </a:cubicBezTo>
                <a:cubicBezTo>
                  <a:pt x="168" y="128"/>
                  <a:pt x="168" y="128"/>
                  <a:pt x="168" y="128"/>
                </a:cubicBezTo>
                <a:cubicBezTo>
                  <a:pt x="172" y="128"/>
                  <a:pt x="176" y="124"/>
                  <a:pt x="176" y="120"/>
                </a:cubicBezTo>
                <a:cubicBezTo>
                  <a:pt x="176" y="40"/>
                  <a:pt x="176" y="40"/>
                  <a:pt x="176" y="40"/>
                </a:cubicBezTo>
                <a:cubicBezTo>
                  <a:pt x="176" y="36"/>
                  <a:pt x="172" y="32"/>
                  <a:pt x="168" y="32"/>
                </a:cubicBezTo>
                <a:moveTo>
                  <a:pt x="12" y="40"/>
                </a:moveTo>
                <a:cubicBezTo>
                  <a:pt x="14" y="40"/>
                  <a:pt x="16" y="42"/>
                  <a:pt x="16" y="44"/>
                </a:cubicBezTo>
                <a:cubicBezTo>
                  <a:pt x="16" y="46"/>
                  <a:pt x="14" y="48"/>
                  <a:pt x="12" y="48"/>
                </a:cubicBezTo>
                <a:cubicBezTo>
                  <a:pt x="10" y="48"/>
                  <a:pt x="8" y="46"/>
                  <a:pt x="8" y="44"/>
                </a:cubicBezTo>
                <a:cubicBezTo>
                  <a:pt x="8" y="42"/>
                  <a:pt x="10" y="40"/>
                  <a:pt x="12" y="40"/>
                </a:cubicBezTo>
                <a:moveTo>
                  <a:pt x="12" y="120"/>
                </a:moveTo>
                <a:cubicBezTo>
                  <a:pt x="10" y="120"/>
                  <a:pt x="8" y="118"/>
                  <a:pt x="8" y="116"/>
                </a:cubicBezTo>
                <a:cubicBezTo>
                  <a:pt x="8" y="114"/>
                  <a:pt x="10" y="112"/>
                  <a:pt x="12" y="112"/>
                </a:cubicBezTo>
                <a:cubicBezTo>
                  <a:pt x="14" y="112"/>
                  <a:pt x="16" y="114"/>
                  <a:pt x="16" y="116"/>
                </a:cubicBezTo>
                <a:cubicBezTo>
                  <a:pt x="16" y="118"/>
                  <a:pt x="14" y="120"/>
                  <a:pt x="12" y="120"/>
                </a:cubicBezTo>
                <a:moveTo>
                  <a:pt x="164" y="120"/>
                </a:moveTo>
                <a:cubicBezTo>
                  <a:pt x="162" y="120"/>
                  <a:pt x="160" y="118"/>
                  <a:pt x="160" y="116"/>
                </a:cubicBezTo>
                <a:cubicBezTo>
                  <a:pt x="160" y="114"/>
                  <a:pt x="162" y="112"/>
                  <a:pt x="164" y="112"/>
                </a:cubicBezTo>
                <a:cubicBezTo>
                  <a:pt x="166" y="112"/>
                  <a:pt x="168" y="114"/>
                  <a:pt x="168" y="116"/>
                </a:cubicBezTo>
                <a:cubicBezTo>
                  <a:pt x="168" y="118"/>
                  <a:pt x="166" y="120"/>
                  <a:pt x="164" y="120"/>
                </a:cubicBezTo>
                <a:moveTo>
                  <a:pt x="168" y="105"/>
                </a:moveTo>
                <a:cubicBezTo>
                  <a:pt x="167" y="104"/>
                  <a:pt x="165" y="104"/>
                  <a:pt x="164" y="104"/>
                </a:cubicBezTo>
                <a:cubicBezTo>
                  <a:pt x="157" y="104"/>
                  <a:pt x="152" y="109"/>
                  <a:pt x="152" y="116"/>
                </a:cubicBezTo>
                <a:cubicBezTo>
                  <a:pt x="152" y="117"/>
                  <a:pt x="152" y="119"/>
                  <a:pt x="153" y="120"/>
                </a:cubicBezTo>
                <a:cubicBezTo>
                  <a:pt x="23" y="120"/>
                  <a:pt x="23" y="120"/>
                  <a:pt x="23" y="120"/>
                </a:cubicBezTo>
                <a:cubicBezTo>
                  <a:pt x="24" y="119"/>
                  <a:pt x="24" y="117"/>
                  <a:pt x="24" y="116"/>
                </a:cubicBezTo>
                <a:cubicBezTo>
                  <a:pt x="24" y="109"/>
                  <a:pt x="19" y="104"/>
                  <a:pt x="12" y="104"/>
                </a:cubicBezTo>
                <a:cubicBezTo>
                  <a:pt x="11" y="104"/>
                  <a:pt x="9" y="104"/>
                  <a:pt x="8" y="105"/>
                </a:cubicBezTo>
                <a:cubicBezTo>
                  <a:pt x="8" y="55"/>
                  <a:pt x="8" y="55"/>
                  <a:pt x="8" y="55"/>
                </a:cubicBezTo>
                <a:cubicBezTo>
                  <a:pt x="9" y="56"/>
                  <a:pt x="11" y="56"/>
                  <a:pt x="12" y="56"/>
                </a:cubicBezTo>
                <a:cubicBezTo>
                  <a:pt x="19" y="56"/>
                  <a:pt x="24" y="51"/>
                  <a:pt x="24" y="44"/>
                </a:cubicBezTo>
                <a:cubicBezTo>
                  <a:pt x="24" y="43"/>
                  <a:pt x="24" y="41"/>
                  <a:pt x="23" y="40"/>
                </a:cubicBezTo>
                <a:cubicBezTo>
                  <a:pt x="153" y="40"/>
                  <a:pt x="153" y="40"/>
                  <a:pt x="153" y="40"/>
                </a:cubicBezTo>
                <a:cubicBezTo>
                  <a:pt x="152" y="41"/>
                  <a:pt x="152" y="43"/>
                  <a:pt x="152" y="44"/>
                </a:cubicBezTo>
                <a:cubicBezTo>
                  <a:pt x="152" y="51"/>
                  <a:pt x="157" y="56"/>
                  <a:pt x="164" y="56"/>
                </a:cubicBezTo>
                <a:cubicBezTo>
                  <a:pt x="165" y="56"/>
                  <a:pt x="167" y="56"/>
                  <a:pt x="168" y="55"/>
                </a:cubicBezTo>
                <a:lnTo>
                  <a:pt x="168" y="105"/>
                </a:lnTo>
                <a:close/>
                <a:moveTo>
                  <a:pt x="164" y="48"/>
                </a:moveTo>
                <a:cubicBezTo>
                  <a:pt x="162" y="48"/>
                  <a:pt x="160" y="46"/>
                  <a:pt x="160" y="44"/>
                </a:cubicBezTo>
                <a:cubicBezTo>
                  <a:pt x="160" y="42"/>
                  <a:pt x="162" y="40"/>
                  <a:pt x="164" y="40"/>
                </a:cubicBezTo>
                <a:cubicBezTo>
                  <a:pt x="166" y="40"/>
                  <a:pt x="168" y="42"/>
                  <a:pt x="168" y="44"/>
                </a:cubicBezTo>
                <a:cubicBezTo>
                  <a:pt x="168" y="46"/>
                  <a:pt x="166" y="48"/>
                  <a:pt x="164" y="48"/>
                </a:cubicBezTo>
                <a:moveTo>
                  <a:pt x="140" y="104"/>
                </a:moveTo>
                <a:cubicBezTo>
                  <a:pt x="132" y="104"/>
                  <a:pt x="132" y="104"/>
                  <a:pt x="132" y="104"/>
                </a:cubicBezTo>
                <a:cubicBezTo>
                  <a:pt x="130" y="104"/>
                  <a:pt x="128" y="106"/>
                  <a:pt x="128" y="108"/>
                </a:cubicBezTo>
                <a:cubicBezTo>
                  <a:pt x="128" y="110"/>
                  <a:pt x="130" y="112"/>
                  <a:pt x="132" y="112"/>
                </a:cubicBezTo>
                <a:cubicBezTo>
                  <a:pt x="140" y="112"/>
                  <a:pt x="140" y="112"/>
                  <a:pt x="140" y="112"/>
                </a:cubicBezTo>
                <a:cubicBezTo>
                  <a:pt x="142" y="112"/>
                  <a:pt x="144" y="110"/>
                  <a:pt x="144" y="108"/>
                </a:cubicBezTo>
                <a:cubicBezTo>
                  <a:pt x="144" y="106"/>
                  <a:pt x="142" y="104"/>
                  <a:pt x="140" y="104"/>
                </a:cubicBezTo>
                <a:moveTo>
                  <a:pt x="88" y="48"/>
                </a:moveTo>
                <a:cubicBezTo>
                  <a:pt x="70" y="48"/>
                  <a:pt x="56" y="62"/>
                  <a:pt x="56" y="80"/>
                </a:cubicBezTo>
                <a:cubicBezTo>
                  <a:pt x="56" y="98"/>
                  <a:pt x="70" y="112"/>
                  <a:pt x="88" y="112"/>
                </a:cubicBezTo>
                <a:cubicBezTo>
                  <a:pt x="106" y="112"/>
                  <a:pt x="120" y="98"/>
                  <a:pt x="120" y="80"/>
                </a:cubicBezTo>
                <a:cubicBezTo>
                  <a:pt x="120" y="62"/>
                  <a:pt x="106" y="48"/>
                  <a:pt x="88" y="48"/>
                </a:cubicBezTo>
                <a:moveTo>
                  <a:pt x="101" y="93"/>
                </a:moveTo>
                <a:cubicBezTo>
                  <a:pt x="100" y="95"/>
                  <a:pt x="99" y="96"/>
                  <a:pt x="98" y="97"/>
                </a:cubicBezTo>
                <a:cubicBezTo>
                  <a:pt x="97" y="98"/>
                  <a:pt x="96" y="99"/>
                  <a:pt x="94" y="99"/>
                </a:cubicBezTo>
                <a:cubicBezTo>
                  <a:pt x="93" y="100"/>
                  <a:pt x="91" y="100"/>
                  <a:pt x="90" y="100"/>
                </a:cubicBezTo>
                <a:cubicBezTo>
                  <a:pt x="90" y="104"/>
                  <a:pt x="90" y="104"/>
                  <a:pt x="90" y="104"/>
                </a:cubicBezTo>
                <a:cubicBezTo>
                  <a:pt x="86" y="104"/>
                  <a:pt x="86" y="104"/>
                  <a:pt x="86" y="104"/>
                </a:cubicBezTo>
                <a:cubicBezTo>
                  <a:pt x="86" y="100"/>
                  <a:pt x="86" y="100"/>
                  <a:pt x="86" y="100"/>
                </a:cubicBezTo>
                <a:cubicBezTo>
                  <a:pt x="84" y="100"/>
                  <a:pt x="83" y="100"/>
                  <a:pt x="82" y="99"/>
                </a:cubicBezTo>
                <a:cubicBezTo>
                  <a:pt x="80" y="99"/>
                  <a:pt x="79" y="98"/>
                  <a:pt x="77" y="97"/>
                </a:cubicBezTo>
                <a:cubicBezTo>
                  <a:pt x="76" y="96"/>
                  <a:pt x="75" y="94"/>
                  <a:pt x="75" y="93"/>
                </a:cubicBezTo>
                <a:cubicBezTo>
                  <a:pt x="74" y="91"/>
                  <a:pt x="74" y="90"/>
                  <a:pt x="74" y="88"/>
                </a:cubicBezTo>
                <a:cubicBezTo>
                  <a:pt x="80" y="88"/>
                  <a:pt x="80" y="88"/>
                  <a:pt x="80" y="88"/>
                </a:cubicBezTo>
                <a:cubicBezTo>
                  <a:pt x="80" y="90"/>
                  <a:pt x="80" y="92"/>
                  <a:pt x="82" y="93"/>
                </a:cubicBezTo>
                <a:cubicBezTo>
                  <a:pt x="83" y="95"/>
                  <a:pt x="84" y="95"/>
                  <a:pt x="86" y="95"/>
                </a:cubicBezTo>
                <a:cubicBezTo>
                  <a:pt x="86" y="82"/>
                  <a:pt x="86" y="82"/>
                  <a:pt x="86" y="82"/>
                </a:cubicBezTo>
                <a:cubicBezTo>
                  <a:pt x="85" y="82"/>
                  <a:pt x="84" y="81"/>
                  <a:pt x="82" y="81"/>
                </a:cubicBezTo>
                <a:cubicBezTo>
                  <a:pt x="81" y="80"/>
                  <a:pt x="80" y="79"/>
                  <a:pt x="79" y="79"/>
                </a:cubicBezTo>
                <a:cubicBezTo>
                  <a:pt x="77" y="78"/>
                  <a:pt x="76" y="77"/>
                  <a:pt x="76" y="75"/>
                </a:cubicBezTo>
                <a:cubicBezTo>
                  <a:pt x="75" y="74"/>
                  <a:pt x="75" y="72"/>
                  <a:pt x="75" y="70"/>
                </a:cubicBezTo>
                <a:cubicBezTo>
                  <a:pt x="75" y="69"/>
                  <a:pt x="75" y="67"/>
                  <a:pt x="76" y="66"/>
                </a:cubicBezTo>
                <a:cubicBezTo>
                  <a:pt x="76" y="64"/>
                  <a:pt x="77" y="63"/>
                  <a:pt x="78" y="62"/>
                </a:cubicBezTo>
                <a:cubicBezTo>
                  <a:pt x="79" y="61"/>
                  <a:pt x="81" y="61"/>
                  <a:pt x="82" y="60"/>
                </a:cubicBezTo>
                <a:cubicBezTo>
                  <a:pt x="84" y="60"/>
                  <a:pt x="85" y="60"/>
                  <a:pt x="86" y="60"/>
                </a:cubicBezTo>
                <a:cubicBezTo>
                  <a:pt x="86" y="56"/>
                  <a:pt x="86" y="56"/>
                  <a:pt x="86" y="56"/>
                </a:cubicBezTo>
                <a:cubicBezTo>
                  <a:pt x="90" y="56"/>
                  <a:pt x="90" y="56"/>
                  <a:pt x="90" y="56"/>
                </a:cubicBezTo>
                <a:cubicBezTo>
                  <a:pt x="90" y="60"/>
                  <a:pt x="90" y="60"/>
                  <a:pt x="90" y="60"/>
                </a:cubicBezTo>
                <a:cubicBezTo>
                  <a:pt x="91" y="60"/>
                  <a:pt x="92" y="60"/>
                  <a:pt x="94" y="60"/>
                </a:cubicBezTo>
                <a:cubicBezTo>
                  <a:pt x="95" y="61"/>
                  <a:pt x="96" y="61"/>
                  <a:pt x="97" y="62"/>
                </a:cubicBezTo>
                <a:cubicBezTo>
                  <a:pt x="99" y="63"/>
                  <a:pt x="99" y="64"/>
                  <a:pt x="100" y="66"/>
                </a:cubicBezTo>
                <a:cubicBezTo>
                  <a:pt x="101" y="67"/>
                  <a:pt x="101" y="68"/>
                  <a:pt x="101" y="70"/>
                </a:cubicBezTo>
                <a:cubicBezTo>
                  <a:pt x="95" y="70"/>
                  <a:pt x="95" y="70"/>
                  <a:pt x="95" y="70"/>
                </a:cubicBezTo>
                <a:cubicBezTo>
                  <a:pt x="95" y="68"/>
                  <a:pt x="94" y="67"/>
                  <a:pt x="93" y="66"/>
                </a:cubicBezTo>
                <a:cubicBezTo>
                  <a:pt x="93" y="65"/>
                  <a:pt x="92" y="64"/>
                  <a:pt x="90" y="64"/>
                </a:cubicBezTo>
                <a:cubicBezTo>
                  <a:pt x="90" y="76"/>
                  <a:pt x="90" y="76"/>
                  <a:pt x="90" y="76"/>
                </a:cubicBezTo>
                <a:cubicBezTo>
                  <a:pt x="91" y="76"/>
                  <a:pt x="92" y="77"/>
                  <a:pt x="94" y="77"/>
                </a:cubicBezTo>
                <a:cubicBezTo>
                  <a:pt x="95" y="78"/>
                  <a:pt x="97" y="79"/>
                  <a:pt x="98" y="80"/>
                </a:cubicBezTo>
                <a:cubicBezTo>
                  <a:pt x="99" y="81"/>
                  <a:pt x="100" y="82"/>
                  <a:pt x="101" y="83"/>
                </a:cubicBezTo>
                <a:cubicBezTo>
                  <a:pt x="102" y="84"/>
                  <a:pt x="102" y="86"/>
                  <a:pt x="102" y="88"/>
                </a:cubicBezTo>
                <a:cubicBezTo>
                  <a:pt x="102" y="90"/>
                  <a:pt x="102" y="92"/>
                  <a:pt x="101" y="93"/>
                </a:cubicBezTo>
                <a:moveTo>
                  <a:pt x="94" y="85"/>
                </a:moveTo>
                <a:cubicBezTo>
                  <a:pt x="93" y="84"/>
                  <a:pt x="92" y="84"/>
                  <a:pt x="92" y="83"/>
                </a:cubicBezTo>
                <a:cubicBezTo>
                  <a:pt x="91" y="83"/>
                  <a:pt x="90" y="83"/>
                  <a:pt x="90" y="83"/>
                </a:cubicBezTo>
                <a:cubicBezTo>
                  <a:pt x="90" y="95"/>
                  <a:pt x="90" y="95"/>
                  <a:pt x="90" y="95"/>
                </a:cubicBezTo>
                <a:cubicBezTo>
                  <a:pt x="92" y="95"/>
                  <a:pt x="93" y="95"/>
                  <a:pt x="94" y="94"/>
                </a:cubicBezTo>
                <a:cubicBezTo>
                  <a:pt x="95" y="93"/>
                  <a:pt x="96" y="91"/>
                  <a:pt x="96" y="89"/>
                </a:cubicBezTo>
                <a:cubicBezTo>
                  <a:pt x="96" y="88"/>
                  <a:pt x="96" y="87"/>
                  <a:pt x="95" y="86"/>
                </a:cubicBezTo>
                <a:cubicBezTo>
                  <a:pt x="95" y="86"/>
                  <a:pt x="94" y="85"/>
                  <a:pt x="94" y="85"/>
                </a:cubicBezTo>
                <a:moveTo>
                  <a:pt x="81" y="70"/>
                </a:moveTo>
                <a:cubicBezTo>
                  <a:pt x="81" y="71"/>
                  <a:pt x="81" y="71"/>
                  <a:pt x="81" y="72"/>
                </a:cubicBezTo>
                <a:cubicBezTo>
                  <a:pt x="82" y="73"/>
                  <a:pt x="82" y="73"/>
                  <a:pt x="83" y="74"/>
                </a:cubicBezTo>
                <a:cubicBezTo>
                  <a:pt x="83" y="74"/>
                  <a:pt x="84" y="74"/>
                  <a:pt x="85" y="75"/>
                </a:cubicBezTo>
                <a:cubicBezTo>
                  <a:pt x="85" y="75"/>
                  <a:pt x="86" y="75"/>
                  <a:pt x="86" y="75"/>
                </a:cubicBezTo>
                <a:cubicBezTo>
                  <a:pt x="86" y="64"/>
                  <a:pt x="86" y="64"/>
                  <a:pt x="86" y="64"/>
                </a:cubicBezTo>
                <a:cubicBezTo>
                  <a:pt x="84" y="64"/>
                  <a:pt x="83" y="65"/>
                  <a:pt x="82" y="66"/>
                </a:cubicBezTo>
                <a:cubicBezTo>
                  <a:pt x="81" y="67"/>
                  <a:pt x="81" y="68"/>
                  <a:pt x="81" y="7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252">
            <a:extLst>
              <a:ext uri="{FF2B5EF4-FFF2-40B4-BE49-F238E27FC236}">
                <a16:creationId xmlns:a16="http://schemas.microsoft.com/office/drawing/2014/main" id="{2B04DDEC-DE09-42F3-A2F9-1627497D64BB}"/>
              </a:ext>
            </a:extLst>
          </p:cNvPr>
          <p:cNvSpPr>
            <a:spLocks noEditPoints="1"/>
          </p:cNvSpPr>
          <p:nvPr/>
        </p:nvSpPr>
        <p:spPr bwMode="auto">
          <a:xfrm>
            <a:off x="8899383" y="2925671"/>
            <a:ext cx="334275" cy="243404"/>
          </a:xfrm>
          <a:custGeom>
            <a:avLst/>
            <a:gdLst>
              <a:gd name="T0" fmla="*/ 32 w 176"/>
              <a:gd name="T1" fmla="*/ 52 h 128"/>
              <a:gd name="T2" fmla="*/ 48 w 176"/>
              <a:gd name="T3" fmla="*/ 52 h 128"/>
              <a:gd name="T4" fmla="*/ 140 w 176"/>
              <a:gd name="T5" fmla="*/ 8 h 128"/>
              <a:gd name="T6" fmla="*/ 36 w 176"/>
              <a:gd name="T7" fmla="*/ 0 h 128"/>
              <a:gd name="T8" fmla="*/ 20 w 176"/>
              <a:gd name="T9" fmla="*/ 24 h 128"/>
              <a:gd name="T10" fmla="*/ 156 w 176"/>
              <a:gd name="T11" fmla="*/ 16 h 128"/>
              <a:gd name="T12" fmla="*/ 20 w 176"/>
              <a:gd name="T13" fmla="*/ 24 h 128"/>
              <a:gd name="T14" fmla="*/ 0 w 176"/>
              <a:gd name="T15" fmla="*/ 40 h 128"/>
              <a:gd name="T16" fmla="*/ 168 w 176"/>
              <a:gd name="T17" fmla="*/ 128 h 128"/>
              <a:gd name="T18" fmla="*/ 168 w 176"/>
              <a:gd name="T19" fmla="*/ 32 h 128"/>
              <a:gd name="T20" fmla="*/ 12 w 176"/>
              <a:gd name="T21" fmla="*/ 48 h 128"/>
              <a:gd name="T22" fmla="*/ 12 w 176"/>
              <a:gd name="T23" fmla="*/ 120 h 128"/>
              <a:gd name="T24" fmla="*/ 16 w 176"/>
              <a:gd name="T25" fmla="*/ 116 h 128"/>
              <a:gd name="T26" fmla="*/ 160 w 176"/>
              <a:gd name="T27" fmla="*/ 116 h 128"/>
              <a:gd name="T28" fmla="*/ 164 w 176"/>
              <a:gd name="T29" fmla="*/ 120 h 128"/>
              <a:gd name="T30" fmla="*/ 152 w 176"/>
              <a:gd name="T31" fmla="*/ 116 h 128"/>
              <a:gd name="T32" fmla="*/ 24 w 176"/>
              <a:gd name="T33" fmla="*/ 116 h 128"/>
              <a:gd name="T34" fmla="*/ 8 w 176"/>
              <a:gd name="T35" fmla="*/ 55 h 128"/>
              <a:gd name="T36" fmla="*/ 23 w 176"/>
              <a:gd name="T37" fmla="*/ 40 h 128"/>
              <a:gd name="T38" fmla="*/ 164 w 176"/>
              <a:gd name="T39" fmla="*/ 56 h 128"/>
              <a:gd name="T40" fmla="*/ 164 w 176"/>
              <a:gd name="T41" fmla="*/ 48 h 128"/>
              <a:gd name="T42" fmla="*/ 168 w 176"/>
              <a:gd name="T43" fmla="*/ 44 h 128"/>
              <a:gd name="T44" fmla="*/ 132 w 176"/>
              <a:gd name="T45" fmla="*/ 104 h 128"/>
              <a:gd name="T46" fmla="*/ 140 w 176"/>
              <a:gd name="T47" fmla="*/ 112 h 128"/>
              <a:gd name="T48" fmla="*/ 88 w 176"/>
              <a:gd name="T49" fmla="*/ 48 h 128"/>
              <a:gd name="T50" fmla="*/ 120 w 176"/>
              <a:gd name="T51" fmla="*/ 80 h 128"/>
              <a:gd name="T52" fmla="*/ 98 w 176"/>
              <a:gd name="T53" fmla="*/ 97 h 128"/>
              <a:gd name="T54" fmla="*/ 90 w 176"/>
              <a:gd name="T55" fmla="*/ 104 h 128"/>
              <a:gd name="T56" fmla="*/ 82 w 176"/>
              <a:gd name="T57" fmla="*/ 99 h 128"/>
              <a:gd name="T58" fmla="*/ 74 w 176"/>
              <a:gd name="T59" fmla="*/ 88 h 128"/>
              <a:gd name="T60" fmla="*/ 86 w 176"/>
              <a:gd name="T61" fmla="*/ 95 h 128"/>
              <a:gd name="T62" fmla="*/ 79 w 176"/>
              <a:gd name="T63" fmla="*/ 79 h 128"/>
              <a:gd name="T64" fmla="*/ 76 w 176"/>
              <a:gd name="T65" fmla="*/ 66 h 128"/>
              <a:gd name="T66" fmla="*/ 86 w 176"/>
              <a:gd name="T67" fmla="*/ 60 h 128"/>
              <a:gd name="T68" fmla="*/ 90 w 176"/>
              <a:gd name="T69" fmla="*/ 60 h 128"/>
              <a:gd name="T70" fmla="*/ 100 w 176"/>
              <a:gd name="T71" fmla="*/ 66 h 128"/>
              <a:gd name="T72" fmla="*/ 93 w 176"/>
              <a:gd name="T73" fmla="*/ 66 h 128"/>
              <a:gd name="T74" fmla="*/ 94 w 176"/>
              <a:gd name="T75" fmla="*/ 77 h 128"/>
              <a:gd name="T76" fmla="*/ 102 w 176"/>
              <a:gd name="T77" fmla="*/ 88 h 128"/>
              <a:gd name="T78" fmla="*/ 92 w 176"/>
              <a:gd name="T79" fmla="*/ 83 h 128"/>
              <a:gd name="T80" fmla="*/ 94 w 176"/>
              <a:gd name="T81" fmla="*/ 94 h 128"/>
              <a:gd name="T82" fmla="*/ 94 w 176"/>
              <a:gd name="T83" fmla="*/ 85 h 128"/>
              <a:gd name="T84" fmla="*/ 83 w 176"/>
              <a:gd name="T85" fmla="*/ 74 h 128"/>
              <a:gd name="T86" fmla="*/ 86 w 176"/>
              <a:gd name="T87"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8">
                <a:moveTo>
                  <a:pt x="44" y="48"/>
                </a:moveTo>
                <a:cubicBezTo>
                  <a:pt x="36" y="48"/>
                  <a:pt x="36" y="48"/>
                  <a:pt x="36" y="48"/>
                </a:cubicBezTo>
                <a:cubicBezTo>
                  <a:pt x="34" y="48"/>
                  <a:pt x="32" y="50"/>
                  <a:pt x="32" y="52"/>
                </a:cubicBezTo>
                <a:cubicBezTo>
                  <a:pt x="32" y="54"/>
                  <a:pt x="34" y="56"/>
                  <a:pt x="36" y="56"/>
                </a:cubicBezTo>
                <a:cubicBezTo>
                  <a:pt x="44" y="56"/>
                  <a:pt x="44" y="56"/>
                  <a:pt x="44" y="56"/>
                </a:cubicBezTo>
                <a:cubicBezTo>
                  <a:pt x="46" y="56"/>
                  <a:pt x="48" y="54"/>
                  <a:pt x="48" y="52"/>
                </a:cubicBezTo>
                <a:cubicBezTo>
                  <a:pt x="48" y="50"/>
                  <a:pt x="46" y="48"/>
                  <a:pt x="44" y="48"/>
                </a:cubicBezTo>
                <a:moveTo>
                  <a:pt x="36" y="8"/>
                </a:moveTo>
                <a:cubicBezTo>
                  <a:pt x="140" y="8"/>
                  <a:pt x="140" y="8"/>
                  <a:pt x="140" y="8"/>
                </a:cubicBezTo>
                <a:cubicBezTo>
                  <a:pt x="142" y="8"/>
                  <a:pt x="144" y="6"/>
                  <a:pt x="144" y="4"/>
                </a:cubicBezTo>
                <a:cubicBezTo>
                  <a:pt x="144" y="2"/>
                  <a:pt x="142" y="0"/>
                  <a:pt x="140" y="0"/>
                </a:cubicBezTo>
                <a:cubicBezTo>
                  <a:pt x="36" y="0"/>
                  <a:pt x="36" y="0"/>
                  <a:pt x="36" y="0"/>
                </a:cubicBezTo>
                <a:cubicBezTo>
                  <a:pt x="34" y="0"/>
                  <a:pt x="32" y="2"/>
                  <a:pt x="32" y="4"/>
                </a:cubicBezTo>
                <a:cubicBezTo>
                  <a:pt x="32" y="6"/>
                  <a:pt x="34" y="8"/>
                  <a:pt x="36" y="8"/>
                </a:cubicBezTo>
                <a:moveTo>
                  <a:pt x="20" y="24"/>
                </a:moveTo>
                <a:cubicBezTo>
                  <a:pt x="156" y="24"/>
                  <a:pt x="156" y="24"/>
                  <a:pt x="156" y="24"/>
                </a:cubicBezTo>
                <a:cubicBezTo>
                  <a:pt x="158" y="24"/>
                  <a:pt x="160" y="22"/>
                  <a:pt x="160" y="20"/>
                </a:cubicBezTo>
                <a:cubicBezTo>
                  <a:pt x="160" y="18"/>
                  <a:pt x="158" y="16"/>
                  <a:pt x="156" y="16"/>
                </a:cubicBezTo>
                <a:cubicBezTo>
                  <a:pt x="20" y="16"/>
                  <a:pt x="20" y="16"/>
                  <a:pt x="20" y="16"/>
                </a:cubicBezTo>
                <a:cubicBezTo>
                  <a:pt x="18" y="16"/>
                  <a:pt x="16" y="18"/>
                  <a:pt x="16" y="20"/>
                </a:cubicBezTo>
                <a:cubicBezTo>
                  <a:pt x="16" y="22"/>
                  <a:pt x="18" y="24"/>
                  <a:pt x="20" y="24"/>
                </a:cubicBezTo>
                <a:moveTo>
                  <a:pt x="168" y="32"/>
                </a:moveTo>
                <a:cubicBezTo>
                  <a:pt x="8" y="32"/>
                  <a:pt x="8" y="32"/>
                  <a:pt x="8" y="32"/>
                </a:cubicBezTo>
                <a:cubicBezTo>
                  <a:pt x="4" y="32"/>
                  <a:pt x="0" y="36"/>
                  <a:pt x="0" y="40"/>
                </a:cubicBezTo>
                <a:cubicBezTo>
                  <a:pt x="0" y="120"/>
                  <a:pt x="0" y="120"/>
                  <a:pt x="0" y="120"/>
                </a:cubicBezTo>
                <a:cubicBezTo>
                  <a:pt x="0" y="124"/>
                  <a:pt x="4" y="128"/>
                  <a:pt x="8" y="128"/>
                </a:cubicBezTo>
                <a:cubicBezTo>
                  <a:pt x="168" y="128"/>
                  <a:pt x="168" y="128"/>
                  <a:pt x="168" y="128"/>
                </a:cubicBezTo>
                <a:cubicBezTo>
                  <a:pt x="172" y="128"/>
                  <a:pt x="176" y="124"/>
                  <a:pt x="176" y="120"/>
                </a:cubicBezTo>
                <a:cubicBezTo>
                  <a:pt x="176" y="40"/>
                  <a:pt x="176" y="40"/>
                  <a:pt x="176" y="40"/>
                </a:cubicBezTo>
                <a:cubicBezTo>
                  <a:pt x="176" y="36"/>
                  <a:pt x="172" y="32"/>
                  <a:pt x="168" y="32"/>
                </a:cubicBezTo>
                <a:moveTo>
                  <a:pt x="12" y="40"/>
                </a:moveTo>
                <a:cubicBezTo>
                  <a:pt x="14" y="40"/>
                  <a:pt x="16" y="42"/>
                  <a:pt x="16" y="44"/>
                </a:cubicBezTo>
                <a:cubicBezTo>
                  <a:pt x="16" y="46"/>
                  <a:pt x="14" y="48"/>
                  <a:pt x="12" y="48"/>
                </a:cubicBezTo>
                <a:cubicBezTo>
                  <a:pt x="10" y="48"/>
                  <a:pt x="8" y="46"/>
                  <a:pt x="8" y="44"/>
                </a:cubicBezTo>
                <a:cubicBezTo>
                  <a:pt x="8" y="42"/>
                  <a:pt x="10" y="40"/>
                  <a:pt x="12" y="40"/>
                </a:cubicBezTo>
                <a:moveTo>
                  <a:pt x="12" y="120"/>
                </a:moveTo>
                <a:cubicBezTo>
                  <a:pt x="10" y="120"/>
                  <a:pt x="8" y="118"/>
                  <a:pt x="8" y="116"/>
                </a:cubicBezTo>
                <a:cubicBezTo>
                  <a:pt x="8" y="114"/>
                  <a:pt x="10" y="112"/>
                  <a:pt x="12" y="112"/>
                </a:cubicBezTo>
                <a:cubicBezTo>
                  <a:pt x="14" y="112"/>
                  <a:pt x="16" y="114"/>
                  <a:pt x="16" y="116"/>
                </a:cubicBezTo>
                <a:cubicBezTo>
                  <a:pt x="16" y="118"/>
                  <a:pt x="14" y="120"/>
                  <a:pt x="12" y="120"/>
                </a:cubicBezTo>
                <a:moveTo>
                  <a:pt x="164" y="120"/>
                </a:moveTo>
                <a:cubicBezTo>
                  <a:pt x="162" y="120"/>
                  <a:pt x="160" y="118"/>
                  <a:pt x="160" y="116"/>
                </a:cubicBezTo>
                <a:cubicBezTo>
                  <a:pt x="160" y="114"/>
                  <a:pt x="162" y="112"/>
                  <a:pt x="164" y="112"/>
                </a:cubicBezTo>
                <a:cubicBezTo>
                  <a:pt x="166" y="112"/>
                  <a:pt x="168" y="114"/>
                  <a:pt x="168" y="116"/>
                </a:cubicBezTo>
                <a:cubicBezTo>
                  <a:pt x="168" y="118"/>
                  <a:pt x="166" y="120"/>
                  <a:pt x="164" y="120"/>
                </a:cubicBezTo>
                <a:moveTo>
                  <a:pt x="168" y="105"/>
                </a:moveTo>
                <a:cubicBezTo>
                  <a:pt x="167" y="104"/>
                  <a:pt x="165" y="104"/>
                  <a:pt x="164" y="104"/>
                </a:cubicBezTo>
                <a:cubicBezTo>
                  <a:pt x="157" y="104"/>
                  <a:pt x="152" y="109"/>
                  <a:pt x="152" y="116"/>
                </a:cubicBezTo>
                <a:cubicBezTo>
                  <a:pt x="152" y="117"/>
                  <a:pt x="152" y="119"/>
                  <a:pt x="153" y="120"/>
                </a:cubicBezTo>
                <a:cubicBezTo>
                  <a:pt x="23" y="120"/>
                  <a:pt x="23" y="120"/>
                  <a:pt x="23" y="120"/>
                </a:cubicBezTo>
                <a:cubicBezTo>
                  <a:pt x="24" y="119"/>
                  <a:pt x="24" y="117"/>
                  <a:pt x="24" y="116"/>
                </a:cubicBezTo>
                <a:cubicBezTo>
                  <a:pt x="24" y="109"/>
                  <a:pt x="19" y="104"/>
                  <a:pt x="12" y="104"/>
                </a:cubicBezTo>
                <a:cubicBezTo>
                  <a:pt x="11" y="104"/>
                  <a:pt x="9" y="104"/>
                  <a:pt x="8" y="105"/>
                </a:cubicBezTo>
                <a:cubicBezTo>
                  <a:pt x="8" y="55"/>
                  <a:pt x="8" y="55"/>
                  <a:pt x="8" y="55"/>
                </a:cubicBezTo>
                <a:cubicBezTo>
                  <a:pt x="9" y="56"/>
                  <a:pt x="11" y="56"/>
                  <a:pt x="12" y="56"/>
                </a:cubicBezTo>
                <a:cubicBezTo>
                  <a:pt x="19" y="56"/>
                  <a:pt x="24" y="51"/>
                  <a:pt x="24" y="44"/>
                </a:cubicBezTo>
                <a:cubicBezTo>
                  <a:pt x="24" y="43"/>
                  <a:pt x="24" y="41"/>
                  <a:pt x="23" y="40"/>
                </a:cubicBezTo>
                <a:cubicBezTo>
                  <a:pt x="153" y="40"/>
                  <a:pt x="153" y="40"/>
                  <a:pt x="153" y="40"/>
                </a:cubicBezTo>
                <a:cubicBezTo>
                  <a:pt x="152" y="41"/>
                  <a:pt x="152" y="43"/>
                  <a:pt x="152" y="44"/>
                </a:cubicBezTo>
                <a:cubicBezTo>
                  <a:pt x="152" y="51"/>
                  <a:pt x="157" y="56"/>
                  <a:pt x="164" y="56"/>
                </a:cubicBezTo>
                <a:cubicBezTo>
                  <a:pt x="165" y="56"/>
                  <a:pt x="167" y="56"/>
                  <a:pt x="168" y="55"/>
                </a:cubicBezTo>
                <a:lnTo>
                  <a:pt x="168" y="105"/>
                </a:lnTo>
                <a:close/>
                <a:moveTo>
                  <a:pt x="164" y="48"/>
                </a:moveTo>
                <a:cubicBezTo>
                  <a:pt x="162" y="48"/>
                  <a:pt x="160" y="46"/>
                  <a:pt x="160" y="44"/>
                </a:cubicBezTo>
                <a:cubicBezTo>
                  <a:pt x="160" y="42"/>
                  <a:pt x="162" y="40"/>
                  <a:pt x="164" y="40"/>
                </a:cubicBezTo>
                <a:cubicBezTo>
                  <a:pt x="166" y="40"/>
                  <a:pt x="168" y="42"/>
                  <a:pt x="168" y="44"/>
                </a:cubicBezTo>
                <a:cubicBezTo>
                  <a:pt x="168" y="46"/>
                  <a:pt x="166" y="48"/>
                  <a:pt x="164" y="48"/>
                </a:cubicBezTo>
                <a:moveTo>
                  <a:pt x="140" y="104"/>
                </a:moveTo>
                <a:cubicBezTo>
                  <a:pt x="132" y="104"/>
                  <a:pt x="132" y="104"/>
                  <a:pt x="132" y="104"/>
                </a:cubicBezTo>
                <a:cubicBezTo>
                  <a:pt x="130" y="104"/>
                  <a:pt x="128" y="106"/>
                  <a:pt x="128" y="108"/>
                </a:cubicBezTo>
                <a:cubicBezTo>
                  <a:pt x="128" y="110"/>
                  <a:pt x="130" y="112"/>
                  <a:pt x="132" y="112"/>
                </a:cubicBezTo>
                <a:cubicBezTo>
                  <a:pt x="140" y="112"/>
                  <a:pt x="140" y="112"/>
                  <a:pt x="140" y="112"/>
                </a:cubicBezTo>
                <a:cubicBezTo>
                  <a:pt x="142" y="112"/>
                  <a:pt x="144" y="110"/>
                  <a:pt x="144" y="108"/>
                </a:cubicBezTo>
                <a:cubicBezTo>
                  <a:pt x="144" y="106"/>
                  <a:pt x="142" y="104"/>
                  <a:pt x="140" y="104"/>
                </a:cubicBezTo>
                <a:moveTo>
                  <a:pt x="88" y="48"/>
                </a:moveTo>
                <a:cubicBezTo>
                  <a:pt x="70" y="48"/>
                  <a:pt x="56" y="62"/>
                  <a:pt x="56" y="80"/>
                </a:cubicBezTo>
                <a:cubicBezTo>
                  <a:pt x="56" y="98"/>
                  <a:pt x="70" y="112"/>
                  <a:pt x="88" y="112"/>
                </a:cubicBezTo>
                <a:cubicBezTo>
                  <a:pt x="106" y="112"/>
                  <a:pt x="120" y="98"/>
                  <a:pt x="120" y="80"/>
                </a:cubicBezTo>
                <a:cubicBezTo>
                  <a:pt x="120" y="62"/>
                  <a:pt x="106" y="48"/>
                  <a:pt x="88" y="48"/>
                </a:cubicBezTo>
                <a:moveTo>
                  <a:pt x="101" y="93"/>
                </a:moveTo>
                <a:cubicBezTo>
                  <a:pt x="100" y="95"/>
                  <a:pt x="99" y="96"/>
                  <a:pt x="98" y="97"/>
                </a:cubicBezTo>
                <a:cubicBezTo>
                  <a:pt x="97" y="98"/>
                  <a:pt x="96" y="99"/>
                  <a:pt x="94" y="99"/>
                </a:cubicBezTo>
                <a:cubicBezTo>
                  <a:pt x="93" y="100"/>
                  <a:pt x="91" y="100"/>
                  <a:pt x="90" y="100"/>
                </a:cubicBezTo>
                <a:cubicBezTo>
                  <a:pt x="90" y="104"/>
                  <a:pt x="90" y="104"/>
                  <a:pt x="90" y="104"/>
                </a:cubicBezTo>
                <a:cubicBezTo>
                  <a:pt x="86" y="104"/>
                  <a:pt x="86" y="104"/>
                  <a:pt x="86" y="104"/>
                </a:cubicBezTo>
                <a:cubicBezTo>
                  <a:pt x="86" y="100"/>
                  <a:pt x="86" y="100"/>
                  <a:pt x="86" y="100"/>
                </a:cubicBezTo>
                <a:cubicBezTo>
                  <a:pt x="84" y="100"/>
                  <a:pt x="83" y="100"/>
                  <a:pt x="82" y="99"/>
                </a:cubicBezTo>
                <a:cubicBezTo>
                  <a:pt x="80" y="99"/>
                  <a:pt x="79" y="98"/>
                  <a:pt x="77" y="97"/>
                </a:cubicBezTo>
                <a:cubicBezTo>
                  <a:pt x="76" y="96"/>
                  <a:pt x="75" y="94"/>
                  <a:pt x="75" y="93"/>
                </a:cubicBezTo>
                <a:cubicBezTo>
                  <a:pt x="74" y="91"/>
                  <a:pt x="74" y="90"/>
                  <a:pt x="74" y="88"/>
                </a:cubicBezTo>
                <a:cubicBezTo>
                  <a:pt x="80" y="88"/>
                  <a:pt x="80" y="88"/>
                  <a:pt x="80" y="88"/>
                </a:cubicBezTo>
                <a:cubicBezTo>
                  <a:pt x="80" y="90"/>
                  <a:pt x="80" y="92"/>
                  <a:pt x="82" y="93"/>
                </a:cubicBezTo>
                <a:cubicBezTo>
                  <a:pt x="83" y="95"/>
                  <a:pt x="84" y="95"/>
                  <a:pt x="86" y="95"/>
                </a:cubicBezTo>
                <a:cubicBezTo>
                  <a:pt x="86" y="82"/>
                  <a:pt x="86" y="82"/>
                  <a:pt x="86" y="82"/>
                </a:cubicBezTo>
                <a:cubicBezTo>
                  <a:pt x="85" y="82"/>
                  <a:pt x="84" y="81"/>
                  <a:pt x="82" y="81"/>
                </a:cubicBezTo>
                <a:cubicBezTo>
                  <a:pt x="81" y="80"/>
                  <a:pt x="80" y="79"/>
                  <a:pt x="79" y="79"/>
                </a:cubicBezTo>
                <a:cubicBezTo>
                  <a:pt x="77" y="78"/>
                  <a:pt x="76" y="77"/>
                  <a:pt x="76" y="75"/>
                </a:cubicBezTo>
                <a:cubicBezTo>
                  <a:pt x="75" y="74"/>
                  <a:pt x="75" y="72"/>
                  <a:pt x="75" y="70"/>
                </a:cubicBezTo>
                <a:cubicBezTo>
                  <a:pt x="75" y="69"/>
                  <a:pt x="75" y="67"/>
                  <a:pt x="76" y="66"/>
                </a:cubicBezTo>
                <a:cubicBezTo>
                  <a:pt x="76" y="64"/>
                  <a:pt x="77" y="63"/>
                  <a:pt x="78" y="62"/>
                </a:cubicBezTo>
                <a:cubicBezTo>
                  <a:pt x="79" y="61"/>
                  <a:pt x="81" y="61"/>
                  <a:pt x="82" y="60"/>
                </a:cubicBezTo>
                <a:cubicBezTo>
                  <a:pt x="84" y="60"/>
                  <a:pt x="85" y="60"/>
                  <a:pt x="86" y="60"/>
                </a:cubicBezTo>
                <a:cubicBezTo>
                  <a:pt x="86" y="56"/>
                  <a:pt x="86" y="56"/>
                  <a:pt x="86" y="56"/>
                </a:cubicBezTo>
                <a:cubicBezTo>
                  <a:pt x="90" y="56"/>
                  <a:pt x="90" y="56"/>
                  <a:pt x="90" y="56"/>
                </a:cubicBezTo>
                <a:cubicBezTo>
                  <a:pt x="90" y="60"/>
                  <a:pt x="90" y="60"/>
                  <a:pt x="90" y="60"/>
                </a:cubicBezTo>
                <a:cubicBezTo>
                  <a:pt x="91" y="60"/>
                  <a:pt x="92" y="60"/>
                  <a:pt x="94" y="60"/>
                </a:cubicBezTo>
                <a:cubicBezTo>
                  <a:pt x="95" y="61"/>
                  <a:pt x="96" y="61"/>
                  <a:pt x="97" y="62"/>
                </a:cubicBezTo>
                <a:cubicBezTo>
                  <a:pt x="99" y="63"/>
                  <a:pt x="99" y="64"/>
                  <a:pt x="100" y="66"/>
                </a:cubicBezTo>
                <a:cubicBezTo>
                  <a:pt x="101" y="67"/>
                  <a:pt x="101" y="68"/>
                  <a:pt x="101" y="70"/>
                </a:cubicBezTo>
                <a:cubicBezTo>
                  <a:pt x="95" y="70"/>
                  <a:pt x="95" y="70"/>
                  <a:pt x="95" y="70"/>
                </a:cubicBezTo>
                <a:cubicBezTo>
                  <a:pt x="95" y="68"/>
                  <a:pt x="94" y="67"/>
                  <a:pt x="93" y="66"/>
                </a:cubicBezTo>
                <a:cubicBezTo>
                  <a:pt x="93" y="65"/>
                  <a:pt x="92" y="64"/>
                  <a:pt x="90" y="64"/>
                </a:cubicBezTo>
                <a:cubicBezTo>
                  <a:pt x="90" y="76"/>
                  <a:pt x="90" y="76"/>
                  <a:pt x="90" y="76"/>
                </a:cubicBezTo>
                <a:cubicBezTo>
                  <a:pt x="91" y="76"/>
                  <a:pt x="92" y="77"/>
                  <a:pt x="94" y="77"/>
                </a:cubicBezTo>
                <a:cubicBezTo>
                  <a:pt x="95" y="78"/>
                  <a:pt x="97" y="79"/>
                  <a:pt x="98" y="80"/>
                </a:cubicBezTo>
                <a:cubicBezTo>
                  <a:pt x="99" y="81"/>
                  <a:pt x="100" y="82"/>
                  <a:pt x="101" y="83"/>
                </a:cubicBezTo>
                <a:cubicBezTo>
                  <a:pt x="102" y="84"/>
                  <a:pt x="102" y="86"/>
                  <a:pt x="102" y="88"/>
                </a:cubicBezTo>
                <a:cubicBezTo>
                  <a:pt x="102" y="90"/>
                  <a:pt x="102" y="92"/>
                  <a:pt x="101" y="93"/>
                </a:cubicBezTo>
                <a:moveTo>
                  <a:pt x="94" y="85"/>
                </a:moveTo>
                <a:cubicBezTo>
                  <a:pt x="93" y="84"/>
                  <a:pt x="92" y="84"/>
                  <a:pt x="92" y="83"/>
                </a:cubicBezTo>
                <a:cubicBezTo>
                  <a:pt x="91" y="83"/>
                  <a:pt x="90" y="83"/>
                  <a:pt x="90" y="83"/>
                </a:cubicBezTo>
                <a:cubicBezTo>
                  <a:pt x="90" y="95"/>
                  <a:pt x="90" y="95"/>
                  <a:pt x="90" y="95"/>
                </a:cubicBezTo>
                <a:cubicBezTo>
                  <a:pt x="92" y="95"/>
                  <a:pt x="93" y="95"/>
                  <a:pt x="94" y="94"/>
                </a:cubicBezTo>
                <a:cubicBezTo>
                  <a:pt x="95" y="93"/>
                  <a:pt x="96" y="91"/>
                  <a:pt x="96" y="89"/>
                </a:cubicBezTo>
                <a:cubicBezTo>
                  <a:pt x="96" y="88"/>
                  <a:pt x="96" y="87"/>
                  <a:pt x="95" y="86"/>
                </a:cubicBezTo>
                <a:cubicBezTo>
                  <a:pt x="95" y="86"/>
                  <a:pt x="94" y="85"/>
                  <a:pt x="94" y="85"/>
                </a:cubicBezTo>
                <a:moveTo>
                  <a:pt x="81" y="70"/>
                </a:moveTo>
                <a:cubicBezTo>
                  <a:pt x="81" y="71"/>
                  <a:pt x="81" y="71"/>
                  <a:pt x="81" y="72"/>
                </a:cubicBezTo>
                <a:cubicBezTo>
                  <a:pt x="82" y="73"/>
                  <a:pt x="82" y="73"/>
                  <a:pt x="83" y="74"/>
                </a:cubicBezTo>
                <a:cubicBezTo>
                  <a:pt x="83" y="74"/>
                  <a:pt x="84" y="74"/>
                  <a:pt x="85" y="75"/>
                </a:cubicBezTo>
                <a:cubicBezTo>
                  <a:pt x="85" y="75"/>
                  <a:pt x="86" y="75"/>
                  <a:pt x="86" y="75"/>
                </a:cubicBezTo>
                <a:cubicBezTo>
                  <a:pt x="86" y="64"/>
                  <a:pt x="86" y="64"/>
                  <a:pt x="86" y="64"/>
                </a:cubicBezTo>
                <a:cubicBezTo>
                  <a:pt x="84" y="64"/>
                  <a:pt x="83" y="65"/>
                  <a:pt x="82" y="66"/>
                </a:cubicBezTo>
                <a:cubicBezTo>
                  <a:pt x="81" y="67"/>
                  <a:pt x="81" y="68"/>
                  <a:pt x="81" y="7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80" name="Imagen 79">
            <a:extLst>
              <a:ext uri="{FF2B5EF4-FFF2-40B4-BE49-F238E27FC236}">
                <a16:creationId xmlns:a16="http://schemas.microsoft.com/office/drawing/2014/main" id="{145F643F-A3E9-4DA0-A992-63125312E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998" y="135343"/>
            <a:ext cx="1493787" cy="649280"/>
          </a:xfrm>
          <a:prstGeom prst="rect">
            <a:avLst/>
          </a:prstGeom>
        </p:spPr>
      </p:pic>
      <p:sp>
        <p:nvSpPr>
          <p:cNvPr id="81" name="Rectángulo 80">
            <a:extLst>
              <a:ext uri="{FF2B5EF4-FFF2-40B4-BE49-F238E27FC236}">
                <a16:creationId xmlns:a16="http://schemas.microsoft.com/office/drawing/2014/main" id="{E2EF1C54-5DA8-450B-AB8C-519EBA2A535B}"/>
              </a:ext>
            </a:extLst>
          </p:cNvPr>
          <p:cNvSpPr/>
          <p:nvPr/>
        </p:nvSpPr>
        <p:spPr>
          <a:xfrm>
            <a:off x="0" y="6560566"/>
            <a:ext cx="12179299" cy="29743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82" name="CuadroTexto 81">
            <a:extLst>
              <a:ext uri="{FF2B5EF4-FFF2-40B4-BE49-F238E27FC236}">
                <a16:creationId xmlns:a16="http://schemas.microsoft.com/office/drawing/2014/main" id="{393C60B5-8081-4B52-B7D6-AF317E13A211}"/>
              </a:ext>
            </a:extLst>
          </p:cNvPr>
          <p:cNvSpPr txBox="1"/>
          <p:nvPr/>
        </p:nvSpPr>
        <p:spPr>
          <a:xfrm>
            <a:off x="7935302" y="6538183"/>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3" name="Rectángulo 2">
            <a:extLst>
              <a:ext uri="{FF2B5EF4-FFF2-40B4-BE49-F238E27FC236}">
                <a16:creationId xmlns:a16="http://schemas.microsoft.com/office/drawing/2014/main" id="{A657252E-40CB-47BF-BC8C-DF90B7107A18}"/>
              </a:ext>
            </a:extLst>
          </p:cNvPr>
          <p:cNvSpPr/>
          <p:nvPr/>
        </p:nvSpPr>
        <p:spPr>
          <a:xfrm>
            <a:off x="7297036" y="6082843"/>
            <a:ext cx="2076209" cy="400110"/>
          </a:xfrm>
          <a:prstGeom prst="rect">
            <a:avLst/>
          </a:prstGeom>
        </p:spPr>
        <p:txBody>
          <a:bodyPr wrap="none">
            <a:spAutoFit/>
          </a:bodyPr>
          <a:lstStyle/>
          <a:p>
            <a:pPr algn="ctr"/>
            <a:r>
              <a:rPr lang="es-CO" sz="2000" b="1" dirty="0"/>
              <a:t>$3.480,9 Millones</a:t>
            </a:r>
          </a:p>
        </p:txBody>
      </p:sp>
      <p:sp>
        <p:nvSpPr>
          <p:cNvPr id="84" name="Rectángulo 83">
            <a:extLst>
              <a:ext uri="{FF2B5EF4-FFF2-40B4-BE49-F238E27FC236}">
                <a16:creationId xmlns:a16="http://schemas.microsoft.com/office/drawing/2014/main" id="{7B2E1BDD-A9B2-4C1B-916E-618CFFF177FD}"/>
              </a:ext>
            </a:extLst>
          </p:cNvPr>
          <p:cNvSpPr/>
          <p:nvPr/>
        </p:nvSpPr>
        <p:spPr>
          <a:xfrm>
            <a:off x="2636290" y="6054745"/>
            <a:ext cx="2206053" cy="400110"/>
          </a:xfrm>
          <a:prstGeom prst="rect">
            <a:avLst/>
          </a:prstGeom>
        </p:spPr>
        <p:txBody>
          <a:bodyPr wrap="none">
            <a:spAutoFit/>
          </a:bodyPr>
          <a:lstStyle/>
          <a:p>
            <a:pPr algn="ctr"/>
            <a:r>
              <a:rPr lang="es-CO" sz="2000" b="1" dirty="0"/>
              <a:t>$1.669,79 Millones</a:t>
            </a:r>
          </a:p>
        </p:txBody>
      </p:sp>
    </p:spTree>
    <p:extLst>
      <p:ext uri="{BB962C8B-B14F-4D97-AF65-F5344CB8AC3E}">
        <p14:creationId xmlns:p14="http://schemas.microsoft.com/office/powerpoint/2010/main" val="26617662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419A5052-D72B-46A3-B736-841E6C7112CC}"/>
              </a:ext>
            </a:extLst>
          </p:cNvPr>
          <p:cNvSpPr txBox="1"/>
          <p:nvPr/>
        </p:nvSpPr>
        <p:spPr>
          <a:xfrm>
            <a:off x="728832" y="1237750"/>
            <a:ext cx="11085342" cy="5016758"/>
          </a:xfrm>
          <a:prstGeom prst="rect">
            <a:avLst/>
          </a:prstGeom>
          <a:noFill/>
        </p:spPr>
        <p:txBody>
          <a:bodyPr wrap="square" rtlCol="0">
            <a:spAutoFit/>
          </a:bodyPr>
          <a:lstStyle/>
          <a:p>
            <a:pPr algn="just"/>
            <a:r>
              <a:rPr lang="es-ES" sz="3200" dirty="0">
                <a:solidFill>
                  <a:srgbClr val="000A8B"/>
                </a:solidFill>
              </a:rPr>
              <a:t>De acuerdo con los anteriores requerimientos se hace necesario adicionar y prorrogar algunos contratos de la Sociedad, sobre los cuales se informará a la Junta Directiva, así:</a:t>
            </a:r>
          </a:p>
          <a:p>
            <a:pPr algn="ctr"/>
            <a:endParaRPr lang="es-ES" sz="3200" dirty="0">
              <a:solidFill>
                <a:srgbClr val="000A8B"/>
              </a:solidFill>
            </a:endParaRPr>
          </a:p>
          <a:p>
            <a:pPr marL="2800350" lvl="5" indent="-514350">
              <a:buAutoNum type="arabicPeriod"/>
            </a:pPr>
            <a:r>
              <a:rPr lang="es-CO" sz="3200" dirty="0">
                <a:solidFill>
                  <a:srgbClr val="000A8B"/>
                </a:solidFill>
              </a:rPr>
              <a:t>Servicio de vigilancia y seguridad privada. </a:t>
            </a:r>
          </a:p>
          <a:p>
            <a:pPr lvl="5"/>
            <a:r>
              <a:rPr lang="es-CO" sz="3200" dirty="0">
                <a:solidFill>
                  <a:srgbClr val="000A8B"/>
                </a:solidFill>
              </a:rPr>
              <a:t>2. Contrato almacenadora Consorcio Patio Ceibas.</a:t>
            </a:r>
          </a:p>
          <a:p>
            <a:pPr lvl="5"/>
            <a:r>
              <a:rPr lang="es-CO" sz="3200" dirty="0">
                <a:solidFill>
                  <a:srgbClr val="000A8B"/>
                </a:solidFill>
              </a:rPr>
              <a:t>3. Empresas de servicios temporales</a:t>
            </a:r>
          </a:p>
          <a:p>
            <a:pPr lvl="5"/>
            <a:endParaRPr lang="es-ES" sz="3200" dirty="0">
              <a:solidFill>
                <a:schemeClr val="accent5">
                  <a:lumMod val="50000"/>
                </a:schemeClr>
              </a:solidFill>
            </a:endParaRPr>
          </a:p>
          <a:p>
            <a:pPr marL="2800350" lvl="5" indent="-514350">
              <a:buAutoNum type="arabicPeriod"/>
            </a:pPr>
            <a:endParaRPr lang="es-ES" sz="3200" b="1" dirty="0">
              <a:solidFill>
                <a:srgbClr val="000A8B"/>
              </a:solidFill>
            </a:endParaRPr>
          </a:p>
          <a:p>
            <a:pPr algn="ctr"/>
            <a:endParaRPr lang="es-CO" sz="3200" b="1" dirty="0">
              <a:solidFill>
                <a:srgbClr val="000A8B"/>
              </a:solidFill>
            </a:endParaRPr>
          </a:p>
        </p:txBody>
      </p:sp>
      <p:sp>
        <p:nvSpPr>
          <p:cNvPr id="9" name="Rectángulo 8">
            <a:extLst>
              <a:ext uri="{FF2B5EF4-FFF2-40B4-BE49-F238E27FC236}">
                <a16:creationId xmlns:a16="http://schemas.microsoft.com/office/drawing/2014/main" id="{DCAAD8A4-19B9-4CD8-808F-262E79868B0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AE2791F7-161F-4280-86EC-C877311DBB13}"/>
              </a:ext>
            </a:extLst>
          </p:cNvPr>
          <p:cNvSpPr txBox="1"/>
          <p:nvPr/>
        </p:nvSpPr>
        <p:spPr>
          <a:xfrm>
            <a:off x="7929388" y="6540500"/>
            <a:ext cx="4243997"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15" name="Imagen 14">
            <a:extLst>
              <a:ext uri="{FF2B5EF4-FFF2-40B4-BE49-F238E27FC236}">
                <a16:creationId xmlns:a16="http://schemas.microsoft.com/office/drawing/2014/main" id="{018D9110-E10F-4D23-9346-F1C7CC868E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6" name="Imagen 15">
            <a:extLst>
              <a:ext uri="{FF2B5EF4-FFF2-40B4-BE49-F238E27FC236}">
                <a16:creationId xmlns:a16="http://schemas.microsoft.com/office/drawing/2014/main" id="{18473D33-4613-4E98-B63E-BE364FC88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5189377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419A5052-D72B-46A3-B736-841E6C7112CC}"/>
              </a:ext>
            </a:extLst>
          </p:cNvPr>
          <p:cNvSpPr txBox="1"/>
          <p:nvPr/>
        </p:nvSpPr>
        <p:spPr>
          <a:xfrm>
            <a:off x="2328672" y="2393228"/>
            <a:ext cx="7808386" cy="1077218"/>
          </a:xfrm>
          <a:prstGeom prst="rect">
            <a:avLst/>
          </a:prstGeom>
          <a:noFill/>
        </p:spPr>
        <p:txBody>
          <a:bodyPr wrap="square" rtlCol="0">
            <a:spAutoFit/>
          </a:bodyPr>
          <a:lstStyle/>
          <a:p>
            <a:pPr algn="ctr"/>
            <a:r>
              <a:rPr lang="es-CO" sz="3200" b="1" dirty="0">
                <a:solidFill>
                  <a:srgbClr val="000A8B"/>
                </a:solidFill>
              </a:rPr>
              <a:t>1. ADICIÓN CONTRATO SERVICIO DE VIGILANCIA Y SEGURIDAD PRIVADA.</a:t>
            </a:r>
          </a:p>
        </p:txBody>
      </p:sp>
      <p:sp>
        <p:nvSpPr>
          <p:cNvPr id="9" name="Rectángulo 8">
            <a:extLst>
              <a:ext uri="{FF2B5EF4-FFF2-40B4-BE49-F238E27FC236}">
                <a16:creationId xmlns:a16="http://schemas.microsoft.com/office/drawing/2014/main" id="{DCAAD8A4-19B9-4CD8-808F-262E79868B0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AE2791F7-161F-4280-86EC-C877311DBB13}"/>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5" name="Imagen 14">
            <a:extLst>
              <a:ext uri="{FF2B5EF4-FFF2-40B4-BE49-F238E27FC236}">
                <a16:creationId xmlns:a16="http://schemas.microsoft.com/office/drawing/2014/main" id="{018D9110-E10F-4D23-9346-F1C7CC868E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6" name="Imagen 15">
            <a:extLst>
              <a:ext uri="{FF2B5EF4-FFF2-40B4-BE49-F238E27FC236}">
                <a16:creationId xmlns:a16="http://schemas.microsoft.com/office/drawing/2014/main" id="{18473D33-4613-4E98-B63E-BE364FC88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33737023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21639" y="1252682"/>
            <a:ext cx="5938163" cy="601774"/>
          </a:xfrm>
        </p:spPr>
        <p:txBody>
          <a:bodyPr>
            <a:normAutofit/>
          </a:bodyPr>
          <a:lstStyle/>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2979869" y="5450092"/>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sp>
        <p:nvSpPr>
          <p:cNvPr id="4" name="Rectángulo 3">
            <a:extLst>
              <a:ext uri="{FF2B5EF4-FFF2-40B4-BE49-F238E27FC236}">
                <a16:creationId xmlns:a16="http://schemas.microsoft.com/office/drawing/2014/main" id="{DAA9A9AC-57C3-4524-9DDD-A043CA24DD80}"/>
              </a:ext>
            </a:extLst>
          </p:cNvPr>
          <p:cNvSpPr/>
          <p:nvPr/>
        </p:nvSpPr>
        <p:spPr>
          <a:xfrm>
            <a:off x="1777301" y="939038"/>
            <a:ext cx="8709331" cy="6401753"/>
          </a:xfrm>
          <a:prstGeom prst="rect">
            <a:avLst/>
          </a:prstGeom>
        </p:spPr>
        <p:txBody>
          <a:bodyPr wrap="square">
            <a:spAutoFit/>
          </a:bodyPr>
          <a:lstStyle/>
          <a:p>
            <a:pPr algn="just"/>
            <a:endParaRPr lang="es-CO" b="1" dirty="0"/>
          </a:p>
          <a:p>
            <a:pPr algn="just"/>
            <a:r>
              <a:rPr lang="es-ES" b="1" dirty="0"/>
              <a:t>Adición contrato No. 033 de 2018</a:t>
            </a:r>
          </a:p>
          <a:p>
            <a:pPr algn="just"/>
            <a:endParaRPr lang="es-CO" sz="1600" b="1" dirty="0"/>
          </a:p>
          <a:p>
            <a:pPr algn="just"/>
            <a:r>
              <a:rPr lang="es-CO" sz="1600" b="1" dirty="0"/>
              <a:t>Objeto del contrato: </a:t>
            </a:r>
            <a:r>
              <a:rPr lang="es-ES" sz="1600" dirty="0"/>
              <a:t>Contratar la prestación del servicio integral de vigilancia y seguridad privada Fija y Móvil, con armas, sin armas, medio canino, servicio de escolta a persona y medios tecnológicos para la permanente y adecuada protección de las sedes y los bienes muebles e inmuebles que son administrados por la SAE SAS, en los cuales se requiera el servicio.</a:t>
            </a:r>
          </a:p>
          <a:p>
            <a:pPr algn="just"/>
            <a:endParaRPr lang="es-ES" sz="1600" dirty="0"/>
          </a:p>
          <a:p>
            <a:pPr algn="just"/>
            <a:endParaRPr lang="es-ES" sz="1600" dirty="0"/>
          </a:p>
          <a:p>
            <a:pPr algn="just"/>
            <a:r>
              <a:rPr lang="es-CO" sz="1600" b="1" dirty="0"/>
              <a:t>Valores y plazos iniciales: </a:t>
            </a:r>
            <a:r>
              <a:rPr lang="es-CO" sz="1600" dirty="0"/>
              <a:t>Valor inicial del contrato $5.733.957.550, con un plazo de ejecución de (24) meses, fecha de inicio el 1 de julio de 2018 y fecha de finalización el 30 de junio de 2020.</a:t>
            </a:r>
          </a:p>
          <a:p>
            <a:pPr algn="just"/>
            <a:endParaRPr lang="es-CO" sz="1600" dirty="0"/>
          </a:p>
          <a:p>
            <a:pPr algn="just"/>
            <a:endParaRPr lang="es-CO" sz="1600" dirty="0">
              <a:solidFill>
                <a:srgbClr val="A9A8A9"/>
              </a:solidFill>
              <a:cs typeface="Lato Regular"/>
            </a:endParaRPr>
          </a:p>
          <a:p>
            <a:pPr algn="just"/>
            <a:r>
              <a:rPr lang="es-CO" sz="1600" b="1" dirty="0"/>
              <a:t>Adición y Prorroga: </a:t>
            </a:r>
            <a:r>
              <a:rPr lang="es-CO" sz="1600" dirty="0"/>
              <a:t>Teniendo en cuenta que el contrato vencía el 30 de junio de 2020, el pasado 27 de marzo 2020 la Junta aprobó la adición por valor por $8.144.651.231, y una prorroga de ejecución de (24) meses mas.</a:t>
            </a:r>
          </a:p>
          <a:p>
            <a:pPr algn="just"/>
            <a:endParaRPr lang="es-ES" sz="1600" dirty="0">
              <a:solidFill>
                <a:srgbClr val="A9A8A9"/>
              </a:solidFill>
              <a:cs typeface="Lato Regular"/>
            </a:endParaRPr>
          </a:p>
          <a:p>
            <a:pPr algn="just"/>
            <a:r>
              <a:rPr lang="es-CO" sz="1600" b="1" dirty="0"/>
              <a:t>Valor total del contrato: </a:t>
            </a:r>
            <a:r>
              <a:rPr lang="es-ES" sz="1600" dirty="0"/>
              <a:t>$13.878.608.781</a:t>
            </a:r>
            <a:endParaRPr lang="es-ES" sz="1600" dirty="0">
              <a:solidFill>
                <a:srgbClr val="A9A8A9"/>
              </a:solidFill>
              <a:cs typeface="Lato Regular"/>
            </a:endParaRPr>
          </a:p>
          <a:p>
            <a:pPr algn="just"/>
            <a:endParaRPr lang="es-ES" sz="1600" dirty="0">
              <a:solidFill>
                <a:srgbClr val="A9A8A9"/>
              </a:solidFill>
              <a:cs typeface="Lato Regular"/>
            </a:endParaRPr>
          </a:p>
          <a:p>
            <a:pPr algn="just"/>
            <a:endParaRPr lang="es-ES" sz="1600" dirty="0">
              <a:solidFill>
                <a:srgbClr val="A9A8A9"/>
              </a:solidFill>
              <a:cs typeface="Lato Regular"/>
            </a:endParaRPr>
          </a:p>
          <a:p>
            <a:pPr algn="just"/>
            <a:r>
              <a:rPr lang="es-CO" sz="1600" b="1" dirty="0"/>
              <a:t>Fecha finalización: </a:t>
            </a:r>
            <a:r>
              <a:rPr lang="es-CO" sz="1600" dirty="0"/>
              <a:t>01 de Julio de 2022</a:t>
            </a:r>
          </a:p>
          <a:p>
            <a:pPr algn="just"/>
            <a:endParaRPr lang="es-CO" dirty="0"/>
          </a:p>
          <a:p>
            <a:pPr algn="just"/>
            <a:endParaRPr lang="es-CO" dirty="0"/>
          </a:p>
          <a:p>
            <a:pPr algn="just"/>
            <a:endParaRPr lang="es-CO" dirty="0"/>
          </a:p>
          <a:p>
            <a:pPr algn="just"/>
            <a:endParaRPr lang="es-CO" dirty="0"/>
          </a:p>
        </p:txBody>
      </p:sp>
      <p:sp>
        <p:nvSpPr>
          <p:cNvPr id="7" name="Rectángulo 6">
            <a:extLst>
              <a:ext uri="{FF2B5EF4-FFF2-40B4-BE49-F238E27FC236}">
                <a16:creationId xmlns:a16="http://schemas.microsoft.com/office/drawing/2014/main" id="{76179FA6-43B5-4CDC-B077-3B81EA95D71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9" name="CuadroTexto 8">
            <a:extLst>
              <a:ext uri="{FF2B5EF4-FFF2-40B4-BE49-F238E27FC236}">
                <a16:creationId xmlns:a16="http://schemas.microsoft.com/office/drawing/2014/main" id="{C2EC614C-E808-4861-B85A-7660EAB435A7}"/>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0" name="Imagen 9">
            <a:extLst>
              <a:ext uri="{FF2B5EF4-FFF2-40B4-BE49-F238E27FC236}">
                <a16:creationId xmlns:a16="http://schemas.microsoft.com/office/drawing/2014/main" id="{831916A9-C752-4A0D-9F3D-8C934750B8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1" name="Imagen 10">
            <a:extLst>
              <a:ext uri="{FF2B5EF4-FFF2-40B4-BE49-F238E27FC236}">
                <a16:creationId xmlns:a16="http://schemas.microsoft.com/office/drawing/2014/main" id="{F1E5338E-4B80-4741-941F-9D44A7B8C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4428668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21639" y="1252682"/>
            <a:ext cx="5938163" cy="601774"/>
          </a:xfrm>
        </p:spPr>
        <p:txBody>
          <a:bodyPr>
            <a:normAutofit/>
          </a:bodyPr>
          <a:lstStyle/>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2979869" y="5450092"/>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sp>
        <p:nvSpPr>
          <p:cNvPr id="4" name="Rectángulo 3">
            <a:extLst>
              <a:ext uri="{FF2B5EF4-FFF2-40B4-BE49-F238E27FC236}">
                <a16:creationId xmlns:a16="http://schemas.microsoft.com/office/drawing/2014/main" id="{DAA9A9AC-57C3-4524-9DDD-A043CA24DD80}"/>
              </a:ext>
            </a:extLst>
          </p:cNvPr>
          <p:cNvSpPr/>
          <p:nvPr/>
        </p:nvSpPr>
        <p:spPr>
          <a:xfrm>
            <a:off x="1777299" y="736323"/>
            <a:ext cx="8709331" cy="3908762"/>
          </a:xfrm>
          <a:prstGeom prst="rect">
            <a:avLst/>
          </a:prstGeom>
        </p:spPr>
        <p:txBody>
          <a:bodyPr wrap="square">
            <a:spAutoFit/>
          </a:bodyPr>
          <a:lstStyle/>
          <a:p>
            <a:pPr algn="just"/>
            <a:endParaRPr lang="es-ES" b="1" dirty="0"/>
          </a:p>
          <a:p>
            <a:pPr algn="just"/>
            <a:endParaRPr lang="es-CO" sz="1600" b="1" dirty="0"/>
          </a:p>
          <a:p>
            <a:pPr algn="just"/>
            <a:r>
              <a:rPr lang="es-CO" sz="1600" b="1" dirty="0"/>
              <a:t>Justificación</a:t>
            </a:r>
            <a:r>
              <a:rPr lang="es-CO" sz="1600" dirty="0"/>
              <a:t>: Con el fin de dar cumplimiento al plazo para la entrega voluntaria y recepción de bienes inventariados por las FARC prevista en el proyecto decreto que modifica el 205 de 2020, el cual establece como plazo el 31 de diciembre de 2020, se requiere contar con elementos necesarios para cumplir con el cronograma presentado y aprodado por la Comisión Transitoria de Verificación de los Bienes y Apoyo al Administrador del Patrimonio Autónomo en sesión realizada el pasado 17 de julio.</a:t>
            </a:r>
          </a:p>
          <a:p>
            <a:pPr algn="just"/>
            <a:endParaRPr lang="es-CO" sz="1600" dirty="0"/>
          </a:p>
          <a:p>
            <a:pPr algn="just"/>
            <a:r>
              <a:rPr lang="es-CO" sz="1600" dirty="0"/>
              <a:t>Los elementos requeridos se alquilarán según las necesidades por lo que se presenta su valor unitario y el máximo requerido:</a:t>
            </a:r>
          </a:p>
          <a:p>
            <a:pPr algn="just"/>
            <a:endParaRPr lang="es-CO" sz="1600" dirty="0"/>
          </a:p>
          <a:p>
            <a:pPr algn="just"/>
            <a:endParaRPr lang="es-CO" sz="1600" dirty="0"/>
          </a:p>
          <a:p>
            <a:pPr algn="just"/>
            <a:endParaRPr lang="es-CO" dirty="0">
              <a:solidFill>
                <a:srgbClr val="A9A8A9"/>
              </a:solidFill>
              <a:cs typeface="Lato Regular"/>
            </a:endParaRPr>
          </a:p>
          <a:p>
            <a:pPr algn="just"/>
            <a:endParaRPr lang="es-CO" dirty="0">
              <a:solidFill>
                <a:srgbClr val="A9A8A9"/>
              </a:solidFill>
              <a:cs typeface="Lato Regular"/>
            </a:endParaRPr>
          </a:p>
          <a:p>
            <a:pPr algn="just"/>
            <a:endParaRPr lang="es-CO" dirty="0">
              <a:solidFill>
                <a:srgbClr val="A9A8A9"/>
              </a:solidFill>
              <a:cs typeface="Lato Regular"/>
            </a:endParaRPr>
          </a:p>
        </p:txBody>
      </p:sp>
      <p:sp>
        <p:nvSpPr>
          <p:cNvPr id="9" name="Rectángulo 8">
            <a:extLst>
              <a:ext uri="{FF2B5EF4-FFF2-40B4-BE49-F238E27FC236}">
                <a16:creationId xmlns:a16="http://schemas.microsoft.com/office/drawing/2014/main" id="{89FDDE46-58BF-4457-B35C-B93D72A148F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0FF4788A-4DB9-40D0-9D57-D1861A8EB98A}"/>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2" name="Imagen 11">
            <a:extLst>
              <a:ext uri="{FF2B5EF4-FFF2-40B4-BE49-F238E27FC236}">
                <a16:creationId xmlns:a16="http://schemas.microsoft.com/office/drawing/2014/main" id="{839EA703-AF58-41CB-ADA2-2DB97D80C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3" name="Imagen 12">
            <a:extLst>
              <a:ext uri="{FF2B5EF4-FFF2-40B4-BE49-F238E27FC236}">
                <a16:creationId xmlns:a16="http://schemas.microsoft.com/office/drawing/2014/main" id="{5CC1B632-7CA0-46D6-A3F2-DCA8668DAF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graphicFrame>
        <p:nvGraphicFramePr>
          <p:cNvPr id="14" name="Tabla 13">
            <a:extLst>
              <a:ext uri="{FF2B5EF4-FFF2-40B4-BE49-F238E27FC236}">
                <a16:creationId xmlns:a16="http://schemas.microsoft.com/office/drawing/2014/main" id="{D1F05EC2-896B-4FAB-BC60-0E96679E37B2}"/>
              </a:ext>
            </a:extLst>
          </p:cNvPr>
          <p:cNvGraphicFramePr>
            <a:graphicFrameLocks noGrp="1"/>
          </p:cNvGraphicFramePr>
          <p:nvPr/>
        </p:nvGraphicFramePr>
        <p:xfrm>
          <a:off x="2683432" y="3573628"/>
          <a:ext cx="6897063" cy="2548049"/>
        </p:xfrm>
        <a:graphic>
          <a:graphicData uri="http://schemas.openxmlformats.org/drawingml/2006/table">
            <a:tbl>
              <a:tblPr/>
              <a:tblGrid>
                <a:gridCol w="1425489">
                  <a:extLst>
                    <a:ext uri="{9D8B030D-6E8A-4147-A177-3AD203B41FA5}">
                      <a16:colId xmlns:a16="http://schemas.microsoft.com/office/drawing/2014/main" val="2744522063"/>
                    </a:ext>
                  </a:extLst>
                </a:gridCol>
                <a:gridCol w="1180708">
                  <a:extLst>
                    <a:ext uri="{9D8B030D-6E8A-4147-A177-3AD203B41FA5}">
                      <a16:colId xmlns:a16="http://schemas.microsoft.com/office/drawing/2014/main" val="4027876822"/>
                    </a:ext>
                  </a:extLst>
                </a:gridCol>
                <a:gridCol w="1180708">
                  <a:extLst>
                    <a:ext uri="{9D8B030D-6E8A-4147-A177-3AD203B41FA5}">
                      <a16:colId xmlns:a16="http://schemas.microsoft.com/office/drawing/2014/main" val="3683516097"/>
                    </a:ext>
                  </a:extLst>
                </a:gridCol>
                <a:gridCol w="1439888">
                  <a:extLst>
                    <a:ext uri="{9D8B030D-6E8A-4147-A177-3AD203B41FA5}">
                      <a16:colId xmlns:a16="http://schemas.microsoft.com/office/drawing/2014/main" val="3091432221"/>
                    </a:ext>
                  </a:extLst>
                </a:gridCol>
                <a:gridCol w="1670270">
                  <a:extLst>
                    <a:ext uri="{9D8B030D-6E8A-4147-A177-3AD203B41FA5}">
                      <a16:colId xmlns:a16="http://schemas.microsoft.com/office/drawing/2014/main" val="2474298077"/>
                    </a:ext>
                  </a:extLst>
                </a:gridCol>
              </a:tblGrid>
              <a:tr h="495300">
                <a:tc>
                  <a:txBody>
                    <a:bodyPr/>
                    <a:lstStyle/>
                    <a:p>
                      <a:pPr algn="ctr" rtl="0" fontAlgn="ctr"/>
                      <a:r>
                        <a:rPr lang="es-CO" sz="1400" b="1" i="0" u="none" strike="noStrike">
                          <a:solidFill>
                            <a:srgbClr val="FFFFFF"/>
                          </a:solidFill>
                          <a:effectLst/>
                          <a:latin typeface="Calibri" panose="020F0502020204030204" pitchFamily="34" charset="0"/>
                        </a:rPr>
                        <a:t>Elemento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rtl="0" fontAlgn="ctr"/>
                      <a:r>
                        <a:rPr lang="es-CO" sz="1400" b="1" i="0" u="none" strike="noStrike">
                          <a:solidFill>
                            <a:srgbClr val="FFFFFF"/>
                          </a:solidFill>
                          <a:effectLst/>
                          <a:latin typeface="Calibri" panose="020F0502020204030204" pitchFamily="34" charset="0"/>
                        </a:rPr>
                        <a:t>Cantidad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rtl="0" fontAlgn="ctr"/>
                      <a:r>
                        <a:rPr lang="es-CO" sz="1400" b="1" i="0" u="none" strike="noStrike">
                          <a:solidFill>
                            <a:srgbClr val="FFFFFF"/>
                          </a:solidFill>
                          <a:effectLst/>
                          <a:latin typeface="Calibri" panose="020F0502020204030204" pitchFamily="34" charset="0"/>
                        </a:rPr>
                        <a:t>Valor unitario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rtl="0" fontAlgn="ctr"/>
                      <a:r>
                        <a:rPr lang="es-CO" sz="1400" b="1" i="0" u="none" strike="noStrike">
                          <a:solidFill>
                            <a:srgbClr val="FFFFFF"/>
                          </a:solidFill>
                          <a:effectLst/>
                          <a:latin typeface="Calibri" panose="020F0502020204030204" pitchFamily="34" charset="0"/>
                        </a:rPr>
                        <a:t>Valor unitario mensual con IVA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rtl="0" fontAlgn="ctr"/>
                      <a:r>
                        <a:rPr lang="es-CO" sz="1400" b="1" i="0" u="none" strike="noStrike">
                          <a:solidFill>
                            <a:srgbClr val="FFFFFF"/>
                          </a:solidFill>
                          <a:effectLst/>
                          <a:latin typeface="Calibri" panose="020F0502020204030204" pitchFamily="34" charset="0"/>
                        </a:rPr>
                        <a:t>Valor total mensual incluyendo IVA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1199170145"/>
                  </a:ext>
                </a:extLst>
              </a:tr>
              <a:tr h="400050">
                <a:tc>
                  <a:txBody>
                    <a:bodyPr/>
                    <a:lstStyle/>
                    <a:p>
                      <a:pPr algn="ctr" rtl="0" fontAlgn="ctr"/>
                      <a:r>
                        <a:rPr lang="es-CO" sz="1400" b="1" i="0" u="none" strike="noStrike" dirty="0">
                          <a:solidFill>
                            <a:srgbClr val="000000"/>
                          </a:solidFill>
                          <a:effectLst/>
                          <a:latin typeface="Calibri" panose="020F0502020204030204" pitchFamily="34" charset="0"/>
                        </a:rPr>
                        <a:t>Teléfonos Satelitales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1,933,920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1,970,664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63,061,263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4015093"/>
                  </a:ext>
                </a:extLst>
              </a:tr>
              <a:tr h="456359">
                <a:tc>
                  <a:txBody>
                    <a:bodyPr/>
                    <a:lstStyle/>
                    <a:p>
                      <a:pPr algn="ctr" rtl="0" fontAlgn="ctr"/>
                      <a:r>
                        <a:rPr lang="es-CO" sz="1400" b="1" i="0" u="none" strike="noStrike" dirty="0">
                          <a:solidFill>
                            <a:srgbClr val="000000"/>
                          </a:solidFill>
                          <a:effectLst/>
                          <a:latin typeface="Calibri" panose="020F0502020204030204" pitchFamily="34" charset="0"/>
                        </a:rPr>
                        <a:t>Medidor distancia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68,000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69,292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2,217,344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3212786"/>
                  </a:ext>
                </a:extLst>
              </a:tr>
              <a:tr h="400050">
                <a:tc>
                  <a:txBody>
                    <a:bodyPr/>
                    <a:lstStyle/>
                    <a:p>
                      <a:pPr algn="ctr" rtl="0" fontAlgn="ctr"/>
                      <a:r>
                        <a:rPr lang="es-CO" sz="1400" b="1" i="0" u="none" strike="noStrike" dirty="0">
                          <a:solidFill>
                            <a:srgbClr val="000000"/>
                          </a:solidFill>
                          <a:effectLst/>
                          <a:latin typeface="Calibri" panose="020F0502020204030204" pitchFamily="34" charset="0"/>
                        </a:rPr>
                        <a:t>Cámara semiprofesional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544,000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554,336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17,738,752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6754285"/>
                  </a:ext>
                </a:extLst>
              </a:tr>
              <a:tr h="361950">
                <a:tc>
                  <a:txBody>
                    <a:bodyPr/>
                    <a:lstStyle/>
                    <a:p>
                      <a:pPr algn="ctr" rtl="0" fontAlgn="ctr"/>
                      <a:r>
                        <a:rPr lang="es-CO" sz="1400" b="1" i="0" u="none" strike="noStrike">
                          <a:solidFill>
                            <a:srgbClr val="000000"/>
                          </a:solidFill>
                          <a:effectLst/>
                          <a:latin typeface="Calibri" panose="020F0502020204030204" pitchFamily="34" charset="0"/>
                        </a:rPr>
                        <a:t>GPS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dirty="0">
                          <a:solidFill>
                            <a:srgbClr val="000000"/>
                          </a:solidFill>
                          <a:effectLst/>
                          <a:latin typeface="Calibri" panose="020F0502020204030204" pitchFamily="34" charset="0"/>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601,800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613,234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 $               19,623,494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1643024"/>
                  </a:ext>
                </a:extLst>
              </a:tr>
              <a:tr h="361950">
                <a:tc gridSpan="4">
                  <a:txBody>
                    <a:bodyPr/>
                    <a:lstStyle/>
                    <a:p>
                      <a:pPr algn="ctr" rtl="0" fontAlgn="ctr"/>
                      <a:r>
                        <a:rPr lang="es-CO" sz="1400" b="1" i="0" u="none" strike="noStrike">
                          <a:solidFill>
                            <a:srgbClr val="000000"/>
                          </a:solidFill>
                          <a:effectLst/>
                          <a:latin typeface="Calibri" panose="020F0502020204030204" pitchFamily="34" charset="0"/>
                        </a:rPr>
                        <a:t>Total Mensual incluyendo IVA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rtl="0" fontAlgn="ctr"/>
                      <a:r>
                        <a:rPr lang="es-CO" sz="1400" b="1" i="0" u="none" strike="noStrike" dirty="0">
                          <a:solidFill>
                            <a:srgbClr val="000000"/>
                          </a:solidFill>
                          <a:effectLst/>
                          <a:latin typeface="Calibri" panose="020F0502020204030204" pitchFamily="34" charset="0"/>
                        </a:rPr>
                        <a:t> $       102,640,854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54034396"/>
                  </a:ext>
                </a:extLst>
              </a:tr>
            </a:tbl>
          </a:graphicData>
        </a:graphic>
      </p:graphicFrame>
    </p:spTree>
    <p:extLst>
      <p:ext uri="{BB962C8B-B14F-4D97-AF65-F5344CB8AC3E}">
        <p14:creationId xmlns:p14="http://schemas.microsoft.com/office/powerpoint/2010/main" val="18332769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077674" y="993501"/>
            <a:ext cx="7941103" cy="5148668"/>
          </a:xfrm>
        </p:spPr>
        <p:txBody>
          <a:bodyPr>
            <a:normAutofit/>
          </a:bodyPr>
          <a:lstStyle/>
          <a:p>
            <a:pPr algn="just">
              <a:lnSpc>
                <a:spcPct val="100000"/>
              </a:lnSpc>
              <a:spcBef>
                <a:spcPts val="0"/>
              </a:spcBef>
            </a:pPr>
            <a:endParaRPr lang="es-CO" sz="1600" b="1" dirty="0"/>
          </a:p>
          <a:p>
            <a:pPr algn="just">
              <a:lnSpc>
                <a:spcPct val="100000"/>
              </a:lnSpc>
              <a:spcBef>
                <a:spcPts val="0"/>
              </a:spcBef>
            </a:pPr>
            <a:r>
              <a:rPr lang="es-CO" sz="1600" b="1" dirty="0"/>
              <a:t>INFORMACIÓN ADICIÓN:</a:t>
            </a:r>
          </a:p>
          <a:p>
            <a:pPr algn="just">
              <a:lnSpc>
                <a:spcPct val="100000"/>
              </a:lnSpc>
              <a:spcBef>
                <a:spcPts val="0"/>
              </a:spcBef>
            </a:pPr>
            <a:endParaRPr lang="es-CO" sz="1600" dirty="0"/>
          </a:p>
          <a:p>
            <a:pPr algn="just">
              <a:lnSpc>
                <a:spcPct val="100000"/>
              </a:lnSpc>
              <a:spcBef>
                <a:spcPts val="0"/>
              </a:spcBef>
            </a:pPr>
            <a:r>
              <a:rPr lang="es-CO" sz="1600" b="1" dirty="0"/>
              <a:t>Adición:</a:t>
            </a:r>
          </a:p>
          <a:p>
            <a:pPr algn="just">
              <a:lnSpc>
                <a:spcPct val="100000"/>
              </a:lnSpc>
              <a:spcBef>
                <a:spcPts val="0"/>
              </a:spcBef>
            </a:pPr>
            <a:endParaRPr lang="es-CO" sz="1600" b="1" dirty="0"/>
          </a:p>
          <a:p>
            <a:pPr algn="just">
              <a:lnSpc>
                <a:spcPct val="100000"/>
              </a:lnSpc>
              <a:spcBef>
                <a:spcPts val="0"/>
              </a:spcBef>
            </a:pPr>
            <a:r>
              <a:rPr lang="es-CO" sz="1600" b="1" dirty="0"/>
              <a:t>FASE I: </a:t>
            </a:r>
            <a:r>
              <a:rPr lang="es-CO" sz="1600" dirty="0"/>
              <a:t>El valor de la adición solicitada es de </a:t>
            </a:r>
            <a:r>
              <a:rPr lang="es-CO" sz="1600" b="1" dirty="0"/>
              <a:t>$205.281.708  </a:t>
            </a:r>
            <a:r>
              <a:rPr lang="es-CO" sz="1600" dirty="0"/>
              <a:t>valor que incluye IVA y todos los impuestos, tasas y contribuciones a que haya lugar, con recursos del proyecto PAZ para un periodo de dos (2) meses</a:t>
            </a:r>
          </a:p>
          <a:p>
            <a:pPr algn="just">
              <a:lnSpc>
                <a:spcPct val="100000"/>
              </a:lnSpc>
              <a:spcBef>
                <a:spcPts val="0"/>
              </a:spcBef>
            </a:pPr>
            <a:endParaRPr lang="es-CO" sz="1600" dirty="0"/>
          </a:p>
          <a:p>
            <a:pPr algn="just">
              <a:lnSpc>
                <a:spcPct val="100000"/>
              </a:lnSpc>
              <a:spcBef>
                <a:spcPts val="0"/>
              </a:spcBef>
            </a:pPr>
            <a:r>
              <a:rPr lang="es-CO" sz="1600" b="1" dirty="0"/>
              <a:t>FASE II: </a:t>
            </a:r>
            <a:r>
              <a:rPr lang="es-CO" sz="1600" dirty="0"/>
              <a:t>Con base en los bienes inmuebles identificados en la primera fase, se podría requerir una adición por el valor de $ </a:t>
            </a:r>
            <a:r>
              <a:rPr lang="es-CO" sz="1600" b="1" dirty="0"/>
              <a:t>307.922.562. </a:t>
            </a:r>
            <a:r>
              <a:rPr lang="es-CO" sz="1600" dirty="0"/>
              <a:t>valor que incluye IVA y todos los impuestos, tasas y contribuciones a que haya lugar, con recursos del proyecto PAZ para un periodo de tres (3) meses adicionales.</a:t>
            </a:r>
          </a:p>
          <a:p>
            <a:pPr algn="just">
              <a:lnSpc>
                <a:spcPct val="100000"/>
              </a:lnSpc>
              <a:spcBef>
                <a:spcPts val="0"/>
              </a:spcBef>
            </a:pPr>
            <a:endParaRPr lang="es-ES" sz="1600" dirty="0"/>
          </a:p>
          <a:p>
            <a:pPr algn="just">
              <a:lnSpc>
                <a:spcPct val="100000"/>
              </a:lnSpc>
              <a:spcBef>
                <a:spcPts val="0"/>
              </a:spcBef>
            </a:pPr>
            <a:r>
              <a:rPr lang="es-CO" sz="1600" b="1" dirty="0"/>
              <a:t>Solicitud</a:t>
            </a:r>
            <a:r>
              <a:rPr lang="es-CO" sz="1600" dirty="0"/>
              <a:t>: </a:t>
            </a:r>
          </a:p>
          <a:p>
            <a:pPr algn="just">
              <a:lnSpc>
                <a:spcPct val="100000"/>
              </a:lnSpc>
              <a:spcBef>
                <a:spcPts val="0"/>
              </a:spcBef>
            </a:pPr>
            <a:endParaRPr lang="es-CO" sz="1600" dirty="0"/>
          </a:p>
          <a:p>
            <a:pPr algn="just">
              <a:lnSpc>
                <a:spcPct val="100000"/>
              </a:lnSpc>
              <a:spcBef>
                <a:spcPts val="0"/>
              </a:spcBef>
            </a:pPr>
            <a:r>
              <a:rPr lang="es-CO" sz="1600" dirty="0"/>
              <a:t>Informar a la Junta Directiva de la SAE SAS la adición del contrato No. 033 de 2018 por un monto para la FASE I de $ </a:t>
            </a:r>
            <a:r>
              <a:rPr lang="es-CO" sz="1600" b="1" dirty="0"/>
              <a:t>205.281.708 </a:t>
            </a:r>
            <a:r>
              <a:rPr lang="es-CO" sz="1600" dirty="0"/>
              <a:t>y para FASE II de $ </a:t>
            </a:r>
            <a:r>
              <a:rPr lang="es-CO" sz="1600" b="1" dirty="0"/>
              <a:t>307.922.562</a:t>
            </a:r>
            <a:endParaRPr lang="es-ES" sz="1600" b="1" dirty="0"/>
          </a:p>
        </p:txBody>
      </p:sp>
      <p:sp>
        <p:nvSpPr>
          <p:cNvPr id="9" name="Rectángulo 8">
            <a:extLst>
              <a:ext uri="{FF2B5EF4-FFF2-40B4-BE49-F238E27FC236}">
                <a16:creationId xmlns:a16="http://schemas.microsoft.com/office/drawing/2014/main" id="{F64C37A0-1B84-4689-9370-CF513EEB44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0" name="CuadroTexto 9">
            <a:extLst>
              <a:ext uri="{FF2B5EF4-FFF2-40B4-BE49-F238E27FC236}">
                <a16:creationId xmlns:a16="http://schemas.microsoft.com/office/drawing/2014/main" id="{50F0F095-6B92-4713-9960-95C346BE6B22}"/>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1" name="Imagen 10">
            <a:extLst>
              <a:ext uri="{FF2B5EF4-FFF2-40B4-BE49-F238E27FC236}">
                <a16:creationId xmlns:a16="http://schemas.microsoft.com/office/drawing/2014/main" id="{6B3856E5-634E-4DAD-8DC3-AEF06E087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2" name="Imagen 11">
            <a:extLst>
              <a:ext uri="{FF2B5EF4-FFF2-40B4-BE49-F238E27FC236}">
                <a16:creationId xmlns:a16="http://schemas.microsoft.com/office/drawing/2014/main" id="{9501585A-A254-40CE-BD5E-2E1EB7999D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41229336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419A5052-D72B-46A3-B736-841E6C7112CC}"/>
              </a:ext>
            </a:extLst>
          </p:cNvPr>
          <p:cNvSpPr txBox="1"/>
          <p:nvPr/>
        </p:nvSpPr>
        <p:spPr>
          <a:xfrm>
            <a:off x="2494489" y="2393228"/>
            <a:ext cx="7808386" cy="1077218"/>
          </a:xfrm>
          <a:prstGeom prst="rect">
            <a:avLst/>
          </a:prstGeom>
          <a:noFill/>
        </p:spPr>
        <p:txBody>
          <a:bodyPr wrap="square" rtlCol="0">
            <a:spAutoFit/>
          </a:bodyPr>
          <a:lstStyle/>
          <a:p>
            <a:pPr algn="ctr"/>
            <a:r>
              <a:rPr lang="es-ES" sz="3200" b="1" dirty="0">
                <a:solidFill>
                  <a:srgbClr val="000A8B"/>
                </a:solidFill>
              </a:rPr>
              <a:t>2. </a:t>
            </a:r>
            <a:r>
              <a:rPr lang="es-CO" sz="3200" b="1" dirty="0">
                <a:solidFill>
                  <a:srgbClr val="000A8B"/>
                </a:solidFill>
              </a:rPr>
              <a:t> ADICIÓN CONTRATO </a:t>
            </a:r>
          </a:p>
          <a:p>
            <a:pPr algn="ctr"/>
            <a:r>
              <a:rPr lang="es-CO" sz="3200" b="1" dirty="0">
                <a:solidFill>
                  <a:srgbClr val="000A8B"/>
                </a:solidFill>
              </a:rPr>
              <a:t>ALMACENADORA CONSORCIO PATIO CEIBAS.</a:t>
            </a:r>
            <a:endParaRPr lang="es-ES" sz="3200" b="1" dirty="0">
              <a:solidFill>
                <a:schemeClr val="accent5">
                  <a:lumMod val="50000"/>
                </a:schemeClr>
              </a:solidFill>
            </a:endParaRPr>
          </a:p>
        </p:txBody>
      </p:sp>
      <p:sp>
        <p:nvSpPr>
          <p:cNvPr id="9" name="Rectángulo 8">
            <a:extLst>
              <a:ext uri="{FF2B5EF4-FFF2-40B4-BE49-F238E27FC236}">
                <a16:creationId xmlns:a16="http://schemas.microsoft.com/office/drawing/2014/main" id="{27CAB847-FD87-4AAC-8F76-315D5C27363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A86367AA-0822-44F8-BC1E-8C83C0D4A108}"/>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5" name="Imagen 14">
            <a:extLst>
              <a:ext uri="{FF2B5EF4-FFF2-40B4-BE49-F238E27FC236}">
                <a16:creationId xmlns:a16="http://schemas.microsoft.com/office/drawing/2014/main" id="{D3938B1D-725E-4A19-BED0-811419788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6" name="Imagen 15">
            <a:extLst>
              <a:ext uri="{FF2B5EF4-FFF2-40B4-BE49-F238E27FC236}">
                <a16:creationId xmlns:a16="http://schemas.microsoft.com/office/drawing/2014/main" id="{CE8F29ED-6B74-4423-82DA-257C7B612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16524756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21639" y="1252682"/>
            <a:ext cx="5938163" cy="601774"/>
          </a:xfrm>
        </p:spPr>
        <p:txBody>
          <a:bodyPr>
            <a:normAutofit/>
          </a:bodyPr>
          <a:lstStyle/>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2979869" y="5450092"/>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sp>
        <p:nvSpPr>
          <p:cNvPr id="4" name="Rectángulo 3">
            <a:extLst>
              <a:ext uri="{FF2B5EF4-FFF2-40B4-BE49-F238E27FC236}">
                <a16:creationId xmlns:a16="http://schemas.microsoft.com/office/drawing/2014/main" id="{DAA9A9AC-57C3-4524-9DDD-A043CA24DD80}"/>
              </a:ext>
            </a:extLst>
          </p:cNvPr>
          <p:cNvSpPr/>
          <p:nvPr/>
        </p:nvSpPr>
        <p:spPr>
          <a:xfrm>
            <a:off x="2184399" y="1409172"/>
            <a:ext cx="7823200" cy="5047536"/>
          </a:xfrm>
          <a:prstGeom prst="rect">
            <a:avLst/>
          </a:prstGeom>
        </p:spPr>
        <p:txBody>
          <a:bodyPr wrap="square">
            <a:spAutoFit/>
          </a:bodyPr>
          <a:lstStyle/>
          <a:p>
            <a:pPr algn="just"/>
            <a:endParaRPr lang="es-CO" b="1" dirty="0">
              <a:highlight>
                <a:srgbClr val="FFFF00"/>
              </a:highlight>
            </a:endParaRPr>
          </a:p>
          <a:p>
            <a:pPr algn="just"/>
            <a:r>
              <a:rPr lang="es-ES" sz="1600" b="1" dirty="0"/>
              <a:t>Adición contrato No. 067 de 2019</a:t>
            </a:r>
          </a:p>
          <a:p>
            <a:pPr algn="just"/>
            <a:endParaRPr lang="es-CO" sz="1600" b="1" dirty="0"/>
          </a:p>
          <a:p>
            <a:pPr algn="just"/>
            <a:r>
              <a:rPr lang="es-CO" sz="1600" b="1" dirty="0"/>
              <a:t>Objeto del contrato: “</a:t>
            </a:r>
            <a:r>
              <a:rPr lang="es-ES" sz="1600" dirty="0"/>
              <a:t>Presentar el servicio de transporte, recepción, avalúo, almacenamiento, deposito, guarda, custodia, conservación, disposición final y demás servicios complementarios asociados a la administración de los bienes muebles que sean puestos a disposición de la Sociedad de Activos Especiales S.A.S. de conformidad con el pliego de condiciones y documentos anexos al proceso del proceso concurso público 3 de 2019, la propuesta presentada y el contrato para la zona 3.</a:t>
            </a:r>
          </a:p>
          <a:p>
            <a:pPr algn="just"/>
            <a:endParaRPr lang="es-ES" sz="1600" dirty="0"/>
          </a:p>
          <a:p>
            <a:pPr algn="just"/>
            <a:r>
              <a:rPr lang="es-CO" sz="1600" b="1" dirty="0"/>
              <a:t>Valores y plazos iniciales: </a:t>
            </a:r>
            <a:r>
              <a:rPr lang="es-CO" sz="1600" dirty="0"/>
              <a:t>Valor inicial del contrato $6.700.227.402, con un plazo de ejecución de (4) años; fecha de inicio el 29 de mayo de 2019 y fecha de finalización el 1 de junio de 2023.</a:t>
            </a:r>
          </a:p>
          <a:p>
            <a:pPr algn="just"/>
            <a:endParaRPr lang="es-CO" sz="1600" dirty="0"/>
          </a:p>
          <a:p>
            <a:pPr algn="just"/>
            <a:r>
              <a:rPr lang="es-CO" sz="1600" b="1" dirty="0"/>
              <a:t>Adición 1: </a:t>
            </a:r>
            <a:r>
              <a:rPr lang="es-CO" sz="1600" dirty="0"/>
              <a:t>El 1 de noviembre 2019 la Junta aprobó la adición por valor de $1.800.000.000</a:t>
            </a:r>
          </a:p>
          <a:p>
            <a:pPr algn="just"/>
            <a:r>
              <a:rPr lang="es-CO" sz="1600" b="1" dirty="0"/>
              <a:t>Adición 2: </a:t>
            </a:r>
            <a:r>
              <a:rPr lang="es-CO" sz="1600" dirty="0"/>
              <a:t>El 18 de junio de 2020 la junta aprobó la adición por valor de $1.107.200.000</a:t>
            </a:r>
            <a:endParaRPr lang="es-CO" sz="1600" b="1" dirty="0"/>
          </a:p>
          <a:p>
            <a:pPr algn="just"/>
            <a:endParaRPr lang="es-CO" sz="1600" dirty="0"/>
          </a:p>
          <a:p>
            <a:pPr algn="just"/>
            <a:r>
              <a:rPr lang="es-CO" sz="1600" b="1" dirty="0"/>
              <a:t>Valor total del contrato: </a:t>
            </a:r>
            <a:r>
              <a:rPr lang="es-ES" sz="1600" dirty="0"/>
              <a:t>$ 9.607.427.402</a:t>
            </a:r>
          </a:p>
          <a:p>
            <a:pPr algn="just"/>
            <a:endParaRPr lang="es-ES" sz="1600" dirty="0">
              <a:solidFill>
                <a:srgbClr val="A9A8A9"/>
              </a:solidFill>
              <a:cs typeface="Lato Regular"/>
            </a:endParaRPr>
          </a:p>
          <a:p>
            <a:pPr algn="just"/>
            <a:r>
              <a:rPr lang="es-CO" sz="1600" b="1" dirty="0"/>
              <a:t>Fecha finalización: </a:t>
            </a:r>
            <a:r>
              <a:rPr lang="es-CO" sz="1600" dirty="0"/>
              <a:t>1 de Junio de 2023.</a:t>
            </a:r>
          </a:p>
        </p:txBody>
      </p:sp>
      <p:sp>
        <p:nvSpPr>
          <p:cNvPr id="7" name="CuadroTexto 6">
            <a:extLst>
              <a:ext uri="{FF2B5EF4-FFF2-40B4-BE49-F238E27FC236}">
                <a16:creationId xmlns:a16="http://schemas.microsoft.com/office/drawing/2014/main" id="{356CD64C-A550-4059-97C9-C0374A9CCE91}"/>
              </a:ext>
            </a:extLst>
          </p:cNvPr>
          <p:cNvSpPr txBox="1"/>
          <p:nvPr/>
        </p:nvSpPr>
        <p:spPr>
          <a:xfrm>
            <a:off x="581623" y="1018911"/>
            <a:ext cx="11028752" cy="461665"/>
          </a:xfrm>
          <a:prstGeom prst="rect">
            <a:avLst/>
          </a:prstGeom>
          <a:noFill/>
        </p:spPr>
        <p:txBody>
          <a:bodyPr wrap="square" rtlCol="0">
            <a:spAutoFit/>
          </a:bodyPr>
          <a:lstStyle/>
          <a:p>
            <a:pPr algn="ctr"/>
            <a:r>
              <a:rPr lang="es-CO" sz="2400" b="1" dirty="0">
                <a:solidFill>
                  <a:srgbClr val="000A8B"/>
                </a:solidFill>
              </a:rPr>
              <a:t>ADICIÓN CONTRATO DE PRESTACIÓN DE SERVICIOS No. 045 de 2019</a:t>
            </a:r>
            <a:endParaRPr lang="es-ES" sz="2400" b="1" dirty="0">
              <a:solidFill>
                <a:schemeClr val="accent5">
                  <a:lumMod val="50000"/>
                </a:schemeClr>
              </a:solidFill>
            </a:endParaRPr>
          </a:p>
        </p:txBody>
      </p:sp>
      <p:sp>
        <p:nvSpPr>
          <p:cNvPr id="10" name="Rectángulo 9">
            <a:extLst>
              <a:ext uri="{FF2B5EF4-FFF2-40B4-BE49-F238E27FC236}">
                <a16:creationId xmlns:a16="http://schemas.microsoft.com/office/drawing/2014/main" id="{B83E4066-F4CD-4BAB-863C-763A437EF72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5A6516E6-6B28-4906-B23B-9F461B95518D}"/>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2" name="Imagen 11">
            <a:extLst>
              <a:ext uri="{FF2B5EF4-FFF2-40B4-BE49-F238E27FC236}">
                <a16:creationId xmlns:a16="http://schemas.microsoft.com/office/drawing/2014/main" id="{F13939CF-0521-474E-AE2D-4050EBA4BA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3" name="Imagen 12">
            <a:extLst>
              <a:ext uri="{FF2B5EF4-FFF2-40B4-BE49-F238E27FC236}">
                <a16:creationId xmlns:a16="http://schemas.microsoft.com/office/drawing/2014/main" id="{D874BC31-E10C-4A32-8F3A-0DC37AFBCD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16508930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22738" y="598385"/>
            <a:ext cx="5938163" cy="601774"/>
          </a:xfrm>
        </p:spPr>
        <p:txBody>
          <a:bodyPr>
            <a:normAutofit/>
          </a:bodyPr>
          <a:lstStyle/>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2980968" y="5013873"/>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sp>
        <p:nvSpPr>
          <p:cNvPr id="4" name="Rectángulo 3">
            <a:extLst>
              <a:ext uri="{FF2B5EF4-FFF2-40B4-BE49-F238E27FC236}">
                <a16:creationId xmlns:a16="http://schemas.microsoft.com/office/drawing/2014/main" id="{DAA9A9AC-57C3-4524-9DDD-A043CA24DD80}"/>
              </a:ext>
            </a:extLst>
          </p:cNvPr>
          <p:cNvSpPr/>
          <p:nvPr/>
        </p:nvSpPr>
        <p:spPr>
          <a:xfrm>
            <a:off x="1741334" y="1796449"/>
            <a:ext cx="8709331" cy="3539430"/>
          </a:xfrm>
          <a:prstGeom prst="rect">
            <a:avLst/>
          </a:prstGeom>
        </p:spPr>
        <p:txBody>
          <a:bodyPr wrap="square">
            <a:spAutoFit/>
          </a:bodyPr>
          <a:lstStyle/>
          <a:p>
            <a:pPr algn="just"/>
            <a:endParaRPr lang="es-CO" b="1" dirty="0"/>
          </a:p>
          <a:p>
            <a:pPr algn="just"/>
            <a:r>
              <a:rPr lang="es-ES" b="1" dirty="0"/>
              <a:t>Adicionar el contrato No. 045 de 2019</a:t>
            </a:r>
          </a:p>
          <a:p>
            <a:pPr algn="just"/>
            <a:endParaRPr lang="es-ES" dirty="0"/>
          </a:p>
          <a:p>
            <a:pPr algn="just"/>
            <a:r>
              <a:rPr lang="es-CO" b="1" dirty="0"/>
              <a:t>Justificación</a:t>
            </a:r>
            <a:r>
              <a:rPr lang="es-CO" dirty="0"/>
              <a:t>: </a:t>
            </a:r>
            <a:r>
              <a:rPr lang="es-CO" sz="1600" dirty="0"/>
              <a:t>Con el fin de dar cumplimiento al plazo para la entrega voluntaria y recepción de bienes inventariados por las FARC prevista en el proyecto decreto que modifica el 205 de 2020, el cual establece como plazo el 31 de diciembre de 2020, se requiere contar con los servicios necesarios prestados por la almacenadora que permita cumplir con el cronograma presentado y aprodado por la Comisión Transitoria de Verificación de los Bienes y Apoyo al Administrador del Patrimonio Autónomo en sesión realizada el pasado 17 de julio.</a:t>
            </a:r>
            <a:endParaRPr lang="es-CO" sz="1600" dirty="0">
              <a:highlight>
                <a:srgbClr val="FFFF00"/>
              </a:highlight>
            </a:endParaRPr>
          </a:p>
          <a:p>
            <a:pPr algn="just"/>
            <a:endParaRPr lang="es-CO" dirty="0"/>
          </a:p>
          <a:p>
            <a:pPr algn="just"/>
            <a:endParaRPr lang="es-CO" dirty="0"/>
          </a:p>
          <a:p>
            <a:pPr algn="just"/>
            <a:endParaRPr lang="es-CO" dirty="0"/>
          </a:p>
          <a:p>
            <a:pPr algn="just"/>
            <a:endParaRPr lang="es-CO" dirty="0"/>
          </a:p>
        </p:txBody>
      </p:sp>
      <p:pic>
        <p:nvPicPr>
          <p:cNvPr id="7" name="Imagen 6">
            <a:extLst>
              <a:ext uri="{FF2B5EF4-FFF2-40B4-BE49-F238E27FC236}">
                <a16:creationId xmlns:a16="http://schemas.microsoft.com/office/drawing/2014/main" id="{AED66682-53CD-4CD6-9213-B4509CA47B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9" name="Imagen 8">
            <a:extLst>
              <a:ext uri="{FF2B5EF4-FFF2-40B4-BE49-F238E27FC236}">
                <a16:creationId xmlns:a16="http://schemas.microsoft.com/office/drawing/2014/main" id="{BF9761BA-3877-4CF6-988F-0C918C00D7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
        <p:nvSpPr>
          <p:cNvPr id="15" name="Rectángulo 14">
            <a:extLst>
              <a:ext uri="{FF2B5EF4-FFF2-40B4-BE49-F238E27FC236}">
                <a16:creationId xmlns:a16="http://schemas.microsoft.com/office/drawing/2014/main" id="{42E7A676-C189-45A8-9FF1-BB66F80B7B2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6" name="CuadroTexto 15">
            <a:extLst>
              <a:ext uri="{FF2B5EF4-FFF2-40B4-BE49-F238E27FC236}">
                <a16:creationId xmlns:a16="http://schemas.microsoft.com/office/drawing/2014/main" id="{3FBA076C-C755-4D66-B940-7BB8CD58D2EA}"/>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18843012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4189191" y="1058491"/>
            <a:ext cx="3800977" cy="523220"/>
          </a:xfrm>
          <a:prstGeom prst="rect">
            <a:avLst/>
          </a:prstGeom>
          <a:noFill/>
        </p:spPr>
        <p:txBody>
          <a:bodyPr wrap="none" lIns="91440" tIns="45720" rIns="91440" bIns="45720">
            <a:spAutoFit/>
          </a:bodyPr>
          <a:lstStyle/>
          <a:p>
            <a:pPr algn="ctr"/>
            <a:r>
              <a:rPr lang="es-ES" altLang="es-CO" sz="2800" b="1" dirty="0">
                <a:solidFill>
                  <a:srgbClr val="000A8B"/>
                </a:solidFill>
              </a:rPr>
              <a:t>SOLICITUD PRESENTADA</a:t>
            </a:r>
          </a:p>
        </p:txBody>
      </p:sp>
      <p:sp>
        <p:nvSpPr>
          <p:cNvPr id="12" name="CuadroTexto 11">
            <a:extLst>
              <a:ext uri="{FF2B5EF4-FFF2-40B4-BE49-F238E27FC236}">
                <a16:creationId xmlns:a16="http://schemas.microsoft.com/office/drawing/2014/main" id="{C1A37B2A-2F33-4EFE-8333-6838A174C458}"/>
              </a:ext>
            </a:extLst>
          </p:cNvPr>
          <p:cNvSpPr txBox="1"/>
          <p:nvPr/>
        </p:nvSpPr>
        <p:spPr>
          <a:xfrm>
            <a:off x="1479550" y="2028616"/>
            <a:ext cx="9232900" cy="1261884"/>
          </a:xfrm>
          <a:prstGeom prst="rect">
            <a:avLst/>
          </a:prstGeom>
          <a:noFill/>
        </p:spPr>
        <p:txBody>
          <a:bodyPr wrap="square" rtlCol="0">
            <a:spAutoFit/>
          </a:bodyPr>
          <a:lstStyle/>
          <a:p>
            <a:pPr algn="just"/>
            <a:endParaRPr lang="es-ES" dirty="0"/>
          </a:p>
          <a:p>
            <a:pPr marL="342900" indent="-342900" algn="just">
              <a:buFont typeface="Arial" panose="020B0604020202020204" pitchFamily="34" charset="0"/>
              <a:buChar char="•"/>
            </a:pPr>
            <a:r>
              <a:rPr lang="es-ES" sz="2000" dirty="0"/>
              <a:t>Autorice la adición del contrato 045 de 2019 por un valor de $50.000.000 para la vigencia del año 2020 y </a:t>
            </a:r>
            <a:r>
              <a:rPr lang="es-ES" sz="2000" dirty="0">
                <a:highlight>
                  <a:srgbClr val="EFEFEF"/>
                </a:highlight>
              </a:rPr>
              <a:t>$50.000.000 para el año 2021.</a:t>
            </a:r>
          </a:p>
          <a:p>
            <a:pPr algn="just"/>
            <a:endParaRPr lang="es-ES" dirty="0"/>
          </a:p>
        </p:txBody>
      </p:sp>
    </p:spTree>
    <p:extLst>
      <p:ext uri="{BB962C8B-B14F-4D97-AF65-F5344CB8AC3E}">
        <p14:creationId xmlns:p14="http://schemas.microsoft.com/office/powerpoint/2010/main" val="34945560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419A5052-D72B-46A3-B736-841E6C7112CC}"/>
              </a:ext>
            </a:extLst>
          </p:cNvPr>
          <p:cNvSpPr txBox="1"/>
          <p:nvPr/>
        </p:nvSpPr>
        <p:spPr>
          <a:xfrm>
            <a:off x="2494489" y="2393228"/>
            <a:ext cx="7808386" cy="1077218"/>
          </a:xfrm>
          <a:prstGeom prst="rect">
            <a:avLst/>
          </a:prstGeom>
          <a:noFill/>
        </p:spPr>
        <p:txBody>
          <a:bodyPr wrap="square" rtlCol="0">
            <a:spAutoFit/>
          </a:bodyPr>
          <a:lstStyle/>
          <a:p>
            <a:pPr algn="ctr"/>
            <a:r>
              <a:rPr lang="es-ES" sz="3200" b="1" dirty="0">
                <a:solidFill>
                  <a:srgbClr val="000A8B"/>
                </a:solidFill>
              </a:rPr>
              <a:t>3. </a:t>
            </a:r>
            <a:r>
              <a:rPr lang="es-CO" sz="3200" b="1" dirty="0">
                <a:solidFill>
                  <a:srgbClr val="000A8B"/>
                </a:solidFill>
              </a:rPr>
              <a:t> ADICIÓN Y PRORROGA CONTRATO EMPRESA DE SERVICIOS TEMPORALES</a:t>
            </a:r>
            <a:endParaRPr lang="es-ES" sz="3200" b="1" dirty="0">
              <a:solidFill>
                <a:schemeClr val="accent5">
                  <a:lumMod val="50000"/>
                </a:schemeClr>
              </a:solidFill>
            </a:endParaRPr>
          </a:p>
        </p:txBody>
      </p:sp>
      <p:sp>
        <p:nvSpPr>
          <p:cNvPr id="9" name="Rectángulo 8">
            <a:extLst>
              <a:ext uri="{FF2B5EF4-FFF2-40B4-BE49-F238E27FC236}">
                <a16:creationId xmlns:a16="http://schemas.microsoft.com/office/drawing/2014/main" id="{F473B574-52FB-4A04-99EB-76254D650E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15498F07-E087-4932-96D9-2B0721E0EB74}"/>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5" name="Imagen 14">
            <a:extLst>
              <a:ext uri="{FF2B5EF4-FFF2-40B4-BE49-F238E27FC236}">
                <a16:creationId xmlns:a16="http://schemas.microsoft.com/office/drawing/2014/main" id="{24EFF37E-B566-4E26-BF41-51FD541A1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6" name="Imagen 15">
            <a:extLst>
              <a:ext uri="{FF2B5EF4-FFF2-40B4-BE49-F238E27FC236}">
                <a16:creationId xmlns:a16="http://schemas.microsoft.com/office/drawing/2014/main" id="{E96E0F4B-EC31-4845-AC32-6596CAB3FE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33748444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21639" y="1252682"/>
            <a:ext cx="5938163" cy="601774"/>
          </a:xfrm>
        </p:spPr>
        <p:txBody>
          <a:bodyPr>
            <a:normAutofit/>
          </a:bodyPr>
          <a:lstStyle/>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2979869" y="5450092"/>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sp>
        <p:nvSpPr>
          <p:cNvPr id="4" name="Rectángulo 3">
            <a:extLst>
              <a:ext uri="{FF2B5EF4-FFF2-40B4-BE49-F238E27FC236}">
                <a16:creationId xmlns:a16="http://schemas.microsoft.com/office/drawing/2014/main" id="{DAA9A9AC-57C3-4524-9DDD-A043CA24DD80}"/>
              </a:ext>
            </a:extLst>
          </p:cNvPr>
          <p:cNvSpPr/>
          <p:nvPr/>
        </p:nvSpPr>
        <p:spPr>
          <a:xfrm>
            <a:off x="2220686" y="823246"/>
            <a:ext cx="7823200" cy="5539978"/>
          </a:xfrm>
          <a:prstGeom prst="rect">
            <a:avLst/>
          </a:prstGeom>
        </p:spPr>
        <p:txBody>
          <a:bodyPr wrap="square">
            <a:spAutoFit/>
          </a:bodyPr>
          <a:lstStyle/>
          <a:p>
            <a:pPr algn="just"/>
            <a:endParaRPr lang="es-CO" b="1" dirty="0"/>
          </a:p>
          <a:p>
            <a:pPr algn="just"/>
            <a:r>
              <a:rPr lang="es-ES" sz="1600" b="1" dirty="0"/>
              <a:t>Adicionar y prorrogar el contrato No. 049 de 2019</a:t>
            </a:r>
          </a:p>
          <a:p>
            <a:pPr algn="just"/>
            <a:endParaRPr lang="es-CO" sz="1600" b="1" dirty="0"/>
          </a:p>
          <a:p>
            <a:pPr algn="just"/>
            <a:r>
              <a:rPr lang="es-CO" sz="1600" b="1" dirty="0"/>
              <a:t>Objeto del contrato: </a:t>
            </a:r>
            <a:r>
              <a:rPr lang="es-ES" sz="1600" dirty="0"/>
              <a:t>“Contratar una Empresa de Servicios Temporales (EST), que cumpla con los requisitos exigidos por la ley y que ofrezca las mejores condiciones para satisfacer las necesidades de la SAE S.A.S, en el suministro de personal temporal en misión, a fin de cubrir los remplazos de los trabajadores de la Sociedad que se encuentren en vacaciones, en uso de licencia de maternidad, en incapacidad por enfermedad o por incremento en la producción y/o en los demás casos descritos en la ley, de conformidad con pliegos de condiciones del Concurso Público 4 de 2019, la propuesta presentada y el contrato”.</a:t>
            </a:r>
          </a:p>
          <a:p>
            <a:pPr algn="just"/>
            <a:endParaRPr lang="es-ES" sz="1600" dirty="0"/>
          </a:p>
          <a:p>
            <a:pPr algn="just"/>
            <a:r>
              <a:rPr lang="es-CO" sz="1600" b="1" dirty="0"/>
              <a:t>Valores y plazos iniciales: </a:t>
            </a:r>
            <a:r>
              <a:rPr lang="es-CO" sz="1600" dirty="0"/>
              <a:t>Valor inicial del contrato $ 2.150.000.000, con un plazo de ejecución de (12) meses, fecha de inicio el 14 de junio de 2018 y fecha de finalización el 14 de junio de 2020.</a:t>
            </a:r>
          </a:p>
          <a:p>
            <a:pPr algn="just"/>
            <a:endParaRPr lang="es-CO" sz="1600" dirty="0"/>
          </a:p>
          <a:p>
            <a:pPr algn="just"/>
            <a:r>
              <a:rPr lang="es-CO" sz="1600" b="1" dirty="0"/>
              <a:t>Adición y Prorroga: </a:t>
            </a:r>
            <a:r>
              <a:rPr lang="es-CO" sz="1600" dirty="0"/>
              <a:t>Teniendo en cuenta que el contrato vencía el 14 de junio de 2020, la Junta aprobó la adición por valor por $1.700.000.000 y una prorroga de ejecución de (2) meses mas.</a:t>
            </a:r>
          </a:p>
          <a:p>
            <a:pPr algn="just"/>
            <a:endParaRPr lang="es-CO" sz="1600" dirty="0"/>
          </a:p>
          <a:p>
            <a:pPr algn="just"/>
            <a:r>
              <a:rPr lang="es-CO" sz="1600" b="1" dirty="0"/>
              <a:t>Valor total del contrato: </a:t>
            </a:r>
            <a:r>
              <a:rPr lang="es-ES" sz="1600" dirty="0"/>
              <a:t>$ 3.850.000.000.</a:t>
            </a:r>
          </a:p>
          <a:p>
            <a:pPr algn="just"/>
            <a:endParaRPr lang="es-ES" sz="1600" dirty="0">
              <a:solidFill>
                <a:srgbClr val="A9A8A9"/>
              </a:solidFill>
              <a:cs typeface="Lato Regular"/>
            </a:endParaRPr>
          </a:p>
          <a:p>
            <a:pPr algn="just"/>
            <a:r>
              <a:rPr lang="es-CO" sz="1600" b="1" dirty="0"/>
              <a:t>Fecha finalización: </a:t>
            </a:r>
            <a:r>
              <a:rPr lang="es-CO" sz="1600" dirty="0"/>
              <a:t>14 de Septiembre de 2020.</a:t>
            </a:r>
          </a:p>
        </p:txBody>
      </p:sp>
      <p:sp>
        <p:nvSpPr>
          <p:cNvPr id="7" name="Rectángulo 6">
            <a:extLst>
              <a:ext uri="{FF2B5EF4-FFF2-40B4-BE49-F238E27FC236}">
                <a16:creationId xmlns:a16="http://schemas.microsoft.com/office/drawing/2014/main" id="{A73A23EF-C504-4ED0-A9DD-B7FE6A2FF6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9" name="CuadroTexto 8">
            <a:extLst>
              <a:ext uri="{FF2B5EF4-FFF2-40B4-BE49-F238E27FC236}">
                <a16:creationId xmlns:a16="http://schemas.microsoft.com/office/drawing/2014/main" id="{4A0C82A0-EEEE-4CEC-A683-7B16E719C27E}"/>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0" name="Imagen 9">
            <a:extLst>
              <a:ext uri="{FF2B5EF4-FFF2-40B4-BE49-F238E27FC236}">
                <a16:creationId xmlns:a16="http://schemas.microsoft.com/office/drawing/2014/main" id="{2282F07E-39A7-415F-8F27-25B73BAEE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1" name="Imagen 10">
            <a:extLst>
              <a:ext uri="{FF2B5EF4-FFF2-40B4-BE49-F238E27FC236}">
                <a16:creationId xmlns:a16="http://schemas.microsoft.com/office/drawing/2014/main" id="{AF0ADEFE-741F-4F6B-BB3F-E72D36B64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203184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21639" y="1252682"/>
            <a:ext cx="5938163" cy="601774"/>
          </a:xfrm>
        </p:spPr>
        <p:txBody>
          <a:bodyPr>
            <a:normAutofit/>
          </a:bodyPr>
          <a:lstStyle/>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2979869" y="5450092"/>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sp>
        <p:nvSpPr>
          <p:cNvPr id="4" name="Rectángulo 3">
            <a:extLst>
              <a:ext uri="{FF2B5EF4-FFF2-40B4-BE49-F238E27FC236}">
                <a16:creationId xmlns:a16="http://schemas.microsoft.com/office/drawing/2014/main" id="{DAA9A9AC-57C3-4524-9DDD-A043CA24DD80}"/>
              </a:ext>
            </a:extLst>
          </p:cNvPr>
          <p:cNvSpPr/>
          <p:nvPr/>
        </p:nvSpPr>
        <p:spPr>
          <a:xfrm>
            <a:off x="2358572" y="1305152"/>
            <a:ext cx="7474857" cy="5293757"/>
          </a:xfrm>
          <a:prstGeom prst="rect">
            <a:avLst/>
          </a:prstGeom>
        </p:spPr>
        <p:txBody>
          <a:bodyPr wrap="square">
            <a:spAutoFit/>
          </a:bodyPr>
          <a:lstStyle/>
          <a:p>
            <a:pPr algn="just"/>
            <a:r>
              <a:rPr lang="es-ES" sz="1600" b="1" dirty="0"/>
              <a:t>Adición y prorroga del contrato No. 033 de 2018</a:t>
            </a:r>
          </a:p>
          <a:p>
            <a:pPr algn="just"/>
            <a:endParaRPr lang="es-CO" sz="1600" dirty="0"/>
          </a:p>
          <a:p>
            <a:pPr algn="just"/>
            <a:endParaRPr lang="es-CO" sz="1600" dirty="0"/>
          </a:p>
          <a:p>
            <a:pPr algn="just"/>
            <a:r>
              <a:rPr lang="es-CO" sz="1600" b="1" dirty="0"/>
              <a:t>Justificación</a:t>
            </a:r>
            <a:r>
              <a:rPr lang="es-CO" sz="1600" dirty="0"/>
              <a:t>: Con el fin de dar cumplimiento al plazo para la entrega voluntaria y recepción de bienes inventariados por las FARC prevista en el proyecto decreto que modifica el 205 de 2020, el cual establece como plazo el 31 de diciembre de 2020, se requiere contar con el recurso humano que permita cumplir con el cronograma presentado y aprodado por la Comisión Transitoria de Verificación de los Bienes y Apoyo al Administrador del Patrimonio Autónomo en sesión realizada el pasado 17 de julio.</a:t>
            </a:r>
            <a:endParaRPr lang="es-CO" sz="1600" dirty="0">
              <a:highlight>
                <a:srgbClr val="FFFF00"/>
              </a:highlight>
            </a:endParaRPr>
          </a:p>
          <a:p>
            <a:pPr algn="just"/>
            <a:endParaRPr lang="es-CO" sz="1600" dirty="0"/>
          </a:p>
          <a:p>
            <a:pPr algn="just"/>
            <a:r>
              <a:rPr lang="es-CO" sz="1600" dirty="0"/>
              <a:t>Los perfiles requeridos son: 2 Abogado, 1 financiero, 25 Catastrales, Profesionales I y 7 Técnicos grado II,   con siguientes costos:</a:t>
            </a:r>
          </a:p>
          <a:p>
            <a:pPr algn="just"/>
            <a:endParaRPr lang="es-CO" sz="1600" dirty="0"/>
          </a:p>
          <a:p>
            <a:pPr algn="just"/>
            <a:endParaRPr lang="es-CO" sz="1600" dirty="0"/>
          </a:p>
          <a:p>
            <a:pPr algn="just"/>
            <a:endParaRPr lang="es-CO" sz="1600" dirty="0"/>
          </a:p>
          <a:p>
            <a:pPr algn="just"/>
            <a:endParaRPr lang="es-CO" sz="1600" dirty="0"/>
          </a:p>
          <a:p>
            <a:pPr algn="just"/>
            <a:endParaRPr lang="es-CO" sz="1600" dirty="0"/>
          </a:p>
          <a:p>
            <a:pPr algn="just"/>
            <a:endParaRPr lang="es-CO" sz="1600" dirty="0"/>
          </a:p>
          <a:p>
            <a:pPr algn="just"/>
            <a:endParaRPr lang="es-CO" sz="1600" dirty="0"/>
          </a:p>
          <a:p>
            <a:pPr algn="just"/>
            <a:endParaRPr lang="es-CO" sz="1600" dirty="0"/>
          </a:p>
          <a:p>
            <a:pPr algn="just"/>
            <a:endParaRPr lang="es-CO" dirty="0">
              <a:solidFill>
                <a:srgbClr val="A9A8A9"/>
              </a:solidFill>
              <a:cs typeface="Lato Regular"/>
            </a:endParaRPr>
          </a:p>
        </p:txBody>
      </p:sp>
      <p:sp>
        <p:nvSpPr>
          <p:cNvPr id="10" name="Rectángulo 9">
            <a:extLst>
              <a:ext uri="{FF2B5EF4-FFF2-40B4-BE49-F238E27FC236}">
                <a16:creationId xmlns:a16="http://schemas.microsoft.com/office/drawing/2014/main" id="{8865B41E-8768-4C64-B5E4-D0BCA2DBCC5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6F8DBFB8-00C5-4EC8-B44E-06A8FD39719A}"/>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2" name="Imagen 11">
            <a:extLst>
              <a:ext uri="{FF2B5EF4-FFF2-40B4-BE49-F238E27FC236}">
                <a16:creationId xmlns:a16="http://schemas.microsoft.com/office/drawing/2014/main" id="{BBACB81F-F964-4BDD-955F-B9D0CD4F93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3" name="Imagen 12">
            <a:extLst>
              <a:ext uri="{FF2B5EF4-FFF2-40B4-BE49-F238E27FC236}">
                <a16:creationId xmlns:a16="http://schemas.microsoft.com/office/drawing/2014/main" id="{95F5CCE3-F797-4FA6-AD67-0219BF98A3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graphicFrame>
        <p:nvGraphicFramePr>
          <p:cNvPr id="7" name="Tabla 6">
            <a:extLst>
              <a:ext uri="{FF2B5EF4-FFF2-40B4-BE49-F238E27FC236}">
                <a16:creationId xmlns:a16="http://schemas.microsoft.com/office/drawing/2014/main" id="{AFE68685-E9D7-41E7-9C37-D27E032F3791}"/>
              </a:ext>
            </a:extLst>
          </p:cNvPr>
          <p:cNvGraphicFramePr>
            <a:graphicFrameLocks noGrp="1"/>
          </p:cNvGraphicFramePr>
          <p:nvPr/>
        </p:nvGraphicFramePr>
        <p:xfrm>
          <a:off x="3031011" y="4645708"/>
          <a:ext cx="6129977" cy="1403511"/>
        </p:xfrm>
        <a:graphic>
          <a:graphicData uri="http://schemas.openxmlformats.org/drawingml/2006/table">
            <a:tbl>
              <a:tblPr/>
              <a:tblGrid>
                <a:gridCol w="1297650">
                  <a:extLst>
                    <a:ext uri="{9D8B030D-6E8A-4147-A177-3AD203B41FA5}">
                      <a16:colId xmlns:a16="http://schemas.microsoft.com/office/drawing/2014/main" val="1677330379"/>
                    </a:ext>
                  </a:extLst>
                </a:gridCol>
                <a:gridCol w="1297650">
                  <a:extLst>
                    <a:ext uri="{9D8B030D-6E8A-4147-A177-3AD203B41FA5}">
                      <a16:colId xmlns:a16="http://schemas.microsoft.com/office/drawing/2014/main" val="1734378447"/>
                    </a:ext>
                  </a:extLst>
                </a:gridCol>
                <a:gridCol w="1297650">
                  <a:extLst>
                    <a:ext uri="{9D8B030D-6E8A-4147-A177-3AD203B41FA5}">
                      <a16:colId xmlns:a16="http://schemas.microsoft.com/office/drawing/2014/main" val="3166366267"/>
                    </a:ext>
                  </a:extLst>
                </a:gridCol>
                <a:gridCol w="2237027">
                  <a:extLst>
                    <a:ext uri="{9D8B030D-6E8A-4147-A177-3AD203B41FA5}">
                      <a16:colId xmlns:a16="http://schemas.microsoft.com/office/drawing/2014/main" val="872605179"/>
                    </a:ext>
                  </a:extLst>
                </a:gridCol>
              </a:tblGrid>
              <a:tr h="310907">
                <a:tc>
                  <a:txBody>
                    <a:bodyPr/>
                    <a:lstStyle/>
                    <a:p>
                      <a:pPr algn="ctr" fontAlgn="ctr"/>
                      <a:r>
                        <a:rPr lang="es-CO" sz="1400" b="1" i="0" u="none" strike="noStrike">
                          <a:solidFill>
                            <a:srgbClr val="FFFFFF"/>
                          </a:solidFill>
                          <a:effectLst/>
                          <a:latin typeface="Calibri" panose="020F0502020204030204" pitchFamily="34" charset="0"/>
                        </a:rPr>
                        <a:t> CARGO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es-CO" sz="1400" b="1" i="0" u="none" strike="noStrike">
                          <a:solidFill>
                            <a:srgbClr val="FFFFFF"/>
                          </a:solidFill>
                          <a:effectLst/>
                          <a:latin typeface="Calibri" panose="020F0502020204030204" pitchFamily="34" charset="0"/>
                        </a:rPr>
                        <a:t> COSTO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es-CO" sz="1400" b="1" i="0" u="none" strike="noStrike">
                          <a:solidFill>
                            <a:srgbClr val="FFFFFF"/>
                          </a:solidFill>
                          <a:effectLst/>
                          <a:latin typeface="Calibri" panose="020F0502020204030204" pitchFamily="34" charset="0"/>
                        </a:rPr>
                        <a:t> No. CARGOS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es-CO" sz="1400" b="1" i="0" u="none" strike="noStrike">
                          <a:solidFill>
                            <a:srgbClr val="FFFFFF"/>
                          </a:solidFill>
                          <a:effectLst/>
                          <a:latin typeface="Calibri" panose="020F0502020204030204" pitchFamily="34" charset="0"/>
                        </a:rPr>
                        <a:t> COSTO MES POR CARGO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616387538"/>
                  </a:ext>
                </a:extLst>
              </a:tr>
              <a:tr h="345452">
                <a:tc>
                  <a:txBody>
                    <a:bodyPr/>
                    <a:lstStyle/>
                    <a:p>
                      <a:pPr algn="ctr" fontAlgn="ctr"/>
                      <a:r>
                        <a:rPr lang="es-CO" sz="1400" b="1" i="0" u="none" strike="noStrike" dirty="0">
                          <a:solidFill>
                            <a:srgbClr val="000000"/>
                          </a:solidFill>
                          <a:effectLst/>
                          <a:latin typeface="Calibri" panose="020F0502020204030204" pitchFamily="34" charset="0"/>
                        </a:rPr>
                        <a:t>Técnico II Topógrafos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 $        4,156,937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 $                             29,098,559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826537"/>
                  </a:ext>
                </a:extLst>
              </a:tr>
              <a:tr h="345452">
                <a:tc>
                  <a:txBody>
                    <a:bodyPr/>
                    <a:lstStyle/>
                    <a:p>
                      <a:pPr algn="ctr" fontAlgn="ctr"/>
                      <a:r>
                        <a:rPr lang="es-CO" sz="1400" b="1" i="0" u="none" strike="noStrike" dirty="0">
                          <a:solidFill>
                            <a:srgbClr val="000000"/>
                          </a:solidFill>
                          <a:effectLst/>
                          <a:latin typeface="Calibri" panose="020F0502020204030204" pitchFamily="34" charset="0"/>
                        </a:rPr>
                        <a:t>Profesional 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 $        4,780,481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 $                           133,853,468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3411489"/>
                  </a:ext>
                </a:extLst>
              </a:tr>
              <a:tr h="310907">
                <a:tc gridSpan="3">
                  <a:txBody>
                    <a:bodyPr/>
                    <a:lstStyle/>
                    <a:p>
                      <a:pPr algn="ctr" fontAlgn="ctr"/>
                      <a:r>
                        <a:rPr lang="es-CO" sz="1400" b="1" i="0" u="none" strike="noStrike" dirty="0">
                          <a:solidFill>
                            <a:srgbClr val="000000"/>
                          </a:solidFill>
                          <a:effectLst/>
                          <a:latin typeface="Calibri" panose="020F0502020204030204" pitchFamily="34" charset="0"/>
                        </a:rPr>
                        <a:t> TOTAL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CO"/>
                    </a:p>
                  </a:txBody>
                  <a:tcPr/>
                </a:tc>
                <a:tc hMerge="1">
                  <a:txBody>
                    <a:bodyPr/>
                    <a:lstStyle/>
                    <a:p>
                      <a:endParaRPr lang="es-CO"/>
                    </a:p>
                  </a:txBody>
                  <a:tcPr/>
                </a:tc>
                <a:tc>
                  <a:txBody>
                    <a:bodyPr/>
                    <a:lstStyle/>
                    <a:p>
                      <a:pPr algn="ctr" fontAlgn="ctr"/>
                      <a:r>
                        <a:rPr lang="es-CO" sz="1400" b="1" i="0" u="none" strike="noStrike" dirty="0">
                          <a:solidFill>
                            <a:srgbClr val="000000"/>
                          </a:solidFill>
                          <a:effectLst/>
                          <a:latin typeface="Calibri" panose="020F0502020204030204" pitchFamily="34" charset="0"/>
                        </a:rPr>
                        <a:t> $                           162,952,027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52479245"/>
                  </a:ext>
                </a:extLst>
              </a:tr>
            </a:tbl>
          </a:graphicData>
        </a:graphic>
      </p:graphicFrame>
    </p:spTree>
    <p:extLst>
      <p:ext uri="{BB962C8B-B14F-4D97-AF65-F5344CB8AC3E}">
        <p14:creationId xmlns:p14="http://schemas.microsoft.com/office/powerpoint/2010/main" val="32381091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077674" y="993501"/>
            <a:ext cx="7941103" cy="5148668"/>
          </a:xfrm>
        </p:spPr>
        <p:txBody>
          <a:bodyPr>
            <a:normAutofit/>
          </a:bodyPr>
          <a:lstStyle/>
          <a:p>
            <a:pPr algn="just">
              <a:lnSpc>
                <a:spcPct val="100000"/>
              </a:lnSpc>
              <a:spcBef>
                <a:spcPts val="0"/>
              </a:spcBef>
            </a:pPr>
            <a:r>
              <a:rPr lang="es-CO" sz="1600" b="1" dirty="0"/>
              <a:t>SOLICITUD DE APROBACIÓN:</a:t>
            </a:r>
          </a:p>
          <a:p>
            <a:pPr algn="just">
              <a:lnSpc>
                <a:spcPct val="100000"/>
              </a:lnSpc>
              <a:spcBef>
                <a:spcPts val="0"/>
              </a:spcBef>
            </a:pPr>
            <a:endParaRPr lang="es-CO" sz="1600" dirty="0"/>
          </a:p>
          <a:p>
            <a:pPr algn="just">
              <a:lnSpc>
                <a:spcPct val="100000"/>
              </a:lnSpc>
              <a:spcBef>
                <a:spcPts val="0"/>
              </a:spcBef>
            </a:pPr>
            <a:r>
              <a:rPr lang="es-CO" sz="1600" b="1" dirty="0"/>
              <a:t>Adición:</a:t>
            </a:r>
          </a:p>
          <a:p>
            <a:pPr algn="just">
              <a:lnSpc>
                <a:spcPct val="100000"/>
              </a:lnSpc>
              <a:spcBef>
                <a:spcPts val="0"/>
              </a:spcBef>
            </a:pPr>
            <a:endParaRPr lang="es-CO" sz="1600" b="1" dirty="0"/>
          </a:p>
          <a:p>
            <a:pPr algn="just">
              <a:lnSpc>
                <a:spcPct val="100000"/>
              </a:lnSpc>
              <a:spcBef>
                <a:spcPts val="0"/>
              </a:spcBef>
            </a:pPr>
            <a:r>
              <a:rPr lang="es-CO" sz="1600" b="1" dirty="0"/>
              <a:t>FASE I: </a:t>
            </a:r>
            <a:r>
              <a:rPr lang="es-CO" sz="1600" dirty="0"/>
              <a:t>El valor de la adición solicitada es de $ </a:t>
            </a:r>
            <a:r>
              <a:rPr lang="es-CO" sz="1600" b="1" dirty="0"/>
              <a:t>488.856.081. </a:t>
            </a:r>
            <a:r>
              <a:rPr lang="es-CO" sz="1600" dirty="0"/>
              <a:t>valor que incluye IVA y todos los impuestos, tasas y contribuciones a que haya lugar, con recursos del proyecto PAZ  y una prorroga hasta el 31 de Octubre de 2020.</a:t>
            </a:r>
          </a:p>
          <a:p>
            <a:pPr algn="just">
              <a:lnSpc>
                <a:spcPct val="100000"/>
              </a:lnSpc>
              <a:spcBef>
                <a:spcPts val="0"/>
              </a:spcBef>
            </a:pPr>
            <a:endParaRPr lang="es-CO" sz="1600" dirty="0"/>
          </a:p>
          <a:p>
            <a:pPr algn="just">
              <a:lnSpc>
                <a:spcPct val="100000"/>
              </a:lnSpc>
              <a:spcBef>
                <a:spcPts val="0"/>
              </a:spcBef>
            </a:pPr>
            <a:r>
              <a:rPr lang="es-CO" sz="1600" b="1" dirty="0"/>
              <a:t>FASE II: </a:t>
            </a:r>
            <a:r>
              <a:rPr lang="es-CO" sz="1600" dirty="0"/>
              <a:t>Con base en los bienes inmuebles identificados en la primera fase, se podría requerir una adición por el valor de $ </a:t>
            </a:r>
            <a:r>
              <a:rPr lang="es-CO" sz="1600" b="1" dirty="0"/>
              <a:t>325.904.054. </a:t>
            </a:r>
            <a:r>
              <a:rPr lang="es-CO" sz="1600" dirty="0"/>
              <a:t>valor que incluye IVA y todos los impuestos, tasas y contribuciones a que haya lugar, con recursos del proyecto PAZ  y una prorroga hasta el 31 de diciembre de 2020.</a:t>
            </a:r>
          </a:p>
          <a:p>
            <a:pPr algn="just">
              <a:lnSpc>
                <a:spcPct val="100000"/>
              </a:lnSpc>
              <a:spcBef>
                <a:spcPts val="0"/>
              </a:spcBef>
            </a:pPr>
            <a:endParaRPr lang="es-ES" sz="1600" dirty="0"/>
          </a:p>
          <a:p>
            <a:pPr algn="just">
              <a:lnSpc>
                <a:spcPct val="100000"/>
              </a:lnSpc>
              <a:spcBef>
                <a:spcPts val="0"/>
              </a:spcBef>
            </a:pPr>
            <a:r>
              <a:rPr lang="es-CO" sz="1600" b="1" dirty="0"/>
              <a:t>Solicitud</a:t>
            </a:r>
            <a:r>
              <a:rPr lang="es-CO" sz="1600" dirty="0"/>
              <a:t>: </a:t>
            </a:r>
          </a:p>
          <a:p>
            <a:pPr algn="just">
              <a:lnSpc>
                <a:spcPct val="100000"/>
              </a:lnSpc>
              <a:spcBef>
                <a:spcPts val="0"/>
              </a:spcBef>
            </a:pPr>
            <a:endParaRPr lang="es-CO" sz="1600" dirty="0"/>
          </a:p>
          <a:p>
            <a:pPr algn="just">
              <a:lnSpc>
                <a:spcPct val="100000"/>
              </a:lnSpc>
              <a:spcBef>
                <a:spcPts val="0"/>
              </a:spcBef>
            </a:pPr>
            <a:r>
              <a:rPr lang="es-CO" sz="1600" dirty="0"/>
              <a:t>Aprobación por parte de la Junta Directiva de la SAE SAS, de la adición del contrato No. 048 de 2019 por un monto para la FASE I de $ </a:t>
            </a:r>
            <a:r>
              <a:rPr lang="es-CO" sz="1600" b="1" dirty="0"/>
              <a:t>488.856.081 </a:t>
            </a:r>
            <a:r>
              <a:rPr lang="es-CO" sz="1600" dirty="0"/>
              <a:t>y para FASE II de $ </a:t>
            </a:r>
            <a:r>
              <a:rPr lang="es-CO" sz="1600" b="1" dirty="0"/>
              <a:t>325.904.054</a:t>
            </a:r>
            <a:endParaRPr lang="es-ES" sz="1600" b="1" dirty="0"/>
          </a:p>
        </p:txBody>
      </p:sp>
      <p:sp>
        <p:nvSpPr>
          <p:cNvPr id="9" name="Rectángulo 8">
            <a:extLst>
              <a:ext uri="{FF2B5EF4-FFF2-40B4-BE49-F238E27FC236}">
                <a16:creationId xmlns:a16="http://schemas.microsoft.com/office/drawing/2014/main" id="{E7ED4223-22D1-426A-B578-516B5CFDDBB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0" name="CuadroTexto 9">
            <a:extLst>
              <a:ext uri="{FF2B5EF4-FFF2-40B4-BE49-F238E27FC236}">
                <a16:creationId xmlns:a16="http://schemas.microsoft.com/office/drawing/2014/main" id="{680C5495-0694-4445-9B2A-78BC863F0D9D}"/>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1" name="Imagen 10">
            <a:extLst>
              <a:ext uri="{FF2B5EF4-FFF2-40B4-BE49-F238E27FC236}">
                <a16:creationId xmlns:a16="http://schemas.microsoft.com/office/drawing/2014/main" id="{8C45C6A0-D77D-4AB5-B0DD-8DE5E96F68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2" name="Imagen 11">
            <a:extLst>
              <a:ext uri="{FF2B5EF4-FFF2-40B4-BE49-F238E27FC236}">
                <a16:creationId xmlns:a16="http://schemas.microsoft.com/office/drawing/2014/main" id="{D85B724C-6C7A-4E0C-B84F-ED1F3AEE25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37518097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419A5052-D72B-46A3-B736-841E6C7112CC}"/>
              </a:ext>
            </a:extLst>
          </p:cNvPr>
          <p:cNvSpPr txBox="1"/>
          <p:nvPr/>
        </p:nvSpPr>
        <p:spPr>
          <a:xfrm>
            <a:off x="831273" y="1008694"/>
            <a:ext cx="10200904" cy="4955203"/>
          </a:xfrm>
          <a:prstGeom prst="rect">
            <a:avLst/>
          </a:prstGeom>
          <a:noFill/>
        </p:spPr>
        <p:txBody>
          <a:bodyPr wrap="square" rtlCol="0">
            <a:spAutoFit/>
          </a:bodyPr>
          <a:lstStyle/>
          <a:p>
            <a:pPr algn="just"/>
            <a:r>
              <a:rPr lang="es-CO" sz="3200" b="1" dirty="0"/>
              <a:t>Solicitud adicional:</a:t>
            </a:r>
          </a:p>
          <a:p>
            <a:pPr algn="just"/>
            <a:endParaRPr lang="es-CO" sz="3200" b="1" dirty="0"/>
          </a:p>
          <a:p>
            <a:pPr algn="just"/>
            <a:r>
              <a:rPr lang="es-CO" sz="2800" dirty="0"/>
              <a:t>Teniendo en cuenta que se está realizando estudio de mercado para establecer el costo del transporte terrestre por demanda de los funcionarios según los recorridos del cronograma, y el objeto y alcance de los actuales contratos, se solicitará convocar a comité financiero y junta extraordinaria con el fin del adicionarlos y/o modificarlos. </a:t>
            </a:r>
          </a:p>
          <a:p>
            <a:pPr algn="just"/>
            <a:r>
              <a:rPr lang="es-CO" sz="2800" dirty="0"/>
              <a:t>De no ser posible la modificación o adición de los contratos vigentes se deberá contratar el servicio de acuerdo con el manual de contratación. </a:t>
            </a:r>
            <a:endParaRPr lang="es-ES" sz="3200" dirty="0"/>
          </a:p>
        </p:txBody>
      </p:sp>
      <p:sp>
        <p:nvSpPr>
          <p:cNvPr id="9" name="Rectángulo 8">
            <a:extLst>
              <a:ext uri="{FF2B5EF4-FFF2-40B4-BE49-F238E27FC236}">
                <a16:creationId xmlns:a16="http://schemas.microsoft.com/office/drawing/2014/main" id="{F473B574-52FB-4A04-99EB-76254D650E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1" name="CuadroTexto 10">
            <a:extLst>
              <a:ext uri="{FF2B5EF4-FFF2-40B4-BE49-F238E27FC236}">
                <a16:creationId xmlns:a16="http://schemas.microsoft.com/office/drawing/2014/main" id="{15498F07-E087-4932-96D9-2B0721E0EB74}"/>
              </a:ext>
            </a:extLst>
          </p:cNvPr>
          <p:cNvSpPr txBox="1"/>
          <p:nvPr/>
        </p:nvSpPr>
        <p:spPr>
          <a:xfrm>
            <a:off x="7570177" y="6520419"/>
            <a:ext cx="4243997" cy="369332"/>
          </a:xfrm>
          <a:prstGeom prst="rect">
            <a:avLst/>
          </a:prstGeom>
          <a:noFill/>
        </p:spPr>
        <p:txBody>
          <a:bodyPr wrap="square" rtlCol="0">
            <a:spAutoFit/>
          </a:bodyPr>
          <a:lstStyle/>
          <a:p>
            <a:pPr algn="r"/>
            <a:r>
              <a:rPr lang="es-ES" dirty="0">
                <a:solidFill>
                  <a:srgbClr val="A9A8A9"/>
                </a:solidFill>
                <a:latin typeface="Lato Regular"/>
                <a:cs typeface="Lato Regular"/>
              </a:rPr>
              <a:t>Gerencia de Proyectos Especiales</a:t>
            </a:r>
          </a:p>
        </p:txBody>
      </p:sp>
      <p:pic>
        <p:nvPicPr>
          <p:cNvPr id="15" name="Imagen 14">
            <a:extLst>
              <a:ext uri="{FF2B5EF4-FFF2-40B4-BE49-F238E27FC236}">
                <a16:creationId xmlns:a16="http://schemas.microsoft.com/office/drawing/2014/main" id="{24EFF37E-B566-4E26-BF41-51FD541A1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984" y="5599"/>
            <a:ext cx="3207387" cy="655548"/>
          </a:xfrm>
          <a:prstGeom prst="rect">
            <a:avLst/>
          </a:prstGeom>
        </p:spPr>
      </p:pic>
      <p:pic>
        <p:nvPicPr>
          <p:cNvPr id="16" name="Imagen 15">
            <a:extLst>
              <a:ext uri="{FF2B5EF4-FFF2-40B4-BE49-F238E27FC236}">
                <a16:creationId xmlns:a16="http://schemas.microsoft.com/office/drawing/2014/main" id="{E96E0F4B-EC31-4845-AC32-6596CAB3FE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0" y="117488"/>
            <a:ext cx="1715135" cy="745490"/>
          </a:xfrm>
          <a:prstGeom prst="rect">
            <a:avLst/>
          </a:prstGeom>
        </p:spPr>
      </p:pic>
    </p:spTree>
    <p:extLst>
      <p:ext uri="{BB962C8B-B14F-4D97-AF65-F5344CB8AC3E}">
        <p14:creationId xmlns:p14="http://schemas.microsoft.com/office/powerpoint/2010/main" val="15441002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086678" y="2435255"/>
            <a:ext cx="9143999" cy="3662541"/>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RESUMEN PORTAFOLIO DE INMUEBLES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7057908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Estado de Ocupación inmuebles.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108</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graphicFrame>
        <p:nvGraphicFramePr>
          <p:cNvPr id="17" name="Gráfico 16">
            <a:extLst>
              <a:ext uri="{FF2B5EF4-FFF2-40B4-BE49-F238E27FC236}">
                <a16:creationId xmlns:a16="http://schemas.microsoft.com/office/drawing/2014/main" id="{7826D04E-CAE1-4E25-AF61-2DFAFB52E6E1}"/>
              </a:ext>
            </a:extLst>
          </p:cNvPr>
          <p:cNvGraphicFramePr>
            <a:graphicFrameLocks/>
          </p:cNvGraphicFramePr>
          <p:nvPr/>
        </p:nvGraphicFramePr>
        <p:xfrm>
          <a:off x="5196114" y="801203"/>
          <a:ext cx="6618061" cy="2981300"/>
        </p:xfrm>
        <a:graphic>
          <a:graphicData uri="http://schemas.openxmlformats.org/drawingml/2006/chart">
            <c:chart xmlns:c="http://schemas.openxmlformats.org/drawingml/2006/chart" xmlns:r="http://schemas.openxmlformats.org/officeDocument/2006/relationships" r:id="rId4"/>
          </a:graphicData>
        </a:graphic>
      </p:graphicFrame>
      <p:sp>
        <p:nvSpPr>
          <p:cNvPr id="4" name="CuadroTexto 3">
            <a:extLst>
              <a:ext uri="{FF2B5EF4-FFF2-40B4-BE49-F238E27FC236}">
                <a16:creationId xmlns:a16="http://schemas.microsoft.com/office/drawing/2014/main" id="{B85685EB-E0F6-4332-9F6F-57FD4490C644}"/>
              </a:ext>
            </a:extLst>
          </p:cNvPr>
          <p:cNvSpPr txBox="1"/>
          <p:nvPr/>
        </p:nvSpPr>
        <p:spPr>
          <a:xfrm>
            <a:off x="553401" y="1834432"/>
            <a:ext cx="4596721" cy="923330"/>
          </a:xfrm>
          <a:prstGeom prst="rect">
            <a:avLst/>
          </a:prstGeom>
          <a:noFill/>
        </p:spPr>
        <p:txBody>
          <a:bodyPr wrap="square" rtlCol="0">
            <a:spAutoFit/>
          </a:bodyPr>
          <a:lstStyle/>
          <a:p>
            <a:r>
              <a:rPr lang="es-CO" dirty="0">
                <a:solidFill>
                  <a:schemeClr val="tx1">
                    <a:lumMod val="65000"/>
                    <a:lumOff val="35000"/>
                  </a:schemeClr>
                </a:solidFill>
                <a:latin typeface="Arial Narrow" panose="020B0606020202030204" pitchFamily="34" charset="0"/>
              </a:rPr>
              <a:t>Con estado de ocupación 19.906 inmuebles</a:t>
            </a:r>
          </a:p>
          <a:p>
            <a:r>
              <a:rPr lang="es-CO" dirty="0">
                <a:solidFill>
                  <a:schemeClr val="tx1">
                    <a:lumMod val="65000"/>
                    <a:lumOff val="35000"/>
                  </a:schemeClr>
                </a:solidFill>
                <a:latin typeface="Arial Narrow" panose="020B0606020202030204" pitchFamily="34" charset="0"/>
              </a:rPr>
              <a:t>En gestión verificación estado de ocupación 2.616</a:t>
            </a:r>
          </a:p>
          <a:p>
            <a:r>
              <a:rPr lang="es-CO" dirty="0">
                <a:solidFill>
                  <a:schemeClr val="tx1">
                    <a:lumMod val="65000"/>
                    <a:lumOff val="35000"/>
                  </a:schemeClr>
                </a:solidFill>
                <a:latin typeface="Arial Narrow" panose="020B0606020202030204" pitchFamily="34" charset="0"/>
              </a:rPr>
              <a:t>Total inmuebles 22.522</a:t>
            </a:r>
          </a:p>
        </p:txBody>
      </p:sp>
      <p:pic>
        <p:nvPicPr>
          <p:cNvPr id="21" name="Imagen 20">
            <a:extLst>
              <a:ext uri="{FF2B5EF4-FFF2-40B4-BE49-F238E27FC236}">
                <a16:creationId xmlns:a16="http://schemas.microsoft.com/office/drawing/2014/main" id="{C197BFF4-A082-4041-9CED-C4141525E234}"/>
              </a:ext>
            </a:extLst>
          </p:cNvPr>
          <p:cNvPicPr>
            <a:picLocks noChangeAspect="1"/>
          </p:cNvPicPr>
          <p:nvPr/>
        </p:nvPicPr>
        <p:blipFill>
          <a:blip r:embed="rId5"/>
          <a:stretch>
            <a:fillRect/>
          </a:stretch>
        </p:blipFill>
        <p:spPr>
          <a:xfrm>
            <a:off x="553401" y="3889224"/>
            <a:ext cx="7226322" cy="2366604"/>
          </a:xfrm>
          <a:prstGeom prst="rect">
            <a:avLst/>
          </a:prstGeom>
        </p:spPr>
      </p:pic>
    </p:spTree>
    <p:extLst>
      <p:ext uri="{BB962C8B-B14F-4D97-AF65-F5344CB8AC3E}">
        <p14:creationId xmlns:p14="http://schemas.microsoft.com/office/powerpoint/2010/main" val="33248880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Contratos de arrendamiento.</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109</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pic>
        <p:nvPicPr>
          <p:cNvPr id="5" name="Imagen 4">
            <a:extLst>
              <a:ext uri="{FF2B5EF4-FFF2-40B4-BE49-F238E27FC236}">
                <a16:creationId xmlns:a16="http://schemas.microsoft.com/office/drawing/2014/main" id="{AA1FD4E3-67ED-4124-9EA3-A95876EC2441}"/>
              </a:ext>
            </a:extLst>
          </p:cNvPr>
          <p:cNvPicPr>
            <a:picLocks noChangeAspect="1"/>
          </p:cNvPicPr>
          <p:nvPr/>
        </p:nvPicPr>
        <p:blipFill rotWithShape="1">
          <a:blip r:embed="rId4"/>
          <a:srcRect l="7440" t="15487" r="9742"/>
          <a:stretch/>
        </p:blipFill>
        <p:spPr>
          <a:xfrm>
            <a:off x="217715" y="1973943"/>
            <a:ext cx="5580826" cy="3381828"/>
          </a:xfrm>
          <a:prstGeom prst="rect">
            <a:avLst/>
          </a:prstGeom>
        </p:spPr>
      </p:pic>
      <p:sp>
        <p:nvSpPr>
          <p:cNvPr id="16" name="CuadroTexto 15">
            <a:extLst>
              <a:ext uri="{FF2B5EF4-FFF2-40B4-BE49-F238E27FC236}">
                <a16:creationId xmlns:a16="http://schemas.microsoft.com/office/drawing/2014/main" id="{232CD896-2333-4473-84DA-F42B167C6725}"/>
              </a:ext>
            </a:extLst>
          </p:cNvPr>
          <p:cNvSpPr txBox="1"/>
          <p:nvPr/>
        </p:nvSpPr>
        <p:spPr>
          <a:xfrm>
            <a:off x="0" y="1239115"/>
            <a:ext cx="5508238"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tx1">
                    <a:lumMod val="50000"/>
                    <a:lumOff val="50000"/>
                  </a:schemeClr>
                </a:solidFill>
              </a:rPr>
              <a:t>Cantidad FMI. – Contratos de arriendo</a:t>
            </a:r>
          </a:p>
        </p:txBody>
      </p:sp>
      <p:sp>
        <p:nvSpPr>
          <p:cNvPr id="20" name="CuadroTexto 19">
            <a:extLst>
              <a:ext uri="{FF2B5EF4-FFF2-40B4-BE49-F238E27FC236}">
                <a16:creationId xmlns:a16="http://schemas.microsoft.com/office/drawing/2014/main" id="{EECC97EB-7F96-49C8-A0EF-72A1326C4EF8}"/>
              </a:ext>
            </a:extLst>
          </p:cNvPr>
          <p:cNvSpPr txBox="1"/>
          <p:nvPr/>
        </p:nvSpPr>
        <p:spPr>
          <a:xfrm>
            <a:off x="6305936" y="1257608"/>
            <a:ext cx="5508238"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tx1">
                    <a:lumMod val="50000"/>
                    <a:lumOff val="50000"/>
                  </a:schemeClr>
                </a:solidFill>
              </a:rPr>
              <a:t>Rango de valor en contratos arrendamiento</a:t>
            </a:r>
          </a:p>
        </p:txBody>
      </p:sp>
      <p:pic>
        <p:nvPicPr>
          <p:cNvPr id="15" name="Imagen 14">
            <a:extLst>
              <a:ext uri="{FF2B5EF4-FFF2-40B4-BE49-F238E27FC236}">
                <a16:creationId xmlns:a16="http://schemas.microsoft.com/office/drawing/2014/main" id="{1FFEC7E4-211D-4176-B472-CE8B748F29E8}"/>
              </a:ext>
            </a:extLst>
          </p:cNvPr>
          <p:cNvPicPr>
            <a:picLocks noChangeAspect="1"/>
          </p:cNvPicPr>
          <p:nvPr/>
        </p:nvPicPr>
        <p:blipFill>
          <a:blip r:embed="rId5"/>
          <a:stretch>
            <a:fillRect/>
          </a:stretch>
        </p:blipFill>
        <p:spPr>
          <a:xfrm>
            <a:off x="6089649" y="2085430"/>
            <a:ext cx="6038708" cy="2617199"/>
          </a:xfrm>
          <a:prstGeom prst="rect">
            <a:avLst/>
          </a:prstGeom>
        </p:spPr>
      </p:pic>
    </p:spTree>
    <p:extLst>
      <p:ext uri="{BB962C8B-B14F-4D97-AF65-F5344CB8AC3E}">
        <p14:creationId xmlns:p14="http://schemas.microsoft.com/office/powerpoint/2010/main" val="3157641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Contratos de arrendamiento.</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110</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sp>
        <p:nvSpPr>
          <p:cNvPr id="16" name="CuadroTexto 15">
            <a:extLst>
              <a:ext uri="{FF2B5EF4-FFF2-40B4-BE49-F238E27FC236}">
                <a16:creationId xmlns:a16="http://schemas.microsoft.com/office/drawing/2014/main" id="{232CD896-2333-4473-84DA-F42B167C6725}"/>
              </a:ext>
            </a:extLst>
          </p:cNvPr>
          <p:cNvSpPr txBox="1"/>
          <p:nvPr/>
        </p:nvSpPr>
        <p:spPr>
          <a:xfrm>
            <a:off x="272501" y="1325313"/>
            <a:ext cx="5508238"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2000" dirty="0">
                <a:solidFill>
                  <a:schemeClr val="tx1">
                    <a:lumMod val="50000"/>
                    <a:lumOff val="50000"/>
                  </a:schemeClr>
                </a:solidFill>
              </a:rPr>
              <a:t>Arriendo por tipo de inmueble.</a:t>
            </a:r>
          </a:p>
        </p:txBody>
      </p:sp>
      <p:pic>
        <p:nvPicPr>
          <p:cNvPr id="6" name="Imagen 5">
            <a:extLst>
              <a:ext uri="{FF2B5EF4-FFF2-40B4-BE49-F238E27FC236}">
                <a16:creationId xmlns:a16="http://schemas.microsoft.com/office/drawing/2014/main" id="{848BAE8C-A62E-4897-AEE1-018800961F7B}"/>
              </a:ext>
            </a:extLst>
          </p:cNvPr>
          <p:cNvPicPr>
            <a:picLocks noChangeAspect="1"/>
          </p:cNvPicPr>
          <p:nvPr/>
        </p:nvPicPr>
        <p:blipFill>
          <a:blip r:embed="rId4"/>
          <a:stretch>
            <a:fillRect/>
          </a:stretch>
        </p:blipFill>
        <p:spPr>
          <a:xfrm>
            <a:off x="350539" y="2146168"/>
            <a:ext cx="5157699" cy="3020938"/>
          </a:xfrm>
          <a:prstGeom prst="rect">
            <a:avLst/>
          </a:prstGeom>
        </p:spPr>
      </p:pic>
      <p:pic>
        <p:nvPicPr>
          <p:cNvPr id="10" name="Imagen 9">
            <a:extLst>
              <a:ext uri="{FF2B5EF4-FFF2-40B4-BE49-F238E27FC236}">
                <a16:creationId xmlns:a16="http://schemas.microsoft.com/office/drawing/2014/main" id="{89E8A32D-B697-4CB8-B86C-8C5E8A3E190E}"/>
              </a:ext>
            </a:extLst>
          </p:cNvPr>
          <p:cNvPicPr>
            <a:picLocks noChangeAspect="1"/>
          </p:cNvPicPr>
          <p:nvPr/>
        </p:nvPicPr>
        <p:blipFill>
          <a:blip r:embed="rId5"/>
          <a:stretch>
            <a:fillRect/>
          </a:stretch>
        </p:blipFill>
        <p:spPr>
          <a:xfrm>
            <a:off x="6089649" y="2099852"/>
            <a:ext cx="5895238" cy="3909062"/>
          </a:xfrm>
          <a:prstGeom prst="rect">
            <a:avLst/>
          </a:prstGeom>
        </p:spPr>
      </p:pic>
    </p:spTree>
    <p:extLst>
      <p:ext uri="{BB962C8B-B14F-4D97-AF65-F5344CB8AC3E}">
        <p14:creationId xmlns:p14="http://schemas.microsoft.com/office/powerpoint/2010/main" val="18749888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Contratos de arrendamiento.</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111</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pic>
        <p:nvPicPr>
          <p:cNvPr id="4" name="Imagen 3">
            <a:extLst>
              <a:ext uri="{FF2B5EF4-FFF2-40B4-BE49-F238E27FC236}">
                <a16:creationId xmlns:a16="http://schemas.microsoft.com/office/drawing/2014/main" id="{7BE9B85B-85E4-48E0-89FF-072C200B8311}"/>
              </a:ext>
            </a:extLst>
          </p:cNvPr>
          <p:cNvPicPr>
            <a:picLocks noChangeAspect="1"/>
          </p:cNvPicPr>
          <p:nvPr/>
        </p:nvPicPr>
        <p:blipFill rotWithShape="1">
          <a:blip r:embed="rId4"/>
          <a:srcRect l="1785" t="44230" r="29678" b="16598"/>
          <a:stretch/>
        </p:blipFill>
        <p:spPr>
          <a:xfrm>
            <a:off x="107317" y="1855037"/>
            <a:ext cx="11875707" cy="4139363"/>
          </a:xfrm>
          <a:prstGeom prst="rect">
            <a:avLst/>
          </a:prstGeom>
        </p:spPr>
      </p:pic>
      <p:sp>
        <p:nvSpPr>
          <p:cNvPr id="14" name="CuadroTexto 13">
            <a:extLst>
              <a:ext uri="{FF2B5EF4-FFF2-40B4-BE49-F238E27FC236}">
                <a16:creationId xmlns:a16="http://schemas.microsoft.com/office/drawing/2014/main" id="{A8729C68-E762-4E52-B245-1C649D4A2F57}"/>
              </a:ext>
            </a:extLst>
          </p:cNvPr>
          <p:cNvSpPr txBox="1"/>
          <p:nvPr/>
        </p:nvSpPr>
        <p:spPr>
          <a:xfrm>
            <a:off x="107317" y="1240972"/>
            <a:ext cx="5508238"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2000" dirty="0">
                <a:solidFill>
                  <a:schemeClr val="tx1">
                    <a:lumMod val="50000"/>
                    <a:lumOff val="50000"/>
                  </a:schemeClr>
                </a:solidFill>
              </a:rPr>
              <a:t>Contratos por ubicación geográfica.</a:t>
            </a:r>
          </a:p>
        </p:txBody>
      </p:sp>
    </p:spTree>
    <p:extLst>
      <p:ext uri="{BB962C8B-B14F-4D97-AF65-F5344CB8AC3E}">
        <p14:creationId xmlns:p14="http://schemas.microsoft.com/office/powerpoint/2010/main" val="11606577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Inmuebles Desocupados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112</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pic>
        <p:nvPicPr>
          <p:cNvPr id="5" name="Imagen 4">
            <a:extLst>
              <a:ext uri="{FF2B5EF4-FFF2-40B4-BE49-F238E27FC236}">
                <a16:creationId xmlns:a16="http://schemas.microsoft.com/office/drawing/2014/main" id="{F5B3A976-9AB6-4CD1-BA87-633FEDC50C6E}"/>
              </a:ext>
            </a:extLst>
          </p:cNvPr>
          <p:cNvPicPr>
            <a:picLocks noChangeAspect="1"/>
          </p:cNvPicPr>
          <p:nvPr/>
        </p:nvPicPr>
        <p:blipFill>
          <a:blip r:embed="rId4"/>
          <a:stretch>
            <a:fillRect/>
          </a:stretch>
        </p:blipFill>
        <p:spPr>
          <a:xfrm>
            <a:off x="326114" y="1098845"/>
            <a:ext cx="5434545" cy="2000298"/>
          </a:xfrm>
          <a:prstGeom prst="rect">
            <a:avLst/>
          </a:prstGeom>
        </p:spPr>
      </p:pic>
      <p:pic>
        <p:nvPicPr>
          <p:cNvPr id="6" name="Imagen 5">
            <a:extLst>
              <a:ext uri="{FF2B5EF4-FFF2-40B4-BE49-F238E27FC236}">
                <a16:creationId xmlns:a16="http://schemas.microsoft.com/office/drawing/2014/main" id="{6570CB19-9A3D-41FA-990C-C6FFA0D80306}"/>
              </a:ext>
            </a:extLst>
          </p:cNvPr>
          <p:cNvPicPr>
            <a:picLocks noChangeAspect="1"/>
          </p:cNvPicPr>
          <p:nvPr/>
        </p:nvPicPr>
        <p:blipFill>
          <a:blip r:embed="rId5"/>
          <a:stretch>
            <a:fillRect/>
          </a:stretch>
        </p:blipFill>
        <p:spPr>
          <a:xfrm>
            <a:off x="6537745" y="1027439"/>
            <a:ext cx="5157638" cy="2401561"/>
          </a:xfrm>
          <a:prstGeom prst="rect">
            <a:avLst/>
          </a:prstGeom>
        </p:spPr>
      </p:pic>
      <p:pic>
        <p:nvPicPr>
          <p:cNvPr id="10" name="Imagen 9">
            <a:extLst>
              <a:ext uri="{FF2B5EF4-FFF2-40B4-BE49-F238E27FC236}">
                <a16:creationId xmlns:a16="http://schemas.microsoft.com/office/drawing/2014/main" id="{137B10F5-8EA7-4D29-A5AA-3662D4E6FB0A}"/>
              </a:ext>
            </a:extLst>
          </p:cNvPr>
          <p:cNvPicPr>
            <a:picLocks noChangeAspect="1"/>
          </p:cNvPicPr>
          <p:nvPr/>
        </p:nvPicPr>
        <p:blipFill>
          <a:blip r:embed="rId6"/>
          <a:stretch>
            <a:fillRect/>
          </a:stretch>
        </p:blipFill>
        <p:spPr>
          <a:xfrm>
            <a:off x="3317886" y="3699803"/>
            <a:ext cx="5566889" cy="2592121"/>
          </a:xfrm>
          <a:prstGeom prst="rect">
            <a:avLst/>
          </a:prstGeom>
        </p:spPr>
      </p:pic>
    </p:spTree>
    <p:extLst>
      <p:ext uri="{BB962C8B-B14F-4D97-AF65-F5344CB8AC3E}">
        <p14:creationId xmlns:p14="http://schemas.microsoft.com/office/powerpoint/2010/main" val="40790429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Disponibles para arriendo.</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113</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pic>
        <p:nvPicPr>
          <p:cNvPr id="12" name="Imagen 11">
            <a:extLst>
              <a:ext uri="{FF2B5EF4-FFF2-40B4-BE49-F238E27FC236}">
                <a16:creationId xmlns:a16="http://schemas.microsoft.com/office/drawing/2014/main" id="{B9CA44F1-3800-454A-9462-AB99F829DCE8}"/>
              </a:ext>
            </a:extLst>
          </p:cNvPr>
          <p:cNvPicPr>
            <a:picLocks noChangeAspect="1"/>
          </p:cNvPicPr>
          <p:nvPr/>
        </p:nvPicPr>
        <p:blipFill>
          <a:blip r:embed="rId4"/>
          <a:stretch>
            <a:fillRect/>
          </a:stretch>
        </p:blipFill>
        <p:spPr>
          <a:xfrm>
            <a:off x="450438" y="998409"/>
            <a:ext cx="5489600" cy="2020562"/>
          </a:xfrm>
          <a:prstGeom prst="rect">
            <a:avLst/>
          </a:prstGeom>
        </p:spPr>
      </p:pic>
      <p:pic>
        <p:nvPicPr>
          <p:cNvPr id="14" name="Imagen 13">
            <a:extLst>
              <a:ext uri="{FF2B5EF4-FFF2-40B4-BE49-F238E27FC236}">
                <a16:creationId xmlns:a16="http://schemas.microsoft.com/office/drawing/2014/main" id="{AC343E8B-A63F-4C6A-B479-E6C45FE0F1F3}"/>
              </a:ext>
            </a:extLst>
          </p:cNvPr>
          <p:cNvPicPr>
            <a:picLocks noChangeAspect="1"/>
          </p:cNvPicPr>
          <p:nvPr/>
        </p:nvPicPr>
        <p:blipFill>
          <a:blip r:embed="rId5"/>
          <a:stretch>
            <a:fillRect/>
          </a:stretch>
        </p:blipFill>
        <p:spPr>
          <a:xfrm>
            <a:off x="6462980" y="1018971"/>
            <a:ext cx="4890819" cy="2277322"/>
          </a:xfrm>
          <a:prstGeom prst="rect">
            <a:avLst/>
          </a:prstGeom>
        </p:spPr>
      </p:pic>
      <p:pic>
        <p:nvPicPr>
          <p:cNvPr id="15" name="Imagen 14">
            <a:extLst>
              <a:ext uri="{FF2B5EF4-FFF2-40B4-BE49-F238E27FC236}">
                <a16:creationId xmlns:a16="http://schemas.microsoft.com/office/drawing/2014/main" id="{0708E82C-EE82-441A-B54B-C91C79D5BC0D}"/>
              </a:ext>
            </a:extLst>
          </p:cNvPr>
          <p:cNvPicPr>
            <a:picLocks noChangeAspect="1"/>
          </p:cNvPicPr>
          <p:nvPr/>
        </p:nvPicPr>
        <p:blipFill>
          <a:blip r:embed="rId6"/>
          <a:stretch>
            <a:fillRect/>
          </a:stretch>
        </p:blipFill>
        <p:spPr>
          <a:xfrm>
            <a:off x="3616232" y="3578488"/>
            <a:ext cx="4832442" cy="2684690"/>
          </a:xfrm>
          <a:prstGeom prst="rect">
            <a:avLst/>
          </a:prstGeom>
        </p:spPr>
      </p:pic>
    </p:spTree>
    <p:extLst>
      <p:ext uri="{BB962C8B-B14F-4D97-AF65-F5344CB8AC3E}">
        <p14:creationId xmlns:p14="http://schemas.microsoft.com/office/powerpoint/2010/main" val="21521188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4708981"/>
          </a:xfrm>
          <a:prstGeom prst="rect">
            <a:avLst/>
          </a:prstGeom>
          <a:noFill/>
        </p:spPr>
        <p:txBody>
          <a:bodyPr wrap="square" rtlCol="0">
            <a:spAutoFit/>
          </a:bodyPr>
          <a:lstStyle/>
          <a:p>
            <a:pPr algn="ctr"/>
            <a:r>
              <a:rPr lang="es-CO" sz="6000" b="1" dirty="0">
                <a:solidFill>
                  <a:schemeClr val="bg1">
                    <a:lumMod val="85000"/>
                  </a:schemeClr>
                </a:solidFill>
                <a:latin typeface="Arial Narrow" panose="020B0606020202030204" pitchFamily="34" charset="0"/>
              </a:rPr>
              <a:t>Resultados </a:t>
            </a:r>
          </a:p>
          <a:p>
            <a:pPr algn="ctr"/>
            <a:r>
              <a:rPr lang="es-CO" sz="6000" b="1" dirty="0">
                <a:solidFill>
                  <a:schemeClr val="bg1">
                    <a:lumMod val="85000"/>
                  </a:schemeClr>
                </a:solidFill>
                <a:latin typeface="Arial Narrow" panose="020B0606020202030204" pitchFamily="34" charset="0"/>
              </a:rPr>
              <a:t>Productividad Arrendamiento de Inmuebles Junio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114</a:t>
            </a:fld>
            <a:endParaRPr lang="es-ES" dirty="0"/>
          </a:p>
        </p:txBody>
      </p:sp>
    </p:spTree>
    <p:extLst>
      <p:ext uri="{BB962C8B-B14F-4D97-AF65-F5344CB8AC3E}">
        <p14:creationId xmlns:p14="http://schemas.microsoft.com/office/powerpoint/2010/main" val="26506925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Comportamiento contratos vigentes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809825" y="841963"/>
            <a:ext cx="2320214" cy="261610"/>
          </a:xfrm>
          <a:prstGeom prst="rect">
            <a:avLst/>
          </a:prstGeom>
          <a:noFill/>
        </p:spPr>
        <p:txBody>
          <a:bodyPr wrap="square" rtlCol="0">
            <a:spAutoFit/>
          </a:bodyPr>
          <a:lstStyle/>
          <a:p>
            <a:pPr algn="r"/>
            <a:r>
              <a:rPr lang="es-CO" sz="1100" i="1" dirty="0">
                <a:latin typeface="Arial Narrow" panose="020B0606020202030204" pitchFamily="34" charset="0"/>
              </a:rPr>
              <a:t>Cifras en  Números de contratos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115</a:t>
            </a:fld>
            <a:endParaRPr lang="es-ES" dirty="0"/>
          </a:p>
        </p:txBody>
      </p:sp>
      <p:sp>
        <p:nvSpPr>
          <p:cNvPr id="14" name="CuadroTexto 3">
            <a:extLst>
              <a:ext uri="{FF2B5EF4-FFF2-40B4-BE49-F238E27FC236}">
                <a16:creationId xmlns:a16="http://schemas.microsoft.com/office/drawing/2014/main" id="{5B937187-CD8D-46A0-A9B8-970FE6870587}"/>
              </a:ext>
            </a:extLst>
          </p:cNvPr>
          <p:cNvSpPr txBox="1"/>
          <p:nvPr/>
        </p:nvSpPr>
        <p:spPr>
          <a:xfrm>
            <a:off x="7498080" y="2834599"/>
            <a:ext cx="3811993" cy="43097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600" b="1" dirty="0">
                <a:solidFill>
                  <a:schemeClr val="bg2">
                    <a:lumMod val="50000"/>
                  </a:schemeClr>
                </a:solidFill>
              </a:rPr>
              <a:t>CONTRATOS PROMEDIO POR MES 3.320</a:t>
            </a:r>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graphicFrame>
        <p:nvGraphicFramePr>
          <p:cNvPr id="15" name="Gráfico 14">
            <a:extLst>
              <a:ext uri="{FF2B5EF4-FFF2-40B4-BE49-F238E27FC236}">
                <a16:creationId xmlns:a16="http://schemas.microsoft.com/office/drawing/2014/main" id="{2679BC00-AF33-4A55-AA4D-0FC07C6B11A8}"/>
              </a:ext>
            </a:extLst>
          </p:cNvPr>
          <p:cNvGraphicFramePr>
            <a:graphicFrameLocks/>
          </p:cNvGraphicFramePr>
          <p:nvPr/>
        </p:nvGraphicFramePr>
        <p:xfrm>
          <a:off x="426720" y="1014579"/>
          <a:ext cx="11387454" cy="2941582"/>
        </p:xfrm>
        <a:graphic>
          <a:graphicData uri="http://schemas.openxmlformats.org/drawingml/2006/chart">
            <c:chart xmlns:c="http://schemas.openxmlformats.org/drawingml/2006/chart" xmlns:r="http://schemas.openxmlformats.org/officeDocument/2006/relationships" r:id="rId4"/>
          </a:graphicData>
        </a:graphic>
      </p:graphicFrame>
      <p:pic>
        <p:nvPicPr>
          <p:cNvPr id="5" name="Imagen 4">
            <a:extLst>
              <a:ext uri="{FF2B5EF4-FFF2-40B4-BE49-F238E27FC236}">
                <a16:creationId xmlns:a16="http://schemas.microsoft.com/office/drawing/2014/main" id="{CE06A4BC-124B-496C-BDBE-727B70E31B7E}"/>
              </a:ext>
            </a:extLst>
          </p:cNvPr>
          <p:cNvPicPr>
            <a:picLocks noChangeAspect="1"/>
          </p:cNvPicPr>
          <p:nvPr/>
        </p:nvPicPr>
        <p:blipFill rotWithShape="1">
          <a:blip r:embed="rId5"/>
          <a:srcRect r="12639"/>
          <a:stretch/>
        </p:blipFill>
        <p:spPr>
          <a:xfrm>
            <a:off x="4733924" y="4151221"/>
            <a:ext cx="7276652" cy="2085938"/>
          </a:xfrm>
          <a:prstGeom prst="rect">
            <a:avLst/>
          </a:prstGeom>
        </p:spPr>
      </p:pic>
      <p:graphicFrame>
        <p:nvGraphicFramePr>
          <p:cNvPr id="16" name="Gráfico 15">
            <a:extLst>
              <a:ext uri="{FF2B5EF4-FFF2-40B4-BE49-F238E27FC236}">
                <a16:creationId xmlns:a16="http://schemas.microsoft.com/office/drawing/2014/main" id="{5152DBBA-60E7-4053-BD16-C18FBC27A370}"/>
              </a:ext>
            </a:extLst>
          </p:cNvPr>
          <p:cNvGraphicFramePr>
            <a:graphicFrameLocks/>
          </p:cNvGraphicFramePr>
          <p:nvPr/>
        </p:nvGraphicFramePr>
        <p:xfrm>
          <a:off x="206477" y="3716594"/>
          <a:ext cx="4527447" cy="290239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594448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362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Recaudos Contratos Arrendamiento 2020</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475348" y="92479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116</a:t>
            </a:fld>
            <a:endParaRPr lang="es-ES" dirty="0"/>
          </a:p>
        </p:txBody>
      </p:sp>
      <p:sp>
        <p:nvSpPr>
          <p:cNvPr id="17" name="CuadroTexto 16">
            <a:extLst>
              <a:ext uri="{FF2B5EF4-FFF2-40B4-BE49-F238E27FC236}">
                <a16:creationId xmlns:a16="http://schemas.microsoft.com/office/drawing/2014/main" id="{5219B5FA-6248-4ED2-865C-1F1E24845FA3}"/>
              </a:ext>
            </a:extLst>
          </p:cNvPr>
          <p:cNvSpPr txBox="1"/>
          <p:nvPr/>
        </p:nvSpPr>
        <p:spPr>
          <a:xfrm>
            <a:off x="9026013" y="3007418"/>
            <a:ext cx="2434613" cy="584775"/>
          </a:xfrm>
          <a:prstGeom prst="rect">
            <a:avLst/>
          </a:prstGeom>
          <a:noFill/>
        </p:spPr>
        <p:txBody>
          <a:bodyPr wrap="square" rtlCol="0">
            <a:spAutoFit/>
          </a:bodyPr>
          <a:lstStyle/>
          <a:p>
            <a:pPr algn="ctr"/>
            <a:r>
              <a:rPr lang="es-CO" sz="1600" b="1" dirty="0">
                <a:solidFill>
                  <a:schemeClr val="accent2">
                    <a:lumMod val="75000"/>
                  </a:schemeClr>
                </a:solidFill>
                <a:latin typeface="Arial Narrow" panose="020B0606020202030204" pitchFamily="34" charset="0"/>
              </a:rPr>
              <a:t>Promedio de recaudo mensual año 2020 $5.361</a:t>
            </a:r>
          </a:p>
        </p:txBody>
      </p:sp>
      <p:graphicFrame>
        <p:nvGraphicFramePr>
          <p:cNvPr id="19" name="Gráfico 18">
            <a:extLst>
              <a:ext uri="{FF2B5EF4-FFF2-40B4-BE49-F238E27FC236}">
                <a16:creationId xmlns:a16="http://schemas.microsoft.com/office/drawing/2014/main" id="{55AFCD26-EF75-4BBF-9561-BBF098EAF3AE}"/>
              </a:ext>
            </a:extLst>
          </p:cNvPr>
          <p:cNvGraphicFramePr>
            <a:graphicFrameLocks/>
          </p:cNvGraphicFramePr>
          <p:nvPr/>
        </p:nvGraphicFramePr>
        <p:xfrm>
          <a:off x="609600" y="3396558"/>
          <a:ext cx="11094720" cy="30946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id="{456C2DD0-DEF6-43D3-959A-A286C3D8E612}"/>
              </a:ext>
            </a:extLst>
          </p:cNvPr>
          <p:cNvGraphicFramePr>
            <a:graphicFrameLocks/>
          </p:cNvGraphicFramePr>
          <p:nvPr/>
        </p:nvGraphicFramePr>
        <p:xfrm>
          <a:off x="731374" y="1103572"/>
          <a:ext cx="5071103" cy="239686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490114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Contratos de arrendamiento Inmuebles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117</a:t>
            </a:fld>
            <a:endParaRPr lang="es-ES" dirty="0"/>
          </a:p>
        </p:txBody>
      </p:sp>
      <p:sp>
        <p:nvSpPr>
          <p:cNvPr id="17" name="CuadroTexto 16">
            <a:extLst>
              <a:ext uri="{FF2B5EF4-FFF2-40B4-BE49-F238E27FC236}">
                <a16:creationId xmlns:a16="http://schemas.microsoft.com/office/drawing/2014/main" id="{F31F50CD-2FB1-4D2C-8FCD-8A2DC9E255DE}"/>
              </a:ext>
            </a:extLst>
          </p:cNvPr>
          <p:cNvSpPr txBox="1"/>
          <p:nvPr/>
        </p:nvSpPr>
        <p:spPr>
          <a:xfrm>
            <a:off x="1220715" y="6035575"/>
            <a:ext cx="9422295" cy="369332"/>
          </a:xfrm>
          <a:prstGeom prst="rect">
            <a:avLst/>
          </a:prstGeom>
          <a:noFill/>
        </p:spPr>
        <p:txBody>
          <a:bodyPr wrap="square" rtlCol="0">
            <a:spAutoFit/>
          </a:bodyPr>
          <a:lstStyle/>
          <a:p>
            <a:r>
              <a:rPr lang="es-CO" dirty="0">
                <a:solidFill>
                  <a:schemeClr val="accent1">
                    <a:lumMod val="75000"/>
                  </a:schemeClr>
                </a:solidFill>
                <a:latin typeface="Arial Narrow" panose="020B0606020202030204" pitchFamily="34" charset="0"/>
              </a:rPr>
              <a:t>Promedio numero de contratos por mes nuevos 45 para el año 2019 y 20 para el 2020.</a:t>
            </a:r>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Junio 2020</a:t>
            </a:r>
          </a:p>
        </p:txBody>
      </p:sp>
      <p:graphicFrame>
        <p:nvGraphicFramePr>
          <p:cNvPr id="11" name="Gráfico 10">
            <a:extLst>
              <a:ext uri="{FF2B5EF4-FFF2-40B4-BE49-F238E27FC236}">
                <a16:creationId xmlns:a16="http://schemas.microsoft.com/office/drawing/2014/main" id="{B4C3F38E-E37D-4B0E-90B0-8BB4CC47D17F}"/>
              </a:ext>
            </a:extLst>
          </p:cNvPr>
          <p:cNvGraphicFramePr>
            <a:graphicFrameLocks/>
          </p:cNvGraphicFramePr>
          <p:nvPr/>
        </p:nvGraphicFramePr>
        <p:xfrm>
          <a:off x="703897" y="1273492"/>
          <a:ext cx="10784205" cy="43110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291033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94590" y="262057"/>
            <a:ext cx="560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Recaudo contratos de arrendamiento     Nuevos vigencia 2020  </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277165" y="841963"/>
            <a:ext cx="285287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  por trimestre</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118</a:t>
            </a:fld>
            <a:endParaRPr lang="es-ES" dirty="0"/>
          </a:p>
        </p:txBody>
      </p:sp>
      <p:sp>
        <p:nvSpPr>
          <p:cNvPr id="14" name="CuadroTexto 13">
            <a:extLst>
              <a:ext uri="{FF2B5EF4-FFF2-40B4-BE49-F238E27FC236}">
                <a16:creationId xmlns:a16="http://schemas.microsoft.com/office/drawing/2014/main" id="{20D2B365-2D6B-4FA4-AFD2-43F32A04B2A9}"/>
              </a:ext>
            </a:extLst>
          </p:cNvPr>
          <p:cNvSpPr txBox="1"/>
          <p:nvPr/>
        </p:nvSpPr>
        <p:spPr>
          <a:xfrm>
            <a:off x="96472" y="6522453"/>
            <a:ext cx="7401608" cy="584775"/>
          </a:xfrm>
          <a:prstGeom prst="rect">
            <a:avLst/>
          </a:prstGeom>
          <a:noFill/>
        </p:spPr>
        <p:txBody>
          <a:bodyPr wrap="square" rtlCol="0">
            <a:spAutoFit/>
          </a:bodyPr>
          <a:lstStyle/>
          <a:p>
            <a:r>
              <a:rPr lang="es-CO" sz="1600" i="1" dirty="0">
                <a:solidFill>
                  <a:schemeClr val="bg1"/>
                </a:solidFill>
              </a:rPr>
              <a:t>Informe a Junio  2020</a:t>
            </a:r>
          </a:p>
          <a:p>
            <a:endParaRPr lang="es-CO" sz="1600" i="1" dirty="0">
              <a:solidFill>
                <a:schemeClr val="bg1"/>
              </a:solidFill>
            </a:endParaRPr>
          </a:p>
        </p:txBody>
      </p:sp>
      <p:graphicFrame>
        <p:nvGraphicFramePr>
          <p:cNvPr id="15" name="Gráfico 14">
            <a:extLst>
              <a:ext uri="{FF2B5EF4-FFF2-40B4-BE49-F238E27FC236}">
                <a16:creationId xmlns:a16="http://schemas.microsoft.com/office/drawing/2014/main" id="{90929475-67DE-4228-9A60-1B240B9C3B71}"/>
              </a:ext>
            </a:extLst>
          </p:cNvPr>
          <p:cNvGraphicFramePr>
            <a:graphicFrameLocks/>
          </p:cNvGraphicFramePr>
          <p:nvPr/>
        </p:nvGraphicFramePr>
        <p:xfrm>
          <a:off x="452761" y="1061130"/>
          <a:ext cx="5515420" cy="27428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Gráfico 18">
            <a:extLst>
              <a:ext uri="{FF2B5EF4-FFF2-40B4-BE49-F238E27FC236}">
                <a16:creationId xmlns:a16="http://schemas.microsoft.com/office/drawing/2014/main" id="{C74B5DF8-BEFF-4A87-86FE-D691905E1909}"/>
              </a:ext>
            </a:extLst>
          </p:cNvPr>
          <p:cNvGraphicFramePr>
            <a:graphicFrameLocks/>
          </p:cNvGraphicFramePr>
          <p:nvPr/>
        </p:nvGraphicFramePr>
        <p:xfrm>
          <a:off x="6931742" y="1103573"/>
          <a:ext cx="5013378" cy="27428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áfico 19">
            <a:extLst>
              <a:ext uri="{FF2B5EF4-FFF2-40B4-BE49-F238E27FC236}">
                <a16:creationId xmlns:a16="http://schemas.microsoft.com/office/drawing/2014/main" id="{0FBEB069-EA09-4AAB-AACA-79B9C87DD832}"/>
              </a:ext>
            </a:extLst>
          </p:cNvPr>
          <p:cNvGraphicFramePr>
            <a:graphicFrameLocks/>
          </p:cNvGraphicFramePr>
          <p:nvPr/>
        </p:nvGraphicFramePr>
        <p:xfrm>
          <a:off x="2713703" y="3975633"/>
          <a:ext cx="6322142" cy="225121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953146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3785652"/>
          </a:xfrm>
          <a:prstGeom prst="rect">
            <a:avLst/>
          </a:prstGeom>
          <a:noFill/>
        </p:spPr>
        <p:txBody>
          <a:bodyPr wrap="square" rtlCol="0">
            <a:spAutoFit/>
          </a:bodyPr>
          <a:lstStyle/>
          <a:p>
            <a:pPr algn="ctr"/>
            <a:r>
              <a:rPr lang="es-CO" sz="6000" b="1" dirty="0">
                <a:solidFill>
                  <a:schemeClr val="bg1">
                    <a:lumMod val="85000"/>
                  </a:schemeClr>
                </a:solidFill>
                <a:latin typeface="Arial Narrow" panose="020B0606020202030204" pitchFamily="34" charset="0"/>
              </a:rPr>
              <a:t>Resultados </a:t>
            </a:r>
          </a:p>
          <a:p>
            <a:pPr algn="ctr"/>
            <a:r>
              <a:rPr lang="es-CO" sz="6000" b="1" dirty="0">
                <a:solidFill>
                  <a:schemeClr val="bg1">
                    <a:lumMod val="85000"/>
                  </a:schemeClr>
                </a:solidFill>
                <a:latin typeface="Arial Narrow" panose="020B0606020202030204" pitchFamily="34" charset="0"/>
              </a:rPr>
              <a:t>Productividad Cartera – Cisa </a:t>
            </a:r>
          </a:p>
          <a:p>
            <a:pPr algn="ctr"/>
            <a:r>
              <a:rPr lang="es-CO" sz="6000" b="1" dirty="0">
                <a:solidFill>
                  <a:schemeClr val="bg1">
                    <a:lumMod val="85000"/>
                  </a:schemeClr>
                </a:solidFill>
                <a:latin typeface="Arial Narrow" panose="020B0606020202030204" pitchFamily="34" charset="0"/>
              </a:rPr>
              <a:t>a Junio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119</a:t>
            </a:fld>
            <a:endParaRPr lang="es-ES" dirty="0"/>
          </a:p>
        </p:txBody>
      </p:sp>
      <p:sp>
        <p:nvSpPr>
          <p:cNvPr id="3" name="CuadroTexto 2">
            <a:extLst>
              <a:ext uri="{FF2B5EF4-FFF2-40B4-BE49-F238E27FC236}">
                <a16:creationId xmlns:a16="http://schemas.microsoft.com/office/drawing/2014/main" id="{256EBDB8-AC6B-41B2-AA5B-FC7ED52F0D9B}"/>
              </a:ext>
            </a:extLst>
          </p:cNvPr>
          <p:cNvSpPr txBox="1"/>
          <p:nvPr/>
        </p:nvSpPr>
        <p:spPr>
          <a:xfrm>
            <a:off x="821635" y="5976730"/>
            <a:ext cx="4585252" cy="461665"/>
          </a:xfrm>
          <a:prstGeom prst="rect">
            <a:avLst/>
          </a:prstGeom>
          <a:noFill/>
        </p:spPr>
        <p:txBody>
          <a:bodyPr wrap="square" rtlCol="0">
            <a:spAutoFit/>
          </a:bodyPr>
          <a:lstStyle/>
          <a:p>
            <a:pPr algn="ctr"/>
            <a:r>
              <a:rPr lang="es-CO" sz="2400" b="1" dirty="0">
                <a:solidFill>
                  <a:schemeClr val="bg1"/>
                </a:solidFill>
              </a:rPr>
              <a:t>22 julio 2020</a:t>
            </a:r>
          </a:p>
        </p:txBody>
      </p:sp>
    </p:spTree>
    <p:extLst>
      <p:ext uri="{BB962C8B-B14F-4D97-AF65-F5344CB8AC3E}">
        <p14:creationId xmlns:p14="http://schemas.microsoft.com/office/powerpoint/2010/main" val="11816103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Eficiencia en la gestión de cobro persuasivo</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120</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Junio de 2020</a:t>
            </a:r>
          </a:p>
        </p:txBody>
      </p:sp>
      <p:pic>
        <p:nvPicPr>
          <p:cNvPr id="12" name="Imagen 11">
            <a:extLst>
              <a:ext uri="{FF2B5EF4-FFF2-40B4-BE49-F238E27FC236}">
                <a16:creationId xmlns:a16="http://schemas.microsoft.com/office/drawing/2014/main" id="{5D9D987E-702E-466B-9195-A68DDFC50562}"/>
              </a:ext>
            </a:extLst>
          </p:cNvPr>
          <p:cNvPicPr>
            <a:picLocks noChangeAspect="1"/>
          </p:cNvPicPr>
          <p:nvPr/>
        </p:nvPicPr>
        <p:blipFill rotWithShape="1">
          <a:blip r:embed="rId4"/>
          <a:srcRect r="12612"/>
          <a:stretch/>
        </p:blipFill>
        <p:spPr>
          <a:xfrm>
            <a:off x="1235168" y="1200237"/>
            <a:ext cx="9721663" cy="1542112"/>
          </a:xfrm>
          <a:prstGeom prst="rect">
            <a:avLst/>
          </a:prstGeom>
        </p:spPr>
      </p:pic>
      <p:graphicFrame>
        <p:nvGraphicFramePr>
          <p:cNvPr id="16" name="Gráfico 15">
            <a:extLst>
              <a:ext uri="{FF2B5EF4-FFF2-40B4-BE49-F238E27FC236}">
                <a16:creationId xmlns:a16="http://schemas.microsoft.com/office/drawing/2014/main" id="{E24D4CEC-2919-4684-9CCE-09A1F0F3AE02}"/>
              </a:ext>
            </a:extLst>
          </p:cNvPr>
          <p:cNvGraphicFramePr>
            <a:graphicFrameLocks/>
          </p:cNvGraphicFramePr>
          <p:nvPr/>
        </p:nvGraphicFramePr>
        <p:xfrm>
          <a:off x="2096087" y="2906417"/>
          <a:ext cx="8004516" cy="344993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141667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391125" y="239016"/>
            <a:ext cx="6652044"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Comportamiento Edad cartera</a:t>
            </a:r>
            <a:br>
              <a:rPr lang="es-CO" sz="2400" dirty="0">
                <a:solidFill>
                  <a:schemeClr val="accent1">
                    <a:lumMod val="75000"/>
                  </a:schemeClr>
                </a:solidFill>
              </a:rPr>
            </a:br>
            <a:r>
              <a:rPr lang="es-CO" sz="2400" dirty="0">
                <a:solidFill>
                  <a:schemeClr val="accent1">
                    <a:lumMod val="75000"/>
                  </a:schemeClr>
                </a:solidFill>
              </a:rPr>
              <a:t>31 a 60 días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277165" y="841963"/>
            <a:ext cx="285287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121</a:t>
            </a:fld>
            <a:endParaRPr lang="es-ES" dirty="0"/>
          </a:p>
        </p:txBody>
      </p:sp>
      <p:sp>
        <p:nvSpPr>
          <p:cNvPr id="14" name="CuadroTexto 13">
            <a:extLst>
              <a:ext uri="{FF2B5EF4-FFF2-40B4-BE49-F238E27FC236}">
                <a16:creationId xmlns:a16="http://schemas.microsoft.com/office/drawing/2014/main" id="{20D2B365-2D6B-4FA4-AFD2-43F32A04B2A9}"/>
              </a:ext>
            </a:extLst>
          </p:cNvPr>
          <p:cNvSpPr txBox="1"/>
          <p:nvPr/>
        </p:nvSpPr>
        <p:spPr>
          <a:xfrm>
            <a:off x="96472" y="6522453"/>
            <a:ext cx="7401608" cy="584775"/>
          </a:xfrm>
          <a:prstGeom prst="rect">
            <a:avLst/>
          </a:prstGeom>
          <a:noFill/>
        </p:spPr>
        <p:txBody>
          <a:bodyPr wrap="square" rtlCol="0">
            <a:spAutoFit/>
          </a:bodyPr>
          <a:lstStyle/>
          <a:p>
            <a:r>
              <a:rPr lang="es-CO" sz="1600" i="1" dirty="0">
                <a:solidFill>
                  <a:schemeClr val="bg1"/>
                </a:solidFill>
              </a:rPr>
              <a:t>Informe a Junio  2020</a:t>
            </a:r>
          </a:p>
          <a:p>
            <a:endParaRPr lang="es-CO" sz="1600" i="1" dirty="0">
              <a:solidFill>
                <a:schemeClr val="bg1"/>
              </a:solidFill>
            </a:endParaRPr>
          </a:p>
        </p:txBody>
      </p:sp>
      <p:graphicFrame>
        <p:nvGraphicFramePr>
          <p:cNvPr id="19" name="Gráfico 18">
            <a:extLst>
              <a:ext uri="{FF2B5EF4-FFF2-40B4-BE49-F238E27FC236}">
                <a16:creationId xmlns:a16="http://schemas.microsoft.com/office/drawing/2014/main" id="{83A19085-1AE8-4967-8457-DA083028D9A1}"/>
              </a:ext>
            </a:extLst>
          </p:cNvPr>
          <p:cNvGraphicFramePr>
            <a:graphicFrameLocks/>
          </p:cNvGraphicFramePr>
          <p:nvPr/>
        </p:nvGraphicFramePr>
        <p:xfrm>
          <a:off x="97120" y="1696693"/>
          <a:ext cx="6489210" cy="3325881"/>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n 11">
            <a:extLst>
              <a:ext uri="{FF2B5EF4-FFF2-40B4-BE49-F238E27FC236}">
                <a16:creationId xmlns:a16="http://schemas.microsoft.com/office/drawing/2014/main" id="{30BDC21F-3EF9-4865-8DDE-ABB86551B463}"/>
              </a:ext>
            </a:extLst>
          </p:cNvPr>
          <p:cNvPicPr>
            <a:picLocks noChangeAspect="1"/>
          </p:cNvPicPr>
          <p:nvPr/>
        </p:nvPicPr>
        <p:blipFill>
          <a:blip r:embed="rId5"/>
          <a:stretch>
            <a:fillRect/>
          </a:stretch>
        </p:blipFill>
        <p:spPr>
          <a:xfrm>
            <a:off x="7011578" y="2107363"/>
            <a:ext cx="4802596" cy="2504541"/>
          </a:xfrm>
          <a:prstGeom prst="rect">
            <a:avLst/>
          </a:prstGeom>
        </p:spPr>
      </p:pic>
      <p:sp>
        <p:nvSpPr>
          <p:cNvPr id="4" name="CuadroTexto 3">
            <a:extLst>
              <a:ext uri="{FF2B5EF4-FFF2-40B4-BE49-F238E27FC236}">
                <a16:creationId xmlns:a16="http://schemas.microsoft.com/office/drawing/2014/main" id="{D9581179-07B6-46D0-B057-5911566506CD}"/>
              </a:ext>
            </a:extLst>
          </p:cNvPr>
          <p:cNvSpPr txBox="1"/>
          <p:nvPr/>
        </p:nvSpPr>
        <p:spPr>
          <a:xfrm>
            <a:off x="7158038" y="5022574"/>
            <a:ext cx="3629025" cy="369332"/>
          </a:xfrm>
          <a:prstGeom prst="rect">
            <a:avLst/>
          </a:prstGeom>
          <a:noFill/>
        </p:spPr>
        <p:txBody>
          <a:bodyPr wrap="square" rtlCol="0">
            <a:spAutoFit/>
          </a:bodyPr>
          <a:lstStyle/>
          <a:p>
            <a:pPr algn="ctr"/>
            <a:r>
              <a:rPr lang="es-ES" b="1" dirty="0"/>
              <a:t>EFICIENCIA PROMEDIO 50,3%</a:t>
            </a:r>
            <a:endParaRPr lang="es-CO" b="1" dirty="0"/>
          </a:p>
        </p:txBody>
      </p:sp>
    </p:spTree>
    <p:extLst>
      <p:ext uri="{BB962C8B-B14F-4D97-AF65-F5344CB8AC3E}">
        <p14:creationId xmlns:p14="http://schemas.microsoft.com/office/powerpoint/2010/main" val="31867725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391125" y="239016"/>
            <a:ext cx="6652044"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Comportamiento Edad cartera</a:t>
            </a:r>
            <a:br>
              <a:rPr lang="es-CO" sz="2400" dirty="0">
                <a:solidFill>
                  <a:schemeClr val="accent1">
                    <a:lumMod val="75000"/>
                  </a:schemeClr>
                </a:solidFill>
              </a:rPr>
            </a:br>
            <a:r>
              <a:rPr lang="es-CO" sz="2400" dirty="0">
                <a:solidFill>
                  <a:schemeClr val="accent1">
                    <a:lumMod val="75000"/>
                  </a:schemeClr>
                </a:solidFill>
              </a:rPr>
              <a:t>61 a 90 días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277165" y="841963"/>
            <a:ext cx="285287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122</a:t>
            </a:fld>
            <a:endParaRPr lang="es-ES" dirty="0"/>
          </a:p>
        </p:txBody>
      </p:sp>
      <p:sp>
        <p:nvSpPr>
          <p:cNvPr id="14" name="CuadroTexto 13">
            <a:extLst>
              <a:ext uri="{FF2B5EF4-FFF2-40B4-BE49-F238E27FC236}">
                <a16:creationId xmlns:a16="http://schemas.microsoft.com/office/drawing/2014/main" id="{20D2B365-2D6B-4FA4-AFD2-43F32A04B2A9}"/>
              </a:ext>
            </a:extLst>
          </p:cNvPr>
          <p:cNvSpPr txBox="1"/>
          <p:nvPr/>
        </p:nvSpPr>
        <p:spPr>
          <a:xfrm>
            <a:off x="96472" y="6522453"/>
            <a:ext cx="7401608" cy="584775"/>
          </a:xfrm>
          <a:prstGeom prst="rect">
            <a:avLst/>
          </a:prstGeom>
          <a:noFill/>
        </p:spPr>
        <p:txBody>
          <a:bodyPr wrap="square" rtlCol="0">
            <a:spAutoFit/>
          </a:bodyPr>
          <a:lstStyle/>
          <a:p>
            <a:r>
              <a:rPr lang="es-CO" sz="1600" i="1" dirty="0">
                <a:solidFill>
                  <a:schemeClr val="bg1"/>
                </a:solidFill>
              </a:rPr>
              <a:t>Informe a Junio  2020</a:t>
            </a:r>
          </a:p>
          <a:p>
            <a:endParaRPr lang="es-CO" sz="1600" i="1" dirty="0">
              <a:solidFill>
                <a:schemeClr val="bg1"/>
              </a:solidFill>
            </a:endParaRPr>
          </a:p>
        </p:txBody>
      </p:sp>
      <p:pic>
        <p:nvPicPr>
          <p:cNvPr id="11" name="Imagen 10">
            <a:extLst>
              <a:ext uri="{FF2B5EF4-FFF2-40B4-BE49-F238E27FC236}">
                <a16:creationId xmlns:a16="http://schemas.microsoft.com/office/drawing/2014/main" id="{CDF2420B-AF0D-4FAA-8C3E-6030708D4F51}"/>
              </a:ext>
            </a:extLst>
          </p:cNvPr>
          <p:cNvPicPr>
            <a:picLocks noChangeAspect="1"/>
          </p:cNvPicPr>
          <p:nvPr/>
        </p:nvPicPr>
        <p:blipFill>
          <a:blip r:embed="rId4"/>
          <a:stretch>
            <a:fillRect/>
          </a:stretch>
        </p:blipFill>
        <p:spPr>
          <a:xfrm>
            <a:off x="7011773" y="2239095"/>
            <a:ext cx="4802400" cy="2379810"/>
          </a:xfrm>
          <a:prstGeom prst="rect">
            <a:avLst/>
          </a:prstGeom>
        </p:spPr>
      </p:pic>
      <p:graphicFrame>
        <p:nvGraphicFramePr>
          <p:cNvPr id="12" name="Gráfico 11">
            <a:extLst>
              <a:ext uri="{FF2B5EF4-FFF2-40B4-BE49-F238E27FC236}">
                <a16:creationId xmlns:a16="http://schemas.microsoft.com/office/drawing/2014/main" id="{1CEEBC03-A8DC-4729-976F-631D51C3A898}"/>
              </a:ext>
            </a:extLst>
          </p:cNvPr>
          <p:cNvGraphicFramePr>
            <a:graphicFrameLocks/>
          </p:cNvGraphicFramePr>
          <p:nvPr/>
        </p:nvGraphicFramePr>
        <p:xfrm>
          <a:off x="377827" y="1765800"/>
          <a:ext cx="6490800" cy="3326400"/>
        </p:xfrm>
        <a:graphic>
          <a:graphicData uri="http://schemas.openxmlformats.org/drawingml/2006/chart">
            <c:chart xmlns:c="http://schemas.openxmlformats.org/drawingml/2006/chart" xmlns:r="http://schemas.openxmlformats.org/officeDocument/2006/relationships" r:id="rId5"/>
          </a:graphicData>
        </a:graphic>
      </p:graphicFrame>
      <p:sp>
        <p:nvSpPr>
          <p:cNvPr id="16" name="CuadroTexto 15">
            <a:extLst>
              <a:ext uri="{FF2B5EF4-FFF2-40B4-BE49-F238E27FC236}">
                <a16:creationId xmlns:a16="http://schemas.microsoft.com/office/drawing/2014/main" id="{0C5BF6A8-255E-4B99-A260-5AE04DA2B904}"/>
              </a:ext>
            </a:extLst>
          </p:cNvPr>
          <p:cNvSpPr txBox="1"/>
          <p:nvPr/>
        </p:nvSpPr>
        <p:spPr>
          <a:xfrm>
            <a:off x="7158038" y="5022574"/>
            <a:ext cx="3629025" cy="369332"/>
          </a:xfrm>
          <a:prstGeom prst="rect">
            <a:avLst/>
          </a:prstGeom>
          <a:noFill/>
        </p:spPr>
        <p:txBody>
          <a:bodyPr wrap="square" rtlCol="0">
            <a:spAutoFit/>
          </a:bodyPr>
          <a:lstStyle/>
          <a:p>
            <a:pPr algn="ctr"/>
            <a:r>
              <a:rPr lang="es-ES" b="1" dirty="0"/>
              <a:t>EFICIENCIA PROMEDIO 34,6%</a:t>
            </a:r>
            <a:endParaRPr lang="es-CO" b="1" dirty="0"/>
          </a:p>
        </p:txBody>
      </p:sp>
    </p:spTree>
    <p:extLst>
      <p:ext uri="{BB962C8B-B14F-4D97-AF65-F5344CB8AC3E}">
        <p14:creationId xmlns:p14="http://schemas.microsoft.com/office/powerpoint/2010/main" val="18480383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391125" y="239016"/>
            <a:ext cx="6652044"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Comportamiento Edad cartera</a:t>
            </a:r>
            <a:br>
              <a:rPr lang="es-CO" sz="2400" dirty="0">
                <a:solidFill>
                  <a:schemeClr val="accent1">
                    <a:lumMod val="75000"/>
                  </a:schemeClr>
                </a:solidFill>
              </a:rPr>
            </a:br>
            <a:r>
              <a:rPr lang="es-CO" sz="2400" dirty="0">
                <a:solidFill>
                  <a:schemeClr val="accent1">
                    <a:lumMod val="75000"/>
                  </a:schemeClr>
                </a:solidFill>
              </a:rPr>
              <a:t>91 a 180 días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277165" y="841963"/>
            <a:ext cx="285287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123</a:t>
            </a:fld>
            <a:endParaRPr lang="es-ES" dirty="0"/>
          </a:p>
        </p:txBody>
      </p:sp>
      <p:sp>
        <p:nvSpPr>
          <p:cNvPr id="14" name="CuadroTexto 13">
            <a:extLst>
              <a:ext uri="{FF2B5EF4-FFF2-40B4-BE49-F238E27FC236}">
                <a16:creationId xmlns:a16="http://schemas.microsoft.com/office/drawing/2014/main" id="{20D2B365-2D6B-4FA4-AFD2-43F32A04B2A9}"/>
              </a:ext>
            </a:extLst>
          </p:cNvPr>
          <p:cNvSpPr txBox="1"/>
          <p:nvPr/>
        </p:nvSpPr>
        <p:spPr>
          <a:xfrm>
            <a:off x="96472" y="6522453"/>
            <a:ext cx="7401608" cy="584775"/>
          </a:xfrm>
          <a:prstGeom prst="rect">
            <a:avLst/>
          </a:prstGeom>
          <a:noFill/>
        </p:spPr>
        <p:txBody>
          <a:bodyPr wrap="square" rtlCol="0">
            <a:spAutoFit/>
          </a:bodyPr>
          <a:lstStyle/>
          <a:p>
            <a:r>
              <a:rPr lang="es-CO" sz="1600" i="1" dirty="0">
                <a:solidFill>
                  <a:schemeClr val="bg1"/>
                </a:solidFill>
              </a:rPr>
              <a:t>Informe a Junio  2020</a:t>
            </a:r>
          </a:p>
          <a:p>
            <a:endParaRPr lang="es-CO" sz="1600" i="1" dirty="0">
              <a:solidFill>
                <a:schemeClr val="bg1"/>
              </a:solidFill>
            </a:endParaRPr>
          </a:p>
        </p:txBody>
      </p:sp>
      <p:pic>
        <p:nvPicPr>
          <p:cNvPr id="10" name="Imagen 9">
            <a:extLst>
              <a:ext uri="{FF2B5EF4-FFF2-40B4-BE49-F238E27FC236}">
                <a16:creationId xmlns:a16="http://schemas.microsoft.com/office/drawing/2014/main" id="{03442406-F932-4C8A-9367-0FB7EB57A447}"/>
              </a:ext>
            </a:extLst>
          </p:cNvPr>
          <p:cNvPicPr>
            <a:picLocks noChangeAspect="1"/>
          </p:cNvPicPr>
          <p:nvPr/>
        </p:nvPicPr>
        <p:blipFill>
          <a:blip r:embed="rId4"/>
          <a:stretch>
            <a:fillRect/>
          </a:stretch>
        </p:blipFill>
        <p:spPr>
          <a:xfrm>
            <a:off x="6944613" y="2330176"/>
            <a:ext cx="4802400" cy="2379810"/>
          </a:xfrm>
          <a:prstGeom prst="rect">
            <a:avLst/>
          </a:prstGeom>
        </p:spPr>
      </p:pic>
      <p:graphicFrame>
        <p:nvGraphicFramePr>
          <p:cNvPr id="15" name="Gráfico 14">
            <a:extLst>
              <a:ext uri="{FF2B5EF4-FFF2-40B4-BE49-F238E27FC236}">
                <a16:creationId xmlns:a16="http://schemas.microsoft.com/office/drawing/2014/main" id="{915E1DB4-6BBA-4547-ADBC-8783FC28EF6F}"/>
              </a:ext>
            </a:extLst>
          </p:cNvPr>
          <p:cNvGraphicFramePr>
            <a:graphicFrameLocks/>
          </p:cNvGraphicFramePr>
          <p:nvPr/>
        </p:nvGraphicFramePr>
        <p:xfrm>
          <a:off x="245159" y="1765799"/>
          <a:ext cx="6490800" cy="3508565"/>
        </p:xfrm>
        <a:graphic>
          <a:graphicData uri="http://schemas.openxmlformats.org/drawingml/2006/chart">
            <c:chart xmlns:c="http://schemas.openxmlformats.org/drawingml/2006/chart" xmlns:r="http://schemas.openxmlformats.org/officeDocument/2006/relationships" r:id="rId5"/>
          </a:graphicData>
        </a:graphic>
      </p:graphicFrame>
      <p:sp>
        <p:nvSpPr>
          <p:cNvPr id="16" name="CuadroTexto 15">
            <a:extLst>
              <a:ext uri="{FF2B5EF4-FFF2-40B4-BE49-F238E27FC236}">
                <a16:creationId xmlns:a16="http://schemas.microsoft.com/office/drawing/2014/main" id="{507E3CEF-D9E9-4F8C-B685-15B23350B17D}"/>
              </a:ext>
            </a:extLst>
          </p:cNvPr>
          <p:cNvSpPr txBox="1"/>
          <p:nvPr/>
        </p:nvSpPr>
        <p:spPr>
          <a:xfrm>
            <a:off x="7158038" y="5022574"/>
            <a:ext cx="3629025" cy="369332"/>
          </a:xfrm>
          <a:prstGeom prst="rect">
            <a:avLst/>
          </a:prstGeom>
          <a:noFill/>
        </p:spPr>
        <p:txBody>
          <a:bodyPr wrap="square" rtlCol="0">
            <a:spAutoFit/>
          </a:bodyPr>
          <a:lstStyle/>
          <a:p>
            <a:pPr algn="ctr"/>
            <a:r>
              <a:rPr lang="es-ES" b="1" dirty="0"/>
              <a:t>EFICIENCIA PROMEDIO 15,3%</a:t>
            </a:r>
            <a:endParaRPr lang="es-CO" b="1" dirty="0"/>
          </a:p>
        </p:txBody>
      </p:sp>
    </p:spTree>
    <p:extLst>
      <p:ext uri="{BB962C8B-B14F-4D97-AF65-F5344CB8AC3E}">
        <p14:creationId xmlns:p14="http://schemas.microsoft.com/office/powerpoint/2010/main" val="24941418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391125" y="239016"/>
            <a:ext cx="6652044"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Comportamiento Edad cartera</a:t>
            </a:r>
            <a:br>
              <a:rPr lang="es-CO" sz="2400" dirty="0">
                <a:solidFill>
                  <a:schemeClr val="accent1">
                    <a:lumMod val="75000"/>
                  </a:schemeClr>
                </a:solidFill>
              </a:rPr>
            </a:br>
            <a:r>
              <a:rPr lang="es-CO" sz="2400" dirty="0">
                <a:solidFill>
                  <a:schemeClr val="accent1">
                    <a:lumMod val="75000"/>
                  </a:schemeClr>
                </a:solidFill>
              </a:rPr>
              <a:t>mayor a 180 días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277165" y="841963"/>
            <a:ext cx="285287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124</a:t>
            </a:fld>
            <a:endParaRPr lang="es-ES" dirty="0"/>
          </a:p>
        </p:txBody>
      </p:sp>
      <p:sp>
        <p:nvSpPr>
          <p:cNvPr id="14" name="CuadroTexto 13">
            <a:extLst>
              <a:ext uri="{FF2B5EF4-FFF2-40B4-BE49-F238E27FC236}">
                <a16:creationId xmlns:a16="http://schemas.microsoft.com/office/drawing/2014/main" id="{20D2B365-2D6B-4FA4-AFD2-43F32A04B2A9}"/>
              </a:ext>
            </a:extLst>
          </p:cNvPr>
          <p:cNvSpPr txBox="1"/>
          <p:nvPr/>
        </p:nvSpPr>
        <p:spPr>
          <a:xfrm>
            <a:off x="96472" y="6522453"/>
            <a:ext cx="7401608" cy="584775"/>
          </a:xfrm>
          <a:prstGeom prst="rect">
            <a:avLst/>
          </a:prstGeom>
          <a:noFill/>
        </p:spPr>
        <p:txBody>
          <a:bodyPr wrap="square" rtlCol="0">
            <a:spAutoFit/>
          </a:bodyPr>
          <a:lstStyle/>
          <a:p>
            <a:r>
              <a:rPr lang="es-CO" sz="1600" i="1" dirty="0">
                <a:solidFill>
                  <a:schemeClr val="bg1"/>
                </a:solidFill>
              </a:rPr>
              <a:t>Informe a Junio  2020</a:t>
            </a:r>
          </a:p>
          <a:p>
            <a:endParaRPr lang="es-CO" sz="1600" i="1" dirty="0">
              <a:solidFill>
                <a:schemeClr val="bg1"/>
              </a:solidFill>
            </a:endParaRPr>
          </a:p>
        </p:txBody>
      </p:sp>
      <p:graphicFrame>
        <p:nvGraphicFramePr>
          <p:cNvPr id="15" name="Gráfico 14">
            <a:extLst>
              <a:ext uri="{FF2B5EF4-FFF2-40B4-BE49-F238E27FC236}">
                <a16:creationId xmlns:a16="http://schemas.microsoft.com/office/drawing/2014/main" id="{08BF601C-0C9D-4E8D-A7B2-A9329A81FF12}"/>
              </a:ext>
            </a:extLst>
          </p:cNvPr>
          <p:cNvGraphicFramePr>
            <a:graphicFrameLocks/>
          </p:cNvGraphicFramePr>
          <p:nvPr/>
        </p:nvGraphicFramePr>
        <p:xfrm>
          <a:off x="251790" y="1402737"/>
          <a:ext cx="6490800" cy="3326400"/>
        </p:xfrm>
        <a:graphic>
          <a:graphicData uri="http://schemas.openxmlformats.org/drawingml/2006/chart">
            <c:chart xmlns:c="http://schemas.openxmlformats.org/drawingml/2006/chart" xmlns:r="http://schemas.openxmlformats.org/officeDocument/2006/relationships" r:id="rId4"/>
          </a:graphicData>
        </a:graphic>
      </p:graphicFrame>
      <p:pic>
        <p:nvPicPr>
          <p:cNvPr id="4" name="Imagen 3">
            <a:extLst>
              <a:ext uri="{FF2B5EF4-FFF2-40B4-BE49-F238E27FC236}">
                <a16:creationId xmlns:a16="http://schemas.microsoft.com/office/drawing/2014/main" id="{7A3F3885-3649-4BC4-9D3F-AC7189D6232A}"/>
              </a:ext>
            </a:extLst>
          </p:cNvPr>
          <p:cNvPicPr>
            <a:picLocks noChangeAspect="1"/>
          </p:cNvPicPr>
          <p:nvPr/>
        </p:nvPicPr>
        <p:blipFill>
          <a:blip r:embed="rId5"/>
          <a:stretch>
            <a:fillRect/>
          </a:stretch>
        </p:blipFill>
        <p:spPr>
          <a:xfrm>
            <a:off x="7019323" y="1876032"/>
            <a:ext cx="4802400" cy="2379810"/>
          </a:xfrm>
          <a:prstGeom prst="rect">
            <a:avLst/>
          </a:prstGeom>
        </p:spPr>
      </p:pic>
      <p:sp>
        <p:nvSpPr>
          <p:cNvPr id="12" name="CuadroTexto 11">
            <a:extLst>
              <a:ext uri="{FF2B5EF4-FFF2-40B4-BE49-F238E27FC236}">
                <a16:creationId xmlns:a16="http://schemas.microsoft.com/office/drawing/2014/main" id="{955B84B9-831B-4C15-B55F-75F2890DB8A1}"/>
              </a:ext>
            </a:extLst>
          </p:cNvPr>
          <p:cNvSpPr txBox="1"/>
          <p:nvPr/>
        </p:nvSpPr>
        <p:spPr>
          <a:xfrm>
            <a:off x="7158038" y="5022574"/>
            <a:ext cx="3629025" cy="369332"/>
          </a:xfrm>
          <a:prstGeom prst="rect">
            <a:avLst/>
          </a:prstGeom>
          <a:noFill/>
        </p:spPr>
        <p:txBody>
          <a:bodyPr wrap="square" rtlCol="0">
            <a:spAutoFit/>
          </a:bodyPr>
          <a:lstStyle/>
          <a:p>
            <a:pPr algn="ctr"/>
            <a:r>
              <a:rPr lang="es-ES" b="1" dirty="0"/>
              <a:t>EFICIENCIA PROMEDIO 0,88%</a:t>
            </a:r>
            <a:endParaRPr lang="es-CO" b="1" dirty="0"/>
          </a:p>
        </p:txBody>
      </p:sp>
    </p:spTree>
    <p:extLst>
      <p:ext uri="{BB962C8B-B14F-4D97-AF65-F5344CB8AC3E}">
        <p14:creationId xmlns:p14="http://schemas.microsoft.com/office/powerpoint/2010/main" val="868480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3785652"/>
          </a:xfrm>
          <a:prstGeom prst="rect">
            <a:avLst/>
          </a:prstGeom>
          <a:noFill/>
        </p:spPr>
        <p:txBody>
          <a:bodyPr wrap="square" rtlCol="0">
            <a:spAutoFit/>
          </a:bodyPr>
          <a:lstStyle/>
          <a:p>
            <a:pPr algn="ctr"/>
            <a:r>
              <a:rPr lang="es-CO" sz="6000" b="1" dirty="0">
                <a:solidFill>
                  <a:schemeClr val="bg1"/>
                </a:solidFill>
                <a:latin typeface="Arial Narrow" panose="020B0606020202030204" pitchFamily="34" charset="0"/>
              </a:rPr>
              <a:t>Resultados </a:t>
            </a:r>
          </a:p>
          <a:p>
            <a:pPr algn="ctr"/>
            <a:r>
              <a:rPr lang="es-CO" sz="6000" b="1" dirty="0">
                <a:solidFill>
                  <a:schemeClr val="bg1"/>
                </a:solidFill>
                <a:latin typeface="Arial Narrow" panose="020B0606020202030204" pitchFamily="34" charset="0"/>
              </a:rPr>
              <a:t>Comercialización Inmuebles CISA</a:t>
            </a:r>
          </a:p>
          <a:p>
            <a:pPr algn="ctr"/>
            <a:r>
              <a:rPr lang="es-CO" sz="6000" b="1" dirty="0">
                <a:solidFill>
                  <a:schemeClr val="bg1"/>
                </a:solidFill>
                <a:latin typeface="Arial Narrow" panose="020B0606020202030204" pitchFamily="34" charset="0"/>
              </a:rPr>
              <a:t>junio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125</a:t>
            </a:fld>
            <a:endParaRPr lang="es-ES" dirty="0"/>
          </a:p>
        </p:txBody>
      </p:sp>
    </p:spTree>
    <p:extLst>
      <p:ext uri="{BB962C8B-B14F-4D97-AF65-F5344CB8AC3E}">
        <p14:creationId xmlns:p14="http://schemas.microsoft.com/office/powerpoint/2010/main" val="35048254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30 de junio de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520684" y="1089142"/>
            <a:ext cx="5575316" cy="523220"/>
          </a:xfrm>
          <a:prstGeom prst="rect">
            <a:avLst/>
          </a:prstGeom>
          <a:noFill/>
        </p:spPr>
        <p:txBody>
          <a:bodyPr wrap="square" rtlCol="0">
            <a:spAutoFit/>
          </a:bodyPr>
          <a:lstStyle/>
          <a:p>
            <a:r>
              <a:rPr lang="es-CO" b="1" dirty="0">
                <a:latin typeface="Arial Narrow" panose="020B0606020202030204" pitchFamily="34" charset="0"/>
              </a:rPr>
              <a:t>Valor venta de inmuebles:  </a:t>
            </a:r>
            <a:r>
              <a:rPr lang="es-CO" sz="2800" b="1" dirty="0">
                <a:solidFill>
                  <a:schemeClr val="accent2">
                    <a:lumMod val="75000"/>
                  </a:schemeClr>
                </a:solidFill>
                <a:latin typeface="Arial Narrow" panose="020B0606020202030204" pitchFamily="34" charset="0"/>
              </a:rPr>
              <a:t>$253.851</a:t>
            </a:r>
            <a:endParaRPr lang="es-CO"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6096000" y="1091487"/>
            <a:ext cx="5966592" cy="523220"/>
          </a:xfrm>
          <a:prstGeom prst="rect">
            <a:avLst/>
          </a:prstGeom>
          <a:noFill/>
        </p:spPr>
        <p:txBody>
          <a:bodyPr wrap="square" rtlCol="0">
            <a:spAutoFit/>
          </a:bodyPr>
          <a:lstStyle/>
          <a:p>
            <a:r>
              <a:rPr lang="es-CO" b="1" dirty="0">
                <a:latin typeface="Arial Narrow" panose="020B0606020202030204" pitchFamily="34" charset="0"/>
              </a:rPr>
              <a:t>Cant. Inmuebles Vendidos:	</a:t>
            </a:r>
            <a:r>
              <a:rPr lang="es-CO" sz="2800" b="1" dirty="0">
                <a:solidFill>
                  <a:schemeClr val="accent2">
                    <a:lumMod val="75000"/>
                  </a:schemeClr>
                </a:solidFill>
                <a:latin typeface="Arial Narrow" panose="020B0606020202030204" pitchFamily="34" charset="0"/>
              </a:rPr>
              <a:t>747 Unid. / 951 FMI.</a:t>
            </a:r>
            <a:endParaRPr lang="es-CO"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51" name="CuadroTexto 50">
            <a:extLst>
              <a:ext uri="{FF2B5EF4-FFF2-40B4-BE49-F238E27FC236}">
                <a16:creationId xmlns:a16="http://schemas.microsoft.com/office/drawing/2014/main" id="{8895C122-2226-4738-900D-345EBDA6FFF7}"/>
              </a:ext>
            </a:extLst>
          </p:cNvPr>
          <p:cNvSpPr txBox="1"/>
          <p:nvPr/>
        </p:nvSpPr>
        <p:spPr>
          <a:xfrm>
            <a:off x="520685" y="5118627"/>
            <a:ext cx="10817864" cy="923330"/>
          </a:xfrm>
          <a:prstGeom prst="rect">
            <a:avLst/>
          </a:prstGeom>
          <a:noFill/>
        </p:spPr>
        <p:txBody>
          <a:bodyPr wrap="square" rtlCol="0">
            <a:spAutoFit/>
          </a:bodyPr>
          <a:lstStyle/>
          <a:p>
            <a:pPr marL="342900" indent="-342900">
              <a:buFont typeface="Arial" panose="020B0604020202020204" pitchFamily="34" charset="0"/>
              <a:buChar char="•"/>
            </a:pPr>
            <a:r>
              <a:rPr lang="es-CO" dirty="0">
                <a:latin typeface="Arial Narrow" panose="020B0606020202030204" pitchFamily="34" charset="0"/>
              </a:rPr>
              <a:t>510 Unidades vendidas han sido </a:t>
            </a:r>
            <a:r>
              <a:rPr lang="es-CO" b="1" dirty="0">
                <a:solidFill>
                  <a:schemeClr val="accent5">
                    <a:lumMod val="75000"/>
                  </a:schemeClr>
                </a:solidFill>
                <a:latin typeface="Arial Narrow" panose="020B0606020202030204" pitchFamily="34" charset="0"/>
              </a:rPr>
              <a:t>Extintas</a:t>
            </a:r>
            <a:r>
              <a:rPr lang="es-CO" dirty="0">
                <a:solidFill>
                  <a:schemeClr val="accent5">
                    <a:lumMod val="75000"/>
                  </a:schemeClr>
                </a:solidFill>
                <a:latin typeface="Arial Narrow" panose="020B0606020202030204" pitchFamily="34" charset="0"/>
              </a:rPr>
              <a:t> </a:t>
            </a:r>
            <a:r>
              <a:rPr lang="es-CO" dirty="0">
                <a:latin typeface="Arial Narrow" panose="020B0606020202030204" pitchFamily="34" charset="0"/>
              </a:rPr>
              <a:t>y representan el 79% del valor de las ventas aportando </a:t>
            </a:r>
            <a:r>
              <a:rPr lang="es-CO" b="1" dirty="0">
                <a:solidFill>
                  <a:schemeClr val="accent5">
                    <a:lumMod val="75000"/>
                  </a:schemeClr>
                </a:solidFill>
                <a:latin typeface="Arial Narrow" panose="020B0606020202030204" pitchFamily="34" charset="0"/>
              </a:rPr>
              <a:t>$200.254</a:t>
            </a:r>
          </a:p>
          <a:p>
            <a:pPr marL="342900" indent="-342900">
              <a:buFont typeface="Arial" panose="020B0604020202020204" pitchFamily="34" charset="0"/>
              <a:buChar char="•"/>
            </a:pPr>
            <a:r>
              <a:rPr lang="es-CO" dirty="0">
                <a:latin typeface="Arial Narrow" panose="020B0606020202030204" pitchFamily="34" charset="0"/>
              </a:rPr>
              <a:t>215 Unidades vendidas han sido por </a:t>
            </a:r>
            <a:r>
              <a:rPr lang="es-CO" b="1" dirty="0">
                <a:solidFill>
                  <a:schemeClr val="accent5">
                    <a:lumMod val="75000"/>
                  </a:schemeClr>
                </a:solidFill>
                <a:latin typeface="Arial Narrow" panose="020B0606020202030204" pitchFamily="34" charset="0"/>
              </a:rPr>
              <a:t>Enajenación Temprana </a:t>
            </a:r>
            <a:r>
              <a:rPr lang="es-CO" dirty="0">
                <a:latin typeface="Arial Narrow" panose="020B0606020202030204" pitchFamily="34" charset="0"/>
              </a:rPr>
              <a:t>y representan el 17% de las ventas aportando </a:t>
            </a:r>
            <a:r>
              <a:rPr lang="es-CO" b="1" dirty="0">
                <a:solidFill>
                  <a:schemeClr val="accent5">
                    <a:lumMod val="75000"/>
                  </a:schemeClr>
                </a:solidFill>
                <a:latin typeface="Arial Narrow" panose="020B0606020202030204" pitchFamily="34" charset="0"/>
              </a:rPr>
              <a:t>$42.162</a:t>
            </a:r>
          </a:p>
          <a:p>
            <a:pPr marL="342900" indent="-342900">
              <a:buFont typeface="Arial" panose="020B0604020202020204" pitchFamily="34" charset="0"/>
              <a:buChar char="•"/>
            </a:pPr>
            <a:r>
              <a:rPr lang="es-CO" dirty="0">
                <a:latin typeface="Arial Narrow" panose="020B0606020202030204" pitchFamily="34" charset="0"/>
              </a:rPr>
              <a:t>22 Unidades vendidas han sido </a:t>
            </a:r>
            <a:r>
              <a:rPr lang="es-CO" b="1" dirty="0">
                <a:solidFill>
                  <a:schemeClr val="accent5">
                    <a:lumMod val="75000"/>
                  </a:schemeClr>
                </a:solidFill>
                <a:latin typeface="Arial Narrow" panose="020B0606020202030204" pitchFamily="34" charset="0"/>
              </a:rPr>
              <a:t>Activos Sociales </a:t>
            </a:r>
            <a:r>
              <a:rPr lang="es-CO" dirty="0">
                <a:latin typeface="Arial Narrow" panose="020B0606020202030204" pitchFamily="34" charset="0"/>
              </a:rPr>
              <a:t>y representan el 4%  del valor de las ventas, aportando </a:t>
            </a:r>
            <a:r>
              <a:rPr lang="es-CO" b="1" dirty="0">
                <a:solidFill>
                  <a:schemeClr val="accent5">
                    <a:lumMod val="75000"/>
                  </a:schemeClr>
                </a:solidFill>
                <a:latin typeface="Arial Narrow" panose="020B0606020202030204" pitchFamily="34" charset="0"/>
              </a:rPr>
              <a:t>$11.435</a:t>
            </a:r>
          </a:p>
        </p:txBody>
      </p:sp>
      <p:sp>
        <p:nvSpPr>
          <p:cNvPr id="15" name="CuadroTexto 14">
            <a:extLst>
              <a:ext uri="{FF2B5EF4-FFF2-40B4-BE49-F238E27FC236}">
                <a16:creationId xmlns:a16="http://schemas.microsoft.com/office/drawing/2014/main" id="{35CA2872-41A0-451F-AD84-0CAE5327B741}"/>
              </a:ext>
            </a:extLst>
          </p:cNvPr>
          <p:cNvSpPr txBox="1"/>
          <p:nvPr/>
        </p:nvSpPr>
        <p:spPr>
          <a:xfrm>
            <a:off x="1002760" y="4238454"/>
            <a:ext cx="456682" cy="261610"/>
          </a:xfrm>
          <a:prstGeom prst="rect">
            <a:avLst/>
          </a:prstGeom>
          <a:noFill/>
        </p:spPr>
        <p:txBody>
          <a:bodyPr wrap="square" rtlCol="0">
            <a:spAutoFit/>
          </a:bodyPr>
          <a:lstStyle/>
          <a:p>
            <a:r>
              <a:rPr lang="es-CO" sz="1050" b="1" dirty="0">
                <a:solidFill>
                  <a:schemeClr val="bg1"/>
                </a:solidFill>
              </a:rPr>
              <a:t>4%</a:t>
            </a:r>
          </a:p>
        </p:txBody>
      </p:sp>
      <p:sp>
        <p:nvSpPr>
          <p:cNvPr id="16" name="CuadroTexto 15">
            <a:extLst>
              <a:ext uri="{FF2B5EF4-FFF2-40B4-BE49-F238E27FC236}">
                <a16:creationId xmlns:a16="http://schemas.microsoft.com/office/drawing/2014/main" id="{A12AFF56-C4F0-416F-BB16-11439996EE74}"/>
              </a:ext>
            </a:extLst>
          </p:cNvPr>
          <p:cNvSpPr txBox="1"/>
          <p:nvPr/>
        </p:nvSpPr>
        <p:spPr>
          <a:xfrm>
            <a:off x="1995905" y="4174728"/>
            <a:ext cx="456682" cy="261610"/>
          </a:xfrm>
          <a:prstGeom prst="rect">
            <a:avLst/>
          </a:prstGeom>
          <a:noFill/>
        </p:spPr>
        <p:txBody>
          <a:bodyPr wrap="square" rtlCol="0">
            <a:spAutoFit/>
          </a:bodyPr>
          <a:lstStyle/>
          <a:p>
            <a:r>
              <a:rPr lang="es-CO" sz="1050" b="1" dirty="0">
                <a:solidFill>
                  <a:schemeClr val="bg1"/>
                </a:solidFill>
              </a:rPr>
              <a:t>10%</a:t>
            </a:r>
          </a:p>
        </p:txBody>
      </p:sp>
      <p:sp>
        <p:nvSpPr>
          <p:cNvPr id="17" name="CuadroTexto 16">
            <a:extLst>
              <a:ext uri="{FF2B5EF4-FFF2-40B4-BE49-F238E27FC236}">
                <a16:creationId xmlns:a16="http://schemas.microsoft.com/office/drawing/2014/main" id="{9B712D01-C618-4962-8605-C3E09922816C}"/>
              </a:ext>
            </a:extLst>
          </p:cNvPr>
          <p:cNvSpPr txBox="1"/>
          <p:nvPr/>
        </p:nvSpPr>
        <p:spPr>
          <a:xfrm>
            <a:off x="3002703" y="3441527"/>
            <a:ext cx="456682" cy="253916"/>
          </a:xfrm>
          <a:prstGeom prst="rect">
            <a:avLst/>
          </a:prstGeom>
          <a:noFill/>
        </p:spPr>
        <p:txBody>
          <a:bodyPr wrap="square" rtlCol="0">
            <a:spAutoFit/>
          </a:bodyPr>
          <a:lstStyle/>
          <a:p>
            <a:r>
              <a:rPr lang="es-CO" sz="1050" b="1" dirty="0">
                <a:solidFill>
                  <a:schemeClr val="bg1"/>
                </a:solidFill>
              </a:rPr>
              <a:t>20%</a:t>
            </a:r>
          </a:p>
        </p:txBody>
      </p:sp>
      <p:sp>
        <p:nvSpPr>
          <p:cNvPr id="19" name="CuadroTexto 18">
            <a:extLst>
              <a:ext uri="{FF2B5EF4-FFF2-40B4-BE49-F238E27FC236}">
                <a16:creationId xmlns:a16="http://schemas.microsoft.com/office/drawing/2014/main" id="{9079F8BA-3CFD-4A77-9E46-CB0A6BF4E9E3}"/>
              </a:ext>
            </a:extLst>
          </p:cNvPr>
          <p:cNvSpPr txBox="1"/>
          <p:nvPr/>
        </p:nvSpPr>
        <p:spPr>
          <a:xfrm>
            <a:off x="4024375" y="2089126"/>
            <a:ext cx="456682" cy="253916"/>
          </a:xfrm>
          <a:prstGeom prst="rect">
            <a:avLst/>
          </a:prstGeom>
          <a:noFill/>
        </p:spPr>
        <p:txBody>
          <a:bodyPr wrap="square" rtlCol="0">
            <a:spAutoFit/>
          </a:bodyPr>
          <a:lstStyle/>
          <a:p>
            <a:r>
              <a:rPr lang="es-CO" sz="1050" b="1" dirty="0">
                <a:solidFill>
                  <a:schemeClr val="bg1"/>
                </a:solidFill>
              </a:rPr>
              <a:t>46%</a:t>
            </a:r>
          </a:p>
        </p:txBody>
      </p:sp>
      <p:sp>
        <p:nvSpPr>
          <p:cNvPr id="20" name="CuadroTexto 19">
            <a:extLst>
              <a:ext uri="{FF2B5EF4-FFF2-40B4-BE49-F238E27FC236}">
                <a16:creationId xmlns:a16="http://schemas.microsoft.com/office/drawing/2014/main" id="{FB8A4B38-4383-4117-B05F-22098EBCF9D8}"/>
              </a:ext>
            </a:extLst>
          </p:cNvPr>
          <p:cNvSpPr txBox="1"/>
          <p:nvPr/>
        </p:nvSpPr>
        <p:spPr>
          <a:xfrm>
            <a:off x="5071219" y="3499265"/>
            <a:ext cx="456682" cy="253916"/>
          </a:xfrm>
          <a:prstGeom prst="rect">
            <a:avLst/>
          </a:prstGeom>
          <a:noFill/>
        </p:spPr>
        <p:txBody>
          <a:bodyPr wrap="square" rtlCol="0">
            <a:spAutoFit/>
          </a:bodyPr>
          <a:lstStyle/>
          <a:p>
            <a:r>
              <a:rPr lang="es-CO" sz="1050" b="1" dirty="0">
                <a:solidFill>
                  <a:schemeClr val="bg1"/>
                </a:solidFill>
              </a:rPr>
              <a:t>20%</a:t>
            </a:r>
          </a:p>
        </p:txBody>
      </p:sp>
      <p:sp>
        <p:nvSpPr>
          <p:cNvPr id="6" name="Rectángulo 5">
            <a:extLst>
              <a:ext uri="{FF2B5EF4-FFF2-40B4-BE49-F238E27FC236}">
                <a16:creationId xmlns:a16="http://schemas.microsoft.com/office/drawing/2014/main" id="{365E36CC-BDB2-41F4-944E-949DF9445A14}"/>
              </a:ext>
            </a:extLst>
          </p:cNvPr>
          <p:cNvSpPr/>
          <p:nvPr/>
        </p:nvSpPr>
        <p:spPr>
          <a:xfrm>
            <a:off x="1000493" y="4305353"/>
            <a:ext cx="410690" cy="276999"/>
          </a:xfrm>
          <a:prstGeom prst="rect">
            <a:avLst/>
          </a:prstGeom>
        </p:spPr>
        <p:txBody>
          <a:bodyPr wrap="none">
            <a:spAutoFit/>
          </a:bodyPr>
          <a:lstStyle/>
          <a:p>
            <a:r>
              <a:rPr lang="es-CO" sz="1200" b="1" dirty="0">
                <a:solidFill>
                  <a:schemeClr val="bg1"/>
                </a:solidFill>
                <a:latin typeface="Calibri" panose="020F0502020204030204" pitchFamily="34" charset="0"/>
              </a:rPr>
              <a:t>4%</a:t>
            </a:r>
            <a:r>
              <a:rPr lang="es-CO" sz="1200" b="1" dirty="0">
                <a:solidFill>
                  <a:schemeClr val="bg1"/>
                </a:solidFill>
              </a:rPr>
              <a:t> </a:t>
            </a:r>
          </a:p>
        </p:txBody>
      </p:sp>
      <p:sp>
        <p:nvSpPr>
          <p:cNvPr id="23" name="Rectángulo 22">
            <a:extLst>
              <a:ext uri="{FF2B5EF4-FFF2-40B4-BE49-F238E27FC236}">
                <a16:creationId xmlns:a16="http://schemas.microsoft.com/office/drawing/2014/main" id="{CC1CFCE9-2549-4D97-9227-43A6FCED98D0}"/>
              </a:ext>
            </a:extLst>
          </p:cNvPr>
          <p:cNvSpPr/>
          <p:nvPr/>
        </p:nvSpPr>
        <p:spPr>
          <a:xfrm>
            <a:off x="1976794" y="4077793"/>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10%</a:t>
            </a:r>
            <a:r>
              <a:rPr lang="es-CO" sz="1200" b="1" dirty="0">
                <a:solidFill>
                  <a:schemeClr val="bg1"/>
                </a:solidFill>
              </a:rPr>
              <a:t> </a:t>
            </a:r>
          </a:p>
        </p:txBody>
      </p:sp>
      <p:sp>
        <p:nvSpPr>
          <p:cNvPr id="24" name="Rectángulo 23">
            <a:extLst>
              <a:ext uri="{FF2B5EF4-FFF2-40B4-BE49-F238E27FC236}">
                <a16:creationId xmlns:a16="http://schemas.microsoft.com/office/drawing/2014/main" id="{FEB13BBF-8388-4EED-AD44-A154B1CED103}"/>
              </a:ext>
            </a:extLst>
          </p:cNvPr>
          <p:cNvSpPr/>
          <p:nvPr/>
        </p:nvSpPr>
        <p:spPr>
          <a:xfrm>
            <a:off x="2992070" y="3577024"/>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20%</a:t>
            </a:r>
            <a:r>
              <a:rPr lang="es-CO" sz="1200" b="1" dirty="0">
                <a:solidFill>
                  <a:schemeClr val="bg1"/>
                </a:solidFill>
              </a:rPr>
              <a:t> </a:t>
            </a:r>
          </a:p>
        </p:txBody>
      </p:sp>
      <p:sp>
        <p:nvSpPr>
          <p:cNvPr id="25" name="Rectángulo 24">
            <a:extLst>
              <a:ext uri="{FF2B5EF4-FFF2-40B4-BE49-F238E27FC236}">
                <a16:creationId xmlns:a16="http://schemas.microsoft.com/office/drawing/2014/main" id="{78AEBC62-2602-4D8B-B465-85BBF9FB5D3E}"/>
              </a:ext>
            </a:extLst>
          </p:cNvPr>
          <p:cNvSpPr/>
          <p:nvPr/>
        </p:nvSpPr>
        <p:spPr>
          <a:xfrm>
            <a:off x="4027488" y="2403716"/>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45%</a:t>
            </a:r>
            <a:r>
              <a:rPr lang="es-CO" sz="1200" b="1" dirty="0">
                <a:solidFill>
                  <a:schemeClr val="bg1"/>
                </a:solidFill>
              </a:rPr>
              <a:t> </a:t>
            </a:r>
          </a:p>
        </p:txBody>
      </p:sp>
      <p:sp>
        <p:nvSpPr>
          <p:cNvPr id="26" name="Rectángulo 25">
            <a:extLst>
              <a:ext uri="{FF2B5EF4-FFF2-40B4-BE49-F238E27FC236}">
                <a16:creationId xmlns:a16="http://schemas.microsoft.com/office/drawing/2014/main" id="{E9198A7E-CD15-4FC0-A8C5-FE9B6E370147}"/>
              </a:ext>
            </a:extLst>
          </p:cNvPr>
          <p:cNvSpPr/>
          <p:nvPr/>
        </p:nvSpPr>
        <p:spPr>
          <a:xfrm>
            <a:off x="5037150" y="3545037"/>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21%</a:t>
            </a:r>
            <a:r>
              <a:rPr lang="es-CO" sz="1200" b="1" dirty="0">
                <a:solidFill>
                  <a:schemeClr val="bg1"/>
                </a:solidFill>
              </a:rPr>
              <a:t> </a:t>
            </a:r>
          </a:p>
        </p:txBody>
      </p:sp>
      <p:graphicFrame>
        <p:nvGraphicFramePr>
          <p:cNvPr id="27" name="Gráfico 26">
            <a:extLst>
              <a:ext uri="{FF2B5EF4-FFF2-40B4-BE49-F238E27FC236}">
                <a16:creationId xmlns:a16="http://schemas.microsoft.com/office/drawing/2014/main" id="{0E5D2EA9-42E5-43C1-862D-03A7D8752FC0}"/>
              </a:ext>
            </a:extLst>
          </p:cNvPr>
          <p:cNvGraphicFramePr>
            <a:graphicFrameLocks/>
          </p:cNvGraphicFramePr>
          <p:nvPr/>
        </p:nvGraphicFramePr>
        <p:xfrm>
          <a:off x="471792" y="1712311"/>
          <a:ext cx="5457825" cy="3124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Gráfico 27">
            <a:extLst>
              <a:ext uri="{FF2B5EF4-FFF2-40B4-BE49-F238E27FC236}">
                <a16:creationId xmlns:a16="http://schemas.microsoft.com/office/drawing/2014/main" id="{0DBD3650-86DE-47D0-AE23-8D764F3A25AB}"/>
              </a:ext>
            </a:extLst>
          </p:cNvPr>
          <p:cNvGraphicFramePr>
            <a:graphicFrameLocks/>
          </p:cNvGraphicFramePr>
          <p:nvPr/>
        </p:nvGraphicFramePr>
        <p:xfrm>
          <a:off x="6305788" y="2055008"/>
          <a:ext cx="5457825" cy="306361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2616105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37589" y="434715"/>
            <a:ext cx="571817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30 de junio de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475348" y="987445"/>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A58BFE23-747D-4328-AABE-4383B1A13C96}"/>
              </a:ext>
            </a:extLst>
          </p:cNvPr>
          <p:cNvPicPr>
            <a:picLocks noChangeAspect="1"/>
          </p:cNvPicPr>
          <p:nvPr/>
        </p:nvPicPr>
        <p:blipFill rotWithShape="1">
          <a:blip r:embed="rId4"/>
          <a:srcRect l="4448" t="73905" r="84571" b="8571"/>
          <a:stretch/>
        </p:blipFill>
        <p:spPr>
          <a:xfrm>
            <a:off x="802235" y="2493436"/>
            <a:ext cx="691786" cy="620975"/>
          </a:xfrm>
          <a:prstGeom prst="rect">
            <a:avLst/>
          </a:prstGeom>
        </p:spPr>
      </p:pic>
      <p:sp>
        <p:nvSpPr>
          <p:cNvPr id="6" name="CuadroTexto 5">
            <a:extLst>
              <a:ext uri="{FF2B5EF4-FFF2-40B4-BE49-F238E27FC236}">
                <a16:creationId xmlns:a16="http://schemas.microsoft.com/office/drawing/2014/main" id="{A125E9D7-FA4B-4E99-93B6-439EA1CD7D1D}"/>
              </a:ext>
            </a:extLst>
          </p:cNvPr>
          <p:cNvSpPr txBox="1"/>
          <p:nvPr/>
        </p:nvSpPr>
        <p:spPr>
          <a:xfrm>
            <a:off x="906248" y="1238816"/>
            <a:ext cx="3970254" cy="400110"/>
          </a:xfrm>
          <a:prstGeom prst="rect">
            <a:avLst/>
          </a:prstGeom>
          <a:noFill/>
        </p:spPr>
        <p:txBody>
          <a:bodyPr wrap="square" rtlCol="0">
            <a:spAutoFit/>
          </a:bodyPr>
          <a:lstStyle/>
          <a:p>
            <a:pPr algn="ctr"/>
            <a:r>
              <a:rPr lang="es-CO" sz="2000" b="1" u="sng" dirty="0">
                <a:solidFill>
                  <a:schemeClr val="accent5">
                    <a:lumMod val="75000"/>
                  </a:schemeClr>
                </a:solidFill>
                <a:latin typeface="Arial Narrow" panose="020B0606020202030204" pitchFamily="34" charset="0"/>
              </a:rPr>
              <a:t>En puja</a:t>
            </a:r>
          </a:p>
        </p:txBody>
      </p:sp>
      <p:sp>
        <p:nvSpPr>
          <p:cNvPr id="32" name="CuadroTexto 31">
            <a:extLst>
              <a:ext uri="{FF2B5EF4-FFF2-40B4-BE49-F238E27FC236}">
                <a16:creationId xmlns:a16="http://schemas.microsoft.com/office/drawing/2014/main" id="{81E595B0-5DFA-4D2D-8725-86C746523161}"/>
              </a:ext>
            </a:extLst>
          </p:cNvPr>
          <p:cNvSpPr txBox="1"/>
          <p:nvPr/>
        </p:nvSpPr>
        <p:spPr>
          <a:xfrm>
            <a:off x="7013657" y="1329761"/>
            <a:ext cx="4050239" cy="400110"/>
          </a:xfrm>
          <a:prstGeom prst="rect">
            <a:avLst/>
          </a:prstGeom>
          <a:noFill/>
        </p:spPr>
        <p:txBody>
          <a:bodyPr wrap="square" rtlCol="0">
            <a:spAutoFit/>
          </a:bodyPr>
          <a:lstStyle>
            <a:defPPr>
              <a:defRPr lang="es-ES"/>
            </a:defPPr>
            <a:lvl1pPr algn="ctr">
              <a:defRPr b="1" u="sng">
                <a:solidFill>
                  <a:schemeClr val="accent5">
                    <a:lumMod val="75000"/>
                  </a:schemeClr>
                </a:solidFill>
                <a:latin typeface="Arial Narrow" panose="020B0606020202030204" pitchFamily="34" charset="0"/>
              </a:defRPr>
            </a:lvl1pPr>
          </a:lstStyle>
          <a:p>
            <a:r>
              <a:rPr lang="es-CO" sz="2000" dirty="0"/>
              <a:t>Oferta Aprobada</a:t>
            </a:r>
          </a:p>
        </p:txBody>
      </p:sp>
      <p:sp>
        <p:nvSpPr>
          <p:cNvPr id="41" name="CuadroTexto 40">
            <a:extLst>
              <a:ext uri="{FF2B5EF4-FFF2-40B4-BE49-F238E27FC236}">
                <a16:creationId xmlns:a16="http://schemas.microsoft.com/office/drawing/2014/main" id="{B8C0AD86-88C9-431F-ADC3-56B20B08228C}"/>
              </a:ext>
            </a:extLst>
          </p:cNvPr>
          <p:cNvSpPr txBox="1"/>
          <p:nvPr/>
        </p:nvSpPr>
        <p:spPr>
          <a:xfrm>
            <a:off x="1437413" y="2083465"/>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43" name="CuadroTexto 42">
            <a:extLst>
              <a:ext uri="{FF2B5EF4-FFF2-40B4-BE49-F238E27FC236}">
                <a16:creationId xmlns:a16="http://schemas.microsoft.com/office/drawing/2014/main" id="{E5D27B47-03D5-4204-A422-EA0486B12551}"/>
              </a:ext>
            </a:extLst>
          </p:cNvPr>
          <p:cNvSpPr txBox="1"/>
          <p:nvPr/>
        </p:nvSpPr>
        <p:spPr>
          <a:xfrm>
            <a:off x="65864" y="2750067"/>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45" name="CuadroTexto 44">
            <a:extLst>
              <a:ext uri="{FF2B5EF4-FFF2-40B4-BE49-F238E27FC236}">
                <a16:creationId xmlns:a16="http://schemas.microsoft.com/office/drawing/2014/main" id="{88B7F67D-B97F-48BA-B6DD-0B9DE93CA995}"/>
              </a:ext>
            </a:extLst>
          </p:cNvPr>
          <p:cNvSpPr txBox="1"/>
          <p:nvPr/>
        </p:nvSpPr>
        <p:spPr>
          <a:xfrm>
            <a:off x="1447156" y="264666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6                    </a:t>
            </a:r>
          </a:p>
        </p:txBody>
      </p:sp>
      <p:sp>
        <p:nvSpPr>
          <p:cNvPr id="46" name="CuadroTexto 45">
            <a:extLst>
              <a:ext uri="{FF2B5EF4-FFF2-40B4-BE49-F238E27FC236}">
                <a16:creationId xmlns:a16="http://schemas.microsoft.com/office/drawing/2014/main" id="{87181D5A-DB97-453F-B880-C49E7B76ACCF}"/>
              </a:ext>
            </a:extLst>
          </p:cNvPr>
          <p:cNvSpPr txBox="1"/>
          <p:nvPr/>
        </p:nvSpPr>
        <p:spPr>
          <a:xfrm>
            <a:off x="4225904" y="2065895"/>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47" name="CuadroTexto 46">
            <a:extLst>
              <a:ext uri="{FF2B5EF4-FFF2-40B4-BE49-F238E27FC236}">
                <a16:creationId xmlns:a16="http://schemas.microsoft.com/office/drawing/2014/main" id="{E91BA12E-F91E-4B87-BB38-D7D282EB37E8}"/>
              </a:ext>
            </a:extLst>
          </p:cNvPr>
          <p:cNvSpPr txBox="1"/>
          <p:nvPr/>
        </p:nvSpPr>
        <p:spPr>
          <a:xfrm>
            <a:off x="4017796" y="2646665"/>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$791</a:t>
            </a:r>
          </a:p>
        </p:txBody>
      </p:sp>
      <p:pic>
        <p:nvPicPr>
          <p:cNvPr id="15" name="Imagen 14">
            <a:extLst>
              <a:ext uri="{FF2B5EF4-FFF2-40B4-BE49-F238E27FC236}">
                <a16:creationId xmlns:a16="http://schemas.microsoft.com/office/drawing/2014/main" id="{449D214B-B8AF-4865-BCB0-6F61F11355D4}"/>
              </a:ext>
            </a:extLst>
          </p:cNvPr>
          <p:cNvPicPr>
            <a:picLocks noChangeAspect="1"/>
          </p:cNvPicPr>
          <p:nvPr/>
        </p:nvPicPr>
        <p:blipFill rotWithShape="1">
          <a:blip r:embed="rId5"/>
          <a:srcRect l="25052" t="63215" r="65592" b="19305"/>
          <a:stretch/>
        </p:blipFill>
        <p:spPr>
          <a:xfrm>
            <a:off x="890938" y="3164042"/>
            <a:ext cx="479890" cy="504341"/>
          </a:xfrm>
          <a:prstGeom prst="rect">
            <a:avLst/>
          </a:prstGeom>
        </p:spPr>
      </p:pic>
      <p:sp>
        <p:nvSpPr>
          <p:cNvPr id="55" name="CuadroTexto 54">
            <a:extLst>
              <a:ext uri="{FF2B5EF4-FFF2-40B4-BE49-F238E27FC236}">
                <a16:creationId xmlns:a16="http://schemas.microsoft.com/office/drawing/2014/main" id="{704C034E-238F-49A6-82D5-0216064EF639}"/>
              </a:ext>
            </a:extLst>
          </p:cNvPr>
          <p:cNvSpPr txBox="1"/>
          <p:nvPr/>
        </p:nvSpPr>
        <p:spPr>
          <a:xfrm>
            <a:off x="53655" y="3267031"/>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sp>
        <p:nvSpPr>
          <p:cNvPr id="63" name="CuadroTexto 62">
            <a:extLst>
              <a:ext uri="{FF2B5EF4-FFF2-40B4-BE49-F238E27FC236}">
                <a16:creationId xmlns:a16="http://schemas.microsoft.com/office/drawing/2014/main" id="{B4CA2936-A8E1-49B8-93F8-23C3C4CBA3B1}"/>
              </a:ext>
            </a:extLst>
          </p:cNvPr>
          <p:cNvSpPr txBox="1"/>
          <p:nvPr/>
        </p:nvSpPr>
        <p:spPr>
          <a:xfrm>
            <a:off x="2721237" y="2098334"/>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64" name="CuadroTexto 63">
            <a:extLst>
              <a:ext uri="{FF2B5EF4-FFF2-40B4-BE49-F238E27FC236}">
                <a16:creationId xmlns:a16="http://schemas.microsoft.com/office/drawing/2014/main" id="{2B28FF90-E56C-41EA-B5EF-95254CDF3D24}"/>
              </a:ext>
            </a:extLst>
          </p:cNvPr>
          <p:cNvSpPr txBox="1"/>
          <p:nvPr/>
        </p:nvSpPr>
        <p:spPr>
          <a:xfrm>
            <a:off x="2772218" y="264395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7</a:t>
            </a:r>
          </a:p>
        </p:txBody>
      </p:sp>
      <p:cxnSp>
        <p:nvCxnSpPr>
          <p:cNvPr id="92" name="Conector recto 91">
            <a:extLst>
              <a:ext uri="{FF2B5EF4-FFF2-40B4-BE49-F238E27FC236}">
                <a16:creationId xmlns:a16="http://schemas.microsoft.com/office/drawing/2014/main" id="{58725D13-285D-4F1B-A495-44F6045DCFE3}"/>
              </a:ext>
            </a:extLst>
          </p:cNvPr>
          <p:cNvCxnSpPr/>
          <p:nvPr/>
        </p:nvCxnSpPr>
        <p:spPr>
          <a:xfrm>
            <a:off x="1527142" y="2543643"/>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A361C11C-691C-4361-9C2D-AA1F1EB731AF}"/>
              </a:ext>
            </a:extLst>
          </p:cNvPr>
          <p:cNvCxnSpPr/>
          <p:nvPr/>
        </p:nvCxnSpPr>
        <p:spPr>
          <a:xfrm>
            <a:off x="1487148" y="3593082"/>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079E4A3C-C7CC-41C3-8897-0E7DF40CA62D}"/>
              </a:ext>
            </a:extLst>
          </p:cNvPr>
          <p:cNvCxnSpPr/>
          <p:nvPr/>
        </p:nvCxnSpPr>
        <p:spPr>
          <a:xfrm>
            <a:off x="1527142" y="3117394"/>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20" name="CuadroTexto 119">
            <a:extLst>
              <a:ext uri="{FF2B5EF4-FFF2-40B4-BE49-F238E27FC236}">
                <a16:creationId xmlns:a16="http://schemas.microsoft.com/office/drawing/2014/main" id="{2E330E70-650E-4190-B94A-C194EA1BB221}"/>
              </a:ext>
            </a:extLst>
          </p:cNvPr>
          <p:cNvSpPr txBox="1"/>
          <p:nvPr/>
        </p:nvSpPr>
        <p:spPr>
          <a:xfrm>
            <a:off x="105347" y="5035951"/>
            <a:ext cx="6354739" cy="1200329"/>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Se reciben ofertas por 5 unidades de enajenación temprana $393</a:t>
            </a:r>
          </a:p>
          <a:p>
            <a:pPr marL="285750" indent="-285750">
              <a:buFont typeface="Arial" panose="020B0604020202020204" pitchFamily="34" charset="0"/>
              <a:buChar char="•"/>
            </a:pPr>
            <a:r>
              <a:rPr lang="es-CO" dirty="0">
                <a:latin typeface="Arial Narrow" panose="020B0606020202030204" pitchFamily="34" charset="0"/>
              </a:rPr>
              <a:t>Se recibe oferta por 5 unidades Extintas $737</a:t>
            </a:r>
          </a:p>
          <a:p>
            <a:pPr marL="285750" indent="-285750">
              <a:buFont typeface="Arial" panose="020B0604020202020204" pitchFamily="34" charset="0"/>
              <a:buChar char="•"/>
            </a:pPr>
            <a:endParaRPr lang="es-CO" dirty="0">
              <a:latin typeface="Arial Narrow" panose="020B0606020202030204" pitchFamily="34" charset="0"/>
            </a:endParaRPr>
          </a:p>
          <a:p>
            <a:pPr marL="285750" indent="-285750">
              <a:buFont typeface="Arial" panose="020B0604020202020204" pitchFamily="34" charset="0"/>
              <a:buChar char="•"/>
            </a:pPr>
            <a:endParaRPr lang="es-CO" dirty="0">
              <a:latin typeface="Arial Narrow" panose="020B0606020202030204" pitchFamily="34" charset="0"/>
            </a:endParaRPr>
          </a:p>
        </p:txBody>
      </p:sp>
      <p:sp>
        <p:nvSpPr>
          <p:cNvPr id="121" name="CuadroTexto 120">
            <a:extLst>
              <a:ext uri="{FF2B5EF4-FFF2-40B4-BE49-F238E27FC236}">
                <a16:creationId xmlns:a16="http://schemas.microsoft.com/office/drawing/2014/main" id="{39EBFD8B-19B8-4F56-AECC-7B44C0AF48A4}"/>
              </a:ext>
            </a:extLst>
          </p:cNvPr>
          <p:cNvSpPr txBox="1"/>
          <p:nvPr/>
        </p:nvSpPr>
        <p:spPr>
          <a:xfrm>
            <a:off x="6169349" y="5014466"/>
            <a:ext cx="5989855" cy="646331"/>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Se reciben ofertas por 6 unidades de enajenación temprana $265</a:t>
            </a:r>
          </a:p>
          <a:p>
            <a:pPr marL="285750" indent="-285750">
              <a:buFont typeface="Arial" panose="020B0604020202020204" pitchFamily="34" charset="0"/>
              <a:buChar char="•"/>
            </a:pPr>
            <a:r>
              <a:rPr lang="es-CO" dirty="0">
                <a:latin typeface="Arial Narrow" panose="020B0606020202030204" pitchFamily="34" charset="0"/>
              </a:rPr>
              <a:t>Se recibe oferta por 1 unidad Extinta $461</a:t>
            </a:r>
          </a:p>
        </p:txBody>
      </p:sp>
      <p:cxnSp>
        <p:nvCxnSpPr>
          <p:cNvPr id="147" name="Conector recto 146">
            <a:extLst>
              <a:ext uri="{FF2B5EF4-FFF2-40B4-BE49-F238E27FC236}">
                <a16:creationId xmlns:a16="http://schemas.microsoft.com/office/drawing/2014/main" id="{51B638F1-B860-4626-8D2B-C07575E282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 name="Marcador de número de diapositiva 3">
            <a:extLst>
              <a:ext uri="{FF2B5EF4-FFF2-40B4-BE49-F238E27FC236}">
                <a16:creationId xmlns:a16="http://schemas.microsoft.com/office/drawing/2014/main" id="{827CD54E-5376-4F56-9FCF-847B33FBC908}"/>
              </a:ext>
            </a:extLst>
          </p:cNvPr>
          <p:cNvSpPr>
            <a:spLocks noGrp="1"/>
          </p:cNvSpPr>
          <p:nvPr>
            <p:ph type="sldNum" sz="quarter" idx="12"/>
          </p:nvPr>
        </p:nvSpPr>
        <p:spPr/>
        <p:txBody>
          <a:bodyPr/>
          <a:lstStyle/>
          <a:p>
            <a:fld id="{8F70F9DA-11E8-C347-B57A-A65ED631A843}" type="slidenum">
              <a:rPr lang="es-ES" smtClean="0"/>
              <a:t>127</a:t>
            </a:fld>
            <a:endParaRPr lang="es-ES" dirty="0"/>
          </a:p>
        </p:txBody>
      </p:sp>
      <p:pic>
        <p:nvPicPr>
          <p:cNvPr id="54" name="Imagen 53">
            <a:extLst>
              <a:ext uri="{FF2B5EF4-FFF2-40B4-BE49-F238E27FC236}">
                <a16:creationId xmlns:a16="http://schemas.microsoft.com/office/drawing/2014/main" id="{B450BD46-E1AA-417C-B613-05BCC4B3E174}"/>
              </a:ext>
            </a:extLst>
          </p:cNvPr>
          <p:cNvPicPr>
            <a:picLocks noChangeAspect="1"/>
          </p:cNvPicPr>
          <p:nvPr/>
        </p:nvPicPr>
        <p:blipFill rotWithShape="1">
          <a:blip r:embed="rId4"/>
          <a:srcRect l="4448" t="73905" r="84571" b="8571"/>
          <a:stretch/>
        </p:blipFill>
        <p:spPr>
          <a:xfrm>
            <a:off x="7047215" y="2452753"/>
            <a:ext cx="691786" cy="620975"/>
          </a:xfrm>
          <a:prstGeom prst="rect">
            <a:avLst/>
          </a:prstGeom>
        </p:spPr>
      </p:pic>
      <p:sp>
        <p:nvSpPr>
          <p:cNvPr id="58" name="CuadroTexto 57">
            <a:extLst>
              <a:ext uri="{FF2B5EF4-FFF2-40B4-BE49-F238E27FC236}">
                <a16:creationId xmlns:a16="http://schemas.microsoft.com/office/drawing/2014/main" id="{6E2B038C-6BB7-4ED8-86F1-F27AE9594F89}"/>
              </a:ext>
            </a:extLst>
          </p:cNvPr>
          <p:cNvSpPr txBox="1"/>
          <p:nvPr/>
        </p:nvSpPr>
        <p:spPr>
          <a:xfrm>
            <a:off x="7720665" y="2026860"/>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59" name="CuadroTexto 58">
            <a:extLst>
              <a:ext uri="{FF2B5EF4-FFF2-40B4-BE49-F238E27FC236}">
                <a16:creationId xmlns:a16="http://schemas.microsoft.com/office/drawing/2014/main" id="{B0F96D03-A7AB-4FCE-84B7-7C41E84CEF2C}"/>
              </a:ext>
            </a:extLst>
          </p:cNvPr>
          <p:cNvSpPr txBox="1"/>
          <p:nvPr/>
        </p:nvSpPr>
        <p:spPr>
          <a:xfrm>
            <a:off x="6337361" y="2693462"/>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65" name="CuadroTexto 64">
            <a:extLst>
              <a:ext uri="{FF2B5EF4-FFF2-40B4-BE49-F238E27FC236}">
                <a16:creationId xmlns:a16="http://schemas.microsoft.com/office/drawing/2014/main" id="{83F69561-2BAB-4CDF-A400-283ACDB7058C}"/>
              </a:ext>
            </a:extLst>
          </p:cNvPr>
          <p:cNvSpPr txBox="1"/>
          <p:nvPr/>
        </p:nvSpPr>
        <p:spPr>
          <a:xfrm>
            <a:off x="7730408" y="2590060"/>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69" name="CuadroTexto 68">
            <a:extLst>
              <a:ext uri="{FF2B5EF4-FFF2-40B4-BE49-F238E27FC236}">
                <a16:creationId xmlns:a16="http://schemas.microsoft.com/office/drawing/2014/main" id="{291E90F4-0B50-4BED-A343-047D3804B4F0}"/>
              </a:ext>
            </a:extLst>
          </p:cNvPr>
          <p:cNvSpPr txBox="1"/>
          <p:nvPr/>
        </p:nvSpPr>
        <p:spPr>
          <a:xfrm>
            <a:off x="10509156" y="2009290"/>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70" name="CuadroTexto 69">
            <a:extLst>
              <a:ext uri="{FF2B5EF4-FFF2-40B4-BE49-F238E27FC236}">
                <a16:creationId xmlns:a16="http://schemas.microsoft.com/office/drawing/2014/main" id="{5668BC0E-A870-44C3-936F-E287B34653E7}"/>
              </a:ext>
            </a:extLst>
          </p:cNvPr>
          <p:cNvSpPr txBox="1"/>
          <p:nvPr/>
        </p:nvSpPr>
        <p:spPr>
          <a:xfrm>
            <a:off x="10301048" y="2590060"/>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$461</a:t>
            </a:r>
          </a:p>
        </p:txBody>
      </p:sp>
      <p:sp>
        <p:nvSpPr>
          <p:cNvPr id="75" name="CuadroTexto 74">
            <a:extLst>
              <a:ext uri="{FF2B5EF4-FFF2-40B4-BE49-F238E27FC236}">
                <a16:creationId xmlns:a16="http://schemas.microsoft.com/office/drawing/2014/main" id="{97702795-1CF4-48A1-89DA-27F5123E525E}"/>
              </a:ext>
            </a:extLst>
          </p:cNvPr>
          <p:cNvSpPr txBox="1"/>
          <p:nvPr/>
        </p:nvSpPr>
        <p:spPr>
          <a:xfrm>
            <a:off x="9004489" y="2041729"/>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76" name="CuadroTexto 75">
            <a:extLst>
              <a:ext uri="{FF2B5EF4-FFF2-40B4-BE49-F238E27FC236}">
                <a16:creationId xmlns:a16="http://schemas.microsoft.com/office/drawing/2014/main" id="{A2AA9A1E-A5A2-4F64-8010-259E80FCA2DF}"/>
              </a:ext>
            </a:extLst>
          </p:cNvPr>
          <p:cNvSpPr txBox="1"/>
          <p:nvPr/>
        </p:nvSpPr>
        <p:spPr>
          <a:xfrm>
            <a:off x="9014232" y="2587347"/>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cxnSp>
        <p:nvCxnSpPr>
          <p:cNvPr id="78" name="Conector recto 77">
            <a:extLst>
              <a:ext uri="{FF2B5EF4-FFF2-40B4-BE49-F238E27FC236}">
                <a16:creationId xmlns:a16="http://schemas.microsoft.com/office/drawing/2014/main" id="{E72B45CC-8756-40BB-9739-2627840818DA}"/>
              </a:ext>
            </a:extLst>
          </p:cNvPr>
          <p:cNvCxnSpPr/>
          <p:nvPr/>
        </p:nvCxnSpPr>
        <p:spPr>
          <a:xfrm>
            <a:off x="7810394" y="2487038"/>
            <a:ext cx="397025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CuadroTexto 80">
            <a:extLst>
              <a:ext uri="{FF2B5EF4-FFF2-40B4-BE49-F238E27FC236}">
                <a16:creationId xmlns:a16="http://schemas.microsoft.com/office/drawing/2014/main" id="{8DA4D1CE-4D78-4D59-833F-7DA76E1C6EB9}"/>
              </a:ext>
            </a:extLst>
          </p:cNvPr>
          <p:cNvSpPr txBox="1"/>
          <p:nvPr/>
        </p:nvSpPr>
        <p:spPr>
          <a:xfrm>
            <a:off x="7739001" y="4130934"/>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7</a:t>
            </a:r>
          </a:p>
        </p:txBody>
      </p:sp>
      <p:sp>
        <p:nvSpPr>
          <p:cNvPr id="82" name="CuadroTexto 81">
            <a:extLst>
              <a:ext uri="{FF2B5EF4-FFF2-40B4-BE49-F238E27FC236}">
                <a16:creationId xmlns:a16="http://schemas.microsoft.com/office/drawing/2014/main" id="{B9D8463E-8C89-486E-9B30-45F95238D453}"/>
              </a:ext>
            </a:extLst>
          </p:cNvPr>
          <p:cNvSpPr txBox="1"/>
          <p:nvPr/>
        </p:nvSpPr>
        <p:spPr>
          <a:xfrm>
            <a:off x="10184241" y="4099810"/>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$726</a:t>
            </a:r>
          </a:p>
        </p:txBody>
      </p:sp>
      <p:sp>
        <p:nvSpPr>
          <p:cNvPr id="83" name="CuadroTexto 82">
            <a:extLst>
              <a:ext uri="{FF2B5EF4-FFF2-40B4-BE49-F238E27FC236}">
                <a16:creationId xmlns:a16="http://schemas.microsoft.com/office/drawing/2014/main" id="{C751DE06-5615-4BA1-A471-B41F539C7A00}"/>
              </a:ext>
            </a:extLst>
          </p:cNvPr>
          <p:cNvSpPr txBox="1"/>
          <p:nvPr/>
        </p:nvSpPr>
        <p:spPr>
          <a:xfrm>
            <a:off x="9038777" y="410006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7</a:t>
            </a:r>
          </a:p>
        </p:txBody>
      </p:sp>
      <p:cxnSp>
        <p:nvCxnSpPr>
          <p:cNvPr id="84" name="Conector recto 83">
            <a:extLst>
              <a:ext uri="{FF2B5EF4-FFF2-40B4-BE49-F238E27FC236}">
                <a16:creationId xmlns:a16="http://schemas.microsoft.com/office/drawing/2014/main" id="{7FEAEC85-C556-403F-B4C4-A87E74018E62}"/>
              </a:ext>
            </a:extLst>
          </p:cNvPr>
          <p:cNvCxnSpPr/>
          <p:nvPr/>
        </p:nvCxnSpPr>
        <p:spPr>
          <a:xfrm>
            <a:off x="7836392" y="4103920"/>
            <a:ext cx="3970254" cy="0"/>
          </a:xfrm>
          <a:prstGeom prst="line">
            <a:avLst/>
          </a:prstGeom>
        </p:spPr>
        <p:style>
          <a:lnRef idx="2">
            <a:schemeClr val="accent1"/>
          </a:lnRef>
          <a:fillRef idx="0">
            <a:schemeClr val="accent1"/>
          </a:fillRef>
          <a:effectRef idx="1">
            <a:schemeClr val="accent1"/>
          </a:effectRef>
          <a:fontRef idx="minor">
            <a:schemeClr val="tx1"/>
          </a:fontRef>
        </p:style>
      </p:cxnSp>
      <p:pic>
        <p:nvPicPr>
          <p:cNvPr id="48" name="Imagen 47">
            <a:extLst>
              <a:ext uri="{FF2B5EF4-FFF2-40B4-BE49-F238E27FC236}">
                <a16:creationId xmlns:a16="http://schemas.microsoft.com/office/drawing/2014/main" id="{CE5B6B27-50E5-47D9-AAED-D018AC0004D1}"/>
              </a:ext>
            </a:extLst>
          </p:cNvPr>
          <p:cNvPicPr>
            <a:picLocks noChangeAspect="1"/>
          </p:cNvPicPr>
          <p:nvPr/>
        </p:nvPicPr>
        <p:blipFill rotWithShape="1">
          <a:blip r:embed="rId6"/>
          <a:srcRect l="24278" t="76788" r="69304" b="13867"/>
          <a:stretch/>
        </p:blipFill>
        <p:spPr>
          <a:xfrm>
            <a:off x="841800" y="3640008"/>
            <a:ext cx="556004" cy="455423"/>
          </a:xfrm>
          <a:prstGeom prst="rect">
            <a:avLst/>
          </a:prstGeom>
        </p:spPr>
      </p:pic>
      <p:sp>
        <p:nvSpPr>
          <p:cNvPr id="49" name="CuadroTexto 48">
            <a:extLst>
              <a:ext uri="{FF2B5EF4-FFF2-40B4-BE49-F238E27FC236}">
                <a16:creationId xmlns:a16="http://schemas.microsoft.com/office/drawing/2014/main" id="{77B4A114-7917-4502-B577-3C00763ABF9A}"/>
              </a:ext>
            </a:extLst>
          </p:cNvPr>
          <p:cNvSpPr txBox="1"/>
          <p:nvPr/>
        </p:nvSpPr>
        <p:spPr>
          <a:xfrm>
            <a:off x="45845" y="3752634"/>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sp>
        <p:nvSpPr>
          <p:cNvPr id="50" name="CuadroTexto 49">
            <a:extLst>
              <a:ext uri="{FF2B5EF4-FFF2-40B4-BE49-F238E27FC236}">
                <a16:creationId xmlns:a16="http://schemas.microsoft.com/office/drawing/2014/main" id="{D824E2BF-5B32-491B-AD66-BA8FC17402A7}"/>
              </a:ext>
            </a:extLst>
          </p:cNvPr>
          <p:cNvSpPr txBox="1"/>
          <p:nvPr/>
        </p:nvSpPr>
        <p:spPr>
          <a:xfrm>
            <a:off x="1437413" y="3700649"/>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3</a:t>
            </a:r>
          </a:p>
        </p:txBody>
      </p:sp>
      <p:sp>
        <p:nvSpPr>
          <p:cNvPr id="51" name="CuadroTexto 50">
            <a:extLst>
              <a:ext uri="{FF2B5EF4-FFF2-40B4-BE49-F238E27FC236}">
                <a16:creationId xmlns:a16="http://schemas.microsoft.com/office/drawing/2014/main" id="{4EB46528-123F-4E55-9DCD-ADC7D4D01F87}"/>
              </a:ext>
            </a:extLst>
          </p:cNvPr>
          <p:cNvSpPr txBox="1"/>
          <p:nvPr/>
        </p:nvSpPr>
        <p:spPr>
          <a:xfrm>
            <a:off x="1437413" y="4044485"/>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10</a:t>
            </a:r>
          </a:p>
        </p:txBody>
      </p:sp>
      <p:sp>
        <p:nvSpPr>
          <p:cNvPr id="56" name="CuadroTexto 55">
            <a:extLst>
              <a:ext uri="{FF2B5EF4-FFF2-40B4-BE49-F238E27FC236}">
                <a16:creationId xmlns:a16="http://schemas.microsoft.com/office/drawing/2014/main" id="{A52743C4-86DE-4DC4-BCA1-07F04890A2CF}"/>
              </a:ext>
            </a:extLst>
          </p:cNvPr>
          <p:cNvSpPr txBox="1"/>
          <p:nvPr/>
        </p:nvSpPr>
        <p:spPr>
          <a:xfrm>
            <a:off x="3839739" y="4091230"/>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$1.130</a:t>
            </a:r>
          </a:p>
        </p:txBody>
      </p:sp>
      <p:sp>
        <p:nvSpPr>
          <p:cNvPr id="57" name="CuadroTexto 56">
            <a:extLst>
              <a:ext uri="{FF2B5EF4-FFF2-40B4-BE49-F238E27FC236}">
                <a16:creationId xmlns:a16="http://schemas.microsoft.com/office/drawing/2014/main" id="{96122A73-EA5C-4D42-8A7A-74F0D740D212}"/>
              </a:ext>
            </a:extLst>
          </p:cNvPr>
          <p:cNvSpPr txBox="1"/>
          <p:nvPr/>
        </p:nvSpPr>
        <p:spPr>
          <a:xfrm>
            <a:off x="3871931" y="3691803"/>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$61</a:t>
            </a:r>
          </a:p>
        </p:txBody>
      </p:sp>
      <p:sp>
        <p:nvSpPr>
          <p:cNvPr id="62" name="CuadroTexto 61">
            <a:extLst>
              <a:ext uri="{FF2B5EF4-FFF2-40B4-BE49-F238E27FC236}">
                <a16:creationId xmlns:a16="http://schemas.microsoft.com/office/drawing/2014/main" id="{05DDB17B-BEFD-41EA-B020-93EB5B4B7EAE}"/>
              </a:ext>
            </a:extLst>
          </p:cNvPr>
          <p:cNvSpPr txBox="1"/>
          <p:nvPr/>
        </p:nvSpPr>
        <p:spPr>
          <a:xfrm>
            <a:off x="2788108" y="3708679"/>
            <a:ext cx="631563"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3</a:t>
            </a:r>
          </a:p>
        </p:txBody>
      </p:sp>
      <p:sp>
        <p:nvSpPr>
          <p:cNvPr id="67" name="CuadroTexto 66">
            <a:extLst>
              <a:ext uri="{FF2B5EF4-FFF2-40B4-BE49-F238E27FC236}">
                <a16:creationId xmlns:a16="http://schemas.microsoft.com/office/drawing/2014/main" id="{01543F5A-6B76-4982-8327-CEE8C286222B}"/>
              </a:ext>
            </a:extLst>
          </p:cNvPr>
          <p:cNvSpPr txBox="1"/>
          <p:nvPr/>
        </p:nvSpPr>
        <p:spPr>
          <a:xfrm>
            <a:off x="2721237" y="406783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12</a:t>
            </a:r>
          </a:p>
        </p:txBody>
      </p:sp>
      <p:cxnSp>
        <p:nvCxnSpPr>
          <p:cNvPr id="71" name="Conector recto 70">
            <a:extLst>
              <a:ext uri="{FF2B5EF4-FFF2-40B4-BE49-F238E27FC236}">
                <a16:creationId xmlns:a16="http://schemas.microsoft.com/office/drawing/2014/main" id="{6D60E7BC-222F-4DA4-BA34-264F4A291D5C}"/>
              </a:ext>
            </a:extLst>
          </p:cNvPr>
          <p:cNvCxnSpPr/>
          <p:nvPr/>
        </p:nvCxnSpPr>
        <p:spPr>
          <a:xfrm>
            <a:off x="1501167" y="4068493"/>
            <a:ext cx="3970254"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CuadroTexto 59">
            <a:extLst>
              <a:ext uri="{FF2B5EF4-FFF2-40B4-BE49-F238E27FC236}">
                <a16:creationId xmlns:a16="http://schemas.microsoft.com/office/drawing/2014/main" id="{B47032F2-E62A-4491-8934-63CAA289C1B9}"/>
              </a:ext>
            </a:extLst>
          </p:cNvPr>
          <p:cNvSpPr txBox="1"/>
          <p:nvPr/>
        </p:nvSpPr>
        <p:spPr>
          <a:xfrm>
            <a:off x="6350670" y="3753358"/>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pic>
        <p:nvPicPr>
          <p:cNvPr id="61" name="Imagen 60">
            <a:extLst>
              <a:ext uri="{FF2B5EF4-FFF2-40B4-BE49-F238E27FC236}">
                <a16:creationId xmlns:a16="http://schemas.microsoft.com/office/drawing/2014/main" id="{5DBE1DEC-EA72-4ABD-8301-6270D6EF163C}"/>
              </a:ext>
            </a:extLst>
          </p:cNvPr>
          <p:cNvPicPr>
            <a:picLocks noChangeAspect="1"/>
          </p:cNvPicPr>
          <p:nvPr/>
        </p:nvPicPr>
        <p:blipFill rotWithShape="1">
          <a:blip r:embed="rId6"/>
          <a:srcRect l="24278" t="76788" r="69304" b="13867"/>
          <a:stretch/>
        </p:blipFill>
        <p:spPr>
          <a:xfrm>
            <a:off x="7121676" y="3675511"/>
            <a:ext cx="556004" cy="455423"/>
          </a:xfrm>
          <a:prstGeom prst="rect">
            <a:avLst/>
          </a:prstGeom>
        </p:spPr>
      </p:pic>
      <p:cxnSp>
        <p:nvCxnSpPr>
          <p:cNvPr id="68" name="Conector recto 67">
            <a:extLst>
              <a:ext uri="{FF2B5EF4-FFF2-40B4-BE49-F238E27FC236}">
                <a16:creationId xmlns:a16="http://schemas.microsoft.com/office/drawing/2014/main" id="{61E54D56-56E8-40AC-9613-CAB4508F2BEF}"/>
              </a:ext>
            </a:extLst>
          </p:cNvPr>
          <p:cNvCxnSpPr/>
          <p:nvPr/>
        </p:nvCxnSpPr>
        <p:spPr>
          <a:xfrm>
            <a:off x="7845623" y="3114411"/>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72" name="CuadroTexto 71">
            <a:extLst>
              <a:ext uri="{FF2B5EF4-FFF2-40B4-BE49-F238E27FC236}">
                <a16:creationId xmlns:a16="http://schemas.microsoft.com/office/drawing/2014/main" id="{B411386E-1750-4C40-AAA6-147213EBD614}"/>
              </a:ext>
            </a:extLst>
          </p:cNvPr>
          <p:cNvSpPr txBox="1"/>
          <p:nvPr/>
        </p:nvSpPr>
        <p:spPr>
          <a:xfrm>
            <a:off x="7755762" y="318799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73" name="CuadroTexto 72">
            <a:extLst>
              <a:ext uri="{FF2B5EF4-FFF2-40B4-BE49-F238E27FC236}">
                <a16:creationId xmlns:a16="http://schemas.microsoft.com/office/drawing/2014/main" id="{22AEAE43-893F-462D-950A-36E7E1362BE9}"/>
              </a:ext>
            </a:extLst>
          </p:cNvPr>
          <p:cNvSpPr txBox="1"/>
          <p:nvPr/>
        </p:nvSpPr>
        <p:spPr>
          <a:xfrm>
            <a:off x="9038777" y="3205668"/>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77" name="CuadroTexto 76">
            <a:extLst>
              <a:ext uri="{FF2B5EF4-FFF2-40B4-BE49-F238E27FC236}">
                <a16:creationId xmlns:a16="http://schemas.microsoft.com/office/drawing/2014/main" id="{C315D9F4-62A4-4941-A898-7634C9351FBB}"/>
              </a:ext>
            </a:extLst>
          </p:cNvPr>
          <p:cNvSpPr txBox="1"/>
          <p:nvPr/>
        </p:nvSpPr>
        <p:spPr>
          <a:xfrm>
            <a:off x="10301048" y="3172683"/>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$66</a:t>
            </a:r>
          </a:p>
        </p:txBody>
      </p:sp>
      <p:sp>
        <p:nvSpPr>
          <p:cNvPr id="74" name="CuadroTexto 73">
            <a:extLst>
              <a:ext uri="{FF2B5EF4-FFF2-40B4-BE49-F238E27FC236}">
                <a16:creationId xmlns:a16="http://schemas.microsoft.com/office/drawing/2014/main" id="{A314DEB8-FAE1-49D4-9675-57A9074C0728}"/>
              </a:ext>
            </a:extLst>
          </p:cNvPr>
          <p:cNvSpPr txBox="1"/>
          <p:nvPr/>
        </p:nvSpPr>
        <p:spPr>
          <a:xfrm>
            <a:off x="2762127" y="3155653"/>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2</a:t>
            </a:r>
          </a:p>
        </p:txBody>
      </p:sp>
      <p:sp>
        <p:nvSpPr>
          <p:cNvPr id="79" name="CuadroTexto 78">
            <a:extLst>
              <a:ext uri="{FF2B5EF4-FFF2-40B4-BE49-F238E27FC236}">
                <a16:creationId xmlns:a16="http://schemas.microsoft.com/office/drawing/2014/main" id="{CA15C717-A77A-4D68-BC76-E25593987F59}"/>
              </a:ext>
            </a:extLst>
          </p:cNvPr>
          <p:cNvSpPr txBox="1"/>
          <p:nvPr/>
        </p:nvSpPr>
        <p:spPr>
          <a:xfrm>
            <a:off x="1456001" y="3150524"/>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1</a:t>
            </a:r>
          </a:p>
        </p:txBody>
      </p:sp>
      <p:sp>
        <p:nvSpPr>
          <p:cNvPr id="80" name="CuadroTexto 79">
            <a:extLst>
              <a:ext uri="{FF2B5EF4-FFF2-40B4-BE49-F238E27FC236}">
                <a16:creationId xmlns:a16="http://schemas.microsoft.com/office/drawing/2014/main" id="{1A52A62F-08F6-4293-8624-AF8628140557}"/>
              </a:ext>
            </a:extLst>
          </p:cNvPr>
          <p:cNvSpPr txBox="1"/>
          <p:nvPr/>
        </p:nvSpPr>
        <p:spPr>
          <a:xfrm>
            <a:off x="3890519" y="3219733"/>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$278</a:t>
            </a:r>
          </a:p>
        </p:txBody>
      </p:sp>
      <p:cxnSp>
        <p:nvCxnSpPr>
          <p:cNvPr id="66" name="Conector recto 65">
            <a:extLst>
              <a:ext uri="{FF2B5EF4-FFF2-40B4-BE49-F238E27FC236}">
                <a16:creationId xmlns:a16="http://schemas.microsoft.com/office/drawing/2014/main" id="{D9A0006B-2907-486A-8B91-449FED4AFE61}"/>
              </a:ext>
            </a:extLst>
          </p:cNvPr>
          <p:cNvCxnSpPr/>
          <p:nvPr/>
        </p:nvCxnSpPr>
        <p:spPr>
          <a:xfrm>
            <a:off x="7836392" y="3593082"/>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85" name="Imagen 84">
            <a:extLst>
              <a:ext uri="{FF2B5EF4-FFF2-40B4-BE49-F238E27FC236}">
                <a16:creationId xmlns:a16="http://schemas.microsoft.com/office/drawing/2014/main" id="{5F4BB10C-F97F-4F60-B03E-AB2E19897F32}"/>
              </a:ext>
            </a:extLst>
          </p:cNvPr>
          <p:cNvPicPr>
            <a:picLocks noChangeAspect="1"/>
          </p:cNvPicPr>
          <p:nvPr/>
        </p:nvPicPr>
        <p:blipFill rotWithShape="1">
          <a:blip r:embed="rId5"/>
          <a:srcRect l="25052" t="63215" r="65592" b="19305"/>
          <a:stretch/>
        </p:blipFill>
        <p:spPr>
          <a:xfrm>
            <a:off x="7153163" y="3155653"/>
            <a:ext cx="479890" cy="504341"/>
          </a:xfrm>
          <a:prstGeom prst="rect">
            <a:avLst/>
          </a:prstGeom>
        </p:spPr>
      </p:pic>
      <p:sp>
        <p:nvSpPr>
          <p:cNvPr id="86" name="CuadroTexto 85">
            <a:extLst>
              <a:ext uri="{FF2B5EF4-FFF2-40B4-BE49-F238E27FC236}">
                <a16:creationId xmlns:a16="http://schemas.microsoft.com/office/drawing/2014/main" id="{B8E445DF-8922-4E21-B00E-EE10B7602C83}"/>
              </a:ext>
            </a:extLst>
          </p:cNvPr>
          <p:cNvSpPr txBox="1"/>
          <p:nvPr/>
        </p:nvSpPr>
        <p:spPr>
          <a:xfrm>
            <a:off x="6287545" y="3247057"/>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sp>
        <p:nvSpPr>
          <p:cNvPr id="87" name="CuadroTexto 86">
            <a:extLst>
              <a:ext uri="{FF2B5EF4-FFF2-40B4-BE49-F238E27FC236}">
                <a16:creationId xmlns:a16="http://schemas.microsoft.com/office/drawing/2014/main" id="{05835ABB-A58C-4A27-887C-485499F6AD86}"/>
              </a:ext>
            </a:extLst>
          </p:cNvPr>
          <p:cNvSpPr txBox="1"/>
          <p:nvPr/>
        </p:nvSpPr>
        <p:spPr>
          <a:xfrm>
            <a:off x="7750105" y="367028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88" name="CuadroTexto 87">
            <a:extLst>
              <a:ext uri="{FF2B5EF4-FFF2-40B4-BE49-F238E27FC236}">
                <a16:creationId xmlns:a16="http://schemas.microsoft.com/office/drawing/2014/main" id="{C9EEAC02-DDA5-4CB6-9088-BA72EA66A56D}"/>
              </a:ext>
            </a:extLst>
          </p:cNvPr>
          <p:cNvSpPr txBox="1"/>
          <p:nvPr/>
        </p:nvSpPr>
        <p:spPr>
          <a:xfrm>
            <a:off x="9034592" y="367639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89" name="CuadroTexto 88">
            <a:extLst>
              <a:ext uri="{FF2B5EF4-FFF2-40B4-BE49-F238E27FC236}">
                <a16:creationId xmlns:a16="http://schemas.microsoft.com/office/drawing/2014/main" id="{21F0C4E8-942A-44B2-BDFC-1C80405D45F0}"/>
              </a:ext>
            </a:extLst>
          </p:cNvPr>
          <p:cNvSpPr txBox="1"/>
          <p:nvPr/>
        </p:nvSpPr>
        <p:spPr>
          <a:xfrm>
            <a:off x="10301047" y="3682936"/>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$199</a:t>
            </a:r>
          </a:p>
        </p:txBody>
      </p:sp>
    </p:spTree>
    <p:extLst>
      <p:ext uri="{BB962C8B-B14F-4D97-AF65-F5344CB8AC3E}">
        <p14:creationId xmlns:p14="http://schemas.microsoft.com/office/powerpoint/2010/main" val="41298140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30 de junio de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cxnSp>
        <p:nvCxnSpPr>
          <p:cNvPr id="91" name="Conector recto 90">
            <a:extLst>
              <a:ext uri="{FF2B5EF4-FFF2-40B4-BE49-F238E27FC236}">
                <a16:creationId xmlns:a16="http://schemas.microsoft.com/office/drawing/2014/main" id="{409558C2-8176-4897-9E5F-1A06B9BDFE95}"/>
              </a:ext>
            </a:extLst>
          </p:cNvPr>
          <p:cNvCxnSpPr>
            <a:cxnSpLocks/>
          </p:cNvCxnSpPr>
          <p:nvPr/>
        </p:nvCxnSpPr>
        <p:spPr>
          <a:xfrm>
            <a:off x="6096000" y="1924548"/>
            <a:ext cx="14358" cy="4378255"/>
          </a:xfrm>
          <a:prstGeom prst="line">
            <a:avLst/>
          </a:prstGeom>
        </p:spPr>
        <p:style>
          <a:lnRef idx="2">
            <a:schemeClr val="accent1"/>
          </a:lnRef>
          <a:fillRef idx="0">
            <a:schemeClr val="accent1"/>
          </a:fillRef>
          <a:effectRef idx="1">
            <a:schemeClr val="accent1"/>
          </a:effectRef>
          <a:fontRef idx="minor">
            <a:schemeClr val="tx1"/>
          </a:fontRef>
        </p:style>
      </p:cxnSp>
      <p:sp>
        <p:nvSpPr>
          <p:cNvPr id="123" name="CuadroTexto 122">
            <a:extLst>
              <a:ext uri="{FF2B5EF4-FFF2-40B4-BE49-F238E27FC236}">
                <a16:creationId xmlns:a16="http://schemas.microsoft.com/office/drawing/2014/main" id="{0B610E53-2D60-4039-AF42-CDE7F2352535}"/>
              </a:ext>
            </a:extLst>
          </p:cNvPr>
          <p:cNvSpPr txBox="1"/>
          <p:nvPr/>
        </p:nvSpPr>
        <p:spPr>
          <a:xfrm>
            <a:off x="98302" y="1569130"/>
            <a:ext cx="2703517" cy="400110"/>
          </a:xfrm>
          <a:prstGeom prst="rect">
            <a:avLst/>
          </a:prstGeom>
          <a:noFill/>
        </p:spPr>
        <p:txBody>
          <a:bodyPr wrap="square" rtlCol="0">
            <a:spAutoFit/>
          </a:bodyPr>
          <a:lstStyle>
            <a:defPPr>
              <a:defRPr lang="es-ES"/>
            </a:defPPr>
            <a:lvl1pPr algn="ctr">
              <a:defRPr sz="2000" b="1">
                <a:solidFill>
                  <a:schemeClr val="accent1">
                    <a:lumMod val="75000"/>
                  </a:schemeClr>
                </a:solidFill>
                <a:latin typeface="Arial Narrow" panose="020B0606020202030204" pitchFamily="34" charset="0"/>
              </a:defRPr>
            </a:lvl1pPr>
          </a:lstStyle>
          <a:p>
            <a:pPr algn="l"/>
            <a:r>
              <a:rPr lang="es-CO" dirty="0"/>
              <a:t>Rango Valor.</a:t>
            </a:r>
          </a:p>
        </p:txBody>
      </p:sp>
      <p:sp>
        <p:nvSpPr>
          <p:cNvPr id="128" name="CuadroTexto 127">
            <a:extLst>
              <a:ext uri="{FF2B5EF4-FFF2-40B4-BE49-F238E27FC236}">
                <a16:creationId xmlns:a16="http://schemas.microsoft.com/office/drawing/2014/main" id="{EDEA55F3-807A-46B7-B816-16C86563742F}"/>
              </a:ext>
            </a:extLst>
          </p:cNvPr>
          <p:cNvSpPr txBox="1"/>
          <p:nvPr/>
        </p:nvSpPr>
        <p:spPr>
          <a:xfrm>
            <a:off x="5972565" y="1570440"/>
            <a:ext cx="1634182"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accent1">
                    <a:lumMod val="75000"/>
                  </a:schemeClr>
                </a:solidFill>
              </a:rPr>
              <a:t>Regionales</a:t>
            </a:r>
            <a:endParaRPr lang="es-CO" sz="2800" dirty="0">
              <a:solidFill>
                <a:schemeClr val="accent1">
                  <a:lumMod val="75000"/>
                </a:schemeClr>
              </a:solidFill>
            </a:endParaRPr>
          </a:p>
        </p:txBody>
      </p:sp>
      <p:sp>
        <p:nvSpPr>
          <p:cNvPr id="3" name="CuadroTexto 2">
            <a:extLst>
              <a:ext uri="{FF2B5EF4-FFF2-40B4-BE49-F238E27FC236}">
                <a16:creationId xmlns:a16="http://schemas.microsoft.com/office/drawing/2014/main" id="{19C2E456-6CB4-4A0D-AFF2-C3CAEE29BE95}"/>
              </a:ext>
            </a:extLst>
          </p:cNvPr>
          <p:cNvSpPr txBox="1"/>
          <p:nvPr/>
        </p:nvSpPr>
        <p:spPr>
          <a:xfrm>
            <a:off x="508526" y="861574"/>
            <a:ext cx="10692000"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Unidades Comerciales </a:t>
            </a:r>
            <a:r>
              <a:rPr lang="es-CO" sz="3200" b="1" dirty="0">
                <a:solidFill>
                  <a:srgbClr val="C00000"/>
                </a:solidFill>
                <a:latin typeface="Arial Narrow" panose="020B0606020202030204" pitchFamily="34" charset="0"/>
              </a:rPr>
              <a:t>2.276 </a:t>
            </a:r>
            <a:r>
              <a:rPr lang="es-CO" sz="2400" dirty="0">
                <a:solidFill>
                  <a:srgbClr val="C00000"/>
                </a:solidFill>
                <a:latin typeface="Arial Narrow" panose="020B0606020202030204" pitchFamily="34" charset="0"/>
              </a:rPr>
              <a:t>No de Folios </a:t>
            </a:r>
            <a:r>
              <a:rPr lang="es-CO" sz="3200" b="1" dirty="0">
                <a:solidFill>
                  <a:srgbClr val="C00000"/>
                </a:solidFill>
                <a:latin typeface="Arial Narrow" panose="020B0606020202030204" pitchFamily="34" charset="0"/>
              </a:rPr>
              <a:t>2.700 </a:t>
            </a:r>
            <a:r>
              <a:rPr lang="es-CO" sz="2400" dirty="0">
                <a:solidFill>
                  <a:srgbClr val="C00000"/>
                </a:solidFill>
                <a:latin typeface="Arial Narrow" panose="020B0606020202030204" pitchFamily="34" charset="0"/>
              </a:rPr>
              <a:t>Valor Base de Venta: </a:t>
            </a:r>
            <a:r>
              <a:rPr lang="es-CO" sz="3200" b="1" dirty="0">
                <a:solidFill>
                  <a:srgbClr val="C00000"/>
                </a:solidFill>
                <a:latin typeface="Arial Narrow" panose="020B0606020202030204" pitchFamily="34" charset="0"/>
              </a:rPr>
              <a:t>$630.007</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128</a:t>
            </a:fld>
            <a:endParaRPr lang="es-ES" dirty="0"/>
          </a:p>
        </p:txBody>
      </p:sp>
      <p:sp>
        <p:nvSpPr>
          <p:cNvPr id="29" name="CuadroTexto 28">
            <a:extLst>
              <a:ext uri="{FF2B5EF4-FFF2-40B4-BE49-F238E27FC236}">
                <a16:creationId xmlns:a16="http://schemas.microsoft.com/office/drawing/2014/main" id="{C20F9C3E-308F-4E63-9ECC-9A750E65CB10}"/>
              </a:ext>
            </a:extLst>
          </p:cNvPr>
          <p:cNvSpPr txBox="1"/>
          <p:nvPr/>
        </p:nvSpPr>
        <p:spPr>
          <a:xfrm>
            <a:off x="543914" y="4801566"/>
            <a:ext cx="427627" cy="261610"/>
          </a:xfrm>
          <a:prstGeom prst="rect">
            <a:avLst/>
          </a:prstGeom>
          <a:noFill/>
        </p:spPr>
        <p:txBody>
          <a:bodyPr wrap="square" rtlCol="0">
            <a:spAutoFit/>
          </a:bodyPr>
          <a:lstStyle/>
          <a:p>
            <a:r>
              <a:rPr lang="es-CO" sz="1100" b="1" dirty="0">
                <a:solidFill>
                  <a:schemeClr val="bg1"/>
                </a:solidFill>
              </a:rPr>
              <a:t>139</a:t>
            </a:r>
          </a:p>
        </p:txBody>
      </p:sp>
      <p:sp>
        <p:nvSpPr>
          <p:cNvPr id="35" name="CuadroTexto 34">
            <a:extLst>
              <a:ext uri="{FF2B5EF4-FFF2-40B4-BE49-F238E27FC236}">
                <a16:creationId xmlns:a16="http://schemas.microsoft.com/office/drawing/2014/main" id="{FAA35F2E-82AA-4D65-985B-6FA2E25242C3}"/>
              </a:ext>
            </a:extLst>
          </p:cNvPr>
          <p:cNvSpPr txBox="1"/>
          <p:nvPr/>
        </p:nvSpPr>
        <p:spPr>
          <a:xfrm>
            <a:off x="5291352" y="4757935"/>
            <a:ext cx="471341" cy="276999"/>
          </a:xfrm>
          <a:prstGeom prst="rect">
            <a:avLst/>
          </a:prstGeom>
          <a:noFill/>
        </p:spPr>
        <p:txBody>
          <a:bodyPr wrap="square" rtlCol="0">
            <a:spAutoFit/>
          </a:bodyPr>
          <a:lstStyle/>
          <a:p>
            <a:r>
              <a:rPr lang="es-CO" sz="1200" b="1" dirty="0">
                <a:solidFill>
                  <a:schemeClr val="bg1"/>
                </a:solidFill>
              </a:rPr>
              <a:t>42</a:t>
            </a:r>
          </a:p>
        </p:txBody>
      </p:sp>
      <p:sp>
        <p:nvSpPr>
          <p:cNvPr id="36" name="CuadroTexto 35">
            <a:extLst>
              <a:ext uri="{FF2B5EF4-FFF2-40B4-BE49-F238E27FC236}">
                <a16:creationId xmlns:a16="http://schemas.microsoft.com/office/drawing/2014/main" id="{29243E2E-47F4-494D-81E9-CD60E2EB8195}"/>
              </a:ext>
            </a:extLst>
          </p:cNvPr>
          <p:cNvSpPr txBox="1"/>
          <p:nvPr/>
        </p:nvSpPr>
        <p:spPr>
          <a:xfrm>
            <a:off x="5291353" y="4246968"/>
            <a:ext cx="471341" cy="276999"/>
          </a:xfrm>
          <a:prstGeom prst="rect">
            <a:avLst/>
          </a:prstGeom>
          <a:noFill/>
        </p:spPr>
        <p:txBody>
          <a:bodyPr wrap="square" rtlCol="0">
            <a:spAutoFit/>
          </a:bodyPr>
          <a:lstStyle/>
          <a:p>
            <a:r>
              <a:rPr lang="es-CO" sz="1200" b="1" dirty="0">
                <a:solidFill>
                  <a:schemeClr val="bg1"/>
                </a:solidFill>
              </a:rPr>
              <a:t>85</a:t>
            </a:r>
          </a:p>
        </p:txBody>
      </p:sp>
      <p:sp>
        <p:nvSpPr>
          <p:cNvPr id="37" name="CuadroTexto 36">
            <a:extLst>
              <a:ext uri="{FF2B5EF4-FFF2-40B4-BE49-F238E27FC236}">
                <a16:creationId xmlns:a16="http://schemas.microsoft.com/office/drawing/2014/main" id="{0F06B443-5571-4C4B-A2EE-D8DB25086B92}"/>
              </a:ext>
            </a:extLst>
          </p:cNvPr>
          <p:cNvSpPr txBox="1"/>
          <p:nvPr/>
        </p:nvSpPr>
        <p:spPr>
          <a:xfrm>
            <a:off x="5312586" y="3495952"/>
            <a:ext cx="471341" cy="276999"/>
          </a:xfrm>
          <a:prstGeom prst="rect">
            <a:avLst/>
          </a:prstGeom>
          <a:noFill/>
        </p:spPr>
        <p:txBody>
          <a:bodyPr wrap="square" rtlCol="0">
            <a:spAutoFit/>
          </a:bodyPr>
          <a:lstStyle/>
          <a:p>
            <a:r>
              <a:rPr lang="es-CO" sz="1200" b="1" dirty="0">
                <a:solidFill>
                  <a:schemeClr val="bg1"/>
                </a:solidFill>
              </a:rPr>
              <a:t>230</a:t>
            </a:r>
          </a:p>
        </p:txBody>
      </p:sp>
      <p:sp>
        <p:nvSpPr>
          <p:cNvPr id="4" name="Rectángulo 3">
            <a:extLst>
              <a:ext uri="{FF2B5EF4-FFF2-40B4-BE49-F238E27FC236}">
                <a16:creationId xmlns:a16="http://schemas.microsoft.com/office/drawing/2014/main" id="{BCE4CBC9-DAC4-4B11-A7E1-B41D0B38E5E1}"/>
              </a:ext>
            </a:extLst>
          </p:cNvPr>
          <p:cNvSpPr/>
          <p:nvPr/>
        </p:nvSpPr>
        <p:spPr>
          <a:xfrm>
            <a:off x="521389" y="4938282"/>
            <a:ext cx="498855" cy="307777"/>
          </a:xfrm>
          <a:prstGeom prst="rect">
            <a:avLst/>
          </a:prstGeom>
        </p:spPr>
        <p:txBody>
          <a:bodyPr wrap="none">
            <a:spAutoFit/>
          </a:bodyPr>
          <a:lstStyle/>
          <a:p>
            <a:r>
              <a:rPr lang="es-CO" sz="1400" b="1" dirty="0">
                <a:solidFill>
                  <a:schemeClr val="bg1"/>
                </a:solidFill>
                <a:latin typeface="Calibri" panose="020F0502020204030204" pitchFamily="34" charset="0"/>
              </a:rPr>
              <a:t>128</a:t>
            </a:r>
            <a:r>
              <a:rPr lang="es-CO" sz="1400" b="1" dirty="0">
                <a:solidFill>
                  <a:schemeClr val="bg1"/>
                </a:solidFill>
              </a:rPr>
              <a:t> </a:t>
            </a:r>
          </a:p>
        </p:txBody>
      </p:sp>
      <p:sp>
        <p:nvSpPr>
          <p:cNvPr id="53" name="CuadroTexto 52">
            <a:extLst>
              <a:ext uri="{FF2B5EF4-FFF2-40B4-BE49-F238E27FC236}">
                <a16:creationId xmlns:a16="http://schemas.microsoft.com/office/drawing/2014/main" id="{A9FEB98C-9CC1-4922-B090-E87C885DCC3A}"/>
              </a:ext>
            </a:extLst>
          </p:cNvPr>
          <p:cNvSpPr txBox="1"/>
          <p:nvPr/>
        </p:nvSpPr>
        <p:spPr>
          <a:xfrm>
            <a:off x="5149798" y="3521471"/>
            <a:ext cx="471341" cy="261610"/>
          </a:xfrm>
          <a:prstGeom prst="rect">
            <a:avLst/>
          </a:prstGeom>
          <a:noFill/>
        </p:spPr>
        <p:txBody>
          <a:bodyPr wrap="square" rtlCol="0">
            <a:spAutoFit/>
          </a:bodyPr>
          <a:lstStyle/>
          <a:p>
            <a:r>
              <a:rPr lang="es-CO" sz="1100" b="1" dirty="0">
                <a:solidFill>
                  <a:schemeClr val="bg1"/>
                </a:solidFill>
              </a:rPr>
              <a:t>81</a:t>
            </a:r>
          </a:p>
        </p:txBody>
      </p:sp>
      <p:sp>
        <p:nvSpPr>
          <p:cNvPr id="54" name="CuadroTexto 53">
            <a:extLst>
              <a:ext uri="{FF2B5EF4-FFF2-40B4-BE49-F238E27FC236}">
                <a16:creationId xmlns:a16="http://schemas.microsoft.com/office/drawing/2014/main" id="{8E872336-0E59-4309-B40C-0EB65A7C9653}"/>
              </a:ext>
            </a:extLst>
          </p:cNvPr>
          <p:cNvSpPr txBox="1"/>
          <p:nvPr/>
        </p:nvSpPr>
        <p:spPr>
          <a:xfrm>
            <a:off x="5161093" y="4255072"/>
            <a:ext cx="471341" cy="261610"/>
          </a:xfrm>
          <a:prstGeom prst="rect">
            <a:avLst/>
          </a:prstGeom>
          <a:noFill/>
        </p:spPr>
        <p:txBody>
          <a:bodyPr wrap="square" rtlCol="0">
            <a:spAutoFit/>
          </a:bodyPr>
          <a:lstStyle/>
          <a:p>
            <a:r>
              <a:rPr lang="es-CO" sz="1100" b="1" dirty="0">
                <a:solidFill>
                  <a:schemeClr val="bg1"/>
                </a:solidFill>
              </a:rPr>
              <a:t>43</a:t>
            </a:r>
          </a:p>
        </p:txBody>
      </p:sp>
      <p:pic>
        <p:nvPicPr>
          <p:cNvPr id="10" name="Imagen 9">
            <a:extLst>
              <a:ext uri="{FF2B5EF4-FFF2-40B4-BE49-F238E27FC236}">
                <a16:creationId xmlns:a16="http://schemas.microsoft.com/office/drawing/2014/main" id="{E19BF714-EC93-422C-9872-57B3BF13983C}"/>
              </a:ext>
            </a:extLst>
          </p:cNvPr>
          <p:cNvPicPr>
            <a:picLocks noChangeAspect="1"/>
          </p:cNvPicPr>
          <p:nvPr/>
        </p:nvPicPr>
        <p:blipFill>
          <a:blip r:embed="rId4"/>
          <a:stretch>
            <a:fillRect/>
          </a:stretch>
        </p:blipFill>
        <p:spPr>
          <a:xfrm>
            <a:off x="7175281" y="1845492"/>
            <a:ext cx="3821123" cy="4505144"/>
          </a:xfrm>
          <a:prstGeom prst="rect">
            <a:avLst/>
          </a:prstGeom>
        </p:spPr>
      </p:pic>
      <p:sp>
        <p:nvSpPr>
          <p:cNvPr id="14" name="CuadroTexto 13">
            <a:extLst>
              <a:ext uri="{FF2B5EF4-FFF2-40B4-BE49-F238E27FC236}">
                <a16:creationId xmlns:a16="http://schemas.microsoft.com/office/drawing/2014/main" id="{5D14C937-4669-4744-82F3-AEB6A43162E4}"/>
              </a:ext>
            </a:extLst>
          </p:cNvPr>
          <p:cNvSpPr txBox="1"/>
          <p:nvPr/>
        </p:nvSpPr>
        <p:spPr>
          <a:xfrm>
            <a:off x="10408185" y="5012508"/>
            <a:ext cx="1455631" cy="523220"/>
          </a:xfrm>
          <a:prstGeom prst="rect">
            <a:avLst/>
          </a:prstGeom>
          <a:noFill/>
        </p:spPr>
        <p:txBody>
          <a:bodyPr wrap="square" rtlCol="0">
            <a:spAutoFit/>
          </a:bodyPr>
          <a:lstStyle/>
          <a:p>
            <a:pPr algn="ctr"/>
            <a:r>
              <a:rPr lang="es-CO" sz="1400" b="1" dirty="0">
                <a:solidFill>
                  <a:schemeClr val="bg1">
                    <a:lumMod val="50000"/>
                  </a:schemeClr>
                </a:solidFill>
              </a:rPr>
              <a:t>961 unidades</a:t>
            </a:r>
          </a:p>
          <a:p>
            <a:pPr algn="ctr"/>
            <a:r>
              <a:rPr lang="es-CO" sz="1400" b="1" dirty="0">
                <a:solidFill>
                  <a:schemeClr val="bg1">
                    <a:lumMod val="50000"/>
                  </a:schemeClr>
                </a:solidFill>
              </a:rPr>
              <a:t>$243.050 (39%)</a:t>
            </a:r>
          </a:p>
        </p:txBody>
      </p:sp>
      <p:sp>
        <p:nvSpPr>
          <p:cNvPr id="38" name="CuadroTexto 37">
            <a:extLst>
              <a:ext uri="{FF2B5EF4-FFF2-40B4-BE49-F238E27FC236}">
                <a16:creationId xmlns:a16="http://schemas.microsoft.com/office/drawing/2014/main" id="{368BFCCF-6A38-4CA2-A00D-75C06B723597}"/>
              </a:ext>
            </a:extLst>
          </p:cNvPr>
          <p:cNvSpPr txBox="1"/>
          <p:nvPr/>
        </p:nvSpPr>
        <p:spPr>
          <a:xfrm>
            <a:off x="5926864" y="4609456"/>
            <a:ext cx="1634182" cy="738664"/>
          </a:xfrm>
          <a:prstGeom prst="rect">
            <a:avLst/>
          </a:prstGeom>
          <a:noFill/>
        </p:spPr>
        <p:txBody>
          <a:bodyPr wrap="square" rtlCol="0">
            <a:spAutoFit/>
          </a:bodyPr>
          <a:lstStyle/>
          <a:p>
            <a:pPr algn="ctr"/>
            <a:r>
              <a:rPr lang="es-CO" sz="1400" b="1" dirty="0">
                <a:solidFill>
                  <a:schemeClr val="bg1">
                    <a:lumMod val="50000"/>
                  </a:schemeClr>
                </a:solidFill>
              </a:rPr>
              <a:t>699 Unidades</a:t>
            </a:r>
          </a:p>
          <a:p>
            <a:pPr algn="ctr"/>
            <a:r>
              <a:rPr lang="es-CO" sz="1400" b="1" dirty="0">
                <a:solidFill>
                  <a:schemeClr val="bg1">
                    <a:lumMod val="50000"/>
                  </a:schemeClr>
                </a:solidFill>
              </a:rPr>
              <a:t>$205.027 (33%)</a:t>
            </a:r>
          </a:p>
          <a:p>
            <a:pPr algn="ctr"/>
            <a:endParaRPr lang="es-CO" sz="1400" b="1" dirty="0">
              <a:solidFill>
                <a:schemeClr val="bg1">
                  <a:lumMod val="50000"/>
                </a:schemeClr>
              </a:solidFill>
            </a:endParaRPr>
          </a:p>
        </p:txBody>
      </p:sp>
      <p:sp>
        <p:nvSpPr>
          <p:cNvPr id="39" name="CuadroTexto 38">
            <a:extLst>
              <a:ext uri="{FF2B5EF4-FFF2-40B4-BE49-F238E27FC236}">
                <a16:creationId xmlns:a16="http://schemas.microsoft.com/office/drawing/2014/main" id="{C794622F-0C17-465F-9B59-81885529457E}"/>
              </a:ext>
            </a:extLst>
          </p:cNvPr>
          <p:cNvSpPr txBox="1"/>
          <p:nvPr/>
        </p:nvSpPr>
        <p:spPr>
          <a:xfrm>
            <a:off x="6233793" y="3028393"/>
            <a:ext cx="1464685" cy="523220"/>
          </a:xfrm>
          <a:prstGeom prst="rect">
            <a:avLst/>
          </a:prstGeom>
          <a:noFill/>
        </p:spPr>
        <p:txBody>
          <a:bodyPr wrap="square" rtlCol="0">
            <a:spAutoFit/>
          </a:bodyPr>
          <a:lstStyle/>
          <a:p>
            <a:pPr algn="ctr"/>
            <a:r>
              <a:rPr lang="es-CO" sz="1400" b="1" dirty="0">
                <a:solidFill>
                  <a:schemeClr val="bg1">
                    <a:lumMod val="50000"/>
                  </a:schemeClr>
                </a:solidFill>
              </a:rPr>
              <a:t>262 Unidades</a:t>
            </a:r>
          </a:p>
          <a:p>
            <a:pPr algn="ctr"/>
            <a:r>
              <a:rPr lang="es-CO" sz="1400" b="1" dirty="0">
                <a:solidFill>
                  <a:schemeClr val="bg1">
                    <a:lumMod val="50000"/>
                  </a:schemeClr>
                </a:solidFill>
              </a:rPr>
              <a:t>$111.479 (17%)</a:t>
            </a:r>
          </a:p>
        </p:txBody>
      </p:sp>
      <p:sp>
        <p:nvSpPr>
          <p:cNvPr id="40" name="CuadroTexto 39">
            <a:extLst>
              <a:ext uri="{FF2B5EF4-FFF2-40B4-BE49-F238E27FC236}">
                <a16:creationId xmlns:a16="http://schemas.microsoft.com/office/drawing/2014/main" id="{09790F57-71EF-491C-9964-C6B6A689F55D}"/>
              </a:ext>
            </a:extLst>
          </p:cNvPr>
          <p:cNvSpPr txBox="1"/>
          <p:nvPr/>
        </p:nvSpPr>
        <p:spPr>
          <a:xfrm>
            <a:off x="9226307" y="2049514"/>
            <a:ext cx="1302608" cy="523220"/>
          </a:xfrm>
          <a:prstGeom prst="rect">
            <a:avLst/>
          </a:prstGeom>
          <a:noFill/>
        </p:spPr>
        <p:txBody>
          <a:bodyPr wrap="square" rtlCol="0">
            <a:spAutoFit/>
          </a:bodyPr>
          <a:lstStyle/>
          <a:p>
            <a:pPr algn="ctr"/>
            <a:r>
              <a:rPr lang="es-CO" sz="1400" b="1" dirty="0">
                <a:solidFill>
                  <a:schemeClr val="bg1">
                    <a:lumMod val="50000"/>
                  </a:schemeClr>
                </a:solidFill>
              </a:rPr>
              <a:t>354 unidades</a:t>
            </a:r>
          </a:p>
          <a:p>
            <a:pPr algn="ctr"/>
            <a:r>
              <a:rPr lang="es-CO" sz="1400" b="1" dirty="0">
                <a:solidFill>
                  <a:schemeClr val="bg1">
                    <a:lumMod val="50000"/>
                  </a:schemeClr>
                </a:solidFill>
              </a:rPr>
              <a:t>$70.451 (11%)</a:t>
            </a:r>
          </a:p>
        </p:txBody>
      </p:sp>
      <p:graphicFrame>
        <p:nvGraphicFramePr>
          <p:cNvPr id="6" name="Tabla 5">
            <a:extLst>
              <a:ext uri="{FF2B5EF4-FFF2-40B4-BE49-F238E27FC236}">
                <a16:creationId xmlns:a16="http://schemas.microsoft.com/office/drawing/2014/main" id="{21DBFB9F-46DC-496D-885C-84AA8D6F550F}"/>
              </a:ext>
            </a:extLst>
          </p:cNvPr>
          <p:cNvGraphicFramePr>
            <a:graphicFrameLocks noGrp="1"/>
          </p:cNvGraphicFramePr>
          <p:nvPr/>
        </p:nvGraphicFramePr>
        <p:xfrm>
          <a:off x="223213" y="5004837"/>
          <a:ext cx="4926585" cy="1333908"/>
        </p:xfrm>
        <a:graphic>
          <a:graphicData uri="http://schemas.openxmlformats.org/drawingml/2006/table">
            <a:tbl>
              <a:tblPr firstRow="1" bandRow="1">
                <a:tableStyleId>{5C22544A-7EE6-4342-B048-85BDC9FD1C3A}</a:tableStyleId>
              </a:tblPr>
              <a:tblGrid>
                <a:gridCol w="2099224">
                  <a:extLst>
                    <a:ext uri="{9D8B030D-6E8A-4147-A177-3AD203B41FA5}">
                      <a16:colId xmlns:a16="http://schemas.microsoft.com/office/drawing/2014/main" val="291117112"/>
                    </a:ext>
                  </a:extLst>
                </a:gridCol>
                <a:gridCol w="1185166">
                  <a:extLst>
                    <a:ext uri="{9D8B030D-6E8A-4147-A177-3AD203B41FA5}">
                      <a16:colId xmlns:a16="http://schemas.microsoft.com/office/drawing/2014/main" val="1726743211"/>
                    </a:ext>
                  </a:extLst>
                </a:gridCol>
                <a:gridCol w="1642195">
                  <a:extLst>
                    <a:ext uri="{9D8B030D-6E8A-4147-A177-3AD203B41FA5}">
                      <a16:colId xmlns:a16="http://schemas.microsoft.com/office/drawing/2014/main" val="1235305059"/>
                    </a:ext>
                  </a:extLst>
                </a:gridCol>
              </a:tblGrid>
              <a:tr h="333477">
                <a:tc>
                  <a:txBody>
                    <a:bodyPr/>
                    <a:lstStyle/>
                    <a:p>
                      <a:pPr algn="ctr"/>
                      <a:r>
                        <a:rPr lang="es-CO" sz="1400" dirty="0"/>
                        <a:t>Segmento</a:t>
                      </a:r>
                    </a:p>
                  </a:txBody>
                  <a:tcPr/>
                </a:tc>
                <a:tc>
                  <a:txBody>
                    <a:bodyPr/>
                    <a:lstStyle/>
                    <a:p>
                      <a:pPr algn="ctr"/>
                      <a:r>
                        <a:rPr lang="es-CO" sz="1400" dirty="0"/>
                        <a:t>Unidades</a:t>
                      </a:r>
                    </a:p>
                  </a:txBody>
                  <a:tcPr/>
                </a:tc>
                <a:tc>
                  <a:txBody>
                    <a:bodyPr/>
                    <a:lstStyle/>
                    <a:p>
                      <a:r>
                        <a:rPr lang="es-CO" sz="1400" dirty="0"/>
                        <a:t>Precio Base Venta</a:t>
                      </a:r>
                    </a:p>
                  </a:txBody>
                  <a:tcPr/>
                </a:tc>
                <a:extLst>
                  <a:ext uri="{0D108BD9-81ED-4DB2-BD59-A6C34878D82A}">
                    <a16:rowId xmlns:a16="http://schemas.microsoft.com/office/drawing/2014/main" val="1424459856"/>
                  </a:ext>
                </a:extLst>
              </a:tr>
              <a:tr h="333477">
                <a:tc>
                  <a:txBody>
                    <a:bodyPr/>
                    <a:lstStyle/>
                    <a:p>
                      <a:r>
                        <a:rPr lang="es-CO" sz="1400" dirty="0"/>
                        <a:t>Extintos</a:t>
                      </a:r>
                    </a:p>
                  </a:txBody>
                  <a:tcPr/>
                </a:tc>
                <a:tc>
                  <a:txBody>
                    <a:bodyPr/>
                    <a:lstStyle/>
                    <a:p>
                      <a:pPr algn="ctr"/>
                      <a:r>
                        <a:rPr lang="es-CO" sz="1400" dirty="0"/>
                        <a:t>401</a:t>
                      </a:r>
                    </a:p>
                  </a:txBody>
                  <a:tcPr/>
                </a:tc>
                <a:tc>
                  <a:txBody>
                    <a:bodyPr/>
                    <a:lstStyle/>
                    <a:p>
                      <a:pPr algn="r"/>
                      <a:r>
                        <a:rPr lang="es-CO" sz="1400" dirty="0"/>
                        <a:t>$284.363</a:t>
                      </a:r>
                    </a:p>
                  </a:txBody>
                  <a:tcPr/>
                </a:tc>
                <a:extLst>
                  <a:ext uri="{0D108BD9-81ED-4DB2-BD59-A6C34878D82A}">
                    <a16:rowId xmlns:a16="http://schemas.microsoft.com/office/drawing/2014/main" val="2462964498"/>
                  </a:ext>
                </a:extLst>
              </a:tr>
              <a:tr h="333477">
                <a:tc>
                  <a:txBody>
                    <a:bodyPr/>
                    <a:lstStyle/>
                    <a:p>
                      <a:r>
                        <a:rPr lang="es-CO" sz="1400" dirty="0"/>
                        <a:t>Enajenación Temprana</a:t>
                      </a:r>
                    </a:p>
                  </a:txBody>
                  <a:tcPr/>
                </a:tc>
                <a:tc>
                  <a:txBody>
                    <a:bodyPr/>
                    <a:lstStyle/>
                    <a:p>
                      <a:pPr algn="ctr"/>
                      <a:r>
                        <a:rPr lang="es-CO" sz="1400" dirty="0"/>
                        <a:t>1.875</a:t>
                      </a:r>
                    </a:p>
                  </a:txBody>
                  <a:tcPr/>
                </a:tc>
                <a:tc>
                  <a:txBody>
                    <a:bodyPr/>
                    <a:lstStyle/>
                    <a:p>
                      <a:pPr algn="r"/>
                      <a:r>
                        <a:rPr lang="es-CO" sz="1400" dirty="0"/>
                        <a:t>$345.644</a:t>
                      </a:r>
                    </a:p>
                  </a:txBody>
                  <a:tcPr/>
                </a:tc>
                <a:extLst>
                  <a:ext uri="{0D108BD9-81ED-4DB2-BD59-A6C34878D82A}">
                    <a16:rowId xmlns:a16="http://schemas.microsoft.com/office/drawing/2014/main" val="3775275296"/>
                  </a:ext>
                </a:extLst>
              </a:tr>
              <a:tr h="333477">
                <a:tc>
                  <a:txBody>
                    <a:bodyPr/>
                    <a:lstStyle/>
                    <a:p>
                      <a:r>
                        <a:rPr lang="es-CO" sz="1400" dirty="0"/>
                        <a:t>Total</a:t>
                      </a:r>
                    </a:p>
                  </a:txBody>
                  <a:tcPr/>
                </a:tc>
                <a:tc>
                  <a:txBody>
                    <a:bodyPr/>
                    <a:lstStyle/>
                    <a:p>
                      <a:pPr algn="ctr"/>
                      <a:r>
                        <a:rPr lang="es-CO" sz="1400" dirty="0"/>
                        <a:t>2.276</a:t>
                      </a:r>
                    </a:p>
                  </a:txBody>
                  <a:tcPr/>
                </a:tc>
                <a:tc>
                  <a:txBody>
                    <a:bodyPr/>
                    <a:lstStyle/>
                    <a:p>
                      <a:pPr algn="r"/>
                      <a:r>
                        <a:rPr lang="es-CO" sz="1400" dirty="0"/>
                        <a:t>$630.007</a:t>
                      </a:r>
                    </a:p>
                  </a:txBody>
                  <a:tcPr/>
                </a:tc>
                <a:extLst>
                  <a:ext uri="{0D108BD9-81ED-4DB2-BD59-A6C34878D82A}">
                    <a16:rowId xmlns:a16="http://schemas.microsoft.com/office/drawing/2014/main" val="4252709036"/>
                  </a:ext>
                </a:extLst>
              </a:tr>
            </a:tbl>
          </a:graphicData>
        </a:graphic>
      </p:graphicFrame>
      <p:sp>
        <p:nvSpPr>
          <p:cNvPr id="41" name="CuadroTexto 40">
            <a:extLst>
              <a:ext uri="{FF2B5EF4-FFF2-40B4-BE49-F238E27FC236}">
                <a16:creationId xmlns:a16="http://schemas.microsoft.com/office/drawing/2014/main" id="{D5426876-9401-4BF6-B3AC-A234BC2869F3}"/>
              </a:ext>
            </a:extLst>
          </p:cNvPr>
          <p:cNvSpPr txBox="1"/>
          <p:nvPr/>
        </p:nvSpPr>
        <p:spPr>
          <a:xfrm>
            <a:off x="136785" y="4589811"/>
            <a:ext cx="2703517" cy="400110"/>
          </a:xfrm>
          <a:prstGeom prst="rect">
            <a:avLst/>
          </a:prstGeom>
          <a:noFill/>
        </p:spPr>
        <p:txBody>
          <a:bodyPr wrap="square" rtlCol="0">
            <a:spAutoFit/>
          </a:bodyPr>
          <a:lstStyle>
            <a:defPPr>
              <a:defRPr lang="es-ES"/>
            </a:defPPr>
            <a:lvl1pPr algn="ctr">
              <a:defRPr sz="2000" b="1">
                <a:solidFill>
                  <a:schemeClr val="accent1">
                    <a:lumMod val="75000"/>
                  </a:schemeClr>
                </a:solidFill>
                <a:latin typeface="Arial Narrow" panose="020B0606020202030204" pitchFamily="34" charset="0"/>
              </a:defRPr>
            </a:lvl1pPr>
          </a:lstStyle>
          <a:p>
            <a:pPr algn="l"/>
            <a:r>
              <a:rPr lang="es-CO" dirty="0"/>
              <a:t>Estado Legal.</a:t>
            </a:r>
          </a:p>
        </p:txBody>
      </p:sp>
      <p:cxnSp>
        <p:nvCxnSpPr>
          <p:cNvPr id="17" name="Conector recto 16">
            <a:extLst>
              <a:ext uri="{FF2B5EF4-FFF2-40B4-BE49-F238E27FC236}">
                <a16:creationId xmlns:a16="http://schemas.microsoft.com/office/drawing/2014/main" id="{6EDA1F0B-CBF6-4242-B5AC-9082FD23591A}"/>
              </a:ext>
            </a:extLst>
          </p:cNvPr>
          <p:cNvCxnSpPr>
            <a:endCxn id="54" idx="2"/>
          </p:cNvCxnSpPr>
          <p:nvPr/>
        </p:nvCxnSpPr>
        <p:spPr>
          <a:xfrm>
            <a:off x="333375" y="4500634"/>
            <a:ext cx="5063389" cy="16048"/>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42" name="Gráfico 41">
            <a:extLst>
              <a:ext uri="{FF2B5EF4-FFF2-40B4-BE49-F238E27FC236}">
                <a16:creationId xmlns:a16="http://schemas.microsoft.com/office/drawing/2014/main" id="{D7C37916-0A50-4AD7-85DF-8B3D5EDBE09D}"/>
              </a:ext>
            </a:extLst>
          </p:cNvPr>
          <p:cNvGraphicFramePr>
            <a:graphicFrameLocks/>
          </p:cNvGraphicFramePr>
          <p:nvPr/>
        </p:nvGraphicFramePr>
        <p:xfrm>
          <a:off x="334240" y="1776188"/>
          <a:ext cx="5449687" cy="2895427"/>
        </p:xfrm>
        <a:graphic>
          <a:graphicData uri="http://schemas.openxmlformats.org/drawingml/2006/chart">
            <c:chart xmlns:c="http://schemas.openxmlformats.org/drawingml/2006/chart" xmlns:r="http://schemas.openxmlformats.org/officeDocument/2006/relationships" r:id="rId5"/>
          </a:graphicData>
        </a:graphic>
      </p:graphicFrame>
      <p:sp>
        <p:nvSpPr>
          <p:cNvPr id="16" name="CuadroTexto 15">
            <a:extLst>
              <a:ext uri="{FF2B5EF4-FFF2-40B4-BE49-F238E27FC236}">
                <a16:creationId xmlns:a16="http://schemas.microsoft.com/office/drawing/2014/main" id="{76ED8C21-8F0E-4911-B900-068B9724E3CC}"/>
              </a:ext>
            </a:extLst>
          </p:cNvPr>
          <p:cNvSpPr txBox="1"/>
          <p:nvPr/>
        </p:nvSpPr>
        <p:spPr>
          <a:xfrm>
            <a:off x="1370161" y="2040800"/>
            <a:ext cx="1046919" cy="276999"/>
          </a:xfrm>
          <a:prstGeom prst="rect">
            <a:avLst/>
          </a:prstGeom>
          <a:noFill/>
        </p:spPr>
        <p:txBody>
          <a:bodyPr wrap="square" rtlCol="0">
            <a:spAutoFit/>
          </a:bodyPr>
          <a:lstStyle/>
          <a:p>
            <a:r>
              <a:rPr lang="es-CO" sz="1200" dirty="0">
                <a:solidFill>
                  <a:schemeClr val="bg1"/>
                </a:solidFill>
              </a:rPr>
              <a:t>2 Unid.</a:t>
            </a:r>
          </a:p>
        </p:txBody>
      </p:sp>
      <p:sp>
        <p:nvSpPr>
          <p:cNvPr id="43" name="CuadroTexto 42">
            <a:extLst>
              <a:ext uri="{FF2B5EF4-FFF2-40B4-BE49-F238E27FC236}">
                <a16:creationId xmlns:a16="http://schemas.microsoft.com/office/drawing/2014/main" id="{D90866EB-FFDB-4D24-BD3A-C75849F51E1D}"/>
              </a:ext>
            </a:extLst>
          </p:cNvPr>
          <p:cNvSpPr txBox="1"/>
          <p:nvPr/>
        </p:nvSpPr>
        <p:spPr>
          <a:xfrm>
            <a:off x="1361926" y="2548293"/>
            <a:ext cx="1046919" cy="276999"/>
          </a:xfrm>
          <a:prstGeom prst="rect">
            <a:avLst/>
          </a:prstGeom>
          <a:noFill/>
        </p:spPr>
        <p:txBody>
          <a:bodyPr wrap="square" rtlCol="0">
            <a:spAutoFit/>
          </a:bodyPr>
          <a:lstStyle/>
          <a:p>
            <a:r>
              <a:rPr lang="es-CO" sz="1200" dirty="0">
                <a:solidFill>
                  <a:schemeClr val="bg1"/>
                </a:solidFill>
              </a:rPr>
              <a:t>26 </a:t>
            </a:r>
            <a:r>
              <a:rPr lang="es-CO" sz="1200" dirty="0" err="1">
                <a:solidFill>
                  <a:schemeClr val="bg1"/>
                </a:solidFill>
              </a:rPr>
              <a:t>Uni</a:t>
            </a:r>
            <a:endParaRPr lang="es-CO" sz="1200" dirty="0">
              <a:solidFill>
                <a:schemeClr val="bg1"/>
              </a:solidFill>
            </a:endParaRPr>
          </a:p>
        </p:txBody>
      </p:sp>
      <p:sp>
        <p:nvSpPr>
          <p:cNvPr id="44" name="CuadroTexto 43">
            <a:extLst>
              <a:ext uri="{FF2B5EF4-FFF2-40B4-BE49-F238E27FC236}">
                <a16:creationId xmlns:a16="http://schemas.microsoft.com/office/drawing/2014/main" id="{2F09FB46-3388-4B9C-A3FC-9E9DC1B00023}"/>
              </a:ext>
            </a:extLst>
          </p:cNvPr>
          <p:cNvSpPr txBox="1"/>
          <p:nvPr/>
        </p:nvSpPr>
        <p:spPr>
          <a:xfrm>
            <a:off x="1361925" y="3610898"/>
            <a:ext cx="1046919" cy="276999"/>
          </a:xfrm>
          <a:prstGeom prst="rect">
            <a:avLst/>
          </a:prstGeom>
          <a:noFill/>
        </p:spPr>
        <p:txBody>
          <a:bodyPr wrap="square" rtlCol="0">
            <a:spAutoFit/>
          </a:bodyPr>
          <a:lstStyle/>
          <a:p>
            <a:r>
              <a:rPr lang="es-CO" sz="1200" dirty="0">
                <a:solidFill>
                  <a:schemeClr val="bg1"/>
                </a:solidFill>
              </a:rPr>
              <a:t>61</a:t>
            </a:r>
          </a:p>
        </p:txBody>
      </p:sp>
      <p:sp>
        <p:nvSpPr>
          <p:cNvPr id="45" name="CuadroTexto 44">
            <a:extLst>
              <a:ext uri="{FF2B5EF4-FFF2-40B4-BE49-F238E27FC236}">
                <a16:creationId xmlns:a16="http://schemas.microsoft.com/office/drawing/2014/main" id="{09B1E8C6-5A59-4520-BEB2-DF056820F9B0}"/>
              </a:ext>
            </a:extLst>
          </p:cNvPr>
          <p:cNvSpPr txBox="1"/>
          <p:nvPr/>
        </p:nvSpPr>
        <p:spPr>
          <a:xfrm>
            <a:off x="1402114" y="3096224"/>
            <a:ext cx="1046919" cy="276999"/>
          </a:xfrm>
          <a:prstGeom prst="rect">
            <a:avLst/>
          </a:prstGeom>
          <a:noFill/>
        </p:spPr>
        <p:txBody>
          <a:bodyPr wrap="square" rtlCol="0">
            <a:spAutoFit/>
          </a:bodyPr>
          <a:lstStyle/>
          <a:p>
            <a:r>
              <a:rPr lang="es-CO" sz="1200" dirty="0">
                <a:solidFill>
                  <a:schemeClr val="bg1"/>
                </a:solidFill>
              </a:rPr>
              <a:t>45</a:t>
            </a:r>
          </a:p>
        </p:txBody>
      </p:sp>
      <p:sp>
        <p:nvSpPr>
          <p:cNvPr id="46" name="CuadroTexto 45">
            <a:extLst>
              <a:ext uri="{FF2B5EF4-FFF2-40B4-BE49-F238E27FC236}">
                <a16:creationId xmlns:a16="http://schemas.microsoft.com/office/drawing/2014/main" id="{A15B01D4-132A-4696-9661-D303A49343E2}"/>
              </a:ext>
            </a:extLst>
          </p:cNvPr>
          <p:cNvSpPr txBox="1"/>
          <p:nvPr/>
        </p:nvSpPr>
        <p:spPr>
          <a:xfrm>
            <a:off x="1370161" y="4116572"/>
            <a:ext cx="1046919" cy="276999"/>
          </a:xfrm>
          <a:prstGeom prst="rect">
            <a:avLst/>
          </a:prstGeom>
          <a:noFill/>
        </p:spPr>
        <p:txBody>
          <a:bodyPr wrap="square" rtlCol="0">
            <a:spAutoFit/>
          </a:bodyPr>
          <a:lstStyle/>
          <a:p>
            <a:r>
              <a:rPr lang="es-CO" sz="1200" dirty="0">
                <a:solidFill>
                  <a:schemeClr val="bg1"/>
                </a:solidFill>
              </a:rPr>
              <a:t>2.142 Unid.</a:t>
            </a:r>
          </a:p>
        </p:txBody>
      </p:sp>
    </p:spTree>
    <p:extLst>
      <p:ext uri="{BB962C8B-B14F-4D97-AF65-F5344CB8AC3E}">
        <p14:creationId xmlns:p14="http://schemas.microsoft.com/office/powerpoint/2010/main" val="1592034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B28CD5-1293-4ED6-9947-9D0B839AF330}">
  <ds:schemaRefs>
    <ds:schemaRef ds:uri="http://schemas.microsoft.com/office/infopath/2007/PartnerControls"/>
    <ds:schemaRef ds:uri="http://purl.org/dc/terms/"/>
    <ds:schemaRef ds:uri="http://www.w3.org/XML/1998/namespace"/>
    <ds:schemaRef ds:uri="http://purl.org/dc/elements/1.1/"/>
    <ds:schemaRef ds:uri="http://schemas.microsoft.com/office/2006/documentManagement/types"/>
    <ds:schemaRef ds:uri="cb001576-12d9-49c5-b46c-58579723e4e4"/>
    <ds:schemaRef ds:uri="http://schemas.openxmlformats.org/package/2006/metadata/core-properties"/>
    <ds:schemaRef ds:uri="91a4e1a1-2fe6-4262-bc95-8c51e9ea773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D9484D-6325-4FB6-8653-989B4D3E60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14648</TotalTime>
  <Words>10236</Words>
  <Application>Microsoft Office PowerPoint</Application>
  <PresentationFormat>Panorámica</PresentationFormat>
  <Paragraphs>2609</Paragraphs>
  <Slides>129</Slides>
  <Notes>11</Notes>
  <HiddenSlides>0</HiddenSlides>
  <MMClips>0</MMClips>
  <ScaleCrop>false</ScaleCrop>
  <HeadingPairs>
    <vt:vector size="8" baseType="variant">
      <vt:variant>
        <vt:lpstr>Fuentes usadas</vt:lpstr>
      </vt:variant>
      <vt:variant>
        <vt:i4>17</vt:i4>
      </vt:variant>
      <vt:variant>
        <vt:lpstr>Tema</vt:lpstr>
      </vt:variant>
      <vt:variant>
        <vt:i4>1</vt:i4>
      </vt:variant>
      <vt:variant>
        <vt:lpstr>Servidores OLE incrustados</vt:lpstr>
      </vt:variant>
      <vt:variant>
        <vt:i4>2</vt:i4>
      </vt:variant>
      <vt:variant>
        <vt:lpstr>Títulos de diapositiva</vt:lpstr>
      </vt:variant>
      <vt:variant>
        <vt:i4>129</vt:i4>
      </vt:variant>
    </vt:vector>
  </HeadingPairs>
  <TitlesOfParts>
    <vt:vector size="149" baseType="lpstr">
      <vt:lpstr>Arial</vt:lpstr>
      <vt:lpstr>Arial</vt:lpstr>
      <vt:lpstr>Arial Narrow</vt:lpstr>
      <vt:lpstr>Calibri</vt:lpstr>
      <vt:lpstr>Calibri Light</vt:lpstr>
      <vt:lpstr>GeosansLight</vt:lpstr>
      <vt:lpstr>inherit</vt:lpstr>
      <vt:lpstr>Lato Bold</vt:lpstr>
      <vt:lpstr>Lato Regular</vt:lpstr>
      <vt:lpstr>Open Sans</vt:lpstr>
      <vt:lpstr>Open Sans Light</vt:lpstr>
      <vt:lpstr>Open Sans Semibold</vt:lpstr>
      <vt:lpstr>Poppins</vt:lpstr>
      <vt:lpstr>Poppins SemiBold</vt:lpstr>
      <vt:lpstr>Symbol</vt:lpstr>
      <vt:lpstr>Times New Roman</vt:lpstr>
      <vt:lpstr>Wingdings</vt:lpstr>
      <vt:lpstr>Tema de Office</vt:lpstr>
      <vt:lpstr>Worksheet</vt:lpstr>
      <vt:lpstr>Chart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638</cp:revision>
  <dcterms:created xsi:type="dcterms:W3CDTF">2015-02-19T23:51:59Z</dcterms:created>
  <dcterms:modified xsi:type="dcterms:W3CDTF">2020-07-27T15:25:13Z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