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8" r:id="rId4"/>
  </p:sldMasterIdLst>
  <p:notesMasterIdLst>
    <p:notesMasterId r:id="rId108"/>
  </p:notesMasterIdLst>
  <p:sldIdLst>
    <p:sldId id="1494" r:id="rId5"/>
    <p:sldId id="258" r:id="rId6"/>
    <p:sldId id="1635" r:id="rId7"/>
    <p:sldId id="472" r:id="rId8"/>
    <p:sldId id="473" r:id="rId9"/>
    <p:sldId id="273" r:id="rId10"/>
    <p:sldId id="274" r:id="rId11"/>
    <p:sldId id="286" r:id="rId12"/>
    <p:sldId id="474" r:id="rId13"/>
    <p:sldId id="476" r:id="rId14"/>
    <p:sldId id="500" r:id="rId15"/>
    <p:sldId id="498" r:id="rId16"/>
    <p:sldId id="484" r:id="rId17"/>
    <p:sldId id="499" r:id="rId18"/>
    <p:sldId id="470" r:id="rId19"/>
    <p:sldId id="447" r:id="rId20"/>
    <p:sldId id="449" r:id="rId21"/>
    <p:sldId id="462" r:id="rId22"/>
    <p:sldId id="465" r:id="rId23"/>
    <p:sldId id="454" r:id="rId24"/>
    <p:sldId id="457" r:id="rId25"/>
    <p:sldId id="453" r:id="rId26"/>
    <p:sldId id="320" r:id="rId27"/>
    <p:sldId id="300" r:id="rId28"/>
    <p:sldId id="319" r:id="rId29"/>
    <p:sldId id="322" r:id="rId30"/>
    <p:sldId id="323" r:id="rId31"/>
    <p:sldId id="326" r:id="rId32"/>
    <p:sldId id="321" r:id="rId33"/>
    <p:sldId id="311" r:id="rId34"/>
    <p:sldId id="263" r:id="rId35"/>
    <p:sldId id="312" r:id="rId36"/>
    <p:sldId id="325" r:id="rId37"/>
    <p:sldId id="295" r:id="rId38"/>
    <p:sldId id="296" r:id="rId39"/>
    <p:sldId id="327" r:id="rId40"/>
    <p:sldId id="301" r:id="rId41"/>
    <p:sldId id="324" r:id="rId42"/>
    <p:sldId id="288" r:id="rId43"/>
    <p:sldId id="298" r:id="rId44"/>
    <p:sldId id="503" r:id="rId45"/>
    <p:sldId id="505" r:id="rId46"/>
    <p:sldId id="534" r:id="rId47"/>
    <p:sldId id="533" r:id="rId48"/>
    <p:sldId id="532" r:id="rId49"/>
    <p:sldId id="531" r:id="rId50"/>
    <p:sldId id="530" r:id="rId51"/>
    <p:sldId id="529" r:id="rId52"/>
    <p:sldId id="528" r:id="rId53"/>
    <p:sldId id="527" r:id="rId54"/>
    <p:sldId id="526" r:id="rId55"/>
    <p:sldId id="525" r:id="rId56"/>
    <p:sldId id="524" r:id="rId57"/>
    <p:sldId id="523" r:id="rId58"/>
    <p:sldId id="256" r:id="rId59"/>
    <p:sldId id="1636" r:id="rId60"/>
    <p:sldId id="268" r:id="rId61"/>
    <p:sldId id="269" r:id="rId62"/>
    <p:sldId id="271" r:id="rId63"/>
    <p:sldId id="270" r:id="rId64"/>
    <p:sldId id="272" r:id="rId65"/>
    <p:sldId id="536" r:id="rId66"/>
    <p:sldId id="537" r:id="rId67"/>
    <p:sldId id="538" r:id="rId68"/>
    <p:sldId id="444" r:id="rId69"/>
    <p:sldId id="539" r:id="rId70"/>
    <p:sldId id="540" r:id="rId71"/>
    <p:sldId id="541" r:id="rId72"/>
    <p:sldId id="450" r:id="rId73"/>
    <p:sldId id="445" r:id="rId74"/>
    <p:sldId id="542" r:id="rId75"/>
    <p:sldId id="452" r:id="rId76"/>
    <p:sldId id="543" r:id="rId77"/>
    <p:sldId id="1645" r:id="rId78"/>
    <p:sldId id="2173" r:id="rId79"/>
    <p:sldId id="2174" r:id="rId80"/>
    <p:sldId id="2169" r:id="rId81"/>
    <p:sldId id="2198" r:id="rId82"/>
    <p:sldId id="2175" r:id="rId83"/>
    <p:sldId id="2199" r:id="rId84"/>
    <p:sldId id="2215" r:id="rId85"/>
    <p:sldId id="2212" r:id="rId86"/>
    <p:sldId id="493" r:id="rId87"/>
    <p:sldId id="1641" r:id="rId88"/>
    <p:sldId id="373" r:id="rId89"/>
    <p:sldId id="265" r:id="rId90"/>
    <p:sldId id="2177" r:id="rId91"/>
    <p:sldId id="2216" r:id="rId92"/>
    <p:sldId id="259" r:id="rId93"/>
    <p:sldId id="260" r:id="rId94"/>
    <p:sldId id="2217" r:id="rId95"/>
    <p:sldId id="261" r:id="rId96"/>
    <p:sldId id="2176" r:id="rId97"/>
    <p:sldId id="1643" r:id="rId98"/>
    <p:sldId id="257" r:id="rId99"/>
    <p:sldId id="294" r:id="rId100"/>
    <p:sldId id="1644" r:id="rId101"/>
    <p:sldId id="892" r:id="rId102"/>
    <p:sldId id="262" r:id="rId103"/>
    <p:sldId id="893" r:id="rId104"/>
    <p:sldId id="895" r:id="rId105"/>
    <p:sldId id="894" r:id="rId106"/>
    <p:sldId id="1492" r:id="rId10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io Jordan Quijano" initials="SJQ" lastIdx="1" clrIdx="0"/>
  <p:cmAuthor id="2" name="Laura Victoria Corral Bautista" initials="LVCB" lastIdx="1" clrIdx="1"/>
  <p:cmAuthor id="3" name="juan sebastian uribe mosquera" initials="jsu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A8B"/>
    <a:srgbClr val="293166"/>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0" autoAdjust="0"/>
    <p:restoredTop sz="86957" autoAdjust="0"/>
  </p:normalViewPr>
  <p:slideViewPr>
    <p:cSldViewPr snapToGrid="0" snapToObjects="1">
      <p:cViewPr varScale="1">
        <p:scale>
          <a:sx n="99" d="100"/>
          <a:sy n="99" d="100"/>
        </p:scale>
        <p:origin x="552" y="7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46"/>
    </p:cViewPr>
  </p:sorterViewPr>
  <p:notesViewPr>
    <p:cSldViewPr snapToGrid="0" snapToObjects="1">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notesMaster" Target="notesMasters/notesMaster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commentAuthors" Target="commentAuthor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compartida\Publica\22-%20Financiera\2-Estados%20Financieros%20FRISCO\ESTADOS%20FINANCIEROS%20FRISCO%202020\JUNIO\Balance%20FRISCO%20(formulado)%20Junio%202020.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fileserver\publica\22-%20Financiera\2-Estados%20Financieros%20FRISCO\ESTADOS%20FINANCIEROS%20FRISCO%202020\JUNIO\Balance%20FRISCO%20(formulado)%20Junio%202020.xls" TargetMode="Externa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ompartida\Publica\22-%20Financiera\2-Estados%20Financieros%20FRISCO\ESTADOS%20FINANCIEROS%20FRISCO%202020\JUNIO\Balance%20FRISCO%20(formulado)%20Junio%202020.xls"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fbarreiro\Documents\TESORERIA\PRESENTACIONES%20PORTAFOLIO\A&#209;O%202020\7.JULIO%202020\RESUMEN%20DE%20OPERACIONES%20MENSUAL%20A%20CONTABILIDAD%20JULIO_%202020.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file:///C:\Users\fbarreiro\Documents\TESORERIA\PRESENTACIONES%20PORTAFOLIO\A&#209;O%202020\7.JULIO%202020\RESUMEN%20DE%20OPERACIONES%20MENSUAL%20A%20CONTABILIDAD%20JULIO_%202020.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fbarreiro\Documents\TESORERIA\PRESENTACIONES%20PORTAFOLIO\A&#209;O%202020\7.JULIO%202020\RESUMEN%20DE%20OPERACIONES%20MENSUAL%20A%20CONTABILIDAD%20JULIO_%202020.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fbarreiro\Documents\TESORERIA\PRESENTACIONES%20PORTAFOLIO\A&#209;O%202020\7.JULIO%202020\RESUMEN%20DE%20OPERACIONES%20MENSUAL%20A%20CONTABILIDAD%20JULIO_%202020.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Users\fbarreiro\Documents\TESORERIA\PRESENTACIONES%20PORTAFOLIO\A&#209;O%202020\7.JULIO%202020\RESUMEN%20DE%20OPERACIONES%20MENSUAL%20A%20CONTABILIDAD%20JULIO_%202020.xlsx"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Copia%20de%202020%20Base%20contratos%20Actualizada-karol...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Copia%20de%202020%20Base%20contratos%20Actualizada-karol...xlsx"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2.Cartera\01%20CARTERA\Ejercicio%20Validaci&#243;n%20recaudos\A&#241;o%202020\01_Recaudos%20Vigencia%202020.xlsx" TargetMode="External"/><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Copia%20de%202020%20Base%20contratos%20Actualizada-karol...xlsx" TargetMode="External"/><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oleObject" Target="file:///\\fileserver\publica\5%20-%20Gerencia%20Comercial\003%20GESTION%20CONTRATOS\1.Base%20seguimiento%20de%20contratos\2020\Copia%20de%202020%20Base%20contratos%20Actualizada-karol...xlsx" TargetMode="External"/><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20\8.%20JD%20Julio%202020-CIERRE%20JULIO%202020\Arrendamiento\Contratos%20Arriendo%20a%20JUNIO%2031%202020.xlsx" TargetMode="External"/><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oleObject" Target="file:///\\fileserver\publica\43%20-%20Unidad%20Especial%20de%20Control%20de%20Activos\NJIMENEZ\4.%20REQUERIMIENTOS%20CAMILO\JUNTA%20DIRECTIVA\JUNTA%20DIRECTIVA%2026.08.2020.xlsx" TargetMode="External"/><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oleObject" Target="file:///\\fileserver\publica\43%20-%20Unidad%20Especial%20de%20Control%20de%20Activos\NJIMENEZ\4.%20REQUERIMIENTOS%20CAMILO\JUNTA%20DIRECTIVA\JUNTA%20DIRECTIVA%2026.08.2020.xlsx" TargetMode="External"/><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oleObject" Target="file:///\\fileserver\publica\43%20-%20Unidad%20Especial%20de%20Control%20de%20Activos\NJIMENEZ\4.%20REQUERIMIENTOS%20CAMILO\JUNTA%20DIRECTIVA\JUNTA%20DIRECTIVA%2026.08.2020.xlsx" TargetMode="External"/><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w="25400">
          <a:noFill/>
        </a:ln>
      </c:spPr>
      <c:txPr>
        <a:bodyPr/>
        <a:lstStyle/>
        <a:p>
          <a:pPr>
            <a:defRPr sz="1400" b="0" i="0" u="none" strike="noStrike" baseline="0">
              <a:solidFill>
                <a:srgbClr val="333333"/>
              </a:solidFill>
              <a:latin typeface="Calibri"/>
              <a:ea typeface="Calibri"/>
              <a:cs typeface="Calibri"/>
            </a:defRPr>
          </a:pPr>
          <a:endParaRPr lang="es-CO"/>
        </a:p>
      </c:txPr>
    </c:title>
    <c:autoTitleDeleted val="0"/>
    <c:view3D>
      <c:rotX val="30"/>
      <c:rotY val="0"/>
      <c:rAngAx val="0"/>
      <c:perspective val="0"/>
    </c:view3D>
    <c:floor>
      <c:thickness val="0"/>
    </c:floor>
    <c:sideWall>
      <c:thickness val="0"/>
    </c:sideWall>
    <c:backWall>
      <c:thickness val="0"/>
    </c:backWall>
    <c:plotArea>
      <c:layout/>
      <c:pie3DChart>
        <c:varyColors val="1"/>
        <c:ser>
          <c:idx val="0"/>
          <c:order val="0"/>
          <c:tx>
            <c:strRef>
              <c:f>'Grafica Inventarios '!$C$3</c:f>
              <c:strCache>
                <c:ptCount val="1"/>
                <c:pt idx="0">
                  <c:v>INVENTARIOS</c:v>
                </c:pt>
              </c:strCache>
            </c:strRef>
          </c:tx>
          <c:spPr>
            <a:effectLst>
              <a:outerShdw blurRad="50800" dist="38100" dir="8100000" algn="tr" rotWithShape="0">
                <a:prstClr val="black">
                  <a:alpha val="40000"/>
                </a:prstClr>
              </a:outerShdw>
            </a:effectLst>
          </c:spPr>
          <c:dPt>
            <c:idx val="0"/>
            <c:bubble3D val="0"/>
            <c:spPr>
              <a:solidFill>
                <a:schemeClr val="accent1"/>
              </a:solidFill>
              <a:ln w="25400">
                <a:solidFill>
                  <a:schemeClr val="lt1"/>
                </a:solidFill>
              </a:ln>
              <a:effectLst>
                <a:outerShdw blurRad="50800" dist="38100" dir="8100000" algn="tr" rotWithShape="0">
                  <a:prstClr val="black">
                    <a:alpha val="40000"/>
                  </a:prstClr>
                </a:outerShdw>
              </a:effectLst>
              <a:sp3d contourW="25400">
                <a:contourClr>
                  <a:schemeClr val="lt1"/>
                </a:contourClr>
              </a:sp3d>
            </c:spPr>
            <c:extLst>
              <c:ext xmlns:c16="http://schemas.microsoft.com/office/drawing/2014/chart" uri="{C3380CC4-5D6E-409C-BE32-E72D297353CC}">
                <c16:uniqueId val="{00000001-7FCF-4E5A-90EA-ECC43C2457FD}"/>
              </c:ext>
            </c:extLst>
          </c:dPt>
          <c:dPt>
            <c:idx val="1"/>
            <c:bubble3D val="0"/>
            <c:spPr>
              <a:solidFill>
                <a:schemeClr val="accent4">
                  <a:lumMod val="75000"/>
                </a:schemeClr>
              </a:solidFill>
              <a:ln w="25400">
                <a:solidFill>
                  <a:schemeClr val="lt1"/>
                </a:solidFill>
              </a:ln>
              <a:effectLst>
                <a:outerShdw blurRad="50800" dist="38100" dir="8100000" algn="tr" rotWithShape="0">
                  <a:prstClr val="black">
                    <a:alpha val="40000"/>
                  </a:prstClr>
                </a:outerShdw>
              </a:effectLst>
              <a:sp3d contourW="25400">
                <a:contourClr>
                  <a:schemeClr val="lt1"/>
                </a:contourClr>
              </a:sp3d>
            </c:spPr>
            <c:extLst>
              <c:ext xmlns:c16="http://schemas.microsoft.com/office/drawing/2014/chart" uri="{C3380CC4-5D6E-409C-BE32-E72D297353CC}">
                <c16:uniqueId val="{00000003-7FCF-4E5A-90EA-ECC43C2457FD}"/>
              </c:ext>
            </c:extLst>
          </c:dPt>
          <c:dLbls>
            <c:spPr>
              <a:noFill/>
              <a:ln w="25400">
                <a:noFill/>
              </a:ln>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s-CO"/>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'Grafica Inventarios '!$D$2:$E$2</c:f>
              <c:strCache>
                <c:ptCount val="2"/>
                <c:pt idx="0">
                  <c:v>Extintos</c:v>
                </c:pt>
                <c:pt idx="1">
                  <c:v>Incautado</c:v>
                </c:pt>
              </c:strCache>
            </c:strRef>
          </c:cat>
          <c:val>
            <c:numRef>
              <c:f>'Grafica Inventarios '!$D$3:$E$3</c:f>
              <c:numCache>
                <c:formatCode>_(* #,##0_);_(* \(#,##0\);_(* "-"??_);_(@_)</c:formatCode>
                <c:ptCount val="2"/>
                <c:pt idx="0">
                  <c:v>1510073</c:v>
                </c:pt>
                <c:pt idx="1">
                  <c:v>6635408</c:v>
                </c:pt>
              </c:numCache>
            </c:numRef>
          </c:val>
          <c:extLst>
            <c:ext xmlns:c16="http://schemas.microsoft.com/office/drawing/2014/chart" uri="{C3380CC4-5D6E-409C-BE32-E72D297353CC}">
              <c16:uniqueId val="{00000004-7FCF-4E5A-90EA-ECC43C2457FD}"/>
            </c:ext>
          </c:extLst>
        </c:ser>
        <c:dLbls>
          <c:showLegendKey val="0"/>
          <c:showVal val="0"/>
          <c:showCatName val="0"/>
          <c:showSerName val="0"/>
          <c:showPercent val="0"/>
          <c:showBubbleSize val="0"/>
          <c:showLeaderLines val="1"/>
        </c:dLbls>
      </c:pie3DChart>
      <c:spPr>
        <a:noFill/>
        <a:ln w="25400">
          <a:noFill/>
        </a:ln>
      </c:spPr>
    </c:plotArea>
    <c:legend>
      <c:legendPos val="b"/>
      <c:overlay val="0"/>
      <c:spPr>
        <a:noFill/>
        <a:ln w="25400">
          <a:noFill/>
        </a:ln>
      </c:spPr>
      <c:txPr>
        <a:bodyPr/>
        <a:lstStyle/>
        <a:p>
          <a:pPr>
            <a:defRPr sz="825" b="0" i="0" u="none" strike="noStrike" baseline="0">
              <a:solidFill>
                <a:srgbClr val="333333"/>
              </a:solidFill>
              <a:latin typeface="Calibri"/>
              <a:ea typeface="Calibri"/>
              <a:cs typeface="Calibri"/>
            </a:defRPr>
          </a:pPr>
          <a:endParaRPr lang="es-C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s-C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115277777777778"/>
          <c:w val="1"/>
          <c:h val="0.5707600612423448"/>
        </c:manualLayout>
      </c:layout>
      <c:pie3DChart>
        <c:varyColors val="1"/>
        <c:ser>
          <c:idx val="0"/>
          <c:order val="0"/>
          <c:tx>
            <c:strRef>
              <c:f>'Grafica Inventarios (2)'!$D$44</c:f>
              <c:strCache>
                <c:ptCount val="1"/>
                <c:pt idx="0">
                  <c:v>Extintos</c:v>
                </c:pt>
              </c:strCache>
            </c:strRef>
          </c:tx>
          <c:spPr>
            <a:effectLst>
              <a:innerShdw blurRad="63500" dist="50800" dir="16200000">
                <a:prstClr val="black">
                  <a:alpha val="50000"/>
                </a:prstClr>
              </a:innerShdw>
            </a:effectLst>
          </c:spPr>
          <c:dPt>
            <c:idx val="0"/>
            <c:bubble3D val="0"/>
            <c:spPr>
              <a:solidFill>
                <a:schemeClr val="accent1"/>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01-B229-4325-B3B3-B74270149901}"/>
              </c:ext>
            </c:extLst>
          </c:dPt>
          <c:dPt>
            <c:idx val="1"/>
            <c:bubble3D val="0"/>
            <c:spPr>
              <a:solidFill>
                <a:schemeClr val="accent2"/>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03-B229-4325-B3B3-B74270149901}"/>
              </c:ext>
            </c:extLst>
          </c:dPt>
          <c:dPt>
            <c:idx val="2"/>
            <c:bubble3D val="0"/>
            <c:spPr>
              <a:solidFill>
                <a:schemeClr val="accent3"/>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05-B229-4325-B3B3-B74270149901}"/>
              </c:ext>
            </c:extLst>
          </c:dPt>
          <c:dPt>
            <c:idx val="3"/>
            <c:bubble3D val="0"/>
            <c:spPr>
              <a:solidFill>
                <a:schemeClr val="accent4"/>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07-B229-4325-B3B3-B74270149901}"/>
              </c:ext>
            </c:extLst>
          </c:dPt>
          <c:dPt>
            <c:idx val="4"/>
            <c:bubble3D val="0"/>
            <c:spPr>
              <a:solidFill>
                <a:schemeClr val="accent5"/>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09-B229-4325-B3B3-B74270149901}"/>
              </c:ext>
            </c:extLst>
          </c:dPt>
          <c:dPt>
            <c:idx val="5"/>
            <c:bubble3D val="0"/>
            <c:spPr>
              <a:solidFill>
                <a:schemeClr val="accent6"/>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0B-B229-4325-B3B3-B74270149901}"/>
              </c:ext>
            </c:extLst>
          </c:dPt>
          <c:dPt>
            <c:idx val="6"/>
            <c:bubble3D val="0"/>
            <c:spPr>
              <a:solidFill>
                <a:schemeClr val="accent1">
                  <a:lumMod val="6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0D-B229-4325-B3B3-B74270149901}"/>
              </c:ext>
            </c:extLst>
          </c:dPt>
          <c:dPt>
            <c:idx val="7"/>
            <c:bubble3D val="0"/>
            <c:spPr>
              <a:solidFill>
                <a:schemeClr val="accent2">
                  <a:lumMod val="6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0F-B229-4325-B3B3-B74270149901}"/>
              </c:ext>
            </c:extLst>
          </c:dPt>
          <c:dPt>
            <c:idx val="8"/>
            <c:bubble3D val="0"/>
            <c:spPr>
              <a:solidFill>
                <a:schemeClr val="accent3">
                  <a:lumMod val="6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11-B229-4325-B3B3-B74270149901}"/>
              </c:ext>
            </c:extLst>
          </c:dPt>
          <c:dPt>
            <c:idx val="9"/>
            <c:bubble3D val="0"/>
            <c:spPr>
              <a:solidFill>
                <a:schemeClr val="accent4">
                  <a:lumMod val="6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13-B229-4325-B3B3-B74270149901}"/>
              </c:ext>
            </c:extLst>
          </c:dPt>
          <c:dPt>
            <c:idx val="10"/>
            <c:bubble3D val="0"/>
            <c:spPr>
              <a:solidFill>
                <a:schemeClr val="accent5">
                  <a:lumMod val="6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15-B229-4325-B3B3-B74270149901}"/>
              </c:ext>
            </c:extLst>
          </c:dPt>
          <c:dPt>
            <c:idx val="11"/>
            <c:bubble3D val="0"/>
            <c:spPr>
              <a:solidFill>
                <a:schemeClr val="accent6">
                  <a:lumMod val="6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17-B229-4325-B3B3-B74270149901}"/>
              </c:ext>
            </c:extLst>
          </c:dPt>
          <c:dPt>
            <c:idx val="12"/>
            <c:bubble3D val="0"/>
            <c:spPr>
              <a:solidFill>
                <a:schemeClr val="accent1">
                  <a:lumMod val="80000"/>
                  <a:lumOff val="2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19-B229-4325-B3B3-B74270149901}"/>
              </c:ext>
            </c:extLst>
          </c:dPt>
          <c:dPt>
            <c:idx val="13"/>
            <c:bubble3D val="0"/>
            <c:spPr>
              <a:solidFill>
                <a:schemeClr val="accent4">
                  <a:lumMod val="60000"/>
                  <a:lumOff val="4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1B-B229-4325-B3B3-B74270149901}"/>
              </c:ext>
            </c:extLst>
          </c:dPt>
          <c:dPt>
            <c:idx val="14"/>
            <c:bubble3D val="0"/>
            <c:spPr>
              <a:solidFill>
                <a:schemeClr val="accent3">
                  <a:lumMod val="80000"/>
                  <a:lumOff val="2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1D-B229-4325-B3B3-B74270149901}"/>
              </c:ext>
            </c:extLst>
          </c:dPt>
          <c:dPt>
            <c:idx val="15"/>
            <c:bubble3D val="0"/>
            <c:spPr>
              <a:solidFill>
                <a:schemeClr val="accent4">
                  <a:lumMod val="80000"/>
                  <a:lumOff val="2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1F-B229-4325-B3B3-B74270149901}"/>
              </c:ext>
            </c:extLst>
          </c:dPt>
          <c:dPt>
            <c:idx val="16"/>
            <c:bubble3D val="0"/>
            <c:spPr>
              <a:solidFill>
                <a:schemeClr val="accent5">
                  <a:lumMod val="80000"/>
                  <a:lumOff val="2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21-B229-4325-B3B3-B74270149901}"/>
              </c:ext>
            </c:extLst>
          </c:dPt>
          <c:dPt>
            <c:idx val="17"/>
            <c:bubble3D val="0"/>
            <c:spPr>
              <a:solidFill>
                <a:schemeClr val="accent6">
                  <a:lumMod val="80000"/>
                  <a:lumOff val="2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23-B229-4325-B3B3-B74270149901}"/>
              </c:ext>
            </c:extLst>
          </c:dPt>
          <c:dPt>
            <c:idx val="18"/>
            <c:bubble3D val="0"/>
            <c:spPr>
              <a:solidFill>
                <a:schemeClr val="accent1">
                  <a:lumMod val="8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25-B229-4325-B3B3-B74270149901}"/>
              </c:ext>
            </c:extLst>
          </c:dPt>
          <c:dPt>
            <c:idx val="19"/>
            <c:bubble3D val="0"/>
            <c:spPr>
              <a:solidFill>
                <a:schemeClr val="tx2">
                  <a:lumMod val="40000"/>
                  <a:lumOff val="60000"/>
                </a:schemeClr>
              </a:solidFill>
              <a:ln w="25400">
                <a:solidFill>
                  <a:schemeClr val="lt1"/>
                </a:solidFill>
              </a:ln>
              <a:effectLst>
                <a:innerShdw blurRad="63500" dist="50800" dir="16200000">
                  <a:prstClr val="black">
                    <a:alpha val="50000"/>
                  </a:prstClr>
                </a:innerShdw>
              </a:effectLst>
              <a:sp3d contourW="25400">
                <a:contourClr>
                  <a:schemeClr val="lt1"/>
                </a:contourClr>
              </a:sp3d>
            </c:spPr>
            <c:extLst>
              <c:ext xmlns:c16="http://schemas.microsoft.com/office/drawing/2014/chart" uri="{C3380CC4-5D6E-409C-BE32-E72D297353CC}">
                <c16:uniqueId val="{00000027-B229-4325-B3B3-B74270149901}"/>
              </c:ext>
            </c:extLst>
          </c:dPt>
          <c:dLbls>
            <c:dLbl>
              <c:idx val="0"/>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229-4325-B3B3-B74270149901}"/>
                </c:ext>
              </c:extLst>
            </c:dLbl>
            <c:dLbl>
              <c:idx val="1"/>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229-4325-B3B3-B74270149901}"/>
                </c:ext>
              </c:extLst>
            </c:dLbl>
            <c:dLbl>
              <c:idx val="2"/>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229-4325-B3B3-B74270149901}"/>
                </c:ext>
              </c:extLst>
            </c:dLbl>
            <c:dLbl>
              <c:idx val="3"/>
              <c:delete val="1"/>
              <c:extLst>
                <c:ext xmlns:c15="http://schemas.microsoft.com/office/drawing/2012/chart" uri="{CE6537A1-D6FC-4f65-9D91-7224C49458BB}"/>
                <c:ext xmlns:c16="http://schemas.microsoft.com/office/drawing/2014/chart" uri="{C3380CC4-5D6E-409C-BE32-E72D297353CC}">
                  <c16:uniqueId val="{00000007-B229-4325-B3B3-B74270149901}"/>
                </c:ext>
              </c:extLst>
            </c:dLbl>
            <c:dLbl>
              <c:idx val="4"/>
              <c:delete val="1"/>
              <c:extLst>
                <c:ext xmlns:c15="http://schemas.microsoft.com/office/drawing/2012/chart" uri="{CE6537A1-D6FC-4f65-9D91-7224C49458BB}"/>
                <c:ext xmlns:c16="http://schemas.microsoft.com/office/drawing/2014/chart" uri="{C3380CC4-5D6E-409C-BE32-E72D297353CC}">
                  <c16:uniqueId val="{00000009-B229-4325-B3B3-B74270149901}"/>
                </c:ext>
              </c:extLst>
            </c:dLbl>
            <c:dLbl>
              <c:idx val="5"/>
              <c:delete val="1"/>
              <c:extLst>
                <c:ext xmlns:c15="http://schemas.microsoft.com/office/drawing/2012/chart" uri="{CE6537A1-D6FC-4f65-9D91-7224C49458BB}"/>
                <c:ext xmlns:c16="http://schemas.microsoft.com/office/drawing/2014/chart" uri="{C3380CC4-5D6E-409C-BE32-E72D297353CC}">
                  <c16:uniqueId val="{0000000B-B229-4325-B3B3-B74270149901}"/>
                </c:ext>
              </c:extLst>
            </c:dLbl>
            <c:dLbl>
              <c:idx val="6"/>
              <c:delete val="1"/>
              <c:extLst>
                <c:ext xmlns:c15="http://schemas.microsoft.com/office/drawing/2012/chart" uri="{CE6537A1-D6FC-4f65-9D91-7224C49458BB}"/>
                <c:ext xmlns:c16="http://schemas.microsoft.com/office/drawing/2014/chart" uri="{C3380CC4-5D6E-409C-BE32-E72D297353CC}">
                  <c16:uniqueId val="{0000000D-B229-4325-B3B3-B74270149901}"/>
                </c:ext>
              </c:extLst>
            </c:dLbl>
            <c:dLbl>
              <c:idx val="7"/>
              <c:delete val="1"/>
              <c:extLst>
                <c:ext xmlns:c15="http://schemas.microsoft.com/office/drawing/2012/chart" uri="{CE6537A1-D6FC-4f65-9D91-7224C49458BB}"/>
                <c:ext xmlns:c16="http://schemas.microsoft.com/office/drawing/2014/chart" uri="{C3380CC4-5D6E-409C-BE32-E72D297353CC}">
                  <c16:uniqueId val="{0000000F-B229-4325-B3B3-B74270149901}"/>
                </c:ext>
              </c:extLst>
            </c:dLbl>
            <c:dLbl>
              <c:idx val="8"/>
              <c:delete val="1"/>
              <c:extLst>
                <c:ext xmlns:c15="http://schemas.microsoft.com/office/drawing/2012/chart" uri="{CE6537A1-D6FC-4f65-9D91-7224C49458BB}"/>
                <c:ext xmlns:c16="http://schemas.microsoft.com/office/drawing/2014/chart" uri="{C3380CC4-5D6E-409C-BE32-E72D297353CC}">
                  <c16:uniqueId val="{00000011-B229-4325-B3B3-B74270149901}"/>
                </c:ext>
              </c:extLst>
            </c:dLbl>
            <c:dLbl>
              <c:idx val="9"/>
              <c:delete val="1"/>
              <c:extLst>
                <c:ext xmlns:c15="http://schemas.microsoft.com/office/drawing/2012/chart" uri="{CE6537A1-D6FC-4f65-9D91-7224C49458BB}"/>
                <c:ext xmlns:c16="http://schemas.microsoft.com/office/drawing/2014/chart" uri="{C3380CC4-5D6E-409C-BE32-E72D297353CC}">
                  <c16:uniqueId val="{00000013-B229-4325-B3B3-B74270149901}"/>
                </c:ext>
              </c:extLst>
            </c:dLbl>
            <c:dLbl>
              <c:idx val="10"/>
              <c:delete val="1"/>
              <c:extLst>
                <c:ext xmlns:c15="http://schemas.microsoft.com/office/drawing/2012/chart" uri="{CE6537A1-D6FC-4f65-9D91-7224C49458BB}"/>
                <c:ext xmlns:c16="http://schemas.microsoft.com/office/drawing/2014/chart" uri="{C3380CC4-5D6E-409C-BE32-E72D297353CC}">
                  <c16:uniqueId val="{00000015-B229-4325-B3B3-B74270149901}"/>
                </c:ext>
              </c:extLst>
            </c:dLbl>
            <c:dLbl>
              <c:idx val="11"/>
              <c:delete val="1"/>
              <c:extLst>
                <c:ext xmlns:c15="http://schemas.microsoft.com/office/drawing/2012/chart" uri="{CE6537A1-D6FC-4f65-9D91-7224C49458BB}"/>
                <c:ext xmlns:c16="http://schemas.microsoft.com/office/drawing/2014/chart" uri="{C3380CC4-5D6E-409C-BE32-E72D297353CC}">
                  <c16:uniqueId val="{00000017-B229-4325-B3B3-B74270149901}"/>
                </c:ext>
              </c:extLst>
            </c:dLbl>
            <c:dLbl>
              <c:idx val="13"/>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B-B229-4325-B3B3-B74270149901}"/>
                </c:ext>
              </c:extLst>
            </c:dLbl>
            <c:dLbl>
              <c:idx val="14"/>
              <c:delete val="1"/>
              <c:extLst>
                <c:ext xmlns:c15="http://schemas.microsoft.com/office/drawing/2012/chart" uri="{CE6537A1-D6FC-4f65-9D91-7224C49458BB}"/>
                <c:ext xmlns:c16="http://schemas.microsoft.com/office/drawing/2014/chart" uri="{C3380CC4-5D6E-409C-BE32-E72D297353CC}">
                  <c16:uniqueId val="{0000001D-B229-4325-B3B3-B74270149901}"/>
                </c:ext>
              </c:extLst>
            </c:dLbl>
            <c:dLbl>
              <c:idx val="15"/>
              <c:delete val="1"/>
              <c:extLst>
                <c:ext xmlns:c15="http://schemas.microsoft.com/office/drawing/2012/chart" uri="{CE6537A1-D6FC-4f65-9D91-7224C49458BB}"/>
                <c:ext xmlns:c16="http://schemas.microsoft.com/office/drawing/2014/chart" uri="{C3380CC4-5D6E-409C-BE32-E72D297353CC}">
                  <c16:uniqueId val="{0000001F-B229-4325-B3B3-B74270149901}"/>
                </c:ext>
              </c:extLst>
            </c:dLbl>
            <c:dLbl>
              <c:idx val="16"/>
              <c:delete val="1"/>
              <c:extLst>
                <c:ext xmlns:c15="http://schemas.microsoft.com/office/drawing/2012/chart" uri="{CE6537A1-D6FC-4f65-9D91-7224C49458BB}"/>
                <c:ext xmlns:c16="http://schemas.microsoft.com/office/drawing/2014/chart" uri="{C3380CC4-5D6E-409C-BE32-E72D297353CC}">
                  <c16:uniqueId val="{00000021-B229-4325-B3B3-B74270149901}"/>
                </c:ext>
              </c:extLst>
            </c:dLbl>
            <c:dLbl>
              <c:idx val="17"/>
              <c:delete val="1"/>
              <c:extLst>
                <c:ext xmlns:c15="http://schemas.microsoft.com/office/drawing/2012/chart" uri="{CE6537A1-D6FC-4f65-9D91-7224C49458BB}"/>
                <c:ext xmlns:c16="http://schemas.microsoft.com/office/drawing/2014/chart" uri="{C3380CC4-5D6E-409C-BE32-E72D297353CC}">
                  <c16:uniqueId val="{00000023-B229-4325-B3B3-B74270149901}"/>
                </c:ext>
              </c:extLst>
            </c:dLbl>
            <c:dLbl>
              <c:idx val="18"/>
              <c:delete val="1"/>
              <c:extLst>
                <c:ext xmlns:c15="http://schemas.microsoft.com/office/drawing/2012/chart" uri="{CE6537A1-D6FC-4f65-9D91-7224C49458BB}"/>
                <c:ext xmlns:c16="http://schemas.microsoft.com/office/drawing/2014/chart" uri="{C3380CC4-5D6E-409C-BE32-E72D297353CC}">
                  <c16:uniqueId val="{00000025-B229-4325-B3B3-B74270149901}"/>
                </c:ext>
              </c:extLst>
            </c:dLbl>
            <c:dLbl>
              <c:idx val="19"/>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27-B229-4325-B3B3-B7427014990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1"/>
            <c:showBubbleSize val="0"/>
            <c:showLeaderLines val="0"/>
            <c:extLst>
              <c:ext xmlns:c15="http://schemas.microsoft.com/office/drawing/2012/chart" uri="{CE6537A1-D6FC-4f65-9D91-7224C49458BB}"/>
            </c:extLst>
          </c:dLbls>
          <c:cat>
            <c:strRef>
              <c:f>'Grafica Inventarios (2)'!$C$45:$C$63</c:f>
              <c:strCache>
                <c:ptCount val="19"/>
                <c:pt idx="0">
                  <c:v>Bienes Urbanos</c:v>
                </c:pt>
                <c:pt idx="1">
                  <c:v>Bienes Rurales</c:v>
                </c:pt>
                <c:pt idx="2">
                  <c:v>Sociedades</c:v>
                </c:pt>
                <c:pt idx="3">
                  <c:v>Aeronaves</c:v>
                </c:pt>
                <c:pt idx="4">
                  <c:v>Motonaves</c:v>
                </c:pt>
                <c:pt idx="5">
                  <c:v>Vehículos</c:v>
                </c:pt>
                <c:pt idx="6">
                  <c:v>Obras de Arte</c:v>
                </c:pt>
                <c:pt idx="7">
                  <c:v>Joyas</c:v>
                </c:pt>
                <c:pt idx="8">
                  <c:v>Sustancias</c:v>
                </c:pt>
                <c:pt idx="9">
                  <c:v>Semovientes</c:v>
                </c:pt>
                <c:pt idx="10">
                  <c:v>Metales Preciosos (oro, platino)</c:v>
                </c:pt>
                <c:pt idx="11">
                  <c:v>Divisas</c:v>
                </c:pt>
                <c:pt idx="12">
                  <c:v>Terrenos Urbanos</c:v>
                </c:pt>
                <c:pt idx="13">
                  <c:v>Edificaciones Urbanos</c:v>
                </c:pt>
                <c:pt idx="14">
                  <c:v>Muebles, enseres y equipo de Oficina</c:v>
                </c:pt>
                <c:pt idx="15">
                  <c:v>Equipo de Comunicación y Computacion</c:v>
                </c:pt>
                <c:pt idx="16">
                  <c:v>Equipo de Transporte</c:v>
                </c:pt>
                <c:pt idx="17">
                  <c:v>Terrenos Rurales</c:v>
                </c:pt>
                <c:pt idx="18">
                  <c:v>Edificaciones Rurales</c:v>
                </c:pt>
              </c:strCache>
            </c:strRef>
          </c:cat>
          <c:val>
            <c:numRef>
              <c:f>'Grafica Inventarios (2)'!$D$45:$D$63</c:f>
              <c:numCache>
                <c:formatCode>#,##0</c:formatCode>
                <c:ptCount val="19"/>
                <c:pt idx="0">
                  <c:v>226838</c:v>
                </c:pt>
                <c:pt idx="1">
                  <c:v>389430</c:v>
                </c:pt>
                <c:pt idx="2">
                  <c:v>477031</c:v>
                </c:pt>
                <c:pt idx="3">
                  <c:v>324</c:v>
                </c:pt>
                <c:pt idx="4">
                  <c:v>399</c:v>
                </c:pt>
                <c:pt idx="5">
                  <c:v>4425</c:v>
                </c:pt>
                <c:pt idx="6">
                  <c:v>534</c:v>
                </c:pt>
                <c:pt idx="7">
                  <c:v>529</c:v>
                </c:pt>
                <c:pt idx="8">
                  <c:v>87</c:v>
                </c:pt>
                <c:pt idx="9">
                  <c:v>61</c:v>
                </c:pt>
                <c:pt idx="10">
                  <c:v>4251</c:v>
                </c:pt>
                <c:pt idx="11">
                  <c:v>5498</c:v>
                </c:pt>
                <c:pt idx="12">
                  <c:v>108404</c:v>
                </c:pt>
                <c:pt idx="13">
                  <c:v>227745</c:v>
                </c:pt>
                <c:pt idx="14">
                  <c:v>232</c:v>
                </c:pt>
                <c:pt idx="15">
                  <c:v>1082</c:v>
                </c:pt>
                <c:pt idx="16">
                  <c:v>100</c:v>
                </c:pt>
                <c:pt idx="17">
                  <c:v>13865</c:v>
                </c:pt>
                <c:pt idx="18">
                  <c:v>49238</c:v>
                </c:pt>
              </c:numCache>
            </c:numRef>
          </c:val>
          <c:extLst>
            <c:ext xmlns:c16="http://schemas.microsoft.com/office/drawing/2014/chart" uri="{C3380CC4-5D6E-409C-BE32-E72D297353CC}">
              <c16:uniqueId val="{00000028-B229-4325-B3B3-B74270149901}"/>
            </c:ext>
          </c:extLst>
        </c:ser>
        <c:dLbls>
          <c:showLegendKey val="0"/>
          <c:showVal val="0"/>
          <c:showCatName val="0"/>
          <c:showSerName val="0"/>
          <c:showPercent val="0"/>
          <c:showBubbleSize val="0"/>
          <c:showLeaderLines val="0"/>
        </c:dLbls>
      </c:pie3DChart>
      <c:spPr>
        <a:noFill/>
        <a:ln>
          <a:noFill/>
        </a:ln>
        <a:effectLst>
          <a:innerShdw blurRad="63500" dist="50800" dir="13500000">
            <a:prstClr val="black">
              <a:alpha val="50000"/>
            </a:prstClr>
          </a:innerShdw>
        </a:effectLst>
      </c:spPr>
    </c:plotArea>
    <c:legend>
      <c:legendPos val="b"/>
      <c:layout>
        <c:manualLayout>
          <c:xMode val="edge"/>
          <c:yMode val="edge"/>
          <c:x val="1.0270302850974527E-2"/>
          <c:y val="0.68630222204677138"/>
          <c:w val="0.90705176466720361"/>
          <c:h val="0.299808879611170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perspective val="0"/>
    </c:view3D>
    <c:floor>
      <c:thickness val="0"/>
    </c:floor>
    <c:sideWall>
      <c:thickness val="0"/>
    </c:sideWall>
    <c:backWall>
      <c:thickness val="0"/>
    </c:backWall>
    <c:plotArea>
      <c:layout>
        <c:manualLayout>
          <c:layoutTarget val="inner"/>
          <c:xMode val="edge"/>
          <c:yMode val="edge"/>
          <c:x val="0"/>
          <c:y val="0.11348298853947607"/>
          <c:w val="1"/>
          <c:h val="0.59329193386909107"/>
        </c:manualLayout>
      </c:layout>
      <c:pie3DChart>
        <c:varyColors val="1"/>
        <c:ser>
          <c:idx val="0"/>
          <c:order val="0"/>
          <c:tx>
            <c:strRef>
              <c:f>'Grafica Inventarios '!$D$66</c:f>
              <c:strCache>
                <c:ptCount val="1"/>
                <c:pt idx="0">
                  <c:v>Incautado</c:v>
                </c:pt>
              </c:strCache>
            </c:strRef>
          </c:tx>
          <c:dPt>
            <c:idx val="0"/>
            <c:bubble3D val="0"/>
            <c:spPr>
              <a:solidFill>
                <a:schemeClr val="accent4">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62AE-4989-9A13-BA8C692A7B88}"/>
              </c:ext>
            </c:extLst>
          </c:dPt>
          <c:dPt>
            <c:idx val="1"/>
            <c:bubble3D val="0"/>
            <c:spPr>
              <a:solidFill>
                <a:srgbClr val="92D050"/>
              </a:solidFill>
              <a:ln w="25400">
                <a:solidFill>
                  <a:schemeClr val="lt1"/>
                </a:solidFill>
              </a:ln>
              <a:effectLst/>
              <a:sp3d contourW="25400">
                <a:contourClr>
                  <a:schemeClr val="lt1"/>
                </a:contourClr>
              </a:sp3d>
            </c:spPr>
            <c:extLst>
              <c:ext xmlns:c16="http://schemas.microsoft.com/office/drawing/2014/chart" uri="{C3380CC4-5D6E-409C-BE32-E72D297353CC}">
                <c16:uniqueId val="{00000003-62AE-4989-9A13-BA8C692A7B88}"/>
              </c:ext>
            </c:extLst>
          </c:dPt>
          <c:dPt>
            <c:idx val="2"/>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5-62AE-4989-9A13-BA8C692A7B88}"/>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62AE-4989-9A13-BA8C692A7B88}"/>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62AE-4989-9A13-BA8C692A7B88}"/>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62AE-4989-9A13-BA8C692A7B88}"/>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62AE-4989-9A13-BA8C692A7B88}"/>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62AE-4989-9A13-BA8C692A7B88}"/>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1-62AE-4989-9A13-BA8C692A7B88}"/>
              </c:ext>
            </c:extLst>
          </c:dPt>
          <c:dPt>
            <c:idx val="9"/>
            <c:bubble3D val="0"/>
            <c:spPr>
              <a:solidFill>
                <a:schemeClr val="accent4">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3-62AE-4989-9A13-BA8C692A7B88}"/>
              </c:ext>
            </c:extLst>
          </c:dPt>
          <c:dPt>
            <c:idx val="10"/>
            <c:bubble3D val="0"/>
            <c:spPr>
              <a:solidFill>
                <a:schemeClr val="accent5">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5-62AE-4989-9A13-BA8C692A7B88}"/>
              </c:ext>
            </c:extLst>
          </c:dPt>
          <c:dPt>
            <c:idx val="11"/>
            <c:bubble3D val="0"/>
            <c:spPr>
              <a:solidFill>
                <a:schemeClr val="accent6">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7-62AE-4989-9A13-BA8C692A7B88}"/>
              </c:ext>
            </c:extLst>
          </c:dPt>
          <c:dPt>
            <c:idx val="12"/>
            <c:bubble3D val="0"/>
            <c:spPr>
              <a:solidFill>
                <a:schemeClr val="accent1">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9-62AE-4989-9A13-BA8C692A7B88}"/>
              </c:ext>
            </c:extLst>
          </c:dPt>
          <c:dLbls>
            <c:dLbl>
              <c:idx val="0"/>
              <c:spPr>
                <a:noFill/>
                <a:ln w="25400">
                  <a:noFill/>
                </a:ln>
              </c:spPr>
              <c:txPr>
                <a:bodyPr/>
                <a:lstStyle/>
                <a:p>
                  <a:pPr>
                    <a:defRPr sz="900" b="0" i="0" u="none" strike="noStrike" baseline="0">
                      <a:solidFill>
                        <a:srgbClr val="333333"/>
                      </a:solidFill>
                      <a:latin typeface="Calibri"/>
                      <a:ea typeface="Calibri"/>
                      <a:cs typeface="Calibri"/>
                    </a:defRPr>
                  </a:pPr>
                  <a:endParaRPr lang="es-CO"/>
                </a:p>
              </c:txPr>
              <c:dLblPos val="in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2AE-4989-9A13-BA8C692A7B88}"/>
                </c:ext>
              </c:extLst>
            </c:dLbl>
            <c:dLbl>
              <c:idx val="1"/>
              <c:spPr>
                <a:noFill/>
                <a:ln w="25400">
                  <a:noFill/>
                </a:ln>
              </c:spPr>
              <c:txPr>
                <a:bodyPr/>
                <a:lstStyle/>
                <a:p>
                  <a:pPr>
                    <a:defRPr sz="900" b="0" i="0" u="none" strike="noStrike" baseline="0">
                      <a:solidFill>
                        <a:srgbClr val="333333"/>
                      </a:solidFill>
                      <a:latin typeface="Calibri"/>
                      <a:ea typeface="Calibri"/>
                      <a:cs typeface="Calibri"/>
                    </a:defRPr>
                  </a:pPr>
                  <a:endParaRPr lang="es-CO"/>
                </a:p>
              </c:txPr>
              <c:dLblPos val="in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2AE-4989-9A13-BA8C692A7B88}"/>
                </c:ext>
              </c:extLst>
            </c:dLbl>
            <c:dLbl>
              <c:idx val="2"/>
              <c:spPr>
                <a:noFill/>
                <a:ln w="25400">
                  <a:noFill/>
                </a:ln>
              </c:spPr>
              <c:txPr>
                <a:bodyPr/>
                <a:lstStyle/>
                <a:p>
                  <a:pPr>
                    <a:defRPr sz="900" b="0" i="0" u="none" strike="noStrike" baseline="0">
                      <a:solidFill>
                        <a:srgbClr val="333333"/>
                      </a:solidFill>
                      <a:latin typeface="Calibri"/>
                      <a:ea typeface="Calibri"/>
                      <a:cs typeface="Calibri"/>
                    </a:defRPr>
                  </a:pPr>
                  <a:endParaRPr lang="es-CO"/>
                </a:p>
              </c:txPr>
              <c:dLblPos val="in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2AE-4989-9A13-BA8C692A7B88}"/>
                </c:ext>
              </c:extLst>
            </c:dLbl>
            <c:dLbl>
              <c:idx val="3"/>
              <c:delete val="1"/>
              <c:extLst>
                <c:ext xmlns:c15="http://schemas.microsoft.com/office/drawing/2012/chart" uri="{CE6537A1-D6FC-4f65-9D91-7224C49458BB}"/>
                <c:ext xmlns:c16="http://schemas.microsoft.com/office/drawing/2014/chart" uri="{C3380CC4-5D6E-409C-BE32-E72D297353CC}">
                  <c16:uniqueId val="{00000007-62AE-4989-9A13-BA8C692A7B88}"/>
                </c:ext>
              </c:extLst>
            </c:dLbl>
            <c:dLbl>
              <c:idx val="4"/>
              <c:delete val="1"/>
              <c:extLst>
                <c:ext xmlns:c15="http://schemas.microsoft.com/office/drawing/2012/chart" uri="{CE6537A1-D6FC-4f65-9D91-7224C49458BB}"/>
                <c:ext xmlns:c16="http://schemas.microsoft.com/office/drawing/2014/chart" uri="{C3380CC4-5D6E-409C-BE32-E72D297353CC}">
                  <c16:uniqueId val="{00000009-62AE-4989-9A13-BA8C692A7B88}"/>
                </c:ext>
              </c:extLst>
            </c:dLbl>
            <c:dLbl>
              <c:idx val="6"/>
              <c:delete val="1"/>
              <c:extLst>
                <c:ext xmlns:c15="http://schemas.microsoft.com/office/drawing/2012/chart" uri="{CE6537A1-D6FC-4f65-9D91-7224C49458BB}"/>
                <c:ext xmlns:c16="http://schemas.microsoft.com/office/drawing/2014/chart" uri="{C3380CC4-5D6E-409C-BE32-E72D297353CC}">
                  <c16:uniqueId val="{0000000D-62AE-4989-9A13-BA8C692A7B88}"/>
                </c:ext>
              </c:extLst>
            </c:dLbl>
            <c:dLbl>
              <c:idx val="7"/>
              <c:delete val="1"/>
              <c:extLst>
                <c:ext xmlns:c15="http://schemas.microsoft.com/office/drawing/2012/chart" uri="{CE6537A1-D6FC-4f65-9D91-7224C49458BB}"/>
                <c:ext xmlns:c16="http://schemas.microsoft.com/office/drawing/2014/chart" uri="{C3380CC4-5D6E-409C-BE32-E72D297353CC}">
                  <c16:uniqueId val="{0000000F-62AE-4989-9A13-BA8C692A7B88}"/>
                </c:ext>
              </c:extLst>
            </c:dLbl>
            <c:dLbl>
              <c:idx val="8"/>
              <c:delete val="1"/>
              <c:extLst>
                <c:ext xmlns:c15="http://schemas.microsoft.com/office/drawing/2012/chart" uri="{CE6537A1-D6FC-4f65-9D91-7224C49458BB}"/>
                <c:ext xmlns:c16="http://schemas.microsoft.com/office/drawing/2014/chart" uri="{C3380CC4-5D6E-409C-BE32-E72D297353CC}">
                  <c16:uniqueId val="{00000011-62AE-4989-9A13-BA8C692A7B88}"/>
                </c:ext>
              </c:extLst>
            </c:dLbl>
            <c:dLbl>
              <c:idx val="9"/>
              <c:delete val="1"/>
              <c:extLst>
                <c:ext xmlns:c15="http://schemas.microsoft.com/office/drawing/2012/chart" uri="{CE6537A1-D6FC-4f65-9D91-7224C49458BB}"/>
                <c:ext xmlns:c16="http://schemas.microsoft.com/office/drawing/2014/chart" uri="{C3380CC4-5D6E-409C-BE32-E72D297353CC}">
                  <c16:uniqueId val="{00000013-62AE-4989-9A13-BA8C692A7B88}"/>
                </c:ext>
              </c:extLst>
            </c:dLbl>
            <c:dLbl>
              <c:idx val="10"/>
              <c:delete val="1"/>
              <c:extLst>
                <c:ext xmlns:c15="http://schemas.microsoft.com/office/drawing/2012/chart" uri="{CE6537A1-D6FC-4f65-9D91-7224C49458BB}"/>
                <c:ext xmlns:c16="http://schemas.microsoft.com/office/drawing/2014/chart" uri="{C3380CC4-5D6E-409C-BE32-E72D297353CC}">
                  <c16:uniqueId val="{00000015-62AE-4989-9A13-BA8C692A7B88}"/>
                </c:ext>
              </c:extLst>
            </c:dLbl>
            <c:dLbl>
              <c:idx val="11"/>
              <c:delete val="1"/>
              <c:extLst>
                <c:ext xmlns:c15="http://schemas.microsoft.com/office/drawing/2012/chart" uri="{CE6537A1-D6FC-4f65-9D91-7224C49458BB}"/>
                <c:ext xmlns:c16="http://schemas.microsoft.com/office/drawing/2014/chart" uri="{C3380CC4-5D6E-409C-BE32-E72D297353CC}">
                  <c16:uniqueId val="{00000017-62AE-4989-9A13-BA8C692A7B88}"/>
                </c:ext>
              </c:extLst>
            </c:dLbl>
            <c:dLbl>
              <c:idx val="12"/>
              <c:delete val="1"/>
              <c:extLst>
                <c:ext xmlns:c15="http://schemas.microsoft.com/office/drawing/2012/chart" uri="{CE6537A1-D6FC-4f65-9D91-7224C49458BB}"/>
                <c:ext xmlns:c16="http://schemas.microsoft.com/office/drawing/2014/chart" uri="{C3380CC4-5D6E-409C-BE32-E72D297353CC}">
                  <c16:uniqueId val="{00000019-62AE-4989-9A13-BA8C692A7B88}"/>
                </c:ext>
              </c:extLst>
            </c:dLbl>
            <c:spPr>
              <a:noFill/>
              <a:ln w="25400">
                <a:noFill/>
              </a:ln>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s-CO"/>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'Grafica Inventarios '!$C$67:$C$79</c:f>
              <c:strCache>
                <c:ptCount val="13"/>
                <c:pt idx="0">
                  <c:v>Bienes Urbanos</c:v>
                </c:pt>
                <c:pt idx="1">
                  <c:v>Bienes Rurales</c:v>
                </c:pt>
                <c:pt idx="2">
                  <c:v>Sociedades</c:v>
                </c:pt>
                <c:pt idx="3">
                  <c:v>Aeronaves</c:v>
                </c:pt>
                <c:pt idx="4">
                  <c:v>Motonaves</c:v>
                </c:pt>
                <c:pt idx="5">
                  <c:v>Vehículos</c:v>
                </c:pt>
                <c:pt idx="6">
                  <c:v>Obras de Arte</c:v>
                </c:pt>
                <c:pt idx="7">
                  <c:v>Bienes Inmuebles DAO</c:v>
                </c:pt>
                <c:pt idx="8">
                  <c:v>Sustancias</c:v>
                </c:pt>
                <c:pt idx="9">
                  <c:v>Semovientes</c:v>
                </c:pt>
                <c:pt idx="10">
                  <c:v>Divisas</c:v>
                </c:pt>
                <c:pt idx="11">
                  <c:v>Terrenos Urbanos</c:v>
                </c:pt>
                <c:pt idx="12">
                  <c:v>Bienes recibidos en dacion de pago</c:v>
                </c:pt>
              </c:strCache>
            </c:strRef>
          </c:cat>
          <c:val>
            <c:numRef>
              <c:f>'Grafica Inventarios '!$D$67:$D$79</c:f>
              <c:numCache>
                <c:formatCode>_(* #,##0_);_(* \(#,##0\);_(* "-"??_);_(@_)</c:formatCode>
                <c:ptCount val="13"/>
                <c:pt idx="0">
                  <c:v>2528061</c:v>
                </c:pt>
                <c:pt idx="1">
                  <c:v>1142983</c:v>
                </c:pt>
                <c:pt idx="2">
                  <c:v>2884119</c:v>
                </c:pt>
                <c:pt idx="3">
                  <c:v>618</c:v>
                </c:pt>
                <c:pt idx="4">
                  <c:v>4330</c:v>
                </c:pt>
                <c:pt idx="5">
                  <c:v>41624</c:v>
                </c:pt>
                <c:pt idx="6">
                  <c:v>2050</c:v>
                </c:pt>
                <c:pt idx="7">
                  <c:v>34</c:v>
                </c:pt>
                <c:pt idx="8">
                  <c:v>396</c:v>
                </c:pt>
                <c:pt idx="9">
                  <c:v>3470</c:v>
                </c:pt>
                <c:pt idx="10">
                  <c:v>26733</c:v>
                </c:pt>
                <c:pt idx="11">
                  <c:v>864</c:v>
                </c:pt>
                <c:pt idx="12">
                  <c:v>126</c:v>
                </c:pt>
              </c:numCache>
            </c:numRef>
          </c:val>
          <c:extLst>
            <c:ext xmlns:c16="http://schemas.microsoft.com/office/drawing/2014/chart" uri="{C3380CC4-5D6E-409C-BE32-E72D297353CC}">
              <c16:uniqueId val="{0000001A-62AE-4989-9A13-BA8C692A7B88}"/>
            </c:ext>
          </c:extLst>
        </c:ser>
        <c:dLbls>
          <c:showLegendKey val="0"/>
          <c:showVal val="0"/>
          <c:showCatName val="0"/>
          <c:showSerName val="0"/>
          <c:showPercent val="0"/>
          <c:showBubbleSize val="0"/>
          <c:showLeaderLines val="1"/>
        </c:dLbls>
      </c:pie3DChart>
      <c:spPr>
        <a:noFill/>
        <a:ln w="25400">
          <a:noFill/>
        </a:ln>
      </c:spPr>
    </c:plotArea>
    <c:legend>
      <c:legendPos val="b"/>
      <c:layout>
        <c:manualLayout>
          <c:xMode val="edge"/>
          <c:yMode val="edge"/>
          <c:x val="2.6841359697654901E-2"/>
          <c:y val="0.71268365938793732"/>
          <c:w val="0.84076206360152028"/>
          <c:h val="0.25953892361392972"/>
        </c:manualLayout>
      </c:layout>
      <c:overlay val="0"/>
      <c:spPr>
        <a:noFill/>
        <a:ln w="25400">
          <a:noFill/>
        </a:ln>
      </c:spPr>
      <c:txPr>
        <a:bodyPr/>
        <a:lstStyle/>
        <a:p>
          <a:pPr>
            <a:defRPr sz="825" b="0" i="0" u="none" strike="noStrike" baseline="0">
              <a:solidFill>
                <a:srgbClr val="333333"/>
              </a:solidFill>
              <a:latin typeface="Calibri"/>
              <a:ea typeface="Calibri"/>
              <a:cs typeface="Calibri"/>
            </a:defRPr>
          </a:pPr>
          <a:endParaRPr lang="es-C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s-CO"/>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s-CO" sz="1400" dirty="0"/>
              <a:t>COMPOSICION PORTAFOLIO DE INVERSIONES FRISCO JULIO 2020</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s-CO"/>
        </a:p>
      </c:txPr>
    </c:title>
    <c:autoTitleDeleted val="0"/>
    <c:view3D>
      <c:rotX val="30"/>
      <c:rotY val="1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3678326470167962"/>
          <c:w val="1"/>
          <c:h val="0.64823747093438644"/>
        </c:manualLayout>
      </c:layout>
      <c:pie3D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1-ABC3-4B9F-A9F9-A7E8A4B518BD}"/>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ABC3-4B9F-A9F9-A7E8A4B518BD}"/>
              </c:ext>
            </c:extLst>
          </c:dPt>
          <c:dLbls>
            <c:dLbl>
              <c:idx val="0"/>
              <c:tx>
                <c:rich>
                  <a:bodyPr/>
                  <a:lstStyle/>
                  <a:p>
                    <a:fld id="{EAE241C8-E707-457A-ADE5-27BA8F940DC0}" type="CATEGORYNAME">
                      <a:rPr lang="en-US"/>
                      <a:pPr/>
                      <a:t>[NOMBRE DE CATEGORÍA]</a:t>
                    </a:fld>
                    <a:r>
                      <a:rPr lang="en-US" baseline="0"/>
                      <a:t>, </a:t>
                    </a:r>
                    <a:fld id="{D362A633-BF5C-4609-AA81-08784BB09306}" type="VALUE">
                      <a:rPr lang="en-US" baseline="0"/>
                      <a:pPr/>
                      <a:t>[VALOR]</a:t>
                    </a:fld>
                    <a:r>
                      <a:rPr lang="en-US" baseline="0"/>
                      <a:t>, 1.66%</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BC3-4B9F-A9F9-A7E8A4B518BD}"/>
                </c:ext>
              </c:extLst>
            </c:dLbl>
            <c:dLbl>
              <c:idx val="1"/>
              <c:tx>
                <c:rich>
                  <a:bodyPr/>
                  <a:lstStyle/>
                  <a:p>
                    <a:fld id="{73D9AF9A-C22A-48F2-B5EE-CF3C710138C9}" type="CATEGORYNAME">
                      <a:rPr lang="es-ES"/>
                      <a:pPr/>
                      <a:t>[NOMBRE DE CATEGORÍA]</a:t>
                    </a:fld>
                    <a:r>
                      <a:rPr lang="es-ES" baseline="0"/>
                      <a:t>, </a:t>
                    </a:r>
                    <a:fld id="{6545B7B9-7498-4BA6-84B4-3D390DCD4384}" type="VALUE">
                      <a:rPr lang="es-ES" baseline="0"/>
                      <a:pPr/>
                      <a:t>[VALOR]</a:t>
                    </a:fld>
                    <a:r>
                      <a:rPr lang="es-ES" baseline="0"/>
                      <a:t>, 98.34%</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BC3-4B9F-A9F9-A7E8A4B518B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s-CO"/>
              </a:p>
            </c:txPr>
            <c:showLegendKey val="0"/>
            <c:showVal val="1"/>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Hoja11!$C$43:$D$43</c:f>
              <c:strCache>
                <c:ptCount val="2"/>
                <c:pt idx="0">
                  <c:v>EXTINTOS</c:v>
                </c:pt>
                <c:pt idx="1">
                  <c:v>EN PROCESO EXTINCION </c:v>
                </c:pt>
              </c:strCache>
            </c:strRef>
          </c:cat>
          <c:val>
            <c:numRef>
              <c:f>Hoja11!$C$44:$D$44</c:f>
              <c:numCache>
                <c:formatCode>_(* #,##0.00_);_(* \(#,##0.00\);_(* "-"??_);_(@_)</c:formatCode>
                <c:ptCount val="2"/>
                <c:pt idx="0">
                  <c:v>20292</c:v>
                </c:pt>
                <c:pt idx="1">
                  <c:v>1201873</c:v>
                </c:pt>
              </c:numCache>
            </c:numRef>
          </c:val>
          <c:extLst>
            <c:ext xmlns:c16="http://schemas.microsoft.com/office/drawing/2014/chart" uri="{C3380CC4-5D6E-409C-BE32-E72D297353CC}">
              <c16:uniqueId val="{00000004-ABC3-4B9F-A9F9-A7E8A4B518BD}"/>
            </c:ext>
          </c:extLst>
        </c:ser>
        <c:dLbls>
          <c:showLegendKey val="0"/>
          <c:showVal val="0"/>
          <c:showCatName val="1"/>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r>
              <a:rPr lang="es-CO" b="1" dirty="0"/>
              <a:t>PORTAFOLIO DE RECURSOS EXTINTOS POR INSTRUMENTO FINANCIERO</a:t>
            </a:r>
          </a:p>
        </c:rich>
      </c:tx>
      <c:layout>
        <c:manualLayout>
          <c:xMode val="edge"/>
          <c:yMode val="edge"/>
          <c:x val="0.20863224064688105"/>
          <c:y val="0"/>
        </c:manualLayout>
      </c:layout>
      <c:overlay val="0"/>
      <c:spPr>
        <a:noFill/>
        <a:ln>
          <a:noFill/>
        </a:ln>
        <a:effectLst/>
      </c:spPr>
      <c:txPr>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endParaRPr lang="es-CO"/>
        </a:p>
      </c:txPr>
    </c:title>
    <c:autoTitleDeleted val="0"/>
    <c:view3D>
      <c:rotX val="15"/>
      <c:rotY val="4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5908216676380438E-2"/>
          <c:y val="5.2412158656011114E-2"/>
          <c:w val="0.90509929861039451"/>
          <c:h val="0.81872790620225122"/>
        </c:manualLayout>
      </c:layout>
      <c:bar3DChart>
        <c:barDir val="col"/>
        <c:grouping val="standard"/>
        <c:varyColors val="0"/>
        <c:ser>
          <c:idx val="0"/>
          <c:order val="0"/>
          <c:tx>
            <c:strRef>
              <c:f>Hoja12!$B$3</c:f>
              <c:strCache>
                <c:ptCount val="1"/>
                <c:pt idx="0">
                  <c:v>FIC</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Hoja12!$C$2</c:f>
              <c:strCache>
                <c:ptCount val="1"/>
                <c:pt idx="0">
                  <c:v>EXTINTOS</c:v>
                </c:pt>
              </c:strCache>
            </c:strRef>
          </c:cat>
          <c:val>
            <c:numRef>
              <c:f>Hoja12!$C$3</c:f>
              <c:numCache>
                <c:formatCode>_-* #,##0_-;\-* #,##0_-;_-* "-"??_-;_-@_-</c:formatCode>
                <c:ptCount val="1"/>
                <c:pt idx="0">
                  <c:v>13203</c:v>
                </c:pt>
              </c:numCache>
            </c:numRef>
          </c:val>
          <c:extLst>
            <c:ext xmlns:c16="http://schemas.microsoft.com/office/drawing/2014/chart" uri="{C3380CC4-5D6E-409C-BE32-E72D297353CC}">
              <c16:uniqueId val="{00000000-ACB5-40A7-8414-6CFF59FF22E1}"/>
            </c:ext>
          </c:extLst>
        </c:ser>
        <c:ser>
          <c:idx val="1"/>
          <c:order val="1"/>
          <c:tx>
            <c:strRef>
              <c:f>Hoja12!$B$4</c:f>
              <c:strCache>
                <c:ptCount val="1"/>
                <c:pt idx="0">
                  <c:v>TES</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Hoja12!$C$2</c:f>
              <c:strCache>
                <c:ptCount val="1"/>
                <c:pt idx="0">
                  <c:v>EXTINTOS</c:v>
                </c:pt>
              </c:strCache>
            </c:strRef>
          </c:cat>
          <c:val>
            <c:numRef>
              <c:f>Hoja12!$C$4</c:f>
              <c:numCache>
                <c:formatCode>_-* #,##0_-;\-* #,##0_-;_-* "-"??_-;_-@_-</c:formatCode>
                <c:ptCount val="1"/>
                <c:pt idx="0">
                  <c:v>4117</c:v>
                </c:pt>
              </c:numCache>
            </c:numRef>
          </c:val>
          <c:extLst>
            <c:ext xmlns:c16="http://schemas.microsoft.com/office/drawing/2014/chart" uri="{C3380CC4-5D6E-409C-BE32-E72D297353CC}">
              <c16:uniqueId val="{00000001-ACB5-40A7-8414-6CFF59FF22E1}"/>
            </c:ext>
          </c:extLst>
        </c:ser>
        <c:ser>
          <c:idx val="2"/>
          <c:order val="2"/>
          <c:tx>
            <c:strRef>
              <c:f>Hoja12!$B$5</c:f>
              <c:strCache>
                <c:ptCount val="1"/>
                <c:pt idx="0">
                  <c:v>Bancos Nacionales</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Hoja12!$C$2</c:f>
              <c:strCache>
                <c:ptCount val="1"/>
                <c:pt idx="0">
                  <c:v>EXTINTOS</c:v>
                </c:pt>
              </c:strCache>
            </c:strRef>
          </c:cat>
          <c:val>
            <c:numRef>
              <c:f>Hoja12!$C$5</c:f>
              <c:numCache>
                <c:formatCode>_-* #,##0_-;\-* #,##0_-;_-* "-"??_-;_-@_-</c:formatCode>
                <c:ptCount val="1"/>
                <c:pt idx="0">
                  <c:v>2200</c:v>
                </c:pt>
              </c:numCache>
            </c:numRef>
          </c:val>
          <c:extLst>
            <c:ext xmlns:c16="http://schemas.microsoft.com/office/drawing/2014/chart" uri="{C3380CC4-5D6E-409C-BE32-E72D297353CC}">
              <c16:uniqueId val="{00000002-ACB5-40A7-8414-6CFF59FF22E1}"/>
            </c:ext>
          </c:extLst>
        </c:ser>
        <c:ser>
          <c:idx val="3"/>
          <c:order val="3"/>
          <c:tx>
            <c:strRef>
              <c:f>Hoja12!$B$6</c:f>
              <c:strCache>
                <c:ptCount val="1"/>
                <c:pt idx="0">
                  <c:v>Acciones</c:v>
                </c:pt>
              </c:strCache>
            </c:strRef>
          </c:tx>
          <c:spPr>
            <a:solidFill>
              <a:schemeClr val="accent4"/>
            </a:solidFill>
            <a:ln>
              <a:noFill/>
            </a:ln>
            <a:effectLst/>
            <a:sp3d/>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CB5-40A7-8414-6CFF59FF22E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Hoja12!$C$2</c:f>
              <c:strCache>
                <c:ptCount val="1"/>
                <c:pt idx="0">
                  <c:v>EXTINTOS</c:v>
                </c:pt>
              </c:strCache>
            </c:strRef>
          </c:cat>
          <c:val>
            <c:numRef>
              <c:f>Hoja12!$C$6</c:f>
              <c:numCache>
                <c:formatCode>_-* #,##0_-;\-* #,##0_-;_-* "-"??_-;_-@_-</c:formatCode>
                <c:ptCount val="1"/>
                <c:pt idx="0">
                  <c:v>772</c:v>
                </c:pt>
              </c:numCache>
            </c:numRef>
          </c:val>
          <c:extLst>
            <c:ext xmlns:c16="http://schemas.microsoft.com/office/drawing/2014/chart" uri="{C3380CC4-5D6E-409C-BE32-E72D297353CC}">
              <c16:uniqueId val="{00000004-ACB5-40A7-8414-6CFF59FF22E1}"/>
            </c:ext>
          </c:extLst>
        </c:ser>
        <c:dLbls>
          <c:showLegendKey val="0"/>
          <c:showVal val="0"/>
          <c:showCatName val="0"/>
          <c:showSerName val="0"/>
          <c:showPercent val="0"/>
          <c:showBubbleSize val="0"/>
        </c:dLbls>
        <c:gapWidth val="150"/>
        <c:shape val="box"/>
        <c:axId val="710143592"/>
        <c:axId val="710145232"/>
        <c:axId val="723507752"/>
      </c:bar3DChart>
      <c:catAx>
        <c:axId val="710143592"/>
        <c:scaling>
          <c:orientation val="minMax"/>
        </c:scaling>
        <c:delete val="1"/>
        <c:axPos val="b"/>
        <c:numFmt formatCode="General" sourceLinked="1"/>
        <c:majorTickMark val="none"/>
        <c:minorTickMark val="none"/>
        <c:tickLblPos val="nextTo"/>
        <c:crossAx val="710145232"/>
        <c:crosses val="autoZero"/>
        <c:auto val="1"/>
        <c:lblAlgn val="ctr"/>
        <c:lblOffset val="100"/>
        <c:noMultiLvlLbl val="0"/>
      </c:catAx>
      <c:valAx>
        <c:axId val="71014523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710143592"/>
        <c:crosses val="autoZero"/>
        <c:crossBetween val="between"/>
      </c:valAx>
      <c:serAx>
        <c:axId val="723507752"/>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710145232"/>
        <c:crosses val="autoZero"/>
      </c:ser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s-CO" sz="2000" b="1" i="0" baseline="0" dirty="0">
                <a:effectLst/>
              </a:rPr>
              <a:t>PORTAFOLIO DE RECURSOS EN PROCESO  POR INSTRUMENTO FINANCIERO</a:t>
            </a:r>
            <a:endParaRPr lang="es-CO" sz="2000" b="1" dirty="0">
              <a:effectLst/>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9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Hoja12!$B$15</c:f>
              <c:strCache>
                <c:ptCount val="1"/>
                <c:pt idx="0">
                  <c:v>FIC</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Hoja12!$C$14</c:f>
              <c:strCache>
                <c:ptCount val="1"/>
                <c:pt idx="0">
                  <c:v>EN PROCESO EXTINCION </c:v>
                </c:pt>
              </c:strCache>
            </c:strRef>
          </c:cat>
          <c:val>
            <c:numRef>
              <c:f>Hoja12!$C$15</c:f>
              <c:numCache>
                <c:formatCode>_-* #,##0_-;\-* #,##0_-;_-* "-"??_-;_-@_-</c:formatCode>
                <c:ptCount val="1"/>
                <c:pt idx="0">
                  <c:v>443296</c:v>
                </c:pt>
              </c:numCache>
            </c:numRef>
          </c:val>
          <c:extLst>
            <c:ext xmlns:c16="http://schemas.microsoft.com/office/drawing/2014/chart" uri="{C3380CC4-5D6E-409C-BE32-E72D297353CC}">
              <c16:uniqueId val="{00000000-89AB-4799-B5D6-0E1FB999414F}"/>
            </c:ext>
          </c:extLst>
        </c:ser>
        <c:ser>
          <c:idx val="1"/>
          <c:order val="1"/>
          <c:tx>
            <c:strRef>
              <c:f>Hoja12!$B$16</c:f>
              <c:strCache>
                <c:ptCount val="1"/>
                <c:pt idx="0">
                  <c:v>TES</c:v>
                </c:pt>
              </c:strCache>
            </c:strRef>
          </c:tx>
          <c:spPr>
            <a:solidFill>
              <a:schemeClr val="accent2"/>
            </a:solidFill>
            <a:ln>
              <a:noFill/>
            </a:ln>
            <a:effectLst/>
            <a:sp3d/>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9AB-4799-B5D6-0E1FB999414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Hoja12!$C$14</c:f>
              <c:strCache>
                <c:ptCount val="1"/>
                <c:pt idx="0">
                  <c:v>EN PROCESO EXTINCION </c:v>
                </c:pt>
              </c:strCache>
            </c:strRef>
          </c:cat>
          <c:val>
            <c:numRef>
              <c:f>Hoja12!$C$16</c:f>
              <c:numCache>
                <c:formatCode>_-* #,##0_-;\-* #,##0_-;_-* "-"??_-;_-@_-</c:formatCode>
                <c:ptCount val="1"/>
                <c:pt idx="0">
                  <c:v>436240</c:v>
                </c:pt>
              </c:numCache>
            </c:numRef>
          </c:val>
          <c:extLst>
            <c:ext xmlns:c16="http://schemas.microsoft.com/office/drawing/2014/chart" uri="{C3380CC4-5D6E-409C-BE32-E72D297353CC}">
              <c16:uniqueId val="{00000002-89AB-4799-B5D6-0E1FB999414F}"/>
            </c:ext>
          </c:extLst>
        </c:ser>
        <c:ser>
          <c:idx val="2"/>
          <c:order val="2"/>
          <c:tx>
            <c:strRef>
              <c:f>Hoja12!$B$17</c:f>
              <c:strCache>
                <c:ptCount val="1"/>
                <c:pt idx="0">
                  <c:v>CDT</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Hoja12!$C$14</c:f>
              <c:strCache>
                <c:ptCount val="1"/>
                <c:pt idx="0">
                  <c:v>EN PROCESO EXTINCION </c:v>
                </c:pt>
              </c:strCache>
            </c:strRef>
          </c:cat>
          <c:val>
            <c:numRef>
              <c:f>Hoja12!$C$17</c:f>
              <c:numCache>
                <c:formatCode>_-* #,##0_-;\-* #,##0_-;_-* "-"??_-;_-@_-</c:formatCode>
                <c:ptCount val="1"/>
                <c:pt idx="0">
                  <c:v>181951</c:v>
                </c:pt>
              </c:numCache>
            </c:numRef>
          </c:val>
          <c:extLst>
            <c:ext xmlns:c16="http://schemas.microsoft.com/office/drawing/2014/chart" uri="{C3380CC4-5D6E-409C-BE32-E72D297353CC}">
              <c16:uniqueId val="{00000003-89AB-4799-B5D6-0E1FB999414F}"/>
            </c:ext>
          </c:extLst>
        </c:ser>
        <c:ser>
          <c:idx val="3"/>
          <c:order val="3"/>
          <c:tx>
            <c:strRef>
              <c:f>Hoja12!$B$18</c:f>
              <c:strCache>
                <c:ptCount val="1"/>
                <c:pt idx="0">
                  <c:v>Bancos Nacionales</c:v>
                </c:pt>
              </c:strCache>
            </c:strRef>
          </c:tx>
          <c:spPr>
            <a:solidFill>
              <a:schemeClr val="accent4"/>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Hoja12!$C$14</c:f>
              <c:strCache>
                <c:ptCount val="1"/>
                <c:pt idx="0">
                  <c:v>EN PROCESO EXTINCION </c:v>
                </c:pt>
              </c:strCache>
            </c:strRef>
          </c:cat>
          <c:val>
            <c:numRef>
              <c:f>Hoja12!$C$18</c:f>
              <c:numCache>
                <c:formatCode>_-* #,##0_-;\-* #,##0_-;_-* "-"??_-;_-@_-</c:formatCode>
                <c:ptCount val="1"/>
                <c:pt idx="0">
                  <c:v>139880</c:v>
                </c:pt>
              </c:numCache>
            </c:numRef>
          </c:val>
          <c:extLst>
            <c:ext xmlns:c16="http://schemas.microsoft.com/office/drawing/2014/chart" uri="{C3380CC4-5D6E-409C-BE32-E72D297353CC}">
              <c16:uniqueId val="{00000004-89AB-4799-B5D6-0E1FB999414F}"/>
            </c:ext>
          </c:extLst>
        </c:ser>
        <c:ser>
          <c:idx val="4"/>
          <c:order val="4"/>
          <c:tx>
            <c:strRef>
              <c:f>Hoja12!$B$19</c:f>
              <c:strCache>
                <c:ptCount val="1"/>
                <c:pt idx="0">
                  <c:v>Bancos Internacionales</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Hoja12!$C$14</c:f>
              <c:strCache>
                <c:ptCount val="1"/>
                <c:pt idx="0">
                  <c:v>EN PROCESO EXTINCION </c:v>
                </c:pt>
              </c:strCache>
            </c:strRef>
          </c:cat>
          <c:val>
            <c:numRef>
              <c:f>Hoja12!$C$19</c:f>
              <c:numCache>
                <c:formatCode>_-* #,##0_-;\-* #,##0_-;_-* "-"??_-;_-@_-</c:formatCode>
                <c:ptCount val="1"/>
                <c:pt idx="0">
                  <c:v>281</c:v>
                </c:pt>
              </c:numCache>
            </c:numRef>
          </c:val>
          <c:extLst>
            <c:ext xmlns:c16="http://schemas.microsoft.com/office/drawing/2014/chart" uri="{C3380CC4-5D6E-409C-BE32-E72D297353CC}">
              <c16:uniqueId val="{00000005-89AB-4799-B5D6-0E1FB999414F}"/>
            </c:ext>
          </c:extLst>
        </c:ser>
        <c:ser>
          <c:idx val="5"/>
          <c:order val="5"/>
          <c:tx>
            <c:strRef>
              <c:f>Hoja12!$B$20</c:f>
              <c:strCache>
                <c:ptCount val="1"/>
                <c:pt idx="0">
                  <c:v>Acciones</c:v>
                </c:pt>
              </c:strCache>
            </c:strRef>
          </c:tx>
          <c:spPr>
            <a:solidFill>
              <a:schemeClr val="accent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Hoja12!$C$14</c:f>
              <c:strCache>
                <c:ptCount val="1"/>
                <c:pt idx="0">
                  <c:v>EN PROCESO EXTINCION </c:v>
                </c:pt>
              </c:strCache>
            </c:strRef>
          </c:cat>
          <c:val>
            <c:numRef>
              <c:f>Hoja12!$C$20</c:f>
              <c:numCache>
                <c:formatCode>_-* #,##0_-;\-* #,##0_-;_-* "-"??_-;_-@_-</c:formatCode>
                <c:ptCount val="1"/>
                <c:pt idx="0">
                  <c:v>225</c:v>
                </c:pt>
              </c:numCache>
            </c:numRef>
          </c:val>
          <c:extLst>
            <c:ext xmlns:c16="http://schemas.microsoft.com/office/drawing/2014/chart" uri="{C3380CC4-5D6E-409C-BE32-E72D297353CC}">
              <c16:uniqueId val="{00000006-89AB-4799-B5D6-0E1FB999414F}"/>
            </c:ext>
          </c:extLst>
        </c:ser>
        <c:dLbls>
          <c:showLegendKey val="0"/>
          <c:showVal val="0"/>
          <c:showCatName val="0"/>
          <c:showSerName val="0"/>
          <c:showPercent val="0"/>
          <c:showBubbleSize val="0"/>
        </c:dLbls>
        <c:gapWidth val="150"/>
        <c:shape val="box"/>
        <c:axId val="648948408"/>
        <c:axId val="648949720"/>
        <c:axId val="718191856"/>
      </c:bar3DChart>
      <c:catAx>
        <c:axId val="648948408"/>
        <c:scaling>
          <c:orientation val="minMax"/>
        </c:scaling>
        <c:delete val="1"/>
        <c:axPos val="b"/>
        <c:numFmt formatCode="General" sourceLinked="1"/>
        <c:majorTickMark val="none"/>
        <c:minorTickMark val="none"/>
        <c:tickLblPos val="nextTo"/>
        <c:crossAx val="648949720"/>
        <c:crosses val="autoZero"/>
        <c:auto val="1"/>
        <c:lblAlgn val="ctr"/>
        <c:lblOffset val="100"/>
        <c:noMultiLvlLbl val="0"/>
      </c:catAx>
      <c:valAx>
        <c:axId val="648949720"/>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48948408"/>
        <c:crosses val="autoZero"/>
        <c:crossBetween val="between"/>
      </c:valAx>
      <c:serAx>
        <c:axId val="718191856"/>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648949720"/>
        <c:crosses val="autoZero"/>
      </c:ser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inversiones  RECURSOS PROPIOS JULIO 2020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1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Hoja11!$C$70</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436-4436-9CAF-B0FAF1A7F073}"/>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436-4436-9CAF-B0FAF1A7F073}"/>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178C143-DAFE-44EE-8E36-AF7B6FE1E865}" type="CATEGORYNAME">
                      <a:rPr lang="en-US"/>
                      <a:pPr>
                        <a:defRPr/>
                      </a:pPr>
                      <a:t>[NOMBRE DE CATEGORÍA]</a:t>
                    </a:fld>
                    <a:r>
                      <a:rPr lang="en-US" baseline="0"/>
                      <a:t>, </a:t>
                    </a:r>
                    <a:fld id="{FCBF1338-FA72-4998-BF3E-F3B533752BE6}" type="VALUE">
                      <a:rPr lang="en-US" baseline="0"/>
                      <a:pPr>
                        <a:defRPr/>
                      </a:pPr>
                      <a:t>[VALOR]</a:t>
                    </a:fld>
                    <a:r>
                      <a:rPr lang="en-US" baseline="0"/>
                      <a:t>, 8.07%</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436-4436-9CAF-B0FAF1A7F073}"/>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D410D3C-9040-4EBE-8B12-11DCAFCCF6C0}" type="CATEGORYNAME">
                      <a:rPr lang="en-US"/>
                      <a:pPr>
                        <a:defRPr>
                          <a:solidFill>
                            <a:schemeClr val="accent1"/>
                          </a:solidFill>
                        </a:defRPr>
                      </a:pPr>
                      <a:t>[NOMBRE DE CATEGORÍA]</a:t>
                    </a:fld>
                    <a:r>
                      <a:rPr lang="en-US" baseline="0"/>
                      <a:t>, </a:t>
                    </a:r>
                    <a:fld id="{B7A68116-E418-43C1-A8D9-1792470E3527}" type="VALUE">
                      <a:rPr lang="en-US" baseline="0"/>
                      <a:pPr>
                        <a:defRPr>
                          <a:solidFill>
                            <a:schemeClr val="accent1"/>
                          </a:solidFill>
                        </a:defRPr>
                      </a:pPr>
                      <a:t>[VALOR]</a:t>
                    </a:fld>
                    <a:r>
                      <a:rPr lang="en-US" baseline="0"/>
                      <a:t>, 91.93%</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436-4436-9CAF-B0FAF1A7F073}"/>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Hoja11!$B$71:$B$72</c:f>
              <c:strCache>
                <c:ptCount val="2"/>
                <c:pt idx="0">
                  <c:v>Bancos Nacionales</c:v>
                </c:pt>
                <c:pt idx="1">
                  <c:v>FIC</c:v>
                </c:pt>
              </c:strCache>
            </c:strRef>
          </c:cat>
          <c:val>
            <c:numRef>
              <c:f>Hoja11!$C$71:$C$72</c:f>
              <c:numCache>
                <c:formatCode>_(* #,##0.00_);_(* \(#,##0.00\);_(* "-"??_);_(@_)</c:formatCode>
                <c:ptCount val="2"/>
                <c:pt idx="0">
                  <c:v>720</c:v>
                </c:pt>
                <c:pt idx="1">
                  <c:v>8205</c:v>
                </c:pt>
              </c:numCache>
            </c:numRef>
          </c:val>
          <c:extLst>
            <c:ext xmlns:c16="http://schemas.microsoft.com/office/drawing/2014/chart" uri="{C3380CC4-5D6E-409C-BE32-E72D297353CC}">
              <c16:uniqueId val="{00000004-0436-4436-9CAF-B0FAF1A7F073}"/>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a:t>
            </a:r>
            <a:r>
              <a:rPr lang="en-US" baseline="0"/>
              <a:t> PORTAfolio inversiones </a:t>
            </a:r>
            <a:r>
              <a:rPr lang="en-US"/>
              <a:t>RECURSOS TERCEROS julio 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Hoja11!$M$70</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DC66-4575-8EC0-E510AE1FABD2}"/>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DC66-4575-8EC0-E510AE1FABD2}"/>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ACB8DAA-AADF-4509-B370-B47257A850BD}" type="CATEGORYNAME">
                      <a:rPr lang="en-US"/>
                      <a:pPr>
                        <a:defRPr/>
                      </a:pPr>
                      <a:t>[NOMBRE DE CATEGORÍA]</a:t>
                    </a:fld>
                    <a:r>
                      <a:rPr lang="en-US" baseline="0"/>
                      <a:t>, </a:t>
                    </a:r>
                    <a:fld id="{3159D17B-E976-450B-9FF3-7FA233E453E2}" type="VALUE">
                      <a:rPr lang="en-US" baseline="0"/>
                      <a:pPr>
                        <a:defRPr/>
                      </a:pPr>
                      <a:t>[VALOR]</a:t>
                    </a:fld>
                    <a:r>
                      <a:rPr lang="en-US" baseline="0"/>
                      <a:t>, 3.73%</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C66-4575-8EC0-E510AE1FABD2}"/>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B1D41519-B658-4A09-9265-764FD08EDE1E}" type="CATEGORYNAME">
                      <a:rPr lang="en-US"/>
                      <a:pPr>
                        <a:defRPr>
                          <a:solidFill>
                            <a:schemeClr val="accent1"/>
                          </a:solidFill>
                        </a:defRPr>
                      </a:pPr>
                      <a:t>[NOMBRE DE CATEGORÍA]</a:t>
                    </a:fld>
                    <a:r>
                      <a:rPr lang="en-US" baseline="0"/>
                      <a:t>, </a:t>
                    </a:r>
                    <a:fld id="{558328AE-34AF-4CA8-8EE7-0BD719502969}" type="VALUE">
                      <a:rPr lang="en-US" baseline="0"/>
                      <a:pPr>
                        <a:defRPr>
                          <a:solidFill>
                            <a:schemeClr val="accent1"/>
                          </a:solidFill>
                        </a:defRPr>
                      </a:pPr>
                      <a:t>[VALOR]</a:t>
                    </a:fld>
                    <a:r>
                      <a:rPr lang="en-US" baseline="0"/>
                      <a:t>, 96.27%</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C66-4575-8EC0-E510AE1FABD2}"/>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Hoja11!$L$71:$L$72</c:f>
              <c:strCache>
                <c:ptCount val="2"/>
                <c:pt idx="0">
                  <c:v>Bancos Nacionales</c:v>
                </c:pt>
                <c:pt idx="1">
                  <c:v>FIC</c:v>
                </c:pt>
              </c:strCache>
            </c:strRef>
          </c:cat>
          <c:val>
            <c:numRef>
              <c:f>Hoja11!$M$71:$M$72</c:f>
              <c:numCache>
                <c:formatCode>_(* #,##0.00_);_(* \(#,##0.00\);_(* "-"??_);_(@_)</c:formatCode>
                <c:ptCount val="2"/>
                <c:pt idx="0">
                  <c:v>221</c:v>
                </c:pt>
                <c:pt idx="1">
                  <c:v>5703</c:v>
                </c:pt>
              </c:numCache>
            </c:numRef>
          </c:val>
          <c:extLst>
            <c:ext xmlns:c16="http://schemas.microsoft.com/office/drawing/2014/chart" uri="{C3380CC4-5D6E-409C-BE32-E72D297353CC}">
              <c16:uniqueId val="{00000004-DC66-4575-8EC0-E510AE1FABD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r>
              <a:rPr lang="es-CO" sz="1800" b="1" dirty="0">
                <a:solidFill>
                  <a:schemeClr val="accent1">
                    <a:lumMod val="75000"/>
                  </a:schemeClr>
                </a:solidFill>
                <a:latin typeface="Arial Narrow" panose="020B0606020202030204" pitchFamily="34" charset="0"/>
              </a:rPr>
              <a:t>Recaudo</a:t>
            </a:r>
            <a:r>
              <a:rPr lang="es-CO" sz="1800" b="1" baseline="0" dirty="0">
                <a:solidFill>
                  <a:schemeClr val="accent1">
                    <a:lumMod val="75000"/>
                  </a:schemeClr>
                </a:solidFill>
                <a:latin typeface="Arial Narrow" panose="020B0606020202030204" pitchFamily="34" charset="0"/>
              </a:rPr>
              <a:t> total contratos de arrendamiento mensual </a:t>
            </a:r>
            <a:endParaRPr lang="es-CO" sz="1800" b="1" dirty="0">
              <a:solidFill>
                <a:schemeClr val="accent1">
                  <a:lumMod val="75000"/>
                </a:schemeClr>
              </a:solidFill>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accent1">
                  <a:lumMod val="75000"/>
                </a:schemeClr>
              </a:solidFill>
              <a:latin typeface="Arial Narrow" panose="020B0606020202030204" pitchFamily="34" charset="0"/>
              <a:ea typeface="+mn-ea"/>
              <a:cs typeface="+mn-cs"/>
            </a:defRPr>
          </a:pPr>
          <a:endParaRPr lang="es-CO"/>
        </a:p>
      </c:txPr>
    </c:title>
    <c:autoTitleDeleted val="0"/>
    <c:plotArea>
      <c:layout>
        <c:manualLayout>
          <c:layoutTarget val="inner"/>
          <c:xMode val="edge"/>
          <c:yMode val="edge"/>
          <c:x val="2.221885042817013E-2"/>
          <c:y val="0.15452973545185547"/>
          <c:w val="0.95556229914365975"/>
          <c:h val="0.63245454366260989"/>
        </c:manualLayout>
      </c:layout>
      <c:barChart>
        <c:barDir val="col"/>
        <c:grouping val="clustered"/>
        <c:varyColors val="0"/>
        <c:ser>
          <c:idx val="0"/>
          <c:order val="0"/>
          <c:tx>
            <c:strRef>
              <c:f>'control recaudos'!$B$1</c:f>
              <c:strCache>
                <c:ptCount val="1"/>
                <c:pt idx="0">
                  <c:v>2016</c:v>
                </c:pt>
              </c:strCache>
            </c:strRef>
          </c:tx>
          <c:spPr>
            <a:solidFill>
              <a:schemeClr val="accent4">
                <a:lumMod val="60000"/>
                <a:lumOff val="40000"/>
              </a:schemeClr>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recaudos'!$B$2:$B$13</c:f>
              <c:numCache>
                <c:formatCode>#,##0,,</c:formatCode>
                <c:ptCount val="12"/>
                <c:pt idx="0">
                  <c:v>1714808767</c:v>
                </c:pt>
                <c:pt idx="1">
                  <c:v>1744804525</c:v>
                </c:pt>
                <c:pt idx="2">
                  <c:v>1635486239</c:v>
                </c:pt>
                <c:pt idx="3">
                  <c:v>1983191913</c:v>
                </c:pt>
                <c:pt idx="4">
                  <c:v>1962584602</c:v>
                </c:pt>
                <c:pt idx="5">
                  <c:v>1849333146</c:v>
                </c:pt>
                <c:pt idx="6">
                  <c:v>2534653122</c:v>
                </c:pt>
                <c:pt idx="7">
                  <c:v>2318232197</c:v>
                </c:pt>
                <c:pt idx="8">
                  <c:v>1478139421</c:v>
                </c:pt>
                <c:pt idx="9">
                  <c:v>2303016898</c:v>
                </c:pt>
                <c:pt idx="10">
                  <c:v>2375606105.1599998</c:v>
                </c:pt>
                <c:pt idx="11">
                  <c:v>2859172739.6000023</c:v>
                </c:pt>
              </c:numCache>
            </c:numRef>
          </c:val>
          <c:extLst>
            <c:ext xmlns:c16="http://schemas.microsoft.com/office/drawing/2014/chart" uri="{C3380CC4-5D6E-409C-BE32-E72D297353CC}">
              <c16:uniqueId val="{00000000-C9E5-4893-9174-ED8CA5408977}"/>
            </c:ext>
          </c:extLst>
        </c:ser>
        <c:ser>
          <c:idx val="1"/>
          <c:order val="1"/>
          <c:tx>
            <c:strRef>
              <c:f>'control recaudos'!$C$1</c:f>
              <c:strCache>
                <c:ptCount val="1"/>
                <c:pt idx="0">
                  <c:v>2017</c:v>
                </c:pt>
              </c:strCache>
            </c:strRef>
          </c:tx>
          <c:spPr>
            <a:solidFill>
              <a:schemeClr val="accent2"/>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recaudos'!$C$2:$C$13</c:f>
              <c:numCache>
                <c:formatCode>#,##0,,</c:formatCode>
                <c:ptCount val="12"/>
                <c:pt idx="0">
                  <c:v>3267789525</c:v>
                </c:pt>
                <c:pt idx="1">
                  <c:v>2435014420</c:v>
                </c:pt>
                <c:pt idx="2">
                  <c:v>2649966665</c:v>
                </c:pt>
                <c:pt idx="3">
                  <c:v>2280138981</c:v>
                </c:pt>
                <c:pt idx="4">
                  <c:v>3379691879</c:v>
                </c:pt>
                <c:pt idx="5">
                  <c:v>2658355603.3266993</c:v>
                </c:pt>
                <c:pt idx="6">
                  <c:v>3297055272.3131003</c:v>
                </c:pt>
                <c:pt idx="7">
                  <c:v>2789816776.1567998</c:v>
                </c:pt>
                <c:pt idx="8">
                  <c:v>2900549294.4491</c:v>
                </c:pt>
                <c:pt idx="9">
                  <c:v>2454404213.1843004</c:v>
                </c:pt>
                <c:pt idx="10">
                  <c:v>3763369529.8859997</c:v>
                </c:pt>
                <c:pt idx="11">
                  <c:v>3287082689.9640002</c:v>
                </c:pt>
              </c:numCache>
            </c:numRef>
          </c:val>
          <c:extLst>
            <c:ext xmlns:c16="http://schemas.microsoft.com/office/drawing/2014/chart" uri="{C3380CC4-5D6E-409C-BE32-E72D297353CC}">
              <c16:uniqueId val="{00000001-C9E5-4893-9174-ED8CA5408977}"/>
            </c:ext>
          </c:extLst>
        </c:ser>
        <c:ser>
          <c:idx val="2"/>
          <c:order val="2"/>
          <c:tx>
            <c:strRef>
              <c:f>'control recaudos'!$D$1</c:f>
              <c:strCache>
                <c:ptCount val="1"/>
                <c:pt idx="0">
                  <c:v>2018</c:v>
                </c:pt>
              </c:strCache>
            </c:strRef>
          </c:tx>
          <c:spPr>
            <a:solidFill>
              <a:schemeClr val="accent3"/>
            </a:solidFill>
            <a:ln>
              <a:noFill/>
            </a:ln>
            <a:effectLst/>
          </c:spPr>
          <c:invertIfNegative val="0"/>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recaudos'!$D$2:$D$13</c:f>
              <c:numCache>
                <c:formatCode>#,##0,,</c:formatCode>
                <c:ptCount val="12"/>
                <c:pt idx="0">
                  <c:v>3050827275.0937004</c:v>
                </c:pt>
                <c:pt idx="1">
                  <c:v>3007118569.5126004</c:v>
                </c:pt>
                <c:pt idx="2">
                  <c:v>3190298695.0195999</c:v>
                </c:pt>
                <c:pt idx="3">
                  <c:v>3742273467.1982002</c:v>
                </c:pt>
                <c:pt idx="4">
                  <c:v>5005604075.8903008</c:v>
                </c:pt>
                <c:pt idx="5">
                  <c:v>4425749035.2788</c:v>
                </c:pt>
                <c:pt idx="6">
                  <c:v>5330706776.6821995</c:v>
                </c:pt>
                <c:pt idx="7">
                  <c:v>4604990155.6952</c:v>
                </c:pt>
                <c:pt idx="8">
                  <c:v>5285344124.0436001</c:v>
                </c:pt>
                <c:pt idx="9">
                  <c:v>5449101732.0861006</c:v>
                </c:pt>
                <c:pt idx="10">
                  <c:v>4618784399.3831005</c:v>
                </c:pt>
                <c:pt idx="11">
                  <c:v>6733770856.138299</c:v>
                </c:pt>
              </c:numCache>
            </c:numRef>
          </c:val>
          <c:extLst>
            <c:ext xmlns:c16="http://schemas.microsoft.com/office/drawing/2014/chart" uri="{C3380CC4-5D6E-409C-BE32-E72D297353CC}">
              <c16:uniqueId val="{00000002-C9E5-4893-9174-ED8CA5408977}"/>
            </c:ext>
          </c:extLst>
        </c:ser>
        <c:ser>
          <c:idx val="3"/>
          <c:order val="3"/>
          <c:tx>
            <c:strRef>
              <c:f>'control recaudos'!$E$1</c:f>
              <c:strCache>
                <c:ptCount val="1"/>
                <c:pt idx="0">
                  <c:v>2019</c:v>
                </c:pt>
              </c:strCache>
            </c:strRef>
          </c:tx>
          <c:spPr>
            <a:solidFill>
              <a:schemeClr val="accent6">
                <a:lumMod val="75000"/>
              </a:schemeClr>
            </a:solidFill>
            <a:ln>
              <a:noFill/>
            </a:ln>
            <a:effectLst/>
          </c:spPr>
          <c:invertIfNegative val="0"/>
          <c:dLbls>
            <c:dLbl>
              <c:idx val="0"/>
              <c:layout>
                <c:manualLayout>
                  <c:x val="-3.1520874761359674E-2"/>
                  <c:y val="-3.93894572101781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9E5-4893-9174-ED8CA5408977}"/>
                </c:ext>
              </c:extLst>
            </c:dLbl>
            <c:dLbl>
              <c:idx val="1"/>
              <c:layout>
                <c:manualLayout>
                  <c:x val="-2.311530815833043E-2"/>
                  <c:y val="-7.221317067261673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9E5-4893-9174-ED8CA5408977}"/>
                </c:ext>
              </c:extLst>
            </c:dLbl>
            <c:dLbl>
              <c:idx val="11"/>
              <c:layout>
                <c:manualLayout>
                  <c:x val="6.0596864804098871E-3"/>
                  <c:y val="-8.6180349264688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9E5-4893-9174-ED8CA540897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6">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recaudos'!$E$2:$E$13</c:f>
              <c:numCache>
                <c:formatCode>#,##0,,</c:formatCode>
                <c:ptCount val="12"/>
                <c:pt idx="0">
                  <c:v>2815330534.7291999</c:v>
                </c:pt>
                <c:pt idx="1">
                  <c:v>4911435162.8724003</c:v>
                </c:pt>
                <c:pt idx="2">
                  <c:v>6702372286.7846012</c:v>
                </c:pt>
                <c:pt idx="3">
                  <c:v>6940889415.1637001</c:v>
                </c:pt>
                <c:pt idx="4">
                  <c:v>5488462813.2792997</c:v>
                </c:pt>
                <c:pt idx="5">
                  <c:v>5779818969.9204998</c:v>
                </c:pt>
                <c:pt idx="6">
                  <c:v>5975812055.9949989</c:v>
                </c:pt>
                <c:pt idx="7">
                  <c:v>6136968229.6274996</c:v>
                </c:pt>
                <c:pt idx="8">
                  <c:v>6850491439.7905998</c:v>
                </c:pt>
                <c:pt idx="9">
                  <c:v>8919940112.5061989</c:v>
                </c:pt>
                <c:pt idx="10">
                  <c:v>5793214002.4315004</c:v>
                </c:pt>
                <c:pt idx="11">
                  <c:v>5952877869.3682995</c:v>
                </c:pt>
              </c:numCache>
            </c:numRef>
          </c:val>
          <c:extLst>
            <c:ext xmlns:c16="http://schemas.microsoft.com/office/drawing/2014/chart" uri="{C3380CC4-5D6E-409C-BE32-E72D297353CC}">
              <c16:uniqueId val="{00000006-C9E5-4893-9174-ED8CA5408977}"/>
            </c:ext>
          </c:extLst>
        </c:ser>
        <c:ser>
          <c:idx val="4"/>
          <c:order val="4"/>
          <c:tx>
            <c:strRef>
              <c:f>'control recaudos'!$F$1</c:f>
              <c:strCache>
                <c:ptCount val="1"/>
                <c:pt idx="0">
                  <c:v>2020</c:v>
                </c:pt>
              </c:strCache>
            </c:strRef>
          </c:tx>
          <c:spPr>
            <a:solidFill>
              <a:schemeClr val="accent5"/>
            </a:solidFill>
            <a:ln>
              <a:noFill/>
            </a:ln>
            <a:effectLst/>
          </c:spPr>
          <c:invertIfNegative val="0"/>
          <c:dLbls>
            <c:dLbl>
              <c:idx val="2"/>
              <c:layout>
                <c:manualLayout>
                  <c:x val="2.4238745921640107E-2"/>
                  <c:y val="-7.523594371808253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9E5-4893-9174-ED8CA5408977}"/>
                </c:ext>
              </c:extLst>
            </c:dLbl>
            <c:dLbl>
              <c:idx val="3"/>
              <c:layout>
                <c:manualLayout>
                  <c:x val="2.9288484655315208E-2"/>
                  <c:y val="-8.2076523109226723E-3"/>
                </c:manualLayout>
              </c:layout>
              <c:showLegendKey val="0"/>
              <c:showVal val="1"/>
              <c:showCatName val="0"/>
              <c:showSerName val="0"/>
              <c:showPercent val="0"/>
              <c:showBubbleSize val="0"/>
              <c:extLst>
                <c:ext xmlns:c15="http://schemas.microsoft.com/office/drawing/2012/chart" uri="{CE6537A1-D6FC-4f65-9D91-7224C49458BB}">
                  <c15:layout>
                    <c:manualLayout>
                      <c:w val="6.7939264446308489E-2"/>
                      <c:h val="6.8821164627086609E-2"/>
                    </c:manualLayout>
                  </c15:layout>
                </c:ext>
                <c:ext xmlns:c16="http://schemas.microsoft.com/office/drawing/2014/chart" uri="{C3380CC4-5D6E-409C-BE32-E72D297353CC}">
                  <c16:uniqueId val="{00000008-C9E5-4893-9174-ED8CA5408977}"/>
                </c:ext>
              </c:extLst>
            </c:dLbl>
            <c:dLbl>
              <c:idx val="4"/>
              <c:layout>
                <c:manualLayout>
                  <c:x val="3.4338223388990202E-2"/>
                  <c:y val="3.69344353991519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9E5-4893-9174-ED8CA5408977}"/>
                </c:ext>
              </c:extLst>
            </c:dLbl>
            <c:dLbl>
              <c:idx val="5"/>
              <c:layout>
                <c:manualLayout>
                  <c:x val="2.670582960923687E-2"/>
                  <c:y val="1.23114784663840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9E5-4893-9174-ED8CA5408977}"/>
                </c:ext>
              </c:extLst>
            </c:dLbl>
            <c:dLbl>
              <c:idx val="6"/>
              <c:layout>
                <c:manualLayout>
                  <c:x val="3.3827384171700184E-2"/>
                  <c:y val="3.84245758856493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9E5-4893-9174-ED8CA540897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2">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'control recaudos'!$A$2:$A$13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'control recaudos'!$F$2:$F$13</c:f>
              <c:numCache>
                <c:formatCode>#,##0,,</c:formatCode>
                <c:ptCount val="12"/>
                <c:pt idx="0">
                  <c:v>6859437769.6499996</c:v>
                </c:pt>
                <c:pt idx="1">
                  <c:v>6394743680.21</c:v>
                </c:pt>
                <c:pt idx="2">
                  <c:v>4641640440.3400002</c:v>
                </c:pt>
                <c:pt idx="3">
                  <c:v>4544127712.0999994</c:v>
                </c:pt>
                <c:pt idx="4">
                  <c:v>4977166751.75</c:v>
                </c:pt>
                <c:pt idx="5">
                  <c:v>4751770226.1599998</c:v>
                </c:pt>
                <c:pt idx="6">
                  <c:v>5875072416.4399996</c:v>
                </c:pt>
              </c:numCache>
            </c:numRef>
          </c:val>
          <c:extLst>
            <c:ext xmlns:c16="http://schemas.microsoft.com/office/drawing/2014/chart" uri="{C3380CC4-5D6E-409C-BE32-E72D297353CC}">
              <c16:uniqueId val="{0000000C-C9E5-4893-9174-ED8CA5408977}"/>
            </c:ext>
          </c:extLst>
        </c:ser>
        <c:dLbls>
          <c:showLegendKey val="0"/>
          <c:showVal val="0"/>
          <c:showCatName val="0"/>
          <c:showSerName val="0"/>
          <c:showPercent val="0"/>
          <c:showBubbleSize val="0"/>
        </c:dLbls>
        <c:gapWidth val="219"/>
        <c:overlap val="-27"/>
        <c:axId val="716159087"/>
        <c:axId val="624153663"/>
      </c:barChart>
      <c:catAx>
        <c:axId val="716159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2">
                    <a:lumMod val="75000"/>
                  </a:schemeClr>
                </a:solidFill>
                <a:latin typeface="Arial Narrow" panose="020B0606020202030204" pitchFamily="34" charset="0"/>
                <a:ea typeface="+mn-ea"/>
                <a:cs typeface="+mn-cs"/>
              </a:defRPr>
            </a:pPr>
            <a:endParaRPr lang="es-CO"/>
          </a:p>
        </c:txPr>
        <c:crossAx val="624153663"/>
        <c:crosses val="autoZero"/>
        <c:auto val="1"/>
        <c:lblAlgn val="ctr"/>
        <c:lblOffset val="100"/>
        <c:noMultiLvlLbl val="0"/>
      </c:catAx>
      <c:valAx>
        <c:axId val="624153663"/>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716159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2">
                  <a:lumMod val="75000"/>
                </a:schemeClr>
              </a:solidFill>
              <a:latin typeface="Arial Narrow" panose="020B0606020202030204" pitchFamily="34" charset="0"/>
              <a:ea typeface="+mn-ea"/>
              <a:cs typeface="+mn-cs"/>
            </a:defRPr>
          </a:pPr>
          <a:endParaRPr lang="es-CO"/>
        </a:p>
      </c:txPr>
    </c:legend>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s-CO" sz="2000" b="1" dirty="0">
                <a:solidFill>
                  <a:schemeClr val="accent1">
                    <a:lumMod val="75000"/>
                  </a:schemeClr>
                </a:solidFill>
                <a:latin typeface="Arial Narrow" panose="020B0606020202030204" pitchFamily="34" charset="0"/>
              </a:rPr>
              <a:t>Valor acumulado del recaudo por</a:t>
            </a:r>
            <a:r>
              <a:rPr lang="es-CO" sz="2000" b="1" baseline="0" dirty="0">
                <a:solidFill>
                  <a:schemeClr val="accent1">
                    <a:lumMod val="75000"/>
                  </a:schemeClr>
                </a:solidFill>
                <a:latin typeface="Arial Narrow" panose="020B0606020202030204" pitchFamily="34" charset="0"/>
              </a:rPr>
              <a:t> año</a:t>
            </a:r>
            <a:endParaRPr lang="es-CO" sz="2000" b="1" dirty="0">
              <a:solidFill>
                <a:schemeClr val="accent1">
                  <a:lumMod val="75000"/>
                </a:schemeClr>
              </a:solidFill>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manualLayout>
          <c:layoutTarget val="inner"/>
          <c:xMode val="edge"/>
          <c:yMode val="edge"/>
          <c:x val="2.3805979393456762E-2"/>
          <c:y val="0.27807973049530837"/>
          <c:w val="0.95635570444532925"/>
          <c:h val="0.48129272870464207"/>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0-1E56-4DF8-A23A-717CC074A4F0}"/>
              </c:ext>
            </c:extLst>
          </c:dPt>
          <c:dPt>
            <c:idx val="1"/>
            <c:invertIfNegative val="0"/>
            <c:bubble3D val="0"/>
            <c:spPr>
              <a:solidFill>
                <a:schemeClr val="bg1">
                  <a:lumMod val="75000"/>
                </a:schemeClr>
              </a:solidFill>
              <a:ln>
                <a:noFill/>
              </a:ln>
              <a:effectLst/>
            </c:spPr>
            <c:extLst>
              <c:ext xmlns:c16="http://schemas.microsoft.com/office/drawing/2014/chart" uri="{C3380CC4-5D6E-409C-BE32-E72D297353CC}">
                <c16:uniqueId val="{00000001-1E56-4DF8-A23A-717CC074A4F0}"/>
              </c:ext>
            </c:extLst>
          </c:dPt>
          <c:dPt>
            <c:idx val="2"/>
            <c:invertIfNegative val="0"/>
            <c:bubble3D val="0"/>
            <c:spPr>
              <a:solidFill>
                <a:schemeClr val="bg1">
                  <a:lumMod val="75000"/>
                </a:schemeClr>
              </a:solidFill>
              <a:ln>
                <a:noFill/>
              </a:ln>
              <a:effectLst/>
            </c:spPr>
            <c:extLst>
              <c:ext xmlns:c16="http://schemas.microsoft.com/office/drawing/2014/chart" uri="{C3380CC4-5D6E-409C-BE32-E72D297353CC}">
                <c16:uniqueId val="{00000002-1E56-4DF8-A23A-717CC074A4F0}"/>
              </c:ext>
            </c:extLst>
          </c:dPt>
          <c:dPt>
            <c:idx val="3"/>
            <c:invertIfNegative val="0"/>
            <c:bubble3D val="0"/>
            <c:spPr>
              <a:solidFill>
                <a:schemeClr val="bg1">
                  <a:lumMod val="75000"/>
                </a:schemeClr>
              </a:solidFill>
              <a:ln>
                <a:noFill/>
              </a:ln>
              <a:effectLst/>
            </c:spPr>
            <c:extLst>
              <c:ext xmlns:c16="http://schemas.microsoft.com/office/drawing/2014/chart" uri="{C3380CC4-5D6E-409C-BE32-E72D297353CC}">
                <c16:uniqueId val="{00000003-1E56-4DF8-A23A-717CC074A4F0}"/>
              </c:ext>
            </c:extLst>
          </c:dPt>
          <c:dLbls>
            <c:dLbl>
              <c:idx val="4"/>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6="http://schemas.microsoft.com/office/drawing/2014/chart" uri="{C3380CC4-5D6E-409C-BE32-E72D297353CC}">
                  <c16:uniqueId val="{00000004-1E56-4DF8-A23A-717CC074A4F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lumMod val="50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'control recaudos'!$A$28:$E$28</c:f>
              <c:numCache>
                <c:formatCode>General</c:formatCode>
                <c:ptCount val="5"/>
                <c:pt idx="0">
                  <c:v>2016</c:v>
                </c:pt>
                <c:pt idx="1">
                  <c:v>2017</c:v>
                </c:pt>
                <c:pt idx="2">
                  <c:v>2018</c:v>
                </c:pt>
                <c:pt idx="3">
                  <c:v>2019</c:v>
                </c:pt>
                <c:pt idx="4">
                  <c:v>2020</c:v>
                </c:pt>
              </c:numCache>
            </c:numRef>
          </c:cat>
          <c:val>
            <c:numRef>
              <c:f>'control recaudos'!$A$29:$E$29</c:f>
              <c:numCache>
                <c:formatCode>#,##0,,</c:formatCode>
                <c:ptCount val="5"/>
                <c:pt idx="0">
                  <c:v>24759029674.760002</c:v>
                </c:pt>
                <c:pt idx="1">
                  <c:v>35163234849.279991</c:v>
                </c:pt>
                <c:pt idx="2">
                  <c:v>54444569162.021698</c:v>
                </c:pt>
                <c:pt idx="3">
                  <c:v>72267612892.468811</c:v>
                </c:pt>
                <c:pt idx="4">
                  <c:v>38043958996.650002</c:v>
                </c:pt>
              </c:numCache>
            </c:numRef>
          </c:val>
          <c:extLst>
            <c:ext xmlns:c16="http://schemas.microsoft.com/office/drawing/2014/chart" uri="{C3380CC4-5D6E-409C-BE32-E72D297353CC}">
              <c16:uniqueId val="{00000000-3FC0-4592-8F74-72C154D923A7}"/>
            </c:ext>
          </c:extLst>
        </c:ser>
        <c:dLbls>
          <c:showLegendKey val="0"/>
          <c:showVal val="0"/>
          <c:showCatName val="0"/>
          <c:showSerName val="0"/>
          <c:showPercent val="0"/>
          <c:showBubbleSize val="0"/>
        </c:dLbls>
        <c:gapWidth val="73"/>
        <c:overlap val="-27"/>
        <c:axId val="540406847"/>
        <c:axId val="636591535"/>
      </c:barChart>
      <c:catAx>
        <c:axId val="540406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636591535"/>
        <c:crosses val="autoZero"/>
        <c:auto val="1"/>
        <c:lblAlgn val="ctr"/>
        <c:lblOffset val="100"/>
        <c:noMultiLvlLbl val="0"/>
      </c:catAx>
      <c:valAx>
        <c:axId val="636591535"/>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540406847"/>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[01_Recaudos Vigencia 2020.xlsx]RESUMEN!TablaDinámica1</c:name>
    <c:fmtId val="16"/>
  </c:pivotSource>
  <c:chart>
    <c:autoTitleDeleted val="1"/>
    <c:pivotFmts>
      <c:pivotFmt>
        <c:idx val="0"/>
        <c:spPr>
          <a:solidFill>
            <a:schemeClr val="accent1"/>
          </a:solidFill>
          <a:ln>
            <a:noFill/>
          </a:ln>
          <a:effectLst/>
        </c:spPr>
        <c:marker>
          <c:symbol val="none"/>
        </c:marker>
        <c:dLbl>
          <c:idx val="0"/>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dLbl>
          <c:idx val="0"/>
          <c:layout>
            <c:manualLayout>
              <c:x val="1.372585804850902E-2"/>
              <c:y val="-4.079729260171622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3"/>
          </a:solidFill>
          <a:ln>
            <a:noFill/>
          </a:ln>
          <a:effectLst/>
        </c:spPr>
        <c:dLbl>
          <c:idx val="0"/>
          <c:layout>
            <c:manualLayout>
              <c:x val="2.9739359105102853E-2"/>
              <c:y val="-3.399774383476347E-3"/>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4"/>
          </a:solidFill>
          <a:ln>
            <a:noFill/>
          </a:ln>
          <a:effectLst/>
        </c:spPr>
        <c:dLbl>
          <c:idx val="0"/>
          <c:layout>
            <c:manualLayout>
              <c:x val="8.6289278683331968E-3"/>
              <c:y val="-2.6925821749779477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dLbl>
          <c:idx val="0"/>
          <c:layout>
            <c:manualLayout>
              <c:x val="3.4314645121272551E-3"/>
              <c:y val="-8.4994359586908735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2"/>
          </a:solidFill>
          <a:ln>
            <a:noFill/>
          </a:ln>
          <a:effectLst/>
        </c:spPr>
        <c:dLbl>
          <c:idx val="0"/>
          <c:layout>
            <c:manualLayout>
              <c:x val="2.5164073088933203E-2"/>
              <c:y val="-6.2328477006514623E-17"/>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3"/>
          </a:solidFill>
          <a:ln>
            <a:noFill/>
          </a:ln>
          <a:effectLst/>
        </c:spPr>
        <c:dLbl>
          <c:idx val="0"/>
          <c:layout>
            <c:manualLayout>
              <c:x val="2.1732608576805906E-2"/>
              <c:y val="-3.059796945128718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4"/>
          </a:solidFill>
          <a:ln>
            <a:noFill/>
          </a:ln>
          <a:effectLst/>
        </c:spPr>
        <c:dLbl>
          <c:idx val="0"/>
          <c:layout>
            <c:manualLayout>
              <c:x val="5.3278721475223199E-3"/>
              <c:y val="-3.032565616607228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2"/>
          </a:solidFill>
          <a:ln>
            <a:noFill/>
          </a:ln>
          <a:effectLst/>
        </c:spPr>
        <c:dLbl>
          <c:idx val="0"/>
          <c:layout>
            <c:manualLayout>
              <c:x val="1.1438215040423764E-3"/>
              <c:y val="-7.4795036436479639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dLbl>
          <c:idx val="0"/>
          <c:layout>
            <c:manualLayout>
              <c:x val="-1.1438215040424182E-3"/>
              <c:y val="-0.14959007287295933"/>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dLbl>
          <c:idx val="0"/>
          <c:layout>
            <c:manualLayout>
              <c:x val="1.372585804850902E-2"/>
              <c:y val="-3.399774383476347E-3"/>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4"/>
          </a:solidFill>
          <a:ln>
            <a:noFill/>
          </a:ln>
          <a:effectLst/>
        </c:spPr>
        <c:dLbl>
          <c:idx val="0"/>
          <c:layout>
            <c:manualLayout>
              <c:x val="1.0294393536381681E-2"/>
              <c:y val="0"/>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dLbl>
          <c:idx val="0"/>
          <c:layout>
            <c:manualLayout>
              <c:x val="-8.3879274649238892E-17"/>
              <c:y val="-9.519368273733772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2"/>
          </a:solidFill>
          <a:ln>
            <a:noFill/>
          </a:ln>
          <a:effectLst/>
        </c:spPr>
        <c:dLbl>
          <c:idx val="0"/>
          <c:layout>
            <c:manualLayout>
              <c:x val="0"/>
              <c:y val="-5.4396390135621552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3"/>
          </a:solidFill>
          <a:ln>
            <a:noFill/>
          </a:ln>
          <a:effectLst/>
        </c:spPr>
        <c:dLbl>
          <c:idx val="0"/>
          <c:layout>
            <c:manualLayout>
              <c:x val="1.372585804850902E-2"/>
              <c:y val="-4.079729260171622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4"/>
          </a:solidFill>
          <a:ln>
            <a:noFill/>
          </a:ln>
          <a:effectLst/>
        </c:spPr>
        <c:dLbl>
          <c:idx val="0"/>
          <c:layout>
            <c:manualLayout>
              <c:x val="1.2582036544466602E-2"/>
              <c:y val="-2.0398646300858081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dLbl>
          <c:idx val="0"/>
          <c:layout>
            <c:manualLayout>
              <c:x val="-8.3879274649238892E-17"/>
              <c:y val="-9.1793908353861364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2"/>
          </a:solidFill>
          <a:ln>
            <a:noFill/>
          </a:ln>
          <a:effectLst/>
        </c:spPr>
        <c:dLbl>
          <c:idx val="0"/>
          <c:layout>
            <c:manualLayout>
              <c:x val="0"/>
              <c:y val="-3.3997743834763471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3"/>
          </a:solidFill>
          <a:ln>
            <a:noFill/>
          </a:ln>
          <a:effectLst/>
        </c:spPr>
        <c:dLbl>
          <c:idx val="0"/>
          <c:layout>
            <c:manualLayout>
              <c:x val="1.1438215040424266E-2"/>
              <c:y val="-2.7198195067810838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4"/>
          </a:solidFill>
          <a:ln>
            <a:noFill/>
          </a:ln>
          <a:effectLst/>
        </c:spPr>
        <c:dLbl>
          <c:idx val="0"/>
          <c:layout>
            <c:manualLayout>
              <c:x val="1.0294393536381681E-2"/>
              <c:y val="-1.3599097533905388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dLbl>
          <c:idx val="0"/>
          <c:layout>
            <c:manualLayout>
              <c:x val="-8.3879274649238892E-17"/>
              <c:y val="-0.10879278027124313"/>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2"/>
          </a:solidFill>
          <a:ln>
            <a:noFill/>
          </a:ln>
          <a:effectLst/>
        </c:spPr>
        <c:dLbl>
          <c:idx val="0"/>
          <c:layout>
            <c:manualLayout>
              <c:x val="1.1438215040424182E-3"/>
              <c:y val="-4.079729260171622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3"/>
          </a:solidFill>
          <a:ln>
            <a:noFill/>
          </a:ln>
          <a:effectLst/>
        </c:spPr>
        <c:dLbl>
          <c:idx val="0"/>
          <c:layout>
            <c:manualLayout>
              <c:x val="1.2582036544466602E-2"/>
              <c:y val="-2.7198195067810776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4"/>
          </a:solidFill>
          <a:ln>
            <a:noFill/>
          </a:ln>
          <a:effectLst/>
        </c:spPr>
        <c:dLbl>
          <c:idx val="0"/>
          <c:layout>
            <c:manualLayout>
              <c:x val="1.1438215040424015E-2"/>
              <c:y val="-1.6998871917381735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dLbl>
          <c:idx val="0"/>
          <c:layout>
            <c:manualLayout>
              <c:x val="0"/>
              <c:y val="-7.4795036436479639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2"/>
          </a:solidFill>
          <a:ln>
            <a:noFill/>
          </a:ln>
          <a:effectLst/>
        </c:spPr>
        <c:dLbl>
          <c:idx val="0"/>
          <c:layout>
            <c:manualLayout>
              <c:x val="6.8629290242543418E-3"/>
              <c:y val="-3.059796945128718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3"/>
          </a:solidFill>
          <a:ln>
            <a:noFill/>
          </a:ln>
          <a:effectLst/>
        </c:spPr>
        <c:dLbl>
          <c:idx val="0"/>
          <c:layout>
            <c:manualLayout>
              <c:x val="1.2582036544466602E-2"/>
              <c:y val="-2.0398646300858081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4"/>
          </a:solidFill>
          <a:ln>
            <a:noFill/>
          </a:ln>
          <a:effectLst/>
        </c:spPr>
        <c:dLbl>
          <c:idx val="0"/>
          <c:layout>
            <c:manualLayout>
              <c:x val="9.1505720323391791E-3"/>
              <c:y val="-3.3997743834764094E-3"/>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c:spPr>
      </c:pivotFmt>
      <c:pivotFmt>
        <c:idx val="38"/>
        <c:spPr>
          <a:solidFill>
            <a:schemeClr val="accent1"/>
          </a:solidFill>
          <a:ln>
            <a:noFill/>
          </a:ln>
          <a:effectLst/>
        </c:spPr>
        <c:marker>
          <c:symbol val="none"/>
        </c:marker>
        <c:dLbl>
          <c:idx val="0"/>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dLbl>
          <c:idx val="0"/>
          <c:layout>
            <c:manualLayout>
              <c:x val="3.4314645121272551E-3"/>
              <c:y val="-8.4994359586908735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dLbl>
          <c:idx val="0"/>
          <c:layout>
            <c:manualLayout>
              <c:x val="-1.1438215040424182E-3"/>
              <c:y val="-0.14959007287295933"/>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dLbl>
          <c:idx val="0"/>
          <c:layout>
            <c:manualLayout>
              <c:x val="-8.3879274649238892E-17"/>
              <c:y val="-9.519368273733772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dLbl>
          <c:idx val="0"/>
          <c:layout>
            <c:manualLayout>
              <c:x val="-8.3879274649238892E-17"/>
              <c:y val="-9.1793908353861364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dLbl>
          <c:idx val="0"/>
          <c:layout>
            <c:manualLayout>
              <c:x val="-8.3879274649238892E-17"/>
              <c:y val="-0.10879278027124313"/>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dLbl>
          <c:idx val="0"/>
          <c:layout>
            <c:manualLayout>
              <c:x val="0"/>
              <c:y val="-7.4795036436479639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2"/>
          </a:solidFill>
          <a:ln>
            <a:noFill/>
          </a:ln>
          <a:effectLst/>
        </c:spPr>
        <c:dLbl>
          <c:idx val="0"/>
          <c:layout>
            <c:manualLayout>
              <c:x val="1.372585804850902E-2"/>
              <c:y val="-4.079729260171622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2"/>
          </a:solidFill>
          <a:ln>
            <a:noFill/>
          </a:ln>
          <a:effectLst/>
        </c:spPr>
        <c:dLbl>
          <c:idx val="0"/>
          <c:layout>
            <c:manualLayout>
              <c:x val="2.5164073088933203E-2"/>
              <c:y val="-6.2328477006514623E-17"/>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2"/>
          </a:solidFill>
          <a:ln>
            <a:noFill/>
          </a:ln>
          <a:effectLst/>
        </c:spPr>
        <c:dLbl>
          <c:idx val="0"/>
          <c:layout>
            <c:manualLayout>
              <c:x val="1.1438215040423764E-3"/>
              <c:y val="-7.4795036436479639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2"/>
          </a:solidFill>
          <a:ln>
            <a:noFill/>
          </a:ln>
          <a:effectLst/>
        </c:spPr>
        <c:dLbl>
          <c:idx val="0"/>
          <c:layout>
            <c:manualLayout>
              <c:x val="0"/>
              <c:y val="-5.4396390135621552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2"/>
          </a:solidFill>
          <a:ln>
            <a:noFill/>
          </a:ln>
          <a:effectLst/>
        </c:spPr>
        <c:dLbl>
          <c:idx val="0"/>
          <c:layout>
            <c:manualLayout>
              <c:x val="0"/>
              <c:y val="-3.3997743834763471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2"/>
          </a:solidFill>
          <a:ln>
            <a:noFill/>
          </a:ln>
          <a:effectLst/>
        </c:spPr>
        <c:dLbl>
          <c:idx val="0"/>
          <c:layout>
            <c:manualLayout>
              <c:x val="1.1438215040424182E-3"/>
              <c:y val="-4.079729260171622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2"/>
          </a:solidFill>
          <a:ln>
            <a:noFill/>
          </a:ln>
          <a:effectLst/>
        </c:spPr>
        <c:dLbl>
          <c:idx val="0"/>
          <c:layout>
            <c:manualLayout>
              <c:x val="6.8629290242543418E-3"/>
              <c:y val="-3.059796945128718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3"/>
          </a:solidFill>
          <a:ln>
            <a:noFill/>
          </a:ln>
          <a:effectLst/>
        </c:spPr>
        <c:dLbl>
          <c:idx val="0"/>
          <c:layout>
            <c:manualLayout>
              <c:x val="2.9739359105102853E-2"/>
              <c:y val="-3.399774383476347E-3"/>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3"/>
          </a:solidFill>
          <a:ln>
            <a:noFill/>
          </a:ln>
          <a:effectLst/>
        </c:spPr>
        <c:dLbl>
          <c:idx val="0"/>
          <c:layout>
            <c:manualLayout>
              <c:x val="2.1732608576805906E-2"/>
              <c:y val="-3.059796945128718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3"/>
          </a:solidFill>
          <a:ln>
            <a:noFill/>
          </a:ln>
          <a:effectLst/>
        </c:spPr>
        <c:dLbl>
          <c:idx val="0"/>
          <c:layout>
            <c:manualLayout>
              <c:x val="1.372585804850902E-2"/>
              <c:y val="-3.399774383476347E-3"/>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3"/>
          </a:solidFill>
          <a:ln>
            <a:noFill/>
          </a:ln>
          <a:effectLst/>
        </c:spPr>
        <c:dLbl>
          <c:idx val="0"/>
          <c:layout>
            <c:manualLayout>
              <c:x val="1.372585804850902E-2"/>
              <c:y val="-4.079729260171622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3"/>
          </a:solidFill>
          <a:ln>
            <a:noFill/>
          </a:ln>
          <a:effectLst/>
        </c:spPr>
        <c:dLbl>
          <c:idx val="0"/>
          <c:layout>
            <c:manualLayout>
              <c:x val="1.1438215040424266E-2"/>
              <c:y val="-2.7198195067810838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3"/>
          </a:solidFill>
          <a:ln>
            <a:noFill/>
          </a:ln>
          <a:effectLst/>
        </c:spPr>
        <c:dLbl>
          <c:idx val="0"/>
          <c:layout>
            <c:manualLayout>
              <c:x val="1.2582036544466602E-2"/>
              <c:y val="-2.7198195067810776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3"/>
          </a:solidFill>
          <a:ln>
            <a:noFill/>
          </a:ln>
          <a:effectLst/>
        </c:spPr>
        <c:dLbl>
          <c:idx val="0"/>
          <c:layout>
            <c:manualLayout>
              <c:x val="1.2582036544466602E-2"/>
              <c:y val="-2.0398646300858081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4"/>
          </a:solidFill>
          <a:ln>
            <a:noFill/>
          </a:ln>
          <a:effectLst/>
        </c:spPr>
        <c:dLbl>
          <c:idx val="0"/>
          <c:layout>
            <c:manualLayout>
              <c:x val="8.6289278683331968E-3"/>
              <c:y val="-2.6925821749779477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4"/>
          </a:solidFill>
          <a:ln>
            <a:noFill/>
          </a:ln>
          <a:effectLst/>
        </c:spPr>
        <c:dLbl>
          <c:idx val="0"/>
          <c:layout>
            <c:manualLayout>
              <c:x val="5.3278721475223199E-3"/>
              <c:y val="-3.032565616607228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4"/>
          </a:solidFill>
          <a:ln>
            <a:noFill/>
          </a:ln>
          <a:effectLst/>
        </c:spPr>
        <c:dLbl>
          <c:idx val="0"/>
          <c:layout>
            <c:manualLayout>
              <c:x val="1.0294393536381681E-2"/>
              <c:y val="0"/>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4"/>
          </a:solidFill>
          <a:ln>
            <a:noFill/>
          </a:ln>
          <a:effectLst/>
        </c:spPr>
        <c:dLbl>
          <c:idx val="0"/>
          <c:layout>
            <c:manualLayout>
              <c:x val="1.2582036544466602E-2"/>
              <c:y val="-2.0398646300858081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4"/>
          </a:solidFill>
          <a:ln>
            <a:noFill/>
          </a:ln>
          <a:effectLst/>
        </c:spPr>
        <c:dLbl>
          <c:idx val="0"/>
          <c:layout>
            <c:manualLayout>
              <c:x val="1.0294393536381681E-2"/>
              <c:y val="-1.3599097533905388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4"/>
          </a:solidFill>
          <a:ln>
            <a:noFill/>
          </a:ln>
          <a:effectLst/>
        </c:spPr>
        <c:dLbl>
          <c:idx val="0"/>
          <c:layout>
            <c:manualLayout>
              <c:x val="1.1438215040424015E-2"/>
              <c:y val="-1.6998871917381735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4"/>
          </a:solidFill>
          <a:ln>
            <a:noFill/>
          </a:ln>
          <a:effectLst/>
        </c:spPr>
        <c:dLbl>
          <c:idx val="0"/>
          <c:layout>
            <c:manualLayout>
              <c:x val="9.1505720323391791E-3"/>
              <c:y val="-3.3997743834764094E-3"/>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dLbl>
          <c:idx val="0"/>
          <c:layout>
            <c:manualLayout>
              <c:x val="3.4314645121272551E-3"/>
              <c:y val="-8.4994359586908735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dLbl>
          <c:idx val="0"/>
          <c:layout>
            <c:manualLayout>
              <c:x val="-1.1438215040424182E-3"/>
              <c:y val="-0.14959007287295933"/>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dLbl>
          <c:idx val="0"/>
          <c:layout>
            <c:manualLayout>
              <c:x val="-8.3879274649238892E-17"/>
              <c:y val="-9.519368273733772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dLbl>
          <c:idx val="0"/>
          <c:layout>
            <c:manualLayout>
              <c:x val="-8.3879274649238892E-17"/>
              <c:y val="-9.1793908353861364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dLbl>
          <c:idx val="0"/>
          <c:layout>
            <c:manualLayout>
              <c:x val="-8.3879274649238892E-17"/>
              <c:y val="-0.10879278027124313"/>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dLbl>
          <c:idx val="0"/>
          <c:layout>
            <c:manualLayout>
              <c:x val="0"/>
              <c:y val="-7.4795036436479639E-2"/>
            </c:manualLayout>
          </c:layout>
          <c:spPr>
            <a:noFill/>
            <a:ln>
              <a:solidFill>
                <a:schemeClr val="accent2">
                  <a:lumMod val="75000"/>
                </a:schemeClr>
              </a:solidFill>
            </a:ln>
            <a:effectLst>
              <a:glow rad="127000">
                <a:schemeClr val="bg1"/>
              </a:glow>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2"/>
          </a:solidFill>
          <a:ln>
            <a:noFill/>
          </a:ln>
          <a:effectLst/>
        </c:spPr>
        <c:dLbl>
          <c:idx val="0"/>
          <c:layout>
            <c:manualLayout>
              <c:x val="1.372585804850902E-2"/>
              <c:y val="-4.079729260171622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2"/>
          </a:solidFill>
          <a:ln>
            <a:noFill/>
          </a:ln>
          <a:effectLst/>
        </c:spPr>
        <c:dLbl>
          <c:idx val="0"/>
          <c:layout>
            <c:manualLayout>
              <c:x val="2.5164073088933203E-2"/>
              <c:y val="-6.2328477006514623E-17"/>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2"/>
          </a:solidFill>
          <a:ln>
            <a:noFill/>
          </a:ln>
          <a:effectLst/>
        </c:spPr>
        <c:dLbl>
          <c:idx val="0"/>
          <c:layout>
            <c:manualLayout>
              <c:x val="1.1438215040423764E-3"/>
              <c:y val="-7.4795036436479639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2"/>
          </a:solidFill>
          <a:ln>
            <a:noFill/>
          </a:ln>
          <a:effectLst/>
        </c:spPr>
        <c:dLbl>
          <c:idx val="0"/>
          <c:layout>
            <c:manualLayout>
              <c:x val="0"/>
              <c:y val="-5.4396390135621552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2"/>
          </a:solidFill>
          <a:ln>
            <a:noFill/>
          </a:ln>
          <a:effectLst/>
        </c:spPr>
        <c:dLbl>
          <c:idx val="0"/>
          <c:layout>
            <c:manualLayout>
              <c:x val="0"/>
              <c:y val="-3.3997743834763471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2"/>
          </a:solidFill>
          <a:ln>
            <a:noFill/>
          </a:ln>
          <a:effectLst/>
        </c:spPr>
        <c:dLbl>
          <c:idx val="0"/>
          <c:layout>
            <c:manualLayout>
              <c:x val="1.1438215040424182E-3"/>
              <c:y val="-4.079729260171622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2"/>
          </a:solidFill>
          <a:ln>
            <a:noFill/>
          </a:ln>
          <a:effectLst/>
        </c:spPr>
        <c:dLbl>
          <c:idx val="0"/>
          <c:layout>
            <c:manualLayout>
              <c:x val="6.8629290242543418E-3"/>
              <c:y val="-3.059796945128718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3"/>
          </a:solidFill>
          <a:ln>
            <a:noFill/>
          </a:ln>
          <a:effectLst/>
        </c:spPr>
        <c:dLbl>
          <c:idx val="0"/>
          <c:layout>
            <c:manualLayout>
              <c:x val="2.9739359105102853E-2"/>
              <c:y val="-3.399774383476347E-3"/>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3"/>
          </a:solidFill>
          <a:ln>
            <a:noFill/>
          </a:ln>
          <a:effectLst/>
        </c:spPr>
        <c:dLbl>
          <c:idx val="0"/>
          <c:layout>
            <c:manualLayout>
              <c:x val="2.1732608576805906E-2"/>
              <c:y val="-3.059796945128718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3"/>
          </a:solidFill>
          <a:ln>
            <a:noFill/>
          </a:ln>
          <a:effectLst/>
        </c:spPr>
        <c:dLbl>
          <c:idx val="0"/>
          <c:layout>
            <c:manualLayout>
              <c:x val="1.372585804850902E-2"/>
              <c:y val="-3.399774383476347E-3"/>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3"/>
          </a:solidFill>
          <a:ln>
            <a:noFill/>
          </a:ln>
          <a:effectLst/>
        </c:spPr>
        <c:dLbl>
          <c:idx val="0"/>
          <c:layout>
            <c:manualLayout>
              <c:x val="1.372585804850902E-2"/>
              <c:y val="-4.079729260171622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1438215040424266E-2"/>
              <c:y val="-2.7198195067810838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1.2582036544466602E-2"/>
              <c:y val="-2.7198195067810776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2582036544466602E-2"/>
              <c:y val="-2.0398646300858081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4"/>
          </a:solidFill>
          <a:ln>
            <a:noFill/>
          </a:ln>
          <a:effectLst/>
        </c:spPr>
        <c:dLbl>
          <c:idx val="0"/>
          <c:layout>
            <c:manualLayout>
              <c:x val="8.6289278683331968E-3"/>
              <c:y val="-2.6925821749779477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4"/>
          </a:solidFill>
          <a:ln>
            <a:noFill/>
          </a:ln>
          <a:effectLst/>
        </c:spPr>
        <c:dLbl>
          <c:idx val="0"/>
          <c:layout>
            <c:manualLayout>
              <c:x val="5.3278721475223199E-3"/>
              <c:y val="-3.0325656166072284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4"/>
          </a:solidFill>
          <a:ln>
            <a:noFill/>
          </a:ln>
          <a:effectLst/>
        </c:spPr>
        <c:dLbl>
          <c:idx val="0"/>
          <c:layout>
            <c:manualLayout>
              <c:x val="1.0294393536381681E-2"/>
              <c:y val="0"/>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4"/>
          </a:solidFill>
          <a:ln>
            <a:noFill/>
          </a:ln>
          <a:effectLst/>
        </c:spPr>
        <c:dLbl>
          <c:idx val="0"/>
          <c:layout>
            <c:manualLayout>
              <c:x val="1.2582036544466602E-2"/>
              <c:y val="-2.0398646300858081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4"/>
          </a:solidFill>
          <a:ln>
            <a:noFill/>
          </a:ln>
          <a:effectLst/>
        </c:spPr>
        <c:dLbl>
          <c:idx val="0"/>
          <c:layout>
            <c:manualLayout>
              <c:x val="1.0294393536381681E-2"/>
              <c:y val="-1.3599097533905388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4"/>
          </a:solidFill>
          <a:ln>
            <a:noFill/>
          </a:ln>
          <a:effectLst/>
        </c:spPr>
        <c:dLbl>
          <c:idx val="0"/>
          <c:layout>
            <c:manualLayout>
              <c:x val="1.1438215040424015E-2"/>
              <c:y val="-1.6998871917381735E-2"/>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4"/>
          </a:solidFill>
          <a:ln>
            <a:noFill/>
          </a:ln>
          <a:effectLst/>
        </c:spPr>
        <c:dLbl>
          <c:idx val="0"/>
          <c:layout>
            <c:manualLayout>
              <c:x val="9.1505720323391791E-3"/>
              <c:y val="-3.3997743834764094E-3"/>
            </c:manualLayout>
          </c:layout>
          <c:spPr>
            <a:noFill/>
            <a:ln>
              <a:solidFill>
                <a:schemeClr val="accent2">
                  <a:lumMod val="75000"/>
                </a:schemeClr>
              </a:solid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RESUMEN!$B$18:$B$19</c:f>
              <c:strCache>
                <c:ptCount val="1"/>
                <c:pt idx="0">
                  <c:v>CENTRO ORIENTE</c:v>
                </c:pt>
              </c:strCache>
            </c:strRef>
          </c:tx>
          <c:spPr>
            <a:solidFill>
              <a:schemeClr val="accent1"/>
            </a:solidFill>
            <a:ln>
              <a:noFill/>
            </a:ln>
            <a:effectLst/>
          </c:spPr>
          <c:invertIfNegative val="0"/>
          <c:dLbls>
            <c:dLbl>
              <c:idx val="1"/>
              <c:layout>
                <c:manualLayout>
                  <c:x val="3.4314645121272551E-3"/>
                  <c:y val="-8.49943595869087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9E9-4092-B263-E102226FEA28}"/>
                </c:ext>
              </c:extLst>
            </c:dLbl>
            <c:dLbl>
              <c:idx val="2"/>
              <c:layout>
                <c:manualLayout>
                  <c:x val="-1.1438215040424182E-3"/>
                  <c:y val="-0.1495900728729593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9E9-4092-B263-E102226FEA28}"/>
                </c:ext>
              </c:extLst>
            </c:dLbl>
            <c:dLbl>
              <c:idx val="3"/>
              <c:layout>
                <c:manualLayout>
                  <c:x val="-8.3879274649238892E-17"/>
                  <c:y val="-9.51936827373377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9E9-4092-B263-E102226FEA28}"/>
                </c:ext>
              </c:extLst>
            </c:dLbl>
            <c:dLbl>
              <c:idx val="4"/>
              <c:layout>
                <c:manualLayout>
                  <c:x val="-8.3879274649238892E-17"/>
                  <c:y val="-9.17939083538613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9E9-4092-B263-E102226FEA28}"/>
                </c:ext>
              </c:extLst>
            </c:dLbl>
            <c:dLbl>
              <c:idx val="5"/>
              <c:layout>
                <c:manualLayout>
                  <c:x val="-8.3879274649238892E-17"/>
                  <c:y val="-0.1087927802712431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9E9-4092-B263-E102226FEA28}"/>
                </c:ext>
              </c:extLst>
            </c:dLbl>
            <c:dLbl>
              <c:idx val="6"/>
              <c:layout>
                <c:manualLayout>
                  <c:x val="0"/>
                  <c:y val="-7.479503643647963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9E9-4092-B263-E102226FEA28}"/>
                </c:ext>
              </c:extLst>
            </c:dLbl>
            <c:spPr>
              <a:noFill/>
              <a:ln>
                <a:noFill/>
              </a:ln>
              <a:effectLst>
                <a:glow rad="127000">
                  <a:schemeClr val="bg1"/>
                </a:glow>
              </a:effectLst>
            </c:spPr>
            <c:txPr>
              <a:bodyPr rot="0" spcFirstLastPara="1" vertOverflow="ellipsis" vert="horz" wrap="square" anchor="ctr" anchorCtr="1"/>
              <a:lstStyle/>
              <a:p>
                <a:pPr>
                  <a:defRPr sz="1600" b="1" i="0" u="none" strike="noStrike" kern="1200" baseline="0">
                    <a:solidFill>
                      <a:schemeClr val="accent1">
                        <a:lumMod val="7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RESUMEN!$A$20:$A$27</c:f>
              <c:strCache>
                <c:ptCount val="7"/>
                <c:pt idx="0">
                  <c:v>ENERO</c:v>
                </c:pt>
                <c:pt idx="1">
                  <c:v>FEBRERO</c:v>
                </c:pt>
                <c:pt idx="2">
                  <c:v>MARZO</c:v>
                </c:pt>
                <c:pt idx="3">
                  <c:v>ABRIL</c:v>
                </c:pt>
                <c:pt idx="4">
                  <c:v>MAYO</c:v>
                </c:pt>
                <c:pt idx="5">
                  <c:v>JUNIO</c:v>
                </c:pt>
                <c:pt idx="6">
                  <c:v>JULIO</c:v>
                </c:pt>
              </c:strCache>
            </c:strRef>
          </c:cat>
          <c:val>
            <c:numRef>
              <c:f>RESUMEN!$B$20:$B$27</c:f>
              <c:numCache>
                <c:formatCode>_("$"* #,##0_);_("$"* \(#,##0\);_("$"* "-"_);_(@_)</c:formatCode>
                <c:ptCount val="7"/>
                <c:pt idx="0">
                  <c:v>2865921217.1599998</c:v>
                </c:pt>
                <c:pt idx="1">
                  <c:v>2115942806.4099996</c:v>
                </c:pt>
                <c:pt idx="2">
                  <c:v>1412361793.9399998</c:v>
                </c:pt>
                <c:pt idx="3">
                  <c:v>1765686632.2500002</c:v>
                </c:pt>
                <c:pt idx="4">
                  <c:v>1839988505.77</c:v>
                </c:pt>
                <c:pt idx="5">
                  <c:v>1711598251.71</c:v>
                </c:pt>
                <c:pt idx="6">
                  <c:v>2153547740.3000002</c:v>
                </c:pt>
              </c:numCache>
            </c:numRef>
          </c:val>
          <c:extLst>
            <c:ext xmlns:c16="http://schemas.microsoft.com/office/drawing/2014/chart" uri="{C3380CC4-5D6E-409C-BE32-E72D297353CC}">
              <c16:uniqueId val="{00000006-A9E9-4092-B263-E102226FEA28}"/>
            </c:ext>
          </c:extLst>
        </c:ser>
        <c:ser>
          <c:idx val="1"/>
          <c:order val="1"/>
          <c:tx>
            <c:strRef>
              <c:f>RESUMEN!$C$18:$C$19</c:f>
              <c:strCache>
                <c:ptCount val="1"/>
                <c:pt idx="0">
                  <c:v>SUR OCCIDENTE</c:v>
                </c:pt>
              </c:strCache>
            </c:strRef>
          </c:tx>
          <c:spPr>
            <a:solidFill>
              <a:schemeClr val="accent2"/>
            </a:solidFill>
            <a:ln>
              <a:noFill/>
            </a:ln>
            <a:effectLst/>
          </c:spPr>
          <c:invertIfNegative val="0"/>
          <c:dLbls>
            <c:dLbl>
              <c:idx val="0"/>
              <c:layout>
                <c:manualLayout>
                  <c:x val="1.372585804850902E-2"/>
                  <c:y val="-4.079729260171622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9E9-4092-B263-E102226FEA28}"/>
                </c:ext>
              </c:extLst>
            </c:dLbl>
            <c:dLbl>
              <c:idx val="1"/>
              <c:layout>
                <c:manualLayout>
                  <c:x val="2.5164073088933203E-2"/>
                  <c:y val="-6.232847700651462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9E9-4092-B263-E102226FEA28}"/>
                </c:ext>
              </c:extLst>
            </c:dLbl>
            <c:dLbl>
              <c:idx val="2"/>
              <c:layout>
                <c:manualLayout>
                  <c:x val="1.1438215040423764E-3"/>
                  <c:y val="-7.479503643647963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9E9-4092-B263-E102226FEA28}"/>
                </c:ext>
              </c:extLst>
            </c:dLbl>
            <c:dLbl>
              <c:idx val="3"/>
              <c:layout>
                <c:manualLayout>
                  <c:x val="0"/>
                  <c:y val="-5.43963901356215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9E9-4092-B263-E102226FEA28}"/>
                </c:ext>
              </c:extLst>
            </c:dLbl>
            <c:dLbl>
              <c:idx val="4"/>
              <c:layout>
                <c:manualLayout>
                  <c:x val="0"/>
                  <c:y val="-3.39977438347634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9E9-4092-B263-E102226FEA28}"/>
                </c:ext>
              </c:extLst>
            </c:dLbl>
            <c:dLbl>
              <c:idx val="5"/>
              <c:layout>
                <c:manualLayout>
                  <c:x val="1.1438215040424182E-3"/>
                  <c:y val="-4.079729260171622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9E9-4092-B263-E102226FEA28}"/>
                </c:ext>
              </c:extLst>
            </c:dLbl>
            <c:dLbl>
              <c:idx val="6"/>
              <c:layout>
                <c:manualLayout>
                  <c:x val="6.8629290242543418E-3"/>
                  <c:y val="-3.05979694512871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9E9-4092-B263-E102226FEA28}"/>
                </c:ext>
              </c:extLst>
            </c:dLbl>
            <c:spPr>
              <a:noFill/>
              <a:ln>
                <a:noFill/>
              </a:ln>
              <a:effectLst/>
            </c:spPr>
            <c:txPr>
              <a:bodyPr rot="0" spcFirstLastPara="1" vertOverflow="ellipsis" vert="horz" wrap="square" anchor="ctr" anchorCtr="1"/>
              <a:lstStyle/>
              <a:p>
                <a:pPr>
                  <a:defRPr sz="1600" b="1" i="0" u="none" strike="noStrike" kern="1200" baseline="0">
                    <a:solidFill>
                      <a:schemeClr val="accent2">
                        <a:lumMod val="7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RESUMEN!$A$20:$A$27</c:f>
              <c:strCache>
                <c:ptCount val="7"/>
                <c:pt idx="0">
                  <c:v>ENERO</c:v>
                </c:pt>
                <c:pt idx="1">
                  <c:v>FEBRERO</c:v>
                </c:pt>
                <c:pt idx="2">
                  <c:v>MARZO</c:v>
                </c:pt>
                <c:pt idx="3">
                  <c:v>ABRIL</c:v>
                </c:pt>
                <c:pt idx="4">
                  <c:v>MAYO</c:v>
                </c:pt>
                <c:pt idx="5">
                  <c:v>JUNIO</c:v>
                </c:pt>
                <c:pt idx="6">
                  <c:v>JULIO</c:v>
                </c:pt>
              </c:strCache>
            </c:strRef>
          </c:cat>
          <c:val>
            <c:numRef>
              <c:f>RESUMEN!$C$20:$C$27</c:f>
              <c:numCache>
                <c:formatCode>_("$"* #,##0_);_("$"* \(#,##0\);_("$"* "-"_);_(@_)</c:formatCode>
                <c:ptCount val="7"/>
                <c:pt idx="0">
                  <c:v>1936412948.1399999</c:v>
                </c:pt>
                <c:pt idx="1">
                  <c:v>2222899844.5699997</c:v>
                </c:pt>
                <c:pt idx="2">
                  <c:v>1360308504.6899998</c:v>
                </c:pt>
                <c:pt idx="3">
                  <c:v>1427254647.2999997</c:v>
                </c:pt>
                <c:pt idx="4">
                  <c:v>1669151555.3900001</c:v>
                </c:pt>
                <c:pt idx="5">
                  <c:v>1561973585.8299999</c:v>
                </c:pt>
                <c:pt idx="6">
                  <c:v>1846462864.5599999</c:v>
                </c:pt>
              </c:numCache>
            </c:numRef>
          </c:val>
          <c:extLst>
            <c:ext xmlns:c16="http://schemas.microsoft.com/office/drawing/2014/chart" uri="{C3380CC4-5D6E-409C-BE32-E72D297353CC}">
              <c16:uniqueId val="{0000000E-A9E9-4092-B263-E102226FEA28}"/>
            </c:ext>
          </c:extLst>
        </c:ser>
        <c:ser>
          <c:idx val="2"/>
          <c:order val="2"/>
          <c:tx>
            <c:strRef>
              <c:f>RESUMEN!$D$18:$D$19</c:f>
              <c:strCache>
                <c:ptCount val="1"/>
                <c:pt idx="0">
                  <c:v>OCCIDENTE</c:v>
                </c:pt>
              </c:strCache>
            </c:strRef>
          </c:tx>
          <c:spPr>
            <a:solidFill>
              <a:schemeClr val="accent3"/>
            </a:solidFill>
            <a:ln>
              <a:noFill/>
            </a:ln>
            <a:effectLst/>
          </c:spPr>
          <c:invertIfNegative val="0"/>
          <c:dLbls>
            <c:dLbl>
              <c:idx val="0"/>
              <c:layout>
                <c:manualLayout>
                  <c:x val="2.9739359105102853E-2"/>
                  <c:y val="-3.3997743834763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9E9-4092-B263-E102226FEA28}"/>
                </c:ext>
              </c:extLst>
            </c:dLbl>
            <c:dLbl>
              <c:idx val="1"/>
              <c:layout>
                <c:manualLayout>
                  <c:x val="1.6098629782088019E-2"/>
                  <c:y val="-3.05978479707079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A9E9-4092-B263-E102226FEA28}"/>
                </c:ext>
              </c:extLst>
            </c:dLbl>
            <c:dLbl>
              <c:idx val="2"/>
              <c:layout>
                <c:manualLayout>
                  <c:x val="1.3725868580278132E-2"/>
                  <c:y val="2.794969932123147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9E9-4092-B263-E102226FEA28}"/>
                </c:ext>
              </c:extLst>
            </c:dLbl>
            <c:dLbl>
              <c:idx val="3"/>
              <c:layout>
                <c:manualLayout>
                  <c:x val="1.372585804850902E-2"/>
                  <c:y val="-4.079729260171622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A9E9-4092-B263-E102226FEA28}"/>
                </c:ext>
              </c:extLst>
            </c:dLbl>
            <c:dLbl>
              <c:idx val="4"/>
              <c:layout>
                <c:manualLayout>
                  <c:x val="1.1438215040424266E-2"/>
                  <c:y val="-2.719819506781083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9E9-4092-B263-E102226FEA28}"/>
                </c:ext>
              </c:extLst>
            </c:dLbl>
            <c:dLbl>
              <c:idx val="5"/>
              <c:layout>
                <c:manualLayout>
                  <c:x val="1.2582036544466602E-2"/>
                  <c:y val="-2.71981950678107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A9E9-4092-B263-E102226FEA28}"/>
                </c:ext>
              </c:extLst>
            </c:dLbl>
            <c:dLbl>
              <c:idx val="6"/>
              <c:layout>
                <c:manualLayout>
                  <c:x val="1.2582036544466602E-2"/>
                  <c:y val="-2.039864630085808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9E9-4092-B263-E102226FEA28}"/>
                </c:ext>
              </c:extLst>
            </c:dLbl>
            <c:spPr>
              <a:noFill/>
              <a:ln>
                <a:noFill/>
              </a:ln>
              <a:effectLst/>
            </c:spPr>
            <c:txPr>
              <a:bodyPr rot="0" spcFirstLastPara="1" vertOverflow="ellipsis" vert="horz" wrap="square" anchor="ctr" anchorCtr="1"/>
              <a:lstStyle/>
              <a:p>
                <a:pPr>
                  <a:defRPr sz="1600" b="1" i="0" u="none" strike="noStrike" kern="1200" baseline="0">
                    <a:solidFill>
                      <a:schemeClr val="accent3">
                        <a:lumMod val="50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RESUMEN!$A$20:$A$27</c:f>
              <c:strCache>
                <c:ptCount val="7"/>
                <c:pt idx="0">
                  <c:v>ENERO</c:v>
                </c:pt>
                <c:pt idx="1">
                  <c:v>FEBRERO</c:v>
                </c:pt>
                <c:pt idx="2">
                  <c:v>MARZO</c:v>
                </c:pt>
                <c:pt idx="3">
                  <c:v>ABRIL</c:v>
                </c:pt>
                <c:pt idx="4">
                  <c:v>MAYO</c:v>
                </c:pt>
                <c:pt idx="5">
                  <c:v>JUNIO</c:v>
                </c:pt>
                <c:pt idx="6">
                  <c:v>JULIO</c:v>
                </c:pt>
              </c:strCache>
            </c:strRef>
          </c:cat>
          <c:val>
            <c:numRef>
              <c:f>RESUMEN!$D$20:$D$27</c:f>
              <c:numCache>
                <c:formatCode>_("$"* #,##0_);_("$"* \(#,##0\);_("$"* "-"_);_(@_)</c:formatCode>
                <c:ptCount val="7"/>
                <c:pt idx="0">
                  <c:v>1655670568.3499999</c:v>
                </c:pt>
                <c:pt idx="1">
                  <c:v>1397077954.2300003</c:v>
                </c:pt>
                <c:pt idx="2">
                  <c:v>1501707520.7099998</c:v>
                </c:pt>
                <c:pt idx="3">
                  <c:v>1032561532.55</c:v>
                </c:pt>
                <c:pt idx="4">
                  <c:v>1177308100.71</c:v>
                </c:pt>
                <c:pt idx="5">
                  <c:v>1162265041.1400001</c:v>
                </c:pt>
                <c:pt idx="6">
                  <c:v>1331652113.5799999</c:v>
                </c:pt>
              </c:numCache>
            </c:numRef>
          </c:val>
          <c:extLst>
            <c:ext xmlns:c16="http://schemas.microsoft.com/office/drawing/2014/chart" uri="{C3380CC4-5D6E-409C-BE32-E72D297353CC}">
              <c16:uniqueId val="{00000016-A9E9-4092-B263-E102226FEA28}"/>
            </c:ext>
          </c:extLst>
        </c:ser>
        <c:ser>
          <c:idx val="3"/>
          <c:order val="3"/>
          <c:tx>
            <c:strRef>
              <c:f>RESUMEN!$E$18:$E$19</c:f>
              <c:strCache>
                <c:ptCount val="1"/>
                <c:pt idx="0">
                  <c:v>NORTE</c:v>
                </c:pt>
              </c:strCache>
            </c:strRef>
          </c:tx>
          <c:spPr>
            <a:solidFill>
              <a:schemeClr val="accent4"/>
            </a:solidFill>
            <a:ln>
              <a:noFill/>
            </a:ln>
            <a:effectLst/>
          </c:spPr>
          <c:invertIfNegative val="0"/>
          <c:dLbls>
            <c:dLbl>
              <c:idx val="0"/>
              <c:layout>
                <c:manualLayout>
                  <c:x val="8.6289278683331968E-3"/>
                  <c:y val="-2.69258217497794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A9E9-4092-B263-E102226FEA28}"/>
                </c:ext>
              </c:extLst>
            </c:dLbl>
            <c:dLbl>
              <c:idx val="1"/>
              <c:layout>
                <c:manualLayout>
                  <c:x val="5.3278721475223199E-3"/>
                  <c:y val="-3.03256561660722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A9E9-4092-B263-E102226FEA28}"/>
                </c:ext>
              </c:extLst>
            </c:dLbl>
            <c:dLbl>
              <c:idx val="2"/>
              <c:layout>
                <c:manualLayout>
                  <c:x val="1.0294393536381681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A9E9-4092-B263-E102226FEA28}"/>
                </c:ext>
              </c:extLst>
            </c:dLbl>
            <c:dLbl>
              <c:idx val="3"/>
              <c:layout>
                <c:manualLayout>
                  <c:x val="1.2582036544466602E-2"/>
                  <c:y val="-2.039864630085808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A9E9-4092-B263-E102226FEA28}"/>
                </c:ext>
              </c:extLst>
            </c:dLbl>
            <c:dLbl>
              <c:idx val="4"/>
              <c:layout>
                <c:manualLayout>
                  <c:x val="1.0294393536381681E-2"/>
                  <c:y val="-1.35990975339053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A9E9-4092-B263-E102226FEA28}"/>
                </c:ext>
              </c:extLst>
            </c:dLbl>
            <c:dLbl>
              <c:idx val="5"/>
              <c:layout>
                <c:manualLayout>
                  <c:x val="1.1438215040424015E-2"/>
                  <c:y val="-1.69988719173817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A9E9-4092-B263-E102226FEA28}"/>
                </c:ext>
              </c:extLst>
            </c:dLbl>
            <c:dLbl>
              <c:idx val="6"/>
              <c:layout>
                <c:manualLayout>
                  <c:x val="9.1505720323391791E-3"/>
                  <c:y val="-3.399774383476409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A9E9-4092-B263-E102226FEA28}"/>
                </c:ext>
              </c:extLst>
            </c:dLbl>
            <c:spPr>
              <a:noFill/>
              <a:ln>
                <a:noFill/>
              </a:ln>
              <a:effectLst/>
            </c:spPr>
            <c:txPr>
              <a:bodyPr rot="0" spcFirstLastPara="1" vertOverflow="ellipsis" vert="horz" wrap="square" anchor="ctr" anchorCtr="1"/>
              <a:lstStyle/>
              <a:p>
                <a:pPr>
                  <a:defRPr sz="1600" b="1" i="0" u="none" strike="noStrike" kern="1200" baseline="0">
                    <a:solidFill>
                      <a:schemeClr val="accent4">
                        <a:lumMod val="75000"/>
                      </a:schemeClr>
                    </a:solidFill>
                    <a:latin typeface="Arial Narrow" panose="020B060602020203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RESUMEN!$A$20:$A$27</c:f>
              <c:strCache>
                <c:ptCount val="7"/>
                <c:pt idx="0">
                  <c:v>ENERO</c:v>
                </c:pt>
                <c:pt idx="1">
                  <c:v>FEBRERO</c:v>
                </c:pt>
                <c:pt idx="2">
                  <c:v>MARZO</c:v>
                </c:pt>
                <c:pt idx="3">
                  <c:v>ABRIL</c:v>
                </c:pt>
                <c:pt idx="4">
                  <c:v>MAYO</c:v>
                </c:pt>
                <c:pt idx="5">
                  <c:v>JUNIO</c:v>
                </c:pt>
                <c:pt idx="6">
                  <c:v>JULIO</c:v>
                </c:pt>
              </c:strCache>
            </c:strRef>
          </c:cat>
          <c:val>
            <c:numRef>
              <c:f>RESUMEN!$E$20:$E$27</c:f>
              <c:numCache>
                <c:formatCode>_("$"* #,##0_);_("$"* \(#,##0\);_("$"* "-"_);_(@_)</c:formatCode>
                <c:ptCount val="7"/>
                <c:pt idx="0">
                  <c:v>401433036</c:v>
                </c:pt>
                <c:pt idx="1">
                  <c:v>658823075</c:v>
                </c:pt>
                <c:pt idx="2">
                  <c:v>367262621</c:v>
                </c:pt>
                <c:pt idx="3">
                  <c:v>314335570</c:v>
                </c:pt>
                <c:pt idx="4">
                  <c:v>289278808.88</c:v>
                </c:pt>
                <c:pt idx="5">
                  <c:v>315933347.48000002</c:v>
                </c:pt>
                <c:pt idx="6">
                  <c:v>542501698</c:v>
                </c:pt>
              </c:numCache>
            </c:numRef>
          </c:val>
          <c:extLst>
            <c:ext xmlns:c16="http://schemas.microsoft.com/office/drawing/2014/chart" uri="{C3380CC4-5D6E-409C-BE32-E72D297353CC}">
              <c16:uniqueId val="{0000001E-A9E9-4092-B263-E102226FEA28}"/>
            </c:ext>
          </c:extLst>
        </c:ser>
        <c:dLbls>
          <c:showLegendKey val="0"/>
          <c:showVal val="0"/>
          <c:showCatName val="0"/>
          <c:showSerName val="0"/>
          <c:showPercent val="0"/>
          <c:showBubbleSize val="0"/>
        </c:dLbls>
        <c:gapWidth val="267"/>
        <c:overlap val="-43"/>
        <c:axId val="491977696"/>
        <c:axId val="491978024"/>
      </c:barChart>
      <c:catAx>
        <c:axId val="491977696"/>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400" b="0" i="0" u="none" strike="noStrike" kern="1200" cap="none" spc="0" normalizeH="0" baseline="0">
                <a:solidFill>
                  <a:schemeClr val="dk1">
                    <a:lumMod val="65000"/>
                    <a:lumOff val="35000"/>
                  </a:schemeClr>
                </a:solidFill>
                <a:latin typeface="Arial Narrow" panose="020B0606020202030204" pitchFamily="34" charset="0"/>
                <a:ea typeface="+mn-ea"/>
                <a:cs typeface="+mn-cs"/>
              </a:defRPr>
            </a:pPr>
            <a:endParaRPr lang="es-CO"/>
          </a:p>
        </c:txPr>
        <c:crossAx val="491978024"/>
        <c:crosses val="autoZero"/>
        <c:auto val="1"/>
        <c:lblAlgn val="ctr"/>
        <c:lblOffset val="100"/>
        <c:noMultiLvlLbl val="0"/>
      </c:catAx>
      <c:valAx>
        <c:axId val="491978024"/>
        <c:scaling>
          <c:orientation val="minMax"/>
        </c:scaling>
        <c:delete val="1"/>
        <c:axPos val="l"/>
        <c:numFmt formatCode="_(&quot;$&quot;* #,##0_);_(&quot;$&quot;* \(#,##0\);_(&quot;$&quot;* &quot;-&quot;_);_(@_)" sourceLinked="1"/>
        <c:majorTickMark val="none"/>
        <c:minorTickMark val="none"/>
        <c:tickLblPos val="nextTo"/>
        <c:crossAx val="491977696"/>
        <c:crosses val="autoZero"/>
        <c:crossBetween val="between"/>
        <c:dispUnits>
          <c:builtInUnit val="millions"/>
          <c:dispUnitsLbl>
            <c:spPr>
              <a:noFill/>
              <a:ln>
                <a:noFill/>
              </a:ln>
              <a:effectLst/>
            </c:spPr>
            <c:txPr>
              <a:bodyPr rot="-540000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endParaRPr lang="es-CO"/>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dk1">
                  <a:lumMod val="65000"/>
                  <a:lumOff val="35000"/>
                </a:schemeClr>
              </a:solidFill>
              <a:latin typeface="Arial Narrow" panose="020B060602020203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noFill/>
      <a:round/>
    </a:ln>
    <a:effectLst/>
  </c:spPr>
  <c:txPr>
    <a:bodyPr/>
    <a:lstStyle/>
    <a:p>
      <a:pPr>
        <a:defRPr b="1"/>
      </a:pPr>
      <a:endParaRPr lang="es-C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7261750775843837"/>
          <c:w val="0.96797670666445534"/>
          <c:h val="0.73382941435880789"/>
        </c:manualLayout>
      </c:layout>
      <c:lineChart>
        <c:grouping val="standard"/>
        <c:varyColors val="0"/>
        <c:ser>
          <c:idx val="0"/>
          <c:order val="0"/>
          <c:tx>
            <c:strRef>
              <c:f>'ESTADOS CTO MES'!$K$3</c:f>
              <c:strCache>
                <c:ptCount val="1"/>
                <c:pt idx="0">
                  <c:v>2019</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1.3248165561237158E-2"/>
                  <c:y val="-5.38720538720539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84B-441C-9A7A-9946E0A914D3}"/>
                </c:ext>
              </c:extLst>
            </c:dLbl>
            <c:dLbl>
              <c:idx val="1"/>
              <c:layout>
                <c:manualLayout>
                  <c:x val="-1.1355570481060414E-2"/>
                  <c:y val="-6.28507295173961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84B-441C-9A7A-9946E0A914D3}"/>
                </c:ext>
              </c:extLst>
            </c:dLbl>
            <c:dLbl>
              <c:idx val="2"/>
              <c:layout>
                <c:manualLayout>
                  <c:x val="0"/>
                  <c:y val="6.7340067340067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84B-441C-9A7A-9946E0A914D3}"/>
                </c:ext>
              </c:extLst>
            </c:dLbl>
            <c:dLbl>
              <c:idx val="3"/>
              <c:layout>
                <c:manualLayout>
                  <c:x val="-5.8670447485478804E-2"/>
                  <c:y val="-8.08080808080808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84B-441C-9A7A-9946E0A914D3}"/>
                </c:ext>
              </c:extLst>
            </c:dLbl>
            <c:dLbl>
              <c:idx val="4"/>
              <c:layout>
                <c:manualLayout>
                  <c:x val="-5.6777852405302072E-3"/>
                  <c:y val="0.134680134680134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84B-441C-9A7A-9946E0A914D3}"/>
                </c:ext>
              </c:extLst>
            </c:dLbl>
            <c:dLbl>
              <c:idx val="5"/>
              <c:layout>
                <c:manualLayout>
                  <c:x val="-6.5580128778568092E-3"/>
                  <c:y val="6.0770089560166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84B-441C-9A7A-9946E0A914D3}"/>
                </c:ext>
              </c:extLst>
            </c:dLbl>
            <c:dLbl>
              <c:idx val="6"/>
              <c:layout>
                <c:manualLayout>
                  <c:x val="-2.2711140962120898E-2"/>
                  <c:y val="-0.1167227833894500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84B-441C-9A7A-9946E0A914D3}"/>
                </c:ext>
              </c:extLst>
            </c:dLbl>
            <c:dLbl>
              <c:idx val="7"/>
              <c:layout>
                <c:manualLayout>
                  <c:x val="-9.4629754008836078E-3"/>
                  <c:y val="-9.42760942760942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84B-441C-9A7A-9946E0A914D3}"/>
                </c:ext>
              </c:extLst>
            </c:dLbl>
            <c:dLbl>
              <c:idx val="8"/>
              <c:layout>
                <c:manualLayout>
                  <c:x val="5.6777852405302072E-3"/>
                  <c:y val="-5.8361391694725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84B-441C-9A7A-9946E0A914D3}"/>
                </c:ext>
              </c:extLst>
            </c:dLbl>
            <c:dLbl>
              <c:idx val="9"/>
              <c:layout>
                <c:manualLayout>
                  <c:x val="-1.3878870258069176E-16"/>
                  <c:y val="-6.73400673400673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84B-441C-9A7A-9946E0A914D3}"/>
                </c:ext>
              </c:extLst>
            </c:dLbl>
            <c:dLbl>
              <c:idx val="10"/>
              <c:layout>
                <c:manualLayout>
                  <c:x val="-1.1355570481060553E-2"/>
                  <c:y val="8.08080808080808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84B-441C-9A7A-9946E0A914D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'ESTADOS CTO MES'!$J$4:$J$15</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'ESTADOS CTO MES'!$K$4:$K$15</c:f>
              <c:numCache>
                <c:formatCode>General</c:formatCode>
                <c:ptCount val="12"/>
                <c:pt idx="0">
                  <c:v>3151</c:v>
                </c:pt>
                <c:pt idx="1">
                  <c:v>3077</c:v>
                </c:pt>
                <c:pt idx="2">
                  <c:v>3043</c:v>
                </c:pt>
                <c:pt idx="3">
                  <c:v>3147</c:v>
                </c:pt>
                <c:pt idx="4">
                  <c:v>3168</c:v>
                </c:pt>
                <c:pt idx="5">
                  <c:v>3169</c:v>
                </c:pt>
                <c:pt idx="6">
                  <c:v>3223</c:v>
                </c:pt>
                <c:pt idx="7">
                  <c:v>3306</c:v>
                </c:pt>
                <c:pt idx="8">
                  <c:v>3322</c:v>
                </c:pt>
                <c:pt idx="9">
                  <c:v>3286</c:v>
                </c:pt>
                <c:pt idx="10">
                  <c:v>3275</c:v>
                </c:pt>
                <c:pt idx="11">
                  <c:v>3349</c:v>
                </c:pt>
              </c:numCache>
            </c:numRef>
          </c:val>
          <c:smooth val="0"/>
          <c:extLst>
            <c:ext xmlns:c16="http://schemas.microsoft.com/office/drawing/2014/chart" uri="{C3380CC4-5D6E-409C-BE32-E72D297353CC}">
              <c16:uniqueId val="{0000000B-B84B-441C-9A7A-9946E0A914D3}"/>
            </c:ext>
          </c:extLst>
        </c:ser>
        <c:ser>
          <c:idx val="1"/>
          <c:order val="1"/>
          <c:tx>
            <c:strRef>
              <c:f>'ESTADOS CTO MES'!$L$3</c:f>
              <c:strCache>
                <c:ptCount val="1"/>
                <c:pt idx="0">
                  <c:v>2020</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5.6777852405302072E-3"/>
                  <c:y val="-4.48933782267115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84B-441C-9A7A-9946E0A914D3}"/>
                </c:ext>
              </c:extLst>
            </c:dLbl>
            <c:dLbl>
              <c:idx val="1"/>
              <c:layout>
                <c:manualLayout>
                  <c:x val="1.892595080176732E-2"/>
                  <c:y val="-4.48933782267115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84B-441C-9A7A-9946E0A914D3}"/>
                </c:ext>
              </c:extLst>
            </c:dLbl>
            <c:dLbl>
              <c:idx val="2"/>
              <c:layout>
                <c:manualLayout>
                  <c:x val="-2.9112084850495116E-3"/>
                  <c:y val="-6.6625026025400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84B-441C-9A7A-9946E0A914D3}"/>
                </c:ext>
              </c:extLst>
            </c:dLbl>
            <c:dLbl>
              <c:idx val="3"/>
              <c:layout>
                <c:manualLayout>
                  <c:x val="-1.0189229697673292E-2"/>
                  <c:y val="-9.16094107849260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84B-441C-9A7A-9946E0A914D3}"/>
                </c:ext>
              </c:extLst>
            </c:dLbl>
            <c:dLbl>
              <c:idx val="5"/>
              <c:layout>
                <c:manualLayout>
                  <c:x val="-1.4556042425247611E-2"/>
                  <c:y val="-6.24609618988132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84B-441C-9A7A-9946E0A914D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'ESTADOS CTO MES'!$J$4:$J$15</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'ESTADOS CTO MES'!$L$4:$L$15</c:f>
              <c:numCache>
                <c:formatCode>General</c:formatCode>
                <c:ptCount val="12"/>
                <c:pt idx="0">
                  <c:v>3358</c:v>
                </c:pt>
                <c:pt idx="1">
                  <c:v>3344</c:v>
                </c:pt>
                <c:pt idx="2">
                  <c:v>3348</c:v>
                </c:pt>
                <c:pt idx="3">
                  <c:v>3327</c:v>
                </c:pt>
                <c:pt idx="4">
                  <c:v>3320</c:v>
                </c:pt>
                <c:pt idx="5">
                  <c:v>3222</c:v>
                </c:pt>
                <c:pt idx="6">
                  <c:v>3180</c:v>
                </c:pt>
              </c:numCache>
            </c:numRef>
          </c:val>
          <c:smooth val="0"/>
          <c:extLst>
            <c:ext xmlns:c16="http://schemas.microsoft.com/office/drawing/2014/chart" uri="{C3380CC4-5D6E-409C-BE32-E72D297353CC}">
              <c16:uniqueId val="{00000011-B84B-441C-9A7A-9946E0A914D3}"/>
            </c:ext>
          </c:extLst>
        </c:ser>
        <c:dLbls>
          <c:showLegendKey val="0"/>
          <c:showVal val="0"/>
          <c:showCatName val="0"/>
          <c:showSerName val="0"/>
          <c:showPercent val="0"/>
          <c:showBubbleSize val="0"/>
        </c:dLbls>
        <c:marker val="1"/>
        <c:smooth val="0"/>
        <c:axId val="1757157711"/>
        <c:axId val="1984915471"/>
      </c:lineChart>
      <c:catAx>
        <c:axId val="1757157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1984915471"/>
        <c:crosses val="autoZero"/>
        <c:auto val="1"/>
        <c:lblAlgn val="ctr"/>
        <c:lblOffset val="100"/>
        <c:noMultiLvlLbl val="0"/>
      </c:catAx>
      <c:valAx>
        <c:axId val="1984915471"/>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7571577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accent1">
                  <a:lumMod val="75000"/>
                </a:schemeClr>
              </a:solidFill>
              <a:latin typeface="Arial Narrow" panose="020B060602020203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BF6A-4C1C-AD22-779EF75F8274}"/>
              </c:ext>
            </c:extLst>
          </c:dPt>
          <c:dPt>
            <c:idx val="1"/>
            <c:bubble3D val="0"/>
            <c:spPr>
              <a:solidFill>
                <a:schemeClr val="accent2"/>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3-BF6A-4C1C-AD22-779EF75F8274}"/>
              </c:ext>
            </c:extLst>
          </c:dPt>
          <c:dPt>
            <c:idx val="2"/>
            <c:bubble3D val="0"/>
            <c:spPr>
              <a:solidFill>
                <a:schemeClr val="accent3"/>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5-BF6A-4C1C-AD22-779EF75F8274}"/>
              </c:ext>
            </c:extLst>
          </c:dPt>
          <c:dPt>
            <c:idx val="3"/>
            <c:bubble3D val="0"/>
            <c:spPr>
              <a:solidFill>
                <a:schemeClr val="accent4"/>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7-BF6A-4C1C-AD22-779EF75F8274}"/>
              </c:ext>
            </c:extLst>
          </c:dPt>
          <c:dLbls>
            <c:dLbl>
              <c:idx val="0"/>
              <c:layout>
                <c:manualLayout>
                  <c:x val="-0.17798739378399231"/>
                  <c:y val="9.851888305628463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F6A-4C1C-AD22-779EF75F8274}"/>
                </c:ext>
              </c:extLst>
            </c:dLbl>
            <c:dLbl>
              <c:idx val="3"/>
              <c:layout>
                <c:manualLayout>
                  <c:x val="0.19329271984637458"/>
                  <c:y val="9.643700787401575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BF6A-4C1C-AD22-779EF75F827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CO"/>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'ESTADOS CTO MES'!$B$30:$B$33</c:f>
              <c:strCache>
                <c:ptCount val="4"/>
                <c:pt idx="0">
                  <c:v>CENTRO ORIENTE</c:v>
                </c:pt>
                <c:pt idx="1">
                  <c:v>NORTE</c:v>
                </c:pt>
                <c:pt idx="2">
                  <c:v>OCCIDENTE</c:v>
                </c:pt>
                <c:pt idx="3">
                  <c:v>SUR OCCIDENTE</c:v>
                </c:pt>
              </c:strCache>
            </c:strRef>
          </c:cat>
          <c:val>
            <c:numRef>
              <c:f>'ESTADOS CTO MES'!$D$30:$D$33</c:f>
              <c:numCache>
                <c:formatCode>0%</c:formatCode>
                <c:ptCount val="4"/>
                <c:pt idx="0">
                  <c:v>0.31257861635220124</c:v>
                </c:pt>
                <c:pt idx="1">
                  <c:v>7.5157232704402513E-2</c:v>
                </c:pt>
                <c:pt idx="2">
                  <c:v>0.26446540880503144</c:v>
                </c:pt>
                <c:pt idx="3">
                  <c:v>0.34779874213836476</c:v>
                </c:pt>
              </c:numCache>
            </c:numRef>
          </c:val>
          <c:extLst>
            <c:ext xmlns:c16="http://schemas.microsoft.com/office/drawing/2014/chart" uri="{C3380CC4-5D6E-409C-BE32-E72D297353CC}">
              <c16:uniqueId val="{00000008-BF6A-4C1C-AD22-779EF75F8274}"/>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029224968085477E-2"/>
          <c:y val="0.12268107901021591"/>
          <c:w val="0.926400133110444"/>
          <c:h val="0.70071651782425226"/>
        </c:manualLayout>
      </c:layout>
      <c:lineChart>
        <c:grouping val="stacked"/>
        <c:varyColors val="0"/>
        <c:ser>
          <c:idx val="0"/>
          <c:order val="0"/>
          <c:tx>
            <c:strRef>
              <c:f>'CANTIDAD CTOS NUEVOS'!$A$99</c:f>
              <c:strCache>
                <c:ptCount val="1"/>
                <c:pt idx="0">
                  <c:v>CENTRO ORIENTE</c:v>
                </c:pt>
              </c:strCache>
            </c:strRef>
          </c:tx>
          <c:spPr>
            <a:ln w="28575" cap="rnd">
              <a:solidFill>
                <a:schemeClr val="accent1"/>
              </a:solidFill>
              <a:round/>
            </a:ln>
            <a:effectLst/>
          </c:spPr>
          <c:marker>
            <c:symbol val="none"/>
          </c:marker>
          <c:dLbls>
            <c:dLbl>
              <c:idx val="0"/>
              <c:layout>
                <c:manualLayout>
                  <c:x val="4.4198898690058622E-2"/>
                  <c:y val="3.95861504579750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561-42DF-9C5B-6F796776A2E5}"/>
                </c:ext>
              </c:extLst>
            </c:dLbl>
            <c:dLbl>
              <c:idx val="1"/>
              <c:layout>
                <c:manualLayout>
                  <c:x val="-6.3141283842940944E-3"/>
                  <c:y val="8.63697828174004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561-42DF-9C5B-6F796776A2E5}"/>
                </c:ext>
              </c:extLst>
            </c:dLbl>
            <c:dLbl>
              <c:idx val="2"/>
              <c:layout>
                <c:manualLayout>
                  <c:x val="-8.2083668995823228E-2"/>
                  <c:y val="6.1178596162325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561-42DF-9C5B-6F796776A2E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2">
                        <a:lumMod val="60000"/>
                        <a:lumOff val="40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'CANTIDAD CTOS NUEVOS'!$B$98:$D$98</c:f>
              <c:strCache>
                <c:ptCount val="3"/>
                <c:pt idx="0">
                  <c:v>CONTRATO COMERCIAL</c:v>
                </c:pt>
                <c:pt idx="1">
                  <c:v>TRANSACCIÓN</c:v>
                </c:pt>
                <c:pt idx="2">
                  <c:v>VIVIENDA URBANA</c:v>
                </c:pt>
              </c:strCache>
            </c:strRef>
          </c:cat>
          <c:val>
            <c:numRef>
              <c:f>'CANTIDAD CTOS NUEVOS'!$B$99:$D$99</c:f>
              <c:numCache>
                <c:formatCode>General</c:formatCode>
                <c:ptCount val="3"/>
                <c:pt idx="0">
                  <c:v>15</c:v>
                </c:pt>
                <c:pt idx="1">
                  <c:v>33</c:v>
                </c:pt>
                <c:pt idx="2">
                  <c:v>18</c:v>
                </c:pt>
              </c:numCache>
            </c:numRef>
          </c:val>
          <c:smooth val="0"/>
          <c:extLst>
            <c:ext xmlns:c16="http://schemas.microsoft.com/office/drawing/2014/chart" uri="{C3380CC4-5D6E-409C-BE32-E72D297353CC}">
              <c16:uniqueId val="{00000003-4561-42DF-9C5B-6F796776A2E5}"/>
            </c:ext>
          </c:extLst>
        </c:ser>
        <c:ser>
          <c:idx val="1"/>
          <c:order val="1"/>
          <c:tx>
            <c:strRef>
              <c:f>'CANTIDAD CTOS NUEVOS'!$A$100</c:f>
              <c:strCache>
                <c:ptCount val="1"/>
                <c:pt idx="0">
                  <c:v>NORTE</c:v>
                </c:pt>
              </c:strCache>
            </c:strRef>
          </c:tx>
          <c:spPr>
            <a:ln w="28575" cap="rnd">
              <a:solidFill>
                <a:schemeClr val="accent2"/>
              </a:solidFill>
              <a:round/>
            </a:ln>
            <a:effectLst/>
          </c:spPr>
          <c:marker>
            <c:symbol val="none"/>
          </c:marker>
          <c:dLbls>
            <c:dLbl>
              <c:idx val="0"/>
              <c:layout>
                <c:manualLayout>
                  <c:x val="-5.4722445997215485E-2"/>
                  <c:y val="-1.43949638029001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561-42DF-9C5B-6F796776A2E5}"/>
                </c:ext>
              </c:extLst>
            </c:dLbl>
            <c:dLbl>
              <c:idx val="1"/>
              <c:layout>
                <c:manualLayout>
                  <c:x val="-3.3675351382901834E-2"/>
                  <c:y val="-2.87899276058002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561-42DF-9C5B-6F796776A2E5}"/>
                </c:ext>
              </c:extLst>
            </c:dLbl>
            <c:dLbl>
              <c:idx val="2"/>
              <c:layout>
                <c:manualLayout>
                  <c:x val="-6.3141283842940946E-2"/>
                  <c:y val="-7.55735599652253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561-42DF-9C5B-6F796776A2E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'CANTIDAD CTOS NUEVOS'!$B$98:$D$98</c:f>
              <c:strCache>
                <c:ptCount val="3"/>
                <c:pt idx="0">
                  <c:v>CONTRATO COMERCIAL</c:v>
                </c:pt>
                <c:pt idx="1">
                  <c:v>TRANSACCIÓN</c:v>
                </c:pt>
                <c:pt idx="2">
                  <c:v>VIVIENDA URBANA</c:v>
                </c:pt>
              </c:strCache>
            </c:strRef>
          </c:cat>
          <c:val>
            <c:numRef>
              <c:f>'CANTIDAD CTOS NUEVOS'!$B$100:$D$100</c:f>
              <c:numCache>
                <c:formatCode>General</c:formatCode>
                <c:ptCount val="3"/>
                <c:pt idx="0">
                  <c:v>3</c:v>
                </c:pt>
                <c:pt idx="1">
                  <c:v>2</c:v>
                </c:pt>
                <c:pt idx="2">
                  <c:v>1</c:v>
                </c:pt>
              </c:numCache>
            </c:numRef>
          </c:val>
          <c:smooth val="0"/>
          <c:extLst>
            <c:ext xmlns:c16="http://schemas.microsoft.com/office/drawing/2014/chart" uri="{C3380CC4-5D6E-409C-BE32-E72D297353CC}">
              <c16:uniqueId val="{00000007-4561-42DF-9C5B-6F796776A2E5}"/>
            </c:ext>
          </c:extLst>
        </c:ser>
        <c:ser>
          <c:idx val="2"/>
          <c:order val="2"/>
          <c:tx>
            <c:strRef>
              <c:f>'CANTIDAD CTOS NUEVOS'!$A$101</c:f>
              <c:strCache>
                <c:ptCount val="1"/>
                <c:pt idx="0">
                  <c:v>OCCIDENTE</c:v>
                </c:pt>
              </c:strCache>
            </c:strRef>
          </c:tx>
          <c:spPr>
            <a:ln w="28575" cap="rnd">
              <a:solidFill>
                <a:schemeClr val="accent3"/>
              </a:solidFill>
              <a:round/>
            </a:ln>
            <a:effectLst/>
          </c:spPr>
          <c:marker>
            <c:symbol val="none"/>
          </c:marker>
          <c:dLbls>
            <c:dLbl>
              <c:idx val="0"/>
              <c:layout>
                <c:manualLayout>
                  <c:x val="0"/>
                  <c:y val="-5.0382373310150261E-2"/>
                </c:manualLayout>
              </c:layout>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accent3">
                          <a:lumMod val="50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layout>
                    <c:manualLayout>
                      <c:w val="3.8695166310992866E-2"/>
                      <c:h val="0.11177689392951909"/>
                    </c:manualLayout>
                  </c15:layout>
                </c:ext>
                <c:ext xmlns:c16="http://schemas.microsoft.com/office/drawing/2014/chart" uri="{C3380CC4-5D6E-409C-BE32-E72D297353CC}">
                  <c16:uniqueId val="{00000008-4561-42DF-9C5B-6F796776A2E5}"/>
                </c:ext>
              </c:extLst>
            </c:dLbl>
            <c:dLbl>
              <c:idx val="1"/>
              <c:layout>
                <c:manualLayout>
                  <c:x val="2.3151804075745012E-2"/>
                  <c:y val="-4.6783632359425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561-42DF-9C5B-6F796776A2E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3">
                        <a:lumMod val="50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'CANTIDAD CTOS NUEVOS'!$B$98:$D$98</c:f>
              <c:strCache>
                <c:ptCount val="3"/>
                <c:pt idx="0">
                  <c:v>CONTRATO COMERCIAL</c:v>
                </c:pt>
                <c:pt idx="1">
                  <c:v>TRANSACCIÓN</c:v>
                </c:pt>
                <c:pt idx="2">
                  <c:v>VIVIENDA URBANA</c:v>
                </c:pt>
              </c:strCache>
            </c:strRef>
          </c:cat>
          <c:val>
            <c:numRef>
              <c:f>'CANTIDAD CTOS NUEVOS'!$B$101:$D$101</c:f>
              <c:numCache>
                <c:formatCode>General</c:formatCode>
                <c:ptCount val="3"/>
                <c:pt idx="0">
                  <c:v>6</c:v>
                </c:pt>
                <c:pt idx="1">
                  <c:v>5</c:v>
                </c:pt>
                <c:pt idx="2">
                  <c:v>10</c:v>
                </c:pt>
              </c:numCache>
            </c:numRef>
          </c:val>
          <c:smooth val="0"/>
          <c:extLst>
            <c:ext xmlns:c16="http://schemas.microsoft.com/office/drawing/2014/chart" uri="{C3380CC4-5D6E-409C-BE32-E72D297353CC}">
              <c16:uniqueId val="{0000000A-4561-42DF-9C5B-6F796776A2E5}"/>
            </c:ext>
          </c:extLst>
        </c:ser>
        <c:ser>
          <c:idx val="3"/>
          <c:order val="3"/>
          <c:tx>
            <c:strRef>
              <c:f>'CANTIDAD CTOS NUEVOS'!$A$102</c:f>
              <c:strCache>
                <c:ptCount val="1"/>
                <c:pt idx="0">
                  <c:v>SUR OCCIDENTE</c:v>
                </c:pt>
              </c:strCache>
            </c:strRef>
          </c:tx>
          <c:spPr>
            <a:ln w="28575" cap="rnd">
              <a:solidFill>
                <a:schemeClr val="accent4"/>
              </a:solidFill>
              <a:round/>
            </a:ln>
            <a:effectLst/>
          </c:spPr>
          <c:marker>
            <c:symbol val="none"/>
          </c:marker>
          <c:dLbls>
            <c:dLbl>
              <c:idx val="0"/>
              <c:layout>
                <c:manualLayout>
                  <c:x val="-3.3675351382901834E-2"/>
                  <c:y val="-8.63697828174004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561-42DF-9C5B-6F796776A2E5}"/>
                </c:ext>
              </c:extLst>
            </c:dLbl>
            <c:dLbl>
              <c:idx val="1"/>
              <c:layout>
                <c:manualLayout>
                  <c:x val="-6.9455412227235044E-2"/>
                  <c:y val="-2.15924457043501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561-42DF-9C5B-6F796776A2E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4">
                        <a:lumMod val="75000"/>
                      </a:schemeClr>
                    </a:solidFill>
                    <a:latin typeface="Arial Narrow" panose="020B060602020203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'CANTIDAD CTOS NUEVOS'!$B$98:$D$98</c:f>
              <c:strCache>
                <c:ptCount val="3"/>
                <c:pt idx="0">
                  <c:v>CONTRATO COMERCIAL</c:v>
                </c:pt>
                <c:pt idx="1">
                  <c:v>TRANSACCIÓN</c:v>
                </c:pt>
                <c:pt idx="2">
                  <c:v>VIVIENDA URBANA</c:v>
                </c:pt>
              </c:strCache>
            </c:strRef>
          </c:cat>
          <c:val>
            <c:numRef>
              <c:f>'CANTIDAD CTOS NUEVOS'!$B$102:$D$102</c:f>
              <c:numCache>
                <c:formatCode>General</c:formatCode>
                <c:ptCount val="3"/>
                <c:pt idx="0">
                  <c:v>9</c:v>
                </c:pt>
                <c:pt idx="1">
                  <c:v>13</c:v>
                </c:pt>
                <c:pt idx="2">
                  <c:v>19</c:v>
                </c:pt>
              </c:numCache>
            </c:numRef>
          </c:val>
          <c:smooth val="0"/>
          <c:extLst>
            <c:ext xmlns:c16="http://schemas.microsoft.com/office/drawing/2014/chart" uri="{C3380CC4-5D6E-409C-BE32-E72D297353CC}">
              <c16:uniqueId val="{0000000D-4561-42DF-9C5B-6F796776A2E5}"/>
            </c:ext>
          </c:extLst>
        </c:ser>
        <c:dLbls>
          <c:showLegendKey val="0"/>
          <c:showVal val="0"/>
          <c:showCatName val="0"/>
          <c:showSerName val="0"/>
          <c:showPercent val="0"/>
          <c:showBubbleSize val="0"/>
        </c:dLbls>
        <c:smooth val="0"/>
        <c:axId val="263587920"/>
        <c:axId val="1978591680"/>
      </c:lineChart>
      <c:catAx>
        <c:axId val="26358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accent1">
                    <a:lumMod val="75000"/>
                  </a:schemeClr>
                </a:solidFill>
                <a:latin typeface="Arial Narrow" panose="020B0606020202030204" pitchFamily="34" charset="0"/>
                <a:ea typeface="+mn-ea"/>
                <a:cs typeface="+mn-cs"/>
              </a:defRPr>
            </a:pPr>
            <a:endParaRPr lang="es-CO"/>
          </a:p>
        </c:txPr>
        <c:crossAx val="1978591680"/>
        <c:crosses val="autoZero"/>
        <c:auto val="1"/>
        <c:lblAlgn val="ctr"/>
        <c:lblOffset val="100"/>
        <c:noMultiLvlLbl val="0"/>
      </c:catAx>
      <c:valAx>
        <c:axId val="197859168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6358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accent1">
                  <a:lumMod val="75000"/>
                </a:schemeClr>
              </a:solidFill>
              <a:latin typeface="Arial Narrow" panose="020B0606020202030204" pitchFamily="34" charset="0"/>
              <a:ea typeface="+mn-ea"/>
              <a:cs typeface="+mn-cs"/>
            </a:defRPr>
          </a:pPr>
          <a:endParaRPr lang="es-CO"/>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1"/>
          <c:order val="1"/>
          <c:tx>
            <c:strRef>
              <c:f>ARRIENDOS!$H$3</c:f>
              <c:strCache>
                <c:ptCount val="1"/>
                <c:pt idx="0">
                  <c:v>Recaudo Acumulado</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val>
            <c:numRef>
              <c:f>ARRIENDOS!$H$4:$H$15</c:f>
              <c:numCache>
                <c:formatCode>#,##0</c:formatCode>
                <c:ptCount val="12"/>
                <c:pt idx="0">
                  <c:v>6859</c:v>
                </c:pt>
                <c:pt idx="1">
                  <c:v>13254</c:v>
                </c:pt>
                <c:pt idx="2">
                  <c:v>17896</c:v>
                </c:pt>
                <c:pt idx="3">
                  <c:v>22440</c:v>
                </c:pt>
                <c:pt idx="4">
                  <c:v>27417</c:v>
                </c:pt>
                <c:pt idx="5">
                  <c:v>33588</c:v>
                </c:pt>
                <c:pt idx="6">
                  <c:v>40010</c:v>
                </c:pt>
                <c:pt idx="7">
                  <c:v>46333</c:v>
                </c:pt>
              </c:numCache>
            </c:numRef>
          </c:val>
          <c:extLst>
            <c:ext xmlns:c16="http://schemas.microsoft.com/office/drawing/2014/chart" uri="{C3380CC4-5D6E-409C-BE32-E72D297353CC}">
              <c16:uniqueId val="{00000000-58C7-455A-9009-BD27D9FF2B34}"/>
            </c:ext>
          </c:extLst>
        </c:ser>
        <c:ser>
          <c:idx val="2"/>
          <c:order val="2"/>
          <c:tx>
            <c:strRef>
              <c:f>ARRIENDOS!$I$3</c:f>
              <c:strCache>
                <c:ptCount val="1"/>
                <c:pt idx="0">
                  <c:v>Recuado Proyectado</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dLbl>
              <c:idx val="7"/>
              <c:layout>
                <c:manualLayout>
                  <c:x val="-8.3333333333334356E-3"/>
                  <c:y val="-0.2731481481481481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8C7-455A-9009-BD27D9FF2B34}"/>
                </c:ext>
              </c:extLst>
            </c:dLbl>
            <c:dLbl>
              <c:idx val="8"/>
              <c:delete val="1"/>
              <c:extLst>
                <c:ext xmlns:c15="http://schemas.microsoft.com/office/drawing/2012/chart" uri="{CE6537A1-D6FC-4f65-9D91-7224C49458BB}"/>
                <c:ext xmlns:c16="http://schemas.microsoft.com/office/drawing/2014/chart" uri="{C3380CC4-5D6E-409C-BE32-E72D297353CC}">
                  <c16:uniqueId val="{00000002-58C7-455A-9009-BD27D9FF2B34}"/>
                </c:ext>
              </c:extLst>
            </c:dLbl>
            <c:dLbl>
              <c:idx val="9"/>
              <c:delete val="1"/>
              <c:extLst>
                <c:ext xmlns:c15="http://schemas.microsoft.com/office/drawing/2012/chart" uri="{CE6537A1-D6FC-4f65-9D91-7224C49458BB}"/>
                <c:ext xmlns:c16="http://schemas.microsoft.com/office/drawing/2014/chart" uri="{C3380CC4-5D6E-409C-BE32-E72D297353CC}">
                  <c16:uniqueId val="{00000003-58C7-455A-9009-BD27D9FF2B34}"/>
                </c:ext>
              </c:extLst>
            </c:dLbl>
            <c:dLbl>
              <c:idx val="10"/>
              <c:delete val="1"/>
              <c:extLst>
                <c:ext xmlns:c15="http://schemas.microsoft.com/office/drawing/2012/chart" uri="{CE6537A1-D6FC-4f65-9D91-7224C49458BB}"/>
                <c:ext xmlns:c16="http://schemas.microsoft.com/office/drawing/2014/chart" uri="{C3380CC4-5D6E-409C-BE32-E72D297353CC}">
                  <c16:uniqueId val="{00000004-58C7-455A-9009-BD27D9FF2B34}"/>
                </c:ext>
              </c:extLst>
            </c:dLbl>
            <c:dLbl>
              <c:idx val="11"/>
              <c:layout>
                <c:manualLayout>
                  <c:x val="-1.0029838374288128E-2"/>
                  <c:y val="-0.354625114837369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8C7-455A-9009-BD27D9FF2B34}"/>
                </c:ext>
              </c:extLst>
            </c:dLbl>
            <c:numFmt formatCode="&quot;$&quot;\ #,##0" sourceLinked="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1" i="0" u="none" strike="noStrike" kern="1200" baseline="0">
                    <a:solidFill>
                      <a:schemeClr val="dk1">
                        <a:lumMod val="65000"/>
                        <a:lumOff val="35000"/>
                      </a:schemeClr>
                    </a:solidFill>
                    <a:latin typeface="+mn-lt"/>
                    <a:ea typeface="+mn-ea"/>
                    <a:cs typeface="+mn-cs"/>
                  </a:defRPr>
                </a:pPr>
                <a:endParaRPr lang="es-CO"/>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val>
            <c:numRef>
              <c:f>ARRIENDOS!$I$4:$I$15</c:f>
              <c:numCache>
                <c:formatCode>General</c:formatCode>
                <c:ptCount val="12"/>
                <c:pt idx="7" formatCode="#,##0">
                  <c:v>46333</c:v>
                </c:pt>
                <c:pt idx="8" formatCode="#,##0">
                  <c:v>52199.78571428571</c:v>
                </c:pt>
                <c:pt idx="9" formatCode="#,##0">
                  <c:v>58083.273809523802</c:v>
                </c:pt>
                <c:pt idx="10" formatCode="#,##0">
                  <c:v>63983.464285714275</c:v>
                </c:pt>
                <c:pt idx="11" formatCode="#,##0">
                  <c:v>69900.35714285713</c:v>
                </c:pt>
              </c:numCache>
            </c:numRef>
          </c:val>
          <c:extLst>
            <c:ext xmlns:c16="http://schemas.microsoft.com/office/drawing/2014/chart" uri="{C3380CC4-5D6E-409C-BE32-E72D297353CC}">
              <c16:uniqueId val="{00000006-58C7-455A-9009-BD27D9FF2B34}"/>
            </c:ext>
          </c:extLst>
        </c:ser>
        <c:dLbls>
          <c:showLegendKey val="0"/>
          <c:showVal val="0"/>
          <c:showCatName val="0"/>
          <c:showSerName val="0"/>
          <c:showPercent val="0"/>
          <c:showBubbleSize val="0"/>
        </c:dLbls>
        <c:axId val="697864783"/>
        <c:axId val="688454975"/>
      </c:areaChart>
      <c:barChart>
        <c:barDir val="col"/>
        <c:grouping val="clustered"/>
        <c:varyColors val="0"/>
        <c:ser>
          <c:idx val="0"/>
          <c:order val="0"/>
          <c:tx>
            <c:strRef>
              <c:f>ARRIENDOS!$G$3</c:f>
              <c:strCache>
                <c:ptCount val="1"/>
                <c:pt idx="0">
                  <c:v>Recaudo Mensual</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8"/>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8-58C7-455A-9009-BD27D9FF2B34}"/>
              </c:ext>
            </c:extLst>
          </c:dPt>
          <c:dPt>
            <c:idx val="9"/>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A-58C7-455A-9009-BD27D9FF2B34}"/>
              </c:ext>
            </c:extLst>
          </c:dPt>
          <c:dPt>
            <c:idx val="10"/>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C-58C7-455A-9009-BD27D9FF2B34}"/>
              </c:ext>
            </c:extLst>
          </c:dPt>
          <c:dPt>
            <c:idx val="11"/>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E-58C7-455A-9009-BD27D9FF2B34}"/>
              </c:ext>
            </c:extLst>
          </c:dPt>
          <c:dLbls>
            <c:numFmt formatCode="_(&quot;$&quot;* #,##0_);_(&quot;$&quot;* \(#,##0\);_(&quot;$&quot;* &quot;-&quot;_);_(@_)" sourceLinked="0"/>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ARRIENDOS!$D$4:$D$15</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ARRIENDOS!$G$4:$G$15</c:f>
              <c:numCache>
                <c:formatCode>#,##0</c:formatCode>
                <c:ptCount val="12"/>
                <c:pt idx="0">
                  <c:v>6859</c:v>
                </c:pt>
                <c:pt idx="1">
                  <c:v>6395</c:v>
                </c:pt>
                <c:pt idx="2">
                  <c:v>4642</c:v>
                </c:pt>
                <c:pt idx="3">
                  <c:v>4544</c:v>
                </c:pt>
                <c:pt idx="4">
                  <c:v>4977</c:v>
                </c:pt>
                <c:pt idx="5">
                  <c:v>6171</c:v>
                </c:pt>
                <c:pt idx="6">
                  <c:v>6422</c:v>
                </c:pt>
                <c:pt idx="7">
                  <c:v>6323</c:v>
                </c:pt>
                <c:pt idx="8">
                  <c:v>5866.7857142857138</c:v>
                </c:pt>
                <c:pt idx="9">
                  <c:v>5883.4880952380945</c:v>
                </c:pt>
                <c:pt idx="10">
                  <c:v>5900.1904761904752</c:v>
                </c:pt>
                <c:pt idx="11">
                  <c:v>5916.892857142856</c:v>
                </c:pt>
              </c:numCache>
            </c:numRef>
          </c:val>
          <c:extLst>
            <c:ext xmlns:c16="http://schemas.microsoft.com/office/drawing/2014/chart" uri="{C3380CC4-5D6E-409C-BE32-E72D297353CC}">
              <c16:uniqueId val="{0000000F-58C7-455A-9009-BD27D9FF2B34}"/>
            </c:ext>
          </c:extLst>
        </c:ser>
        <c:dLbls>
          <c:showLegendKey val="0"/>
          <c:showVal val="0"/>
          <c:showCatName val="0"/>
          <c:showSerName val="0"/>
          <c:showPercent val="0"/>
          <c:showBubbleSize val="0"/>
        </c:dLbls>
        <c:gapWidth val="150"/>
        <c:axId val="697864783"/>
        <c:axId val="688454975"/>
      </c:barChart>
      <c:catAx>
        <c:axId val="69786478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688454975"/>
        <c:crosses val="autoZero"/>
        <c:auto val="1"/>
        <c:lblAlgn val="ctr"/>
        <c:lblOffset val="100"/>
        <c:noMultiLvlLbl val="0"/>
      </c:catAx>
      <c:valAx>
        <c:axId val="68845497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6978647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1"/>
          <c:order val="1"/>
          <c:tx>
            <c:strRef>
              <c:f>VENTAS!$H$3</c:f>
              <c:strCache>
                <c:ptCount val="1"/>
                <c:pt idx="0">
                  <c:v>Recaudo Acumulado</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val>
            <c:numRef>
              <c:f>VENTAS!$H$4:$H$15</c:f>
              <c:numCache>
                <c:formatCode>#,##0</c:formatCode>
                <c:ptCount val="12"/>
                <c:pt idx="0">
                  <c:v>6859</c:v>
                </c:pt>
                <c:pt idx="1">
                  <c:v>4287</c:v>
                </c:pt>
                <c:pt idx="2">
                  <c:v>5228</c:v>
                </c:pt>
                <c:pt idx="3">
                  <c:v>8126</c:v>
                </c:pt>
                <c:pt idx="4">
                  <c:v>11282</c:v>
                </c:pt>
                <c:pt idx="5">
                  <c:v>11958</c:v>
                </c:pt>
                <c:pt idx="6">
                  <c:v>19839</c:v>
                </c:pt>
                <c:pt idx="7">
                  <c:v>22258</c:v>
                </c:pt>
              </c:numCache>
            </c:numRef>
          </c:val>
          <c:extLst>
            <c:ext xmlns:c16="http://schemas.microsoft.com/office/drawing/2014/chart" uri="{C3380CC4-5D6E-409C-BE32-E72D297353CC}">
              <c16:uniqueId val="{00000000-F292-4912-B51B-93289F08BC45}"/>
            </c:ext>
          </c:extLst>
        </c:ser>
        <c:ser>
          <c:idx val="2"/>
          <c:order val="2"/>
          <c:tx>
            <c:strRef>
              <c:f>VENTAS!$I$3</c:f>
              <c:strCache>
                <c:ptCount val="1"/>
                <c:pt idx="0">
                  <c:v>Recuado Proyectado</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dLbl>
              <c:idx val="7"/>
              <c:layout>
                <c:manualLayout>
                  <c:x val="-8.3333333333334356E-3"/>
                  <c:y val="-0.2731481481481481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292-4912-B51B-93289F08BC45}"/>
                </c:ext>
              </c:extLst>
            </c:dLbl>
            <c:dLbl>
              <c:idx val="8"/>
              <c:delete val="1"/>
              <c:extLst>
                <c:ext xmlns:c15="http://schemas.microsoft.com/office/drawing/2012/chart" uri="{CE6537A1-D6FC-4f65-9D91-7224C49458BB}"/>
                <c:ext xmlns:c16="http://schemas.microsoft.com/office/drawing/2014/chart" uri="{C3380CC4-5D6E-409C-BE32-E72D297353CC}">
                  <c16:uniqueId val="{00000002-F292-4912-B51B-93289F08BC45}"/>
                </c:ext>
              </c:extLst>
            </c:dLbl>
            <c:dLbl>
              <c:idx val="9"/>
              <c:delete val="1"/>
              <c:extLst>
                <c:ext xmlns:c15="http://schemas.microsoft.com/office/drawing/2012/chart" uri="{CE6537A1-D6FC-4f65-9D91-7224C49458BB}"/>
                <c:ext xmlns:c16="http://schemas.microsoft.com/office/drawing/2014/chart" uri="{C3380CC4-5D6E-409C-BE32-E72D297353CC}">
                  <c16:uniqueId val="{00000003-F292-4912-B51B-93289F08BC45}"/>
                </c:ext>
              </c:extLst>
            </c:dLbl>
            <c:dLbl>
              <c:idx val="10"/>
              <c:delete val="1"/>
              <c:extLst>
                <c:ext xmlns:c15="http://schemas.microsoft.com/office/drawing/2012/chart" uri="{CE6537A1-D6FC-4f65-9D91-7224C49458BB}"/>
                <c:ext xmlns:c16="http://schemas.microsoft.com/office/drawing/2014/chart" uri="{C3380CC4-5D6E-409C-BE32-E72D297353CC}">
                  <c16:uniqueId val="{00000004-F292-4912-B51B-93289F08BC45}"/>
                </c:ext>
              </c:extLst>
            </c:dLbl>
            <c:dLbl>
              <c:idx val="11"/>
              <c:layout>
                <c:manualLayout>
                  <c:x val="-1.2031904442046631E-2"/>
                  <c:y val="-0.3551842123290098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292-4912-B51B-93289F08BC45}"/>
                </c:ext>
              </c:extLst>
            </c:dLbl>
            <c:numFmt formatCode="&quot;$&quot;\ #,##0" sourceLinked="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1" i="0" u="none" strike="noStrike" kern="1200" baseline="0">
                    <a:solidFill>
                      <a:schemeClr val="dk1">
                        <a:lumMod val="65000"/>
                        <a:lumOff val="35000"/>
                      </a:schemeClr>
                    </a:solidFill>
                    <a:latin typeface="+mn-lt"/>
                    <a:ea typeface="+mn-ea"/>
                    <a:cs typeface="+mn-cs"/>
                  </a:defRPr>
                </a:pPr>
                <a:endParaRPr lang="es-CO"/>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val>
            <c:numRef>
              <c:f>VENTAS!$I$4:$I$15</c:f>
              <c:numCache>
                <c:formatCode>General</c:formatCode>
                <c:ptCount val="12"/>
                <c:pt idx="7" formatCode="#,##0">
                  <c:v>22258</c:v>
                </c:pt>
                <c:pt idx="8" formatCode="#,##0">
                  <c:v>26619</c:v>
                </c:pt>
                <c:pt idx="9" formatCode="#,##0">
                  <c:v>31330.833333333332</c:v>
                </c:pt>
                <c:pt idx="10" formatCode="#,##0">
                  <c:v>36393.5</c:v>
                </c:pt>
                <c:pt idx="11" formatCode="#,##0">
                  <c:v>41807</c:v>
                </c:pt>
              </c:numCache>
            </c:numRef>
          </c:val>
          <c:extLst>
            <c:ext xmlns:c16="http://schemas.microsoft.com/office/drawing/2014/chart" uri="{C3380CC4-5D6E-409C-BE32-E72D297353CC}">
              <c16:uniqueId val="{00000006-F292-4912-B51B-93289F08BC45}"/>
            </c:ext>
          </c:extLst>
        </c:ser>
        <c:dLbls>
          <c:showLegendKey val="0"/>
          <c:showVal val="0"/>
          <c:showCatName val="0"/>
          <c:showSerName val="0"/>
          <c:showPercent val="0"/>
          <c:showBubbleSize val="0"/>
        </c:dLbls>
        <c:axId val="697864783"/>
        <c:axId val="688454975"/>
      </c:areaChart>
      <c:barChart>
        <c:barDir val="col"/>
        <c:grouping val="clustered"/>
        <c:varyColors val="0"/>
        <c:ser>
          <c:idx val="0"/>
          <c:order val="0"/>
          <c:tx>
            <c:strRef>
              <c:f>VENTAS!$G$3</c:f>
              <c:strCache>
                <c:ptCount val="1"/>
                <c:pt idx="0">
                  <c:v>Recaudo Mensual</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8"/>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8-F292-4912-B51B-93289F08BC45}"/>
              </c:ext>
            </c:extLst>
          </c:dPt>
          <c:dPt>
            <c:idx val="9"/>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A-F292-4912-B51B-93289F08BC45}"/>
              </c:ext>
            </c:extLst>
          </c:dPt>
          <c:dPt>
            <c:idx val="10"/>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C-F292-4912-B51B-93289F08BC45}"/>
              </c:ext>
            </c:extLst>
          </c:dPt>
          <c:dPt>
            <c:idx val="11"/>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E-F292-4912-B51B-93289F08BC45}"/>
              </c:ext>
            </c:extLst>
          </c:dPt>
          <c:dLbls>
            <c:numFmt formatCode="_(&quot;$&quot;* #,##0_);_(&quot;$&quot;* \(#,##0\);_(&quot;$&quot;* &quot;-&quot;_);_(@_)" sourceLinked="0"/>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VENTAS!$D$4:$D$15</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VENTAS!$G$4:$G$15</c:f>
              <c:numCache>
                <c:formatCode>#,##0</c:formatCode>
                <c:ptCount val="12"/>
                <c:pt idx="0">
                  <c:v>2448</c:v>
                </c:pt>
                <c:pt idx="1">
                  <c:v>1839</c:v>
                </c:pt>
                <c:pt idx="2">
                  <c:v>941</c:v>
                </c:pt>
                <c:pt idx="3">
                  <c:v>2898</c:v>
                </c:pt>
                <c:pt idx="4">
                  <c:v>3156</c:v>
                </c:pt>
                <c:pt idx="5">
                  <c:v>676</c:v>
                </c:pt>
                <c:pt idx="6">
                  <c:v>7881</c:v>
                </c:pt>
                <c:pt idx="7">
                  <c:v>2419</c:v>
                </c:pt>
                <c:pt idx="8" formatCode="General">
                  <c:v>4361</c:v>
                </c:pt>
                <c:pt idx="9" formatCode="0">
                  <c:v>4711.833333333333</c:v>
                </c:pt>
                <c:pt idx="10" formatCode="0">
                  <c:v>5062.6666666666661</c:v>
                </c:pt>
                <c:pt idx="11" formatCode="0">
                  <c:v>5413.5</c:v>
                </c:pt>
              </c:numCache>
            </c:numRef>
          </c:val>
          <c:extLst>
            <c:ext xmlns:c16="http://schemas.microsoft.com/office/drawing/2014/chart" uri="{C3380CC4-5D6E-409C-BE32-E72D297353CC}">
              <c16:uniqueId val="{0000000F-F292-4912-B51B-93289F08BC45}"/>
            </c:ext>
          </c:extLst>
        </c:ser>
        <c:dLbls>
          <c:showLegendKey val="0"/>
          <c:showVal val="0"/>
          <c:showCatName val="0"/>
          <c:showSerName val="0"/>
          <c:showPercent val="0"/>
          <c:showBubbleSize val="0"/>
        </c:dLbls>
        <c:gapWidth val="150"/>
        <c:axId val="697864783"/>
        <c:axId val="688454975"/>
      </c:barChart>
      <c:catAx>
        <c:axId val="69786478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688454975"/>
        <c:crosses val="autoZero"/>
        <c:auto val="1"/>
        <c:lblAlgn val="ctr"/>
        <c:lblOffset val="100"/>
        <c:noMultiLvlLbl val="0"/>
      </c:catAx>
      <c:valAx>
        <c:axId val="68845497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6978647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pPr>
      <a:endParaRPr lang="es-C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1"/>
          <c:order val="1"/>
          <c:tx>
            <c:strRef>
              <c:f>SEMOVIENTeS!$H$11</c:f>
              <c:strCache>
                <c:ptCount val="1"/>
                <c:pt idx="0">
                  <c:v>Ventas Acumuladas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val>
            <c:numRef>
              <c:f>SEMOVIENTeS!$H$12:$H$17</c:f>
              <c:numCache>
                <c:formatCode>#,##0</c:formatCode>
                <c:ptCount val="6"/>
                <c:pt idx="0">
                  <c:v>442</c:v>
                </c:pt>
                <c:pt idx="1">
                  <c:v>780</c:v>
                </c:pt>
              </c:numCache>
            </c:numRef>
          </c:val>
          <c:extLst>
            <c:ext xmlns:c16="http://schemas.microsoft.com/office/drawing/2014/chart" uri="{C3380CC4-5D6E-409C-BE32-E72D297353CC}">
              <c16:uniqueId val="{00000000-735D-4389-8BB8-E27570E6F66C}"/>
            </c:ext>
          </c:extLst>
        </c:ser>
        <c:ser>
          <c:idx val="2"/>
          <c:order val="2"/>
          <c:tx>
            <c:strRef>
              <c:f>SEMOVIENTeS!$I$11</c:f>
              <c:strCache>
                <c:ptCount val="1"/>
                <c:pt idx="0">
                  <c:v>Ventas Proyectadas</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dLbl>
              <c:idx val="1"/>
              <c:layout>
                <c:manualLayout>
                  <c:x val="-1.2871180261893076E-2"/>
                  <c:y val="-0.2151089972841142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35D-4389-8BB8-E27570E6F66C}"/>
                </c:ext>
              </c:extLst>
            </c:dLbl>
            <c:dLbl>
              <c:idx val="2"/>
              <c:delete val="1"/>
              <c:extLst>
                <c:ext xmlns:c15="http://schemas.microsoft.com/office/drawing/2012/chart" uri="{CE6537A1-D6FC-4f65-9D91-7224C49458BB}"/>
                <c:ext xmlns:c16="http://schemas.microsoft.com/office/drawing/2014/chart" uri="{C3380CC4-5D6E-409C-BE32-E72D297353CC}">
                  <c16:uniqueId val="{0000000D-735D-4389-8BB8-E27570E6F66C}"/>
                </c:ext>
              </c:extLst>
            </c:dLbl>
            <c:dLbl>
              <c:idx val="3"/>
              <c:delete val="1"/>
              <c:extLst>
                <c:ext xmlns:c15="http://schemas.microsoft.com/office/drawing/2012/chart" uri="{CE6537A1-D6FC-4f65-9D91-7224C49458BB}"/>
                <c:ext xmlns:c16="http://schemas.microsoft.com/office/drawing/2014/chart" uri="{C3380CC4-5D6E-409C-BE32-E72D297353CC}">
                  <c16:uniqueId val="{0000000C-735D-4389-8BB8-E27570E6F66C}"/>
                </c:ext>
              </c:extLst>
            </c:dLbl>
            <c:dLbl>
              <c:idx val="4"/>
              <c:delete val="1"/>
              <c:extLst>
                <c:ext xmlns:c15="http://schemas.microsoft.com/office/drawing/2012/chart" uri="{CE6537A1-D6FC-4f65-9D91-7224C49458BB}"/>
                <c:ext xmlns:c16="http://schemas.microsoft.com/office/drawing/2014/chart" uri="{C3380CC4-5D6E-409C-BE32-E72D297353CC}">
                  <c16:uniqueId val="{0000000B-735D-4389-8BB8-E27570E6F66C}"/>
                </c:ext>
              </c:extLst>
            </c:dLbl>
            <c:dLbl>
              <c:idx val="5"/>
              <c:layout>
                <c:manualLayout>
                  <c:x val="-3.539574572020588E-2"/>
                  <c:y val="-0.430217994568228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35D-4389-8BB8-E27570E6F66C}"/>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900" b="1" i="0" u="none" strike="noStrike" kern="1200" baseline="0">
                    <a:solidFill>
                      <a:schemeClr val="dk1">
                        <a:lumMod val="65000"/>
                        <a:lumOff val="35000"/>
                      </a:schemeClr>
                    </a:solidFill>
                    <a:latin typeface="+mn-lt"/>
                    <a:ea typeface="+mn-ea"/>
                    <a:cs typeface="+mn-cs"/>
                  </a:defRPr>
                </a:pPr>
                <a:endParaRPr lang="es-CO"/>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val>
            <c:numRef>
              <c:f>SEMOVIENTeS!$I$12:$I$17</c:f>
              <c:numCache>
                <c:formatCode>#,##0</c:formatCode>
                <c:ptCount val="6"/>
                <c:pt idx="1">
                  <c:v>780</c:v>
                </c:pt>
                <c:pt idx="2">
                  <c:v>1170</c:v>
                </c:pt>
                <c:pt idx="3">
                  <c:v>1508</c:v>
                </c:pt>
                <c:pt idx="4">
                  <c:v>1820</c:v>
                </c:pt>
                <c:pt idx="5">
                  <c:v>2106</c:v>
                </c:pt>
              </c:numCache>
            </c:numRef>
          </c:val>
          <c:extLst>
            <c:ext xmlns:c16="http://schemas.microsoft.com/office/drawing/2014/chart" uri="{C3380CC4-5D6E-409C-BE32-E72D297353CC}">
              <c16:uniqueId val="{00000001-735D-4389-8BB8-E27570E6F66C}"/>
            </c:ext>
          </c:extLst>
        </c:ser>
        <c:dLbls>
          <c:showLegendKey val="0"/>
          <c:showVal val="0"/>
          <c:showCatName val="0"/>
          <c:showSerName val="0"/>
          <c:showPercent val="0"/>
          <c:showBubbleSize val="0"/>
        </c:dLbls>
        <c:axId val="579626608"/>
        <c:axId val="497181328"/>
      </c:areaChart>
      <c:barChart>
        <c:barDir val="col"/>
        <c:grouping val="clustered"/>
        <c:varyColors val="0"/>
        <c:ser>
          <c:idx val="0"/>
          <c:order val="0"/>
          <c:tx>
            <c:strRef>
              <c:f>SEMOVIENTeS!$G$11</c:f>
              <c:strCache>
                <c:ptCount val="1"/>
                <c:pt idx="0">
                  <c:v>Valor Venta</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2"/>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735D-4389-8BB8-E27570E6F66C}"/>
              </c:ext>
            </c:extLst>
          </c:dPt>
          <c:dPt>
            <c:idx val="3"/>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735D-4389-8BB8-E27570E6F66C}"/>
              </c:ext>
            </c:extLst>
          </c:dPt>
          <c:dPt>
            <c:idx val="4"/>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735D-4389-8BB8-E27570E6F66C}"/>
              </c:ext>
            </c:extLst>
          </c:dPt>
          <c:dPt>
            <c:idx val="5"/>
            <c:invertIfNegative val="0"/>
            <c:bubble3D val="0"/>
            <c:spPr>
              <a:solidFill>
                <a:schemeClr val="accent2"/>
              </a:solidFill>
              <a:ln>
                <a:solidFill>
                  <a:schemeClr val="accent2"/>
                </a:solid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735D-4389-8BB8-E27570E6F66C}"/>
              </c:ext>
            </c:extLst>
          </c:dPt>
          <c:dLbls>
            <c:numFmt formatCode="_(&quot;$&quot;* #,##0_);_(&quot;$&quot;* \(#,##0\);_(&quot;$&quot;* &quot;-&quot;_);_(@_)"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SEMOVIENTeS!$E$12:$E$17</c:f>
              <c:strCache>
                <c:ptCount val="6"/>
                <c:pt idx="0">
                  <c:v>Julio</c:v>
                </c:pt>
                <c:pt idx="1">
                  <c:v>Agosto</c:v>
                </c:pt>
                <c:pt idx="2">
                  <c:v>Septiembre</c:v>
                </c:pt>
                <c:pt idx="3">
                  <c:v>Octubre</c:v>
                </c:pt>
                <c:pt idx="4">
                  <c:v>Noviembre</c:v>
                </c:pt>
                <c:pt idx="5">
                  <c:v>Diciembre</c:v>
                </c:pt>
              </c:strCache>
            </c:strRef>
          </c:cat>
          <c:val>
            <c:numRef>
              <c:f>SEMOVIENTeS!$G$12:$G$17</c:f>
              <c:numCache>
                <c:formatCode>General</c:formatCode>
                <c:ptCount val="6"/>
                <c:pt idx="0">
                  <c:v>442</c:v>
                </c:pt>
                <c:pt idx="1">
                  <c:v>338</c:v>
                </c:pt>
                <c:pt idx="2">
                  <c:v>390</c:v>
                </c:pt>
                <c:pt idx="3">
                  <c:v>338</c:v>
                </c:pt>
                <c:pt idx="4">
                  <c:v>312</c:v>
                </c:pt>
                <c:pt idx="5">
                  <c:v>286</c:v>
                </c:pt>
              </c:numCache>
            </c:numRef>
          </c:val>
          <c:extLst>
            <c:ext xmlns:c16="http://schemas.microsoft.com/office/drawing/2014/chart" uri="{C3380CC4-5D6E-409C-BE32-E72D297353CC}">
              <c16:uniqueId val="{0000000A-735D-4389-8BB8-E27570E6F66C}"/>
            </c:ext>
          </c:extLst>
        </c:ser>
        <c:dLbls>
          <c:showLegendKey val="0"/>
          <c:showVal val="0"/>
          <c:showCatName val="0"/>
          <c:showSerName val="0"/>
          <c:showPercent val="0"/>
          <c:showBubbleSize val="0"/>
        </c:dLbls>
        <c:gapWidth val="219"/>
        <c:axId val="579626608"/>
        <c:axId val="497181328"/>
      </c:barChart>
      <c:catAx>
        <c:axId val="5796266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497181328"/>
        <c:crosses val="autoZero"/>
        <c:auto val="1"/>
        <c:lblAlgn val="ctr"/>
        <c:lblOffset val="100"/>
        <c:noMultiLvlLbl val="0"/>
      </c:catAx>
      <c:valAx>
        <c:axId val="49718132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57962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4.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5.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75.svg"/><Relationship Id="rId5" Type="http://schemas.openxmlformats.org/officeDocument/2006/relationships/image" Target="../media/image74.png"/><Relationship Id="rId10" Type="http://schemas.openxmlformats.org/officeDocument/2006/relationships/image" Target="../media/image79.svg"/><Relationship Id="rId4" Type="http://schemas.openxmlformats.org/officeDocument/2006/relationships/image" Target="../media/image73.svg"/><Relationship Id="rId9" Type="http://schemas.openxmlformats.org/officeDocument/2006/relationships/image" Target="../media/image78.png"/></Relationships>
</file>

<file path=ppt/diagrams/_rels/drawing2.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75.svg"/><Relationship Id="rId5" Type="http://schemas.openxmlformats.org/officeDocument/2006/relationships/image" Target="../media/image74.png"/><Relationship Id="rId10" Type="http://schemas.openxmlformats.org/officeDocument/2006/relationships/image" Target="../media/image79.svg"/><Relationship Id="rId4" Type="http://schemas.openxmlformats.org/officeDocument/2006/relationships/image" Target="../media/image73.svg"/><Relationship Id="rId9" Type="http://schemas.openxmlformats.org/officeDocument/2006/relationships/image" Target="../media/image78.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9FEBAB-9389-44B5-8F62-8BFEE9092A26}"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endParaRPr lang="es-CO"/>
        </a:p>
      </dgm:t>
    </dgm:pt>
    <dgm:pt modelId="{AA91E89C-3E33-4F6D-BB18-874AA97D7210}">
      <dgm:prSet phldrT="[Texto]"/>
      <dgm:spPr/>
      <dgm:t>
        <a:bodyPr/>
        <a:lstStyle/>
        <a:p>
          <a:r>
            <a:rPr lang="es-ES" dirty="0"/>
            <a:t>Ponderación </a:t>
          </a:r>
        </a:p>
        <a:p>
          <a:r>
            <a:rPr lang="es-ES" dirty="0"/>
            <a:t>100 puntos</a:t>
          </a:r>
          <a:endParaRPr lang="es-CO" dirty="0"/>
        </a:p>
      </dgm:t>
    </dgm:pt>
    <dgm:pt modelId="{AB4274C4-1B31-4B1E-8A16-8DD9E840D5EA}" type="parTrans" cxnId="{F5301246-D40D-4166-B631-1E664838A4E4}">
      <dgm:prSet/>
      <dgm:spPr/>
      <dgm:t>
        <a:bodyPr/>
        <a:lstStyle/>
        <a:p>
          <a:endParaRPr lang="es-CO"/>
        </a:p>
      </dgm:t>
    </dgm:pt>
    <dgm:pt modelId="{AF0F510D-A87B-41CE-AC62-C44BAAAC95A8}" type="sibTrans" cxnId="{F5301246-D40D-4166-B631-1E664838A4E4}">
      <dgm:prSet/>
      <dgm:spPr/>
      <dgm:t>
        <a:bodyPr/>
        <a:lstStyle/>
        <a:p>
          <a:endParaRPr lang="es-CO"/>
        </a:p>
      </dgm:t>
    </dgm:pt>
    <dgm:pt modelId="{89FD6C3A-A8E8-434C-A964-54670C57D875}">
      <dgm:prSet phldrT="[Texto]"/>
      <dgm:spPr/>
      <dgm:t>
        <a:bodyPr/>
        <a:lstStyle/>
        <a:p>
          <a:r>
            <a:rPr lang="es-ES" dirty="0"/>
            <a:t>Económica </a:t>
          </a:r>
        </a:p>
        <a:p>
          <a:r>
            <a:rPr lang="es-ES" dirty="0"/>
            <a:t>40 puntos</a:t>
          </a:r>
          <a:endParaRPr lang="es-CO" dirty="0"/>
        </a:p>
      </dgm:t>
    </dgm:pt>
    <dgm:pt modelId="{0190A071-4961-40DD-BEDF-F0B463386653}" type="parTrans" cxnId="{4985F78F-AD1D-4FE5-87E2-5E0F46AA2F2A}">
      <dgm:prSet/>
      <dgm:spPr/>
      <dgm:t>
        <a:bodyPr/>
        <a:lstStyle/>
        <a:p>
          <a:endParaRPr lang="es-CO"/>
        </a:p>
      </dgm:t>
    </dgm:pt>
    <dgm:pt modelId="{42A3E3DD-0316-4014-9454-9EC6D220A081}" type="sibTrans" cxnId="{4985F78F-AD1D-4FE5-87E2-5E0F46AA2F2A}">
      <dgm:prSet/>
      <dgm:spPr/>
      <dgm:t>
        <a:bodyPr/>
        <a:lstStyle/>
        <a:p>
          <a:endParaRPr lang="es-CO"/>
        </a:p>
      </dgm:t>
    </dgm:pt>
    <dgm:pt modelId="{8D4564BE-31A6-470B-BA7E-EBD7FCC48366}">
      <dgm:prSet phldrT="[Texto]"/>
      <dgm:spPr/>
      <dgm:t>
        <a:bodyPr/>
        <a:lstStyle/>
        <a:p>
          <a:r>
            <a:rPr lang="es-ES" dirty="0"/>
            <a:t>Precio global </a:t>
          </a:r>
        </a:p>
        <a:p>
          <a:r>
            <a:rPr lang="es-ES" dirty="0"/>
            <a:t>30 puntos</a:t>
          </a:r>
          <a:endParaRPr lang="es-CO" dirty="0"/>
        </a:p>
      </dgm:t>
    </dgm:pt>
    <dgm:pt modelId="{AA8E047B-7B08-4467-84ED-3E1DB89EA6C6}" type="parTrans" cxnId="{AD57A756-BEBE-4E32-8C8F-C34DCF57E055}">
      <dgm:prSet/>
      <dgm:spPr/>
      <dgm:t>
        <a:bodyPr/>
        <a:lstStyle/>
        <a:p>
          <a:endParaRPr lang="es-CO"/>
        </a:p>
      </dgm:t>
    </dgm:pt>
    <dgm:pt modelId="{88FDC96F-C5FF-46CF-B129-7B9D0D723F47}" type="sibTrans" cxnId="{AD57A756-BEBE-4E32-8C8F-C34DCF57E055}">
      <dgm:prSet/>
      <dgm:spPr/>
      <dgm:t>
        <a:bodyPr/>
        <a:lstStyle/>
        <a:p>
          <a:endParaRPr lang="es-CO"/>
        </a:p>
      </dgm:t>
    </dgm:pt>
    <dgm:pt modelId="{897A3D68-EC74-44A9-9F62-B4D3C1501910}">
      <dgm:prSet phldrT="[Texto]"/>
      <dgm:spPr/>
      <dgm:t>
        <a:bodyPr/>
        <a:lstStyle/>
        <a:p>
          <a:r>
            <a:rPr lang="es-ES" dirty="0"/>
            <a:t>Precio compra chatarra </a:t>
          </a:r>
        </a:p>
        <a:p>
          <a:r>
            <a:rPr lang="es-ES" dirty="0"/>
            <a:t>10 Puntos</a:t>
          </a:r>
          <a:endParaRPr lang="es-CO" dirty="0"/>
        </a:p>
      </dgm:t>
    </dgm:pt>
    <dgm:pt modelId="{5AAE4F46-D076-47E3-8DCA-F205767B7940}" type="parTrans" cxnId="{28358D63-C198-4BD7-A4F6-5E431E3DB83E}">
      <dgm:prSet/>
      <dgm:spPr/>
      <dgm:t>
        <a:bodyPr/>
        <a:lstStyle/>
        <a:p>
          <a:endParaRPr lang="es-CO"/>
        </a:p>
      </dgm:t>
    </dgm:pt>
    <dgm:pt modelId="{02078ED5-B696-446E-BE78-16C38C3FCA7C}" type="sibTrans" cxnId="{28358D63-C198-4BD7-A4F6-5E431E3DB83E}">
      <dgm:prSet/>
      <dgm:spPr/>
      <dgm:t>
        <a:bodyPr/>
        <a:lstStyle/>
        <a:p>
          <a:endParaRPr lang="es-CO"/>
        </a:p>
      </dgm:t>
    </dgm:pt>
    <dgm:pt modelId="{76FD29D2-A77D-4315-BE7C-8E078624EEE7}">
      <dgm:prSet phldrT="[Texto]"/>
      <dgm:spPr/>
      <dgm:t>
        <a:bodyPr/>
        <a:lstStyle/>
        <a:p>
          <a:r>
            <a:rPr lang="es-ES" dirty="0"/>
            <a:t>Técnica </a:t>
          </a:r>
        </a:p>
        <a:p>
          <a:r>
            <a:rPr lang="es-ES" dirty="0"/>
            <a:t>60 puntos</a:t>
          </a:r>
          <a:endParaRPr lang="es-CO" dirty="0"/>
        </a:p>
      </dgm:t>
    </dgm:pt>
    <dgm:pt modelId="{FBEE53EE-FD3C-46AA-8626-EEFF3665E207}" type="parTrans" cxnId="{0E550B75-8D12-4F2A-BCA5-314C6DC95652}">
      <dgm:prSet/>
      <dgm:spPr/>
      <dgm:t>
        <a:bodyPr/>
        <a:lstStyle/>
        <a:p>
          <a:endParaRPr lang="es-CO"/>
        </a:p>
      </dgm:t>
    </dgm:pt>
    <dgm:pt modelId="{4CB0202F-40E6-4DE4-AB6D-278250835A79}" type="sibTrans" cxnId="{0E550B75-8D12-4F2A-BCA5-314C6DC95652}">
      <dgm:prSet/>
      <dgm:spPr/>
      <dgm:t>
        <a:bodyPr/>
        <a:lstStyle/>
        <a:p>
          <a:endParaRPr lang="es-CO"/>
        </a:p>
      </dgm:t>
    </dgm:pt>
    <dgm:pt modelId="{3BD41D5C-8D59-4191-8BD6-D94DF68C94CF}">
      <dgm:prSet phldrT="[Texto]"/>
      <dgm:spPr/>
      <dgm:t>
        <a:bodyPr/>
        <a:lstStyle/>
        <a:p>
          <a:r>
            <a:rPr lang="es-ES" dirty="0"/>
            <a:t>Personal </a:t>
          </a:r>
        </a:p>
        <a:p>
          <a:r>
            <a:rPr lang="es-ES" dirty="0"/>
            <a:t>15 Puntos</a:t>
          </a:r>
          <a:endParaRPr lang="es-CO" dirty="0"/>
        </a:p>
      </dgm:t>
    </dgm:pt>
    <dgm:pt modelId="{6471A5A5-2283-45AA-887C-8B2502C65EFC}" type="parTrans" cxnId="{BA061CB3-B6D9-4D72-B4E8-9376A4D0EA28}">
      <dgm:prSet/>
      <dgm:spPr/>
      <dgm:t>
        <a:bodyPr/>
        <a:lstStyle/>
        <a:p>
          <a:endParaRPr lang="es-CO"/>
        </a:p>
      </dgm:t>
    </dgm:pt>
    <dgm:pt modelId="{85DCDFA3-8559-4A38-AF26-7D5DD3C1F4D7}" type="sibTrans" cxnId="{BA061CB3-B6D9-4D72-B4E8-9376A4D0EA28}">
      <dgm:prSet/>
      <dgm:spPr/>
      <dgm:t>
        <a:bodyPr/>
        <a:lstStyle/>
        <a:p>
          <a:endParaRPr lang="es-CO"/>
        </a:p>
      </dgm:t>
    </dgm:pt>
    <dgm:pt modelId="{73630D5C-3118-4B99-A672-94AE005ED660}">
      <dgm:prSet phldrT="[Texto]"/>
      <dgm:spPr/>
      <dgm:t>
        <a:bodyPr/>
        <a:lstStyle/>
        <a:p>
          <a:r>
            <a:rPr lang="es-ES" dirty="0"/>
            <a:t>Equipos </a:t>
          </a:r>
        </a:p>
        <a:p>
          <a:r>
            <a:rPr lang="es-ES" dirty="0"/>
            <a:t>45 puntos</a:t>
          </a:r>
          <a:endParaRPr lang="es-CO" dirty="0"/>
        </a:p>
      </dgm:t>
    </dgm:pt>
    <dgm:pt modelId="{708B6950-6BE2-4649-8492-AC3C610DB2E0}" type="parTrans" cxnId="{4631AC72-A72A-47E3-9BF6-DAE1D4FDD0A0}">
      <dgm:prSet/>
      <dgm:spPr/>
      <dgm:t>
        <a:bodyPr/>
        <a:lstStyle/>
        <a:p>
          <a:endParaRPr lang="es-CO"/>
        </a:p>
      </dgm:t>
    </dgm:pt>
    <dgm:pt modelId="{9C98524F-69AE-42EB-B3BF-25E678FAD169}" type="sibTrans" cxnId="{4631AC72-A72A-47E3-9BF6-DAE1D4FDD0A0}">
      <dgm:prSet/>
      <dgm:spPr/>
      <dgm:t>
        <a:bodyPr/>
        <a:lstStyle/>
        <a:p>
          <a:endParaRPr lang="es-CO"/>
        </a:p>
      </dgm:t>
    </dgm:pt>
    <dgm:pt modelId="{645EB7FF-3216-4CE3-A537-2D003841BB70}">
      <dgm:prSet phldrT="[Texto]"/>
      <dgm:spPr/>
      <dgm:t>
        <a:bodyPr/>
        <a:lstStyle/>
        <a:p>
          <a:r>
            <a:rPr lang="es-ES" dirty="0"/>
            <a:t>Remolcadores</a:t>
          </a:r>
        </a:p>
        <a:p>
          <a:r>
            <a:rPr lang="es-ES" dirty="0"/>
            <a:t>15 puntos</a:t>
          </a:r>
          <a:endParaRPr lang="es-CO" dirty="0"/>
        </a:p>
      </dgm:t>
    </dgm:pt>
    <dgm:pt modelId="{9B2B1F84-D422-4D0D-A9A9-FEE6D2E03268}" type="parTrans" cxnId="{2E89F38E-9C06-4241-8F6C-45A99026D55C}">
      <dgm:prSet/>
      <dgm:spPr/>
      <dgm:t>
        <a:bodyPr/>
        <a:lstStyle/>
        <a:p>
          <a:endParaRPr lang="es-CO"/>
        </a:p>
      </dgm:t>
    </dgm:pt>
    <dgm:pt modelId="{753041B1-6EA7-4130-9B0D-F9CA11D8911B}" type="sibTrans" cxnId="{2E89F38E-9C06-4241-8F6C-45A99026D55C}">
      <dgm:prSet/>
      <dgm:spPr/>
      <dgm:t>
        <a:bodyPr/>
        <a:lstStyle/>
        <a:p>
          <a:endParaRPr lang="es-CO"/>
        </a:p>
      </dgm:t>
    </dgm:pt>
    <dgm:pt modelId="{9C3817B7-2955-4D7A-9154-B4A195DC5A24}">
      <dgm:prSet phldrT="[Texto]"/>
      <dgm:spPr/>
      <dgm:t>
        <a:bodyPr/>
        <a:lstStyle/>
        <a:p>
          <a:r>
            <a:rPr lang="es-ES" dirty="0"/>
            <a:t>Barcaza </a:t>
          </a:r>
        </a:p>
        <a:p>
          <a:r>
            <a:rPr lang="es-ES" dirty="0"/>
            <a:t>15 puntos</a:t>
          </a:r>
          <a:endParaRPr lang="es-CO" dirty="0"/>
        </a:p>
      </dgm:t>
    </dgm:pt>
    <dgm:pt modelId="{B6BBD8BE-DD72-43C9-BAF6-8D0A4622A4F4}" type="parTrans" cxnId="{EE3015FF-244D-4B8B-965F-73D0BBF2BA77}">
      <dgm:prSet/>
      <dgm:spPr/>
      <dgm:t>
        <a:bodyPr/>
        <a:lstStyle/>
        <a:p>
          <a:endParaRPr lang="es-CO"/>
        </a:p>
      </dgm:t>
    </dgm:pt>
    <dgm:pt modelId="{88771042-7D93-470D-8364-4BBB10F26DC7}" type="sibTrans" cxnId="{EE3015FF-244D-4B8B-965F-73D0BBF2BA77}">
      <dgm:prSet/>
      <dgm:spPr/>
      <dgm:t>
        <a:bodyPr/>
        <a:lstStyle/>
        <a:p>
          <a:endParaRPr lang="es-CO"/>
        </a:p>
      </dgm:t>
    </dgm:pt>
    <dgm:pt modelId="{5055A7E5-9635-4CD2-A69E-FA8599BDCC13}">
      <dgm:prSet phldrT="[Texto]"/>
      <dgm:spPr/>
      <dgm:t>
        <a:bodyPr/>
        <a:lstStyle/>
        <a:p>
          <a:r>
            <a:rPr lang="es-ES" dirty="0"/>
            <a:t>Grúa </a:t>
          </a:r>
        </a:p>
        <a:p>
          <a:r>
            <a:rPr lang="es-ES" dirty="0"/>
            <a:t>15 puntos</a:t>
          </a:r>
          <a:endParaRPr lang="es-CO" dirty="0"/>
        </a:p>
      </dgm:t>
    </dgm:pt>
    <dgm:pt modelId="{6EA93A1C-BDF5-4E3B-AAA5-90D4ECE72B0E}" type="parTrans" cxnId="{AD6DE31B-DE07-4CD0-8324-034739529190}">
      <dgm:prSet/>
      <dgm:spPr/>
      <dgm:t>
        <a:bodyPr/>
        <a:lstStyle/>
        <a:p>
          <a:endParaRPr lang="es-CO"/>
        </a:p>
      </dgm:t>
    </dgm:pt>
    <dgm:pt modelId="{0961B5C3-B73C-43D0-8E4F-223E16E2C414}" type="sibTrans" cxnId="{AD6DE31B-DE07-4CD0-8324-034739529190}">
      <dgm:prSet/>
      <dgm:spPr/>
      <dgm:t>
        <a:bodyPr/>
        <a:lstStyle/>
        <a:p>
          <a:endParaRPr lang="es-CO"/>
        </a:p>
      </dgm:t>
    </dgm:pt>
    <dgm:pt modelId="{03631083-8261-479D-9462-2A1FF9472A65}" type="pres">
      <dgm:prSet presAssocID="{049FEBAB-9389-44B5-8F62-8BFEE9092A26}" presName="diagram" presStyleCnt="0">
        <dgm:presLayoutVars>
          <dgm:chPref val="1"/>
          <dgm:dir/>
          <dgm:animOne val="branch"/>
          <dgm:animLvl val="lvl"/>
          <dgm:resizeHandles val="exact"/>
        </dgm:presLayoutVars>
      </dgm:prSet>
      <dgm:spPr/>
    </dgm:pt>
    <dgm:pt modelId="{D8E838BB-3950-45DE-A79D-359B51D07977}" type="pres">
      <dgm:prSet presAssocID="{AA91E89C-3E33-4F6D-BB18-874AA97D7210}" presName="root1" presStyleCnt="0"/>
      <dgm:spPr/>
    </dgm:pt>
    <dgm:pt modelId="{50984D0A-E951-4D81-B270-8F4F077AA10B}" type="pres">
      <dgm:prSet presAssocID="{AA91E89C-3E33-4F6D-BB18-874AA97D7210}" presName="LevelOneTextNode" presStyleLbl="node0" presStyleIdx="0" presStyleCnt="1">
        <dgm:presLayoutVars>
          <dgm:chPref val="3"/>
        </dgm:presLayoutVars>
      </dgm:prSet>
      <dgm:spPr/>
    </dgm:pt>
    <dgm:pt modelId="{8BFE4136-3114-4B45-812A-95A1804B7280}" type="pres">
      <dgm:prSet presAssocID="{AA91E89C-3E33-4F6D-BB18-874AA97D7210}" presName="level2hierChild" presStyleCnt="0"/>
      <dgm:spPr/>
    </dgm:pt>
    <dgm:pt modelId="{83294F34-577B-4CE9-BA56-EBE768211061}" type="pres">
      <dgm:prSet presAssocID="{0190A071-4961-40DD-BEDF-F0B463386653}" presName="conn2-1" presStyleLbl="parChTrans1D2" presStyleIdx="0" presStyleCnt="2"/>
      <dgm:spPr/>
    </dgm:pt>
    <dgm:pt modelId="{72DD94B7-E2B4-41ED-9716-EBCD67B2B7D5}" type="pres">
      <dgm:prSet presAssocID="{0190A071-4961-40DD-BEDF-F0B463386653}" presName="connTx" presStyleLbl="parChTrans1D2" presStyleIdx="0" presStyleCnt="2"/>
      <dgm:spPr/>
    </dgm:pt>
    <dgm:pt modelId="{4BD9B756-0A57-4987-9A2B-A26A3D274445}" type="pres">
      <dgm:prSet presAssocID="{89FD6C3A-A8E8-434C-A964-54670C57D875}" presName="root2" presStyleCnt="0"/>
      <dgm:spPr/>
    </dgm:pt>
    <dgm:pt modelId="{D0B6EC2C-185B-4762-9DE1-50DB3383587B}" type="pres">
      <dgm:prSet presAssocID="{89FD6C3A-A8E8-434C-A964-54670C57D875}" presName="LevelTwoTextNode" presStyleLbl="node2" presStyleIdx="0" presStyleCnt="2">
        <dgm:presLayoutVars>
          <dgm:chPref val="3"/>
        </dgm:presLayoutVars>
      </dgm:prSet>
      <dgm:spPr/>
    </dgm:pt>
    <dgm:pt modelId="{C53FC5CF-7D5F-49B3-8AB1-2FE7085923EA}" type="pres">
      <dgm:prSet presAssocID="{89FD6C3A-A8E8-434C-A964-54670C57D875}" presName="level3hierChild" presStyleCnt="0"/>
      <dgm:spPr/>
    </dgm:pt>
    <dgm:pt modelId="{1A4DA8F7-8DCC-447B-A039-A3A55B800ADF}" type="pres">
      <dgm:prSet presAssocID="{AA8E047B-7B08-4467-84ED-3E1DB89EA6C6}" presName="conn2-1" presStyleLbl="parChTrans1D3" presStyleIdx="0" presStyleCnt="4"/>
      <dgm:spPr/>
    </dgm:pt>
    <dgm:pt modelId="{64F92DEA-5EC1-4C9B-8B17-0036BFA83BB9}" type="pres">
      <dgm:prSet presAssocID="{AA8E047B-7B08-4467-84ED-3E1DB89EA6C6}" presName="connTx" presStyleLbl="parChTrans1D3" presStyleIdx="0" presStyleCnt="4"/>
      <dgm:spPr/>
    </dgm:pt>
    <dgm:pt modelId="{0BC4407F-7FBB-445B-A73D-AD5174FAB6DE}" type="pres">
      <dgm:prSet presAssocID="{8D4564BE-31A6-470B-BA7E-EBD7FCC48366}" presName="root2" presStyleCnt="0"/>
      <dgm:spPr/>
    </dgm:pt>
    <dgm:pt modelId="{2D642A65-D494-4C3A-A82A-3E37F9E00869}" type="pres">
      <dgm:prSet presAssocID="{8D4564BE-31A6-470B-BA7E-EBD7FCC48366}" presName="LevelTwoTextNode" presStyleLbl="node3" presStyleIdx="0" presStyleCnt="4">
        <dgm:presLayoutVars>
          <dgm:chPref val="3"/>
        </dgm:presLayoutVars>
      </dgm:prSet>
      <dgm:spPr/>
    </dgm:pt>
    <dgm:pt modelId="{060E62A1-2A56-4217-BABD-B641719BE32D}" type="pres">
      <dgm:prSet presAssocID="{8D4564BE-31A6-470B-BA7E-EBD7FCC48366}" presName="level3hierChild" presStyleCnt="0"/>
      <dgm:spPr/>
    </dgm:pt>
    <dgm:pt modelId="{E0A11303-0BF9-4AC7-9697-ECFEC43ED000}" type="pres">
      <dgm:prSet presAssocID="{5AAE4F46-D076-47E3-8DCA-F205767B7940}" presName="conn2-1" presStyleLbl="parChTrans1D3" presStyleIdx="1" presStyleCnt="4"/>
      <dgm:spPr/>
    </dgm:pt>
    <dgm:pt modelId="{3E911ADC-2826-4AAC-A898-2E87BF0B997A}" type="pres">
      <dgm:prSet presAssocID="{5AAE4F46-D076-47E3-8DCA-F205767B7940}" presName="connTx" presStyleLbl="parChTrans1D3" presStyleIdx="1" presStyleCnt="4"/>
      <dgm:spPr/>
    </dgm:pt>
    <dgm:pt modelId="{AFDF5A10-1B80-4994-9AD1-81D46278CC43}" type="pres">
      <dgm:prSet presAssocID="{897A3D68-EC74-44A9-9F62-B4D3C1501910}" presName="root2" presStyleCnt="0"/>
      <dgm:spPr/>
    </dgm:pt>
    <dgm:pt modelId="{0CB191AD-D023-4C40-9FD7-56823B2DB7AE}" type="pres">
      <dgm:prSet presAssocID="{897A3D68-EC74-44A9-9F62-B4D3C1501910}" presName="LevelTwoTextNode" presStyleLbl="node3" presStyleIdx="1" presStyleCnt="4">
        <dgm:presLayoutVars>
          <dgm:chPref val="3"/>
        </dgm:presLayoutVars>
      </dgm:prSet>
      <dgm:spPr/>
    </dgm:pt>
    <dgm:pt modelId="{344224C1-8D31-48FD-B2B7-B5FBEACD1CE2}" type="pres">
      <dgm:prSet presAssocID="{897A3D68-EC74-44A9-9F62-B4D3C1501910}" presName="level3hierChild" presStyleCnt="0"/>
      <dgm:spPr/>
    </dgm:pt>
    <dgm:pt modelId="{5AD3E0A4-F93B-44D6-8B8E-1DA904E81B80}" type="pres">
      <dgm:prSet presAssocID="{FBEE53EE-FD3C-46AA-8626-EEFF3665E207}" presName="conn2-1" presStyleLbl="parChTrans1D2" presStyleIdx="1" presStyleCnt="2"/>
      <dgm:spPr/>
    </dgm:pt>
    <dgm:pt modelId="{AB924BC6-D650-4498-8BAC-A83E827F8E40}" type="pres">
      <dgm:prSet presAssocID="{FBEE53EE-FD3C-46AA-8626-EEFF3665E207}" presName="connTx" presStyleLbl="parChTrans1D2" presStyleIdx="1" presStyleCnt="2"/>
      <dgm:spPr/>
    </dgm:pt>
    <dgm:pt modelId="{0F03513A-2CD3-48D4-9D91-58DADC7703B7}" type="pres">
      <dgm:prSet presAssocID="{76FD29D2-A77D-4315-BE7C-8E078624EEE7}" presName="root2" presStyleCnt="0"/>
      <dgm:spPr/>
    </dgm:pt>
    <dgm:pt modelId="{2EDF32F4-F36F-407A-B19F-6DBA1EA600BB}" type="pres">
      <dgm:prSet presAssocID="{76FD29D2-A77D-4315-BE7C-8E078624EEE7}" presName="LevelTwoTextNode" presStyleLbl="node2" presStyleIdx="1" presStyleCnt="2">
        <dgm:presLayoutVars>
          <dgm:chPref val="3"/>
        </dgm:presLayoutVars>
      </dgm:prSet>
      <dgm:spPr/>
    </dgm:pt>
    <dgm:pt modelId="{41604C3B-8D7C-4F63-B853-073090A7C715}" type="pres">
      <dgm:prSet presAssocID="{76FD29D2-A77D-4315-BE7C-8E078624EEE7}" presName="level3hierChild" presStyleCnt="0"/>
      <dgm:spPr/>
    </dgm:pt>
    <dgm:pt modelId="{35CCBAD3-E6A4-4281-903C-C7F7FD0EC054}" type="pres">
      <dgm:prSet presAssocID="{6471A5A5-2283-45AA-887C-8B2502C65EFC}" presName="conn2-1" presStyleLbl="parChTrans1D3" presStyleIdx="2" presStyleCnt="4"/>
      <dgm:spPr/>
    </dgm:pt>
    <dgm:pt modelId="{3B5A3269-B897-43E5-9141-CD534227A426}" type="pres">
      <dgm:prSet presAssocID="{6471A5A5-2283-45AA-887C-8B2502C65EFC}" presName="connTx" presStyleLbl="parChTrans1D3" presStyleIdx="2" presStyleCnt="4"/>
      <dgm:spPr/>
    </dgm:pt>
    <dgm:pt modelId="{FF1C1873-F189-467E-A1EF-4F300B87F06D}" type="pres">
      <dgm:prSet presAssocID="{3BD41D5C-8D59-4191-8BD6-D94DF68C94CF}" presName="root2" presStyleCnt="0"/>
      <dgm:spPr/>
    </dgm:pt>
    <dgm:pt modelId="{66F0ED65-C2E9-4C7E-98A8-C9C90CCEBDB8}" type="pres">
      <dgm:prSet presAssocID="{3BD41D5C-8D59-4191-8BD6-D94DF68C94CF}" presName="LevelTwoTextNode" presStyleLbl="node3" presStyleIdx="2" presStyleCnt="4">
        <dgm:presLayoutVars>
          <dgm:chPref val="3"/>
        </dgm:presLayoutVars>
      </dgm:prSet>
      <dgm:spPr/>
    </dgm:pt>
    <dgm:pt modelId="{F281CB17-10E2-4E89-A0F4-AC73320BBA10}" type="pres">
      <dgm:prSet presAssocID="{3BD41D5C-8D59-4191-8BD6-D94DF68C94CF}" presName="level3hierChild" presStyleCnt="0"/>
      <dgm:spPr/>
    </dgm:pt>
    <dgm:pt modelId="{93CDECD6-38AB-4E89-AEF0-8A939C4D4943}" type="pres">
      <dgm:prSet presAssocID="{708B6950-6BE2-4649-8492-AC3C610DB2E0}" presName="conn2-1" presStyleLbl="parChTrans1D3" presStyleIdx="3" presStyleCnt="4"/>
      <dgm:spPr/>
    </dgm:pt>
    <dgm:pt modelId="{B95E9D12-3459-49C1-9EAC-47E57A084241}" type="pres">
      <dgm:prSet presAssocID="{708B6950-6BE2-4649-8492-AC3C610DB2E0}" presName="connTx" presStyleLbl="parChTrans1D3" presStyleIdx="3" presStyleCnt="4"/>
      <dgm:spPr/>
    </dgm:pt>
    <dgm:pt modelId="{605383D8-AE78-40E1-9DEC-3E4124E2701C}" type="pres">
      <dgm:prSet presAssocID="{73630D5C-3118-4B99-A672-94AE005ED660}" presName="root2" presStyleCnt="0"/>
      <dgm:spPr/>
    </dgm:pt>
    <dgm:pt modelId="{547ABCC8-25DC-4F76-A496-E379B4B931EE}" type="pres">
      <dgm:prSet presAssocID="{73630D5C-3118-4B99-A672-94AE005ED660}" presName="LevelTwoTextNode" presStyleLbl="node3" presStyleIdx="3" presStyleCnt="4">
        <dgm:presLayoutVars>
          <dgm:chPref val="3"/>
        </dgm:presLayoutVars>
      </dgm:prSet>
      <dgm:spPr/>
    </dgm:pt>
    <dgm:pt modelId="{1361CEB7-46CE-4C17-ACDD-6185C2359430}" type="pres">
      <dgm:prSet presAssocID="{73630D5C-3118-4B99-A672-94AE005ED660}" presName="level3hierChild" presStyleCnt="0"/>
      <dgm:spPr/>
    </dgm:pt>
    <dgm:pt modelId="{6DB2F8CD-6107-4AD8-866B-227CC886DBE6}" type="pres">
      <dgm:prSet presAssocID="{9B2B1F84-D422-4D0D-A9A9-FEE6D2E03268}" presName="conn2-1" presStyleLbl="parChTrans1D4" presStyleIdx="0" presStyleCnt="3"/>
      <dgm:spPr/>
    </dgm:pt>
    <dgm:pt modelId="{FF360F21-D7BF-4F4F-8269-8913EAA0E5DC}" type="pres">
      <dgm:prSet presAssocID="{9B2B1F84-D422-4D0D-A9A9-FEE6D2E03268}" presName="connTx" presStyleLbl="parChTrans1D4" presStyleIdx="0" presStyleCnt="3"/>
      <dgm:spPr/>
    </dgm:pt>
    <dgm:pt modelId="{686A7640-D247-463D-9CE6-8C141581452C}" type="pres">
      <dgm:prSet presAssocID="{645EB7FF-3216-4CE3-A537-2D003841BB70}" presName="root2" presStyleCnt="0"/>
      <dgm:spPr/>
    </dgm:pt>
    <dgm:pt modelId="{3E73C08A-CEF9-4B2F-8DAD-4616F659A6A9}" type="pres">
      <dgm:prSet presAssocID="{645EB7FF-3216-4CE3-A537-2D003841BB70}" presName="LevelTwoTextNode" presStyleLbl="node4" presStyleIdx="0" presStyleCnt="3">
        <dgm:presLayoutVars>
          <dgm:chPref val="3"/>
        </dgm:presLayoutVars>
      </dgm:prSet>
      <dgm:spPr/>
    </dgm:pt>
    <dgm:pt modelId="{FDD9D2BD-6E9C-4B4B-9D77-3710C01449C0}" type="pres">
      <dgm:prSet presAssocID="{645EB7FF-3216-4CE3-A537-2D003841BB70}" presName="level3hierChild" presStyleCnt="0"/>
      <dgm:spPr/>
    </dgm:pt>
    <dgm:pt modelId="{18102380-04DD-43E1-9523-AFB25613EE55}" type="pres">
      <dgm:prSet presAssocID="{B6BBD8BE-DD72-43C9-BAF6-8D0A4622A4F4}" presName="conn2-1" presStyleLbl="parChTrans1D4" presStyleIdx="1" presStyleCnt="3"/>
      <dgm:spPr/>
    </dgm:pt>
    <dgm:pt modelId="{F2AA072C-5CEC-47A3-8FD4-1639C6162DE5}" type="pres">
      <dgm:prSet presAssocID="{B6BBD8BE-DD72-43C9-BAF6-8D0A4622A4F4}" presName="connTx" presStyleLbl="parChTrans1D4" presStyleIdx="1" presStyleCnt="3"/>
      <dgm:spPr/>
    </dgm:pt>
    <dgm:pt modelId="{0A8D4A48-F96B-4D27-BF92-EF167C0E5C35}" type="pres">
      <dgm:prSet presAssocID="{9C3817B7-2955-4D7A-9154-B4A195DC5A24}" presName="root2" presStyleCnt="0"/>
      <dgm:spPr/>
    </dgm:pt>
    <dgm:pt modelId="{7B8D40C3-BA9C-4F52-9DDD-087226793D75}" type="pres">
      <dgm:prSet presAssocID="{9C3817B7-2955-4D7A-9154-B4A195DC5A24}" presName="LevelTwoTextNode" presStyleLbl="node4" presStyleIdx="1" presStyleCnt="3">
        <dgm:presLayoutVars>
          <dgm:chPref val="3"/>
        </dgm:presLayoutVars>
      </dgm:prSet>
      <dgm:spPr/>
    </dgm:pt>
    <dgm:pt modelId="{0A82BB5A-7232-4987-9091-00CABAF9766F}" type="pres">
      <dgm:prSet presAssocID="{9C3817B7-2955-4D7A-9154-B4A195DC5A24}" presName="level3hierChild" presStyleCnt="0"/>
      <dgm:spPr/>
    </dgm:pt>
    <dgm:pt modelId="{A876C57E-BC7F-4A9B-974A-FF162CD84370}" type="pres">
      <dgm:prSet presAssocID="{6EA93A1C-BDF5-4E3B-AAA5-90D4ECE72B0E}" presName="conn2-1" presStyleLbl="parChTrans1D4" presStyleIdx="2" presStyleCnt="3"/>
      <dgm:spPr/>
    </dgm:pt>
    <dgm:pt modelId="{1DE62647-BB66-4C69-AF7D-F7039051C7D3}" type="pres">
      <dgm:prSet presAssocID="{6EA93A1C-BDF5-4E3B-AAA5-90D4ECE72B0E}" presName="connTx" presStyleLbl="parChTrans1D4" presStyleIdx="2" presStyleCnt="3"/>
      <dgm:spPr/>
    </dgm:pt>
    <dgm:pt modelId="{07E97F23-228F-4EA2-92A3-78ED0BC5EA63}" type="pres">
      <dgm:prSet presAssocID="{5055A7E5-9635-4CD2-A69E-FA8599BDCC13}" presName="root2" presStyleCnt="0"/>
      <dgm:spPr/>
    </dgm:pt>
    <dgm:pt modelId="{4F64FBF3-1930-4DF1-AFE6-71FA1ED9689E}" type="pres">
      <dgm:prSet presAssocID="{5055A7E5-9635-4CD2-A69E-FA8599BDCC13}" presName="LevelTwoTextNode" presStyleLbl="node4" presStyleIdx="2" presStyleCnt="3">
        <dgm:presLayoutVars>
          <dgm:chPref val="3"/>
        </dgm:presLayoutVars>
      </dgm:prSet>
      <dgm:spPr/>
    </dgm:pt>
    <dgm:pt modelId="{F8C39EE4-4D54-48FC-AA08-3A2DB177F51F}" type="pres">
      <dgm:prSet presAssocID="{5055A7E5-9635-4CD2-A69E-FA8599BDCC13}" presName="level3hierChild" presStyleCnt="0"/>
      <dgm:spPr/>
    </dgm:pt>
  </dgm:ptLst>
  <dgm:cxnLst>
    <dgm:cxn modelId="{3BC91605-D070-4005-8062-45ACB63D8432}" type="presOf" srcId="{FBEE53EE-FD3C-46AA-8626-EEFF3665E207}" destId="{5AD3E0A4-F93B-44D6-8B8E-1DA904E81B80}" srcOrd="0" destOrd="0" presId="urn:microsoft.com/office/officeart/2005/8/layout/hierarchy2"/>
    <dgm:cxn modelId="{7481CD12-B91A-4F87-BFE5-DAE4C49C33BC}" type="presOf" srcId="{708B6950-6BE2-4649-8492-AC3C610DB2E0}" destId="{93CDECD6-38AB-4E89-AEF0-8A939C4D4943}" srcOrd="0" destOrd="0" presId="urn:microsoft.com/office/officeart/2005/8/layout/hierarchy2"/>
    <dgm:cxn modelId="{D83D9613-00BC-429B-A4A5-52B5A13C96B5}" type="presOf" srcId="{8D4564BE-31A6-470B-BA7E-EBD7FCC48366}" destId="{2D642A65-D494-4C3A-A82A-3E37F9E00869}" srcOrd="0" destOrd="0" presId="urn:microsoft.com/office/officeart/2005/8/layout/hierarchy2"/>
    <dgm:cxn modelId="{AD6DE31B-DE07-4CD0-8324-034739529190}" srcId="{73630D5C-3118-4B99-A672-94AE005ED660}" destId="{5055A7E5-9635-4CD2-A69E-FA8599BDCC13}" srcOrd="2" destOrd="0" parTransId="{6EA93A1C-BDF5-4E3B-AAA5-90D4ECE72B0E}" sibTransId="{0961B5C3-B73C-43D0-8E4F-223E16E2C414}"/>
    <dgm:cxn modelId="{B1472A20-3E9C-4C60-AD4B-7A705ADC2F01}" type="presOf" srcId="{5AAE4F46-D076-47E3-8DCA-F205767B7940}" destId="{E0A11303-0BF9-4AC7-9697-ECFEC43ED000}" srcOrd="0" destOrd="0" presId="urn:microsoft.com/office/officeart/2005/8/layout/hierarchy2"/>
    <dgm:cxn modelId="{21829A20-E22D-430E-8CE4-DD3D68898CAF}" type="presOf" srcId="{645EB7FF-3216-4CE3-A537-2D003841BB70}" destId="{3E73C08A-CEF9-4B2F-8DAD-4616F659A6A9}" srcOrd="0" destOrd="0" presId="urn:microsoft.com/office/officeart/2005/8/layout/hierarchy2"/>
    <dgm:cxn modelId="{F7CE3C28-0883-4FA3-AEE8-87CAFF9297DF}" type="presOf" srcId="{6471A5A5-2283-45AA-887C-8B2502C65EFC}" destId="{35CCBAD3-E6A4-4281-903C-C7F7FD0EC054}" srcOrd="0" destOrd="0" presId="urn:microsoft.com/office/officeart/2005/8/layout/hierarchy2"/>
    <dgm:cxn modelId="{B567C72D-4AAB-4248-95E1-E8F9DE39737D}" type="presOf" srcId="{AA8E047B-7B08-4467-84ED-3E1DB89EA6C6}" destId="{1A4DA8F7-8DCC-447B-A039-A3A55B800ADF}" srcOrd="0" destOrd="0" presId="urn:microsoft.com/office/officeart/2005/8/layout/hierarchy2"/>
    <dgm:cxn modelId="{C4DF6D32-E354-4B12-9056-B627D1A80BBF}" type="presOf" srcId="{3BD41D5C-8D59-4191-8BD6-D94DF68C94CF}" destId="{66F0ED65-C2E9-4C7E-98A8-C9C90CCEBDB8}" srcOrd="0" destOrd="0" presId="urn:microsoft.com/office/officeart/2005/8/layout/hierarchy2"/>
    <dgm:cxn modelId="{9B41F937-5F91-4540-873D-3AE483703D07}" type="presOf" srcId="{708B6950-6BE2-4649-8492-AC3C610DB2E0}" destId="{B95E9D12-3459-49C1-9EAC-47E57A084241}" srcOrd="1" destOrd="0" presId="urn:microsoft.com/office/officeart/2005/8/layout/hierarchy2"/>
    <dgm:cxn modelId="{E184DD39-52A9-416E-A065-ADB8FAD06763}" type="presOf" srcId="{0190A071-4961-40DD-BEDF-F0B463386653}" destId="{83294F34-577B-4CE9-BA56-EBE768211061}" srcOrd="0" destOrd="0" presId="urn:microsoft.com/office/officeart/2005/8/layout/hierarchy2"/>
    <dgm:cxn modelId="{6177003F-8EEB-4BE2-846D-6B991FE4C50C}" type="presOf" srcId="{9C3817B7-2955-4D7A-9154-B4A195DC5A24}" destId="{7B8D40C3-BA9C-4F52-9DDD-087226793D75}" srcOrd="0" destOrd="0" presId="urn:microsoft.com/office/officeart/2005/8/layout/hierarchy2"/>
    <dgm:cxn modelId="{28358D63-C198-4BD7-A4F6-5E431E3DB83E}" srcId="{89FD6C3A-A8E8-434C-A964-54670C57D875}" destId="{897A3D68-EC74-44A9-9F62-B4D3C1501910}" srcOrd="1" destOrd="0" parTransId="{5AAE4F46-D076-47E3-8DCA-F205767B7940}" sibTransId="{02078ED5-B696-446E-BE78-16C38C3FCA7C}"/>
    <dgm:cxn modelId="{F9B40E46-A2D2-4161-AB6B-8E34ED1824E6}" type="presOf" srcId="{AA91E89C-3E33-4F6D-BB18-874AA97D7210}" destId="{50984D0A-E951-4D81-B270-8F4F077AA10B}" srcOrd="0" destOrd="0" presId="urn:microsoft.com/office/officeart/2005/8/layout/hierarchy2"/>
    <dgm:cxn modelId="{F5301246-D40D-4166-B631-1E664838A4E4}" srcId="{049FEBAB-9389-44B5-8F62-8BFEE9092A26}" destId="{AA91E89C-3E33-4F6D-BB18-874AA97D7210}" srcOrd="0" destOrd="0" parTransId="{AB4274C4-1B31-4B1E-8A16-8DD9E840D5EA}" sibTransId="{AF0F510D-A87B-41CE-AC62-C44BAAAC95A8}"/>
    <dgm:cxn modelId="{4631AC72-A72A-47E3-9BF6-DAE1D4FDD0A0}" srcId="{76FD29D2-A77D-4315-BE7C-8E078624EEE7}" destId="{73630D5C-3118-4B99-A672-94AE005ED660}" srcOrd="1" destOrd="0" parTransId="{708B6950-6BE2-4649-8492-AC3C610DB2E0}" sibTransId="{9C98524F-69AE-42EB-B3BF-25E678FAD169}"/>
    <dgm:cxn modelId="{0E550B75-8D12-4F2A-BCA5-314C6DC95652}" srcId="{AA91E89C-3E33-4F6D-BB18-874AA97D7210}" destId="{76FD29D2-A77D-4315-BE7C-8E078624EEE7}" srcOrd="1" destOrd="0" parTransId="{FBEE53EE-FD3C-46AA-8626-EEFF3665E207}" sibTransId="{4CB0202F-40E6-4DE4-AB6D-278250835A79}"/>
    <dgm:cxn modelId="{31150076-86E6-40BD-9A28-EE98085553E3}" type="presOf" srcId="{FBEE53EE-FD3C-46AA-8626-EEFF3665E207}" destId="{AB924BC6-D650-4498-8BAC-A83E827F8E40}" srcOrd="1" destOrd="0" presId="urn:microsoft.com/office/officeart/2005/8/layout/hierarchy2"/>
    <dgm:cxn modelId="{AD57A756-BEBE-4E32-8C8F-C34DCF57E055}" srcId="{89FD6C3A-A8E8-434C-A964-54670C57D875}" destId="{8D4564BE-31A6-470B-BA7E-EBD7FCC48366}" srcOrd="0" destOrd="0" parTransId="{AA8E047B-7B08-4467-84ED-3E1DB89EA6C6}" sibTransId="{88FDC96F-C5FF-46CF-B129-7B9D0D723F47}"/>
    <dgm:cxn modelId="{D58A617C-6016-48FD-8D59-B6162D4FF809}" type="presOf" srcId="{6471A5A5-2283-45AA-887C-8B2502C65EFC}" destId="{3B5A3269-B897-43E5-9141-CD534227A426}" srcOrd="1" destOrd="0" presId="urn:microsoft.com/office/officeart/2005/8/layout/hierarchy2"/>
    <dgm:cxn modelId="{8CC5BB7E-7363-4E46-9494-8CAC58CC634A}" type="presOf" srcId="{049FEBAB-9389-44B5-8F62-8BFEE9092A26}" destId="{03631083-8261-479D-9462-2A1FF9472A65}" srcOrd="0" destOrd="0" presId="urn:microsoft.com/office/officeart/2005/8/layout/hierarchy2"/>
    <dgm:cxn modelId="{08F3AE83-D37D-44DB-A5C3-F885C694F192}" type="presOf" srcId="{89FD6C3A-A8E8-434C-A964-54670C57D875}" destId="{D0B6EC2C-185B-4762-9DE1-50DB3383587B}" srcOrd="0" destOrd="0" presId="urn:microsoft.com/office/officeart/2005/8/layout/hierarchy2"/>
    <dgm:cxn modelId="{2BB9E684-A00B-41B3-AB7D-79E387E3A849}" type="presOf" srcId="{AA8E047B-7B08-4467-84ED-3E1DB89EA6C6}" destId="{64F92DEA-5EC1-4C9B-8B17-0036BFA83BB9}" srcOrd="1" destOrd="0" presId="urn:microsoft.com/office/officeart/2005/8/layout/hierarchy2"/>
    <dgm:cxn modelId="{DFCA3E86-3CD4-48F6-A53A-F3D70F59D6EC}" type="presOf" srcId="{9B2B1F84-D422-4D0D-A9A9-FEE6D2E03268}" destId="{FF360F21-D7BF-4F4F-8269-8913EAA0E5DC}" srcOrd="1" destOrd="0" presId="urn:microsoft.com/office/officeart/2005/8/layout/hierarchy2"/>
    <dgm:cxn modelId="{63079386-462B-4469-B228-58B62B24F6CE}" type="presOf" srcId="{B6BBD8BE-DD72-43C9-BAF6-8D0A4622A4F4}" destId="{F2AA072C-5CEC-47A3-8FD4-1639C6162DE5}" srcOrd="1" destOrd="0" presId="urn:microsoft.com/office/officeart/2005/8/layout/hierarchy2"/>
    <dgm:cxn modelId="{2E89F38E-9C06-4241-8F6C-45A99026D55C}" srcId="{73630D5C-3118-4B99-A672-94AE005ED660}" destId="{645EB7FF-3216-4CE3-A537-2D003841BB70}" srcOrd="0" destOrd="0" parTransId="{9B2B1F84-D422-4D0D-A9A9-FEE6D2E03268}" sibTransId="{753041B1-6EA7-4130-9B0D-F9CA11D8911B}"/>
    <dgm:cxn modelId="{4985F78F-AD1D-4FE5-87E2-5E0F46AA2F2A}" srcId="{AA91E89C-3E33-4F6D-BB18-874AA97D7210}" destId="{89FD6C3A-A8E8-434C-A964-54670C57D875}" srcOrd="0" destOrd="0" parTransId="{0190A071-4961-40DD-BEDF-F0B463386653}" sibTransId="{42A3E3DD-0316-4014-9454-9EC6D220A081}"/>
    <dgm:cxn modelId="{163F5099-1D31-4215-8399-7A7EDCDAD93B}" type="presOf" srcId="{0190A071-4961-40DD-BEDF-F0B463386653}" destId="{72DD94B7-E2B4-41ED-9716-EBCD67B2B7D5}" srcOrd="1" destOrd="0" presId="urn:microsoft.com/office/officeart/2005/8/layout/hierarchy2"/>
    <dgm:cxn modelId="{78AC12A2-1827-45C2-AE22-7E09298D0A36}" type="presOf" srcId="{9B2B1F84-D422-4D0D-A9A9-FEE6D2E03268}" destId="{6DB2F8CD-6107-4AD8-866B-227CC886DBE6}" srcOrd="0" destOrd="0" presId="urn:microsoft.com/office/officeart/2005/8/layout/hierarchy2"/>
    <dgm:cxn modelId="{F877B4B1-E605-4473-9796-AAD1831D5430}" type="presOf" srcId="{6EA93A1C-BDF5-4E3B-AAA5-90D4ECE72B0E}" destId="{1DE62647-BB66-4C69-AF7D-F7039051C7D3}" srcOrd="1" destOrd="0" presId="urn:microsoft.com/office/officeart/2005/8/layout/hierarchy2"/>
    <dgm:cxn modelId="{BA061CB3-B6D9-4D72-B4E8-9376A4D0EA28}" srcId="{76FD29D2-A77D-4315-BE7C-8E078624EEE7}" destId="{3BD41D5C-8D59-4191-8BD6-D94DF68C94CF}" srcOrd="0" destOrd="0" parTransId="{6471A5A5-2283-45AA-887C-8B2502C65EFC}" sibTransId="{85DCDFA3-8559-4A38-AF26-7D5DD3C1F4D7}"/>
    <dgm:cxn modelId="{51675AB5-05B9-4F6C-842A-0D928B681ED2}" type="presOf" srcId="{6EA93A1C-BDF5-4E3B-AAA5-90D4ECE72B0E}" destId="{A876C57E-BC7F-4A9B-974A-FF162CD84370}" srcOrd="0" destOrd="0" presId="urn:microsoft.com/office/officeart/2005/8/layout/hierarchy2"/>
    <dgm:cxn modelId="{3536DDB6-584F-4466-A90C-FE8EE7A24B66}" type="presOf" srcId="{73630D5C-3118-4B99-A672-94AE005ED660}" destId="{547ABCC8-25DC-4F76-A496-E379B4B931EE}" srcOrd="0" destOrd="0" presId="urn:microsoft.com/office/officeart/2005/8/layout/hierarchy2"/>
    <dgm:cxn modelId="{CC51FCCC-51CD-4C85-BCD2-D5F64553CD40}" type="presOf" srcId="{5055A7E5-9635-4CD2-A69E-FA8599BDCC13}" destId="{4F64FBF3-1930-4DF1-AFE6-71FA1ED9689E}" srcOrd="0" destOrd="0" presId="urn:microsoft.com/office/officeart/2005/8/layout/hierarchy2"/>
    <dgm:cxn modelId="{8869FCD3-2567-438B-8A81-BB003051153C}" type="presOf" srcId="{897A3D68-EC74-44A9-9F62-B4D3C1501910}" destId="{0CB191AD-D023-4C40-9FD7-56823B2DB7AE}" srcOrd="0" destOrd="0" presId="urn:microsoft.com/office/officeart/2005/8/layout/hierarchy2"/>
    <dgm:cxn modelId="{8DABCBD4-5844-4986-9D8B-0E287C1A1423}" type="presOf" srcId="{5AAE4F46-D076-47E3-8DCA-F205767B7940}" destId="{3E911ADC-2826-4AAC-A898-2E87BF0B997A}" srcOrd="1" destOrd="0" presId="urn:microsoft.com/office/officeart/2005/8/layout/hierarchy2"/>
    <dgm:cxn modelId="{BBD26DDE-4230-417D-BDD2-77C94AEC6274}" type="presOf" srcId="{B6BBD8BE-DD72-43C9-BAF6-8D0A4622A4F4}" destId="{18102380-04DD-43E1-9523-AFB25613EE55}" srcOrd="0" destOrd="0" presId="urn:microsoft.com/office/officeart/2005/8/layout/hierarchy2"/>
    <dgm:cxn modelId="{BE2DF5FA-CBE4-4546-9C52-61688F142C70}" type="presOf" srcId="{76FD29D2-A77D-4315-BE7C-8E078624EEE7}" destId="{2EDF32F4-F36F-407A-B19F-6DBA1EA600BB}" srcOrd="0" destOrd="0" presId="urn:microsoft.com/office/officeart/2005/8/layout/hierarchy2"/>
    <dgm:cxn modelId="{EE3015FF-244D-4B8B-965F-73D0BBF2BA77}" srcId="{73630D5C-3118-4B99-A672-94AE005ED660}" destId="{9C3817B7-2955-4D7A-9154-B4A195DC5A24}" srcOrd="1" destOrd="0" parTransId="{B6BBD8BE-DD72-43C9-BAF6-8D0A4622A4F4}" sibTransId="{88771042-7D93-470D-8364-4BBB10F26DC7}"/>
    <dgm:cxn modelId="{CFBC7EE4-4DA1-4707-8D68-E5C2753DC853}" type="presParOf" srcId="{03631083-8261-479D-9462-2A1FF9472A65}" destId="{D8E838BB-3950-45DE-A79D-359B51D07977}" srcOrd="0" destOrd="0" presId="urn:microsoft.com/office/officeart/2005/8/layout/hierarchy2"/>
    <dgm:cxn modelId="{A553C77F-590E-487F-BFAA-DBF1D0A239DE}" type="presParOf" srcId="{D8E838BB-3950-45DE-A79D-359B51D07977}" destId="{50984D0A-E951-4D81-B270-8F4F077AA10B}" srcOrd="0" destOrd="0" presId="urn:microsoft.com/office/officeart/2005/8/layout/hierarchy2"/>
    <dgm:cxn modelId="{2BFBBE15-5947-4DC9-8BB6-F9CB41AAD260}" type="presParOf" srcId="{D8E838BB-3950-45DE-A79D-359B51D07977}" destId="{8BFE4136-3114-4B45-812A-95A1804B7280}" srcOrd="1" destOrd="0" presId="urn:microsoft.com/office/officeart/2005/8/layout/hierarchy2"/>
    <dgm:cxn modelId="{9B3B1CDD-211C-482D-A0A8-6BE117706CCB}" type="presParOf" srcId="{8BFE4136-3114-4B45-812A-95A1804B7280}" destId="{83294F34-577B-4CE9-BA56-EBE768211061}" srcOrd="0" destOrd="0" presId="urn:microsoft.com/office/officeart/2005/8/layout/hierarchy2"/>
    <dgm:cxn modelId="{572AE726-6AF2-4C85-B66A-9C99B99DA793}" type="presParOf" srcId="{83294F34-577B-4CE9-BA56-EBE768211061}" destId="{72DD94B7-E2B4-41ED-9716-EBCD67B2B7D5}" srcOrd="0" destOrd="0" presId="urn:microsoft.com/office/officeart/2005/8/layout/hierarchy2"/>
    <dgm:cxn modelId="{57134283-6C9C-4F27-9421-D56471EC5E1B}" type="presParOf" srcId="{8BFE4136-3114-4B45-812A-95A1804B7280}" destId="{4BD9B756-0A57-4987-9A2B-A26A3D274445}" srcOrd="1" destOrd="0" presId="urn:microsoft.com/office/officeart/2005/8/layout/hierarchy2"/>
    <dgm:cxn modelId="{E7457B18-3A7D-407F-86A1-C475F030B85B}" type="presParOf" srcId="{4BD9B756-0A57-4987-9A2B-A26A3D274445}" destId="{D0B6EC2C-185B-4762-9DE1-50DB3383587B}" srcOrd="0" destOrd="0" presId="urn:microsoft.com/office/officeart/2005/8/layout/hierarchy2"/>
    <dgm:cxn modelId="{4633A261-7396-42C7-861F-DFBEED91F2FB}" type="presParOf" srcId="{4BD9B756-0A57-4987-9A2B-A26A3D274445}" destId="{C53FC5CF-7D5F-49B3-8AB1-2FE7085923EA}" srcOrd="1" destOrd="0" presId="urn:microsoft.com/office/officeart/2005/8/layout/hierarchy2"/>
    <dgm:cxn modelId="{F81CB24C-4375-4929-ADEA-AF659A53777E}" type="presParOf" srcId="{C53FC5CF-7D5F-49B3-8AB1-2FE7085923EA}" destId="{1A4DA8F7-8DCC-447B-A039-A3A55B800ADF}" srcOrd="0" destOrd="0" presId="urn:microsoft.com/office/officeart/2005/8/layout/hierarchy2"/>
    <dgm:cxn modelId="{671DAEF2-EB32-46A7-815C-8F9095660F7D}" type="presParOf" srcId="{1A4DA8F7-8DCC-447B-A039-A3A55B800ADF}" destId="{64F92DEA-5EC1-4C9B-8B17-0036BFA83BB9}" srcOrd="0" destOrd="0" presId="urn:microsoft.com/office/officeart/2005/8/layout/hierarchy2"/>
    <dgm:cxn modelId="{19C93F59-5BEE-4306-83C7-8E8DDDA2130B}" type="presParOf" srcId="{C53FC5CF-7D5F-49B3-8AB1-2FE7085923EA}" destId="{0BC4407F-7FBB-445B-A73D-AD5174FAB6DE}" srcOrd="1" destOrd="0" presId="urn:microsoft.com/office/officeart/2005/8/layout/hierarchy2"/>
    <dgm:cxn modelId="{23AD78A4-0529-4838-9089-2DD4BA096E2F}" type="presParOf" srcId="{0BC4407F-7FBB-445B-A73D-AD5174FAB6DE}" destId="{2D642A65-D494-4C3A-A82A-3E37F9E00869}" srcOrd="0" destOrd="0" presId="urn:microsoft.com/office/officeart/2005/8/layout/hierarchy2"/>
    <dgm:cxn modelId="{0F365D8B-9807-4995-BAE5-096B94796FE2}" type="presParOf" srcId="{0BC4407F-7FBB-445B-A73D-AD5174FAB6DE}" destId="{060E62A1-2A56-4217-BABD-B641719BE32D}" srcOrd="1" destOrd="0" presId="urn:microsoft.com/office/officeart/2005/8/layout/hierarchy2"/>
    <dgm:cxn modelId="{D2DCDFDB-30CC-44F1-9D62-B49D36754DB4}" type="presParOf" srcId="{C53FC5CF-7D5F-49B3-8AB1-2FE7085923EA}" destId="{E0A11303-0BF9-4AC7-9697-ECFEC43ED000}" srcOrd="2" destOrd="0" presId="urn:microsoft.com/office/officeart/2005/8/layout/hierarchy2"/>
    <dgm:cxn modelId="{C424C331-18C7-47BD-B891-64269A1396EF}" type="presParOf" srcId="{E0A11303-0BF9-4AC7-9697-ECFEC43ED000}" destId="{3E911ADC-2826-4AAC-A898-2E87BF0B997A}" srcOrd="0" destOrd="0" presId="urn:microsoft.com/office/officeart/2005/8/layout/hierarchy2"/>
    <dgm:cxn modelId="{88D5C160-1612-431C-8EA8-0D0C264B730C}" type="presParOf" srcId="{C53FC5CF-7D5F-49B3-8AB1-2FE7085923EA}" destId="{AFDF5A10-1B80-4994-9AD1-81D46278CC43}" srcOrd="3" destOrd="0" presId="urn:microsoft.com/office/officeart/2005/8/layout/hierarchy2"/>
    <dgm:cxn modelId="{C764B58E-22EF-4A5B-89BA-59C29122EAEB}" type="presParOf" srcId="{AFDF5A10-1B80-4994-9AD1-81D46278CC43}" destId="{0CB191AD-D023-4C40-9FD7-56823B2DB7AE}" srcOrd="0" destOrd="0" presId="urn:microsoft.com/office/officeart/2005/8/layout/hierarchy2"/>
    <dgm:cxn modelId="{5208787F-6594-4882-8853-0E70C0857E5A}" type="presParOf" srcId="{AFDF5A10-1B80-4994-9AD1-81D46278CC43}" destId="{344224C1-8D31-48FD-B2B7-B5FBEACD1CE2}" srcOrd="1" destOrd="0" presId="urn:microsoft.com/office/officeart/2005/8/layout/hierarchy2"/>
    <dgm:cxn modelId="{EE949F70-AA96-45E0-A88F-A7DFCA92F4B3}" type="presParOf" srcId="{8BFE4136-3114-4B45-812A-95A1804B7280}" destId="{5AD3E0A4-F93B-44D6-8B8E-1DA904E81B80}" srcOrd="2" destOrd="0" presId="urn:microsoft.com/office/officeart/2005/8/layout/hierarchy2"/>
    <dgm:cxn modelId="{A941C3A9-B582-4FA9-83FB-C7C343FA1A81}" type="presParOf" srcId="{5AD3E0A4-F93B-44D6-8B8E-1DA904E81B80}" destId="{AB924BC6-D650-4498-8BAC-A83E827F8E40}" srcOrd="0" destOrd="0" presId="urn:microsoft.com/office/officeart/2005/8/layout/hierarchy2"/>
    <dgm:cxn modelId="{15971242-7C64-44B3-9BAE-06FAE14FE48F}" type="presParOf" srcId="{8BFE4136-3114-4B45-812A-95A1804B7280}" destId="{0F03513A-2CD3-48D4-9D91-58DADC7703B7}" srcOrd="3" destOrd="0" presId="urn:microsoft.com/office/officeart/2005/8/layout/hierarchy2"/>
    <dgm:cxn modelId="{1C9745DF-D7C2-451C-967B-746E20FB04A0}" type="presParOf" srcId="{0F03513A-2CD3-48D4-9D91-58DADC7703B7}" destId="{2EDF32F4-F36F-407A-B19F-6DBA1EA600BB}" srcOrd="0" destOrd="0" presId="urn:microsoft.com/office/officeart/2005/8/layout/hierarchy2"/>
    <dgm:cxn modelId="{7D8D52A0-AC52-4D2F-A440-6978EC3FFDE7}" type="presParOf" srcId="{0F03513A-2CD3-48D4-9D91-58DADC7703B7}" destId="{41604C3B-8D7C-4F63-B853-073090A7C715}" srcOrd="1" destOrd="0" presId="urn:microsoft.com/office/officeart/2005/8/layout/hierarchy2"/>
    <dgm:cxn modelId="{533BB695-830B-4F1B-A3D6-42B2DC2D646B}" type="presParOf" srcId="{41604C3B-8D7C-4F63-B853-073090A7C715}" destId="{35CCBAD3-E6A4-4281-903C-C7F7FD0EC054}" srcOrd="0" destOrd="0" presId="urn:microsoft.com/office/officeart/2005/8/layout/hierarchy2"/>
    <dgm:cxn modelId="{B8A25794-C314-4345-8E3B-65478486FE48}" type="presParOf" srcId="{35CCBAD3-E6A4-4281-903C-C7F7FD0EC054}" destId="{3B5A3269-B897-43E5-9141-CD534227A426}" srcOrd="0" destOrd="0" presId="urn:microsoft.com/office/officeart/2005/8/layout/hierarchy2"/>
    <dgm:cxn modelId="{2B5E9D3B-75C0-4919-B73C-F204DBD05172}" type="presParOf" srcId="{41604C3B-8D7C-4F63-B853-073090A7C715}" destId="{FF1C1873-F189-467E-A1EF-4F300B87F06D}" srcOrd="1" destOrd="0" presId="urn:microsoft.com/office/officeart/2005/8/layout/hierarchy2"/>
    <dgm:cxn modelId="{8CD8B734-9D25-46DA-B0FE-C093A3E354B6}" type="presParOf" srcId="{FF1C1873-F189-467E-A1EF-4F300B87F06D}" destId="{66F0ED65-C2E9-4C7E-98A8-C9C90CCEBDB8}" srcOrd="0" destOrd="0" presId="urn:microsoft.com/office/officeart/2005/8/layout/hierarchy2"/>
    <dgm:cxn modelId="{A0E33665-1DF9-4B2D-A3DA-F34DB8F0F9AB}" type="presParOf" srcId="{FF1C1873-F189-467E-A1EF-4F300B87F06D}" destId="{F281CB17-10E2-4E89-A0F4-AC73320BBA10}" srcOrd="1" destOrd="0" presId="urn:microsoft.com/office/officeart/2005/8/layout/hierarchy2"/>
    <dgm:cxn modelId="{266CC27F-E321-456B-9018-1DF142F4E155}" type="presParOf" srcId="{41604C3B-8D7C-4F63-B853-073090A7C715}" destId="{93CDECD6-38AB-4E89-AEF0-8A939C4D4943}" srcOrd="2" destOrd="0" presId="urn:microsoft.com/office/officeart/2005/8/layout/hierarchy2"/>
    <dgm:cxn modelId="{51A621EC-DDAC-4800-852D-62EA2DF28290}" type="presParOf" srcId="{93CDECD6-38AB-4E89-AEF0-8A939C4D4943}" destId="{B95E9D12-3459-49C1-9EAC-47E57A084241}" srcOrd="0" destOrd="0" presId="urn:microsoft.com/office/officeart/2005/8/layout/hierarchy2"/>
    <dgm:cxn modelId="{FFC87F12-1D5C-45CF-B7A9-58A4698D2CFE}" type="presParOf" srcId="{41604C3B-8D7C-4F63-B853-073090A7C715}" destId="{605383D8-AE78-40E1-9DEC-3E4124E2701C}" srcOrd="3" destOrd="0" presId="urn:microsoft.com/office/officeart/2005/8/layout/hierarchy2"/>
    <dgm:cxn modelId="{8D4E80A2-3045-4CD0-B2D9-E2A1A00B43D8}" type="presParOf" srcId="{605383D8-AE78-40E1-9DEC-3E4124E2701C}" destId="{547ABCC8-25DC-4F76-A496-E379B4B931EE}" srcOrd="0" destOrd="0" presId="urn:microsoft.com/office/officeart/2005/8/layout/hierarchy2"/>
    <dgm:cxn modelId="{25B0C47A-06A1-4E83-8EB9-51A70FF04204}" type="presParOf" srcId="{605383D8-AE78-40E1-9DEC-3E4124E2701C}" destId="{1361CEB7-46CE-4C17-ACDD-6185C2359430}" srcOrd="1" destOrd="0" presId="urn:microsoft.com/office/officeart/2005/8/layout/hierarchy2"/>
    <dgm:cxn modelId="{1884961E-8F70-4F98-983D-4E748EB8F95B}" type="presParOf" srcId="{1361CEB7-46CE-4C17-ACDD-6185C2359430}" destId="{6DB2F8CD-6107-4AD8-866B-227CC886DBE6}" srcOrd="0" destOrd="0" presId="urn:microsoft.com/office/officeart/2005/8/layout/hierarchy2"/>
    <dgm:cxn modelId="{52A5F8EE-E9BC-470F-AFC9-6D57AA492334}" type="presParOf" srcId="{6DB2F8CD-6107-4AD8-866B-227CC886DBE6}" destId="{FF360F21-D7BF-4F4F-8269-8913EAA0E5DC}" srcOrd="0" destOrd="0" presId="urn:microsoft.com/office/officeart/2005/8/layout/hierarchy2"/>
    <dgm:cxn modelId="{174FC496-5DF2-400F-8B67-39B95509CB5F}" type="presParOf" srcId="{1361CEB7-46CE-4C17-ACDD-6185C2359430}" destId="{686A7640-D247-463D-9CE6-8C141581452C}" srcOrd="1" destOrd="0" presId="urn:microsoft.com/office/officeart/2005/8/layout/hierarchy2"/>
    <dgm:cxn modelId="{D447616A-BCEA-4F2C-931E-576125B8D80A}" type="presParOf" srcId="{686A7640-D247-463D-9CE6-8C141581452C}" destId="{3E73C08A-CEF9-4B2F-8DAD-4616F659A6A9}" srcOrd="0" destOrd="0" presId="urn:microsoft.com/office/officeart/2005/8/layout/hierarchy2"/>
    <dgm:cxn modelId="{0D74B4D0-FD2E-4C0F-9FFC-A750A30BF64A}" type="presParOf" srcId="{686A7640-D247-463D-9CE6-8C141581452C}" destId="{FDD9D2BD-6E9C-4B4B-9D77-3710C01449C0}" srcOrd="1" destOrd="0" presId="urn:microsoft.com/office/officeart/2005/8/layout/hierarchy2"/>
    <dgm:cxn modelId="{0012E299-0C91-4D87-A87D-FA059499CF25}" type="presParOf" srcId="{1361CEB7-46CE-4C17-ACDD-6185C2359430}" destId="{18102380-04DD-43E1-9523-AFB25613EE55}" srcOrd="2" destOrd="0" presId="urn:microsoft.com/office/officeart/2005/8/layout/hierarchy2"/>
    <dgm:cxn modelId="{6CD812CD-666B-4EAF-8B5E-9BF1E1F136E8}" type="presParOf" srcId="{18102380-04DD-43E1-9523-AFB25613EE55}" destId="{F2AA072C-5CEC-47A3-8FD4-1639C6162DE5}" srcOrd="0" destOrd="0" presId="urn:microsoft.com/office/officeart/2005/8/layout/hierarchy2"/>
    <dgm:cxn modelId="{FAD747E0-DA3F-4F54-8D2F-CC6C8F11B11C}" type="presParOf" srcId="{1361CEB7-46CE-4C17-ACDD-6185C2359430}" destId="{0A8D4A48-F96B-4D27-BF92-EF167C0E5C35}" srcOrd="3" destOrd="0" presId="urn:microsoft.com/office/officeart/2005/8/layout/hierarchy2"/>
    <dgm:cxn modelId="{E9CBD80D-4C62-43B8-9CE1-4F7173DDC5C5}" type="presParOf" srcId="{0A8D4A48-F96B-4D27-BF92-EF167C0E5C35}" destId="{7B8D40C3-BA9C-4F52-9DDD-087226793D75}" srcOrd="0" destOrd="0" presId="urn:microsoft.com/office/officeart/2005/8/layout/hierarchy2"/>
    <dgm:cxn modelId="{3919623D-1D79-4D81-8808-48400C69E30C}" type="presParOf" srcId="{0A8D4A48-F96B-4D27-BF92-EF167C0E5C35}" destId="{0A82BB5A-7232-4987-9091-00CABAF9766F}" srcOrd="1" destOrd="0" presId="urn:microsoft.com/office/officeart/2005/8/layout/hierarchy2"/>
    <dgm:cxn modelId="{CC3362BE-BD1D-4B78-B911-0ADD34E301D4}" type="presParOf" srcId="{1361CEB7-46CE-4C17-ACDD-6185C2359430}" destId="{A876C57E-BC7F-4A9B-974A-FF162CD84370}" srcOrd="4" destOrd="0" presId="urn:microsoft.com/office/officeart/2005/8/layout/hierarchy2"/>
    <dgm:cxn modelId="{415710C4-B43E-4903-8676-15B1C3E0E401}" type="presParOf" srcId="{A876C57E-BC7F-4A9B-974A-FF162CD84370}" destId="{1DE62647-BB66-4C69-AF7D-F7039051C7D3}" srcOrd="0" destOrd="0" presId="urn:microsoft.com/office/officeart/2005/8/layout/hierarchy2"/>
    <dgm:cxn modelId="{064EF7E8-AAD4-4650-8DAE-7581EC5B5FBD}" type="presParOf" srcId="{1361CEB7-46CE-4C17-ACDD-6185C2359430}" destId="{07E97F23-228F-4EA2-92A3-78ED0BC5EA63}" srcOrd="5" destOrd="0" presId="urn:microsoft.com/office/officeart/2005/8/layout/hierarchy2"/>
    <dgm:cxn modelId="{067361EE-3E27-40E3-AA94-7954E7FDDACA}" type="presParOf" srcId="{07E97F23-228F-4EA2-92A3-78ED0BC5EA63}" destId="{4F64FBF3-1930-4DF1-AFE6-71FA1ED9689E}" srcOrd="0" destOrd="0" presId="urn:microsoft.com/office/officeart/2005/8/layout/hierarchy2"/>
    <dgm:cxn modelId="{BD75FAA6-2670-46B6-8BC8-04558264186D}" type="presParOf" srcId="{07E97F23-228F-4EA2-92A3-78ED0BC5EA63}" destId="{F8C39EE4-4D54-48FC-AA08-3A2DB177F51F}"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D7180B-051D-4736-86DB-48B807D2B69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4FA04E0-021F-4BAA-A914-2BF85FB45D7E}">
      <dgm:prSet/>
      <dgm:spPr/>
      <dgm:t>
        <a:bodyPr/>
        <a:lstStyle/>
        <a:p>
          <a:pPr>
            <a:lnSpc>
              <a:spcPct val="100000"/>
            </a:lnSpc>
          </a:pPr>
          <a:r>
            <a:rPr lang="en-US" dirty="0"/>
            <a:t>Portfolio : Inmuebles </a:t>
          </a:r>
        </a:p>
      </dgm:t>
    </dgm:pt>
    <dgm:pt modelId="{21E02233-4762-4986-A46C-63D42229DFA8}" type="parTrans" cxnId="{6B5B9ADA-C25C-4838-9835-09ED7A05CFB2}">
      <dgm:prSet/>
      <dgm:spPr/>
      <dgm:t>
        <a:bodyPr/>
        <a:lstStyle/>
        <a:p>
          <a:endParaRPr lang="en-US"/>
        </a:p>
      </dgm:t>
    </dgm:pt>
    <dgm:pt modelId="{E33EAAB6-A321-4E95-96D9-FE591DCD117F}" type="sibTrans" cxnId="{6B5B9ADA-C25C-4838-9835-09ED7A05CFB2}">
      <dgm:prSet/>
      <dgm:spPr/>
      <dgm:t>
        <a:bodyPr/>
        <a:lstStyle/>
        <a:p>
          <a:endParaRPr lang="en-US"/>
        </a:p>
      </dgm:t>
    </dgm:pt>
    <dgm:pt modelId="{DD341FFF-00F5-4AA4-B40E-D1A0AE9D17C2}">
      <dgm:prSet/>
      <dgm:spPr/>
      <dgm:t>
        <a:bodyPr/>
        <a:lstStyle/>
        <a:p>
          <a:pPr>
            <a:lnSpc>
              <a:spcPct val="100000"/>
            </a:lnSpc>
          </a:pPr>
          <a:r>
            <a:rPr lang="en-US" dirty="0"/>
            <a:t>Numero de Propiedades : 5,068</a:t>
          </a:r>
        </a:p>
      </dgm:t>
    </dgm:pt>
    <dgm:pt modelId="{91CD66AC-5B3B-430F-B500-F264C6B31E44}" type="parTrans" cxnId="{B7F668CA-D9E0-4E9D-9168-1BE4F2E33351}">
      <dgm:prSet/>
      <dgm:spPr/>
      <dgm:t>
        <a:bodyPr/>
        <a:lstStyle/>
        <a:p>
          <a:endParaRPr lang="en-US"/>
        </a:p>
      </dgm:t>
    </dgm:pt>
    <dgm:pt modelId="{BD766643-2686-4756-B408-D1EDFC44500D}" type="sibTrans" cxnId="{B7F668CA-D9E0-4E9D-9168-1BE4F2E33351}">
      <dgm:prSet/>
      <dgm:spPr/>
      <dgm:t>
        <a:bodyPr/>
        <a:lstStyle/>
        <a:p>
          <a:endParaRPr lang="en-US"/>
        </a:p>
      </dgm:t>
    </dgm:pt>
    <dgm:pt modelId="{9ACAA0DA-A616-4B21-926C-CE9B162CAEA7}">
      <dgm:prSet/>
      <dgm:spPr/>
      <dgm:t>
        <a:bodyPr/>
        <a:lstStyle/>
        <a:p>
          <a:pPr>
            <a:lnSpc>
              <a:spcPct val="100000"/>
            </a:lnSpc>
          </a:pPr>
          <a:r>
            <a:rPr lang="en-US" dirty="0"/>
            <a:t>Tipos de Propiedad:  Mayormente Residencia, y Lotes Urbanos.</a:t>
          </a:r>
        </a:p>
      </dgm:t>
    </dgm:pt>
    <dgm:pt modelId="{A198F238-EF01-4D93-941B-55850E6A7A01}" type="parTrans" cxnId="{651E29ED-C708-4C83-9351-3C5CDF16F64D}">
      <dgm:prSet/>
      <dgm:spPr/>
      <dgm:t>
        <a:bodyPr/>
        <a:lstStyle/>
        <a:p>
          <a:endParaRPr lang="en-US"/>
        </a:p>
      </dgm:t>
    </dgm:pt>
    <dgm:pt modelId="{9926FE45-34A5-4E64-BB21-E276F0082227}" type="sibTrans" cxnId="{651E29ED-C708-4C83-9351-3C5CDF16F64D}">
      <dgm:prSet/>
      <dgm:spPr/>
      <dgm:t>
        <a:bodyPr/>
        <a:lstStyle/>
        <a:p>
          <a:endParaRPr lang="en-US"/>
        </a:p>
      </dgm:t>
    </dgm:pt>
    <dgm:pt modelId="{2B43D797-A67B-413A-8AF6-9413C6E439A0}">
      <dgm:prSet/>
      <dgm:spPr/>
      <dgm:t>
        <a:bodyPr/>
        <a:lstStyle/>
        <a:p>
          <a:pPr>
            <a:lnSpc>
              <a:spcPct val="100000"/>
            </a:lnSpc>
          </a:pPr>
          <a:r>
            <a:rPr lang="en-US" dirty="0"/>
            <a:t>Valor Total: ​</a:t>
          </a:r>
          <a:r>
            <a:rPr lang="en-US" b="0" dirty="0"/>
            <a:t> </a:t>
          </a:r>
          <a:r>
            <a:rPr lang="en-US" b="1" i="0" u="none" dirty="0"/>
            <a:t>$1,370,825,344,545</a:t>
          </a:r>
          <a:r>
            <a:rPr lang="en-US" b="0" dirty="0"/>
            <a:t> Pesos aproximado  </a:t>
          </a:r>
          <a:r>
            <a:rPr lang="es-CO" b="0" dirty="0"/>
            <a:t>$377,000,000 (USD)</a:t>
          </a:r>
          <a:endParaRPr lang="en-US" b="0" dirty="0"/>
        </a:p>
      </dgm:t>
    </dgm:pt>
    <dgm:pt modelId="{5FE933C2-511F-4026-8061-49E0066EA821}" type="parTrans" cxnId="{E7B8B55E-FB67-4756-82E7-B3337287D6BF}">
      <dgm:prSet/>
      <dgm:spPr/>
      <dgm:t>
        <a:bodyPr/>
        <a:lstStyle/>
        <a:p>
          <a:endParaRPr lang="en-US"/>
        </a:p>
      </dgm:t>
    </dgm:pt>
    <dgm:pt modelId="{66090755-FF9C-486D-82E7-9E54535C7EE4}" type="sibTrans" cxnId="{E7B8B55E-FB67-4756-82E7-B3337287D6BF}">
      <dgm:prSet/>
      <dgm:spPr/>
      <dgm:t>
        <a:bodyPr/>
        <a:lstStyle/>
        <a:p>
          <a:endParaRPr lang="en-US"/>
        </a:p>
      </dgm:t>
    </dgm:pt>
    <dgm:pt modelId="{F176D320-8897-4056-AE9C-6879D6350716}">
      <dgm:prSet/>
      <dgm:spPr/>
      <dgm:t>
        <a:bodyPr/>
        <a:lstStyle/>
        <a:p>
          <a:pPr>
            <a:lnSpc>
              <a:spcPct val="100000"/>
            </a:lnSpc>
          </a:pPr>
          <a:r>
            <a:rPr lang="es-CO" dirty="0"/>
            <a:t>Tasa de Cambio  USD=</a:t>
          </a:r>
          <a:r>
            <a:rPr lang="en-US" dirty="0"/>
            <a:t>3,631</a:t>
          </a:r>
          <a:r>
            <a:rPr lang="es-CO" dirty="0"/>
            <a:t> COP as of 7/21</a:t>
          </a:r>
          <a:endParaRPr lang="en-US" dirty="0"/>
        </a:p>
      </dgm:t>
    </dgm:pt>
    <dgm:pt modelId="{BEAF4424-BB5B-4479-B2FC-32764288A349}" type="parTrans" cxnId="{BFC1D215-7B8B-4514-9B18-2309CECAE4AE}">
      <dgm:prSet/>
      <dgm:spPr/>
      <dgm:t>
        <a:bodyPr/>
        <a:lstStyle/>
        <a:p>
          <a:endParaRPr lang="en-US"/>
        </a:p>
      </dgm:t>
    </dgm:pt>
    <dgm:pt modelId="{F56C99E9-5F52-46DA-B47A-AD0A563F26FE}" type="sibTrans" cxnId="{BFC1D215-7B8B-4514-9B18-2309CECAE4AE}">
      <dgm:prSet/>
      <dgm:spPr/>
      <dgm:t>
        <a:bodyPr/>
        <a:lstStyle/>
        <a:p>
          <a:endParaRPr lang="en-US"/>
        </a:p>
      </dgm:t>
    </dgm:pt>
    <dgm:pt modelId="{7A41C4B8-BB63-4AB6-9C05-14FE1A852DD1}" type="pres">
      <dgm:prSet presAssocID="{24D7180B-051D-4736-86DB-48B807D2B698}" presName="root" presStyleCnt="0">
        <dgm:presLayoutVars>
          <dgm:dir/>
          <dgm:resizeHandles val="exact"/>
        </dgm:presLayoutVars>
      </dgm:prSet>
      <dgm:spPr/>
    </dgm:pt>
    <dgm:pt modelId="{E55C3BAE-BAFA-4A62-8BED-8EAC76BD5FD8}" type="pres">
      <dgm:prSet presAssocID="{84FA04E0-021F-4BAA-A914-2BF85FB45D7E}" presName="compNode" presStyleCnt="0"/>
      <dgm:spPr/>
    </dgm:pt>
    <dgm:pt modelId="{F68C9786-B195-41DA-9C62-85E55832C83D}" type="pres">
      <dgm:prSet presAssocID="{84FA04E0-021F-4BAA-A914-2BF85FB45D7E}" presName="bgRect" presStyleLbl="bgShp" presStyleIdx="0" presStyleCnt="5"/>
      <dgm:spPr/>
    </dgm:pt>
    <dgm:pt modelId="{E75B5F14-8DCD-4F84-80CB-D353AD76EA66}" type="pres">
      <dgm:prSet presAssocID="{84FA04E0-021F-4BAA-A914-2BF85FB45D7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515286E7-CFBE-485A-8626-5A84F9FF7DF2}" type="pres">
      <dgm:prSet presAssocID="{84FA04E0-021F-4BAA-A914-2BF85FB45D7E}" presName="spaceRect" presStyleCnt="0"/>
      <dgm:spPr/>
    </dgm:pt>
    <dgm:pt modelId="{80D02193-9C8F-4436-BF01-A64687DF7625}" type="pres">
      <dgm:prSet presAssocID="{84FA04E0-021F-4BAA-A914-2BF85FB45D7E}" presName="parTx" presStyleLbl="revTx" presStyleIdx="0" presStyleCnt="5">
        <dgm:presLayoutVars>
          <dgm:chMax val="0"/>
          <dgm:chPref val="0"/>
        </dgm:presLayoutVars>
      </dgm:prSet>
      <dgm:spPr/>
    </dgm:pt>
    <dgm:pt modelId="{80D62BB3-BD33-4454-9E71-2C35A20223FC}" type="pres">
      <dgm:prSet presAssocID="{E33EAAB6-A321-4E95-96D9-FE591DCD117F}" presName="sibTrans" presStyleCnt="0"/>
      <dgm:spPr/>
    </dgm:pt>
    <dgm:pt modelId="{B59E6E5D-8299-4692-B796-EE9BED6A0E93}" type="pres">
      <dgm:prSet presAssocID="{DD341FFF-00F5-4AA4-B40E-D1A0AE9D17C2}" presName="compNode" presStyleCnt="0"/>
      <dgm:spPr/>
    </dgm:pt>
    <dgm:pt modelId="{B20FF411-AFFD-49F9-8FBD-E8C8AF46B0D7}" type="pres">
      <dgm:prSet presAssocID="{DD341FFF-00F5-4AA4-B40E-D1A0AE9D17C2}" presName="bgRect" presStyleLbl="bgShp" presStyleIdx="1" presStyleCnt="5"/>
      <dgm:spPr/>
    </dgm:pt>
    <dgm:pt modelId="{FA37258D-BB4A-4ED2-B739-9B52A8EE836B}" type="pres">
      <dgm:prSet presAssocID="{DD341FFF-00F5-4AA4-B40E-D1A0AE9D17C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me"/>
        </a:ext>
      </dgm:extLst>
    </dgm:pt>
    <dgm:pt modelId="{31FD7231-13D6-4FD4-AC43-23F76354422A}" type="pres">
      <dgm:prSet presAssocID="{DD341FFF-00F5-4AA4-B40E-D1A0AE9D17C2}" presName="spaceRect" presStyleCnt="0"/>
      <dgm:spPr/>
    </dgm:pt>
    <dgm:pt modelId="{A62ED10B-41D9-478E-B270-FD56CE30D5A9}" type="pres">
      <dgm:prSet presAssocID="{DD341FFF-00F5-4AA4-B40E-D1A0AE9D17C2}" presName="parTx" presStyleLbl="revTx" presStyleIdx="1" presStyleCnt="5">
        <dgm:presLayoutVars>
          <dgm:chMax val="0"/>
          <dgm:chPref val="0"/>
        </dgm:presLayoutVars>
      </dgm:prSet>
      <dgm:spPr/>
    </dgm:pt>
    <dgm:pt modelId="{83135C0A-5F61-4412-BF43-521A99E61E0D}" type="pres">
      <dgm:prSet presAssocID="{BD766643-2686-4756-B408-D1EDFC44500D}" presName="sibTrans" presStyleCnt="0"/>
      <dgm:spPr/>
    </dgm:pt>
    <dgm:pt modelId="{BF943205-57DC-412C-A6C2-44CEC43F1A24}" type="pres">
      <dgm:prSet presAssocID="{9ACAA0DA-A616-4B21-926C-CE9B162CAEA7}" presName="compNode" presStyleCnt="0"/>
      <dgm:spPr/>
    </dgm:pt>
    <dgm:pt modelId="{8ECE7811-9900-4705-9149-1497799B1E4D}" type="pres">
      <dgm:prSet presAssocID="{9ACAA0DA-A616-4B21-926C-CE9B162CAEA7}" presName="bgRect" presStyleLbl="bgShp" presStyleIdx="2" presStyleCnt="5"/>
      <dgm:spPr/>
    </dgm:pt>
    <dgm:pt modelId="{BC5BFB14-7280-4DFF-A641-E0EBE0B4116E}" type="pres">
      <dgm:prSet presAssocID="{9ACAA0DA-A616-4B21-926C-CE9B162CAEA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use"/>
        </a:ext>
      </dgm:extLst>
    </dgm:pt>
    <dgm:pt modelId="{425F2E0C-8FC5-40FA-8778-28FE7C1DB01A}" type="pres">
      <dgm:prSet presAssocID="{9ACAA0DA-A616-4B21-926C-CE9B162CAEA7}" presName="spaceRect" presStyleCnt="0"/>
      <dgm:spPr/>
    </dgm:pt>
    <dgm:pt modelId="{4D85864D-E0C8-44EB-95F2-E30E6FE471C7}" type="pres">
      <dgm:prSet presAssocID="{9ACAA0DA-A616-4B21-926C-CE9B162CAEA7}" presName="parTx" presStyleLbl="revTx" presStyleIdx="2" presStyleCnt="5">
        <dgm:presLayoutVars>
          <dgm:chMax val="0"/>
          <dgm:chPref val="0"/>
        </dgm:presLayoutVars>
      </dgm:prSet>
      <dgm:spPr/>
    </dgm:pt>
    <dgm:pt modelId="{DD8C7339-EA8A-487A-8B1D-92E445A83C74}" type="pres">
      <dgm:prSet presAssocID="{9926FE45-34A5-4E64-BB21-E276F0082227}" presName="sibTrans" presStyleCnt="0"/>
      <dgm:spPr/>
    </dgm:pt>
    <dgm:pt modelId="{DA52F4D5-CE7F-4623-AF93-33E45F36B0C0}" type="pres">
      <dgm:prSet presAssocID="{2B43D797-A67B-413A-8AF6-9413C6E439A0}" presName="compNode" presStyleCnt="0"/>
      <dgm:spPr/>
    </dgm:pt>
    <dgm:pt modelId="{25438BD9-802F-4106-A29F-EFDB2CF7EF89}" type="pres">
      <dgm:prSet presAssocID="{2B43D797-A67B-413A-8AF6-9413C6E439A0}" presName="bgRect" presStyleLbl="bgShp" presStyleIdx="3" presStyleCnt="5"/>
      <dgm:spPr/>
    </dgm:pt>
    <dgm:pt modelId="{F39F5379-FE68-4628-9979-D3F72D065F6A}" type="pres">
      <dgm:prSet presAssocID="{2B43D797-A67B-413A-8AF6-9413C6E439A0}"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itcoin"/>
        </a:ext>
      </dgm:extLst>
    </dgm:pt>
    <dgm:pt modelId="{D38434E6-AC40-454C-AD7F-A40262829984}" type="pres">
      <dgm:prSet presAssocID="{2B43D797-A67B-413A-8AF6-9413C6E439A0}" presName="spaceRect" presStyleCnt="0"/>
      <dgm:spPr/>
    </dgm:pt>
    <dgm:pt modelId="{444A39FD-30BA-4B7C-8100-2D3AAD5F28AB}" type="pres">
      <dgm:prSet presAssocID="{2B43D797-A67B-413A-8AF6-9413C6E439A0}" presName="parTx" presStyleLbl="revTx" presStyleIdx="3" presStyleCnt="5">
        <dgm:presLayoutVars>
          <dgm:chMax val="0"/>
          <dgm:chPref val="0"/>
        </dgm:presLayoutVars>
      </dgm:prSet>
      <dgm:spPr/>
    </dgm:pt>
    <dgm:pt modelId="{4E032106-9E77-4DA6-A7D1-45C876262CD8}" type="pres">
      <dgm:prSet presAssocID="{66090755-FF9C-486D-82E7-9E54535C7EE4}" presName="sibTrans" presStyleCnt="0"/>
      <dgm:spPr/>
    </dgm:pt>
    <dgm:pt modelId="{68DF507F-609A-4B93-9B58-1CA287EEA304}" type="pres">
      <dgm:prSet presAssocID="{F176D320-8897-4056-AE9C-6879D6350716}" presName="compNode" presStyleCnt="0"/>
      <dgm:spPr/>
    </dgm:pt>
    <dgm:pt modelId="{795B5E92-3FEA-4BC2-B664-4BBD609CDF42}" type="pres">
      <dgm:prSet presAssocID="{F176D320-8897-4056-AE9C-6879D6350716}" presName="bgRect" presStyleLbl="bgShp" presStyleIdx="4" presStyleCnt="5" custLinFactNeighborY="470"/>
      <dgm:spPr/>
    </dgm:pt>
    <dgm:pt modelId="{387B9E83-7237-403D-A946-AEB6A0608791}" type="pres">
      <dgm:prSet presAssocID="{F176D320-8897-4056-AE9C-6879D6350716}"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oney"/>
        </a:ext>
      </dgm:extLst>
    </dgm:pt>
    <dgm:pt modelId="{E879F671-2255-466F-A4BE-BCBDFA8AC362}" type="pres">
      <dgm:prSet presAssocID="{F176D320-8897-4056-AE9C-6879D6350716}" presName="spaceRect" presStyleCnt="0"/>
      <dgm:spPr/>
    </dgm:pt>
    <dgm:pt modelId="{4A37723B-E2EF-47FA-89A0-BB85151BBDA7}" type="pres">
      <dgm:prSet presAssocID="{F176D320-8897-4056-AE9C-6879D6350716}" presName="parTx" presStyleLbl="revTx" presStyleIdx="4" presStyleCnt="5">
        <dgm:presLayoutVars>
          <dgm:chMax val="0"/>
          <dgm:chPref val="0"/>
        </dgm:presLayoutVars>
      </dgm:prSet>
      <dgm:spPr/>
    </dgm:pt>
  </dgm:ptLst>
  <dgm:cxnLst>
    <dgm:cxn modelId="{BFC1D215-7B8B-4514-9B18-2309CECAE4AE}" srcId="{24D7180B-051D-4736-86DB-48B807D2B698}" destId="{F176D320-8897-4056-AE9C-6879D6350716}" srcOrd="4" destOrd="0" parTransId="{BEAF4424-BB5B-4479-B2FC-32764288A349}" sibTransId="{F56C99E9-5F52-46DA-B47A-AD0A563F26FE}"/>
    <dgm:cxn modelId="{54E97B17-0BFD-471E-BF45-DA90519C403D}" type="presOf" srcId="{24D7180B-051D-4736-86DB-48B807D2B698}" destId="{7A41C4B8-BB63-4AB6-9C05-14FE1A852DD1}" srcOrd="0" destOrd="0" presId="urn:microsoft.com/office/officeart/2018/2/layout/IconVerticalSolidList"/>
    <dgm:cxn modelId="{FD04AC5D-CF95-48C1-A0D0-111F31FD3290}" type="presOf" srcId="{84FA04E0-021F-4BAA-A914-2BF85FB45D7E}" destId="{80D02193-9C8F-4436-BF01-A64687DF7625}" srcOrd="0" destOrd="0" presId="urn:microsoft.com/office/officeart/2018/2/layout/IconVerticalSolidList"/>
    <dgm:cxn modelId="{E7B8B55E-FB67-4756-82E7-B3337287D6BF}" srcId="{24D7180B-051D-4736-86DB-48B807D2B698}" destId="{2B43D797-A67B-413A-8AF6-9413C6E439A0}" srcOrd="3" destOrd="0" parTransId="{5FE933C2-511F-4026-8061-49E0066EA821}" sibTransId="{66090755-FF9C-486D-82E7-9E54535C7EE4}"/>
    <dgm:cxn modelId="{D996AE97-DA67-4FF3-A683-88FCCAB954DA}" type="presOf" srcId="{2B43D797-A67B-413A-8AF6-9413C6E439A0}" destId="{444A39FD-30BA-4B7C-8100-2D3AAD5F28AB}" srcOrd="0" destOrd="0" presId="urn:microsoft.com/office/officeart/2018/2/layout/IconVerticalSolidList"/>
    <dgm:cxn modelId="{19F5FDB4-B315-4EAD-AAF8-3BBCFA11D919}" type="presOf" srcId="{9ACAA0DA-A616-4B21-926C-CE9B162CAEA7}" destId="{4D85864D-E0C8-44EB-95F2-E30E6FE471C7}" srcOrd="0" destOrd="0" presId="urn:microsoft.com/office/officeart/2018/2/layout/IconVerticalSolidList"/>
    <dgm:cxn modelId="{B7F668CA-D9E0-4E9D-9168-1BE4F2E33351}" srcId="{24D7180B-051D-4736-86DB-48B807D2B698}" destId="{DD341FFF-00F5-4AA4-B40E-D1A0AE9D17C2}" srcOrd="1" destOrd="0" parTransId="{91CD66AC-5B3B-430F-B500-F264C6B31E44}" sibTransId="{BD766643-2686-4756-B408-D1EDFC44500D}"/>
    <dgm:cxn modelId="{DAAD42D5-8095-4A74-B650-9CF93B79323E}" type="presOf" srcId="{DD341FFF-00F5-4AA4-B40E-D1A0AE9D17C2}" destId="{A62ED10B-41D9-478E-B270-FD56CE30D5A9}" srcOrd="0" destOrd="0" presId="urn:microsoft.com/office/officeart/2018/2/layout/IconVerticalSolidList"/>
    <dgm:cxn modelId="{6B5B9ADA-C25C-4838-9835-09ED7A05CFB2}" srcId="{24D7180B-051D-4736-86DB-48B807D2B698}" destId="{84FA04E0-021F-4BAA-A914-2BF85FB45D7E}" srcOrd="0" destOrd="0" parTransId="{21E02233-4762-4986-A46C-63D42229DFA8}" sibTransId="{E33EAAB6-A321-4E95-96D9-FE591DCD117F}"/>
    <dgm:cxn modelId="{43A40ADD-8BF8-4E1E-9B52-AE841ACFF888}" type="presOf" srcId="{F176D320-8897-4056-AE9C-6879D6350716}" destId="{4A37723B-E2EF-47FA-89A0-BB85151BBDA7}" srcOrd="0" destOrd="0" presId="urn:microsoft.com/office/officeart/2018/2/layout/IconVerticalSolidList"/>
    <dgm:cxn modelId="{651E29ED-C708-4C83-9351-3C5CDF16F64D}" srcId="{24D7180B-051D-4736-86DB-48B807D2B698}" destId="{9ACAA0DA-A616-4B21-926C-CE9B162CAEA7}" srcOrd="2" destOrd="0" parTransId="{A198F238-EF01-4D93-941B-55850E6A7A01}" sibTransId="{9926FE45-34A5-4E64-BB21-E276F0082227}"/>
    <dgm:cxn modelId="{5D7551B8-205B-4274-907B-69AB5C27C9B1}" type="presParOf" srcId="{7A41C4B8-BB63-4AB6-9C05-14FE1A852DD1}" destId="{E55C3BAE-BAFA-4A62-8BED-8EAC76BD5FD8}" srcOrd="0" destOrd="0" presId="urn:microsoft.com/office/officeart/2018/2/layout/IconVerticalSolidList"/>
    <dgm:cxn modelId="{D6EDB43A-3E23-4B6B-8F1C-2A358AF8A52A}" type="presParOf" srcId="{E55C3BAE-BAFA-4A62-8BED-8EAC76BD5FD8}" destId="{F68C9786-B195-41DA-9C62-85E55832C83D}" srcOrd="0" destOrd="0" presId="urn:microsoft.com/office/officeart/2018/2/layout/IconVerticalSolidList"/>
    <dgm:cxn modelId="{021B0A35-4F33-443E-A881-D74546AF26E8}" type="presParOf" srcId="{E55C3BAE-BAFA-4A62-8BED-8EAC76BD5FD8}" destId="{E75B5F14-8DCD-4F84-80CB-D353AD76EA66}" srcOrd="1" destOrd="0" presId="urn:microsoft.com/office/officeart/2018/2/layout/IconVerticalSolidList"/>
    <dgm:cxn modelId="{DC543590-151D-42DB-A1C5-4038A7CD1DEB}" type="presParOf" srcId="{E55C3BAE-BAFA-4A62-8BED-8EAC76BD5FD8}" destId="{515286E7-CFBE-485A-8626-5A84F9FF7DF2}" srcOrd="2" destOrd="0" presId="urn:microsoft.com/office/officeart/2018/2/layout/IconVerticalSolidList"/>
    <dgm:cxn modelId="{4DEF1476-ADC0-483B-99C4-2B81D4F1F701}" type="presParOf" srcId="{E55C3BAE-BAFA-4A62-8BED-8EAC76BD5FD8}" destId="{80D02193-9C8F-4436-BF01-A64687DF7625}" srcOrd="3" destOrd="0" presId="urn:microsoft.com/office/officeart/2018/2/layout/IconVerticalSolidList"/>
    <dgm:cxn modelId="{F6DC3709-9C51-4C83-9D10-8488B9E1DB17}" type="presParOf" srcId="{7A41C4B8-BB63-4AB6-9C05-14FE1A852DD1}" destId="{80D62BB3-BD33-4454-9E71-2C35A20223FC}" srcOrd="1" destOrd="0" presId="urn:microsoft.com/office/officeart/2018/2/layout/IconVerticalSolidList"/>
    <dgm:cxn modelId="{D0D925B9-E0FD-49E8-AF92-1405A3403B9D}" type="presParOf" srcId="{7A41C4B8-BB63-4AB6-9C05-14FE1A852DD1}" destId="{B59E6E5D-8299-4692-B796-EE9BED6A0E93}" srcOrd="2" destOrd="0" presId="urn:microsoft.com/office/officeart/2018/2/layout/IconVerticalSolidList"/>
    <dgm:cxn modelId="{2353D3D4-B060-4361-B7A9-883C5D436463}" type="presParOf" srcId="{B59E6E5D-8299-4692-B796-EE9BED6A0E93}" destId="{B20FF411-AFFD-49F9-8FBD-E8C8AF46B0D7}" srcOrd="0" destOrd="0" presId="urn:microsoft.com/office/officeart/2018/2/layout/IconVerticalSolidList"/>
    <dgm:cxn modelId="{CA6FAC50-9577-4B2B-B9BC-C54847DDDEB5}" type="presParOf" srcId="{B59E6E5D-8299-4692-B796-EE9BED6A0E93}" destId="{FA37258D-BB4A-4ED2-B739-9B52A8EE836B}" srcOrd="1" destOrd="0" presId="urn:microsoft.com/office/officeart/2018/2/layout/IconVerticalSolidList"/>
    <dgm:cxn modelId="{49D8C246-9879-4E84-A8BF-3A909A27F4E3}" type="presParOf" srcId="{B59E6E5D-8299-4692-B796-EE9BED6A0E93}" destId="{31FD7231-13D6-4FD4-AC43-23F76354422A}" srcOrd="2" destOrd="0" presId="urn:microsoft.com/office/officeart/2018/2/layout/IconVerticalSolidList"/>
    <dgm:cxn modelId="{14FCA675-0946-474F-8314-09C1A41C3641}" type="presParOf" srcId="{B59E6E5D-8299-4692-B796-EE9BED6A0E93}" destId="{A62ED10B-41D9-478E-B270-FD56CE30D5A9}" srcOrd="3" destOrd="0" presId="urn:microsoft.com/office/officeart/2018/2/layout/IconVerticalSolidList"/>
    <dgm:cxn modelId="{E24D1E1B-5B97-4034-8F3A-41B8702B99F9}" type="presParOf" srcId="{7A41C4B8-BB63-4AB6-9C05-14FE1A852DD1}" destId="{83135C0A-5F61-4412-BF43-521A99E61E0D}" srcOrd="3" destOrd="0" presId="urn:microsoft.com/office/officeart/2018/2/layout/IconVerticalSolidList"/>
    <dgm:cxn modelId="{2B9AD694-97F5-410D-ACE5-7E2E07B88650}" type="presParOf" srcId="{7A41C4B8-BB63-4AB6-9C05-14FE1A852DD1}" destId="{BF943205-57DC-412C-A6C2-44CEC43F1A24}" srcOrd="4" destOrd="0" presId="urn:microsoft.com/office/officeart/2018/2/layout/IconVerticalSolidList"/>
    <dgm:cxn modelId="{9E17024C-FAC3-4F60-83FA-C2DFC37931BA}" type="presParOf" srcId="{BF943205-57DC-412C-A6C2-44CEC43F1A24}" destId="{8ECE7811-9900-4705-9149-1497799B1E4D}" srcOrd="0" destOrd="0" presId="urn:microsoft.com/office/officeart/2018/2/layout/IconVerticalSolidList"/>
    <dgm:cxn modelId="{821EDDCE-8703-41BB-893C-AFA5884B53C1}" type="presParOf" srcId="{BF943205-57DC-412C-A6C2-44CEC43F1A24}" destId="{BC5BFB14-7280-4DFF-A641-E0EBE0B4116E}" srcOrd="1" destOrd="0" presId="urn:microsoft.com/office/officeart/2018/2/layout/IconVerticalSolidList"/>
    <dgm:cxn modelId="{C5861FCB-9260-4F5E-9212-AEC0BF12F4D0}" type="presParOf" srcId="{BF943205-57DC-412C-A6C2-44CEC43F1A24}" destId="{425F2E0C-8FC5-40FA-8778-28FE7C1DB01A}" srcOrd="2" destOrd="0" presId="urn:microsoft.com/office/officeart/2018/2/layout/IconVerticalSolidList"/>
    <dgm:cxn modelId="{4602FDD5-A986-43F1-B0D3-C21ADA06DC4A}" type="presParOf" srcId="{BF943205-57DC-412C-A6C2-44CEC43F1A24}" destId="{4D85864D-E0C8-44EB-95F2-E30E6FE471C7}" srcOrd="3" destOrd="0" presId="urn:microsoft.com/office/officeart/2018/2/layout/IconVerticalSolidList"/>
    <dgm:cxn modelId="{FD4F0B69-BB6C-4CF0-ABF2-965A0F981B16}" type="presParOf" srcId="{7A41C4B8-BB63-4AB6-9C05-14FE1A852DD1}" destId="{DD8C7339-EA8A-487A-8B1D-92E445A83C74}" srcOrd="5" destOrd="0" presId="urn:microsoft.com/office/officeart/2018/2/layout/IconVerticalSolidList"/>
    <dgm:cxn modelId="{C815D7FA-A016-4FC4-9251-2AD9E787A258}" type="presParOf" srcId="{7A41C4B8-BB63-4AB6-9C05-14FE1A852DD1}" destId="{DA52F4D5-CE7F-4623-AF93-33E45F36B0C0}" srcOrd="6" destOrd="0" presId="urn:microsoft.com/office/officeart/2018/2/layout/IconVerticalSolidList"/>
    <dgm:cxn modelId="{B71A763E-B1ED-4E6B-B388-055B8D28F8C3}" type="presParOf" srcId="{DA52F4D5-CE7F-4623-AF93-33E45F36B0C0}" destId="{25438BD9-802F-4106-A29F-EFDB2CF7EF89}" srcOrd="0" destOrd="0" presId="urn:microsoft.com/office/officeart/2018/2/layout/IconVerticalSolidList"/>
    <dgm:cxn modelId="{CCE29290-89C8-4E3F-82A1-95165EA03427}" type="presParOf" srcId="{DA52F4D5-CE7F-4623-AF93-33E45F36B0C0}" destId="{F39F5379-FE68-4628-9979-D3F72D065F6A}" srcOrd="1" destOrd="0" presId="urn:microsoft.com/office/officeart/2018/2/layout/IconVerticalSolidList"/>
    <dgm:cxn modelId="{ADFAC093-69A4-43A8-845B-51BA84D0BE6C}" type="presParOf" srcId="{DA52F4D5-CE7F-4623-AF93-33E45F36B0C0}" destId="{D38434E6-AC40-454C-AD7F-A40262829984}" srcOrd="2" destOrd="0" presId="urn:microsoft.com/office/officeart/2018/2/layout/IconVerticalSolidList"/>
    <dgm:cxn modelId="{CFA3787F-D207-4779-9801-C9EEC0DED097}" type="presParOf" srcId="{DA52F4D5-CE7F-4623-AF93-33E45F36B0C0}" destId="{444A39FD-30BA-4B7C-8100-2D3AAD5F28AB}" srcOrd="3" destOrd="0" presId="urn:microsoft.com/office/officeart/2018/2/layout/IconVerticalSolidList"/>
    <dgm:cxn modelId="{A23BBA10-683D-4830-B12C-31E1F5A7A9B7}" type="presParOf" srcId="{7A41C4B8-BB63-4AB6-9C05-14FE1A852DD1}" destId="{4E032106-9E77-4DA6-A7D1-45C876262CD8}" srcOrd="7" destOrd="0" presId="urn:microsoft.com/office/officeart/2018/2/layout/IconVerticalSolidList"/>
    <dgm:cxn modelId="{31ED3936-390E-4EF9-9E02-952C537C61FB}" type="presParOf" srcId="{7A41C4B8-BB63-4AB6-9C05-14FE1A852DD1}" destId="{68DF507F-609A-4B93-9B58-1CA287EEA304}" srcOrd="8" destOrd="0" presId="urn:microsoft.com/office/officeart/2018/2/layout/IconVerticalSolidList"/>
    <dgm:cxn modelId="{82D1CBA3-083C-4A6C-AACB-350BC5C82E81}" type="presParOf" srcId="{68DF507F-609A-4B93-9B58-1CA287EEA304}" destId="{795B5E92-3FEA-4BC2-B664-4BBD609CDF42}" srcOrd="0" destOrd="0" presId="urn:microsoft.com/office/officeart/2018/2/layout/IconVerticalSolidList"/>
    <dgm:cxn modelId="{5EFE7A9D-3012-431F-AA30-91B6C07CF1C5}" type="presParOf" srcId="{68DF507F-609A-4B93-9B58-1CA287EEA304}" destId="{387B9E83-7237-403D-A946-AEB6A0608791}" srcOrd="1" destOrd="0" presId="urn:microsoft.com/office/officeart/2018/2/layout/IconVerticalSolidList"/>
    <dgm:cxn modelId="{A0BE4E23-0C34-43C7-9376-1E60D8AB8A8B}" type="presParOf" srcId="{68DF507F-609A-4B93-9B58-1CA287EEA304}" destId="{E879F671-2255-466F-A4BE-BCBDFA8AC362}" srcOrd="2" destOrd="0" presId="urn:microsoft.com/office/officeart/2018/2/layout/IconVerticalSolidList"/>
    <dgm:cxn modelId="{1CC6FE71-970B-470E-8158-B052F5B89552}" type="presParOf" srcId="{68DF507F-609A-4B93-9B58-1CA287EEA304}" destId="{4A37723B-E2EF-47FA-89A0-BB85151BBDA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D8FCF2-DFA3-A348-BE9D-86D3B7C1F965}" type="doc">
      <dgm:prSet loTypeId="urn:microsoft.com/office/officeart/2005/8/layout/chevron1" loCatId="" qsTypeId="urn:microsoft.com/office/officeart/2005/8/quickstyle/simple1" qsCatId="simple" csTypeId="urn:microsoft.com/office/officeart/2005/8/colors/accent0_2" csCatId="mainScheme" phldr="1"/>
      <dgm:spPr/>
    </dgm:pt>
    <dgm:pt modelId="{4F3E1CF4-654D-244F-808A-9B721155D586}">
      <dgm:prSet phldrT="[Texto]" custT="1"/>
      <dgm:spPr/>
      <dgm:t>
        <a:bodyPr/>
        <a:lstStyle/>
        <a:p>
          <a:r>
            <a:rPr lang="es-ES" sz="2000" dirty="0"/>
            <a:t>Bienes inmuebles</a:t>
          </a:r>
        </a:p>
      </dgm:t>
    </dgm:pt>
    <dgm:pt modelId="{728CBBE8-370C-5D46-AC5C-CF70F34FD98C}" type="parTrans" cxnId="{5EBCCBA3-21A5-E441-A86F-CC031AA3A2FF}">
      <dgm:prSet/>
      <dgm:spPr/>
      <dgm:t>
        <a:bodyPr/>
        <a:lstStyle/>
        <a:p>
          <a:endParaRPr lang="es-ES" sz="2000"/>
        </a:p>
      </dgm:t>
    </dgm:pt>
    <dgm:pt modelId="{0E45FB66-6FD5-A242-B1CD-94E870694653}" type="sibTrans" cxnId="{5EBCCBA3-21A5-E441-A86F-CC031AA3A2FF}">
      <dgm:prSet/>
      <dgm:spPr/>
      <dgm:t>
        <a:bodyPr/>
        <a:lstStyle/>
        <a:p>
          <a:endParaRPr lang="es-ES" sz="2000"/>
        </a:p>
      </dgm:t>
    </dgm:pt>
    <dgm:pt modelId="{B475B159-AA67-C240-9178-C51ADD753FF3}">
      <dgm:prSet phldrT="[Texto]" custT="1"/>
      <dgm:spPr/>
      <dgm:t>
        <a:bodyPr/>
        <a:lstStyle/>
        <a:p>
          <a:r>
            <a:rPr lang="es-ES" sz="2000" dirty="0"/>
            <a:t>Bienes muebles</a:t>
          </a:r>
        </a:p>
      </dgm:t>
    </dgm:pt>
    <dgm:pt modelId="{FB88F215-9DE3-134F-B02A-D5BF6C5D0994}" type="parTrans" cxnId="{1E117A8A-B5D6-2443-B945-667CE366F54A}">
      <dgm:prSet/>
      <dgm:spPr/>
      <dgm:t>
        <a:bodyPr/>
        <a:lstStyle/>
        <a:p>
          <a:endParaRPr lang="es-ES" sz="2000"/>
        </a:p>
      </dgm:t>
    </dgm:pt>
    <dgm:pt modelId="{660D661F-8781-8644-82F9-3E5446ADB075}" type="sibTrans" cxnId="{1E117A8A-B5D6-2443-B945-667CE366F54A}">
      <dgm:prSet/>
      <dgm:spPr/>
      <dgm:t>
        <a:bodyPr/>
        <a:lstStyle/>
        <a:p>
          <a:endParaRPr lang="es-ES" sz="2000"/>
        </a:p>
      </dgm:t>
    </dgm:pt>
    <dgm:pt modelId="{8AC84ABA-B179-7C4E-A4CD-987166C4E9CB}">
      <dgm:prSet phldrT="[Texto]" custT="1"/>
      <dgm:spPr/>
      <dgm:t>
        <a:bodyPr/>
        <a:lstStyle/>
        <a:p>
          <a:r>
            <a:rPr lang="es-ES" sz="2000" dirty="0"/>
            <a:t>Sociedades </a:t>
          </a:r>
        </a:p>
      </dgm:t>
    </dgm:pt>
    <dgm:pt modelId="{4B55B9AE-8FC2-7D41-9C9A-D48D33D3B44A}" type="parTrans" cxnId="{DA18F490-C23E-1244-9663-7A782EE11E8A}">
      <dgm:prSet/>
      <dgm:spPr/>
      <dgm:t>
        <a:bodyPr/>
        <a:lstStyle/>
        <a:p>
          <a:endParaRPr lang="es-ES" sz="2000"/>
        </a:p>
      </dgm:t>
    </dgm:pt>
    <dgm:pt modelId="{0B7DB553-96F6-B249-A7C3-4F49F8EC429F}" type="sibTrans" cxnId="{DA18F490-C23E-1244-9663-7A782EE11E8A}">
      <dgm:prSet/>
      <dgm:spPr/>
      <dgm:t>
        <a:bodyPr/>
        <a:lstStyle/>
        <a:p>
          <a:endParaRPr lang="es-ES" sz="2000"/>
        </a:p>
      </dgm:t>
    </dgm:pt>
    <dgm:pt modelId="{AA752896-BA65-574A-930B-9306FC4C9F23}" type="pres">
      <dgm:prSet presAssocID="{7AD8FCF2-DFA3-A348-BE9D-86D3B7C1F965}" presName="Name0" presStyleCnt="0">
        <dgm:presLayoutVars>
          <dgm:dir/>
          <dgm:animLvl val="lvl"/>
          <dgm:resizeHandles val="exact"/>
        </dgm:presLayoutVars>
      </dgm:prSet>
      <dgm:spPr/>
    </dgm:pt>
    <dgm:pt modelId="{5FA7FF95-6E21-D94E-BB8E-028268D760ED}" type="pres">
      <dgm:prSet presAssocID="{4F3E1CF4-654D-244F-808A-9B721155D586}" presName="parTxOnly" presStyleLbl="node1" presStyleIdx="0" presStyleCnt="3" custLinFactNeighborX="-51283" custLinFactNeighborY="-2050">
        <dgm:presLayoutVars>
          <dgm:chMax val="0"/>
          <dgm:chPref val="0"/>
          <dgm:bulletEnabled val="1"/>
        </dgm:presLayoutVars>
      </dgm:prSet>
      <dgm:spPr/>
    </dgm:pt>
    <dgm:pt modelId="{0ADD6102-AE9E-DF4D-8BF0-41AE4E6409D4}" type="pres">
      <dgm:prSet presAssocID="{0E45FB66-6FD5-A242-B1CD-94E870694653}" presName="parTxOnlySpace" presStyleCnt="0"/>
      <dgm:spPr/>
    </dgm:pt>
    <dgm:pt modelId="{FFE8ED8A-0DC3-3B46-AB65-8EF79B27CB79}" type="pres">
      <dgm:prSet presAssocID="{B475B159-AA67-C240-9178-C51ADD753FF3}" presName="parTxOnly" presStyleLbl="node1" presStyleIdx="1" presStyleCnt="3">
        <dgm:presLayoutVars>
          <dgm:chMax val="0"/>
          <dgm:chPref val="0"/>
          <dgm:bulletEnabled val="1"/>
        </dgm:presLayoutVars>
      </dgm:prSet>
      <dgm:spPr/>
    </dgm:pt>
    <dgm:pt modelId="{1307C1BB-61A5-2C40-AD53-A405C69785FC}" type="pres">
      <dgm:prSet presAssocID="{660D661F-8781-8644-82F9-3E5446ADB075}" presName="parTxOnlySpace" presStyleCnt="0"/>
      <dgm:spPr/>
    </dgm:pt>
    <dgm:pt modelId="{3E5E0C30-E69C-594B-B197-2FF2A3A34D1B}" type="pres">
      <dgm:prSet presAssocID="{8AC84ABA-B179-7C4E-A4CD-987166C4E9CB}" presName="parTxOnly" presStyleLbl="node1" presStyleIdx="2" presStyleCnt="3">
        <dgm:presLayoutVars>
          <dgm:chMax val="0"/>
          <dgm:chPref val="0"/>
          <dgm:bulletEnabled val="1"/>
        </dgm:presLayoutVars>
      </dgm:prSet>
      <dgm:spPr/>
    </dgm:pt>
  </dgm:ptLst>
  <dgm:cxnLst>
    <dgm:cxn modelId="{54B6D87F-C7CA-497A-AE57-52363A2A7656}" type="presOf" srcId="{B475B159-AA67-C240-9178-C51ADD753FF3}" destId="{FFE8ED8A-0DC3-3B46-AB65-8EF79B27CB79}" srcOrd="0" destOrd="0" presId="urn:microsoft.com/office/officeart/2005/8/layout/chevron1"/>
    <dgm:cxn modelId="{C77DA281-01AF-4C95-BC03-F36595E793A4}" type="presOf" srcId="{7AD8FCF2-DFA3-A348-BE9D-86D3B7C1F965}" destId="{AA752896-BA65-574A-930B-9306FC4C9F23}" srcOrd="0" destOrd="0" presId="urn:microsoft.com/office/officeart/2005/8/layout/chevron1"/>
    <dgm:cxn modelId="{1E117A8A-B5D6-2443-B945-667CE366F54A}" srcId="{7AD8FCF2-DFA3-A348-BE9D-86D3B7C1F965}" destId="{B475B159-AA67-C240-9178-C51ADD753FF3}" srcOrd="1" destOrd="0" parTransId="{FB88F215-9DE3-134F-B02A-D5BF6C5D0994}" sibTransId="{660D661F-8781-8644-82F9-3E5446ADB075}"/>
    <dgm:cxn modelId="{DA18F490-C23E-1244-9663-7A782EE11E8A}" srcId="{7AD8FCF2-DFA3-A348-BE9D-86D3B7C1F965}" destId="{8AC84ABA-B179-7C4E-A4CD-987166C4E9CB}" srcOrd="2" destOrd="0" parTransId="{4B55B9AE-8FC2-7D41-9C9A-D48D33D3B44A}" sibTransId="{0B7DB553-96F6-B249-A7C3-4F49F8EC429F}"/>
    <dgm:cxn modelId="{5EBCCBA3-21A5-E441-A86F-CC031AA3A2FF}" srcId="{7AD8FCF2-DFA3-A348-BE9D-86D3B7C1F965}" destId="{4F3E1CF4-654D-244F-808A-9B721155D586}" srcOrd="0" destOrd="0" parTransId="{728CBBE8-370C-5D46-AC5C-CF70F34FD98C}" sibTransId="{0E45FB66-6FD5-A242-B1CD-94E870694653}"/>
    <dgm:cxn modelId="{1432F2A3-DCD2-4852-844B-5CA6DE3CCB32}" type="presOf" srcId="{8AC84ABA-B179-7C4E-A4CD-987166C4E9CB}" destId="{3E5E0C30-E69C-594B-B197-2FF2A3A34D1B}" srcOrd="0" destOrd="0" presId="urn:microsoft.com/office/officeart/2005/8/layout/chevron1"/>
    <dgm:cxn modelId="{87D9F5F7-2B33-459A-B1F9-DF1A65AC3D24}" type="presOf" srcId="{4F3E1CF4-654D-244F-808A-9B721155D586}" destId="{5FA7FF95-6E21-D94E-BB8E-028268D760ED}" srcOrd="0" destOrd="0" presId="urn:microsoft.com/office/officeart/2005/8/layout/chevron1"/>
    <dgm:cxn modelId="{C493FF27-C74B-42C2-A5C4-F9A5CDC368FA}" type="presParOf" srcId="{AA752896-BA65-574A-930B-9306FC4C9F23}" destId="{5FA7FF95-6E21-D94E-BB8E-028268D760ED}" srcOrd="0" destOrd="0" presId="urn:microsoft.com/office/officeart/2005/8/layout/chevron1"/>
    <dgm:cxn modelId="{77C9954A-89A0-434F-8442-FD8F8D6ECF95}" type="presParOf" srcId="{AA752896-BA65-574A-930B-9306FC4C9F23}" destId="{0ADD6102-AE9E-DF4D-8BF0-41AE4E6409D4}" srcOrd="1" destOrd="0" presId="urn:microsoft.com/office/officeart/2005/8/layout/chevron1"/>
    <dgm:cxn modelId="{3741A7BE-268F-4795-882D-584BFDF398DC}" type="presParOf" srcId="{AA752896-BA65-574A-930B-9306FC4C9F23}" destId="{FFE8ED8A-0DC3-3B46-AB65-8EF79B27CB79}" srcOrd="2" destOrd="0" presId="urn:microsoft.com/office/officeart/2005/8/layout/chevron1"/>
    <dgm:cxn modelId="{A3CFA1E4-9546-46F5-A05B-84B0400D13F7}" type="presParOf" srcId="{AA752896-BA65-574A-930B-9306FC4C9F23}" destId="{1307C1BB-61A5-2C40-AD53-A405C69785FC}" srcOrd="3" destOrd="0" presId="urn:microsoft.com/office/officeart/2005/8/layout/chevron1"/>
    <dgm:cxn modelId="{7638A1AA-13F0-4208-853D-DDFA4AEF015E}" type="presParOf" srcId="{AA752896-BA65-574A-930B-9306FC4C9F23}" destId="{3E5E0C30-E69C-594B-B197-2FF2A3A34D1B}" srcOrd="4"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D8FCF2-DFA3-A348-BE9D-86D3B7C1F965}" type="doc">
      <dgm:prSet loTypeId="urn:microsoft.com/office/officeart/2005/8/layout/chevron1" loCatId="" qsTypeId="urn:microsoft.com/office/officeart/2005/8/quickstyle/simple1" qsCatId="simple" csTypeId="urn:microsoft.com/office/officeart/2005/8/colors/accent0_2" csCatId="mainScheme" phldr="1"/>
      <dgm:spPr/>
    </dgm:pt>
    <dgm:pt modelId="{4F3E1CF4-654D-244F-808A-9B721155D586}">
      <dgm:prSet phldrT="[Texto]" custT="1"/>
      <dgm:spPr/>
      <dgm:t>
        <a:bodyPr/>
        <a:lstStyle/>
        <a:p>
          <a:r>
            <a:rPr lang="es-ES" sz="2000" dirty="0"/>
            <a:t>Bienes inmuebles</a:t>
          </a:r>
        </a:p>
      </dgm:t>
    </dgm:pt>
    <dgm:pt modelId="{728CBBE8-370C-5D46-AC5C-CF70F34FD98C}" type="parTrans" cxnId="{5EBCCBA3-21A5-E441-A86F-CC031AA3A2FF}">
      <dgm:prSet/>
      <dgm:spPr/>
      <dgm:t>
        <a:bodyPr/>
        <a:lstStyle/>
        <a:p>
          <a:endParaRPr lang="es-ES" sz="2000"/>
        </a:p>
      </dgm:t>
    </dgm:pt>
    <dgm:pt modelId="{0E45FB66-6FD5-A242-B1CD-94E870694653}" type="sibTrans" cxnId="{5EBCCBA3-21A5-E441-A86F-CC031AA3A2FF}">
      <dgm:prSet/>
      <dgm:spPr/>
      <dgm:t>
        <a:bodyPr/>
        <a:lstStyle/>
        <a:p>
          <a:endParaRPr lang="es-ES" sz="2000"/>
        </a:p>
      </dgm:t>
    </dgm:pt>
    <dgm:pt modelId="{B475B159-AA67-C240-9178-C51ADD753FF3}">
      <dgm:prSet phldrT="[Texto]" custT="1"/>
      <dgm:spPr/>
      <dgm:t>
        <a:bodyPr/>
        <a:lstStyle/>
        <a:p>
          <a:r>
            <a:rPr lang="es-ES" sz="2000" dirty="0"/>
            <a:t>Bienes muebles</a:t>
          </a:r>
        </a:p>
      </dgm:t>
    </dgm:pt>
    <dgm:pt modelId="{FB88F215-9DE3-134F-B02A-D5BF6C5D0994}" type="parTrans" cxnId="{1E117A8A-B5D6-2443-B945-667CE366F54A}">
      <dgm:prSet/>
      <dgm:spPr/>
      <dgm:t>
        <a:bodyPr/>
        <a:lstStyle/>
        <a:p>
          <a:endParaRPr lang="es-ES" sz="2000"/>
        </a:p>
      </dgm:t>
    </dgm:pt>
    <dgm:pt modelId="{660D661F-8781-8644-82F9-3E5446ADB075}" type="sibTrans" cxnId="{1E117A8A-B5D6-2443-B945-667CE366F54A}">
      <dgm:prSet/>
      <dgm:spPr/>
      <dgm:t>
        <a:bodyPr/>
        <a:lstStyle/>
        <a:p>
          <a:endParaRPr lang="es-ES" sz="2000"/>
        </a:p>
      </dgm:t>
    </dgm:pt>
    <dgm:pt modelId="{8AC84ABA-B179-7C4E-A4CD-987166C4E9CB}">
      <dgm:prSet phldrT="[Texto]" custT="1"/>
      <dgm:spPr/>
      <dgm:t>
        <a:bodyPr/>
        <a:lstStyle/>
        <a:p>
          <a:r>
            <a:rPr lang="es-ES" sz="2000" dirty="0"/>
            <a:t>Sociedades </a:t>
          </a:r>
        </a:p>
      </dgm:t>
    </dgm:pt>
    <dgm:pt modelId="{4B55B9AE-8FC2-7D41-9C9A-D48D33D3B44A}" type="parTrans" cxnId="{DA18F490-C23E-1244-9663-7A782EE11E8A}">
      <dgm:prSet/>
      <dgm:spPr/>
      <dgm:t>
        <a:bodyPr/>
        <a:lstStyle/>
        <a:p>
          <a:endParaRPr lang="es-ES" sz="2000"/>
        </a:p>
      </dgm:t>
    </dgm:pt>
    <dgm:pt modelId="{0B7DB553-96F6-B249-A7C3-4F49F8EC429F}" type="sibTrans" cxnId="{DA18F490-C23E-1244-9663-7A782EE11E8A}">
      <dgm:prSet/>
      <dgm:spPr/>
      <dgm:t>
        <a:bodyPr/>
        <a:lstStyle/>
        <a:p>
          <a:endParaRPr lang="es-ES" sz="2000"/>
        </a:p>
      </dgm:t>
    </dgm:pt>
    <dgm:pt modelId="{AA752896-BA65-574A-930B-9306FC4C9F23}" type="pres">
      <dgm:prSet presAssocID="{7AD8FCF2-DFA3-A348-BE9D-86D3B7C1F965}" presName="Name0" presStyleCnt="0">
        <dgm:presLayoutVars>
          <dgm:dir/>
          <dgm:animLvl val="lvl"/>
          <dgm:resizeHandles val="exact"/>
        </dgm:presLayoutVars>
      </dgm:prSet>
      <dgm:spPr/>
    </dgm:pt>
    <dgm:pt modelId="{5FA7FF95-6E21-D94E-BB8E-028268D760ED}" type="pres">
      <dgm:prSet presAssocID="{4F3E1CF4-654D-244F-808A-9B721155D586}" presName="parTxOnly" presStyleLbl="node1" presStyleIdx="0" presStyleCnt="3" custScaleX="117200" custLinFactNeighborX="-51283" custLinFactNeighborY="-2050">
        <dgm:presLayoutVars>
          <dgm:chMax val="0"/>
          <dgm:chPref val="0"/>
          <dgm:bulletEnabled val="1"/>
        </dgm:presLayoutVars>
      </dgm:prSet>
      <dgm:spPr/>
    </dgm:pt>
    <dgm:pt modelId="{0ADD6102-AE9E-DF4D-8BF0-41AE4E6409D4}" type="pres">
      <dgm:prSet presAssocID="{0E45FB66-6FD5-A242-B1CD-94E870694653}" presName="parTxOnlySpace" presStyleCnt="0"/>
      <dgm:spPr/>
    </dgm:pt>
    <dgm:pt modelId="{FFE8ED8A-0DC3-3B46-AB65-8EF79B27CB79}" type="pres">
      <dgm:prSet presAssocID="{B475B159-AA67-C240-9178-C51ADD753FF3}" presName="parTxOnly" presStyleLbl="node1" presStyleIdx="1" presStyleCnt="3">
        <dgm:presLayoutVars>
          <dgm:chMax val="0"/>
          <dgm:chPref val="0"/>
          <dgm:bulletEnabled val="1"/>
        </dgm:presLayoutVars>
      </dgm:prSet>
      <dgm:spPr/>
    </dgm:pt>
    <dgm:pt modelId="{1307C1BB-61A5-2C40-AD53-A405C69785FC}" type="pres">
      <dgm:prSet presAssocID="{660D661F-8781-8644-82F9-3E5446ADB075}" presName="parTxOnlySpace" presStyleCnt="0"/>
      <dgm:spPr/>
    </dgm:pt>
    <dgm:pt modelId="{3E5E0C30-E69C-594B-B197-2FF2A3A34D1B}" type="pres">
      <dgm:prSet presAssocID="{8AC84ABA-B179-7C4E-A4CD-987166C4E9CB}" presName="parTxOnly" presStyleLbl="node1" presStyleIdx="2" presStyleCnt="3" custLinFactNeighborX="-26898">
        <dgm:presLayoutVars>
          <dgm:chMax val="0"/>
          <dgm:chPref val="0"/>
          <dgm:bulletEnabled val="1"/>
        </dgm:presLayoutVars>
      </dgm:prSet>
      <dgm:spPr/>
    </dgm:pt>
  </dgm:ptLst>
  <dgm:cxnLst>
    <dgm:cxn modelId="{54B6D87F-C7CA-497A-AE57-52363A2A7656}" type="presOf" srcId="{B475B159-AA67-C240-9178-C51ADD753FF3}" destId="{FFE8ED8A-0DC3-3B46-AB65-8EF79B27CB79}" srcOrd="0" destOrd="0" presId="urn:microsoft.com/office/officeart/2005/8/layout/chevron1"/>
    <dgm:cxn modelId="{C77DA281-01AF-4C95-BC03-F36595E793A4}" type="presOf" srcId="{7AD8FCF2-DFA3-A348-BE9D-86D3B7C1F965}" destId="{AA752896-BA65-574A-930B-9306FC4C9F23}" srcOrd="0" destOrd="0" presId="urn:microsoft.com/office/officeart/2005/8/layout/chevron1"/>
    <dgm:cxn modelId="{1E117A8A-B5D6-2443-B945-667CE366F54A}" srcId="{7AD8FCF2-DFA3-A348-BE9D-86D3B7C1F965}" destId="{B475B159-AA67-C240-9178-C51ADD753FF3}" srcOrd="1" destOrd="0" parTransId="{FB88F215-9DE3-134F-B02A-D5BF6C5D0994}" sibTransId="{660D661F-8781-8644-82F9-3E5446ADB075}"/>
    <dgm:cxn modelId="{DA18F490-C23E-1244-9663-7A782EE11E8A}" srcId="{7AD8FCF2-DFA3-A348-BE9D-86D3B7C1F965}" destId="{8AC84ABA-B179-7C4E-A4CD-987166C4E9CB}" srcOrd="2" destOrd="0" parTransId="{4B55B9AE-8FC2-7D41-9C9A-D48D33D3B44A}" sibTransId="{0B7DB553-96F6-B249-A7C3-4F49F8EC429F}"/>
    <dgm:cxn modelId="{5EBCCBA3-21A5-E441-A86F-CC031AA3A2FF}" srcId="{7AD8FCF2-DFA3-A348-BE9D-86D3B7C1F965}" destId="{4F3E1CF4-654D-244F-808A-9B721155D586}" srcOrd="0" destOrd="0" parTransId="{728CBBE8-370C-5D46-AC5C-CF70F34FD98C}" sibTransId="{0E45FB66-6FD5-A242-B1CD-94E870694653}"/>
    <dgm:cxn modelId="{1432F2A3-DCD2-4852-844B-5CA6DE3CCB32}" type="presOf" srcId="{8AC84ABA-B179-7C4E-A4CD-987166C4E9CB}" destId="{3E5E0C30-E69C-594B-B197-2FF2A3A34D1B}" srcOrd="0" destOrd="0" presId="urn:microsoft.com/office/officeart/2005/8/layout/chevron1"/>
    <dgm:cxn modelId="{87D9F5F7-2B33-459A-B1F9-DF1A65AC3D24}" type="presOf" srcId="{4F3E1CF4-654D-244F-808A-9B721155D586}" destId="{5FA7FF95-6E21-D94E-BB8E-028268D760ED}" srcOrd="0" destOrd="0" presId="urn:microsoft.com/office/officeart/2005/8/layout/chevron1"/>
    <dgm:cxn modelId="{C493FF27-C74B-42C2-A5C4-F9A5CDC368FA}" type="presParOf" srcId="{AA752896-BA65-574A-930B-9306FC4C9F23}" destId="{5FA7FF95-6E21-D94E-BB8E-028268D760ED}" srcOrd="0" destOrd="0" presId="urn:microsoft.com/office/officeart/2005/8/layout/chevron1"/>
    <dgm:cxn modelId="{77C9954A-89A0-434F-8442-FD8F8D6ECF95}" type="presParOf" srcId="{AA752896-BA65-574A-930B-9306FC4C9F23}" destId="{0ADD6102-AE9E-DF4D-8BF0-41AE4E6409D4}" srcOrd="1" destOrd="0" presId="urn:microsoft.com/office/officeart/2005/8/layout/chevron1"/>
    <dgm:cxn modelId="{3741A7BE-268F-4795-882D-584BFDF398DC}" type="presParOf" srcId="{AA752896-BA65-574A-930B-9306FC4C9F23}" destId="{FFE8ED8A-0DC3-3B46-AB65-8EF79B27CB79}" srcOrd="2" destOrd="0" presId="urn:microsoft.com/office/officeart/2005/8/layout/chevron1"/>
    <dgm:cxn modelId="{A3CFA1E4-9546-46F5-A05B-84B0400D13F7}" type="presParOf" srcId="{AA752896-BA65-574A-930B-9306FC4C9F23}" destId="{1307C1BB-61A5-2C40-AD53-A405C69785FC}" srcOrd="3" destOrd="0" presId="urn:microsoft.com/office/officeart/2005/8/layout/chevron1"/>
    <dgm:cxn modelId="{7638A1AA-13F0-4208-853D-DDFA4AEF015E}" type="presParOf" srcId="{AA752896-BA65-574A-930B-9306FC4C9F23}" destId="{3E5E0C30-E69C-594B-B197-2FF2A3A34D1B}"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984D0A-E951-4D81-B270-8F4F077AA10B}">
      <dsp:nvSpPr>
        <dsp:cNvPr id="0" name=""/>
        <dsp:cNvSpPr/>
      </dsp:nvSpPr>
      <dsp:spPr>
        <a:xfrm>
          <a:off x="3659" y="1538315"/>
          <a:ext cx="1581287" cy="79064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Ponderación </a:t>
          </a:r>
        </a:p>
        <a:p>
          <a:pPr marL="0" lvl="0" indent="0" algn="ctr" defTabSz="666750">
            <a:lnSpc>
              <a:spcPct val="90000"/>
            </a:lnSpc>
            <a:spcBef>
              <a:spcPct val="0"/>
            </a:spcBef>
            <a:spcAft>
              <a:spcPct val="35000"/>
            </a:spcAft>
            <a:buNone/>
          </a:pPr>
          <a:r>
            <a:rPr lang="es-ES" sz="1500" kern="1200" dirty="0"/>
            <a:t>100 puntos</a:t>
          </a:r>
          <a:endParaRPr lang="es-CO" sz="1500" kern="1200" dirty="0"/>
        </a:p>
      </dsp:txBody>
      <dsp:txXfrm>
        <a:off x="26816" y="1561472"/>
        <a:ext cx="1534973" cy="744329"/>
      </dsp:txXfrm>
    </dsp:sp>
    <dsp:sp modelId="{83294F34-577B-4CE9-BA56-EBE768211061}">
      <dsp:nvSpPr>
        <dsp:cNvPr id="0" name=""/>
        <dsp:cNvSpPr/>
      </dsp:nvSpPr>
      <dsp:spPr>
        <a:xfrm rot="18289469">
          <a:off x="1347400" y="1464119"/>
          <a:ext cx="1107606" cy="29794"/>
        </a:xfrm>
        <a:custGeom>
          <a:avLst/>
          <a:gdLst/>
          <a:ahLst/>
          <a:cxnLst/>
          <a:rect l="0" t="0" r="0" b="0"/>
          <a:pathLst>
            <a:path>
              <a:moveTo>
                <a:pt x="0" y="14897"/>
              </a:moveTo>
              <a:lnTo>
                <a:pt x="1107606" y="14897"/>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1873514" y="1451326"/>
        <a:ext cx="55380" cy="55380"/>
      </dsp:txXfrm>
    </dsp:sp>
    <dsp:sp modelId="{D0B6EC2C-185B-4762-9DE1-50DB3383587B}">
      <dsp:nvSpPr>
        <dsp:cNvPr id="0" name=""/>
        <dsp:cNvSpPr/>
      </dsp:nvSpPr>
      <dsp:spPr>
        <a:xfrm>
          <a:off x="2217461" y="629074"/>
          <a:ext cx="1581287" cy="79064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Económica </a:t>
          </a:r>
        </a:p>
        <a:p>
          <a:pPr marL="0" lvl="0" indent="0" algn="ctr" defTabSz="666750">
            <a:lnSpc>
              <a:spcPct val="90000"/>
            </a:lnSpc>
            <a:spcBef>
              <a:spcPct val="0"/>
            </a:spcBef>
            <a:spcAft>
              <a:spcPct val="35000"/>
            </a:spcAft>
            <a:buNone/>
          </a:pPr>
          <a:r>
            <a:rPr lang="es-ES" sz="1500" kern="1200" dirty="0"/>
            <a:t>40 puntos</a:t>
          </a:r>
          <a:endParaRPr lang="es-CO" sz="1500" kern="1200" dirty="0"/>
        </a:p>
      </dsp:txBody>
      <dsp:txXfrm>
        <a:off x="2240618" y="652231"/>
        <a:ext cx="1534973" cy="744329"/>
      </dsp:txXfrm>
    </dsp:sp>
    <dsp:sp modelId="{1A4DA8F7-8DCC-447B-A039-A3A55B800ADF}">
      <dsp:nvSpPr>
        <dsp:cNvPr id="0" name=""/>
        <dsp:cNvSpPr/>
      </dsp:nvSpPr>
      <dsp:spPr>
        <a:xfrm rot="19457599">
          <a:off x="3725534" y="782189"/>
          <a:ext cx="778944" cy="29794"/>
        </a:xfrm>
        <a:custGeom>
          <a:avLst/>
          <a:gdLst/>
          <a:ahLst/>
          <a:cxnLst/>
          <a:rect l="0" t="0" r="0" b="0"/>
          <a:pathLst>
            <a:path>
              <a:moveTo>
                <a:pt x="0" y="14897"/>
              </a:moveTo>
              <a:lnTo>
                <a:pt x="778944" y="1489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095532" y="777612"/>
        <a:ext cx="38947" cy="38947"/>
      </dsp:txXfrm>
    </dsp:sp>
    <dsp:sp modelId="{2D642A65-D494-4C3A-A82A-3E37F9E00869}">
      <dsp:nvSpPr>
        <dsp:cNvPr id="0" name=""/>
        <dsp:cNvSpPr/>
      </dsp:nvSpPr>
      <dsp:spPr>
        <a:xfrm>
          <a:off x="4431263" y="174454"/>
          <a:ext cx="1581287" cy="7906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Precio global </a:t>
          </a:r>
        </a:p>
        <a:p>
          <a:pPr marL="0" lvl="0" indent="0" algn="ctr" defTabSz="666750">
            <a:lnSpc>
              <a:spcPct val="90000"/>
            </a:lnSpc>
            <a:spcBef>
              <a:spcPct val="0"/>
            </a:spcBef>
            <a:spcAft>
              <a:spcPct val="35000"/>
            </a:spcAft>
            <a:buNone/>
          </a:pPr>
          <a:r>
            <a:rPr lang="es-ES" sz="1500" kern="1200" dirty="0"/>
            <a:t>30 puntos</a:t>
          </a:r>
          <a:endParaRPr lang="es-CO" sz="1500" kern="1200" dirty="0"/>
        </a:p>
      </dsp:txBody>
      <dsp:txXfrm>
        <a:off x="4454420" y="197611"/>
        <a:ext cx="1534973" cy="744329"/>
      </dsp:txXfrm>
    </dsp:sp>
    <dsp:sp modelId="{E0A11303-0BF9-4AC7-9697-ECFEC43ED000}">
      <dsp:nvSpPr>
        <dsp:cNvPr id="0" name=""/>
        <dsp:cNvSpPr/>
      </dsp:nvSpPr>
      <dsp:spPr>
        <a:xfrm rot="2142401">
          <a:off x="3725534" y="1236809"/>
          <a:ext cx="778944" cy="29794"/>
        </a:xfrm>
        <a:custGeom>
          <a:avLst/>
          <a:gdLst/>
          <a:ahLst/>
          <a:cxnLst/>
          <a:rect l="0" t="0" r="0" b="0"/>
          <a:pathLst>
            <a:path>
              <a:moveTo>
                <a:pt x="0" y="14897"/>
              </a:moveTo>
              <a:lnTo>
                <a:pt x="778944" y="1489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095532" y="1232233"/>
        <a:ext cx="38947" cy="38947"/>
      </dsp:txXfrm>
    </dsp:sp>
    <dsp:sp modelId="{0CB191AD-D023-4C40-9FD7-56823B2DB7AE}">
      <dsp:nvSpPr>
        <dsp:cNvPr id="0" name=""/>
        <dsp:cNvSpPr/>
      </dsp:nvSpPr>
      <dsp:spPr>
        <a:xfrm>
          <a:off x="4431263" y="1083694"/>
          <a:ext cx="1581287" cy="7906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Precio compra chatarra </a:t>
          </a:r>
        </a:p>
        <a:p>
          <a:pPr marL="0" lvl="0" indent="0" algn="ctr" defTabSz="666750">
            <a:lnSpc>
              <a:spcPct val="90000"/>
            </a:lnSpc>
            <a:spcBef>
              <a:spcPct val="0"/>
            </a:spcBef>
            <a:spcAft>
              <a:spcPct val="35000"/>
            </a:spcAft>
            <a:buNone/>
          </a:pPr>
          <a:r>
            <a:rPr lang="es-ES" sz="1500" kern="1200" dirty="0"/>
            <a:t>10 Puntos</a:t>
          </a:r>
          <a:endParaRPr lang="es-CO" sz="1500" kern="1200" dirty="0"/>
        </a:p>
      </dsp:txBody>
      <dsp:txXfrm>
        <a:off x="4454420" y="1106851"/>
        <a:ext cx="1534973" cy="744329"/>
      </dsp:txXfrm>
    </dsp:sp>
    <dsp:sp modelId="{5AD3E0A4-F93B-44D6-8B8E-1DA904E81B80}">
      <dsp:nvSpPr>
        <dsp:cNvPr id="0" name=""/>
        <dsp:cNvSpPr/>
      </dsp:nvSpPr>
      <dsp:spPr>
        <a:xfrm rot="3310531">
          <a:off x="1347400" y="2373359"/>
          <a:ext cx="1107606" cy="29794"/>
        </a:xfrm>
        <a:custGeom>
          <a:avLst/>
          <a:gdLst/>
          <a:ahLst/>
          <a:cxnLst/>
          <a:rect l="0" t="0" r="0" b="0"/>
          <a:pathLst>
            <a:path>
              <a:moveTo>
                <a:pt x="0" y="14897"/>
              </a:moveTo>
              <a:lnTo>
                <a:pt x="1107606" y="14897"/>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1873514" y="2360566"/>
        <a:ext cx="55380" cy="55380"/>
      </dsp:txXfrm>
    </dsp:sp>
    <dsp:sp modelId="{2EDF32F4-F36F-407A-B19F-6DBA1EA600BB}">
      <dsp:nvSpPr>
        <dsp:cNvPr id="0" name=""/>
        <dsp:cNvSpPr/>
      </dsp:nvSpPr>
      <dsp:spPr>
        <a:xfrm>
          <a:off x="2217461" y="2447555"/>
          <a:ext cx="1581287" cy="79064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Técnica </a:t>
          </a:r>
        </a:p>
        <a:p>
          <a:pPr marL="0" lvl="0" indent="0" algn="ctr" defTabSz="666750">
            <a:lnSpc>
              <a:spcPct val="90000"/>
            </a:lnSpc>
            <a:spcBef>
              <a:spcPct val="0"/>
            </a:spcBef>
            <a:spcAft>
              <a:spcPct val="35000"/>
            </a:spcAft>
            <a:buNone/>
          </a:pPr>
          <a:r>
            <a:rPr lang="es-ES" sz="1500" kern="1200" dirty="0"/>
            <a:t>60 puntos</a:t>
          </a:r>
          <a:endParaRPr lang="es-CO" sz="1500" kern="1200" dirty="0"/>
        </a:p>
      </dsp:txBody>
      <dsp:txXfrm>
        <a:off x="2240618" y="2470712"/>
        <a:ext cx="1534973" cy="744329"/>
      </dsp:txXfrm>
    </dsp:sp>
    <dsp:sp modelId="{35CCBAD3-E6A4-4281-903C-C7F7FD0EC054}">
      <dsp:nvSpPr>
        <dsp:cNvPr id="0" name=""/>
        <dsp:cNvSpPr/>
      </dsp:nvSpPr>
      <dsp:spPr>
        <a:xfrm rot="19457599">
          <a:off x="3725534" y="2600669"/>
          <a:ext cx="778944" cy="29794"/>
        </a:xfrm>
        <a:custGeom>
          <a:avLst/>
          <a:gdLst/>
          <a:ahLst/>
          <a:cxnLst/>
          <a:rect l="0" t="0" r="0" b="0"/>
          <a:pathLst>
            <a:path>
              <a:moveTo>
                <a:pt x="0" y="14897"/>
              </a:moveTo>
              <a:lnTo>
                <a:pt x="778944" y="1489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095532" y="2596093"/>
        <a:ext cx="38947" cy="38947"/>
      </dsp:txXfrm>
    </dsp:sp>
    <dsp:sp modelId="{66F0ED65-C2E9-4C7E-98A8-C9C90CCEBDB8}">
      <dsp:nvSpPr>
        <dsp:cNvPr id="0" name=""/>
        <dsp:cNvSpPr/>
      </dsp:nvSpPr>
      <dsp:spPr>
        <a:xfrm>
          <a:off x="4431263" y="1992935"/>
          <a:ext cx="1581287" cy="7906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Personal </a:t>
          </a:r>
        </a:p>
        <a:p>
          <a:pPr marL="0" lvl="0" indent="0" algn="ctr" defTabSz="666750">
            <a:lnSpc>
              <a:spcPct val="90000"/>
            </a:lnSpc>
            <a:spcBef>
              <a:spcPct val="0"/>
            </a:spcBef>
            <a:spcAft>
              <a:spcPct val="35000"/>
            </a:spcAft>
            <a:buNone/>
          </a:pPr>
          <a:r>
            <a:rPr lang="es-ES" sz="1500" kern="1200" dirty="0"/>
            <a:t>15 Puntos</a:t>
          </a:r>
          <a:endParaRPr lang="es-CO" sz="1500" kern="1200" dirty="0"/>
        </a:p>
      </dsp:txBody>
      <dsp:txXfrm>
        <a:off x="4454420" y="2016092"/>
        <a:ext cx="1534973" cy="744329"/>
      </dsp:txXfrm>
    </dsp:sp>
    <dsp:sp modelId="{93CDECD6-38AB-4E89-AEF0-8A939C4D4943}">
      <dsp:nvSpPr>
        <dsp:cNvPr id="0" name=""/>
        <dsp:cNvSpPr/>
      </dsp:nvSpPr>
      <dsp:spPr>
        <a:xfrm rot="2142401">
          <a:off x="3725534" y="3055289"/>
          <a:ext cx="778944" cy="29794"/>
        </a:xfrm>
        <a:custGeom>
          <a:avLst/>
          <a:gdLst/>
          <a:ahLst/>
          <a:cxnLst/>
          <a:rect l="0" t="0" r="0" b="0"/>
          <a:pathLst>
            <a:path>
              <a:moveTo>
                <a:pt x="0" y="14897"/>
              </a:moveTo>
              <a:lnTo>
                <a:pt x="778944" y="1489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095532" y="3050713"/>
        <a:ext cx="38947" cy="38947"/>
      </dsp:txXfrm>
    </dsp:sp>
    <dsp:sp modelId="{547ABCC8-25DC-4F76-A496-E379B4B931EE}">
      <dsp:nvSpPr>
        <dsp:cNvPr id="0" name=""/>
        <dsp:cNvSpPr/>
      </dsp:nvSpPr>
      <dsp:spPr>
        <a:xfrm>
          <a:off x="4431263" y="2902175"/>
          <a:ext cx="1581287" cy="7906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Equipos </a:t>
          </a:r>
        </a:p>
        <a:p>
          <a:pPr marL="0" lvl="0" indent="0" algn="ctr" defTabSz="666750">
            <a:lnSpc>
              <a:spcPct val="90000"/>
            </a:lnSpc>
            <a:spcBef>
              <a:spcPct val="0"/>
            </a:spcBef>
            <a:spcAft>
              <a:spcPct val="35000"/>
            </a:spcAft>
            <a:buNone/>
          </a:pPr>
          <a:r>
            <a:rPr lang="es-ES" sz="1500" kern="1200" dirty="0"/>
            <a:t>45 puntos</a:t>
          </a:r>
          <a:endParaRPr lang="es-CO" sz="1500" kern="1200" dirty="0"/>
        </a:p>
      </dsp:txBody>
      <dsp:txXfrm>
        <a:off x="4454420" y="2925332"/>
        <a:ext cx="1534973" cy="744329"/>
      </dsp:txXfrm>
    </dsp:sp>
    <dsp:sp modelId="{6DB2F8CD-6107-4AD8-866B-227CC886DBE6}">
      <dsp:nvSpPr>
        <dsp:cNvPr id="0" name=""/>
        <dsp:cNvSpPr/>
      </dsp:nvSpPr>
      <dsp:spPr>
        <a:xfrm rot="18289469">
          <a:off x="5775005" y="2827979"/>
          <a:ext cx="1107606" cy="29794"/>
        </a:xfrm>
        <a:custGeom>
          <a:avLst/>
          <a:gdLst/>
          <a:ahLst/>
          <a:cxnLst/>
          <a:rect l="0" t="0" r="0" b="0"/>
          <a:pathLst>
            <a:path>
              <a:moveTo>
                <a:pt x="0" y="14897"/>
              </a:moveTo>
              <a:lnTo>
                <a:pt x="1107606" y="14897"/>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301118" y="2815186"/>
        <a:ext cx="55380" cy="55380"/>
      </dsp:txXfrm>
    </dsp:sp>
    <dsp:sp modelId="{3E73C08A-CEF9-4B2F-8DAD-4616F659A6A9}">
      <dsp:nvSpPr>
        <dsp:cNvPr id="0" name=""/>
        <dsp:cNvSpPr/>
      </dsp:nvSpPr>
      <dsp:spPr>
        <a:xfrm>
          <a:off x="6645066" y="1992935"/>
          <a:ext cx="1581287" cy="79064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Remolcadores</a:t>
          </a:r>
        </a:p>
        <a:p>
          <a:pPr marL="0" lvl="0" indent="0" algn="ctr" defTabSz="666750">
            <a:lnSpc>
              <a:spcPct val="90000"/>
            </a:lnSpc>
            <a:spcBef>
              <a:spcPct val="0"/>
            </a:spcBef>
            <a:spcAft>
              <a:spcPct val="35000"/>
            </a:spcAft>
            <a:buNone/>
          </a:pPr>
          <a:r>
            <a:rPr lang="es-ES" sz="1500" kern="1200" dirty="0"/>
            <a:t>15 puntos</a:t>
          </a:r>
          <a:endParaRPr lang="es-CO" sz="1500" kern="1200" dirty="0"/>
        </a:p>
      </dsp:txBody>
      <dsp:txXfrm>
        <a:off x="6668223" y="2016092"/>
        <a:ext cx="1534973" cy="744329"/>
      </dsp:txXfrm>
    </dsp:sp>
    <dsp:sp modelId="{18102380-04DD-43E1-9523-AFB25613EE55}">
      <dsp:nvSpPr>
        <dsp:cNvPr id="0" name=""/>
        <dsp:cNvSpPr/>
      </dsp:nvSpPr>
      <dsp:spPr>
        <a:xfrm>
          <a:off x="6012551" y="3282599"/>
          <a:ext cx="632514" cy="29794"/>
        </a:xfrm>
        <a:custGeom>
          <a:avLst/>
          <a:gdLst/>
          <a:ahLst/>
          <a:cxnLst/>
          <a:rect l="0" t="0" r="0" b="0"/>
          <a:pathLst>
            <a:path>
              <a:moveTo>
                <a:pt x="0" y="14897"/>
              </a:moveTo>
              <a:lnTo>
                <a:pt x="632514" y="14897"/>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312995" y="3281684"/>
        <a:ext cx="31625" cy="31625"/>
      </dsp:txXfrm>
    </dsp:sp>
    <dsp:sp modelId="{7B8D40C3-BA9C-4F52-9DDD-087226793D75}">
      <dsp:nvSpPr>
        <dsp:cNvPr id="0" name=""/>
        <dsp:cNvSpPr/>
      </dsp:nvSpPr>
      <dsp:spPr>
        <a:xfrm>
          <a:off x="6645066" y="2902175"/>
          <a:ext cx="1581287" cy="79064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Barcaza </a:t>
          </a:r>
        </a:p>
        <a:p>
          <a:pPr marL="0" lvl="0" indent="0" algn="ctr" defTabSz="666750">
            <a:lnSpc>
              <a:spcPct val="90000"/>
            </a:lnSpc>
            <a:spcBef>
              <a:spcPct val="0"/>
            </a:spcBef>
            <a:spcAft>
              <a:spcPct val="35000"/>
            </a:spcAft>
            <a:buNone/>
          </a:pPr>
          <a:r>
            <a:rPr lang="es-ES" sz="1500" kern="1200" dirty="0"/>
            <a:t>15 puntos</a:t>
          </a:r>
          <a:endParaRPr lang="es-CO" sz="1500" kern="1200" dirty="0"/>
        </a:p>
      </dsp:txBody>
      <dsp:txXfrm>
        <a:off x="6668223" y="2925332"/>
        <a:ext cx="1534973" cy="744329"/>
      </dsp:txXfrm>
    </dsp:sp>
    <dsp:sp modelId="{A876C57E-BC7F-4A9B-974A-FF162CD84370}">
      <dsp:nvSpPr>
        <dsp:cNvPr id="0" name=""/>
        <dsp:cNvSpPr/>
      </dsp:nvSpPr>
      <dsp:spPr>
        <a:xfrm rot="3310531">
          <a:off x="5775005" y="3737219"/>
          <a:ext cx="1107606" cy="29794"/>
        </a:xfrm>
        <a:custGeom>
          <a:avLst/>
          <a:gdLst/>
          <a:ahLst/>
          <a:cxnLst/>
          <a:rect l="0" t="0" r="0" b="0"/>
          <a:pathLst>
            <a:path>
              <a:moveTo>
                <a:pt x="0" y="14897"/>
              </a:moveTo>
              <a:lnTo>
                <a:pt x="1107606" y="14897"/>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6301118" y="3724427"/>
        <a:ext cx="55380" cy="55380"/>
      </dsp:txXfrm>
    </dsp:sp>
    <dsp:sp modelId="{4F64FBF3-1930-4DF1-AFE6-71FA1ED9689E}">
      <dsp:nvSpPr>
        <dsp:cNvPr id="0" name=""/>
        <dsp:cNvSpPr/>
      </dsp:nvSpPr>
      <dsp:spPr>
        <a:xfrm>
          <a:off x="6645066" y="3811415"/>
          <a:ext cx="1581287" cy="79064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Grúa </a:t>
          </a:r>
        </a:p>
        <a:p>
          <a:pPr marL="0" lvl="0" indent="0" algn="ctr" defTabSz="666750">
            <a:lnSpc>
              <a:spcPct val="90000"/>
            </a:lnSpc>
            <a:spcBef>
              <a:spcPct val="0"/>
            </a:spcBef>
            <a:spcAft>
              <a:spcPct val="35000"/>
            </a:spcAft>
            <a:buNone/>
          </a:pPr>
          <a:r>
            <a:rPr lang="es-ES" sz="1500" kern="1200" dirty="0"/>
            <a:t>15 puntos</a:t>
          </a:r>
          <a:endParaRPr lang="es-CO" sz="1500" kern="1200" dirty="0"/>
        </a:p>
      </dsp:txBody>
      <dsp:txXfrm>
        <a:off x="6668223" y="3834572"/>
        <a:ext cx="1534973" cy="744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8C9786-B195-41DA-9C62-85E55832C83D}">
      <dsp:nvSpPr>
        <dsp:cNvPr id="0" name=""/>
        <dsp:cNvSpPr/>
      </dsp:nvSpPr>
      <dsp:spPr>
        <a:xfrm>
          <a:off x="0" y="3881"/>
          <a:ext cx="5651500" cy="8268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5B5F14-8DCD-4F84-80CB-D353AD76EA66}">
      <dsp:nvSpPr>
        <dsp:cNvPr id="0" name=""/>
        <dsp:cNvSpPr/>
      </dsp:nvSpPr>
      <dsp:spPr>
        <a:xfrm>
          <a:off x="250122" y="189923"/>
          <a:ext cx="454768" cy="4547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D02193-9C8F-4436-BF01-A64687DF7625}">
      <dsp:nvSpPr>
        <dsp:cNvPr id="0" name=""/>
        <dsp:cNvSpPr/>
      </dsp:nvSpPr>
      <dsp:spPr>
        <a:xfrm>
          <a:off x="955013" y="3881"/>
          <a:ext cx="4696486" cy="82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08" tIns="87508" rIns="87508" bIns="87508" numCol="1" spcCol="1270" anchor="ctr" anchorCtr="0">
          <a:noAutofit/>
        </a:bodyPr>
        <a:lstStyle/>
        <a:p>
          <a:pPr marL="0" lvl="0" indent="0" algn="l" defTabSz="844550">
            <a:lnSpc>
              <a:spcPct val="100000"/>
            </a:lnSpc>
            <a:spcBef>
              <a:spcPct val="0"/>
            </a:spcBef>
            <a:spcAft>
              <a:spcPct val="35000"/>
            </a:spcAft>
            <a:buNone/>
          </a:pPr>
          <a:r>
            <a:rPr lang="en-US" sz="1900" kern="1200" dirty="0"/>
            <a:t>Portfolio : Inmuebles </a:t>
          </a:r>
        </a:p>
      </dsp:txBody>
      <dsp:txXfrm>
        <a:off x="955013" y="3881"/>
        <a:ext cx="4696486" cy="826851"/>
      </dsp:txXfrm>
    </dsp:sp>
    <dsp:sp modelId="{B20FF411-AFFD-49F9-8FBD-E8C8AF46B0D7}">
      <dsp:nvSpPr>
        <dsp:cNvPr id="0" name=""/>
        <dsp:cNvSpPr/>
      </dsp:nvSpPr>
      <dsp:spPr>
        <a:xfrm>
          <a:off x="0" y="1037446"/>
          <a:ext cx="5651500" cy="8268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37258D-BB4A-4ED2-B739-9B52A8EE836B}">
      <dsp:nvSpPr>
        <dsp:cNvPr id="0" name=""/>
        <dsp:cNvSpPr/>
      </dsp:nvSpPr>
      <dsp:spPr>
        <a:xfrm>
          <a:off x="250122" y="1223488"/>
          <a:ext cx="454768" cy="4547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2ED10B-41D9-478E-B270-FD56CE30D5A9}">
      <dsp:nvSpPr>
        <dsp:cNvPr id="0" name=""/>
        <dsp:cNvSpPr/>
      </dsp:nvSpPr>
      <dsp:spPr>
        <a:xfrm>
          <a:off x="955013" y="1037446"/>
          <a:ext cx="4696486" cy="82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08" tIns="87508" rIns="87508" bIns="87508" numCol="1" spcCol="1270" anchor="ctr" anchorCtr="0">
          <a:noAutofit/>
        </a:bodyPr>
        <a:lstStyle/>
        <a:p>
          <a:pPr marL="0" lvl="0" indent="0" algn="l" defTabSz="844550">
            <a:lnSpc>
              <a:spcPct val="100000"/>
            </a:lnSpc>
            <a:spcBef>
              <a:spcPct val="0"/>
            </a:spcBef>
            <a:spcAft>
              <a:spcPct val="35000"/>
            </a:spcAft>
            <a:buNone/>
          </a:pPr>
          <a:r>
            <a:rPr lang="en-US" sz="1900" kern="1200" dirty="0"/>
            <a:t>Numero de Propiedades : 5,068</a:t>
          </a:r>
        </a:p>
      </dsp:txBody>
      <dsp:txXfrm>
        <a:off x="955013" y="1037446"/>
        <a:ext cx="4696486" cy="826851"/>
      </dsp:txXfrm>
    </dsp:sp>
    <dsp:sp modelId="{8ECE7811-9900-4705-9149-1497799B1E4D}">
      <dsp:nvSpPr>
        <dsp:cNvPr id="0" name=""/>
        <dsp:cNvSpPr/>
      </dsp:nvSpPr>
      <dsp:spPr>
        <a:xfrm>
          <a:off x="0" y="2071011"/>
          <a:ext cx="5651500" cy="8268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5BFB14-7280-4DFF-A641-E0EBE0B4116E}">
      <dsp:nvSpPr>
        <dsp:cNvPr id="0" name=""/>
        <dsp:cNvSpPr/>
      </dsp:nvSpPr>
      <dsp:spPr>
        <a:xfrm>
          <a:off x="250122" y="2257053"/>
          <a:ext cx="454768" cy="45476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85864D-E0C8-44EB-95F2-E30E6FE471C7}">
      <dsp:nvSpPr>
        <dsp:cNvPr id="0" name=""/>
        <dsp:cNvSpPr/>
      </dsp:nvSpPr>
      <dsp:spPr>
        <a:xfrm>
          <a:off x="955013" y="2071011"/>
          <a:ext cx="4696486" cy="82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08" tIns="87508" rIns="87508" bIns="87508" numCol="1" spcCol="1270" anchor="ctr" anchorCtr="0">
          <a:noAutofit/>
        </a:bodyPr>
        <a:lstStyle/>
        <a:p>
          <a:pPr marL="0" lvl="0" indent="0" algn="l" defTabSz="844550">
            <a:lnSpc>
              <a:spcPct val="100000"/>
            </a:lnSpc>
            <a:spcBef>
              <a:spcPct val="0"/>
            </a:spcBef>
            <a:spcAft>
              <a:spcPct val="35000"/>
            </a:spcAft>
            <a:buNone/>
          </a:pPr>
          <a:r>
            <a:rPr lang="en-US" sz="1900" kern="1200" dirty="0"/>
            <a:t>Tipos de Propiedad:  Mayormente Residencia, y Lotes Urbanos.</a:t>
          </a:r>
        </a:p>
      </dsp:txBody>
      <dsp:txXfrm>
        <a:off x="955013" y="2071011"/>
        <a:ext cx="4696486" cy="826851"/>
      </dsp:txXfrm>
    </dsp:sp>
    <dsp:sp modelId="{25438BD9-802F-4106-A29F-EFDB2CF7EF89}">
      <dsp:nvSpPr>
        <dsp:cNvPr id="0" name=""/>
        <dsp:cNvSpPr/>
      </dsp:nvSpPr>
      <dsp:spPr>
        <a:xfrm>
          <a:off x="0" y="3104576"/>
          <a:ext cx="5651500" cy="8268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9F5379-FE68-4628-9979-D3F72D065F6A}">
      <dsp:nvSpPr>
        <dsp:cNvPr id="0" name=""/>
        <dsp:cNvSpPr/>
      </dsp:nvSpPr>
      <dsp:spPr>
        <a:xfrm>
          <a:off x="250122" y="3290618"/>
          <a:ext cx="454768" cy="45476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4A39FD-30BA-4B7C-8100-2D3AAD5F28AB}">
      <dsp:nvSpPr>
        <dsp:cNvPr id="0" name=""/>
        <dsp:cNvSpPr/>
      </dsp:nvSpPr>
      <dsp:spPr>
        <a:xfrm>
          <a:off x="955013" y="3104576"/>
          <a:ext cx="4696486" cy="82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08" tIns="87508" rIns="87508" bIns="87508" numCol="1" spcCol="1270" anchor="ctr" anchorCtr="0">
          <a:noAutofit/>
        </a:bodyPr>
        <a:lstStyle/>
        <a:p>
          <a:pPr marL="0" lvl="0" indent="0" algn="l" defTabSz="844550">
            <a:lnSpc>
              <a:spcPct val="100000"/>
            </a:lnSpc>
            <a:spcBef>
              <a:spcPct val="0"/>
            </a:spcBef>
            <a:spcAft>
              <a:spcPct val="35000"/>
            </a:spcAft>
            <a:buNone/>
          </a:pPr>
          <a:r>
            <a:rPr lang="en-US" sz="1900" kern="1200" dirty="0"/>
            <a:t>Valor Total: ​</a:t>
          </a:r>
          <a:r>
            <a:rPr lang="en-US" sz="1900" b="0" kern="1200" dirty="0"/>
            <a:t> </a:t>
          </a:r>
          <a:r>
            <a:rPr lang="en-US" sz="1900" b="1" i="0" u="none" kern="1200" dirty="0"/>
            <a:t>$1,370,825,344,545</a:t>
          </a:r>
          <a:r>
            <a:rPr lang="en-US" sz="1900" b="0" kern="1200" dirty="0"/>
            <a:t> Pesos aproximado  </a:t>
          </a:r>
          <a:r>
            <a:rPr lang="es-CO" sz="1900" b="0" kern="1200" dirty="0"/>
            <a:t>$377,000,000 (USD)</a:t>
          </a:r>
          <a:endParaRPr lang="en-US" sz="1900" b="0" kern="1200" dirty="0"/>
        </a:p>
      </dsp:txBody>
      <dsp:txXfrm>
        <a:off x="955013" y="3104576"/>
        <a:ext cx="4696486" cy="826851"/>
      </dsp:txXfrm>
    </dsp:sp>
    <dsp:sp modelId="{795B5E92-3FEA-4BC2-B664-4BBD609CDF42}">
      <dsp:nvSpPr>
        <dsp:cNvPr id="0" name=""/>
        <dsp:cNvSpPr/>
      </dsp:nvSpPr>
      <dsp:spPr>
        <a:xfrm>
          <a:off x="0" y="4142023"/>
          <a:ext cx="5651500" cy="8268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7B9E83-7237-403D-A946-AEB6A0608791}">
      <dsp:nvSpPr>
        <dsp:cNvPr id="0" name=""/>
        <dsp:cNvSpPr/>
      </dsp:nvSpPr>
      <dsp:spPr>
        <a:xfrm>
          <a:off x="250122" y="4324182"/>
          <a:ext cx="454768" cy="45476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37723B-E2EF-47FA-89A0-BB85151BBDA7}">
      <dsp:nvSpPr>
        <dsp:cNvPr id="0" name=""/>
        <dsp:cNvSpPr/>
      </dsp:nvSpPr>
      <dsp:spPr>
        <a:xfrm>
          <a:off x="955013" y="4138141"/>
          <a:ext cx="4696486" cy="82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08" tIns="87508" rIns="87508" bIns="87508" numCol="1" spcCol="1270" anchor="ctr" anchorCtr="0">
          <a:noAutofit/>
        </a:bodyPr>
        <a:lstStyle/>
        <a:p>
          <a:pPr marL="0" lvl="0" indent="0" algn="l" defTabSz="844550">
            <a:lnSpc>
              <a:spcPct val="100000"/>
            </a:lnSpc>
            <a:spcBef>
              <a:spcPct val="0"/>
            </a:spcBef>
            <a:spcAft>
              <a:spcPct val="35000"/>
            </a:spcAft>
            <a:buNone/>
          </a:pPr>
          <a:r>
            <a:rPr lang="es-CO" sz="1900" kern="1200" dirty="0"/>
            <a:t>Tasa de Cambio  USD=</a:t>
          </a:r>
          <a:r>
            <a:rPr lang="en-US" sz="1900" kern="1200" dirty="0"/>
            <a:t>3,631</a:t>
          </a:r>
          <a:r>
            <a:rPr lang="es-CO" sz="1900" kern="1200" dirty="0"/>
            <a:t> COP as of 7/21</a:t>
          </a:r>
          <a:endParaRPr lang="en-US" sz="1900" kern="1200" dirty="0"/>
        </a:p>
      </dsp:txBody>
      <dsp:txXfrm>
        <a:off x="955013" y="4138141"/>
        <a:ext cx="4696486" cy="8268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A7FF95-6E21-D94E-BB8E-028268D760ED}">
      <dsp:nvSpPr>
        <dsp:cNvPr id="0" name=""/>
        <dsp:cNvSpPr/>
      </dsp:nvSpPr>
      <dsp:spPr>
        <a:xfrm>
          <a:off x="0" y="0"/>
          <a:ext cx="3179006" cy="508638"/>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s-ES" sz="2000" kern="1200" dirty="0"/>
            <a:t>Bienes inmuebles</a:t>
          </a:r>
        </a:p>
      </dsp:txBody>
      <dsp:txXfrm>
        <a:off x="254319" y="0"/>
        <a:ext cx="2670368" cy="508638"/>
      </dsp:txXfrm>
    </dsp:sp>
    <dsp:sp modelId="{FFE8ED8A-0DC3-3B46-AB65-8EF79B27CB79}">
      <dsp:nvSpPr>
        <dsp:cNvPr id="0" name=""/>
        <dsp:cNvSpPr/>
      </dsp:nvSpPr>
      <dsp:spPr>
        <a:xfrm>
          <a:off x="2863715" y="0"/>
          <a:ext cx="3179006" cy="508638"/>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s-ES" sz="2000" kern="1200" dirty="0"/>
            <a:t>Bienes muebles</a:t>
          </a:r>
        </a:p>
      </dsp:txBody>
      <dsp:txXfrm>
        <a:off x="3118034" y="0"/>
        <a:ext cx="2670368" cy="508638"/>
      </dsp:txXfrm>
    </dsp:sp>
    <dsp:sp modelId="{3E5E0C30-E69C-594B-B197-2FF2A3A34D1B}">
      <dsp:nvSpPr>
        <dsp:cNvPr id="0" name=""/>
        <dsp:cNvSpPr/>
      </dsp:nvSpPr>
      <dsp:spPr>
        <a:xfrm>
          <a:off x="5724821" y="0"/>
          <a:ext cx="3179006" cy="508638"/>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s-ES" sz="2000" kern="1200" dirty="0"/>
            <a:t>Sociedades </a:t>
          </a:r>
        </a:p>
      </dsp:txBody>
      <dsp:txXfrm>
        <a:off x="5979140" y="0"/>
        <a:ext cx="2670368" cy="5086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A7FF95-6E21-D94E-BB8E-028268D760ED}">
      <dsp:nvSpPr>
        <dsp:cNvPr id="0" name=""/>
        <dsp:cNvSpPr/>
      </dsp:nvSpPr>
      <dsp:spPr>
        <a:xfrm>
          <a:off x="0" y="0"/>
          <a:ext cx="3677498" cy="508638"/>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s-ES" sz="2000" kern="1200" dirty="0"/>
            <a:t>Bienes inmuebles</a:t>
          </a:r>
        </a:p>
      </dsp:txBody>
      <dsp:txXfrm>
        <a:off x="254319" y="0"/>
        <a:ext cx="3168860" cy="508638"/>
      </dsp:txXfrm>
    </dsp:sp>
    <dsp:sp modelId="{FFE8ED8A-0DC3-3B46-AB65-8EF79B27CB79}">
      <dsp:nvSpPr>
        <dsp:cNvPr id="0" name=""/>
        <dsp:cNvSpPr/>
      </dsp:nvSpPr>
      <dsp:spPr>
        <a:xfrm>
          <a:off x="3364383" y="0"/>
          <a:ext cx="3137797" cy="508638"/>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s-ES" sz="2000" kern="1200" dirty="0"/>
            <a:t>Bienes muebles</a:t>
          </a:r>
        </a:p>
      </dsp:txBody>
      <dsp:txXfrm>
        <a:off x="3618702" y="0"/>
        <a:ext cx="2629159" cy="508638"/>
      </dsp:txXfrm>
    </dsp:sp>
    <dsp:sp modelId="{3E5E0C30-E69C-594B-B197-2FF2A3A34D1B}">
      <dsp:nvSpPr>
        <dsp:cNvPr id="0" name=""/>
        <dsp:cNvSpPr/>
      </dsp:nvSpPr>
      <dsp:spPr>
        <a:xfrm>
          <a:off x="6104001" y="0"/>
          <a:ext cx="3137797" cy="508638"/>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s-ES" sz="2000" kern="1200" dirty="0"/>
            <a:t>Sociedades </a:t>
          </a:r>
        </a:p>
      </dsp:txBody>
      <dsp:txXfrm>
        <a:off x="6358320" y="0"/>
        <a:ext cx="2629159" cy="50863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drawing1.xml><?xml version="1.0" encoding="utf-8"?>
<c:userShapes xmlns:c="http://schemas.openxmlformats.org/drawingml/2006/chart">
  <cdr:relSizeAnchor xmlns:cdr="http://schemas.openxmlformats.org/drawingml/2006/chartDrawing">
    <cdr:from>
      <cdr:x>0.39348</cdr:x>
      <cdr:y>0.01553</cdr:y>
    </cdr:from>
    <cdr:to>
      <cdr:x>0.59225</cdr:x>
      <cdr:y>0.11761</cdr:y>
    </cdr:to>
    <cdr:pic>
      <cdr:nvPicPr>
        <cdr:cNvPr id="4" name="chart">
          <a:extLst xmlns:a="http://schemas.openxmlformats.org/drawingml/2006/main">
            <a:ext uri="{FF2B5EF4-FFF2-40B4-BE49-F238E27FC236}">
              <a16:creationId xmlns:a16="http://schemas.microsoft.com/office/drawing/2014/main" id="{A3FC3980-4324-4794-BAF8-97F92DF79CA0}"/>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838325" y="47625"/>
          <a:ext cx="928689" cy="313101"/>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24/08/2020</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90773C5B-9092-4C9C-8B8A-2CF5365C95AE}" type="slidenum">
              <a:rPr lang="es-CO" smtClean="0"/>
              <a:t>86</a:t>
            </a:fld>
            <a:endParaRPr lang="es-CO"/>
          </a:p>
        </p:txBody>
      </p:sp>
    </p:spTree>
    <p:extLst>
      <p:ext uri="{BB962C8B-B14F-4D97-AF65-F5344CB8AC3E}">
        <p14:creationId xmlns:p14="http://schemas.microsoft.com/office/powerpoint/2010/main" val="1685063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98DD4ECF-68E1-4CE6-AA8B-E118EAECE41B}" type="slidenum">
              <a:rPr lang="es-CO" smtClean="0"/>
              <a:t>91</a:t>
            </a:fld>
            <a:endParaRPr lang="es-CO"/>
          </a:p>
        </p:txBody>
      </p:sp>
    </p:spTree>
    <p:extLst>
      <p:ext uri="{BB962C8B-B14F-4D97-AF65-F5344CB8AC3E}">
        <p14:creationId xmlns:p14="http://schemas.microsoft.com/office/powerpoint/2010/main" val="3976154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a:p>
            <a:endParaRPr lang="es-ES" dirty="0"/>
          </a:p>
          <a:p>
            <a:endParaRPr lang="es-ES" dirty="0"/>
          </a:p>
          <a:p>
            <a:endParaRPr lang="es-CO" dirty="0"/>
          </a:p>
        </p:txBody>
      </p:sp>
      <p:sp>
        <p:nvSpPr>
          <p:cNvPr id="4" name="Marcador de número de diapositiva 3"/>
          <p:cNvSpPr>
            <a:spLocks noGrp="1"/>
          </p:cNvSpPr>
          <p:nvPr>
            <p:ph type="sldNum" sz="quarter" idx="5"/>
          </p:nvPr>
        </p:nvSpPr>
        <p:spPr/>
        <p:txBody>
          <a:bodyPr/>
          <a:lstStyle/>
          <a:p>
            <a:fld id="{90773C5B-9092-4C9C-8B8A-2CF5365C95AE}" type="slidenum">
              <a:rPr lang="es-CO" smtClean="0"/>
              <a:t>93</a:t>
            </a:fld>
            <a:endParaRPr lang="es-CO"/>
          </a:p>
        </p:txBody>
      </p:sp>
    </p:spTree>
    <p:extLst>
      <p:ext uri="{BB962C8B-B14F-4D97-AF65-F5344CB8AC3E}">
        <p14:creationId xmlns:p14="http://schemas.microsoft.com/office/powerpoint/2010/main" val="647126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C964E-0841-4A85-84C0-4E7DA9DC5C2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DC796974-EFC4-4F93-8E97-3E63DC6B22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DF6B6BC3-4C27-4C90-BAB1-341ADD31CA6D}"/>
              </a:ext>
            </a:extLst>
          </p:cNvPr>
          <p:cNvSpPr>
            <a:spLocks noGrp="1"/>
          </p:cNvSpPr>
          <p:nvPr>
            <p:ph type="dt" sz="half" idx="10"/>
          </p:nvPr>
        </p:nvSpPr>
        <p:spPr/>
        <p:txBody>
          <a:bodyPr/>
          <a:lstStyle/>
          <a:p>
            <a:fld id="{83FEBEB7-25AB-664A-96B3-95BD3AB0599F}" type="datetimeFigureOut">
              <a:rPr lang="es-ES" smtClean="0"/>
              <a:t>24/08/2020</a:t>
            </a:fld>
            <a:endParaRPr lang="es-ES"/>
          </a:p>
        </p:txBody>
      </p:sp>
      <p:sp>
        <p:nvSpPr>
          <p:cNvPr id="5" name="Marcador de pie de página 4">
            <a:extLst>
              <a:ext uri="{FF2B5EF4-FFF2-40B4-BE49-F238E27FC236}">
                <a16:creationId xmlns:a16="http://schemas.microsoft.com/office/drawing/2014/main" id="{B146EF15-88C2-498A-912D-BF756C917CA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6C2905-BA2D-4BA1-81D3-E27E21BE3884}"/>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276988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25FA34-F2C3-4B6C-9C1B-B02B7A63213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D1BBF85-507A-4352-B925-F05680D6DAD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4F38FC0-E53D-4A5A-A8DB-4BE08A128887}"/>
              </a:ext>
            </a:extLst>
          </p:cNvPr>
          <p:cNvSpPr>
            <a:spLocks noGrp="1"/>
          </p:cNvSpPr>
          <p:nvPr>
            <p:ph type="dt" sz="half" idx="10"/>
          </p:nvPr>
        </p:nvSpPr>
        <p:spPr/>
        <p:txBody>
          <a:bodyPr/>
          <a:lstStyle/>
          <a:p>
            <a:fld id="{83FEBEB7-25AB-664A-96B3-95BD3AB0599F}" type="datetimeFigureOut">
              <a:rPr lang="es-ES" smtClean="0"/>
              <a:t>24/08/2020</a:t>
            </a:fld>
            <a:endParaRPr lang="es-ES"/>
          </a:p>
        </p:txBody>
      </p:sp>
      <p:sp>
        <p:nvSpPr>
          <p:cNvPr id="5" name="Marcador de pie de página 4">
            <a:extLst>
              <a:ext uri="{FF2B5EF4-FFF2-40B4-BE49-F238E27FC236}">
                <a16:creationId xmlns:a16="http://schemas.microsoft.com/office/drawing/2014/main" id="{C7B168EE-8772-42B6-8BF5-5CD87C7ACC6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083CA4D-FABC-4C10-9287-E29353EA71D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68018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CAE42-0AB0-48E3-B7FD-4527C69A3BD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B4F8A38-832B-4437-848F-6698EE3C9F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8C9ABBA-074F-43D3-A8BA-CD7F43F1B271}"/>
              </a:ext>
            </a:extLst>
          </p:cNvPr>
          <p:cNvSpPr>
            <a:spLocks noGrp="1"/>
          </p:cNvSpPr>
          <p:nvPr>
            <p:ph type="dt" sz="half" idx="10"/>
          </p:nvPr>
        </p:nvSpPr>
        <p:spPr/>
        <p:txBody>
          <a:bodyPr/>
          <a:lstStyle/>
          <a:p>
            <a:fld id="{83FEBEB7-25AB-664A-96B3-95BD3AB0599F}" type="datetimeFigureOut">
              <a:rPr lang="es-ES" smtClean="0"/>
              <a:t>24/08/2020</a:t>
            </a:fld>
            <a:endParaRPr lang="es-ES"/>
          </a:p>
        </p:txBody>
      </p:sp>
      <p:sp>
        <p:nvSpPr>
          <p:cNvPr id="5" name="Marcador de pie de página 4">
            <a:extLst>
              <a:ext uri="{FF2B5EF4-FFF2-40B4-BE49-F238E27FC236}">
                <a16:creationId xmlns:a16="http://schemas.microsoft.com/office/drawing/2014/main" id="{E1D35823-DA96-4A2C-8BBA-C0311EE6E26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46035F-477B-4B53-AA20-CCC2D4F90F9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21698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61574-86AA-4E86-B34D-06BC838EF0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B6C37D1-C69D-4833-A38B-E3A4322F979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0F94F80A-8E67-44A0-8D1B-FE27A63F109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B891D9A4-6B25-438C-99FB-44455B7B0898}"/>
              </a:ext>
            </a:extLst>
          </p:cNvPr>
          <p:cNvSpPr>
            <a:spLocks noGrp="1"/>
          </p:cNvSpPr>
          <p:nvPr>
            <p:ph type="dt" sz="half" idx="10"/>
          </p:nvPr>
        </p:nvSpPr>
        <p:spPr/>
        <p:txBody>
          <a:bodyPr/>
          <a:lstStyle/>
          <a:p>
            <a:fld id="{83FEBEB7-25AB-664A-96B3-95BD3AB0599F}" type="datetimeFigureOut">
              <a:rPr lang="es-ES" smtClean="0"/>
              <a:t>24/08/2020</a:t>
            </a:fld>
            <a:endParaRPr lang="es-ES"/>
          </a:p>
        </p:txBody>
      </p:sp>
      <p:sp>
        <p:nvSpPr>
          <p:cNvPr id="6" name="Marcador de pie de página 5">
            <a:extLst>
              <a:ext uri="{FF2B5EF4-FFF2-40B4-BE49-F238E27FC236}">
                <a16:creationId xmlns:a16="http://schemas.microsoft.com/office/drawing/2014/main" id="{213C8731-97A3-4677-83C2-205A4568FF9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CE9E624-8C8C-401C-8D07-A75EBD786A0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7079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4555AE-A6AF-47C7-A437-936EAED43DA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BE9C469-5785-4A06-9064-DCA11092C1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4E4EB32-AC2C-4087-BBD3-B873BDB4ABA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087DA4E6-D7A8-4C0A-B8F1-D06FD063C4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7B5EDFD-E02C-4D80-81B4-363A135E8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93C5667A-E9B8-470A-A321-2F71E4F48CDE}"/>
              </a:ext>
            </a:extLst>
          </p:cNvPr>
          <p:cNvSpPr>
            <a:spLocks noGrp="1"/>
          </p:cNvSpPr>
          <p:nvPr>
            <p:ph type="dt" sz="half" idx="10"/>
          </p:nvPr>
        </p:nvSpPr>
        <p:spPr/>
        <p:txBody>
          <a:bodyPr/>
          <a:lstStyle/>
          <a:p>
            <a:fld id="{83FEBEB7-25AB-664A-96B3-95BD3AB0599F}" type="datetimeFigureOut">
              <a:rPr lang="es-ES" smtClean="0"/>
              <a:t>24/08/2020</a:t>
            </a:fld>
            <a:endParaRPr lang="es-ES"/>
          </a:p>
        </p:txBody>
      </p:sp>
      <p:sp>
        <p:nvSpPr>
          <p:cNvPr id="8" name="Marcador de pie de página 7">
            <a:extLst>
              <a:ext uri="{FF2B5EF4-FFF2-40B4-BE49-F238E27FC236}">
                <a16:creationId xmlns:a16="http://schemas.microsoft.com/office/drawing/2014/main" id="{271F16BC-8343-4CB9-8E98-BC24C733141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F2355D2-185F-48E3-9CBB-4E6DFE3BA46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187588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1898CF-D4FD-4198-BB03-03AFFF9B4D8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FC770590-2F79-4752-B0C3-F3F34FED5B48}"/>
              </a:ext>
            </a:extLst>
          </p:cNvPr>
          <p:cNvSpPr>
            <a:spLocks noGrp="1"/>
          </p:cNvSpPr>
          <p:nvPr>
            <p:ph type="dt" sz="half" idx="10"/>
          </p:nvPr>
        </p:nvSpPr>
        <p:spPr/>
        <p:txBody>
          <a:bodyPr/>
          <a:lstStyle/>
          <a:p>
            <a:fld id="{83FEBEB7-25AB-664A-96B3-95BD3AB0599F}" type="datetimeFigureOut">
              <a:rPr lang="es-ES" smtClean="0"/>
              <a:t>24/08/2020</a:t>
            </a:fld>
            <a:endParaRPr lang="es-ES"/>
          </a:p>
        </p:txBody>
      </p:sp>
      <p:sp>
        <p:nvSpPr>
          <p:cNvPr id="4" name="Marcador de pie de página 3">
            <a:extLst>
              <a:ext uri="{FF2B5EF4-FFF2-40B4-BE49-F238E27FC236}">
                <a16:creationId xmlns:a16="http://schemas.microsoft.com/office/drawing/2014/main" id="{8BDB13DE-7959-478E-91FF-0186A17A2FC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AE06CDC-A7CB-4AF8-81D5-A669600C0B7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515088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9918F8A-0EAC-491F-839F-A7EBE594EC2F}"/>
              </a:ext>
            </a:extLst>
          </p:cNvPr>
          <p:cNvSpPr>
            <a:spLocks noGrp="1"/>
          </p:cNvSpPr>
          <p:nvPr>
            <p:ph type="dt" sz="half" idx="10"/>
          </p:nvPr>
        </p:nvSpPr>
        <p:spPr/>
        <p:txBody>
          <a:bodyPr/>
          <a:lstStyle/>
          <a:p>
            <a:fld id="{83FEBEB7-25AB-664A-96B3-95BD3AB0599F}" type="datetimeFigureOut">
              <a:rPr lang="es-ES" smtClean="0"/>
              <a:t>24/08/2020</a:t>
            </a:fld>
            <a:endParaRPr lang="es-ES"/>
          </a:p>
        </p:txBody>
      </p:sp>
      <p:sp>
        <p:nvSpPr>
          <p:cNvPr id="3" name="Marcador de pie de página 2">
            <a:extLst>
              <a:ext uri="{FF2B5EF4-FFF2-40B4-BE49-F238E27FC236}">
                <a16:creationId xmlns:a16="http://schemas.microsoft.com/office/drawing/2014/main" id="{FD8B831F-28E5-4B80-82B1-6F24A17287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1F4F1D0-41C5-49E0-8D96-6FE484B4228D}"/>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75046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A68A07-CD1D-4214-81F2-941E4EAC188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1084C28-2EB1-4C89-A286-9240D43C99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24E1D67A-AA9D-47FC-99D9-9F944DACC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FF20CB4-4F68-4337-B8AD-7329FD156979}"/>
              </a:ext>
            </a:extLst>
          </p:cNvPr>
          <p:cNvSpPr>
            <a:spLocks noGrp="1"/>
          </p:cNvSpPr>
          <p:nvPr>
            <p:ph type="dt" sz="half" idx="10"/>
          </p:nvPr>
        </p:nvSpPr>
        <p:spPr/>
        <p:txBody>
          <a:bodyPr/>
          <a:lstStyle/>
          <a:p>
            <a:fld id="{83FEBEB7-25AB-664A-96B3-95BD3AB0599F}" type="datetimeFigureOut">
              <a:rPr lang="es-ES" smtClean="0"/>
              <a:t>24/08/2020</a:t>
            </a:fld>
            <a:endParaRPr lang="es-ES"/>
          </a:p>
        </p:txBody>
      </p:sp>
      <p:sp>
        <p:nvSpPr>
          <p:cNvPr id="6" name="Marcador de pie de página 5">
            <a:extLst>
              <a:ext uri="{FF2B5EF4-FFF2-40B4-BE49-F238E27FC236}">
                <a16:creationId xmlns:a16="http://schemas.microsoft.com/office/drawing/2014/main" id="{6ECCBD6A-7271-422A-8CF3-AE89B9F7AE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B659EB-DE08-4184-AC21-FB7DFD39AD2C}"/>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66682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16E9C6-538E-4605-B345-FADD984F02D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B8452C91-E005-486E-92D4-B5E87C0AD1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67E24297-111E-4BF8-927D-E56009EA5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CC0E73-2B1C-4792-8F97-19FA433CECD2}"/>
              </a:ext>
            </a:extLst>
          </p:cNvPr>
          <p:cNvSpPr>
            <a:spLocks noGrp="1"/>
          </p:cNvSpPr>
          <p:nvPr>
            <p:ph type="dt" sz="half" idx="10"/>
          </p:nvPr>
        </p:nvSpPr>
        <p:spPr/>
        <p:txBody>
          <a:bodyPr/>
          <a:lstStyle/>
          <a:p>
            <a:fld id="{83FEBEB7-25AB-664A-96B3-95BD3AB0599F}" type="datetimeFigureOut">
              <a:rPr lang="es-ES" smtClean="0"/>
              <a:t>24/08/2020</a:t>
            </a:fld>
            <a:endParaRPr lang="es-ES"/>
          </a:p>
        </p:txBody>
      </p:sp>
      <p:sp>
        <p:nvSpPr>
          <p:cNvPr id="6" name="Marcador de pie de página 5">
            <a:extLst>
              <a:ext uri="{FF2B5EF4-FFF2-40B4-BE49-F238E27FC236}">
                <a16:creationId xmlns:a16="http://schemas.microsoft.com/office/drawing/2014/main" id="{9CAC7FF5-B66C-481B-A253-E6CDAE9E69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08F1B6E-FB0E-4A0D-AB13-60A5EF62FB3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604997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B7C7B6-083F-4D28-B98F-D69B2A9382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F5401DEE-DA08-4503-9BA6-51460B0A42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A5B805C-2A37-4D48-976E-6BD45ED121DF}"/>
              </a:ext>
            </a:extLst>
          </p:cNvPr>
          <p:cNvSpPr>
            <a:spLocks noGrp="1"/>
          </p:cNvSpPr>
          <p:nvPr>
            <p:ph type="dt" sz="half" idx="10"/>
          </p:nvPr>
        </p:nvSpPr>
        <p:spPr/>
        <p:txBody>
          <a:bodyPr/>
          <a:lstStyle/>
          <a:p>
            <a:fld id="{83FEBEB7-25AB-664A-96B3-95BD3AB0599F}" type="datetimeFigureOut">
              <a:rPr lang="es-ES" smtClean="0"/>
              <a:t>24/08/2020</a:t>
            </a:fld>
            <a:endParaRPr lang="es-ES"/>
          </a:p>
        </p:txBody>
      </p:sp>
      <p:sp>
        <p:nvSpPr>
          <p:cNvPr id="5" name="Marcador de pie de página 4">
            <a:extLst>
              <a:ext uri="{FF2B5EF4-FFF2-40B4-BE49-F238E27FC236}">
                <a16:creationId xmlns:a16="http://schemas.microsoft.com/office/drawing/2014/main" id="{9B9D250D-8CBA-4C60-97A7-DB3852425A0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0903C69-F765-4E0C-9BE8-662765B346B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27846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4B25FB1-8472-4C1A-8636-8049DB71382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1E95A7C-A197-4932-9B9F-13085BB6E5A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0ABB7E8-4E1A-432F-A094-273DC02DA78F}"/>
              </a:ext>
            </a:extLst>
          </p:cNvPr>
          <p:cNvSpPr>
            <a:spLocks noGrp="1"/>
          </p:cNvSpPr>
          <p:nvPr>
            <p:ph type="dt" sz="half" idx="10"/>
          </p:nvPr>
        </p:nvSpPr>
        <p:spPr/>
        <p:txBody>
          <a:bodyPr/>
          <a:lstStyle/>
          <a:p>
            <a:fld id="{83FEBEB7-25AB-664A-96B3-95BD3AB0599F}" type="datetimeFigureOut">
              <a:rPr lang="es-ES" smtClean="0"/>
              <a:t>24/08/2020</a:t>
            </a:fld>
            <a:endParaRPr lang="es-ES"/>
          </a:p>
        </p:txBody>
      </p:sp>
      <p:sp>
        <p:nvSpPr>
          <p:cNvPr id="5" name="Marcador de pie de página 4">
            <a:extLst>
              <a:ext uri="{FF2B5EF4-FFF2-40B4-BE49-F238E27FC236}">
                <a16:creationId xmlns:a16="http://schemas.microsoft.com/office/drawing/2014/main" id="{C414C0C1-F695-40C5-B998-E5B1796060E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6049EC-975B-4A0C-92C0-997A367B17C0}"/>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551341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FA26AC4-8720-4199-9FEB-B8F2224CDF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0AB5086-09B6-4B22-8D58-98688DE648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BE680C4-D926-442A-8387-D2BAFF2EE3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24/08/2020</a:t>
            </a:fld>
            <a:endParaRPr lang="es-ES"/>
          </a:p>
        </p:txBody>
      </p:sp>
      <p:sp>
        <p:nvSpPr>
          <p:cNvPr id="5" name="Marcador de pie de página 4">
            <a:extLst>
              <a:ext uri="{FF2B5EF4-FFF2-40B4-BE49-F238E27FC236}">
                <a16:creationId xmlns:a16="http://schemas.microsoft.com/office/drawing/2014/main" id="{9C3ECDB8-B226-45F1-BE41-9BB032BF74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33273CA-64BB-4933-ABC7-241CF8F9B3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1432763780"/>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 Target="slide6.xml"/><Relationship Id="rId7" Type="http://schemas.openxmlformats.org/officeDocument/2006/relationships/image" Target="../media/image6.png"/><Relationship Id="rId2" Type="http://schemas.openxmlformats.org/officeDocument/2006/relationships/slide" Target="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 Target="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slide" Target="slide12.xml"/></Relationships>
</file>

<file path=ppt/slides/_rels/slide8.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6.png"/><Relationship Id="rId2" Type="http://schemas.openxmlformats.org/officeDocument/2006/relationships/slide" Target="slide1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19.xml"/><Relationship Id="rId4" Type="http://schemas.openxmlformats.org/officeDocument/2006/relationships/slide" Target="slide1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27.xml"/><Relationship Id="rId7" Type="http://schemas.openxmlformats.org/officeDocument/2006/relationships/slide" Target="slide26.xml"/><Relationship Id="rId2" Type="http://schemas.openxmlformats.org/officeDocument/2006/relationships/slide" Target="slide24.xml"/><Relationship Id="rId1" Type="http://schemas.openxmlformats.org/officeDocument/2006/relationships/slideLayout" Target="../slideLayouts/slideLayout1.xml"/><Relationship Id="rId6" Type="http://schemas.openxmlformats.org/officeDocument/2006/relationships/slide" Target="slide32.xml"/><Relationship Id="rId5" Type="http://schemas.openxmlformats.org/officeDocument/2006/relationships/slide" Target="slide33.xml"/><Relationship Id="rId4" Type="http://schemas.openxmlformats.org/officeDocument/2006/relationships/slide" Target="slide28.xml"/><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slide" Target="slide3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slide" Target="slide39.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chart" Target="../charts/chart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hart" Target="../charts/chart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slide" Target="slide83.xml"/><Relationship Id="rId7" Type="http://schemas.openxmlformats.org/officeDocument/2006/relationships/image" Target="../media/image6.png"/><Relationship Id="rId2" Type="http://schemas.openxmlformats.org/officeDocument/2006/relationships/slide" Target="slide4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42.xml"/><Relationship Id="rId4" Type="http://schemas.openxmlformats.org/officeDocument/2006/relationships/slide" Target="slide4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chart" Target="../charts/chart4.xml"/><Relationship Id="rId4" Type="http://schemas.openxmlformats.org/officeDocument/2006/relationships/image" Target="../media/image11.emf"/></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image" Target="../media/image17.emf"/></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6.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5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6.png"/></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6.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51.png"/></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56.png"/></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7.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8.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9.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0.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63.png"/></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64.emf"/></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0.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69.jp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7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2.xml"/><Relationship Id="rId7" Type="http://schemas.openxmlformats.org/officeDocument/2006/relationships/image" Target="../media/image18.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7.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jpg"/><Relationship Id="rId3" Type="http://schemas.openxmlformats.org/officeDocument/2006/relationships/image" Target="../media/image18.pn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image" Target="../media/image80.png"/><Relationship Id="rId1" Type="http://schemas.openxmlformats.org/officeDocument/2006/relationships/slideLayout" Target="../slideLayouts/slideLayout1.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0" Type="http://schemas.openxmlformats.org/officeDocument/2006/relationships/image" Target="../media/image86.jpg"/><Relationship Id="rId4" Type="http://schemas.openxmlformats.org/officeDocument/2006/relationships/image" Target="../media/image6.png"/><Relationship Id="rId9" Type="http://schemas.openxmlformats.org/officeDocument/2006/relationships/image" Target="../media/image85.png"/><Relationship Id="rId14" Type="http://schemas.openxmlformats.org/officeDocument/2006/relationships/image" Target="../media/image90.png"/></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90.png"/><Relationship Id="rId5" Type="http://schemas.openxmlformats.org/officeDocument/2006/relationships/image" Target="../media/image87.png"/><Relationship Id="rId4" Type="http://schemas.openxmlformats.org/officeDocument/2006/relationships/image" Target="../media/image91.jpg"/></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88.png"/><Relationship Id="rId4" Type="http://schemas.openxmlformats.org/officeDocument/2006/relationships/image" Target="../media/image95.jpg"/></Relationships>
</file>

<file path=ppt/slides/_rels/slide82.xml.rels><?xml version="1.0" encoding="UTF-8" standalone="yes"?>
<Relationships xmlns="http://schemas.openxmlformats.org/package/2006/relationships"><Relationship Id="rId8" Type="http://schemas.openxmlformats.org/officeDocument/2006/relationships/hyperlink" Target="http://www.debtx.com/" TargetMode="External"/><Relationship Id="rId13" Type="http://schemas.openxmlformats.org/officeDocument/2006/relationships/hyperlink" Target="https://www.debtx.com/corp/credit-default-analytics/" TargetMode="External"/><Relationship Id="rId3" Type="http://schemas.openxmlformats.org/officeDocument/2006/relationships/image" Target="../media/image6.png"/><Relationship Id="rId7" Type="http://schemas.openxmlformats.org/officeDocument/2006/relationships/hyperlink" Target="https://www.debtx.com/corp/news/debtx-offers-366-million-real-estate-portfolio-in-the-nation-of-colombia-2/" TargetMode="External"/><Relationship Id="rId12" Type="http://schemas.openxmlformats.org/officeDocument/2006/relationships/hyperlink" Target="https://www.debtx.com/corp/valuation-analytics/" TargetMode="External"/><Relationship Id="rId17" Type="http://schemas.openxmlformats.org/officeDocument/2006/relationships/hyperlink" Target="https://twitter.com/TheDebtExchange" TargetMode="External"/><Relationship Id="rId2" Type="http://schemas.openxmlformats.org/officeDocument/2006/relationships/image" Target="../media/image18.png"/><Relationship Id="rId16" Type="http://schemas.openxmlformats.org/officeDocument/2006/relationships/hyperlink" Target="http://www.facebook.com/debtx" TargetMode="External"/><Relationship Id="rId1" Type="http://schemas.openxmlformats.org/officeDocument/2006/relationships/slideLayout" Target="../slideLayouts/slideLayout1.xml"/><Relationship Id="rId6" Type="http://schemas.openxmlformats.org/officeDocument/2006/relationships/image" Target="../media/image97.jpg"/><Relationship Id="rId11" Type="http://schemas.openxmlformats.org/officeDocument/2006/relationships/hyperlink" Target="https://www.debtx.com/corp/loan-sales/" TargetMode="External"/><Relationship Id="rId5" Type="http://schemas.openxmlformats.org/officeDocument/2006/relationships/image" Target="../media/image96.png"/><Relationship Id="rId15" Type="http://schemas.openxmlformats.org/officeDocument/2006/relationships/hyperlink" Target="https://www.debtx.com/corp/dxscore/" TargetMode="External"/><Relationship Id="rId10" Type="http://schemas.openxmlformats.org/officeDocument/2006/relationships/hyperlink" Target="mailto:aescobar@debtx.com" TargetMode="External"/><Relationship Id="rId4" Type="http://schemas.openxmlformats.org/officeDocument/2006/relationships/image" Target="../media/image88.png"/><Relationship Id="rId9" Type="http://schemas.openxmlformats.org/officeDocument/2006/relationships/hyperlink" Target="mailto:mroth@debtx.com" TargetMode="External"/><Relationship Id="rId14" Type="http://schemas.openxmlformats.org/officeDocument/2006/relationships/hyperlink" Target="https://www.debtx.com/corp/technology-solutions/"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88.png"/><Relationship Id="rId4" Type="http://schemas.openxmlformats.org/officeDocument/2006/relationships/image" Target="../media/image98.png"/></Relationships>
</file>

<file path=ppt/slides/_rels/slide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8.png"/><Relationship Id="rId7" Type="http://schemas.openxmlformats.org/officeDocument/2006/relationships/diagramQuickStyle" Target="../diagrams/quickStyle3.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Layout" Target="../diagrams/layout3.xml"/><Relationship Id="rId11" Type="http://schemas.openxmlformats.org/officeDocument/2006/relationships/image" Target="../media/image100.png"/><Relationship Id="rId5" Type="http://schemas.openxmlformats.org/officeDocument/2006/relationships/diagramData" Target="../diagrams/data3.xml"/><Relationship Id="rId10" Type="http://schemas.openxmlformats.org/officeDocument/2006/relationships/image" Target="../media/image99.png"/><Relationship Id="rId4" Type="http://schemas.openxmlformats.org/officeDocument/2006/relationships/image" Target="../media/image6.png"/><Relationship Id="rId9" Type="http://schemas.microsoft.com/office/2007/relationships/diagramDrawing" Target="../diagrams/drawing3.xml"/></Relationships>
</file>

<file path=ppt/slides/_rels/slide8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png"/><Relationship Id="rId7" Type="http://schemas.openxmlformats.org/officeDocument/2006/relationships/diagramColors" Target="../diagrams/colors4.xml"/><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diagramQuickStyle" Target="../diagrams/quickStyle4.xml"/><Relationship Id="rId11" Type="http://schemas.openxmlformats.org/officeDocument/2006/relationships/image" Target="../media/image103.png"/><Relationship Id="rId5" Type="http://schemas.openxmlformats.org/officeDocument/2006/relationships/diagramLayout" Target="../diagrams/layout4.xml"/><Relationship Id="rId10" Type="http://schemas.openxmlformats.org/officeDocument/2006/relationships/image" Target="../media/image102.png"/><Relationship Id="rId4" Type="http://schemas.openxmlformats.org/officeDocument/2006/relationships/diagramData" Target="../diagrams/data4.xml"/><Relationship Id="rId9" Type="http://schemas.openxmlformats.org/officeDocument/2006/relationships/image" Target="../media/image101.tiff"/></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04.emf"/></Relationships>
</file>

<file path=ppt/slides/_rels/slide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15.xml"/></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16.xml"/></Relationships>
</file>

<file path=ppt/slides/_rels/slide9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hart" Target="../charts/chart17.xml"/></Relationships>
</file>

<file path=ppt/slides/_rels/slide9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6.png"/></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105.png"/><Relationship Id="rId4" Type="http://schemas.openxmlformats.org/officeDocument/2006/relationships/hyperlink" Target="https://app.powerbi.com/reports/c183f75f-2e29-4640-9f75-81db3b604ebc/ReportSection?pbi_source=PowerPoint"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107.png"/><Relationship Id="rId4" Type="http://schemas.openxmlformats.org/officeDocument/2006/relationships/image" Target="../media/image106.emf"/></Relationships>
</file>

<file path=ppt/slides/_rels/slide10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0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226342" y="2880778"/>
            <a:ext cx="6714308" cy="923330"/>
          </a:xfrm>
          <a:prstGeom prst="rect">
            <a:avLst/>
          </a:prstGeom>
          <a:noFill/>
        </p:spPr>
        <p:txBody>
          <a:bodyPr wrap="square" rtlCol="0">
            <a:spAutoFit/>
          </a:bodyPr>
          <a:lstStyle/>
          <a:p>
            <a:pPr algn="ctr"/>
            <a:r>
              <a:rPr lang="es-CO" sz="5400" b="1" dirty="0"/>
              <a:t>Junta Directiva No 198</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9925878" y="3804108"/>
            <a:ext cx="2014772" cy="369332"/>
          </a:xfrm>
          <a:prstGeom prst="rect">
            <a:avLst/>
          </a:prstGeom>
          <a:noFill/>
        </p:spPr>
        <p:txBody>
          <a:bodyPr wrap="square" rtlCol="0">
            <a:spAutoFit/>
          </a:bodyPr>
          <a:lstStyle/>
          <a:p>
            <a:r>
              <a:rPr lang="es-CO" dirty="0"/>
              <a:t>26 agosto de 2020</a:t>
            </a:r>
          </a:p>
        </p:txBody>
      </p:sp>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7C35F611-22FC-4C53-B4F6-C105553BEBD3}"/>
              </a:ext>
            </a:extLst>
          </p:cNvPr>
          <p:cNvSpPr txBox="1"/>
          <p:nvPr/>
        </p:nvSpPr>
        <p:spPr>
          <a:xfrm>
            <a:off x="8826500"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198</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2722089" y="368328"/>
            <a:ext cx="5027187" cy="769441"/>
          </a:xfrm>
          <a:prstGeom prst="rect">
            <a:avLst/>
          </a:prstGeom>
          <a:noFill/>
        </p:spPr>
        <p:txBody>
          <a:bodyPr wrap="square" rtlCol="0">
            <a:spAutoFit/>
          </a:bodyPr>
          <a:lstStyle/>
          <a:p>
            <a:pPr algn="r"/>
            <a:r>
              <a:rPr lang="es-ES" sz="4400" b="1" u="sng" dirty="0">
                <a:solidFill>
                  <a:srgbClr val="002060"/>
                </a:solidFill>
              </a:rPr>
              <a:t>ORDEN DEL DÍA</a:t>
            </a:r>
            <a:endParaRPr lang="es-ES" sz="4400" u="sng"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1143000" y="1355628"/>
            <a:ext cx="10072798" cy="5482719"/>
          </a:xfrm>
          <a:prstGeom prst="rect">
            <a:avLst/>
          </a:prstGeom>
        </p:spPr>
        <p:txBody>
          <a:bodyPr wrap="square">
            <a:spAutoFit/>
          </a:bodyPr>
          <a:lstStyle/>
          <a:p>
            <a:pPr lvl="0">
              <a:lnSpc>
                <a:spcPct val="150000"/>
              </a:lnSpc>
              <a:spcAft>
                <a:spcPts val="0"/>
              </a:spcAft>
            </a:pPr>
            <a:r>
              <a:rPr lang="es-ES" sz="1600" b="1" dirty="0">
                <a:ea typeface="MS Mincho" panose="02020609040205080304" pitchFamily="49" charset="-128"/>
              </a:rPr>
              <a:t>1. Verificación del Quorum.</a:t>
            </a:r>
          </a:p>
          <a:p>
            <a:pPr lvl="0">
              <a:lnSpc>
                <a:spcPct val="150000"/>
              </a:lnSpc>
              <a:spcAft>
                <a:spcPts val="0"/>
              </a:spcAft>
            </a:pPr>
            <a:r>
              <a:rPr lang="es-ES" sz="1600" b="1" dirty="0">
                <a:ea typeface="MS Mincho" panose="02020609040205080304" pitchFamily="49" charset="-128"/>
              </a:rPr>
              <a:t>2. Aprobación Acta 196.</a:t>
            </a:r>
          </a:p>
          <a:p>
            <a:pPr>
              <a:lnSpc>
                <a:spcPct val="150000"/>
              </a:lnSpc>
            </a:pPr>
            <a:r>
              <a:rPr lang="es-CO" sz="1600" b="1" dirty="0">
                <a:ea typeface="MS Mincho" panose="02020609040205080304" pitchFamily="49" charset="-128"/>
              </a:rPr>
              <a:t>3. Comité Financiero.</a:t>
            </a:r>
          </a:p>
          <a:p>
            <a:pPr marL="285750" indent="-285750">
              <a:lnSpc>
                <a:spcPct val="150000"/>
              </a:lnSpc>
              <a:buFont typeface="Arial" panose="020B0604020202020204" pitchFamily="34" charset="0"/>
              <a:buChar char="•"/>
            </a:pPr>
            <a:r>
              <a:rPr lang="es-CO" altLang="es-CO" sz="1400" dirty="0"/>
              <a:t>Estados Financieros SAE a Julio de 2020</a:t>
            </a:r>
          </a:p>
          <a:p>
            <a:pPr marL="285750" indent="-285750">
              <a:lnSpc>
                <a:spcPct val="150000"/>
              </a:lnSpc>
              <a:buFont typeface="Arial" panose="020B0604020202020204" pitchFamily="34" charset="0"/>
              <a:buChar char="•"/>
            </a:pPr>
            <a:r>
              <a:rPr lang="es-CO" altLang="es-CO" sz="1400" dirty="0"/>
              <a:t>Estados Financieros FRISCO a Junio de 2020</a:t>
            </a:r>
          </a:p>
          <a:p>
            <a:pPr marL="285750" indent="-285750">
              <a:lnSpc>
                <a:spcPct val="150000"/>
              </a:lnSpc>
              <a:buFont typeface="Arial" panose="020B0604020202020204" pitchFamily="34" charset="0"/>
              <a:buChar char="•"/>
            </a:pPr>
            <a:r>
              <a:rPr lang="es-CO" altLang="es-CO" sz="1400" dirty="0"/>
              <a:t>Portafolio a Julio de 2020</a:t>
            </a:r>
          </a:p>
          <a:p>
            <a:pPr marL="285750" indent="-285750">
              <a:lnSpc>
                <a:spcPct val="150000"/>
              </a:lnSpc>
              <a:buFont typeface="Arial" panose="020B0604020202020204" pitchFamily="34" charset="0"/>
              <a:buChar char="•"/>
            </a:pPr>
            <a:r>
              <a:rPr lang="es-CO" altLang="es-CO" sz="1400" dirty="0"/>
              <a:t>Aprobación Contratación Mr. Gobby</a:t>
            </a:r>
          </a:p>
          <a:p>
            <a:pPr marL="285750" indent="-285750">
              <a:lnSpc>
                <a:spcPct val="150000"/>
              </a:lnSpc>
              <a:buFont typeface="Arial" panose="020B0604020202020204" pitchFamily="34" charset="0"/>
              <a:buChar char="•"/>
            </a:pPr>
            <a:r>
              <a:rPr lang="es-ES" altLang="es-CO" sz="1400" dirty="0"/>
              <a:t>PMV Transportes Resolución 1360 del 2016</a:t>
            </a:r>
          </a:p>
          <a:p>
            <a:pPr marL="285750" indent="-285750">
              <a:lnSpc>
                <a:spcPct val="150000"/>
              </a:lnSpc>
              <a:buFont typeface="Arial" panose="020B0604020202020204" pitchFamily="34" charset="0"/>
              <a:buChar char="•"/>
            </a:pPr>
            <a:r>
              <a:rPr lang="es-ES" altLang="es-CO" sz="1400" dirty="0"/>
              <a:t>Informe Comercial</a:t>
            </a:r>
          </a:p>
          <a:p>
            <a:pPr>
              <a:lnSpc>
                <a:spcPct val="150000"/>
              </a:lnSpc>
            </a:pPr>
            <a:r>
              <a:rPr lang="es-CO" sz="1600" b="1" dirty="0">
                <a:ea typeface="MS Mincho" panose="02020609040205080304" pitchFamily="49" charset="-128"/>
              </a:rPr>
              <a:t>4. Venta Masiva de Activos.</a:t>
            </a:r>
          </a:p>
          <a:p>
            <a:pPr>
              <a:lnSpc>
                <a:spcPct val="150000"/>
              </a:lnSpc>
            </a:pPr>
            <a:r>
              <a:rPr lang="es-CO" sz="1600" b="1" dirty="0">
                <a:ea typeface="MS Mincho" panose="02020609040205080304" pitchFamily="49" charset="-128"/>
              </a:rPr>
              <a:t>5. Estrategia SAE 2020-2022.</a:t>
            </a:r>
          </a:p>
          <a:p>
            <a:pPr>
              <a:lnSpc>
                <a:spcPct val="150000"/>
              </a:lnSpc>
            </a:pPr>
            <a:r>
              <a:rPr lang="es-CO" sz="1600" b="1" dirty="0">
                <a:ea typeface="MS Mincho" panose="02020609040205080304" pitchFamily="49" charset="-128"/>
              </a:rPr>
              <a:t>6. Concepto Jurídico competencias venta masiva. </a:t>
            </a:r>
          </a:p>
          <a:p>
            <a:pPr>
              <a:lnSpc>
                <a:spcPct val="150000"/>
              </a:lnSpc>
            </a:pPr>
            <a:r>
              <a:rPr lang="es-CO" sz="1600" b="1" dirty="0">
                <a:ea typeface="MS Mincho" panose="02020609040205080304" pitchFamily="49" charset="-128"/>
              </a:rPr>
              <a:t>7. Modificación Metodología de Administración de bienes.</a:t>
            </a:r>
          </a:p>
          <a:p>
            <a:pPr>
              <a:lnSpc>
                <a:spcPct val="150000"/>
              </a:lnSpc>
            </a:pPr>
            <a:r>
              <a:rPr lang="es-CO" sz="1600" b="1" dirty="0">
                <a:ea typeface="MS Mincho" panose="02020609040205080304" pitchFamily="49" charset="-128"/>
              </a:rPr>
              <a:t>8. Varios.</a:t>
            </a:r>
          </a:p>
          <a:p>
            <a:pPr lvl="0">
              <a:lnSpc>
                <a:spcPct val="150000"/>
              </a:lnSpc>
            </a:pPr>
            <a:endParaRPr lang="es-CO" sz="2400" dirty="0">
              <a:ea typeface="MS Mincho" panose="02020609040205080304" pitchFamily="49" charset="-128"/>
            </a:endParaRPr>
          </a:p>
        </p:txBody>
      </p:sp>
      <p:pic>
        <p:nvPicPr>
          <p:cNvPr id="11"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Tree>
    <p:extLst>
      <p:ext uri="{BB962C8B-B14F-4D97-AF65-F5344CB8AC3E}">
        <p14:creationId xmlns:p14="http://schemas.microsoft.com/office/powerpoint/2010/main" val="3118267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COMITÉ FINANCIERO</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329128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uadroTexto 7">
            <a:extLst>
              <a:ext uri="{FF2B5EF4-FFF2-40B4-BE49-F238E27FC236}">
                <a16:creationId xmlns:a16="http://schemas.microsoft.com/office/drawing/2014/main" id="{61D5A483-9CA8-44D0-B8B9-5053DC942CF5}"/>
              </a:ext>
            </a:extLst>
          </p:cNvPr>
          <p:cNvSpPr txBox="1">
            <a:spLocks noChangeArrowheads="1"/>
          </p:cNvSpPr>
          <p:nvPr/>
        </p:nvSpPr>
        <p:spPr bwMode="auto">
          <a:xfrm>
            <a:off x="2286000" y="836112"/>
            <a:ext cx="7199312"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800" b="1" dirty="0">
                <a:solidFill>
                  <a:srgbClr val="000A8B"/>
                </a:solidFill>
              </a:rPr>
              <a:t>COMITÉ FINANCIERO </a:t>
            </a:r>
          </a:p>
          <a:p>
            <a:pPr algn="ctr"/>
            <a:r>
              <a:rPr lang="es-CO" altLang="es-CO" sz="2800" b="1" dirty="0">
                <a:solidFill>
                  <a:srgbClr val="000A8B"/>
                </a:solidFill>
              </a:rPr>
              <a:t>AGOSTO DE 2020</a:t>
            </a:r>
          </a:p>
          <a:p>
            <a:pPr algn="ctr"/>
            <a:r>
              <a:rPr lang="es-CO" altLang="es-CO" sz="2800" b="1" dirty="0">
                <a:solidFill>
                  <a:srgbClr val="000A8B"/>
                </a:solidFill>
              </a:rPr>
              <a:t>ORDEN DEL DIA:</a:t>
            </a:r>
          </a:p>
        </p:txBody>
      </p:sp>
      <p:sp>
        <p:nvSpPr>
          <p:cNvPr id="4099" name="CuadroTexto 8">
            <a:extLst>
              <a:ext uri="{FF2B5EF4-FFF2-40B4-BE49-F238E27FC236}">
                <a16:creationId xmlns:a16="http://schemas.microsoft.com/office/drawing/2014/main" id="{A8669EC9-F3BA-4988-B770-E5AA20BF80E2}"/>
              </a:ext>
            </a:extLst>
          </p:cNvPr>
          <p:cNvSpPr txBox="1">
            <a:spLocks noChangeArrowheads="1"/>
          </p:cNvSpPr>
          <p:nvPr/>
        </p:nvSpPr>
        <p:spPr bwMode="auto">
          <a:xfrm>
            <a:off x="821636" y="2519364"/>
            <a:ext cx="10575234" cy="391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buFontTx/>
              <a:buAutoNum type="arabicPeriod"/>
            </a:pPr>
            <a:r>
              <a:rPr lang="es-CO" altLang="es-CO" sz="2400" dirty="0"/>
              <a:t>Estados Financieros SAE a Julio de 2020</a:t>
            </a:r>
          </a:p>
          <a:p>
            <a:pPr>
              <a:lnSpc>
                <a:spcPct val="150000"/>
              </a:lnSpc>
              <a:buFontTx/>
              <a:buAutoNum type="arabicPeriod"/>
            </a:pPr>
            <a:r>
              <a:rPr lang="es-CO" altLang="es-CO" sz="2400" dirty="0"/>
              <a:t>Estados Financieros FRISCO a Junio de 2020</a:t>
            </a:r>
          </a:p>
          <a:p>
            <a:pPr>
              <a:lnSpc>
                <a:spcPct val="150000"/>
              </a:lnSpc>
              <a:buFontTx/>
              <a:buAutoNum type="arabicPeriod"/>
            </a:pPr>
            <a:r>
              <a:rPr lang="es-CO" altLang="es-CO" sz="2400" dirty="0"/>
              <a:t>Portafolio a Julio de 2020</a:t>
            </a:r>
          </a:p>
          <a:p>
            <a:pPr>
              <a:lnSpc>
                <a:spcPct val="150000"/>
              </a:lnSpc>
              <a:buFontTx/>
              <a:buAutoNum type="arabicPeriod"/>
            </a:pPr>
            <a:r>
              <a:rPr lang="es-CO" altLang="es-CO" sz="2400" dirty="0"/>
              <a:t>Aprobación Contratación Mr. Gobby</a:t>
            </a:r>
          </a:p>
          <a:p>
            <a:pPr>
              <a:lnSpc>
                <a:spcPct val="150000"/>
              </a:lnSpc>
              <a:buFontTx/>
              <a:buAutoNum type="arabicPeriod"/>
            </a:pPr>
            <a:r>
              <a:rPr lang="es-ES" altLang="es-CO" sz="2400" dirty="0"/>
              <a:t>PMV Transportes Resolución 1360 del 2016</a:t>
            </a:r>
          </a:p>
          <a:p>
            <a:pPr>
              <a:lnSpc>
                <a:spcPct val="150000"/>
              </a:lnSpc>
              <a:buFontTx/>
              <a:buAutoNum type="arabicPeriod"/>
            </a:pPr>
            <a:r>
              <a:rPr lang="es-ES" altLang="es-CO" sz="2400" dirty="0"/>
              <a:t>Informe Comercial</a:t>
            </a:r>
          </a:p>
          <a:p>
            <a:pPr>
              <a:lnSpc>
                <a:spcPct val="150000"/>
              </a:lnSpc>
              <a:buFontTx/>
              <a:buAutoNum type="arabicPeriod"/>
            </a:pPr>
            <a:r>
              <a:rPr lang="es-CO" altLang="es-CO" sz="2400" dirty="0"/>
              <a:t>Proposiciones y Varios</a:t>
            </a:r>
          </a:p>
        </p:txBody>
      </p:sp>
      <p:pic>
        <p:nvPicPr>
          <p:cNvPr id="8" name="Imagen 7">
            <a:extLst>
              <a:ext uri="{FF2B5EF4-FFF2-40B4-BE49-F238E27FC236}">
                <a16:creationId xmlns:a16="http://schemas.microsoft.com/office/drawing/2014/main" id="{C06C4177-DF76-472F-95E6-F427122A5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9" name="Imagen 5">
            <a:extLst>
              <a:ext uri="{FF2B5EF4-FFF2-40B4-BE49-F238E27FC236}">
                <a16:creationId xmlns:a16="http://schemas.microsoft.com/office/drawing/2014/main" id="{09B12D89-7E75-4296-9BFE-5BCE363A9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0" name="Rectángulo 9">
            <a:extLst>
              <a:ext uri="{FF2B5EF4-FFF2-40B4-BE49-F238E27FC236}">
                <a16:creationId xmlns:a16="http://schemas.microsoft.com/office/drawing/2014/main" id="{75D49B19-FA22-46FF-BF5F-14F4931A2C3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59024287-257B-4F42-8C83-C9BB6973CC86}"/>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570E00AC-025B-47C2-B111-C2543B851E6C}"/>
              </a:ext>
            </a:extLst>
          </p:cNvPr>
          <p:cNvSpPr txBox="1"/>
          <p:nvPr/>
        </p:nvSpPr>
        <p:spPr>
          <a:xfrm>
            <a:off x="2857500" y="2447926"/>
            <a:ext cx="6610350" cy="1323975"/>
          </a:xfrm>
          <a:prstGeom prst="rect">
            <a:avLst/>
          </a:prstGeom>
          <a:noFill/>
        </p:spPr>
        <p:txBody>
          <a:bodyPr>
            <a:spAutoFit/>
          </a:bodyPr>
          <a:lstStyle/>
          <a:p>
            <a:pPr algn="ctr">
              <a:defRPr/>
            </a:pPr>
            <a:r>
              <a:rPr lang="es-CO" sz="4000" b="1" dirty="0">
                <a:solidFill>
                  <a:srgbClr val="000A8B"/>
                </a:solidFill>
              </a:rPr>
              <a:t>1. ESTADOS FINANCIEROS SAE</a:t>
            </a:r>
          </a:p>
          <a:p>
            <a:pPr algn="ctr">
              <a:defRPr/>
            </a:pPr>
            <a:r>
              <a:rPr lang="es-CO" sz="4000" b="1" dirty="0">
                <a:solidFill>
                  <a:srgbClr val="000A8B"/>
                </a:solidFill>
              </a:rPr>
              <a:t> AL 31 DE JULIO DE 2020</a:t>
            </a:r>
            <a:endParaRPr lang="es-ES" sz="4000" b="1" dirty="0">
              <a:solidFill>
                <a:schemeClr val="accent5">
                  <a:lumMod val="50000"/>
                </a:schemeClr>
              </a:solidFill>
              <a:latin typeface="Arial Narrow" panose="020B0606020202030204" pitchFamily="34" charset="0"/>
            </a:endParaRPr>
          </a:p>
        </p:txBody>
      </p:sp>
      <p:pic>
        <p:nvPicPr>
          <p:cNvPr id="7" name="Imagen 7">
            <a:extLst>
              <a:ext uri="{FF2B5EF4-FFF2-40B4-BE49-F238E27FC236}">
                <a16:creationId xmlns:a16="http://schemas.microsoft.com/office/drawing/2014/main" id="{7CE7A219-2E81-4442-B600-CE80325DC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E4EB5014-958F-44C8-AFAD-D5C4492486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0" name="Rectángulo 9">
            <a:extLst>
              <a:ext uri="{FF2B5EF4-FFF2-40B4-BE49-F238E27FC236}">
                <a16:creationId xmlns:a16="http://schemas.microsoft.com/office/drawing/2014/main" id="{0AE882D2-FC2A-4CCD-AF8E-DD3AE0F8EC1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43D0A45C-115B-46DC-93EC-C7ED2772A1C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42C57929-38DE-47ED-942B-30442C94D880}"/>
              </a:ext>
            </a:extLst>
          </p:cNvPr>
          <p:cNvSpPr txBox="1">
            <a:spLocks/>
          </p:cNvSpPr>
          <p:nvPr/>
        </p:nvSpPr>
        <p:spPr>
          <a:xfrm>
            <a:off x="2935710" y="470358"/>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400" b="1" dirty="0">
                <a:solidFill>
                  <a:srgbClr val="000A8B"/>
                </a:solidFill>
                <a:latin typeface="+mn-lt"/>
              </a:rPr>
              <a:t> </a:t>
            </a:r>
            <a:r>
              <a:rPr lang="es-CO" sz="1400" b="1" dirty="0">
                <a:solidFill>
                  <a:srgbClr val="000A8B"/>
                </a:solidFill>
                <a:latin typeface="+mn-lt"/>
                <a:ea typeface="+mn-ea"/>
                <a:cs typeface="Lato Regular"/>
              </a:rPr>
              <a:t>ESTADO DE SITUACIÓN FINANCIERA INDIVIDUAL</a:t>
            </a:r>
          </a:p>
          <a:p>
            <a:pPr algn="ctr">
              <a:defRPr/>
            </a:pPr>
            <a:r>
              <a:rPr lang="es-CO" sz="1100" b="1" dirty="0">
                <a:solidFill>
                  <a:srgbClr val="000A8B"/>
                </a:solidFill>
                <a:latin typeface="+mn-lt"/>
                <a:ea typeface="+mn-ea"/>
                <a:cs typeface="Lato Regular"/>
              </a:rPr>
              <a:t>AL 31 DE JULIO DE 2020 Y 31 DE JULIO DE 2019</a:t>
            </a:r>
          </a:p>
          <a:p>
            <a:pPr algn="ctr">
              <a:defRPr/>
            </a:pPr>
            <a:r>
              <a:rPr lang="es-CO" sz="1100" b="1" dirty="0">
                <a:solidFill>
                  <a:srgbClr val="000A8B"/>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53996BEF-6F58-4FD9-8CD3-98BA8497A233}"/>
              </a:ext>
            </a:extLst>
          </p:cNvPr>
          <p:cNvGraphicFramePr>
            <a:graphicFrameLocks noGrp="1"/>
          </p:cNvGraphicFramePr>
          <p:nvPr/>
        </p:nvGraphicFramePr>
        <p:xfrm>
          <a:off x="2232026" y="1600200"/>
          <a:ext cx="7440613" cy="4579942"/>
        </p:xfrm>
        <a:graphic>
          <a:graphicData uri="http://schemas.openxmlformats.org/drawingml/2006/table">
            <a:tbl>
              <a:tblPr/>
              <a:tblGrid>
                <a:gridCol w="2612148">
                  <a:extLst>
                    <a:ext uri="{9D8B030D-6E8A-4147-A177-3AD203B41FA5}">
                      <a16:colId xmlns:a16="http://schemas.microsoft.com/office/drawing/2014/main" val="20000"/>
                    </a:ext>
                  </a:extLst>
                </a:gridCol>
                <a:gridCol w="973866">
                  <a:extLst>
                    <a:ext uri="{9D8B030D-6E8A-4147-A177-3AD203B41FA5}">
                      <a16:colId xmlns:a16="http://schemas.microsoft.com/office/drawing/2014/main" val="20001"/>
                    </a:ext>
                  </a:extLst>
                </a:gridCol>
                <a:gridCol w="87623">
                  <a:extLst>
                    <a:ext uri="{9D8B030D-6E8A-4147-A177-3AD203B41FA5}">
                      <a16:colId xmlns:a16="http://schemas.microsoft.com/office/drawing/2014/main" val="20002"/>
                    </a:ext>
                  </a:extLst>
                </a:gridCol>
                <a:gridCol w="1019375">
                  <a:extLst>
                    <a:ext uri="{9D8B030D-6E8A-4147-A177-3AD203B41FA5}">
                      <a16:colId xmlns:a16="http://schemas.microsoft.com/office/drawing/2014/main" val="20003"/>
                    </a:ext>
                  </a:extLst>
                </a:gridCol>
                <a:gridCol w="87623">
                  <a:extLst>
                    <a:ext uri="{9D8B030D-6E8A-4147-A177-3AD203B41FA5}">
                      <a16:colId xmlns:a16="http://schemas.microsoft.com/office/drawing/2014/main" val="20004"/>
                    </a:ext>
                  </a:extLst>
                </a:gridCol>
                <a:gridCol w="945164">
                  <a:extLst>
                    <a:ext uri="{9D8B030D-6E8A-4147-A177-3AD203B41FA5}">
                      <a16:colId xmlns:a16="http://schemas.microsoft.com/office/drawing/2014/main" val="20005"/>
                    </a:ext>
                  </a:extLst>
                </a:gridCol>
                <a:gridCol w="43516">
                  <a:extLst>
                    <a:ext uri="{9D8B030D-6E8A-4147-A177-3AD203B41FA5}">
                      <a16:colId xmlns:a16="http://schemas.microsoft.com/office/drawing/2014/main" val="20006"/>
                    </a:ext>
                  </a:extLst>
                </a:gridCol>
                <a:gridCol w="828244">
                  <a:extLst>
                    <a:ext uri="{9D8B030D-6E8A-4147-A177-3AD203B41FA5}">
                      <a16:colId xmlns:a16="http://schemas.microsoft.com/office/drawing/2014/main" val="20007"/>
                    </a:ext>
                  </a:extLst>
                </a:gridCol>
                <a:gridCol w="87623">
                  <a:extLst>
                    <a:ext uri="{9D8B030D-6E8A-4147-A177-3AD203B41FA5}">
                      <a16:colId xmlns:a16="http://schemas.microsoft.com/office/drawing/2014/main" val="20008"/>
                    </a:ext>
                  </a:extLst>
                </a:gridCol>
                <a:gridCol w="755431">
                  <a:extLst>
                    <a:ext uri="{9D8B030D-6E8A-4147-A177-3AD203B41FA5}">
                      <a16:colId xmlns:a16="http://schemas.microsoft.com/office/drawing/2014/main" val="20009"/>
                    </a:ext>
                  </a:extLst>
                </a:gridCol>
              </a:tblGrid>
              <a:tr h="557778">
                <a:tc>
                  <a:txBody>
                    <a:bodyPr/>
                    <a:lstStyle/>
                    <a:p>
                      <a:pPr algn="ctr" fontAlgn="ctr"/>
                      <a:r>
                        <a:rPr lang="es-CO" sz="1200" b="1" i="0" u="none" strike="noStrike">
                          <a:effectLst/>
                          <a:latin typeface="Calibri" panose="020F0502020204030204" pitchFamily="34" charset="0"/>
                        </a:rPr>
                        <a:t>ACTIVO</a:t>
                      </a:r>
                    </a:p>
                  </a:txBody>
                  <a:tcPr marL="9058" marR="9058"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31-Julio-2020</a:t>
                      </a:r>
                    </a:p>
                  </a:txBody>
                  <a:tcPr marL="9058" marR="9058"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31-Julio-2019</a:t>
                      </a:r>
                    </a:p>
                  </a:txBody>
                  <a:tcPr marL="9058" marR="9058"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058" marR="9058"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Julio 2020 - 2019</a:t>
                      </a:r>
                    </a:p>
                  </a:txBody>
                  <a:tcPr marL="9058" marR="9058"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 - Dic 2020-2019</a:t>
                      </a:r>
                    </a:p>
                  </a:txBody>
                  <a:tcPr marL="9058" marR="9058"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0"/>
                  </a:ext>
                </a:extLst>
              </a:tr>
              <a:tr h="191967">
                <a:tc>
                  <a:txBody>
                    <a:bodyPr/>
                    <a:lstStyle/>
                    <a:p>
                      <a:pPr algn="l" fontAlgn="ctr"/>
                      <a:r>
                        <a:rPr lang="es-CO" sz="1200" b="1" i="0" u="none" strike="noStrike">
                          <a:effectLst/>
                          <a:latin typeface="Calibri" panose="020F0502020204030204" pitchFamily="34" charset="0"/>
                        </a:rPr>
                        <a:t>ACTIVO CORRIENTE</a:t>
                      </a:r>
                    </a:p>
                  </a:txBody>
                  <a:tcPr marL="9058" marR="9058" marT="906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058" marR="9058"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9058" marR="9058" marT="906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42821">
                <a:tc>
                  <a:txBody>
                    <a:bodyPr/>
                    <a:lstStyle/>
                    <a:p>
                      <a:pPr algn="l" fontAlgn="ctr"/>
                      <a:r>
                        <a:rPr lang="es-CO" sz="1200" b="0" i="0" u="none" strike="noStrike">
                          <a:effectLst/>
                          <a:latin typeface="Calibri" panose="020F0502020204030204" pitchFamily="34" charset="0"/>
                        </a:rPr>
                        <a:t>Efectivo en Bancos</a:t>
                      </a: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726</a:t>
                      </a:r>
                    </a:p>
                  </a:txBody>
                  <a:tcPr marL="9058" marR="9058"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329</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475</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121</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53</a:t>
                      </a:r>
                    </a:p>
                  </a:txBody>
                  <a:tcPr marL="9058" marR="9058" marT="9060" marB="0" anchor="ctr">
                    <a:lnL>
                      <a:noFill/>
                    </a:lnL>
                    <a:lnR>
                      <a:noFill/>
                    </a:lnR>
                    <a:lnT>
                      <a:noFill/>
                    </a:lnT>
                    <a:lnB>
                      <a:noFill/>
                    </a:lnB>
                  </a:tcPr>
                </a:tc>
                <a:extLst>
                  <a:ext uri="{0D108BD9-81ED-4DB2-BD59-A6C34878D82A}">
                    <a16:rowId xmlns:a16="http://schemas.microsoft.com/office/drawing/2014/main" val="10002"/>
                  </a:ext>
                </a:extLst>
              </a:tr>
              <a:tr h="242821">
                <a:tc>
                  <a:txBody>
                    <a:bodyPr/>
                    <a:lstStyle/>
                    <a:p>
                      <a:pPr algn="l" fontAlgn="ctr"/>
                      <a:r>
                        <a:rPr lang="es-CO" sz="1200" b="0" i="0" u="none" strike="noStrike">
                          <a:effectLst/>
                          <a:latin typeface="Calibri" panose="020F0502020204030204" pitchFamily="34" charset="0"/>
                        </a:rPr>
                        <a:t>Efectivo de uso restringido</a:t>
                      </a: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6,057</a:t>
                      </a:r>
                    </a:p>
                  </a:txBody>
                  <a:tcPr marL="9058" marR="9058"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6,501</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6,640</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a:t>
                      </a:r>
                    </a:p>
                  </a:txBody>
                  <a:tcPr marL="9058" marR="9058" marT="9060" marB="0" anchor="ctr">
                    <a:lnL>
                      <a:noFill/>
                    </a:lnL>
                    <a:lnR>
                      <a:noFill/>
                    </a:lnR>
                    <a:lnT>
                      <a:noFill/>
                    </a:lnT>
                    <a:lnB>
                      <a:noFill/>
                    </a:lnB>
                  </a:tcPr>
                </a:tc>
                <a:extLst>
                  <a:ext uri="{0D108BD9-81ED-4DB2-BD59-A6C34878D82A}">
                    <a16:rowId xmlns:a16="http://schemas.microsoft.com/office/drawing/2014/main" val="10003"/>
                  </a:ext>
                </a:extLst>
              </a:tr>
              <a:tr h="242821">
                <a:tc>
                  <a:txBody>
                    <a:bodyPr/>
                    <a:lstStyle/>
                    <a:p>
                      <a:pPr algn="l" fontAlgn="ctr"/>
                      <a:r>
                        <a:rPr lang="es-CO" sz="1200" b="0" i="0" u="none" strike="noStrike">
                          <a:effectLst/>
                          <a:latin typeface="Calibri" panose="020F0502020204030204" pitchFamily="34" charset="0"/>
                        </a:rPr>
                        <a:t>Inversiones de administración de liquidez</a:t>
                      </a:r>
                    </a:p>
                  </a:txBody>
                  <a:tcPr marL="9058" marR="9058" marT="906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8,205</a:t>
                      </a:r>
                    </a:p>
                  </a:txBody>
                  <a:tcPr marL="9058" marR="9058"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2,750</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10,076</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198</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a:t>
                      </a:r>
                    </a:p>
                  </a:txBody>
                  <a:tcPr marL="9058" marR="9058" marT="9060" marB="0" anchor="ctr">
                    <a:lnL>
                      <a:noFill/>
                    </a:lnL>
                    <a:lnR>
                      <a:noFill/>
                    </a:lnR>
                    <a:lnT>
                      <a:noFill/>
                    </a:lnT>
                    <a:lnB>
                      <a:noFill/>
                    </a:lnB>
                  </a:tcPr>
                </a:tc>
                <a:extLst>
                  <a:ext uri="{0D108BD9-81ED-4DB2-BD59-A6C34878D82A}">
                    <a16:rowId xmlns:a16="http://schemas.microsoft.com/office/drawing/2014/main" val="10004"/>
                  </a:ext>
                </a:extLst>
              </a:tr>
              <a:tr h="242821">
                <a:tc>
                  <a:txBody>
                    <a:bodyPr/>
                    <a:lstStyle/>
                    <a:p>
                      <a:pPr algn="l" fontAlgn="ctr"/>
                      <a:r>
                        <a:rPr lang="es-CO" sz="1200" b="0" i="0" u="none" strike="noStrike" dirty="0">
                          <a:effectLst/>
                          <a:latin typeface="Calibri" panose="020F0502020204030204" pitchFamily="34" charset="0"/>
                        </a:rPr>
                        <a:t>Cuentas por Cobrar Corto Plazo</a:t>
                      </a: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4,029</a:t>
                      </a:r>
                    </a:p>
                  </a:txBody>
                  <a:tcPr marL="9058" marR="9058" marT="906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1,985</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5,482</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103</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-27</a:t>
                      </a:r>
                    </a:p>
                  </a:txBody>
                  <a:tcPr marL="9058" marR="9058" marT="9060" marB="0" anchor="ctr">
                    <a:lnL>
                      <a:noFill/>
                    </a:lnL>
                    <a:lnR>
                      <a:noFill/>
                    </a:lnR>
                    <a:lnT>
                      <a:noFill/>
                    </a:lnT>
                    <a:lnB>
                      <a:noFill/>
                    </a:lnB>
                  </a:tcPr>
                </a:tc>
                <a:extLst>
                  <a:ext uri="{0D108BD9-81ED-4DB2-BD59-A6C34878D82A}">
                    <a16:rowId xmlns:a16="http://schemas.microsoft.com/office/drawing/2014/main" val="10005"/>
                  </a:ext>
                </a:extLst>
              </a:tr>
              <a:tr h="242821">
                <a:tc>
                  <a:txBody>
                    <a:bodyPr/>
                    <a:lstStyle/>
                    <a:p>
                      <a:pPr algn="l" fontAlgn="ctr"/>
                      <a:r>
                        <a:rPr lang="es-CO" sz="1200" b="0" i="0" u="none" strike="noStrike">
                          <a:effectLst/>
                          <a:latin typeface="Calibri" panose="020F0502020204030204" pitchFamily="34" charset="0"/>
                        </a:rPr>
                        <a:t>Anticipos y Saldo a Favor en Impuestos</a:t>
                      </a: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8,710</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19,118</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8,189</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-54</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1967">
                <a:tc>
                  <a:txBody>
                    <a:bodyPr/>
                    <a:lstStyle/>
                    <a:p>
                      <a:pPr algn="l" fontAlgn="ctr"/>
                      <a:r>
                        <a:rPr lang="es-CO" sz="1200" b="1" i="0" u="none" strike="noStrike">
                          <a:effectLst/>
                          <a:latin typeface="Calibri" panose="020F0502020204030204" pitchFamily="34" charset="0"/>
                        </a:rPr>
                        <a:t>TOTAL ACTIVO CORRIENTE</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27,728</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30,684</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30,863</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7"/>
                  </a:ext>
                </a:extLst>
              </a:tr>
              <a:tr h="191967">
                <a:tc>
                  <a:txBody>
                    <a:bodyPr/>
                    <a:lstStyle/>
                    <a:p>
                      <a:pPr algn="l" fontAlgn="ctr"/>
                      <a:endParaRPr lang="es-CO" sz="1200" b="1"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8"/>
                  </a:ext>
                </a:extLst>
              </a:tr>
              <a:tr h="191967">
                <a:tc>
                  <a:txBody>
                    <a:bodyPr/>
                    <a:lstStyle/>
                    <a:p>
                      <a:pPr algn="l" fontAlgn="ctr"/>
                      <a:r>
                        <a:rPr lang="es-CO" sz="1200" b="1" i="0" u="none" strike="noStrike" dirty="0">
                          <a:effectLst/>
                          <a:latin typeface="Calibri" panose="020F0502020204030204" pitchFamily="34" charset="0"/>
                        </a:rPr>
                        <a:t>ACTIVO NO CORRIENTE</a:t>
                      </a: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extLst>
                  <a:ext uri="{0D108BD9-81ED-4DB2-BD59-A6C34878D82A}">
                    <a16:rowId xmlns:a16="http://schemas.microsoft.com/office/drawing/2014/main" val="10009"/>
                  </a:ext>
                </a:extLst>
              </a:tr>
              <a:tr h="242821">
                <a:tc>
                  <a:txBody>
                    <a:bodyPr/>
                    <a:lstStyle/>
                    <a:p>
                      <a:pPr algn="l" fontAlgn="ctr"/>
                      <a:r>
                        <a:rPr lang="es-CO" sz="1200" b="0" i="0" u="none" strike="noStrike">
                          <a:effectLst/>
                          <a:latin typeface="Calibri" panose="020F0502020204030204" pitchFamily="34" charset="0"/>
                        </a:rPr>
                        <a:t>Cuentas por Cobrar Largo Plazo</a:t>
                      </a:r>
                    </a:p>
                  </a:txBody>
                  <a:tcPr marL="9058" marR="9058" marT="906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598 </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8" marR="9058" marT="9060" marB="0" anchor="ctr">
                    <a:lnL>
                      <a:noFill/>
                    </a:lnL>
                    <a:lnR>
                      <a:noFill/>
                    </a:lnR>
                    <a:lnT>
                      <a:noFill/>
                    </a:lnT>
                    <a:lnB>
                      <a:noFill/>
                    </a:lnB>
                  </a:tcPr>
                </a:tc>
                <a:extLst>
                  <a:ext uri="{0D108BD9-81ED-4DB2-BD59-A6C34878D82A}">
                    <a16:rowId xmlns:a16="http://schemas.microsoft.com/office/drawing/2014/main" val="10010"/>
                  </a:ext>
                </a:extLst>
              </a:tr>
              <a:tr h="242821">
                <a:tc>
                  <a:txBody>
                    <a:bodyPr/>
                    <a:lstStyle/>
                    <a:p>
                      <a:pPr algn="l" fontAlgn="ctr"/>
                      <a:r>
                        <a:rPr lang="es-CO" sz="1200" b="0" i="0" u="none" strike="noStrike">
                          <a:effectLst/>
                          <a:latin typeface="Calibri" panose="020F0502020204030204" pitchFamily="34" charset="0"/>
                        </a:rPr>
                        <a:t>Deterioro</a:t>
                      </a: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42821">
                <a:tc>
                  <a:txBody>
                    <a:bodyPr/>
                    <a:lstStyle/>
                    <a:p>
                      <a:pPr algn="l" fontAlgn="ctr"/>
                      <a:r>
                        <a:rPr lang="es-CO" sz="1200" b="0" i="0" u="none" strike="noStrike">
                          <a:effectLst/>
                          <a:latin typeface="Calibri" panose="020F0502020204030204" pitchFamily="34" charset="0"/>
                        </a:rPr>
                        <a:t>Total Cuenta por Cobrar Largo Plazo</a:t>
                      </a:r>
                    </a:p>
                  </a:txBody>
                  <a:tcPr marL="9058" marR="9058"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ES" sz="1200" b="1" i="0" u="none" strike="noStrike" dirty="0">
                          <a:effectLst/>
                          <a:latin typeface="Calibri" panose="020F0502020204030204" pitchFamily="34" charset="0"/>
                        </a:rPr>
                        <a:t>0</a:t>
                      </a:r>
                      <a:endParaRPr lang="es-CO" sz="1200" b="1" i="0" u="none" strike="noStrike" dirty="0">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1967">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3"/>
                  </a:ext>
                </a:extLst>
              </a:tr>
              <a:tr h="242821">
                <a:tc>
                  <a:txBody>
                    <a:bodyPr/>
                    <a:lstStyle/>
                    <a:p>
                      <a:pPr algn="l" fontAlgn="ctr"/>
                      <a:r>
                        <a:rPr lang="es-CO" sz="1200" b="0" i="0" u="none" strike="noStrike">
                          <a:effectLst/>
                          <a:latin typeface="Calibri" panose="020F0502020204030204" pitchFamily="34" charset="0"/>
                        </a:rPr>
                        <a:t>Propiedades, Planta y equipo</a:t>
                      </a: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456</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488</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438</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a:t>
                      </a:r>
                    </a:p>
                  </a:txBody>
                  <a:tcPr marL="9058" marR="9058" marT="9060" marB="0" anchor="ctr">
                    <a:lnL>
                      <a:noFill/>
                    </a:lnL>
                    <a:lnR>
                      <a:noFill/>
                    </a:lnR>
                    <a:lnT>
                      <a:noFill/>
                    </a:lnT>
                    <a:lnB>
                      <a:noFill/>
                    </a:lnB>
                  </a:tcPr>
                </a:tc>
                <a:extLst>
                  <a:ext uri="{0D108BD9-81ED-4DB2-BD59-A6C34878D82A}">
                    <a16:rowId xmlns:a16="http://schemas.microsoft.com/office/drawing/2014/main" val="10014"/>
                  </a:ext>
                </a:extLst>
              </a:tr>
              <a:tr h="242821">
                <a:tc>
                  <a:txBody>
                    <a:bodyPr/>
                    <a:lstStyle/>
                    <a:p>
                      <a:pPr algn="l" fontAlgn="ctr"/>
                      <a:r>
                        <a:rPr lang="es-CO" sz="1200" b="0" i="0" u="none" strike="noStrike">
                          <a:effectLst/>
                          <a:latin typeface="Calibri" panose="020F0502020204030204" pitchFamily="34" charset="0"/>
                        </a:rPr>
                        <a:t>Otros Activos (Intangibles)</a:t>
                      </a: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2,665</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1,578</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2,385</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69</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a:t>
                      </a:r>
                    </a:p>
                  </a:txBody>
                  <a:tcPr marL="9058" marR="9058"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42821">
                <a:tc>
                  <a:txBody>
                    <a:bodyPr/>
                    <a:lstStyle/>
                    <a:p>
                      <a:pPr algn="l" fontAlgn="ctr"/>
                      <a:r>
                        <a:rPr lang="es-CO" sz="1200" b="1" i="0" u="none" strike="noStrike">
                          <a:effectLst/>
                          <a:latin typeface="Calibri" panose="020F0502020204030204" pitchFamily="34" charset="0"/>
                        </a:rPr>
                        <a:t>TOTAL ACTIVO NO CORRIENTE</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3,121</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2,067</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2,822</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14</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a:t>
                      </a: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6"/>
                  </a:ext>
                </a:extLst>
              </a:tr>
              <a:tr h="191967">
                <a:tc>
                  <a:txBody>
                    <a:bodyPr/>
                    <a:lstStyle/>
                    <a:p>
                      <a:pPr algn="l" fontAlgn="ctr"/>
                      <a:endParaRPr lang="es-CO" sz="1200" b="1"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058" marR="9058"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9331">
                <a:tc>
                  <a:txBody>
                    <a:bodyPr/>
                    <a:lstStyle/>
                    <a:p>
                      <a:pPr algn="l" fontAlgn="ctr"/>
                      <a:r>
                        <a:rPr lang="es-CO" sz="1200" b="1" i="0" u="none" strike="noStrike">
                          <a:effectLst/>
                          <a:latin typeface="Calibri" panose="020F0502020204030204" pitchFamily="34" charset="0"/>
                        </a:rPr>
                        <a:t>TOTAL ACTIVO</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30,849</a:t>
                      </a:r>
                    </a:p>
                  </a:txBody>
                  <a:tcPr marL="9058" marR="9058"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32,751</a:t>
                      </a:r>
                    </a:p>
                  </a:txBody>
                  <a:tcPr marL="9058" marR="9058"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9058" marR="9058"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9058" marR="9058"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058" marR="9058" marT="906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-8</a:t>
                      </a:r>
                    </a:p>
                  </a:txBody>
                  <a:tcPr marL="9058" marR="9058"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8"/>
                  </a:ext>
                </a:extLst>
              </a:tr>
            </a:tbl>
          </a:graphicData>
        </a:graphic>
      </p:graphicFrame>
      <p:sp>
        <p:nvSpPr>
          <p:cNvPr id="11" name="Botón de acción: ir hacia delante o siguiente 10">
            <a:hlinkClick r:id="rId2" action="ppaction://hlinksldjump" highlightClick="1"/>
            <a:extLst>
              <a:ext uri="{FF2B5EF4-FFF2-40B4-BE49-F238E27FC236}">
                <a16:creationId xmlns:a16="http://schemas.microsoft.com/office/drawing/2014/main" id="{45954ABC-10C0-4C99-B024-856855AB7033}"/>
              </a:ext>
            </a:extLst>
          </p:cNvPr>
          <p:cNvSpPr/>
          <p:nvPr/>
        </p:nvSpPr>
        <p:spPr>
          <a:xfrm>
            <a:off x="3440113" y="2416176"/>
            <a:ext cx="203200"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2" action="ppaction://hlinksldjump" highlightClick="1"/>
            <a:extLst>
              <a:ext uri="{FF2B5EF4-FFF2-40B4-BE49-F238E27FC236}">
                <a16:creationId xmlns:a16="http://schemas.microsoft.com/office/drawing/2014/main" id="{D00A267A-A8B5-44A0-8479-B4A1DC047B6B}"/>
              </a:ext>
            </a:extLst>
          </p:cNvPr>
          <p:cNvSpPr/>
          <p:nvPr/>
        </p:nvSpPr>
        <p:spPr>
          <a:xfrm>
            <a:off x="3917951" y="2657475"/>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2" action="ppaction://hlinksldjump" highlightClick="1"/>
            <a:extLst>
              <a:ext uri="{FF2B5EF4-FFF2-40B4-BE49-F238E27FC236}">
                <a16:creationId xmlns:a16="http://schemas.microsoft.com/office/drawing/2014/main" id="{94735954-81E1-40AC-AC08-21F0A5ABBADC}"/>
              </a:ext>
            </a:extLst>
          </p:cNvPr>
          <p:cNvSpPr/>
          <p:nvPr/>
        </p:nvSpPr>
        <p:spPr>
          <a:xfrm>
            <a:off x="4840289" y="2905126"/>
            <a:ext cx="200025"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6390" name="Imagen 8">
            <a:hlinkClick r:id="rId3" action="ppaction://hlinksldjump"/>
            <a:extLst>
              <a:ext uri="{FF2B5EF4-FFF2-40B4-BE49-F238E27FC236}">
                <a16:creationId xmlns:a16="http://schemas.microsoft.com/office/drawing/2014/main" id="{42CF6F4D-D418-433B-9C52-FB46A15D93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4976" y="3160714"/>
            <a:ext cx="2063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otón de acción: ir hacia delante o siguiente 14">
            <a:hlinkClick r:id="rId3" action="ppaction://hlinksldjump" highlightClick="1"/>
            <a:extLst>
              <a:ext uri="{FF2B5EF4-FFF2-40B4-BE49-F238E27FC236}">
                <a16:creationId xmlns:a16="http://schemas.microsoft.com/office/drawing/2014/main" id="{24721BAB-6B90-48A5-8311-16DA884EC219}"/>
              </a:ext>
            </a:extLst>
          </p:cNvPr>
          <p:cNvSpPr/>
          <p:nvPr/>
        </p:nvSpPr>
        <p:spPr>
          <a:xfrm>
            <a:off x="4462464" y="4714876"/>
            <a:ext cx="23812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rId5" action="ppaction://hlinksldjump" highlightClick="1"/>
            <a:extLst>
              <a:ext uri="{FF2B5EF4-FFF2-40B4-BE49-F238E27FC236}">
                <a16:creationId xmlns:a16="http://schemas.microsoft.com/office/drawing/2014/main" id="{DFF68C0D-5C8C-4CF0-A6EC-FF9F8F7F8B98}"/>
              </a:ext>
            </a:extLst>
          </p:cNvPr>
          <p:cNvSpPr/>
          <p:nvPr/>
        </p:nvSpPr>
        <p:spPr>
          <a:xfrm>
            <a:off x="4103689" y="5132389"/>
            <a:ext cx="206375"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5" action="ppaction://hlinksldjump" highlightClick="1"/>
            <a:extLst>
              <a:ext uri="{FF2B5EF4-FFF2-40B4-BE49-F238E27FC236}">
                <a16:creationId xmlns:a16="http://schemas.microsoft.com/office/drawing/2014/main" id="{14C2E2DE-3DD8-4314-AC7C-3CC401045DAF}"/>
              </a:ext>
            </a:extLst>
          </p:cNvPr>
          <p:cNvSpPr/>
          <p:nvPr/>
        </p:nvSpPr>
        <p:spPr>
          <a:xfrm>
            <a:off x="3941763" y="5384800"/>
            <a:ext cx="239712" cy="10318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5" action="ppaction://hlinksldjump" highlightClick="1"/>
            <a:extLst>
              <a:ext uri="{FF2B5EF4-FFF2-40B4-BE49-F238E27FC236}">
                <a16:creationId xmlns:a16="http://schemas.microsoft.com/office/drawing/2014/main" id="{F43C6DFA-5E03-433D-964D-49D23C4B6751}"/>
              </a:ext>
            </a:extLst>
          </p:cNvPr>
          <p:cNvSpPr/>
          <p:nvPr/>
        </p:nvSpPr>
        <p:spPr>
          <a:xfrm>
            <a:off x="4670426" y="3409950"/>
            <a:ext cx="200025" cy="10318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8" name="Imagen 7">
            <a:extLst>
              <a:ext uri="{FF2B5EF4-FFF2-40B4-BE49-F238E27FC236}">
                <a16:creationId xmlns:a16="http://schemas.microsoft.com/office/drawing/2014/main" id="{7BC28A4A-F97A-41C3-ABEE-B493207784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0" name="Imagen 5">
            <a:extLst>
              <a:ext uri="{FF2B5EF4-FFF2-40B4-BE49-F238E27FC236}">
                <a16:creationId xmlns:a16="http://schemas.microsoft.com/office/drawing/2014/main" id="{760EC4A5-52AC-4E81-9E83-4A8D968CE2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24" name="Rectángulo 23">
            <a:extLst>
              <a:ext uri="{FF2B5EF4-FFF2-40B4-BE49-F238E27FC236}">
                <a16:creationId xmlns:a16="http://schemas.microsoft.com/office/drawing/2014/main" id="{80150DC9-549B-471A-A7D6-55CF618A37F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5" name="CuadroTexto 24">
            <a:extLst>
              <a:ext uri="{FF2B5EF4-FFF2-40B4-BE49-F238E27FC236}">
                <a16:creationId xmlns:a16="http://schemas.microsoft.com/office/drawing/2014/main" id="{8440F446-0FB8-47E2-B932-064D5E700C5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B99033B3-3113-4E23-9020-3BE9A1942AD6}"/>
              </a:ext>
            </a:extLst>
          </p:cNvPr>
          <p:cNvSpPr txBox="1">
            <a:spLocks/>
          </p:cNvSpPr>
          <p:nvPr/>
        </p:nvSpPr>
        <p:spPr>
          <a:xfrm>
            <a:off x="2913063" y="433382"/>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400" b="1" dirty="0">
                <a:solidFill>
                  <a:srgbClr val="000A8B"/>
                </a:solidFill>
                <a:latin typeface="+mn-lt"/>
                <a:ea typeface="+mn-ea"/>
                <a:cs typeface="Lato Regular"/>
              </a:rPr>
              <a:t>ESTADO DE SITUACION FINANCIERA INDIVIDUAL</a:t>
            </a:r>
          </a:p>
          <a:p>
            <a:pPr algn="ctr">
              <a:defRPr/>
            </a:pPr>
            <a:r>
              <a:rPr lang="es-CO" sz="1100" b="1" dirty="0">
                <a:solidFill>
                  <a:srgbClr val="000A8B"/>
                </a:solidFill>
                <a:latin typeface="+mn-lt"/>
                <a:ea typeface="+mn-ea"/>
                <a:cs typeface="Lato Regular"/>
              </a:rPr>
              <a:t>AL 31 DE JULIO DE 2020 Y 31 DE JULIO DE 2019</a:t>
            </a:r>
          </a:p>
          <a:p>
            <a:pPr algn="ctr">
              <a:defRPr/>
            </a:pPr>
            <a:r>
              <a:rPr lang="es-CO" sz="1100" b="1" dirty="0">
                <a:solidFill>
                  <a:srgbClr val="000A8B"/>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4090CD53-FF64-4113-B184-7D3186C078B7}"/>
              </a:ext>
            </a:extLst>
          </p:cNvPr>
          <p:cNvGraphicFramePr>
            <a:graphicFrameLocks noGrp="1"/>
          </p:cNvGraphicFramePr>
          <p:nvPr/>
        </p:nvGraphicFramePr>
        <p:xfrm>
          <a:off x="2201863" y="1579564"/>
          <a:ext cx="7548563" cy="4537079"/>
        </p:xfrm>
        <a:graphic>
          <a:graphicData uri="http://schemas.openxmlformats.org/drawingml/2006/table">
            <a:tbl>
              <a:tblPr/>
              <a:tblGrid>
                <a:gridCol w="2613170">
                  <a:extLst>
                    <a:ext uri="{9D8B030D-6E8A-4147-A177-3AD203B41FA5}">
                      <a16:colId xmlns:a16="http://schemas.microsoft.com/office/drawing/2014/main" val="20000"/>
                    </a:ext>
                  </a:extLst>
                </a:gridCol>
                <a:gridCol w="1042054">
                  <a:extLst>
                    <a:ext uri="{9D8B030D-6E8A-4147-A177-3AD203B41FA5}">
                      <a16:colId xmlns:a16="http://schemas.microsoft.com/office/drawing/2014/main" val="20001"/>
                    </a:ext>
                  </a:extLst>
                </a:gridCol>
                <a:gridCol w="86588">
                  <a:extLst>
                    <a:ext uri="{9D8B030D-6E8A-4147-A177-3AD203B41FA5}">
                      <a16:colId xmlns:a16="http://schemas.microsoft.com/office/drawing/2014/main" val="20002"/>
                    </a:ext>
                  </a:extLst>
                </a:gridCol>
                <a:gridCol w="1039048">
                  <a:extLst>
                    <a:ext uri="{9D8B030D-6E8A-4147-A177-3AD203B41FA5}">
                      <a16:colId xmlns:a16="http://schemas.microsoft.com/office/drawing/2014/main" val="20003"/>
                    </a:ext>
                  </a:extLst>
                </a:gridCol>
                <a:gridCol w="86588">
                  <a:extLst>
                    <a:ext uri="{9D8B030D-6E8A-4147-A177-3AD203B41FA5}">
                      <a16:colId xmlns:a16="http://schemas.microsoft.com/office/drawing/2014/main" val="20004"/>
                    </a:ext>
                  </a:extLst>
                </a:gridCol>
                <a:gridCol w="948820">
                  <a:extLst>
                    <a:ext uri="{9D8B030D-6E8A-4147-A177-3AD203B41FA5}">
                      <a16:colId xmlns:a16="http://schemas.microsoft.com/office/drawing/2014/main" val="20005"/>
                    </a:ext>
                  </a:extLst>
                </a:gridCol>
                <a:gridCol w="43842">
                  <a:extLst>
                    <a:ext uri="{9D8B030D-6E8A-4147-A177-3AD203B41FA5}">
                      <a16:colId xmlns:a16="http://schemas.microsoft.com/office/drawing/2014/main" val="20006"/>
                    </a:ext>
                  </a:extLst>
                </a:gridCol>
                <a:gridCol w="844228">
                  <a:extLst>
                    <a:ext uri="{9D8B030D-6E8A-4147-A177-3AD203B41FA5}">
                      <a16:colId xmlns:a16="http://schemas.microsoft.com/office/drawing/2014/main" val="20007"/>
                    </a:ext>
                  </a:extLst>
                </a:gridCol>
                <a:gridCol w="74217">
                  <a:extLst>
                    <a:ext uri="{9D8B030D-6E8A-4147-A177-3AD203B41FA5}">
                      <a16:colId xmlns:a16="http://schemas.microsoft.com/office/drawing/2014/main" val="20008"/>
                    </a:ext>
                  </a:extLst>
                </a:gridCol>
                <a:gridCol w="770008">
                  <a:extLst>
                    <a:ext uri="{9D8B030D-6E8A-4147-A177-3AD203B41FA5}">
                      <a16:colId xmlns:a16="http://schemas.microsoft.com/office/drawing/2014/main" val="20009"/>
                    </a:ext>
                  </a:extLst>
                </a:gridCol>
              </a:tblGrid>
              <a:tr h="562196">
                <a:tc>
                  <a:txBody>
                    <a:bodyPr/>
                    <a:lstStyle/>
                    <a:p>
                      <a:pPr algn="ctr" fontAlgn="ctr"/>
                      <a:r>
                        <a:rPr lang="es-CO" sz="1200" b="1" i="0" u="none" strike="noStrike">
                          <a:effectLst/>
                          <a:latin typeface="Calibri" panose="020F0502020204030204" pitchFamily="34" charset="0"/>
                        </a:rPr>
                        <a:t>PASIVO</a:t>
                      </a:r>
                    </a:p>
                  </a:txBody>
                  <a:tcPr marL="9219" marR="9219" marT="9217"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31-Julio-2020</a:t>
                      </a:r>
                    </a:p>
                  </a:txBody>
                  <a:tcPr marL="9219" marR="9219" marT="921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31-Julio-2019</a:t>
                      </a:r>
                    </a:p>
                  </a:txBody>
                  <a:tcPr marL="9219" marR="9219" marT="921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219" marR="9219" marT="921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Julio 2020 - 2019</a:t>
                      </a:r>
                    </a:p>
                  </a:txBody>
                  <a:tcPr marL="9219" marR="9219" marT="921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 - Dic 2020-2019</a:t>
                      </a:r>
                    </a:p>
                  </a:txBody>
                  <a:tcPr marL="9219" marR="9219" marT="9217"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0"/>
                  </a:ext>
                </a:extLst>
              </a:tr>
              <a:tr h="246998">
                <a:tc>
                  <a:txBody>
                    <a:bodyPr/>
                    <a:lstStyle/>
                    <a:p>
                      <a:pPr algn="l" fontAlgn="ctr"/>
                      <a:r>
                        <a:rPr lang="es-CO" sz="1200" b="1" i="0" u="none" strike="noStrike">
                          <a:effectLst/>
                          <a:latin typeface="Calibri" panose="020F0502020204030204" pitchFamily="34" charset="0"/>
                        </a:rPr>
                        <a:t>PASIVO CORRIENTE</a:t>
                      </a: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46998">
                <a:tc>
                  <a:txBody>
                    <a:bodyPr/>
                    <a:lstStyle/>
                    <a:p>
                      <a:pPr algn="l" fontAlgn="ctr"/>
                      <a:r>
                        <a:rPr lang="es-CO" sz="1200" b="0" i="0" u="none" strike="noStrike">
                          <a:effectLst/>
                          <a:latin typeface="Calibri" panose="020F0502020204030204" pitchFamily="34" charset="0"/>
                        </a:rPr>
                        <a:t>Cuentas por Pagar</a:t>
                      </a: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2,859</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3,308</a:t>
                      </a:r>
                    </a:p>
                  </a:txBody>
                  <a:tcPr marL="9219" marR="9219" marT="9217"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3,166</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-14</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a:t>
                      </a:r>
                    </a:p>
                  </a:txBody>
                  <a:tcPr marL="9219" marR="9219" marT="9217" marB="0" anchor="ctr">
                    <a:lnL>
                      <a:noFill/>
                    </a:lnL>
                    <a:lnR>
                      <a:noFill/>
                    </a:lnR>
                    <a:lnT>
                      <a:noFill/>
                    </a:lnT>
                    <a:lnB>
                      <a:noFill/>
                    </a:lnB>
                  </a:tcPr>
                </a:tc>
                <a:extLst>
                  <a:ext uri="{0D108BD9-81ED-4DB2-BD59-A6C34878D82A}">
                    <a16:rowId xmlns:a16="http://schemas.microsoft.com/office/drawing/2014/main" val="10002"/>
                  </a:ext>
                </a:extLst>
              </a:tr>
              <a:tr h="246998">
                <a:tc>
                  <a:txBody>
                    <a:bodyPr/>
                    <a:lstStyle/>
                    <a:p>
                      <a:pPr algn="l" fontAlgn="ctr"/>
                      <a:r>
                        <a:rPr lang="es-CO" sz="1200" b="0" i="0" u="none" strike="noStrike" dirty="0">
                          <a:effectLst/>
                          <a:latin typeface="Calibri" panose="020F0502020204030204" pitchFamily="34" charset="0"/>
                        </a:rPr>
                        <a:t>Beneficios a los empleados Corto Plazo</a:t>
                      </a: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2,112</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1,965</a:t>
                      </a:r>
                    </a:p>
                  </a:txBody>
                  <a:tcPr marL="9219" marR="9219" marT="9217"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2,541</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a:t>
                      </a:r>
                    </a:p>
                  </a:txBody>
                  <a:tcPr marL="9219" marR="9219" marT="9217" marB="0" anchor="ctr">
                    <a:lnL>
                      <a:noFill/>
                    </a:lnL>
                    <a:lnR>
                      <a:noFill/>
                    </a:lnR>
                    <a:lnT>
                      <a:noFill/>
                    </a:lnT>
                    <a:lnB>
                      <a:noFill/>
                    </a:lnB>
                  </a:tcPr>
                </a:tc>
                <a:extLst>
                  <a:ext uri="{0D108BD9-81ED-4DB2-BD59-A6C34878D82A}">
                    <a16:rowId xmlns:a16="http://schemas.microsoft.com/office/drawing/2014/main" val="10003"/>
                  </a:ext>
                </a:extLst>
              </a:tr>
              <a:tr h="246998">
                <a:tc>
                  <a:txBody>
                    <a:bodyPr/>
                    <a:lstStyle/>
                    <a:p>
                      <a:pPr algn="l" fontAlgn="ctr"/>
                      <a:r>
                        <a:rPr lang="es-CO" sz="1200" b="0" i="0" u="none" strike="noStrike">
                          <a:effectLst/>
                          <a:latin typeface="Calibri" panose="020F0502020204030204" pitchFamily="34" charset="0"/>
                        </a:rPr>
                        <a:t>Provisiones</a:t>
                      </a: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9219" marR="9219" marT="9217"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197</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117</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9" marR="9219" marT="9217" marB="0" anchor="ctr">
                    <a:lnL>
                      <a:noFill/>
                    </a:lnL>
                    <a:lnR>
                      <a:noFill/>
                    </a:lnR>
                    <a:lnT>
                      <a:noFill/>
                    </a:lnT>
                    <a:lnB>
                      <a:noFill/>
                    </a:lnB>
                  </a:tcPr>
                </a:tc>
                <a:extLst>
                  <a:ext uri="{0D108BD9-81ED-4DB2-BD59-A6C34878D82A}">
                    <a16:rowId xmlns:a16="http://schemas.microsoft.com/office/drawing/2014/main" val="10004"/>
                  </a:ext>
                </a:extLst>
              </a:tr>
              <a:tr h="246998">
                <a:tc>
                  <a:txBody>
                    <a:bodyPr/>
                    <a:lstStyle/>
                    <a:p>
                      <a:pPr algn="l" fontAlgn="ctr"/>
                      <a:r>
                        <a:rPr lang="es-CO" sz="1200" b="0" i="0" u="none" strike="noStrike">
                          <a:effectLst/>
                          <a:latin typeface="Calibri" panose="020F0502020204030204" pitchFamily="34" charset="0"/>
                        </a:rPr>
                        <a:t>Otros pasivos</a:t>
                      </a: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6,645</a:t>
                      </a:r>
                    </a:p>
                  </a:txBody>
                  <a:tcPr marL="9219" marR="9219" marT="921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7,199</a:t>
                      </a:r>
                    </a:p>
                  </a:txBody>
                  <a:tcPr marL="9219" marR="9219" marT="921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6,815</a:t>
                      </a:r>
                    </a:p>
                  </a:txBody>
                  <a:tcPr marL="9219" marR="9219" marT="921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a:t>
                      </a:r>
                    </a:p>
                  </a:txBody>
                  <a:tcPr marL="9219" marR="9219" marT="921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9219" marR="9219" marT="9217"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46998">
                <a:tc>
                  <a:txBody>
                    <a:bodyPr/>
                    <a:lstStyle/>
                    <a:p>
                      <a:pPr algn="l" fontAlgn="ctr"/>
                      <a:r>
                        <a:rPr lang="es-CO" sz="1200" b="1" i="0" u="none" strike="noStrike">
                          <a:effectLst/>
                          <a:latin typeface="Calibri" panose="020F0502020204030204" pitchFamily="34" charset="0"/>
                        </a:rPr>
                        <a:t>TOTAL PASIVO CORRIENTE</a:t>
                      </a:r>
                    </a:p>
                  </a:txBody>
                  <a:tcPr marL="9219" marR="9219" marT="9217"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11,812</a:t>
                      </a:r>
                    </a:p>
                  </a:txBody>
                  <a:tcPr marL="9219" marR="9219" marT="92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12,562</a:t>
                      </a:r>
                    </a:p>
                  </a:txBody>
                  <a:tcPr marL="9219" marR="9219" marT="92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9219" marR="9219" marT="92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12,719</a:t>
                      </a:r>
                    </a:p>
                  </a:txBody>
                  <a:tcPr marL="9219" marR="9219" marT="92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-6</a:t>
                      </a:r>
                    </a:p>
                  </a:txBody>
                  <a:tcPr marL="9219" marR="9219" marT="92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-7</a:t>
                      </a:r>
                    </a:p>
                  </a:txBody>
                  <a:tcPr marL="9219" marR="9219" marT="92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3544">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9" marR="9219" marT="92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9" marR="9219" marT="921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3544">
                <a:tc>
                  <a:txBody>
                    <a:bodyPr/>
                    <a:lstStyle/>
                    <a:p>
                      <a:pPr algn="l" fontAlgn="ctr"/>
                      <a:r>
                        <a:rPr lang="es-CO" sz="1200" b="1" i="0" u="none" strike="noStrike">
                          <a:effectLst/>
                          <a:latin typeface="Calibri" panose="020F0502020204030204" pitchFamily="34" charset="0"/>
                        </a:rPr>
                        <a:t>TOTAL PASIVO</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11,812</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12,562</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12,719</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-7</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8"/>
                  </a:ext>
                </a:extLst>
              </a:tr>
              <a:tr h="192097">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9"/>
                  </a:ext>
                </a:extLst>
              </a:tr>
              <a:tr h="246998">
                <a:tc>
                  <a:txBody>
                    <a:bodyPr/>
                    <a:lstStyle/>
                    <a:p>
                      <a:pPr algn="ctr" fontAlgn="ctr"/>
                      <a:r>
                        <a:rPr lang="es-CO" sz="1200" b="1" i="0" u="none" strike="noStrike">
                          <a:effectLst/>
                          <a:latin typeface="Calibri" panose="020F0502020204030204" pitchFamily="34" charset="0"/>
                        </a:rPr>
                        <a:t>PATRIMONIO</a:t>
                      </a: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extLst>
                  <a:ext uri="{0D108BD9-81ED-4DB2-BD59-A6C34878D82A}">
                    <a16:rowId xmlns:a16="http://schemas.microsoft.com/office/drawing/2014/main" val="10010"/>
                  </a:ext>
                </a:extLst>
              </a:tr>
              <a:tr h="246998">
                <a:tc>
                  <a:txBody>
                    <a:bodyPr/>
                    <a:lstStyle/>
                    <a:p>
                      <a:pPr algn="l" fontAlgn="ctr"/>
                      <a:r>
                        <a:rPr lang="es-CO" sz="1200" b="0" i="0" u="none" strike="noStrike">
                          <a:effectLst/>
                          <a:latin typeface="Calibri" panose="020F0502020204030204" pitchFamily="34" charset="0"/>
                        </a:rPr>
                        <a:t>Capital Suscrito y Pagado</a:t>
                      </a: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9219" marR="9219" marT="9217"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 </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9" marR="9219" marT="9217" marB="0" anchor="ctr">
                    <a:lnL>
                      <a:noFill/>
                    </a:lnL>
                    <a:lnR>
                      <a:noFill/>
                    </a:lnR>
                    <a:lnT>
                      <a:noFill/>
                    </a:lnT>
                    <a:lnB>
                      <a:noFill/>
                    </a:lnB>
                  </a:tcPr>
                </a:tc>
                <a:extLst>
                  <a:ext uri="{0D108BD9-81ED-4DB2-BD59-A6C34878D82A}">
                    <a16:rowId xmlns:a16="http://schemas.microsoft.com/office/drawing/2014/main" val="10011"/>
                  </a:ext>
                </a:extLst>
              </a:tr>
              <a:tr h="246998">
                <a:tc>
                  <a:txBody>
                    <a:bodyPr/>
                    <a:lstStyle/>
                    <a:p>
                      <a:pPr algn="l" fontAlgn="ctr"/>
                      <a:r>
                        <a:rPr lang="es-CO" sz="1200" b="0" i="0" u="none" strike="noStrike">
                          <a:effectLst/>
                          <a:latin typeface="Calibri" panose="020F0502020204030204" pitchFamily="34" charset="0"/>
                        </a:rPr>
                        <a:t>Reservas</a:t>
                      </a: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901</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9219" marR="9219" marT="9217"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 </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 </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52</a:t>
                      </a:r>
                    </a:p>
                  </a:txBody>
                  <a:tcPr marL="9219" marR="9219" marT="9217" marB="0" anchor="ctr">
                    <a:lnL>
                      <a:noFill/>
                    </a:lnL>
                    <a:lnR>
                      <a:noFill/>
                    </a:lnR>
                    <a:lnT>
                      <a:noFill/>
                    </a:lnT>
                    <a:lnB>
                      <a:noFill/>
                    </a:lnB>
                  </a:tcPr>
                </a:tc>
                <a:extLst>
                  <a:ext uri="{0D108BD9-81ED-4DB2-BD59-A6C34878D82A}">
                    <a16:rowId xmlns:a16="http://schemas.microsoft.com/office/drawing/2014/main" val="10012"/>
                  </a:ext>
                </a:extLst>
              </a:tr>
              <a:tr h="239625">
                <a:tc>
                  <a:txBody>
                    <a:bodyPr/>
                    <a:lstStyle/>
                    <a:p>
                      <a:pPr algn="l" fontAlgn="ctr"/>
                      <a:r>
                        <a:rPr lang="es-CO" sz="1200" b="0" i="0" u="none" strike="noStrike">
                          <a:effectLst/>
                          <a:latin typeface="Calibri" panose="020F0502020204030204" pitchFamily="34" charset="0"/>
                        </a:rPr>
                        <a:t>Resultados Ejercicio Anterior                                </a:t>
                      </a: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9" marR="9219" marT="9217"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(126)</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 </a:t>
                      </a:r>
                    </a:p>
                  </a:txBody>
                  <a:tcPr marL="9219" marR="9219" marT="9217"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9219" marR="9219" marT="9217" marB="0" anchor="ctr">
                    <a:lnL>
                      <a:noFill/>
                    </a:lnL>
                    <a:lnR>
                      <a:noFill/>
                    </a:lnR>
                    <a:lnT>
                      <a:noFill/>
                    </a:lnT>
                    <a:lnB>
                      <a:noFill/>
                    </a:lnB>
                  </a:tcPr>
                </a:tc>
                <a:extLst>
                  <a:ext uri="{0D108BD9-81ED-4DB2-BD59-A6C34878D82A}">
                    <a16:rowId xmlns:a16="http://schemas.microsoft.com/office/drawing/2014/main" val="10013"/>
                  </a:ext>
                </a:extLst>
              </a:tr>
              <a:tr h="246998">
                <a:tc>
                  <a:txBody>
                    <a:bodyPr/>
                    <a:lstStyle/>
                    <a:p>
                      <a:pPr algn="l" fontAlgn="ctr"/>
                      <a:r>
                        <a:rPr lang="es-CO" sz="1200" b="0" i="0" u="none" strike="noStrike">
                          <a:effectLst/>
                          <a:latin typeface="Calibri" panose="020F0502020204030204" pitchFamily="34" charset="0"/>
                        </a:rPr>
                        <a:t>Resultado del ejercicio</a:t>
                      </a: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832</a:t>
                      </a:r>
                    </a:p>
                  </a:txBody>
                  <a:tcPr marL="9219" marR="9219" marT="921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2,290 </a:t>
                      </a:r>
                    </a:p>
                  </a:txBody>
                  <a:tcPr marL="9219" marR="9219" marT="921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3,068 </a:t>
                      </a:r>
                    </a:p>
                  </a:txBody>
                  <a:tcPr marL="9219" marR="9219" marT="921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-64</a:t>
                      </a:r>
                    </a:p>
                  </a:txBody>
                  <a:tcPr marL="9219" marR="9219" marT="921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-73</a:t>
                      </a:r>
                    </a:p>
                  </a:txBody>
                  <a:tcPr marL="9219" marR="9219" marT="9217"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46998">
                <a:tc>
                  <a:txBody>
                    <a:bodyPr/>
                    <a:lstStyle/>
                    <a:p>
                      <a:pPr algn="l" fontAlgn="ctr"/>
                      <a:r>
                        <a:rPr lang="es-CO" sz="1200" b="1" i="0" u="none" strike="noStrike">
                          <a:effectLst/>
                          <a:latin typeface="Calibri" panose="020F0502020204030204" pitchFamily="34" charset="0"/>
                        </a:rPr>
                        <a:t>TOTAL PATRIMONIO</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19,038</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20,189</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20,967</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-6</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5"/>
                  </a:ext>
                </a:extLst>
              </a:tr>
              <a:tr h="192097">
                <a:tc>
                  <a:txBody>
                    <a:bodyPr/>
                    <a:lstStyle/>
                    <a:p>
                      <a:pPr algn="l"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9219" marR="9219" marT="9217"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46998">
                <a:tc>
                  <a:txBody>
                    <a:bodyPr/>
                    <a:lstStyle/>
                    <a:p>
                      <a:pPr algn="l" fontAlgn="ctr"/>
                      <a:r>
                        <a:rPr lang="es-CO" sz="1200" b="1" i="0" u="none" strike="noStrike">
                          <a:effectLst/>
                          <a:latin typeface="Calibri" panose="020F0502020204030204" pitchFamily="34" charset="0"/>
                        </a:rPr>
                        <a:t>TOTAL PASIVO Y PATRIMONIO</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30,849</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32,751</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33,685</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-9</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9219" marR="9219" marT="9217"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-8</a:t>
                      </a:r>
                    </a:p>
                  </a:txBody>
                  <a:tcPr marL="9219" marR="9219" marT="9217"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7"/>
                  </a:ext>
                </a:extLst>
              </a:tr>
            </a:tbl>
          </a:graphicData>
        </a:graphic>
      </p:graphicFrame>
      <p:sp>
        <p:nvSpPr>
          <p:cNvPr id="10" name="Botón de acción: ir hacia delante o siguiente 9">
            <a:hlinkClick r:id="rId2" action="ppaction://hlinksldjump" highlightClick="1"/>
            <a:extLst>
              <a:ext uri="{FF2B5EF4-FFF2-40B4-BE49-F238E27FC236}">
                <a16:creationId xmlns:a16="http://schemas.microsoft.com/office/drawing/2014/main" id="{6E0EF44D-48E8-4D82-A22C-B002D25FBA4E}"/>
              </a:ext>
            </a:extLst>
          </p:cNvPr>
          <p:cNvSpPr/>
          <p:nvPr/>
        </p:nvSpPr>
        <p:spPr>
          <a:xfrm>
            <a:off x="3368675" y="2482850"/>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C4B9EB34-3E50-4D12-B105-5C71BFC8A0DC}"/>
              </a:ext>
            </a:extLst>
          </p:cNvPr>
          <p:cNvSpPr/>
          <p:nvPr/>
        </p:nvSpPr>
        <p:spPr>
          <a:xfrm>
            <a:off x="2938463" y="298450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DCC0D0D1-38CA-4F6F-8F96-8776E4809728}"/>
              </a:ext>
            </a:extLst>
          </p:cNvPr>
          <p:cNvSpPr/>
          <p:nvPr/>
        </p:nvSpPr>
        <p:spPr>
          <a:xfrm>
            <a:off x="3057525" y="3244850"/>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3" action="ppaction://hlinksldjump" highlightClick="1"/>
            <a:extLst>
              <a:ext uri="{FF2B5EF4-FFF2-40B4-BE49-F238E27FC236}">
                <a16:creationId xmlns:a16="http://schemas.microsoft.com/office/drawing/2014/main" id="{D15EBAA4-971D-4BFC-9D50-F3721DE89BE7}"/>
              </a:ext>
            </a:extLst>
          </p:cNvPr>
          <p:cNvSpPr/>
          <p:nvPr/>
        </p:nvSpPr>
        <p:spPr>
          <a:xfrm>
            <a:off x="4630738" y="2747964"/>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4" name="Imagen 7">
            <a:extLst>
              <a:ext uri="{FF2B5EF4-FFF2-40B4-BE49-F238E27FC236}">
                <a16:creationId xmlns:a16="http://schemas.microsoft.com/office/drawing/2014/main" id="{655238E5-1988-45BB-A166-D97806DCA9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B1CFA795-14A4-4EDF-9723-D676212BE7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9" name="Rectángulo 18">
            <a:extLst>
              <a:ext uri="{FF2B5EF4-FFF2-40B4-BE49-F238E27FC236}">
                <a16:creationId xmlns:a16="http://schemas.microsoft.com/office/drawing/2014/main" id="{47895A56-2BF7-4ADE-B2C3-D849FC15E36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163C77B8-CB08-47D7-BE3A-D2A44565F99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ítulo 1">
            <a:extLst>
              <a:ext uri="{FF2B5EF4-FFF2-40B4-BE49-F238E27FC236}">
                <a16:creationId xmlns:a16="http://schemas.microsoft.com/office/drawing/2014/main" id="{2443F1C2-E408-4889-A579-DF60A606A77A}"/>
              </a:ext>
            </a:extLst>
          </p:cNvPr>
          <p:cNvSpPr txBox="1">
            <a:spLocks noChangeArrowheads="1"/>
          </p:cNvSpPr>
          <p:nvPr/>
        </p:nvSpPr>
        <p:spPr bwMode="auto">
          <a:xfrm>
            <a:off x="2566988" y="471489"/>
            <a:ext cx="55165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90000"/>
              </a:lnSpc>
            </a:pPr>
            <a:r>
              <a:rPr lang="es-CO" altLang="es-CO" sz="700" dirty="0"/>
              <a:t> </a:t>
            </a:r>
            <a:r>
              <a:rPr lang="es-CO" altLang="es-CO" sz="1400" b="1" dirty="0">
                <a:solidFill>
                  <a:srgbClr val="000A8B"/>
                </a:solidFill>
                <a:ea typeface="Lato Regular"/>
                <a:cs typeface="Lato Regular"/>
              </a:rPr>
              <a:t>ESTADO DE RESULTADO INTEGRAL INDIVIDUAL</a:t>
            </a:r>
          </a:p>
          <a:p>
            <a:pPr algn="ctr">
              <a:lnSpc>
                <a:spcPct val="90000"/>
              </a:lnSpc>
            </a:pPr>
            <a:r>
              <a:rPr lang="es-CO" altLang="es-CO" sz="1100" b="1" dirty="0">
                <a:solidFill>
                  <a:srgbClr val="000A8B"/>
                </a:solidFill>
                <a:ea typeface="Lato Regular"/>
                <a:cs typeface="Lato Regular"/>
              </a:rPr>
              <a:t>DEL 1° AL 31  DE JULIO DE 2020 Y DEL 1° AL 31 DE JULIO DE 2019</a:t>
            </a:r>
          </a:p>
          <a:p>
            <a:pPr algn="ctr">
              <a:lnSpc>
                <a:spcPct val="90000"/>
              </a:lnSpc>
            </a:pPr>
            <a:r>
              <a:rPr lang="es-CO" altLang="es-CO" sz="1100" b="1" dirty="0">
                <a:solidFill>
                  <a:srgbClr val="000A8B"/>
                </a:solidFill>
                <a:ea typeface="Lato Regular"/>
                <a:cs typeface="Lato Regular"/>
              </a:rPr>
              <a:t>(cifras expresadas en millones de pesos)</a:t>
            </a:r>
          </a:p>
          <a:p>
            <a:pPr>
              <a:lnSpc>
                <a:spcPct val="90000"/>
              </a:lnSpc>
            </a:pPr>
            <a:endParaRPr lang="es-CO" altLang="es-CO" sz="700" dirty="0">
              <a:solidFill>
                <a:srgbClr val="0070C0"/>
              </a:solidFill>
              <a:ea typeface="Lato Regular"/>
              <a:cs typeface="Lato Regular"/>
            </a:endParaRPr>
          </a:p>
        </p:txBody>
      </p:sp>
      <p:graphicFrame>
        <p:nvGraphicFramePr>
          <p:cNvPr id="3" name="Tabla 2">
            <a:extLst>
              <a:ext uri="{FF2B5EF4-FFF2-40B4-BE49-F238E27FC236}">
                <a16:creationId xmlns:a16="http://schemas.microsoft.com/office/drawing/2014/main" id="{A50405E3-D35B-4FE9-BBD3-B84C2385D05B}"/>
              </a:ext>
            </a:extLst>
          </p:cNvPr>
          <p:cNvGraphicFramePr>
            <a:graphicFrameLocks noGrp="1"/>
          </p:cNvGraphicFramePr>
          <p:nvPr/>
        </p:nvGraphicFramePr>
        <p:xfrm>
          <a:off x="2143126" y="1654176"/>
          <a:ext cx="8056563" cy="4537075"/>
        </p:xfrm>
        <a:graphic>
          <a:graphicData uri="http://schemas.openxmlformats.org/drawingml/2006/table">
            <a:tbl>
              <a:tblPr/>
              <a:tblGrid>
                <a:gridCol w="3051534">
                  <a:extLst>
                    <a:ext uri="{9D8B030D-6E8A-4147-A177-3AD203B41FA5}">
                      <a16:colId xmlns:a16="http://schemas.microsoft.com/office/drawing/2014/main" val="20000"/>
                    </a:ext>
                  </a:extLst>
                </a:gridCol>
                <a:gridCol w="97262">
                  <a:extLst>
                    <a:ext uri="{9D8B030D-6E8A-4147-A177-3AD203B41FA5}">
                      <a16:colId xmlns:a16="http://schemas.microsoft.com/office/drawing/2014/main" val="20001"/>
                    </a:ext>
                  </a:extLst>
                </a:gridCol>
                <a:gridCol w="93448">
                  <a:extLst>
                    <a:ext uri="{9D8B030D-6E8A-4147-A177-3AD203B41FA5}">
                      <a16:colId xmlns:a16="http://schemas.microsoft.com/office/drawing/2014/main" val="20002"/>
                    </a:ext>
                  </a:extLst>
                </a:gridCol>
                <a:gridCol w="1009073">
                  <a:extLst>
                    <a:ext uri="{9D8B030D-6E8A-4147-A177-3AD203B41FA5}">
                      <a16:colId xmlns:a16="http://schemas.microsoft.com/office/drawing/2014/main" val="20003"/>
                    </a:ext>
                  </a:extLst>
                </a:gridCol>
                <a:gridCol w="93448">
                  <a:extLst>
                    <a:ext uri="{9D8B030D-6E8A-4147-A177-3AD203B41FA5}">
                      <a16:colId xmlns:a16="http://schemas.microsoft.com/office/drawing/2014/main" val="20004"/>
                    </a:ext>
                  </a:extLst>
                </a:gridCol>
                <a:gridCol w="1012111">
                  <a:extLst>
                    <a:ext uri="{9D8B030D-6E8A-4147-A177-3AD203B41FA5}">
                      <a16:colId xmlns:a16="http://schemas.microsoft.com/office/drawing/2014/main" val="20005"/>
                    </a:ext>
                  </a:extLst>
                </a:gridCol>
                <a:gridCol w="93448">
                  <a:extLst>
                    <a:ext uri="{9D8B030D-6E8A-4147-A177-3AD203B41FA5}">
                      <a16:colId xmlns:a16="http://schemas.microsoft.com/office/drawing/2014/main" val="20006"/>
                    </a:ext>
                  </a:extLst>
                </a:gridCol>
                <a:gridCol w="920962">
                  <a:extLst>
                    <a:ext uri="{9D8B030D-6E8A-4147-A177-3AD203B41FA5}">
                      <a16:colId xmlns:a16="http://schemas.microsoft.com/office/drawing/2014/main" val="20007"/>
                    </a:ext>
                  </a:extLst>
                </a:gridCol>
                <a:gridCol w="96455">
                  <a:extLst>
                    <a:ext uri="{9D8B030D-6E8A-4147-A177-3AD203B41FA5}">
                      <a16:colId xmlns:a16="http://schemas.microsoft.com/office/drawing/2014/main" val="20008"/>
                    </a:ext>
                  </a:extLst>
                </a:gridCol>
                <a:gridCol w="758950">
                  <a:extLst>
                    <a:ext uri="{9D8B030D-6E8A-4147-A177-3AD203B41FA5}">
                      <a16:colId xmlns:a16="http://schemas.microsoft.com/office/drawing/2014/main" val="20009"/>
                    </a:ext>
                  </a:extLst>
                </a:gridCol>
                <a:gridCol w="63948">
                  <a:extLst>
                    <a:ext uri="{9D8B030D-6E8A-4147-A177-3AD203B41FA5}">
                      <a16:colId xmlns:a16="http://schemas.microsoft.com/office/drawing/2014/main" val="20010"/>
                    </a:ext>
                  </a:extLst>
                </a:gridCol>
                <a:gridCol w="765924">
                  <a:extLst>
                    <a:ext uri="{9D8B030D-6E8A-4147-A177-3AD203B41FA5}">
                      <a16:colId xmlns:a16="http://schemas.microsoft.com/office/drawing/2014/main" val="20011"/>
                    </a:ext>
                  </a:extLst>
                </a:gridCol>
              </a:tblGrid>
              <a:tr h="597515">
                <a:tc>
                  <a:txBody>
                    <a:bodyPr/>
                    <a:lstStyle/>
                    <a:p>
                      <a:pPr algn="l"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31-Julio-2020</a:t>
                      </a:r>
                    </a:p>
                  </a:txBody>
                  <a:tcPr marL="9336" marR="9336" marT="9336"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336" marR="9336" marT="9336"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31-Julio-2019</a:t>
                      </a:r>
                    </a:p>
                  </a:txBody>
                  <a:tcPr marL="9336" marR="9336" marT="9336"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9336" marR="9336" marT="9336"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2019</a:t>
                      </a:r>
                    </a:p>
                  </a:txBody>
                  <a:tcPr marL="9336" marR="9336" marT="9336"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dirty="0">
                          <a:effectLst/>
                          <a:latin typeface="Calibri" panose="020F0502020204030204" pitchFamily="34" charset="0"/>
                        </a:rPr>
                        <a:t> </a:t>
                      </a:r>
                    </a:p>
                  </a:txBody>
                  <a:tcPr marL="9336" marR="9336" marT="9336"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Julio 2020 - 2019</a:t>
                      </a:r>
                    </a:p>
                  </a:txBody>
                  <a:tcPr marL="9336" marR="9336" marT="9336"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9336" marR="9336" marT="9336"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Jul - Dic 2020-2019</a:t>
                      </a:r>
                    </a:p>
                  </a:txBody>
                  <a:tcPr marL="9336" marR="9336" marT="9336"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0"/>
                  </a:ext>
                </a:extLst>
              </a:tr>
              <a:tr h="192225">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9336" marR="9336" marT="933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9336" marR="9336" marT="9336"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9336" marR="9336" marT="9336"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9336" marR="9336" marT="9336"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6059">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27,352</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28,049</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48,813</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-44</a:t>
                      </a:r>
                    </a:p>
                  </a:txBody>
                  <a:tcPr marL="9336" marR="9336" marT="9336" marB="0" anchor="b">
                    <a:lnL>
                      <a:noFill/>
                    </a:lnL>
                    <a:lnR>
                      <a:noFill/>
                    </a:lnR>
                    <a:lnT>
                      <a:noFill/>
                    </a:lnT>
                    <a:lnB>
                      <a:noFill/>
                    </a:lnB>
                  </a:tcPr>
                </a:tc>
                <a:extLst>
                  <a:ext uri="{0D108BD9-81ED-4DB2-BD59-A6C34878D82A}">
                    <a16:rowId xmlns:a16="http://schemas.microsoft.com/office/drawing/2014/main" val="10002"/>
                  </a:ext>
                </a:extLst>
              </a:tr>
              <a:tr h="196059">
                <a:tc>
                  <a:txBody>
                    <a:bodyPr/>
                    <a:lstStyle/>
                    <a:p>
                      <a:pPr algn="l" fontAlgn="b"/>
                      <a:r>
                        <a:rPr lang="es-CO" sz="1200" b="0" i="0" u="none" strike="noStrike">
                          <a:solidFill>
                            <a:srgbClr val="000000"/>
                          </a:solidFill>
                          <a:effectLst/>
                          <a:latin typeface="Calibri" panose="020F0502020204030204" pitchFamily="34" charset="0"/>
                        </a:rPr>
                        <a:t>FINANCIEROS</a:t>
                      </a: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237</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63</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175</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278</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a:t>
                      </a:r>
                    </a:p>
                  </a:txBody>
                  <a:tcPr marL="9336" marR="9336" marT="9336" marB="0" anchor="b">
                    <a:lnL>
                      <a:noFill/>
                    </a:lnL>
                    <a:lnR>
                      <a:noFill/>
                    </a:lnR>
                    <a:lnT>
                      <a:noFill/>
                    </a:lnT>
                    <a:lnB>
                      <a:noFill/>
                    </a:lnB>
                  </a:tcPr>
                </a:tc>
                <a:extLst>
                  <a:ext uri="{0D108BD9-81ED-4DB2-BD59-A6C34878D82A}">
                    <a16:rowId xmlns:a16="http://schemas.microsoft.com/office/drawing/2014/main" val="10003"/>
                  </a:ext>
                </a:extLst>
              </a:tr>
              <a:tr h="196059">
                <a:tc>
                  <a:txBody>
                    <a:bodyPr/>
                    <a:lstStyle/>
                    <a:p>
                      <a:pPr algn="l" fontAlgn="b"/>
                      <a:r>
                        <a:rPr lang="es-CO" sz="1200" b="0" i="0" u="none" strike="noStrike" dirty="0">
                          <a:solidFill>
                            <a:srgbClr val="000000"/>
                          </a:solidFill>
                          <a:effectLst/>
                          <a:latin typeface="Calibri" panose="020F0502020204030204" pitchFamily="34" charset="0"/>
                        </a:rPr>
                        <a:t>SUBVENCIONES</a:t>
                      </a: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6" marB="0" anchor="b">
                    <a:lnL>
                      <a:noFill/>
                    </a:lnL>
                    <a:lnR>
                      <a:noFill/>
                    </a:lnR>
                    <a:lnT>
                      <a:noFill/>
                    </a:lnT>
                    <a:lnB>
                      <a:noFill/>
                    </a:lnB>
                  </a:tcPr>
                </a:tc>
                <a:extLst>
                  <a:ext uri="{0D108BD9-81ED-4DB2-BD59-A6C34878D82A}">
                    <a16:rowId xmlns:a16="http://schemas.microsoft.com/office/drawing/2014/main" val="10004"/>
                  </a:ext>
                </a:extLst>
              </a:tr>
              <a:tr h="196059">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0</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-100</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0210">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27,589</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28,216</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49,093</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-44</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06"/>
                  </a:ext>
                </a:extLst>
              </a:tr>
              <a:tr h="205396">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7"/>
                  </a:ext>
                </a:extLst>
              </a:tr>
              <a:tr h="192225">
                <a:tc>
                  <a:txBody>
                    <a:bodyPr/>
                    <a:lstStyle/>
                    <a:p>
                      <a:pPr algn="l" fontAlgn="b"/>
                      <a:r>
                        <a:rPr lang="es-CO" sz="1200" b="0" i="0" u="none" strike="noStrike">
                          <a:solidFill>
                            <a:srgbClr val="000000"/>
                          </a:solidFill>
                          <a:effectLst/>
                          <a:latin typeface="Calibri" panose="020F0502020204030204" pitchFamily="34" charset="0"/>
                        </a:rPr>
                        <a:t>GASTOS DE ADMINISTRACIÓN DE OPERACIÓN</a:t>
                      </a: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extLst>
                  <a:ext uri="{0D108BD9-81ED-4DB2-BD59-A6C34878D82A}">
                    <a16:rowId xmlns:a16="http://schemas.microsoft.com/office/drawing/2014/main" val="10008"/>
                  </a:ext>
                </a:extLst>
              </a:tr>
              <a:tr h="196059">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12029"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16,169</a:t>
                      </a:r>
                    </a:p>
                  </a:txBody>
                  <a:tcPr marL="9336" marR="9336" marT="9336"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15,200</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27,134</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a:t>
                      </a:r>
                    </a:p>
                  </a:txBody>
                  <a:tcPr marL="9336" marR="9336" marT="9336" marB="0" anchor="b">
                    <a:lnL>
                      <a:noFill/>
                    </a:lnL>
                    <a:lnR>
                      <a:noFill/>
                    </a:lnR>
                    <a:lnT>
                      <a:noFill/>
                    </a:lnT>
                    <a:lnB>
                      <a:noFill/>
                    </a:lnB>
                  </a:tcPr>
                </a:tc>
                <a:extLst>
                  <a:ext uri="{0D108BD9-81ED-4DB2-BD59-A6C34878D82A}">
                    <a16:rowId xmlns:a16="http://schemas.microsoft.com/office/drawing/2014/main" val="10009"/>
                  </a:ext>
                </a:extLst>
              </a:tr>
              <a:tr h="196059">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12029"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7,596</a:t>
                      </a:r>
                    </a:p>
                  </a:txBody>
                  <a:tcPr marL="9336" marR="9336" marT="9336"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6,883</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12,799</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-41</a:t>
                      </a:r>
                    </a:p>
                  </a:txBody>
                  <a:tcPr marL="9336" marR="9336" marT="9336" marB="0" anchor="b">
                    <a:lnL>
                      <a:noFill/>
                    </a:lnL>
                    <a:lnR>
                      <a:noFill/>
                    </a:lnR>
                    <a:lnT>
                      <a:noFill/>
                    </a:lnT>
                    <a:lnB>
                      <a:noFill/>
                    </a:lnB>
                  </a:tcPr>
                </a:tc>
                <a:extLst>
                  <a:ext uri="{0D108BD9-81ED-4DB2-BD59-A6C34878D82A}">
                    <a16:rowId xmlns:a16="http://schemas.microsoft.com/office/drawing/2014/main" val="10010"/>
                  </a:ext>
                </a:extLst>
              </a:tr>
              <a:tr h="196059">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12029"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158</a:t>
                      </a:r>
                    </a:p>
                  </a:txBody>
                  <a:tcPr marL="9336" marR="9336" marT="9336"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127</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333</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25</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-52</a:t>
                      </a:r>
                    </a:p>
                  </a:txBody>
                  <a:tcPr marL="9336" marR="9336" marT="9336" marB="0" anchor="b">
                    <a:lnL>
                      <a:noFill/>
                    </a:lnL>
                    <a:lnR>
                      <a:noFill/>
                    </a:lnR>
                    <a:lnT>
                      <a:noFill/>
                    </a:lnT>
                    <a:lnB>
                      <a:noFill/>
                    </a:lnB>
                  </a:tcPr>
                </a:tc>
                <a:extLst>
                  <a:ext uri="{0D108BD9-81ED-4DB2-BD59-A6C34878D82A}">
                    <a16:rowId xmlns:a16="http://schemas.microsoft.com/office/drawing/2014/main" val="10011"/>
                  </a:ext>
                </a:extLst>
              </a:tr>
              <a:tr h="196059">
                <a:tc>
                  <a:txBody>
                    <a:bodyPr/>
                    <a:lstStyle/>
                    <a:p>
                      <a:pPr algn="l" fontAlgn="b"/>
                      <a:r>
                        <a:rPr lang="es-CO" sz="1200" b="0" i="0" u="none" strike="noStrike" dirty="0">
                          <a:solidFill>
                            <a:srgbClr val="000000"/>
                          </a:solidFill>
                          <a:effectLst/>
                          <a:latin typeface="Calibri" panose="020F0502020204030204" pitchFamily="34" charset="0"/>
                        </a:rPr>
                        <a:t>GASTOS DE OPERACIÓN</a:t>
                      </a:r>
                    </a:p>
                  </a:txBody>
                  <a:tcPr marL="112029"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1,367</a:t>
                      </a:r>
                    </a:p>
                  </a:txBody>
                  <a:tcPr marL="9336" marR="9336" marT="9336"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1,734</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3,422</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-60</a:t>
                      </a:r>
                    </a:p>
                  </a:txBody>
                  <a:tcPr marL="9336" marR="9336" marT="9336" marB="0" anchor="b">
                    <a:lnL>
                      <a:noFill/>
                    </a:lnL>
                    <a:lnR>
                      <a:noFill/>
                    </a:lnR>
                    <a:lnT>
                      <a:noFill/>
                    </a:lnT>
                    <a:lnB>
                      <a:noFill/>
                    </a:lnB>
                  </a:tcPr>
                </a:tc>
                <a:extLst>
                  <a:ext uri="{0D108BD9-81ED-4DB2-BD59-A6C34878D82A}">
                    <a16:rowId xmlns:a16="http://schemas.microsoft.com/office/drawing/2014/main" val="10012"/>
                  </a:ext>
                </a:extLst>
              </a:tr>
              <a:tr h="196059">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12029"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239</a:t>
                      </a:r>
                    </a:p>
                  </a:txBody>
                  <a:tcPr marL="9336" marR="9336" marT="9336"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327</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576</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a:t>
                      </a:r>
                    </a:p>
                  </a:txBody>
                  <a:tcPr marL="9336" marR="9336" marT="9336"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-59</a:t>
                      </a:r>
                    </a:p>
                  </a:txBody>
                  <a:tcPr marL="9336" marR="9336" marT="9336" marB="0" anchor="b">
                    <a:lnL>
                      <a:noFill/>
                    </a:lnL>
                    <a:lnR>
                      <a:noFill/>
                    </a:lnR>
                    <a:lnT>
                      <a:noFill/>
                    </a:lnT>
                    <a:lnB>
                      <a:noFill/>
                    </a:lnB>
                  </a:tcPr>
                </a:tc>
                <a:extLst>
                  <a:ext uri="{0D108BD9-81ED-4DB2-BD59-A6C34878D82A}">
                    <a16:rowId xmlns:a16="http://schemas.microsoft.com/office/drawing/2014/main" val="10013"/>
                  </a:ext>
                </a:extLst>
              </a:tr>
              <a:tr h="196059">
                <a:tc gridSpan="2">
                  <a:txBody>
                    <a:bodyPr/>
                    <a:lstStyle/>
                    <a:p>
                      <a:pPr algn="l" fontAlgn="b"/>
                      <a:r>
                        <a:rPr lang="es-CO" sz="1200" b="0" i="0" u="none" strike="noStrike">
                          <a:solidFill>
                            <a:srgbClr val="000000"/>
                          </a:solidFill>
                          <a:effectLst/>
                          <a:latin typeface="Calibri" panose="020F0502020204030204" pitchFamily="34" charset="0"/>
                        </a:rPr>
                        <a:t>OTROS GASTOS OPERACIONALES (IVA ASUMIDO)</a:t>
                      </a:r>
                    </a:p>
                  </a:txBody>
                  <a:tcPr marL="112029" marR="9336" marT="9336" marB="0" anchor="b">
                    <a:lnL>
                      <a:noFill/>
                    </a:lnL>
                    <a:lnR>
                      <a:noFill/>
                    </a:lnR>
                    <a:lnT>
                      <a:noFill/>
                    </a:lnT>
                    <a:lnB>
                      <a:noFill/>
                    </a:lnB>
                  </a:tcPr>
                </a:tc>
                <a:tc hMerge="1">
                  <a:txBody>
                    <a:bodyPr/>
                    <a:lstStyle/>
                    <a:p>
                      <a:endParaRPr lang="es-CO"/>
                    </a:p>
                  </a:txBody>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878</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861</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1,668</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50210">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26,407</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25,131</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45,932</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5</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-43</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5"/>
                  </a:ext>
                </a:extLst>
              </a:tr>
              <a:tr h="192225">
                <a:tc>
                  <a:txBody>
                    <a:bodyPr/>
                    <a:lstStyle/>
                    <a:p>
                      <a:pPr algn="l" fontAlgn="b"/>
                      <a:endParaRPr lang="es-CO" sz="1200" b="1"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6"/>
                  </a:ext>
                </a:extLst>
              </a:tr>
              <a:tr h="250210">
                <a:tc gridSpan="2">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9336" marR="9336" marT="9336" marB="0" anchor="b">
                    <a:lnL>
                      <a:noFill/>
                    </a:lnL>
                    <a:lnR>
                      <a:noFill/>
                    </a:lnR>
                    <a:lnT>
                      <a:noFill/>
                    </a:lnT>
                    <a:lnB>
                      <a:noFill/>
                    </a:lnB>
                    <a:solidFill>
                      <a:srgbClr val="DBDBDB"/>
                    </a:solidFill>
                  </a:tcPr>
                </a:tc>
                <a:tc hMerge="1">
                  <a:txBody>
                    <a:bodyPr/>
                    <a:lstStyle/>
                    <a:p>
                      <a:endParaRPr lang="es-CO"/>
                    </a:p>
                  </a:txBody>
                  <a:tcPr/>
                </a:tc>
                <a:tc>
                  <a:txBody>
                    <a:bodyPr/>
                    <a:lstStyle/>
                    <a:p>
                      <a:pPr algn="ctr"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1,182</a:t>
                      </a:r>
                    </a:p>
                  </a:txBody>
                  <a:tcPr marL="9336" marR="9336" marT="9336"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3,085</a:t>
                      </a:r>
                    </a:p>
                  </a:txBody>
                  <a:tcPr marL="9336" marR="9336" marT="9336"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3,161</a:t>
                      </a:r>
                    </a:p>
                  </a:txBody>
                  <a:tcPr marL="9336" marR="9336" marT="9336"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-62</a:t>
                      </a:r>
                    </a:p>
                  </a:txBody>
                  <a:tcPr marL="9336" marR="9336" marT="9336"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-63</a:t>
                      </a:r>
                    </a:p>
                  </a:txBody>
                  <a:tcPr marL="9336" marR="9336" marT="9336" marB="0" anchor="b">
                    <a:lnL>
                      <a:noFill/>
                    </a:lnL>
                    <a:lnR>
                      <a:noFill/>
                    </a:lnR>
                    <a:lnT>
                      <a:noFill/>
                    </a:lnT>
                    <a:lnB>
                      <a:noFill/>
                    </a:lnB>
                    <a:solidFill>
                      <a:srgbClr val="DBDBDB"/>
                    </a:solidFill>
                  </a:tcPr>
                </a:tc>
                <a:extLst>
                  <a:ext uri="{0D108BD9-81ED-4DB2-BD59-A6C34878D82A}">
                    <a16:rowId xmlns:a16="http://schemas.microsoft.com/office/drawing/2014/main" val="10017"/>
                  </a:ext>
                </a:extLst>
              </a:tr>
              <a:tr h="196059">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12029"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350</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795</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93</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-56</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9336" marR="9336" marT="9336"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274</a:t>
                      </a:r>
                    </a:p>
                  </a:txBody>
                  <a:tcPr marL="9336" marR="9336" marT="933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50210">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832</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2,290</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3,068</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-64</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9336" marR="9336" marT="9336"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-73</a:t>
                      </a:r>
                    </a:p>
                  </a:txBody>
                  <a:tcPr marL="9336" marR="9336" marT="9336"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0019"/>
                  </a:ext>
                </a:extLst>
              </a:tr>
            </a:tbl>
          </a:graphicData>
        </a:graphic>
      </p:graphicFrame>
      <p:sp>
        <p:nvSpPr>
          <p:cNvPr id="18" name="Botón de acción: ir hacia delante o siguiente 17">
            <a:hlinkClick r:id="rId2" action="ppaction://hlinksldjump" highlightClick="1"/>
            <a:extLst>
              <a:ext uri="{FF2B5EF4-FFF2-40B4-BE49-F238E27FC236}">
                <a16:creationId xmlns:a16="http://schemas.microsoft.com/office/drawing/2014/main" id="{D32CC70D-76F5-4517-B3F6-478E19A336B4}"/>
              </a:ext>
            </a:extLst>
          </p:cNvPr>
          <p:cNvSpPr/>
          <p:nvPr/>
        </p:nvSpPr>
        <p:spPr>
          <a:xfrm>
            <a:off x="3738563" y="3927476"/>
            <a:ext cx="233362"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3" action="ppaction://hlinksldjump" highlightClick="1"/>
            <a:extLst>
              <a:ext uri="{FF2B5EF4-FFF2-40B4-BE49-F238E27FC236}">
                <a16:creationId xmlns:a16="http://schemas.microsoft.com/office/drawing/2014/main" id="{C1941882-75B6-494F-971D-BB99D006A1D0}"/>
              </a:ext>
            </a:extLst>
          </p:cNvPr>
          <p:cNvSpPr/>
          <p:nvPr/>
        </p:nvSpPr>
        <p:spPr>
          <a:xfrm>
            <a:off x="3598864" y="4108451"/>
            <a:ext cx="231775"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rId4" action="ppaction://hlinksldjump" highlightClick="1"/>
            <a:extLst>
              <a:ext uri="{FF2B5EF4-FFF2-40B4-BE49-F238E27FC236}">
                <a16:creationId xmlns:a16="http://schemas.microsoft.com/office/drawing/2014/main" id="{D109EC1B-CF47-4CCC-BAB1-0B86B70D979E}"/>
              </a:ext>
            </a:extLst>
          </p:cNvPr>
          <p:cNvSpPr/>
          <p:nvPr/>
        </p:nvSpPr>
        <p:spPr>
          <a:xfrm>
            <a:off x="3802064" y="4497389"/>
            <a:ext cx="23177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5" action="ppaction://hlinksldjump" highlightClick="1"/>
            <a:extLst>
              <a:ext uri="{FF2B5EF4-FFF2-40B4-BE49-F238E27FC236}">
                <a16:creationId xmlns:a16="http://schemas.microsoft.com/office/drawing/2014/main" id="{80F11E53-61B4-480B-9AF6-2559B3E3F7F4}"/>
              </a:ext>
            </a:extLst>
          </p:cNvPr>
          <p:cNvSpPr/>
          <p:nvPr/>
        </p:nvSpPr>
        <p:spPr>
          <a:xfrm>
            <a:off x="5083176" y="4702176"/>
            <a:ext cx="23177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rId5" action="ppaction://hlinksldjump" highlightClick="1"/>
            <a:extLst>
              <a:ext uri="{FF2B5EF4-FFF2-40B4-BE49-F238E27FC236}">
                <a16:creationId xmlns:a16="http://schemas.microsoft.com/office/drawing/2014/main" id="{16CF9D37-5D7D-4520-BD2D-585869289E72}"/>
              </a:ext>
            </a:extLst>
          </p:cNvPr>
          <p:cNvSpPr/>
          <p:nvPr/>
        </p:nvSpPr>
        <p:spPr>
          <a:xfrm>
            <a:off x="5341939" y="4854575"/>
            <a:ext cx="142875" cy="12858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3" name="Imagen 7">
            <a:extLst>
              <a:ext uri="{FF2B5EF4-FFF2-40B4-BE49-F238E27FC236}">
                <a16:creationId xmlns:a16="http://schemas.microsoft.com/office/drawing/2014/main" id="{3F305063-F1EE-4AFD-8610-0274598E1C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7762FD8F-2308-445B-B4AC-50E23A4556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5" name="Rectángulo 14">
            <a:extLst>
              <a:ext uri="{FF2B5EF4-FFF2-40B4-BE49-F238E27FC236}">
                <a16:creationId xmlns:a16="http://schemas.microsoft.com/office/drawing/2014/main" id="{AB6523F9-A298-4DEE-A953-F0F976B7F2C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D8B84859-2E0B-4E60-A6E7-B11900A60570}"/>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902BF2D9-7D2D-4BBF-8CBF-EAA83FF30C43}"/>
              </a:ext>
            </a:extLst>
          </p:cNvPr>
          <p:cNvSpPr txBox="1"/>
          <p:nvPr/>
        </p:nvSpPr>
        <p:spPr>
          <a:xfrm>
            <a:off x="2513012" y="2209387"/>
            <a:ext cx="7165975" cy="1938992"/>
          </a:xfrm>
          <a:prstGeom prst="rect">
            <a:avLst/>
          </a:prstGeom>
          <a:noFill/>
        </p:spPr>
        <p:txBody>
          <a:bodyPr>
            <a:spAutoFit/>
          </a:bodyPr>
          <a:lstStyle/>
          <a:p>
            <a:pPr algn="ctr">
              <a:defRPr/>
            </a:pPr>
            <a:r>
              <a:rPr lang="es-CO" sz="4000" b="1" dirty="0">
                <a:solidFill>
                  <a:srgbClr val="000A8B"/>
                </a:solidFill>
              </a:rPr>
              <a:t>2. ESTADOS FINANCIEROS FRISCO</a:t>
            </a:r>
          </a:p>
          <a:p>
            <a:pPr algn="ctr">
              <a:defRPr/>
            </a:pPr>
            <a:r>
              <a:rPr lang="es-CO" sz="4000" b="1" dirty="0">
                <a:solidFill>
                  <a:srgbClr val="000A8B"/>
                </a:solidFill>
              </a:rPr>
              <a:t> AL 30 DE JUNIO DE 2020</a:t>
            </a:r>
            <a:endParaRPr lang="es-ES" sz="4000" b="1" dirty="0">
              <a:solidFill>
                <a:schemeClr val="accent5">
                  <a:lumMod val="50000"/>
                </a:schemeClr>
              </a:solidFill>
              <a:latin typeface="Arial Narrow" panose="020B0606020202030204" pitchFamily="34" charset="0"/>
            </a:endParaRPr>
          </a:p>
        </p:txBody>
      </p:sp>
      <p:pic>
        <p:nvPicPr>
          <p:cNvPr id="7" name="Imagen 7">
            <a:extLst>
              <a:ext uri="{FF2B5EF4-FFF2-40B4-BE49-F238E27FC236}">
                <a16:creationId xmlns:a16="http://schemas.microsoft.com/office/drawing/2014/main" id="{F096B631-E8F8-46B6-8588-10A5D55954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6623ECE3-1825-44EF-95E6-36CDA4A8C5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0" name="Rectángulo 9">
            <a:extLst>
              <a:ext uri="{FF2B5EF4-FFF2-40B4-BE49-F238E27FC236}">
                <a16:creationId xmlns:a16="http://schemas.microsoft.com/office/drawing/2014/main" id="{34A4651D-026C-4D58-B72A-6FCB2AD0D47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DB4F8527-E007-40D3-B0B2-9B7B4950AA3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560E6DE4-CE01-4DBE-AB47-719C18A30943}"/>
              </a:ext>
            </a:extLst>
          </p:cNvPr>
          <p:cNvSpPr txBox="1">
            <a:spLocks/>
          </p:cNvSpPr>
          <p:nvPr/>
        </p:nvSpPr>
        <p:spPr>
          <a:xfrm>
            <a:off x="2814639" y="637382"/>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400" b="1" dirty="0">
                <a:solidFill>
                  <a:srgbClr val="000A8B"/>
                </a:solidFill>
                <a:latin typeface="+mn-lt"/>
              </a:rPr>
              <a:t> </a:t>
            </a:r>
            <a:r>
              <a:rPr lang="es-CO" sz="1400" b="1" dirty="0">
                <a:solidFill>
                  <a:srgbClr val="000A8B"/>
                </a:solidFill>
                <a:latin typeface="+mn-lt"/>
                <a:ea typeface="+mn-ea"/>
                <a:cs typeface="Lato Regular"/>
              </a:rPr>
              <a:t>ESTADO DE SITUACION FINANCIERA INDIVIDUAL</a:t>
            </a:r>
          </a:p>
          <a:p>
            <a:pPr algn="ctr">
              <a:defRPr/>
            </a:pPr>
            <a:r>
              <a:rPr lang="es-CO" sz="1400" b="1" dirty="0">
                <a:solidFill>
                  <a:srgbClr val="000A8B"/>
                </a:solidFill>
                <a:latin typeface="+mn-lt"/>
                <a:ea typeface="+mn-ea"/>
                <a:cs typeface="Lato Regular"/>
              </a:rPr>
              <a:t>FONDO PARA LA REHABILITACION, INVERSION SOCIAL Y LUCHA CONTRA EL CRIMEN ORGANIZACIONAL - FRISCO</a:t>
            </a:r>
          </a:p>
          <a:p>
            <a:pPr algn="ctr">
              <a:defRPr/>
            </a:pPr>
            <a:r>
              <a:rPr lang="es-CO" sz="1100" b="1" dirty="0">
                <a:solidFill>
                  <a:srgbClr val="000A8B"/>
                </a:solidFill>
                <a:latin typeface="+mn-lt"/>
                <a:ea typeface="+mn-ea"/>
                <a:cs typeface="Lato Regular"/>
              </a:rPr>
              <a:t>AL 30 DE JUNO DEL AÑO 2020</a:t>
            </a:r>
          </a:p>
          <a:p>
            <a:pPr algn="ctr">
              <a:defRPr/>
            </a:pPr>
            <a:r>
              <a:rPr lang="es-CO" sz="1100" b="1" dirty="0">
                <a:solidFill>
                  <a:srgbClr val="000A8B"/>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sp>
        <p:nvSpPr>
          <p:cNvPr id="4" name="Flecha derecha 3">
            <a:extLst>
              <a:ext uri="{FF2B5EF4-FFF2-40B4-BE49-F238E27FC236}">
                <a16:creationId xmlns:a16="http://schemas.microsoft.com/office/drawing/2014/main" id="{6A1FD42E-3F22-4FA5-9AA8-691AA32197EE}"/>
              </a:ext>
            </a:extLst>
          </p:cNvPr>
          <p:cNvSpPr/>
          <p:nvPr/>
        </p:nvSpPr>
        <p:spPr>
          <a:xfrm>
            <a:off x="3757613" y="1633538"/>
            <a:ext cx="234950" cy="182562"/>
          </a:xfrm>
          <a:prstGeom prst="rightArrow">
            <a:avLst/>
          </a:prstGeom>
          <a:ln>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US"/>
          </a:p>
        </p:txBody>
      </p:sp>
      <p:graphicFrame>
        <p:nvGraphicFramePr>
          <p:cNvPr id="5" name="Tabla 4">
            <a:extLst>
              <a:ext uri="{FF2B5EF4-FFF2-40B4-BE49-F238E27FC236}">
                <a16:creationId xmlns:a16="http://schemas.microsoft.com/office/drawing/2014/main" id="{205D256B-8FF7-4D00-9C95-99543D039DC3}"/>
              </a:ext>
            </a:extLst>
          </p:cNvPr>
          <p:cNvGraphicFramePr>
            <a:graphicFrameLocks noGrp="1"/>
          </p:cNvGraphicFramePr>
          <p:nvPr>
            <p:extLst>
              <p:ext uri="{D42A27DB-BD31-4B8C-83A1-F6EECF244321}">
                <p14:modId xmlns:p14="http://schemas.microsoft.com/office/powerpoint/2010/main" val="2962716096"/>
              </p:ext>
            </p:extLst>
          </p:nvPr>
        </p:nvGraphicFramePr>
        <p:xfrm>
          <a:off x="1378226" y="1960562"/>
          <a:ext cx="9356035" cy="3263897"/>
        </p:xfrm>
        <a:graphic>
          <a:graphicData uri="http://schemas.openxmlformats.org/drawingml/2006/table">
            <a:tbl>
              <a:tblPr/>
              <a:tblGrid>
                <a:gridCol w="5381719">
                  <a:extLst>
                    <a:ext uri="{9D8B030D-6E8A-4147-A177-3AD203B41FA5}">
                      <a16:colId xmlns:a16="http://schemas.microsoft.com/office/drawing/2014/main" val="20000"/>
                    </a:ext>
                  </a:extLst>
                </a:gridCol>
                <a:gridCol w="1103533">
                  <a:extLst>
                    <a:ext uri="{9D8B030D-6E8A-4147-A177-3AD203B41FA5}">
                      <a16:colId xmlns:a16="http://schemas.microsoft.com/office/drawing/2014/main" val="20001"/>
                    </a:ext>
                  </a:extLst>
                </a:gridCol>
                <a:gridCol w="1039559">
                  <a:extLst>
                    <a:ext uri="{9D8B030D-6E8A-4147-A177-3AD203B41FA5}">
                      <a16:colId xmlns:a16="http://schemas.microsoft.com/office/drawing/2014/main" val="20002"/>
                    </a:ext>
                  </a:extLst>
                </a:gridCol>
                <a:gridCol w="959593">
                  <a:extLst>
                    <a:ext uri="{9D8B030D-6E8A-4147-A177-3AD203B41FA5}">
                      <a16:colId xmlns:a16="http://schemas.microsoft.com/office/drawing/2014/main" val="20003"/>
                    </a:ext>
                  </a:extLst>
                </a:gridCol>
                <a:gridCol w="871631">
                  <a:extLst>
                    <a:ext uri="{9D8B030D-6E8A-4147-A177-3AD203B41FA5}">
                      <a16:colId xmlns:a16="http://schemas.microsoft.com/office/drawing/2014/main" val="20004"/>
                    </a:ext>
                  </a:extLst>
                </a:gridCol>
              </a:tblGrid>
              <a:tr h="891608">
                <a:tc>
                  <a:txBody>
                    <a:bodyPr/>
                    <a:lstStyle/>
                    <a:p>
                      <a:pPr algn="ctr" fontAlgn="ctr"/>
                      <a:r>
                        <a:rPr lang="es-CO" sz="1200" b="1" i="0" u="none" strike="noStrike">
                          <a:solidFill>
                            <a:srgbClr val="002060"/>
                          </a:solidFill>
                          <a:effectLst/>
                          <a:latin typeface="+mn-lt"/>
                        </a:rPr>
                        <a:t>ACTIVOS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DE9EC"/>
                    </a:solidFill>
                  </a:tcPr>
                </a:tc>
                <a:tc>
                  <a:txBody>
                    <a:bodyPr/>
                    <a:lstStyle/>
                    <a:p>
                      <a:pPr algn="ctr" fontAlgn="ctr"/>
                      <a:r>
                        <a:rPr lang="es-CO" sz="1200" b="1" i="0" u="none" strike="noStrike">
                          <a:solidFill>
                            <a:srgbClr val="FFFFFF"/>
                          </a:solidFill>
                          <a:effectLst/>
                          <a:latin typeface="+mn-lt"/>
                        </a:rPr>
                        <a:t>30-jun-20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200" b="1" i="0" u="none" strike="noStrike">
                          <a:solidFill>
                            <a:srgbClr val="FFFFFF"/>
                          </a:solidFill>
                          <a:effectLst/>
                          <a:latin typeface="+mn-lt"/>
                        </a:rPr>
                        <a:t>30-jun-19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200" b="1" i="0" u="none" strike="noStrike" dirty="0">
                          <a:solidFill>
                            <a:srgbClr val="FFFFFF"/>
                          </a:solidFill>
                          <a:effectLst/>
                          <a:latin typeface="+mn-lt"/>
                        </a:rPr>
                        <a:t>Variación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tc>
                  <a:txBody>
                    <a:bodyPr/>
                    <a:lstStyle/>
                    <a:p>
                      <a:pPr algn="ctr" fontAlgn="ctr"/>
                      <a:r>
                        <a:rPr lang="es-CO" sz="1200" b="1" i="0" u="none" strike="noStrike">
                          <a:solidFill>
                            <a:srgbClr val="FFFFFF"/>
                          </a:solidFill>
                          <a:effectLst/>
                          <a:latin typeface="+mn-lt"/>
                        </a:rPr>
                        <a:t>Variacion % junio      2020 - 2019</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25A7C"/>
                    </a:solidFill>
                  </a:tcPr>
                </a:tc>
                <a:extLst>
                  <a:ext uri="{0D108BD9-81ED-4DB2-BD59-A6C34878D82A}">
                    <a16:rowId xmlns:a16="http://schemas.microsoft.com/office/drawing/2014/main" val="10000"/>
                  </a:ext>
                </a:extLst>
              </a:tr>
              <a:tr h="258795">
                <a:tc>
                  <a:txBody>
                    <a:bodyPr/>
                    <a:lstStyle/>
                    <a:p>
                      <a:pPr algn="l" fontAlgn="ctr"/>
                      <a:r>
                        <a:rPr lang="es-CO" sz="1200" b="0" i="0" u="none" strike="noStrike">
                          <a:solidFill>
                            <a:srgbClr val="000000"/>
                          </a:solidFill>
                          <a:effectLst/>
                          <a:latin typeface="+mn-lt"/>
                        </a:rPr>
                        <a:t>CAJA</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278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248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30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80362">
                <a:tc>
                  <a:txBody>
                    <a:bodyPr/>
                    <a:lstStyle/>
                    <a:p>
                      <a:pPr algn="l" fontAlgn="ctr"/>
                      <a:r>
                        <a:rPr lang="es-CO" sz="1200" b="0" i="0" u="none" strike="noStrike">
                          <a:solidFill>
                            <a:srgbClr val="000000"/>
                          </a:solidFill>
                          <a:effectLst/>
                          <a:latin typeface="+mn-lt"/>
                        </a:rPr>
                        <a:t>DEPÓSITOS EN INSTITUCIONES FINANCIERAS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158,740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132,121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26,619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80362">
                <a:tc>
                  <a:txBody>
                    <a:bodyPr/>
                    <a:lstStyle/>
                    <a:p>
                      <a:pPr algn="l" fontAlgn="ctr"/>
                      <a:r>
                        <a:rPr lang="es-CO" sz="1200" b="0" i="0" u="none" strike="noStrike">
                          <a:solidFill>
                            <a:srgbClr val="000000"/>
                          </a:solidFill>
                          <a:effectLst/>
                          <a:latin typeface="+mn-lt"/>
                        </a:rPr>
                        <a:t>EFECTIVO DE USO RESTRINGIDO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3,715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3,711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ES" sz="1200" b="0" i="0" u="none" strike="noStrike" dirty="0">
                          <a:solidFill>
                            <a:srgbClr val="000000"/>
                          </a:solidFill>
                          <a:effectLst/>
                          <a:latin typeface="+mn-lt"/>
                        </a:rPr>
                        <a:t>4</a:t>
                      </a:r>
                      <a:endParaRPr lang="es-CO" sz="1200" b="0" i="0" u="none" strike="noStrike" dirty="0">
                        <a:solidFill>
                          <a:srgbClr val="000000"/>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ES" sz="1200" b="0" i="0" u="none" strike="noStrike" dirty="0">
                          <a:solidFill>
                            <a:srgbClr val="000000"/>
                          </a:solidFill>
                          <a:effectLst/>
                          <a:latin typeface="+mn-lt"/>
                        </a:rPr>
                        <a:t>0</a:t>
                      </a:r>
                      <a:endParaRPr lang="es-CO" sz="1200" b="0" i="0" u="none" strike="noStrike" dirty="0">
                        <a:solidFill>
                          <a:srgbClr val="000000"/>
                        </a:solidFill>
                        <a:effectLst/>
                        <a:latin typeface="+mn-lt"/>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8795">
                <a:tc>
                  <a:txBody>
                    <a:bodyPr/>
                    <a:lstStyle/>
                    <a:p>
                      <a:pPr algn="l" fontAlgn="ctr"/>
                      <a:r>
                        <a:rPr lang="es-CO" sz="1200" b="0" i="0" u="none" strike="noStrike">
                          <a:solidFill>
                            <a:srgbClr val="000000"/>
                          </a:solidFill>
                          <a:effectLst/>
                          <a:latin typeface="+mn-lt"/>
                        </a:rPr>
                        <a:t>INVERSIONES E INSTRUMENTOS DERIVADOS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1,541,822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1,567,946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-26,124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58795">
                <a:tc>
                  <a:txBody>
                    <a:bodyPr/>
                    <a:lstStyle/>
                    <a:p>
                      <a:pPr algn="l" fontAlgn="ctr"/>
                      <a:r>
                        <a:rPr lang="es-CO" sz="1200" b="0" i="0" u="none" strike="noStrike">
                          <a:solidFill>
                            <a:srgbClr val="000000"/>
                          </a:solidFill>
                          <a:effectLst/>
                          <a:latin typeface="+mn-lt"/>
                        </a:rPr>
                        <a:t>CUENTAS POR COBRAR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49,391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31,634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17,757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36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58795">
                <a:tc>
                  <a:txBody>
                    <a:bodyPr/>
                    <a:lstStyle/>
                    <a:p>
                      <a:pPr algn="l" fontAlgn="ctr"/>
                      <a:r>
                        <a:rPr lang="es-CO" sz="1200" b="0" i="0" u="none" strike="noStrike">
                          <a:solidFill>
                            <a:srgbClr val="000000"/>
                          </a:solidFill>
                          <a:effectLst/>
                          <a:latin typeface="+mn-lt"/>
                        </a:rPr>
                        <a:t>INVENTARIOS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626,817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591,642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35,175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58795">
                <a:tc>
                  <a:txBody>
                    <a:bodyPr/>
                    <a:lstStyle/>
                    <a:p>
                      <a:pPr algn="l" fontAlgn="ctr"/>
                      <a:r>
                        <a:rPr lang="es-CO" sz="1200" b="0" i="0" u="none" strike="noStrike">
                          <a:solidFill>
                            <a:srgbClr val="000000"/>
                          </a:solidFill>
                          <a:effectLst/>
                          <a:latin typeface="+mn-lt"/>
                        </a:rPr>
                        <a:t>PROPIEDADES, PLANTA Y EQUIPO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248,539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216,632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31,907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58795">
                <a:tc>
                  <a:txBody>
                    <a:bodyPr/>
                    <a:lstStyle/>
                    <a:p>
                      <a:pPr algn="l" fontAlgn="ctr"/>
                      <a:r>
                        <a:rPr lang="es-CO" sz="1200" b="0" i="0" u="none" strike="noStrike">
                          <a:solidFill>
                            <a:srgbClr val="000000"/>
                          </a:solidFill>
                          <a:effectLst/>
                          <a:latin typeface="+mn-lt"/>
                        </a:rPr>
                        <a:t>OTROS ACTIVOS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r" fontAlgn="ctr"/>
                      <a:r>
                        <a:rPr lang="es-CO" sz="1200" b="0" i="0" u="none" strike="noStrike">
                          <a:solidFill>
                            <a:srgbClr val="000000"/>
                          </a:solidFill>
                          <a:effectLst/>
                          <a:latin typeface="+mn-lt"/>
                        </a:rPr>
                        <a:t>154,911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169,932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-15,021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58795">
                <a:tc>
                  <a:txBody>
                    <a:bodyPr/>
                    <a:lstStyle/>
                    <a:p>
                      <a:pPr algn="l" fontAlgn="ctr"/>
                      <a:r>
                        <a:rPr lang="es-CO" sz="1200" b="1" i="0" u="none" strike="noStrike">
                          <a:solidFill>
                            <a:srgbClr val="FFFFFF"/>
                          </a:solidFill>
                          <a:effectLst/>
                          <a:latin typeface="+mn-lt"/>
                        </a:rPr>
                        <a:t>TOTAL DEL ACTIVO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38CAD"/>
                    </a:solidFill>
                  </a:tcPr>
                </a:tc>
                <a:tc>
                  <a:txBody>
                    <a:bodyPr/>
                    <a:lstStyle/>
                    <a:p>
                      <a:pPr algn="r" fontAlgn="ctr"/>
                      <a:r>
                        <a:rPr lang="es-CO" sz="1200" b="1" i="0" u="none" strike="noStrike">
                          <a:solidFill>
                            <a:srgbClr val="FFFFFF"/>
                          </a:solidFill>
                          <a:effectLst/>
                          <a:latin typeface="+mn-lt"/>
                        </a:rPr>
                        <a:t>2,784,213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38CAD"/>
                    </a:solidFill>
                  </a:tcPr>
                </a:tc>
                <a:tc>
                  <a:txBody>
                    <a:bodyPr/>
                    <a:lstStyle/>
                    <a:p>
                      <a:pPr algn="r" fontAlgn="ctr"/>
                      <a:r>
                        <a:rPr lang="es-CO" sz="1200" b="1" i="0" u="none" strike="noStrike" dirty="0">
                          <a:solidFill>
                            <a:srgbClr val="FFFFFF"/>
                          </a:solidFill>
                          <a:effectLst/>
                          <a:latin typeface="+mn-lt"/>
                        </a:rPr>
                        <a:t>2,713,866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38CAD"/>
                    </a:solidFill>
                  </a:tcPr>
                </a:tc>
                <a:tc>
                  <a:txBody>
                    <a:bodyPr/>
                    <a:lstStyle/>
                    <a:p>
                      <a:pPr algn="r" fontAlgn="ctr"/>
                      <a:r>
                        <a:rPr lang="es-CO" sz="1200" b="1" i="0" u="none" strike="noStrike" dirty="0">
                          <a:solidFill>
                            <a:srgbClr val="FFFFFF"/>
                          </a:solidFill>
                          <a:effectLst/>
                          <a:latin typeface="+mn-lt"/>
                        </a:rPr>
                        <a:t>70,347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38CAD"/>
                    </a:solidFill>
                  </a:tcPr>
                </a:tc>
                <a:tc>
                  <a:txBody>
                    <a:bodyPr/>
                    <a:lstStyle/>
                    <a:p>
                      <a:pPr algn="r" fontAlgn="ctr"/>
                      <a:r>
                        <a:rPr lang="es-CO" sz="1200" b="1" i="0" u="none" strike="noStrike" dirty="0">
                          <a:solidFill>
                            <a:srgbClr val="FFFFFF"/>
                          </a:solidFill>
                          <a:effectLst/>
                          <a:latin typeface="+mn-lt"/>
                        </a:rPr>
                        <a:t>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38CAD"/>
                    </a:solidFill>
                  </a:tcPr>
                </a:tc>
                <a:extLst>
                  <a:ext uri="{0D108BD9-81ED-4DB2-BD59-A6C34878D82A}">
                    <a16:rowId xmlns:a16="http://schemas.microsoft.com/office/drawing/2014/main" val="10009"/>
                  </a:ext>
                </a:extLst>
              </a:tr>
            </a:tbl>
          </a:graphicData>
        </a:graphic>
      </p:graphicFrame>
      <p:sp>
        <p:nvSpPr>
          <p:cNvPr id="17" name="Botón de acción: ir hacia delante o siguiente 11">
            <a:hlinkClick r:id="rId2" action="ppaction://hlinksldjump" highlightClick="1"/>
            <a:extLst>
              <a:ext uri="{FF2B5EF4-FFF2-40B4-BE49-F238E27FC236}">
                <a16:creationId xmlns:a16="http://schemas.microsoft.com/office/drawing/2014/main" id="{C60AD8B8-0472-42AB-B7D6-1AED99457A10}"/>
              </a:ext>
            </a:extLst>
          </p:cNvPr>
          <p:cNvSpPr/>
          <p:nvPr/>
        </p:nvSpPr>
        <p:spPr>
          <a:xfrm>
            <a:off x="5126038" y="2940050"/>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1">
            <a:hlinkClick r:id="rId3" action="ppaction://hlinksldjump" highlightClick="1"/>
            <a:extLst>
              <a:ext uri="{FF2B5EF4-FFF2-40B4-BE49-F238E27FC236}">
                <a16:creationId xmlns:a16="http://schemas.microsoft.com/office/drawing/2014/main" id="{4D8686E2-12C6-4D83-846B-483B36779D6D}"/>
              </a:ext>
            </a:extLst>
          </p:cNvPr>
          <p:cNvSpPr/>
          <p:nvPr/>
        </p:nvSpPr>
        <p:spPr>
          <a:xfrm>
            <a:off x="3803651" y="3659188"/>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4" name="Botón de acción: ir hacia delante o siguiente 11">
            <a:hlinkClick r:id="rId4" action="ppaction://hlinksldjump" highlightClick="1"/>
            <a:extLst>
              <a:ext uri="{FF2B5EF4-FFF2-40B4-BE49-F238E27FC236}">
                <a16:creationId xmlns:a16="http://schemas.microsoft.com/office/drawing/2014/main" id="{8DCD40DB-F660-4870-BA6E-B70469AEB971}"/>
              </a:ext>
            </a:extLst>
          </p:cNvPr>
          <p:cNvSpPr/>
          <p:nvPr/>
        </p:nvSpPr>
        <p:spPr>
          <a:xfrm>
            <a:off x="3162301" y="3838575"/>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1">
            <a:hlinkClick r:id="rId5" action="ppaction://hlinksldjump" highlightClick="1"/>
            <a:extLst>
              <a:ext uri="{FF2B5EF4-FFF2-40B4-BE49-F238E27FC236}">
                <a16:creationId xmlns:a16="http://schemas.microsoft.com/office/drawing/2014/main" id="{098E00F2-4FC1-4966-A815-19630A9028EC}"/>
              </a:ext>
            </a:extLst>
          </p:cNvPr>
          <p:cNvSpPr/>
          <p:nvPr/>
        </p:nvSpPr>
        <p:spPr>
          <a:xfrm>
            <a:off x="3357563" y="4271963"/>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5" name="Botón de acción: ir hacia delante o siguiente 11">
            <a:hlinkClick r:id="rId6" action="ppaction://hlinksldjump" highlightClick="1"/>
            <a:extLst>
              <a:ext uri="{FF2B5EF4-FFF2-40B4-BE49-F238E27FC236}">
                <a16:creationId xmlns:a16="http://schemas.microsoft.com/office/drawing/2014/main" id="{BA598D9F-C0C1-4FB1-823C-C8B8692F30E4}"/>
              </a:ext>
            </a:extLst>
          </p:cNvPr>
          <p:cNvSpPr/>
          <p:nvPr/>
        </p:nvSpPr>
        <p:spPr>
          <a:xfrm>
            <a:off x="4476751" y="4046538"/>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11">
            <a:hlinkClick r:id="rId7" action="ppaction://hlinksldjump" highlightClick="1"/>
            <a:extLst>
              <a:ext uri="{FF2B5EF4-FFF2-40B4-BE49-F238E27FC236}">
                <a16:creationId xmlns:a16="http://schemas.microsoft.com/office/drawing/2014/main" id="{77A8A3D5-F57B-42A0-A022-1CFF1538A078}"/>
              </a:ext>
            </a:extLst>
          </p:cNvPr>
          <p:cNvSpPr/>
          <p:nvPr/>
        </p:nvSpPr>
        <p:spPr>
          <a:xfrm>
            <a:off x="5126038" y="3429000"/>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8" name="Imagen 7">
            <a:extLst>
              <a:ext uri="{FF2B5EF4-FFF2-40B4-BE49-F238E27FC236}">
                <a16:creationId xmlns:a16="http://schemas.microsoft.com/office/drawing/2014/main" id="{B8A08BE7-4095-4AD8-97B9-39D42540DC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0" name="Imagen 5">
            <a:extLst>
              <a:ext uri="{FF2B5EF4-FFF2-40B4-BE49-F238E27FC236}">
                <a16:creationId xmlns:a16="http://schemas.microsoft.com/office/drawing/2014/main" id="{946B251B-198D-49AA-B11F-BA4CCF763E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24" name="Rectángulo 23">
            <a:extLst>
              <a:ext uri="{FF2B5EF4-FFF2-40B4-BE49-F238E27FC236}">
                <a16:creationId xmlns:a16="http://schemas.microsoft.com/office/drawing/2014/main" id="{A50813E0-6517-418D-9D5C-3E4790AB19E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5" name="CuadroTexto 24">
            <a:extLst>
              <a:ext uri="{FF2B5EF4-FFF2-40B4-BE49-F238E27FC236}">
                <a16:creationId xmlns:a16="http://schemas.microsoft.com/office/drawing/2014/main" id="{0C4D7599-1BD1-4B00-A880-FB1A8D52E580}"/>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3A4C052E-ACCB-4030-850C-DC5B81587946}"/>
              </a:ext>
            </a:extLst>
          </p:cNvPr>
          <p:cNvSpPr txBox="1">
            <a:spLocks/>
          </p:cNvSpPr>
          <p:nvPr/>
        </p:nvSpPr>
        <p:spPr>
          <a:xfrm>
            <a:off x="2814639" y="47149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400" b="1" dirty="0">
                <a:solidFill>
                  <a:srgbClr val="000A8B"/>
                </a:solidFill>
                <a:latin typeface="+mn-lt"/>
              </a:rPr>
              <a:t> </a:t>
            </a:r>
            <a:r>
              <a:rPr lang="es-CO" sz="1400" b="1" dirty="0">
                <a:solidFill>
                  <a:srgbClr val="000A8B"/>
                </a:solidFill>
                <a:latin typeface="+mn-lt"/>
                <a:ea typeface="+mn-ea"/>
                <a:cs typeface="Lato Regular"/>
              </a:rPr>
              <a:t>ESTADO DE SITUACION FINANCIERA INDIVIDUAL</a:t>
            </a:r>
          </a:p>
          <a:p>
            <a:pPr algn="ctr">
              <a:defRPr/>
            </a:pPr>
            <a:r>
              <a:rPr lang="es-CO" sz="1400" b="1" dirty="0">
                <a:solidFill>
                  <a:srgbClr val="000A8B"/>
                </a:solidFill>
                <a:latin typeface="+mn-lt"/>
                <a:ea typeface="+mn-ea"/>
                <a:cs typeface="Lato Regular"/>
              </a:rPr>
              <a:t>FONDO PARA LA REHABILITACION, INVERSION SOCIAL Y LUCHA CONTRA EL CRIMEN ORGANIZACIONAL - FRISCO</a:t>
            </a:r>
          </a:p>
          <a:p>
            <a:pPr algn="ctr">
              <a:defRPr/>
            </a:pPr>
            <a:r>
              <a:rPr lang="es-CO" sz="1100" b="1" dirty="0">
                <a:solidFill>
                  <a:srgbClr val="000A8B"/>
                </a:solidFill>
                <a:latin typeface="+mn-lt"/>
                <a:ea typeface="+mn-ea"/>
                <a:cs typeface="Lato Regular"/>
              </a:rPr>
              <a:t>AL 30 DE JUNIO DEL AÑO 2020</a:t>
            </a:r>
          </a:p>
          <a:p>
            <a:pPr algn="ctr">
              <a:defRPr/>
            </a:pPr>
            <a:r>
              <a:rPr lang="es-CO" sz="1100" b="1" dirty="0">
                <a:solidFill>
                  <a:srgbClr val="000A8B"/>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774BD288-EA11-403F-9545-196B6565F90B}"/>
              </a:ext>
            </a:extLst>
          </p:cNvPr>
          <p:cNvGraphicFramePr>
            <a:graphicFrameLocks noGrp="1"/>
          </p:cNvGraphicFramePr>
          <p:nvPr/>
        </p:nvGraphicFramePr>
        <p:xfrm>
          <a:off x="1981200" y="3568700"/>
          <a:ext cx="8229600" cy="1924068"/>
        </p:xfrm>
        <a:graphic>
          <a:graphicData uri="http://schemas.openxmlformats.org/drawingml/2006/table">
            <a:tbl>
              <a:tblPr/>
              <a:tblGrid>
                <a:gridCol w="4947146">
                  <a:extLst>
                    <a:ext uri="{9D8B030D-6E8A-4147-A177-3AD203B41FA5}">
                      <a16:colId xmlns:a16="http://schemas.microsoft.com/office/drawing/2014/main" val="20000"/>
                    </a:ext>
                  </a:extLst>
                </a:gridCol>
                <a:gridCol w="916547">
                  <a:extLst>
                    <a:ext uri="{9D8B030D-6E8A-4147-A177-3AD203B41FA5}">
                      <a16:colId xmlns:a16="http://schemas.microsoft.com/office/drawing/2014/main" val="20001"/>
                    </a:ext>
                  </a:extLst>
                </a:gridCol>
                <a:gridCol w="839248">
                  <a:extLst>
                    <a:ext uri="{9D8B030D-6E8A-4147-A177-3AD203B41FA5}">
                      <a16:colId xmlns:a16="http://schemas.microsoft.com/office/drawing/2014/main" val="20002"/>
                    </a:ext>
                  </a:extLst>
                </a:gridCol>
                <a:gridCol w="839248">
                  <a:extLst>
                    <a:ext uri="{9D8B030D-6E8A-4147-A177-3AD203B41FA5}">
                      <a16:colId xmlns:a16="http://schemas.microsoft.com/office/drawing/2014/main" val="20003"/>
                    </a:ext>
                  </a:extLst>
                </a:gridCol>
                <a:gridCol w="687411">
                  <a:extLst>
                    <a:ext uri="{9D8B030D-6E8A-4147-A177-3AD203B41FA5}">
                      <a16:colId xmlns:a16="http://schemas.microsoft.com/office/drawing/2014/main" val="20004"/>
                    </a:ext>
                  </a:extLst>
                </a:gridCol>
              </a:tblGrid>
              <a:tr h="731502">
                <a:tc>
                  <a:txBody>
                    <a:bodyPr/>
                    <a:lstStyle/>
                    <a:p>
                      <a:pPr algn="ctr" fontAlgn="ctr"/>
                      <a:r>
                        <a:rPr lang="es-CO" sz="1200" b="1" i="0" u="none" strike="noStrike" dirty="0">
                          <a:solidFill>
                            <a:srgbClr val="003366"/>
                          </a:solidFill>
                          <a:effectLst/>
                          <a:latin typeface="+mn-lt"/>
                        </a:rPr>
                        <a:t>PATRIMONIO</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8E2EB"/>
                    </a:solidFill>
                  </a:tcPr>
                </a:tc>
                <a:tc>
                  <a:txBody>
                    <a:bodyPr/>
                    <a:lstStyle/>
                    <a:p>
                      <a:pPr algn="ctr" fontAlgn="ctr"/>
                      <a:r>
                        <a:rPr lang="es-CO" sz="1200" b="1" i="0" u="none" strike="noStrike" dirty="0">
                          <a:solidFill>
                            <a:srgbClr val="FFFFFF"/>
                          </a:solidFill>
                          <a:effectLst/>
                          <a:latin typeface="+mn-lt"/>
                        </a:rPr>
                        <a:t>30-jun-20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dirty="0">
                          <a:solidFill>
                            <a:srgbClr val="FFFFFF"/>
                          </a:solidFill>
                          <a:effectLst/>
                          <a:latin typeface="+mn-lt"/>
                        </a:rPr>
                        <a:t>30-jun-19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dirty="0">
                          <a:solidFill>
                            <a:srgbClr val="FFFFFF"/>
                          </a:solidFill>
                          <a:effectLst/>
                          <a:latin typeface="+mn-lt"/>
                        </a:rPr>
                        <a:t>Variación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dirty="0">
                          <a:solidFill>
                            <a:srgbClr val="FFFFFF"/>
                          </a:solidFill>
                          <a:effectLst/>
                          <a:latin typeface="+mn-lt"/>
                        </a:rPr>
                        <a:t>Variación % junio      2020 - 2019</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198758">
                <a:tc>
                  <a:txBody>
                    <a:bodyPr/>
                    <a:lstStyle/>
                    <a:p>
                      <a:pPr algn="l" fontAlgn="ctr"/>
                      <a:r>
                        <a:rPr lang="es-CO" sz="1200" b="1" i="0" u="none" strike="noStrike">
                          <a:solidFill>
                            <a:srgbClr val="FFFFFF"/>
                          </a:solidFill>
                          <a:effectLst/>
                          <a:latin typeface="+mn-lt"/>
                        </a:rPr>
                        <a:t>PATRIMONIO DE LAS ENTIDADES DE GOBIERNO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mn-lt"/>
                        </a:rPr>
                        <a:t>(349,331)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mn-lt"/>
                        </a:rPr>
                        <a:t>100,778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mn-lt"/>
                        </a:rPr>
                        <a:t>-450,109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mn-lt"/>
                        </a:rPr>
                        <a:t>-366,882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1"/>
                  </a:ext>
                </a:extLst>
              </a:tr>
              <a:tr h="198758">
                <a:tc>
                  <a:txBody>
                    <a:bodyPr/>
                    <a:lstStyle/>
                    <a:p>
                      <a:pPr algn="l" rtl="0" fontAlgn="ctr"/>
                      <a:r>
                        <a:rPr lang="es-CO" sz="1200" b="0" i="0" u="none" strike="noStrike">
                          <a:solidFill>
                            <a:srgbClr val="000000"/>
                          </a:solidFill>
                          <a:effectLst/>
                          <a:latin typeface="+mn-lt"/>
                        </a:rPr>
                        <a:t>CAPITAL FISCAL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1,393,937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1,391,955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1,982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198758">
                <a:tc>
                  <a:txBody>
                    <a:bodyPr/>
                    <a:lstStyle/>
                    <a:p>
                      <a:pPr algn="l" rtl="0" fontAlgn="ctr"/>
                      <a:r>
                        <a:rPr lang="es-CO" sz="1200" b="0" i="0" u="none" strike="noStrike">
                          <a:solidFill>
                            <a:srgbClr val="000000"/>
                          </a:solidFill>
                          <a:effectLst/>
                          <a:latin typeface="+mn-lt"/>
                        </a:rPr>
                        <a:t>RESULTADOS DE EJERCICIOS ANTERIORES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(1,612,391)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(623,826)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-988,565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61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198758">
                <a:tc>
                  <a:txBody>
                    <a:bodyPr/>
                    <a:lstStyle/>
                    <a:p>
                      <a:pPr algn="l" rtl="0" fontAlgn="ctr"/>
                      <a:r>
                        <a:rPr lang="es-CO" sz="1200" b="0" i="0" u="none" strike="noStrike">
                          <a:solidFill>
                            <a:srgbClr val="000000"/>
                          </a:solidFill>
                          <a:effectLst/>
                          <a:latin typeface="+mn-lt"/>
                        </a:rPr>
                        <a:t>RESULTADO DEL EJERCICIO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(130,877)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(667,351)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536,474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r" rtl="0" fontAlgn="ctr"/>
                      <a:r>
                        <a:rPr lang="es-CO" sz="1200" b="0" i="0" u="none" strike="noStrike">
                          <a:solidFill>
                            <a:srgbClr val="000000"/>
                          </a:solidFill>
                          <a:effectLst/>
                          <a:latin typeface="+mn-lt"/>
                        </a:rPr>
                        <a:t>-410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r h="198758">
                <a:tc>
                  <a:txBody>
                    <a:bodyPr/>
                    <a:lstStyle/>
                    <a:p>
                      <a:pPr algn="l" fontAlgn="ctr"/>
                      <a:r>
                        <a:rPr lang="es-CO" sz="1200" b="1" i="0" u="none" strike="noStrike">
                          <a:solidFill>
                            <a:srgbClr val="FFFFFF"/>
                          </a:solidFill>
                          <a:effectLst/>
                          <a:latin typeface="+mn-lt"/>
                        </a:rPr>
                        <a:t>TOTAL DEL PATRIMONIO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mn-lt"/>
                        </a:rPr>
                        <a:t>(349,331)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mn-lt"/>
                        </a:rPr>
                        <a:t>100,778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mn-lt"/>
                        </a:rPr>
                        <a:t>-450,109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mn-lt"/>
                        </a:rPr>
                        <a:t>129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5"/>
                  </a:ext>
                </a:extLst>
              </a:tr>
              <a:tr h="198758">
                <a:tc>
                  <a:txBody>
                    <a:bodyPr/>
                    <a:lstStyle/>
                    <a:p>
                      <a:pPr algn="l" fontAlgn="ctr"/>
                      <a:r>
                        <a:rPr lang="es-CO" sz="1200" b="1" i="0" u="none" strike="noStrike">
                          <a:solidFill>
                            <a:srgbClr val="FFFFFF"/>
                          </a:solidFill>
                          <a:effectLst/>
                          <a:latin typeface="+mn-lt"/>
                        </a:rPr>
                        <a:t>TOTAL PASIVO MAS PATRIMONIO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mn-lt"/>
                        </a:rPr>
                        <a:t>2,784,213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mn-lt"/>
                        </a:rPr>
                        <a:t>2,713,866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a:solidFill>
                            <a:srgbClr val="FFFFFF"/>
                          </a:solidFill>
                          <a:effectLst/>
                          <a:latin typeface="+mn-lt"/>
                        </a:rPr>
                        <a:t>70,347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r" fontAlgn="ctr"/>
                      <a:r>
                        <a:rPr lang="es-CO" sz="1200" b="1" i="0" u="none" strike="noStrike" dirty="0">
                          <a:solidFill>
                            <a:srgbClr val="FFFFFF"/>
                          </a:solidFill>
                          <a:effectLst/>
                          <a:latin typeface="+mn-lt"/>
                        </a:rPr>
                        <a:t>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6"/>
                  </a:ext>
                </a:extLst>
              </a:tr>
            </a:tbl>
          </a:graphicData>
        </a:graphic>
      </p:graphicFrame>
      <p:graphicFrame>
        <p:nvGraphicFramePr>
          <p:cNvPr id="5" name="Tabla 4">
            <a:extLst>
              <a:ext uri="{FF2B5EF4-FFF2-40B4-BE49-F238E27FC236}">
                <a16:creationId xmlns:a16="http://schemas.microsoft.com/office/drawing/2014/main" id="{134C9B40-E503-4BD1-B5C6-3D89772ACC52}"/>
              </a:ext>
            </a:extLst>
          </p:cNvPr>
          <p:cNvGraphicFramePr>
            <a:graphicFrameLocks noGrp="1"/>
          </p:cNvGraphicFramePr>
          <p:nvPr/>
        </p:nvGraphicFramePr>
        <p:xfrm>
          <a:off x="1976438" y="1693864"/>
          <a:ext cx="8229600" cy="1525640"/>
        </p:xfrm>
        <a:graphic>
          <a:graphicData uri="http://schemas.openxmlformats.org/drawingml/2006/table">
            <a:tbl>
              <a:tblPr/>
              <a:tblGrid>
                <a:gridCol w="4947146">
                  <a:extLst>
                    <a:ext uri="{9D8B030D-6E8A-4147-A177-3AD203B41FA5}">
                      <a16:colId xmlns:a16="http://schemas.microsoft.com/office/drawing/2014/main" val="20000"/>
                    </a:ext>
                  </a:extLst>
                </a:gridCol>
                <a:gridCol w="916547">
                  <a:extLst>
                    <a:ext uri="{9D8B030D-6E8A-4147-A177-3AD203B41FA5}">
                      <a16:colId xmlns:a16="http://schemas.microsoft.com/office/drawing/2014/main" val="20001"/>
                    </a:ext>
                  </a:extLst>
                </a:gridCol>
                <a:gridCol w="839248">
                  <a:extLst>
                    <a:ext uri="{9D8B030D-6E8A-4147-A177-3AD203B41FA5}">
                      <a16:colId xmlns:a16="http://schemas.microsoft.com/office/drawing/2014/main" val="20002"/>
                    </a:ext>
                  </a:extLst>
                </a:gridCol>
                <a:gridCol w="839248">
                  <a:extLst>
                    <a:ext uri="{9D8B030D-6E8A-4147-A177-3AD203B41FA5}">
                      <a16:colId xmlns:a16="http://schemas.microsoft.com/office/drawing/2014/main" val="20003"/>
                    </a:ext>
                  </a:extLst>
                </a:gridCol>
                <a:gridCol w="687411">
                  <a:extLst>
                    <a:ext uri="{9D8B030D-6E8A-4147-A177-3AD203B41FA5}">
                      <a16:colId xmlns:a16="http://schemas.microsoft.com/office/drawing/2014/main" val="20004"/>
                    </a:ext>
                  </a:extLst>
                </a:gridCol>
              </a:tblGrid>
              <a:tr h="731468">
                <a:tc>
                  <a:txBody>
                    <a:bodyPr/>
                    <a:lstStyle/>
                    <a:p>
                      <a:pPr algn="ctr" fontAlgn="ctr"/>
                      <a:r>
                        <a:rPr lang="es-CO" sz="1200" b="1" i="0" u="none" strike="noStrike">
                          <a:solidFill>
                            <a:srgbClr val="003366"/>
                          </a:solidFill>
                          <a:effectLst/>
                          <a:latin typeface="+mn-lt"/>
                        </a:rPr>
                        <a:t>PASIVOS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8E2EB"/>
                    </a:solidFill>
                  </a:tcPr>
                </a:tc>
                <a:tc>
                  <a:txBody>
                    <a:bodyPr/>
                    <a:lstStyle/>
                    <a:p>
                      <a:pPr algn="ctr" fontAlgn="ctr"/>
                      <a:r>
                        <a:rPr lang="es-CO" sz="1200" b="1" i="0" u="none" strike="noStrike">
                          <a:solidFill>
                            <a:srgbClr val="FFFFFF"/>
                          </a:solidFill>
                          <a:effectLst/>
                          <a:latin typeface="+mn-lt"/>
                        </a:rPr>
                        <a:t>30-jun-20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mn-lt"/>
                        </a:rPr>
                        <a:t>30-jun-19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mn-lt"/>
                        </a:rPr>
                        <a:t>Variacion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mn-lt"/>
                        </a:rPr>
                        <a:t>Variacion % junio      2020 - 2019</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198530">
                <a:tc>
                  <a:txBody>
                    <a:bodyPr/>
                    <a:lstStyle/>
                    <a:p>
                      <a:pPr algn="l" fontAlgn="ctr"/>
                      <a:r>
                        <a:rPr lang="es-CO" sz="1200" b="0" i="0" u="none" strike="noStrike">
                          <a:solidFill>
                            <a:srgbClr val="000000"/>
                          </a:solidFill>
                          <a:effectLst/>
                          <a:latin typeface="+mn-lt"/>
                        </a:rPr>
                        <a:t>CUENTAS POR PAGAR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201,259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186,855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14,404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98530">
                <a:tc>
                  <a:txBody>
                    <a:bodyPr/>
                    <a:lstStyle/>
                    <a:p>
                      <a:pPr algn="l" fontAlgn="ctr"/>
                      <a:r>
                        <a:rPr lang="es-CO" sz="1200" b="0" i="0" u="none" strike="noStrike">
                          <a:solidFill>
                            <a:srgbClr val="000000"/>
                          </a:solidFill>
                          <a:effectLst/>
                          <a:latin typeface="+mn-lt"/>
                        </a:rPr>
                        <a:t>PROVISIONES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1,526,193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1,113,731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412,462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27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98530">
                <a:tc>
                  <a:txBody>
                    <a:bodyPr/>
                    <a:lstStyle/>
                    <a:p>
                      <a:pPr algn="l" fontAlgn="ctr"/>
                      <a:r>
                        <a:rPr lang="es-CO" sz="1200" b="0" i="0" u="none" strike="noStrike">
                          <a:solidFill>
                            <a:srgbClr val="000000"/>
                          </a:solidFill>
                          <a:effectLst/>
                          <a:latin typeface="+mn-lt"/>
                        </a:rPr>
                        <a:t>OTROS PASIVOS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1,406,092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1,312,502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93,590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98530">
                <a:tc>
                  <a:txBody>
                    <a:bodyPr/>
                    <a:lstStyle/>
                    <a:p>
                      <a:pPr algn="l" fontAlgn="ctr"/>
                      <a:r>
                        <a:rPr lang="es-CO" sz="1200" b="1" i="0" u="none" strike="noStrike" dirty="0">
                          <a:solidFill>
                            <a:srgbClr val="FFFFFF"/>
                          </a:solidFill>
                          <a:effectLst/>
                          <a:latin typeface="+mn-lt"/>
                        </a:rPr>
                        <a:t>TOTAL DEL PASIVO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1" i="0" u="none" strike="noStrike">
                          <a:solidFill>
                            <a:srgbClr val="FFFFFF"/>
                          </a:solidFill>
                          <a:effectLst/>
                          <a:latin typeface="+mn-lt"/>
                        </a:rPr>
                        <a:t>3,133,544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1" i="0" u="none" strike="noStrike">
                          <a:solidFill>
                            <a:srgbClr val="FFFFFF"/>
                          </a:solidFill>
                          <a:effectLst/>
                          <a:latin typeface="+mn-lt"/>
                        </a:rPr>
                        <a:t>2,613,088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1" i="0" u="none" strike="noStrike">
                          <a:solidFill>
                            <a:srgbClr val="FFFFFF"/>
                          </a:solidFill>
                          <a:effectLst/>
                          <a:latin typeface="+mn-lt"/>
                        </a:rPr>
                        <a:t>520,456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1" i="0" u="none" strike="noStrike" dirty="0">
                          <a:solidFill>
                            <a:srgbClr val="FFFFFF"/>
                          </a:solidFill>
                          <a:effectLst/>
                          <a:latin typeface="+mn-lt"/>
                        </a:rPr>
                        <a:t>17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extLst>
                  <a:ext uri="{0D108BD9-81ED-4DB2-BD59-A6C34878D82A}">
                    <a16:rowId xmlns:a16="http://schemas.microsoft.com/office/drawing/2014/main" val="10004"/>
                  </a:ext>
                </a:extLst>
              </a:tr>
            </a:tbl>
          </a:graphicData>
        </a:graphic>
      </p:graphicFrame>
      <p:sp>
        <p:nvSpPr>
          <p:cNvPr id="10" name="Botón de acción: ir hacia delante o siguiente 11">
            <a:hlinkClick r:id="rId2" action="ppaction://hlinksldjump" highlightClick="1"/>
            <a:extLst>
              <a:ext uri="{FF2B5EF4-FFF2-40B4-BE49-F238E27FC236}">
                <a16:creationId xmlns:a16="http://schemas.microsoft.com/office/drawing/2014/main" id="{D8F1F75B-2B05-4682-9C3B-0ACCA2EB3196}"/>
              </a:ext>
            </a:extLst>
          </p:cNvPr>
          <p:cNvSpPr/>
          <p:nvPr/>
        </p:nvSpPr>
        <p:spPr>
          <a:xfrm>
            <a:off x="2909888" y="2674938"/>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5D2A8AE6-4218-4CBC-974B-F8ADF9B38127}"/>
              </a:ext>
            </a:extLst>
          </p:cNvPr>
          <p:cNvSpPr/>
          <p:nvPr/>
        </p:nvSpPr>
        <p:spPr>
          <a:xfrm>
            <a:off x="3403601" y="2484438"/>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1">
            <a:hlinkClick r:id="rId4" action="ppaction://hlinksldjump" highlightClick="1"/>
            <a:extLst>
              <a:ext uri="{FF2B5EF4-FFF2-40B4-BE49-F238E27FC236}">
                <a16:creationId xmlns:a16="http://schemas.microsoft.com/office/drawing/2014/main" id="{02670A85-351E-42AF-A674-0338B3904BA9}"/>
              </a:ext>
            </a:extLst>
          </p:cNvPr>
          <p:cNvSpPr/>
          <p:nvPr/>
        </p:nvSpPr>
        <p:spPr>
          <a:xfrm>
            <a:off x="3065463" y="2906713"/>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3" name="Imagen 7">
            <a:extLst>
              <a:ext uri="{FF2B5EF4-FFF2-40B4-BE49-F238E27FC236}">
                <a16:creationId xmlns:a16="http://schemas.microsoft.com/office/drawing/2014/main" id="{883C12F2-F75C-4742-8F96-EAB066B9C2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1ADD23ED-DEF9-49B3-9BAD-7F234481A2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5" name="Rectángulo 14">
            <a:extLst>
              <a:ext uri="{FF2B5EF4-FFF2-40B4-BE49-F238E27FC236}">
                <a16:creationId xmlns:a16="http://schemas.microsoft.com/office/drawing/2014/main" id="{270FD593-E460-48DC-97D0-5DDF84EBB3D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CuadroTexto 15">
            <a:extLst>
              <a:ext uri="{FF2B5EF4-FFF2-40B4-BE49-F238E27FC236}">
                <a16:creationId xmlns:a16="http://schemas.microsoft.com/office/drawing/2014/main" id="{B14FF84E-6A51-4294-935C-0944525D615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21F1977F-42BB-4780-A9C6-7C48A2C406EB}"/>
              </a:ext>
            </a:extLst>
          </p:cNvPr>
          <p:cNvSpPr txBox="1">
            <a:spLocks/>
          </p:cNvSpPr>
          <p:nvPr/>
        </p:nvSpPr>
        <p:spPr>
          <a:xfrm>
            <a:off x="2814639" y="45206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400" b="1" dirty="0">
                <a:solidFill>
                  <a:srgbClr val="000A8B"/>
                </a:solidFill>
              </a:rPr>
              <a:t> </a:t>
            </a:r>
            <a:r>
              <a:rPr lang="es-CO" sz="1400" b="1" dirty="0">
                <a:solidFill>
                  <a:srgbClr val="000A8B"/>
                </a:solidFill>
                <a:latin typeface="Calibri   "/>
                <a:cs typeface="Lato Regular"/>
              </a:rPr>
              <a:t>ESTADO DE SITUACION FINANCIERA INDIVIDUAL</a:t>
            </a:r>
          </a:p>
          <a:p>
            <a:pPr algn="ctr">
              <a:defRPr/>
            </a:pPr>
            <a:r>
              <a:rPr lang="es-CO" sz="1400" b="1" dirty="0">
                <a:solidFill>
                  <a:srgbClr val="000A8B"/>
                </a:solidFill>
                <a:latin typeface="Calibri   "/>
                <a:cs typeface="Lato Regular"/>
              </a:rPr>
              <a:t>FONDO PARA LA REHABILITACION, INVERSION SOCIAL Y LUCHA CONTRA EL CRIMEN ORGANIZACIONAL - FRISCO</a:t>
            </a:r>
          </a:p>
          <a:p>
            <a:pPr algn="ctr">
              <a:defRPr/>
            </a:pPr>
            <a:r>
              <a:rPr lang="es-CO" sz="1100" b="1" dirty="0">
                <a:solidFill>
                  <a:srgbClr val="000A8B"/>
                </a:solidFill>
                <a:latin typeface="Calibri   "/>
                <a:cs typeface="Lato Regular"/>
              </a:rPr>
              <a:t>AL 30 DE JUNIO DEL AÑO 2020</a:t>
            </a:r>
          </a:p>
          <a:p>
            <a:pPr algn="ctr">
              <a:defRPr/>
            </a:pPr>
            <a:r>
              <a:rPr lang="es-CO" sz="1100" b="1" dirty="0">
                <a:solidFill>
                  <a:srgbClr val="000A8B"/>
                </a:solidFill>
                <a:latin typeface="Calibri   "/>
                <a:cs typeface="Lato Regular"/>
              </a:rPr>
              <a:t>(cifra en millones de pesos colombianos)</a:t>
            </a:r>
          </a:p>
          <a:p>
            <a:pPr>
              <a:defRPr/>
            </a:pPr>
            <a:endParaRPr lang="es-CO" sz="788" dirty="0">
              <a:solidFill>
                <a:srgbClr val="0070C0"/>
              </a:solidFill>
              <a:cs typeface="Lato Regular"/>
            </a:endParaRPr>
          </a:p>
        </p:txBody>
      </p:sp>
      <p:sp>
        <p:nvSpPr>
          <p:cNvPr id="11" name="Botón de acción: ir hacia atrás o anterior 14">
            <a:hlinkClick r:id="" action="ppaction://hlinkshowjump?jump=nextslide" highlightClick="1"/>
            <a:extLst>
              <a:ext uri="{FF2B5EF4-FFF2-40B4-BE49-F238E27FC236}">
                <a16:creationId xmlns:a16="http://schemas.microsoft.com/office/drawing/2014/main" id="{C13EE696-1FC4-47D8-80EB-2C42FD3FA305}"/>
              </a:ext>
            </a:extLst>
          </p:cNvPr>
          <p:cNvSpPr/>
          <p:nvPr/>
        </p:nvSpPr>
        <p:spPr>
          <a:xfrm rot="10800000">
            <a:off x="10002838" y="1370014"/>
            <a:ext cx="323850" cy="128587"/>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solidFill>
                <a:prstClr val="white"/>
              </a:solidFill>
            </a:endParaRPr>
          </a:p>
        </p:txBody>
      </p:sp>
      <p:sp>
        <p:nvSpPr>
          <p:cNvPr id="2" name="CuadroTexto 1">
            <a:extLst>
              <a:ext uri="{FF2B5EF4-FFF2-40B4-BE49-F238E27FC236}">
                <a16:creationId xmlns:a16="http://schemas.microsoft.com/office/drawing/2014/main" id="{555B7296-295E-452F-9E9D-0DE6868FCED3}"/>
              </a:ext>
            </a:extLst>
          </p:cNvPr>
          <p:cNvSpPr txBox="1"/>
          <p:nvPr/>
        </p:nvSpPr>
        <p:spPr>
          <a:xfrm>
            <a:off x="6019800" y="1266825"/>
            <a:ext cx="4624388" cy="338138"/>
          </a:xfrm>
          <a:prstGeom prst="rect">
            <a:avLst/>
          </a:prstGeom>
          <a:noFill/>
        </p:spPr>
        <p:txBody>
          <a:bodyPr>
            <a:spAutoFit/>
          </a:bodyPr>
          <a:lstStyle/>
          <a:p>
            <a:pPr>
              <a:defRPr/>
            </a:pPr>
            <a:r>
              <a:rPr lang="es-ES" sz="1600" b="1" dirty="0">
                <a:solidFill>
                  <a:srgbClr val="000A8B"/>
                </a:solidFill>
                <a:latin typeface="+mj-lt"/>
                <a:ea typeface="+mj-ea"/>
              </a:rPr>
              <a:t>INVENTARIO FRSICO AL 30 DE JUNIO DE 2020</a:t>
            </a:r>
            <a:endParaRPr lang="es-CO" sz="1600" b="1" dirty="0">
              <a:solidFill>
                <a:srgbClr val="000A8B"/>
              </a:solidFill>
              <a:latin typeface="+mj-lt"/>
              <a:ea typeface="+mj-ea"/>
            </a:endParaRPr>
          </a:p>
        </p:txBody>
      </p:sp>
      <p:graphicFrame>
        <p:nvGraphicFramePr>
          <p:cNvPr id="4" name="Tabla 3">
            <a:extLst>
              <a:ext uri="{FF2B5EF4-FFF2-40B4-BE49-F238E27FC236}">
                <a16:creationId xmlns:a16="http://schemas.microsoft.com/office/drawing/2014/main" id="{F3A433A3-6F10-48BE-B9C8-954EB8D2A14C}"/>
              </a:ext>
            </a:extLst>
          </p:cNvPr>
          <p:cNvGraphicFramePr>
            <a:graphicFrameLocks noGrp="1"/>
          </p:cNvGraphicFramePr>
          <p:nvPr/>
        </p:nvGraphicFramePr>
        <p:xfrm>
          <a:off x="6303963" y="1590675"/>
          <a:ext cx="3771900" cy="4040191"/>
        </p:xfrm>
        <a:graphic>
          <a:graphicData uri="http://schemas.openxmlformats.org/drawingml/2006/table">
            <a:tbl>
              <a:tblPr/>
              <a:tblGrid>
                <a:gridCol w="23241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155744">
                <a:tc gridSpan="3">
                  <a:txBody>
                    <a:bodyPr/>
                    <a:lstStyle/>
                    <a:p>
                      <a:pPr algn="ctr" fontAlgn="b"/>
                      <a:r>
                        <a:rPr lang="es-CO" sz="1000" b="1" i="0" u="none" strike="noStrike">
                          <a:solidFill>
                            <a:srgbClr val="000000"/>
                          </a:solidFill>
                          <a:effectLst/>
                          <a:latin typeface="Calibri" panose="020F0502020204030204" pitchFamily="34" charset="0"/>
                        </a:rPr>
                        <a:t>INVENTARIOS</a:t>
                      </a:r>
                    </a:p>
                  </a:txBody>
                  <a:tcPr marL="0" marR="0" marT="0" marB="0" anchor="b">
                    <a:lnL>
                      <a:noFill/>
                    </a:lnL>
                    <a:lnR>
                      <a:noFill/>
                    </a:lnR>
                    <a:lnT>
                      <a:noFill/>
                    </a:lnT>
                    <a:lnB w="6350" cap="flat" cmpd="sng" algn="ctr">
                      <a:solidFill>
                        <a:srgbClr val="FFFFFF"/>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000"/>
                  </a:ext>
                </a:extLst>
              </a:tr>
              <a:tr h="183229">
                <a:tc>
                  <a:txBody>
                    <a:bodyPr/>
                    <a:lstStyle/>
                    <a:p>
                      <a:pPr algn="l" fontAlgn="ctr"/>
                      <a:r>
                        <a:rPr lang="es-CO" sz="1100" b="1" i="0" u="none" strike="noStrike">
                          <a:solidFill>
                            <a:srgbClr val="FFFFFF"/>
                          </a:solidFill>
                          <a:effectLst/>
                          <a:latin typeface="Calibri" panose="020F0502020204030204" pitchFamily="34" charset="0"/>
                        </a:rPr>
                        <a:t>INVENTARIOS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100" b="1" i="0" u="none" strike="noStrike">
                          <a:solidFill>
                            <a:srgbClr val="FFFFFF"/>
                          </a:solidFill>
                          <a:effectLst/>
                          <a:latin typeface="Calibri" panose="020F0502020204030204" pitchFamily="34" charset="0"/>
                        </a:rPr>
                        <a:t>Extintos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100" b="1" i="0" u="none" strike="noStrike">
                          <a:solidFill>
                            <a:srgbClr val="FFFFFF"/>
                          </a:solidFill>
                          <a:effectLst/>
                          <a:latin typeface="Calibri" panose="020F0502020204030204" pitchFamily="34" charset="0"/>
                        </a:rPr>
                        <a:t>Incautado</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1"/>
                  </a:ext>
                </a:extLst>
              </a:tr>
              <a:tr h="155744">
                <a:tc>
                  <a:txBody>
                    <a:bodyPr/>
                    <a:lstStyle/>
                    <a:p>
                      <a:pPr algn="l" fontAlgn="ctr"/>
                      <a:r>
                        <a:rPr lang="es-CO" sz="1000" b="0" i="0" u="none" strike="noStrike">
                          <a:solidFill>
                            <a:srgbClr val="000000"/>
                          </a:solidFill>
                          <a:effectLst/>
                          <a:latin typeface="Calibri" panose="020F0502020204030204" pitchFamily="34" charset="0"/>
                        </a:rPr>
                        <a:t>Bienes Urbanos</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0" i="0" u="none" strike="noStrike">
                          <a:solidFill>
                            <a:srgbClr val="000000"/>
                          </a:solidFill>
                          <a:effectLst/>
                          <a:latin typeface="Calibri" panose="020F0502020204030204" pitchFamily="34" charset="0"/>
                        </a:rPr>
                        <a:t>226,838</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r" fontAlgn="ctr"/>
                      <a:r>
                        <a:rPr lang="es-CO" sz="1000" b="0" i="0" u="none" strike="noStrike">
                          <a:solidFill>
                            <a:srgbClr val="000000"/>
                          </a:solidFill>
                          <a:effectLst/>
                          <a:latin typeface="Calibri" panose="020F0502020204030204" pitchFamily="34" charset="0"/>
                        </a:rPr>
                        <a:t>2,528,061</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0002"/>
                  </a:ext>
                </a:extLst>
              </a:tr>
              <a:tr h="155744">
                <a:tc>
                  <a:txBody>
                    <a:bodyPr/>
                    <a:lstStyle/>
                    <a:p>
                      <a:pPr algn="l" fontAlgn="ctr"/>
                      <a:r>
                        <a:rPr lang="es-CO" sz="1000" b="0" i="0" u="none" strike="noStrike">
                          <a:solidFill>
                            <a:srgbClr val="000000"/>
                          </a:solidFill>
                          <a:effectLst/>
                          <a:latin typeface="Calibri" panose="020F0502020204030204" pitchFamily="34" charset="0"/>
                        </a:rPr>
                        <a:t>Bienes Rurales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389,430</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1,142,983</a:t>
                      </a:r>
                    </a:p>
                  </a:txBody>
                  <a:tcPr marL="0" marR="0" marT="0" marB="0" anchor="ctr">
                    <a:lnL>
                      <a:noFill/>
                    </a:lnL>
                    <a:lnR>
                      <a:noFill/>
                    </a:lnR>
                    <a:lnT>
                      <a:noFill/>
                    </a:lnT>
                    <a:lnB>
                      <a:noFill/>
                    </a:lnB>
                  </a:tcPr>
                </a:tc>
                <a:extLst>
                  <a:ext uri="{0D108BD9-81ED-4DB2-BD59-A6C34878D82A}">
                    <a16:rowId xmlns:a16="http://schemas.microsoft.com/office/drawing/2014/main" val="10003"/>
                  </a:ext>
                </a:extLst>
              </a:tr>
              <a:tr h="155744">
                <a:tc>
                  <a:txBody>
                    <a:bodyPr/>
                    <a:lstStyle/>
                    <a:p>
                      <a:pPr algn="l" fontAlgn="ctr"/>
                      <a:r>
                        <a:rPr lang="es-CO" sz="1000" b="0" i="0" u="none" strike="noStrike">
                          <a:solidFill>
                            <a:srgbClr val="000000"/>
                          </a:solidFill>
                          <a:effectLst/>
                          <a:latin typeface="Calibri" panose="020F0502020204030204" pitchFamily="34" charset="0"/>
                        </a:rPr>
                        <a:t>Sociedades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477,031</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2,884,119</a:t>
                      </a:r>
                    </a:p>
                  </a:txBody>
                  <a:tcPr marL="0" marR="0" marT="0" marB="0" anchor="ctr">
                    <a:lnL>
                      <a:noFill/>
                    </a:lnL>
                    <a:lnR>
                      <a:noFill/>
                    </a:lnR>
                    <a:lnT>
                      <a:noFill/>
                    </a:lnT>
                    <a:lnB>
                      <a:noFill/>
                    </a:lnB>
                  </a:tcPr>
                </a:tc>
                <a:extLst>
                  <a:ext uri="{0D108BD9-81ED-4DB2-BD59-A6C34878D82A}">
                    <a16:rowId xmlns:a16="http://schemas.microsoft.com/office/drawing/2014/main" val="10004"/>
                  </a:ext>
                </a:extLst>
              </a:tr>
              <a:tr h="155744">
                <a:tc>
                  <a:txBody>
                    <a:bodyPr/>
                    <a:lstStyle/>
                    <a:p>
                      <a:pPr algn="l" fontAlgn="ctr"/>
                      <a:r>
                        <a:rPr lang="es-CO" sz="1000" b="0" i="0" u="none" strike="noStrike">
                          <a:solidFill>
                            <a:srgbClr val="000000"/>
                          </a:solidFill>
                          <a:effectLst/>
                          <a:latin typeface="Calibri" panose="020F0502020204030204" pitchFamily="34" charset="0"/>
                        </a:rPr>
                        <a:t>Aeronaves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324</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618</a:t>
                      </a:r>
                    </a:p>
                  </a:txBody>
                  <a:tcPr marL="0" marR="0" marT="0" marB="0" anchor="ctr">
                    <a:lnL>
                      <a:noFill/>
                    </a:lnL>
                    <a:lnR>
                      <a:noFill/>
                    </a:lnR>
                    <a:lnT>
                      <a:noFill/>
                    </a:lnT>
                    <a:lnB>
                      <a:noFill/>
                    </a:lnB>
                  </a:tcPr>
                </a:tc>
                <a:extLst>
                  <a:ext uri="{0D108BD9-81ED-4DB2-BD59-A6C34878D82A}">
                    <a16:rowId xmlns:a16="http://schemas.microsoft.com/office/drawing/2014/main" val="10005"/>
                  </a:ext>
                </a:extLst>
              </a:tr>
              <a:tr h="155744">
                <a:tc>
                  <a:txBody>
                    <a:bodyPr/>
                    <a:lstStyle/>
                    <a:p>
                      <a:pPr algn="l" fontAlgn="ctr"/>
                      <a:r>
                        <a:rPr lang="es-CO" sz="1000" b="0" i="0" u="none" strike="noStrike">
                          <a:solidFill>
                            <a:srgbClr val="000000"/>
                          </a:solidFill>
                          <a:effectLst/>
                          <a:latin typeface="Calibri" panose="020F0502020204030204" pitchFamily="34" charset="0"/>
                        </a:rPr>
                        <a:t>Motonaves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399</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4,330</a:t>
                      </a:r>
                    </a:p>
                  </a:txBody>
                  <a:tcPr marL="0" marR="0" marT="0" marB="0" anchor="ctr">
                    <a:lnL>
                      <a:noFill/>
                    </a:lnL>
                    <a:lnR>
                      <a:noFill/>
                    </a:lnR>
                    <a:lnT>
                      <a:noFill/>
                    </a:lnT>
                    <a:lnB>
                      <a:noFill/>
                    </a:lnB>
                  </a:tcPr>
                </a:tc>
                <a:extLst>
                  <a:ext uri="{0D108BD9-81ED-4DB2-BD59-A6C34878D82A}">
                    <a16:rowId xmlns:a16="http://schemas.microsoft.com/office/drawing/2014/main" val="10006"/>
                  </a:ext>
                </a:extLst>
              </a:tr>
              <a:tr h="155744">
                <a:tc>
                  <a:txBody>
                    <a:bodyPr/>
                    <a:lstStyle/>
                    <a:p>
                      <a:pPr algn="l" fontAlgn="ctr"/>
                      <a:r>
                        <a:rPr lang="es-CO" sz="1000" b="0" i="0" u="none" strike="noStrike">
                          <a:solidFill>
                            <a:srgbClr val="000000"/>
                          </a:solidFill>
                          <a:effectLst/>
                          <a:latin typeface="Calibri" panose="020F0502020204030204" pitchFamily="34" charset="0"/>
                        </a:rPr>
                        <a:t>Vehículos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4,425</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41,624</a:t>
                      </a:r>
                    </a:p>
                  </a:txBody>
                  <a:tcPr marL="0" marR="0" marT="0" marB="0" anchor="ctr">
                    <a:lnL>
                      <a:noFill/>
                    </a:lnL>
                    <a:lnR>
                      <a:noFill/>
                    </a:lnR>
                    <a:lnT>
                      <a:noFill/>
                    </a:lnT>
                    <a:lnB>
                      <a:noFill/>
                    </a:lnB>
                  </a:tcPr>
                </a:tc>
                <a:extLst>
                  <a:ext uri="{0D108BD9-81ED-4DB2-BD59-A6C34878D82A}">
                    <a16:rowId xmlns:a16="http://schemas.microsoft.com/office/drawing/2014/main" val="10007"/>
                  </a:ext>
                </a:extLst>
              </a:tr>
              <a:tr h="155744">
                <a:tc>
                  <a:txBody>
                    <a:bodyPr/>
                    <a:lstStyle/>
                    <a:p>
                      <a:pPr algn="l" fontAlgn="ctr"/>
                      <a:r>
                        <a:rPr lang="es-CO" sz="1000" b="0" i="0" u="none" strike="noStrike">
                          <a:solidFill>
                            <a:srgbClr val="000000"/>
                          </a:solidFill>
                          <a:effectLst/>
                          <a:latin typeface="Calibri" panose="020F0502020204030204" pitchFamily="34" charset="0"/>
                        </a:rPr>
                        <a:t>Obras de Arte</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534</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2,050</a:t>
                      </a:r>
                    </a:p>
                  </a:txBody>
                  <a:tcPr marL="0" marR="0" marT="0" marB="0" anchor="ctr">
                    <a:lnL>
                      <a:noFill/>
                    </a:lnL>
                    <a:lnR>
                      <a:noFill/>
                    </a:lnR>
                    <a:lnT>
                      <a:noFill/>
                    </a:lnT>
                    <a:lnB>
                      <a:noFill/>
                    </a:lnB>
                  </a:tcPr>
                </a:tc>
                <a:extLst>
                  <a:ext uri="{0D108BD9-81ED-4DB2-BD59-A6C34878D82A}">
                    <a16:rowId xmlns:a16="http://schemas.microsoft.com/office/drawing/2014/main" val="10008"/>
                  </a:ext>
                </a:extLst>
              </a:tr>
              <a:tr h="155744">
                <a:tc>
                  <a:txBody>
                    <a:bodyPr/>
                    <a:lstStyle/>
                    <a:p>
                      <a:pPr algn="l" fontAlgn="ctr"/>
                      <a:r>
                        <a:rPr lang="es-CO" sz="1000" b="0" i="0" u="none" strike="noStrike">
                          <a:solidFill>
                            <a:srgbClr val="000000"/>
                          </a:solidFill>
                          <a:effectLst/>
                          <a:latin typeface="Calibri" panose="020F0502020204030204" pitchFamily="34" charset="0"/>
                        </a:rPr>
                        <a:t>Bienes Inmuebles DAO</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34</a:t>
                      </a:r>
                    </a:p>
                  </a:txBody>
                  <a:tcPr marL="0" marR="0" marT="0" marB="0" anchor="ctr">
                    <a:lnL>
                      <a:noFill/>
                    </a:lnL>
                    <a:lnR>
                      <a:noFill/>
                    </a:lnR>
                    <a:lnT>
                      <a:noFill/>
                    </a:lnT>
                    <a:lnB>
                      <a:noFill/>
                    </a:lnB>
                  </a:tcPr>
                </a:tc>
                <a:extLst>
                  <a:ext uri="{0D108BD9-81ED-4DB2-BD59-A6C34878D82A}">
                    <a16:rowId xmlns:a16="http://schemas.microsoft.com/office/drawing/2014/main" val="10009"/>
                  </a:ext>
                </a:extLst>
              </a:tr>
              <a:tr h="155744">
                <a:tc>
                  <a:txBody>
                    <a:bodyPr/>
                    <a:lstStyle/>
                    <a:p>
                      <a:pPr algn="l" fontAlgn="ctr"/>
                      <a:r>
                        <a:rPr lang="es-CO" sz="1000" b="0" i="0" u="none" strike="noStrike">
                          <a:solidFill>
                            <a:srgbClr val="000000"/>
                          </a:solidFill>
                          <a:effectLst/>
                          <a:latin typeface="Calibri" panose="020F0502020204030204" pitchFamily="34" charset="0"/>
                        </a:rPr>
                        <a:t>Joyas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529</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0"/>
                  </a:ext>
                </a:extLst>
              </a:tr>
              <a:tr h="155744">
                <a:tc>
                  <a:txBody>
                    <a:bodyPr/>
                    <a:lstStyle/>
                    <a:p>
                      <a:pPr algn="l" fontAlgn="ctr"/>
                      <a:r>
                        <a:rPr lang="es-CO" sz="1000" b="0" i="0" u="none" strike="noStrike">
                          <a:solidFill>
                            <a:srgbClr val="000000"/>
                          </a:solidFill>
                          <a:effectLst/>
                          <a:latin typeface="Calibri" panose="020F0502020204030204" pitchFamily="34" charset="0"/>
                        </a:rPr>
                        <a:t>Sustancias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87</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396</a:t>
                      </a:r>
                    </a:p>
                  </a:txBody>
                  <a:tcPr marL="0" marR="0" marT="0" marB="0" anchor="ctr">
                    <a:lnL>
                      <a:noFill/>
                    </a:lnL>
                    <a:lnR>
                      <a:noFill/>
                    </a:lnR>
                    <a:lnT>
                      <a:noFill/>
                    </a:lnT>
                    <a:lnB>
                      <a:noFill/>
                    </a:lnB>
                  </a:tcPr>
                </a:tc>
                <a:extLst>
                  <a:ext uri="{0D108BD9-81ED-4DB2-BD59-A6C34878D82A}">
                    <a16:rowId xmlns:a16="http://schemas.microsoft.com/office/drawing/2014/main" val="10011"/>
                  </a:ext>
                </a:extLst>
              </a:tr>
              <a:tr h="155744">
                <a:tc>
                  <a:txBody>
                    <a:bodyPr/>
                    <a:lstStyle/>
                    <a:p>
                      <a:pPr algn="l" fontAlgn="ctr"/>
                      <a:r>
                        <a:rPr lang="es-CO" sz="1000" b="0" i="0" u="none" strike="noStrike">
                          <a:solidFill>
                            <a:srgbClr val="000000"/>
                          </a:solidFill>
                          <a:effectLst/>
                          <a:latin typeface="Calibri" panose="020F0502020204030204" pitchFamily="34" charset="0"/>
                        </a:rPr>
                        <a:t>Semovientes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61</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3,470</a:t>
                      </a:r>
                    </a:p>
                  </a:txBody>
                  <a:tcPr marL="0" marR="0" marT="0" marB="0" anchor="ctr">
                    <a:lnL>
                      <a:noFill/>
                    </a:lnL>
                    <a:lnR>
                      <a:noFill/>
                    </a:lnR>
                    <a:lnT>
                      <a:noFill/>
                    </a:lnT>
                    <a:lnB>
                      <a:noFill/>
                    </a:lnB>
                  </a:tcPr>
                </a:tc>
                <a:extLst>
                  <a:ext uri="{0D108BD9-81ED-4DB2-BD59-A6C34878D82A}">
                    <a16:rowId xmlns:a16="http://schemas.microsoft.com/office/drawing/2014/main" val="10012"/>
                  </a:ext>
                </a:extLst>
              </a:tr>
              <a:tr h="155744">
                <a:tc>
                  <a:txBody>
                    <a:bodyPr/>
                    <a:lstStyle/>
                    <a:p>
                      <a:pPr algn="l" fontAlgn="ctr"/>
                      <a:r>
                        <a:rPr lang="es-CO" sz="1000" b="0" i="0" u="none" strike="noStrike">
                          <a:solidFill>
                            <a:srgbClr val="000000"/>
                          </a:solidFill>
                          <a:effectLst/>
                          <a:latin typeface="Calibri" panose="020F0502020204030204" pitchFamily="34" charset="0"/>
                        </a:rPr>
                        <a:t>Metales Preciosos (oro, platino)</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4,251</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3"/>
                  </a:ext>
                </a:extLst>
              </a:tr>
              <a:tr h="183229">
                <a:tc>
                  <a:txBody>
                    <a:bodyPr/>
                    <a:lstStyle/>
                    <a:p>
                      <a:pPr algn="l" fontAlgn="ctr"/>
                      <a:r>
                        <a:rPr lang="es-CO" sz="1000" b="0" i="0" u="none" strike="noStrike">
                          <a:solidFill>
                            <a:srgbClr val="000000"/>
                          </a:solidFill>
                          <a:effectLst/>
                          <a:latin typeface="Calibri" panose="020F0502020204030204" pitchFamily="34" charset="0"/>
                        </a:rPr>
                        <a:t>Divisas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5,498</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26,733</a:t>
                      </a:r>
                    </a:p>
                  </a:txBody>
                  <a:tcPr marL="0" marR="0" marT="0" marB="0" anchor="ctr">
                    <a:lnL>
                      <a:noFill/>
                    </a:lnL>
                    <a:lnR>
                      <a:noFill/>
                    </a:lnR>
                    <a:lnT>
                      <a:noFill/>
                    </a:lnT>
                    <a:lnB>
                      <a:noFill/>
                    </a:lnB>
                  </a:tcPr>
                </a:tc>
                <a:extLst>
                  <a:ext uri="{0D108BD9-81ED-4DB2-BD59-A6C34878D82A}">
                    <a16:rowId xmlns:a16="http://schemas.microsoft.com/office/drawing/2014/main" val="10014"/>
                  </a:ext>
                </a:extLst>
              </a:tr>
              <a:tr h="183229">
                <a:tc>
                  <a:txBody>
                    <a:bodyPr/>
                    <a:lstStyle/>
                    <a:p>
                      <a:pPr algn="l" fontAlgn="ctr"/>
                      <a:r>
                        <a:rPr lang="es-CO" sz="1000" b="0" i="0" u="none" strike="noStrike">
                          <a:solidFill>
                            <a:srgbClr val="000000"/>
                          </a:solidFill>
                          <a:effectLst/>
                          <a:latin typeface="Calibri" panose="020F0502020204030204" pitchFamily="34" charset="0"/>
                        </a:rPr>
                        <a:t>Terrenos Urbanos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108,404</a:t>
                      </a:r>
                    </a:p>
                  </a:txBody>
                  <a:tcPr marL="0" marR="0" marT="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864</a:t>
                      </a:r>
                    </a:p>
                  </a:txBody>
                  <a:tcPr marL="0" marR="0" marT="0" marB="0" anchor="ctr">
                    <a:lnL>
                      <a:noFill/>
                    </a:lnL>
                    <a:lnR>
                      <a:noFill/>
                    </a:lnR>
                    <a:lnT>
                      <a:noFill/>
                    </a:lnT>
                    <a:lnB>
                      <a:noFill/>
                    </a:lnB>
                  </a:tcPr>
                </a:tc>
                <a:extLst>
                  <a:ext uri="{0D108BD9-81ED-4DB2-BD59-A6C34878D82A}">
                    <a16:rowId xmlns:a16="http://schemas.microsoft.com/office/drawing/2014/main" val="10015"/>
                  </a:ext>
                </a:extLst>
              </a:tr>
              <a:tr h="183229">
                <a:tc>
                  <a:txBody>
                    <a:bodyPr/>
                    <a:lstStyle/>
                    <a:p>
                      <a:pPr algn="l" fontAlgn="ctr"/>
                      <a:r>
                        <a:rPr lang="es-CO" sz="1000" b="0" i="0" u="none" strike="noStrike">
                          <a:solidFill>
                            <a:srgbClr val="000000"/>
                          </a:solidFill>
                          <a:effectLst/>
                          <a:latin typeface="Calibri" panose="020F0502020204030204" pitchFamily="34" charset="0"/>
                        </a:rPr>
                        <a:t>Edificaciones Urbanos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227,745</a:t>
                      </a:r>
                    </a:p>
                  </a:txBody>
                  <a:tcPr marL="0" marR="0" marT="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6"/>
                  </a:ext>
                </a:extLst>
              </a:tr>
              <a:tr h="183229">
                <a:tc>
                  <a:txBody>
                    <a:bodyPr/>
                    <a:lstStyle/>
                    <a:p>
                      <a:pPr algn="l" fontAlgn="ctr"/>
                      <a:r>
                        <a:rPr lang="es-CO" sz="1000" b="0" i="0" u="none" strike="noStrike">
                          <a:solidFill>
                            <a:srgbClr val="000000"/>
                          </a:solidFill>
                          <a:effectLst/>
                          <a:latin typeface="Calibri" panose="020F0502020204030204" pitchFamily="34" charset="0"/>
                        </a:rPr>
                        <a:t>Muebles, enseres y equipo de Oficina</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232</a:t>
                      </a:r>
                    </a:p>
                  </a:txBody>
                  <a:tcPr marL="0" marR="0" marT="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7"/>
                  </a:ext>
                </a:extLst>
              </a:tr>
              <a:tr h="183229">
                <a:tc>
                  <a:txBody>
                    <a:bodyPr/>
                    <a:lstStyle/>
                    <a:p>
                      <a:pPr algn="l" fontAlgn="ctr"/>
                      <a:r>
                        <a:rPr lang="es-CO" sz="1000" b="0" i="0" u="none" strike="noStrike">
                          <a:solidFill>
                            <a:srgbClr val="000000"/>
                          </a:solidFill>
                          <a:effectLst/>
                          <a:latin typeface="Calibri" panose="020F0502020204030204" pitchFamily="34" charset="0"/>
                        </a:rPr>
                        <a:t>Equipo de Comunicación y Computacion</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1,082</a:t>
                      </a:r>
                    </a:p>
                  </a:txBody>
                  <a:tcPr marL="0" marR="0" marT="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8"/>
                  </a:ext>
                </a:extLst>
              </a:tr>
              <a:tr h="183229">
                <a:tc>
                  <a:txBody>
                    <a:bodyPr/>
                    <a:lstStyle/>
                    <a:p>
                      <a:pPr algn="l" fontAlgn="ctr"/>
                      <a:r>
                        <a:rPr lang="es-CO" sz="1000" b="0" i="0" u="none" strike="noStrike">
                          <a:solidFill>
                            <a:srgbClr val="000000"/>
                          </a:solidFill>
                          <a:effectLst/>
                          <a:latin typeface="Calibri" panose="020F0502020204030204" pitchFamily="34" charset="0"/>
                        </a:rPr>
                        <a:t>Equipo de Transporte</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100</a:t>
                      </a:r>
                    </a:p>
                  </a:txBody>
                  <a:tcPr marL="0" marR="0" marT="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19"/>
                  </a:ext>
                </a:extLst>
              </a:tr>
              <a:tr h="183229">
                <a:tc>
                  <a:txBody>
                    <a:bodyPr/>
                    <a:lstStyle/>
                    <a:p>
                      <a:pPr algn="l" fontAlgn="ctr"/>
                      <a:r>
                        <a:rPr lang="es-CO" sz="1000" b="0" i="0" u="none" strike="noStrike">
                          <a:solidFill>
                            <a:srgbClr val="000000"/>
                          </a:solidFill>
                          <a:effectLst/>
                          <a:latin typeface="Calibri" panose="020F0502020204030204" pitchFamily="34" charset="0"/>
                        </a:rPr>
                        <a:t>Bienes recibidos en dacion de pago</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tc>
                  <a:txBody>
                    <a:bodyPr/>
                    <a:lstStyle/>
                    <a:p>
                      <a:pPr algn="r" fontAlgn="ctr"/>
                      <a:r>
                        <a:rPr lang="es-CO" sz="1000" b="0" i="0" u="none" strike="noStrike" dirty="0">
                          <a:solidFill>
                            <a:srgbClr val="000000"/>
                          </a:solidFill>
                          <a:effectLst/>
                          <a:latin typeface="Calibri" panose="020F0502020204030204" pitchFamily="34" charset="0"/>
                        </a:rPr>
                        <a:t>126</a:t>
                      </a:r>
                    </a:p>
                  </a:txBody>
                  <a:tcPr marL="0" marR="0" marT="0" marB="0" anchor="ctr">
                    <a:lnL>
                      <a:noFill/>
                    </a:lnL>
                    <a:lnR>
                      <a:noFill/>
                    </a:lnR>
                    <a:lnT>
                      <a:noFill/>
                    </a:lnT>
                    <a:lnB>
                      <a:noFill/>
                    </a:lnB>
                  </a:tcPr>
                </a:tc>
                <a:extLst>
                  <a:ext uri="{0D108BD9-81ED-4DB2-BD59-A6C34878D82A}">
                    <a16:rowId xmlns:a16="http://schemas.microsoft.com/office/drawing/2014/main" val="10020"/>
                  </a:ext>
                </a:extLst>
              </a:tr>
              <a:tr h="183229">
                <a:tc>
                  <a:txBody>
                    <a:bodyPr/>
                    <a:lstStyle/>
                    <a:p>
                      <a:pPr algn="l" fontAlgn="ctr"/>
                      <a:r>
                        <a:rPr lang="es-CO" sz="1000" b="0" i="0" u="none" strike="noStrike">
                          <a:solidFill>
                            <a:srgbClr val="000000"/>
                          </a:solidFill>
                          <a:effectLst/>
                          <a:latin typeface="Calibri" panose="020F0502020204030204" pitchFamily="34" charset="0"/>
                        </a:rPr>
                        <a:t>Terrenos Rurales</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13,865</a:t>
                      </a:r>
                    </a:p>
                  </a:txBody>
                  <a:tcPr marL="0" marR="0" marT="0" marB="0" anchor="ctr">
                    <a:lnL>
                      <a:noFill/>
                    </a:lnL>
                    <a:lnR>
                      <a:noFill/>
                    </a:lnR>
                    <a:lnT>
                      <a:noFill/>
                    </a:lnT>
                    <a:lnB>
                      <a:noFill/>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0021"/>
                  </a:ext>
                </a:extLst>
              </a:tr>
              <a:tr h="183229">
                <a:tc>
                  <a:txBody>
                    <a:bodyPr/>
                    <a:lstStyle/>
                    <a:p>
                      <a:pPr algn="l" fontAlgn="ctr"/>
                      <a:r>
                        <a:rPr lang="es-CO" sz="1000" b="0" i="0" u="none" strike="noStrike">
                          <a:solidFill>
                            <a:srgbClr val="000000"/>
                          </a:solidFill>
                          <a:effectLst/>
                          <a:latin typeface="Calibri" panose="020F0502020204030204" pitchFamily="34" charset="0"/>
                        </a:rPr>
                        <a:t>Edificaciones Rurales</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r" fontAlgn="ctr"/>
                      <a:r>
                        <a:rPr lang="es-CO" sz="1000" b="0" i="0" u="none" strike="noStrike">
                          <a:solidFill>
                            <a:srgbClr val="000000"/>
                          </a:solidFill>
                          <a:effectLst/>
                          <a:latin typeface="Calibri" panose="020F0502020204030204" pitchFamily="34" charset="0"/>
                        </a:rPr>
                        <a:t>49,238</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r" fontAlgn="ctr"/>
                      <a:r>
                        <a:rPr lang="es-CO" sz="1000" b="0" i="0" u="none" strike="noStrike">
                          <a:solidFill>
                            <a:srgbClr val="000000"/>
                          </a:solidFill>
                          <a:effectLst/>
                          <a:latin typeface="Calibri" panose="020F0502020204030204" pitchFamily="34" charset="0"/>
                        </a:rPr>
                        <a:t>0</a:t>
                      </a:r>
                    </a:p>
                  </a:txBody>
                  <a:tcPr marL="0" marR="0" marT="0" marB="0" anchor="ctr">
                    <a:lnL>
                      <a:noFill/>
                    </a:lnL>
                    <a:lnR>
                      <a:noFill/>
                    </a:lnR>
                    <a:lnT>
                      <a:noFill/>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22"/>
                  </a:ext>
                </a:extLst>
              </a:tr>
              <a:tr h="183229">
                <a:tc>
                  <a:txBody>
                    <a:bodyPr/>
                    <a:lstStyle/>
                    <a:p>
                      <a:pPr algn="l" fontAlgn="ctr"/>
                      <a:r>
                        <a:rPr lang="es-CO" sz="1100" b="1" i="0" u="none" strike="noStrike">
                          <a:solidFill>
                            <a:srgbClr val="FFFFFF"/>
                          </a:solidFill>
                          <a:effectLst/>
                          <a:latin typeface="Calibri" panose="020F0502020204030204" pitchFamily="34" charset="0"/>
                        </a:rPr>
                        <a:t>TOTAL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100" b="1" i="0" u="none" strike="noStrike">
                          <a:solidFill>
                            <a:srgbClr val="FFFFFF"/>
                          </a:solidFill>
                          <a:effectLst/>
                          <a:latin typeface="Calibri" panose="020F0502020204030204" pitchFamily="34" charset="0"/>
                        </a:rPr>
                        <a:t>1,510,073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100" b="1" i="0" u="none" strike="noStrike" dirty="0">
                          <a:solidFill>
                            <a:srgbClr val="FFFFFF"/>
                          </a:solidFill>
                          <a:effectLst/>
                          <a:latin typeface="Calibri" panose="020F0502020204030204" pitchFamily="34" charset="0"/>
                        </a:rPr>
                        <a:t>6,635,408</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23"/>
                  </a:ext>
                </a:extLst>
              </a:tr>
            </a:tbl>
          </a:graphicData>
        </a:graphic>
      </p:graphicFrame>
      <p:graphicFrame>
        <p:nvGraphicFramePr>
          <p:cNvPr id="16" name="Gráfico 15">
            <a:extLst>
              <a:ext uri="{FF2B5EF4-FFF2-40B4-BE49-F238E27FC236}">
                <a16:creationId xmlns:a16="http://schemas.microsoft.com/office/drawing/2014/main" id="{C1A2C85A-B6CD-4A63-B7E5-E726BC7AA29F}"/>
              </a:ext>
            </a:extLst>
          </p:cNvPr>
          <p:cNvGraphicFramePr>
            <a:graphicFrameLocks/>
          </p:cNvGraphicFramePr>
          <p:nvPr/>
        </p:nvGraphicFramePr>
        <p:xfrm>
          <a:off x="1568588" y="1724129"/>
          <a:ext cx="4633429" cy="3765446"/>
        </p:xfrm>
        <a:graphic>
          <a:graphicData uri="http://schemas.openxmlformats.org/drawingml/2006/chart">
            <c:chart xmlns:c="http://schemas.openxmlformats.org/drawingml/2006/chart" xmlns:r="http://schemas.openxmlformats.org/officeDocument/2006/relationships" r:id="rId2"/>
          </a:graphicData>
        </a:graphic>
      </p:graphicFrame>
      <p:sp>
        <p:nvSpPr>
          <p:cNvPr id="12379" name="CuadroTexto 1">
            <a:extLst>
              <a:ext uri="{FF2B5EF4-FFF2-40B4-BE49-F238E27FC236}">
                <a16:creationId xmlns:a16="http://schemas.microsoft.com/office/drawing/2014/main" id="{FBE7F9EA-98B7-4E9F-B4E7-41779EC53720}"/>
              </a:ext>
            </a:extLst>
          </p:cNvPr>
          <p:cNvSpPr txBox="1">
            <a:spLocks noChangeArrowheads="1"/>
          </p:cNvSpPr>
          <p:nvPr/>
        </p:nvSpPr>
        <p:spPr bwMode="auto">
          <a:xfrm>
            <a:off x="2443164" y="5711826"/>
            <a:ext cx="70818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200"/>
              <a:t>El total de los activos que posee el FRISCO están evaluados al 31 de Junio de 2020 en:  Extintos $1.510.073 y en Proceso de extinción de dominio  $6.653.408, para un total $ 8.145.481 millones.</a:t>
            </a:r>
          </a:p>
          <a:p>
            <a:r>
              <a:rPr lang="es-ES" altLang="es-CO" sz="1200"/>
              <a:t>Los recursos que están en proceso de Extinción de dominio van registrados en cuentas de orden.</a:t>
            </a:r>
            <a:endParaRPr lang="es-CO" altLang="es-CO" sz="1200"/>
          </a:p>
        </p:txBody>
      </p:sp>
      <p:pic>
        <p:nvPicPr>
          <p:cNvPr id="12" name="Imagen 7">
            <a:extLst>
              <a:ext uri="{FF2B5EF4-FFF2-40B4-BE49-F238E27FC236}">
                <a16:creationId xmlns:a16="http://schemas.microsoft.com/office/drawing/2014/main" id="{D7C0461D-8132-4A75-98E2-5540EC50CF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BFB62A41-3B12-4C85-94ED-1760C8C00F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4" name="Rectángulo 13">
            <a:extLst>
              <a:ext uri="{FF2B5EF4-FFF2-40B4-BE49-F238E27FC236}">
                <a16:creationId xmlns:a16="http://schemas.microsoft.com/office/drawing/2014/main" id="{B0B7BB04-CD29-41D9-929D-9298B2ADBC9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78DDFACB-1636-4B19-A779-AD7390588980}"/>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D8FE167E-A3D8-41A3-B2AC-F70A97D67F28}"/>
              </a:ext>
            </a:extLst>
          </p:cNvPr>
          <p:cNvSpPr txBox="1">
            <a:spLocks/>
          </p:cNvSpPr>
          <p:nvPr/>
        </p:nvSpPr>
        <p:spPr>
          <a:xfrm>
            <a:off x="2814639" y="394174"/>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solidFill>
                  <a:prstClr val="black"/>
                </a:solidFill>
              </a:rPr>
              <a:t> </a:t>
            </a:r>
            <a:r>
              <a:rPr lang="es-CO" sz="1400" b="1" dirty="0">
                <a:solidFill>
                  <a:srgbClr val="000A8B"/>
                </a:solidFill>
                <a:latin typeface="Calibri   "/>
                <a:cs typeface="Lato Regular"/>
              </a:rPr>
              <a:t>ESTADO DE SITUACION FINANCIERA INDIVIDUAL</a:t>
            </a:r>
          </a:p>
          <a:p>
            <a:pPr algn="ctr">
              <a:defRPr/>
            </a:pPr>
            <a:r>
              <a:rPr lang="es-CO" sz="1400" b="1" dirty="0">
                <a:solidFill>
                  <a:srgbClr val="000A8B"/>
                </a:solidFill>
                <a:latin typeface="Calibri   "/>
                <a:cs typeface="Lato Regular"/>
              </a:rPr>
              <a:t>FONDO PARA LA REHABILITACION, INVERSION SOCIAL Y LUCHA CONTRA EL CRIMEN ORGANIZACIONAL - FRISCO</a:t>
            </a:r>
          </a:p>
          <a:p>
            <a:pPr algn="ctr">
              <a:defRPr/>
            </a:pPr>
            <a:r>
              <a:rPr lang="es-CO" sz="1100" b="1" dirty="0">
                <a:solidFill>
                  <a:srgbClr val="000A8B"/>
                </a:solidFill>
                <a:latin typeface="Calibri   "/>
                <a:cs typeface="Lato Regular"/>
              </a:rPr>
              <a:t>AL 30 DE JUNIO DEL AÑO 2020</a:t>
            </a:r>
          </a:p>
          <a:p>
            <a:pPr algn="ctr">
              <a:defRPr/>
            </a:pPr>
            <a:r>
              <a:rPr lang="es-CO" sz="1100" b="1" dirty="0">
                <a:solidFill>
                  <a:srgbClr val="000A8B"/>
                </a:solidFill>
                <a:cs typeface="Lato Regular"/>
              </a:rPr>
              <a:t>(cifra en millones de pesos colombianos)</a:t>
            </a:r>
          </a:p>
          <a:p>
            <a:pPr>
              <a:defRPr/>
            </a:pPr>
            <a:endParaRPr lang="es-CO" sz="788" dirty="0">
              <a:solidFill>
                <a:srgbClr val="0070C0"/>
              </a:solidFill>
              <a:cs typeface="Lato Regular"/>
            </a:endParaRPr>
          </a:p>
        </p:txBody>
      </p:sp>
      <p:sp>
        <p:nvSpPr>
          <p:cNvPr id="11" name="Botón de acción: ir hacia atrás o anterior 14">
            <a:hlinkClick r:id="" action="ppaction://hlinkshowjump?jump=nextslide" highlightClick="1"/>
            <a:extLst>
              <a:ext uri="{FF2B5EF4-FFF2-40B4-BE49-F238E27FC236}">
                <a16:creationId xmlns:a16="http://schemas.microsoft.com/office/drawing/2014/main" id="{AEBF77D3-805A-4D7D-9265-B2A9487A6024}"/>
              </a:ext>
            </a:extLst>
          </p:cNvPr>
          <p:cNvSpPr/>
          <p:nvPr/>
        </p:nvSpPr>
        <p:spPr>
          <a:xfrm rot="10800000">
            <a:off x="10002838" y="1370014"/>
            <a:ext cx="323850" cy="128587"/>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solidFill>
                <a:prstClr val="white"/>
              </a:solidFill>
            </a:endParaRPr>
          </a:p>
        </p:txBody>
      </p:sp>
      <p:sp>
        <p:nvSpPr>
          <p:cNvPr id="13320" name="CuadroTexto 1">
            <a:extLst>
              <a:ext uri="{FF2B5EF4-FFF2-40B4-BE49-F238E27FC236}">
                <a16:creationId xmlns:a16="http://schemas.microsoft.com/office/drawing/2014/main" id="{6E42FA25-34D9-45A7-B19F-D545BFF93D89}"/>
              </a:ext>
            </a:extLst>
          </p:cNvPr>
          <p:cNvSpPr txBox="1">
            <a:spLocks noChangeArrowheads="1"/>
          </p:cNvSpPr>
          <p:nvPr/>
        </p:nvSpPr>
        <p:spPr bwMode="auto">
          <a:xfrm>
            <a:off x="4545014" y="1266825"/>
            <a:ext cx="53546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600" b="1">
                <a:solidFill>
                  <a:srgbClr val="0070C0"/>
                </a:solidFill>
              </a:rPr>
              <a:t>COMPOSICION DE LOS ACTIVOS POR ESTADO LEGAL EXTINTO</a:t>
            </a:r>
            <a:endParaRPr lang="es-CO" altLang="es-CO" sz="1600" b="1">
              <a:solidFill>
                <a:srgbClr val="0070C0"/>
              </a:solidFill>
            </a:endParaRPr>
          </a:p>
        </p:txBody>
      </p:sp>
      <p:sp>
        <p:nvSpPr>
          <p:cNvPr id="13321" name="CuadroTexto 1">
            <a:extLst>
              <a:ext uri="{FF2B5EF4-FFF2-40B4-BE49-F238E27FC236}">
                <a16:creationId xmlns:a16="http://schemas.microsoft.com/office/drawing/2014/main" id="{98ECABF8-033D-46E5-86CC-709DAD38F017}"/>
              </a:ext>
            </a:extLst>
          </p:cNvPr>
          <p:cNvSpPr txBox="1">
            <a:spLocks noChangeArrowheads="1"/>
          </p:cNvSpPr>
          <p:nvPr/>
        </p:nvSpPr>
        <p:spPr bwMode="auto">
          <a:xfrm>
            <a:off x="2122489" y="5878513"/>
            <a:ext cx="80660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r>
              <a:rPr lang="es-ES" altLang="es-CO" sz="1200"/>
              <a:t>El total de los activos que posee el FRISCO están evaluados al 31 de Junio de 2020 en:  Extintos $1.510.073 y en Proceso de extinción de dominio  $6.036.174, para un total $ 7.546.247 millones.</a:t>
            </a:r>
          </a:p>
          <a:p>
            <a:pPr algn="just"/>
            <a:r>
              <a:rPr lang="es-ES" altLang="es-CO" sz="1200"/>
              <a:t>Los recursos que están en proceso de Extinción de dominio van registrados en cuentas de orden.</a:t>
            </a:r>
            <a:endParaRPr lang="es-CO" altLang="es-CO" sz="1200"/>
          </a:p>
        </p:txBody>
      </p:sp>
      <p:graphicFrame>
        <p:nvGraphicFramePr>
          <p:cNvPr id="14" name="Gráfico 13">
            <a:extLst>
              <a:ext uri="{FF2B5EF4-FFF2-40B4-BE49-F238E27FC236}">
                <a16:creationId xmlns:a16="http://schemas.microsoft.com/office/drawing/2014/main" id="{1DE0BEE0-3D30-45CD-B98E-E9BA66E07A6E}"/>
              </a:ext>
            </a:extLst>
          </p:cNvPr>
          <p:cNvGraphicFramePr>
            <a:graphicFrameLocks/>
          </p:cNvGraphicFramePr>
          <p:nvPr/>
        </p:nvGraphicFramePr>
        <p:xfrm>
          <a:off x="2012951" y="1775053"/>
          <a:ext cx="4945198" cy="3816123"/>
        </p:xfrm>
        <a:graphic>
          <a:graphicData uri="http://schemas.openxmlformats.org/drawingml/2006/chart">
            <c:chart xmlns:c="http://schemas.openxmlformats.org/drawingml/2006/chart" xmlns:r="http://schemas.openxmlformats.org/officeDocument/2006/relationships" r:id="rId2"/>
          </a:graphicData>
        </a:graphic>
      </p:graphicFrame>
      <p:pic>
        <p:nvPicPr>
          <p:cNvPr id="13323" name="Imagen 3">
            <a:extLst>
              <a:ext uri="{FF2B5EF4-FFF2-40B4-BE49-F238E27FC236}">
                <a16:creationId xmlns:a16="http://schemas.microsoft.com/office/drawing/2014/main" id="{5ECCEF7F-73B2-4D7C-9E91-6D0CBF5054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7075" y="1870075"/>
            <a:ext cx="3219450" cy="37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n 7">
            <a:extLst>
              <a:ext uri="{FF2B5EF4-FFF2-40B4-BE49-F238E27FC236}">
                <a16:creationId xmlns:a16="http://schemas.microsoft.com/office/drawing/2014/main" id="{E7E7AB7E-6B5C-4C4F-8500-41456F80B5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B6939FEA-4201-470B-B11C-8310FD1B40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5" name="Rectángulo 14">
            <a:extLst>
              <a:ext uri="{FF2B5EF4-FFF2-40B4-BE49-F238E27FC236}">
                <a16:creationId xmlns:a16="http://schemas.microsoft.com/office/drawing/2014/main" id="{83F57AE4-E52B-4E7E-8EC4-567BB72C274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CuadroTexto 15">
            <a:extLst>
              <a:ext uri="{FF2B5EF4-FFF2-40B4-BE49-F238E27FC236}">
                <a16:creationId xmlns:a16="http://schemas.microsoft.com/office/drawing/2014/main" id="{6DE2B996-6BB4-44EA-A161-9715CB59C26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55F265E0-683F-4F7B-957E-A2E5CC3B9095}"/>
              </a:ext>
            </a:extLst>
          </p:cNvPr>
          <p:cNvSpPr txBox="1">
            <a:spLocks/>
          </p:cNvSpPr>
          <p:nvPr/>
        </p:nvSpPr>
        <p:spPr>
          <a:xfrm>
            <a:off x="2814639" y="360887"/>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solidFill>
                  <a:prstClr val="black"/>
                </a:solidFill>
              </a:rPr>
              <a:t> </a:t>
            </a:r>
            <a:r>
              <a:rPr lang="es-CO" sz="1400" b="1" dirty="0">
                <a:solidFill>
                  <a:srgbClr val="000A8B"/>
                </a:solidFill>
                <a:latin typeface="Calibri   "/>
                <a:cs typeface="Lato Regular"/>
              </a:rPr>
              <a:t>ESTADO DE SITUACION FINANCIERA INDIVIDUAL</a:t>
            </a:r>
          </a:p>
          <a:p>
            <a:pPr algn="ctr">
              <a:defRPr/>
            </a:pPr>
            <a:r>
              <a:rPr lang="es-CO" sz="1400" b="1" dirty="0">
                <a:solidFill>
                  <a:srgbClr val="000A8B"/>
                </a:solidFill>
                <a:latin typeface="Calibri   "/>
                <a:cs typeface="Lato Regular"/>
              </a:rPr>
              <a:t>FONDO PARA LA REHABILITACION, INVERSION SOCIAL Y LUCHA CONTRA EL CRIMEN ORGANIZACIONAL - FRISCO</a:t>
            </a:r>
          </a:p>
          <a:p>
            <a:pPr algn="ctr">
              <a:defRPr/>
            </a:pPr>
            <a:r>
              <a:rPr lang="es-CO" sz="1100" b="1" dirty="0">
                <a:solidFill>
                  <a:srgbClr val="000A8B"/>
                </a:solidFill>
                <a:latin typeface="Calibri   "/>
                <a:cs typeface="Lato Regular"/>
              </a:rPr>
              <a:t>AL 30 DE JUNIO DEL AÑO 2020</a:t>
            </a:r>
          </a:p>
          <a:p>
            <a:pPr algn="ctr">
              <a:defRPr/>
            </a:pPr>
            <a:r>
              <a:rPr lang="es-CO" sz="1100" b="1" dirty="0">
                <a:solidFill>
                  <a:srgbClr val="000A8B"/>
                </a:solidFill>
                <a:latin typeface="Calibri   "/>
                <a:cs typeface="Lato Regular"/>
              </a:rPr>
              <a:t>(cifra en millones de pesos colombianos)</a:t>
            </a:r>
          </a:p>
          <a:p>
            <a:pPr>
              <a:defRPr/>
            </a:pPr>
            <a:endParaRPr lang="es-CO" sz="788" dirty="0">
              <a:solidFill>
                <a:srgbClr val="0070C0"/>
              </a:solidFill>
              <a:cs typeface="Lato Regular"/>
            </a:endParaRPr>
          </a:p>
        </p:txBody>
      </p:sp>
      <p:sp>
        <p:nvSpPr>
          <p:cNvPr id="11" name="Botón de acción: ir hacia atrás o anterior 14">
            <a:hlinkClick r:id="" action="ppaction://hlinkshowjump?jump=nextslide" highlightClick="1"/>
            <a:extLst>
              <a:ext uri="{FF2B5EF4-FFF2-40B4-BE49-F238E27FC236}">
                <a16:creationId xmlns:a16="http://schemas.microsoft.com/office/drawing/2014/main" id="{239FCD00-609A-4CA1-A99C-C04AF70197CE}"/>
              </a:ext>
            </a:extLst>
          </p:cNvPr>
          <p:cNvSpPr/>
          <p:nvPr/>
        </p:nvSpPr>
        <p:spPr>
          <a:xfrm rot="10800000">
            <a:off x="10002838" y="1370014"/>
            <a:ext cx="323850" cy="128587"/>
          </a:xfrm>
          <a:prstGeom prst="actionButtonBackPreviou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solidFill>
                <a:prstClr val="white"/>
              </a:solidFill>
            </a:endParaRPr>
          </a:p>
        </p:txBody>
      </p:sp>
      <p:sp>
        <p:nvSpPr>
          <p:cNvPr id="14344" name="CuadroTexto 1">
            <a:extLst>
              <a:ext uri="{FF2B5EF4-FFF2-40B4-BE49-F238E27FC236}">
                <a16:creationId xmlns:a16="http://schemas.microsoft.com/office/drawing/2014/main" id="{B84416FD-A793-455A-9F12-2226D2D12562}"/>
              </a:ext>
            </a:extLst>
          </p:cNvPr>
          <p:cNvSpPr txBox="1">
            <a:spLocks noChangeArrowheads="1"/>
          </p:cNvSpPr>
          <p:nvPr/>
        </p:nvSpPr>
        <p:spPr bwMode="auto">
          <a:xfrm>
            <a:off x="4386263" y="1266825"/>
            <a:ext cx="5675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600" b="1">
                <a:solidFill>
                  <a:srgbClr val="0070C0"/>
                </a:solidFill>
              </a:rPr>
              <a:t>COMPOSICION DE LOS ACTIVOS POR ESTADO LEGAL EN PROCESO</a:t>
            </a:r>
            <a:endParaRPr lang="es-CO" altLang="es-CO" sz="1600" b="1">
              <a:solidFill>
                <a:srgbClr val="0070C0"/>
              </a:solidFill>
            </a:endParaRPr>
          </a:p>
        </p:txBody>
      </p:sp>
      <p:sp>
        <p:nvSpPr>
          <p:cNvPr id="14345" name="CuadroTexto 1">
            <a:extLst>
              <a:ext uri="{FF2B5EF4-FFF2-40B4-BE49-F238E27FC236}">
                <a16:creationId xmlns:a16="http://schemas.microsoft.com/office/drawing/2014/main" id="{6F69920F-1F7B-42C1-B582-F15F0D5579DA}"/>
              </a:ext>
            </a:extLst>
          </p:cNvPr>
          <p:cNvSpPr txBox="1">
            <a:spLocks noChangeArrowheads="1"/>
          </p:cNvSpPr>
          <p:nvPr/>
        </p:nvSpPr>
        <p:spPr bwMode="auto">
          <a:xfrm>
            <a:off x="2443164" y="5711826"/>
            <a:ext cx="70818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CO" sz="1200"/>
              <a:t>El total de los activos que posee el FRISCO están evaluados al 31 de Junio de 2020 en:  Extintos $1.510.073 y en Proceso de extinción de dominio  $6.653.408, para un total $ 8.145.481 millones.</a:t>
            </a:r>
          </a:p>
          <a:p>
            <a:r>
              <a:rPr lang="es-ES" altLang="es-CO" sz="1200"/>
              <a:t>Los recursos que están en proceso de Extinción de dominio van registrados en cuentas de orden.</a:t>
            </a:r>
            <a:endParaRPr lang="es-CO" altLang="es-CO" sz="1200"/>
          </a:p>
        </p:txBody>
      </p:sp>
      <p:graphicFrame>
        <p:nvGraphicFramePr>
          <p:cNvPr id="15" name="Gráfico 14">
            <a:extLst>
              <a:ext uri="{FF2B5EF4-FFF2-40B4-BE49-F238E27FC236}">
                <a16:creationId xmlns:a16="http://schemas.microsoft.com/office/drawing/2014/main" id="{1E567265-DFF8-40A4-81D1-1900465165C8}"/>
              </a:ext>
            </a:extLst>
          </p:cNvPr>
          <p:cNvGraphicFramePr>
            <a:graphicFrameLocks/>
          </p:cNvGraphicFramePr>
          <p:nvPr/>
        </p:nvGraphicFramePr>
        <p:xfrm>
          <a:off x="1781586" y="1895475"/>
          <a:ext cx="5064124" cy="3695700"/>
        </p:xfrm>
        <a:graphic>
          <a:graphicData uri="http://schemas.openxmlformats.org/drawingml/2006/chart">
            <c:chart xmlns:c="http://schemas.openxmlformats.org/drawingml/2006/chart" xmlns:r="http://schemas.openxmlformats.org/officeDocument/2006/relationships" r:id="rId2"/>
          </a:graphicData>
        </a:graphic>
      </p:graphicFrame>
      <p:pic>
        <p:nvPicPr>
          <p:cNvPr id="14347" name="Imagen 3">
            <a:extLst>
              <a:ext uri="{FF2B5EF4-FFF2-40B4-BE49-F238E27FC236}">
                <a16:creationId xmlns:a16="http://schemas.microsoft.com/office/drawing/2014/main" id="{9B99ECC5-A993-4A09-B6A2-B1B17BDF2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3413" y="1895475"/>
            <a:ext cx="3167062" cy="370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n 7">
            <a:extLst>
              <a:ext uri="{FF2B5EF4-FFF2-40B4-BE49-F238E27FC236}">
                <a16:creationId xmlns:a16="http://schemas.microsoft.com/office/drawing/2014/main" id="{DF772EC1-B1C6-449F-8EE8-803740E968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70045A74-78F7-4F49-82F8-B2F99F059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4" name="Rectángulo 13">
            <a:extLst>
              <a:ext uri="{FF2B5EF4-FFF2-40B4-BE49-F238E27FC236}">
                <a16:creationId xmlns:a16="http://schemas.microsoft.com/office/drawing/2014/main" id="{6893DA40-0FDB-4F43-A110-9D627FB78C8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6" name="CuadroTexto 15">
            <a:extLst>
              <a:ext uri="{FF2B5EF4-FFF2-40B4-BE49-F238E27FC236}">
                <a16:creationId xmlns:a16="http://schemas.microsoft.com/office/drawing/2014/main" id="{C2C14635-B242-44E2-93C4-4665092B7F26}"/>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F0C07EF3-9234-4984-AE4A-D13CD2953157}"/>
              </a:ext>
            </a:extLst>
          </p:cNvPr>
          <p:cNvSpPr txBox="1">
            <a:spLocks/>
          </p:cNvSpPr>
          <p:nvPr/>
        </p:nvSpPr>
        <p:spPr>
          <a:xfrm>
            <a:off x="2610855" y="399257"/>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400" b="1" dirty="0">
                <a:solidFill>
                  <a:srgbClr val="000A8B"/>
                </a:solidFill>
                <a:latin typeface="+mn-lt"/>
                <a:ea typeface="+mn-ea"/>
                <a:cs typeface="Lato Regular"/>
              </a:rPr>
              <a:t>ESTADO DE RESULTADOS</a:t>
            </a:r>
          </a:p>
          <a:p>
            <a:pPr algn="ctr">
              <a:defRPr/>
            </a:pPr>
            <a:r>
              <a:rPr lang="es-CO" sz="1400" b="1" dirty="0">
                <a:solidFill>
                  <a:srgbClr val="000A8B"/>
                </a:solidFill>
                <a:latin typeface="+mn-lt"/>
                <a:ea typeface="+mn-ea"/>
                <a:cs typeface="Lato Regular"/>
              </a:rPr>
              <a:t>FONDO PARA LA REHABILITACION, INVERSION SOCIAL Y LUCHA CONTRA EL CRIMEN ORGANIZACIONAL - FRISCO</a:t>
            </a:r>
          </a:p>
          <a:p>
            <a:pPr algn="ctr">
              <a:defRPr/>
            </a:pPr>
            <a:r>
              <a:rPr lang="es-CO" sz="1100" b="1" dirty="0">
                <a:solidFill>
                  <a:srgbClr val="000A8B"/>
                </a:solidFill>
                <a:latin typeface="+mn-lt"/>
                <a:ea typeface="+mn-ea"/>
                <a:cs typeface="Lato Regular"/>
              </a:rPr>
              <a:t>AL 30 DE JUNIO DEL AÑO 2020</a:t>
            </a:r>
          </a:p>
          <a:p>
            <a:pPr algn="ctr">
              <a:defRPr/>
            </a:pPr>
            <a:r>
              <a:rPr lang="es-CO" sz="1100" b="1" dirty="0">
                <a:solidFill>
                  <a:srgbClr val="000A8B"/>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86E5BFB6-C70A-4443-8F1E-1C5D26E1C826}"/>
              </a:ext>
            </a:extLst>
          </p:cNvPr>
          <p:cNvGraphicFramePr>
            <a:graphicFrameLocks noGrp="1"/>
          </p:cNvGraphicFramePr>
          <p:nvPr/>
        </p:nvGraphicFramePr>
        <p:xfrm>
          <a:off x="2390775" y="3424238"/>
          <a:ext cx="7467600" cy="2470150"/>
        </p:xfrm>
        <a:graphic>
          <a:graphicData uri="http://schemas.openxmlformats.org/drawingml/2006/table">
            <a:tbl>
              <a:tblPr/>
              <a:tblGrid>
                <a:gridCol w="4567418">
                  <a:extLst>
                    <a:ext uri="{9D8B030D-6E8A-4147-A177-3AD203B41FA5}">
                      <a16:colId xmlns:a16="http://schemas.microsoft.com/office/drawing/2014/main" val="20000"/>
                    </a:ext>
                  </a:extLst>
                </a:gridCol>
                <a:gridCol w="785069">
                  <a:extLst>
                    <a:ext uri="{9D8B030D-6E8A-4147-A177-3AD203B41FA5}">
                      <a16:colId xmlns:a16="http://schemas.microsoft.com/office/drawing/2014/main" val="20001"/>
                    </a:ext>
                  </a:extLst>
                </a:gridCol>
                <a:gridCol w="739109">
                  <a:extLst>
                    <a:ext uri="{9D8B030D-6E8A-4147-A177-3AD203B41FA5}">
                      <a16:colId xmlns:a16="http://schemas.microsoft.com/office/drawing/2014/main" val="20002"/>
                    </a:ext>
                  </a:extLst>
                </a:gridCol>
                <a:gridCol w="627040">
                  <a:extLst>
                    <a:ext uri="{9D8B030D-6E8A-4147-A177-3AD203B41FA5}">
                      <a16:colId xmlns:a16="http://schemas.microsoft.com/office/drawing/2014/main" val="20003"/>
                    </a:ext>
                  </a:extLst>
                </a:gridCol>
                <a:gridCol w="748964">
                  <a:extLst>
                    <a:ext uri="{9D8B030D-6E8A-4147-A177-3AD203B41FA5}">
                      <a16:colId xmlns:a16="http://schemas.microsoft.com/office/drawing/2014/main" val="20004"/>
                    </a:ext>
                  </a:extLst>
                </a:gridCol>
              </a:tblGrid>
              <a:tr h="548638">
                <a:tc>
                  <a:txBody>
                    <a:bodyPr/>
                    <a:lstStyle/>
                    <a:p>
                      <a:pPr algn="ctr" fontAlgn="ctr"/>
                      <a:r>
                        <a:rPr lang="es-CO" sz="1200" b="1" i="0" u="none" strike="noStrike" dirty="0">
                          <a:solidFill>
                            <a:srgbClr val="003366"/>
                          </a:solidFill>
                          <a:effectLst/>
                          <a:latin typeface="+mn-lt"/>
                        </a:rPr>
                        <a:t>GASTOS Y COSTOS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8E2EB"/>
                    </a:solidFill>
                  </a:tcPr>
                </a:tc>
                <a:tc>
                  <a:txBody>
                    <a:bodyPr/>
                    <a:lstStyle/>
                    <a:p>
                      <a:pPr algn="ctr" fontAlgn="ctr"/>
                      <a:r>
                        <a:rPr lang="es-CO" sz="1200" b="1" i="0" u="none" strike="noStrike">
                          <a:solidFill>
                            <a:srgbClr val="FFFFFF"/>
                          </a:solidFill>
                          <a:effectLst/>
                          <a:latin typeface="+mn-lt"/>
                        </a:rPr>
                        <a:t>30-jun-20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mn-lt"/>
                        </a:rPr>
                        <a:t>30-jun-19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mn-lt"/>
                        </a:rPr>
                        <a:t>Variacion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mn-lt"/>
                        </a:rPr>
                        <a:t>Variacion % junio      2020 - 2019</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244898">
                <a:tc>
                  <a:txBody>
                    <a:bodyPr/>
                    <a:lstStyle/>
                    <a:p>
                      <a:pPr algn="l" fontAlgn="ctr"/>
                      <a:r>
                        <a:rPr lang="es-CO" sz="1200" b="0" i="0" u="none" strike="noStrike">
                          <a:solidFill>
                            <a:srgbClr val="000000"/>
                          </a:solidFill>
                          <a:effectLst/>
                          <a:latin typeface="+mn-lt"/>
                        </a:rPr>
                        <a:t>DE ADMINISTRACION Y OPERACIÓN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32,353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36,197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-3,844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26061">
                <a:tc>
                  <a:txBody>
                    <a:bodyPr/>
                    <a:lstStyle/>
                    <a:p>
                      <a:pPr algn="l" fontAlgn="ctr"/>
                      <a:r>
                        <a:rPr lang="es-CO" sz="1200" b="0" i="0" u="none" strike="noStrike">
                          <a:solidFill>
                            <a:srgbClr val="000000"/>
                          </a:solidFill>
                          <a:effectLst/>
                          <a:latin typeface="+mn-lt"/>
                        </a:rPr>
                        <a:t>DETERIORO, DEPRECIACIONES, AMORTIZACIONES Y PROVISIONES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102,626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486,916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-384,290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-374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44898">
                <a:tc>
                  <a:txBody>
                    <a:bodyPr/>
                    <a:lstStyle/>
                    <a:p>
                      <a:pPr algn="l" fontAlgn="ctr"/>
                      <a:r>
                        <a:rPr lang="es-CO" sz="1200" b="0" i="0" u="none" strike="noStrike">
                          <a:solidFill>
                            <a:srgbClr val="000000"/>
                          </a:solidFill>
                          <a:effectLst/>
                          <a:latin typeface="+mn-lt"/>
                        </a:rPr>
                        <a:t>TRANSFERENCIAS Y SUBVENCIONES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27,933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156,881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-128,948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-462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4898">
                <a:tc>
                  <a:txBody>
                    <a:bodyPr/>
                    <a:lstStyle/>
                    <a:p>
                      <a:pPr algn="l" fontAlgn="ctr"/>
                      <a:r>
                        <a:rPr lang="es-CO" sz="1200" b="0" i="0" u="none" strike="noStrike" dirty="0">
                          <a:solidFill>
                            <a:srgbClr val="000000"/>
                          </a:solidFill>
                          <a:effectLst/>
                          <a:latin typeface="+mn-lt"/>
                        </a:rPr>
                        <a:t>OTROS GASTOS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FFFFF"/>
                    </a:solidFill>
                  </a:tcPr>
                </a:tc>
                <a:tc>
                  <a:txBody>
                    <a:bodyPr/>
                    <a:lstStyle/>
                    <a:p>
                      <a:pPr algn="r" fontAlgn="ctr"/>
                      <a:r>
                        <a:rPr lang="es-CO" sz="1200" b="0" i="0" u="none" strike="noStrike">
                          <a:solidFill>
                            <a:srgbClr val="000000"/>
                          </a:solidFill>
                          <a:effectLst/>
                          <a:latin typeface="+mn-lt"/>
                        </a:rPr>
                        <a:t>2,072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226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1,846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89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44898">
                <a:tc>
                  <a:txBody>
                    <a:bodyPr/>
                    <a:lstStyle/>
                    <a:p>
                      <a:pPr algn="l" fontAlgn="ctr"/>
                      <a:r>
                        <a:rPr lang="es-CO" sz="1200" b="0" i="0" u="none" strike="noStrike">
                          <a:solidFill>
                            <a:srgbClr val="000000"/>
                          </a:solidFill>
                          <a:effectLst/>
                          <a:latin typeface="+mn-lt"/>
                        </a:rPr>
                        <a:t>COSTO DE VENTAS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r" fontAlgn="ctr"/>
                      <a:r>
                        <a:rPr lang="es-CO" sz="1200" b="0" i="0" u="none" strike="noStrike">
                          <a:solidFill>
                            <a:srgbClr val="000000"/>
                          </a:solidFill>
                          <a:effectLst/>
                          <a:latin typeface="+mn-lt"/>
                        </a:rPr>
                        <a:t>12,580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dirty="0">
                          <a:solidFill>
                            <a:srgbClr val="000000"/>
                          </a:solidFill>
                          <a:effectLst/>
                          <a:latin typeface="+mn-lt"/>
                        </a:rPr>
                        <a:t>4,858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7,722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61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4898">
                <a:tc>
                  <a:txBody>
                    <a:bodyPr/>
                    <a:lstStyle/>
                    <a:p>
                      <a:pPr algn="l" fontAlgn="ctr"/>
                      <a:r>
                        <a:rPr lang="es-CO" sz="1200" b="0" i="0" u="none" strike="noStrike">
                          <a:solidFill>
                            <a:srgbClr val="FFFFFF"/>
                          </a:solidFill>
                          <a:effectLst/>
                          <a:latin typeface="+mn-lt"/>
                        </a:rPr>
                        <a:t>TOTAL GASTOS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mn-lt"/>
                        </a:rPr>
                        <a:t>177,564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mn-lt"/>
                        </a:rPr>
                        <a:t>685,078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mn-lt"/>
                        </a:rPr>
                        <a:t>-507,514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mn-lt"/>
                        </a:rPr>
                        <a:t>-286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extLst>
                  <a:ext uri="{0D108BD9-81ED-4DB2-BD59-A6C34878D82A}">
                    <a16:rowId xmlns:a16="http://schemas.microsoft.com/office/drawing/2014/main" val="10006"/>
                  </a:ext>
                </a:extLst>
              </a:tr>
              <a:tr h="226061">
                <a:tc>
                  <a:txBody>
                    <a:bodyPr/>
                    <a:lstStyle/>
                    <a:p>
                      <a:pPr algn="l" fontAlgn="ctr"/>
                      <a:endParaRPr lang="es-CO" sz="1200" b="0" i="0" u="none" strike="noStrike">
                        <a:solidFill>
                          <a:srgbClr val="FFFFFF"/>
                        </a:solidFill>
                        <a:effectLst/>
                        <a:latin typeface="+mn-lt"/>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FFFFFF"/>
                        </a:solidFill>
                        <a:effectLst/>
                        <a:latin typeface="+mn-lt"/>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FFFFFF"/>
                        </a:solidFill>
                        <a:effectLst/>
                        <a:latin typeface="+mn-lt"/>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FFFFFF"/>
                        </a:solidFill>
                        <a:effectLst/>
                        <a:latin typeface="+mn-lt"/>
                      </a:endParaRPr>
                    </a:p>
                  </a:txBody>
                  <a:tcPr marL="0" marR="0" marT="0" marB="0" anchor="ctr">
                    <a:lnL>
                      <a:noFill/>
                    </a:lnL>
                    <a:lnR>
                      <a:noFill/>
                    </a:lnR>
                    <a:lnT>
                      <a:noFill/>
                    </a:lnT>
                    <a:lnB>
                      <a:noFill/>
                    </a:lnB>
                  </a:tcPr>
                </a:tc>
                <a:tc>
                  <a:txBody>
                    <a:bodyPr/>
                    <a:lstStyle/>
                    <a:p>
                      <a:pPr algn="l" fontAlgn="ctr"/>
                      <a:endParaRPr lang="es-CO" sz="1200" b="0" i="0" u="none" strike="noStrike">
                        <a:solidFill>
                          <a:srgbClr val="FFFFFF"/>
                        </a:solidFill>
                        <a:effectLst/>
                        <a:latin typeface="+mn-lt"/>
                      </a:endParaRPr>
                    </a:p>
                  </a:txBody>
                  <a:tcPr marL="0" marR="0" marT="0" marB="0" anchor="ctr">
                    <a:lnL>
                      <a:noFill/>
                    </a:lnL>
                    <a:lnR>
                      <a:noFill/>
                    </a:lnR>
                    <a:lnT>
                      <a:noFill/>
                    </a:lnT>
                    <a:lnB>
                      <a:noFill/>
                    </a:lnB>
                  </a:tcPr>
                </a:tc>
                <a:extLst>
                  <a:ext uri="{0D108BD9-81ED-4DB2-BD59-A6C34878D82A}">
                    <a16:rowId xmlns:a16="http://schemas.microsoft.com/office/drawing/2014/main" val="10007"/>
                  </a:ext>
                </a:extLst>
              </a:tr>
              <a:tr h="244898">
                <a:tc>
                  <a:txBody>
                    <a:bodyPr/>
                    <a:lstStyle/>
                    <a:p>
                      <a:pPr algn="l" fontAlgn="ctr"/>
                      <a:r>
                        <a:rPr lang="es-CO" sz="1200" b="0" i="0" u="none" strike="noStrike">
                          <a:solidFill>
                            <a:srgbClr val="FFFFFF"/>
                          </a:solidFill>
                          <a:effectLst/>
                          <a:latin typeface="+mn-lt"/>
                        </a:rPr>
                        <a:t>UTILIDAD - PERDIDA DEL EJERCICIO</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66699"/>
                    </a:solidFill>
                  </a:tcPr>
                </a:tc>
                <a:tc>
                  <a:txBody>
                    <a:bodyPr/>
                    <a:lstStyle/>
                    <a:p>
                      <a:pPr algn="r" fontAlgn="ctr"/>
                      <a:r>
                        <a:rPr lang="es-CO" sz="1200" b="0" i="0" u="none" strike="noStrike">
                          <a:solidFill>
                            <a:srgbClr val="FFFFFF"/>
                          </a:solidFill>
                          <a:effectLst/>
                          <a:latin typeface="+mn-lt"/>
                        </a:rPr>
                        <a:t>(130,877)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66699"/>
                    </a:solidFill>
                  </a:tcPr>
                </a:tc>
                <a:tc>
                  <a:txBody>
                    <a:bodyPr/>
                    <a:lstStyle/>
                    <a:p>
                      <a:pPr algn="r" fontAlgn="ctr"/>
                      <a:r>
                        <a:rPr lang="es-CO" sz="1200" b="0" i="0" u="none" strike="noStrike">
                          <a:solidFill>
                            <a:srgbClr val="FFFFFF"/>
                          </a:solidFill>
                          <a:effectLst/>
                          <a:latin typeface="+mn-lt"/>
                        </a:rPr>
                        <a:t>(667,351)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66699"/>
                    </a:solidFill>
                  </a:tcPr>
                </a:tc>
                <a:tc>
                  <a:txBody>
                    <a:bodyPr/>
                    <a:lstStyle/>
                    <a:p>
                      <a:pPr algn="r" fontAlgn="ctr"/>
                      <a:r>
                        <a:rPr lang="es-CO" sz="1200" b="0" i="0" u="none" strike="noStrike">
                          <a:solidFill>
                            <a:srgbClr val="FFFFFF"/>
                          </a:solidFill>
                          <a:effectLst/>
                          <a:latin typeface="+mn-lt"/>
                        </a:rPr>
                        <a:t>536,474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66699"/>
                    </a:solidFill>
                  </a:tcPr>
                </a:tc>
                <a:tc>
                  <a:txBody>
                    <a:bodyPr/>
                    <a:lstStyle/>
                    <a:p>
                      <a:pPr algn="r" fontAlgn="ctr"/>
                      <a:r>
                        <a:rPr lang="es-CO" sz="1200" b="0" i="0" u="none" strike="noStrike" dirty="0">
                          <a:solidFill>
                            <a:srgbClr val="FFFFFF"/>
                          </a:solidFill>
                          <a:effectLst/>
                          <a:latin typeface="+mn-lt"/>
                        </a:rPr>
                        <a:t>-410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666699"/>
                    </a:solidFill>
                  </a:tcPr>
                </a:tc>
                <a:extLst>
                  <a:ext uri="{0D108BD9-81ED-4DB2-BD59-A6C34878D82A}">
                    <a16:rowId xmlns:a16="http://schemas.microsoft.com/office/drawing/2014/main" val="10008"/>
                  </a:ext>
                </a:extLst>
              </a:tr>
            </a:tbl>
          </a:graphicData>
        </a:graphic>
      </p:graphicFrame>
      <p:sp>
        <p:nvSpPr>
          <p:cNvPr id="24" name="Botón de acción: ir hacia delante o siguiente 11">
            <a:hlinkClick r:id="rId2" action="ppaction://hlinksldjump" highlightClick="1"/>
            <a:extLst>
              <a:ext uri="{FF2B5EF4-FFF2-40B4-BE49-F238E27FC236}">
                <a16:creationId xmlns:a16="http://schemas.microsoft.com/office/drawing/2014/main" id="{B74CED35-CD05-4AC6-8B83-02610FC765B9}"/>
              </a:ext>
            </a:extLst>
          </p:cNvPr>
          <p:cNvSpPr/>
          <p:nvPr/>
        </p:nvSpPr>
        <p:spPr>
          <a:xfrm>
            <a:off x="3527426" y="4749800"/>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11">
            <a:hlinkClick r:id="rId3" action="ppaction://hlinksldjump" highlightClick="1"/>
            <a:extLst>
              <a:ext uri="{FF2B5EF4-FFF2-40B4-BE49-F238E27FC236}">
                <a16:creationId xmlns:a16="http://schemas.microsoft.com/office/drawing/2014/main" id="{A46DA28C-813C-41D6-856C-734BE9C084A1}"/>
              </a:ext>
            </a:extLst>
          </p:cNvPr>
          <p:cNvSpPr/>
          <p:nvPr/>
        </p:nvSpPr>
        <p:spPr>
          <a:xfrm>
            <a:off x="4751388" y="4537075"/>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1">
            <a:hlinkClick r:id="rId4" action="ppaction://hlinksldjump" highlightClick="1"/>
            <a:extLst>
              <a:ext uri="{FF2B5EF4-FFF2-40B4-BE49-F238E27FC236}">
                <a16:creationId xmlns:a16="http://schemas.microsoft.com/office/drawing/2014/main" id="{C25B9659-9192-40A2-9BDD-CB2844FBCC42}"/>
              </a:ext>
            </a:extLst>
          </p:cNvPr>
          <p:cNvSpPr/>
          <p:nvPr/>
        </p:nvSpPr>
        <p:spPr>
          <a:xfrm>
            <a:off x="4751388" y="4035425"/>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1">
            <a:hlinkClick r:id="rId3" action="ppaction://hlinksldjump" highlightClick="1"/>
            <a:extLst>
              <a:ext uri="{FF2B5EF4-FFF2-40B4-BE49-F238E27FC236}">
                <a16:creationId xmlns:a16="http://schemas.microsoft.com/office/drawing/2014/main" id="{E232AD1C-CB2B-4923-A627-29F9917A8239}"/>
              </a:ext>
            </a:extLst>
          </p:cNvPr>
          <p:cNvSpPr/>
          <p:nvPr/>
        </p:nvSpPr>
        <p:spPr>
          <a:xfrm>
            <a:off x="6615113" y="4283075"/>
            <a:ext cx="190500"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graphicFrame>
        <p:nvGraphicFramePr>
          <p:cNvPr id="4" name="Tabla 3">
            <a:extLst>
              <a:ext uri="{FF2B5EF4-FFF2-40B4-BE49-F238E27FC236}">
                <a16:creationId xmlns:a16="http://schemas.microsoft.com/office/drawing/2014/main" id="{F1055F8D-015D-4FC6-B65B-708987A2EC07}"/>
              </a:ext>
            </a:extLst>
          </p:cNvPr>
          <p:cNvGraphicFramePr>
            <a:graphicFrameLocks noGrp="1"/>
          </p:cNvGraphicFramePr>
          <p:nvPr/>
        </p:nvGraphicFramePr>
        <p:xfrm>
          <a:off x="2401888" y="1677988"/>
          <a:ext cx="7473950" cy="1528763"/>
        </p:xfrm>
        <a:graphic>
          <a:graphicData uri="http://schemas.openxmlformats.org/drawingml/2006/table">
            <a:tbl>
              <a:tblPr/>
              <a:tblGrid>
                <a:gridCol w="4567446">
                  <a:extLst>
                    <a:ext uri="{9D8B030D-6E8A-4147-A177-3AD203B41FA5}">
                      <a16:colId xmlns:a16="http://schemas.microsoft.com/office/drawing/2014/main" val="20000"/>
                    </a:ext>
                  </a:extLst>
                </a:gridCol>
                <a:gridCol w="785073">
                  <a:extLst>
                    <a:ext uri="{9D8B030D-6E8A-4147-A177-3AD203B41FA5}">
                      <a16:colId xmlns:a16="http://schemas.microsoft.com/office/drawing/2014/main" val="20001"/>
                    </a:ext>
                  </a:extLst>
                </a:gridCol>
                <a:gridCol w="710582">
                  <a:extLst>
                    <a:ext uri="{9D8B030D-6E8A-4147-A177-3AD203B41FA5}">
                      <a16:colId xmlns:a16="http://schemas.microsoft.com/office/drawing/2014/main" val="20002"/>
                    </a:ext>
                  </a:extLst>
                </a:gridCol>
                <a:gridCol w="661880">
                  <a:extLst>
                    <a:ext uri="{9D8B030D-6E8A-4147-A177-3AD203B41FA5}">
                      <a16:colId xmlns:a16="http://schemas.microsoft.com/office/drawing/2014/main" val="20003"/>
                    </a:ext>
                  </a:extLst>
                </a:gridCol>
                <a:gridCol w="748969">
                  <a:extLst>
                    <a:ext uri="{9D8B030D-6E8A-4147-A177-3AD203B41FA5}">
                      <a16:colId xmlns:a16="http://schemas.microsoft.com/office/drawing/2014/main" val="20004"/>
                    </a:ext>
                  </a:extLst>
                </a:gridCol>
              </a:tblGrid>
              <a:tr h="548679">
                <a:tc>
                  <a:txBody>
                    <a:bodyPr/>
                    <a:lstStyle/>
                    <a:p>
                      <a:pPr algn="ctr" fontAlgn="ctr"/>
                      <a:r>
                        <a:rPr lang="es-CO" sz="1200" b="1" i="0" u="none" strike="noStrike" dirty="0">
                          <a:solidFill>
                            <a:srgbClr val="003366"/>
                          </a:solidFill>
                          <a:effectLst/>
                          <a:latin typeface="+mn-lt"/>
                        </a:rPr>
                        <a:t>INGRESOS</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D8E2EB"/>
                    </a:solidFill>
                  </a:tcPr>
                </a:tc>
                <a:tc>
                  <a:txBody>
                    <a:bodyPr/>
                    <a:lstStyle/>
                    <a:p>
                      <a:pPr algn="ctr" fontAlgn="ctr"/>
                      <a:r>
                        <a:rPr lang="es-CO" sz="1200" b="1" i="0" u="none" strike="noStrike">
                          <a:solidFill>
                            <a:srgbClr val="FFFFFF"/>
                          </a:solidFill>
                          <a:effectLst/>
                          <a:latin typeface="+mn-lt"/>
                        </a:rPr>
                        <a:t>30-jun-20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mn-lt"/>
                        </a:rPr>
                        <a:t>30-jun-19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mn-lt"/>
                        </a:rPr>
                        <a:t>Variacion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tc>
                  <a:txBody>
                    <a:bodyPr/>
                    <a:lstStyle/>
                    <a:p>
                      <a:pPr algn="ctr" fontAlgn="ctr"/>
                      <a:r>
                        <a:rPr lang="es-CO" sz="1200" b="1" i="0" u="none" strike="noStrike">
                          <a:solidFill>
                            <a:srgbClr val="FFFFFF"/>
                          </a:solidFill>
                          <a:effectLst/>
                          <a:latin typeface="+mn-lt"/>
                        </a:rPr>
                        <a:t>Variacion % junio      2020 - 2019</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6699"/>
                    </a:solidFill>
                  </a:tcPr>
                </a:tc>
                <a:extLst>
                  <a:ext uri="{0D108BD9-81ED-4DB2-BD59-A6C34878D82A}">
                    <a16:rowId xmlns:a16="http://schemas.microsoft.com/office/drawing/2014/main" val="10000"/>
                  </a:ext>
                </a:extLst>
              </a:tr>
              <a:tr h="245021">
                <a:tc>
                  <a:txBody>
                    <a:bodyPr/>
                    <a:lstStyle/>
                    <a:p>
                      <a:pPr algn="l" fontAlgn="ctr"/>
                      <a:r>
                        <a:rPr lang="es-CO" sz="1200" b="0" i="0" u="none" strike="noStrike">
                          <a:solidFill>
                            <a:srgbClr val="000000"/>
                          </a:solidFill>
                          <a:effectLst/>
                          <a:latin typeface="+mn-lt"/>
                        </a:rPr>
                        <a:t>VENTA DE BIENES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13,570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6,355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7,215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53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5021">
                <a:tc>
                  <a:txBody>
                    <a:bodyPr/>
                    <a:lstStyle/>
                    <a:p>
                      <a:pPr algn="l" fontAlgn="ctr"/>
                      <a:r>
                        <a:rPr lang="es-CO" sz="1200" b="0" i="0" u="none" strike="noStrike">
                          <a:solidFill>
                            <a:srgbClr val="000000"/>
                          </a:solidFill>
                          <a:effectLst/>
                          <a:latin typeface="+mn-lt"/>
                        </a:rPr>
                        <a:t>TRANSFERENCIAS Y SUBVENCIONES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25,946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3,106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22,840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88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45021">
                <a:tc>
                  <a:txBody>
                    <a:bodyPr/>
                    <a:lstStyle/>
                    <a:p>
                      <a:pPr algn="l" fontAlgn="ctr"/>
                      <a:r>
                        <a:rPr lang="es-CO" sz="1200" b="0" i="0" u="none" strike="noStrike">
                          <a:solidFill>
                            <a:srgbClr val="000000"/>
                          </a:solidFill>
                          <a:effectLst/>
                          <a:latin typeface="+mn-lt"/>
                        </a:rPr>
                        <a:t>OTROS INGRESOS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7,171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8,266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-413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r" fontAlgn="ctr"/>
                      <a:r>
                        <a:rPr lang="es-CO" sz="1200" b="0" i="0" u="none" strike="noStrike">
                          <a:solidFill>
                            <a:srgbClr val="000000"/>
                          </a:solidFill>
                          <a:effectLst/>
                          <a:latin typeface="+mn-lt"/>
                        </a:rPr>
                        <a:t>-6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5021">
                <a:tc>
                  <a:txBody>
                    <a:bodyPr/>
                    <a:lstStyle/>
                    <a:p>
                      <a:pPr algn="l" fontAlgn="ctr"/>
                      <a:r>
                        <a:rPr lang="es-CO" sz="1200" b="0" i="0" u="none" strike="noStrike">
                          <a:solidFill>
                            <a:srgbClr val="FFFFFF"/>
                          </a:solidFill>
                          <a:effectLst/>
                          <a:latin typeface="+mn-lt"/>
                        </a:rPr>
                        <a:t>TOTAL INGRESOS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mn-lt"/>
                        </a:rPr>
                        <a:t>46,687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mn-lt"/>
                        </a:rPr>
                        <a:t>17,727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a:solidFill>
                            <a:srgbClr val="FFFFFF"/>
                          </a:solidFill>
                          <a:effectLst/>
                          <a:latin typeface="+mn-lt"/>
                        </a:rPr>
                        <a:t>28,960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tc>
                  <a:txBody>
                    <a:bodyPr/>
                    <a:lstStyle/>
                    <a:p>
                      <a:pPr algn="r" fontAlgn="ctr"/>
                      <a:r>
                        <a:rPr lang="es-CO" sz="1200" b="0" i="0" u="none" strike="noStrike" dirty="0">
                          <a:solidFill>
                            <a:srgbClr val="FFFFFF"/>
                          </a:solidFill>
                          <a:effectLst/>
                          <a:latin typeface="+mn-lt"/>
                        </a:rPr>
                        <a:t>62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666699"/>
                    </a:solidFill>
                  </a:tcPr>
                </a:tc>
                <a:extLst>
                  <a:ext uri="{0D108BD9-81ED-4DB2-BD59-A6C34878D82A}">
                    <a16:rowId xmlns:a16="http://schemas.microsoft.com/office/drawing/2014/main" val="10004"/>
                  </a:ext>
                </a:extLst>
              </a:tr>
            </a:tbl>
          </a:graphicData>
        </a:graphic>
      </p:graphicFrame>
      <p:sp>
        <p:nvSpPr>
          <p:cNvPr id="12" name="Botón de acción: ir hacia delante o siguiente 11">
            <a:hlinkClick r:id="rId5" action="ppaction://hlinksldjump" highlightClick="1"/>
            <a:extLst>
              <a:ext uri="{FF2B5EF4-FFF2-40B4-BE49-F238E27FC236}">
                <a16:creationId xmlns:a16="http://schemas.microsoft.com/office/drawing/2014/main" id="{4ED4A506-BE79-4DE4-B9A3-7B647758B2A2}"/>
              </a:ext>
            </a:extLst>
          </p:cNvPr>
          <p:cNvSpPr/>
          <p:nvPr/>
        </p:nvSpPr>
        <p:spPr>
          <a:xfrm>
            <a:off x="3616326" y="2794000"/>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1">
            <a:hlinkClick r:id="rId5" action="ppaction://hlinksldjump" highlightClick="1"/>
            <a:extLst>
              <a:ext uri="{FF2B5EF4-FFF2-40B4-BE49-F238E27FC236}">
                <a16:creationId xmlns:a16="http://schemas.microsoft.com/office/drawing/2014/main" id="{2EE72C36-154B-4AC5-B7D4-EE34A5367397}"/>
              </a:ext>
            </a:extLst>
          </p:cNvPr>
          <p:cNvSpPr/>
          <p:nvPr/>
        </p:nvSpPr>
        <p:spPr>
          <a:xfrm>
            <a:off x="4751388" y="2541588"/>
            <a:ext cx="188912"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15" name="Imagen 7">
            <a:extLst>
              <a:ext uri="{FF2B5EF4-FFF2-40B4-BE49-F238E27FC236}">
                <a16:creationId xmlns:a16="http://schemas.microsoft.com/office/drawing/2014/main" id="{49EBBBDA-9ED2-43A8-A179-F37A3072F5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6" name="Imagen 5">
            <a:extLst>
              <a:ext uri="{FF2B5EF4-FFF2-40B4-BE49-F238E27FC236}">
                <a16:creationId xmlns:a16="http://schemas.microsoft.com/office/drawing/2014/main" id="{58916928-3ABC-4240-9930-231BD687F0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8" name="Rectángulo 17">
            <a:extLst>
              <a:ext uri="{FF2B5EF4-FFF2-40B4-BE49-F238E27FC236}">
                <a16:creationId xmlns:a16="http://schemas.microsoft.com/office/drawing/2014/main" id="{E8E22AF5-A32B-4B07-85E5-5028A03D864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2839F2A3-A522-4D40-B449-198008779AD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03D475B-36C3-4682-8A06-CFB90B8C269C}"/>
              </a:ext>
            </a:extLst>
          </p:cNvPr>
          <p:cNvSpPr txBox="1"/>
          <p:nvPr/>
        </p:nvSpPr>
        <p:spPr>
          <a:xfrm>
            <a:off x="2487614" y="2393950"/>
            <a:ext cx="7216775" cy="1322388"/>
          </a:xfrm>
          <a:prstGeom prst="rect">
            <a:avLst/>
          </a:prstGeom>
          <a:noFill/>
        </p:spPr>
        <p:txBody>
          <a:bodyPr>
            <a:spAutoFit/>
          </a:bodyPr>
          <a:lstStyle/>
          <a:p>
            <a:pPr algn="ctr">
              <a:defRPr/>
            </a:pPr>
            <a:r>
              <a:rPr lang="es-CO" sz="4000" b="1" dirty="0">
                <a:solidFill>
                  <a:srgbClr val="000A8B"/>
                </a:solidFill>
              </a:rPr>
              <a:t>3. PORTAFOLIO</a:t>
            </a:r>
          </a:p>
          <a:p>
            <a:pPr algn="ctr">
              <a:defRPr/>
            </a:pPr>
            <a:r>
              <a:rPr lang="es-CO" sz="4000" b="1" dirty="0">
                <a:solidFill>
                  <a:srgbClr val="000A8B"/>
                </a:solidFill>
              </a:rPr>
              <a:t> A 31 DE JULIO DE 2020</a:t>
            </a:r>
            <a:endParaRPr lang="es-ES" sz="4000" b="1" dirty="0">
              <a:solidFill>
                <a:schemeClr val="accent5">
                  <a:lumMod val="50000"/>
                </a:schemeClr>
              </a:solidFill>
              <a:latin typeface="Arial Narrow" panose="020B0606020202030204" pitchFamily="34" charset="0"/>
            </a:endParaRPr>
          </a:p>
        </p:txBody>
      </p:sp>
      <p:pic>
        <p:nvPicPr>
          <p:cNvPr id="8" name="Imagen 7">
            <a:extLst>
              <a:ext uri="{FF2B5EF4-FFF2-40B4-BE49-F238E27FC236}">
                <a16:creationId xmlns:a16="http://schemas.microsoft.com/office/drawing/2014/main" id="{72E78668-FFC1-4441-8217-4D91E6F1F5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F3509008-1F9D-46E9-A4DA-7DBA9966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1" name="Rectángulo 10">
            <a:extLst>
              <a:ext uri="{FF2B5EF4-FFF2-40B4-BE49-F238E27FC236}">
                <a16:creationId xmlns:a16="http://schemas.microsoft.com/office/drawing/2014/main" id="{2EE77DB7-A185-4AC0-BE0D-45E7918C9BE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36FBCDC6-49A5-4253-ACF6-3352EAE6939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ítulo 7">
            <a:extLst>
              <a:ext uri="{FF2B5EF4-FFF2-40B4-BE49-F238E27FC236}">
                <a16:creationId xmlns:a16="http://schemas.microsoft.com/office/drawing/2014/main" id="{AAC83D81-507B-4592-BE0C-86C2E6702138}"/>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JULIO 2020 </a:t>
            </a:r>
          </a:p>
        </p:txBody>
      </p:sp>
      <p:sp>
        <p:nvSpPr>
          <p:cNvPr id="17414" name="CuadroTexto 15">
            <a:extLst>
              <a:ext uri="{FF2B5EF4-FFF2-40B4-BE49-F238E27FC236}">
                <a16:creationId xmlns:a16="http://schemas.microsoft.com/office/drawing/2014/main" id="{7F5A3F99-518F-49BC-A07B-2915E9B48AD9}"/>
              </a:ext>
            </a:extLst>
          </p:cNvPr>
          <p:cNvSpPr txBox="1">
            <a:spLocks noChangeArrowheads="1"/>
          </p:cNvSpPr>
          <p:nvPr/>
        </p:nvSpPr>
        <p:spPr bwMode="auto">
          <a:xfrm>
            <a:off x="8469314" y="1296988"/>
            <a:ext cx="21177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7415" name="Objeto 5">
            <a:extLst>
              <a:ext uri="{FF2B5EF4-FFF2-40B4-BE49-F238E27FC236}">
                <a16:creationId xmlns:a16="http://schemas.microsoft.com/office/drawing/2014/main" id="{2DF77009-4BA9-42BD-9846-5613AA53E16F}"/>
              </a:ext>
            </a:extLst>
          </p:cNvPr>
          <p:cNvGraphicFramePr>
            <a:graphicFrameLocks noChangeAspect="1"/>
          </p:cNvGraphicFramePr>
          <p:nvPr/>
        </p:nvGraphicFramePr>
        <p:xfrm>
          <a:off x="1841500" y="1574801"/>
          <a:ext cx="8618538" cy="2219325"/>
        </p:xfrm>
        <a:graphic>
          <a:graphicData uri="http://schemas.openxmlformats.org/presentationml/2006/ole">
            <mc:AlternateContent xmlns:mc="http://schemas.openxmlformats.org/markup-compatibility/2006">
              <mc:Choice xmlns:v="urn:schemas-microsoft-com:vml" Requires="v">
                <p:oleObj spid="_x0000_s15382" name="Worksheet" r:id="rId3" imgW="7810655" imgH="2314558" progId="Excel.Sheet.12">
                  <p:embed/>
                </p:oleObj>
              </mc:Choice>
              <mc:Fallback>
                <p:oleObj name="Worksheet" r:id="rId3" imgW="7810655" imgH="2314558" progId="Excel.Sheet.12">
                  <p:embed/>
                  <p:pic>
                    <p:nvPicPr>
                      <p:cNvPr id="17415" name="Objeto 5">
                        <a:extLst>
                          <a:ext uri="{FF2B5EF4-FFF2-40B4-BE49-F238E27FC236}">
                            <a16:creationId xmlns:a16="http://schemas.microsoft.com/office/drawing/2014/main" id="{2DF77009-4BA9-42BD-9846-5613AA53E1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1500" y="1574801"/>
                        <a:ext cx="8618538"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Gráfico 17">
            <a:extLst>
              <a:ext uri="{FF2B5EF4-FFF2-40B4-BE49-F238E27FC236}">
                <a16:creationId xmlns:a16="http://schemas.microsoft.com/office/drawing/2014/main" id="{56A4DF0D-0282-469C-BEA4-A004ACCA4ED9}"/>
              </a:ext>
            </a:extLst>
          </p:cNvPr>
          <p:cNvGraphicFramePr>
            <a:graphicFrameLocks/>
          </p:cNvGraphicFramePr>
          <p:nvPr/>
        </p:nvGraphicFramePr>
        <p:xfrm>
          <a:off x="2626660" y="3888063"/>
          <a:ext cx="6723528" cy="2602550"/>
        </p:xfrm>
        <a:graphic>
          <a:graphicData uri="http://schemas.openxmlformats.org/drawingml/2006/chart">
            <c:chart xmlns:c="http://schemas.openxmlformats.org/drawingml/2006/chart" xmlns:r="http://schemas.openxmlformats.org/officeDocument/2006/relationships" r:id="rId5"/>
          </a:graphicData>
        </a:graphic>
      </p:graphicFrame>
      <p:pic>
        <p:nvPicPr>
          <p:cNvPr id="11" name="Imagen 7">
            <a:extLst>
              <a:ext uri="{FF2B5EF4-FFF2-40B4-BE49-F238E27FC236}">
                <a16:creationId xmlns:a16="http://schemas.microsoft.com/office/drawing/2014/main" id="{D61F036A-CA62-4226-A688-CEBD19E3AC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E82D4639-3801-41C7-9D66-846C5560A8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3" name="Rectángulo 12">
            <a:extLst>
              <a:ext uri="{FF2B5EF4-FFF2-40B4-BE49-F238E27FC236}">
                <a16:creationId xmlns:a16="http://schemas.microsoft.com/office/drawing/2014/main" id="{6589FB8C-8826-4AB9-82A2-D8FB8F6F50B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386F71B8-B8D5-4CB4-8D78-D38F09DAAD3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ítulo 7">
            <a:extLst>
              <a:ext uri="{FF2B5EF4-FFF2-40B4-BE49-F238E27FC236}">
                <a16:creationId xmlns:a16="http://schemas.microsoft.com/office/drawing/2014/main" id="{21C9B63E-4ADF-44D1-9FF3-F0D06B9E091F}"/>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JULIO 2020 </a:t>
            </a:r>
          </a:p>
        </p:txBody>
      </p:sp>
      <p:sp>
        <p:nvSpPr>
          <p:cNvPr id="18438" name="CuadroTexto 15">
            <a:extLst>
              <a:ext uri="{FF2B5EF4-FFF2-40B4-BE49-F238E27FC236}">
                <a16:creationId xmlns:a16="http://schemas.microsoft.com/office/drawing/2014/main" id="{7520D894-D29C-4342-899E-6737B8F72DDD}"/>
              </a:ext>
            </a:extLst>
          </p:cNvPr>
          <p:cNvSpPr txBox="1">
            <a:spLocks noChangeArrowheads="1"/>
          </p:cNvSpPr>
          <p:nvPr/>
        </p:nvSpPr>
        <p:spPr bwMode="auto">
          <a:xfrm>
            <a:off x="8469314" y="1362076"/>
            <a:ext cx="2117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2" name="Gráfico 11">
            <a:extLst>
              <a:ext uri="{FF2B5EF4-FFF2-40B4-BE49-F238E27FC236}">
                <a16:creationId xmlns:a16="http://schemas.microsoft.com/office/drawing/2014/main" id="{684C9C10-8300-4797-8AF6-28BCDF7A40CE}"/>
              </a:ext>
            </a:extLst>
          </p:cNvPr>
          <p:cNvGraphicFramePr>
            <a:graphicFrameLocks/>
          </p:cNvGraphicFramePr>
          <p:nvPr/>
        </p:nvGraphicFramePr>
        <p:xfrm>
          <a:off x="2277036" y="1762884"/>
          <a:ext cx="7355541" cy="4519085"/>
        </p:xfrm>
        <a:graphic>
          <a:graphicData uri="http://schemas.openxmlformats.org/drawingml/2006/chart">
            <c:chart xmlns:c="http://schemas.openxmlformats.org/drawingml/2006/chart" xmlns:r="http://schemas.openxmlformats.org/officeDocument/2006/relationships" r:id="rId2"/>
          </a:graphicData>
        </a:graphic>
      </p:graphicFrame>
      <p:pic>
        <p:nvPicPr>
          <p:cNvPr id="10" name="Imagen 7">
            <a:extLst>
              <a:ext uri="{FF2B5EF4-FFF2-40B4-BE49-F238E27FC236}">
                <a16:creationId xmlns:a16="http://schemas.microsoft.com/office/drawing/2014/main" id="{894A9D38-2F59-4B9B-8A38-58BD7F8FF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493EC6F2-12A0-42B2-A64D-BF57E2AFF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3" name="Rectángulo 12">
            <a:extLst>
              <a:ext uri="{FF2B5EF4-FFF2-40B4-BE49-F238E27FC236}">
                <a16:creationId xmlns:a16="http://schemas.microsoft.com/office/drawing/2014/main" id="{E99A86F4-FADA-4390-9464-90A829EC806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D0CDD04B-1B48-4BC6-9674-6338862BD1D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ítulo 7">
            <a:extLst>
              <a:ext uri="{FF2B5EF4-FFF2-40B4-BE49-F238E27FC236}">
                <a16:creationId xmlns:a16="http://schemas.microsoft.com/office/drawing/2014/main" id="{2090B861-ACCF-4314-93FD-E5C8F8D19A5E}"/>
              </a:ext>
            </a:extLst>
          </p:cNvPr>
          <p:cNvSpPr txBox="1">
            <a:spLocks noChangeArrowheads="1"/>
          </p:cNvSpPr>
          <p:nvPr/>
        </p:nvSpPr>
        <p:spPr bwMode="auto">
          <a:xfrm>
            <a:off x="4430713" y="1001713"/>
            <a:ext cx="6062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a:solidFill>
                  <a:srgbClr val="000A8B"/>
                </a:solidFill>
              </a:rPr>
              <a:t>COMPOSICIÓN PORTAFOLIO JULIO 2020 </a:t>
            </a:r>
          </a:p>
        </p:txBody>
      </p:sp>
      <p:sp>
        <p:nvSpPr>
          <p:cNvPr id="19462" name="CuadroTexto 15">
            <a:extLst>
              <a:ext uri="{FF2B5EF4-FFF2-40B4-BE49-F238E27FC236}">
                <a16:creationId xmlns:a16="http://schemas.microsoft.com/office/drawing/2014/main" id="{C4291D7F-8352-4D1F-885B-ED38B30CF40B}"/>
              </a:ext>
            </a:extLst>
          </p:cNvPr>
          <p:cNvSpPr txBox="1">
            <a:spLocks noChangeArrowheads="1"/>
          </p:cNvSpPr>
          <p:nvPr/>
        </p:nvSpPr>
        <p:spPr bwMode="auto">
          <a:xfrm>
            <a:off x="8469314" y="1362076"/>
            <a:ext cx="2117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12" name="Gráfico 11">
            <a:extLst>
              <a:ext uri="{FF2B5EF4-FFF2-40B4-BE49-F238E27FC236}">
                <a16:creationId xmlns:a16="http://schemas.microsoft.com/office/drawing/2014/main" id="{C8C942DE-C789-4410-8978-DEC0DA5050CA}"/>
              </a:ext>
            </a:extLst>
          </p:cNvPr>
          <p:cNvGraphicFramePr>
            <a:graphicFrameLocks/>
          </p:cNvGraphicFramePr>
          <p:nvPr/>
        </p:nvGraphicFramePr>
        <p:xfrm>
          <a:off x="2273630" y="1725889"/>
          <a:ext cx="7762359" cy="4528566"/>
        </p:xfrm>
        <a:graphic>
          <a:graphicData uri="http://schemas.openxmlformats.org/drawingml/2006/chart">
            <c:chart xmlns:c="http://schemas.openxmlformats.org/drawingml/2006/chart" xmlns:r="http://schemas.openxmlformats.org/officeDocument/2006/relationships" r:id="rId2"/>
          </a:graphicData>
        </a:graphic>
      </p:graphicFrame>
      <p:pic>
        <p:nvPicPr>
          <p:cNvPr id="10" name="Imagen 7">
            <a:extLst>
              <a:ext uri="{FF2B5EF4-FFF2-40B4-BE49-F238E27FC236}">
                <a16:creationId xmlns:a16="http://schemas.microsoft.com/office/drawing/2014/main" id="{1D73634B-1CCE-4D77-8905-32BF88415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D7D8D72F-BD58-479D-A00D-B4CFB62CFA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3" name="Rectángulo 12">
            <a:extLst>
              <a:ext uri="{FF2B5EF4-FFF2-40B4-BE49-F238E27FC236}">
                <a16:creationId xmlns:a16="http://schemas.microsoft.com/office/drawing/2014/main" id="{DC9BF012-3409-4539-8FB3-37AF666DD41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2C12978C-AF5C-4657-8569-990FD0AF265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Título 7">
            <a:extLst>
              <a:ext uri="{FF2B5EF4-FFF2-40B4-BE49-F238E27FC236}">
                <a16:creationId xmlns:a16="http://schemas.microsoft.com/office/drawing/2014/main" id="{B0E32035-77FF-499B-80A4-24FC90F2D3B0}"/>
              </a:ext>
            </a:extLst>
          </p:cNvPr>
          <p:cNvSpPr txBox="1">
            <a:spLocks noChangeArrowheads="1"/>
          </p:cNvSpPr>
          <p:nvPr/>
        </p:nvSpPr>
        <p:spPr bwMode="auto">
          <a:xfrm>
            <a:off x="2714625" y="1044576"/>
            <a:ext cx="6972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s-ES" altLang="es-CO" sz="2000" b="1">
                <a:solidFill>
                  <a:srgbClr val="000A8B"/>
                </a:solidFill>
              </a:rPr>
              <a:t>HECHOS RELEVANTES PORTAFOLIO DE INVERSIONES EXTINTO JULIO 2020</a:t>
            </a:r>
          </a:p>
        </p:txBody>
      </p:sp>
      <p:sp>
        <p:nvSpPr>
          <p:cNvPr id="18" name="CuadroTexto 17">
            <a:extLst>
              <a:ext uri="{FF2B5EF4-FFF2-40B4-BE49-F238E27FC236}">
                <a16:creationId xmlns:a16="http://schemas.microsoft.com/office/drawing/2014/main" id="{F6D917E9-B6AA-4DE2-B2F0-B5FE8D1F17B6}"/>
              </a:ext>
            </a:extLst>
          </p:cNvPr>
          <p:cNvSpPr txBox="1"/>
          <p:nvPr/>
        </p:nvSpPr>
        <p:spPr>
          <a:xfrm>
            <a:off x="2266951" y="2066925"/>
            <a:ext cx="6010275" cy="647700"/>
          </a:xfrm>
          <a:prstGeom prst="rect">
            <a:avLst/>
          </a:prstGeom>
          <a:noFill/>
        </p:spPr>
        <p:txBody>
          <a:bodyPr>
            <a:spAutoFit/>
          </a:bodyPr>
          <a:lstStyle/>
          <a:p>
            <a:pPr>
              <a:defRPr/>
            </a:pPr>
            <a:r>
              <a:rPr lang="es-CO" b="1" dirty="0">
                <a:solidFill>
                  <a:srgbClr val="000A8B"/>
                </a:solidFill>
              </a:rPr>
              <a:t>Valoración Portafolio Extinto</a:t>
            </a:r>
          </a:p>
          <a:p>
            <a:pPr marL="285750" indent="-285750">
              <a:buFont typeface="Arial" panose="020B0604020202020204" pitchFamily="34" charset="0"/>
              <a:buChar char="•"/>
              <a:defRPr/>
            </a:pPr>
            <a:r>
              <a:rPr lang="es-CO" dirty="0"/>
              <a:t>Los TES se valoraron en $30,423,518 (0,70%)</a:t>
            </a:r>
          </a:p>
        </p:txBody>
      </p:sp>
      <p:sp>
        <p:nvSpPr>
          <p:cNvPr id="20487" name="Rectángulo 2">
            <a:extLst>
              <a:ext uri="{FF2B5EF4-FFF2-40B4-BE49-F238E27FC236}">
                <a16:creationId xmlns:a16="http://schemas.microsoft.com/office/drawing/2014/main" id="{242634A8-B394-4F9E-9F77-45A61C838046}"/>
              </a:ext>
            </a:extLst>
          </p:cNvPr>
          <p:cNvSpPr>
            <a:spLocks noChangeArrowheads="1"/>
          </p:cNvSpPr>
          <p:nvPr/>
        </p:nvSpPr>
        <p:spPr bwMode="auto">
          <a:xfrm>
            <a:off x="2266951" y="4024313"/>
            <a:ext cx="21383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b="1">
                <a:solidFill>
                  <a:srgbClr val="000A8B"/>
                </a:solidFill>
              </a:rPr>
              <a:t>Valoración Acciones </a:t>
            </a:r>
          </a:p>
        </p:txBody>
      </p:sp>
      <p:sp>
        <p:nvSpPr>
          <p:cNvPr id="5" name="CuadroTexto 4">
            <a:extLst>
              <a:ext uri="{FF2B5EF4-FFF2-40B4-BE49-F238E27FC236}">
                <a16:creationId xmlns:a16="http://schemas.microsoft.com/office/drawing/2014/main" id="{FBC3C4FA-4562-480E-A0AB-364C7A97397E}"/>
              </a:ext>
            </a:extLst>
          </p:cNvPr>
          <p:cNvSpPr txBox="1"/>
          <p:nvPr/>
        </p:nvSpPr>
        <p:spPr>
          <a:xfrm>
            <a:off x="2228851" y="4395788"/>
            <a:ext cx="4625975" cy="1200150"/>
          </a:xfrm>
          <a:prstGeom prst="rect">
            <a:avLst/>
          </a:prstGeom>
          <a:noFill/>
        </p:spPr>
        <p:txBody>
          <a:bodyPr>
            <a:spAutoFit/>
          </a:bodyPr>
          <a:lstStyle/>
          <a:p>
            <a:pPr marL="285750" indent="-285750">
              <a:buFont typeface="Arial" panose="020B0604020202020204" pitchFamily="34" charset="0"/>
              <a:buChar char="•"/>
              <a:defRPr/>
            </a:pPr>
            <a:r>
              <a:rPr lang="es-CO" dirty="0"/>
              <a:t>Las Acciones Extintas se valorizaron en</a:t>
            </a:r>
          </a:p>
          <a:p>
            <a:pPr>
              <a:defRPr/>
            </a:pPr>
            <a:r>
              <a:rPr lang="es-CO" dirty="0"/>
              <a:t>      $7,560,000  (0,99%)</a:t>
            </a:r>
          </a:p>
          <a:p>
            <a:pPr marL="285750" indent="-285750">
              <a:buFont typeface="Arial" panose="020B0604020202020204" pitchFamily="34" charset="0"/>
              <a:buChar char="•"/>
              <a:defRPr/>
            </a:pPr>
            <a:endParaRPr lang="es-CO" dirty="0"/>
          </a:p>
          <a:p>
            <a:pPr>
              <a:defRPr/>
            </a:pPr>
            <a:r>
              <a:rPr lang="es-CO" dirty="0"/>
              <a:t>                             </a:t>
            </a:r>
          </a:p>
        </p:txBody>
      </p:sp>
      <p:pic>
        <p:nvPicPr>
          <p:cNvPr id="20489" name="Picture 2" descr="Resultado de imagen para grupo argos">
            <a:extLst>
              <a:ext uri="{FF2B5EF4-FFF2-40B4-BE49-F238E27FC236}">
                <a16:creationId xmlns:a16="http://schemas.microsoft.com/office/drawing/2014/main" id="{B367FFFF-1E9A-4015-AC94-E0A64B3912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951" y="5145089"/>
            <a:ext cx="1319213"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0" name="CuadroTexto 16">
            <a:extLst>
              <a:ext uri="{FF2B5EF4-FFF2-40B4-BE49-F238E27FC236}">
                <a16:creationId xmlns:a16="http://schemas.microsoft.com/office/drawing/2014/main" id="{69FF4FAB-64B1-40C3-B36C-73E57577FDA4}"/>
              </a:ext>
            </a:extLst>
          </p:cNvPr>
          <p:cNvSpPr txBox="1">
            <a:spLocks noChangeArrowheads="1"/>
          </p:cNvSpPr>
          <p:nvPr/>
        </p:nvSpPr>
        <p:spPr bwMode="auto">
          <a:xfrm>
            <a:off x="2266951" y="5875338"/>
            <a:ext cx="1819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Aumento  3.03%</a:t>
            </a:r>
          </a:p>
          <a:p>
            <a:r>
              <a:rPr lang="es-CO" altLang="es-CO" sz="1200"/>
              <a:t>Reactivación Económica</a:t>
            </a:r>
          </a:p>
        </p:txBody>
      </p:sp>
      <p:sp>
        <p:nvSpPr>
          <p:cNvPr id="20" name="Flecha: hacia abajo 19">
            <a:extLst>
              <a:ext uri="{FF2B5EF4-FFF2-40B4-BE49-F238E27FC236}">
                <a16:creationId xmlns:a16="http://schemas.microsoft.com/office/drawing/2014/main" id="{775A186B-865F-4081-A022-885AD3730E21}"/>
              </a:ext>
            </a:extLst>
          </p:cNvPr>
          <p:cNvSpPr/>
          <p:nvPr/>
        </p:nvSpPr>
        <p:spPr>
          <a:xfrm rot="10800000">
            <a:off x="3662363" y="5184776"/>
            <a:ext cx="374650" cy="652463"/>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pic>
        <p:nvPicPr>
          <p:cNvPr id="20492" name="Picture 2" descr="BBVA España en App Store">
            <a:extLst>
              <a:ext uri="{FF2B5EF4-FFF2-40B4-BE49-F238E27FC236}">
                <a16:creationId xmlns:a16="http://schemas.microsoft.com/office/drawing/2014/main" id="{BD8BD782-AFE3-4D6A-A1D7-F2EC6538C2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167" t="9692" r="28914" b="11325"/>
          <a:stretch>
            <a:fillRect/>
          </a:stretch>
        </p:blipFill>
        <p:spPr bwMode="auto">
          <a:xfrm>
            <a:off x="4770439" y="5110163"/>
            <a:ext cx="82867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lecha: hacia abajo 20">
            <a:extLst>
              <a:ext uri="{FF2B5EF4-FFF2-40B4-BE49-F238E27FC236}">
                <a16:creationId xmlns:a16="http://schemas.microsoft.com/office/drawing/2014/main" id="{E21214E8-2EF1-4F68-A879-4BB5D2FEE247}"/>
              </a:ext>
            </a:extLst>
          </p:cNvPr>
          <p:cNvSpPr/>
          <p:nvPr/>
        </p:nvSpPr>
        <p:spPr>
          <a:xfrm rot="16200000">
            <a:off x="5909469" y="5215732"/>
            <a:ext cx="373063" cy="596900"/>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20494" name="CuadroTexto 21">
            <a:extLst>
              <a:ext uri="{FF2B5EF4-FFF2-40B4-BE49-F238E27FC236}">
                <a16:creationId xmlns:a16="http://schemas.microsoft.com/office/drawing/2014/main" id="{ABDEBDE1-F494-4F06-AEDD-2C482C513544}"/>
              </a:ext>
            </a:extLst>
          </p:cNvPr>
          <p:cNvSpPr txBox="1">
            <a:spLocks noChangeArrowheads="1"/>
          </p:cNvSpPr>
          <p:nvPr/>
        </p:nvSpPr>
        <p:spPr bwMode="auto">
          <a:xfrm>
            <a:off x="4660901" y="5880101"/>
            <a:ext cx="16224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Se Mantuvo Estable%</a:t>
            </a:r>
          </a:p>
        </p:txBody>
      </p:sp>
      <p:sp>
        <p:nvSpPr>
          <p:cNvPr id="23" name="CuadroTexto 22">
            <a:extLst>
              <a:ext uri="{FF2B5EF4-FFF2-40B4-BE49-F238E27FC236}">
                <a16:creationId xmlns:a16="http://schemas.microsoft.com/office/drawing/2014/main" id="{C7562198-C839-4425-BE21-516C8A1F2ACF}"/>
              </a:ext>
            </a:extLst>
          </p:cNvPr>
          <p:cNvSpPr txBox="1"/>
          <p:nvPr/>
        </p:nvSpPr>
        <p:spPr>
          <a:xfrm>
            <a:off x="2266951" y="3041651"/>
            <a:ext cx="6010275" cy="646113"/>
          </a:xfrm>
          <a:prstGeom prst="rect">
            <a:avLst/>
          </a:prstGeom>
          <a:noFill/>
        </p:spPr>
        <p:txBody>
          <a:bodyPr>
            <a:spAutoFit/>
          </a:bodyPr>
          <a:lstStyle/>
          <a:p>
            <a:pPr>
              <a:defRPr/>
            </a:pPr>
            <a:r>
              <a:rPr lang="es-CO" b="1" dirty="0">
                <a:solidFill>
                  <a:srgbClr val="000A8B"/>
                </a:solidFill>
              </a:rPr>
              <a:t>Pago Cupón Rendimientos TES/24 </a:t>
            </a:r>
          </a:p>
          <a:p>
            <a:pPr marL="285750" indent="-285750">
              <a:buFont typeface="Arial" panose="020B0604020202020204" pitchFamily="34" charset="0"/>
              <a:buChar char="•"/>
              <a:defRPr/>
            </a:pPr>
            <a:r>
              <a:rPr lang="es-CO" dirty="0"/>
              <a:t>Valor Recibido $230,820,000</a:t>
            </a:r>
          </a:p>
        </p:txBody>
      </p:sp>
      <p:pic>
        <p:nvPicPr>
          <p:cNvPr id="20496" name="Picture 2" descr="6 pasos clave para armar la mejor cartera de inversión">
            <a:extLst>
              <a:ext uri="{FF2B5EF4-FFF2-40B4-BE49-F238E27FC236}">
                <a16:creationId xmlns:a16="http://schemas.microsoft.com/office/drawing/2014/main" id="{66FEF0AA-823C-4D9B-A196-333E1473F9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4088" y="2373313"/>
            <a:ext cx="2819400"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magen 7">
            <a:extLst>
              <a:ext uri="{FF2B5EF4-FFF2-40B4-BE49-F238E27FC236}">
                <a16:creationId xmlns:a16="http://schemas.microsoft.com/office/drawing/2014/main" id="{6AA798D3-F790-40B5-9092-43D3CADFDA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2" name="Imagen 5">
            <a:extLst>
              <a:ext uri="{FF2B5EF4-FFF2-40B4-BE49-F238E27FC236}">
                <a16:creationId xmlns:a16="http://schemas.microsoft.com/office/drawing/2014/main" id="{2543FA5E-BDB5-415F-BF3C-380B4F8C9F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24" name="Rectángulo 23">
            <a:extLst>
              <a:ext uri="{FF2B5EF4-FFF2-40B4-BE49-F238E27FC236}">
                <a16:creationId xmlns:a16="http://schemas.microsoft.com/office/drawing/2014/main" id="{AAE6BD1B-E7B7-47C7-86DD-9AFBBD04E51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5" name="CuadroTexto 24">
            <a:extLst>
              <a:ext uri="{FF2B5EF4-FFF2-40B4-BE49-F238E27FC236}">
                <a16:creationId xmlns:a16="http://schemas.microsoft.com/office/drawing/2014/main" id="{E9AF1FA0-4F4B-4240-B528-86597C9ECB6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Usuarios de Bancolombia están indignados – Violeta Stereo Casanare">
            <a:extLst>
              <a:ext uri="{FF2B5EF4-FFF2-40B4-BE49-F238E27FC236}">
                <a16:creationId xmlns:a16="http://schemas.microsoft.com/office/drawing/2014/main" id="{B7159389-29A6-4500-9D26-F12A810AD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9100" y="5656264"/>
            <a:ext cx="1754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CuadroTexto 7">
            <a:extLst>
              <a:ext uri="{FF2B5EF4-FFF2-40B4-BE49-F238E27FC236}">
                <a16:creationId xmlns:a16="http://schemas.microsoft.com/office/drawing/2014/main" id="{78905E69-C7DD-4FB9-9F83-77EF5172A10B}"/>
              </a:ext>
            </a:extLst>
          </p:cNvPr>
          <p:cNvSpPr txBox="1">
            <a:spLocks noChangeArrowheads="1"/>
          </p:cNvSpPr>
          <p:nvPr/>
        </p:nvSpPr>
        <p:spPr bwMode="auto">
          <a:xfrm>
            <a:off x="4930775" y="6519864"/>
            <a:ext cx="5372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s-ES" altLang="es-CO" sz="1400">
                <a:solidFill>
                  <a:srgbClr val="A9A8A9"/>
                </a:solidFill>
                <a:latin typeface="Lato Regular"/>
                <a:ea typeface="Lato Regular"/>
                <a:cs typeface="Lato Regular"/>
              </a:rPr>
              <a:t>Vicepresidencia Administrativa y Financiera – Gerencia Financiera</a:t>
            </a:r>
          </a:p>
        </p:txBody>
      </p:sp>
      <p:sp>
        <p:nvSpPr>
          <p:cNvPr id="21510" name="Título 7">
            <a:extLst>
              <a:ext uri="{FF2B5EF4-FFF2-40B4-BE49-F238E27FC236}">
                <a16:creationId xmlns:a16="http://schemas.microsoft.com/office/drawing/2014/main" id="{42656431-FDE2-424F-9E68-94F71BF03135}"/>
              </a:ext>
            </a:extLst>
          </p:cNvPr>
          <p:cNvSpPr txBox="1">
            <a:spLocks noChangeArrowheads="1"/>
          </p:cNvSpPr>
          <p:nvPr/>
        </p:nvSpPr>
        <p:spPr bwMode="auto">
          <a:xfrm>
            <a:off x="2609850" y="1085851"/>
            <a:ext cx="6972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s-ES" altLang="es-CO" sz="2000" b="1">
                <a:solidFill>
                  <a:srgbClr val="000A8B"/>
                </a:solidFill>
              </a:rPr>
              <a:t>HECHOS RELEVANTES PORTAFOLIO DE INVERSIONES EN PROCESO JULIO 2020 </a:t>
            </a:r>
          </a:p>
        </p:txBody>
      </p:sp>
      <p:sp>
        <p:nvSpPr>
          <p:cNvPr id="11" name="CuadroTexto 10">
            <a:extLst>
              <a:ext uri="{FF2B5EF4-FFF2-40B4-BE49-F238E27FC236}">
                <a16:creationId xmlns:a16="http://schemas.microsoft.com/office/drawing/2014/main" id="{9E2A5F1B-2B1F-4612-BDAB-88AD562B3045}"/>
              </a:ext>
            </a:extLst>
          </p:cNvPr>
          <p:cNvSpPr txBox="1"/>
          <p:nvPr/>
        </p:nvSpPr>
        <p:spPr>
          <a:xfrm>
            <a:off x="1931989" y="2119313"/>
            <a:ext cx="5392737" cy="1477962"/>
          </a:xfrm>
          <a:prstGeom prst="rect">
            <a:avLst/>
          </a:prstGeom>
          <a:noFill/>
        </p:spPr>
        <p:txBody>
          <a:bodyPr>
            <a:spAutoFit/>
          </a:bodyPr>
          <a:lstStyle/>
          <a:p>
            <a:pPr>
              <a:defRPr/>
            </a:pPr>
            <a:r>
              <a:rPr lang="es-CO" b="1" dirty="0">
                <a:solidFill>
                  <a:srgbClr val="000A8B"/>
                </a:solidFill>
              </a:rPr>
              <a:t>Valoración Portafolio En Proceso de Extinción </a:t>
            </a:r>
          </a:p>
          <a:p>
            <a:pPr>
              <a:defRPr/>
            </a:pPr>
            <a:endParaRPr lang="es-CO" dirty="0"/>
          </a:p>
          <a:p>
            <a:pPr marL="285750" indent="-285750">
              <a:buFont typeface="Arial" panose="020B0604020202020204" pitchFamily="34" charset="0"/>
              <a:buChar char="•"/>
              <a:defRPr/>
            </a:pPr>
            <a:r>
              <a:rPr lang="es-CO" dirty="0"/>
              <a:t>Los TES  se valoraron en $2,613,347,141 (0,55%)</a:t>
            </a:r>
          </a:p>
          <a:p>
            <a:pPr marL="285750" indent="-285750">
              <a:buFont typeface="Arial" panose="020B0604020202020204" pitchFamily="34" charset="0"/>
              <a:buChar char="•"/>
              <a:defRPr/>
            </a:pPr>
            <a:r>
              <a:rPr lang="es-CO" dirty="0"/>
              <a:t>Los CDT se valoraron en $   771,058,919 (0,43%)</a:t>
            </a:r>
          </a:p>
          <a:p>
            <a:pPr marL="285750" indent="-285750">
              <a:buFont typeface="Arial" panose="020B0604020202020204" pitchFamily="34" charset="0"/>
              <a:buChar char="•"/>
              <a:defRPr/>
            </a:pPr>
            <a:endParaRPr lang="es-CO" dirty="0"/>
          </a:p>
        </p:txBody>
      </p:sp>
      <p:sp>
        <p:nvSpPr>
          <p:cNvPr id="21512" name="CuadroTexto 16">
            <a:extLst>
              <a:ext uri="{FF2B5EF4-FFF2-40B4-BE49-F238E27FC236}">
                <a16:creationId xmlns:a16="http://schemas.microsoft.com/office/drawing/2014/main" id="{3B252FF3-EDB8-4119-8D14-AA12EF87643C}"/>
              </a:ext>
            </a:extLst>
          </p:cNvPr>
          <p:cNvSpPr txBox="1">
            <a:spLocks noChangeArrowheads="1"/>
          </p:cNvSpPr>
          <p:nvPr/>
        </p:nvSpPr>
        <p:spPr bwMode="auto">
          <a:xfrm>
            <a:off x="9588501" y="5607050"/>
            <a:ext cx="625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endParaRPr lang="es-CO" altLang="es-CO"/>
          </a:p>
        </p:txBody>
      </p:sp>
      <p:pic>
        <p:nvPicPr>
          <p:cNvPr id="21513" name="Imagen 2">
            <a:extLst>
              <a:ext uri="{FF2B5EF4-FFF2-40B4-BE49-F238E27FC236}">
                <a16:creationId xmlns:a16="http://schemas.microsoft.com/office/drawing/2014/main" id="{9782C144-ED6D-4FFF-A505-6DE78B9BC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513" y="2178051"/>
            <a:ext cx="351790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uadroTexto 21">
            <a:extLst>
              <a:ext uri="{FF2B5EF4-FFF2-40B4-BE49-F238E27FC236}">
                <a16:creationId xmlns:a16="http://schemas.microsoft.com/office/drawing/2014/main" id="{14037398-3F11-4537-AF0B-7666605C3BAB}"/>
              </a:ext>
            </a:extLst>
          </p:cNvPr>
          <p:cNvSpPr txBox="1"/>
          <p:nvPr/>
        </p:nvSpPr>
        <p:spPr>
          <a:xfrm>
            <a:off x="1931989" y="3617913"/>
            <a:ext cx="5253037" cy="1200150"/>
          </a:xfrm>
          <a:prstGeom prst="rect">
            <a:avLst/>
          </a:prstGeom>
          <a:noFill/>
        </p:spPr>
        <p:txBody>
          <a:bodyPr>
            <a:spAutoFit/>
          </a:bodyPr>
          <a:lstStyle/>
          <a:p>
            <a:pPr>
              <a:defRPr/>
            </a:pPr>
            <a:r>
              <a:rPr lang="es-CO" b="1" dirty="0">
                <a:solidFill>
                  <a:srgbClr val="000A8B"/>
                </a:solidFill>
              </a:rPr>
              <a:t>Pago Cupón Rendimientos TES/24</a:t>
            </a:r>
          </a:p>
          <a:p>
            <a:pPr>
              <a:defRPr/>
            </a:pPr>
            <a:endParaRPr lang="es-CO" dirty="0"/>
          </a:p>
          <a:p>
            <a:pPr marL="285750" indent="-285750">
              <a:buFont typeface="Arial" panose="020B0604020202020204" pitchFamily="34" charset="0"/>
              <a:buChar char="•"/>
              <a:defRPr/>
            </a:pPr>
            <a:r>
              <a:rPr lang="es-CO" dirty="0"/>
              <a:t>Valor Recibido $ 19,823,557,000</a:t>
            </a:r>
          </a:p>
          <a:p>
            <a:pPr marL="285750" indent="-285750">
              <a:buFont typeface="Arial" panose="020B0604020202020204" pitchFamily="34" charset="0"/>
              <a:buChar char="•"/>
              <a:defRPr/>
            </a:pPr>
            <a:endParaRPr lang="es-CO" dirty="0"/>
          </a:p>
        </p:txBody>
      </p:sp>
      <p:sp>
        <p:nvSpPr>
          <p:cNvPr id="23" name="CuadroTexto 22">
            <a:extLst>
              <a:ext uri="{FF2B5EF4-FFF2-40B4-BE49-F238E27FC236}">
                <a16:creationId xmlns:a16="http://schemas.microsoft.com/office/drawing/2014/main" id="{E7DD3B09-8E9E-49F2-8BBE-AFC3D4771ECC}"/>
              </a:ext>
            </a:extLst>
          </p:cNvPr>
          <p:cNvSpPr txBox="1"/>
          <p:nvPr/>
        </p:nvSpPr>
        <p:spPr>
          <a:xfrm>
            <a:off x="1978025" y="4629150"/>
            <a:ext cx="5253038" cy="1201738"/>
          </a:xfrm>
          <a:prstGeom prst="rect">
            <a:avLst/>
          </a:prstGeom>
          <a:noFill/>
        </p:spPr>
        <p:txBody>
          <a:bodyPr>
            <a:spAutoFit/>
          </a:bodyPr>
          <a:lstStyle/>
          <a:p>
            <a:pPr>
              <a:defRPr/>
            </a:pPr>
            <a:r>
              <a:rPr lang="es-CO" b="1" dirty="0">
                <a:solidFill>
                  <a:srgbClr val="000A8B"/>
                </a:solidFill>
              </a:rPr>
              <a:t>Redención TES /24/07/2020</a:t>
            </a:r>
          </a:p>
          <a:p>
            <a:pPr>
              <a:defRPr/>
            </a:pPr>
            <a:endParaRPr lang="es-CO" dirty="0"/>
          </a:p>
          <a:p>
            <a:pPr marL="285750" indent="-285750">
              <a:buFont typeface="Arial" panose="020B0604020202020204" pitchFamily="34" charset="0"/>
              <a:buChar char="•"/>
              <a:defRPr/>
            </a:pPr>
            <a:r>
              <a:rPr lang="es-CO" dirty="0"/>
              <a:t>Valor del Capital $ 22,611,700,000</a:t>
            </a:r>
          </a:p>
          <a:p>
            <a:pPr marL="285750" indent="-285750">
              <a:buFont typeface="Arial" panose="020B0604020202020204" pitchFamily="34" charset="0"/>
              <a:buChar char="•"/>
              <a:defRPr/>
            </a:pPr>
            <a:r>
              <a:rPr lang="es-CO" dirty="0"/>
              <a:t>Recursos de Enajenación Temprana</a:t>
            </a:r>
          </a:p>
        </p:txBody>
      </p:sp>
      <p:sp>
        <p:nvSpPr>
          <p:cNvPr id="24" name="CuadroTexto 23">
            <a:extLst>
              <a:ext uri="{FF2B5EF4-FFF2-40B4-BE49-F238E27FC236}">
                <a16:creationId xmlns:a16="http://schemas.microsoft.com/office/drawing/2014/main" id="{13BC3A5A-2670-46ED-90DB-73175057E1B2}"/>
              </a:ext>
            </a:extLst>
          </p:cNvPr>
          <p:cNvSpPr txBox="1"/>
          <p:nvPr/>
        </p:nvSpPr>
        <p:spPr>
          <a:xfrm>
            <a:off x="6530976" y="4629150"/>
            <a:ext cx="4137025" cy="1201738"/>
          </a:xfrm>
          <a:prstGeom prst="rect">
            <a:avLst/>
          </a:prstGeom>
          <a:noFill/>
        </p:spPr>
        <p:txBody>
          <a:bodyPr>
            <a:spAutoFit/>
          </a:bodyPr>
          <a:lstStyle/>
          <a:p>
            <a:pPr algn="ctr">
              <a:defRPr/>
            </a:pPr>
            <a:r>
              <a:rPr lang="es-CO" b="1" dirty="0">
                <a:solidFill>
                  <a:srgbClr val="000A8B"/>
                </a:solidFill>
              </a:rPr>
              <a:t>Acciones en Proceso</a:t>
            </a:r>
          </a:p>
          <a:p>
            <a:pPr>
              <a:defRPr/>
            </a:pPr>
            <a:endParaRPr lang="es-CO" b="1" dirty="0">
              <a:solidFill>
                <a:srgbClr val="000A8B"/>
              </a:solidFill>
            </a:endParaRPr>
          </a:p>
          <a:p>
            <a:pPr marL="285750" indent="-285750">
              <a:buFont typeface="Arial" panose="020B0604020202020204" pitchFamily="34" charset="0"/>
              <a:buChar char="•"/>
              <a:defRPr/>
            </a:pPr>
            <a:r>
              <a:rPr lang="es-CO" dirty="0"/>
              <a:t>Se valorizaron en $13,580,350 (4.63%)</a:t>
            </a:r>
          </a:p>
          <a:p>
            <a:pPr>
              <a:defRPr/>
            </a:pPr>
            <a:endParaRPr lang="es-CO" dirty="0"/>
          </a:p>
        </p:txBody>
      </p:sp>
      <p:sp>
        <p:nvSpPr>
          <p:cNvPr id="6" name="Flecha: hacia abajo 5">
            <a:extLst>
              <a:ext uri="{FF2B5EF4-FFF2-40B4-BE49-F238E27FC236}">
                <a16:creationId xmlns:a16="http://schemas.microsoft.com/office/drawing/2014/main" id="{C23BD64A-0949-4E77-9001-649E204E5E81}"/>
              </a:ext>
            </a:extLst>
          </p:cNvPr>
          <p:cNvSpPr/>
          <p:nvPr/>
        </p:nvSpPr>
        <p:spPr>
          <a:xfrm rot="10800000">
            <a:off x="8785225" y="5830889"/>
            <a:ext cx="349250" cy="542925"/>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a:p>
        </p:txBody>
      </p:sp>
      <p:sp>
        <p:nvSpPr>
          <p:cNvPr id="21518" name="CuadroTexto 9">
            <a:extLst>
              <a:ext uri="{FF2B5EF4-FFF2-40B4-BE49-F238E27FC236}">
                <a16:creationId xmlns:a16="http://schemas.microsoft.com/office/drawing/2014/main" id="{E58DAD0F-7D92-4467-9D0D-2CDE7A4E61F2}"/>
              </a:ext>
            </a:extLst>
          </p:cNvPr>
          <p:cNvSpPr txBox="1">
            <a:spLocks noChangeArrowheads="1"/>
          </p:cNvSpPr>
          <p:nvPr/>
        </p:nvSpPr>
        <p:spPr bwMode="auto">
          <a:xfrm>
            <a:off x="9290050" y="5997576"/>
            <a:ext cx="863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11,67%</a:t>
            </a:r>
          </a:p>
        </p:txBody>
      </p:sp>
      <p:sp>
        <p:nvSpPr>
          <p:cNvPr id="17" name="Rectángulo 16">
            <a:extLst>
              <a:ext uri="{FF2B5EF4-FFF2-40B4-BE49-F238E27FC236}">
                <a16:creationId xmlns:a16="http://schemas.microsoft.com/office/drawing/2014/main" id="{B9F86B33-5DC6-4471-BA10-967C3B3C921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8" name="CuadroTexto 17">
            <a:extLst>
              <a:ext uri="{FF2B5EF4-FFF2-40B4-BE49-F238E27FC236}">
                <a16:creationId xmlns:a16="http://schemas.microsoft.com/office/drawing/2014/main" id="{7BA54913-4FD3-401E-BA6B-7E8D41FA81C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0" name="Imagen 7">
            <a:extLst>
              <a:ext uri="{FF2B5EF4-FFF2-40B4-BE49-F238E27FC236}">
                <a16:creationId xmlns:a16="http://schemas.microsoft.com/office/drawing/2014/main" id="{2ECD43D5-C13A-421E-B91E-1B7A2AE2FA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5">
            <a:extLst>
              <a:ext uri="{FF2B5EF4-FFF2-40B4-BE49-F238E27FC236}">
                <a16:creationId xmlns:a16="http://schemas.microsoft.com/office/drawing/2014/main" id="{186F2244-405B-4ADD-9691-5E64767488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CuadroTexto 6">
            <a:extLst>
              <a:ext uri="{FF2B5EF4-FFF2-40B4-BE49-F238E27FC236}">
                <a16:creationId xmlns:a16="http://schemas.microsoft.com/office/drawing/2014/main" id="{5F084D3F-5377-4266-8788-4A1034EEA9AC}"/>
              </a:ext>
            </a:extLst>
          </p:cNvPr>
          <p:cNvSpPr txBox="1">
            <a:spLocks noChangeArrowheads="1"/>
          </p:cNvSpPr>
          <p:nvPr/>
        </p:nvSpPr>
        <p:spPr bwMode="auto">
          <a:xfrm>
            <a:off x="5568950" y="939801"/>
            <a:ext cx="46370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2000" b="1">
                <a:solidFill>
                  <a:srgbClr val="000A8B"/>
                </a:solidFill>
              </a:rPr>
              <a:t>PORTAFOLIO RECURSOS PROPIOS SAE JULIO 2020 </a:t>
            </a:r>
          </a:p>
        </p:txBody>
      </p:sp>
      <p:sp>
        <p:nvSpPr>
          <p:cNvPr id="22533" name="CuadroTexto 2">
            <a:extLst>
              <a:ext uri="{FF2B5EF4-FFF2-40B4-BE49-F238E27FC236}">
                <a16:creationId xmlns:a16="http://schemas.microsoft.com/office/drawing/2014/main" id="{FAABDD9A-9F37-49EA-A041-A405E7C3EE43}"/>
              </a:ext>
            </a:extLst>
          </p:cNvPr>
          <p:cNvSpPr txBox="1">
            <a:spLocks noChangeArrowheads="1"/>
          </p:cNvSpPr>
          <p:nvPr/>
        </p:nvSpPr>
        <p:spPr bwMode="auto">
          <a:xfrm>
            <a:off x="7924800" y="1647826"/>
            <a:ext cx="2116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1200"/>
              <a:t>Cifras en Millones de Pesos</a:t>
            </a:r>
          </a:p>
        </p:txBody>
      </p:sp>
      <p:graphicFrame>
        <p:nvGraphicFramePr>
          <p:cNvPr id="22535" name="Objeto 3">
            <a:extLst>
              <a:ext uri="{FF2B5EF4-FFF2-40B4-BE49-F238E27FC236}">
                <a16:creationId xmlns:a16="http://schemas.microsoft.com/office/drawing/2014/main" id="{AC9E2E35-18BE-4E1F-9CE8-85894700D9C7}"/>
              </a:ext>
            </a:extLst>
          </p:cNvPr>
          <p:cNvGraphicFramePr>
            <a:graphicFrameLocks noChangeAspect="1"/>
          </p:cNvGraphicFramePr>
          <p:nvPr/>
        </p:nvGraphicFramePr>
        <p:xfrm>
          <a:off x="1909763" y="1970088"/>
          <a:ext cx="8228012" cy="1409700"/>
        </p:xfrm>
        <a:graphic>
          <a:graphicData uri="http://schemas.openxmlformats.org/presentationml/2006/ole">
            <mc:AlternateContent xmlns:mc="http://schemas.openxmlformats.org/markup-compatibility/2006">
              <mc:Choice xmlns:v="urn:schemas-microsoft-com:vml" Requires="v">
                <p:oleObj spid="_x0000_s16407" name="Worksheet" r:id="rId3" imgW="7715143" imgH="962147" progId="Excel.Sheet.12">
                  <p:embed/>
                </p:oleObj>
              </mc:Choice>
              <mc:Fallback>
                <p:oleObj name="Worksheet" r:id="rId3" imgW="7715143" imgH="962147" progId="Excel.Sheet.12">
                  <p:embed/>
                  <p:pic>
                    <p:nvPicPr>
                      <p:cNvPr id="22535" name="Objeto 3">
                        <a:extLst>
                          <a:ext uri="{FF2B5EF4-FFF2-40B4-BE49-F238E27FC236}">
                            <a16:creationId xmlns:a16="http://schemas.microsoft.com/office/drawing/2014/main" id="{AC9E2E35-18BE-4E1F-9CE8-85894700D9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9763" y="1970088"/>
                        <a:ext cx="8228012"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Gráfico 13">
            <a:extLst>
              <a:ext uri="{FF2B5EF4-FFF2-40B4-BE49-F238E27FC236}">
                <a16:creationId xmlns:a16="http://schemas.microsoft.com/office/drawing/2014/main" id="{46B93018-928B-4928-99B3-9C7965438B47}"/>
              </a:ext>
            </a:extLst>
          </p:cNvPr>
          <p:cNvGraphicFramePr>
            <a:graphicFrameLocks/>
          </p:cNvGraphicFramePr>
          <p:nvPr/>
        </p:nvGraphicFramePr>
        <p:xfrm>
          <a:off x="1618130" y="3401663"/>
          <a:ext cx="4951319" cy="30889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Gráfico 14">
            <a:extLst>
              <a:ext uri="{FF2B5EF4-FFF2-40B4-BE49-F238E27FC236}">
                <a16:creationId xmlns:a16="http://schemas.microsoft.com/office/drawing/2014/main" id="{AA0261CF-5BF9-41ED-B1BA-4B5CEB3ABC90}"/>
              </a:ext>
            </a:extLst>
          </p:cNvPr>
          <p:cNvGraphicFramePr>
            <a:graphicFrameLocks/>
          </p:cNvGraphicFramePr>
          <p:nvPr/>
        </p:nvGraphicFramePr>
        <p:xfrm>
          <a:off x="6001871" y="3371858"/>
          <a:ext cx="4572000" cy="3118755"/>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ángulo 11">
            <a:extLst>
              <a:ext uri="{FF2B5EF4-FFF2-40B4-BE49-F238E27FC236}">
                <a16:creationId xmlns:a16="http://schemas.microsoft.com/office/drawing/2014/main" id="{549E47F3-B13B-40DC-836A-0E7227DB55D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1278B2EE-BB5E-4CBD-8F65-3F84551BB78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6" name="Imagen 7">
            <a:extLst>
              <a:ext uri="{FF2B5EF4-FFF2-40B4-BE49-F238E27FC236}">
                <a16:creationId xmlns:a16="http://schemas.microsoft.com/office/drawing/2014/main" id="{E7C8FDF4-195D-4740-AE69-3763C6D3B3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7" name="Imagen 5">
            <a:extLst>
              <a:ext uri="{FF2B5EF4-FFF2-40B4-BE49-F238E27FC236}">
                <a16:creationId xmlns:a16="http://schemas.microsoft.com/office/drawing/2014/main" id="{8725BCC9-60E8-4B1E-9B56-72C39DEA3C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9503" y="1420207"/>
            <a:ext cx="9143999" cy="3416320"/>
          </a:xfrm>
          <a:prstGeom prst="rect">
            <a:avLst/>
          </a:prstGeom>
          <a:noFill/>
        </p:spPr>
        <p:txBody>
          <a:bodyPr wrap="square" rtlCol="0">
            <a:spAutoFit/>
          </a:bodyPr>
          <a:lstStyle/>
          <a:p>
            <a:pPr algn="ctr"/>
            <a:r>
              <a:rPr lang="es-CO" sz="3600" b="1" dirty="0">
                <a:solidFill>
                  <a:srgbClr val="000A8B"/>
                </a:solidFill>
              </a:rPr>
              <a:t>SOLICITUD APROBACIÓN DE LA CONTRATACIÓN DE LA PRESTACIÓN DEL </a:t>
            </a:r>
            <a:r>
              <a:rPr lang="es-ES" sz="3600" b="1" dirty="0">
                <a:solidFill>
                  <a:srgbClr val="000A8B"/>
                </a:solidFill>
              </a:rPr>
              <a:t>SERVICIO INTEGRAL PARA ACTUALIZACIÓN DEL PMA, REMOCIÓN, DESGUACE, REMOLQUE, TRANSPORTE Y DISPOSICIÓN FINAL DE LA EMBARCACIÓN MR GOBY </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919169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1.Antecedentes</a:t>
            </a:r>
            <a:endParaRPr lang="es-CO" b="1"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3817350"/>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dirty="0">
                <a:solidFill>
                  <a:schemeClr val="tx1"/>
                </a:solidFill>
              </a:rPr>
              <a:t>En el año 2017 fue celebrado el contrato 030 con la </a:t>
            </a:r>
            <a:r>
              <a:rPr lang="es-ES" sz="2000" dirty="0">
                <a:solidFill>
                  <a:schemeClr val="tx1"/>
                </a:solidFill>
              </a:rPr>
              <a:t>Unión Temporal Remociones Marítimas San Andrés, Asturias Soluciones de Ingeniería – Manuel Campos cuyo objeto fue:</a:t>
            </a:r>
          </a:p>
          <a:p>
            <a:pPr algn="just"/>
            <a:endParaRPr lang="es-ES" sz="2000" dirty="0">
              <a:solidFill>
                <a:schemeClr val="tx1"/>
              </a:solidFill>
            </a:endParaRPr>
          </a:p>
          <a:p>
            <a:pPr marL="534988" algn="just">
              <a:tabLst>
                <a:tab pos="9242425" algn="l"/>
              </a:tabLst>
            </a:pPr>
            <a:r>
              <a:rPr lang="es-ES" sz="2000" i="1" dirty="0">
                <a:solidFill>
                  <a:schemeClr val="tx1"/>
                </a:solidFill>
              </a:rPr>
              <a:t>“Contratar el servicio integral de remoción y desencallamiento de la motonave Mr. Goby con base en el cumplimiento del Plan de Manejo Ambiental ya aprobado por Coralina e indicando las especificaciones técnicas y procedimientos a efectuar.”</a:t>
            </a:r>
          </a:p>
          <a:p>
            <a:pPr marL="534988" algn="just">
              <a:tabLst>
                <a:tab pos="9242425" algn="l"/>
              </a:tabLst>
            </a:pPr>
            <a:endParaRPr lang="es-ES" sz="2000" i="1" dirty="0">
              <a:solidFill>
                <a:schemeClr val="tx1"/>
              </a:solidFill>
            </a:endParaRPr>
          </a:p>
          <a:p>
            <a:pPr algn="just">
              <a:tabLst>
                <a:tab pos="9242425" algn="l"/>
              </a:tabLst>
            </a:pPr>
            <a:r>
              <a:rPr lang="es-ES" sz="2000" dirty="0">
                <a:solidFill>
                  <a:schemeClr val="tx1"/>
                </a:solidFill>
              </a:rPr>
              <a:t>El valor inicial del contrato era la suma de $350.000.000 y atendiendo a lo dispuesto por la autoridad ambiental del Departamento Archipiélago de San Andrés, Providencia y Santa Catalina, mediante la modificación 001 se le incluyó la obligación de remolcar la embarcación hasta el puerto de Cartagena para lograr su disposición final y se adicionaron $225.000.000 para cubrir estos gastos.</a:t>
            </a:r>
          </a:p>
        </p:txBody>
      </p:sp>
    </p:spTree>
    <p:extLst>
      <p:ext uri="{BB962C8B-B14F-4D97-AF65-F5344CB8AC3E}">
        <p14:creationId xmlns:p14="http://schemas.microsoft.com/office/powerpoint/2010/main" val="2941718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1. Antecedentes</a:t>
            </a:r>
            <a:endParaRPr lang="es-CO" b="1"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000" dirty="0">
                <a:solidFill>
                  <a:schemeClr val="tx1"/>
                </a:solidFill>
              </a:rPr>
              <a:t>El contrato fue suspendido en reiteradas ocasiones toda vez que no se logró la consecución del remolcador,  por lo cual no fue reflotada la embarcación. </a:t>
            </a:r>
          </a:p>
          <a:p>
            <a:pPr algn="just"/>
            <a:endParaRPr lang="es-CO" sz="2000" dirty="0">
              <a:solidFill>
                <a:schemeClr val="tx1"/>
              </a:solidFill>
            </a:endParaRPr>
          </a:p>
          <a:p>
            <a:pPr algn="just"/>
            <a:r>
              <a:rPr lang="es-CO" sz="2000" dirty="0">
                <a:solidFill>
                  <a:schemeClr val="tx1"/>
                </a:solidFill>
              </a:rPr>
              <a:t>El contratista sólo logro que una empresa cotizara el servicio de remolcados pero a un costo que superaba en más del 300% el valor adicionado para ello, el cual se calculó a partir de un estudio de mercado cuyas empresas no ofrecieron prestar el servicio. </a:t>
            </a:r>
          </a:p>
          <a:p>
            <a:pPr algn="just"/>
            <a:endParaRPr lang="es-CO" sz="2000" dirty="0">
              <a:solidFill>
                <a:schemeClr val="tx1"/>
              </a:solidFill>
            </a:endParaRPr>
          </a:p>
          <a:p>
            <a:pPr algn="just"/>
            <a:r>
              <a:rPr lang="es-CO" sz="2000" dirty="0">
                <a:solidFill>
                  <a:schemeClr val="tx1"/>
                </a:solidFill>
              </a:rPr>
              <a:t>Por lo anterior y ante la imposibilidad de realizar las labores, el contrato terminó el 21 de septiembre de 2019 por vencimiento del plazo.</a:t>
            </a:r>
            <a:endParaRPr lang="es-ES" sz="2000" dirty="0">
              <a:solidFill>
                <a:schemeClr val="tx1"/>
              </a:solidFill>
            </a:endParaRPr>
          </a:p>
        </p:txBody>
      </p:sp>
    </p:spTree>
    <p:extLst>
      <p:ext uri="{BB962C8B-B14F-4D97-AF65-F5344CB8AC3E}">
        <p14:creationId xmlns:p14="http://schemas.microsoft.com/office/powerpoint/2010/main" val="3080757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1. Antecedentes</a:t>
            </a:r>
            <a:endParaRPr lang="es-CO" b="1"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3817350"/>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000" dirty="0">
                <a:solidFill>
                  <a:schemeClr val="tx1"/>
                </a:solidFill>
              </a:rPr>
              <a:t>La Sociedad cuenta con experiencia en la remoción de las embarcaciones por cuanto en virtud del Concurso Público No. 07 de 2019 el 20 de agosto del 2019 contrató el siguiente servicio: </a:t>
            </a:r>
          </a:p>
          <a:p>
            <a:pPr algn="just"/>
            <a:endParaRPr lang="es-ES" sz="2000" dirty="0">
              <a:solidFill>
                <a:schemeClr val="tx1"/>
              </a:solidFill>
            </a:endParaRPr>
          </a:p>
          <a:p>
            <a:pPr algn="just"/>
            <a:r>
              <a:rPr lang="es-ES" sz="2000" i="1" dirty="0">
                <a:solidFill>
                  <a:schemeClr val="tx1"/>
                </a:solidFill>
              </a:rPr>
              <a:t>“Contratar la prestación del servicio para remover, desguazar, remolcar, transportar y realizar la disposición final de las embarcaciones ubicadas en la bahía o zonas marítimas aledañas a la isla de San Andrés que se encuentran fondeadas, en estado de abandono y/o siniestradas, secuestradas, decomisadas y/o retenidas, según la priorización realizada por el Departamento Archipiélago de San Andrés, Providencia y Santa Catalina y los recursos disponibles para tal efecto.”</a:t>
            </a:r>
          </a:p>
          <a:p>
            <a:pPr algn="just"/>
            <a:endParaRPr lang="es-ES" sz="2000" i="1" dirty="0">
              <a:solidFill>
                <a:schemeClr val="tx1"/>
              </a:solidFill>
            </a:endParaRPr>
          </a:p>
          <a:p>
            <a:pPr algn="just"/>
            <a:r>
              <a:rPr lang="es-ES" sz="2000" dirty="0">
                <a:solidFill>
                  <a:schemeClr val="tx1"/>
                </a:solidFill>
              </a:rPr>
              <a:t>Atendiendo a lo anterior, se celebró el contrato 084 de 2019 con el Consorcio Salvamentos Ambientales San Andrés Islas y Providencia.</a:t>
            </a:r>
          </a:p>
        </p:txBody>
      </p:sp>
    </p:spTree>
    <p:extLst>
      <p:ext uri="{BB962C8B-B14F-4D97-AF65-F5344CB8AC3E}">
        <p14:creationId xmlns:p14="http://schemas.microsoft.com/office/powerpoint/2010/main" val="2312733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1. Antecedentes</a:t>
            </a:r>
            <a:endParaRPr lang="es-CO" b="1"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10002473" cy="4004754"/>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000" dirty="0">
                <a:solidFill>
                  <a:schemeClr val="tx1"/>
                </a:solidFill>
              </a:rPr>
              <a:t>La ejecución del contrato se desarrolló con éxito, fueron removidas 8 embarcaciones y otros elementos de la bahía de San Andrés Islas, incluyendo las embarcaciones </a:t>
            </a:r>
            <a:r>
              <a:rPr lang="es-ES" sz="2000" dirty="0" err="1">
                <a:solidFill>
                  <a:schemeClr val="tx1"/>
                </a:solidFill>
              </a:rPr>
              <a:t>Chambero</a:t>
            </a:r>
            <a:r>
              <a:rPr lang="es-ES" sz="2000" dirty="0">
                <a:solidFill>
                  <a:schemeClr val="tx1"/>
                </a:solidFill>
              </a:rPr>
              <a:t> y </a:t>
            </a:r>
            <a:r>
              <a:rPr lang="es-ES" sz="2000" dirty="0" err="1">
                <a:solidFill>
                  <a:schemeClr val="tx1"/>
                </a:solidFill>
              </a:rPr>
              <a:t>Tanya</a:t>
            </a:r>
            <a:r>
              <a:rPr lang="es-ES" sz="2000" dirty="0">
                <a:solidFill>
                  <a:schemeClr val="tx1"/>
                </a:solidFill>
              </a:rPr>
              <a:t> Lee administradas por esta Sociedad.</a:t>
            </a:r>
          </a:p>
          <a:p>
            <a:pPr algn="just"/>
            <a:endParaRPr lang="es-ES" sz="2000" dirty="0">
              <a:solidFill>
                <a:schemeClr val="tx1"/>
              </a:solidFill>
            </a:endParaRPr>
          </a:p>
          <a:p>
            <a:pPr algn="just"/>
            <a:r>
              <a:rPr lang="es-ES" sz="2000" dirty="0">
                <a:solidFill>
                  <a:schemeClr val="tx1"/>
                </a:solidFill>
              </a:rPr>
              <a:t>Para desarrollar este proyecto, fue suscrito  convenio interadministrativo número 053 de 2019 con la Gobernación de San Andrés, la Dirección Marítima Colombiana – DIMAR, La Corporación para el Desarrollo Sostenible del Archipiélago de San Andrés y la Sociedad de Activos Especiales S.A.S.</a:t>
            </a:r>
          </a:p>
          <a:p>
            <a:pPr algn="just"/>
            <a:endParaRPr lang="es-ES" sz="2000" dirty="0">
              <a:solidFill>
                <a:schemeClr val="tx1"/>
              </a:solidFill>
            </a:endParaRPr>
          </a:p>
          <a:p>
            <a:pPr algn="just"/>
            <a:r>
              <a:rPr lang="es-ES" sz="2000" dirty="0">
                <a:solidFill>
                  <a:schemeClr val="tx1"/>
                </a:solidFill>
              </a:rPr>
              <a:t>Durante los primeros meses del año en curso se realizaron acercamientos entre las entidades para suscribir un nuevo convenio el cual permitiera la colaboración de los integrantes para lograr el retiro de varias embarcaciones, entre ellas Mr. Goby, sin embargo las partes invitadas no respondieron la invitación y acercamientos iniciados por la Sociedad atendiendo a lo ocurrido por la pandemia del COVID 19.</a:t>
            </a:r>
          </a:p>
          <a:p>
            <a:pPr algn="just"/>
            <a:endParaRPr lang="es-ES" sz="2000" dirty="0">
              <a:solidFill>
                <a:schemeClr val="tx1"/>
              </a:solidFill>
            </a:endParaRPr>
          </a:p>
        </p:txBody>
      </p:sp>
    </p:spTree>
    <p:extLst>
      <p:ext uri="{BB962C8B-B14F-4D97-AF65-F5344CB8AC3E}">
        <p14:creationId xmlns:p14="http://schemas.microsoft.com/office/powerpoint/2010/main" val="2855301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1. Antecedentes</a:t>
            </a:r>
            <a:endParaRPr lang="es-CO" b="1"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994095" y="1988083"/>
            <a:ext cx="6900967" cy="4532336"/>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000" dirty="0">
                <a:solidFill>
                  <a:schemeClr val="tx1"/>
                </a:solidFill>
              </a:rPr>
              <a:t>El desarrollo de las actividades mencionadas han sido notificadas a la  Corporación para el Desarrollo Sostenible del Archipiélago de San Andrés, Providencia y Santa Catalina (CORALINA), así como al Tribunal Administrativo de la Isla.</a:t>
            </a:r>
          </a:p>
          <a:p>
            <a:pPr algn="just"/>
            <a:endParaRPr lang="es-ES" sz="2000" dirty="0">
              <a:solidFill>
                <a:schemeClr val="tx1"/>
              </a:solidFill>
            </a:endParaRPr>
          </a:p>
          <a:p>
            <a:pPr algn="just"/>
            <a:r>
              <a:rPr lang="es-ES" sz="2000" dirty="0">
                <a:solidFill>
                  <a:schemeClr val="tx1"/>
                </a:solidFill>
              </a:rPr>
              <a:t>Es importante tener en cuenta que en la Acción Popular se ordenó a SAE retirar las embarcaciones que estaban a su cargo, por lo que al revisar el inventario se validó que solamente teníamos tres (03) motonaves: Chambero, Tanya Lee y Mr. </a:t>
            </a:r>
            <a:r>
              <a:rPr lang="es-ES" sz="2000" dirty="0" err="1">
                <a:solidFill>
                  <a:schemeClr val="tx1"/>
                </a:solidFill>
              </a:rPr>
              <a:t>Goby</a:t>
            </a:r>
            <a:r>
              <a:rPr lang="es-ES" sz="2000" dirty="0">
                <a:solidFill>
                  <a:schemeClr val="tx1"/>
                </a:solidFill>
              </a:rPr>
              <a:t>, de las cuales a la fecha está pendiente de retiro esta última, habiendo cumplido un 66.66% de la orden judicial, por lo que se hace necesario adelantar un proceso de contratación para el cumplimiento total de la orden judicial.</a:t>
            </a:r>
          </a:p>
          <a:p>
            <a:pPr algn="just"/>
            <a:r>
              <a:rPr lang="es-ES" sz="2000" dirty="0">
                <a:solidFill>
                  <a:schemeClr val="tx1"/>
                </a:solidFill>
              </a:rPr>
              <a:t>La remoción de la MN corresponde a SAE por cuanto actúa como armador. El bien a la fecha está en proceso de extinción de dominio.</a:t>
            </a: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a:p>
            <a:pPr algn="just"/>
            <a:endParaRPr lang="es-ES" sz="2000" dirty="0">
              <a:solidFill>
                <a:schemeClr val="tx1"/>
              </a:solidFill>
            </a:endParaRPr>
          </a:p>
        </p:txBody>
      </p:sp>
      <p:pic>
        <p:nvPicPr>
          <p:cNvPr id="1026" name="Picture 2" descr="CORALINA - Seaflower">
            <a:extLst>
              <a:ext uri="{FF2B5EF4-FFF2-40B4-BE49-F238E27FC236}">
                <a16:creationId xmlns:a16="http://schemas.microsoft.com/office/drawing/2014/main" id="{678E4A25-70C7-473A-8C51-2853690A36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6396" y="2895600"/>
            <a:ext cx="4082143"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798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2. Objeto del contrato.</a:t>
            </a:r>
            <a:endParaRPr lang="es-CO" b="1"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1088412" y="1821871"/>
            <a:ext cx="10002473"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endParaRPr lang="es-CO" sz="2000" dirty="0">
              <a:solidFill>
                <a:schemeClr val="tx1"/>
              </a:solidFill>
            </a:endParaRPr>
          </a:p>
        </p:txBody>
      </p:sp>
      <p:sp>
        <p:nvSpPr>
          <p:cNvPr id="3" name="Rectángulo 2">
            <a:extLst>
              <a:ext uri="{FF2B5EF4-FFF2-40B4-BE49-F238E27FC236}">
                <a16:creationId xmlns:a16="http://schemas.microsoft.com/office/drawing/2014/main" id="{829D8104-7FD1-4B54-8CD9-2A1D159A1571}"/>
              </a:ext>
            </a:extLst>
          </p:cNvPr>
          <p:cNvSpPr/>
          <p:nvPr/>
        </p:nvSpPr>
        <p:spPr>
          <a:xfrm>
            <a:off x="903017" y="2418562"/>
            <a:ext cx="4890431" cy="2800767"/>
          </a:xfrm>
          <a:prstGeom prst="rect">
            <a:avLst/>
          </a:prstGeom>
        </p:spPr>
        <p:txBody>
          <a:bodyPr wrap="square">
            <a:spAutoFit/>
          </a:bodyPr>
          <a:lstStyle/>
          <a:p>
            <a:pPr algn="just"/>
            <a:r>
              <a:rPr lang="es-ES" sz="2200" dirty="0"/>
              <a:t>Contratar la prestación del servicio para la actualización del Plan de Manejo Ambiental aprobado y prestar el servicio integral para remover, desguazar, remolcar, transportar y realizar la disposición final de la embarcación MR GOBY  ubicada en el arrecife coralino de la isla de San Andrés</a:t>
            </a:r>
            <a:endParaRPr lang="es-CO" sz="2200" dirty="0"/>
          </a:p>
        </p:txBody>
      </p:sp>
      <p:pic>
        <p:nvPicPr>
          <p:cNvPr id="4" name="Imagen 3">
            <a:extLst>
              <a:ext uri="{FF2B5EF4-FFF2-40B4-BE49-F238E27FC236}">
                <a16:creationId xmlns:a16="http://schemas.microsoft.com/office/drawing/2014/main" id="{654CBE40-9FD3-416D-BCE4-45E097CBB630}"/>
              </a:ext>
            </a:extLst>
          </p:cNvPr>
          <p:cNvPicPr>
            <a:picLocks noChangeAspect="1"/>
          </p:cNvPicPr>
          <p:nvPr/>
        </p:nvPicPr>
        <p:blipFill>
          <a:blip r:embed="rId4"/>
          <a:stretch>
            <a:fillRect/>
          </a:stretch>
        </p:blipFill>
        <p:spPr>
          <a:xfrm>
            <a:off x="6605399" y="2029609"/>
            <a:ext cx="4683584" cy="3478937"/>
          </a:xfrm>
          <a:prstGeom prst="rect">
            <a:avLst/>
          </a:prstGeom>
        </p:spPr>
      </p:pic>
    </p:spTree>
    <p:extLst>
      <p:ext uri="{BB962C8B-B14F-4D97-AF65-F5344CB8AC3E}">
        <p14:creationId xmlns:p14="http://schemas.microsoft.com/office/powerpoint/2010/main" val="3447670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3.  Alcance del objeto</a:t>
            </a:r>
            <a:endParaRPr lang="es-CO" b="1" dirty="0"/>
          </a:p>
        </p:txBody>
      </p:sp>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1088412" y="1821871"/>
            <a:ext cx="10002473" cy="381735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endParaRPr lang="es-CO" sz="2000" dirty="0">
              <a:solidFill>
                <a:schemeClr val="tx1"/>
              </a:solidFill>
            </a:endParaRPr>
          </a:p>
        </p:txBody>
      </p:sp>
      <p:sp>
        <p:nvSpPr>
          <p:cNvPr id="10" name="Rectángulo: esquinas redondeadas 9">
            <a:extLst>
              <a:ext uri="{FF2B5EF4-FFF2-40B4-BE49-F238E27FC236}">
                <a16:creationId xmlns:a16="http://schemas.microsoft.com/office/drawing/2014/main" id="{C87A47C5-ADD3-4AC2-9EE8-0225552CC172}"/>
              </a:ext>
            </a:extLst>
          </p:cNvPr>
          <p:cNvSpPr/>
          <p:nvPr/>
        </p:nvSpPr>
        <p:spPr>
          <a:xfrm>
            <a:off x="1283995" y="2383768"/>
            <a:ext cx="2162590" cy="57044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solidFill>
                  <a:schemeClr val="bg1"/>
                </a:solidFill>
              </a:rPr>
              <a:t>PLAN DE MANEJO AMBIENTAL</a:t>
            </a:r>
          </a:p>
        </p:txBody>
      </p:sp>
      <p:sp>
        <p:nvSpPr>
          <p:cNvPr id="12" name="Rectángulo 11">
            <a:extLst>
              <a:ext uri="{FF2B5EF4-FFF2-40B4-BE49-F238E27FC236}">
                <a16:creationId xmlns:a16="http://schemas.microsoft.com/office/drawing/2014/main" id="{8DD2149E-DD72-4090-883D-DC37FECBD9B5}"/>
              </a:ext>
            </a:extLst>
          </p:cNvPr>
          <p:cNvSpPr/>
          <p:nvPr/>
        </p:nvSpPr>
        <p:spPr>
          <a:xfrm>
            <a:off x="1283995" y="3277772"/>
            <a:ext cx="2162590" cy="225466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REALIZAR LA ACTUALIZACIÓN DEL PLAN DE MANEJO AMBIENTAL APROBADO POR CORALINA</a:t>
            </a:r>
          </a:p>
        </p:txBody>
      </p:sp>
      <p:sp>
        <p:nvSpPr>
          <p:cNvPr id="14" name="Rectángulo: esquinas redondeadas 13">
            <a:extLst>
              <a:ext uri="{FF2B5EF4-FFF2-40B4-BE49-F238E27FC236}">
                <a16:creationId xmlns:a16="http://schemas.microsoft.com/office/drawing/2014/main" id="{33C42C51-6F65-4C7B-AB69-B5EF7EFBA18E}"/>
              </a:ext>
            </a:extLst>
          </p:cNvPr>
          <p:cNvSpPr/>
          <p:nvPr/>
        </p:nvSpPr>
        <p:spPr>
          <a:xfrm>
            <a:off x="5014705" y="2383768"/>
            <a:ext cx="2162590" cy="57044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solidFill>
                  <a:schemeClr val="bg1"/>
                </a:solidFill>
              </a:rPr>
              <a:t>DESARROLLO DE LA MANIOBRA</a:t>
            </a:r>
          </a:p>
        </p:txBody>
      </p:sp>
      <p:sp>
        <p:nvSpPr>
          <p:cNvPr id="15" name="Rectángulo 14">
            <a:extLst>
              <a:ext uri="{FF2B5EF4-FFF2-40B4-BE49-F238E27FC236}">
                <a16:creationId xmlns:a16="http://schemas.microsoft.com/office/drawing/2014/main" id="{E5083E8D-391D-425B-BF73-41EADC7E3773}"/>
              </a:ext>
            </a:extLst>
          </p:cNvPr>
          <p:cNvSpPr/>
          <p:nvPr/>
        </p:nvSpPr>
        <p:spPr>
          <a:xfrm>
            <a:off x="5014705" y="3277772"/>
            <a:ext cx="2162590" cy="225466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EJECUTAR LA MANIOBRA APROBADA EN EL PMA Y TRANSPORTE A CARTAGENA </a:t>
            </a:r>
          </a:p>
        </p:txBody>
      </p:sp>
      <p:sp>
        <p:nvSpPr>
          <p:cNvPr id="16" name="Rectángulo: esquinas redondeadas 15">
            <a:extLst>
              <a:ext uri="{FF2B5EF4-FFF2-40B4-BE49-F238E27FC236}">
                <a16:creationId xmlns:a16="http://schemas.microsoft.com/office/drawing/2014/main" id="{F82E5930-257E-4E49-B32A-224CA3DA4F33}"/>
              </a:ext>
            </a:extLst>
          </p:cNvPr>
          <p:cNvSpPr/>
          <p:nvPr/>
        </p:nvSpPr>
        <p:spPr>
          <a:xfrm>
            <a:off x="8745417" y="2383768"/>
            <a:ext cx="2162590" cy="570447"/>
          </a:xfrm>
          <a:prstGeom prst="roundRect">
            <a:avLst/>
          </a:prstGeom>
          <a:solidFill>
            <a:schemeClr val="tx2">
              <a:lumMod val="60000"/>
              <a:lumOff val="4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solidFill>
                  <a:schemeClr val="bg1"/>
                </a:solidFill>
              </a:rPr>
              <a:t>DISPOSICIÓN FINAL</a:t>
            </a:r>
          </a:p>
        </p:txBody>
      </p:sp>
      <p:sp>
        <p:nvSpPr>
          <p:cNvPr id="17" name="Rectángulo 16">
            <a:extLst>
              <a:ext uri="{FF2B5EF4-FFF2-40B4-BE49-F238E27FC236}">
                <a16:creationId xmlns:a16="http://schemas.microsoft.com/office/drawing/2014/main" id="{A8D6D226-E38E-4C3E-9E6A-379FCE7AA0FC}"/>
              </a:ext>
            </a:extLst>
          </p:cNvPr>
          <p:cNvSpPr/>
          <p:nvPr/>
        </p:nvSpPr>
        <p:spPr>
          <a:xfrm>
            <a:off x="8745417" y="3277772"/>
            <a:ext cx="2162590" cy="2254665"/>
          </a:xfrm>
          <a:prstGeom prst="rect">
            <a:avLst/>
          </a:prstGeom>
          <a:ln>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REALIZAR LA DISPOSICIÓN FINAL DEL MATERIAL QUE COMPONE MR GOBY</a:t>
            </a:r>
          </a:p>
        </p:txBody>
      </p:sp>
      <p:cxnSp>
        <p:nvCxnSpPr>
          <p:cNvPr id="18" name="Conector recto de flecha 17">
            <a:extLst>
              <a:ext uri="{FF2B5EF4-FFF2-40B4-BE49-F238E27FC236}">
                <a16:creationId xmlns:a16="http://schemas.microsoft.com/office/drawing/2014/main" id="{6426F65F-1418-4EF4-9422-EFF948D36128}"/>
              </a:ext>
            </a:extLst>
          </p:cNvPr>
          <p:cNvCxnSpPr>
            <a:stCxn id="12" idx="3"/>
            <a:endCxn id="15" idx="1"/>
          </p:cNvCxnSpPr>
          <p:nvPr/>
        </p:nvCxnSpPr>
        <p:spPr>
          <a:xfrm>
            <a:off x="3446585" y="4405105"/>
            <a:ext cx="156812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a:extLst>
              <a:ext uri="{FF2B5EF4-FFF2-40B4-BE49-F238E27FC236}">
                <a16:creationId xmlns:a16="http://schemas.microsoft.com/office/drawing/2014/main" id="{BA3B6C8E-8A4D-4BF4-B2F0-EF2A63343CEF}"/>
              </a:ext>
            </a:extLst>
          </p:cNvPr>
          <p:cNvCxnSpPr>
            <a:cxnSpLocks/>
            <a:stCxn id="15" idx="3"/>
            <a:endCxn id="17" idx="1"/>
          </p:cNvCxnSpPr>
          <p:nvPr/>
        </p:nvCxnSpPr>
        <p:spPr>
          <a:xfrm>
            <a:off x="7177295" y="4405105"/>
            <a:ext cx="156812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8960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523220"/>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a:p>
            <a:pPr algn="r"/>
            <a:endParaRPr lang="es-ES" sz="1400" dirty="0">
              <a:solidFill>
                <a:srgbClr val="A9A8A9"/>
              </a:solidFill>
              <a:latin typeface="Lato Regular"/>
              <a:cs typeface="Lato Regular"/>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447A863F-2645-4AEC-89A1-44C52C81EB4B}"/>
              </a:ext>
            </a:extLst>
          </p:cNvPr>
          <p:cNvSpPr txBox="1"/>
          <p:nvPr/>
        </p:nvSpPr>
        <p:spPr>
          <a:xfrm>
            <a:off x="808074" y="2147777"/>
            <a:ext cx="10345479" cy="800219"/>
          </a:xfrm>
          <a:prstGeom prst="rect">
            <a:avLst/>
          </a:prstGeom>
          <a:noFill/>
        </p:spPr>
        <p:txBody>
          <a:bodyPr wrap="square" rtlCol="0">
            <a:spAutoFit/>
          </a:bodyPr>
          <a:lstStyle/>
          <a:p>
            <a:pPr algn="just"/>
            <a:endParaRPr lang="es-CO" sz="2800" dirty="0"/>
          </a:p>
          <a:p>
            <a:endParaRPr lang="es-CO" dirty="0"/>
          </a:p>
        </p:txBody>
      </p:sp>
      <p:graphicFrame>
        <p:nvGraphicFramePr>
          <p:cNvPr id="4" name="Tabla 3">
            <a:extLst>
              <a:ext uri="{FF2B5EF4-FFF2-40B4-BE49-F238E27FC236}">
                <a16:creationId xmlns:a16="http://schemas.microsoft.com/office/drawing/2014/main" id="{7903DBDE-FF05-46E7-955E-0260AD39387A}"/>
              </a:ext>
            </a:extLst>
          </p:cNvPr>
          <p:cNvGraphicFramePr>
            <a:graphicFrameLocks noGrp="1"/>
          </p:cNvGraphicFramePr>
          <p:nvPr/>
        </p:nvGraphicFramePr>
        <p:xfrm>
          <a:off x="1672683" y="1561171"/>
          <a:ext cx="8545503" cy="4983138"/>
        </p:xfrm>
        <a:graphic>
          <a:graphicData uri="http://schemas.openxmlformats.org/drawingml/2006/table">
            <a:tbl>
              <a:tblPr>
                <a:tableStyleId>{BC89EF96-8CEA-46FF-86C4-4CE0E7609802}</a:tableStyleId>
              </a:tblPr>
              <a:tblGrid>
                <a:gridCol w="1309634">
                  <a:extLst>
                    <a:ext uri="{9D8B030D-6E8A-4147-A177-3AD203B41FA5}">
                      <a16:colId xmlns:a16="http://schemas.microsoft.com/office/drawing/2014/main" val="3758819872"/>
                    </a:ext>
                  </a:extLst>
                </a:gridCol>
                <a:gridCol w="2242101">
                  <a:extLst>
                    <a:ext uri="{9D8B030D-6E8A-4147-A177-3AD203B41FA5}">
                      <a16:colId xmlns:a16="http://schemas.microsoft.com/office/drawing/2014/main" val="1766719835"/>
                    </a:ext>
                  </a:extLst>
                </a:gridCol>
                <a:gridCol w="1324877">
                  <a:extLst>
                    <a:ext uri="{9D8B030D-6E8A-4147-A177-3AD203B41FA5}">
                      <a16:colId xmlns:a16="http://schemas.microsoft.com/office/drawing/2014/main" val="94397318"/>
                    </a:ext>
                  </a:extLst>
                </a:gridCol>
                <a:gridCol w="1383114">
                  <a:extLst>
                    <a:ext uri="{9D8B030D-6E8A-4147-A177-3AD203B41FA5}">
                      <a16:colId xmlns:a16="http://schemas.microsoft.com/office/drawing/2014/main" val="112198166"/>
                    </a:ext>
                  </a:extLst>
                </a:gridCol>
                <a:gridCol w="1295759">
                  <a:extLst>
                    <a:ext uri="{9D8B030D-6E8A-4147-A177-3AD203B41FA5}">
                      <a16:colId xmlns:a16="http://schemas.microsoft.com/office/drawing/2014/main" val="2775771329"/>
                    </a:ext>
                  </a:extLst>
                </a:gridCol>
                <a:gridCol w="990018">
                  <a:extLst>
                    <a:ext uri="{9D8B030D-6E8A-4147-A177-3AD203B41FA5}">
                      <a16:colId xmlns:a16="http://schemas.microsoft.com/office/drawing/2014/main" val="2852935645"/>
                    </a:ext>
                  </a:extLst>
                </a:gridCol>
              </a:tblGrid>
              <a:tr h="564490">
                <a:tc>
                  <a:txBody>
                    <a:bodyPr/>
                    <a:lstStyle/>
                    <a:p>
                      <a:pPr algn="ctr">
                        <a:spcAft>
                          <a:spcPts val="0"/>
                        </a:spcAft>
                      </a:pPr>
                      <a:r>
                        <a:rPr lang="es-CO" sz="1600" dirty="0">
                          <a:effectLst/>
                        </a:rPr>
                        <a:t>Tipo de riesgo</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a:effectLst/>
                        </a:rPr>
                        <a:t>Tipificación</a:t>
                      </a:r>
                      <a:endParaRPr lang="es-CO"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dirty="0">
                          <a:effectLst/>
                        </a:rPr>
                        <a:t>Impacto</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dirty="0">
                          <a:effectLst/>
                        </a:rPr>
                        <a:t>Probabilidad de Ocurrencia</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a:effectLst/>
                        </a:rPr>
                        <a:t>Asigna al</a:t>
                      </a:r>
                      <a:endParaRPr lang="es-CO" sz="2800">
                        <a:effectLst/>
                      </a:endParaRPr>
                    </a:p>
                    <a:p>
                      <a:pPr algn="ctr">
                        <a:spcAft>
                          <a:spcPts val="0"/>
                        </a:spcAft>
                      </a:pPr>
                      <a:r>
                        <a:rPr lang="es-CO" sz="1600">
                          <a:effectLst/>
                        </a:rPr>
                        <a:t>Contratista</a:t>
                      </a:r>
                      <a:endParaRPr lang="es-CO"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a:effectLst/>
                        </a:rPr>
                        <a:t>Asigna a la Entidad</a:t>
                      </a:r>
                      <a:endParaRPr lang="es-CO"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33568584"/>
                  </a:ext>
                </a:extLst>
              </a:tr>
              <a:tr h="995752">
                <a:tc>
                  <a:txBody>
                    <a:bodyPr/>
                    <a:lstStyle/>
                    <a:p>
                      <a:pPr algn="ctr">
                        <a:spcAft>
                          <a:spcPts val="0"/>
                        </a:spcAft>
                      </a:pPr>
                      <a:endParaRPr lang="es-CO" sz="900" dirty="0">
                        <a:effectLst/>
                      </a:endParaRPr>
                    </a:p>
                    <a:p>
                      <a:pPr algn="ctr">
                        <a:spcAft>
                          <a:spcPts val="0"/>
                        </a:spcAft>
                      </a:pPr>
                      <a:r>
                        <a:rPr lang="es-CO" sz="1600" dirty="0">
                          <a:effectLst/>
                        </a:rPr>
                        <a:t>Jurídico</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dirty="0">
                          <a:effectLst/>
                        </a:rPr>
                        <a:t>Sanción por incumplimiento de la acción  popular y por la autoridad ambiental</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CO" sz="1600" dirty="0">
                          <a:effectLst/>
                        </a:rPr>
                        <a:t>Alto</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CO" sz="1600" dirty="0">
                          <a:effectLst/>
                        </a:rPr>
                        <a:t>Posible</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dirty="0">
                          <a:effectLst/>
                        </a:rPr>
                        <a:t> </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CO" sz="1600" dirty="0">
                          <a:effectLst/>
                        </a:rPr>
                        <a:t>X</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35634055"/>
                  </a:ext>
                </a:extLst>
              </a:tr>
              <a:tr h="1493627">
                <a:tc>
                  <a:txBody>
                    <a:bodyPr/>
                    <a:lstStyle/>
                    <a:p>
                      <a:pPr algn="ctr">
                        <a:spcAft>
                          <a:spcPts val="0"/>
                        </a:spcAft>
                      </a:pPr>
                      <a:endParaRPr lang="es-CO" sz="1600" dirty="0">
                        <a:effectLst/>
                      </a:endParaRPr>
                    </a:p>
                    <a:p>
                      <a:pPr algn="ctr">
                        <a:spcAft>
                          <a:spcPts val="0"/>
                        </a:spcAft>
                      </a:pPr>
                      <a:endParaRPr lang="es-CO" sz="1600" dirty="0">
                        <a:effectLst/>
                      </a:endParaRPr>
                    </a:p>
                    <a:p>
                      <a:pPr algn="ctr">
                        <a:spcAft>
                          <a:spcPts val="0"/>
                        </a:spcAft>
                      </a:pPr>
                      <a:r>
                        <a:rPr lang="es-CO" sz="1600" dirty="0">
                          <a:effectLst/>
                        </a:rPr>
                        <a:t>Financiero</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dirty="0">
                          <a:effectLst/>
                        </a:rPr>
                        <a:t>Variación en los precios de mercado, necesarios para cumplir con el objeto y las</a:t>
                      </a:r>
                      <a:endParaRPr lang="es-CO" sz="2800" dirty="0">
                        <a:effectLst/>
                      </a:endParaRPr>
                    </a:p>
                    <a:p>
                      <a:pPr algn="ctr">
                        <a:spcAft>
                          <a:spcPts val="0"/>
                        </a:spcAft>
                      </a:pPr>
                      <a:r>
                        <a:rPr lang="es-CO" sz="1600" dirty="0">
                          <a:effectLst/>
                        </a:rPr>
                        <a:t>obligaciones pactadas en el contrato.</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s-CO" sz="1600" dirty="0">
                        <a:effectLst/>
                      </a:endParaRPr>
                    </a:p>
                    <a:p>
                      <a:pPr algn="ctr">
                        <a:spcAft>
                          <a:spcPts val="0"/>
                        </a:spcAft>
                      </a:pPr>
                      <a:endParaRPr lang="es-CO" sz="1600" dirty="0">
                        <a:effectLst/>
                      </a:endParaRPr>
                    </a:p>
                    <a:p>
                      <a:pPr algn="ctr">
                        <a:spcAft>
                          <a:spcPts val="0"/>
                        </a:spcAft>
                      </a:pPr>
                      <a:r>
                        <a:rPr lang="es-CO" sz="1600" dirty="0">
                          <a:effectLst/>
                        </a:rPr>
                        <a:t>Moderado</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s-CO" sz="1600" dirty="0">
                        <a:effectLst/>
                      </a:endParaRPr>
                    </a:p>
                    <a:p>
                      <a:pPr algn="ctr">
                        <a:spcAft>
                          <a:spcPts val="0"/>
                        </a:spcAft>
                      </a:pPr>
                      <a:endParaRPr lang="es-CO" sz="1600" dirty="0">
                        <a:effectLst/>
                      </a:endParaRPr>
                    </a:p>
                    <a:p>
                      <a:pPr algn="ctr">
                        <a:spcAft>
                          <a:spcPts val="0"/>
                        </a:spcAft>
                      </a:pPr>
                      <a:r>
                        <a:rPr lang="es-CO" sz="1600" dirty="0">
                          <a:effectLst/>
                        </a:rPr>
                        <a:t>Posible</a:t>
                      </a:r>
                      <a:endParaRPr lang="es-CO" sz="2800" dirty="0">
                        <a:effectLst/>
                      </a:endParaRPr>
                    </a:p>
                    <a:p>
                      <a:pPr algn="ctr">
                        <a:spcAft>
                          <a:spcPts val="0"/>
                        </a:spcAft>
                      </a:pPr>
                      <a:r>
                        <a:rPr lang="es-CO" sz="1600" dirty="0">
                          <a:effectLst/>
                        </a:rPr>
                        <a:t> </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s-CO" sz="1600" dirty="0">
                        <a:effectLst/>
                      </a:endParaRPr>
                    </a:p>
                    <a:p>
                      <a:pPr algn="ctr">
                        <a:spcAft>
                          <a:spcPts val="0"/>
                        </a:spcAft>
                      </a:pPr>
                      <a:endParaRPr lang="es-CO" sz="1600" dirty="0">
                        <a:effectLst/>
                      </a:endParaRPr>
                    </a:p>
                    <a:p>
                      <a:pPr algn="ctr">
                        <a:spcAft>
                          <a:spcPts val="0"/>
                        </a:spcAft>
                      </a:pPr>
                      <a:r>
                        <a:rPr lang="es-CO" sz="1600" dirty="0">
                          <a:effectLst/>
                        </a:rPr>
                        <a:t>X</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dirty="0">
                          <a:effectLst/>
                        </a:rPr>
                        <a:t> </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57502926"/>
                  </a:ext>
                </a:extLst>
              </a:tr>
              <a:tr h="933517">
                <a:tc>
                  <a:txBody>
                    <a:bodyPr/>
                    <a:lstStyle/>
                    <a:p>
                      <a:pPr algn="ctr">
                        <a:spcAft>
                          <a:spcPts val="0"/>
                        </a:spcAft>
                      </a:pPr>
                      <a:endParaRPr lang="es-CO" sz="1600" dirty="0">
                        <a:effectLst/>
                      </a:endParaRPr>
                    </a:p>
                    <a:p>
                      <a:pPr algn="ctr">
                        <a:spcAft>
                          <a:spcPts val="0"/>
                        </a:spcAft>
                      </a:pPr>
                      <a:r>
                        <a:rPr lang="es-CO" sz="1600" dirty="0">
                          <a:effectLst/>
                        </a:rPr>
                        <a:t>Ambiental</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dirty="0">
                          <a:effectLst/>
                        </a:rPr>
                        <a:t>No entregar el servicio en las condiciones exigidas</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s-CO" sz="1600" dirty="0">
                        <a:effectLst/>
                      </a:endParaRPr>
                    </a:p>
                    <a:p>
                      <a:pPr algn="ctr">
                        <a:spcAft>
                          <a:spcPts val="0"/>
                        </a:spcAft>
                      </a:pPr>
                      <a:r>
                        <a:rPr lang="es-CO" sz="1600" dirty="0">
                          <a:effectLst/>
                        </a:rPr>
                        <a:t>Moderado</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dirty="0">
                          <a:effectLst/>
                        </a:rPr>
                        <a:t>		</a:t>
                      </a:r>
                    </a:p>
                    <a:p>
                      <a:pPr algn="ctr">
                        <a:spcAft>
                          <a:spcPts val="0"/>
                        </a:spcAft>
                      </a:pPr>
                      <a:r>
                        <a:rPr lang="es-CO" sz="1600" dirty="0">
                          <a:effectLst/>
                        </a:rPr>
                        <a:t>Posible</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s-CO" sz="1600" dirty="0">
                        <a:effectLst/>
                      </a:endParaRPr>
                    </a:p>
                    <a:p>
                      <a:pPr algn="ctr">
                        <a:spcAft>
                          <a:spcPts val="0"/>
                        </a:spcAft>
                      </a:pPr>
                      <a:r>
                        <a:rPr lang="es-CO" sz="1600" dirty="0">
                          <a:effectLst/>
                        </a:rPr>
                        <a:t>X</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dirty="0">
                          <a:effectLst/>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s-CO" sz="1600" dirty="0">
                          <a:effectLst/>
                        </a:rPr>
                        <a:t>X</a:t>
                      </a:r>
                      <a:endParaRPr lang="es-C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50109045"/>
                  </a:ext>
                </a:extLst>
              </a:tr>
              <a:tr h="995752">
                <a:tc>
                  <a:txBody>
                    <a:bodyPr/>
                    <a:lstStyle/>
                    <a:p>
                      <a:pPr algn="ctr">
                        <a:spcAft>
                          <a:spcPts val="0"/>
                        </a:spcAft>
                      </a:pPr>
                      <a:endParaRPr lang="es-CO" sz="1600" dirty="0">
                        <a:effectLst/>
                      </a:endParaRPr>
                    </a:p>
                    <a:p>
                      <a:pPr algn="ctr">
                        <a:spcAft>
                          <a:spcPts val="0"/>
                        </a:spcAft>
                      </a:pPr>
                      <a:r>
                        <a:rPr lang="es-CO" sz="1600" dirty="0">
                          <a:effectLst/>
                        </a:rPr>
                        <a:t>Técnico</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dirty="0">
                          <a:effectLst/>
                        </a:rPr>
                        <a:t>No suministrar el bien y servicio de acuerdo con el ofrecimiento de la oferta presentada.</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s-CO" sz="1600" dirty="0">
                        <a:effectLst/>
                      </a:endParaRPr>
                    </a:p>
                    <a:p>
                      <a:pPr algn="ctr">
                        <a:spcAft>
                          <a:spcPts val="0"/>
                        </a:spcAft>
                      </a:pPr>
                      <a:r>
                        <a:rPr lang="es-CO" sz="1600" dirty="0">
                          <a:effectLst/>
                        </a:rPr>
                        <a:t>Moderado</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s-CO" sz="1600" dirty="0">
                        <a:effectLst/>
                      </a:endParaRPr>
                    </a:p>
                    <a:p>
                      <a:pPr algn="ctr">
                        <a:spcAft>
                          <a:spcPts val="0"/>
                        </a:spcAft>
                      </a:pPr>
                      <a:r>
                        <a:rPr lang="es-CO" sz="1600" dirty="0">
                          <a:effectLst/>
                        </a:rPr>
                        <a:t>Probable</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endParaRPr lang="es-CO" sz="1600" dirty="0">
                        <a:effectLst/>
                      </a:endParaRPr>
                    </a:p>
                    <a:p>
                      <a:pPr algn="ctr">
                        <a:spcAft>
                          <a:spcPts val="0"/>
                        </a:spcAft>
                      </a:pPr>
                      <a:r>
                        <a:rPr lang="es-CO" sz="1600" dirty="0">
                          <a:effectLst/>
                        </a:rPr>
                        <a:t>X</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CO" sz="1600" dirty="0">
                          <a:effectLst/>
                        </a:rPr>
                        <a:t> </a:t>
                      </a:r>
                      <a:endParaRPr lang="es-CO"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27031468"/>
                  </a:ext>
                </a:extLst>
              </a:tr>
            </a:tbl>
          </a:graphicData>
        </a:graphic>
      </p:graphicFrame>
      <p:sp>
        <p:nvSpPr>
          <p:cNvPr id="12" name="Título 1">
            <a:extLst>
              <a:ext uri="{FF2B5EF4-FFF2-40B4-BE49-F238E27FC236}">
                <a16:creationId xmlns:a16="http://schemas.microsoft.com/office/drawing/2014/main" id="{F21F153D-9F5B-438E-B91C-DD805149F25C}"/>
              </a:ext>
            </a:extLst>
          </p:cNvPr>
          <p:cNvSpPr txBox="1">
            <a:spLocks/>
          </p:cNvSpPr>
          <p:nvPr/>
        </p:nvSpPr>
        <p:spPr>
          <a:xfrm>
            <a:off x="494413" y="584436"/>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4.  Análisis de Riesgos</a:t>
            </a:r>
            <a:endParaRPr lang="es-CO" b="1" dirty="0"/>
          </a:p>
        </p:txBody>
      </p:sp>
    </p:spTree>
    <p:extLst>
      <p:ext uri="{BB962C8B-B14F-4D97-AF65-F5344CB8AC3E}">
        <p14:creationId xmlns:p14="http://schemas.microsoft.com/office/powerpoint/2010/main" val="3454140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5. Valor del contrato</a:t>
            </a:r>
            <a:endParaRPr lang="es-CO" b="1" dirty="0"/>
          </a:p>
        </p:txBody>
      </p:sp>
      <p:sp>
        <p:nvSpPr>
          <p:cNvPr id="10" name="Marcador de contenido 2">
            <a:extLst>
              <a:ext uri="{FF2B5EF4-FFF2-40B4-BE49-F238E27FC236}">
                <a16:creationId xmlns:a16="http://schemas.microsoft.com/office/drawing/2014/main" id="{92DF0851-8D54-4EB5-9BDB-8636F533401A}"/>
              </a:ext>
            </a:extLst>
          </p:cNvPr>
          <p:cNvSpPr txBox="1">
            <a:spLocks/>
          </p:cNvSpPr>
          <p:nvPr/>
        </p:nvSpPr>
        <p:spPr>
          <a:xfrm>
            <a:off x="994095" y="2113668"/>
            <a:ext cx="5101905" cy="356567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sz="2400" dirty="0">
                <a:solidFill>
                  <a:schemeClr val="tx1"/>
                </a:solidFill>
              </a:rPr>
              <a:t>El valor del contrato es de seis mil setecientos millones de pesos M/CTE ($6.700’000.000), los cuales incluirían trámites del Plan de Manejo Ambiental, desarrollo de las labores necesarias para remover la embarcación Mr. Goby, transporte a Cartagena y labores de disposición final, valor que incluye impuestos y tasas. </a:t>
            </a:r>
          </a:p>
        </p:txBody>
      </p:sp>
      <p:pic>
        <p:nvPicPr>
          <p:cNvPr id="12" name="Imagen 11">
            <a:extLst>
              <a:ext uri="{FF2B5EF4-FFF2-40B4-BE49-F238E27FC236}">
                <a16:creationId xmlns:a16="http://schemas.microsoft.com/office/drawing/2014/main" id="{A087262A-9A56-4C29-B88C-457D25DB2291}"/>
              </a:ext>
            </a:extLst>
          </p:cNvPr>
          <p:cNvPicPr>
            <a:picLocks noChangeAspect="1"/>
          </p:cNvPicPr>
          <p:nvPr/>
        </p:nvPicPr>
        <p:blipFill>
          <a:blip r:embed="rId4"/>
          <a:stretch>
            <a:fillRect/>
          </a:stretch>
        </p:blipFill>
        <p:spPr>
          <a:xfrm>
            <a:off x="7207201" y="2196748"/>
            <a:ext cx="3767564" cy="2936920"/>
          </a:xfrm>
          <a:prstGeom prst="rect">
            <a:avLst/>
          </a:prstGeom>
        </p:spPr>
      </p:pic>
    </p:spTree>
    <p:extLst>
      <p:ext uri="{BB962C8B-B14F-4D97-AF65-F5344CB8AC3E}">
        <p14:creationId xmlns:p14="http://schemas.microsoft.com/office/powerpoint/2010/main" val="3070814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508932" y="65879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6. Duración del contrato</a:t>
            </a:r>
            <a:endParaRPr lang="es-CO" b="1" dirty="0"/>
          </a:p>
        </p:txBody>
      </p:sp>
      <p:sp>
        <p:nvSpPr>
          <p:cNvPr id="10" name="Marcador de contenido 2">
            <a:extLst>
              <a:ext uri="{FF2B5EF4-FFF2-40B4-BE49-F238E27FC236}">
                <a16:creationId xmlns:a16="http://schemas.microsoft.com/office/drawing/2014/main" id="{92DF0851-8D54-4EB5-9BDB-8636F533401A}"/>
              </a:ext>
            </a:extLst>
          </p:cNvPr>
          <p:cNvSpPr txBox="1">
            <a:spLocks/>
          </p:cNvSpPr>
          <p:nvPr/>
        </p:nvSpPr>
        <p:spPr>
          <a:xfrm>
            <a:off x="987744" y="2271405"/>
            <a:ext cx="5101905" cy="356567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ES" sz="2400" dirty="0">
                <a:solidFill>
                  <a:schemeClr val="tx1"/>
                </a:solidFill>
              </a:rPr>
              <a:t>Tendrá una duración de doce (12) meses a partir de la legalización y firma del acta de inicio, que podrá ser prorrogado por escrito y de común acuerdo entre las partes si en desarrollo del cumplimiento de los compromisos suscritos se hace necesario. </a:t>
            </a:r>
            <a:r>
              <a:rPr lang="es-CO" sz="2400" dirty="0">
                <a:solidFill>
                  <a:schemeClr val="tx1"/>
                </a:solidFill>
              </a:rPr>
              <a:t> </a:t>
            </a:r>
          </a:p>
        </p:txBody>
      </p:sp>
      <p:pic>
        <p:nvPicPr>
          <p:cNvPr id="1026" name="Picture 2" descr="Cuál es la duración de los contratos de alquiler de vivienda ...">
            <a:extLst>
              <a:ext uri="{FF2B5EF4-FFF2-40B4-BE49-F238E27FC236}">
                <a16:creationId xmlns:a16="http://schemas.microsoft.com/office/drawing/2014/main" id="{8AF4F235-4ED2-4F1D-A8C6-FD7834CAD2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5921" y="2321106"/>
            <a:ext cx="3624261" cy="2565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509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401942" y="789917"/>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7. Estudio de mercado</a:t>
            </a:r>
            <a:r>
              <a:rPr lang="es-ES" dirty="0">
                <a:latin typeface="Lato Bold"/>
              </a:rPr>
              <a:t>.</a:t>
            </a:r>
            <a:endParaRPr lang="es-CO" dirty="0"/>
          </a:p>
        </p:txBody>
      </p:sp>
      <p:sp>
        <p:nvSpPr>
          <p:cNvPr id="3" name="CuadroTexto 2">
            <a:extLst>
              <a:ext uri="{FF2B5EF4-FFF2-40B4-BE49-F238E27FC236}">
                <a16:creationId xmlns:a16="http://schemas.microsoft.com/office/drawing/2014/main" id="{892BB8A0-3C37-4868-8A9D-52DD71EE11F1}"/>
              </a:ext>
            </a:extLst>
          </p:cNvPr>
          <p:cNvSpPr txBox="1"/>
          <p:nvPr/>
        </p:nvSpPr>
        <p:spPr>
          <a:xfrm>
            <a:off x="922789" y="2189527"/>
            <a:ext cx="10451953" cy="707886"/>
          </a:xfrm>
          <a:prstGeom prst="rect">
            <a:avLst/>
          </a:prstGeom>
          <a:noFill/>
        </p:spPr>
        <p:txBody>
          <a:bodyPr wrap="square" rtlCol="0">
            <a:spAutoFit/>
          </a:bodyPr>
          <a:lstStyle/>
          <a:p>
            <a:pPr algn="just"/>
            <a:r>
              <a:rPr lang="es-CO" sz="2000" dirty="0"/>
              <a:t>Se remitió solicitud de cotización para el servicio que se requiere a empresas que pudieran prestarlo y contaran con la capacidad técnica, y fueron recibidas dos cotizaciones:</a:t>
            </a:r>
          </a:p>
        </p:txBody>
      </p:sp>
      <p:graphicFrame>
        <p:nvGraphicFramePr>
          <p:cNvPr id="4" name="Tabla 4">
            <a:extLst>
              <a:ext uri="{FF2B5EF4-FFF2-40B4-BE49-F238E27FC236}">
                <a16:creationId xmlns:a16="http://schemas.microsoft.com/office/drawing/2014/main" id="{2A4C71FE-09CA-49F5-B828-1149F9743E8A}"/>
              </a:ext>
            </a:extLst>
          </p:cNvPr>
          <p:cNvGraphicFramePr>
            <a:graphicFrameLocks noGrp="1"/>
          </p:cNvGraphicFramePr>
          <p:nvPr/>
        </p:nvGraphicFramePr>
        <p:xfrm>
          <a:off x="1824342" y="3465883"/>
          <a:ext cx="8128000" cy="7416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668070627"/>
                    </a:ext>
                  </a:extLst>
                </a:gridCol>
                <a:gridCol w="4064000">
                  <a:extLst>
                    <a:ext uri="{9D8B030D-6E8A-4147-A177-3AD203B41FA5}">
                      <a16:colId xmlns:a16="http://schemas.microsoft.com/office/drawing/2014/main" val="2448899781"/>
                    </a:ext>
                  </a:extLst>
                </a:gridCol>
              </a:tblGrid>
              <a:tr h="370840">
                <a:tc>
                  <a:txBody>
                    <a:bodyPr/>
                    <a:lstStyle/>
                    <a:p>
                      <a:pPr algn="ctr"/>
                      <a:r>
                        <a:rPr lang="es-CO" dirty="0"/>
                        <a:t>TRANSPORTE Y SERVICIOS A FLOTE </a:t>
                      </a:r>
                    </a:p>
                  </a:txBody>
                  <a:tcPr/>
                </a:tc>
                <a:tc>
                  <a:txBody>
                    <a:bodyPr/>
                    <a:lstStyle/>
                    <a:p>
                      <a:pPr algn="ctr"/>
                      <a:r>
                        <a:rPr lang="es-CO" dirty="0"/>
                        <a:t>SERPORT</a:t>
                      </a:r>
                    </a:p>
                  </a:txBody>
                  <a:tcPr/>
                </a:tc>
                <a:extLst>
                  <a:ext uri="{0D108BD9-81ED-4DB2-BD59-A6C34878D82A}">
                    <a16:rowId xmlns:a16="http://schemas.microsoft.com/office/drawing/2014/main" val="64230668"/>
                  </a:ext>
                </a:extLst>
              </a:tr>
              <a:tr h="370840">
                <a:tc>
                  <a:txBody>
                    <a:bodyPr/>
                    <a:lstStyle/>
                    <a:p>
                      <a:pPr algn="ctr"/>
                      <a:r>
                        <a:rPr lang="es-ES" dirty="0"/>
                        <a:t>$6.800.000.000</a:t>
                      </a:r>
                      <a:endParaRPr lang="es-CO" dirty="0"/>
                    </a:p>
                  </a:txBody>
                  <a:tcPr/>
                </a:tc>
                <a:tc>
                  <a:txBody>
                    <a:bodyPr/>
                    <a:lstStyle/>
                    <a:p>
                      <a:pPr algn="ctr"/>
                      <a:r>
                        <a:rPr lang="es-ES" dirty="0"/>
                        <a:t>$6.700.000.000</a:t>
                      </a:r>
                      <a:endParaRPr lang="es-CO" dirty="0"/>
                    </a:p>
                  </a:txBody>
                  <a:tcPr/>
                </a:tc>
                <a:extLst>
                  <a:ext uri="{0D108BD9-81ED-4DB2-BD59-A6C34878D82A}">
                    <a16:rowId xmlns:a16="http://schemas.microsoft.com/office/drawing/2014/main" val="905925532"/>
                  </a:ext>
                </a:extLst>
              </a:tr>
            </a:tbl>
          </a:graphicData>
        </a:graphic>
      </p:graphicFrame>
      <p:sp>
        <p:nvSpPr>
          <p:cNvPr id="6" name="Rectángulo 5">
            <a:extLst>
              <a:ext uri="{FF2B5EF4-FFF2-40B4-BE49-F238E27FC236}">
                <a16:creationId xmlns:a16="http://schemas.microsoft.com/office/drawing/2014/main" id="{2C582E65-D326-47EA-84D5-A57E28D57C6F}"/>
              </a:ext>
            </a:extLst>
          </p:cNvPr>
          <p:cNvSpPr/>
          <p:nvPr/>
        </p:nvSpPr>
        <p:spPr>
          <a:xfrm>
            <a:off x="922789" y="4534290"/>
            <a:ext cx="10451952" cy="369332"/>
          </a:xfrm>
          <a:prstGeom prst="rect">
            <a:avLst/>
          </a:prstGeom>
        </p:spPr>
        <p:txBody>
          <a:bodyPr wrap="square">
            <a:spAutoFit/>
          </a:bodyPr>
          <a:lstStyle/>
          <a:p>
            <a:pPr algn="just"/>
            <a:r>
              <a:rPr lang="es-CO" dirty="0"/>
              <a:t>La cotización incluye todos los recursos, materiales y personal requeridos para la maniobra.</a:t>
            </a:r>
          </a:p>
        </p:txBody>
      </p:sp>
      <p:sp>
        <p:nvSpPr>
          <p:cNvPr id="10" name="Rectángulo 9">
            <a:extLst>
              <a:ext uri="{FF2B5EF4-FFF2-40B4-BE49-F238E27FC236}">
                <a16:creationId xmlns:a16="http://schemas.microsoft.com/office/drawing/2014/main" id="{6E9AC168-F5A1-4EC5-BCA7-689EE9729F4C}"/>
              </a:ext>
            </a:extLst>
          </p:cNvPr>
          <p:cNvSpPr/>
          <p:nvPr/>
        </p:nvSpPr>
        <p:spPr>
          <a:xfrm>
            <a:off x="922790" y="5294005"/>
            <a:ext cx="10451952" cy="1200329"/>
          </a:xfrm>
          <a:prstGeom prst="rect">
            <a:avLst/>
          </a:prstGeom>
        </p:spPr>
        <p:txBody>
          <a:bodyPr wrap="square">
            <a:spAutoFit/>
          </a:bodyPr>
          <a:lstStyle/>
          <a:p>
            <a:pPr algn="just"/>
            <a:r>
              <a:rPr lang="es-CO" dirty="0"/>
              <a:t>Se solicitó cotización a la Armada Nacional y a la Agencia Logística de las Fuerzas Militares durante el año 2020 y no se ha recibido respuesta; sin embargo el año anterior se presentó por estas entidades cotización por valor de $6.034’000.000 sin incluir actualización del PMA ni trámites de permisos ante la autoridad de ingreso a la Isla.</a:t>
            </a:r>
          </a:p>
        </p:txBody>
      </p:sp>
    </p:spTree>
    <p:extLst>
      <p:ext uri="{BB962C8B-B14F-4D97-AF65-F5344CB8AC3E}">
        <p14:creationId xmlns:p14="http://schemas.microsoft.com/office/powerpoint/2010/main" val="2835069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538729" y="970182"/>
            <a:ext cx="11101840" cy="5488682"/>
          </a:xfrm>
          <a:prstGeom prst="rect">
            <a:avLst/>
          </a:prstGeom>
        </p:spPr>
        <p:txBody>
          <a:bodyPr wrap="square">
            <a:spAutoFit/>
          </a:bodyPr>
          <a:lstStyle/>
          <a:p>
            <a:pPr marL="342900" lvl="0" indent="-342900" algn="just">
              <a:spcAft>
                <a:spcPts val="0"/>
              </a:spcAft>
              <a:buFont typeface="+mj-lt"/>
              <a:buAutoNum type="romanUcPeriod"/>
            </a:pPr>
            <a:r>
              <a:rPr lang="es-CO" sz="2400" b="1" dirty="0">
                <a:latin typeface="+mj-lt"/>
                <a:ea typeface="Times New Roman" panose="02020603050405020304" pitchFamily="18" charset="0"/>
                <a:cs typeface="Arial" panose="020B0604020202020204" pitchFamily="34" charset="0"/>
              </a:rPr>
              <a:t>Requisitos de Personal</a:t>
            </a:r>
            <a:endParaRPr lang="es-CO" sz="2800" b="1" dirty="0">
              <a:latin typeface="+mj-lt"/>
              <a:ea typeface="Times New Roman" panose="02020603050405020304" pitchFamily="18" charset="0"/>
            </a:endParaRPr>
          </a:p>
          <a:p>
            <a:pPr algn="just">
              <a:spcAft>
                <a:spcPts val="0"/>
              </a:spcAft>
            </a:pPr>
            <a:r>
              <a:rPr lang="es-CO" sz="2000" dirty="0">
                <a:latin typeface="+mj-lt"/>
                <a:ea typeface="Times New Roman" panose="02020603050405020304" pitchFamily="18" charset="0"/>
                <a:cs typeface="Arial" panose="020B0604020202020204" pitchFamily="34" charset="0"/>
              </a:rPr>
              <a:t>  </a:t>
            </a:r>
            <a:endParaRPr lang="es-CO" sz="2400" dirty="0">
              <a:latin typeface="+mj-lt"/>
              <a:ea typeface="Times New Roman" panose="02020603050405020304" pitchFamily="18"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Un ingeniero naval con experiencia certificada de mínimo 10 años en operaciones marítimas especializadas y/o de salvamento marítimo.</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ES" sz="2000" dirty="0">
                <a:latin typeface="+mj-lt"/>
                <a:ea typeface="Calibri" panose="020F0502020204030204" pitchFamily="34" charset="0"/>
                <a:cs typeface="Calibri" panose="020F0502020204030204" pitchFamily="34" charset="0"/>
              </a:rPr>
              <a:t>Profesional en Ciencias Navales o carreras afines con al menos 5 años de experiencia certificada en operaciones marítimas.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Aprobación certificada de la Dirección General Marítima – DIMAR vigente y durante toda la ejecución del contrato para l</a:t>
            </a:r>
            <a:r>
              <a:rPr lang="es-CO" sz="2000" dirty="0">
                <a:solidFill>
                  <a:srgbClr val="000000"/>
                </a:solidFill>
                <a:latin typeface="+mj-lt"/>
                <a:cs typeface="Calibri" panose="020F0502020204030204" pitchFamily="34" charset="0"/>
              </a:rPr>
              <a:t>a tripulación. </a:t>
            </a: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Un supervisor de buceo con licencia ADCI categoría supervisor.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4 buzos certificados y con licencia ADCI, o IMCA y Perito de Buceo certificado por DIMAR.</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1 enfermero de buceo debidamente certificado.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Soldadores para corte en superficie con certificación AWS.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Oficial de cumplimiento de las normas HSEQ. Garantizar disponibilidad in situ.</a:t>
            </a:r>
            <a:endParaRPr lang="es-CO" sz="2400" dirty="0">
              <a:latin typeface="+mj-lt"/>
              <a:ea typeface="Calibri" panose="020F0502020204030204" pitchFamily="34" charset="0"/>
              <a:cs typeface="Calibri" panose="020F0502020204030204" pitchFamily="34" charset="0"/>
            </a:endParaRPr>
          </a:p>
          <a:p>
            <a:pPr algn="just">
              <a:spcAft>
                <a:spcPts val="0"/>
              </a:spcAft>
            </a:pPr>
            <a:r>
              <a:rPr lang="es-CO" sz="2000" dirty="0">
                <a:solidFill>
                  <a:srgbClr val="000000"/>
                </a:solidFill>
                <a:latin typeface="+mj-lt"/>
                <a:ea typeface="Calibri" panose="020F0502020204030204" pitchFamily="34" charset="0"/>
                <a:cs typeface="Calibri" panose="020F0502020204030204" pitchFamily="34" charset="0"/>
              </a:rPr>
              <a:t> </a:t>
            </a:r>
            <a:endParaRPr lang="es-CO" sz="2400" dirty="0">
              <a:latin typeface="+mj-lt"/>
              <a:ea typeface="Times New Roman" panose="02020603050405020304" pitchFamily="18" charset="0"/>
            </a:endParaRPr>
          </a:p>
          <a:p>
            <a:pPr algn="just">
              <a:spcAft>
                <a:spcPts val="0"/>
              </a:spcAft>
            </a:pPr>
            <a:r>
              <a:rPr lang="es-CO" sz="2000" dirty="0">
                <a:solidFill>
                  <a:srgbClr val="000000"/>
                </a:solidFill>
                <a:latin typeface="+mj-lt"/>
                <a:ea typeface="Calibri" panose="020F0502020204030204" pitchFamily="34" charset="0"/>
                <a:cs typeface="Calibri" panose="020F0502020204030204" pitchFamily="34" charset="0"/>
              </a:rPr>
              <a:t>* El personal que participen en la ejecución de la maniobra deberá contar con la certificación para el trabajo en alturas y espacios confinados. También deberá el personal contar con la certificación de cursos OMI básicos.</a:t>
            </a:r>
            <a:endParaRPr lang="es-CO" sz="2400" dirty="0">
              <a:effectLst/>
              <a:latin typeface="+mj-lt"/>
              <a:ea typeface="Times New Roman" panose="02020603050405020304" pitchFamily="18" charset="0"/>
            </a:endParaRPr>
          </a:p>
        </p:txBody>
      </p:sp>
      <p:sp>
        <p:nvSpPr>
          <p:cNvPr id="10" name="Título 1">
            <a:extLst>
              <a:ext uri="{FF2B5EF4-FFF2-40B4-BE49-F238E27FC236}">
                <a16:creationId xmlns:a16="http://schemas.microsoft.com/office/drawing/2014/main" id="{81372503-58F0-4086-BEEC-D33A8A064038}"/>
              </a:ext>
            </a:extLst>
          </p:cNvPr>
          <p:cNvSpPr txBox="1">
            <a:spLocks/>
          </p:cNvSpPr>
          <p:nvPr/>
        </p:nvSpPr>
        <p:spPr>
          <a:xfrm>
            <a:off x="1777094" y="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8. Requisitos mínimos</a:t>
            </a:r>
            <a:endParaRPr lang="es-CO" b="1" dirty="0"/>
          </a:p>
        </p:txBody>
      </p:sp>
    </p:spTree>
    <p:extLst>
      <p:ext uri="{BB962C8B-B14F-4D97-AF65-F5344CB8AC3E}">
        <p14:creationId xmlns:p14="http://schemas.microsoft.com/office/powerpoint/2010/main" val="42591145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377826" y="867594"/>
            <a:ext cx="11101840" cy="5709255"/>
          </a:xfrm>
          <a:prstGeom prst="rect">
            <a:avLst/>
          </a:prstGeom>
        </p:spPr>
        <p:txBody>
          <a:bodyPr wrap="square">
            <a:spAutoFit/>
          </a:bodyPr>
          <a:lstStyle/>
          <a:p>
            <a:r>
              <a:rPr lang="es-CO" sz="2800" b="1" dirty="0"/>
              <a:t> </a:t>
            </a:r>
            <a:r>
              <a:rPr lang="es-CO" sz="2400" b="1" dirty="0"/>
              <a:t>II. Requisitos de Equipos</a:t>
            </a:r>
          </a:p>
          <a:p>
            <a:r>
              <a:rPr lang="es-CO" sz="1700" dirty="0"/>
              <a:t> </a:t>
            </a:r>
          </a:p>
          <a:p>
            <a:pPr lvl="0"/>
            <a:r>
              <a:rPr lang="es-CO" sz="2000" dirty="0"/>
              <a:t>- Remolcadores marítimos de altura, que acredite contar con todas las licencias emitidas por DIMAR. Con </a:t>
            </a:r>
            <a:r>
              <a:rPr lang="es-CO" sz="2000" dirty="0" err="1"/>
              <a:t>bollard</a:t>
            </a:r>
            <a:r>
              <a:rPr lang="es-CO" sz="2000" dirty="0"/>
              <a:t> </a:t>
            </a:r>
            <a:r>
              <a:rPr lang="es-CO" sz="2000" dirty="0" err="1"/>
              <a:t>pull</a:t>
            </a:r>
            <a:r>
              <a:rPr lang="es-CO" sz="2000" dirty="0"/>
              <a:t> suficiente para garantizar el halado de las embarcaciones. Con todos los permisos y licencias emitidos por DIMAR- Certificado por una casa clasificadora internacional.</a:t>
            </a:r>
          </a:p>
          <a:p>
            <a:pPr lvl="0"/>
            <a:r>
              <a:rPr lang="es-CO" sz="2000" dirty="0"/>
              <a:t>- Barcaza que cuente con todas las certificaciones de DIMAR. Con todos los permisos y licencias emitidos por DIMAR y certificada por casa Clasificadora.</a:t>
            </a:r>
          </a:p>
          <a:p>
            <a:r>
              <a:rPr lang="es-CO" sz="2000" dirty="0"/>
              <a:t>- Grúa </a:t>
            </a:r>
          </a:p>
          <a:p>
            <a:pPr lvl="0"/>
            <a:r>
              <a:rPr lang="es-CO" sz="2000" dirty="0"/>
              <a:t>- Equipo de corte submarino debidamente certificado </a:t>
            </a:r>
          </a:p>
          <a:p>
            <a:pPr lvl="0"/>
            <a:r>
              <a:rPr lang="es-CO" sz="2000" dirty="0"/>
              <a:t>- Equipo corte superficie </a:t>
            </a:r>
          </a:p>
          <a:p>
            <a:pPr lvl="0"/>
            <a:r>
              <a:rPr lang="es-CO" sz="2000" dirty="0"/>
              <a:t>- Motobombas </a:t>
            </a:r>
          </a:p>
          <a:p>
            <a:pPr lvl="0"/>
            <a:r>
              <a:rPr lang="es-CO" sz="2000" dirty="0"/>
              <a:t>- Compresores de alta para llenado de tanque </a:t>
            </a:r>
          </a:p>
          <a:p>
            <a:pPr lvl="0"/>
            <a:r>
              <a:rPr lang="es-CO" sz="2000" dirty="0"/>
              <a:t>- Compresores de baja para buceo </a:t>
            </a:r>
          </a:p>
          <a:p>
            <a:pPr lvl="0"/>
            <a:r>
              <a:rPr lang="es-CO" sz="2000" dirty="0"/>
              <a:t>- Cámara de video </a:t>
            </a:r>
          </a:p>
          <a:p>
            <a:pPr lvl="0"/>
            <a:r>
              <a:rPr lang="es-CO" sz="2000" dirty="0"/>
              <a:t>- Equipo DAN preventivo de accidente </a:t>
            </a:r>
          </a:p>
          <a:p>
            <a:pPr lvl="0"/>
            <a:r>
              <a:rPr lang="es-CO" sz="2000" dirty="0"/>
              <a:t>- Elementos para atención de emergencias medicas </a:t>
            </a:r>
          </a:p>
          <a:p>
            <a:pPr lvl="0"/>
            <a:r>
              <a:rPr lang="es-CO" sz="2000" dirty="0"/>
              <a:t>- Elementos varios de control de averías </a:t>
            </a:r>
          </a:p>
          <a:p>
            <a:pPr lvl="0"/>
            <a:r>
              <a:rPr lang="es-CO" sz="2000" dirty="0"/>
              <a:t>- Lancha de apoyo </a:t>
            </a:r>
          </a:p>
        </p:txBody>
      </p:sp>
      <p:sp>
        <p:nvSpPr>
          <p:cNvPr id="10" name="Título 1">
            <a:extLst>
              <a:ext uri="{FF2B5EF4-FFF2-40B4-BE49-F238E27FC236}">
                <a16:creationId xmlns:a16="http://schemas.microsoft.com/office/drawing/2014/main" id="{DEE6F812-8FC4-4D03-8198-7BA4B93176E7}"/>
              </a:ext>
            </a:extLst>
          </p:cNvPr>
          <p:cNvSpPr txBox="1">
            <a:spLocks/>
          </p:cNvSpPr>
          <p:nvPr/>
        </p:nvSpPr>
        <p:spPr>
          <a:xfrm>
            <a:off x="2154920" y="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8. Requisitos mínimos</a:t>
            </a:r>
            <a:endParaRPr lang="es-CO" b="1" dirty="0"/>
          </a:p>
        </p:txBody>
      </p:sp>
    </p:spTree>
    <p:extLst>
      <p:ext uri="{BB962C8B-B14F-4D97-AF65-F5344CB8AC3E}">
        <p14:creationId xmlns:p14="http://schemas.microsoft.com/office/powerpoint/2010/main" val="10190239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545080" y="1644084"/>
            <a:ext cx="11101840" cy="4431983"/>
          </a:xfrm>
          <a:prstGeom prst="rect">
            <a:avLst/>
          </a:prstGeom>
        </p:spPr>
        <p:txBody>
          <a:bodyPr wrap="square">
            <a:spAutoFit/>
          </a:bodyPr>
          <a:lstStyle/>
          <a:p>
            <a:pPr lvl="0"/>
            <a:r>
              <a:rPr lang="es-CO" sz="2400" b="1" dirty="0"/>
              <a:t>III. Permisos y Licencias</a:t>
            </a:r>
          </a:p>
          <a:p>
            <a:r>
              <a:rPr lang="es-CO" dirty="0"/>
              <a:t>  </a:t>
            </a:r>
          </a:p>
          <a:p>
            <a:pPr lvl="0"/>
            <a:r>
              <a:rPr lang="es-CO" sz="2000" dirty="0"/>
              <a:t>- </a:t>
            </a:r>
            <a:r>
              <a:rPr lang="es-CO" sz="2000" b="1" dirty="0"/>
              <a:t>Licencias de navegación y titulación Dimar</a:t>
            </a:r>
            <a:r>
              <a:rPr lang="es-CO" sz="2000" dirty="0"/>
              <a:t> de la totalidad de tripulantes operativos del proyecto. </a:t>
            </a:r>
          </a:p>
          <a:p>
            <a:pPr lvl="0"/>
            <a:r>
              <a:rPr lang="es-CO" sz="2000" dirty="0"/>
              <a:t>- </a:t>
            </a:r>
            <a:r>
              <a:rPr lang="es-CO" sz="2000" b="1" dirty="0"/>
              <a:t>Licencia de explotación comercial DIMAR</a:t>
            </a:r>
            <a:r>
              <a:rPr lang="es-CO" sz="2000" dirty="0"/>
              <a:t>: La empresa debe demostrar que cuenta con licencia en la que hace parte del grupo 1 subgrupo 7 o del grupo 5 numerales 1 o 2.  </a:t>
            </a:r>
          </a:p>
          <a:p>
            <a:pPr lvl="0"/>
            <a:r>
              <a:rPr lang="es-CO" sz="2000" dirty="0"/>
              <a:t>- </a:t>
            </a:r>
            <a:r>
              <a:rPr lang="es-CO" sz="2000" b="1" dirty="0"/>
              <a:t>Permiso de operación para Remolcadores-DIMAR</a:t>
            </a:r>
            <a:r>
              <a:rPr lang="es-CO" sz="2000" dirty="0"/>
              <a:t>.</a:t>
            </a:r>
          </a:p>
          <a:p>
            <a:pPr lvl="0"/>
            <a:r>
              <a:rPr lang="es-CO" sz="2000" dirty="0"/>
              <a:t>- Certificados de matrícula y permisos de ley de todas las embarcaciones a emplear. </a:t>
            </a:r>
          </a:p>
          <a:p>
            <a:pPr lvl="0"/>
            <a:r>
              <a:rPr lang="es-CO" sz="2000" dirty="0"/>
              <a:t>- Certificados estatutarios de todas las embarcaciones por Casa Clasificadora y DIMAR. </a:t>
            </a:r>
          </a:p>
          <a:p>
            <a:pPr lvl="0"/>
            <a:r>
              <a:rPr lang="es-CO" sz="2000" dirty="0"/>
              <a:t>- SGSST (Sistema de gestión, salud y seguridad en el trabajo) ARL-riesgo 5. </a:t>
            </a:r>
          </a:p>
          <a:p>
            <a:pPr lvl="0"/>
            <a:r>
              <a:rPr lang="es-CO" sz="2000" dirty="0"/>
              <a:t>- Certificado Sistema de Gestión exigido por DIMAR </a:t>
            </a:r>
            <a:r>
              <a:rPr lang="es-CO" sz="2000" b="1" dirty="0"/>
              <a:t>SGS -ISM (International Safety </a:t>
            </a:r>
            <a:r>
              <a:rPr lang="es-CO" sz="2000" b="1" dirty="0" err="1"/>
              <a:t>Code</a:t>
            </a:r>
            <a:r>
              <a:rPr lang="es-CO" sz="2000" b="1" dirty="0"/>
              <a:t>-IMO)- Certificado por IBS. – DIMAR</a:t>
            </a:r>
            <a:r>
              <a:rPr lang="es-CO" sz="2000" dirty="0"/>
              <a:t>. </a:t>
            </a:r>
          </a:p>
          <a:p>
            <a:pPr lvl="0"/>
            <a:r>
              <a:rPr lang="es-CO" sz="2000" dirty="0"/>
              <a:t>- </a:t>
            </a:r>
            <a:r>
              <a:rPr lang="es-CO" sz="2000" b="1" dirty="0"/>
              <a:t>Registro único de contratistas</a:t>
            </a:r>
            <a:r>
              <a:rPr lang="es-CO" sz="2000" dirty="0"/>
              <a:t>: Cuya evaluación sea superior a 85.</a:t>
            </a:r>
          </a:p>
          <a:p>
            <a:pPr lvl="0"/>
            <a:r>
              <a:rPr lang="es-CO" sz="2000" dirty="0"/>
              <a:t>- Certificado BASC </a:t>
            </a:r>
          </a:p>
          <a:p>
            <a:r>
              <a:rPr lang="es-CO" sz="2000" dirty="0"/>
              <a:t>- Certificación de la empresa como miembro de ADCI</a:t>
            </a:r>
          </a:p>
        </p:txBody>
      </p:sp>
      <p:sp>
        <p:nvSpPr>
          <p:cNvPr id="12" name="Título 1">
            <a:extLst>
              <a:ext uri="{FF2B5EF4-FFF2-40B4-BE49-F238E27FC236}">
                <a16:creationId xmlns:a16="http://schemas.microsoft.com/office/drawing/2014/main" id="{72C59316-D759-484F-903A-091BC966A8D7}"/>
              </a:ext>
            </a:extLst>
          </p:cNvPr>
          <p:cNvSpPr txBox="1">
            <a:spLocks/>
          </p:cNvSpPr>
          <p:nvPr/>
        </p:nvSpPr>
        <p:spPr>
          <a:xfrm>
            <a:off x="2293928" y="278908"/>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8. Requisitos mínimos</a:t>
            </a:r>
            <a:endParaRPr lang="es-CO" b="1" dirty="0"/>
          </a:p>
        </p:txBody>
      </p:sp>
    </p:spTree>
    <p:extLst>
      <p:ext uri="{BB962C8B-B14F-4D97-AF65-F5344CB8AC3E}">
        <p14:creationId xmlns:p14="http://schemas.microsoft.com/office/powerpoint/2010/main" val="736151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401942" y="789917"/>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dirty="0">
                <a:latin typeface="Lato Bold"/>
              </a:rPr>
              <a:t>9. Ponderación</a:t>
            </a:r>
            <a:endParaRPr lang="es-CO" dirty="0"/>
          </a:p>
        </p:txBody>
      </p:sp>
      <p:graphicFrame>
        <p:nvGraphicFramePr>
          <p:cNvPr id="5" name="Diagrama 4">
            <a:extLst>
              <a:ext uri="{FF2B5EF4-FFF2-40B4-BE49-F238E27FC236}">
                <a16:creationId xmlns:a16="http://schemas.microsoft.com/office/drawing/2014/main" id="{FDF69751-72C2-41EE-953B-063352D95BEB}"/>
              </a:ext>
            </a:extLst>
          </p:cNvPr>
          <p:cNvGraphicFramePr/>
          <p:nvPr/>
        </p:nvGraphicFramePr>
        <p:xfrm>
          <a:off x="2137877" y="1714101"/>
          <a:ext cx="8230013" cy="47765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02730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748550" y="452939"/>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b="1" dirty="0">
                <a:latin typeface="Lato Bold"/>
              </a:rPr>
              <a:t>10. Conclusiones</a:t>
            </a:r>
            <a:endParaRPr lang="es-CO" b="1" dirty="0"/>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1002484" y="2113668"/>
            <a:ext cx="6985585" cy="3993517"/>
          </a:xfrm>
          <a:prstGeom prst="rect">
            <a:avLst/>
          </a:prstGeom>
        </p:spPr>
        <p:txBody>
          <a:bodyPr vert="horz" lIns="91440" tIns="45720" rIns="91440" bIns="45720" rtlCol="0">
            <a:normAutofit fontScale="850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r>
              <a:rPr lang="es-CO" sz="2500" dirty="0">
                <a:solidFill>
                  <a:schemeClr val="tx1"/>
                </a:solidFill>
              </a:rPr>
              <a:t>La presente contratación tiene en cuenta los aspectos necesarios para el éxito de la operación, la actualización de PMA, la ejecución de las labores en Mr. Goby, el traslado a Cartagena y la disposición final.</a:t>
            </a:r>
          </a:p>
          <a:p>
            <a:pPr marL="342900" indent="-342900" algn="just">
              <a:buFont typeface="Arial" panose="020B0604020202020204" pitchFamily="34" charset="0"/>
              <a:buChar char="•"/>
            </a:pPr>
            <a:endParaRPr lang="es-CO" sz="2500" dirty="0">
              <a:solidFill>
                <a:schemeClr val="tx1"/>
              </a:solidFill>
            </a:endParaRPr>
          </a:p>
          <a:p>
            <a:pPr marL="342900" indent="-342900" algn="just">
              <a:buFont typeface="Arial" panose="020B0604020202020204" pitchFamily="34" charset="0"/>
              <a:buChar char="•"/>
            </a:pPr>
            <a:r>
              <a:rPr lang="es-CO" sz="2500" dirty="0">
                <a:solidFill>
                  <a:schemeClr val="tx1"/>
                </a:solidFill>
              </a:rPr>
              <a:t>Al desarrollar con éxito la remoción de la embarcación se dará cumplimiento a lo ordenado en la Acción Popular.</a:t>
            </a:r>
          </a:p>
          <a:p>
            <a:pPr marL="342900" indent="-342900" algn="just">
              <a:buFont typeface="Arial" panose="020B0604020202020204" pitchFamily="34" charset="0"/>
              <a:buChar char="•"/>
            </a:pPr>
            <a:endParaRPr lang="es-CO" sz="2500" dirty="0">
              <a:solidFill>
                <a:schemeClr val="tx1"/>
              </a:solidFill>
            </a:endParaRPr>
          </a:p>
          <a:p>
            <a:pPr marL="342900" indent="-342900" algn="just">
              <a:buFont typeface="Arial" panose="020B0604020202020204" pitchFamily="34" charset="0"/>
              <a:buChar char="•"/>
            </a:pPr>
            <a:r>
              <a:rPr lang="es-CO" sz="2500" dirty="0">
                <a:solidFill>
                  <a:schemeClr val="tx1"/>
                </a:solidFill>
              </a:rPr>
              <a:t>Las relaciones con las entidades que intervienen en la aprobación de licencias y trámites administrativos tienen conocimiento del proyecto lo que podrá disminuir tiempos de espera.</a:t>
            </a:r>
          </a:p>
          <a:p>
            <a:pPr marL="342900" indent="-342900" algn="just">
              <a:buFont typeface="Arial" panose="020B0604020202020204" pitchFamily="34" charset="0"/>
              <a:buChar char="•"/>
            </a:pPr>
            <a:endParaRPr lang="es-CO" sz="2500" dirty="0">
              <a:solidFill>
                <a:schemeClr val="tx1"/>
              </a:solidFill>
            </a:endParaRPr>
          </a:p>
        </p:txBody>
      </p:sp>
      <p:pic>
        <p:nvPicPr>
          <p:cNvPr id="4100" name="Picture 4" descr="Resultado de imagen para checklist">
            <a:extLst>
              <a:ext uri="{FF2B5EF4-FFF2-40B4-BE49-F238E27FC236}">
                <a16:creationId xmlns:a16="http://schemas.microsoft.com/office/drawing/2014/main" id="{F6861B94-3793-448B-A98D-6F69E2E0FE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9681" y="1736237"/>
            <a:ext cx="3998039" cy="2655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5800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1175487" y="1872915"/>
            <a:ext cx="9994849" cy="481066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dirty="0">
                <a:solidFill>
                  <a:schemeClr val="tx1"/>
                </a:solidFill>
              </a:rPr>
              <a:t>Se solicita la autorización para iniciar el concurso público para contratar la prestación del servicio para la actualización del </a:t>
            </a:r>
            <a:r>
              <a:rPr lang="es-ES" dirty="0">
                <a:solidFill>
                  <a:schemeClr val="tx1"/>
                </a:solidFill>
              </a:rPr>
              <a:t>Plan de Manejo Ambiental aprobado y prestar el servicio integral para remover, desguazar, remolcar, transportar y realizar la disposición final de la embarcación MR GOBY</a:t>
            </a:r>
          </a:p>
        </p:txBody>
      </p:sp>
      <p:sp>
        <p:nvSpPr>
          <p:cNvPr id="13" name="Título 1">
            <a:extLst>
              <a:ext uri="{FF2B5EF4-FFF2-40B4-BE49-F238E27FC236}">
                <a16:creationId xmlns:a16="http://schemas.microsoft.com/office/drawing/2014/main" id="{0FEEF2AA-5537-4AF0-9C4D-560D0F459882}"/>
              </a:ext>
            </a:extLst>
          </p:cNvPr>
          <p:cNvSpPr txBox="1">
            <a:spLocks/>
          </p:cNvSpPr>
          <p:nvPr/>
        </p:nvSpPr>
        <p:spPr>
          <a:xfrm>
            <a:off x="2757755" y="806293"/>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endParaRPr lang="es-CO" b="1" dirty="0"/>
          </a:p>
        </p:txBody>
      </p:sp>
    </p:spTree>
    <p:extLst>
      <p:ext uri="{BB962C8B-B14F-4D97-AF65-F5344CB8AC3E}">
        <p14:creationId xmlns:p14="http://schemas.microsoft.com/office/powerpoint/2010/main" val="1576399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B7700F97-4CB9-402A-A368-EEA43C30D030}"/>
              </a:ext>
            </a:extLst>
          </p:cNvPr>
          <p:cNvSpPr txBox="1"/>
          <p:nvPr/>
        </p:nvSpPr>
        <p:spPr>
          <a:xfrm>
            <a:off x="2560639" y="2178051"/>
            <a:ext cx="7216775" cy="2062103"/>
          </a:xfrm>
          <a:prstGeom prst="rect">
            <a:avLst/>
          </a:prstGeom>
          <a:noFill/>
        </p:spPr>
        <p:txBody>
          <a:bodyPr>
            <a:spAutoFit/>
          </a:bodyPr>
          <a:lstStyle/>
          <a:p>
            <a:pPr algn="ctr">
              <a:defRPr/>
            </a:pPr>
            <a:r>
              <a:rPr lang="es-ES" sz="4400" b="1" dirty="0">
                <a:solidFill>
                  <a:srgbClr val="000A8B"/>
                </a:solidFill>
              </a:rPr>
              <a:t>PMV Transportes</a:t>
            </a:r>
          </a:p>
          <a:p>
            <a:pPr algn="ctr">
              <a:defRPr/>
            </a:pPr>
            <a:r>
              <a:rPr lang="es-ES" sz="4400" b="1" dirty="0">
                <a:solidFill>
                  <a:srgbClr val="000A8B"/>
                </a:solidFill>
              </a:rPr>
              <a:t>Resolución 1360 del 2016</a:t>
            </a:r>
          </a:p>
          <a:p>
            <a:pPr algn="ctr">
              <a:defRPr/>
            </a:pPr>
            <a:endParaRPr lang="es-ES" sz="4000" dirty="0">
              <a:solidFill>
                <a:schemeClr val="accent5">
                  <a:lumMod val="50000"/>
                </a:schemeClr>
              </a:solidFill>
              <a:latin typeface="Arial Narrow" panose="020B0606020202030204" pitchFamily="34" charset="0"/>
            </a:endParaRPr>
          </a:p>
        </p:txBody>
      </p:sp>
      <p:pic>
        <p:nvPicPr>
          <p:cNvPr id="8" name="Imagen 7">
            <a:extLst>
              <a:ext uri="{FF2B5EF4-FFF2-40B4-BE49-F238E27FC236}">
                <a16:creationId xmlns:a16="http://schemas.microsoft.com/office/drawing/2014/main" id="{FA391C53-1536-4061-8A5F-2106725680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4024CF29-6661-465B-AE0E-5EC0EE3C25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1" name="Rectángulo 10">
            <a:extLst>
              <a:ext uri="{FF2B5EF4-FFF2-40B4-BE49-F238E27FC236}">
                <a16:creationId xmlns:a16="http://schemas.microsoft.com/office/drawing/2014/main" id="{96F07853-4C9A-4895-BC1C-972DEC5D4449}"/>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2" name="CuadroTexto 7">
            <a:extLst>
              <a:ext uri="{FF2B5EF4-FFF2-40B4-BE49-F238E27FC236}">
                <a16:creationId xmlns:a16="http://schemas.microsoft.com/office/drawing/2014/main" id="{E59E4A09-3E67-49A6-948B-4CCC53C03896}"/>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5D168B12-EE0D-4A4C-B72E-80FB75C815C9}"/>
              </a:ext>
            </a:extLst>
          </p:cNvPr>
          <p:cNvSpPr txBox="1"/>
          <p:nvPr/>
        </p:nvSpPr>
        <p:spPr>
          <a:xfrm>
            <a:off x="3327538" y="521167"/>
            <a:ext cx="7334250" cy="508000"/>
          </a:xfrm>
          <a:prstGeom prst="rect">
            <a:avLst/>
          </a:prstGeom>
          <a:noFill/>
        </p:spPr>
        <p:txBody>
          <a:bodyPr>
            <a:spAutoFit/>
          </a:bodyPr>
          <a:lstStyle/>
          <a:p>
            <a:pPr>
              <a:defRPr/>
            </a:pPr>
            <a:r>
              <a:rPr lang="es-ES" sz="2700" b="1" dirty="0">
                <a:solidFill>
                  <a:schemeClr val="tx1">
                    <a:lumMod val="50000"/>
                    <a:lumOff val="50000"/>
                  </a:schemeClr>
                </a:solidFill>
                <a:latin typeface="Lato Bold"/>
                <a:cs typeface="Lato Bold"/>
              </a:rPr>
              <a:t>Precio Mínimo de Venta</a:t>
            </a:r>
            <a:endParaRPr lang="es-ES" sz="2400" b="1" dirty="0">
              <a:solidFill>
                <a:schemeClr val="tx1">
                  <a:lumMod val="50000"/>
                  <a:lumOff val="50000"/>
                </a:schemeClr>
              </a:solidFill>
              <a:latin typeface="Lato Bold"/>
              <a:cs typeface="Lato Bold"/>
            </a:endParaRPr>
          </a:p>
        </p:txBody>
      </p:sp>
      <p:sp>
        <p:nvSpPr>
          <p:cNvPr id="8" name="Subtítulo 2">
            <a:extLst>
              <a:ext uri="{FF2B5EF4-FFF2-40B4-BE49-F238E27FC236}">
                <a16:creationId xmlns:a16="http://schemas.microsoft.com/office/drawing/2014/main" id="{34FCAF2A-834E-44CB-99C7-0C9B1F0F9231}"/>
              </a:ext>
            </a:extLst>
          </p:cNvPr>
          <p:cNvSpPr txBox="1">
            <a:spLocks/>
          </p:cNvSpPr>
          <p:nvPr/>
        </p:nvSpPr>
        <p:spPr>
          <a:xfrm>
            <a:off x="1946275" y="1592264"/>
            <a:ext cx="2389188" cy="295275"/>
          </a:xfrm>
          <a:prstGeom prst="rect">
            <a:avLst/>
          </a:prstGeom>
        </p:spPr>
        <p:txBody>
          <a:bodyPr lIns="68580" tIns="34290" rIns="68580" bIns="34290"/>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es-CO" sz="2100" i="1" dirty="0">
                <a:solidFill>
                  <a:srgbClr val="FF0000"/>
                </a:solidFill>
                <a:effectLst>
                  <a:outerShdw blurRad="38100" dist="38100" dir="2700000" algn="tl">
                    <a:srgbClr val="000000">
                      <a:alpha val="43137"/>
                    </a:srgbClr>
                  </a:outerShdw>
                </a:effectLst>
              </a:rPr>
              <a:t>Fórmula de Cálculo:</a:t>
            </a:r>
          </a:p>
        </p:txBody>
      </p:sp>
      <p:sp>
        <p:nvSpPr>
          <p:cNvPr id="43015" name="Rectángulo 8">
            <a:extLst>
              <a:ext uri="{FF2B5EF4-FFF2-40B4-BE49-F238E27FC236}">
                <a16:creationId xmlns:a16="http://schemas.microsoft.com/office/drawing/2014/main" id="{CAB4DA70-03C4-48A8-B622-875ADAF480D3}"/>
              </a:ext>
            </a:extLst>
          </p:cNvPr>
          <p:cNvSpPr>
            <a:spLocks noChangeArrowheads="1"/>
          </p:cNvSpPr>
          <p:nvPr/>
        </p:nvSpPr>
        <p:spPr bwMode="auto">
          <a:xfrm>
            <a:off x="1931988" y="2244674"/>
            <a:ext cx="906731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a:spcBef>
                <a:spcPts val="850"/>
              </a:spcBef>
            </a:pPr>
            <a:r>
              <a:rPr lang="es-ES" altLang="es-CO" sz="1600" b="1" dirty="0">
                <a:latin typeface="Arial" panose="020B0604020202020204" pitchFamily="34" charset="0"/>
                <a:cs typeface="Arial" panose="020B0604020202020204" pitchFamily="34" charset="0"/>
              </a:rPr>
              <a:t>Factor de descuento (FD):</a:t>
            </a:r>
            <a:r>
              <a:rPr lang="es-ES" altLang="es-CO" sz="1600" dirty="0">
                <a:latin typeface="Arial" panose="020B0604020202020204" pitchFamily="34" charset="0"/>
                <a:cs typeface="Arial" panose="020B0604020202020204" pitchFamily="34" charset="0"/>
              </a:rPr>
              <a:t> Mide la rentabilidad generada por un activo en periodos específicos de tiempo, permitiendo  determinar el descuento que se puede aplicar a un bien que requiera un mayor tiempo de comercialización. Este descuento se realiza basado en la desvalorización de los transportes según la Base gravable de los vehículos Automotores, Vigencia Fiscal 2020 manejada por el Ministerio de Transporte. El descuento aplicar se categoriza en tres niveles como se muestra a continuación:</a:t>
            </a:r>
            <a:endParaRPr lang="es-CO" altLang="es-CO" sz="1600" dirty="0">
              <a:latin typeface="Arial" panose="020B0604020202020204" pitchFamily="34" charset="0"/>
              <a:cs typeface="Arial" panose="020B0604020202020204" pitchFamily="34" charset="0"/>
            </a:endParaRPr>
          </a:p>
        </p:txBody>
      </p:sp>
      <p:sp>
        <p:nvSpPr>
          <p:cNvPr id="10" name="Rectángulo 9">
            <a:extLst>
              <a:ext uri="{FF2B5EF4-FFF2-40B4-BE49-F238E27FC236}">
                <a16:creationId xmlns:a16="http://schemas.microsoft.com/office/drawing/2014/main" id="{8C986B4C-DBD8-4F74-9CE0-8FF0AE9D5746}"/>
              </a:ext>
            </a:extLst>
          </p:cNvPr>
          <p:cNvSpPr/>
          <p:nvPr/>
        </p:nvSpPr>
        <p:spPr>
          <a:xfrm>
            <a:off x="2093913" y="5209830"/>
            <a:ext cx="8316912" cy="1038746"/>
          </a:xfrm>
          <a:prstGeom prst="rect">
            <a:avLst/>
          </a:prstGeom>
        </p:spPr>
        <p:txBody>
          <a:bodyPr>
            <a:spAutoFit/>
          </a:bodyPr>
          <a:lstStyle/>
          <a:p>
            <a:pPr algn="just">
              <a:defRPr/>
            </a:pPr>
            <a:r>
              <a:rPr lang="es-ES" sz="1600" b="1" dirty="0">
                <a:latin typeface="Arial" panose="020B0604020202020204" pitchFamily="34" charset="0"/>
                <a:ea typeface="Arial" panose="020B0604020202020204" pitchFamily="34" charset="0"/>
                <a:cs typeface="Arial" panose="020B0604020202020204" pitchFamily="34" charset="0"/>
              </a:rPr>
              <a:t>Nivel 1 =</a:t>
            </a:r>
            <a:r>
              <a:rPr lang="es-ES" sz="1600" dirty="0">
                <a:latin typeface="Arial" panose="020B0604020202020204" pitchFamily="34" charset="0"/>
                <a:ea typeface="Arial" panose="020B0604020202020204" pitchFamily="34" charset="0"/>
                <a:cs typeface="Arial" panose="020B0604020202020204" pitchFamily="34" charset="0"/>
              </a:rPr>
              <a:t> Corresponde a los vehículos con menos de 5 años de antigüedad.</a:t>
            </a:r>
          </a:p>
          <a:p>
            <a:pPr algn="just">
              <a:defRPr/>
            </a:pPr>
            <a:r>
              <a:rPr lang="es-ES" sz="1600" b="1" dirty="0">
                <a:latin typeface="Arial" panose="020B0604020202020204" pitchFamily="34" charset="0"/>
                <a:ea typeface="Arial" panose="020B0604020202020204" pitchFamily="34" charset="0"/>
                <a:cs typeface="Arial" panose="020B0604020202020204" pitchFamily="34" charset="0"/>
              </a:rPr>
              <a:t>Nivel 2 =</a:t>
            </a:r>
            <a:r>
              <a:rPr lang="es-ES" sz="1600" dirty="0">
                <a:latin typeface="Arial" panose="020B0604020202020204" pitchFamily="34" charset="0"/>
                <a:ea typeface="Arial" panose="020B0604020202020204" pitchFamily="34" charset="0"/>
                <a:cs typeface="Arial" panose="020B0604020202020204" pitchFamily="34" charset="0"/>
              </a:rPr>
              <a:t> Corresponde a los vehículos de 5 años a 10 años de antigüedad. </a:t>
            </a:r>
          </a:p>
          <a:p>
            <a:pPr algn="just">
              <a:defRPr/>
            </a:pPr>
            <a:r>
              <a:rPr lang="es-ES" sz="1600" b="1" dirty="0">
                <a:latin typeface="Arial" panose="020B0604020202020204" pitchFamily="34" charset="0"/>
                <a:ea typeface="Arial" panose="020B0604020202020204" pitchFamily="34" charset="0"/>
                <a:cs typeface="Arial" panose="020B0604020202020204" pitchFamily="34" charset="0"/>
              </a:rPr>
              <a:t>Nivel 3 =</a:t>
            </a:r>
            <a:r>
              <a:rPr lang="es-ES" sz="1600" dirty="0">
                <a:latin typeface="Arial" panose="020B0604020202020204" pitchFamily="34" charset="0"/>
                <a:ea typeface="Arial" panose="020B0604020202020204" pitchFamily="34" charset="0"/>
                <a:cs typeface="Arial" panose="020B0604020202020204" pitchFamily="34" charset="0"/>
              </a:rPr>
              <a:t> Corresponde a los vehículos con más de 10 años de antigüedad.</a:t>
            </a:r>
            <a:endParaRPr lang="es-CO" sz="1600" dirty="0">
              <a:latin typeface="Arial" panose="020B0604020202020204" pitchFamily="34" charset="0"/>
              <a:cs typeface="Arial" panose="020B0604020202020204" pitchFamily="34" charset="0"/>
            </a:endParaRPr>
          </a:p>
          <a:p>
            <a:pPr algn="just">
              <a:defRPr/>
            </a:pPr>
            <a:endParaRPr lang="es-CO" sz="1350" dirty="0">
              <a:latin typeface="Arial" panose="020B0604020202020204" pitchFamily="34" charset="0"/>
              <a:cs typeface="Arial" panose="020B0604020202020204" pitchFamily="34" charset="0"/>
            </a:endParaRPr>
          </a:p>
        </p:txBody>
      </p:sp>
      <p:graphicFrame>
        <p:nvGraphicFramePr>
          <p:cNvPr id="11" name="Tabla 10">
            <a:extLst>
              <a:ext uri="{FF2B5EF4-FFF2-40B4-BE49-F238E27FC236}">
                <a16:creationId xmlns:a16="http://schemas.microsoft.com/office/drawing/2014/main" id="{32C5D5B7-3790-478A-B957-3E774EDD116D}"/>
              </a:ext>
            </a:extLst>
          </p:cNvPr>
          <p:cNvGraphicFramePr>
            <a:graphicFrameLocks noGrp="1"/>
          </p:cNvGraphicFramePr>
          <p:nvPr>
            <p:extLst>
              <p:ext uri="{D42A27DB-BD31-4B8C-83A1-F6EECF244321}">
                <p14:modId xmlns:p14="http://schemas.microsoft.com/office/powerpoint/2010/main" val="50493388"/>
              </p:ext>
            </p:extLst>
          </p:nvPr>
        </p:nvGraphicFramePr>
        <p:xfrm>
          <a:off x="4731027" y="3806654"/>
          <a:ext cx="2155550" cy="1131888"/>
        </p:xfrm>
        <a:graphic>
          <a:graphicData uri="http://schemas.openxmlformats.org/drawingml/2006/table">
            <a:tbl>
              <a:tblPr firstRow="1">
                <a:tableStyleId>{5C22544A-7EE6-4342-B048-85BDC9FD1C3A}</a:tableStyleId>
              </a:tblPr>
              <a:tblGrid>
                <a:gridCol w="1383765">
                  <a:extLst>
                    <a:ext uri="{9D8B030D-6E8A-4147-A177-3AD203B41FA5}">
                      <a16:colId xmlns:a16="http://schemas.microsoft.com/office/drawing/2014/main" val="20000"/>
                    </a:ext>
                  </a:extLst>
                </a:gridCol>
                <a:gridCol w="771785">
                  <a:extLst>
                    <a:ext uri="{9D8B030D-6E8A-4147-A177-3AD203B41FA5}">
                      <a16:colId xmlns:a16="http://schemas.microsoft.com/office/drawing/2014/main" val="20001"/>
                    </a:ext>
                  </a:extLst>
                </a:gridCol>
              </a:tblGrid>
              <a:tr h="282972">
                <a:tc gridSpan="2">
                  <a:txBody>
                    <a:bodyPr/>
                    <a:lstStyle/>
                    <a:p>
                      <a:pPr algn="ctr" fontAlgn="ctr"/>
                      <a:r>
                        <a:rPr lang="es-CO" sz="1600" b="1" u="none" strike="noStrike" dirty="0">
                          <a:effectLst/>
                        </a:rPr>
                        <a:t>Nivel</a:t>
                      </a:r>
                      <a:r>
                        <a:rPr lang="es-CO" sz="1600" b="1" u="none" strike="noStrike" baseline="0" dirty="0">
                          <a:effectLst/>
                        </a:rPr>
                        <a:t> de Descuento</a:t>
                      </a:r>
                      <a:endParaRPr lang="es-CO" sz="1600" b="1" i="0" u="none" strike="noStrike" dirty="0">
                        <a:solidFill>
                          <a:srgbClr val="000000"/>
                        </a:solidFill>
                        <a:effectLst/>
                        <a:latin typeface="Calibri" panose="020F0502020204030204" pitchFamily="34" charset="0"/>
                      </a:endParaRPr>
                    </a:p>
                  </a:txBody>
                  <a:tcPr marL="7142" marR="7142" marT="7139" marB="0" anchor="ctr"/>
                </a:tc>
                <a:tc hMerge="1">
                  <a:txBody>
                    <a:bodyPr/>
                    <a:lstStyle/>
                    <a:p>
                      <a:endParaRPr lang="es-CO"/>
                    </a:p>
                  </a:txBody>
                  <a:tcPr/>
                </a:tc>
                <a:extLst>
                  <a:ext uri="{0D108BD9-81ED-4DB2-BD59-A6C34878D82A}">
                    <a16:rowId xmlns:a16="http://schemas.microsoft.com/office/drawing/2014/main" val="10000"/>
                  </a:ext>
                </a:extLst>
              </a:tr>
              <a:tr h="282972">
                <a:tc>
                  <a:txBody>
                    <a:bodyPr/>
                    <a:lstStyle/>
                    <a:p>
                      <a:pPr algn="ctr" fontAlgn="ctr"/>
                      <a:r>
                        <a:rPr lang="es-CO" sz="1600" b="0" i="0" u="none" strike="noStrike" dirty="0">
                          <a:solidFill>
                            <a:schemeClr val="dk1"/>
                          </a:solidFill>
                          <a:effectLst/>
                          <a:latin typeface="+mn-lt"/>
                        </a:rPr>
                        <a:t>Nivel</a:t>
                      </a:r>
                      <a:r>
                        <a:rPr lang="es-CO" sz="1600" b="0" i="0" u="none" strike="noStrike" baseline="0" dirty="0">
                          <a:solidFill>
                            <a:schemeClr val="dk1"/>
                          </a:solidFill>
                          <a:effectLst/>
                          <a:latin typeface="+mn-lt"/>
                        </a:rPr>
                        <a:t> 1</a:t>
                      </a:r>
                      <a:endParaRPr lang="es-CO" sz="1600" b="0" i="0" u="none" strike="noStrike" dirty="0">
                        <a:solidFill>
                          <a:srgbClr val="000000"/>
                        </a:solidFill>
                        <a:effectLst/>
                        <a:latin typeface="Calibri" panose="020F0502020204030204" pitchFamily="34" charset="0"/>
                      </a:endParaRPr>
                    </a:p>
                  </a:txBody>
                  <a:tcPr marL="7142" marR="7142" marT="7139" marB="0" anchor="ctr"/>
                </a:tc>
                <a:tc>
                  <a:txBody>
                    <a:bodyPr/>
                    <a:lstStyle/>
                    <a:p>
                      <a:pPr algn="ctr" fontAlgn="b"/>
                      <a:r>
                        <a:rPr lang="es-CO" sz="1600" b="0" u="none" strike="noStrike" dirty="0">
                          <a:effectLst/>
                        </a:rPr>
                        <a:t>16%</a:t>
                      </a:r>
                      <a:endParaRPr lang="es-CO" sz="1600" b="0" i="0" u="none" strike="noStrike" dirty="0">
                        <a:solidFill>
                          <a:srgbClr val="000000"/>
                        </a:solidFill>
                        <a:effectLst/>
                        <a:latin typeface="Calibri" panose="020F0502020204030204" pitchFamily="34" charset="0"/>
                      </a:endParaRPr>
                    </a:p>
                  </a:txBody>
                  <a:tcPr marL="7142" marR="7142" marT="7139" marB="0" anchor="ctr"/>
                </a:tc>
                <a:extLst>
                  <a:ext uri="{0D108BD9-81ED-4DB2-BD59-A6C34878D82A}">
                    <a16:rowId xmlns:a16="http://schemas.microsoft.com/office/drawing/2014/main" val="10001"/>
                  </a:ext>
                </a:extLst>
              </a:tr>
              <a:tr h="282972">
                <a:tc>
                  <a:txBody>
                    <a:bodyPr/>
                    <a:lstStyle/>
                    <a:p>
                      <a:pPr algn="ctr" fontAlgn="ctr"/>
                      <a:r>
                        <a:rPr lang="es-CO" sz="1600" b="0" i="0" u="none" strike="noStrike" dirty="0">
                          <a:solidFill>
                            <a:schemeClr val="dk1"/>
                          </a:solidFill>
                          <a:effectLst/>
                          <a:latin typeface="+mn-lt"/>
                        </a:rPr>
                        <a:t>Nivel</a:t>
                      </a:r>
                      <a:r>
                        <a:rPr lang="es-CO" sz="1600" b="0" i="0" u="none" strike="noStrike" baseline="0" dirty="0">
                          <a:solidFill>
                            <a:schemeClr val="dk1"/>
                          </a:solidFill>
                          <a:effectLst/>
                          <a:latin typeface="+mn-lt"/>
                        </a:rPr>
                        <a:t> 2</a:t>
                      </a:r>
                      <a:endParaRPr lang="es-CO" sz="1600" b="0" i="0" u="none" strike="noStrike" dirty="0">
                        <a:solidFill>
                          <a:srgbClr val="000000"/>
                        </a:solidFill>
                        <a:effectLst/>
                        <a:latin typeface="Calibri" panose="020F0502020204030204" pitchFamily="34" charset="0"/>
                      </a:endParaRPr>
                    </a:p>
                  </a:txBody>
                  <a:tcPr marL="7142" marR="7142" marT="7139" marB="0" anchor="ctr"/>
                </a:tc>
                <a:tc>
                  <a:txBody>
                    <a:bodyPr/>
                    <a:lstStyle/>
                    <a:p>
                      <a:pPr algn="ctr" fontAlgn="b"/>
                      <a:r>
                        <a:rPr lang="es-CO" sz="1600" b="0" u="none" strike="noStrike" dirty="0">
                          <a:effectLst/>
                        </a:rPr>
                        <a:t>20%</a:t>
                      </a:r>
                      <a:endParaRPr lang="es-CO" sz="1600" b="0" i="0" u="none" strike="noStrike" dirty="0">
                        <a:solidFill>
                          <a:srgbClr val="000000"/>
                        </a:solidFill>
                        <a:effectLst/>
                        <a:latin typeface="Calibri" panose="020F0502020204030204" pitchFamily="34" charset="0"/>
                      </a:endParaRPr>
                    </a:p>
                  </a:txBody>
                  <a:tcPr marL="7142" marR="7142" marT="7139" marB="0" anchor="ctr"/>
                </a:tc>
                <a:extLst>
                  <a:ext uri="{0D108BD9-81ED-4DB2-BD59-A6C34878D82A}">
                    <a16:rowId xmlns:a16="http://schemas.microsoft.com/office/drawing/2014/main" val="10002"/>
                  </a:ext>
                </a:extLst>
              </a:tr>
              <a:tr h="282972">
                <a:tc>
                  <a:txBody>
                    <a:bodyPr/>
                    <a:lstStyle/>
                    <a:p>
                      <a:pPr algn="ctr" fontAlgn="ctr"/>
                      <a:r>
                        <a:rPr lang="es-CO" sz="1600" b="0" i="0" u="none" strike="noStrike" dirty="0">
                          <a:solidFill>
                            <a:schemeClr val="dk1"/>
                          </a:solidFill>
                          <a:effectLst/>
                          <a:latin typeface="+mn-lt"/>
                        </a:rPr>
                        <a:t>Nivel</a:t>
                      </a:r>
                      <a:r>
                        <a:rPr lang="es-CO" sz="1600" b="0" i="0" u="none" strike="noStrike" baseline="0" dirty="0">
                          <a:solidFill>
                            <a:schemeClr val="dk1"/>
                          </a:solidFill>
                          <a:effectLst/>
                          <a:latin typeface="+mn-lt"/>
                        </a:rPr>
                        <a:t> 3</a:t>
                      </a:r>
                      <a:endParaRPr lang="es-CO" sz="1600" b="0" i="0" u="none" strike="noStrike" dirty="0">
                        <a:solidFill>
                          <a:srgbClr val="000000"/>
                        </a:solidFill>
                        <a:effectLst/>
                        <a:latin typeface="Calibri" panose="020F0502020204030204" pitchFamily="34" charset="0"/>
                      </a:endParaRPr>
                    </a:p>
                  </a:txBody>
                  <a:tcPr marL="7142" marR="7142" marT="7139" marB="0" anchor="ctr"/>
                </a:tc>
                <a:tc>
                  <a:txBody>
                    <a:bodyPr/>
                    <a:lstStyle/>
                    <a:p>
                      <a:pPr algn="ctr" fontAlgn="b"/>
                      <a:r>
                        <a:rPr lang="es-CO" sz="1600" b="0" u="none" strike="noStrike" dirty="0">
                          <a:effectLst/>
                        </a:rPr>
                        <a:t>25%</a:t>
                      </a:r>
                      <a:endParaRPr lang="es-CO" sz="1600" b="0" i="0" u="none" strike="noStrike" dirty="0">
                        <a:solidFill>
                          <a:srgbClr val="000000"/>
                        </a:solidFill>
                        <a:effectLst/>
                        <a:latin typeface="Calibri" panose="020F0502020204030204" pitchFamily="34" charset="0"/>
                      </a:endParaRPr>
                    </a:p>
                  </a:txBody>
                  <a:tcPr marL="7142" marR="7142" marT="7139" marB="0" anchor="ctr"/>
                </a:tc>
                <a:extLst>
                  <a:ext uri="{0D108BD9-81ED-4DB2-BD59-A6C34878D82A}">
                    <a16:rowId xmlns:a16="http://schemas.microsoft.com/office/drawing/2014/main" val="10003"/>
                  </a:ext>
                </a:extLst>
              </a:tr>
            </a:tbl>
          </a:graphicData>
        </a:graphic>
      </p:graphicFrame>
      <p:sp>
        <p:nvSpPr>
          <p:cNvPr id="12" name="Rectángulo 11">
            <a:extLst>
              <a:ext uri="{FF2B5EF4-FFF2-40B4-BE49-F238E27FC236}">
                <a16:creationId xmlns:a16="http://schemas.microsoft.com/office/drawing/2014/main" id="{CB0EC909-FF55-42FA-96EF-4D8CBA601B27}"/>
              </a:ext>
            </a:extLst>
          </p:cNvPr>
          <p:cNvSpPr>
            <a:spLocks noRot="1" noChangeAspect="1" noMove="1" noResize="1" noEditPoints="1" noAdjustHandles="1" noChangeArrowheads="1" noChangeShapeType="1" noTextEdit="1"/>
          </p:cNvSpPr>
          <p:nvPr/>
        </p:nvSpPr>
        <p:spPr>
          <a:xfrm>
            <a:off x="4171962" y="1573537"/>
            <a:ext cx="6146939" cy="415498"/>
          </a:xfrm>
          <a:prstGeom prst="rect">
            <a:avLst/>
          </a:prstGeom>
          <a:blipFill>
            <a:blip r:embed="rId2"/>
            <a:stretch>
              <a:fillRect t="-127941" r="-9415" b="-195588"/>
            </a:stretch>
          </a:blipFill>
        </p:spPr>
        <p:txBody>
          <a:bodyPr/>
          <a:lstStyle/>
          <a:p>
            <a:pPr>
              <a:defRPr/>
            </a:pPr>
            <a:r>
              <a:rPr lang="es-CO">
                <a:noFill/>
              </a:rPr>
              <a:t> </a:t>
            </a:r>
          </a:p>
        </p:txBody>
      </p:sp>
      <p:pic>
        <p:nvPicPr>
          <p:cNvPr id="13" name="Imagen 7">
            <a:extLst>
              <a:ext uri="{FF2B5EF4-FFF2-40B4-BE49-F238E27FC236}">
                <a16:creationId xmlns:a16="http://schemas.microsoft.com/office/drawing/2014/main" id="{638FE17F-EE5C-4880-90DE-4CAFA20E39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A5629173-F8B8-4FBB-B8B6-F103E33802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5" name="Rectángulo 14">
            <a:extLst>
              <a:ext uri="{FF2B5EF4-FFF2-40B4-BE49-F238E27FC236}">
                <a16:creationId xmlns:a16="http://schemas.microsoft.com/office/drawing/2014/main" id="{D909943F-CBF8-4EA7-A5BC-E62C1347A879}"/>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6" name="CuadroTexto 7">
            <a:extLst>
              <a:ext uri="{FF2B5EF4-FFF2-40B4-BE49-F238E27FC236}">
                <a16:creationId xmlns:a16="http://schemas.microsoft.com/office/drawing/2014/main" id="{E845516B-088C-4221-9133-19833024CA7F}"/>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CuadroTexto 6">
            <a:extLst>
              <a:ext uri="{FF2B5EF4-FFF2-40B4-BE49-F238E27FC236}">
                <a16:creationId xmlns:a16="http://schemas.microsoft.com/office/drawing/2014/main" id="{0B4E9939-74C2-440B-A6D2-8E1163B192A1}"/>
              </a:ext>
            </a:extLst>
          </p:cNvPr>
          <p:cNvSpPr txBox="1">
            <a:spLocks noChangeArrowheads="1"/>
          </p:cNvSpPr>
          <p:nvPr/>
        </p:nvSpPr>
        <p:spPr bwMode="auto">
          <a:xfrm>
            <a:off x="2423719" y="761127"/>
            <a:ext cx="6858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3000" b="1" dirty="0">
                <a:solidFill>
                  <a:srgbClr val="000A8B"/>
                </a:solidFill>
              </a:rPr>
              <a:t>Niveles de Descuento</a:t>
            </a:r>
          </a:p>
        </p:txBody>
      </p:sp>
      <p:sp>
        <p:nvSpPr>
          <p:cNvPr id="8" name="Rectángulo 7">
            <a:extLst>
              <a:ext uri="{FF2B5EF4-FFF2-40B4-BE49-F238E27FC236}">
                <a16:creationId xmlns:a16="http://schemas.microsoft.com/office/drawing/2014/main" id="{D7488048-2EAD-44B7-AD85-E28BB27B7B75}"/>
              </a:ext>
            </a:extLst>
          </p:cNvPr>
          <p:cNvSpPr/>
          <p:nvPr/>
        </p:nvSpPr>
        <p:spPr>
          <a:xfrm>
            <a:off x="1575091" y="1889453"/>
            <a:ext cx="9177407" cy="3993401"/>
          </a:xfrm>
          <a:prstGeom prst="rect">
            <a:avLst/>
          </a:prstGeom>
        </p:spPr>
        <p:txBody>
          <a:bodyPr wrap="square">
            <a:spAutoFit/>
          </a:bodyPr>
          <a:lstStyle/>
          <a:p>
            <a:pPr marL="214313" indent="-214313">
              <a:buFont typeface="Arial" panose="020B0604020202020204" pitchFamily="34" charset="0"/>
              <a:buChar char="•"/>
              <a:defRPr/>
            </a:pPr>
            <a:r>
              <a:rPr lang="es-CO" sz="1600" dirty="0">
                <a:latin typeface="Arial" panose="020B0604020202020204" pitchFamily="34" charset="0"/>
                <a:cs typeface="Arial" panose="020B0604020202020204" pitchFamily="34" charset="0"/>
              </a:rPr>
              <a:t>Los niveles de descuento se calcularon de acuerdo a la </a:t>
            </a:r>
            <a:r>
              <a:rPr lang="es-ES" sz="1600" dirty="0">
                <a:latin typeface="Arial" panose="020B0604020202020204" pitchFamily="34" charset="0"/>
                <a:cs typeface="Arial" panose="020B0604020202020204" pitchFamily="34" charset="0"/>
              </a:rPr>
              <a:t>Base gravable de los vehículos Automotores, Vigencia Fiscal 2020 manejada por el Ministerio de Transporte.</a:t>
            </a:r>
          </a:p>
          <a:p>
            <a:pPr marL="214313" indent="-214313">
              <a:buFont typeface="Arial" panose="020B0604020202020204" pitchFamily="34" charset="0"/>
              <a:buChar char="•"/>
              <a:defRPr/>
            </a:pPr>
            <a:endParaRPr lang="es-ES" sz="1600" dirty="0">
              <a:latin typeface="Arial" panose="020B0604020202020204" pitchFamily="34" charset="0"/>
              <a:cs typeface="Arial" panose="020B0604020202020204" pitchFamily="34" charset="0"/>
            </a:endParaRPr>
          </a:p>
          <a:p>
            <a:pPr>
              <a:defRPr/>
            </a:pPr>
            <a:endParaRPr lang="es-ES" sz="16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defRPr/>
            </a:pPr>
            <a:r>
              <a:rPr lang="es-ES" sz="1600" dirty="0">
                <a:latin typeface="Arial" panose="020B0604020202020204" pitchFamily="34" charset="0"/>
                <a:cs typeface="Arial" panose="020B0604020202020204" pitchFamily="34" charset="0"/>
              </a:rPr>
              <a:t>Esta base muestra el valor del vehículo establecido anualmente por el Ministerio de Transporte.</a:t>
            </a:r>
          </a:p>
          <a:p>
            <a:pPr>
              <a:defRPr/>
            </a:pPr>
            <a:endParaRPr lang="es-ES" sz="1600" dirty="0">
              <a:latin typeface="Arial" panose="020B0604020202020204" pitchFamily="34" charset="0"/>
              <a:cs typeface="Arial" panose="020B0604020202020204" pitchFamily="34" charset="0"/>
            </a:endParaRPr>
          </a:p>
          <a:p>
            <a:pPr>
              <a:defRPr/>
            </a:pPr>
            <a:endParaRPr lang="es-ES" sz="16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defRPr/>
            </a:pPr>
            <a:r>
              <a:rPr lang="es-ES" sz="1600" dirty="0">
                <a:latin typeface="Arial" panose="020B0604020202020204" pitchFamily="34" charset="0"/>
                <a:cs typeface="Arial" panose="020B0604020202020204" pitchFamily="34" charset="0"/>
              </a:rPr>
              <a:t>Se calculó la tasa de desvalorización anual de los tipos de vehículos.</a:t>
            </a:r>
          </a:p>
          <a:p>
            <a:pPr>
              <a:defRPr/>
            </a:pPr>
            <a:endParaRPr lang="es-ES" sz="1600" dirty="0">
              <a:latin typeface="Arial" panose="020B0604020202020204" pitchFamily="34" charset="0"/>
              <a:cs typeface="Arial" panose="020B0604020202020204" pitchFamily="34" charset="0"/>
            </a:endParaRPr>
          </a:p>
          <a:p>
            <a:pPr>
              <a:defRPr/>
            </a:pPr>
            <a:endParaRPr lang="es-ES" sz="16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defRPr/>
            </a:pPr>
            <a:r>
              <a:rPr lang="es-ES" sz="1600" dirty="0">
                <a:latin typeface="Arial" panose="020B0604020202020204" pitchFamily="34" charset="0"/>
                <a:cs typeface="Arial" panose="020B0604020202020204" pitchFamily="34" charset="0"/>
              </a:rPr>
              <a:t>Se sectorizó en tres niveles de acuerdo al modelo del bien.</a:t>
            </a:r>
          </a:p>
          <a:p>
            <a:pPr marL="214313" indent="-214313">
              <a:buFont typeface="Arial" panose="020B0604020202020204" pitchFamily="34" charset="0"/>
              <a:buChar char="•"/>
              <a:defRPr/>
            </a:pPr>
            <a:endParaRPr lang="es-ES" sz="16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defRPr/>
            </a:pPr>
            <a:endParaRPr lang="es-ES" sz="16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defRPr/>
            </a:pPr>
            <a:r>
              <a:rPr lang="es-ES" sz="1600" dirty="0">
                <a:latin typeface="Arial" panose="020B0604020202020204" pitchFamily="34" charset="0"/>
                <a:cs typeface="Arial" panose="020B0604020202020204" pitchFamily="34" charset="0"/>
              </a:rPr>
              <a:t>De acuerdo al nivel de descuento, la tasa promedio de desvalorización muestra la proporción del valor que disminuye el bien por las condiciones del mercado.</a:t>
            </a:r>
            <a:endParaRPr lang="es-CO" sz="16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defRPr/>
            </a:pPr>
            <a:endParaRPr lang="es-ES" sz="1350" dirty="0">
              <a:latin typeface="Arial" panose="020B0604020202020204" pitchFamily="34" charset="0"/>
              <a:cs typeface="Arial" panose="020B0604020202020204" pitchFamily="34" charset="0"/>
            </a:endParaRPr>
          </a:p>
        </p:txBody>
      </p:sp>
      <p:pic>
        <p:nvPicPr>
          <p:cNvPr id="9" name="Imagen 7">
            <a:extLst>
              <a:ext uri="{FF2B5EF4-FFF2-40B4-BE49-F238E27FC236}">
                <a16:creationId xmlns:a16="http://schemas.microsoft.com/office/drawing/2014/main" id="{5234D621-58B7-4A6D-9134-DA144EC406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5B8436A1-B7E8-486C-853D-19BC479313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1" name="Rectángulo 10">
            <a:extLst>
              <a:ext uri="{FF2B5EF4-FFF2-40B4-BE49-F238E27FC236}">
                <a16:creationId xmlns:a16="http://schemas.microsoft.com/office/drawing/2014/main" id="{83BCEF84-C22C-4064-9037-5A627D51EFFE}"/>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2" name="CuadroTexto 7">
            <a:extLst>
              <a:ext uri="{FF2B5EF4-FFF2-40B4-BE49-F238E27FC236}">
                <a16:creationId xmlns:a16="http://schemas.microsoft.com/office/drawing/2014/main" id="{4A5CA14F-9F1B-4B2E-BB06-3FD4953CC2A0}"/>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23631225-390F-47C9-B0CA-5A4FB314B65F}"/>
              </a:ext>
            </a:extLst>
          </p:cNvPr>
          <p:cNvSpPr/>
          <p:nvPr/>
        </p:nvSpPr>
        <p:spPr>
          <a:xfrm>
            <a:off x="2025651" y="2532063"/>
            <a:ext cx="8005763" cy="1649412"/>
          </a:xfrm>
          <a:prstGeom prst="rect">
            <a:avLst/>
          </a:prstGeom>
        </p:spPr>
        <p:txBody>
          <a:bodyPr>
            <a:spAutoFit/>
          </a:bodyPr>
          <a:lstStyle/>
          <a:p>
            <a:pPr algn="just">
              <a:defRPr/>
            </a:pPr>
            <a:r>
              <a:rPr lang="es-ES" b="1" dirty="0">
                <a:latin typeface="Arial Narrow" panose="020B0606020202030204" pitchFamily="34" charset="0"/>
                <a:ea typeface="Arial" panose="020B0604020202020204" pitchFamily="34" charset="0"/>
                <a:cs typeface="Times New Roman" panose="02020603050405020304" pitchFamily="18" charset="0"/>
              </a:rPr>
              <a:t>Tasa de descuento (TD)</a:t>
            </a:r>
            <a:r>
              <a:rPr lang="es-ES" dirty="0">
                <a:latin typeface="Arial Narrow" panose="020B0606020202030204" pitchFamily="34" charset="0"/>
                <a:ea typeface="Arial" panose="020B0604020202020204" pitchFamily="34" charset="0"/>
                <a:cs typeface="Times New Roman" panose="02020603050405020304" pitchFamily="18" charset="0"/>
              </a:rPr>
              <a:t>: </a:t>
            </a:r>
            <a:r>
              <a:rPr lang="es-CO" dirty="0">
                <a:latin typeface="Arial Narrow" panose="020B0606020202030204" pitchFamily="34" charset="0"/>
                <a:ea typeface="Arial" panose="020B0604020202020204" pitchFamily="34" charset="0"/>
                <a:cs typeface="Times New Roman" panose="02020603050405020304" pitchFamily="18" charset="0"/>
              </a:rPr>
              <a:t>Se determinó que los bienes que generen utilidades negativas mensuales deben ser sujetos de un descuento equivalente a la rentabilidad no percibida.  De igual forma, los bienes que generen utilidades positivas deben ser sujetos de un descuento proporcional a la productividad que generan. El descuento parte del resultado de calcular el valor X:</a:t>
            </a:r>
          </a:p>
          <a:p>
            <a:pPr algn="just">
              <a:defRPr/>
            </a:pPr>
            <a:r>
              <a:rPr lang="es-CO" sz="1125" dirty="0">
                <a:latin typeface="Arial Narrow" panose="020B0606020202030204" pitchFamily="34" charset="0"/>
                <a:ea typeface="Arial" panose="020B0604020202020204" pitchFamily="34" charset="0"/>
                <a:cs typeface="Times New Roman" panose="02020603050405020304" pitchFamily="18" charset="0"/>
              </a:rPr>
              <a:t> </a:t>
            </a:r>
          </a:p>
        </p:txBody>
      </p:sp>
      <p:sp>
        <p:nvSpPr>
          <p:cNvPr id="8" name="Rectángulo 7">
            <a:extLst>
              <a:ext uri="{FF2B5EF4-FFF2-40B4-BE49-F238E27FC236}">
                <a16:creationId xmlns:a16="http://schemas.microsoft.com/office/drawing/2014/main" id="{93138992-594B-477A-B552-97281A55092A}"/>
              </a:ext>
            </a:extLst>
          </p:cNvPr>
          <p:cNvSpPr>
            <a:spLocks noRot="1" noChangeAspect="1" noMove="1" noResize="1" noEditPoints="1" noAdjustHandles="1" noChangeArrowheads="1" noChangeShapeType="1" noTextEdit="1"/>
          </p:cNvSpPr>
          <p:nvPr/>
        </p:nvSpPr>
        <p:spPr>
          <a:xfrm>
            <a:off x="2942134" y="4197549"/>
            <a:ext cx="6138974" cy="706219"/>
          </a:xfrm>
          <a:prstGeom prst="rect">
            <a:avLst/>
          </a:prstGeom>
          <a:blipFill>
            <a:blip r:embed="rId2"/>
            <a:stretch>
              <a:fillRect/>
            </a:stretch>
          </a:blipFill>
        </p:spPr>
        <p:txBody>
          <a:bodyPr/>
          <a:lstStyle/>
          <a:p>
            <a:pPr>
              <a:defRPr/>
            </a:pPr>
            <a:r>
              <a:rPr lang="es-CO">
                <a:noFill/>
              </a:rPr>
              <a:t> </a:t>
            </a:r>
          </a:p>
        </p:txBody>
      </p:sp>
      <p:sp>
        <p:nvSpPr>
          <p:cNvPr id="9" name="Rectángulo 8">
            <a:extLst>
              <a:ext uri="{FF2B5EF4-FFF2-40B4-BE49-F238E27FC236}">
                <a16:creationId xmlns:a16="http://schemas.microsoft.com/office/drawing/2014/main" id="{3435FB95-48BC-46C8-BCE3-DFC5D12ECB8E}"/>
              </a:ext>
            </a:extLst>
          </p:cNvPr>
          <p:cNvSpPr>
            <a:spLocks noRot="1" noChangeAspect="1" noMove="1" noResize="1" noEditPoints="1" noAdjustHandles="1" noChangeArrowheads="1" noChangeShapeType="1" noTextEdit="1"/>
          </p:cNvSpPr>
          <p:nvPr/>
        </p:nvSpPr>
        <p:spPr>
          <a:xfrm>
            <a:off x="2975927" y="1840157"/>
            <a:ext cx="6146939" cy="415498"/>
          </a:xfrm>
          <a:prstGeom prst="rect">
            <a:avLst/>
          </a:prstGeom>
          <a:blipFill>
            <a:blip r:embed="rId3"/>
            <a:stretch>
              <a:fillRect t="-127941" r="-9415" b="-195588"/>
            </a:stretch>
          </a:blipFill>
        </p:spPr>
        <p:txBody>
          <a:bodyPr/>
          <a:lstStyle/>
          <a:p>
            <a:pPr>
              <a:defRPr/>
            </a:pPr>
            <a:r>
              <a:rPr lang="es-CO">
                <a:noFill/>
              </a:rPr>
              <a:t> </a:t>
            </a:r>
          </a:p>
        </p:txBody>
      </p:sp>
      <p:pic>
        <p:nvPicPr>
          <p:cNvPr id="10" name="Imagen 7">
            <a:extLst>
              <a:ext uri="{FF2B5EF4-FFF2-40B4-BE49-F238E27FC236}">
                <a16:creationId xmlns:a16="http://schemas.microsoft.com/office/drawing/2014/main" id="{20AECE00-1D81-49ED-8AE6-D4F3223E83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905CD1E6-9761-4BE9-AD44-1482A6035C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2" name="Rectángulo 11">
            <a:extLst>
              <a:ext uri="{FF2B5EF4-FFF2-40B4-BE49-F238E27FC236}">
                <a16:creationId xmlns:a16="http://schemas.microsoft.com/office/drawing/2014/main" id="{30D86F78-BF10-4B86-8330-A20D30E686CF}"/>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3" name="CuadroTexto 7">
            <a:extLst>
              <a:ext uri="{FF2B5EF4-FFF2-40B4-BE49-F238E27FC236}">
                <a16:creationId xmlns:a16="http://schemas.microsoft.com/office/drawing/2014/main" id="{7B1B1DCE-7940-4455-A3C6-B48B3C1651BD}"/>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459DAA79-63B6-4617-B9AA-D6B640FFE0B0}"/>
              </a:ext>
            </a:extLst>
          </p:cNvPr>
          <p:cNvSpPr txBox="1"/>
          <p:nvPr/>
        </p:nvSpPr>
        <p:spPr>
          <a:xfrm>
            <a:off x="3614256" y="908081"/>
            <a:ext cx="7334250" cy="523220"/>
          </a:xfrm>
          <a:prstGeom prst="rect">
            <a:avLst/>
          </a:prstGeom>
          <a:noFill/>
        </p:spPr>
        <p:txBody>
          <a:bodyPr>
            <a:spAutoFit/>
          </a:bodyPr>
          <a:lstStyle/>
          <a:p>
            <a:pPr>
              <a:defRPr/>
            </a:pPr>
            <a:r>
              <a:rPr lang="es-ES" sz="2800" b="1" dirty="0">
                <a:solidFill>
                  <a:schemeClr val="tx1">
                    <a:lumMod val="50000"/>
                    <a:lumOff val="50000"/>
                  </a:schemeClr>
                </a:solidFill>
                <a:latin typeface="Lato Bold"/>
                <a:cs typeface="Lato Bold"/>
              </a:rPr>
              <a:t>Precio Mínimo de Venta</a:t>
            </a:r>
          </a:p>
        </p:txBody>
      </p:sp>
      <p:sp>
        <p:nvSpPr>
          <p:cNvPr id="8" name="Rectángulo 7">
            <a:extLst>
              <a:ext uri="{FF2B5EF4-FFF2-40B4-BE49-F238E27FC236}">
                <a16:creationId xmlns:a16="http://schemas.microsoft.com/office/drawing/2014/main" id="{39DB192A-FA3E-4000-AC76-9AD4E66E58A9}"/>
              </a:ext>
            </a:extLst>
          </p:cNvPr>
          <p:cNvSpPr/>
          <p:nvPr/>
        </p:nvSpPr>
        <p:spPr>
          <a:xfrm>
            <a:off x="1244915" y="1962189"/>
            <a:ext cx="10098946" cy="584775"/>
          </a:xfrm>
          <a:prstGeom prst="rect">
            <a:avLst/>
          </a:prstGeom>
        </p:spPr>
        <p:txBody>
          <a:bodyPr wrap="square">
            <a:spAutoFit/>
          </a:bodyPr>
          <a:lstStyle/>
          <a:p>
            <a:pPr>
              <a:defRPr/>
            </a:pPr>
            <a:r>
              <a:rPr lang="es-CO" sz="1600" dirty="0">
                <a:latin typeface="Arial Narrow" panose="020B0606020202030204" pitchFamily="34" charset="0"/>
                <a:ea typeface="Arial" panose="020B0604020202020204" pitchFamily="34" charset="0"/>
                <a:cs typeface="Times New Roman" panose="02020603050405020304" pitchFamily="18" charset="0"/>
              </a:rPr>
              <a:t>Una vez establecido el valor de X, la matriz de ingresos y costos mensuales permite establecer una tasa de descuento financiero, aplicado a aquellos activos susceptibles de comercialización. </a:t>
            </a:r>
            <a:endParaRPr lang="es-CO" sz="1600" dirty="0"/>
          </a:p>
        </p:txBody>
      </p:sp>
      <p:graphicFrame>
        <p:nvGraphicFramePr>
          <p:cNvPr id="9" name="Tabla 8">
            <a:extLst>
              <a:ext uri="{FF2B5EF4-FFF2-40B4-BE49-F238E27FC236}">
                <a16:creationId xmlns:a16="http://schemas.microsoft.com/office/drawing/2014/main" id="{6E6494BE-03EC-4CA4-AF28-2EFD5AED0840}"/>
              </a:ext>
            </a:extLst>
          </p:cNvPr>
          <p:cNvGraphicFramePr>
            <a:graphicFrameLocks noGrp="1"/>
          </p:cNvGraphicFramePr>
          <p:nvPr>
            <p:extLst>
              <p:ext uri="{D42A27DB-BD31-4B8C-83A1-F6EECF244321}">
                <p14:modId xmlns:p14="http://schemas.microsoft.com/office/powerpoint/2010/main" val="779035244"/>
              </p:ext>
            </p:extLst>
          </p:nvPr>
        </p:nvGraphicFramePr>
        <p:xfrm>
          <a:off x="3524251" y="2629048"/>
          <a:ext cx="4987924" cy="1706880"/>
        </p:xfrm>
        <a:graphic>
          <a:graphicData uri="http://schemas.openxmlformats.org/drawingml/2006/table">
            <a:tbl>
              <a:tblPr firstRow="1" firstCol="1" bandRow="1">
                <a:tableStyleId>{5C22544A-7EE6-4342-B048-85BDC9FD1C3A}</a:tableStyleId>
              </a:tblPr>
              <a:tblGrid>
                <a:gridCol w="2410068">
                  <a:extLst>
                    <a:ext uri="{9D8B030D-6E8A-4147-A177-3AD203B41FA5}">
                      <a16:colId xmlns:a16="http://schemas.microsoft.com/office/drawing/2014/main" val="20000"/>
                    </a:ext>
                  </a:extLst>
                </a:gridCol>
                <a:gridCol w="1214949">
                  <a:extLst>
                    <a:ext uri="{9D8B030D-6E8A-4147-A177-3AD203B41FA5}">
                      <a16:colId xmlns:a16="http://schemas.microsoft.com/office/drawing/2014/main" val="20001"/>
                    </a:ext>
                  </a:extLst>
                </a:gridCol>
                <a:gridCol w="1362907">
                  <a:extLst>
                    <a:ext uri="{9D8B030D-6E8A-4147-A177-3AD203B41FA5}">
                      <a16:colId xmlns:a16="http://schemas.microsoft.com/office/drawing/2014/main" val="20002"/>
                    </a:ext>
                  </a:extLst>
                </a:gridCol>
              </a:tblGrid>
              <a:tr h="187545">
                <a:tc>
                  <a:txBody>
                    <a:bodyPr/>
                    <a:lstStyle/>
                    <a:p>
                      <a:pPr algn="ctr"/>
                      <a:r>
                        <a:rPr lang="es-ES" sz="1400" dirty="0">
                          <a:effectLst/>
                        </a:rPr>
                        <a:t>Matriz de Ingresos y Costos</a:t>
                      </a:r>
                      <a:endParaRPr lang="es-CO" sz="1400" dirty="0">
                        <a:solidFill>
                          <a:schemeClr val="tx1"/>
                        </a:solidFill>
                        <a:effectLst/>
                        <a:latin typeface="Cambria" panose="02040503050406030204" pitchFamily="18" charset="0"/>
                      </a:endParaRPr>
                    </a:p>
                  </a:txBody>
                  <a:tcPr marL="33336" marR="33336" marT="0" marB="0" anchor="ctr"/>
                </a:tc>
                <a:tc gridSpan="2">
                  <a:txBody>
                    <a:bodyPr/>
                    <a:lstStyle/>
                    <a:p>
                      <a:pPr algn="ctr">
                        <a:spcAft>
                          <a:spcPts val="0"/>
                        </a:spcAft>
                      </a:pPr>
                      <a:r>
                        <a:rPr lang="es-ES" sz="1400" dirty="0">
                          <a:effectLst/>
                        </a:rPr>
                        <a:t>Diferencia entre Ingresos y Gastos</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hMerge="1">
                  <a:txBody>
                    <a:bodyPr/>
                    <a:lstStyle/>
                    <a:p>
                      <a:endParaRPr lang="es-CO"/>
                    </a:p>
                  </a:txBody>
                  <a:tcPr/>
                </a:tc>
                <a:extLst>
                  <a:ext uri="{0D108BD9-81ED-4DB2-BD59-A6C34878D82A}">
                    <a16:rowId xmlns:a16="http://schemas.microsoft.com/office/drawing/2014/main" val="10000"/>
                  </a:ext>
                </a:extLst>
              </a:tr>
              <a:tr h="187545">
                <a:tc>
                  <a:txBody>
                    <a:bodyPr/>
                    <a:lstStyle/>
                    <a:p>
                      <a:pPr algn="ctr"/>
                      <a:endParaRPr lang="es-CO" sz="1400" dirty="0">
                        <a:effectLst/>
                        <a:latin typeface="Cambria" panose="02040503050406030204" pitchFamily="18" charset="0"/>
                      </a:endParaRPr>
                    </a:p>
                  </a:txBody>
                  <a:tcPr marL="33336" marR="33336" marT="0" marB="0" anchor="ctr"/>
                </a:tc>
                <a:tc>
                  <a:txBody>
                    <a:bodyPr/>
                    <a:lstStyle/>
                    <a:p>
                      <a:pPr algn="ctr">
                        <a:spcAft>
                          <a:spcPts val="0"/>
                        </a:spcAft>
                      </a:pPr>
                      <a:r>
                        <a:rPr lang="es-ES" sz="1400">
                          <a:effectLst/>
                        </a:rPr>
                        <a:t>Positiva</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a:txBody>
                    <a:bodyPr/>
                    <a:lstStyle/>
                    <a:p>
                      <a:pPr algn="ctr">
                        <a:spcAft>
                          <a:spcPts val="0"/>
                        </a:spcAft>
                      </a:pPr>
                      <a:r>
                        <a:rPr lang="es-ES" sz="1400">
                          <a:effectLst/>
                        </a:rPr>
                        <a:t>Negativa</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extLst>
                  <a:ext uri="{0D108BD9-81ED-4DB2-BD59-A6C34878D82A}">
                    <a16:rowId xmlns:a16="http://schemas.microsoft.com/office/drawing/2014/main" val="10001"/>
                  </a:ext>
                </a:extLst>
              </a:tr>
              <a:tr h="187545">
                <a:tc>
                  <a:txBody>
                    <a:bodyPr/>
                    <a:lstStyle/>
                    <a:p>
                      <a:pPr algn="ctr">
                        <a:spcAft>
                          <a:spcPts val="0"/>
                        </a:spcAft>
                      </a:pPr>
                      <a:r>
                        <a:rPr lang="es-ES" sz="1400" dirty="0">
                          <a:effectLst/>
                        </a:rPr>
                        <a:t>Porcentaje del Avalúo Comercial (X)</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gridSpan="2">
                  <a:txBody>
                    <a:bodyPr/>
                    <a:lstStyle/>
                    <a:p>
                      <a:pPr algn="ctr">
                        <a:spcAft>
                          <a:spcPts val="0"/>
                        </a:spcAft>
                      </a:pPr>
                      <a:r>
                        <a:rPr lang="es-ES" sz="1400" dirty="0">
                          <a:effectLst/>
                        </a:rPr>
                        <a:t>Tasa de Descuento (TD)</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hMerge="1">
                  <a:txBody>
                    <a:bodyPr/>
                    <a:lstStyle/>
                    <a:p>
                      <a:endParaRPr lang="es-CO"/>
                    </a:p>
                  </a:txBody>
                  <a:tcPr/>
                </a:tc>
                <a:extLst>
                  <a:ext uri="{0D108BD9-81ED-4DB2-BD59-A6C34878D82A}">
                    <a16:rowId xmlns:a16="http://schemas.microsoft.com/office/drawing/2014/main" val="10002"/>
                  </a:ext>
                </a:extLst>
              </a:tr>
              <a:tr h="187545">
                <a:tc>
                  <a:txBody>
                    <a:bodyPr/>
                    <a:lstStyle/>
                    <a:p>
                      <a:pPr algn="ctr">
                        <a:spcAft>
                          <a:spcPts val="0"/>
                        </a:spcAft>
                      </a:pPr>
                      <a:r>
                        <a:rPr lang="es-ES" sz="1400" dirty="0">
                          <a:effectLst/>
                        </a:rPr>
                        <a:t>0,1 o Superior</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a:txBody>
                    <a:bodyPr/>
                    <a:lstStyle/>
                    <a:p>
                      <a:pPr algn="ctr">
                        <a:spcAft>
                          <a:spcPts val="0"/>
                        </a:spcAft>
                      </a:pPr>
                      <a:r>
                        <a:rPr lang="es-ES" sz="1400" dirty="0">
                          <a:effectLst/>
                        </a:rPr>
                        <a:t>0%</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a:txBody>
                    <a:bodyPr/>
                    <a:lstStyle/>
                    <a:p>
                      <a:pPr algn="ctr">
                        <a:spcAft>
                          <a:spcPts val="0"/>
                        </a:spcAft>
                      </a:pPr>
                      <a:r>
                        <a:rPr lang="es-ES" sz="1400">
                          <a:effectLst/>
                        </a:rPr>
                        <a:t>10%</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extLst>
                  <a:ext uri="{0D108BD9-81ED-4DB2-BD59-A6C34878D82A}">
                    <a16:rowId xmlns:a16="http://schemas.microsoft.com/office/drawing/2014/main" val="10003"/>
                  </a:ext>
                </a:extLst>
              </a:tr>
              <a:tr h="187545">
                <a:tc>
                  <a:txBody>
                    <a:bodyPr/>
                    <a:lstStyle/>
                    <a:p>
                      <a:pPr algn="ctr">
                        <a:spcAft>
                          <a:spcPts val="0"/>
                        </a:spcAft>
                      </a:pPr>
                      <a:r>
                        <a:rPr lang="es-ES" sz="1400" dirty="0">
                          <a:effectLst/>
                        </a:rPr>
                        <a:t>0,05 &lt; 0,1</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a:txBody>
                    <a:bodyPr/>
                    <a:lstStyle/>
                    <a:p>
                      <a:pPr algn="ctr">
                        <a:spcAft>
                          <a:spcPts val="0"/>
                        </a:spcAft>
                      </a:pPr>
                      <a:r>
                        <a:rPr lang="es-ES" sz="1400" dirty="0">
                          <a:effectLst/>
                        </a:rPr>
                        <a:t>2.5%</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a:txBody>
                    <a:bodyPr/>
                    <a:lstStyle/>
                    <a:p>
                      <a:pPr algn="ctr">
                        <a:spcAft>
                          <a:spcPts val="0"/>
                        </a:spcAft>
                      </a:pPr>
                      <a:r>
                        <a:rPr lang="es-ES" sz="1400" dirty="0">
                          <a:effectLst/>
                        </a:rPr>
                        <a:t>7.5%</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extLst>
                  <a:ext uri="{0D108BD9-81ED-4DB2-BD59-A6C34878D82A}">
                    <a16:rowId xmlns:a16="http://schemas.microsoft.com/office/drawing/2014/main" val="10004"/>
                  </a:ext>
                </a:extLst>
              </a:tr>
              <a:tr h="187545">
                <a:tc>
                  <a:txBody>
                    <a:bodyPr/>
                    <a:lstStyle/>
                    <a:p>
                      <a:pPr algn="ctr">
                        <a:spcAft>
                          <a:spcPts val="0"/>
                        </a:spcAft>
                      </a:pPr>
                      <a:r>
                        <a:rPr lang="es-ES" sz="1400" dirty="0">
                          <a:effectLst/>
                        </a:rPr>
                        <a:t>0,01 &lt; 0,05</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a:txBody>
                    <a:bodyPr/>
                    <a:lstStyle/>
                    <a:p>
                      <a:pPr algn="ctr">
                        <a:spcAft>
                          <a:spcPts val="0"/>
                        </a:spcAft>
                      </a:pPr>
                      <a:r>
                        <a:rPr lang="es-ES" sz="1400">
                          <a:effectLst/>
                        </a:rPr>
                        <a:t>5%</a:t>
                      </a:r>
                      <a:endParaRPr lang="es-CO" sz="140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a:txBody>
                    <a:bodyPr/>
                    <a:lstStyle/>
                    <a:p>
                      <a:pPr algn="ctr">
                        <a:spcAft>
                          <a:spcPts val="0"/>
                        </a:spcAft>
                      </a:pPr>
                      <a:r>
                        <a:rPr lang="es-ES" sz="1400" dirty="0">
                          <a:effectLst/>
                        </a:rPr>
                        <a:t>7.5%</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extLst>
                  <a:ext uri="{0D108BD9-81ED-4DB2-BD59-A6C34878D82A}">
                    <a16:rowId xmlns:a16="http://schemas.microsoft.com/office/drawing/2014/main" val="10005"/>
                  </a:ext>
                </a:extLst>
              </a:tr>
              <a:tr h="187545">
                <a:tc>
                  <a:txBody>
                    <a:bodyPr/>
                    <a:lstStyle/>
                    <a:p>
                      <a:pPr algn="ctr">
                        <a:spcAft>
                          <a:spcPts val="0"/>
                        </a:spcAft>
                      </a:pPr>
                      <a:r>
                        <a:rPr lang="es-ES" sz="1400" dirty="0">
                          <a:effectLst/>
                        </a:rPr>
                        <a:t>Menor a 0,01</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a:txBody>
                    <a:bodyPr/>
                    <a:lstStyle/>
                    <a:p>
                      <a:pPr algn="ctr">
                        <a:spcAft>
                          <a:spcPts val="0"/>
                        </a:spcAft>
                      </a:pPr>
                      <a:r>
                        <a:rPr lang="es-ES" sz="1400" dirty="0">
                          <a:effectLst/>
                        </a:rPr>
                        <a:t>7.5%</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tc>
                  <a:txBody>
                    <a:bodyPr/>
                    <a:lstStyle/>
                    <a:p>
                      <a:pPr algn="ctr">
                        <a:spcAft>
                          <a:spcPts val="0"/>
                        </a:spcAft>
                      </a:pPr>
                      <a:r>
                        <a:rPr lang="es-ES" sz="1400" dirty="0">
                          <a:effectLst/>
                        </a:rPr>
                        <a:t>7.5%</a:t>
                      </a:r>
                      <a:endParaRPr lang="es-CO" sz="1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33336" marR="33336" marT="0" marB="0" anchor="ctr"/>
                </a:tc>
                <a:extLst>
                  <a:ext uri="{0D108BD9-81ED-4DB2-BD59-A6C34878D82A}">
                    <a16:rowId xmlns:a16="http://schemas.microsoft.com/office/drawing/2014/main" val="10006"/>
                  </a:ext>
                </a:extLst>
              </a:tr>
            </a:tbl>
          </a:graphicData>
        </a:graphic>
      </p:graphicFrame>
      <p:sp>
        <p:nvSpPr>
          <p:cNvPr id="10" name="Rectángulo 9">
            <a:extLst>
              <a:ext uri="{FF2B5EF4-FFF2-40B4-BE49-F238E27FC236}">
                <a16:creationId xmlns:a16="http://schemas.microsoft.com/office/drawing/2014/main" id="{E19B2E4C-B3A8-4918-8BF2-D8C15444430C}"/>
              </a:ext>
            </a:extLst>
          </p:cNvPr>
          <p:cNvSpPr/>
          <p:nvPr/>
        </p:nvSpPr>
        <p:spPr>
          <a:xfrm>
            <a:off x="1298646" y="4385468"/>
            <a:ext cx="9819928" cy="338554"/>
          </a:xfrm>
          <a:prstGeom prst="rect">
            <a:avLst/>
          </a:prstGeom>
        </p:spPr>
        <p:txBody>
          <a:bodyPr wrap="square">
            <a:spAutoFit/>
          </a:bodyPr>
          <a:lstStyle/>
          <a:p>
            <a:pPr>
              <a:defRPr/>
            </a:pPr>
            <a:r>
              <a:rPr lang="es-CO" sz="1600" dirty="0">
                <a:latin typeface="Arial Narrow" panose="020B0606020202030204" pitchFamily="34" charset="0"/>
                <a:cs typeface="Times New Roman" panose="02020603050405020304" pitchFamily="18" charset="0"/>
              </a:rPr>
              <a:t>La matriz de ingresos y costos también se puede visualizar en un plano cartesiano, quedando de la siguiente forma:</a:t>
            </a:r>
            <a:endParaRPr lang="es-CO" sz="1600" dirty="0"/>
          </a:p>
        </p:txBody>
      </p:sp>
      <p:grpSp>
        <p:nvGrpSpPr>
          <p:cNvPr id="46121" name="Grupo 10">
            <a:extLst>
              <a:ext uri="{FF2B5EF4-FFF2-40B4-BE49-F238E27FC236}">
                <a16:creationId xmlns:a16="http://schemas.microsoft.com/office/drawing/2014/main" id="{D39E9B13-591B-4A31-A311-5C7F4F306285}"/>
              </a:ext>
            </a:extLst>
          </p:cNvPr>
          <p:cNvGrpSpPr>
            <a:grpSpLocks/>
          </p:cNvGrpSpPr>
          <p:nvPr/>
        </p:nvGrpSpPr>
        <p:grpSpPr bwMode="auto">
          <a:xfrm>
            <a:off x="2609369" y="4937749"/>
            <a:ext cx="7243763" cy="935037"/>
            <a:chOff x="1369998" y="4529603"/>
            <a:chExt cx="10145227" cy="1729973"/>
          </a:xfrm>
        </p:grpSpPr>
        <p:grpSp>
          <p:nvGrpSpPr>
            <p:cNvPr id="46122" name="Grupo 11">
              <a:extLst>
                <a:ext uri="{FF2B5EF4-FFF2-40B4-BE49-F238E27FC236}">
                  <a16:creationId xmlns:a16="http://schemas.microsoft.com/office/drawing/2014/main" id="{B3AE9895-1391-4A48-B446-A4A4E8C170A0}"/>
                </a:ext>
              </a:extLst>
            </p:cNvPr>
            <p:cNvGrpSpPr>
              <a:grpSpLocks/>
            </p:cNvGrpSpPr>
            <p:nvPr/>
          </p:nvGrpSpPr>
          <p:grpSpPr bwMode="auto">
            <a:xfrm>
              <a:off x="1369998" y="4529603"/>
              <a:ext cx="10145227" cy="1729973"/>
              <a:chOff x="1532784" y="5262004"/>
              <a:chExt cx="9570881" cy="1223713"/>
            </a:xfrm>
          </p:grpSpPr>
          <p:cxnSp>
            <p:nvCxnSpPr>
              <p:cNvPr id="14" name="Conector recto 13">
                <a:extLst>
                  <a:ext uri="{FF2B5EF4-FFF2-40B4-BE49-F238E27FC236}">
                    <a16:creationId xmlns:a16="http://schemas.microsoft.com/office/drawing/2014/main" id="{6C5F31DD-8ABA-466F-8168-ADD0D4073149}"/>
                  </a:ext>
                </a:extLst>
              </p:cNvPr>
              <p:cNvCxnSpPr/>
              <p:nvPr/>
            </p:nvCxnSpPr>
            <p:spPr>
              <a:xfrm>
                <a:off x="6140986" y="5764786"/>
                <a:ext cx="0" cy="1371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7B2861B7-6982-4087-BD90-805D35B027F6}"/>
                  </a:ext>
                </a:extLst>
              </p:cNvPr>
              <p:cNvCxnSpPr/>
              <p:nvPr/>
            </p:nvCxnSpPr>
            <p:spPr>
              <a:xfrm>
                <a:off x="5337644" y="5760631"/>
                <a:ext cx="0" cy="1371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A3475A39-1F9E-4197-9ABA-28E5C5865A79}"/>
                  </a:ext>
                </a:extLst>
              </p:cNvPr>
              <p:cNvCxnSpPr/>
              <p:nvPr/>
            </p:nvCxnSpPr>
            <p:spPr>
              <a:xfrm>
                <a:off x="4551083" y="5764786"/>
                <a:ext cx="0" cy="1371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F8636023-640E-40A2-A1E6-0C480B2040DC}"/>
                  </a:ext>
                </a:extLst>
              </p:cNvPr>
              <p:cNvCxnSpPr/>
              <p:nvPr/>
            </p:nvCxnSpPr>
            <p:spPr>
              <a:xfrm>
                <a:off x="3781301" y="5760631"/>
                <a:ext cx="0" cy="1371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128" name="Grupo 17">
                <a:extLst>
                  <a:ext uri="{FF2B5EF4-FFF2-40B4-BE49-F238E27FC236}">
                    <a16:creationId xmlns:a16="http://schemas.microsoft.com/office/drawing/2014/main" id="{6C4276B6-68E0-46F0-9384-99A51785EFEE}"/>
                  </a:ext>
                </a:extLst>
              </p:cNvPr>
              <p:cNvGrpSpPr>
                <a:grpSpLocks/>
              </p:cNvGrpSpPr>
              <p:nvPr/>
            </p:nvGrpSpPr>
            <p:grpSpPr bwMode="auto">
              <a:xfrm>
                <a:off x="1532784" y="5262004"/>
                <a:ext cx="9570881" cy="1223713"/>
                <a:chOff x="1129863" y="4462933"/>
                <a:chExt cx="9570881" cy="1223713"/>
              </a:xfrm>
            </p:grpSpPr>
            <p:grpSp>
              <p:nvGrpSpPr>
                <p:cNvPr id="46129" name="Grupo 18">
                  <a:extLst>
                    <a:ext uri="{FF2B5EF4-FFF2-40B4-BE49-F238E27FC236}">
                      <a16:creationId xmlns:a16="http://schemas.microsoft.com/office/drawing/2014/main" id="{FAED3533-DB51-4E7A-81F6-0B42E26D69A4}"/>
                    </a:ext>
                  </a:extLst>
                </p:cNvPr>
                <p:cNvGrpSpPr>
                  <a:grpSpLocks/>
                </p:cNvGrpSpPr>
                <p:nvPr/>
              </p:nvGrpSpPr>
              <p:grpSpPr bwMode="auto">
                <a:xfrm>
                  <a:off x="1129863" y="4462933"/>
                  <a:ext cx="9570881" cy="1223713"/>
                  <a:chOff x="1129863" y="4462933"/>
                  <a:chExt cx="9570881" cy="1223713"/>
                </a:xfrm>
              </p:grpSpPr>
              <p:grpSp>
                <p:nvGrpSpPr>
                  <p:cNvPr id="46138" name="Grupo 27">
                    <a:extLst>
                      <a:ext uri="{FF2B5EF4-FFF2-40B4-BE49-F238E27FC236}">
                        <a16:creationId xmlns:a16="http://schemas.microsoft.com/office/drawing/2014/main" id="{BC7F101B-ECFE-40E4-9CED-FF738E54C024}"/>
                      </a:ext>
                    </a:extLst>
                  </p:cNvPr>
                  <p:cNvGrpSpPr>
                    <a:grpSpLocks/>
                  </p:cNvGrpSpPr>
                  <p:nvPr/>
                </p:nvGrpSpPr>
                <p:grpSpPr bwMode="auto">
                  <a:xfrm>
                    <a:off x="1287244" y="4972801"/>
                    <a:ext cx="8121481" cy="713845"/>
                    <a:chOff x="1287244" y="4972801"/>
                    <a:chExt cx="8121481" cy="713845"/>
                  </a:xfrm>
                </p:grpSpPr>
                <p:grpSp>
                  <p:nvGrpSpPr>
                    <p:cNvPr id="46140" name="Grupo 29">
                      <a:extLst>
                        <a:ext uri="{FF2B5EF4-FFF2-40B4-BE49-F238E27FC236}">
                          <a16:creationId xmlns:a16="http://schemas.microsoft.com/office/drawing/2014/main" id="{691F84E7-2C34-4596-843B-B29C1A3E4056}"/>
                        </a:ext>
                      </a:extLst>
                    </p:cNvPr>
                    <p:cNvGrpSpPr>
                      <a:grpSpLocks/>
                    </p:cNvGrpSpPr>
                    <p:nvPr/>
                  </p:nvGrpSpPr>
                  <p:grpSpPr bwMode="auto">
                    <a:xfrm>
                      <a:off x="2693773" y="4972801"/>
                      <a:ext cx="5955957" cy="141314"/>
                      <a:chOff x="2308378" y="4709188"/>
                      <a:chExt cx="5955957" cy="141314"/>
                    </a:xfrm>
                  </p:grpSpPr>
                  <p:grpSp>
                    <p:nvGrpSpPr>
                      <p:cNvPr id="46142" name="Grupo 31">
                        <a:extLst>
                          <a:ext uri="{FF2B5EF4-FFF2-40B4-BE49-F238E27FC236}">
                            <a16:creationId xmlns:a16="http://schemas.microsoft.com/office/drawing/2014/main" id="{D6183753-D3D4-4E4F-BB8F-0CD4D7FFC6B8}"/>
                          </a:ext>
                        </a:extLst>
                      </p:cNvPr>
                      <p:cNvGrpSpPr>
                        <a:grpSpLocks/>
                      </p:cNvGrpSpPr>
                      <p:nvPr/>
                    </p:nvGrpSpPr>
                    <p:grpSpPr bwMode="auto">
                      <a:xfrm>
                        <a:off x="2308378" y="4709191"/>
                        <a:ext cx="5955957" cy="137192"/>
                        <a:chOff x="2308378" y="4717429"/>
                        <a:chExt cx="5955957" cy="137192"/>
                      </a:xfrm>
                    </p:grpSpPr>
                    <p:cxnSp>
                      <p:nvCxnSpPr>
                        <p:cNvPr id="36" name="Conector recto 35">
                          <a:extLst>
                            <a:ext uri="{FF2B5EF4-FFF2-40B4-BE49-F238E27FC236}">
                              <a16:creationId xmlns:a16="http://schemas.microsoft.com/office/drawing/2014/main" id="{6957DDDE-6391-466C-8559-1E11C2BDB8F2}"/>
                            </a:ext>
                          </a:extLst>
                        </p:cNvPr>
                        <p:cNvCxnSpPr/>
                        <p:nvPr/>
                      </p:nvCxnSpPr>
                      <p:spPr>
                        <a:xfrm>
                          <a:off x="2309201" y="4776825"/>
                          <a:ext cx="595479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250ACDC6-6D41-4579-A5EB-16C3601DFBD5}"/>
                            </a:ext>
                          </a:extLst>
                        </p:cNvPr>
                        <p:cNvCxnSpPr/>
                        <p:nvPr/>
                      </p:nvCxnSpPr>
                      <p:spPr>
                        <a:xfrm>
                          <a:off x="6097281" y="4716573"/>
                          <a:ext cx="0" cy="1371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6143" name="Grupo 32">
                        <a:extLst>
                          <a:ext uri="{FF2B5EF4-FFF2-40B4-BE49-F238E27FC236}">
                            <a16:creationId xmlns:a16="http://schemas.microsoft.com/office/drawing/2014/main" id="{698366F3-D0F0-47E7-8A5A-09BA6694E689}"/>
                          </a:ext>
                        </a:extLst>
                      </p:cNvPr>
                      <p:cNvGrpSpPr>
                        <a:grpSpLocks/>
                      </p:cNvGrpSpPr>
                      <p:nvPr/>
                    </p:nvGrpSpPr>
                    <p:grpSpPr bwMode="auto">
                      <a:xfrm>
                        <a:off x="6818852" y="4709188"/>
                        <a:ext cx="778474" cy="141314"/>
                        <a:chOff x="6818852" y="4709188"/>
                        <a:chExt cx="778474" cy="141314"/>
                      </a:xfrm>
                    </p:grpSpPr>
                    <p:cxnSp>
                      <p:nvCxnSpPr>
                        <p:cNvPr id="34" name="Conector recto 33">
                          <a:extLst>
                            <a:ext uri="{FF2B5EF4-FFF2-40B4-BE49-F238E27FC236}">
                              <a16:creationId xmlns:a16="http://schemas.microsoft.com/office/drawing/2014/main" id="{E044B4C5-AD4F-4129-AD74-0E16E4C87A69}"/>
                            </a:ext>
                          </a:extLst>
                        </p:cNvPr>
                        <p:cNvCxnSpPr/>
                        <p:nvPr/>
                      </p:nvCxnSpPr>
                      <p:spPr>
                        <a:xfrm>
                          <a:off x="6818820" y="4712490"/>
                          <a:ext cx="0" cy="1371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D705F04C-D214-425E-AFD1-6E9A2B6D4604}"/>
                            </a:ext>
                          </a:extLst>
                        </p:cNvPr>
                        <p:cNvCxnSpPr/>
                        <p:nvPr/>
                      </p:nvCxnSpPr>
                      <p:spPr>
                        <a:xfrm>
                          <a:off x="7596993" y="4708335"/>
                          <a:ext cx="0" cy="1371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1" name="Rectángulo 30">
                      <a:extLst>
                        <a:ext uri="{FF2B5EF4-FFF2-40B4-BE49-F238E27FC236}">
                          <a16:creationId xmlns:a16="http://schemas.microsoft.com/office/drawing/2014/main" id="{BB6F3CD8-FF0E-4BDE-AE0C-77DC8458846E}"/>
                        </a:ext>
                      </a:extLst>
                    </p:cNvPr>
                    <p:cNvSpPr/>
                    <p:nvPr/>
                  </p:nvSpPr>
                  <p:spPr>
                    <a:xfrm>
                      <a:off x="1287177" y="5142312"/>
                      <a:ext cx="8121510" cy="544334"/>
                    </a:xfrm>
                    <a:prstGeom prst="rect">
                      <a:avLst/>
                    </a:prstGeom>
                  </p:spPr>
                  <p:txBody>
                    <a:bodyPr>
                      <a:spAutoFit/>
                    </a:bodyPr>
                    <a:lstStyle/>
                    <a:p>
                      <a:pPr algn="just">
                        <a:defRPr/>
                      </a:pPr>
                      <a:r>
                        <a:rPr lang="es-ES" sz="1050" dirty="0">
                          <a:latin typeface="Arial Narrow" panose="020B0606020202030204" pitchFamily="34" charset="0"/>
                          <a:ea typeface="Arial" panose="020B0604020202020204" pitchFamily="34" charset="0"/>
                          <a:cs typeface="Times New Roman" panose="02020603050405020304" pitchFamily="18" charset="0"/>
                        </a:rPr>
                        <a:t>                   (Pérdidas)        0.1 %        0.05 %         0.01%          0            0.01%      0.05 %       0.1 %       (Ganancias)     	 </a:t>
                      </a:r>
                      <a:endParaRPr lang="es-CO" sz="1050" dirty="0"/>
                    </a:p>
                  </p:txBody>
                </p:sp>
              </p:grpSp>
              <p:sp>
                <p:nvSpPr>
                  <p:cNvPr id="29" name="Rectángulo 28">
                    <a:extLst>
                      <a:ext uri="{FF2B5EF4-FFF2-40B4-BE49-F238E27FC236}">
                        <a16:creationId xmlns:a16="http://schemas.microsoft.com/office/drawing/2014/main" id="{E463A45A-9E05-413D-9A05-EE70F8A30376}"/>
                      </a:ext>
                    </a:extLst>
                  </p:cNvPr>
                  <p:cNvSpPr/>
                  <p:nvPr/>
                </p:nvSpPr>
                <p:spPr>
                  <a:xfrm>
                    <a:off x="1129863" y="4462933"/>
                    <a:ext cx="9570881" cy="332418"/>
                  </a:xfrm>
                  <a:prstGeom prst="rect">
                    <a:avLst/>
                  </a:prstGeom>
                </p:spPr>
                <p:txBody>
                  <a:bodyPr>
                    <a:spAutoFit/>
                  </a:bodyPr>
                  <a:lstStyle/>
                  <a:p>
                    <a:pPr algn="just">
                      <a:defRPr/>
                    </a:pPr>
                    <a:r>
                      <a:rPr lang="es-ES" sz="1050" b="1" dirty="0">
                        <a:latin typeface="Arial Narrow" panose="020B0606020202030204" pitchFamily="34" charset="0"/>
                        <a:ea typeface="Arial" panose="020B0604020202020204" pitchFamily="34" charset="0"/>
                        <a:cs typeface="Times New Roman" panose="02020603050405020304" pitchFamily="18" charset="0"/>
                      </a:rPr>
                      <a:t>Descuento a aplicar:       10%            7.5%         7.5%            7.5%            7.5%         5%            2.5%           0 %</a:t>
                    </a:r>
                    <a:endParaRPr lang="es-CO" sz="1050" b="1" dirty="0"/>
                  </a:p>
                </p:txBody>
              </p:sp>
            </p:grpSp>
            <p:sp>
              <p:nvSpPr>
                <p:cNvPr id="20" name="Abrir llave 19">
                  <a:extLst>
                    <a:ext uri="{FF2B5EF4-FFF2-40B4-BE49-F238E27FC236}">
                      <a16:creationId xmlns:a16="http://schemas.microsoft.com/office/drawing/2014/main" id="{C6E2B74A-F910-4437-BA1A-8111083EBC5C}"/>
                    </a:ext>
                  </a:extLst>
                </p:cNvPr>
                <p:cNvSpPr/>
                <p:nvPr/>
              </p:nvSpPr>
              <p:spPr>
                <a:xfrm rot="5400000">
                  <a:off x="2971033" y="4585934"/>
                  <a:ext cx="128812" cy="568421"/>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sz="1050"/>
                </a:p>
              </p:txBody>
            </p:sp>
            <p:sp>
              <p:nvSpPr>
                <p:cNvPr id="21" name="Abrir llave 20">
                  <a:extLst>
                    <a:ext uri="{FF2B5EF4-FFF2-40B4-BE49-F238E27FC236}">
                      <a16:creationId xmlns:a16="http://schemas.microsoft.com/office/drawing/2014/main" id="{8101B91E-83D4-4854-8F66-A4FEA4CDFCAD}"/>
                    </a:ext>
                  </a:extLst>
                </p:cNvPr>
                <p:cNvSpPr/>
                <p:nvPr/>
              </p:nvSpPr>
              <p:spPr>
                <a:xfrm rot="5400000">
                  <a:off x="3740815" y="4590088"/>
                  <a:ext cx="128812" cy="568422"/>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sz="1050"/>
                </a:p>
              </p:txBody>
            </p:sp>
            <p:sp>
              <p:nvSpPr>
                <p:cNvPr id="22" name="Abrir llave 21">
                  <a:extLst>
                    <a:ext uri="{FF2B5EF4-FFF2-40B4-BE49-F238E27FC236}">
                      <a16:creationId xmlns:a16="http://schemas.microsoft.com/office/drawing/2014/main" id="{CA5A1F3F-C7F2-48D5-815B-AD3339B520DB}"/>
                    </a:ext>
                  </a:extLst>
                </p:cNvPr>
                <p:cNvSpPr/>
                <p:nvPr/>
              </p:nvSpPr>
              <p:spPr>
                <a:xfrm rot="5400000">
                  <a:off x="4428794" y="4594244"/>
                  <a:ext cx="128812" cy="568422"/>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sz="1050"/>
                </a:p>
              </p:txBody>
            </p:sp>
            <p:sp>
              <p:nvSpPr>
                <p:cNvPr id="23" name="Abrir llave 22">
                  <a:extLst>
                    <a:ext uri="{FF2B5EF4-FFF2-40B4-BE49-F238E27FC236}">
                      <a16:creationId xmlns:a16="http://schemas.microsoft.com/office/drawing/2014/main" id="{EAF2249C-7E24-4887-B3DB-17106B54F2CC}"/>
                    </a:ext>
                  </a:extLst>
                </p:cNvPr>
                <p:cNvSpPr/>
                <p:nvPr/>
              </p:nvSpPr>
              <p:spPr>
                <a:xfrm rot="5400000">
                  <a:off x="5295060" y="4583857"/>
                  <a:ext cx="128812" cy="568421"/>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sz="1050"/>
                </a:p>
              </p:txBody>
            </p:sp>
            <p:sp>
              <p:nvSpPr>
                <p:cNvPr id="24" name="Abrir llave 23">
                  <a:extLst>
                    <a:ext uri="{FF2B5EF4-FFF2-40B4-BE49-F238E27FC236}">
                      <a16:creationId xmlns:a16="http://schemas.microsoft.com/office/drawing/2014/main" id="{F7C0BA82-A443-4626-9E5F-0677BEB3D733}"/>
                    </a:ext>
                  </a:extLst>
                </p:cNvPr>
                <p:cNvSpPr/>
                <p:nvPr/>
              </p:nvSpPr>
              <p:spPr>
                <a:xfrm rot="5400000">
                  <a:off x="6064842" y="4573467"/>
                  <a:ext cx="128812" cy="568422"/>
                </a:xfrm>
                <a:prstGeom prst="leftBrace">
                  <a:avLst/>
                </a:prstGeom>
                <a:ln w="190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sz="1050"/>
                </a:p>
              </p:txBody>
            </p:sp>
            <p:sp>
              <p:nvSpPr>
                <p:cNvPr id="25" name="Abrir llave 24">
                  <a:extLst>
                    <a:ext uri="{FF2B5EF4-FFF2-40B4-BE49-F238E27FC236}">
                      <a16:creationId xmlns:a16="http://schemas.microsoft.com/office/drawing/2014/main" id="{2E0245C5-7576-494C-8AF3-5DD46F0140AF}"/>
                    </a:ext>
                  </a:extLst>
                </p:cNvPr>
                <p:cNvSpPr/>
                <p:nvPr/>
              </p:nvSpPr>
              <p:spPr>
                <a:xfrm rot="5400000">
                  <a:off x="6752821" y="4569312"/>
                  <a:ext cx="128812" cy="568422"/>
                </a:xfrm>
                <a:prstGeom prst="leftBrace">
                  <a:avLst/>
                </a:prstGeom>
                <a:ln w="190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sz="1050"/>
                </a:p>
              </p:txBody>
            </p:sp>
            <p:sp>
              <p:nvSpPr>
                <p:cNvPr id="26" name="Abrir llave 25">
                  <a:extLst>
                    <a:ext uri="{FF2B5EF4-FFF2-40B4-BE49-F238E27FC236}">
                      <a16:creationId xmlns:a16="http://schemas.microsoft.com/office/drawing/2014/main" id="{3B871B07-BB3B-4951-86A4-256A2D353A33}"/>
                    </a:ext>
                  </a:extLst>
                </p:cNvPr>
                <p:cNvSpPr/>
                <p:nvPr/>
              </p:nvSpPr>
              <p:spPr>
                <a:xfrm rot="5400000">
                  <a:off x="7523651" y="4557877"/>
                  <a:ext cx="128812" cy="570519"/>
                </a:xfrm>
                <a:prstGeom prst="leftBrace">
                  <a:avLst/>
                </a:prstGeom>
                <a:ln w="190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sz="1050"/>
                </a:p>
              </p:txBody>
            </p:sp>
            <p:sp>
              <p:nvSpPr>
                <p:cNvPr id="27" name="Abrir llave 26">
                  <a:extLst>
                    <a:ext uri="{FF2B5EF4-FFF2-40B4-BE49-F238E27FC236}">
                      <a16:creationId xmlns:a16="http://schemas.microsoft.com/office/drawing/2014/main" id="{F33E5AFC-3A13-4B5D-8F97-E0BAA0C2EBE6}"/>
                    </a:ext>
                  </a:extLst>
                </p:cNvPr>
                <p:cNvSpPr/>
                <p:nvPr/>
              </p:nvSpPr>
              <p:spPr>
                <a:xfrm rot="5400000">
                  <a:off x="8212680" y="4548536"/>
                  <a:ext cx="128812" cy="568422"/>
                </a:xfrm>
                <a:prstGeom prst="leftBrace">
                  <a:avLst/>
                </a:prstGeom>
                <a:ln w="190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CO" sz="1050"/>
                </a:p>
              </p:txBody>
            </p:sp>
          </p:grpSp>
        </p:grpSp>
        <p:sp>
          <p:nvSpPr>
            <p:cNvPr id="13" name="Rectángulo 12">
              <a:extLst>
                <a:ext uri="{FF2B5EF4-FFF2-40B4-BE49-F238E27FC236}">
                  <a16:creationId xmlns:a16="http://schemas.microsoft.com/office/drawing/2014/main" id="{F3F22E97-6524-469C-9E3F-9C65449A031F}"/>
                </a:ext>
              </a:extLst>
            </p:cNvPr>
            <p:cNvSpPr/>
            <p:nvPr/>
          </p:nvSpPr>
          <p:spPr>
            <a:xfrm>
              <a:off x="2652882" y="5164025"/>
              <a:ext cx="451343" cy="469942"/>
            </a:xfrm>
            <a:prstGeom prst="rect">
              <a:avLst/>
            </a:prstGeom>
          </p:spPr>
          <p:txBody>
            <a:bodyPr wrap="none">
              <a:spAutoFit/>
            </a:bodyPr>
            <a:lstStyle/>
            <a:p>
              <a:pPr>
                <a:defRPr/>
              </a:pPr>
              <a:r>
                <a:rPr lang="es-ES" sz="1050" b="1" dirty="0">
                  <a:latin typeface="Arial Narrow" panose="020B0606020202030204" pitchFamily="34" charset="0"/>
                  <a:cs typeface="Times New Roman" panose="02020603050405020304" pitchFamily="18" charset="0"/>
                </a:rPr>
                <a:t>X=</a:t>
              </a:r>
              <a:endParaRPr lang="es-CO" sz="1050" b="1" dirty="0"/>
            </a:p>
          </p:txBody>
        </p:sp>
      </p:grpSp>
      <p:pic>
        <p:nvPicPr>
          <p:cNvPr id="38" name="Imagen 7">
            <a:extLst>
              <a:ext uri="{FF2B5EF4-FFF2-40B4-BE49-F238E27FC236}">
                <a16:creationId xmlns:a16="http://schemas.microsoft.com/office/drawing/2014/main" id="{D866DE28-9444-4BD1-A355-A1F493165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39" name="Imagen 5">
            <a:extLst>
              <a:ext uri="{FF2B5EF4-FFF2-40B4-BE49-F238E27FC236}">
                <a16:creationId xmlns:a16="http://schemas.microsoft.com/office/drawing/2014/main" id="{55973F70-75E8-40B0-97FA-71696BF88B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40" name="Rectángulo 39">
            <a:extLst>
              <a:ext uri="{FF2B5EF4-FFF2-40B4-BE49-F238E27FC236}">
                <a16:creationId xmlns:a16="http://schemas.microsoft.com/office/drawing/2014/main" id="{762B0C35-58F4-499A-A3AD-AF31DF9D75D1}"/>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41" name="CuadroTexto 7">
            <a:extLst>
              <a:ext uri="{FF2B5EF4-FFF2-40B4-BE49-F238E27FC236}">
                <a16:creationId xmlns:a16="http://schemas.microsoft.com/office/drawing/2014/main" id="{8BCFBFB7-DEF7-48AD-96C6-1733245B20DE}"/>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CuadroTexto 6">
            <a:extLst>
              <a:ext uri="{FF2B5EF4-FFF2-40B4-BE49-F238E27FC236}">
                <a16:creationId xmlns:a16="http://schemas.microsoft.com/office/drawing/2014/main" id="{94EE60E6-E00A-4BB7-837E-843121EECA0D}"/>
              </a:ext>
            </a:extLst>
          </p:cNvPr>
          <p:cNvSpPr txBox="1">
            <a:spLocks noChangeArrowheads="1"/>
          </p:cNvSpPr>
          <p:nvPr/>
        </p:nvSpPr>
        <p:spPr bwMode="auto">
          <a:xfrm>
            <a:off x="2667000" y="1839914"/>
            <a:ext cx="685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3600" b="1" dirty="0">
                <a:solidFill>
                  <a:srgbClr val="000A8B"/>
                </a:solidFill>
              </a:rPr>
              <a:t>Análisis Costo Beneficio </a:t>
            </a:r>
          </a:p>
        </p:txBody>
      </p:sp>
      <p:sp>
        <p:nvSpPr>
          <p:cNvPr id="8" name="Rectángulo 7">
            <a:extLst>
              <a:ext uri="{FF2B5EF4-FFF2-40B4-BE49-F238E27FC236}">
                <a16:creationId xmlns:a16="http://schemas.microsoft.com/office/drawing/2014/main" id="{7393CD66-93E9-4B66-A80F-9C0D4EF80854}"/>
              </a:ext>
            </a:extLst>
          </p:cNvPr>
          <p:cNvSpPr/>
          <p:nvPr/>
        </p:nvSpPr>
        <p:spPr>
          <a:xfrm>
            <a:off x="1219200" y="2925763"/>
            <a:ext cx="9780104" cy="1569660"/>
          </a:xfrm>
          <a:prstGeom prst="rect">
            <a:avLst/>
          </a:prstGeom>
        </p:spPr>
        <p:txBody>
          <a:bodyPr wrap="square">
            <a:spAutoFit/>
          </a:bodyPr>
          <a:lstStyle/>
          <a:p>
            <a:pPr algn="just">
              <a:defRPr/>
            </a:pPr>
            <a:r>
              <a:rPr lang="es-ES" sz="2400" dirty="0">
                <a:latin typeface="Arial Narrow" panose="020B0606020202030204" pitchFamily="34" charset="0"/>
              </a:rPr>
              <a:t>Consiste en el análisis de la relación que existe entre los costos y beneficios asociados a un proyecto de inversión. Al realizar un análisis Costo-Beneficio, se hace una evaluación comparativa de todos los beneficios que usted anticipa de su proyecto y todos los costos de introducir, realizar y apoyar los cambios derivados del proyecto.</a:t>
            </a:r>
          </a:p>
        </p:txBody>
      </p:sp>
      <p:pic>
        <p:nvPicPr>
          <p:cNvPr id="9" name="Imagen 7">
            <a:extLst>
              <a:ext uri="{FF2B5EF4-FFF2-40B4-BE49-F238E27FC236}">
                <a16:creationId xmlns:a16="http://schemas.microsoft.com/office/drawing/2014/main" id="{AC3ABFBF-7240-40AF-9CF5-60BDC8A620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5633E3A9-0411-47EB-82D8-275D6B3C62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1" name="Rectángulo 10">
            <a:extLst>
              <a:ext uri="{FF2B5EF4-FFF2-40B4-BE49-F238E27FC236}">
                <a16:creationId xmlns:a16="http://schemas.microsoft.com/office/drawing/2014/main" id="{398DF384-0481-4E32-8F23-387B9461A48B}"/>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2" name="CuadroTexto 7">
            <a:extLst>
              <a:ext uri="{FF2B5EF4-FFF2-40B4-BE49-F238E27FC236}">
                <a16:creationId xmlns:a16="http://schemas.microsoft.com/office/drawing/2014/main" id="{6772F736-13D9-45D7-89DC-255489CF2716}"/>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CuadroTexto 6">
            <a:extLst>
              <a:ext uri="{FF2B5EF4-FFF2-40B4-BE49-F238E27FC236}">
                <a16:creationId xmlns:a16="http://schemas.microsoft.com/office/drawing/2014/main" id="{B7B80365-5C6F-41D4-A27F-95BD3492E57B}"/>
              </a:ext>
            </a:extLst>
          </p:cNvPr>
          <p:cNvSpPr txBox="1">
            <a:spLocks noChangeArrowheads="1"/>
          </p:cNvSpPr>
          <p:nvPr/>
        </p:nvSpPr>
        <p:spPr bwMode="auto">
          <a:xfrm>
            <a:off x="2667000" y="1933575"/>
            <a:ext cx="685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3600" b="1">
                <a:solidFill>
                  <a:srgbClr val="000A8B"/>
                </a:solidFill>
                <a:latin typeface="Arial Narrow" panose="020B0606020202030204" pitchFamily="34" charset="0"/>
              </a:rPr>
              <a:t>Qué </a:t>
            </a:r>
            <a:r>
              <a:rPr lang="es-ES" altLang="es-CO" sz="3600" b="1" dirty="0">
                <a:solidFill>
                  <a:srgbClr val="000A8B"/>
                </a:solidFill>
                <a:latin typeface="Arial Narrow" panose="020B0606020202030204" pitchFamily="34" charset="0"/>
              </a:rPr>
              <a:t>se plantea?</a:t>
            </a:r>
          </a:p>
        </p:txBody>
      </p:sp>
      <p:sp>
        <p:nvSpPr>
          <p:cNvPr id="8" name="Rectángulo 7">
            <a:extLst>
              <a:ext uri="{FF2B5EF4-FFF2-40B4-BE49-F238E27FC236}">
                <a16:creationId xmlns:a16="http://schemas.microsoft.com/office/drawing/2014/main" id="{BA55793E-75FF-42DE-B28F-4A4AEED2DAC0}"/>
              </a:ext>
            </a:extLst>
          </p:cNvPr>
          <p:cNvSpPr/>
          <p:nvPr/>
        </p:nvSpPr>
        <p:spPr>
          <a:xfrm>
            <a:off x="1007165" y="2925763"/>
            <a:ext cx="9899374" cy="1569660"/>
          </a:xfrm>
          <a:prstGeom prst="rect">
            <a:avLst/>
          </a:prstGeom>
        </p:spPr>
        <p:txBody>
          <a:bodyPr wrap="square">
            <a:spAutoFit/>
          </a:bodyPr>
          <a:lstStyle/>
          <a:p>
            <a:pPr algn="just">
              <a:defRPr/>
            </a:pPr>
            <a:r>
              <a:rPr lang="es-CO" sz="2400" dirty="0">
                <a:latin typeface="Arial Narrow" panose="020B0606020202030204" pitchFamily="34" charset="0"/>
              </a:rPr>
              <a:t>La relación costo-beneficio constituye una razón lógica para evaluar la conveniencia de establecer la decisión entre vender o </a:t>
            </a:r>
            <a:r>
              <a:rPr lang="es-CO" sz="2400" dirty="0" err="1">
                <a:latin typeface="Arial Narrow" panose="020B0606020202030204" pitchFamily="34" charset="0"/>
              </a:rPr>
              <a:t>chatarrizar</a:t>
            </a:r>
            <a:r>
              <a:rPr lang="es-CO" sz="2400" dirty="0">
                <a:latin typeface="Arial Narrow" panose="020B0606020202030204" pitchFamily="34" charset="0"/>
              </a:rPr>
              <a:t> un medio de transporte, dado los gastos administrativos y los costos operativos respecto al Precio Mínimo de Venta del activo.</a:t>
            </a:r>
          </a:p>
        </p:txBody>
      </p:sp>
      <p:pic>
        <p:nvPicPr>
          <p:cNvPr id="9" name="Imagen 7">
            <a:extLst>
              <a:ext uri="{FF2B5EF4-FFF2-40B4-BE49-F238E27FC236}">
                <a16:creationId xmlns:a16="http://schemas.microsoft.com/office/drawing/2014/main" id="{A766ADB1-B244-409F-9949-FA68D2D39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BBC83F66-8437-4E59-8E93-B07E2CFAD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1" name="Rectángulo 10">
            <a:extLst>
              <a:ext uri="{FF2B5EF4-FFF2-40B4-BE49-F238E27FC236}">
                <a16:creationId xmlns:a16="http://schemas.microsoft.com/office/drawing/2014/main" id="{BF4E7648-9359-4BAA-A1B1-96EBB519991B}"/>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2" name="CuadroTexto 7">
            <a:extLst>
              <a:ext uri="{FF2B5EF4-FFF2-40B4-BE49-F238E27FC236}">
                <a16:creationId xmlns:a16="http://schemas.microsoft.com/office/drawing/2014/main" id="{8A6D489E-9636-43A2-B663-21BA56BB8900}"/>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CuadroTexto 6">
            <a:extLst>
              <a:ext uri="{FF2B5EF4-FFF2-40B4-BE49-F238E27FC236}">
                <a16:creationId xmlns:a16="http://schemas.microsoft.com/office/drawing/2014/main" id="{AB19CA73-879A-473D-91AE-47435149AF74}"/>
              </a:ext>
            </a:extLst>
          </p:cNvPr>
          <p:cNvSpPr txBox="1">
            <a:spLocks noChangeArrowheads="1"/>
          </p:cNvSpPr>
          <p:nvPr/>
        </p:nvSpPr>
        <p:spPr bwMode="auto">
          <a:xfrm>
            <a:off x="1819275" y="1552576"/>
            <a:ext cx="88519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endParaRPr lang="es-ES" altLang="es-CO" sz="2100" dirty="0">
              <a:solidFill>
                <a:srgbClr val="002060"/>
              </a:solidFill>
            </a:endParaRPr>
          </a:p>
          <a:p>
            <a:pPr algn="ctr"/>
            <a:endParaRPr lang="es-ES" altLang="es-CO" sz="900" dirty="0">
              <a:solidFill>
                <a:srgbClr val="000A8B"/>
              </a:solidFill>
            </a:endParaRPr>
          </a:p>
          <a:p>
            <a:r>
              <a:rPr lang="es-CO" altLang="es-CO" dirty="0">
                <a:latin typeface="Arial Narrow" panose="020B0606020202030204" pitchFamily="34" charset="0"/>
              </a:rPr>
              <a:t>Se deben calcular y comparar el valor los ingresos netos que obtendrá la entidad en cada escenario.</a:t>
            </a:r>
            <a:endParaRPr lang="es-CO" altLang="es-CO" sz="1200" dirty="0"/>
          </a:p>
        </p:txBody>
      </p:sp>
      <p:sp>
        <p:nvSpPr>
          <p:cNvPr id="8" name="CuadroTexto 7">
            <a:extLst>
              <a:ext uri="{FF2B5EF4-FFF2-40B4-BE49-F238E27FC236}">
                <a16:creationId xmlns:a16="http://schemas.microsoft.com/office/drawing/2014/main" id="{D7E82C62-8971-4FFB-8640-0010052E5941}"/>
              </a:ext>
            </a:extLst>
          </p:cNvPr>
          <p:cNvSpPr txBox="1"/>
          <p:nvPr/>
        </p:nvSpPr>
        <p:spPr>
          <a:xfrm>
            <a:off x="2713039" y="2614613"/>
            <a:ext cx="6351587" cy="576262"/>
          </a:xfrm>
          <a:prstGeom prst="rect">
            <a:avLst/>
          </a:prstGeom>
          <a:noFill/>
        </p:spPr>
        <p:txBody>
          <a:bodyPr>
            <a:spAutoFit/>
          </a:bodyPr>
          <a:lstStyle/>
          <a:p>
            <a:pPr algn="just">
              <a:defRPr/>
            </a:pPr>
            <a:r>
              <a:rPr lang="es-CO" sz="1050" b="1" i="1" u="sng" dirty="0"/>
              <a:t>Precio Mínimo de Venta (PMV)</a:t>
            </a:r>
            <a:r>
              <a:rPr lang="es-CO" sz="1050" b="1" i="1" dirty="0"/>
              <a:t>:</a:t>
            </a:r>
            <a:r>
              <a:rPr lang="es-CO" sz="1050" b="1" dirty="0"/>
              <a:t> </a:t>
            </a:r>
            <a:r>
              <a:rPr lang="es-CO" sz="1050" dirty="0"/>
              <a:t>Se calcula de acuerdo a la Resolución 1360 del 12 de diciembre de 2016 por medio de la cual se adoptan los parámetros y fórmulas del precio mínimo de venta en la Metodología de Administración de los Bienes del FRISCO.</a:t>
            </a:r>
            <a:endParaRPr lang="es-CO" sz="1350" dirty="0"/>
          </a:p>
        </p:txBody>
      </p:sp>
      <p:sp>
        <p:nvSpPr>
          <p:cNvPr id="9" name="Flecha: cheurón 8">
            <a:extLst>
              <a:ext uri="{FF2B5EF4-FFF2-40B4-BE49-F238E27FC236}">
                <a16:creationId xmlns:a16="http://schemas.microsoft.com/office/drawing/2014/main" id="{35AEA2C5-03F8-4699-8EF7-166892256BC8}"/>
              </a:ext>
            </a:extLst>
          </p:cNvPr>
          <p:cNvSpPr/>
          <p:nvPr/>
        </p:nvSpPr>
        <p:spPr>
          <a:xfrm>
            <a:off x="2513014" y="2687638"/>
            <a:ext cx="211137" cy="373062"/>
          </a:xfrm>
          <a:prstGeom prst="chevron">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sz="2400" b="1"/>
          </a:p>
        </p:txBody>
      </p:sp>
      <p:sp>
        <p:nvSpPr>
          <p:cNvPr id="10" name="Flecha: cheurón 9">
            <a:extLst>
              <a:ext uri="{FF2B5EF4-FFF2-40B4-BE49-F238E27FC236}">
                <a16:creationId xmlns:a16="http://schemas.microsoft.com/office/drawing/2014/main" id="{128C38CA-8F37-4452-89CA-29791C3522EE}"/>
              </a:ext>
            </a:extLst>
          </p:cNvPr>
          <p:cNvSpPr/>
          <p:nvPr/>
        </p:nvSpPr>
        <p:spPr>
          <a:xfrm rot="10800000">
            <a:off x="9053514" y="2687638"/>
            <a:ext cx="211137" cy="373062"/>
          </a:xfrm>
          <a:prstGeom prst="chevron">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sz="2400" b="1"/>
          </a:p>
        </p:txBody>
      </p:sp>
      <p:sp>
        <p:nvSpPr>
          <p:cNvPr id="49161" name="CuadroTexto 10">
            <a:extLst>
              <a:ext uri="{FF2B5EF4-FFF2-40B4-BE49-F238E27FC236}">
                <a16:creationId xmlns:a16="http://schemas.microsoft.com/office/drawing/2014/main" id="{00BC385C-DE2F-4114-9439-1339C0C5CF5F}"/>
              </a:ext>
            </a:extLst>
          </p:cNvPr>
          <p:cNvSpPr txBox="1">
            <a:spLocks noChangeArrowheads="1"/>
          </p:cNvSpPr>
          <p:nvPr/>
        </p:nvSpPr>
        <p:spPr bwMode="auto">
          <a:xfrm>
            <a:off x="5294314" y="1389064"/>
            <a:ext cx="19018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CO" altLang="es-CO" sz="3000" b="1">
                <a:solidFill>
                  <a:srgbClr val="000A8B"/>
                </a:solidFill>
                <a:latin typeface="Arial Narrow" panose="020B0606020202030204" pitchFamily="34" charset="0"/>
              </a:rPr>
              <a:t>Análisis</a:t>
            </a:r>
          </a:p>
        </p:txBody>
      </p:sp>
      <p:sp>
        <p:nvSpPr>
          <p:cNvPr id="12" name="Rectángulo 11">
            <a:extLst>
              <a:ext uri="{FF2B5EF4-FFF2-40B4-BE49-F238E27FC236}">
                <a16:creationId xmlns:a16="http://schemas.microsoft.com/office/drawing/2014/main" id="{0A6E03BB-68E6-45FB-991C-C59A824F10F3}"/>
              </a:ext>
            </a:extLst>
          </p:cNvPr>
          <p:cNvSpPr>
            <a:spLocks noRot="1" noChangeAspect="1" noMove="1" noResize="1" noEditPoints="1" noAdjustHandles="1" noChangeArrowheads="1" noChangeShapeType="1" noTextEdit="1"/>
          </p:cNvSpPr>
          <p:nvPr/>
        </p:nvSpPr>
        <p:spPr>
          <a:xfrm>
            <a:off x="3936157" y="3954387"/>
            <a:ext cx="3905736" cy="1126270"/>
          </a:xfrm>
          <a:prstGeom prst="rect">
            <a:avLst/>
          </a:prstGeom>
          <a:blipFill>
            <a:blip r:embed="rId2"/>
            <a:stretch>
              <a:fillRect r="-625" b="-5435"/>
            </a:stretch>
          </a:blipFill>
        </p:spPr>
        <p:txBody>
          <a:bodyPr/>
          <a:lstStyle/>
          <a:p>
            <a:pPr>
              <a:defRPr/>
            </a:pPr>
            <a:r>
              <a:rPr lang="es-CO">
                <a:noFill/>
              </a:rPr>
              <a:t> </a:t>
            </a:r>
          </a:p>
        </p:txBody>
      </p:sp>
      <p:sp>
        <p:nvSpPr>
          <p:cNvPr id="13" name="Rectángulo 12">
            <a:extLst>
              <a:ext uri="{FF2B5EF4-FFF2-40B4-BE49-F238E27FC236}">
                <a16:creationId xmlns:a16="http://schemas.microsoft.com/office/drawing/2014/main" id="{DCC691E2-20A3-482F-B6AD-D8A0ACE63A0E}"/>
              </a:ext>
            </a:extLst>
          </p:cNvPr>
          <p:cNvSpPr/>
          <p:nvPr/>
        </p:nvSpPr>
        <p:spPr>
          <a:xfrm>
            <a:off x="2298700" y="5197476"/>
            <a:ext cx="7594600" cy="322263"/>
          </a:xfrm>
          <a:prstGeom prst="rect">
            <a:avLst/>
          </a:prstGeom>
          <a:solidFill>
            <a:schemeClr val="bg1">
              <a:lumMod val="85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s-CO" sz="1350" b="1" dirty="0">
                <a:solidFill>
                  <a:schemeClr val="tx1"/>
                </a:solidFill>
                <a:sym typeface="Wingdings" panose="05000000000000000000" pitchFamily="2" charset="2"/>
              </a:rPr>
              <a:t>Supuesto: </a:t>
            </a:r>
            <a:r>
              <a:rPr lang="es-CO" sz="1350" dirty="0">
                <a:solidFill>
                  <a:schemeClr val="tx1"/>
                </a:solidFill>
                <a:sym typeface="Wingdings" panose="05000000000000000000" pitchFamily="2" charset="2"/>
              </a:rPr>
              <a:t>si el costo de oportunidad no es significativo, la entidad elegirá la chatarrización del activo.</a:t>
            </a:r>
            <a:endParaRPr lang="es-CO" sz="1350" dirty="0"/>
          </a:p>
        </p:txBody>
      </p:sp>
      <p:sp>
        <p:nvSpPr>
          <p:cNvPr id="14" name="CuadroTexto 13">
            <a:extLst>
              <a:ext uri="{FF2B5EF4-FFF2-40B4-BE49-F238E27FC236}">
                <a16:creationId xmlns:a16="http://schemas.microsoft.com/office/drawing/2014/main" id="{F0BD7204-A9E0-4F07-B777-0801DA33FC83}"/>
              </a:ext>
            </a:extLst>
          </p:cNvPr>
          <p:cNvSpPr txBox="1"/>
          <p:nvPr/>
        </p:nvSpPr>
        <p:spPr>
          <a:xfrm>
            <a:off x="2713039" y="3308351"/>
            <a:ext cx="6351587" cy="576263"/>
          </a:xfrm>
          <a:prstGeom prst="rect">
            <a:avLst/>
          </a:prstGeom>
          <a:noFill/>
        </p:spPr>
        <p:txBody>
          <a:bodyPr>
            <a:spAutoFit/>
          </a:bodyPr>
          <a:lstStyle/>
          <a:p>
            <a:pPr algn="just">
              <a:defRPr/>
            </a:pPr>
            <a:r>
              <a:rPr lang="es-CO" sz="1050" b="1" i="1" u="sng" dirty="0"/>
              <a:t>Chatarrización</a:t>
            </a:r>
            <a:r>
              <a:rPr lang="es-CO" sz="1050" b="1" i="1" dirty="0"/>
              <a:t>:</a:t>
            </a:r>
            <a:r>
              <a:rPr lang="es-CO" sz="1050" b="1" dirty="0"/>
              <a:t> </a:t>
            </a:r>
            <a:r>
              <a:rPr lang="es-CO" sz="1050" dirty="0"/>
              <a:t>La decisión de </a:t>
            </a:r>
            <a:r>
              <a:rPr lang="es-CO" sz="1050" dirty="0" err="1"/>
              <a:t>chatarrizar</a:t>
            </a:r>
            <a:r>
              <a:rPr lang="es-CO" sz="1050" dirty="0"/>
              <a:t> el medio de transporte se debe calcular del valor del margen de pasivos, los costos operativos, los gastos administrativos y  la pretensión del margen de ganancia por la venta del activo.</a:t>
            </a:r>
            <a:endParaRPr lang="es-CO" sz="1350" dirty="0"/>
          </a:p>
        </p:txBody>
      </p:sp>
      <p:sp>
        <p:nvSpPr>
          <p:cNvPr id="15" name="Flecha: cheurón 14">
            <a:extLst>
              <a:ext uri="{FF2B5EF4-FFF2-40B4-BE49-F238E27FC236}">
                <a16:creationId xmlns:a16="http://schemas.microsoft.com/office/drawing/2014/main" id="{2622EEF1-289D-4C7C-B07E-B1B887CC5277}"/>
              </a:ext>
            </a:extLst>
          </p:cNvPr>
          <p:cNvSpPr/>
          <p:nvPr/>
        </p:nvSpPr>
        <p:spPr>
          <a:xfrm>
            <a:off x="2513014" y="3322638"/>
            <a:ext cx="211137" cy="373062"/>
          </a:xfrm>
          <a:prstGeom prst="chevron">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sz="2400" b="1"/>
          </a:p>
        </p:txBody>
      </p:sp>
      <p:sp>
        <p:nvSpPr>
          <p:cNvPr id="16" name="Flecha: cheurón 15">
            <a:extLst>
              <a:ext uri="{FF2B5EF4-FFF2-40B4-BE49-F238E27FC236}">
                <a16:creationId xmlns:a16="http://schemas.microsoft.com/office/drawing/2014/main" id="{6295AA8A-AE65-4A54-90CB-4F41DCC866D6}"/>
              </a:ext>
            </a:extLst>
          </p:cNvPr>
          <p:cNvSpPr/>
          <p:nvPr/>
        </p:nvSpPr>
        <p:spPr>
          <a:xfrm rot="10800000">
            <a:off x="9053514" y="3322638"/>
            <a:ext cx="211137" cy="373062"/>
          </a:xfrm>
          <a:prstGeom prst="chevron">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sz="2400" b="1"/>
          </a:p>
        </p:txBody>
      </p:sp>
      <p:cxnSp>
        <p:nvCxnSpPr>
          <p:cNvPr id="17" name="Conector recto de flecha 16">
            <a:extLst>
              <a:ext uri="{FF2B5EF4-FFF2-40B4-BE49-F238E27FC236}">
                <a16:creationId xmlns:a16="http://schemas.microsoft.com/office/drawing/2014/main" id="{20C207BD-A0F1-4BC9-ACAF-5918CDA3B98B}"/>
              </a:ext>
            </a:extLst>
          </p:cNvPr>
          <p:cNvCxnSpPr/>
          <p:nvPr/>
        </p:nvCxnSpPr>
        <p:spPr>
          <a:xfrm>
            <a:off x="5830888" y="4194175"/>
            <a:ext cx="0" cy="20955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18" name="Imagen 7">
            <a:extLst>
              <a:ext uri="{FF2B5EF4-FFF2-40B4-BE49-F238E27FC236}">
                <a16:creationId xmlns:a16="http://schemas.microsoft.com/office/drawing/2014/main" id="{FBC49D15-246A-45D8-9D42-F3620A5C3B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9" name="Imagen 5">
            <a:extLst>
              <a:ext uri="{FF2B5EF4-FFF2-40B4-BE49-F238E27FC236}">
                <a16:creationId xmlns:a16="http://schemas.microsoft.com/office/drawing/2014/main" id="{44257E42-5D93-4D0A-BB84-1E226C411B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20" name="Rectángulo 19">
            <a:extLst>
              <a:ext uri="{FF2B5EF4-FFF2-40B4-BE49-F238E27FC236}">
                <a16:creationId xmlns:a16="http://schemas.microsoft.com/office/drawing/2014/main" id="{5A9A5AA3-63A1-449E-A297-AF309BEEF76F}"/>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1" name="CuadroTexto 7">
            <a:extLst>
              <a:ext uri="{FF2B5EF4-FFF2-40B4-BE49-F238E27FC236}">
                <a16:creationId xmlns:a16="http://schemas.microsoft.com/office/drawing/2014/main" id="{F5DB5C2D-5851-4640-9525-ED2BA00962BC}"/>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E1F25D1F-41A6-44AA-9EA0-7C9A35EB16F4}"/>
              </a:ext>
            </a:extLst>
          </p:cNvPr>
          <p:cNvSpPr/>
          <p:nvPr/>
        </p:nvSpPr>
        <p:spPr>
          <a:xfrm>
            <a:off x="2667001" y="1847850"/>
            <a:ext cx="2238375" cy="3302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O" sz="2400" b="1" dirty="0"/>
              <a:t>Chatarrización</a:t>
            </a:r>
          </a:p>
        </p:txBody>
      </p:sp>
      <p:sp>
        <p:nvSpPr>
          <p:cNvPr id="8" name="Rectángulo 7">
            <a:extLst>
              <a:ext uri="{FF2B5EF4-FFF2-40B4-BE49-F238E27FC236}">
                <a16:creationId xmlns:a16="http://schemas.microsoft.com/office/drawing/2014/main" id="{D1238D28-B40A-4738-B057-9BB125628F0D}"/>
              </a:ext>
            </a:extLst>
          </p:cNvPr>
          <p:cNvSpPr>
            <a:spLocks noRot="1" noChangeAspect="1" noMove="1" noResize="1" noEditPoints="1" noAdjustHandles="1" noChangeArrowheads="1" noChangeShapeType="1" noTextEdit="1"/>
          </p:cNvSpPr>
          <p:nvPr/>
        </p:nvSpPr>
        <p:spPr>
          <a:xfrm>
            <a:off x="3303802" y="2572728"/>
            <a:ext cx="4919173" cy="415498"/>
          </a:xfrm>
          <a:prstGeom prst="rect">
            <a:avLst/>
          </a:prstGeom>
          <a:blipFill>
            <a:blip r:embed="rId2"/>
            <a:stretch>
              <a:fillRect b="-17647"/>
            </a:stretch>
          </a:blipFill>
        </p:spPr>
        <p:txBody>
          <a:bodyPr/>
          <a:lstStyle/>
          <a:p>
            <a:pPr>
              <a:defRPr/>
            </a:pPr>
            <a:r>
              <a:rPr lang="es-CO">
                <a:noFill/>
              </a:rPr>
              <a:t> </a:t>
            </a:r>
          </a:p>
        </p:txBody>
      </p:sp>
      <p:sp>
        <p:nvSpPr>
          <p:cNvPr id="9" name="CuadroTexto 8">
            <a:extLst>
              <a:ext uri="{FF2B5EF4-FFF2-40B4-BE49-F238E27FC236}">
                <a16:creationId xmlns:a16="http://schemas.microsoft.com/office/drawing/2014/main" id="{8C52CD68-EC3E-4BDE-9B41-603F13C05A88}"/>
              </a:ext>
            </a:extLst>
          </p:cNvPr>
          <p:cNvSpPr txBox="1">
            <a:spLocks noRot="1" noChangeAspect="1" noMove="1" noResize="1" noEditPoints="1" noAdjustHandles="1" noChangeArrowheads="1" noChangeShapeType="1" noTextEdit="1"/>
          </p:cNvSpPr>
          <p:nvPr/>
        </p:nvSpPr>
        <p:spPr>
          <a:xfrm>
            <a:off x="2667003" y="3106056"/>
            <a:ext cx="6807327" cy="2400657"/>
          </a:xfrm>
          <a:prstGeom prst="rect">
            <a:avLst/>
          </a:prstGeom>
          <a:blipFill>
            <a:blip r:embed="rId3"/>
            <a:stretch>
              <a:fillRect l="-358" t="-763" r="-269" b="-2036"/>
            </a:stretch>
          </a:blipFill>
        </p:spPr>
        <p:txBody>
          <a:bodyPr/>
          <a:lstStyle/>
          <a:p>
            <a:pPr>
              <a:defRPr/>
            </a:pPr>
            <a:r>
              <a:rPr lang="es-CO">
                <a:noFill/>
              </a:rPr>
              <a:t> </a:t>
            </a:r>
          </a:p>
        </p:txBody>
      </p:sp>
      <p:pic>
        <p:nvPicPr>
          <p:cNvPr id="10" name="Imagen 7">
            <a:extLst>
              <a:ext uri="{FF2B5EF4-FFF2-40B4-BE49-F238E27FC236}">
                <a16:creationId xmlns:a16="http://schemas.microsoft.com/office/drawing/2014/main" id="{EE46B858-14DD-4432-B405-7E40FDE490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86008BEB-4C63-40FE-B1ED-5A6859F596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2" name="Rectángulo 11">
            <a:extLst>
              <a:ext uri="{FF2B5EF4-FFF2-40B4-BE49-F238E27FC236}">
                <a16:creationId xmlns:a16="http://schemas.microsoft.com/office/drawing/2014/main" id="{3BFC547E-4FB2-4C61-A1AA-34F9506ABF32}"/>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3" name="CuadroTexto 7">
            <a:extLst>
              <a:ext uri="{FF2B5EF4-FFF2-40B4-BE49-F238E27FC236}">
                <a16:creationId xmlns:a16="http://schemas.microsoft.com/office/drawing/2014/main" id="{C6FBA5B8-E916-48F4-8467-38B4BB15A250}"/>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144407C1-9333-44B7-9F3F-BEE2D118F0F2}"/>
              </a:ext>
            </a:extLst>
          </p:cNvPr>
          <p:cNvSpPr/>
          <p:nvPr/>
        </p:nvSpPr>
        <p:spPr>
          <a:xfrm>
            <a:off x="2952750" y="2459039"/>
            <a:ext cx="2719388" cy="2422525"/>
          </a:xfrm>
          <a:prstGeom prst="rect">
            <a:avLst/>
          </a:prstGeom>
          <a:ln w="57150">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es-CO" sz="1350"/>
          </a:p>
        </p:txBody>
      </p:sp>
      <p:sp>
        <p:nvSpPr>
          <p:cNvPr id="8" name="CuadroTexto 7">
            <a:extLst>
              <a:ext uri="{FF2B5EF4-FFF2-40B4-BE49-F238E27FC236}">
                <a16:creationId xmlns:a16="http://schemas.microsoft.com/office/drawing/2014/main" id="{636254E0-FB35-485B-910F-88AD3357CD40}"/>
              </a:ext>
            </a:extLst>
          </p:cNvPr>
          <p:cNvSpPr txBox="1"/>
          <p:nvPr/>
        </p:nvSpPr>
        <p:spPr>
          <a:xfrm>
            <a:off x="2952751" y="1946276"/>
            <a:ext cx="6297613" cy="3460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defPPr>
              <a:defRPr lang="es-CO"/>
            </a:defPPr>
            <a:lvl1pPr algn="r">
              <a:defRPr b="1">
                <a:solidFill>
                  <a:srgbClr val="A9A8A9"/>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defRPr/>
            </a:pPr>
            <a:r>
              <a:rPr lang="es-CO" sz="2400" dirty="0">
                <a:solidFill>
                  <a:schemeClr val="lt1"/>
                </a:solidFill>
              </a:rPr>
              <a:t>Integraciones de funciones costo beneficio</a:t>
            </a:r>
          </a:p>
        </p:txBody>
      </p:sp>
      <p:sp>
        <p:nvSpPr>
          <p:cNvPr id="9" name="Rectángulo 8">
            <a:extLst>
              <a:ext uri="{FF2B5EF4-FFF2-40B4-BE49-F238E27FC236}">
                <a16:creationId xmlns:a16="http://schemas.microsoft.com/office/drawing/2014/main" id="{C8E6642F-20A6-4706-A42C-84F5B4AB5D96}"/>
              </a:ext>
            </a:extLst>
          </p:cNvPr>
          <p:cNvSpPr/>
          <p:nvPr/>
        </p:nvSpPr>
        <p:spPr>
          <a:xfrm>
            <a:off x="5895976" y="3962400"/>
            <a:ext cx="3343275" cy="400050"/>
          </a:xfrm>
          <a:prstGeom prst="rect">
            <a:avLst/>
          </a:prstGeom>
          <a:solidFill>
            <a:srgbClr val="92D050"/>
          </a:solidFill>
        </p:spPr>
        <p:style>
          <a:lnRef idx="1">
            <a:schemeClr val="accent3"/>
          </a:lnRef>
          <a:fillRef idx="3">
            <a:schemeClr val="accent3"/>
          </a:fillRef>
          <a:effectRef idx="2">
            <a:schemeClr val="accent3"/>
          </a:effectRef>
          <a:fontRef idx="minor">
            <a:schemeClr val="lt1"/>
          </a:fontRef>
        </p:style>
        <p:txBody>
          <a:bodyPr anchor="ctr"/>
          <a:lstStyle/>
          <a:p>
            <a:pPr algn="ctr">
              <a:defRPr/>
            </a:pPr>
            <a:r>
              <a:rPr lang="es-CO" sz="1350" dirty="0"/>
              <a:t>Beneficio</a:t>
            </a:r>
          </a:p>
        </p:txBody>
      </p:sp>
      <p:sp>
        <p:nvSpPr>
          <p:cNvPr id="10" name="Rectángulo 9">
            <a:extLst>
              <a:ext uri="{FF2B5EF4-FFF2-40B4-BE49-F238E27FC236}">
                <a16:creationId xmlns:a16="http://schemas.microsoft.com/office/drawing/2014/main" id="{260579A3-6A0D-463A-B2CF-FE54C635194F}"/>
              </a:ext>
            </a:extLst>
          </p:cNvPr>
          <p:cNvSpPr/>
          <p:nvPr/>
        </p:nvSpPr>
        <p:spPr>
          <a:xfrm>
            <a:off x="5907088" y="4445001"/>
            <a:ext cx="3344862" cy="434975"/>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anchor="ctr"/>
          <a:lstStyle/>
          <a:p>
            <a:pPr algn="ctr">
              <a:defRPr/>
            </a:pPr>
            <a:r>
              <a:rPr lang="es-CO" sz="1350" dirty="0"/>
              <a:t>Costo</a:t>
            </a:r>
          </a:p>
        </p:txBody>
      </p:sp>
      <p:sp>
        <p:nvSpPr>
          <p:cNvPr id="11" name="CuadroTexto 10">
            <a:extLst>
              <a:ext uri="{FF2B5EF4-FFF2-40B4-BE49-F238E27FC236}">
                <a16:creationId xmlns:a16="http://schemas.microsoft.com/office/drawing/2014/main" id="{93D452FB-27B2-463D-BCAA-D3B0FC1244DE}"/>
              </a:ext>
            </a:extLst>
          </p:cNvPr>
          <p:cNvSpPr txBox="1"/>
          <p:nvPr/>
        </p:nvSpPr>
        <p:spPr>
          <a:xfrm>
            <a:off x="5907088" y="2460626"/>
            <a:ext cx="3314700" cy="1446213"/>
          </a:xfrm>
          <a:prstGeom prst="rect">
            <a:avLst/>
          </a:prstGeom>
          <a:ln w="57150">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a:spAutoFit/>
          </a:bodyPr>
          <a:lstStyle/>
          <a:p>
            <a:pPr>
              <a:defRPr/>
            </a:pPr>
            <a:endParaRPr lang="es-CO" sz="1350" dirty="0"/>
          </a:p>
          <a:p>
            <a:pPr>
              <a:defRPr/>
            </a:pPr>
            <a:r>
              <a:rPr lang="es-CO" sz="1350" b="1" dirty="0"/>
              <a:t>Donde: </a:t>
            </a:r>
          </a:p>
          <a:p>
            <a:pPr>
              <a:defRPr/>
            </a:pPr>
            <a:endParaRPr lang="es-CO" sz="1350" dirty="0"/>
          </a:p>
          <a:p>
            <a:pPr marL="214313" indent="-214313">
              <a:buFont typeface="Arial" panose="020B0604020202020204" pitchFamily="34" charset="0"/>
              <a:buChar char="•"/>
              <a:defRPr/>
            </a:pPr>
            <a:r>
              <a:rPr lang="es-ES" sz="1350" b="1" dirty="0"/>
              <a:t>Si</a:t>
            </a:r>
            <a:r>
              <a:rPr lang="es-ES" sz="1050" b="1" dirty="0"/>
              <a:t> </a:t>
            </a:r>
            <a:r>
              <a:rPr lang="es-ES" sz="1050" b="1" dirty="0">
                <a:solidFill>
                  <a:schemeClr val="tx1"/>
                </a:solidFill>
                <a:latin typeface="Lato Regular"/>
                <a:cs typeface="Lato Regular"/>
              </a:rPr>
              <a:t>PMV&gt;Chatarrización=Decisión Vender</a:t>
            </a:r>
          </a:p>
          <a:p>
            <a:pPr>
              <a:defRPr/>
            </a:pPr>
            <a:endParaRPr lang="es-ES" sz="1050" b="1" baseline="-25000" dirty="0"/>
          </a:p>
          <a:p>
            <a:pPr marL="214313" indent="-214313">
              <a:buFont typeface="Arial" panose="020B0604020202020204" pitchFamily="34" charset="0"/>
              <a:buChar char="•"/>
              <a:defRPr/>
            </a:pPr>
            <a:r>
              <a:rPr lang="es-ES" sz="1350" b="1" dirty="0"/>
              <a:t>Si</a:t>
            </a:r>
            <a:r>
              <a:rPr lang="es-ES" sz="1050" b="1" dirty="0"/>
              <a:t> </a:t>
            </a:r>
            <a:r>
              <a:rPr lang="es-ES" sz="1050" b="1" dirty="0">
                <a:solidFill>
                  <a:schemeClr val="tx1"/>
                </a:solidFill>
                <a:latin typeface="Lato Regular"/>
                <a:cs typeface="Lato Regular"/>
              </a:rPr>
              <a:t>PMV&lt;Chatarrización=Decisión Chatarrizar</a:t>
            </a:r>
          </a:p>
          <a:p>
            <a:pPr marL="214313" indent="-214313">
              <a:buFont typeface="Arial" panose="020B0604020202020204" pitchFamily="34" charset="0"/>
              <a:buChar char="•"/>
              <a:defRPr/>
            </a:pPr>
            <a:endParaRPr lang="es-ES" sz="1350" b="1" dirty="0">
              <a:solidFill>
                <a:schemeClr val="tx1"/>
              </a:solidFill>
              <a:latin typeface="Lato Regular"/>
              <a:cs typeface="Lato Regular"/>
            </a:endParaRPr>
          </a:p>
        </p:txBody>
      </p:sp>
      <p:sp>
        <p:nvSpPr>
          <p:cNvPr id="12" name="Rectángulo 11">
            <a:extLst>
              <a:ext uri="{FF2B5EF4-FFF2-40B4-BE49-F238E27FC236}">
                <a16:creationId xmlns:a16="http://schemas.microsoft.com/office/drawing/2014/main" id="{260E242B-F1DC-4673-B6D2-6A043D8056FE}"/>
              </a:ext>
            </a:extLst>
          </p:cNvPr>
          <p:cNvSpPr/>
          <p:nvPr/>
        </p:nvSpPr>
        <p:spPr>
          <a:xfrm>
            <a:off x="2952750" y="2459039"/>
            <a:ext cx="2719388" cy="2422525"/>
          </a:xfrm>
          <a:prstGeom prst="rect">
            <a:avLst/>
          </a:prstGeom>
          <a:ln w="57150">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es-CO" sz="1350"/>
          </a:p>
        </p:txBody>
      </p:sp>
      <p:cxnSp>
        <p:nvCxnSpPr>
          <p:cNvPr id="13" name="Conector recto 12">
            <a:extLst>
              <a:ext uri="{FF2B5EF4-FFF2-40B4-BE49-F238E27FC236}">
                <a16:creationId xmlns:a16="http://schemas.microsoft.com/office/drawing/2014/main" id="{3572DCAA-3C96-4CDF-A449-6686BC3F46A6}"/>
              </a:ext>
            </a:extLst>
          </p:cNvPr>
          <p:cNvCxnSpPr/>
          <p:nvPr/>
        </p:nvCxnSpPr>
        <p:spPr>
          <a:xfrm>
            <a:off x="3271838" y="2914650"/>
            <a:ext cx="0" cy="1824038"/>
          </a:xfrm>
          <a:prstGeom prst="line">
            <a:avLst/>
          </a:prstGeom>
        </p:spPr>
        <p:style>
          <a:lnRef idx="2">
            <a:schemeClr val="accent1"/>
          </a:lnRef>
          <a:fillRef idx="0">
            <a:schemeClr val="accent1"/>
          </a:fillRef>
          <a:effectRef idx="1">
            <a:schemeClr val="accent1"/>
          </a:effectRef>
          <a:fontRef idx="minor">
            <a:schemeClr val="tx1"/>
          </a:fontRef>
        </p:style>
      </p:cxnSp>
      <p:sp>
        <p:nvSpPr>
          <p:cNvPr id="14" name="CuadroTexto 13">
            <a:extLst>
              <a:ext uri="{FF2B5EF4-FFF2-40B4-BE49-F238E27FC236}">
                <a16:creationId xmlns:a16="http://schemas.microsoft.com/office/drawing/2014/main" id="{4A0AD5C0-C55B-496B-8CD1-6008769FFC33}"/>
              </a:ext>
            </a:extLst>
          </p:cNvPr>
          <p:cNvSpPr txBox="1"/>
          <p:nvPr/>
        </p:nvSpPr>
        <p:spPr>
          <a:xfrm>
            <a:off x="4956175" y="4329114"/>
            <a:ext cx="128588" cy="300037"/>
          </a:xfrm>
          <a:prstGeom prst="rect">
            <a:avLst/>
          </a:prstGeom>
          <a:noFill/>
        </p:spPr>
        <p:txBody>
          <a:bodyPr>
            <a:spAutoFit/>
          </a:bodyPr>
          <a:lstStyle/>
          <a:p>
            <a:pPr>
              <a:defRPr/>
            </a:pPr>
            <a:r>
              <a:rPr lang="es-CO" sz="1350" b="1" dirty="0"/>
              <a:t>t</a:t>
            </a:r>
          </a:p>
        </p:txBody>
      </p:sp>
      <p:sp>
        <p:nvSpPr>
          <p:cNvPr id="15" name="CuadroTexto 14">
            <a:extLst>
              <a:ext uri="{FF2B5EF4-FFF2-40B4-BE49-F238E27FC236}">
                <a16:creationId xmlns:a16="http://schemas.microsoft.com/office/drawing/2014/main" id="{E4C834B6-8919-4EC9-B4D3-8B113A52B956}"/>
              </a:ext>
            </a:extLst>
          </p:cNvPr>
          <p:cNvSpPr txBox="1"/>
          <p:nvPr/>
        </p:nvSpPr>
        <p:spPr>
          <a:xfrm>
            <a:off x="3111501" y="2714625"/>
            <a:ext cx="130175" cy="300038"/>
          </a:xfrm>
          <a:prstGeom prst="rect">
            <a:avLst/>
          </a:prstGeom>
          <a:noFill/>
        </p:spPr>
        <p:txBody>
          <a:bodyPr>
            <a:spAutoFit/>
          </a:bodyPr>
          <a:lstStyle/>
          <a:p>
            <a:pPr>
              <a:defRPr/>
            </a:pPr>
            <a:r>
              <a:rPr lang="es-CO" sz="1350" b="1" dirty="0"/>
              <a:t>B</a:t>
            </a:r>
          </a:p>
        </p:txBody>
      </p:sp>
      <p:cxnSp>
        <p:nvCxnSpPr>
          <p:cNvPr id="16" name="Conector recto 15">
            <a:extLst>
              <a:ext uri="{FF2B5EF4-FFF2-40B4-BE49-F238E27FC236}">
                <a16:creationId xmlns:a16="http://schemas.microsoft.com/office/drawing/2014/main" id="{F7FEBF9B-1452-44B7-8629-25FC19B6841B}"/>
              </a:ext>
            </a:extLst>
          </p:cNvPr>
          <p:cNvCxnSpPr/>
          <p:nvPr/>
        </p:nvCxnSpPr>
        <p:spPr>
          <a:xfrm flipV="1">
            <a:off x="3262314" y="3903663"/>
            <a:ext cx="1652587"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CuadroTexto 16">
            <a:extLst>
              <a:ext uri="{FF2B5EF4-FFF2-40B4-BE49-F238E27FC236}">
                <a16:creationId xmlns:a16="http://schemas.microsoft.com/office/drawing/2014/main" id="{572C2D21-8947-4606-BAB5-7FDD16E126B6}"/>
              </a:ext>
            </a:extLst>
          </p:cNvPr>
          <p:cNvSpPr txBox="1"/>
          <p:nvPr/>
        </p:nvSpPr>
        <p:spPr>
          <a:xfrm>
            <a:off x="4633914" y="3890963"/>
            <a:ext cx="1119187" cy="254000"/>
          </a:xfrm>
          <a:prstGeom prst="rect">
            <a:avLst/>
          </a:prstGeom>
          <a:noFill/>
        </p:spPr>
        <p:txBody>
          <a:bodyPr>
            <a:spAutoFit/>
          </a:bodyPr>
          <a:lstStyle/>
          <a:p>
            <a:pPr>
              <a:defRPr/>
            </a:pPr>
            <a:r>
              <a:rPr lang="es-CO" sz="1050" b="1" dirty="0"/>
              <a:t>Chatarrización</a:t>
            </a:r>
          </a:p>
        </p:txBody>
      </p:sp>
      <p:sp>
        <p:nvSpPr>
          <p:cNvPr id="18" name="Triángulo rectángulo 17">
            <a:extLst>
              <a:ext uri="{FF2B5EF4-FFF2-40B4-BE49-F238E27FC236}">
                <a16:creationId xmlns:a16="http://schemas.microsoft.com/office/drawing/2014/main" id="{C038A7E9-0950-4B2E-8077-688DAE72B8A0}"/>
              </a:ext>
            </a:extLst>
          </p:cNvPr>
          <p:cNvSpPr/>
          <p:nvPr/>
        </p:nvSpPr>
        <p:spPr>
          <a:xfrm>
            <a:off x="3278189" y="3333751"/>
            <a:ext cx="587375" cy="569913"/>
          </a:xfrm>
          <a:prstGeom prst="rtTriangle">
            <a:avLst/>
          </a:prstGeom>
          <a:solidFill>
            <a:srgbClr val="92D05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sz="1350"/>
          </a:p>
        </p:txBody>
      </p:sp>
      <p:sp>
        <p:nvSpPr>
          <p:cNvPr id="19" name="Triángulo rectángulo 18">
            <a:extLst>
              <a:ext uri="{FF2B5EF4-FFF2-40B4-BE49-F238E27FC236}">
                <a16:creationId xmlns:a16="http://schemas.microsoft.com/office/drawing/2014/main" id="{2B7A9B08-032F-4CFF-9253-4FFB4A5F89D2}"/>
              </a:ext>
            </a:extLst>
          </p:cNvPr>
          <p:cNvSpPr/>
          <p:nvPr/>
        </p:nvSpPr>
        <p:spPr>
          <a:xfrm rot="10800000">
            <a:off x="3887788" y="3903664"/>
            <a:ext cx="481012" cy="484187"/>
          </a:xfrm>
          <a:prstGeom prst="rtTriangle">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CO" sz="1350"/>
          </a:p>
        </p:txBody>
      </p:sp>
      <p:sp>
        <p:nvSpPr>
          <p:cNvPr id="20" name="CuadroTexto 19">
            <a:extLst>
              <a:ext uri="{FF2B5EF4-FFF2-40B4-BE49-F238E27FC236}">
                <a16:creationId xmlns:a16="http://schemas.microsoft.com/office/drawing/2014/main" id="{06077678-38CC-4337-8106-DD263888131D}"/>
              </a:ext>
            </a:extLst>
          </p:cNvPr>
          <p:cNvSpPr txBox="1"/>
          <p:nvPr/>
        </p:nvSpPr>
        <p:spPr>
          <a:xfrm>
            <a:off x="3465514" y="3357563"/>
            <a:ext cx="1449387" cy="254000"/>
          </a:xfrm>
          <a:prstGeom prst="rect">
            <a:avLst/>
          </a:prstGeom>
          <a:noFill/>
        </p:spPr>
        <p:txBody>
          <a:bodyPr>
            <a:spAutoFit/>
          </a:bodyPr>
          <a:lstStyle/>
          <a:p>
            <a:pPr>
              <a:defRPr/>
            </a:pPr>
            <a:r>
              <a:rPr lang="es-CO" sz="1050" b="1" dirty="0"/>
              <a:t>Precio Mínimo Venta</a:t>
            </a:r>
          </a:p>
        </p:txBody>
      </p:sp>
      <p:pic>
        <p:nvPicPr>
          <p:cNvPr id="21" name="Imagen 7">
            <a:extLst>
              <a:ext uri="{FF2B5EF4-FFF2-40B4-BE49-F238E27FC236}">
                <a16:creationId xmlns:a16="http://schemas.microsoft.com/office/drawing/2014/main" id="{9FFFCC9D-A422-4DD3-BEE4-E1107B052E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2" name="Imagen 5">
            <a:extLst>
              <a:ext uri="{FF2B5EF4-FFF2-40B4-BE49-F238E27FC236}">
                <a16:creationId xmlns:a16="http://schemas.microsoft.com/office/drawing/2014/main" id="{54F7EE5D-F8A9-4219-9FB2-E6D3A39A7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23" name="Rectángulo 22">
            <a:extLst>
              <a:ext uri="{FF2B5EF4-FFF2-40B4-BE49-F238E27FC236}">
                <a16:creationId xmlns:a16="http://schemas.microsoft.com/office/drawing/2014/main" id="{4B6F94C3-F3EA-4588-877B-26D9B1A06F00}"/>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4" name="CuadroTexto 7">
            <a:extLst>
              <a:ext uri="{FF2B5EF4-FFF2-40B4-BE49-F238E27FC236}">
                <a16:creationId xmlns:a16="http://schemas.microsoft.com/office/drawing/2014/main" id="{B8751EED-41B5-4688-9125-EDAA5C203A7A}"/>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4FD016A-A9E7-4EE9-B142-613BF52BA0DD}"/>
              </a:ext>
            </a:extLst>
          </p:cNvPr>
          <p:cNvSpPr txBox="1"/>
          <p:nvPr/>
        </p:nvSpPr>
        <p:spPr>
          <a:xfrm>
            <a:off x="2753899" y="1954511"/>
            <a:ext cx="6330950" cy="4093428"/>
          </a:xfrm>
          <a:prstGeom prst="rect">
            <a:avLst/>
          </a:prstGeom>
          <a:ln w="38100">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a:spAutoFit/>
          </a:bodyPr>
          <a:lstStyle/>
          <a:p>
            <a:pPr>
              <a:defRPr/>
            </a:pPr>
            <a:r>
              <a:rPr lang="es-CO" sz="2000" dirty="0"/>
              <a:t>Donde: </a:t>
            </a:r>
          </a:p>
          <a:p>
            <a:pPr>
              <a:defRPr/>
            </a:pPr>
            <a:endParaRPr lang="es-CO" sz="2000" dirty="0"/>
          </a:p>
          <a:p>
            <a:pPr algn="just">
              <a:defRPr/>
            </a:pPr>
            <a:r>
              <a:rPr lang="es-ES" sz="2000" dirty="0">
                <a:solidFill>
                  <a:schemeClr val="tx1"/>
                </a:solidFill>
                <a:latin typeface="Lato Regular"/>
                <a:cs typeface="Lato Regular"/>
              </a:rPr>
              <a:t>Si </a:t>
            </a:r>
            <a:r>
              <a:rPr lang="es-ES" sz="2000" b="1" dirty="0">
                <a:solidFill>
                  <a:schemeClr val="tx1"/>
                </a:solidFill>
                <a:latin typeface="Lato Regular"/>
                <a:cs typeface="Lato Regular"/>
              </a:rPr>
              <a:t>PMV &gt; Chatarrización = Decisión Vender: </a:t>
            </a:r>
            <a:r>
              <a:rPr lang="es-ES" sz="2000" dirty="0">
                <a:solidFill>
                  <a:schemeClr val="tx1"/>
                </a:solidFill>
                <a:latin typeface="Lato Regular"/>
                <a:cs typeface="Lato Regular"/>
              </a:rPr>
              <a:t>La decisión se toma entendiendo que el beneficio de realizar la venta del activo es mayor al beneficio o perdida que representa iniciar un proceso de chatarrización. </a:t>
            </a:r>
          </a:p>
          <a:p>
            <a:pPr algn="just">
              <a:defRPr/>
            </a:pPr>
            <a:endParaRPr lang="es-CO" sz="2000" dirty="0">
              <a:solidFill>
                <a:schemeClr val="tx1"/>
              </a:solidFill>
              <a:latin typeface="Lato Regular"/>
              <a:cs typeface="Lato Regular"/>
            </a:endParaRPr>
          </a:p>
          <a:p>
            <a:pPr algn="just">
              <a:defRPr/>
            </a:pPr>
            <a:r>
              <a:rPr lang="es-ES" sz="2000" dirty="0">
                <a:solidFill>
                  <a:schemeClr val="tx1"/>
                </a:solidFill>
                <a:latin typeface="Lato Regular"/>
                <a:cs typeface="Lato Regular"/>
              </a:rPr>
              <a:t>Si </a:t>
            </a:r>
            <a:r>
              <a:rPr lang="es-ES" sz="2000" b="1" dirty="0">
                <a:solidFill>
                  <a:schemeClr val="tx1"/>
                </a:solidFill>
                <a:latin typeface="Lato Regular"/>
                <a:cs typeface="Lato Regular"/>
              </a:rPr>
              <a:t>PMV &lt; Chatarrización = Decisión Chatarrizar: </a:t>
            </a:r>
            <a:r>
              <a:rPr lang="es-ES" sz="2000" dirty="0">
                <a:solidFill>
                  <a:schemeClr val="tx1"/>
                </a:solidFill>
                <a:latin typeface="Lato Regular"/>
                <a:cs typeface="Lato Regular"/>
              </a:rPr>
              <a:t>El criterio decisorio parte de entender que el proceso de chatarrización es más beneficioso, afrontando los pasivos, gastos y costos que representa la administración del activo.</a:t>
            </a:r>
            <a:endParaRPr lang="es-CO" sz="2000" dirty="0">
              <a:solidFill>
                <a:schemeClr val="tx1"/>
              </a:solidFill>
              <a:latin typeface="Lato Regular"/>
              <a:cs typeface="Lato Regular"/>
            </a:endParaRPr>
          </a:p>
        </p:txBody>
      </p:sp>
      <p:sp>
        <p:nvSpPr>
          <p:cNvPr id="8" name="CuadroTexto 7">
            <a:extLst>
              <a:ext uri="{FF2B5EF4-FFF2-40B4-BE49-F238E27FC236}">
                <a16:creationId xmlns:a16="http://schemas.microsoft.com/office/drawing/2014/main" id="{D8CE9C78-CAB6-40E0-BA9C-9BC36331D77D}"/>
              </a:ext>
            </a:extLst>
          </p:cNvPr>
          <p:cNvSpPr txBox="1"/>
          <p:nvPr/>
        </p:nvSpPr>
        <p:spPr>
          <a:xfrm>
            <a:off x="2753899" y="1064729"/>
            <a:ext cx="6330950" cy="4381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defPPr>
              <a:defRPr lang="es-CO"/>
            </a:defPPr>
            <a:lvl1pPr algn="r">
              <a:defRPr b="1">
                <a:solidFill>
                  <a:srgbClr val="A9A8A9"/>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defRPr/>
            </a:pPr>
            <a:r>
              <a:rPr lang="es-CO" sz="2400" dirty="0">
                <a:solidFill>
                  <a:schemeClr val="lt1"/>
                </a:solidFill>
              </a:rPr>
              <a:t>Integraciones de funciones costo beneficio</a:t>
            </a:r>
          </a:p>
        </p:txBody>
      </p:sp>
      <p:pic>
        <p:nvPicPr>
          <p:cNvPr id="9" name="Imagen 7">
            <a:extLst>
              <a:ext uri="{FF2B5EF4-FFF2-40B4-BE49-F238E27FC236}">
                <a16:creationId xmlns:a16="http://schemas.microsoft.com/office/drawing/2014/main" id="{6B612BE2-8BAC-432E-841E-D88EB20A54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7438CDD0-AD53-470C-B6FC-371482D5E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1" name="Rectángulo 10">
            <a:extLst>
              <a:ext uri="{FF2B5EF4-FFF2-40B4-BE49-F238E27FC236}">
                <a16:creationId xmlns:a16="http://schemas.microsoft.com/office/drawing/2014/main" id="{65B73219-593C-4F0C-AF71-4777B2516B68}"/>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2" name="CuadroTexto 7">
            <a:extLst>
              <a:ext uri="{FF2B5EF4-FFF2-40B4-BE49-F238E27FC236}">
                <a16:creationId xmlns:a16="http://schemas.microsoft.com/office/drawing/2014/main" id="{9F1668BF-C37C-4F50-9E51-B9B7FD931BDF}"/>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3F4E6821-58AA-4376-A7FA-0A395010F81E}"/>
              </a:ext>
            </a:extLst>
          </p:cNvPr>
          <p:cNvSpPr txBox="1"/>
          <p:nvPr/>
        </p:nvSpPr>
        <p:spPr>
          <a:xfrm>
            <a:off x="1819276" y="2100263"/>
            <a:ext cx="3128963" cy="1962150"/>
          </a:xfrm>
          <a:prstGeom prst="rect">
            <a:avLst/>
          </a:prstGeom>
          <a:noFill/>
        </p:spPr>
        <p:txBody>
          <a:bodyPr wrap="none">
            <a:spAutoFit/>
          </a:bodyPr>
          <a:lstStyle/>
          <a:p>
            <a:pPr marL="214313" indent="-214313">
              <a:buFont typeface="Arial" panose="020B0604020202020204" pitchFamily="34" charset="0"/>
              <a:buChar char="•"/>
              <a:defRPr/>
            </a:pPr>
            <a:r>
              <a:rPr lang="es-CO" sz="1350" dirty="0"/>
              <a:t>Placa = BUU617</a:t>
            </a:r>
          </a:p>
          <a:p>
            <a:pPr marL="214313" indent="-214313">
              <a:buFont typeface="Arial" panose="020B0604020202020204" pitchFamily="34" charset="0"/>
              <a:buChar char="•"/>
              <a:defRPr/>
            </a:pPr>
            <a:r>
              <a:rPr lang="es-CO" sz="1350" dirty="0"/>
              <a:t>Tipo = Camioneta</a:t>
            </a:r>
          </a:p>
          <a:p>
            <a:pPr marL="214313" indent="-214313">
              <a:buFont typeface="Arial" panose="020B0604020202020204" pitchFamily="34" charset="0"/>
              <a:buChar char="•"/>
              <a:defRPr/>
            </a:pPr>
            <a:r>
              <a:rPr lang="es-CO" sz="1350" dirty="0"/>
              <a:t>Marca = CHEVROLET</a:t>
            </a:r>
          </a:p>
          <a:p>
            <a:pPr marL="214313" indent="-214313">
              <a:buFont typeface="Arial" panose="020B0604020202020204" pitchFamily="34" charset="0"/>
              <a:buChar char="•"/>
              <a:defRPr/>
            </a:pPr>
            <a:r>
              <a:rPr lang="es-CO" sz="1350" dirty="0"/>
              <a:t>Servicio = Particular </a:t>
            </a:r>
          </a:p>
          <a:p>
            <a:pPr marL="214313" indent="-214313">
              <a:buFont typeface="Arial" panose="020B0604020202020204" pitchFamily="34" charset="0"/>
              <a:buChar char="•"/>
              <a:defRPr/>
            </a:pPr>
            <a:r>
              <a:rPr lang="es-CO" sz="1350" dirty="0"/>
              <a:t>Modelo = 1998</a:t>
            </a:r>
          </a:p>
          <a:p>
            <a:pPr marL="214313" indent="-214313">
              <a:buFont typeface="Arial" panose="020B0604020202020204" pitchFamily="34" charset="0"/>
              <a:buChar char="•"/>
              <a:defRPr/>
            </a:pPr>
            <a:r>
              <a:rPr lang="es-CO" sz="1350" dirty="0"/>
              <a:t>Almacenamiento = Almagrario Madrid </a:t>
            </a:r>
          </a:p>
          <a:p>
            <a:pPr marL="214313" indent="-214313">
              <a:buFont typeface="Arial" panose="020B0604020202020204" pitchFamily="34" charset="0"/>
              <a:buChar char="•"/>
              <a:defRPr/>
            </a:pPr>
            <a:r>
              <a:rPr lang="es-CO" sz="1350" dirty="0"/>
              <a:t>Costo Almacenamiento = $ 305.460</a:t>
            </a:r>
          </a:p>
          <a:p>
            <a:pPr marL="214313" indent="-214313">
              <a:buFont typeface="Arial" panose="020B0604020202020204" pitchFamily="34" charset="0"/>
              <a:buChar char="•"/>
              <a:defRPr/>
            </a:pPr>
            <a:r>
              <a:rPr lang="es-CO" sz="1350" dirty="0"/>
              <a:t>Avalúo Bien :  3.926.880</a:t>
            </a:r>
          </a:p>
          <a:p>
            <a:pPr marL="214313" indent="-214313">
              <a:buFont typeface="Arial" panose="020B0604020202020204" pitchFamily="34" charset="0"/>
              <a:buChar char="•"/>
              <a:defRPr/>
            </a:pPr>
            <a:endParaRPr lang="es-CO" sz="1350" dirty="0"/>
          </a:p>
        </p:txBody>
      </p:sp>
      <p:sp>
        <p:nvSpPr>
          <p:cNvPr id="8" name="Rectángulo 7">
            <a:extLst>
              <a:ext uri="{FF2B5EF4-FFF2-40B4-BE49-F238E27FC236}">
                <a16:creationId xmlns:a16="http://schemas.microsoft.com/office/drawing/2014/main" id="{9B81067C-69D1-49EF-8D2A-DB78B6F5D132}"/>
              </a:ext>
            </a:extLst>
          </p:cNvPr>
          <p:cNvSpPr>
            <a:spLocks noRot="1" noChangeAspect="1" noMove="1" noResize="1" noEditPoints="1" noAdjustHandles="1" noChangeArrowheads="1" noChangeShapeType="1" noTextEdit="1"/>
          </p:cNvSpPr>
          <p:nvPr/>
        </p:nvSpPr>
        <p:spPr>
          <a:xfrm>
            <a:off x="4297532" y="1982207"/>
            <a:ext cx="6146939" cy="415498"/>
          </a:xfrm>
          <a:prstGeom prst="rect">
            <a:avLst/>
          </a:prstGeom>
          <a:blipFill>
            <a:blip r:embed="rId2"/>
            <a:stretch>
              <a:fillRect t="-127941" r="-9425" b="-195588"/>
            </a:stretch>
          </a:blipFill>
        </p:spPr>
        <p:txBody>
          <a:bodyPr/>
          <a:lstStyle/>
          <a:p>
            <a:pPr>
              <a:defRPr/>
            </a:pPr>
            <a:r>
              <a:rPr lang="es-CO">
                <a:noFill/>
              </a:rPr>
              <a:t> </a:t>
            </a:r>
          </a:p>
        </p:txBody>
      </p:sp>
      <p:sp>
        <p:nvSpPr>
          <p:cNvPr id="9" name="CuadroTexto 8">
            <a:extLst>
              <a:ext uri="{FF2B5EF4-FFF2-40B4-BE49-F238E27FC236}">
                <a16:creationId xmlns:a16="http://schemas.microsoft.com/office/drawing/2014/main" id="{61DD4A34-D9DC-41DA-8A14-7BE1A79CB6BA}"/>
              </a:ext>
            </a:extLst>
          </p:cNvPr>
          <p:cNvSpPr txBox="1">
            <a:spLocks noRot="1" noChangeAspect="1" noMove="1" noResize="1" noEditPoints="1" noAdjustHandles="1" noChangeArrowheads="1" noChangeShapeType="1" noTextEdit="1"/>
          </p:cNvSpPr>
          <p:nvPr/>
        </p:nvSpPr>
        <p:spPr>
          <a:xfrm>
            <a:off x="5222736" y="2466957"/>
            <a:ext cx="3929089" cy="207749"/>
          </a:xfrm>
          <a:prstGeom prst="rect">
            <a:avLst/>
          </a:prstGeom>
          <a:blipFill>
            <a:blip r:embed="rId3"/>
            <a:stretch>
              <a:fillRect l="-621" t="-2941" r="-1242" b="-32353"/>
            </a:stretch>
          </a:blipFill>
        </p:spPr>
        <p:txBody>
          <a:bodyPr/>
          <a:lstStyle/>
          <a:p>
            <a:pPr>
              <a:defRPr/>
            </a:pPr>
            <a:r>
              <a:rPr lang="es-CO">
                <a:noFill/>
              </a:rPr>
              <a:t> </a:t>
            </a:r>
          </a:p>
        </p:txBody>
      </p:sp>
      <p:sp>
        <p:nvSpPr>
          <p:cNvPr id="10" name="CuadroTexto 9">
            <a:extLst>
              <a:ext uri="{FF2B5EF4-FFF2-40B4-BE49-F238E27FC236}">
                <a16:creationId xmlns:a16="http://schemas.microsoft.com/office/drawing/2014/main" id="{A2E6982F-F801-4F8B-B348-D90A13E50F6E}"/>
              </a:ext>
            </a:extLst>
          </p:cNvPr>
          <p:cNvSpPr txBox="1">
            <a:spLocks noRot="1" noChangeAspect="1" noMove="1" noResize="1" noEditPoints="1" noAdjustHandles="1" noChangeArrowheads="1" noChangeShapeType="1" noTextEdit="1"/>
          </p:cNvSpPr>
          <p:nvPr/>
        </p:nvSpPr>
        <p:spPr>
          <a:xfrm>
            <a:off x="5589785" y="2750296"/>
            <a:ext cx="2800895" cy="207749"/>
          </a:xfrm>
          <a:prstGeom prst="rect">
            <a:avLst/>
          </a:prstGeom>
          <a:blipFill>
            <a:blip r:embed="rId4"/>
            <a:stretch>
              <a:fillRect l="-1089" t="-2941" r="-1743" b="-35294"/>
            </a:stretch>
          </a:blipFill>
        </p:spPr>
        <p:txBody>
          <a:bodyPr/>
          <a:lstStyle/>
          <a:p>
            <a:pPr>
              <a:defRPr/>
            </a:pPr>
            <a:r>
              <a:rPr lang="es-CO">
                <a:noFill/>
              </a:rPr>
              <a:t> </a:t>
            </a:r>
          </a:p>
        </p:txBody>
      </p:sp>
      <p:sp>
        <p:nvSpPr>
          <p:cNvPr id="11" name="CuadroTexto 10">
            <a:extLst>
              <a:ext uri="{FF2B5EF4-FFF2-40B4-BE49-F238E27FC236}">
                <a16:creationId xmlns:a16="http://schemas.microsoft.com/office/drawing/2014/main" id="{8346C97D-ECAC-422D-A776-003899BAB8D0}"/>
              </a:ext>
            </a:extLst>
          </p:cNvPr>
          <p:cNvSpPr txBox="1">
            <a:spLocks noRot="1" noChangeAspect="1" noMove="1" noResize="1" noEditPoints="1" noAdjustHandles="1" noChangeArrowheads="1" noChangeShapeType="1" noTextEdit="1"/>
          </p:cNvSpPr>
          <p:nvPr/>
        </p:nvSpPr>
        <p:spPr>
          <a:xfrm>
            <a:off x="5994942" y="3069248"/>
            <a:ext cx="2200026" cy="207749"/>
          </a:xfrm>
          <a:prstGeom prst="rect">
            <a:avLst/>
          </a:prstGeom>
          <a:blipFill>
            <a:blip r:embed="rId5"/>
            <a:stretch>
              <a:fillRect l="-1385" t="-2857" r="-2493" b="-31429"/>
            </a:stretch>
          </a:blipFill>
        </p:spPr>
        <p:txBody>
          <a:bodyPr/>
          <a:lstStyle/>
          <a:p>
            <a:pPr>
              <a:defRPr/>
            </a:pPr>
            <a:r>
              <a:rPr lang="es-CO">
                <a:noFill/>
              </a:rPr>
              <a:t> </a:t>
            </a:r>
          </a:p>
        </p:txBody>
      </p:sp>
      <p:sp>
        <p:nvSpPr>
          <p:cNvPr id="12" name="Rectángulo 11">
            <a:extLst>
              <a:ext uri="{FF2B5EF4-FFF2-40B4-BE49-F238E27FC236}">
                <a16:creationId xmlns:a16="http://schemas.microsoft.com/office/drawing/2014/main" id="{AA589689-725B-41ED-8014-5CDCAEB828B5}"/>
              </a:ext>
            </a:extLst>
          </p:cNvPr>
          <p:cNvSpPr>
            <a:spLocks noRot="1" noChangeAspect="1" noMove="1" noResize="1" noEditPoints="1" noAdjustHandles="1" noChangeArrowheads="1" noChangeShapeType="1" noTextEdit="1"/>
          </p:cNvSpPr>
          <p:nvPr/>
        </p:nvSpPr>
        <p:spPr>
          <a:xfrm>
            <a:off x="5247584" y="3519635"/>
            <a:ext cx="638316" cy="300082"/>
          </a:xfrm>
          <a:prstGeom prst="rect">
            <a:avLst/>
          </a:prstGeom>
          <a:blipFill>
            <a:blip r:embed="rId6"/>
            <a:stretch>
              <a:fillRect/>
            </a:stretch>
          </a:blipFill>
        </p:spPr>
        <p:txBody>
          <a:bodyPr/>
          <a:lstStyle/>
          <a:p>
            <a:pPr>
              <a:defRPr/>
            </a:pPr>
            <a:r>
              <a:rPr lang="es-CO">
                <a:noFill/>
              </a:rPr>
              <a:t> </a:t>
            </a:r>
          </a:p>
        </p:txBody>
      </p:sp>
      <p:sp>
        <p:nvSpPr>
          <p:cNvPr id="13" name="Rectángulo 12">
            <a:extLst>
              <a:ext uri="{FF2B5EF4-FFF2-40B4-BE49-F238E27FC236}">
                <a16:creationId xmlns:a16="http://schemas.microsoft.com/office/drawing/2014/main" id="{D22EA1C6-4F4D-4B5B-B6BA-0237B0F61724}"/>
              </a:ext>
            </a:extLst>
          </p:cNvPr>
          <p:cNvSpPr>
            <a:spLocks noRot="1" noChangeAspect="1" noMove="1" noResize="1" noEditPoints="1" noAdjustHandles="1" noChangeArrowheads="1" noChangeShapeType="1" noTextEdit="1"/>
          </p:cNvSpPr>
          <p:nvPr/>
        </p:nvSpPr>
        <p:spPr>
          <a:xfrm>
            <a:off x="5706657" y="3437185"/>
            <a:ext cx="3651962" cy="465064"/>
          </a:xfrm>
          <a:prstGeom prst="rect">
            <a:avLst/>
          </a:prstGeom>
          <a:blipFill>
            <a:blip r:embed="rId7"/>
            <a:stretch>
              <a:fillRect b="-2632"/>
            </a:stretch>
          </a:blipFill>
        </p:spPr>
        <p:txBody>
          <a:bodyPr/>
          <a:lstStyle/>
          <a:p>
            <a:pPr>
              <a:defRPr/>
            </a:pPr>
            <a:r>
              <a:rPr lang="es-CO">
                <a:noFill/>
              </a:rPr>
              <a:t> </a:t>
            </a:r>
          </a:p>
        </p:txBody>
      </p:sp>
      <p:sp>
        <p:nvSpPr>
          <p:cNvPr id="14" name="Rectángulo 13">
            <a:extLst>
              <a:ext uri="{FF2B5EF4-FFF2-40B4-BE49-F238E27FC236}">
                <a16:creationId xmlns:a16="http://schemas.microsoft.com/office/drawing/2014/main" id="{A9079320-B325-42DD-8A08-265A44BA50F7}"/>
              </a:ext>
            </a:extLst>
          </p:cNvPr>
          <p:cNvSpPr>
            <a:spLocks noRot="1" noChangeAspect="1" noMove="1" noResize="1" noEditPoints="1" noAdjustHandles="1" noChangeArrowheads="1" noChangeShapeType="1" noTextEdit="1"/>
          </p:cNvSpPr>
          <p:nvPr/>
        </p:nvSpPr>
        <p:spPr>
          <a:xfrm>
            <a:off x="5822698" y="3998872"/>
            <a:ext cx="1891030" cy="466218"/>
          </a:xfrm>
          <a:prstGeom prst="rect">
            <a:avLst/>
          </a:prstGeom>
          <a:blipFill>
            <a:blip r:embed="rId8"/>
            <a:stretch>
              <a:fillRect b="-1316"/>
            </a:stretch>
          </a:blipFill>
        </p:spPr>
        <p:txBody>
          <a:bodyPr/>
          <a:lstStyle/>
          <a:p>
            <a:pPr>
              <a:defRPr/>
            </a:pPr>
            <a:r>
              <a:rPr lang="es-CO">
                <a:noFill/>
              </a:rPr>
              <a:t> </a:t>
            </a:r>
          </a:p>
        </p:txBody>
      </p:sp>
      <p:sp>
        <p:nvSpPr>
          <p:cNvPr id="15" name="Rectángulo 14">
            <a:extLst>
              <a:ext uri="{FF2B5EF4-FFF2-40B4-BE49-F238E27FC236}">
                <a16:creationId xmlns:a16="http://schemas.microsoft.com/office/drawing/2014/main" id="{A7C21C62-5F5A-4E8C-92B7-26285F5D68A9}"/>
              </a:ext>
            </a:extLst>
          </p:cNvPr>
          <p:cNvSpPr>
            <a:spLocks noRot="1" noChangeAspect="1" noMove="1" noResize="1" noEditPoints="1" noAdjustHandles="1" noChangeArrowheads="1" noChangeShapeType="1" noTextEdit="1"/>
          </p:cNvSpPr>
          <p:nvPr/>
        </p:nvSpPr>
        <p:spPr>
          <a:xfrm>
            <a:off x="6247671" y="4534752"/>
            <a:ext cx="1621149" cy="465127"/>
          </a:xfrm>
          <a:prstGeom prst="rect">
            <a:avLst/>
          </a:prstGeom>
          <a:blipFill>
            <a:blip r:embed="rId9"/>
            <a:stretch>
              <a:fillRect b="-1316"/>
            </a:stretch>
          </a:blipFill>
        </p:spPr>
        <p:txBody>
          <a:bodyPr/>
          <a:lstStyle/>
          <a:p>
            <a:pPr>
              <a:defRPr/>
            </a:pPr>
            <a:r>
              <a:rPr lang="es-CO">
                <a:noFill/>
              </a:rPr>
              <a:t> </a:t>
            </a:r>
          </a:p>
        </p:txBody>
      </p:sp>
      <p:sp>
        <p:nvSpPr>
          <p:cNvPr id="16" name="Rectángulo 15">
            <a:extLst>
              <a:ext uri="{FF2B5EF4-FFF2-40B4-BE49-F238E27FC236}">
                <a16:creationId xmlns:a16="http://schemas.microsoft.com/office/drawing/2014/main" id="{3C486C24-28F7-485B-8D11-C88804FD779D}"/>
              </a:ext>
            </a:extLst>
          </p:cNvPr>
          <p:cNvSpPr>
            <a:spLocks noRot="1" noChangeAspect="1" noMove="1" noResize="1" noEditPoints="1" noAdjustHandles="1" noChangeArrowheads="1" noChangeShapeType="1" noTextEdit="1"/>
          </p:cNvSpPr>
          <p:nvPr/>
        </p:nvSpPr>
        <p:spPr>
          <a:xfrm>
            <a:off x="6792892" y="5066571"/>
            <a:ext cx="966355" cy="300082"/>
          </a:xfrm>
          <a:prstGeom prst="rect">
            <a:avLst/>
          </a:prstGeom>
          <a:blipFill>
            <a:blip r:embed="rId10"/>
            <a:stretch>
              <a:fillRect t="-2041" b="-20408"/>
            </a:stretch>
          </a:blipFill>
        </p:spPr>
        <p:txBody>
          <a:bodyPr/>
          <a:lstStyle/>
          <a:p>
            <a:pPr>
              <a:defRPr/>
            </a:pPr>
            <a:r>
              <a:rPr lang="es-CO">
                <a:noFill/>
              </a:rPr>
              <a:t> </a:t>
            </a:r>
          </a:p>
        </p:txBody>
      </p:sp>
      <p:cxnSp>
        <p:nvCxnSpPr>
          <p:cNvPr id="17" name="Conector recto de flecha 16">
            <a:extLst>
              <a:ext uri="{FF2B5EF4-FFF2-40B4-BE49-F238E27FC236}">
                <a16:creationId xmlns:a16="http://schemas.microsoft.com/office/drawing/2014/main" id="{24C9EF70-FF7B-44D7-9DA0-0012C91992DE}"/>
              </a:ext>
            </a:extLst>
          </p:cNvPr>
          <p:cNvCxnSpPr>
            <a:stCxn id="16" idx="3"/>
          </p:cNvCxnSpPr>
          <p:nvPr/>
        </p:nvCxnSpPr>
        <p:spPr>
          <a:xfrm flipV="1">
            <a:off x="7759700" y="5203825"/>
            <a:ext cx="236538" cy="127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8" name="Rectángulo 17">
            <a:extLst>
              <a:ext uri="{FF2B5EF4-FFF2-40B4-BE49-F238E27FC236}">
                <a16:creationId xmlns:a16="http://schemas.microsoft.com/office/drawing/2014/main" id="{861E506F-8DFD-449A-AE11-D76207BCA924}"/>
              </a:ext>
            </a:extLst>
          </p:cNvPr>
          <p:cNvSpPr>
            <a:spLocks noRot="1" noChangeAspect="1" noMove="1" noResize="1" noEditPoints="1" noAdjustHandles="1" noChangeArrowheads="1" noChangeShapeType="1" noTextEdit="1"/>
          </p:cNvSpPr>
          <p:nvPr/>
        </p:nvSpPr>
        <p:spPr>
          <a:xfrm>
            <a:off x="8053932" y="5058475"/>
            <a:ext cx="1112805" cy="300082"/>
          </a:xfrm>
          <a:prstGeom prst="rect">
            <a:avLst/>
          </a:prstGeom>
          <a:blipFill>
            <a:blip r:embed="rId11"/>
            <a:stretch>
              <a:fillRect/>
            </a:stretch>
          </a:blipFill>
        </p:spPr>
        <p:txBody>
          <a:bodyPr/>
          <a:lstStyle/>
          <a:p>
            <a:pPr>
              <a:defRPr/>
            </a:pPr>
            <a:r>
              <a:rPr lang="es-CO">
                <a:noFill/>
              </a:rPr>
              <a:t> </a:t>
            </a:r>
          </a:p>
        </p:txBody>
      </p:sp>
      <p:sp>
        <p:nvSpPr>
          <p:cNvPr id="19" name="Rectángulo 18">
            <a:extLst>
              <a:ext uri="{FF2B5EF4-FFF2-40B4-BE49-F238E27FC236}">
                <a16:creationId xmlns:a16="http://schemas.microsoft.com/office/drawing/2014/main" id="{6EC6736B-DBA1-4247-8600-906269367DD4}"/>
              </a:ext>
            </a:extLst>
          </p:cNvPr>
          <p:cNvSpPr/>
          <p:nvPr/>
        </p:nvSpPr>
        <p:spPr>
          <a:xfrm>
            <a:off x="1939926" y="1611313"/>
            <a:ext cx="2238375" cy="3302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O" sz="2400" b="1" dirty="0"/>
              <a:t>Ejemplo</a:t>
            </a:r>
          </a:p>
        </p:txBody>
      </p:sp>
      <p:pic>
        <p:nvPicPr>
          <p:cNvPr id="20" name="Imagen 7">
            <a:extLst>
              <a:ext uri="{FF2B5EF4-FFF2-40B4-BE49-F238E27FC236}">
                <a16:creationId xmlns:a16="http://schemas.microsoft.com/office/drawing/2014/main" id="{5AFCE592-DDEA-4FD5-B110-A2B59DA19E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5">
            <a:extLst>
              <a:ext uri="{FF2B5EF4-FFF2-40B4-BE49-F238E27FC236}">
                <a16:creationId xmlns:a16="http://schemas.microsoft.com/office/drawing/2014/main" id="{44B17817-6582-4C16-91E0-72E79382439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22" name="Rectángulo 21">
            <a:extLst>
              <a:ext uri="{FF2B5EF4-FFF2-40B4-BE49-F238E27FC236}">
                <a16:creationId xmlns:a16="http://schemas.microsoft.com/office/drawing/2014/main" id="{83BAA97A-FD0F-4B28-B33C-DED623F2578A}"/>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3" name="CuadroTexto 7">
            <a:extLst>
              <a:ext uri="{FF2B5EF4-FFF2-40B4-BE49-F238E27FC236}">
                <a16:creationId xmlns:a16="http://schemas.microsoft.com/office/drawing/2014/main" id="{6D2AD85E-6C9C-4118-9F65-D870FA62CD45}"/>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0EA35BA0-5024-4D0B-A432-6E5E58637B85}"/>
              </a:ext>
            </a:extLst>
          </p:cNvPr>
          <p:cNvSpPr>
            <a:spLocks noRot="1" noChangeAspect="1" noMove="1" noResize="1" noEditPoints="1" noAdjustHandles="1" noChangeArrowheads="1" noChangeShapeType="1" noTextEdit="1"/>
          </p:cNvSpPr>
          <p:nvPr/>
        </p:nvSpPr>
        <p:spPr>
          <a:xfrm>
            <a:off x="4227455" y="1663768"/>
            <a:ext cx="6146939" cy="415498"/>
          </a:xfrm>
          <a:prstGeom prst="rect">
            <a:avLst/>
          </a:prstGeom>
          <a:blipFill>
            <a:blip r:embed="rId2"/>
            <a:stretch>
              <a:fillRect t="-127941" r="-9415" b="-195588"/>
            </a:stretch>
          </a:blipFill>
        </p:spPr>
        <p:txBody>
          <a:bodyPr/>
          <a:lstStyle/>
          <a:p>
            <a:pPr>
              <a:defRPr/>
            </a:pPr>
            <a:r>
              <a:rPr lang="es-CO">
                <a:noFill/>
              </a:rPr>
              <a:t> </a:t>
            </a:r>
          </a:p>
        </p:txBody>
      </p:sp>
      <p:sp>
        <p:nvSpPr>
          <p:cNvPr id="8" name="CuadroTexto 7">
            <a:extLst>
              <a:ext uri="{FF2B5EF4-FFF2-40B4-BE49-F238E27FC236}">
                <a16:creationId xmlns:a16="http://schemas.microsoft.com/office/drawing/2014/main" id="{9948FA84-74D2-4897-852F-4BA828FA7124}"/>
              </a:ext>
            </a:extLst>
          </p:cNvPr>
          <p:cNvSpPr txBox="1">
            <a:spLocks noRot="1" noChangeAspect="1" noMove="1" noResize="1" noEditPoints="1" noAdjustHandles="1" noChangeArrowheads="1" noChangeShapeType="1" noTextEdit="1"/>
          </p:cNvSpPr>
          <p:nvPr/>
        </p:nvSpPr>
        <p:spPr>
          <a:xfrm>
            <a:off x="5946047" y="2201853"/>
            <a:ext cx="2866747" cy="207749"/>
          </a:xfrm>
          <a:prstGeom prst="rect">
            <a:avLst/>
          </a:prstGeom>
          <a:blipFill>
            <a:blip r:embed="rId3"/>
            <a:stretch>
              <a:fillRect l="-1062" t="-2941" r="-1911" b="-35294"/>
            </a:stretch>
          </a:blipFill>
        </p:spPr>
        <p:txBody>
          <a:bodyPr/>
          <a:lstStyle/>
          <a:p>
            <a:pPr>
              <a:defRPr/>
            </a:pPr>
            <a:r>
              <a:rPr lang="es-CO">
                <a:noFill/>
              </a:rPr>
              <a:t> </a:t>
            </a:r>
          </a:p>
        </p:txBody>
      </p:sp>
      <p:sp>
        <p:nvSpPr>
          <p:cNvPr id="9" name="CuadroTexto 8">
            <a:extLst>
              <a:ext uri="{FF2B5EF4-FFF2-40B4-BE49-F238E27FC236}">
                <a16:creationId xmlns:a16="http://schemas.microsoft.com/office/drawing/2014/main" id="{B5B788F0-6CC9-451C-B3FA-2F75CA08F9C9}"/>
              </a:ext>
            </a:extLst>
          </p:cNvPr>
          <p:cNvSpPr txBox="1">
            <a:spLocks noRot="1" noChangeAspect="1" noMove="1" noResize="1" noEditPoints="1" noAdjustHandles="1" noChangeArrowheads="1" noChangeShapeType="1" noTextEdit="1"/>
          </p:cNvSpPr>
          <p:nvPr/>
        </p:nvSpPr>
        <p:spPr>
          <a:xfrm>
            <a:off x="6108746" y="2566395"/>
            <a:ext cx="2563779" cy="207749"/>
          </a:xfrm>
          <a:prstGeom prst="rect">
            <a:avLst/>
          </a:prstGeom>
          <a:blipFill>
            <a:blip r:embed="rId4"/>
            <a:stretch>
              <a:fillRect l="-1188" t="-2941" r="-2138" b="-32353"/>
            </a:stretch>
          </a:blipFill>
        </p:spPr>
        <p:txBody>
          <a:bodyPr/>
          <a:lstStyle/>
          <a:p>
            <a:pPr>
              <a:defRPr/>
            </a:pPr>
            <a:r>
              <a:rPr lang="es-CO">
                <a:noFill/>
              </a:rPr>
              <a:t> </a:t>
            </a:r>
          </a:p>
        </p:txBody>
      </p:sp>
      <p:sp>
        <p:nvSpPr>
          <p:cNvPr id="10" name="CuadroTexto 9">
            <a:extLst>
              <a:ext uri="{FF2B5EF4-FFF2-40B4-BE49-F238E27FC236}">
                <a16:creationId xmlns:a16="http://schemas.microsoft.com/office/drawing/2014/main" id="{1FADAEDA-2475-46ED-87DD-1B340873C039}"/>
              </a:ext>
            </a:extLst>
          </p:cNvPr>
          <p:cNvSpPr txBox="1">
            <a:spLocks noRot="1" noChangeAspect="1" noMove="1" noResize="1" noEditPoints="1" noAdjustHandles="1" noChangeArrowheads="1" noChangeShapeType="1" noTextEdit="1"/>
          </p:cNvSpPr>
          <p:nvPr/>
        </p:nvSpPr>
        <p:spPr>
          <a:xfrm>
            <a:off x="6461479" y="2930937"/>
            <a:ext cx="1606787" cy="207749"/>
          </a:xfrm>
          <a:prstGeom prst="rect">
            <a:avLst/>
          </a:prstGeom>
          <a:blipFill>
            <a:blip r:embed="rId5"/>
            <a:stretch>
              <a:fillRect l="-3788" t="-26471" r="-4545" b="-50000"/>
            </a:stretch>
          </a:blipFill>
        </p:spPr>
        <p:txBody>
          <a:bodyPr/>
          <a:lstStyle/>
          <a:p>
            <a:pPr>
              <a:defRPr/>
            </a:pPr>
            <a:r>
              <a:rPr lang="es-CO">
                <a:noFill/>
              </a:rPr>
              <a:t> </a:t>
            </a:r>
          </a:p>
        </p:txBody>
      </p:sp>
      <p:sp>
        <p:nvSpPr>
          <p:cNvPr id="11" name="Flecha abajo 6">
            <a:extLst>
              <a:ext uri="{FF2B5EF4-FFF2-40B4-BE49-F238E27FC236}">
                <a16:creationId xmlns:a16="http://schemas.microsoft.com/office/drawing/2014/main" id="{DA9C24E8-4EB7-4941-B59B-9D529808B334}"/>
              </a:ext>
            </a:extLst>
          </p:cNvPr>
          <p:cNvSpPr/>
          <p:nvPr/>
        </p:nvSpPr>
        <p:spPr>
          <a:xfrm>
            <a:off x="7202489" y="3241675"/>
            <a:ext cx="306387" cy="3238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350"/>
          </a:p>
        </p:txBody>
      </p:sp>
      <p:sp>
        <p:nvSpPr>
          <p:cNvPr id="12" name="CuadroTexto 11">
            <a:extLst>
              <a:ext uri="{FF2B5EF4-FFF2-40B4-BE49-F238E27FC236}">
                <a16:creationId xmlns:a16="http://schemas.microsoft.com/office/drawing/2014/main" id="{B8AB746B-B879-47B6-9A20-92ECBE6D664B}"/>
              </a:ext>
            </a:extLst>
          </p:cNvPr>
          <p:cNvSpPr txBox="1">
            <a:spLocks noRot="1" noChangeAspect="1" noMove="1" noResize="1" noEditPoints="1" noAdjustHandles="1" noChangeArrowheads="1" noChangeShapeType="1" noTextEdit="1"/>
          </p:cNvSpPr>
          <p:nvPr/>
        </p:nvSpPr>
        <p:spPr>
          <a:xfrm>
            <a:off x="5410070" y="3707352"/>
            <a:ext cx="3072957" cy="207749"/>
          </a:xfrm>
          <a:prstGeom prst="rect">
            <a:avLst/>
          </a:prstGeom>
          <a:blipFill>
            <a:blip r:embed="rId6"/>
            <a:stretch>
              <a:fillRect l="-990" r="-792" b="-8824"/>
            </a:stretch>
          </a:blipFill>
        </p:spPr>
        <p:txBody>
          <a:bodyPr/>
          <a:lstStyle/>
          <a:p>
            <a:pPr>
              <a:defRPr/>
            </a:pPr>
            <a:r>
              <a:rPr lang="es-CO">
                <a:noFill/>
              </a:rPr>
              <a:t> </a:t>
            </a:r>
          </a:p>
        </p:txBody>
      </p:sp>
      <p:sp>
        <p:nvSpPr>
          <p:cNvPr id="13" name="CuadroTexto 12">
            <a:extLst>
              <a:ext uri="{FF2B5EF4-FFF2-40B4-BE49-F238E27FC236}">
                <a16:creationId xmlns:a16="http://schemas.microsoft.com/office/drawing/2014/main" id="{522F3F28-F976-4BD7-A23B-913C3080CBBD}"/>
              </a:ext>
            </a:extLst>
          </p:cNvPr>
          <p:cNvSpPr txBox="1">
            <a:spLocks noRot="1" noChangeAspect="1" noMove="1" noResize="1" noEditPoints="1" noAdjustHandles="1" noChangeArrowheads="1" noChangeShapeType="1" noTextEdit="1"/>
          </p:cNvSpPr>
          <p:nvPr/>
        </p:nvSpPr>
        <p:spPr>
          <a:xfrm>
            <a:off x="6108745" y="4118071"/>
            <a:ext cx="1511632" cy="207749"/>
          </a:xfrm>
          <a:prstGeom prst="rect">
            <a:avLst/>
          </a:prstGeom>
          <a:blipFill>
            <a:blip r:embed="rId7"/>
            <a:stretch>
              <a:fillRect l="-2419" r="-2419" b="-5882"/>
            </a:stretch>
          </a:blipFill>
        </p:spPr>
        <p:txBody>
          <a:bodyPr/>
          <a:lstStyle/>
          <a:p>
            <a:pPr>
              <a:defRPr/>
            </a:pPr>
            <a:r>
              <a:rPr lang="es-CO">
                <a:noFill/>
              </a:rPr>
              <a:t> </a:t>
            </a:r>
          </a:p>
        </p:txBody>
      </p:sp>
      <p:sp>
        <p:nvSpPr>
          <p:cNvPr id="14" name="Elipse 13">
            <a:extLst>
              <a:ext uri="{FF2B5EF4-FFF2-40B4-BE49-F238E27FC236}">
                <a16:creationId xmlns:a16="http://schemas.microsoft.com/office/drawing/2014/main" id="{808BAB1D-9844-418A-AC22-B47D54F5E73C}"/>
              </a:ext>
            </a:extLst>
          </p:cNvPr>
          <p:cNvSpPr/>
          <p:nvPr/>
        </p:nvSpPr>
        <p:spPr>
          <a:xfrm>
            <a:off x="6513514" y="4902201"/>
            <a:ext cx="1533525" cy="766763"/>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350" b="1" dirty="0"/>
              <a:t>DESCUENTO 23%</a:t>
            </a:r>
          </a:p>
        </p:txBody>
      </p:sp>
      <p:sp>
        <p:nvSpPr>
          <p:cNvPr id="15" name="CuadroTexto 14">
            <a:extLst>
              <a:ext uri="{FF2B5EF4-FFF2-40B4-BE49-F238E27FC236}">
                <a16:creationId xmlns:a16="http://schemas.microsoft.com/office/drawing/2014/main" id="{D32B4EE1-B61C-416B-8EBC-C8EBBB989509}"/>
              </a:ext>
            </a:extLst>
          </p:cNvPr>
          <p:cNvSpPr txBox="1"/>
          <p:nvPr/>
        </p:nvSpPr>
        <p:spPr>
          <a:xfrm>
            <a:off x="1819276" y="2100263"/>
            <a:ext cx="3128963" cy="1962150"/>
          </a:xfrm>
          <a:prstGeom prst="rect">
            <a:avLst/>
          </a:prstGeom>
          <a:noFill/>
        </p:spPr>
        <p:txBody>
          <a:bodyPr wrap="none">
            <a:spAutoFit/>
          </a:bodyPr>
          <a:lstStyle/>
          <a:p>
            <a:pPr marL="214313" indent="-214313">
              <a:buFont typeface="Arial" panose="020B0604020202020204" pitchFamily="34" charset="0"/>
              <a:buChar char="•"/>
              <a:defRPr/>
            </a:pPr>
            <a:r>
              <a:rPr lang="es-CO" sz="1350" dirty="0"/>
              <a:t>Placa = BUU617</a:t>
            </a:r>
          </a:p>
          <a:p>
            <a:pPr marL="214313" indent="-214313">
              <a:buFont typeface="Arial" panose="020B0604020202020204" pitchFamily="34" charset="0"/>
              <a:buChar char="•"/>
              <a:defRPr/>
            </a:pPr>
            <a:r>
              <a:rPr lang="es-CO" sz="1350" dirty="0"/>
              <a:t>Tipo = Camioneta</a:t>
            </a:r>
          </a:p>
          <a:p>
            <a:pPr marL="214313" indent="-214313">
              <a:buFont typeface="Arial" panose="020B0604020202020204" pitchFamily="34" charset="0"/>
              <a:buChar char="•"/>
              <a:defRPr/>
            </a:pPr>
            <a:r>
              <a:rPr lang="es-CO" sz="1350" dirty="0"/>
              <a:t>Marca = CHEVROLET</a:t>
            </a:r>
          </a:p>
          <a:p>
            <a:pPr marL="214313" indent="-214313">
              <a:buFont typeface="Arial" panose="020B0604020202020204" pitchFamily="34" charset="0"/>
              <a:buChar char="•"/>
              <a:defRPr/>
            </a:pPr>
            <a:r>
              <a:rPr lang="es-CO" sz="1350" dirty="0"/>
              <a:t>Servicio = Particular </a:t>
            </a:r>
          </a:p>
          <a:p>
            <a:pPr marL="214313" indent="-214313">
              <a:buFont typeface="Arial" panose="020B0604020202020204" pitchFamily="34" charset="0"/>
              <a:buChar char="•"/>
              <a:defRPr/>
            </a:pPr>
            <a:r>
              <a:rPr lang="es-CO" sz="1350" dirty="0"/>
              <a:t>Modelo = 1998</a:t>
            </a:r>
          </a:p>
          <a:p>
            <a:pPr marL="214313" indent="-214313">
              <a:buFont typeface="Arial" panose="020B0604020202020204" pitchFamily="34" charset="0"/>
              <a:buChar char="•"/>
              <a:defRPr/>
            </a:pPr>
            <a:r>
              <a:rPr lang="es-CO" sz="1350" dirty="0"/>
              <a:t>Almacenamiento = Almagrario Madrid </a:t>
            </a:r>
          </a:p>
          <a:p>
            <a:pPr marL="214313" indent="-214313">
              <a:buFont typeface="Arial" panose="020B0604020202020204" pitchFamily="34" charset="0"/>
              <a:buChar char="•"/>
              <a:defRPr/>
            </a:pPr>
            <a:r>
              <a:rPr lang="es-CO" sz="1350" dirty="0"/>
              <a:t>Costo Almacenamiento = $ 305.460</a:t>
            </a:r>
          </a:p>
          <a:p>
            <a:pPr marL="214313" indent="-214313">
              <a:buFont typeface="Arial" panose="020B0604020202020204" pitchFamily="34" charset="0"/>
              <a:buChar char="•"/>
              <a:defRPr/>
            </a:pPr>
            <a:r>
              <a:rPr lang="es-CO" sz="1350" dirty="0"/>
              <a:t>Avalúo Bien :  3.926.880</a:t>
            </a:r>
          </a:p>
          <a:p>
            <a:pPr marL="214313" indent="-214313">
              <a:buFont typeface="Arial" panose="020B0604020202020204" pitchFamily="34" charset="0"/>
              <a:buChar char="•"/>
              <a:defRPr/>
            </a:pPr>
            <a:endParaRPr lang="es-CO" sz="1350" dirty="0"/>
          </a:p>
        </p:txBody>
      </p:sp>
      <p:sp>
        <p:nvSpPr>
          <p:cNvPr id="16" name="Rectángulo 15">
            <a:extLst>
              <a:ext uri="{FF2B5EF4-FFF2-40B4-BE49-F238E27FC236}">
                <a16:creationId xmlns:a16="http://schemas.microsoft.com/office/drawing/2014/main" id="{EEADFD62-F167-4D11-A49B-A2395762D866}"/>
              </a:ext>
            </a:extLst>
          </p:cNvPr>
          <p:cNvSpPr/>
          <p:nvPr/>
        </p:nvSpPr>
        <p:spPr>
          <a:xfrm>
            <a:off x="1939926" y="1611313"/>
            <a:ext cx="2238375" cy="3302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O" sz="2400" b="1" dirty="0"/>
              <a:t>Ejemplo</a:t>
            </a:r>
          </a:p>
        </p:txBody>
      </p:sp>
      <p:pic>
        <p:nvPicPr>
          <p:cNvPr id="17" name="Imagen 7">
            <a:extLst>
              <a:ext uri="{FF2B5EF4-FFF2-40B4-BE49-F238E27FC236}">
                <a16:creationId xmlns:a16="http://schemas.microsoft.com/office/drawing/2014/main" id="{FD7C7550-21D2-4C0F-800F-30826C587B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8" name="Imagen 5">
            <a:extLst>
              <a:ext uri="{FF2B5EF4-FFF2-40B4-BE49-F238E27FC236}">
                <a16:creationId xmlns:a16="http://schemas.microsoft.com/office/drawing/2014/main" id="{DC576205-9C11-4A12-9662-6A4A7CFFE2C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9" name="Rectángulo 18">
            <a:extLst>
              <a:ext uri="{FF2B5EF4-FFF2-40B4-BE49-F238E27FC236}">
                <a16:creationId xmlns:a16="http://schemas.microsoft.com/office/drawing/2014/main" id="{B5BEF64A-F0F6-491F-9C46-2ED1832690C6}"/>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20" name="CuadroTexto 7">
            <a:extLst>
              <a:ext uri="{FF2B5EF4-FFF2-40B4-BE49-F238E27FC236}">
                <a16:creationId xmlns:a16="http://schemas.microsoft.com/office/drawing/2014/main" id="{4D430300-CB9F-4BDD-8293-5CC77D84907C}"/>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D83823EE-1AB4-418A-B68E-DEA0565E751B}"/>
              </a:ext>
            </a:extLst>
          </p:cNvPr>
          <p:cNvSpPr txBox="1"/>
          <p:nvPr/>
        </p:nvSpPr>
        <p:spPr>
          <a:xfrm>
            <a:off x="2024063" y="501967"/>
            <a:ext cx="7512050" cy="738664"/>
          </a:xfrm>
          <a:prstGeom prst="rect">
            <a:avLst/>
          </a:prstGeom>
          <a:noFill/>
        </p:spPr>
        <p:txBody>
          <a:bodyPr>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s-CO" b="1" dirty="0">
              <a:effectLst>
                <a:outerShdw blurRad="38100" dist="38100" dir="2700000" algn="tl">
                  <a:srgbClr val="000000">
                    <a:alpha val="43137"/>
                  </a:srgbClr>
                </a:outerShdw>
              </a:effectLst>
            </a:endParaRPr>
          </a:p>
          <a:p>
            <a:pPr algn="ctr">
              <a:defRPr/>
            </a:pPr>
            <a:r>
              <a:rPr lang="es-CO" sz="2400" b="1" dirty="0">
                <a:effectLst>
                  <a:outerShdw blurRad="38100" dist="38100" dir="2700000" algn="tl">
                    <a:srgbClr val="000000">
                      <a:alpha val="43137"/>
                    </a:srgbClr>
                  </a:outerShdw>
                </a:effectLst>
              </a:rPr>
              <a:t>Costo Beneficio</a:t>
            </a:r>
            <a:endParaRPr lang="es-CO" sz="2400" i="1" dirty="0">
              <a:latin typeface="Arial Narrow" panose="020B0606020202030204" pitchFamily="34" charset="0"/>
            </a:endParaRPr>
          </a:p>
        </p:txBody>
      </p:sp>
      <p:pic>
        <p:nvPicPr>
          <p:cNvPr id="55302" name="Imagen 7">
            <a:extLst>
              <a:ext uri="{FF2B5EF4-FFF2-40B4-BE49-F238E27FC236}">
                <a16:creationId xmlns:a16="http://schemas.microsoft.com/office/drawing/2014/main" id="{569A2FA7-44C0-4628-B988-B7D7C3F288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086" t="6750" r="23180" b="17554"/>
          <a:stretch>
            <a:fillRect/>
          </a:stretch>
        </p:blipFill>
        <p:spPr bwMode="auto">
          <a:xfrm>
            <a:off x="2024063" y="1470025"/>
            <a:ext cx="8318500" cy="47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a:extLst>
              <a:ext uri="{FF2B5EF4-FFF2-40B4-BE49-F238E27FC236}">
                <a16:creationId xmlns:a16="http://schemas.microsoft.com/office/drawing/2014/main" id="{6CE1A6D9-06B8-4A82-B678-112AC0B80F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489CABE7-13DB-4DDD-AE7D-3D9FB771DD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1" name="Rectángulo 10">
            <a:extLst>
              <a:ext uri="{FF2B5EF4-FFF2-40B4-BE49-F238E27FC236}">
                <a16:creationId xmlns:a16="http://schemas.microsoft.com/office/drawing/2014/main" id="{32AE2D79-A99F-49DE-8974-D389DD4ADE0F}"/>
              </a:ext>
            </a:extLst>
          </p:cNvPr>
          <p:cNvSpPr/>
          <p:nvPr/>
        </p:nvSpPr>
        <p:spPr>
          <a:xfrm>
            <a:off x="0" y="6519864"/>
            <a:ext cx="12192000" cy="33813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2" name="CuadroTexto 7">
            <a:extLst>
              <a:ext uri="{FF2B5EF4-FFF2-40B4-BE49-F238E27FC236}">
                <a16:creationId xmlns:a16="http://schemas.microsoft.com/office/drawing/2014/main" id="{21C6A4AD-558A-41F2-89A8-88C5BBDFC2D2}"/>
              </a:ext>
            </a:extLst>
          </p:cNvPr>
          <p:cNvSpPr txBox="1">
            <a:spLocks noChangeArrowheads="1"/>
          </p:cNvSpPr>
          <p:nvPr/>
        </p:nvSpPr>
        <p:spPr bwMode="auto">
          <a:xfrm>
            <a:off x="6101937" y="6519864"/>
            <a:ext cx="5965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Vicepresidencia de Bienes Muebles e Inmuebles – Gerencia de Muebles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29D2E50C-F551-4FBC-87F2-B54C125F1067}"/>
              </a:ext>
            </a:extLst>
          </p:cNvPr>
          <p:cNvSpPr/>
          <p:nvPr/>
        </p:nvSpPr>
        <p:spPr>
          <a:xfrm>
            <a:off x="6095999" y="0"/>
            <a:ext cx="6095999"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CO" sz="1350" dirty="0">
              <a:solidFill>
                <a:prstClr val="white"/>
              </a:solidFill>
            </a:endParaRPr>
          </a:p>
        </p:txBody>
      </p:sp>
      <p:sp>
        <p:nvSpPr>
          <p:cNvPr id="8" name="Rectángulo 7">
            <a:extLst>
              <a:ext uri="{FF2B5EF4-FFF2-40B4-BE49-F238E27FC236}">
                <a16:creationId xmlns:a16="http://schemas.microsoft.com/office/drawing/2014/main" id="{8568D5D8-C598-41F1-B56C-C679643CD7AC}"/>
              </a:ext>
            </a:extLst>
          </p:cNvPr>
          <p:cNvSpPr/>
          <p:nvPr/>
        </p:nvSpPr>
        <p:spPr>
          <a:xfrm>
            <a:off x="0" y="0"/>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CO" sz="1350" dirty="0">
              <a:solidFill>
                <a:prstClr val="white"/>
              </a:solidFill>
            </a:endParaRPr>
          </a:p>
        </p:txBody>
      </p:sp>
      <p:sp>
        <p:nvSpPr>
          <p:cNvPr id="56324" name="CuadroTexto 4">
            <a:extLst>
              <a:ext uri="{FF2B5EF4-FFF2-40B4-BE49-F238E27FC236}">
                <a16:creationId xmlns:a16="http://schemas.microsoft.com/office/drawing/2014/main" id="{7C5A3BFA-B1F8-4C5E-AF66-32A2523A857C}"/>
              </a:ext>
            </a:extLst>
          </p:cNvPr>
          <p:cNvSpPr txBox="1">
            <a:spLocks noChangeArrowheads="1"/>
          </p:cNvSpPr>
          <p:nvPr/>
        </p:nvSpPr>
        <p:spPr bwMode="auto">
          <a:xfrm>
            <a:off x="1857376" y="2063751"/>
            <a:ext cx="4043363"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4500" b="1" dirty="0">
                <a:solidFill>
                  <a:srgbClr val="FFFFFF"/>
                </a:solidFill>
                <a:latin typeface="Arial Narrow" panose="020B0606020202030204" pitchFamily="34" charset="0"/>
              </a:rPr>
              <a:t>Resultados </a:t>
            </a:r>
          </a:p>
          <a:p>
            <a:pPr algn="ctr" eaLnBrk="1" hangingPunct="1">
              <a:spcBef>
                <a:spcPct val="0"/>
              </a:spcBef>
              <a:buFontTx/>
              <a:buNone/>
            </a:pPr>
            <a:r>
              <a:rPr lang="es-CO" altLang="es-CO" sz="4500" b="1" dirty="0">
                <a:solidFill>
                  <a:srgbClr val="FFFFFF"/>
                </a:solidFill>
                <a:latin typeface="Arial Narrow" panose="020B0606020202030204" pitchFamily="34" charset="0"/>
              </a:rPr>
              <a:t>Comercialización Inmuebles CISA</a:t>
            </a:r>
          </a:p>
          <a:p>
            <a:pPr algn="ctr" eaLnBrk="1" hangingPunct="1">
              <a:spcBef>
                <a:spcPct val="0"/>
              </a:spcBef>
              <a:buFontTx/>
              <a:buNone/>
            </a:pPr>
            <a:r>
              <a:rPr lang="es-CO" altLang="es-CO" sz="4500" b="1" dirty="0">
                <a:solidFill>
                  <a:srgbClr val="FFFFFF"/>
                </a:solidFill>
                <a:latin typeface="Arial Narrow" panose="020B0606020202030204" pitchFamily="34" charset="0"/>
              </a:rPr>
              <a:t>julio 2020.</a:t>
            </a:r>
          </a:p>
        </p:txBody>
      </p:sp>
      <p:pic>
        <p:nvPicPr>
          <p:cNvPr id="56325" name="Imagen 6">
            <a:extLst>
              <a:ext uri="{FF2B5EF4-FFF2-40B4-BE49-F238E27FC236}">
                <a16:creationId xmlns:a16="http://schemas.microsoft.com/office/drawing/2014/main" id="{2575D526-4A18-4170-8923-0FAE4446E7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1" y="4987925"/>
            <a:ext cx="1287463"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Imagen 10">
            <a:extLst>
              <a:ext uri="{FF2B5EF4-FFF2-40B4-BE49-F238E27FC236}">
                <a16:creationId xmlns:a16="http://schemas.microsoft.com/office/drawing/2014/main" id="{A94CDE87-9D45-4BEE-9BFD-755B372E57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75" y="914400"/>
            <a:ext cx="3113088"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7" name="Marcador de número de diapositiva 1">
            <a:extLst>
              <a:ext uri="{FF2B5EF4-FFF2-40B4-BE49-F238E27FC236}">
                <a16:creationId xmlns:a16="http://schemas.microsoft.com/office/drawing/2014/main" id="{0119A2E6-B1E0-49D2-84F1-66137368C49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A40CC9E4-F4C0-484D-AC0D-2A61C6CF2E79}" type="slidenum">
              <a:rPr lang="es-ES" altLang="es-CO" sz="900">
                <a:solidFill>
                  <a:srgbClr val="898989"/>
                </a:solidFill>
              </a:rPr>
              <a:pPr eaLnBrk="1" hangingPunct="1">
                <a:spcBef>
                  <a:spcPct val="0"/>
                </a:spcBef>
                <a:buFontTx/>
                <a:buNone/>
              </a:pPr>
              <a:t>55</a:t>
            </a:fld>
            <a:endParaRPr lang="es-ES" altLang="es-CO" sz="900">
              <a:solidFill>
                <a:srgbClr val="898989"/>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96063FF-1007-474E-9715-2573F3983A26}"/>
              </a:ext>
            </a:extLst>
          </p:cNvPr>
          <p:cNvSpPr/>
          <p:nvPr/>
        </p:nvSpPr>
        <p:spPr>
          <a:xfrm>
            <a:off x="0" y="6553918"/>
            <a:ext cx="12192000" cy="334963"/>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8" name="CuadroTexto 7">
            <a:extLst>
              <a:ext uri="{FF2B5EF4-FFF2-40B4-BE49-F238E27FC236}">
                <a16:creationId xmlns:a16="http://schemas.microsoft.com/office/drawing/2014/main" id="{237BF369-D517-48ED-813E-45FED4DA08BC}"/>
              </a:ext>
            </a:extLst>
          </p:cNvPr>
          <p:cNvSpPr txBox="1"/>
          <p:nvPr/>
        </p:nvSpPr>
        <p:spPr>
          <a:xfrm>
            <a:off x="9516236" y="6581104"/>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57350" name="CuadroTexto 6">
            <a:extLst>
              <a:ext uri="{FF2B5EF4-FFF2-40B4-BE49-F238E27FC236}">
                <a16:creationId xmlns:a16="http://schemas.microsoft.com/office/drawing/2014/main" id="{30A2EE4F-B2CE-4D6A-9983-DF4ECF75AFCF}"/>
              </a:ext>
            </a:extLst>
          </p:cNvPr>
          <p:cNvSpPr txBox="1">
            <a:spLocks noChangeArrowheads="1"/>
          </p:cNvSpPr>
          <p:nvPr/>
        </p:nvSpPr>
        <p:spPr bwMode="auto">
          <a:xfrm>
            <a:off x="3006724" y="1036639"/>
            <a:ext cx="61770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b="1" u="sng" dirty="0">
                <a:solidFill>
                  <a:srgbClr val="376092"/>
                </a:solidFill>
                <a:latin typeface="Arial Narrow" panose="020B0606020202030204" pitchFamily="34" charset="0"/>
              </a:rPr>
              <a:t>Resultado Comercialización Inmuebles – CISA</a:t>
            </a:r>
          </a:p>
        </p:txBody>
      </p:sp>
      <p:sp>
        <p:nvSpPr>
          <p:cNvPr id="18" name="CuadroTexto 17">
            <a:extLst>
              <a:ext uri="{FF2B5EF4-FFF2-40B4-BE49-F238E27FC236}">
                <a16:creationId xmlns:a16="http://schemas.microsoft.com/office/drawing/2014/main" id="{1C9BCCA3-1458-4285-A78A-B2D5752FDCDB}"/>
              </a:ext>
            </a:extLst>
          </p:cNvPr>
          <p:cNvSpPr txBox="1"/>
          <p:nvPr/>
        </p:nvSpPr>
        <p:spPr>
          <a:xfrm>
            <a:off x="9617075" y="1489076"/>
            <a:ext cx="1004888"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Millones $</a:t>
            </a:r>
          </a:p>
        </p:txBody>
      </p:sp>
      <p:sp>
        <p:nvSpPr>
          <p:cNvPr id="35" name="CuadroTexto 34">
            <a:extLst>
              <a:ext uri="{FF2B5EF4-FFF2-40B4-BE49-F238E27FC236}">
                <a16:creationId xmlns:a16="http://schemas.microsoft.com/office/drawing/2014/main" id="{68A2A671-2A81-4D35-B7B4-4CBE0BAD0521}"/>
              </a:ext>
            </a:extLst>
          </p:cNvPr>
          <p:cNvSpPr txBox="1"/>
          <p:nvPr/>
        </p:nvSpPr>
        <p:spPr>
          <a:xfrm>
            <a:off x="1914526" y="1674814"/>
            <a:ext cx="4181475" cy="414337"/>
          </a:xfrm>
          <a:prstGeom prst="rect">
            <a:avLst/>
          </a:prstGeom>
          <a:noFill/>
        </p:spPr>
        <p:txBody>
          <a:bodyPr>
            <a:spAutoFit/>
          </a:bodyPr>
          <a:lstStyle/>
          <a:p>
            <a:pPr defTabSz="342900">
              <a:defRPr/>
            </a:pPr>
            <a:r>
              <a:rPr lang="es-CO" sz="1350" b="1" dirty="0">
                <a:solidFill>
                  <a:prstClr val="black"/>
                </a:solidFill>
                <a:latin typeface="Arial Narrow" panose="020B0606020202030204" pitchFamily="34" charset="0"/>
              </a:rPr>
              <a:t>Valor venta de inmuebles:  </a:t>
            </a:r>
            <a:r>
              <a:rPr lang="es-CO" sz="2100" b="1" dirty="0">
                <a:solidFill>
                  <a:srgbClr val="C0504D">
                    <a:lumMod val="75000"/>
                  </a:srgbClr>
                </a:solidFill>
                <a:latin typeface="Arial Narrow" panose="020B0606020202030204" pitchFamily="34" charset="0"/>
              </a:rPr>
              <a:t>$255.346</a:t>
            </a:r>
            <a:endParaRPr lang="es-CO" sz="1350" b="1" dirty="0">
              <a:solidFill>
                <a:srgbClr val="C0504D">
                  <a:lumMod val="75000"/>
                </a:srgbClr>
              </a:solidFill>
              <a:latin typeface="Arial Narrow" panose="020B0606020202030204" pitchFamily="34" charset="0"/>
            </a:endParaRPr>
          </a:p>
        </p:txBody>
      </p:sp>
      <p:sp>
        <p:nvSpPr>
          <p:cNvPr id="36" name="CuadroTexto 35">
            <a:extLst>
              <a:ext uri="{FF2B5EF4-FFF2-40B4-BE49-F238E27FC236}">
                <a16:creationId xmlns:a16="http://schemas.microsoft.com/office/drawing/2014/main" id="{BA0BC07E-EA7D-492C-A9F9-E083101133F7}"/>
              </a:ext>
            </a:extLst>
          </p:cNvPr>
          <p:cNvSpPr txBox="1"/>
          <p:nvPr/>
        </p:nvSpPr>
        <p:spPr>
          <a:xfrm>
            <a:off x="6096001" y="1676400"/>
            <a:ext cx="4475163" cy="414338"/>
          </a:xfrm>
          <a:prstGeom prst="rect">
            <a:avLst/>
          </a:prstGeom>
          <a:noFill/>
        </p:spPr>
        <p:txBody>
          <a:bodyPr>
            <a:spAutoFit/>
          </a:bodyPr>
          <a:lstStyle/>
          <a:p>
            <a:pPr defTabSz="342900">
              <a:defRPr/>
            </a:pPr>
            <a:r>
              <a:rPr lang="es-CO" sz="1350" b="1" dirty="0">
                <a:solidFill>
                  <a:prstClr val="black"/>
                </a:solidFill>
                <a:latin typeface="Arial Narrow" panose="020B0606020202030204" pitchFamily="34" charset="0"/>
              </a:rPr>
              <a:t>Cant. Inmuebles Vendidos:	</a:t>
            </a:r>
            <a:r>
              <a:rPr lang="es-CO" sz="2100" b="1" dirty="0">
                <a:solidFill>
                  <a:srgbClr val="C0504D">
                    <a:lumMod val="75000"/>
                  </a:srgbClr>
                </a:solidFill>
                <a:latin typeface="Arial Narrow" panose="020B0606020202030204" pitchFamily="34" charset="0"/>
              </a:rPr>
              <a:t>773 Unid. / 978 FMI.</a:t>
            </a:r>
            <a:endParaRPr lang="es-CO" sz="1350" b="1" dirty="0">
              <a:solidFill>
                <a:srgbClr val="C0504D">
                  <a:lumMod val="75000"/>
                </a:srgbClr>
              </a:solidFill>
              <a:latin typeface="Arial Narrow" panose="020B0606020202030204" pitchFamily="34" charset="0"/>
            </a:endParaRPr>
          </a:p>
        </p:txBody>
      </p:sp>
      <p:cxnSp>
        <p:nvCxnSpPr>
          <p:cNvPr id="42" name="Conector recto 41">
            <a:extLst>
              <a:ext uri="{FF2B5EF4-FFF2-40B4-BE49-F238E27FC236}">
                <a16:creationId xmlns:a16="http://schemas.microsoft.com/office/drawing/2014/main" id="{6C30AD5A-BF34-4365-87C8-897C8976C94D}"/>
              </a:ext>
            </a:extLst>
          </p:cNvPr>
          <p:cNvCxnSpPr>
            <a:cxnSpLocks/>
          </p:cNvCxnSpPr>
          <p:nvPr/>
        </p:nvCxnSpPr>
        <p:spPr>
          <a:xfrm>
            <a:off x="6096000" y="1995489"/>
            <a:ext cx="0" cy="253523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80E59981-0AFA-404F-A18E-330113D95F66}"/>
              </a:ext>
            </a:extLst>
          </p:cNvPr>
          <p:cNvSpPr txBox="1"/>
          <p:nvPr/>
        </p:nvSpPr>
        <p:spPr>
          <a:xfrm>
            <a:off x="2276475" y="4035426"/>
            <a:ext cx="342900" cy="214313"/>
          </a:xfrm>
          <a:prstGeom prst="rect">
            <a:avLst/>
          </a:prstGeom>
          <a:noFill/>
        </p:spPr>
        <p:txBody>
          <a:bodyPr>
            <a:spAutoFit/>
          </a:bodyPr>
          <a:lstStyle/>
          <a:p>
            <a:pPr defTabSz="342900">
              <a:defRPr/>
            </a:pPr>
            <a:r>
              <a:rPr lang="es-CO" sz="788" b="1" dirty="0">
                <a:solidFill>
                  <a:prstClr val="white"/>
                </a:solidFill>
                <a:latin typeface="Calibri"/>
              </a:rPr>
              <a:t>4%</a:t>
            </a:r>
          </a:p>
        </p:txBody>
      </p:sp>
      <p:sp>
        <p:nvSpPr>
          <p:cNvPr id="16" name="CuadroTexto 15">
            <a:extLst>
              <a:ext uri="{FF2B5EF4-FFF2-40B4-BE49-F238E27FC236}">
                <a16:creationId xmlns:a16="http://schemas.microsoft.com/office/drawing/2014/main" id="{0FFF693A-8CF2-4487-89D2-357209DA0A1A}"/>
              </a:ext>
            </a:extLst>
          </p:cNvPr>
          <p:cNvSpPr txBox="1"/>
          <p:nvPr/>
        </p:nvSpPr>
        <p:spPr>
          <a:xfrm>
            <a:off x="3021013" y="3987801"/>
            <a:ext cx="342900" cy="334963"/>
          </a:xfrm>
          <a:prstGeom prst="rect">
            <a:avLst/>
          </a:prstGeom>
          <a:noFill/>
        </p:spPr>
        <p:txBody>
          <a:bodyPr>
            <a:spAutoFit/>
          </a:bodyPr>
          <a:lstStyle/>
          <a:p>
            <a:pPr defTabSz="342900">
              <a:defRPr/>
            </a:pPr>
            <a:r>
              <a:rPr lang="es-CO" sz="788" b="1" dirty="0">
                <a:solidFill>
                  <a:prstClr val="white"/>
                </a:solidFill>
                <a:latin typeface="Calibri"/>
              </a:rPr>
              <a:t>10%</a:t>
            </a:r>
          </a:p>
        </p:txBody>
      </p:sp>
      <p:sp>
        <p:nvSpPr>
          <p:cNvPr id="17" name="CuadroTexto 16">
            <a:extLst>
              <a:ext uri="{FF2B5EF4-FFF2-40B4-BE49-F238E27FC236}">
                <a16:creationId xmlns:a16="http://schemas.microsoft.com/office/drawing/2014/main" id="{1692FD6E-D16C-4E2A-B379-0FF30488D43A}"/>
              </a:ext>
            </a:extLst>
          </p:cNvPr>
          <p:cNvSpPr txBox="1"/>
          <p:nvPr/>
        </p:nvSpPr>
        <p:spPr>
          <a:xfrm>
            <a:off x="3776663" y="3438526"/>
            <a:ext cx="341312" cy="334963"/>
          </a:xfrm>
          <a:prstGeom prst="rect">
            <a:avLst/>
          </a:prstGeom>
          <a:noFill/>
        </p:spPr>
        <p:txBody>
          <a:bodyPr>
            <a:spAutoFit/>
          </a:bodyPr>
          <a:lstStyle/>
          <a:p>
            <a:pPr defTabSz="342900">
              <a:defRPr/>
            </a:pPr>
            <a:r>
              <a:rPr lang="es-CO" sz="788" b="1" dirty="0">
                <a:solidFill>
                  <a:prstClr val="white"/>
                </a:solidFill>
                <a:latin typeface="Calibri"/>
              </a:rPr>
              <a:t>20%</a:t>
            </a:r>
          </a:p>
        </p:txBody>
      </p:sp>
      <p:sp>
        <p:nvSpPr>
          <p:cNvPr id="19" name="CuadroTexto 18">
            <a:extLst>
              <a:ext uri="{FF2B5EF4-FFF2-40B4-BE49-F238E27FC236}">
                <a16:creationId xmlns:a16="http://schemas.microsoft.com/office/drawing/2014/main" id="{89385540-FC91-44FF-9977-7955D203F268}"/>
              </a:ext>
            </a:extLst>
          </p:cNvPr>
          <p:cNvSpPr txBox="1"/>
          <p:nvPr/>
        </p:nvSpPr>
        <p:spPr>
          <a:xfrm>
            <a:off x="4541838" y="2424113"/>
            <a:ext cx="342900" cy="334962"/>
          </a:xfrm>
          <a:prstGeom prst="rect">
            <a:avLst/>
          </a:prstGeom>
          <a:noFill/>
        </p:spPr>
        <p:txBody>
          <a:bodyPr>
            <a:spAutoFit/>
          </a:bodyPr>
          <a:lstStyle/>
          <a:p>
            <a:pPr defTabSz="342900">
              <a:defRPr/>
            </a:pPr>
            <a:r>
              <a:rPr lang="es-CO" sz="788" b="1" dirty="0">
                <a:solidFill>
                  <a:prstClr val="white"/>
                </a:solidFill>
                <a:latin typeface="Calibri"/>
              </a:rPr>
              <a:t>46%</a:t>
            </a:r>
          </a:p>
        </p:txBody>
      </p:sp>
      <p:sp>
        <p:nvSpPr>
          <p:cNvPr id="20" name="CuadroTexto 19">
            <a:extLst>
              <a:ext uri="{FF2B5EF4-FFF2-40B4-BE49-F238E27FC236}">
                <a16:creationId xmlns:a16="http://schemas.microsoft.com/office/drawing/2014/main" id="{6A628962-78A7-4560-9A27-6CB7330DD079}"/>
              </a:ext>
            </a:extLst>
          </p:cNvPr>
          <p:cNvSpPr txBox="1"/>
          <p:nvPr/>
        </p:nvSpPr>
        <p:spPr>
          <a:xfrm>
            <a:off x="5327650" y="3481388"/>
            <a:ext cx="342900" cy="334962"/>
          </a:xfrm>
          <a:prstGeom prst="rect">
            <a:avLst/>
          </a:prstGeom>
          <a:noFill/>
        </p:spPr>
        <p:txBody>
          <a:bodyPr>
            <a:spAutoFit/>
          </a:bodyPr>
          <a:lstStyle/>
          <a:p>
            <a:pPr defTabSz="342900">
              <a:defRPr/>
            </a:pPr>
            <a:r>
              <a:rPr lang="es-CO" sz="788" b="1" dirty="0">
                <a:solidFill>
                  <a:prstClr val="white"/>
                </a:solidFill>
                <a:latin typeface="Calibri"/>
              </a:rPr>
              <a:t>20%</a:t>
            </a:r>
          </a:p>
        </p:txBody>
      </p:sp>
      <p:sp>
        <p:nvSpPr>
          <p:cNvPr id="57360" name="Rectángulo 5">
            <a:extLst>
              <a:ext uri="{FF2B5EF4-FFF2-40B4-BE49-F238E27FC236}">
                <a16:creationId xmlns:a16="http://schemas.microsoft.com/office/drawing/2014/main" id="{C1FE766C-A29E-4400-92DA-4A27F4916D61}"/>
              </a:ext>
            </a:extLst>
          </p:cNvPr>
          <p:cNvSpPr>
            <a:spLocks noChangeArrowheads="1"/>
          </p:cNvSpPr>
          <p:nvPr/>
        </p:nvSpPr>
        <p:spPr bwMode="auto">
          <a:xfrm>
            <a:off x="2274889" y="4086225"/>
            <a:ext cx="350837"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900" b="1">
                <a:solidFill>
                  <a:srgbClr val="FFFFFF"/>
                </a:solidFill>
              </a:rPr>
              <a:t>4% </a:t>
            </a:r>
          </a:p>
        </p:txBody>
      </p:sp>
      <p:sp>
        <p:nvSpPr>
          <p:cNvPr id="57361" name="Rectángulo 22">
            <a:extLst>
              <a:ext uri="{FF2B5EF4-FFF2-40B4-BE49-F238E27FC236}">
                <a16:creationId xmlns:a16="http://schemas.microsoft.com/office/drawing/2014/main" id="{C41BEE58-1436-481E-BD82-EAFCCAA615B4}"/>
              </a:ext>
            </a:extLst>
          </p:cNvPr>
          <p:cNvSpPr>
            <a:spLocks noChangeArrowheads="1"/>
          </p:cNvSpPr>
          <p:nvPr/>
        </p:nvSpPr>
        <p:spPr bwMode="auto">
          <a:xfrm>
            <a:off x="3006725" y="3916364"/>
            <a:ext cx="4079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900" b="1">
                <a:solidFill>
                  <a:srgbClr val="FFFFFF"/>
                </a:solidFill>
              </a:rPr>
              <a:t>10% </a:t>
            </a:r>
          </a:p>
        </p:txBody>
      </p:sp>
      <p:sp>
        <p:nvSpPr>
          <p:cNvPr id="57362" name="Rectángulo 23">
            <a:extLst>
              <a:ext uri="{FF2B5EF4-FFF2-40B4-BE49-F238E27FC236}">
                <a16:creationId xmlns:a16="http://schemas.microsoft.com/office/drawing/2014/main" id="{8BBA8308-89B8-465D-84EF-BB5F8C8931DA}"/>
              </a:ext>
            </a:extLst>
          </p:cNvPr>
          <p:cNvSpPr>
            <a:spLocks noChangeArrowheads="1"/>
          </p:cNvSpPr>
          <p:nvPr/>
        </p:nvSpPr>
        <p:spPr bwMode="auto">
          <a:xfrm>
            <a:off x="3768725" y="3540125"/>
            <a:ext cx="40798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900" b="1">
                <a:solidFill>
                  <a:srgbClr val="FFFFFF"/>
                </a:solidFill>
              </a:rPr>
              <a:t>20% </a:t>
            </a:r>
          </a:p>
        </p:txBody>
      </p:sp>
      <p:sp>
        <p:nvSpPr>
          <p:cNvPr id="57363" name="Rectángulo 24">
            <a:extLst>
              <a:ext uri="{FF2B5EF4-FFF2-40B4-BE49-F238E27FC236}">
                <a16:creationId xmlns:a16="http://schemas.microsoft.com/office/drawing/2014/main" id="{DF220211-D139-4918-8DF6-4918DC287733}"/>
              </a:ext>
            </a:extLst>
          </p:cNvPr>
          <p:cNvSpPr>
            <a:spLocks noChangeArrowheads="1"/>
          </p:cNvSpPr>
          <p:nvPr/>
        </p:nvSpPr>
        <p:spPr bwMode="auto">
          <a:xfrm>
            <a:off x="4545014" y="2660650"/>
            <a:ext cx="407987"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900" b="1">
                <a:solidFill>
                  <a:srgbClr val="FFFFFF"/>
                </a:solidFill>
              </a:rPr>
              <a:t>45% </a:t>
            </a:r>
          </a:p>
        </p:txBody>
      </p:sp>
      <p:sp>
        <p:nvSpPr>
          <p:cNvPr id="57364" name="Rectángulo 25">
            <a:extLst>
              <a:ext uri="{FF2B5EF4-FFF2-40B4-BE49-F238E27FC236}">
                <a16:creationId xmlns:a16="http://schemas.microsoft.com/office/drawing/2014/main" id="{8DB38814-AF5E-417B-B987-2C39FAF4D065}"/>
              </a:ext>
            </a:extLst>
          </p:cNvPr>
          <p:cNvSpPr>
            <a:spLocks noChangeArrowheads="1"/>
          </p:cNvSpPr>
          <p:nvPr/>
        </p:nvSpPr>
        <p:spPr bwMode="auto">
          <a:xfrm>
            <a:off x="5302250" y="3516314"/>
            <a:ext cx="4079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900" b="1">
                <a:solidFill>
                  <a:srgbClr val="FFFFFF"/>
                </a:solidFill>
              </a:rPr>
              <a:t>21% </a:t>
            </a:r>
          </a:p>
        </p:txBody>
      </p:sp>
      <p:pic>
        <p:nvPicPr>
          <p:cNvPr id="57365" name="Imagen 2">
            <a:extLst>
              <a:ext uri="{FF2B5EF4-FFF2-40B4-BE49-F238E27FC236}">
                <a16:creationId xmlns:a16="http://schemas.microsoft.com/office/drawing/2014/main" id="{1DF0CAEB-F8F8-493C-9F6C-B828360765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6182" t="16406" r="2"/>
          <a:stretch>
            <a:fillRect/>
          </a:stretch>
        </p:blipFill>
        <p:spPr bwMode="auto">
          <a:xfrm>
            <a:off x="1844675" y="2254251"/>
            <a:ext cx="3841750"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6" name="Imagen 3">
            <a:extLst>
              <a:ext uri="{FF2B5EF4-FFF2-40B4-BE49-F238E27FC236}">
                <a16:creationId xmlns:a16="http://schemas.microsoft.com/office/drawing/2014/main" id="{5BB4374C-71E7-4311-AA6B-1CFF5ABA58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454" r="5347"/>
          <a:stretch>
            <a:fillRect/>
          </a:stretch>
        </p:blipFill>
        <p:spPr bwMode="auto">
          <a:xfrm>
            <a:off x="6135689" y="2319339"/>
            <a:ext cx="449897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uadroTexto 28">
            <a:extLst>
              <a:ext uri="{FF2B5EF4-FFF2-40B4-BE49-F238E27FC236}">
                <a16:creationId xmlns:a16="http://schemas.microsoft.com/office/drawing/2014/main" id="{431D8277-3965-44D5-BB28-B8D1A2428C6E}"/>
              </a:ext>
            </a:extLst>
          </p:cNvPr>
          <p:cNvSpPr txBox="1"/>
          <p:nvPr/>
        </p:nvSpPr>
        <p:spPr>
          <a:xfrm>
            <a:off x="1597026" y="5811838"/>
            <a:ext cx="2944813" cy="207962"/>
          </a:xfrm>
          <a:prstGeom prst="rect">
            <a:avLst/>
          </a:prstGeom>
          <a:noFill/>
        </p:spPr>
        <p:txBody>
          <a:bodyPr>
            <a:spAutoFit/>
          </a:bodyPr>
          <a:lstStyle/>
          <a:p>
            <a:pPr defTabSz="342900">
              <a:defRPr/>
            </a:pPr>
            <a:r>
              <a:rPr lang="es-CO" sz="750" i="1" dirty="0">
                <a:solidFill>
                  <a:prstClr val="white"/>
                </a:solidFill>
                <a:latin typeface="Calibri"/>
              </a:rPr>
              <a:t>Fuente de la información – CISA informe a corte  31/07/2020</a:t>
            </a:r>
          </a:p>
        </p:txBody>
      </p:sp>
      <p:sp>
        <p:nvSpPr>
          <p:cNvPr id="57368" name="CuadroTexto 4">
            <a:extLst>
              <a:ext uri="{FF2B5EF4-FFF2-40B4-BE49-F238E27FC236}">
                <a16:creationId xmlns:a16="http://schemas.microsoft.com/office/drawing/2014/main" id="{F0B25775-1600-4677-962F-0115BBA147F0}"/>
              </a:ext>
            </a:extLst>
          </p:cNvPr>
          <p:cNvSpPr txBox="1">
            <a:spLocks noChangeArrowheads="1"/>
          </p:cNvSpPr>
          <p:nvPr/>
        </p:nvSpPr>
        <p:spPr bwMode="auto">
          <a:xfrm>
            <a:off x="2447925" y="5383213"/>
            <a:ext cx="3106738"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MX" altLang="es-CO" sz="1500" b="1">
                <a:solidFill>
                  <a:srgbClr val="31859C"/>
                </a:solidFill>
              </a:rPr>
              <a:t>Recaudo año 2020: $19.261</a:t>
            </a:r>
            <a:endParaRPr lang="es-CO" altLang="es-CO" sz="1500" b="1">
              <a:solidFill>
                <a:srgbClr val="31859C"/>
              </a:solidFill>
            </a:endParaRPr>
          </a:p>
        </p:txBody>
      </p:sp>
      <p:pic>
        <p:nvPicPr>
          <p:cNvPr id="25" name="Imagen 7">
            <a:extLst>
              <a:ext uri="{FF2B5EF4-FFF2-40B4-BE49-F238E27FC236}">
                <a16:creationId xmlns:a16="http://schemas.microsoft.com/office/drawing/2014/main" id="{27C38713-BDD9-4145-AD81-ADF40E2955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6" name="Imagen 5">
            <a:extLst>
              <a:ext uri="{FF2B5EF4-FFF2-40B4-BE49-F238E27FC236}">
                <a16:creationId xmlns:a16="http://schemas.microsoft.com/office/drawing/2014/main" id="{19C8BB9D-181F-44D9-B95B-205CA94249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F38A036-C620-4C1E-B121-58B4D39764B4}"/>
              </a:ext>
            </a:extLst>
          </p:cNvPr>
          <p:cNvSpPr/>
          <p:nvPr/>
        </p:nvSpPr>
        <p:spPr>
          <a:xfrm>
            <a:off x="0" y="6554788"/>
            <a:ext cx="12191999" cy="3206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8" name="CuadroTexto 7">
            <a:extLst>
              <a:ext uri="{FF2B5EF4-FFF2-40B4-BE49-F238E27FC236}">
                <a16:creationId xmlns:a16="http://schemas.microsoft.com/office/drawing/2014/main" id="{285313BE-2F20-4996-82E4-4DF94C1C4F3F}"/>
              </a:ext>
            </a:extLst>
          </p:cNvPr>
          <p:cNvSpPr txBox="1"/>
          <p:nvPr/>
        </p:nvSpPr>
        <p:spPr>
          <a:xfrm>
            <a:off x="9620975" y="6561236"/>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58372" name="CuadroTexto 6">
            <a:extLst>
              <a:ext uri="{FF2B5EF4-FFF2-40B4-BE49-F238E27FC236}">
                <a16:creationId xmlns:a16="http://schemas.microsoft.com/office/drawing/2014/main" id="{A1C0D3DE-AD7C-4E18-9C65-9D7BE8E01DA9}"/>
              </a:ext>
            </a:extLst>
          </p:cNvPr>
          <p:cNvSpPr txBox="1">
            <a:spLocks noChangeArrowheads="1"/>
          </p:cNvSpPr>
          <p:nvPr/>
        </p:nvSpPr>
        <p:spPr bwMode="auto">
          <a:xfrm>
            <a:off x="3052764" y="1182689"/>
            <a:ext cx="42878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b="1" u="sng" dirty="0">
                <a:solidFill>
                  <a:srgbClr val="376092"/>
                </a:solidFill>
                <a:latin typeface="Arial Narrow" panose="020B0606020202030204" pitchFamily="34" charset="0"/>
              </a:rPr>
              <a:t>Inmuebles con oferta</a:t>
            </a:r>
          </a:p>
        </p:txBody>
      </p:sp>
      <p:sp>
        <p:nvSpPr>
          <p:cNvPr id="18" name="CuadroTexto 17">
            <a:extLst>
              <a:ext uri="{FF2B5EF4-FFF2-40B4-BE49-F238E27FC236}">
                <a16:creationId xmlns:a16="http://schemas.microsoft.com/office/drawing/2014/main" id="{BAE251BB-930F-410C-95C4-AAAE52A74EB8}"/>
              </a:ext>
            </a:extLst>
          </p:cNvPr>
          <p:cNvSpPr txBox="1"/>
          <p:nvPr/>
        </p:nvSpPr>
        <p:spPr>
          <a:xfrm>
            <a:off x="9380538" y="1598614"/>
            <a:ext cx="1003300"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Millones $</a:t>
            </a:r>
          </a:p>
        </p:txBody>
      </p:sp>
      <p:pic>
        <p:nvPicPr>
          <p:cNvPr id="58374" name="Imagen 2">
            <a:extLst>
              <a:ext uri="{FF2B5EF4-FFF2-40B4-BE49-F238E27FC236}">
                <a16:creationId xmlns:a16="http://schemas.microsoft.com/office/drawing/2014/main" id="{16837C78-EA05-445F-8879-3BB12916C2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448" t="73904" r="84570" b="8571"/>
          <a:stretch>
            <a:fillRect/>
          </a:stretch>
        </p:blipFill>
        <p:spPr bwMode="auto">
          <a:xfrm>
            <a:off x="2125663" y="2727325"/>
            <a:ext cx="5191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CuadroTexto 5">
            <a:extLst>
              <a:ext uri="{FF2B5EF4-FFF2-40B4-BE49-F238E27FC236}">
                <a16:creationId xmlns:a16="http://schemas.microsoft.com/office/drawing/2014/main" id="{DFAE7D44-C8A5-4934-BA86-68839F9B1543}"/>
              </a:ext>
            </a:extLst>
          </p:cNvPr>
          <p:cNvSpPr txBox="1">
            <a:spLocks noChangeArrowheads="1"/>
          </p:cNvSpPr>
          <p:nvPr/>
        </p:nvSpPr>
        <p:spPr bwMode="auto">
          <a:xfrm>
            <a:off x="2203450" y="1785938"/>
            <a:ext cx="29781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b="1" u="sng">
                <a:solidFill>
                  <a:srgbClr val="31859C"/>
                </a:solidFill>
                <a:latin typeface="Arial Narrow" panose="020B0606020202030204" pitchFamily="34" charset="0"/>
              </a:rPr>
              <a:t>En puja</a:t>
            </a:r>
          </a:p>
        </p:txBody>
      </p:sp>
      <p:sp>
        <p:nvSpPr>
          <p:cNvPr id="58376" name="CuadroTexto 31">
            <a:extLst>
              <a:ext uri="{FF2B5EF4-FFF2-40B4-BE49-F238E27FC236}">
                <a16:creationId xmlns:a16="http://schemas.microsoft.com/office/drawing/2014/main" id="{D779A352-0214-44CF-9E86-7BCDF3365392}"/>
              </a:ext>
            </a:extLst>
          </p:cNvPr>
          <p:cNvSpPr txBox="1">
            <a:spLocks noChangeArrowheads="1"/>
          </p:cNvSpPr>
          <p:nvPr/>
        </p:nvSpPr>
        <p:spPr bwMode="auto">
          <a:xfrm>
            <a:off x="6784975" y="1854200"/>
            <a:ext cx="303688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b="1" u="sng">
                <a:solidFill>
                  <a:srgbClr val="31859C"/>
                </a:solidFill>
                <a:latin typeface="Arial Narrow" panose="020B0606020202030204" pitchFamily="34" charset="0"/>
              </a:rPr>
              <a:t>Oferta Aprobada</a:t>
            </a:r>
          </a:p>
        </p:txBody>
      </p:sp>
      <p:sp>
        <p:nvSpPr>
          <p:cNvPr id="41" name="CuadroTexto 40">
            <a:extLst>
              <a:ext uri="{FF2B5EF4-FFF2-40B4-BE49-F238E27FC236}">
                <a16:creationId xmlns:a16="http://schemas.microsoft.com/office/drawing/2014/main" id="{CA6AB637-604D-4706-BBB0-4D9BC733BED0}"/>
              </a:ext>
            </a:extLst>
          </p:cNvPr>
          <p:cNvSpPr txBox="1"/>
          <p:nvPr/>
        </p:nvSpPr>
        <p:spPr>
          <a:xfrm>
            <a:off x="2601914" y="2419350"/>
            <a:ext cx="528637" cy="508000"/>
          </a:xfrm>
          <a:prstGeom prst="rect">
            <a:avLst/>
          </a:prstGeom>
          <a:noFill/>
        </p:spPr>
        <p:txBody>
          <a:bodyPr>
            <a:spAutoFit/>
          </a:bodyPr>
          <a:lstStyle/>
          <a:p>
            <a:pPr algn="ctr" defTabSz="342900">
              <a:defRPr/>
            </a:pPr>
            <a:r>
              <a:rPr lang="es-CO" sz="1350" b="1" dirty="0">
                <a:solidFill>
                  <a:srgbClr val="4F81BD">
                    <a:lumMod val="75000"/>
                  </a:srgbClr>
                </a:solidFill>
                <a:latin typeface="Arial Narrow" panose="020B0606020202030204" pitchFamily="34" charset="0"/>
              </a:rPr>
              <a:t>Unid.</a:t>
            </a:r>
          </a:p>
        </p:txBody>
      </p:sp>
      <p:sp>
        <p:nvSpPr>
          <p:cNvPr id="58378" name="CuadroTexto 42">
            <a:extLst>
              <a:ext uri="{FF2B5EF4-FFF2-40B4-BE49-F238E27FC236}">
                <a16:creationId xmlns:a16="http://schemas.microsoft.com/office/drawing/2014/main" id="{26289FFF-DB22-4527-9866-0E974F7B1E6C}"/>
              </a:ext>
            </a:extLst>
          </p:cNvPr>
          <p:cNvSpPr txBox="1">
            <a:spLocks noChangeArrowheads="1"/>
          </p:cNvSpPr>
          <p:nvPr/>
        </p:nvSpPr>
        <p:spPr bwMode="auto">
          <a:xfrm>
            <a:off x="1573214" y="2919414"/>
            <a:ext cx="574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900">
                <a:solidFill>
                  <a:srgbClr val="215968"/>
                </a:solidFill>
              </a:rPr>
              <a:t>Vivienda</a:t>
            </a:r>
          </a:p>
        </p:txBody>
      </p:sp>
      <p:sp>
        <p:nvSpPr>
          <p:cNvPr id="58379" name="CuadroTexto 44">
            <a:extLst>
              <a:ext uri="{FF2B5EF4-FFF2-40B4-BE49-F238E27FC236}">
                <a16:creationId xmlns:a16="http://schemas.microsoft.com/office/drawing/2014/main" id="{F8B81E9A-1C1D-4614-94DE-F8303F508AD8}"/>
              </a:ext>
            </a:extLst>
          </p:cNvPr>
          <p:cNvSpPr txBox="1">
            <a:spLocks noChangeArrowheads="1"/>
          </p:cNvSpPr>
          <p:nvPr/>
        </p:nvSpPr>
        <p:spPr bwMode="auto">
          <a:xfrm>
            <a:off x="2609850" y="2841625"/>
            <a:ext cx="5286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a:solidFill>
                  <a:srgbClr val="31859C"/>
                </a:solidFill>
                <a:latin typeface="Arial Narrow" panose="020B0606020202030204" pitchFamily="34" charset="0"/>
              </a:rPr>
              <a:t>10                    </a:t>
            </a:r>
          </a:p>
        </p:txBody>
      </p:sp>
      <p:sp>
        <p:nvSpPr>
          <p:cNvPr id="58380" name="CuadroTexto 45">
            <a:extLst>
              <a:ext uri="{FF2B5EF4-FFF2-40B4-BE49-F238E27FC236}">
                <a16:creationId xmlns:a16="http://schemas.microsoft.com/office/drawing/2014/main" id="{A82F9BB2-DD34-446A-BBEF-AF9F4F5AC6DA}"/>
              </a:ext>
            </a:extLst>
          </p:cNvPr>
          <p:cNvSpPr txBox="1">
            <a:spLocks noChangeArrowheads="1"/>
          </p:cNvSpPr>
          <p:nvPr/>
        </p:nvSpPr>
        <p:spPr bwMode="auto">
          <a:xfrm>
            <a:off x="4692651" y="2406650"/>
            <a:ext cx="7159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b="1">
                <a:solidFill>
                  <a:srgbClr val="376092"/>
                </a:solidFill>
                <a:latin typeface="Arial Narrow" panose="020B0606020202030204" pitchFamily="34" charset="0"/>
              </a:rPr>
              <a:t>Valor</a:t>
            </a:r>
          </a:p>
        </p:txBody>
      </p:sp>
      <p:sp>
        <p:nvSpPr>
          <p:cNvPr id="58381" name="CuadroTexto 46">
            <a:extLst>
              <a:ext uri="{FF2B5EF4-FFF2-40B4-BE49-F238E27FC236}">
                <a16:creationId xmlns:a16="http://schemas.microsoft.com/office/drawing/2014/main" id="{6A232284-783C-46A3-B46E-4589F158E77B}"/>
              </a:ext>
            </a:extLst>
          </p:cNvPr>
          <p:cNvSpPr txBox="1">
            <a:spLocks noChangeArrowheads="1"/>
          </p:cNvSpPr>
          <p:nvPr/>
        </p:nvSpPr>
        <p:spPr bwMode="auto">
          <a:xfrm>
            <a:off x="4537075" y="2841625"/>
            <a:ext cx="83978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r" eaLnBrk="1" hangingPunct="1">
              <a:spcBef>
                <a:spcPct val="0"/>
              </a:spcBef>
              <a:buFontTx/>
              <a:buNone/>
            </a:pPr>
            <a:r>
              <a:rPr lang="es-CO" altLang="es-CO" sz="1500">
                <a:solidFill>
                  <a:srgbClr val="31859C"/>
                </a:solidFill>
                <a:latin typeface="Arial Narrow" panose="020B0606020202030204" pitchFamily="34" charset="0"/>
              </a:rPr>
              <a:t>$1.980</a:t>
            </a:r>
          </a:p>
        </p:txBody>
      </p:sp>
      <p:pic>
        <p:nvPicPr>
          <p:cNvPr id="58382" name="Imagen 14">
            <a:extLst>
              <a:ext uri="{FF2B5EF4-FFF2-40B4-BE49-F238E27FC236}">
                <a16:creationId xmlns:a16="http://schemas.microsoft.com/office/drawing/2014/main" id="{A69AF9E8-681B-4072-B31A-A9B7664608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052" t="63216" r="65591" b="19305"/>
          <a:stretch>
            <a:fillRect/>
          </a:stretch>
        </p:blipFill>
        <p:spPr bwMode="auto">
          <a:xfrm>
            <a:off x="2192338" y="3230564"/>
            <a:ext cx="36036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3" name="CuadroTexto 54">
            <a:extLst>
              <a:ext uri="{FF2B5EF4-FFF2-40B4-BE49-F238E27FC236}">
                <a16:creationId xmlns:a16="http://schemas.microsoft.com/office/drawing/2014/main" id="{75DAF630-7097-411C-88EB-8CBEC8B1CBED}"/>
              </a:ext>
            </a:extLst>
          </p:cNvPr>
          <p:cNvSpPr txBox="1">
            <a:spLocks noChangeArrowheads="1"/>
          </p:cNvSpPr>
          <p:nvPr/>
        </p:nvSpPr>
        <p:spPr bwMode="auto">
          <a:xfrm>
            <a:off x="1563689" y="3306764"/>
            <a:ext cx="631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900">
                <a:solidFill>
                  <a:srgbClr val="215968"/>
                </a:solidFill>
              </a:rPr>
              <a:t>Comercial</a:t>
            </a:r>
          </a:p>
        </p:txBody>
      </p:sp>
      <p:sp>
        <p:nvSpPr>
          <p:cNvPr id="63" name="CuadroTexto 62">
            <a:extLst>
              <a:ext uri="{FF2B5EF4-FFF2-40B4-BE49-F238E27FC236}">
                <a16:creationId xmlns:a16="http://schemas.microsoft.com/office/drawing/2014/main" id="{317C61A9-4D85-45A8-8B8B-B6A5C2AB5BCA}"/>
              </a:ext>
            </a:extLst>
          </p:cNvPr>
          <p:cNvSpPr txBox="1"/>
          <p:nvPr/>
        </p:nvSpPr>
        <p:spPr>
          <a:xfrm>
            <a:off x="3565525" y="2430464"/>
            <a:ext cx="573088" cy="300037"/>
          </a:xfrm>
          <a:prstGeom prst="rect">
            <a:avLst/>
          </a:prstGeom>
          <a:noFill/>
        </p:spPr>
        <p:txBody>
          <a:bodyPr>
            <a:spAutoFit/>
          </a:bodyPr>
          <a:lstStyle/>
          <a:p>
            <a:pPr algn="ctr" defTabSz="342900">
              <a:defRPr/>
            </a:pPr>
            <a:r>
              <a:rPr lang="es-CO" sz="1350" b="1" dirty="0">
                <a:solidFill>
                  <a:srgbClr val="4F81BD">
                    <a:lumMod val="75000"/>
                  </a:srgbClr>
                </a:solidFill>
                <a:latin typeface="Arial Narrow" panose="020B0606020202030204" pitchFamily="34" charset="0"/>
              </a:rPr>
              <a:t>F.M.I.</a:t>
            </a:r>
          </a:p>
        </p:txBody>
      </p:sp>
      <p:sp>
        <p:nvSpPr>
          <p:cNvPr id="58385" name="CuadroTexto 63">
            <a:extLst>
              <a:ext uri="{FF2B5EF4-FFF2-40B4-BE49-F238E27FC236}">
                <a16:creationId xmlns:a16="http://schemas.microsoft.com/office/drawing/2014/main" id="{42C362CA-1542-408B-B33C-AFDD09258810}"/>
              </a:ext>
            </a:extLst>
          </p:cNvPr>
          <p:cNvSpPr txBox="1">
            <a:spLocks noChangeArrowheads="1"/>
          </p:cNvSpPr>
          <p:nvPr/>
        </p:nvSpPr>
        <p:spPr bwMode="auto">
          <a:xfrm>
            <a:off x="3603625" y="2840038"/>
            <a:ext cx="5286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MX" altLang="es-CO" sz="1500">
                <a:solidFill>
                  <a:srgbClr val="31859C"/>
                </a:solidFill>
                <a:latin typeface="Arial Narrow" panose="020B0606020202030204" pitchFamily="34" charset="0"/>
              </a:rPr>
              <a:t>1</a:t>
            </a:r>
            <a:r>
              <a:rPr lang="es-CO" altLang="es-CO" sz="1500">
                <a:solidFill>
                  <a:srgbClr val="31859C"/>
                </a:solidFill>
                <a:latin typeface="Arial Narrow" panose="020B0606020202030204" pitchFamily="34" charset="0"/>
              </a:rPr>
              <a:t>5</a:t>
            </a:r>
          </a:p>
        </p:txBody>
      </p:sp>
      <p:cxnSp>
        <p:nvCxnSpPr>
          <p:cNvPr id="92" name="Conector recto 91">
            <a:extLst>
              <a:ext uri="{FF2B5EF4-FFF2-40B4-BE49-F238E27FC236}">
                <a16:creationId xmlns:a16="http://schemas.microsoft.com/office/drawing/2014/main" id="{0EB16888-0AFC-4A1B-8789-1836C778E6C3}"/>
              </a:ext>
            </a:extLst>
          </p:cNvPr>
          <p:cNvCxnSpPr/>
          <p:nvPr/>
        </p:nvCxnSpPr>
        <p:spPr>
          <a:xfrm>
            <a:off x="2668588" y="2765425"/>
            <a:ext cx="29781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Conector recto 92">
            <a:extLst>
              <a:ext uri="{FF2B5EF4-FFF2-40B4-BE49-F238E27FC236}">
                <a16:creationId xmlns:a16="http://schemas.microsoft.com/office/drawing/2014/main" id="{CDB0CC82-22F8-477C-BD5D-3F4E68C92406}"/>
              </a:ext>
            </a:extLst>
          </p:cNvPr>
          <p:cNvCxnSpPr/>
          <p:nvPr/>
        </p:nvCxnSpPr>
        <p:spPr>
          <a:xfrm>
            <a:off x="2640013" y="3552825"/>
            <a:ext cx="2976562" cy="0"/>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94" name="Conector recto 93">
            <a:extLst>
              <a:ext uri="{FF2B5EF4-FFF2-40B4-BE49-F238E27FC236}">
                <a16:creationId xmlns:a16="http://schemas.microsoft.com/office/drawing/2014/main" id="{ED78694F-EF7E-4437-BA64-8DEB35712C13}"/>
              </a:ext>
            </a:extLst>
          </p:cNvPr>
          <p:cNvCxnSpPr/>
          <p:nvPr/>
        </p:nvCxnSpPr>
        <p:spPr>
          <a:xfrm>
            <a:off x="2668588" y="3195638"/>
            <a:ext cx="2978150"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147" name="Conector recto 146">
            <a:extLst>
              <a:ext uri="{FF2B5EF4-FFF2-40B4-BE49-F238E27FC236}">
                <a16:creationId xmlns:a16="http://schemas.microsoft.com/office/drawing/2014/main" id="{59F1FE76-C89A-4E3A-8642-258B605487E3}"/>
              </a:ext>
            </a:extLst>
          </p:cNvPr>
          <p:cNvCxnSpPr>
            <a:cxnSpLocks/>
          </p:cNvCxnSpPr>
          <p:nvPr/>
        </p:nvCxnSpPr>
        <p:spPr>
          <a:xfrm>
            <a:off x="6096000" y="1995489"/>
            <a:ext cx="0" cy="2535237"/>
          </a:xfrm>
          <a:prstGeom prst="line">
            <a:avLst/>
          </a:prstGeom>
          <a:ln>
            <a:solidFill>
              <a:schemeClr val="accent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58390" name="Marcador de número de diapositiva 3">
            <a:extLst>
              <a:ext uri="{FF2B5EF4-FFF2-40B4-BE49-F238E27FC236}">
                <a16:creationId xmlns:a16="http://schemas.microsoft.com/office/drawing/2014/main" id="{1062E597-65C9-42BD-A127-B44AD34ABF97}"/>
              </a:ext>
            </a:extLst>
          </p:cNvPr>
          <p:cNvSpPr>
            <a:spLocks noGrp="1" noChangeArrowheads="1"/>
          </p:cNvSpPr>
          <p:nvPr>
            <p:ph type="sldNum" sz="quarter" idx="12"/>
          </p:nvPr>
        </p:nvSpPr>
        <p:spPr bwMode="auto">
          <a:xfrm>
            <a:off x="8077200" y="71247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FEC8A622-D73D-4973-A455-B0CDE7BF7338}" type="slidenum">
              <a:rPr lang="es-ES" altLang="es-CO" sz="900">
                <a:solidFill>
                  <a:srgbClr val="898989"/>
                </a:solidFill>
              </a:rPr>
              <a:pPr eaLnBrk="1" hangingPunct="1">
                <a:spcBef>
                  <a:spcPct val="0"/>
                </a:spcBef>
                <a:buFontTx/>
                <a:buNone/>
              </a:pPr>
              <a:t>57</a:t>
            </a:fld>
            <a:endParaRPr lang="es-ES" altLang="es-CO" sz="900">
              <a:solidFill>
                <a:srgbClr val="898989"/>
              </a:solidFill>
            </a:endParaRPr>
          </a:p>
        </p:txBody>
      </p:sp>
      <p:pic>
        <p:nvPicPr>
          <p:cNvPr id="58391" name="Imagen 53">
            <a:extLst>
              <a:ext uri="{FF2B5EF4-FFF2-40B4-BE49-F238E27FC236}">
                <a16:creationId xmlns:a16="http://schemas.microsoft.com/office/drawing/2014/main" id="{3DAFC87A-CE9E-4484-9CDC-B8BB7176C0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448" t="73904" r="84570" b="8571"/>
          <a:stretch>
            <a:fillRect/>
          </a:stretch>
        </p:blipFill>
        <p:spPr bwMode="auto">
          <a:xfrm>
            <a:off x="6808788" y="2697164"/>
            <a:ext cx="519112"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CuadroTexto 57">
            <a:extLst>
              <a:ext uri="{FF2B5EF4-FFF2-40B4-BE49-F238E27FC236}">
                <a16:creationId xmlns:a16="http://schemas.microsoft.com/office/drawing/2014/main" id="{8935812E-17CD-470C-A407-31D04A433074}"/>
              </a:ext>
            </a:extLst>
          </p:cNvPr>
          <p:cNvSpPr txBox="1"/>
          <p:nvPr/>
        </p:nvSpPr>
        <p:spPr>
          <a:xfrm>
            <a:off x="7315200" y="2378076"/>
            <a:ext cx="528638" cy="506413"/>
          </a:xfrm>
          <a:prstGeom prst="rect">
            <a:avLst/>
          </a:prstGeom>
          <a:noFill/>
        </p:spPr>
        <p:txBody>
          <a:bodyPr>
            <a:spAutoFit/>
          </a:bodyPr>
          <a:lstStyle/>
          <a:p>
            <a:pPr algn="ctr" defTabSz="342900">
              <a:defRPr/>
            </a:pPr>
            <a:r>
              <a:rPr lang="es-CO" sz="1350" b="1" dirty="0">
                <a:solidFill>
                  <a:srgbClr val="4F81BD">
                    <a:lumMod val="75000"/>
                  </a:srgbClr>
                </a:solidFill>
                <a:latin typeface="Arial Narrow" panose="020B0606020202030204" pitchFamily="34" charset="0"/>
              </a:rPr>
              <a:t>Unid.</a:t>
            </a:r>
          </a:p>
        </p:txBody>
      </p:sp>
      <p:sp>
        <p:nvSpPr>
          <p:cNvPr id="58393" name="CuadroTexto 58">
            <a:extLst>
              <a:ext uri="{FF2B5EF4-FFF2-40B4-BE49-F238E27FC236}">
                <a16:creationId xmlns:a16="http://schemas.microsoft.com/office/drawing/2014/main" id="{5AF72C3E-0A02-4AD0-BF2F-5963D5BAE19B}"/>
              </a:ext>
            </a:extLst>
          </p:cNvPr>
          <p:cNvSpPr txBox="1">
            <a:spLocks noChangeArrowheads="1"/>
          </p:cNvSpPr>
          <p:nvPr/>
        </p:nvSpPr>
        <p:spPr bwMode="auto">
          <a:xfrm>
            <a:off x="6276976" y="2878138"/>
            <a:ext cx="574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900">
                <a:solidFill>
                  <a:srgbClr val="215968"/>
                </a:solidFill>
              </a:rPr>
              <a:t>Vivienda</a:t>
            </a:r>
          </a:p>
        </p:txBody>
      </p:sp>
      <p:sp>
        <p:nvSpPr>
          <p:cNvPr id="58394" name="CuadroTexto 64">
            <a:extLst>
              <a:ext uri="{FF2B5EF4-FFF2-40B4-BE49-F238E27FC236}">
                <a16:creationId xmlns:a16="http://schemas.microsoft.com/office/drawing/2014/main" id="{2C30DFE2-1238-4DEE-A311-3C7CD842C367}"/>
              </a:ext>
            </a:extLst>
          </p:cNvPr>
          <p:cNvSpPr txBox="1">
            <a:spLocks noChangeArrowheads="1"/>
          </p:cNvSpPr>
          <p:nvPr/>
        </p:nvSpPr>
        <p:spPr bwMode="auto">
          <a:xfrm>
            <a:off x="7321550" y="2800351"/>
            <a:ext cx="528638"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a:solidFill>
                  <a:srgbClr val="31859C"/>
                </a:solidFill>
                <a:latin typeface="Arial Narrow" panose="020B0606020202030204" pitchFamily="34" charset="0"/>
              </a:rPr>
              <a:t>1</a:t>
            </a:r>
          </a:p>
        </p:txBody>
      </p:sp>
      <p:sp>
        <p:nvSpPr>
          <p:cNvPr id="58395" name="CuadroTexto 68">
            <a:extLst>
              <a:ext uri="{FF2B5EF4-FFF2-40B4-BE49-F238E27FC236}">
                <a16:creationId xmlns:a16="http://schemas.microsoft.com/office/drawing/2014/main" id="{9DAB9F28-54AF-497A-A72F-019FF87C8D1E}"/>
              </a:ext>
            </a:extLst>
          </p:cNvPr>
          <p:cNvSpPr txBox="1">
            <a:spLocks noChangeArrowheads="1"/>
          </p:cNvSpPr>
          <p:nvPr/>
        </p:nvSpPr>
        <p:spPr bwMode="auto">
          <a:xfrm>
            <a:off x="9405939" y="2363788"/>
            <a:ext cx="7143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b="1">
                <a:solidFill>
                  <a:srgbClr val="376092"/>
                </a:solidFill>
                <a:latin typeface="Arial Narrow" panose="020B0606020202030204" pitchFamily="34" charset="0"/>
              </a:rPr>
              <a:t>Valor</a:t>
            </a:r>
          </a:p>
        </p:txBody>
      </p:sp>
      <p:sp>
        <p:nvSpPr>
          <p:cNvPr id="58396" name="CuadroTexto 69">
            <a:extLst>
              <a:ext uri="{FF2B5EF4-FFF2-40B4-BE49-F238E27FC236}">
                <a16:creationId xmlns:a16="http://schemas.microsoft.com/office/drawing/2014/main" id="{7962C9BB-486A-49F7-9C87-84C8A27C7782}"/>
              </a:ext>
            </a:extLst>
          </p:cNvPr>
          <p:cNvSpPr txBox="1">
            <a:spLocks noChangeArrowheads="1"/>
          </p:cNvSpPr>
          <p:nvPr/>
        </p:nvSpPr>
        <p:spPr bwMode="auto">
          <a:xfrm>
            <a:off x="9250363" y="2800351"/>
            <a:ext cx="8382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r" eaLnBrk="1" hangingPunct="1">
              <a:spcBef>
                <a:spcPct val="0"/>
              </a:spcBef>
              <a:buFontTx/>
              <a:buNone/>
            </a:pPr>
            <a:r>
              <a:rPr lang="es-CO" altLang="es-CO" sz="1500">
                <a:solidFill>
                  <a:srgbClr val="31859C"/>
                </a:solidFill>
                <a:latin typeface="Arial Narrow" panose="020B0606020202030204" pitchFamily="34" charset="0"/>
              </a:rPr>
              <a:t>$21.5</a:t>
            </a:r>
          </a:p>
        </p:txBody>
      </p:sp>
      <p:sp>
        <p:nvSpPr>
          <p:cNvPr id="75" name="CuadroTexto 74">
            <a:extLst>
              <a:ext uri="{FF2B5EF4-FFF2-40B4-BE49-F238E27FC236}">
                <a16:creationId xmlns:a16="http://schemas.microsoft.com/office/drawing/2014/main" id="{32500036-FF40-4562-9EE1-765574ABA58C}"/>
              </a:ext>
            </a:extLst>
          </p:cNvPr>
          <p:cNvSpPr txBox="1"/>
          <p:nvPr/>
        </p:nvSpPr>
        <p:spPr>
          <a:xfrm>
            <a:off x="8277226" y="2389189"/>
            <a:ext cx="574675" cy="300037"/>
          </a:xfrm>
          <a:prstGeom prst="rect">
            <a:avLst/>
          </a:prstGeom>
          <a:noFill/>
        </p:spPr>
        <p:txBody>
          <a:bodyPr>
            <a:spAutoFit/>
          </a:bodyPr>
          <a:lstStyle/>
          <a:p>
            <a:pPr algn="ctr" defTabSz="342900">
              <a:defRPr/>
            </a:pPr>
            <a:r>
              <a:rPr lang="es-CO" sz="1350" b="1" dirty="0">
                <a:solidFill>
                  <a:srgbClr val="4F81BD">
                    <a:lumMod val="75000"/>
                  </a:srgbClr>
                </a:solidFill>
                <a:latin typeface="Arial Narrow" panose="020B0606020202030204" pitchFamily="34" charset="0"/>
              </a:rPr>
              <a:t>F.M.I.</a:t>
            </a:r>
          </a:p>
        </p:txBody>
      </p:sp>
      <p:sp>
        <p:nvSpPr>
          <p:cNvPr id="58398" name="CuadroTexto 75">
            <a:extLst>
              <a:ext uri="{FF2B5EF4-FFF2-40B4-BE49-F238E27FC236}">
                <a16:creationId xmlns:a16="http://schemas.microsoft.com/office/drawing/2014/main" id="{53AFBD1F-F9F4-474F-BE98-2F364E2633AE}"/>
              </a:ext>
            </a:extLst>
          </p:cNvPr>
          <p:cNvSpPr txBox="1">
            <a:spLocks noChangeArrowheads="1"/>
          </p:cNvSpPr>
          <p:nvPr/>
        </p:nvSpPr>
        <p:spPr bwMode="auto">
          <a:xfrm>
            <a:off x="8285164" y="2797175"/>
            <a:ext cx="52863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a:solidFill>
                  <a:srgbClr val="31859C"/>
                </a:solidFill>
                <a:latin typeface="Arial Narrow" panose="020B0606020202030204" pitchFamily="34" charset="0"/>
              </a:rPr>
              <a:t>1</a:t>
            </a:r>
          </a:p>
        </p:txBody>
      </p:sp>
      <p:cxnSp>
        <p:nvCxnSpPr>
          <p:cNvPr id="78" name="Conector recto 77">
            <a:extLst>
              <a:ext uri="{FF2B5EF4-FFF2-40B4-BE49-F238E27FC236}">
                <a16:creationId xmlns:a16="http://schemas.microsoft.com/office/drawing/2014/main" id="{F02FF733-D968-4EBD-848C-68749BF8754A}"/>
              </a:ext>
            </a:extLst>
          </p:cNvPr>
          <p:cNvCxnSpPr/>
          <p:nvPr/>
        </p:nvCxnSpPr>
        <p:spPr>
          <a:xfrm>
            <a:off x="7381875" y="2722563"/>
            <a:ext cx="2978150" cy="0"/>
          </a:xfrm>
          <a:prstGeom prst="line">
            <a:avLst/>
          </a:prstGeom>
        </p:spPr>
        <p:style>
          <a:lnRef idx="2">
            <a:schemeClr val="accent1"/>
          </a:lnRef>
          <a:fillRef idx="0">
            <a:schemeClr val="accent1"/>
          </a:fillRef>
          <a:effectRef idx="1">
            <a:schemeClr val="accent1"/>
          </a:effectRef>
          <a:fontRef idx="minor">
            <a:schemeClr val="tx1"/>
          </a:fontRef>
        </p:style>
      </p:cxnSp>
      <p:sp>
        <p:nvSpPr>
          <p:cNvPr id="58400" name="CuadroTexto 80">
            <a:extLst>
              <a:ext uri="{FF2B5EF4-FFF2-40B4-BE49-F238E27FC236}">
                <a16:creationId xmlns:a16="http://schemas.microsoft.com/office/drawing/2014/main" id="{5A8A2077-B051-4F57-A5D0-F3BD602520C3}"/>
              </a:ext>
            </a:extLst>
          </p:cNvPr>
          <p:cNvSpPr txBox="1">
            <a:spLocks noChangeArrowheads="1"/>
          </p:cNvSpPr>
          <p:nvPr/>
        </p:nvSpPr>
        <p:spPr bwMode="auto">
          <a:xfrm>
            <a:off x="7327900" y="3956051"/>
            <a:ext cx="528638"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b="1">
                <a:solidFill>
                  <a:srgbClr val="31859C"/>
                </a:solidFill>
                <a:latin typeface="Arial Narrow" panose="020B0606020202030204" pitchFamily="34" charset="0"/>
              </a:rPr>
              <a:t>7</a:t>
            </a:r>
          </a:p>
        </p:txBody>
      </p:sp>
      <p:sp>
        <p:nvSpPr>
          <p:cNvPr id="58401" name="CuadroTexto 81">
            <a:extLst>
              <a:ext uri="{FF2B5EF4-FFF2-40B4-BE49-F238E27FC236}">
                <a16:creationId xmlns:a16="http://schemas.microsoft.com/office/drawing/2014/main" id="{3AACD828-F58F-4572-80EB-F0DF0139EA06}"/>
              </a:ext>
            </a:extLst>
          </p:cNvPr>
          <p:cNvSpPr txBox="1">
            <a:spLocks noChangeArrowheads="1"/>
          </p:cNvSpPr>
          <p:nvPr/>
        </p:nvSpPr>
        <p:spPr bwMode="auto">
          <a:xfrm>
            <a:off x="9161464" y="3932238"/>
            <a:ext cx="954087"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r" eaLnBrk="1" hangingPunct="1">
              <a:spcBef>
                <a:spcPct val="0"/>
              </a:spcBef>
              <a:buFontTx/>
              <a:buNone/>
            </a:pPr>
            <a:r>
              <a:rPr lang="es-CO" altLang="es-CO" sz="1500" b="1">
                <a:solidFill>
                  <a:srgbClr val="31859C"/>
                </a:solidFill>
                <a:latin typeface="Arial Narrow" panose="020B0606020202030204" pitchFamily="34" charset="0"/>
              </a:rPr>
              <a:t>$692.7</a:t>
            </a:r>
          </a:p>
        </p:txBody>
      </p:sp>
      <p:sp>
        <p:nvSpPr>
          <p:cNvPr id="58402" name="CuadroTexto 82">
            <a:extLst>
              <a:ext uri="{FF2B5EF4-FFF2-40B4-BE49-F238E27FC236}">
                <a16:creationId xmlns:a16="http://schemas.microsoft.com/office/drawing/2014/main" id="{32971E73-F99E-4204-810A-FC47CBF5BB0D}"/>
              </a:ext>
            </a:extLst>
          </p:cNvPr>
          <p:cNvSpPr txBox="1">
            <a:spLocks noChangeArrowheads="1"/>
          </p:cNvSpPr>
          <p:nvPr/>
        </p:nvSpPr>
        <p:spPr bwMode="auto">
          <a:xfrm>
            <a:off x="8302625" y="3932238"/>
            <a:ext cx="5286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b="1">
                <a:solidFill>
                  <a:srgbClr val="31859C"/>
                </a:solidFill>
                <a:latin typeface="Arial Narrow" panose="020B0606020202030204" pitchFamily="34" charset="0"/>
              </a:rPr>
              <a:t>7</a:t>
            </a:r>
          </a:p>
        </p:txBody>
      </p:sp>
      <p:cxnSp>
        <p:nvCxnSpPr>
          <p:cNvPr id="84" name="Conector recto 83">
            <a:extLst>
              <a:ext uri="{FF2B5EF4-FFF2-40B4-BE49-F238E27FC236}">
                <a16:creationId xmlns:a16="http://schemas.microsoft.com/office/drawing/2014/main" id="{002BAF84-0920-495F-8423-1F67C326F4CF}"/>
              </a:ext>
            </a:extLst>
          </p:cNvPr>
          <p:cNvCxnSpPr/>
          <p:nvPr/>
        </p:nvCxnSpPr>
        <p:spPr>
          <a:xfrm>
            <a:off x="7400925" y="3935413"/>
            <a:ext cx="2978150" cy="0"/>
          </a:xfrm>
          <a:prstGeom prst="line">
            <a:avLst/>
          </a:prstGeom>
        </p:spPr>
        <p:style>
          <a:lnRef idx="2">
            <a:schemeClr val="accent1"/>
          </a:lnRef>
          <a:fillRef idx="0">
            <a:schemeClr val="accent1"/>
          </a:fillRef>
          <a:effectRef idx="1">
            <a:schemeClr val="accent1"/>
          </a:effectRef>
          <a:fontRef idx="minor">
            <a:schemeClr val="tx1"/>
          </a:fontRef>
        </p:style>
      </p:cxnSp>
      <p:pic>
        <p:nvPicPr>
          <p:cNvPr id="58404" name="Imagen 47">
            <a:extLst>
              <a:ext uri="{FF2B5EF4-FFF2-40B4-BE49-F238E27FC236}">
                <a16:creationId xmlns:a16="http://schemas.microsoft.com/office/drawing/2014/main" id="{20A41883-3052-4F93-9CD4-129C9C91A0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4278" t="76788" r="69304" b="13867"/>
          <a:stretch>
            <a:fillRect/>
          </a:stretch>
        </p:blipFill>
        <p:spPr bwMode="auto">
          <a:xfrm>
            <a:off x="2155826" y="3587751"/>
            <a:ext cx="415925"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05" name="CuadroTexto 48">
            <a:extLst>
              <a:ext uri="{FF2B5EF4-FFF2-40B4-BE49-F238E27FC236}">
                <a16:creationId xmlns:a16="http://schemas.microsoft.com/office/drawing/2014/main" id="{B41F6A80-44E3-4D87-A725-C2E842868E1C}"/>
              </a:ext>
            </a:extLst>
          </p:cNvPr>
          <p:cNvSpPr txBox="1">
            <a:spLocks noChangeArrowheads="1"/>
          </p:cNvSpPr>
          <p:nvPr/>
        </p:nvSpPr>
        <p:spPr bwMode="auto">
          <a:xfrm>
            <a:off x="1558926" y="3671889"/>
            <a:ext cx="561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900">
                <a:solidFill>
                  <a:srgbClr val="215968"/>
                </a:solidFill>
              </a:rPr>
              <a:t>Terrenos</a:t>
            </a:r>
          </a:p>
        </p:txBody>
      </p:sp>
      <p:sp>
        <p:nvSpPr>
          <p:cNvPr id="58406" name="CuadroTexto 49">
            <a:extLst>
              <a:ext uri="{FF2B5EF4-FFF2-40B4-BE49-F238E27FC236}">
                <a16:creationId xmlns:a16="http://schemas.microsoft.com/office/drawing/2014/main" id="{C0D1C13D-8538-4D8E-8FC6-F517903917BB}"/>
              </a:ext>
            </a:extLst>
          </p:cNvPr>
          <p:cNvSpPr txBox="1">
            <a:spLocks noChangeArrowheads="1"/>
          </p:cNvSpPr>
          <p:nvPr/>
        </p:nvSpPr>
        <p:spPr bwMode="auto">
          <a:xfrm>
            <a:off x="2601914" y="3632200"/>
            <a:ext cx="52863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MX" altLang="es-CO" sz="1500">
                <a:solidFill>
                  <a:srgbClr val="31859C"/>
                </a:solidFill>
                <a:latin typeface="Arial Narrow" panose="020B0606020202030204" pitchFamily="34" charset="0"/>
              </a:rPr>
              <a:t>1</a:t>
            </a:r>
            <a:r>
              <a:rPr lang="es-CO" altLang="es-CO" sz="1500">
                <a:solidFill>
                  <a:srgbClr val="31859C"/>
                </a:solidFill>
                <a:latin typeface="Arial Narrow" panose="020B0606020202030204" pitchFamily="34" charset="0"/>
              </a:rPr>
              <a:t>2</a:t>
            </a:r>
          </a:p>
        </p:txBody>
      </p:sp>
      <p:sp>
        <p:nvSpPr>
          <p:cNvPr id="58407" name="CuadroTexto 50">
            <a:extLst>
              <a:ext uri="{FF2B5EF4-FFF2-40B4-BE49-F238E27FC236}">
                <a16:creationId xmlns:a16="http://schemas.microsoft.com/office/drawing/2014/main" id="{6A7C6B16-6180-4C59-8A20-2E6A5602A3D0}"/>
              </a:ext>
            </a:extLst>
          </p:cNvPr>
          <p:cNvSpPr txBox="1">
            <a:spLocks noChangeArrowheads="1"/>
          </p:cNvSpPr>
          <p:nvPr/>
        </p:nvSpPr>
        <p:spPr bwMode="auto">
          <a:xfrm>
            <a:off x="2601914" y="3890963"/>
            <a:ext cx="528637"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MX" altLang="es-CO" sz="1500" b="1">
                <a:solidFill>
                  <a:srgbClr val="31859C"/>
                </a:solidFill>
                <a:latin typeface="Arial Narrow" panose="020B0606020202030204" pitchFamily="34" charset="0"/>
              </a:rPr>
              <a:t>2</a:t>
            </a:r>
            <a:r>
              <a:rPr lang="es-CO" altLang="es-CO" sz="1500" b="1">
                <a:solidFill>
                  <a:srgbClr val="31859C"/>
                </a:solidFill>
                <a:latin typeface="Arial Narrow" panose="020B0606020202030204" pitchFamily="34" charset="0"/>
              </a:rPr>
              <a:t>2</a:t>
            </a:r>
          </a:p>
        </p:txBody>
      </p:sp>
      <p:sp>
        <p:nvSpPr>
          <p:cNvPr id="58408" name="CuadroTexto 55">
            <a:extLst>
              <a:ext uri="{FF2B5EF4-FFF2-40B4-BE49-F238E27FC236}">
                <a16:creationId xmlns:a16="http://schemas.microsoft.com/office/drawing/2014/main" id="{ABAFDEE9-8019-4A08-ACB8-676ABD6B8C91}"/>
              </a:ext>
            </a:extLst>
          </p:cNvPr>
          <p:cNvSpPr txBox="1">
            <a:spLocks noChangeArrowheads="1"/>
          </p:cNvSpPr>
          <p:nvPr/>
        </p:nvSpPr>
        <p:spPr bwMode="auto">
          <a:xfrm>
            <a:off x="4446588" y="3946525"/>
            <a:ext cx="9525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r" eaLnBrk="1" hangingPunct="1">
              <a:spcBef>
                <a:spcPct val="0"/>
              </a:spcBef>
              <a:buFontTx/>
              <a:buNone/>
            </a:pPr>
            <a:r>
              <a:rPr lang="es-CO" altLang="es-CO" sz="1500" b="1">
                <a:solidFill>
                  <a:srgbClr val="31859C"/>
                </a:solidFill>
                <a:latin typeface="Arial Narrow" panose="020B0606020202030204" pitchFamily="34" charset="0"/>
              </a:rPr>
              <a:t>$2.195</a:t>
            </a:r>
          </a:p>
        </p:txBody>
      </p:sp>
      <p:sp>
        <p:nvSpPr>
          <p:cNvPr id="58409" name="CuadroTexto 56">
            <a:extLst>
              <a:ext uri="{FF2B5EF4-FFF2-40B4-BE49-F238E27FC236}">
                <a16:creationId xmlns:a16="http://schemas.microsoft.com/office/drawing/2014/main" id="{90244F9E-DF8E-4CAC-BE00-C7091002366D}"/>
              </a:ext>
            </a:extLst>
          </p:cNvPr>
          <p:cNvSpPr txBox="1">
            <a:spLocks noChangeArrowheads="1"/>
          </p:cNvSpPr>
          <p:nvPr/>
        </p:nvSpPr>
        <p:spPr bwMode="auto">
          <a:xfrm>
            <a:off x="4427538" y="3625850"/>
            <a:ext cx="9445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r" eaLnBrk="1" hangingPunct="1">
              <a:spcBef>
                <a:spcPct val="0"/>
              </a:spcBef>
              <a:buFontTx/>
              <a:buNone/>
            </a:pPr>
            <a:r>
              <a:rPr lang="es-CO" altLang="es-CO" sz="1500">
                <a:solidFill>
                  <a:srgbClr val="31859C"/>
                </a:solidFill>
                <a:latin typeface="Arial Narrow" panose="020B0606020202030204" pitchFamily="34" charset="0"/>
              </a:rPr>
              <a:t>$215</a:t>
            </a:r>
          </a:p>
        </p:txBody>
      </p:sp>
      <p:sp>
        <p:nvSpPr>
          <p:cNvPr id="58410" name="CuadroTexto 61">
            <a:extLst>
              <a:ext uri="{FF2B5EF4-FFF2-40B4-BE49-F238E27FC236}">
                <a16:creationId xmlns:a16="http://schemas.microsoft.com/office/drawing/2014/main" id="{1D5AD6C4-2EFA-4239-BA1A-BDA2BC7D4357}"/>
              </a:ext>
            </a:extLst>
          </p:cNvPr>
          <p:cNvSpPr txBox="1">
            <a:spLocks noChangeArrowheads="1"/>
          </p:cNvSpPr>
          <p:nvPr/>
        </p:nvSpPr>
        <p:spPr bwMode="auto">
          <a:xfrm>
            <a:off x="3614738" y="3638550"/>
            <a:ext cx="474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a:solidFill>
                  <a:srgbClr val="31859C"/>
                </a:solidFill>
                <a:latin typeface="Arial Narrow" panose="020B0606020202030204" pitchFamily="34" charset="0"/>
              </a:rPr>
              <a:t>12</a:t>
            </a:r>
          </a:p>
        </p:txBody>
      </p:sp>
      <p:sp>
        <p:nvSpPr>
          <p:cNvPr id="58411" name="CuadroTexto 66">
            <a:extLst>
              <a:ext uri="{FF2B5EF4-FFF2-40B4-BE49-F238E27FC236}">
                <a16:creationId xmlns:a16="http://schemas.microsoft.com/office/drawing/2014/main" id="{73AB23E3-B0C7-4872-A003-4E90C1068C4E}"/>
              </a:ext>
            </a:extLst>
          </p:cNvPr>
          <p:cNvSpPr txBox="1">
            <a:spLocks noChangeArrowheads="1"/>
          </p:cNvSpPr>
          <p:nvPr/>
        </p:nvSpPr>
        <p:spPr bwMode="auto">
          <a:xfrm>
            <a:off x="3565525" y="3908426"/>
            <a:ext cx="528638"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b="1">
                <a:solidFill>
                  <a:srgbClr val="31859C"/>
                </a:solidFill>
                <a:latin typeface="Arial Narrow" panose="020B0606020202030204" pitchFamily="34" charset="0"/>
              </a:rPr>
              <a:t>27</a:t>
            </a:r>
          </a:p>
        </p:txBody>
      </p:sp>
      <p:cxnSp>
        <p:nvCxnSpPr>
          <p:cNvPr id="71" name="Conector recto 70">
            <a:extLst>
              <a:ext uri="{FF2B5EF4-FFF2-40B4-BE49-F238E27FC236}">
                <a16:creationId xmlns:a16="http://schemas.microsoft.com/office/drawing/2014/main" id="{9E2EA221-9907-416E-9A6D-D0A2AD260EDE}"/>
              </a:ext>
            </a:extLst>
          </p:cNvPr>
          <p:cNvCxnSpPr/>
          <p:nvPr/>
        </p:nvCxnSpPr>
        <p:spPr>
          <a:xfrm>
            <a:off x="2649538" y="3908425"/>
            <a:ext cx="2978150" cy="0"/>
          </a:xfrm>
          <a:prstGeom prst="line">
            <a:avLst/>
          </a:prstGeom>
        </p:spPr>
        <p:style>
          <a:lnRef idx="2">
            <a:schemeClr val="accent1"/>
          </a:lnRef>
          <a:fillRef idx="0">
            <a:schemeClr val="accent1"/>
          </a:fillRef>
          <a:effectRef idx="1">
            <a:schemeClr val="accent1"/>
          </a:effectRef>
          <a:fontRef idx="minor">
            <a:schemeClr val="tx1"/>
          </a:fontRef>
        </p:style>
      </p:cxnSp>
      <p:sp>
        <p:nvSpPr>
          <p:cNvPr id="58413" name="CuadroTexto 59">
            <a:extLst>
              <a:ext uri="{FF2B5EF4-FFF2-40B4-BE49-F238E27FC236}">
                <a16:creationId xmlns:a16="http://schemas.microsoft.com/office/drawing/2014/main" id="{5A8F43E5-1EF9-40B8-9D46-6E04624C2020}"/>
              </a:ext>
            </a:extLst>
          </p:cNvPr>
          <p:cNvSpPr txBox="1">
            <a:spLocks noChangeArrowheads="1"/>
          </p:cNvSpPr>
          <p:nvPr/>
        </p:nvSpPr>
        <p:spPr bwMode="auto">
          <a:xfrm>
            <a:off x="6286501" y="3671889"/>
            <a:ext cx="563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900">
                <a:solidFill>
                  <a:srgbClr val="215968"/>
                </a:solidFill>
              </a:rPr>
              <a:t>Terrenos</a:t>
            </a:r>
          </a:p>
        </p:txBody>
      </p:sp>
      <p:pic>
        <p:nvPicPr>
          <p:cNvPr id="58414" name="Imagen 60">
            <a:extLst>
              <a:ext uri="{FF2B5EF4-FFF2-40B4-BE49-F238E27FC236}">
                <a16:creationId xmlns:a16="http://schemas.microsoft.com/office/drawing/2014/main" id="{0B3F44BA-6D95-4D08-9304-C305257EF4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4278" t="76788" r="69304" b="13867"/>
          <a:stretch>
            <a:fillRect/>
          </a:stretch>
        </p:blipFill>
        <p:spPr bwMode="auto">
          <a:xfrm>
            <a:off x="6865939" y="3613150"/>
            <a:ext cx="4159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8" name="Conector recto 67">
            <a:extLst>
              <a:ext uri="{FF2B5EF4-FFF2-40B4-BE49-F238E27FC236}">
                <a16:creationId xmlns:a16="http://schemas.microsoft.com/office/drawing/2014/main" id="{334740F7-22FB-4157-B97C-7E4A889854CE}"/>
              </a:ext>
            </a:extLst>
          </p:cNvPr>
          <p:cNvCxnSpPr/>
          <p:nvPr/>
        </p:nvCxnSpPr>
        <p:spPr>
          <a:xfrm>
            <a:off x="7408863" y="3192463"/>
            <a:ext cx="2976562" cy="0"/>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58416" name="CuadroTexto 71">
            <a:extLst>
              <a:ext uri="{FF2B5EF4-FFF2-40B4-BE49-F238E27FC236}">
                <a16:creationId xmlns:a16="http://schemas.microsoft.com/office/drawing/2014/main" id="{5E9B1CFE-A3F3-41A9-BC33-C0829C030A88}"/>
              </a:ext>
            </a:extLst>
          </p:cNvPr>
          <p:cNvSpPr txBox="1">
            <a:spLocks noChangeArrowheads="1"/>
          </p:cNvSpPr>
          <p:nvPr/>
        </p:nvSpPr>
        <p:spPr bwMode="auto">
          <a:xfrm>
            <a:off x="7340600" y="3248025"/>
            <a:ext cx="5286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a:solidFill>
                  <a:srgbClr val="31859C"/>
                </a:solidFill>
                <a:latin typeface="Arial Narrow" panose="020B0606020202030204" pitchFamily="34" charset="0"/>
              </a:rPr>
              <a:t>1</a:t>
            </a:r>
          </a:p>
        </p:txBody>
      </p:sp>
      <p:sp>
        <p:nvSpPr>
          <p:cNvPr id="58417" name="CuadroTexto 72">
            <a:extLst>
              <a:ext uri="{FF2B5EF4-FFF2-40B4-BE49-F238E27FC236}">
                <a16:creationId xmlns:a16="http://schemas.microsoft.com/office/drawing/2014/main" id="{3A4A247B-6909-4528-B49B-79227B16FC14}"/>
              </a:ext>
            </a:extLst>
          </p:cNvPr>
          <p:cNvSpPr txBox="1">
            <a:spLocks noChangeArrowheads="1"/>
          </p:cNvSpPr>
          <p:nvPr/>
        </p:nvSpPr>
        <p:spPr bwMode="auto">
          <a:xfrm>
            <a:off x="8302625" y="3260725"/>
            <a:ext cx="5286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a:solidFill>
                  <a:srgbClr val="31859C"/>
                </a:solidFill>
                <a:latin typeface="Arial Narrow" panose="020B0606020202030204" pitchFamily="34" charset="0"/>
              </a:rPr>
              <a:t>1</a:t>
            </a:r>
          </a:p>
        </p:txBody>
      </p:sp>
      <p:sp>
        <p:nvSpPr>
          <p:cNvPr id="58418" name="CuadroTexto 76">
            <a:extLst>
              <a:ext uri="{FF2B5EF4-FFF2-40B4-BE49-F238E27FC236}">
                <a16:creationId xmlns:a16="http://schemas.microsoft.com/office/drawing/2014/main" id="{A6A11A53-7D6A-47BB-A840-DD19301687C1}"/>
              </a:ext>
            </a:extLst>
          </p:cNvPr>
          <p:cNvSpPr txBox="1">
            <a:spLocks noChangeArrowheads="1"/>
          </p:cNvSpPr>
          <p:nvPr/>
        </p:nvSpPr>
        <p:spPr bwMode="auto">
          <a:xfrm>
            <a:off x="9250363" y="3236913"/>
            <a:ext cx="8382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r" eaLnBrk="1" hangingPunct="1">
              <a:spcBef>
                <a:spcPct val="0"/>
              </a:spcBef>
              <a:buFontTx/>
              <a:buNone/>
            </a:pPr>
            <a:r>
              <a:rPr lang="es-CO" altLang="es-CO" sz="1500">
                <a:solidFill>
                  <a:srgbClr val="31859C"/>
                </a:solidFill>
                <a:latin typeface="Arial Narrow" panose="020B0606020202030204" pitchFamily="34" charset="0"/>
              </a:rPr>
              <a:t>$440.1</a:t>
            </a:r>
          </a:p>
        </p:txBody>
      </p:sp>
      <p:sp>
        <p:nvSpPr>
          <p:cNvPr id="58419" name="CuadroTexto 73">
            <a:extLst>
              <a:ext uri="{FF2B5EF4-FFF2-40B4-BE49-F238E27FC236}">
                <a16:creationId xmlns:a16="http://schemas.microsoft.com/office/drawing/2014/main" id="{A12D4CA5-D504-4100-9305-35B29EA8A672}"/>
              </a:ext>
            </a:extLst>
          </p:cNvPr>
          <p:cNvSpPr txBox="1">
            <a:spLocks noChangeArrowheads="1"/>
          </p:cNvSpPr>
          <p:nvPr/>
        </p:nvSpPr>
        <p:spPr bwMode="auto">
          <a:xfrm>
            <a:off x="3595689" y="3224213"/>
            <a:ext cx="528637"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MX" altLang="es-CO" sz="1500">
                <a:solidFill>
                  <a:srgbClr val="31859C"/>
                </a:solidFill>
                <a:latin typeface="Arial Narrow" panose="020B0606020202030204" pitchFamily="34" charset="0"/>
              </a:rPr>
              <a:t>0</a:t>
            </a:r>
            <a:endParaRPr lang="es-CO" altLang="es-CO" sz="1500">
              <a:solidFill>
                <a:srgbClr val="31859C"/>
              </a:solidFill>
              <a:latin typeface="Arial Narrow" panose="020B0606020202030204" pitchFamily="34" charset="0"/>
            </a:endParaRPr>
          </a:p>
        </p:txBody>
      </p:sp>
      <p:sp>
        <p:nvSpPr>
          <p:cNvPr id="58420" name="CuadroTexto 78">
            <a:extLst>
              <a:ext uri="{FF2B5EF4-FFF2-40B4-BE49-F238E27FC236}">
                <a16:creationId xmlns:a16="http://schemas.microsoft.com/office/drawing/2014/main" id="{4E1482A3-DC32-4C95-A755-7FC3DFEE283D}"/>
              </a:ext>
            </a:extLst>
          </p:cNvPr>
          <p:cNvSpPr txBox="1">
            <a:spLocks noChangeArrowheads="1"/>
          </p:cNvSpPr>
          <p:nvPr/>
        </p:nvSpPr>
        <p:spPr bwMode="auto">
          <a:xfrm>
            <a:off x="2616200" y="3230563"/>
            <a:ext cx="5286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MX" altLang="es-CO" sz="1500">
                <a:solidFill>
                  <a:srgbClr val="31859C"/>
                </a:solidFill>
                <a:latin typeface="Arial Narrow" panose="020B0606020202030204" pitchFamily="34" charset="0"/>
              </a:rPr>
              <a:t>0</a:t>
            </a:r>
            <a:endParaRPr lang="es-CO" altLang="es-CO" sz="1500">
              <a:solidFill>
                <a:srgbClr val="31859C"/>
              </a:solidFill>
              <a:latin typeface="Arial Narrow" panose="020B0606020202030204" pitchFamily="34" charset="0"/>
            </a:endParaRPr>
          </a:p>
        </p:txBody>
      </p:sp>
      <p:sp>
        <p:nvSpPr>
          <p:cNvPr id="58421" name="CuadroTexto 79">
            <a:extLst>
              <a:ext uri="{FF2B5EF4-FFF2-40B4-BE49-F238E27FC236}">
                <a16:creationId xmlns:a16="http://schemas.microsoft.com/office/drawing/2014/main" id="{1D25EE4C-090D-4FA8-8A86-8F81F4B21C69}"/>
              </a:ext>
            </a:extLst>
          </p:cNvPr>
          <p:cNvSpPr txBox="1">
            <a:spLocks noChangeArrowheads="1"/>
          </p:cNvSpPr>
          <p:nvPr/>
        </p:nvSpPr>
        <p:spPr bwMode="auto">
          <a:xfrm>
            <a:off x="4410076" y="3271838"/>
            <a:ext cx="9445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r" eaLnBrk="1" hangingPunct="1">
              <a:spcBef>
                <a:spcPct val="0"/>
              </a:spcBef>
              <a:buFontTx/>
              <a:buNone/>
            </a:pPr>
            <a:r>
              <a:rPr lang="es-CO" altLang="es-CO" sz="1500">
                <a:solidFill>
                  <a:srgbClr val="31859C"/>
                </a:solidFill>
                <a:latin typeface="Arial Narrow" panose="020B0606020202030204" pitchFamily="34" charset="0"/>
              </a:rPr>
              <a:t>$0</a:t>
            </a:r>
          </a:p>
        </p:txBody>
      </p:sp>
      <p:cxnSp>
        <p:nvCxnSpPr>
          <p:cNvPr id="66" name="Conector recto 65">
            <a:extLst>
              <a:ext uri="{FF2B5EF4-FFF2-40B4-BE49-F238E27FC236}">
                <a16:creationId xmlns:a16="http://schemas.microsoft.com/office/drawing/2014/main" id="{0D9E4A44-E61F-4359-B841-86A90F9E49B5}"/>
              </a:ext>
            </a:extLst>
          </p:cNvPr>
          <p:cNvCxnSpPr/>
          <p:nvPr/>
        </p:nvCxnSpPr>
        <p:spPr>
          <a:xfrm>
            <a:off x="7400925" y="3552825"/>
            <a:ext cx="2978150" cy="0"/>
          </a:xfrm>
          <a:prstGeom prst="line">
            <a:avLst/>
          </a:prstGeom>
          <a:ln w="9525"/>
        </p:spPr>
        <p:style>
          <a:lnRef idx="2">
            <a:schemeClr val="accent1"/>
          </a:lnRef>
          <a:fillRef idx="0">
            <a:schemeClr val="accent1"/>
          </a:fillRef>
          <a:effectRef idx="1">
            <a:schemeClr val="accent1"/>
          </a:effectRef>
          <a:fontRef idx="minor">
            <a:schemeClr val="tx1"/>
          </a:fontRef>
        </p:style>
      </p:cxnSp>
      <p:pic>
        <p:nvPicPr>
          <p:cNvPr id="58423" name="Imagen 84">
            <a:extLst>
              <a:ext uri="{FF2B5EF4-FFF2-40B4-BE49-F238E27FC236}">
                <a16:creationId xmlns:a16="http://schemas.microsoft.com/office/drawing/2014/main" id="{4C30C25A-444C-48BD-A76C-B9CB7E32B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052" t="63216" r="65591" b="19305"/>
          <a:stretch>
            <a:fillRect/>
          </a:stretch>
        </p:blipFill>
        <p:spPr bwMode="auto">
          <a:xfrm>
            <a:off x="6888163" y="3224214"/>
            <a:ext cx="36036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24" name="CuadroTexto 85">
            <a:extLst>
              <a:ext uri="{FF2B5EF4-FFF2-40B4-BE49-F238E27FC236}">
                <a16:creationId xmlns:a16="http://schemas.microsoft.com/office/drawing/2014/main" id="{B1C8B111-D2B9-40DF-9BDF-81749F74BFB7}"/>
              </a:ext>
            </a:extLst>
          </p:cNvPr>
          <p:cNvSpPr txBox="1">
            <a:spLocks noChangeArrowheads="1"/>
          </p:cNvSpPr>
          <p:nvPr/>
        </p:nvSpPr>
        <p:spPr bwMode="auto">
          <a:xfrm>
            <a:off x="6238876" y="3292475"/>
            <a:ext cx="631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900">
                <a:solidFill>
                  <a:srgbClr val="215968"/>
                </a:solidFill>
              </a:rPr>
              <a:t>Comercial</a:t>
            </a:r>
          </a:p>
        </p:txBody>
      </p:sp>
      <p:sp>
        <p:nvSpPr>
          <p:cNvPr id="58425" name="CuadroTexto 86">
            <a:extLst>
              <a:ext uri="{FF2B5EF4-FFF2-40B4-BE49-F238E27FC236}">
                <a16:creationId xmlns:a16="http://schemas.microsoft.com/office/drawing/2014/main" id="{71ED2914-530D-4D79-A828-9CEEEAA5798F}"/>
              </a:ext>
            </a:extLst>
          </p:cNvPr>
          <p:cNvSpPr txBox="1">
            <a:spLocks noChangeArrowheads="1"/>
          </p:cNvSpPr>
          <p:nvPr/>
        </p:nvSpPr>
        <p:spPr bwMode="auto">
          <a:xfrm>
            <a:off x="7335839" y="3609975"/>
            <a:ext cx="52863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a:solidFill>
                  <a:srgbClr val="31859C"/>
                </a:solidFill>
                <a:latin typeface="Arial Narrow" panose="020B0606020202030204" pitchFamily="34" charset="0"/>
              </a:rPr>
              <a:t>5</a:t>
            </a:r>
          </a:p>
        </p:txBody>
      </p:sp>
      <p:sp>
        <p:nvSpPr>
          <p:cNvPr id="58426" name="CuadroTexto 87">
            <a:extLst>
              <a:ext uri="{FF2B5EF4-FFF2-40B4-BE49-F238E27FC236}">
                <a16:creationId xmlns:a16="http://schemas.microsoft.com/office/drawing/2014/main" id="{5D303D17-551B-4732-8144-BC640B0856F4}"/>
              </a:ext>
            </a:extLst>
          </p:cNvPr>
          <p:cNvSpPr txBox="1">
            <a:spLocks noChangeArrowheads="1"/>
          </p:cNvSpPr>
          <p:nvPr/>
        </p:nvSpPr>
        <p:spPr bwMode="auto">
          <a:xfrm>
            <a:off x="8299450" y="3614738"/>
            <a:ext cx="528638"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500">
                <a:solidFill>
                  <a:srgbClr val="31859C"/>
                </a:solidFill>
                <a:latin typeface="Arial Narrow" panose="020B0606020202030204" pitchFamily="34" charset="0"/>
              </a:rPr>
              <a:t>5</a:t>
            </a:r>
          </a:p>
        </p:txBody>
      </p:sp>
      <p:sp>
        <p:nvSpPr>
          <p:cNvPr id="58427" name="CuadroTexto 88">
            <a:extLst>
              <a:ext uri="{FF2B5EF4-FFF2-40B4-BE49-F238E27FC236}">
                <a16:creationId xmlns:a16="http://schemas.microsoft.com/office/drawing/2014/main" id="{3CEB5348-26B0-4184-94D2-4C98DFFD4004}"/>
              </a:ext>
            </a:extLst>
          </p:cNvPr>
          <p:cNvSpPr txBox="1">
            <a:spLocks noChangeArrowheads="1"/>
          </p:cNvSpPr>
          <p:nvPr/>
        </p:nvSpPr>
        <p:spPr bwMode="auto">
          <a:xfrm>
            <a:off x="9250363" y="3619500"/>
            <a:ext cx="8382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r" eaLnBrk="1" hangingPunct="1">
              <a:spcBef>
                <a:spcPct val="0"/>
              </a:spcBef>
              <a:buFontTx/>
              <a:buNone/>
            </a:pPr>
            <a:r>
              <a:rPr lang="es-CO" altLang="es-CO" sz="1500">
                <a:solidFill>
                  <a:srgbClr val="31859C"/>
                </a:solidFill>
                <a:latin typeface="Arial Narrow" panose="020B0606020202030204" pitchFamily="34" charset="0"/>
              </a:rPr>
              <a:t>$231</a:t>
            </a:r>
          </a:p>
        </p:txBody>
      </p:sp>
      <p:sp>
        <p:nvSpPr>
          <p:cNvPr id="90" name="CuadroTexto 89">
            <a:extLst>
              <a:ext uri="{FF2B5EF4-FFF2-40B4-BE49-F238E27FC236}">
                <a16:creationId xmlns:a16="http://schemas.microsoft.com/office/drawing/2014/main" id="{178C0D93-531F-4C8A-BC76-43C496BAEEA2}"/>
              </a:ext>
            </a:extLst>
          </p:cNvPr>
          <p:cNvSpPr txBox="1"/>
          <p:nvPr/>
        </p:nvSpPr>
        <p:spPr>
          <a:xfrm>
            <a:off x="1668464" y="4646613"/>
            <a:ext cx="4048125" cy="946150"/>
          </a:xfrm>
          <a:prstGeom prst="rect">
            <a:avLst/>
          </a:prstGeom>
          <a:noFill/>
        </p:spPr>
        <p:txBody>
          <a:bodyPr>
            <a:spAutoFit/>
          </a:bodyPr>
          <a:lstStyle/>
          <a:p>
            <a:pPr defTabSz="342900">
              <a:defRPr/>
            </a:pPr>
            <a:r>
              <a:rPr lang="es-CO" sz="1500" b="1" dirty="0">
                <a:solidFill>
                  <a:srgbClr val="4BACC6">
                    <a:lumMod val="75000"/>
                  </a:srgbClr>
                </a:solidFill>
                <a:latin typeface="Arial Narrow" panose="020B0606020202030204" pitchFamily="34" charset="0"/>
              </a:rPr>
              <a:t>Los mas representativos:</a:t>
            </a:r>
          </a:p>
          <a:p>
            <a:pPr defTabSz="342900">
              <a:defRPr/>
            </a:pPr>
            <a:endParaRPr lang="es-CO" sz="1350" b="1" dirty="0">
              <a:solidFill>
                <a:srgbClr val="4F81BD">
                  <a:lumMod val="75000"/>
                </a:srgbClr>
              </a:solidFill>
              <a:latin typeface="Arial Narrow" panose="020B0606020202030204" pitchFamily="34" charset="0"/>
            </a:endParaRPr>
          </a:p>
          <a:p>
            <a:pPr marL="214313" indent="-214313" defTabSz="342900">
              <a:buFont typeface="Arial" panose="020B0604020202020204" pitchFamily="34" charset="0"/>
              <a:buChar char="•"/>
              <a:defRPr/>
            </a:pPr>
            <a:r>
              <a:rPr lang="es-CO" sz="1350" dirty="0">
                <a:solidFill>
                  <a:prstClr val="black"/>
                </a:solidFill>
                <a:latin typeface="Arial Narrow" panose="020B0606020202030204" pitchFamily="34" charset="0"/>
              </a:rPr>
              <a:t>Apartamento Cartagena $819.8 (Enajenación Temprana)</a:t>
            </a:r>
          </a:p>
          <a:p>
            <a:pPr marL="214313" indent="-214313" defTabSz="342900">
              <a:buFont typeface="Arial" panose="020B0604020202020204" pitchFamily="34" charset="0"/>
              <a:buChar char="•"/>
              <a:defRPr/>
            </a:pPr>
            <a:r>
              <a:rPr lang="es-CO" sz="1350" dirty="0">
                <a:solidFill>
                  <a:prstClr val="black"/>
                </a:solidFill>
                <a:latin typeface="Arial Narrow" panose="020B0606020202030204" pitchFamily="34" charset="0"/>
              </a:rPr>
              <a:t>Apartamento Cali $403.3 (Extinto)</a:t>
            </a:r>
          </a:p>
        </p:txBody>
      </p:sp>
      <p:sp>
        <p:nvSpPr>
          <p:cNvPr id="91" name="CuadroTexto 90">
            <a:extLst>
              <a:ext uri="{FF2B5EF4-FFF2-40B4-BE49-F238E27FC236}">
                <a16:creationId xmlns:a16="http://schemas.microsoft.com/office/drawing/2014/main" id="{55F85BDE-8A2E-4418-8BA8-1F8147A8B2AA}"/>
              </a:ext>
            </a:extLst>
          </p:cNvPr>
          <p:cNvSpPr txBox="1"/>
          <p:nvPr/>
        </p:nvSpPr>
        <p:spPr>
          <a:xfrm>
            <a:off x="6402389" y="4632325"/>
            <a:ext cx="4046537" cy="946150"/>
          </a:xfrm>
          <a:prstGeom prst="rect">
            <a:avLst/>
          </a:prstGeom>
          <a:noFill/>
        </p:spPr>
        <p:txBody>
          <a:bodyPr>
            <a:spAutoFit/>
          </a:bodyPr>
          <a:lstStyle/>
          <a:p>
            <a:pPr defTabSz="342900">
              <a:defRPr/>
            </a:pPr>
            <a:r>
              <a:rPr lang="es-CO" sz="1500" b="1" dirty="0">
                <a:solidFill>
                  <a:srgbClr val="4BACC6">
                    <a:lumMod val="75000"/>
                  </a:srgbClr>
                </a:solidFill>
                <a:latin typeface="Arial Narrow" panose="020B0606020202030204" pitchFamily="34" charset="0"/>
              </a:rPr>
              <a:t>Los mas representativos:</a:t>
            </a:r>
          </a:p>
          <a:p>
            <a:pPr defTabSz="342900">
              <a:defRPr/>
            </a:pPr>
            <a:endParaRPr lang="es-CO" sz="1350" b="1" dirty="0">
              <a:solidFill>
                <a:srgbClr val="4F81BD">
                  <a:lumMod val="75000"/>
                </a:srgbClr>
              </a:solidFill>
              <a:latin typeface="Arial Narrow" panose="020B0606020202030204" pitchFamily="34" charset="0"/>
            </a:endParaRPr>
          </a:p>
          <a:p>
            <a:pPr marL="214313" indent="-214313" defTabSz="342900">
              <a:buFont typeface="Arial" panose="020B0604020202020204" pitchFamily="34" charset="0"/>
              <a:buChar char="•"/>
              <a:defRPr/>
            </a:pPr>
            <a:r>
              <a:rPr lang="es-CO" sz="1350" dirty="0">
                <a:solidFill>
                  <a:prstClr val="black"/>
                </a:solidFill>
                <a:latin typeface="Arial Narrow" panose="020B0606020202030204" pitchFamily="34" charset="0"/>
              </a:rPr>
              <a:t>Bodega Arauquita $440.1 (Extinto)</a:t>
            </a:r>
          </a:p>
          <a:p>
            <a:pPr marL="214313" indent="-214313" defTabSz="342900">
              <a:buFont typeface="Arial" panose="020B0604020202020204" pitchFamily="34" charset="0"/>
              <a:buChar char="•"/>
              <a:defRPr/>
            </a:pPr>
            <a:r>
              <a:rPr lang="es-CO" sz="1350" dirty="0">
                <a:solidFill>
                  <a:prstClr val="black"/>
                </a:solidFill>
                <a:latin typeface="Arial Narrow" panose="020B0606020202030204" pitchFamily="34" charset="0"/>
              </a:rPr>
              <a:t>Lote  Cali  $115 (Enajenación Temprana)</a:t>
            </a:r>
          </a:p>
        </p:txBody>
      </p:sp>
      <p:sp>
        <p:nvSpPr>
          <p:cNvPr id="95" name="CuadroTexto 94">
            <a:extLst>
              <a:ext uri="{FF2B5EF4-FFF2-40B4-BE49-F238E27FC236}">
                <a16:creationId xmlns:a16="http://schemas.microsoft.com/office/drawing/2014/main" id="{5344004B-BE84-4570-BAD3-14247351BB8A}"/>
              </a:ext>
            </a:extLst>
          </p:cNvPr>
          <p:cNvSpPr txBox="1"/>
          <p:nvPr/>
        </p:nvSpPr>
        <p:spPr>
          <a:xfrm>
            <a:off x="184151" y="6569076"/>
            <a:ext cx="5187949" cy="276999"/>
          </a:xfrm>
          <a:prstGeom prst="rect">
            <a:avLst/>
          </a:prstGeom>
          <a:noFill/>
        </p:spPr>
        <p:txBody>
          <a:bodyPr wrap="square">
            <a:spAutoFit/>
          </a:bodyPr>
          <a:lstStyle/>
          <a:p>
            <a:pPr defTabSz="342900">
              <a:defRPr/>
            </a:pPr>
            <a:r>
              <a:rPr lang="es-CO" sz="1200" i="1" dirty="0">
                <a:solidFill>
                  <a:prstClr val="white"/>
                </a:solidFill>
                <a:latin typeface="Lato Bold"/>
              </a:rPr>
              <a:t>Fuente de la información – CISA informe a corte  31/07/2020</a:t>
            </a:r>
          </a:p>
        </p:txBody>
      </p:sp>
      <p:pic>
        <p:nvPicPr>
          <p:cNvPr id="65" name="Imagen 7">
            <a:extLst>
              <a:ext uri="{FF2B5EF4-FFF2-40B4-BE49-F238E27FC236}">
                <a16:creationId xmlns:a16="http://schemas.microsoft.com/office/drawing/2014/main" id="{C78F57E4-A651-489C-953F-340A67F283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67" name="Imagen 5">
            <a:extLst>
              <a:ext uri="{FF2B5EF4-FFF2-40B4-BE49-F238E27FC236}">
                <a16:creationId xmlns:a16="http://schemas.microsoft.com/office/drawing/2014/main" id="{B10F093B-989B-4F7E-BC1F-25AF841AD3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CuadroTexto 6">
            <a:extLst>
              <a:ext uri="{FF2B5EF4-FFF2-40B4-BE49-F238E27FC236}">
                <a16:creationId xmlns:a16="http://schemas.microsoft.com/office/drawing/2014/main" id="{280585F6-B9AE-401F-9631-F26DCE966ABB}"/>
              </a:ext>
            </a:extLst>
          </p:cNvPr>
          <p:cNvSpPr txBox="1">
            <a:spLocks noChangeArrowheads="1"/>
          </p:cNvSpPr>
          <p:nvPr/>
        </p:nvSpPr>
        <p:spPr bwMode="auto">
          <a:xfrm>
            <a:off x="3232149" y="1016000"/>
            <a:ext cx="44472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b="1" dirty="0">
                <a:solidFill>
                  <a:srgbClr val="376092"/>
                </a:solidFill>
                <a:latin typeface="Arial Narrow" panose="020B0606020202030204" pitchFamily="34" charset="0"/>
              </a:rPr>
              <a:t>Inmuebles disponibles para venta</a:t>
            </a:r>
          </a:p>
        </p:txBody>
      </p:sp>
      <p:sp>
        <p:nvSpPr>
          <p:cNvPr id="18" name="CuadroTexto 17">
            <a:extLst>
              <a:ext uri="{FF2B5EF4-FFF2-40B4-BE49-F238E27FC236}">
                <a16:creationId xmlns:a16="http://schemas.microsoft.com/office/drawing/2014/main" id="{2564A5A0-9A55-4C2A-B45F-6F3B72A27259}"/>
              </a:ext>
            </a:extLst>
          </p:cNvPr>
          <p:cNvSpPr txBox="1"/>
          <p:nvPr/>
        </p:nvSpPr>
        <p:spPr>
          <a:xfrm>
            <a:off x="9453564" y="1527176"/>
            <a:ext cx="1004887"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Millones $</a:t>
            </a:r>
          </a:p>
        </p:txBody>
      </p:sp>
      <p:cxnSp>
        <p:nvCxnSpPr>
          <p:cNvPr id="91" name="Conector recto 90">
            <a:extLst>
              <a:ext uri="{FF2B5EF4-FFF2-40B4-BE49-F238E27FC236}">
                <a16:creationId xmlns:a16="http://schemas.microsoft.com/office/drawing/2014/main" id="{9AAF3949-0ADA-46FD-BAB9-C24A2A407EDD}"/>
              </a:ext>
            </a:extLst>
          </p:cNvPr>
          <p:cNvCxnSpPr>
            <a:cxnSpLocks/>
          </p:cNvCxnSpPr>
          <p:nvPr/>
        </p:nvCxnSpPr>
        <p:spPr>
          <a:xfrm>
            <a:off x="6096001" y="2300289"/>
            <a:ext cx="11113" cy="3284537"/>
          </a:xfrm>
          <a:prstGeom prst="line">
            <a:avLst/>
          </a:prstGeom>
        </p:spPr>
        <p:style>
          <a:lnRef idx="2">
            <a:schemeClr val="accent1"/>
          </a:lnRef>
          <a:fillRef idx="0">
            <a:schemeClr val="accent1"/>
          </a:fillRef>
          <a:effectRef idx="1">
            <a:schemeClr val="accent1"/>
          </a:effectRef>
          <a:fontRef idx="minor">
            <a:schemeClr val="tx1"/>
          </a:fontRef>
        </p:style>
      </p:cxnSp>
      <p:sp>
        <p:nvSpPr>
          <p:cNvPr id="59399" name="CuadroTexto 2">
            <a:extLst>
              <a:ext uri="{FF2B5EF4-FFF2-40B4-BE49-F238E27FC236}">
                <a16:creationId xmlns:a16="http://schemas.microsoft.com/office/drawing/2014/main" id="{50EF4BCF-4CDE-403B-9643-370E734BC1E0}"/>
              </a:ext>
            </a:extLst>
          </p:cNvPr>
          <p:cNvSpPr txBox="1">
            <a:spLocks noChangeArrowheads="1"/>
          </p:cNvSpPr>
          <p:nvPr/>
        </p:nvSpPr>
        <p:spPr bwMode="auto">
          <a:xfrm>
            <a:off x="1993900" y="5091113"/>
            <a:ext cx="3576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1800">
                <a:solidFill>
                  <a:srgbClr val="C00000"/>
                </a:solidFill>
                <a:latin typeface="Arial Narrow" panose="020B0606020202030204" pitchFamily="34" charset="0"/>
              </a:rPr>
              <a:t>Valor portafolio: </a:t>
            </a:r>
            <a:r>
              <a:rPr lang="es-CO" altLang="es-CO" b="1">
                <a:solidFill>
                  <a:srgbClr val="C00000"/>
                </a:solidFill>
                <a:latin typeface="Arial Narrow" panose="020B0606020202030204" pitchFamily="34" charset="0"/>
              </a:rPr>
              <a:t>$868.962</a:t>
            </a:r>
          </a:p>
        </p:txBody>
      </p:sp>
      <p:pic>
        <p:nvPicPr>
          <p:cNvPr id="59401" name="Imagen 14">
            <a:extLst>
              <a:ext uri="{FF2B5EF4-FFF2-40B4-BE49-F238E27FC236}">
                <a16:creationId xmlns:a16="http://schemas.microsoft.com/office/drawing/2014/main" id="{E1707968-5535-4616-BA7F-08A5A19090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609" r="6880"/>
          <a:stretch>
            <a:fillRect/>
          </a:stretch>
        </p:blipFill>
        <p:spPr bwMode="auto">
          <a:xfrm>
            <a:off x="1649414" y="1997076"/>
            <a:ext cx="428942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2" name="Imagen 18">
            <a:extLst>
              <a:ext uri="{FF2B5EF4-FFF2-40B4-BE49-F238E27FC236}">
                <a16:creationId xmlns:a16="http://schemas.microsoft.com/office/drawing/2014/main" id="{A91AE556-5F48-4E0E-AE01-A4891F0DF9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687" r="15643"/>
          <a:stretch>
            <a:fillRect/>
          </a:stretch>
        </p:blipFill>
        <p:spPr bwMode="auto">
          <a:xfrm>
            <a:off x="6651626" y="2027239"/>
            <a:ext cx="3559175" cy="325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CuadroTexto 46">
            <a:extLst>
              <a:ext uri="{FF2B5EF4-FFF2-40B4-BE49-F238E27FC236}">
                <a16:creationId xmlns:a16="http://schemas.microsoft.com/office/drawing/2014/main" id="{4B241C1F-E557-4A4C-B9EA-67A7AF9ECBAD}"/>
              </a:ext>
            </a:extLst>
          </p:cNvPr>
          <p:cNvSpPr txBox="1"/>
          <p:nvPr/>
        </p:nvSpPr>
        <p:spPr>
          <a:xfrm>
            <a:off x="1597026" y="6634163"/>
            <a:ext cx="2944813" cy="207962"/>
          </a:xfrm>
          <a:prstGeom prst="rect">
            <a:avLst/>
          </a:prstGeom>
          <a:noFill/>
        </p:spPr>
        <p:txBody>
          <a:bodyPr>
            <a:spAutoFit/>
          </a:bodyPr>
          <a:lstStyle/>
          <a:p>
            <a:pPr defTabSz="342900">
              <a:defRPr/>
            </a:pPr>
            <a:r>
              <a:rPr lang="es-CO" sz="750" i="1" dirty="0">
                <a:solidFill>
                  <a:prstClr val="white"/>
                </a:solidFill>
                <a:latin typeface="Calibri"/>
              </a:rPr>
              <a:t>Fuente de la información – CISA informe a corte  31/07/2020</a:t>
            </a:r>
          </a:p>
        </p:txBody>
      </p:sp>
      <p:pic>
        <p:nvPicPr>
          <p:cNvPr id="14" name="Imagen 7">
            <a:extLst>
              <a:ext uri="{FF2B5EF4-FFF2-40B4-BE49-F238E27FC236}">
                <a16:creationId xmlns:a16="http://schemas.microsoft.com/office/drawing/2014/main" id="{6F353190-51C3-4CE3-94C0-909641224C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9B6260D7-7121-4EA3-BDC8-42F9715F72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6" name="Rectángulo 15">
            <a:extLst>
              <a:ext uri="{FF2B5EF4-FFF2-40B4-BE49-F238E27FC236}">
                <a16:creationId xmlns:a16="http://schemas.microsoft.com/office/drawing/2014/main" id="{0279FDEF-275C-485E-AD68-7C3EDFE9DAE1}"/>
              </a:ext>
            </a:extLst>
          </p:cNvPr>
          <p:cNvSpPr/>
          <p:nvPr/>
        </p:nvSpPr>
        <p:spPr>
          <a:xfrm>
            <a:off x="0" y="6554788"/>
            <a:ext cx="12191999" cy="3206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17" name="CuadroTexto 16">
            <a:extLst>
              <a:ext uri="{FF2B5EF4-FFF2-40B4-BE49-F238E27FC236}">
                <a16:creationId xmlns:a16="http://schemas.microsoft.com/office/drawing/2014/main" id="{8F9327FA-71C0-4B74-A746-7DA42BBF8287}"/>
              </a:ext>
            </a:extLst>
          </p:cNvPr>
          <p:cNvSpPr txBox="1"/>
          <p:nvPr/>
        </p:nvSpPr>
        <p:spPr>
          <a:xfrm>
            <a:off x="9620975" y="6561236"/>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19" name="CuadroTexto 18">
            <a:extLst>
              <a:ext uri="{FF2B5EF4-FFF2-40B4-BE49-F238E27FC236}">
                <a16:creationId xmlns:a16="http://schemas.microsoft.com/office/drawing/2014/main" id="{E091607D-3055-4F31-9E02-2EFB38C54C3D}"/>
              </a:ext>
            </a:extLst>
          </p:cNvPr>
          <p:cNvSpPr txBox="1"/>
          <p:nvPr/>
        </p:nvSpPr>
        <p:spPr>
          <a:xfrm>
            <a:off x="184151" y="6569076"/>
            <a:ext cx="5187949" cy="276999"/>
          </a:xfrm>
          <a:prstGeom prst="rect">
            <a:avLst/>
          </a:prstGeom>
          <a:noFill/>
        </p:spPr>
        <p:txBody>
          <a:bodyPr wrap="square">
            <a:spAutoFit/>
          </a:bodyPr>
          <a:lstStyle/>
          <a:p>
            <a:pPr defTabSz="342900">
              <a:defRPr/>
            </a:pPr>
            <a:r>
              <a:rPr lang="es-CO" sz="1200" i="1" dirty="0">
                <a:solidFill>
                  <a:prstClr val="white"/>
                </a:solidFill>
                <a:latin typeface="Lato Bold"/>
              </a:rPr>
              <a:t>Fuente de la información – CISA informe a corte  31/07/2020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CuadroTexto 6">
            <a:extLst>
              <a:ext uri="{FF2B5EF4-FFF2-40B4-BE49-F238E27FC236}">
                <a16:creationId xmlns:a16="http://schemas.microsoft.com/office/drawing/2014/main" id="{7B8CC478-A43F-490E-AE92-9328918D52CB}"/>
              </a:ext>
            </a:extLst>
          </p:cNvPr>
          <p:cNvSpPr txBox="1">
            <a:spLocks noChangeArrowheads="1"/>
          </p:cNvSpPr>
          <p:nvPr/>
        </p:nvSpPr>
        <p:spPr bwMode="auto">
          <a:xfrm>
            <a:off x="3151670" y="650737"/>
            <a:ext cx="44408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b="1" dirty="0">
                <a:solidFill>
                  <a:srgbClr val="376092"/>
                </a:solidFill>
                <a:latin typeface="Arial Narrow" panose="020B0606020202030204" pitchFamily="34" charset="0"/>
              </a:rPr>
              <a:t>Inmuebles disponibles para venta</a:t>
            </a:r>
          </a:p>
        </p:txBody>
      </p:sp>
      <p:sp>
        <p:nvSpPr>
          <p:cNvPr id="18" name="CuadroTexto 17">
            <a:extLst>
              <a:ext uri="{FF2B5EF4-FFF2-40B4-BE49-F238E27FC236}">
                <a16:creationId xmlns:a16="http://schemas.microsoft.com/office/drawing/2014/main" id="{BD39962A-D825-4E22-9E17-12EC1B71BD05}"/>
              </a:ext>
            </a:extLst>
          </p:cNvPr>
          <p:cNvSpPr txBox="1"/>
          <p:nvPr/>
        </p:nvSpPr>
        <p:spPr>
          <a:xfrm>
            <a:off x="9453564" y="1527176"/>
            <a:ext cx="1004887"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Millones $</a:t>
            </a:r>
          </a:p>
        </p:txBody>
      </p:sp>
      <p:sp>
        <p:nvSpPr>
          <p:cNvPr id="60422" name="Marcador de número de diapositiva 4">
            <a:extLst>
              <a:ext uri="{FF2B5EF4-FFF2-40B4-BE49-F238E27FC236}">
                <a16:creationId xmlns:a16="http://schemas.microsoft.com/office/drawing/2014/main" id="{77471AD2-659C-47CC-9599-D5583FD8931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28C46F45-4441-430E-9EA9-C4577A2FB550}" type="slidenum">
              <a:rPr lang="es-ES" altLang="es-CO" sz="900">
                <a:solidFill>
                  <a:srgbClr val="898989"/>
                </a:solidFill>
              </a:rPr>
              <a:pPr eaLnBrk="1" hangingPunct="1">
                <a:spcBef>
                  <a:spcPct val="0"/>
                </a:spcBef>
                <a:buFontTx/>
                <a:buNone/>
              </a:pPr>
              <a:t>59</a:t>
            </a:fld>
            <a:endParaRPr lang="es-ES" altLang="es-CO" sz="900">
              <a:solidFill>
                <a:srgbClr val="898989"/>
              </a:solidFill>
            </a:endParaRPr>
          </a:p>
        </p:txBody>
      </p:sp>
      <p:pic>
        <p:nvPicPr>
          <p:cNvPr id="60424" name="Imagen 11">
            <a:extLst>
              <a:ext uri="{FF2B5EF4-FFF2-40B4-BE49-F238E27FC236}">
                <a16:creationId xmlns:a16="http://schemas.microsoft.com/office/drawing/2014/main" id="{B80A19A5-C340-4AC3-B235-78CFC1FC30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9907" y="1482242"/>
            <a:ext cx="7304939" cy="155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5" name="Imagen 18">
            <a:extLst>
              <a:ext uri="{FF2B5EF4-FFF2-40B4-BE49-F238E27FC236}">
                <a16:creationId xmlns:a16="http://schemas.microsoft.com/office/drawing/2014/main" id="{446CA423-F73B-4D38-9F80-6B617FA043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1213" y="3344863"/>
            <a:ext cx="3429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6" name="Imagen 19">
            <a:extLst>
              <a:ext uri="{FF2B5EF4-FFF2-40B4-BE49-F238E27FC236}">
                <a16:creationId xmlns:a16="http://schemas.microsoft.com/office/drawing/2014/main" id="{6F058B29-4BC3-4668-865F-55E668D9DA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1788" y="3336925"/>
            <a:ext cx="3435350" cy="206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7" name="CuadroTexto 47">
            <a:extLst>
              <a:ext uri="{FF2B5EF4-FFF2-40B4-BE49-F238E27FC236}">
                <a16:creationId xmlns:a16="http://schemas.microsoft.com/office/drawing/2014/main" id="{DEA1F796-5E25-4B1C-ADD6-E5FD143B0192}"/>
              </a:ext>
            </a:extLst>
          </p:cNvPr>
          <p:cNvSpPr txBox="1">
            <a:spLocks noChangeArrowheads="1"/>
          </p:cNvSpPr>
          <p:nvPr/>
        </p:nvSpPr>
        <p:spPr bwMode="auto">
          <a:xfrm>
            <a:off x="1736725" y="5370513"/>
            <a:ext cx="3576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1800">
                <a:solidFill>
                  <a:srgbClr val="C00000"/>
                </a:solidFill>
                <a:latin typeface="Arial Narrow" panose="020B0606020202030204" pitchFamily="34" charset="0"/>
              </a:rPr>
              <a:t>Valor portafolio: </a:t>
            </a:r>
            <a:r>
              <a:rPr lang="es-CO" altLang="es-CO" b="1">
                <a:solidFill>
                  <a:srgbClr val="C00000"/>
                </a:solidFill>
                <a:latin typeface="Arial Narrow" panose="020B0606020202030204" pitchFamily="34" charset="0"/>
              </a:rPr>
              <a:t>$868.962</a:t>
            </a:r>
          </a:p>
        </p:txBody>
      </p:sp>
      <p:pic>
        <p:nvPicPr>
          <p:cNvPr id="14" name="Imagen 7">
            <a:extLst>
              <a:ext uri="{FF2B5EF4-FFF2-40B4-BE49-F238E27FC236}">
                <a16:creationId xmlns:a16="http://schemas.microsoft.com/office/drawing/2014/main" id="{2F38A674-0589-4215-89CF-F90A683FB2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E02403DC-7CFA-48AE-A803-E67A5A7007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6" name="Rectángulo 15">
            <a:extLst>
              <a:ext uri="{FF2B5EF4-FFF2-40B4-BE49-F238E27FC236}">
                <a16:creationId xmlns:a16="http://schemas.microsoft.com/office/drawing/2014/main" id="{A25E092F-8153-4DB0-A02A-28538DD23399}"/>
              </a:ext>
            </a:extLst>
          </p:cNvPr>
          <p:cNvSpPr/>
          <p:nvPr/>
        </p:nvSpPr>
        <p:spPr>
          <a:xfrm>
            <a:off x="0" y="6554788"/>
            <a:ext cx="12191999" cy="3206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17" name="CuadroTexto 16">
            <a:extLst>
              <a:ext uri="{FF2B5EF4-FFF2-40B4-BE49-F238E27FC236}">
                <a16:creationId xmlns:a16="http://schemas.microsoft.com/office/drawing/2014/main" id="{91A7B44F-2B9A-41A6-95BB-B2483592F450}"/>
              </a:ext>
            </a:extLst>
          </p:cNvPr>
          <p:cNvSpPr txBox="1"/>
          <p:nvPr/>
        </p:nvSpPr>
        <p:spPr>
          <a:xfrm>
            <a:off x="9620975" y="6561236"/>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19" name="CuadroTexto 18">
            <a:extLst>
              <a:ext uri="{FF2B5EF4-FFF2-40B4-BE49-F238E27FC236}">
                <a16:creationId xmlns:a16="http://schemas.microsoft.com/office/drawing/2014/main" id="{818E4203-D5FB-431B-82F3-A8989A0D1357}"/>
              </a:ext>
            </a:extLst>
          </p:cNvPr>
          <p:cNvSpPr txBox="1"/>
          <p:nvPr/>
        </p:nvSpPr>
        <p:spPr>
          <a:xfrm>
            <a:off x="184151" y="6569076"/>
            <a:ext cx="5187949" cy="276999"/>
          </a:xfrm>
          <a:prstGeom prst="rect">
            <a:avLst/>
          </a:prstGeom>
          <a:noFill/>
        </p:spPr>
        <p:txBody>
          <a:bodyPr wrap="square">
            <a:spAutoFit/>
          </a:bodyPr>
          <a:lstStyle/>
          <a:p>
            <a:pPr defTabSz="342900">
              <a:defRPr/>
            </a:pPr>
            <a:r>
              <a:rPr lang="es-CO" sz="1200" i="1" dirty="0">
                <a:solidFill>
                  <a:prstClr val="white"/>
                </a:solidFill>
                <a:latin typeface="Lato Bold"/>
              </a:rPr>
              <a:t>Fuente de la información – CISA informe a corte  31/07/2020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5EBE4536-BBA9-4CE0-9C21-15488D210CDE}"/>
              </a:ext>
            </a:extLst>
          </p:cNvPr>
          <p:cNvSpPr txBox="1"/>
          <p:nvPr/>
        </p:nvSpPr>
        <p:spPr>
          <a:xfrm>
            <a:off x="9453564" y="1527176"/>
            <a:ext cx="1004887"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Millones $</a:t>
            </a:r>
          </a:p>
        </p:txBody>
      </p:sp>
      <p:sp>
        <p:nvSpPr>
          <p:cNvPr id="61446" name="Marcador de número de diapositiva 4">
            <a:extLst>
              <a:ext uri="{FF2B5EF4-FFF2-40B4-BE49-F238E27FC236}">
                <a16:creationId xmlns:a16="http://schemas.microsoft.com/office/drawing/2014/main" id="{4B15618D-5394-4468-8F98-E5CAEC6B91F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C5554580-8B1A-4D1F-BA06-3F2F507E8A5B}" type="slidenum">
              <a:rPr lang="es-ES" altLang="es-CO" sz="900">
                <a:solidFill>
                  <a:srgbClr val="898989"/>
                </a:solidFill>
              </a:rPr>
              <a:pPr eaLnBrk="1" hangingPunct="1">
                <a:spcBef>
                  <a:spcPct val="0"/>
                </a:spcBef>
                <a:buFontTx/>
                <a:buNone/>
              </a:pPr>
              <a:t>60</a:t>
            </a:fld>
            <a:endParaRPr lang="es-ES" altLang="es-CO" sz="900">
              <a:solidFill>
                <a:srgbClr val="898989"/>
              </a:solidFill>
            </a:endParaRPr>
          </a:p>
        </p:txBody>
      </p:sp>
      <p:pic>
        <p:nvPicPr>
          <p:cNvPr id="61447" name="Imagen 9">
            <a:extLst>
              <a:ext uri="{FF2B5EF4-FFF2-40B4-BE49-F238E27FC236}">
                <a16:creationId xmlns:a16="http://schemas.microsoft.com/office/drawing/2014/main" id="{DA736B66-FCDC-4B89-A204-40709CB62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9539" y="990601"/>
            <a:ext cx="4016375"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8" name="CuadroTexto 13">
            <a:extLst>
              <a:ext uri="{FF2B5EF4-FFF2-40B4-BE49-F238E27FC236}">
                <a16:creationId xmlns:a16="http://schemas.microsoft.com/office/drawing/2014/main" id="{C24C9A2A-1EC7-4688-A129-3E0E7B569DB4}"/>
              </a:ext>
            </a:extLst>
          </p:cNvPr>
          <p:cNvSpPr txBox="1">
            <a:spLocks noChangeArrowheads="1"/>
          </p:cNvSpPr>
          <p:nvPr/>
        </p:nvSpPr>
        <p:spPr bwMode="auto">
          <a:xfrm>
            <a:off x="8043863" y="4481513"/>
            <a:ext cx="19097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800" b="1">
                <a:solidFill>
                  <a:srgbClr val="376092"/>
                </a:solidFill>
              </a:rPr>
              <a:t>1.090 unidades</a:t>
            </a:r>
          </a:p>
          <a:p>
            <a:pPr algn="ctr" eaLnBrk="1" hangingPunct="1">
              <a:spcBef>
                <a:spcPct val="0"/>
              </a:spcBef>
              <a:buFontTx/>
              <a:buNone/>
            </a:pPr>
            <a:r>
              <a:rPr lang="es-CO" altLang="es-CO" sz="1800" b="1">
                <a:solidFill>
                  <a:srgbClr val="376092"/>
                </a:solidFill>
              </a:rPr>
              <a:t>1.176 FMI</a:t>
            </a:r>
          </a:p>
          <a:p>
            <a:pPr algn="ctr" eaLnBrk="1" hangingPunct="1">
              <a:spcBef>
                <a:spcPct val="0"/>
              </a:spcBef>
              <a:buFontTx/>
              <a:buNone/>
            </a:pPr>
            <a:r>
              <a:rPr lang="es-CO" altLang="es-CO" sz="1800" b="1">
                <a:solidFill>
                  <a:srgbClr val="376092"/>
                </a:solidFill>
              </a:rPr>
              <a:t>$395.237</a:t>
            </a:r>
          </a:p>
          <a:p>
            <a:pPr algn="ctr" eaLnBrk="1" hangingPunct="1">
              <a:spcBef>
                <a:spcPct val="0"/>
              </a:spcBef>
              <a:buFontTx/>
              <a:buNone/>
            </a:pPr>
            <a:r>
              <a:rPr lang="es-CO" altLang="es-CO" sz="1800" b="1">
                <a:solidFill>
                  <a:srgbClr val="376092"/>
                </a:solidFill>
              </a:rPr>
              <a:t>45%</a:t>
            </a:r>
          </a:p>
        </p:txBody>
      </p:sp>
      <p:sp>
        <p:nvSpPr>
          <p:cNvPr id="61449" name="CuadroTexto 37">
            <a:extLst>
              <a:ext uri="{FF2B5EF4-FFF2-40B4-BE49-F238E27FC236}">
                <a16:creationId xmlns:a16="http://schemas.microsoft.com/office/drawing/2014/main" id="{DBA4DC46-4031-4E44-9B0E-22AAE8381EF6}"/>
              </a:ext>
            </a:extLst>
          </p:cNvPr>
          <p:cNvSpPr txBox="1">
            <a:spLocks noChangeArrowheads="1"/>
          </p:cNvSpPr>
          <p:nvPr/>
        </p:nvSpPr>
        <p:spPr bwMode="auto">
          <a:xfrm>
            <a:off x="2063751" y="3929063"/>
            <a:ext cx="2011363"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800" b="1">
                <a:solidFill>
                  <a:srgbClr val="7F7F7F"/>
                </a:solidFill>
              </a:rPr>
              <a:t>863 Unidades</a:t>
            </a:r>
          </a:p>
          <a:p>
            <a:pPr algn="ctr" eaLnBrk="1" hangingPunct="1">
              <a:spcBef>
                <a:spcPct val="0"/>
              </a:spcBef>
              <a:buFontTx/>
              <a:buNone/>
            </a:pPr>
            <a:r>
              <a:rPr lang="es-CO" altLang="es-CO" sz="1800" b="1">
                <a:solidFill>
                  <a:srgbClr val="7F7F7F"/>
                </a:solidFill>
              </a:rPr>
              <a:t>$1.076 FMI</a:t>
            </a:r>
          </a:p>
          <a:p>
            <a:pPr algn="ctr" eaLnBrk="1" hangingPunct="1">
              <a:spcBef>
                <a:spcPct val="0"/>
              </a:spcBef>
              <a:buFontTx/>
              <a:buNone/>
            </a:pPr>
            <a:r>
              <a:rPr lang="es-CO" altLang="es-CO" sz="1800" b="1">
                <a:solidFill>
                  <a:srgbClr val="7F7F7F"/>
                </a:solidFill>
              </a:rPr>
              <a:t>$238.533 </a:t>
            </a:r>
          </a:p>
          <a:p>
            <a:pPr algn="ctr" eaLnBrk="1" hangingPunct="1">
              <a:spcBef>
                <a:spcPct val="0"/>
              </a:spcBef>
              <a:buFontTx/>
              <a:buNone/>
            </a:pPr>
            <a:r>
              <a:rPr lang="es-CO" altLang="es-CO" sz="1800" b="1">
                <a:solidFill>
                  <a:srgbClr val="7F7F7F"/>
                </a:solidFill>
              </a:rPr>
              <a:t>27%</a:t>
            </a:r>
          </a:p>
          <a:p>
            <a:pPr algn="ctr" eaLnBrk="1" hangingPunct="1">
              <a:spcBef>
                <a:spcPct val="0"/>
              </a:spcBef>
              <a:buFontTx/>
              <a:buNone/>
            </a:pPr>
            <a:endParaRPr lang="es-CO" altLang="es-CO" sz="1800" b="1">
              <a:solidFill>
                <a:srgbClr val="7F7F7F"/>
              </a:solidFill>
            </a:endParaRPr>
          </a:p>
        </p:txBody>
      </p:sp>
      <p:sp>
        <p:nvSpPr>
          <p:cNvPr id="61450" name="CuadroTexto 38">
            <a:extLst>
              <a:ext uri="{FF2B5EF4-FFF2-40B4-BE49-F238E27FC236}">
                <a16:creationId xmlns:a16="http://schemas.microsoft.com/office/drawing/2014/main" id="{5038B90C-6835-4DFE-A2AC-E8F4B758F962}"/>
              </a:ext>
            </a:extLst>
          </p:cNvPr>
          <p:cNvSpPr txBox="1">
            <a:spLocks noChangeArrowheads="1"/>
          </p:cNvSpPr>
          <p:nvPr/>
        </p:nvSpPr>
        <p:spPr bwMode="auto">
          <a:xfrm>
            <a:off x="2212976" y="1857375"/>
            <a:ext cx="17827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800" b="1">
                <a:solidFill>
                  <a:srgbClr val="B3A2C7"/>
                </a:solidFill>
              </a:rPr>
              <a:t>284 Unidades</a:t>
            </a:r>
          </a:p>
          <a:p>
            <a:pPr algn="ctr" eaLnBrk="1" hangingPunct="1">
              <a:spcBef>
                <a:spcPct val="0"/>
              </a:spcBef>
              <a:buFontTx/>
              <a:buNone/>
            </a:pPr>
            <a:r>
              <a:rPr lang="es-CO" altLang="es-CO" sz="1800" b="1">
                <a:solidFill>
                  <a:srgbClr val="B3A2C7"/>
                </a:solidFill>
              </a:rPr>
              <a:t>416 FMI</a:t>
            </a:r>
          </a:p>
          <a:p>
            <a:pPr algn="ctr" eaLnBrk="1" hangingPunct="1">
              <a:spcBef>
                <a:spcPct val="0"/>
              </a:spcBef>
              <a:buFontTx/>
              <a:buNone/>
            </a:pPr>
            <a:r>
              <a:rPr lang="es-CO" altLang="es-CO" sz="1800" b="1">
                <a:solidFill>
                  <a:srgbClr val="B3A2C7"/>
                </a:solidFill>
              </a:rPr>
              <a:t>$144.113 </a:t>
            </a:r>
          </a:p>
          <a:p>
            <a:pPr algn="ctr" eaLnBrk="1" hangingPunct="1">
              <a:spcBef>
                <a:spcPct val="0"/>
              </a:spcBef>
              <a:buFontTx/>
              <a:buNone/>
            </a:pPr>
            <a:r>
              <a:rPr lang="es-CO" altLang="es-CO" sz="1800" b="1">
                <a:solidFill>
                  <a:srgbClr val="B3A2C7"/>
                </a:solidFill>
              </a:rPr>
              <a:t>17%</a:t>
            </a:r>
          </a:p>
        </p:txBody>
      </p:sp>
      <p:sp>
        <p:nvSpPr>
          <p:cNvPr id="61451" name="CuadroTexto 39">
            <a:extLst>
              <a:ext uri="{FF2B5EF4-FFF2-40B4-BE49-F238E27FC236}">
                <a16:creationId xmlns:a16="http://schemas.microsoft.com/office/drawing/2014/main" id="{25FA9AD2-BAE9-4161-8C6B-B52C4D735BC0}"/>
              </a:ext>
            </a:extLst>
          </p:cNvPr>
          <p:cNvSpPr txBox="1">
            <a:spLocks noChangeArrowheads="1"/>
          </p:cNvSpPr>
          <p:nvPr/>
        </p:nvSpPr>
        <p:spPr bwMode="auto">
          <a:xfrm>
            <a:off x="8131176" y="1868488"/>
            <a:ext cx="15478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1800" b="1">
                <a:solidFill>
                  <a:srgbClr val="77933C"/>
                </a:solidFill>
              </a:rPr>
              <a:t>408 unidades</a:t>
            </a:r>
          </a:p>
          <a:p>
            <a:pPr algn="ctr" eaLnBrk="1" hangingPunct="1">
              <a:spcBef>
                <a:spcPct val="0"/>
              </a:spcBef>
              <a:buFontTx/>
              <a:buNone/>
            </a:pPr>
            <a:r>
              <a:rPr lang="es-CO" altLang="es-CO" sz="1800" b="1">
                <a:solidFill>
                  <a:srgbClr val="77933C"/>
                </a:solidFill>
              </a:rPr>
              <a:t>454 FMI</a:t>
            </a:r>
          </a:p>
          <a:p>
            <a:pPr algn="ctr" eaLnBrk="1" hangingPunct="1">
              <a:spcBef>
                <a:spcPct val="0"/>
              </a:spcBef>
              <a:buFontTx/>
              <a:buNone/>
            </a:pPr>
            <a:r>
              <a:rPr lang="es-CO" altLang="es-CO" sz="1800" b="1">
                <a:solidFill>
                  <a:srgbClr val="77933C"/>
                </a:solidFill>
              </a:rPr>
              <a:t>$91.081</a:t>
            </a:r>
          </a:p>
          <a:p>
            <a:pPr algn="ctr" eaLnBrk="1" hangingPunct="1">
              <a:spcBef>
                <a:spcPct val="0"/>
              </a:spcBef>
              <a:buFontTx/>
              <a:buNone/>
            </a:pPr>
            <a:r>
              <a:rPr lang="es-CO" altLang="es-CO" sz="1800" b="1">
                <a:solidFill>
                  <a:srgbClr val="77933C"/>
                </a:solidFill>
              </a:rPr>
              <a:t> 10%</a:t>
            </a:r>
          </a:p>
        </p:txBody>
      </p:sp>
      <p:sp>
        <p:nvSpPr>
          <p:cNvPr id="61452" name="CuadroTexto 46">
            <a:extLst>
              <a:ext uri="{FF2B5EF4-FFF2-40B4-BE49-F238E27FC236}">
                <a16:creationId xmlns:a16="http://schemas.microsoft.com/office/drawing/2014/main" id="{54E5B163-84FF-4399-B614-DA5EBBD5E64C}"/>
              </a:ext>
            </a:extLst>
          </p:cNvPr>
          <p:cNvSpPr txBox="1">
            <a:spLocks noChangeArrowheads="1"/>
          </p:cNvSpPr>
          <p:nvPr/>
        </p:nvSpPr>
        <p:spPr bwMode="auto">
          <a:xfrm>
            <a:off x="5122864" y="3182939"/>
            <a:ext cx="16097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2100" b="1">
                <a:solidFill>
                  <a:srgbClr val="FFFFFF"/>
                </a:solidFill>
                <a:latin typeface="Arial Narrow" panose="020B0606020202030204" pitchFamily="34" charset="0"/>
              </a:rPr>
              <a:t>Regionales</a:t>
            </a:r>
            <a:endParaRPr lang="es-CO" altLang="es-CO" sz="2700" b="1">
              <a:solidFill>
                <a:srgbClr val="FFFFFF"/>
              </a:solidFill>
              <a:latin typeface="Arial Narrow" panose="020B0606020202030204" pitchFamily="34" charset="0"/>
            </a:endParaRPr>
          </a:p>
        </p:txBody>
      </p:sp>
      <p:sp>
        <p:nvSpPr>
          <p:cNvPr id="61453" name="CuadroTexto 47">
            <a:extLst>
              <a:ext uri="{FF2B5EF4-FFF2-40B4-BE49-F238E27FC236}">
                <a16:creationId xmlns:a16="http://schemas.microsoft.com/office/drawing/2014/main" id="{8736B895-6482-40CD-8AE1-BA44E74E506B}"/>
              </a:ext>
            </a:extLst>
          </p:cNvPr>
          <p:cNvSpPr txBox="1">
            <a:spLocks noChangeArrowheads="1"/>
          </p:cNvSpPr>
          <p:nvPr/>
        </p:nvSpPr>
        <p:spPr bwMode="auto">
          <a:xfrm>
            <a:off x="1735139" y="5191126"/>
            <a:ext cx="35766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1800">
                <a:solidFill>
                  <a:srgbClr val="C00000"/>
                </a:solidFill>
                <a:latin typeface="Arial Narrow" panose="020B0606020202030204" pitchFamily="34" charset="0"/>
              </a:rPr>
              <a:t>Valor portafolio: </a:t>
            </a:r>
            <a:r>
              <a:rPr lang="es-CO" altLang="es-CO" b="1">
                <a:solidFill>
                  <a:srgbClr val="C00000"/>
                </a:solidFill>
                <a:latin typeface="Arial Narrow" panose="020B0606020202030204" pitchFamily="34" charset="0"/>
              </a:rPr>
              <a:t>$868.962</a:t>
            </a:r>
          </a:p>
        </p:txBody>
      </p:sp>
      <p:pic>
        <p:nvPicPr>
          <p:cNvPr id="16" name="Imagen 7">
            <a:extLst>
              <a:ext uri="{FF2B5EF4-FFF2-40B4-BE49-F238E27FC236}">
                <a16:creationId xmlns:a16="http://schemas.microsoft.com/office/drawing/2014/main" id="{6F526552-D5E6-4127-9925-AB64B4DF71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7" name="Imagen 5">
            <a:extLst>
              <a:ext uri="{FF2B5EF4-FFF2-40B4-BE49-F238E27FC236}">
                <a16:creationId xmlns:a16="http://schemas.microsoft.com/office/drawing/2014/main" id="{EAB0C5B2-8BEC-428D-A39B-57B67FE60D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9" name="Rectángulo 18">
            <a:extLst>
              <a:ext uri="{FF2B5EF4-FFF2-40B4-BE49-F238E27FC236}">
                <a16:creationId xmlns:a16="http://schemas.microsoft.com/office/drawing/2014/main" id="{F9579794-A1EE-4A24-B098-F82537D79D26}"/>
              </a:ext>
            </a:extLst>
          </p:cNvPr>
          <p:cNvSpPr/>
          <p:nvPr/>
        </p:nvSpPr>
        <p:spPr>
          <a:xfrm>
            <a:off x="0" y="6554788"/>
            <a:ext cx="12191999" cy="3206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20" name="CuadroTexto 19">
            <a:extLst>
              <a:ext uri="{FF2B5EF4-FFF2-40B4-BE49-F238E27FC236}">
                <a16:creationId xmlns:a16="http://schemas.microsoft.com/office/drawing/2014/main" id="{0CAEC2C4-9CE9-4277-B756-5296361EC09A}"/>
              </a:ext>
            </a:extLst>
          </p:cNvPr>
          <p:cNvSpPr txBox="1"/>
          <p:nvPr/>
        </p:nvSpPr>
        <p:spPr>
          <a:xfrm>
            <a:off x="9620975" y="6561236"/>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21" name="CuadroTexto 20">
            <a:extLst>
              <a:ext uri="{FF2B5EF4-FFF2-40B4-BE49-F238E27FC236}">
                <a16:creationId xmlns:a16="http://schemas.microsoft.com/office/drawing/2014/main" id="{37C6CF47-8D20-4C3B-BB5F-980234ABCD5E}"/>
              </a:ext>
            </a:extLst>
          </p:cNvPr>
          <p:cNvSpPr txBox="1"/>
          <p:nvPr/>
        </p:nvSpPr>
        <p:spPr>
          <a:xfrm>
            <a:off x="184151" y="6569076"/>
            <a:ext cx="5187949" cy="276999"/>
          </a:xfrm>
          <a:prstGeom prst="rect">
            <a:avLst/>
          </a:prstGeom>
          <a:noFill/>
        </p:spPr>
        <p:txBody>
          <a:bodyPr wrap="square">
            <a:spAutoFit/>
          </a:bodyPr>
          <a:lstStyle/>
          <a:p>
            <a:pPr defTabSz="342900">
              <a:defRPr/>
            </a:pPr>
            <a:r>
              <a:rPr lang="es-CO" sz="1200" i="1" dirty="0">
                <a:solidFill>
                  <a:prstClr val="white"/>
                </a:solidFill>
                <a:latin typeface="Lato Bold"/>
              </a:rPr>
              <a:t>Fuente de la información – CISA informe a corte  31/07/2020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CuadroTexto 6">
            <a:extLst>
              <a:ext uri="{FF2B5EF4-FFF2-40B4-BE49-F238E27FC236}">
                <a16:creationId xmlns:a16="http://schemas.microsoft.com/office/drawing/2014/main" id="{2F50BCB9-3A3C-44B9-99D3-6623610D6EB6}"/>
              </a:ext>
            </a:extLst>
          </p:cNvPr>
          <p:cNvSpPr txBox="1">
            <a:spLocks noChangeArrowheads="1"/>
          </p:cNvSpPr>
          <p:nvPr/>
        </p:nvSpPr>
        <p:spPr bwMode="auto">
          <a:xfrm>
            <a:off x="3232149" y="1095424"/>
            <a:ext cx="52227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b="1" dirty="0">
                <a:solidFill>
                  <a:srgbClr val="376092"/>
                </a:solidFill>
                <a:latin typeface="Arial Narrow" panose="020B0606020202030204" pitchFamily="34" charset="0"/>
              </a:rPr>
              <a:t>Inmuebles disponibles por rango de valor</a:t>
            </a:r>
          </a:p>
        </p:txBody>
      </p:sp>
      <p:sp>
        <p:nvSpPr>
          <p:cNvPr id="18" name="CuadroTexto 17">
            <a:extLst>
              <a:ext uri="{FF2B5EF4-FFF2-40B4-BE49-F238E27FC236}">
                <a16:creationId xmlns:a16="http://schemas.microsoft.com/office/drawing/2014/main" id="{54FA2DD6-4229-4B79-A537-255B31CD5BFC}"/>
              </a:ext>
            </a:extLst>
          </p:cNvPr>
          <p:cNvSpPr txBox="1"/>
          <p:nvPr/>
        </p:nvSpPr>
        <p:spPr>
          <a:xfrm>
            <a:off x="9453564" y="1527176"/>
            <a:ext cx="1004887"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Millones $</a:t>
            </a:r>
          </a:p>
        </p:txBody>
      </p:sp>
      <p:sp>
        <p:nvSpPr>
          <p:cNvPr id="62470" name="Marcador de número de diapositiva 4">
            <a:extLst>
              <a:ext uri="{FF2B5EF4-FFF2-40B4-BE49-F238E27FC236}">
                <a16:creationId xmlns:a16="http://schemas.microsoft.com/office/drawing/2014/main" id="{8B6CF257-A0D5-4134-A776-02DC226DBDC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A65E941F-2151-4CB3-8295-60CE2777A526}" type="slidenum">
              <a:rPr lang="es-ES" altLang="es-CO" sz="900">
                <a:solidFill>
                  <a:srgbClr val="898989"/>
                </a:solidFill>
              </a:rPr>
              <a:pPr eaLnBrk="1" hangingPunct="1">
                <a:spcBef>
                  <a:spcPct val="0"/>
                </a:spcBef>
                <a:buFontTx/>
                <a:buNone/>
              </a:pPr>
              <a:t>61</a:t>
            </a:fld>
            <a:endParaRPr lang="es-ES" altLang="es-CO" sz="900">
              <a:solidFill>
                <a:srgbClr val="898989"/>
              </a:solidFill>
            </a:endParaRPr>
          </a:p>
        </p:txBody>
      </p:sp>
      <p:pic>
        <p:nvPicPr>
          <p:cNvPr id="62472" name="Imagen 2">
            <a:extLst>
              <a:ext uri="{FF2B5EF4-FFF2-40B4-BE49-F238E27FC236}">
                <a16:creationId xmlns:a16="http://schemas.microsoft.com/office/drawing/2014/main" id="{EE8AA3B3-654D-449E-8761-D71C57538C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4363" y="2076451"/>
            <a:ext cx="8856736" cy="237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n 7">
            <a:extLst>
              <a:ext uri="{FF2B5EF4-FFF2-40B4-BE49-F238E27FC236}">
                <a16:creationId xmlns:a16="http://schemas.microsoft.com/office/drawing/2014/main" id="{91D25357-EE69-486A-B5DB-CF73FB983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1B9FE768-65FF-4676-B5F3-7F16F74448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3" name="Rectángulo 12">
            <a:extLst>
              <a:ext uri="{FF2B5EF4-FFF2-40B4-BE49-F238E27FC236}">
                <a16:creationId xmlns:a16="http://schemas.microsoft.com/office/drawing/2014/main" id="{8C1796C8-C9BD-4C7A-9B20-04A2C787DFE6}"/>
              </a:ext>
            </a:extLst>
          </p:cNvPr>
          <p:cNvSpPr/>
          <p:nvPr/>
        </p:nvSpPr>
        <p:spPr>
          <a:xfrm>
            <a:off x="0" y="6554788"/>
            <a:ext cx="12191999" cy="3206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14" name="CuadroTexto 13">
            <a:extLst>
              <a:ext uri="{FF2B5EF4-FFF2-40B4-BE49-F238E27FC236}">
                <a16:creationId xmlns:a16="http://schemas.microsoft.com/office/drawing/2014/main" id="{6DC49B17-A8CD-4F4D-86AE-6ADC8D3C2E95}"/>
              </a:ext>
            </a:extLst>
          </p:cNvPr>
          <p:cNvSpPr txBox="1"/>
          <p:nvPr/>
        </p:nvSpPr>
        <p:spPr>
          <a:xfrm>
            <a:off x="9620975" y="6561236"/>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15" name="CuadroTexto 14">
            <a:extLst>
              <a:ext uri="{FF2B5EF4-FFF2-40B4-BE49-F238E27FC236}">
                <a16:creationId xmlns:a16="http://schemas.microsoft.com/office/drawing/2014/main" id="{3378B710-4573-4FB1-875A-4E25453EF779}"/>
              </a:ext>
            </a:extLst>
          </p:cNvPr>
          <p:cNvSpPr txBox="1"/>
          <p:nvPr/>
        </p:nvSpPr>
        <p:spPr>
          <a:xfrm>
            <a:off x="184151" y="6569076"/>
            <a:ext cx="5187949" cy="276999"/>
          </a:xfrm>
          <a:prstGeom prst="rect">
            <a:avLst/>
          </a:prstGeom>
          <a:noFill/>
        </p:spPr>
        <p:txBody>
          <a:bodyPr wrap="square">
            <a:spAutoFit/>
          </a:bodyPr>
          <a:lstStyle/>
          <a:p>
            <a:pPr defTabSz="342900">
              <a:defRPr/>
            </a:pPr>
            <a:r>
              <a:rPr lang="es-CO" sz="1200" i="1" dirty="0">
                <a:solidFill>
                  <a:prstClr val="white"/>
                </a:solidFill>
                <a:latin typeface="Lato Bold"/>
              </a:rPr>
              <a:t>Fuente de la información – CISA informe a corte  31/07/2020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CuadroTexto 6">
            <a:extLst>
              <a:ext uri="{FF2B5EF4-FFF2-40B4-BE49-F238E27FC236}">
                <a16:creationId xmlns:a16="http://schemas.microsoft.com/office/drawing/2014/main" id="{2C801093-9327-45D0-9984-66E14E44E2FE}"/>
              </a:ext>
            </a:extLst>
          </p:cNvPr>
          <p:cNvSpPr txBox="1">
            <a:spLocks noChangeArrowheads="1"/>
          </p:cNvSpPr>
          <p:nvPr/>
        </p:nvSpPr>
        <p:spPr bwMode="auto">
          <a:xfrm>
            <a:off x="3127375" y="1103314"/>
            <a:ext cx="41100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MX" altLang="es-CO" b="1" dirty="0">
                <a:solidFill>
                  <a:srgbClr val="376092"/>
                </a:solidFill>
                <a:latin typeface="Arial Narrow" panose="020B0606020202030204" pitchFamily="34" charset="0"/>
              </a:rPr>
              <a:t>V</a:t>
            </a:r>
            <a:r>
              <a:rPr lang="es-CO" altLang="es-CO" b="1" dirty="0">
                <a:solidFill>
                  <a:srgbClr val="376092"/>
                </a:solidFill>
                <a:latin typeface="Arial Narrow" panose="020B0606020202030204" pitchFamily="34" charset="0"/>
              </a:rPr>
              <a:t>entas – Valores por recaudar 2020</a:t>
            </a:r>
          </a:p>
        </p:txBody>
      </p:sp>
      <p:sp>
        <p:nvSpPr>
          <p:cNvPr id="18" name="CuadroTexto 17">
            <a:extLst>
              <a:ext uri="{FF2B5EF4-FFF2-40B4-BE49-F238E27FC236}">
                <a16:creationId xmlns:a16="http://schemas.microsoft.com/office/drawing/2014/main" id="{82F11D37-719F-4AC4-82C8-600E01DE9C7E}"/>
              </a:ext>
            </a:extLst>
          </p:cNvPr>
          <p:cNvSpPr txBox="1"/>
          <p:nvPr/>
        </p:nvSpPr>
        <p:spPr>
          <a:xfrm>
            <a:off x="9453564" y="1527176"/>
            <a:ext cx="1004887"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Millones $</a:t>
            </a:r>
          </a:p>
        </p:txBody>
      </p:sp>
      <p:sp>
        <p:nvSpPr>
          <p:cNvPr id="63494" name="Marcador de número de diapositiva 4">
            <a:extLst>
              <a:ext uri="{FF2B5EF4-FFF2-40B4-BE49-F238E27FC236}">
                <a16:creationId xmlns:a16="http://schemas.microsoft.com/office/drawing/2014/main" id="{04C97536-3E09-4880-956D-EC3F266A3AE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25CBE31C-BB91-4490-9150-E9E0441E3349}" type="slidenum">
              <a:rPr lang="es-ES" altLang="es-CO" sz="900">
                <a:solidFill>
                  <a:srgbClr val="898989"/>
                </a:solidFill>
              </a:rPr>
              <a:pPr eaLnBrk="1" hangingPunct="1">
                <a:spcBef>
                  <a:spcPct val="0"/>
                </a:spcBef>
                <a:buFontTx/>
                <a:buNone/>
              </a:pPr>
              <a:t>62</a:t>
            </a:fld>
            <a:endParaRPr lang="es-ES" altLang="es-CO" sz="900">
              <a:solidFill>
                <a:srgbClr val="898989"/>
              </a:solidFill>
            </a:endParaRPr>
          </a:p>
        </p:txBody>
      </p:sp>
      <p:pic>
        <p:nvPicPr>
          <p:cNvPr id="63496" name="Imagen 3">
            <a:extLst>
              <a:ext uri="{FF2B5EF4-FFF2-40B4-BE49-F238E27FC236}">
                <a16:creationId xmlns:a16="http://schemas.microsoft.com/office/drawing/2014/main" id="{8C614628-DF88-4B91-9CBD-C2280BDA17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2664" y="2336801"/>
            <a:ext cx="9317776" cy="167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7" name="CuadroTexto 5">
            <a:extLst>
              <a:ext uri="{FF2B5EF4-FFF2-40B4-BE49-F238E27FC236}">
                <a16:creationId xmlns:a16="http://schemas.microsoft.com/office/drawing/2014/main" id="{7FE6ED44-F83B-4B33-B5C7-5651B4077E8B}"/>
              </a:ext>
            </a:extLst>
          </p:cNvPr>
          <p:cNvSpPr txBox="1">
            <a:spLocks noChangeArrowheads="1"/>
          </p:cNvSpPr>
          <p:nvPr/>
        </p:nvSpPr>
        <p:spPr bwMode="auto">
          <a:xfrm>
            <a:off x="2500314" y="4406901"/>
            <a:ext cx="7007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14313" indent="-214313"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pPr>
            <a:r>
              <a:rPr lang="es-MX" altLang="es-CO" sz="1800">
                <a:solidFill>
                  <a:srgbClr val="000000"/>
                </a:solidFill>
                <a:latin typeface="Arial Narrow" panose="020B0606020202030204" pitchFamily="34" charset="0"/>
              </a:rPr>
              <a:t>Seguimiento a firma de promesas de compraventa $10.440</a:t>
            </a:r>
          </a:p>
          <a:p>
            <a:pPr algn="ctr" eaLnBrk="1" hangingPunct="1">
              <a:spcBef>
                <a:spcPct val="0"/>
              </a:spcBef>
            </a:pPr>
            <a:r>
              <a:rPr lang="es-MX" altLang="es-CO" sz="1800">
                <a:solidFill>
                  <a:srgbClr val="000000"/>
                </a:solidFill>
                <a:latin typeface="Arial Narrow" panose="020B0606020202030204" pitchFamily="34" charset="0"/>
              </a:rPr>
              <a:t>Seguimiento a formalización de créditos y pagos $1.028</a:t>
            </a:r>
            <a:endParaRPr lang="es-CO" altLang="es-CO" sz="1800">
              <a:solidFill>
                <a:srgbClr val="000000"/>
              </a:solidFill>
              <a:latin typeface="Arial Narrow" panose="020B0606020202030204" pitchFamily="34" charset="0"/>
            </a:endParaRPr>
          </a:p>
        </p:txBody>
      </p:sp>
      <p:pic>
        <p:nvPicPr>
          <p:cNvPr id="12" name="Imagen 7">
            <a:extLst>
              <a:ext uri="{FF2B5EF4-FFF2-40B4-BE49-F238E27FC236}">
                <a16:creationId xmlns:a16="http://schemas.microsoft.com/office/drawing/2014/main" id="{1B57B30C-CD81-44F0-92D4-01199F89D1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2F16673F-3DB5-4912-8A4F-DED1EDE619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7" name="Rectángulo 16">
            <a:extLst>
              <a:ext uri="{FF2B5EF4-FFF2-40B4-BE49-F238E27FC236}">
                <a16:creationId xmlns:a16="http://schemas.microsoft.com/office/drawing/2014/main" id="{14E9A38D-2456-4E5E-8786-548D848F07E7}"/>
              </a:ext>
            </a:extLst>
          </p:cNvPr>
          <p:cNvSpPr/>
          <p:nvPr/>
        </p:nvSpPr>
        <p:spPr>
          <a:xfrm>
            <a:off x="0" y="6554788"/>
            <a:ext cx="12191999" cy="3206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19" name="CuadroTexto 18">
            <a:extLst>
              <a:ext uri="{FF2B5EF4-FFF2-40B4-BE49-F238E27FC236}">
                <a16:creationId xmlns:a16="http://schemas.microsoft.com/office/drawing/2014/main" id="{70FD60AB-2494-4A00-8DCD-838E7DCE55F8}"/>
              </a:ext>
            </a:extLst>
          </p:cNvPr>
          <p:cNvSpPr txBox="1"/>
          <p:nvPr/>
        </p:nvSpPr>
        <p:spPr>
          <a:xfrm>
            <a:off x="9620975" y="6561236"/>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20" name="CuadroTexto 19">
            <a:extLst>
              <a:ext uri="{FF2B5EF4-FFF2-40B4-BE49-F238E27FC236}">
                <a16:creationId xmlns:a16="http://schemas.microsoft.com/office/drawing/2014/main" id="{533710A2-7805-4840-ACAE-251A66E93366}"/>
              </a:ext>
            </a:extLst>
          </p:cNvPr>
          <p:cNvSpPr txBox="1"/>
          <p:nvPr/>
        </p:nvSpPr>
        <p:spPr>
          <a:xfrm>
            <a:off x="184151" y="6569076"/>
            <a:ext cx="5187949" cy="276999"/>
          </a:xfrm>
          <a:prstGeom prst="rect">
            <a:avLst/>
          </a:prstGeom>
          <a:noFill/>
        </p:spPr>
        <p:txBody>
          <a:bodyPr wrap="square">
            <a:spAutoFit/>
          </a:bodyPr>
          <a:lstStyle/>
          <a:p>
            <a:pPr defTabSz="342900">
              <a:defRPr/>
            </a:pPr>
            <a:r>
              <a:rPr lang="es-CO" sz="1200" i="1" dirty="0">
                <a:solidFill>
                  <a:prstClr val="white"/>
                </a:solidFill>
                <a:latin typeface="Lato Bold"/>
              </a:rPr>
              <a:t>Fuente de la información – CISA informe a corte  31/07/2020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CuadroTexto 6">
            <a:extLst>
              <a:ext uri="{FF2B5EF4-FFF2-40B4-BE49-F238E27FC236}">
                <a16:creationId xmlns:a16="http://schemas.microsoft.com/office/drawing/2014/main" id="{51AED54F-7BCF-49BB-966C-149F47BBE44B}"/>
              </a:ext>
            </a:extLst>
          </p:cNvPr>
          <p:cNvSpPr txBox="1">
            <a:spLocks noChangeArrowheads="1"/>
          </p:cNvSpPr>
          <p:nvPr/>
        </p:nvSpPr>
        <p:spPr bwMode="auto">
          <a:xfrm>
            <a:off x="3127375" y="1103314"/>
            <a:ext cx="49962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MX" altLang="es-CO" b="1" dirty="0">
                <a:solidFill>
                  <a:srgbClr val="376092"/>
                </a:solidFill>
                <a:latin typeface="Arial Narrow" panose="020B0606020202030204" pitchFamily="34" charset="0"/>
              </a:rPr>
              <a:t>Portafolio disponible con N aplicado</a:t>
            </a:r>
            <a:endParaRPr lang="es-CO" altLang="es-CO" b="1" dirty="0">
              <a:solidFill>
                <a:srgbClr val="376092"/>
              </a:solidFill>
              <a:latin typeface="Arial Narrow" panose="020B0606020202030204" pitchFamily="34" charset="0"/>
            </a:endParaRPr>
          </a:p>
        </p:txBody>
      </p:sp>
      <p:sp>
        <p:nvSpPr>
          <p:cNvPr id="18" name="CuadroTexto 17">
            <a:extLst>
              <a:ext uri="{FF2B5EF4-FFF2-40B4-BE49-F238E27FC236}">
                <a16:creationId xmlns:a16="http://schemas.microsoft.com/office/drawing/2014/main" id="{111C6FBD-9A23-47B2-90E1-BCAB07F4DFE9}"/>
              </a:ext>
            </a:extLst>
          </p:cNvPr>
          <p:cNvSpPr txBox="1"/>
          <p:nvPr/>
        </p:nvSpPr>
        <p:spPr>
          <a:xfrm>
            <a:off x="9453564" y="1527176"/>
            <a:ext cx="1004887"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Millones $</a:t>
            </a:r>
          </a:p>
        </p:txBody>
      </p:sp>
      <p:sp>
        <p:nvSpPr>
          <p:cNvPr id="64518" name="Marcador de número de diapositiva 4">
            <a:extLst>
              <a:ext uri="{FF2B5EF4-FFF2-40B4-BE49-F238E27FC236}">
                <a16:creationId xmlns:a16="http://schemas.microsoft.com/office/drawing/2014/main" id="{213B6CE0-5B23-4AD0-B023-E10A9ABAB19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B8C8D1E1-8B1F-4FC8-9F67-AF8D81A7E5E0}" type="slidenum">
              <a:rPr lang="es-ES" altLang="es-CO" sz="900">
                <a:solidFill>
                  <a:srgbClr val="898989"/>
                </a:solidFill>
              </a:rPr>
              <a:pPr eaLnBrk="1" hangingPunct="1">
                <a:spcBef>
                  <a:spcPct val="0"/>
                </a:spcBef>
                <a:buFontTx/>
                <a:buNone/>
              </a:pPr>
              <a:t>63</a:t>
            </a:fld>
            <a:endParaRPr lang="es-ES" altLang="es-CO" sz="900">
              <a:solidFill>
                <a:srgbClr val="898989"/>
              </a:solidFill>
            </a:endParaRPr>
          </a:p>
        </p:txBody>
      </p:sp>
      <p:pic>
        <p:nvPicPr>
          <p:cNvPr id="64520" name="Imagen 2">
            <a:extLst>
              <a:ext uri="{FF2B5EF4-FFF2-40B4-BE49-F238E27FC236}">
                <a16:creationId xmlns:a16="http://schemas.microsoft.com/office/drawing/2014/main" id="{C516EAF3-B34E-4BA9-B75E-3B6515D69D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738314"/>
            <a:ext cx="8229600"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21" name="CuadroTexto 9">
            <a:extLst>
              <a:ext uri="{FF2B5EF4-FFF2-40B4-BE49-F238E27FC236}">
                <a16:creationId xmlns:a16="http://schemas.microsoft.com/office/drawing/2014/main" id="{996CA253-EE49-471F-BA08-C066C17738CB}"/>
              </a:ext>
            </a:extLst>
          </p:cNvPr>
          <p:cNvSpPr txBox="1">
            <a:spLocks noChangeArrowheads="1"/>
          </p:cNvSpPr>
          <p:nvPr/>
        </p:nvSpPr>
        <p:spPr bwMode="auto">
          <a:xfrm>
            <a:off x="1981200" y="4772026"/>
            <a:ext cx="8229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MX" altLang="es-CO" sz="1800" b="1">
                <a:solidFill>
                  <a:srgbClr val="604A7B"/>
                </a:solidFill>
              </a:rPr>
              <a:t>Unidades comerciales con mas de 6 meses publicados 1.686 $491.081</a:t>
            </a:r>
          </a:p>
          <a:p>
            <a:pPr eaLnBrk="1" hangingPunct="1">
              <a:spcBef>
                <a:spcPct val="0"/>
              </a:spcBef>
              <a:buFontTx/>
              <a:buNone/>
            </a:pPr>
            <a:r>
              <a:rPr lang="es-MX" altLang="es-CO" sz="1800" b="1">
                <a:solidFill>
                  <a:srgbClr val="604A7B"/>
                </a:solidFill>
              </a:rPr>
              <a:t>Gestión de aplicación de N</a:t>
            </a:r>
            <a:endParaRPr lang="es-CO" altLang="es-CO" sz="1800" b="1">
              <a:solidFill>
                <a:srgbClr val="604A7B"/>
              </a:solidFill>
            </a:endParaRPr>
          </a:p>
        </p:txBody>
      </p:sp>
      <p:pic>
        <p:nvPicPr>
          <p:cNvPr id="12" name="Imagen 7">
            <a:extLst>
              <a:ext uri="{FF2B5EF4-FFF2-40B4-BE49-F238E27FC236}">
                <a16:creationId xmlns:a16="http://schemas.microsoft.com/office/drawing/2014/main" id="{DEF5E794-D41D-42B9-A533-22DA1C5E9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3" name="Imagen 5">
            <a:extLst>
              <a:ext uri="{FF2B5EF4-FFF2-40B4-BE49-F238E27FC236}">
                <a16:creationId xmlns:a16="http://schemas.microsoft.com/office/drawing/2014/main" id="{93B16F88-FE45-4832-B454-440351F0A6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4" name="Rectángulo 13">
            <a:extLst>
              <a:ext uri="{FF2B5EF4-FFF2-40B4-BE49-F238E27FC236}">
                <a16:creationId xmlns:a16="http://schemas.microsoft.com/office/drawing/2014/main" id="{337F13F7-24D8-46C0-94DE-549AA9581EDF}"/>
              </a:ext>
            </a:extLst>
          </p:cNvPr>
          <p:cNvSpPr/>
          <p:nvPr/>
        </p:nvSpPr>
        <p:spPr>
          <a:xfrm>
            <a:off x="0" y="6554788"/>
            <a:ext cx="12191999" cy="3206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15" name="CuadroTexto 14">
            <a:extLst>
              <a:ext uri="{FF2B5EF4-FFF2-40B4-BE49-F238E27FC236}">
                <a16:creationId xmlns:a16="http://schemas.microsoft.com/office/drawing/2014/main" id="{D04D4B47-7776-4ED6-84C7-918FE27CB251}"/>
              </a:ext>
            </a:extLst>
          </p:cNvPr>
          <p:cNvSpPr txBox="1"/>
          <p:nvPr/>
        </p:nvSpPr>
        <p:spPr>
          <a:xfrm>
            <a:off x="9620975" y="6561236"/>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16" name="CuadroTexto 15">
            <a:extLst>
              <a:ext uri="{FF2B5EF4-FFF2-40B4-BE49-F238E27FC236}">
                <a16:creationId xmlns:a16="http://schemas.microsoft.com/office/drawing/2014/main" id="{1A469BDB-9CB7-49E5-BC82-99F8B74BC81C}"/>
              </a:ext>
            </a:extLst>
          </p:cNvPr>
          <p:cNvSpPr txBox="1"/>
          <p:nvPr/>
        </p:nvSpPr>
        <p:spPr>
          <a:xfrm>
            <a:off x="184151" y="6569076"/>
            <a:ext cx="5187949" cy="276999"/>
          </a:xfrm>
          <a:prstGeom prst="rect">
            <a:avLst/>
          </a:prstGeom>
          <a:noFill/>
        </p:spPr>
        <p:txBody>
          <a:bodyPr wrap="square">
            <a:spAutoFit/>
          </a:bodyPr>
          <a:lstStyle/>
          <a:p>
            <a:pPr defTabSz="342900">
              <a:defRPr/>
            </a:pPr>
            <a:r>
              <a:rPr lang="es-CO" sz="1200" i="1" dirty="0">
                <a:solidFill>
                  <a:prstClr val="white"/>
                </a:solidFill>
                <a:latin typeface="Lato Bold"/>
              </a:rPr>
              <a:t>Fuente de la información – CISA informe a corte  31/07/2020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CuadroTexto 6">
            <a:extLst>
              <a:ext uri="{FF2B5EF4-FFF2-40B4-BE49-F238E27FC236}">
                <a16:creationId xmlns:a16="http://schemas.microsoft.com/office/drawing/2014/main" id="{850B8A0C-E814-45FF-957D-CD9B78D20FE1}"/>
              </a:ext>
            </a:extLst>
          </p:cNvPr>
          <p:cNvSpPr txBox="1">
            <a:spLocks noChangeArrowheads="1"/>
          </p:cNvSpPr>
          <p:nvPr/>
        </p:nvSpPr>
        <p:spPr bwMode="auto">
          <a:xfrm>
            <a:off x="2708344" y="797631"/>
            <a:ext cx="5327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MX" altLang="es-CO" b="1" dirty="0">
                <a:solidFill>
                  <a:srgbClr val="376092"/>
                </a:solidFill>
                <a:latin typeface="Arial Narrow" panose="020B0606020202030204" pitchFamily="34" charset="0"/>
              </a:rPr>
              <a:t>Inmuebles con proyección de venta - CISA</a:t>
            </a:r>
            <a:endParaRPr lang="es-CO" altLang="es-CO" b="1" dirty="0">
              <a:solidFill>
                <a:srgbClr val="376092"/>
              </a:solidFill>
              <a:latin typeface="Arial Narrow" panose="020B0606020202030204" pitchFamily="34" charset="0"/>
            </a:endParaRPr>
          </a:p>
        </p:txBody>
      </p:sp>
      <p:sp>
        <p:nvSpPr>
          <p:cNvPr id="18" name="CuadroTexto 17">
            <a:extLst>
              <a:ext uri="{FF2B5EF4-FFF2-40B4-BE49-F238E27FC236}">
                <a16:creationId xmlns:a16="http://schemas.microsoft.com/office/drawing/2014/main" id="{65080C54-ADA4-4BDE-B2BE-D4BCFB444CB8}"/>
              </a:ext>
            </a:extLst>
          </p:cNvPr>
          <p:cNvSpPr txBox="1"/>
          <p:nvPr/>
        </p:nvSpPr>
        <p:spPr>
          <a:xfrm>
            <a:off x="9453564" y="1527176"/>
            <a:ext cx="1004887"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Millones $</a:t>
            </a:r>
          </a:p>
        </p:txBody>
      </p:sp>
      <p:sp>
        <p:nvSpPr>
          <p:cNvPr id="65542" name="Marcador de número de diapositiva 4">
            <a:extLst>
              <a:ext uri="{FF2B5EF4-FFF2-40B4-BE49-F238E27FC236}">
                <a16:creationId xmlns:a16="http://schemas.microsoft.com/office/drawing/2014/main" id="{44742BD8-F53B-4659-82AD-C1E6FF5BFC8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79CF3225-4735-4C77-BA26-15A32E198755}" type="slidenum">
              <a:rPr lang="es-ES" altLang="es-CO" sz="900">
                <a:solidFill>
                  <a:srgbClr val="898989"/>
                </a:solidFill>
              </a:rPr>
              <a:pPr eaLnBrk="1" hangingPunct="1">
                <a:spcBef>
                  <a:spcPct val="0"/>
                </a:spcBef>
                <a:buFontTx/>
                <a:buNone/>
              </a:pPr>
              <a:t>64</a:t>
            </a:fld>
            <a:endParaRPr lang="es-ES" altLang="es-CO" sz="900">
              <a:solidFill>
                <a:srgbClr val="898989"/>
              </a:solidFill>
            </a:endParaRPr>
          </a:p>
        </p:txBody>
      </p:sp>
      <p:pic>
        <p:nvPicPr>
          <p:cNvPr id="65544" name="Imagen 3">
            <a:extLst>
              <a:ext uri="{FF2B5EF4-FFF2-40B4-BE49-F238E27FC236}">
                <a16:creationId xmlns:a16="http://schemas.microsoft.com/office/drawing/2014/main" id="{BA45A857-4A1E-4859-B120-DAC5932684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119" y="1849438"/>
            <a:ext cx="4786890" cy="172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5" name="Imagen 5">
            <a:extLst>
              <a:ext uri="{FF2B5EF4-FFF2-40B4-BE49-F238E27FC236}">
                <a16:creationId xmlns:a16="http://schemas.microsoft.com/office/drawing/2014/main" id="{19485E8C-53FA-40D1-89E6-AC9809BD8B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2213" y="1849438"/>
            <a:ext cx="4786890" cy="172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6" name="Imagen 10">
            <a:extLst>
              <a:ext uri="{FF2B5EF4-FFF2-40B4-BE49-F238E27FC236}">
                <a16:creationId xmlns:a16="http://schemas.microsoft.com/office/drawing/2014/main" id="{0FEB623F-AAC7-474D-8AF5-BEE609AE1E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9062" y="4447590"/>
            <a:ext cx="6906952" cy="172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n 7">
            <a:extLst>
              <a:ext uri="{FF2B5EF4-FFF2-40B4-BE49-F238E27FC236}">
                <a16:creationId xmlns:a16="http://schemas.microsoft.com/office/drawing/2014/main" id="{79FAC87C-4D98-4D46-BB5D-54C9344783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AF2AA230-347D-4F3A-B12C-77291C530D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5" name="Rectángulo 14">
            <a:extLst>
              <a:ext uri="{FF2B5EF4-FFF2-40B4-BE49-F238E27FC236}">
                <a16:creationId xmlns:a16="http://schemas.microsoft.com/office/drawing/2014/main" id="{AA2C3E68-D6C3-4DAA-9F4F-F3C744E4D1E8}"/>
              </a:ext>
            </a:extLst>
          </p:cNvPr>
          <p:cNvSpPr/>
          <p:nvPr/>
        </p:nvSpPr>
        <p:spPr>
          <a:xfrm>
            <a:off x="0" y="6554788"/>
            <a:ext cx="12191999" cy="32067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16" name="CuadroTexto 15">
            <a:extLst>
              <a:ext uri="{FF2B5EF4-FFF2-40B4-BE49-F238E27FC236}">
                <a16:creationId xmlns:a16="http://schemas.microsoft.com/office/drawing/2014/main" id="{8F31098D-4549-4776-B2CF-422D36DFDDCB}"/>
              </a:ext>
            </a:extLst>
          </p:cNvPr>
          <p:cNvSpPr txBox="1"/>
          <p:nvPr/>
        </p:nvSpPr>
        <p:spPr>
          <a:xfrm>
            <a:off x="9620975" y="6561236"/>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17" name="CuadroTexto 16">
            <a:extLst>
              <a:ext uri="{FF2B5EF4-FFF2-40B4-BE49-F238E27FC236}">
                <a16:creationId xmlns:a16="http://schemas.microsoft.com/office/drawing/2014/main" id="{47FFC1A9-4855-4601-A619-5D091E7093F4}"/>
              </a:ext>
            </a:extLst>
          </p:cNvPr>
          <p:cNvSpPr txBox="1"/>
          <p:nvPr/>
        </p:nvSpPr>
        <p:spPr>
          <a:xfrm>
            <a:off x="184151" y="6569076"/>
            <a:ext cx="5187949" cy="276999"/>
          </a:xfrm>
          <a:prstGeom prst="rect">
            <a:avLst/>
          </a:prstGeom>
          <a:noFill/>
        </p:spPr>
        <p:txBody>
          <a:bodyPr wrap="square">
            <a:spAutoFit/>
          </a:bodyPr>
          <a:lstStyle/>
          <a:p>
            <a:pPr defTabSz="342900">
              <a:defRPr/>
            </a:pPr>
            <a:r>
              <a:rPr lang="es-CO" sz="1200" i="1" dirty="0">
                <a:solidFill>
                  <a:prstClr val="white"/>
                </a:solidFill>
                <a:latin typeface="Lato Bold"/>
              </a:rPr>
              <a:t>Fuente de la información – CISA informe a corte  31/07/2020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876D7988-AE35-48A5-8E59-05B238C7A2DA}"/>
              </a:ext>
            </a:extLst>
          </p:cNvPr>
          <p:cNvSpPr/>
          <p:nvPr/>
        </p:nvSpPr>
        <p:spPr>
          <a:xfrm>
            <a:off x="6003926" y="0"/>
            <a:ext cx="6188074"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CO" sz="1350" dirty="0">
              <a:solidFill>
                <a:prstClr val="white"/>
              </a:solidFill>
            </a:endParaRPr>
          </a:p>
        </p:txBody>
      </p:sp>
      <p:sp>
        <p:nvSpPr>
          <p:cNvPr id="8" name="Rectángulo 7">
            <a:extLst>
              <a:ext uri="{FF2B5EF4-FFF2-40B4-BE49-F238E27FC236}">
                <a16:creationId xmlns:a16="http://schemas.microsoft.com/office/drawing/2014/main" id="{96A04FC2-C187-416B-B089-6033D1F874ED}"/>
              </a:ext>
            </a:extLst>
          </p:cNvPr>
          <p:cNvSpPr/>
          <p:nvPr/>
        </p:nvSpPr>
        <p:spPr>
          <a:xfrm>
            <a:off x="0" y="0"/>
            <a:ext cx="6096000"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CO" sz="1350" dirty="0">
              <a:solidFill>
                <a:prstClr val="white"/>
              </a:solidFill>
            </a:endParaRPr>
          </a:p>
        </p:txBody>
      </p:sp>
      <p:sp>
        <p:nvSpPr>
          <p:cNvPr id="66564" name="CuadroTexto 4">
            <a:extLst>
              <a:ext uri="{FF2B5EF4-FFF2-40B4-BE49-F238E27FC236}">
                <a16:creationId xmlns:a16="http://schemas.microsoft.com/office/drawing/2014/main" id="{552474F4-9838-4C1A-AAA7-4CF90A64048D}"/>
              </a:ext>
            </a:extLst>
          </p:cNvPr>
          <p:cNvSpPr txBox="1">
            <a:spLocks noChangeArrowheads="1"/>
          </p:cNvSpPr>
          <p:nvPr/>
        </p:nvSpPr>
        <p:spPr bwMode="auto">
          <a:xfrm>
            <a:off x="980282" y="1864968"/>
            <a:ext cx="4043363" cy="35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4500" b="1" dirty="0">
                <a:solidFill>
                  <a:srgbClr val="D9D9D9"/>
                </a:solidFill>
                <a:latin typeface="Arial Narrow" panose="020B0606020202030204" pitchFamily="34" charset="0"/>
              </a:rPr>
              <a:t>Resultados </a:t>
            </a:r>
          </a:p>
          <a:p>
            <a:pPr algn="ctr" eaLnBrk="1" hangingPunct="1">
              <a:spcBef>
                <a:spcPct val="0"/>
              </a:spcBef>
              <a:buFontTx/>
              <a:buNone/>
            </a:pPr>
            <a:r>
              <a:rPr lang="es-CO" altLang="es-CO" sz="4500" b="1" dirty="0">
                <a:solidFill>
                  <a:srgbClr val="D9D9D9"/>
                </a:solidFill>
                <a:latin typeface="Arial Narrow" panose="020B0606020202030204" pitchFamily="34" charset="0"/>
              </a:rPr>
              <a:t>Productividad Arrendamiento de Inmuebles Julio 2020.</a:t>
            </a:r>
          </a:p>
        </p:txBody>
      </p:sp>
      <p:pic>
        <p:nvPicPr>
          <p:cNvPr id="66565" name="Imagen 6">
            <a:extLst>
              <a:ext uri="{FF2B5EF4-FFF2-40B4-BE49-F238E27FC236}">
                <a16:creationId xmlns:a16="http://schemas.microsoft.com/office/drawing/2014/main" id="{E848CBBF-5865-4C44-9C01-669E5F82C3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1" y="4987925"/>
            <a:ext cx="1287463"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Imagen 10">
            <a:extLst>
              <a:ext uri="{FF2B5EF4-FFF2-40B4-BE49-F238E27FC236}">
                <a16:creationId xmlns:a16="http://schemas.microsoft.com/office/drawing/2014/main" id="{EE4A3395-EB29-423A-BA94-0F540F86E2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75" y="914400"/>
            <a:ext cx="3113088"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7" name="Marcador de número de diapositiva 1">
            <a:extLst>
              <a:ext uri="{FF2B5EF4-FFF2-40B4-BE49-F238E27FC236}">
                <a16:creationId xmlns:a16="http://schemas.microsoft.com/office/drawing/2014/main" id="{CCDB144C-B656-475A-BCC7-9EF71CEDC5A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112412F0-5409-4F11-8D6B-B028EF9C67BC}" type="slidenum">
              <a:rPr lang="es-ES" altLang="es-CO" sz="900">
                <a:solidFill>
                  <a:srgbClr val="898989"/>
                </a:solidFill>
              </a:rPr>
              <a:pPr eaLnBrk="1" hangingPunct="1">
                <a:spcBef>
                  <a:spcPct val="0"/>
                </a:spcBef>
                <a:buFontTx/>
                <a:buNone/>
              </a:pPr>
              <a:t>65</a:t>
            </a:fld>
            <a:endParaRPr lang="es-ES" altLang="es-CO" sz="900">
              <a:solidFill>
                <a:srgbClr val="898989"/>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6E66ED7-2F54-4455-B4B0-C91CE37787AF}"/>
              </a:ext>
            </a:extLst>
          </p:cNvPr>
          <p:cNvSpPr/>
          <p:nvPr/>
        </p:nvSpPr>
        <p:spPr>
          <a:xfrm>
            <a:off x="0" y="6524185"/>
            <a:ext cx="12191999" cy="365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8" name="CuadroTexto 7">
            <a:extLst>
              <a:ext uri="{FF2B5EF4-FFF2-40B4-BE49-F238E27FC236}">
                <a16:creationId xmlns:a16="http://schemas.microsoft.com/office/drawing/2014/main" id="{BEAB9838-1D1A-4C4A-841D-A1F2B2342C12}"/>
              </a:ext>
            </a:extLst>
          </p:cNvPr>
          <p:cNvSpPr txBox="1"/>
          <p:nvPr/>
        </p:nvSpPr>
        <p:spPr>
          <a:xfrm>
            <a:off x="9597957" y="6529388"/>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67588" name="CuadroTexto 6">
            <a:extLst>
              <a:ext uri="{FF2B5EF4-FFF2-40B4-BE49-F238E27FC236}">
                <a16:creationId xmlns:a16="http://schemas.microsoft.com/office/drawing/2014/main" id="{CBF8EDAC-FBF0-4634-B9A2-7B9FA4EFAEFC}"/>
              </a:ext>
            </a:extLst>
          </p:cNvPr>
          <p:cNvSpPr txBox="1">
            <a:spLocks noChangeArrowheads="1"/>
          </p:cNvSpPr>
          <p:nvPr/>
        </p:nvSpPr>
        <p:spPr bwMode="auto">
          <a:xfrm>
            <a:off x="3006725" y="761667"/>
            <a:ext cx="43513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b="1" dirty="0">
                <a:solidFill>
                  <a:srgbClr val="376092"/>
                </a:solidFill>
                <a:latin typeface="Arial Narrow" panose="020B0606020202030204" pitchFamily="34" charset="0"/>
              </a:rPr>
              <a:t>Recaudo total Contratos Arrendamiento 2020</a:t>
            </a:r>
          </a:p>
        </p:txBody>
      </p:sp>
      <p:sp>
        <p:nvSpPr>
          <p:cNvPr id="67589" name="CuadroTexto 10">
            <a:extLst>
              <a:ext uri="{FF2B5EF4-FFF2-40B4-BE49-F238E27FC236}">
                <a16:creationId xmlns:a16="http://schemas.microsoft.com/office/drawing/2014/main" id="{3EDB91D0-FDAC-4913-888B-21238AF29AC7}"/>
              </a:ext>
            </a:extLst>
          </p:cNvPr>
          <p:cNvSpPr txBox="1">
            <a:spLocks noChangeArrowheads="1"/>
          </p:cNvSpPr>
          <p:nvPr/>
        </p:nvSpPr>
        <p:spPr bwMode="auto">
          <a:xfrm>
            <a:off x="231775" y="6560940"/>
            <a:ext cx="5549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1200" i="1" dirty="0">
                <a:solidFill>
                  <a:srgbClr val="FFFFFF"/>
                </a:solidFill>
                <a:latin typeface="Lato Bold"/>
              </a:rPr>
              <a:t>Informe a corte  Julio 2020</a:t>
            </a:r>
          </a:p>
        </p:txBody>
      </p:sp>
      <p:sp>
        <p:nvSpPr>
          <p:cNvPr id="18" name="CuadroTexto 17">
            <a:extLst>
              <a:ext uri="{FF2B5EF4-FFF2-40B4-BE49-F238E27FC236}">
                <a16:creationId xmlns:a16="http://schemas.microsoft.com/office/drawing/2014/main" id="{05322863-EFB8-4EFC-914A-A92E94705D3A}"/>
              </a:ext>
            </a:extLst>
          </p:cNvPr>
          <p:cNvSpPr txBox="1"/>
          <p:nvPr/>
        </p:nvSpPr>
        <p:spPr>
          <a:xfrm>
            <a:off x="9617075" y="1489076"/>
            <a:ext cx="1004888"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Millones $</a:t>
            </a:r>
          </a:p>
        </p:txBody>
      </p:sp>
      <p:sp>
        <p:nvSpPr>
          <p:cNvPr id="67591" name="Marcador de número de diapositiva 2">
            <a:extLst>
              <a:ext uri="{FF2B5EF4-FFF2-40B4-BE49-F238E27FC236}">
                <a16:creationId xmlns:a16="http://schemas.microsoft.com/office/drawing/2014/main" id="{649D6B97-AFC3-4C73-A34D-DF15C2255DE4}"/>
              </a:ext>
            </a:extLst>
          </p:cNvPr>
          <p:cNvSpPr>
            <a:spLocks noGrp="1" noChangeArrowheads="1"/>
          </p:cNvSpPr>
          <p:nvPr>
            <p:ph type="sldNum" sz="quarter" idx="12"/>
          </p:nvPr>
        </p:nvSpPr>
        <p:spPr bwMode="auto">
          <a:xfrm>
            <a:off x="8610600" y="6135584"/>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06EB88D7-9D2F-41A9-8584-AAC824306382}" type="slidenum">
              <a:rPr lang="es-ES" altLang="es-CO" sz="900">
                <a:solidFill>
                  <a:srgbClr val="898989"/>
                </a:solidFill>
              </a:rPr>
              <a:pPr eaLnBrk="1" hangingPunct="1">
                <a:spcBef>
                  <a:spcPct val="0"/>
                </a:spcBef>
                <a:buFontTx/>
                <a:buNone/>
              </a:pPr>
              <a:t>66</a:t>
            </a:fld>
            <a:endParaRPr lang="es-ES" altLang="es-CO" sz="900" dirty="0">
              <a:solidFill>
                <a:srgbClr val="898989"/>
              </a:solidFill>
            </a:endParaRPr>
          </a:p>
        </p:txBody>
      </p:sp>
      <p:sp>
        <p:nvSpPr>
          <p:cNvPr id="67592" name="CuadroTexto 16">
            <a:extLst>
              <a:ext uri="{FF2B5EF4-FFF2-40B4-BE49-F238E27FC236}">
                <a16:creationId xmlns:a16="http://schemas.microsoft.com/office/drawing/2014/main" id="{4E333796-7393-42D4-8B7A-543DCB64B25B}"/>
              </a:ext>
            </a:extLst>
          </p:cNvPr>
          <p:cNvSpPr txBox="1">
            <a:spLocks noChangeArrowheads="1"/>
          </p:cNvSpPr>
          <p:nvPr/>
        </p:nvSpPr>
        <p:spPr bwMode="auto">
          <a:xfrm>
            <a:off x="7219950" y="5741077"/>
            <a:ext cx="31638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r" eaLnBrk="1" hangingPunct="1">
              <a:spcBef>
                <a:spcPct val="0"/>
              </a:spcBef>
              <a:buFontTx/>
              <a:buNone/>
            </a:pPr>
            <a:r>
              <a:rPr lang="es-CO" altLang="es-CO" sz="1200" b="1" dirty="0">
                <a:solidFill>
                  <a:srgbClr val="254061"/>
                </a:solidFill>
                <a:latin typeface="Arial Narrow" panose="020B0606020202030204" pitchFamily="34" charset="0"/>
              </a:rPr>
              <a:t>Promedio de recaudo mensual año 2020 $5.435</a:t>
            </a:r>
          </a:p>
        </p:txBody>
      </p:sp>
      <p:graphicFrame>
        <p:nvGraphicFramePr>
          <p:cNvPr id="15" name="Gráfico 14">
            <a:extLst>
              <a:ext uri="{FF2B5EF4-FFF2-40B4-BE49-F238E27FC236}">
                <a16:creationId xmlns:a16="http://schemas.microsoft.com/office/drawing/2014/main" id="{B46701F0-B789-44E3-909E-1DF231992FD4}"/>
              </a:ext>
            </a:extLst>
          </p:cNvPr>
          <p:cNvGraphicFramePr>
            <a:graphicFrameLocks/>
          </p:cNvGraphicFramePr>
          <p:nvPr>
            <p:extLst>
              <p:ext uri="{D42A27DB-BD31-4B8C-83A1-F6EECF244321}">
                <p14:modId xmlns:p14="http://schemas.microsoft.com/office/powerpoint/2010/main" val="1487630388"/>
              </p:ext>
            </p:extLst>
          </p:nvPr>
        </p:nvGraphicFramePr>
        <p:xfrm>
          <a:off x="5308518" y="2007302"/>
          <a:ext cx="6697952" cy="37219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áfico 15">
            <a:extLst>
              <a:ext uri="{FF2B5EF4-FFF2-40B4-BE49-F238E27FC236}">
                <a16:creationId xmlns:a16="http://schemas.microsoft.com/office/drawing/2014/main" id="{004A59D8-B9F6-4A0A-98C9-33B5FD3539D2}"/>
              </a:ext>
            </a:extLst>
          </p:cNvPr>
          <p:cNvGraphicFramePr>
            <a:graphicFrameLocks/>
          </p:cNvGraphicFramePr>
          <p:nvPr>
            <p:extLst>
              <p:ext uri="{D42A27DB-BD31-4B8C-83A1-F6EECF244321}">
                <p14:modId xmlns:p14="http://schemas.microsoft.com/office/powerpoint/2010/main" val="2475932727"/>
              </p:ext>
            </p:extLst>
          </p:nvPr>
        </p:nvGraphicFramePr>
        <p:xfrm>
          <a:off x="838754" y="2132699"/>
          <a:ext cx="3738050" cy="3085907"/>
        </p:xfrm>
        <a:graphic>
          <a:graphicData uri="http://schemas.openxmlformats.org/drawingml/2006/chart">
            <c:chart xmlns:c="http://schemas.openxmlformats.org/drawingml/2006/chart" xmlns:r="http://schemas.openxmlformats.org/officeDocument/2006/relationships" r:id="rId3"/>
          </a:graphicData>
        </a:graphic>
      </p:graphicFrame>
      <p:sp>
        <p:nvSpPr>
          <p:cNvPr id="4" name="CuadroTexto 3">
            <a:extLst>
              <a:ext uri="{FF2B5EF4-FFF2-40B4-BE49-F238E27FC236}">
                <a16:creationId xmlns:a16="http://schemas.microsoft.com/office/drawing/2014/main" id="{9F0B4643-257A-4C45-8393-DAA4F4B96A21}"/>
              </a:ext>
            </a:extLst>
          </p:cNvPr>
          <p:cNvSpPr txBox="1"/>
          <p:nvPr/>
        </p:nvSpPr>
        <p:spPr>
          <a:xfrm>
            <a:off x="4687888" y="3910014"/>
            <a:ext cx="620630" cy="253916"/>
          </a:xfrm>
          <a:prstGeom prst="rect">
            <a:avLst/>
          </a:prstGeom>
          <a:noFill/>
        </p:spPr>
        <p:txBody>
          <a:bodyPr wrap="square">
            <a:spAutoFit/>
          </a:bodyPr>
          <a:lstStyle/>
          <a:p>
            <a:pPr defTabSz="342900">
              <a:defRPr/>
            </a:pPr>
            <a:r>
              <a:rPr lang="es-CO" sz="1050" dirty="0">
                <a:solidFill>
                  <a:prstClr val="black"/>
                </a:solidFill>
                <a:latin typeface="Arial Narrow" panose="020B0606020202030204" pitchFamily="34" charset="0"/>
              </a:rPr>
              <a:t>Julio</a:t>
            </a:r>
          </a:p>
        </p:txBody>
      </p:sp>
      <p:cxnSp>
        <p:nvCxnSpPr>
          <p:cNvPr id="14" name="Conector recto 13">
            <a:extLst>
              <a:ext uri="{FF2B5EF4-FFF2-40B4-BE49-F238E27FC236}">
                <a16:creationId xmlns:a16="http://schemas.microsoft.com/office/drawing/2014/main" id="{077FB4CB-CF53-48AD-8B54-076884E20389}"/>
              </a:ext>
            </a:extLst>
          </p:cNvPr>
          <p:cNvCxnSpPr/>
          <p:nvPr/>
        </p:nvCxnSpPr>
        <p:spPr>
          <a:xfrm>
            <a:off x="5313363" y="2232026"/>
            <a:ext cx="0" cy="2500313"/>
          </a:xfrm>
          <a:prstGeom prst="line">
            <a:avLst/>
          </a:prstGeom>
          <a:ln>
            <a:prstDash val="sysDash"/>
          </a:ln>
        </p:spPr>
        <p:style>
          <a:lnRef idx="1">
            <a:schemeClr val="accent6"/>
          </a:lnRef>
          <a:fillRef idx="0">
            <a:schemeClr val="accent6"/>
          </a:fillRef>
          <a:effectRef idx="0">
            <a:schemeClr val="accent6"/>
          </a:effectRef>
          <a:fontRef idx="minor">
            <a:schemeClr val="tx1"/>
          </a:fontRef>
        </p:style>
      </p:cxnSp>
      <p:pic>
        <p:nvPicPr>
          <p:cNvPr id="17" name="Imagen 7">
            <a:extLst>
              <a:ext uri="{FF2B5EF4-FFF2-40B4-BE49-F238E27FC236}">
                <a16:creationId xmlns:a16="http://schemas.microsoft.com/office/drawing/2014/main" id="{03978105-60BD-4445-B80C-B53B68D80B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9" name="Imagen 5">
            <a:extLst>
              <a:ext uri="{FF2B5EF4-FFF2-40B4-BE49-F238E27FC236}">
                <a16:creationId xmlns:a16="http://schemas.microsoft.com/office/drawing/2014/main" id="{2B72C628-D119-4F25-AEB1-33C954EC0F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CuadroTexto 6">
            <a:extLst>
              <a:ext uri="{FF2B5EF4-FFF2-40B4-BE49-F238E27FC236}">
                <a16:creationId xmlns:a16="http://schemas.microsoft.com/office/drawing/2014/main" id="{6D45ECFC-0AEB-4EC5-BBD4-78546D91EFB2}"/>
              </a:ext>
            </a:extLst>
          </p:cNvPr>
          <p:cNvSpPr txBox="1">
            <a:spLocks noChangeArrowheads="1"/>
          </p:cNvSpPr>
          <p:nvPr/>
        </p:nvSpPr>
        <p:spPr bwMode="auto">
          <a:xfrm>
            <a:off x="3099490" y="774770"/>
            <a:ext cx="43513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2000" b="1" dirty="0">
                <a:solidFill>
                  <a:srgbClr val="376092"/>
                </a:solidFill>
                <a:latin typeface="Arial Narrow" panose="020B0606020202030204" pitchFamily="34" charset="0"/>
              </a:rPr>
              <a:t>Recaudo mensual  contratos arrendamiento por regional año 2020</a:t>
            </a:r>
          </a:p>
        </p:txBody>
      </p:sp>
      <p:sp>
        <p:nvSpPr>
          <p:cNvPr id="18" name="CuadroTexto 17">
            <a:extLst>
              <a:ext uri="{FF2B5EF4-FFF2-40B4-BE49-F238E27FC236}">
                <a16:creationId xmlns:a16="http://schemas.microsoft.com/office/drawing/2014/main" id="{000E2041-15AA-4C4F-A1D6-9D0FD1268E68}"/>
              </a:ext>
            </a:extLst>
          </p:cNvPr>
          <p:cNvSpPr txBox="1"/>
          <p:nvPr/>
        </p:nvSpPr>
        <p:spPr>
          <a:xfrm>
            <a:off x="9617075" y="1489076"/>
            <a:ext cx="1004888"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Millones $</a:t>
            </a:r>
          </a:p>
        </p:txBody>
      </p:sp>
      <p:sp>
        <p:nvSpPr>
          <p:cNvPr id="68615" name="Marcador de número de diapositiva 2">
            <a:extLst>
              <a:ext uri="{FF2B5EF4-FFF2-40B4-BE49-F238E27FC236}">
                <a16:creationId xmlns:a16="http://schemas.microsoft.com/office/drawing/2014/main" id="{192CEFCC-7215-4212-BA85-70FB736BAF1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8C39D421-4EF9-479B-93E8-1C2005D26D22}" type="slidenum">
              <a:rPr lang="es-ES" altLang="es-CO" sz="900">
                <a:solidFill>
                  <a:srgbClr val="898989"/>
                </a:solidFill>
              </a:rPr>
              <a:pPr eaLnBrk="1" hangingPunct="1">
                <a:spcBef>
                  <a:spcPct val="0"/>
                </a:spcBef>
                <a:buFontTx/>
                <a:buNone/>
              </a:pPr>
              <a:t>67</a:t>
            </a:fld>
            <a:endParaRPr lang="es-ES" altLang="es-CO" sz="900">
              <a:solidFill>
                <a:srgbClr val="898989"/>
              </a:solidFill>
            </a:endParaRPr>
          </a:p>
        </p:txBody>
      </p:sp>
      <p:graphicFrame>
        <p:nvGraphicFramePr>
          <p:cNvPr id="14" name="Gráfico 13">
            <a:extLst>
              <a:ext uri="{FF2B5EF4-FFF2-40B4-BE49-F238E27FC236}">
                <a16:creationId xmlns:a16="http://schemas.microsoft.com/office/drawing/2014/main" id="{A45BEFDA-C38D-4E98-847B-8AD108F02240}"/>
              </a:ext>
            </a:extLst>
          </p:cNvPr>
          <p:cNvGraphicFramePr>
            <a:graphicFrameLocks/>
          </p:cNvGraphicFramePr>
          <p:nvPr/>
        </p:nvGraphicFramePr>
        <p:xfrm>
          <a:off x="1931504" y="1791045"/>
          <a:ext cx="8453126" cy="3753429"/>
        </p:xfrm>
        <a:graphic>
          <a:graphicData uri="http://schemas.openxmlformats.org/drawingml/2006/chart">
            <c:chart xmlns:c="http://schemas.openxmlformats.org/drawingml/2006/chart" xmlns:r="http://schemas.openxmlformats.org/officeDocument/2006/relationships" r:id="rId2"/>
          </a:graphicData>
        </a:graphic>
      </p:graphicFrame>
      <p:pic>
        <p:nvPicPr>
          <p:cNvPr id="11" name="Imagen 7">
            <a:extLst>
              <a:ext uri="{FF2B5EF4-FFF2-40B4-BE49-F238E27FC236}">
                <a16:creationId xmlns:a16="http://schemas.microsoft.com/office/drawing/2014/main" id="{E25095A1-9C7F-477F-826F-3DE3780011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09A59E04-007E-45FD-8B69-FA2719C708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3" name="Rectángulo 12">
            <a:extLst>
              <a:ext uri="{FF2B5EF4-FFF2-40B4-BE49-F238E27FC236}">
                <a16:creationId xmlns:a16="http://schemas.microsoft.com/office/drawing/2014/main" id="{A79A2F36-7956-498C-9B34-8E04A2E0950D}"/>
              </a:ext>
            </a:extLst>
          </p:cNvPr>
          <p:cNvSpPr/>
          <p:nvPr/>
        </p:nvSpPr>
        <p:spPr>
          <a:xfrm>
            <a:off x="0" y="6524185"/>
            <a:ext cx="12191999" cy="365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15" name="CuadroTexto 14">
            <a:extLst>
              <a:ext uri="{FF2B5EF4-FFF2-40B4-BE49-F238E27FC236}">
                <a16:creationId xmlns:a16="http://schemas.microsoft.com/office/drawing/2014/main" id="{04EF5BE7-1C33-4FC1-BC75-55D2F33292C1}"/>
              </a:ext>
            </a:extLst>
          </p:cNvPr>
          <p:cNvSpPr txBox="1"/>
          <p:nvPr/>
        </p:nvSpPr>
        <p:spPr>
          <a:xfrm>
            <a:off x="9597957" y="6529388"/>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16" name="CuadroTexto 10">
            <a:extLst>
              <a:ext uri="{FF2B5EF4-FFF2-40B4-BE49-F238E27FC236}">
                <a16:creationId xmlns:a16="http://schemas.microsoft.com/office/drawing/2014/main" id="{52125421-887F-483F-B5CB-65EAF3CC0A55}"/>
              </a:ext>
            </a:extLst>
          </p:cNvPr>
          <p:cNvSpPr txBox="1">
            <a:spLocks noChangeArrowheads="1"/>
          </p:cNvSpPr>
          <p:nvPr/>
        </p:nvSpPr>
        <p:spPr bwMode="auto">
          <a:xfrm>
            <a:off x="231775" y="6560940"/>
            <a:ext cx="5549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1200" i="1" dirty="0">
                <a:solidFill>
                  <a:srgbClr val="FFFFFF"/>
                </a:solidFill>
                <a:latin typeface="Lato Bold"/>
              </a:rPr>
              <a:t>Informe a corte  Julio 2020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CuadroTexto 6">
            <a:extLst>
              <a:ext uri="{FF2B5EF4-FFF2-40B4-BE49-F238E27FC236}">
                <a16:creationId xmlns:a16="http://schemas.microsoft.com/office/drawing/2014/main" id="{458B889E-3908-43D6-A7DB-DC1AA4BCD1E5}"/>
              </a:ext>
            </a:extLst>
          </p:cNvPr>
          <p:cNvSpPr txBox="1">
            <a:spLocks noChangeArrowheads="1"/>
          </p:cNvSpPr>
          <p:nvPr/>
        </p:nvSpPr>
        <p:spPr bwMode="auto">
          <a:xfrm>
            <a:off x="3006725" y="687553"/>
            <a:ext cx="43513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b="1" u="sng" dirty="0">
                <a:solidFill>
                  <a:srgbClr val="376092"/>
                </a:solidFill>
                <a:latin typeface="Arial Narrow" panose="020B0606020202030204" pitchFamily="34" charset="0"/>
              </a:rPr>
              <a:t>Comportamiento Contratos vigentes 2020</a:t>
            </a:r>
          </a:p>
        </p:txBody>
      </p:sp>
      <p:sp>
        <p:nvSpPr>
          <p:cNvPr id="18" name="CuadroTexto 17">
            <a:extLst>
              <a:ext uri="{FF2B5EF4-FFF2-40B4-BE49-F238E27FC236}">
                <a16:creationId xmlns:a16="http://schemas.microsoft.com/office/drawing/2014/main" id="{634C49AD-A2E4-45E2-A813-8C64099B6C7E}"/>
              </a:ext>
            </a:extLst>
          </p:cNvPr>
          <p:cNvSpPr txBox="1"/>
          <p:nvPr/>
        </p:nvSpPr>
        <p:spPr>
          <a:xfrm>
            <a:off x="8882063" y="1489076"/>
            <a:ext cx="1739900" cy="219075"/>
          </a:xfrm>
          <a:prstGeom prst="rect">
            <a:avLst/>
          </a:prstGeom>
          <a:noFill/>
        </p:spPr>
        <p:txBody>
          <a:bodyPr>
            <a:spAutoFit/>
          </a:bodyPr>
          <a:lstStyle/>
          <a:p>
            <a:pPr algn="r" defTabSz="342900">
              <a:defRPr/>
            </a:pPr>
            <a:r>
              <a:rPr lang="es-CO" sz="825" i="1" dirty="0">
                <a:solidFill>
                  <a:prstClr val="black"/>
                </a:solidFill>
                <a:latin typeface="Arial Narrow" panose="020B0606020202030204" pitchFamily="34" charset="0"/>
              </a:rPr>
              <a:t>Cifras en  Números de contratos </a:t>
            </a:r>
          </a:p>
        </p:txBody>
      </p:sp>
      <p:sp>
        <p:nvSpPr>
          <p:cNvPr id="69638" name="Marcador de número de diapositiva 2">
            <a:extLst>
              <a:ext uri="{FF2B5EF4-FFF2-40B4-BE49-F238E27FC236}">
                <a16:creationId xmlns:a16="http://schemas.microsoft.com/office/drawing/2014/main" id="{3433F062-9B53-4F53-90B2-5010C39AB63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AB6BB4D9-31E1-4EEE-BB14-E8DC17709904}" type="slidenum">
              <a:rPr lang="es-ES" altLang="es-CO" sz="900">
                <a:solidFill>
                  <a:srgbClr val="898989"/>
                </a:solidFill>
              </a:rPr>
              <a:pPr eaLnBrk="1" hangingPunct="1">
                <a:spcBef>
                  <a:spcPct val="0"/>
                </a:spcBef>
                <a:buFontTx/>
                <a:buNone/>
              </a:pPr>
              <a:t>68</a:t>
            </a:fld>
            <a:endParaRPr lang="es-ES" altLang="es-CO" sz="900">
              <a:solidFill>
                <a:srgbClr val="898989"/>
              </a:solidFill>
            </a:endParaRPr>
          </a:p>
        </p:txBody>
      </p:sp>
      <p:sp>
        <p:nvSpPr>
          <p:cNvPr id="14" name="CuadroTexto 3">
            <a:extLst>
              <a:ext uri="{FF2B5EF4-FFF2-40B4-BE49-F238E27FC236}">
                <a16:creationId xmlns:a16="http://schemas.microsoft.com/office/drawing/2014/main" id="{7E49D690-B9C4-409D-89F7-F2EC6B3C53E9}"/>
              </a:ext>
            </a:extLst>
          </p:cNvPr>
          <p:cNvSpPr txBox="1"/>
          <p:nvPr/>
        </p:nvSpPr>
        <p:spPr>
          <a:xfrm>
            <a:off x="7146925" y="2982913"/>
            <a:ext cx="2859088" cy="32385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defTabSz="342900">
              <a:defRPr/>
            </a:pPr>
            <a:r>
              <a:rPr lang="es-CO" sz="1200" b="1" dirty="0">
                <a:solidFill>
                  <a:srgbClr val="FF0000"/>
                </a:solidFill>
              </a:rPr>
              <a:t>CONTRATOS PROMEDIO POR MES 3.300</a:t>
            </a:r>
          </a:p>
        </p:txBody>
      </p:sp>
      <p:graphicFrame>
        <p:nvGraphicFramePr>
          <p:cNvPr id="17" name="Gráfico 16">
            <a:extLst>
              <a:ext uri="{FF2B5EF4-FFF2-40B4-BE49-F238E27FC236}">
                <a16:creationId xmlns:a16="http://schemas.microsoft.com/office/drawing/2014/main" id="{F0834E02-1C28-4DCE-802B-1130C4083F06}"/>
              </a:ext>
            </a:extLst>
          </p:cNvPr>
          <p:cNvGraphicFramePr>
            <a:graphicFrameLocks/>
          </p:cNvGraphicFramePr>
          <p:nvPr/>
        </p:nvGraphicFramePr>
        <p:xfrm>
          <a:off x="2578894" y="1586827"/>
          <a:ext cx="6543674" cy="228742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Gráfico 19">
            <a:extLst>
              <a:ext uri="{FF2B5EF4-FFF2-40B4-BE49-F238E27FC236}">
                <a16:creationId xmlns:a16="http://schemas.microsoft.com/office/drawing/2014/main" id="{4566D6F2-1A80-4AD8-9B38-8B4E18552B2F}"/>
              </a:ext>
            </a:extLst>
          </p:cNvPr>
          <p:cNvGraphicFramePr>
            <a:graphicFrameLocks/>
          </p:cNvGraphicFramePr>
          <p:nvPr/>
        </p:nvGraphicFramePr>
        <p:xfrm>
          <a:off x="1570470" y="3909402"/>
          <a:ext cx="3230404" cy="1977390"/>
        </p:xfrm>
        <a:graphic>
          <a:graphicData uri="http://schemas.openxmlformats.org/drawingml/2006/chart">
            <c:chart xmlns:c="http://schemas.openxmlformats.org/drawingml/2006/chart" xmlns:r="http://schemas.openxmlformats.org/officeDocument/2006/relationships" r:id="rId3"/>
          </a:graphicData>
        </a:graphic>
      </p:graphicFrame>
      <p:pic>
        <p:nvPicPr>
          <p:cNvPr id="69643" name="Imagen 3">
            <a:extLst>
              <a:ext uri="{FF2B5EF4-FFF2-40B4-BE49-F238E27FC236}">
                <a16:creationId xmlns:a16="http://schemas.microsoft.com/office/drawing/2014/main" id="{E7ACF905-CCFE-45B7-8A5C-B539392FBA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1" y="4240213"/>
            <a:ext cx="45132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7">
            <a:extLst>
              <a:ext uri="{FF2B5EF4-FFF2-40B4-BE49-F238E27FC236}">
                <a16:creationId xmlns:a16="http://schemas.microsoft.com/office/drawing/2014/main" id="{B0F3AB40-4752-4401-96DA-CF7FBF4A40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6" name="Imagen 5">
            <a:extLst>
              <a:ext uri="{FF2B5EF4-FFF2-40B4-BE49-F238E27FC236}">
                <a16:creationId xmlns:a16="http://schemas.microsoft.com/office/drawing/2014/main" id="{4BA3E5B4-8E9F-4C0B-8B3B-EF1B9605C0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9" name="Rectángulo 18">
            <a:extLst>
              <a:ext uri="{FF2B5EF4-FFF2-40B4-BE49-F238E27FC236}">
                <a16:creationId xmlns:a16="http://schemas.microsoft.com/office/drawing/2014/main" id="{2B49844D-0E0A-4EC4-8F64-5BCABC7B4A43}"/>
              </a:ext>
            </a:extLst>
          </p:cNvPr>
          <p:cNvSpPr/>
          <p:nvPr/>
        </p:nvSpPr>
        <p:spPr>
          <a:xfrm>
            <a:off x="0" y="6524185"/>
            <a:ext cx="12191999" cy="365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21" name="CuadroTexto 20">
            <a:extLst>
              <a:ext uri="{FF2B5EF4-FFF2-40B4-BE49-F238E27FC236}">
                <a16:creationId xmlns:a16="http://schemas.microsoft.com/office/drawing/2014/main" id="{FB505251-E234-4B7A-BB16-EA1D968688B8}"/>
              </a:ext>
            </a:extLst>
          </p:cNvPr>
          <p:cNvSpPr txBox="1"/>
          <p:nvPr/>
        </p:nvSpPr>
        <p:spPr>
          <a:xfrm>
            <a:off x="9597957" y="6529388"/>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22" name="CuadroTexto 10">
            <a:extLst>
              <a:ext uri="{FF2B5EF4-FFF2-40B4-BE49-F238E27FC236}">
                <a16:creationId xmlns:a16="http://schemas.microsoft.com/office/drawing/2014/main" id="{D663CB27-7AC7-4AB0-AE6B-946245F3F24C}"/>
              </a:ext>
            </a:extLst>
          </p:cNvPr>
          <p:cNvSpPr txBox="1">
            <a:spLocks noChangeArrowheads="1"/>
          </p:cNvSpPr>
          <p:nvPr/>
        </p:nvSpPr>
        <p:spPr bwMode="auto">
          <a:xfrm>
            <a:off x="231775" y="6560940"/>
            <a:ext cx="5549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1200" i="1" dirty="0">
                <a:solidFill>
                  <a:srgbClr val="FFFFFF"/>
                </a:solidFill>
                <a:latin typeface="Lato Bold"/>
              </a:rPr>
              <a:t>Informe a corte  Julio 2020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CuadroTexto 6">
            <a:extLst>
              <a:ext uri="{FF2B5EF4-FFF2-40B4-BE49-F238E27FC236}">
                <a16:creationId xmlns:a16="http://schemas.microsoft.com/office/drawing/2014/main" id="{967A6965-5B52-43A6-86A9-13F154657E32}"/>
              </a:ext>
            </a:extLst>
          </p:cNvPr>
          <p:cNvSpPr txBox="1">
            <a:spLocks noChangeArrowheads="1"/>
          </p:cNvSpPr>
          <p:nvPr/>
        </p:nvSpPr>
        <p:spPr bwMode="auto">
          <a:xfrm>
            <a:off x="2566988" y="852334"/>
            <a:ext cx="49895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b="1" dirty="0">
                <a:solidFill>
                  <a:srgbClr val="376092"/>
                </a:solidFill>
                <a:latin typeface="Arial Narrow" panose="020B0606020202030204" pitchFamily="34" charset="0"/>
              </a:rPr>
              <a:t>Contratos de arrendamiento  Nuevos vigencia 2020  </a:t>
            </a:r>
          </a:p>
        </p:txBody>
      </p:sp>
      <p:sp>
        <p:nvSpPr>
          <p:cNvPr id="18" name="CuadroTexto 17">
            <a:extLst>
              <a:ext uri="{FF2B5EF4-FFF2-40B4-BE49-F238E27FC236}">
                <a16:creationId xmlns:a16="http://schemas.microsoft.com/office/drawing/2014/main" id="{28EC5ECC-6DEA-4F76-BB86-9986CDA1651C}"/>
              </a:ext>
            </a:extLst>
          </p:cNvPr>
          <p:cNvSpPr txBox="1"/>
          <p:nvPr/>
        </p:nvSpPr>
        <p:spPr>
          <a:xfrm>
            <a:off x="8482013" y="1489076"/>
            <a:ext cx="2139950" cy="219075"/>
          </a:xfrm>
          <a:prstGeom prst="rect">
            <a:avLst/>
          </a:prstGeom>
          <a:noFill/>
        </p:spPr>
        <p:txBody>
          <a:bodyPr>
            <a:spAutoFit/>
          </a:bodyPr>
          <a:lstStyle/>
          <a:p>
            <a:pPr algn="r" defTabSz="342900">
              <a:defRPr/>
            </a:pPr>
            <a:r>
              <a:rPr lang="es-CO" sz="825" i="1" dirty="0">
                <a:solidFill>
                  <a:srgbClr val="4F81BD">
                    <a:lumMod val="75000"/>
                  </a:srgbClr>
                </a:solidFill>
                <a:latin typeface="Arial Narrow" panose="020B0606020202030204" pitchFamily="34" charset="0"/>
              </a:rPr>
              <a:t>Cifras en Cantidad de contratos nuevos por mes</a:t>
            </a:r>
          </a:p>
        </p:txBody>
      </p:sp>
      <p:sp>
        <p:nvSpPr>
          <p:cNvPr id="70662" name="Marcador de número de diapositiva 2">
            <a:extLst>
              <a:ext uri="{FF2B5EF4-FFF2-40B4-BE49-F238E27FC236}">
                <a16:creationId xmlns:a16="http://schemas.microsoft.com/office/drawing/2014/main" id="{C64F40AC-5F1F-4622-ABCD-AB88F2BBF3DC}"/>
              </a:ext>
            </a:extLst>
          </p:cNvPr>
          <p:cNvSpPr>
            <a:spLocks noGrp="1" noChangeArrowheads="1"/>
          </p:cNvSpPr>
          <p:nvPr>
            <p:ph type="sldNum" sz="quarter" idx="12"/>
          </p:nvPr>
        </p:nvSpPr>
        <p:spPr bwMode="auto">
          <a:xfrm>
            <a:off x="8077200" y="716438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FDAFB1A9-EA85-4595-9B2A-BC8C3639A29E}" type="slidenum">
              <a:rPr lang="es-ES" altLang="es-CO" sz="900">
                <a:solidFill>
                  <a:srgbClr val="898989"/>
                </a:solidFill>
              </a:rPr>
              <a:pPr eaLnBrk="1" hangingPunct="1">
                <a:spcBef>
                  <a:spcPct val="0"/>
                </a:spcBef>
                <a:buFontTx/>
                <a:buNone/>
              </a:pPr>
              <a:t>69</a:t>
            </a:fld>
            <a:endParaRPr lang="es-ES" altLang="es-CO" sz="900">
              <a:solidFill>
                <a:srgbClr val="898989"/>
              </a:solidFill>
            </a:endParaRPr>
          </a:p>
        </p:txBody>
      </p:sp>
      <p:sp>
        <p:nvSpPr>
          <p:cNvPr id="70663" name="CuadroTexto 13">
            <a:extLst>
              <a:ext uri="{FF2B5EF4-FFF2-40B4-BE49-F238E27FC236}">
                <a16:creationId xmlns:a16="http://schemas.microsoft.com/office/drawing/2014/main" id="{67D1F205-9508-4C4F-96B1-B19046A781A4}"/>
              </a:ext>
            </a:extLst>
          </p:cNvPr>
          <p:cNvSpPr txBox="1">
            <a:spLocks noChangeArrowheads="1"/>
          </p:cNvSpPr>
          <p:nvPr/>
        </p:nvSpPr>
        <p:spPr bwMode="auto">
          <a:xfrm>
            <a:off x="1597025" y="6557963"/>
            <a:ext cx="5549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1200" i="1">
                <a:solidFill>
                  <a:srgbClr val="FFFFFF"/>
                </a:solidFill>
              </a:rPr>
              <a:t>Informe a Julio  2020</a:t>
            </a:r>
          </a:p>
          <a:p>
            <a:pPr eaLnBrk="1" hangingPunct="1">
              <a:spcBef>
                <a:spcPct val="0"/>
              </a:spcBef>
              <a:buFontTx/>
              <a:buNone/>
            </a:pPr>
            <a:endParaRPr lang="es-CO" altLang="es-CO" sz="1200" i="1">
              <a:solidFill>
                <a:srgbClr val="FFFFFF"/>
              </a:solidFill>
            </a:endParaRPr>
          </a:p>
        </p:txBody>
      </p:sp>
      <p:graphicFrame>
        <p:nvGraphicFramePr>
          <p:cNvPr id="24" name="Gráfico 23">
            <a:extLst>
              <a:ext uri="{FF2B5EF4-FFF2-40B4-BE49-F238E27FC236}">
                <a16:creationId xmlns:a16="http://schemas.microsoft.com/office/drawing/2014/main" id="{E8F085DC-C3D6-4E07-ACF7-69B9026D2786}"/>
              </a:ext>
            </a:extLst>
          </p:cNvPr>
          <p:cNvGraphicFramePr>
            <a:graphicFrameLocks/>
          </p:cNvGraphicFramePr>
          <p:nvPr/>
        </p:nvGraphicFramePr>
        <p:xfrm>
          <a:off x="1779234" y="1520846"/>
          <a:ext cx="8373862" cy="3622727"/>
        </p:xfrm>
        <a:graphic>
          <a:graphicData uri="http://schemas.openxmlformats.org/drawingml/2006/chart">
            <c:chart xmlns:c="http://schemas.openxmlformats.org/drawingml/2006/chart" xmlns:r="http://schemas.openxmlformats.org/officeDocument/2006/relationships" r:id="rId2"/>
          </a:graphicData>
        </a:graphic>
      </p:graphicFrame>
      <p:sp>
        <p:nvSpPr>
          <p:cNvPr id="4" name="CuadroTexto 3">
            <a:extLst>
              <a:ext uri="{FF2B5EF4-FFF2-40B4-BE49-F238E27FC236}">
                <a16:creationId xmlns:a16="http://schemas.microsoft.com/office/drawing/2014/main" id="{E92989C7-87AD-4DBE-B691-2BF93C4D9F9E}"/>
              </a:ext>
            </a:extLst>
          </p:cNvPr>
          <p:cNvSpPr txBox="1"/>
          <p:nvPr/>
        </p:nvSpPr>
        <p:spPr>
          <a:xfrm>
            <a:off x="2728914" y="5283200"/>
            <a:ext cx="7481887" cy="323850"/>
          </a:xfrm>
          <a:prstGeom prst="rect">
            <a:avLst/>
          </a:prstGeom>
          <a:noFill/>
        </p:spPr>
        <p:txBody>
          <a:bodyPr>
            <a:spAutoFit/>
          </a:bodyPr>
          <a:lstStyle/>
          <a:p>
            <a:pPr defTabSz="342900">
              <a:defRPr/>
            </a:pPr>
            <a:r>
              <a:rPr lang="es-CO" sz="1350" dirty="0">
                <a:solidFill>
                  <a:srgbClr val="4F81BD">
                    <a:lumMod val="75000"/>
                  </a:srgbClr>
                </a:solidFill>
                <a:latin typeface="Arial Narrow" panose="020B0606020202030204" pitchFamily="34" charset="0"/>
              </a:rPr>
              <a:t>A julio 2020 se han suscrito </a:t>
            </a:r>
            <a:r>
              <a:rPr lang="es-CO" sz="1500" b="1" dirty="0">
                <a:solidFill>
                  <a:srgbClr val="4F81BD">
                    <a:lumMod val="75000"/>
                  </a:srgbClr>
                </a:solidFill>
                <a:latin typeface="Arial Narrow" panose="020B0606020202030204" pitchFamily="34" charset="0"/>
              </a:rPr>
              <a:t>134 nuevos      </a:t>
            </a:r>
            <a:r>
              <a:rPr lang="es-CO" sz="1350" dirty="0">
                <a:solidFill>
                  <a:prstClr val="black"/>
                </a:solidFill>
                <a:latin typeface="Arial Narrow" panose="020B0606020202030204" pitchFamily="34" charset="0"/>
              </a:rPr>
              <a:t>53 de transacción, 48 de Vivienda Urbana y 33 comerciales</a:t>
            </a:r>
          </a:p>
        </p:txBody>
      </p:sp>
      <p:cxnSp>
        <p:nvCxnSpPr>
          <p:cNvPr id="6" name="Conector recto 5">
            <a:extLst>
              <a:ext uri="{FF2B5EF4-FFF2-40B4-BE49-F238E27FC236}">
                <a16:creationId xmlns:a16="http://schemas.microsoft.com/office/drawing/2014/main" id="{D45BA2D3-7680-4E64-8D4B-C336E5E40578}"/>
              </a:ext>
            </a:extLst>
          </p:cNvPr>
          <p:cNvCxnSpPr/>
          <p:nvPr/>
        </p:nvCxnSpPr>
        <p:spPr>
          <a:xfrm>
            <a:off x="2857500" y="1974850"/>
            <a:ext cx="0" cy="2501900"/>
          </a:xfrm>
          <a:prstGeom prst="line">
            <a:avLst/>
          </a:prstGeom>
          <a:ln>
            <a:prstDash val="sysDash"/>
          </a:ln>
        </p:spPr>
        <p:style>
          <a:lnRef idx="1">
            <a:schemeClr val="accent6"/>
          </a:lnRef>
          <a:fillRef idx="0">
            <a:schemeClr val="accent6"/>
          </a:fillRef>
          <a:effectRef idx="0">
            <a:schemeClr val="accent6"/>
          </a:effectRef>
          <a:fontRef idx="minor">
            <a:schemeClr val="tx1"/>
          </a:fontRef>
        </p:style>
      </p:cxnSp>
      <p:cxnSp>
        <p:nvCxnSpPr>
          <p:cNvPr id="15" name="Conector recto 14">
            <a:extLst>
              <a:ext uri="{FF2B5EF4-FFF2-40B4-BE49-F238E27FC236}">
                <a16:creationId xmlns:a16="http://schemas.microsoft.com/office/drawing/2014/main" id="{5308094E-62BE-48FC-8E36-965D1CB0ECD7}"/>
              </a:ext>
            </a:extLst>
          </p:cNvPr>
          <p:cNvCxnSpPr/>
          <p:nvPr/>
        </p:nvCxnSpPr>
        <p:spPr>
          <a:xfrm>
            <a:off x="4906963" y="1974850"/>
            <a:ext cx="0" cy="2501900"/>
          </a:xfrm>
          <a:prstGeom prst="line">
            <a:avLst/>
          </a:prstGeom>
          <a:ln>
            <a:prstDash val="sysDash"/>
          </a:ln>
        </p:spPr>
        <p:style>
          <a:lnRef idx="1">
            <a:schemeClr val="accent6"/>
          </a:lnRef>
          <a:fillRef idx="0">
            <a:schemeClr val="accent6"/>
          </a:fillRef>
          <a:effectRef idx="0">
            <a:schemeClr val="accent6"/>
          </a:effectRef>
          <a:fontRef idx="minor">
            <a:schemeClr val="tx1"/>
          </a:fontRef>
        </p:style>
      </p:cxnSp>
      <p:cxnSp>
        <p:nvCxnSpPr>
          <p:cNvPr id="16" name="Conector recto 15">
            <a:extLst>
              <a:ext uri="{FF2B5EF4-FFF2-40B4-BE49-F238E27FC236}">
                <a16:creationId xmlns:a16="http://schemas.microsoft.com/office/drawing/2014/main" id="{CA1DD4CC-3546-42C3-9518-B6BBC2279DC5}"/>
              </a:ext>
            </a:extLst>
          </p:cNvPr>
          <p:cNvCxnSpPr/>
          <p:nvPr/>
        </p:nvCxnSpPr>
        <p:spPr>
          <a:xfrm>
            <a:off x="7399338" y="1968501"/>
            <a:ext cx="0" cy="2500313"/>
          </a:xfrm>
          <a:prstGeom prst="line">
            <a:avLst/>
          </a:prstGeom>
          <a:ln>
            <a:prstDash val="sysDash"/>
          </a:ln>
        </p:spPr>
        <p:style>
          <a:lnRef idx="1">
            <a:schemeClr val="accent6"/>
          </a:lnRef>
          <a:fillRef idx="0">
            <a:schemeClr val="accent6"/>
          </a:fillRef>
          <a:effectRef idx="0">
            <a:schemeClr val="accent6"/>
          </a:effectRef>
          <a:fontRef idx="minor">
            <a:schemeClr val="tx1"/>
          </a:fontRef>
        </p:style>
      </p:cxnSp>
      <p:sp>
        <p:nvSpPr>
          <p:cNvPr id="10" name="Abrir llave 9">
            <a:extLst>
              <a:ext uri="{FF2B5EF4-FFF2-40B4-BE49-F238E27FC236}">
                <a16:creationId xmlns:a16="http://schemas.microsoft.com/office/drawing/2014/main" id="{29817047-7A96-40C7-9B0E-10E07CDCF0BE}"/>
              </a:ext>
            </a:extLst>
          </p:cNvPr>
          <p:cNvSpPr/>
          <p:nvPr/>
        </p:nvSpPr>
        <p:spPr>
          <a:xfrm>
            <a:off x="5527676" y="5283200"/>
            <a:ext cx="55563" cy="292100"/>
          </a:xfrm>
          <a:prstGeom prst="leftBrace">
            <a:avLst/>
          </a:prstGeom>
          <a:noFill/>
        </p:spPr>
        <p:style>
          <a:lnRef idx="2">
            <a:schemeClr val="dk1"/>
          </a:lnRef>
          <a:fillRef idx="0">
            <a:schemeClr val="dk1"/>
          </a:fillRef>
          <a:effectRef idx="1">
            <a:schemeClr val="dk1"/>
          </a:effectRef>
          <a:fontRef idx="minor">
            <a:schemeClr val="tx1"/>
          </a:fontRef>
        </p:style>
        <p:txBody>
          <a:bodyPr anchor="ctr"/>
          <a:lstStyle/>
          <a:p>
            <a:pPr algn="ctr" defTabSz="342900">
              <a:defRPr/>
            </a:pPr>
            <a:endParaRPr lang="es-CO" sz="1350">
              <a:solidFill>
                <a:prstClr val="black"/>
              </a:solidFill>
            </a:endParaRPr>
          </a:p>
        </p:txBody>
      </p:sp>
      <p:pic>
        <p:nvPicPr>
          <p:cNvPr id="17" name="Imagen 7">
            <a:extLst>
              <a:ext uri="{FF2B5EF4-FFF2-40B4-BE49-F238E27FC236}">
                <a16:creationId xmlns:a16="http://schemas.microsoft.com/office/drawing/2014/main" id="{48EBF013-60A9-48AD-B3F8-1CE6041AD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9" name="Imagen 5">
            <a:extLst>
              <a:ext uri="{FF2B5EF4-FFF2-40B4-BE49-F238E27FC236}">
                <a16:creationId xmlns:a16="http://schemas.microsoft.com/office/drawing/2014/main" id="{B20BD739-EA5F-4F1F-B533-12D447FBC2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20" name="Rectángulo 19">
            <a:extLst>
              <a:ext uri="{FF2B5EF4-FFF2-40B4-BE49-F238E27FC236}">
                <a16:creationId xmlns:a16="http://schemas.microsoft.com/office/drawing/2014/main" id="{C080F574-615A-4811-828D-54BE32B2009B}"/>
              </a:ext>
            </a:extLst>
          </p:cNvPr>
          <p:cNvSpPr/>
          <p:nvPr/>
        </p:nvSpPr>
        <p:spPr>
          <a:xfrm>
            <a:off x="0" y="6524185"/>
            <a:ext cx="12191999" cy="365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21" name="CuadroTexto 20">
            <a:extLst>
              <a:ext uri="{FF2B5EF4-FFF2-40B4-BE49-F238E27FC236}">
                <a16:creationId xmlns:a16="http://schemas.microsoft.com/office/drawing/2014/main" id="{D9BAEBA5-C781-4647-9A26-CB6D23864248}"/>
              </a:ext>
            </a:extLst>
          </p:cNvPr>
          <p:cNvSpPr txBox="1"/>
          <p:nvPr/>
        </p:nvSpPr>
        <p:spPr>
          <a:xfrm>
            <a:off x="9597957" y="6529388"/>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22" name="CuadroTexto 10">
            <a:extLst>
              <a:ext uri="{FF2B5EF4-FFF2-40B4-BE49-F238E27FC236}">
                <a16:creationId xmlns:a16="http://schemas.microsoft.com/office/drawing/2014/main" id="{8A962397-868C-415D-99FD-1F18C7192375}"/>
              </a:ext>
            </a:extLst>
          </p:cNvPr>
          <p:cNvSpPr txBox="1">
            <a:spLocks noChangeArrowheads="1"/>
          </p:cNvSpPr>
          <p:nvPr/>
        </p:nvSpPr>
        <p:spPr bwMode="auto">
          <a:xfrm>
            <a:off x="231775" y="6560940"/>
            <a:ext cx="5549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1200" i="1" dirty="0">
                <a:solidFill>
                  <a:srgbClr val="FFFFFF"/>
                </a:solidFill>
                <a:latin typeface="Lato Bold"/>
              </a:rPr>
              <a:t>Informe a corte  Julio 2020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CuadroTexto 6">
            <a:extLst>
              <a:ext uri="{FF2B5EF4-FFF2-40B4-BE49-F238E27FC236}">
                <a16:creationId xmlns:a16="http://schemas.microsoft.com/office/drawing/2014/main" id="{B37B5971-F895-4648-B3B6-C29839353BC9}"/>
              </a:ext>
            </a:extLst>
          </p:cNvPr>
          <p:cNvSpPr txBox="1">
            <a:spLocks noChangeArrowheads="1"/>
          </p:cNvSpPr>
          <p:nvPr/>
        </p:nvSpPr>
        <p:spPr bwMode="auto">
          <a:xfrm>
            <a:off x="3298273" y="496762"/>
            <a:ext cx="4351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b="1" u="sng" dirty="0">
                <a:solidFill>
                  <a:srgbClr val="376092"/>
                </a:solidFill>
                <a:latin typeface="Arial Narrow" panose="020B0606020202030204" pitchFamily="34" charset="0"/>
              </a:rPr>
              <a:t>Contratos nuevos 2020</a:t>
            </a:r>
          </a:p>
        </p:txBody>
      </p:sp>
      <p:sp>
        <p:nvSpPr>
          <p:cNvPr id="18" name="CuadroTexto 17">
            <a:extLst>
              <a:ext uri="{FF2B5EF4-FFF2-40B4-BE49-F238E27FC236}">
                <a16:creationId xmlns:a16="http://schemas.microsoft.com/office/drawing/2014/main" id="{FEEE2E14-DA9C-4F20-AA4C-5762A4894658}"/>
              </a:ext>
            </a:extLst>
          </p:cNvPr>
          <p:cNvSpPr txBox="1"/>
          <p:nvPr/>
        </p:nvSpPr>
        <p:spPr>
          <a:xfrm>
            <a:off x="9617075" y="1489076"/>
            <a:ext cx="1004888" cy="219075"/>
          </a:xfrm>
          <a:prstGeom prst="rect">
            <a:avLst/>
          </a:prstGeom>
          <a:noFill/>
        </p:spPr>
        <p:txBody>
          <a:bodyPr>
            <a:spAutoFit/>
          </a:bodyPr>
          <a:lstStyle/>
          <a:p>
            <a:pPr algn="r" defTabSz="342900">
              <a:defRPr/>
            </a:pPr>
            <a:r>
              <a:rPr lang="es-CO" sz="825" i="1" dirty="0">
                <a:solidFill>
                  <a:srgbClr val="4F81BD">
                    <a:lumMod val="75000"/>
                  </a:srgbClr>
                </a:solidFill>
                <a:latin typeface="Arial Narrow" panose="020B0606020202030204" pitchFamily="34" charset="0"/>
              </a:rPr>
              <a:t>Cifras en  pesos </a:t>
            </a:r>
          </a:p>
        </p:txBody>
      </p:sp>
      <p:sp>
        <p:nvSpPr>
          <p:cNvPr id="71686" name="Marcador de número de diapositiva 2">
            <a:extLst>
              <a:ext uri="{FF2B5EF4-FFF2-40B4-BE49-F238E27FC236}">
                <a16:creationId xmlns:a16="http://schemas.microsoft.com/office/drawing/2014/main" id="{421073C8-DD76-4DF3-B36A-28B643D4796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425C0462-97CE-45E8-A7D7-1CD87A8A36A7}" type="slidenum">
              <a:rPr lang="es-ES" altLang="es-CO" sz="900">
                <a:solidFill>
                  <a:srgbClr val="898989"/>
                </a:solidFill>
              </a:rPr>
              <a:pPr eaLnBrk="1" hangingPunct="1">
                <a:spcBef>
                  <a:spcPct val="0"/>
                </a:spcBef>
                <a:buFontTx/>
                <a:buNone/>
              </a:pPr>
              <a:t>70</a:t>
            </a:fld>
            <a:endParaRPr lang="es-ES" altLang="es-CO" sz="900">
              <a:solidFill>
                <a:srgbClr val="898989"/>
              </a:solidFill>
            </a:endParaRPr>
          </a:p>
        </p:txBody>
      </p:sp>
      <p:pic>
        <p:nvPicPr>
          <p:cNvPr id="71688" name="Imagen 9">
            <a:extLst>
              <a:ext uri="{FF2B5EF4-FFF2-40B4-BE49-F238E27FC236}">
                <a16:creationId xmlns:a16="http://schemas.microsoft.com/office/drawing/2014/main" id="{07F82785-2A0D-412A-A1E7-EBC9CDF77D55}"/>
              </a:ext>
            </a:extLst>
          </p:cNvPr>
          <p:cNvPicPr>
            <a:picLocks noChangeAspect="1"/>
          </p:cNvPicPr>
          <p:nvPr/>
        </p:nvPicPr>
        <p:blipFill>
          <a:blip r:embed="rId2">
            <a:extLst>
              <a:ext uri="{28A0092B-C50C-407E-A947-70E740481C1C}">
                <a14:useLocalDpi xmlns:a14="http://schemas.microsoft.com/office/drawing/2010/main" val="0"/>
              </a:ext>
            </a:extLst>
          </a:blip>
          <a:srcRect r="20555"/>
          <a:stretch>
            <a:fillRect/>
          </a:stretch>
        </p:blipFill>
        <p:spPr bwMode="auto">
          <a:xfrm>
            <a:off x="2168778" y="1627189"/>
            <a:ext cx="7130797" cy="43097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Rectángulo 10">
            <a:extLst>
              <a:ext uri="{FF2B5EF4-FFF2-40B4-BE49-F238E27FC236}">
                <a16:creationId xmlns:a16="http://schemas.microsoft.com/office/drawing/2014/main" id="{58A6948A-8B8B-424E-9A82-73A0DB9FCFD6}"/>
              </a:ext>
            </a:extLst>
          </p:cNvPr>
          <p:cNvSpPr/>
          <p:nvPr/>
        </p:nvSpPr>
        <p:spPr>
          <a:xfrm>
            <a:off x="0" y="6524185"/>
            <a:ext cx="12191999" cy="365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12" name="CuadroTexto 11">
            <a:extLst>
              <a:ext uri="{FF2B5EF4-FFF2-40B4-BE49-F238E27FC236}">
                <a16:creationId xmlns:a16="http://schemas.microsoft.com/office/drawing/2014/main" id="{0049C97B-46DE-428D-BCCF-5D13DB68F717}"/>
              </a:ext>
            </a:extLst>
          </p:cNvPr>
          <p:cNvSpPr txBox="1"/>
          <p:nvPr/>
        </p:nvSpPr>
        <p:spPr>
          <a:xfrm>
            <a:off x="9597957" y="6529388"/>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
        <p:nvSpPr>
          <p:cNvPr id="13" name="CuadroTexto 10">
            <a:extLst>
              <a:ext uri="{FF2B5EF4-FFF2-40B4-BE49-F238E27FC236}">
                <a16:creationId xmlns:a16="http://schemas.microsoft.com/office/drawing/2014/main" id="{FE2C6ED0-3CA9-4E3C-9AE7-5C5C9B067DD8}"/>
              </a:ext>
            </a:extLst>
          </p:cNvPr>
          <p:cNvSpPr txBox="1">
            <a:spLocks noChangeArrowheads="1"/>
          </p:cNvSpPr>
          <p:nvPr/>
        </p:nvSpPr>
        <p:spPr bwMode="auto">
          <a:xfrm>
            <a:off x="231775" y="6560940"/>
            <a:ext cx="5549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r>
              <a:rPr lang="es-CO" altLang="es-CO" sz="1200" i="1" dirty="0">
                <a:solidFill>
                  <a:srgbClr val="FFFFFF"/>
                </a:solidFill>
                <a:latin typeface="Lato Bold"/>
              </a:rPr>
              <a:t>Informe a corte  Julio 2020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F8B34795-5D49-4945-9760-7BA24EFB9190}"/>
              </a:ext>
            </a:extLst>
          </p:cNvPr>
          <p:cNvSpPr/>
          <p:nvPr/>
        </p:nvSpPr>
        <p:spPr>
          <a:xfrm>
            <a:off x="6003926" y="0"/>
            <a:ext cx="6188074" cy="6858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CO" sz="1350" dirty="0">
              <a:solidFill>
                <a:prstClr val="white"/>
              </a:solidFill>
            </a:endParaRPr>
          </a:p>
        </p:txBody>
      </p:sp>
      <p:sp>
        <p:nvSpPr>
          <p:cNvPr id="3" name="Rectángulo 2">
            <a:extLst>
              <a:ext uri="{FF2B5EF4-FFF2-40B4-BE49-F238E27FC236}">
                <a16:creationId xmlns:a16="http://schemas.microsoft.com/office/drawing/2014/main" id="{E1FA1F60-EE97-46C4-84A2-59B545D9233A}"/>
              </a:ext>
            </a:extLst>
          </p:cNvPr>
          <p:cNvSpPr/>
          <p:nvPr/>
        </p:nvSpPr>
        <p:spPr>
          <a:xfrm>
            <a:off x="1" y="0"/>
            <a:ext cx="6003926" cy="6858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CO" sz="1350" dirty="0">
              <a:solidFill>
                <a:prstClr val="white"/>
              </a:solidFill>
            </a:endParaRPr>
          </a:p>
        </p:txBody>
      </p:sp>
      <p:sp>
        <p:nvSpPr>
          <p:cNvPr id="72708" name="CuadroTexto 4">
            <a:extLst>
              <a:ext uri="{FF2B5EF4-FFF2-40B4-BE49-F238E27FC236}">
                <a16:creationId xmlns:a16="http://schemas.microsoft.com/office/drawing/2014/main" id="{8E6D407A-FD61-429C-B4D0-7D59433EA53C}"/>
              </a:ext>
            </a:extLst>
          </p:cNvPr>
          <p:cNvSpPr txBox="1">
            <a:spLocks noChangeArrowheads="1"/>
          </p:cNvSpPr>
          <p:nvPr/>
        </p:nvSpPr>
        <p:spPr bwMode="auto">
          <a:xfrm>
            <a:off x="980661" y="1839913"/>
            <a:ext cx="4624388"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3600" b="1" dirty="0">
                <a:solidFill>
                  <a:srgbClr val="D9D9D9"/>
                </a:solidFill>
                <a:latin typeface="Arial Narrow" panose="020B0606020202030204" pitchFamily="34" charset="0"/>
              </a:rPr>
              <a:t>Propuesta Clausulas  </a:t>
            </a:r>
          </a:p>
          <a:p>
            <a:pPr algn="ctr" eaLnBrk="1" hangingPunct="1">
              <a:spcBef>
                <a:spcPct val="0"/>
              </a:spcBef>
              <a:buFontTx/>
              <a:buNone/>
            </a:pPr>
            <a:r>
              <a:rPr lang="es-CO" altLang="es-CO" sz="3600" b="1" dirty="0">
                <a:solidFill>
                  <a:srgbClr val="D9D9D9"/>
                </a:solidFill>
                <a:latin typeface="Arial Narrow" panose="020B0606020202030204" pitchFamily="34" charset="0"/>
              </a:rPr>
              <a:t>Prorroga Contrato Interadministrativo 011-2015 </a:t>
            </a:r>
          </a:p>
          <a:p>
            <a:pPr algn="ctr" eaLnBrk="1" hangingPunct="1">
              <a:spcBef>
                <a:spcPct val="0"/>
              </a:spcBef>
              <a:buFontTx/>
              <a:buNone/>
            </a:pPr>
            <a:r>
              <a:rPr lang="es-CO" altLang="es-CO" sz="3600" b="1" dirty="0">
                <a:solidFill>
                  <a:srgbClr val="D9D9D9"/>
                </a:solidFill>
                <a:latin typeface="Arial Narrow" panose="020B0606020202030204" pitchFamily="34" charset="0"/>
              </a:rPr>
              <a:t>Venta de Inmuebles con CISA</a:t>
            </a:r>
          </a:p>
        </p:txBody>
      </p:sp>
      <p:pic>
        <p:nvPicPr>
          <p:cNvPr id="72709" name="Imagen 6">
            <a:extLst>
              <a:ext uri="{FF2B5EF4-FFF2-40B4-BE49-F238E27FC236}">
                <a16:creationId xmlns:a16="http://schemas.microsoft.com/office/drawing/2014/main" id="{BB01FBFC-9A6D-4223-BE6F-B4229E28C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1239" y="5202238"/>
            <a:ext cx="128587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Imagen 10">
            <a:extLst>
              <a:ext uri="{FF2B5EF4-FFF2-40B4-BE49-F238E27FC236}">
                <a16:creationId xmlns:a16="http://schemas.microsoft.com/office/drawing/2014/main" id="{4F8943B5-1456-4358-913A-6E69D5CF45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5789" y="1182689"/>
            <a:ext cx="3113087"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1" name="Marcador de número de diapositiva 1">
            <a:extLst>
              <a:ext uri="{FF2B5EF4-FFF2-40B4-BE49-F238E27FC236}">
                <a16:creationId xmlns:a16="http://schemas.microsoft.com/office/drawing/2014/main" id="{B9D354CF-4DA1-4691-A01C-CF0D29F007F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eaLnBrk="1" hangingPunct="1">
              <a:spcBef>
                <a:spcPct val="0"/>
              </a:spcBef>
              <a:buFontTx/>
              <a:buNone/>
            </a:pPr>
            <a:fld id="{1E3D7E42-3A7E-4ADD-BC35-47DE26AE7A68}" type="slidenum">
              <a:rPr lang="es-ES" altLang="es-CO" sz="900">
                <a:solidFill>
                  <a:srgbClr val="898989"/>
                </a:solidFill>
              </a:rPr>
              <a:pPr eaLnBrk="1" hangingPunct="1">
                <a:spcBef>
                  <a:spcPct val="0"/>
                </a:spcBef>
                <a:buFontTx/>
                <a:buNone/>
              </a:pPr>
              <a:t>71</a:t>
            </a:fld>
            <a:endParaRPr lang="es-ES" altLang="es-CO" sz="900">
              <a:solidFill>
                <a:srgbClr val="898989"/>
              </a:solidFill>
            </a:endParaRPr>
          </a:p>
        </p:txBody>
      </p:sp>
      <p:sp>
        <p:nvSpPr>
          <p:cNvPr id="72712" name="CuadroTexto 7">
            <a:extLst>
              <a:ext uri="{FF2B5EF4-FFF2-40B4-BE49-F238E27FC236}">
                <a16:creationId xmlns:a16="http://schemas.microsoft.com/office/drawing/2014/main" id="{0D98CE5B-5DC2-4B24-A31F-1344950C0AA9}"/>
              </a:ext>
            </a:extLst>
          </p:cNvPr>
          <p:cNvSpPr txBox="1">
            <a:spLocks noChangeArrowheads="1"/>
          </p:cNvSpPr>
          <p:nvPr/>
        </p:nvSpPr>
        <p:spPr bwMode="auto">
          <a:xfrm>
            <a:off x="6639339" y="3105943"/>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sz="3600" b="1" dirty="0">
                <a:solidFill>
                  <a:srgbClr val="376092"/>
                </a:solidFill>
                <a:latin typeface="Arial Narrow" panose="020B0606020202030204" pitchFamily="34" charset="0"/>
              </a:rPr>
              <a:t>Gerencia Comercial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CuadroTexto 6">
            <a:extLst>
              <a:ext uri="{FF2B5EF4-FFF2-40B4-BE49-F238E27FC236}">
                <a16:creationId xmlns:a16="http://schemas.microsoft.com/office/drawing/2014/main" id="{B4FF91ED-4AE0-4EB1-A48B-2B2D2C739EAB}"/>
              </a:ext>
            </a:extLst>
          </p:cNvPr>
          <p:cNvSpPr txBox="1">
            <a:spLocks noChangeArrowheads="1"/>
          </p:cNvSpPr>
          <p:nvPr/>
        </p:nvSpPr>
        <p:spPr bwMode="auto">
          <a:xfrm>
            <a:off x="2857501" y="1039813"/>
            <a:ext cx="46513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b="1" dirty="0">
                <a:solidFill>
                  <a:srgbClr val="376092"/>
                </a:solidFill>
                <a:latin typeface="Arial Narrow" panose="020B0606020202030204" pitchFamily="34" charset="0"/>
              </a:rPr>
              <a:t>Modificación CTO 011-2015 – CISA Venta Inmuebles</a:t>
            </a:r>
          </a:p>
        </p:txBody>
      </p:sp>
      <p:sp>
        <p:nvSpPr>
          <p:cNvPr id="12" name="CuadroTexto 11">
            <a:extLst>
              <a:ext uri="{FF2B5EF4-FFF2-40B4-BE49-F238E27FC236}">
                <a16:creationId xmlns:a16="http://schemas.microsoft.com/office/drawing/2014/main" id="{AEFCE48B-5483-415E-B4F0-F1B52C5F0AD1}"/>
              </a:ext>
            </a:extLst>
          </p:cNvPr>
          <p:cNvSpPr txBox="1"/>
          <p:nvPr/>
        </p:nvSpPr>
        <p:spPr>
          <a:xfrm>
            <a:off x="957470" y="1811822"/>
            <a:ext cx="10477292" cy="4632037"/>
          </a:xfrm>
          <a:prstGeom prst="rect">
            <a:avLst/>
          </a:prstGeom>
          <a:noFill/>
        </p:spPr>
        <p:txBody>
          <a:bodyPr wrap="square">
            <a:spAutoFit/>
          </a:bodyPr>
          <a:lstStyle/>
          <a:p>
            <a:pPr algn="just" defTabSz="342900">
              <a:defRPr/>
            </a:pPr>
            <a:r>
              <a:rPr lang="es-CO" sz="1500" dirty="0">
                <a:solidFill>
                  <a:prstClr val="black"/>
                </a:solidFill>
                <a:latin typeface="Arial Narrow" panose="020B0606020202030204" pitchFamily="34" charset="0"/>
              </a:rPr>
              <a:t> </a:t>
            </a:r>
          </a:p>
          <a:p>
            <a:pPr algn="just" defTabSz="342900">
              <a:defRPr/>
            </a:pPr>
            <a:r>
              <a:rPr lang="es-CO" sz="2000" dirty="0">
                <a:solidFill>
                  <a:prstClr val="black"/>
                </a:solidFill>
                <a:latin typeface="Arial Narrow" panose="020B0606020202030204" pitchFamily="34" charset="0"/>
              </a:rPr>
              <a:t>La Gerencia Comercial, se permite poner a consideración de la Junta Directiva de SAE SAS, las siguientes modificaciones al contrato Interadministrativo SAE 04-2015 -  CISA 011-2015, las cuales fueron previamente concertadas con Central de Inversiones así:</a:t>
            </a:r>
          </a:p>
          <a:p>
            <a:pPr algn="just" defTabSz="342900">
              <a:defRPr/>
            </a:pPr>
            <a:endParaRPr lang="es-CO" sz="2000" dirty="0">
              <a:solidFill>
                <a:prstClr val="black"/>
              </a:solidFill>
              <a:latin typeface="Arial Narrow" panose="020B0606020202030204" pitchFamily="34" charset="0"/>
            </a:endParaRPr>
          </a:p>
          <a:p>
            <a:pPr marL="257175" indent="-257175" algn="just" defTabSz="342900">
              <a:buFont typeface="+mj-lt"/>
              <a:buAutoNum type="arabicPeriod"/>
              <a:defRPr/>
            </a:pPr>
            <a:r>
              <a:rPr lang="es-CO" sz="2000" b="1" dirty="0">
                <a:solidFill>
                  <a:prstClr val="black"/>
                </a:solidFill>
                <a:latin typeface="Arial Narrow" panose="020B0606020202030204" pitchFamily="34" charset="0"/>
              </a:rPr>
              <a:t>PARÁGRAFO PRIMERO DE LA CLAUSULA SEGUNDA (Objeto):</a:t>
            </a:r>
            <a:r>
              <a:rPr lang="es-CO" sz="2000" dirty="0">
                <a:solidFill>
                  <a:prstClr val="black"/>
                </a:solidFill>
                <a:latin typeface="Arial Narrow" panose="020B0606020202030204" pitchFamily="34" charset="0"/>
              </a:rPr>
              <a:t> </a:t>
            </a:r>
            <a:r>
              <a:rPr lang="es-ES" sz="2000" dirty="0">
                <a:solidFill>
                  <a:prstClr val="black"/>
                </a:solidFill>
                <a:latin typeface="Arial Narrow" panose="020B0606020202030204" pitchFamily="34" charset="0"/>
              </a:rPr>
              <a:t>En el sentido de indicar que la comercialización que realiza CISA también </a:t>
            </a:r>
            <a:r>
              <a:rPr lang="es-ES" sz="2000" dirty="0">
                <a:solidFill>
                  <a:srgbClr val="0000FF"/>
                </a:solidFill>
                <a:latin typeface="Arial Narrow" panose="020B0606020202030204" pitchFamily="34" charset="0"/>
              </a:rPr>
              <a:t>incluirá los inmuebles rurales</a:t>
            </a:r>
            <a:r>
              <a:rPr lang="es-ES" sz="2000" dirty="0">
                <a:solidFill>
                  <a:prstClr val="black"/>
                </a:solidFill>
                <a:latin typeface="Arial Narrow" panose="020B0606020202030204" pitchFamily="34" charset="0"/>
              </a:rPr>
              <a:t>.</a:t>
            </a:r>
            <a:endParaRPr lang="es-CO" sz="2000" dirty="0">
              <a:solidFill>
                <a:prstClr val="black"/>
              </a:solidFill>
              <a:latin typeface="Arial Narrow" panose="020B0606020202030204" pitchFamily="34" charset="0"/>
            </a:endParaRPr>
          </a:p>
          <a:p>
            <a:pPr algn="just" defTabSz="342900">
              <a:defRPr/>
            </a:pPr>
            <a:endParaRPr lang="es-CO" sz="2000" i="1" dirty="0">
              <a:solidFill>
                <a:prstClr val="black"/>
              </a:solidFill>
              <a:latin typeface="Arial Narrow" panose="020B0606020202030204" pitchFamily="34" charset="0"/>
            </a:endParaRPr>
          </a:p>
          <a:p>
            <a:pPr marL="257175" indent="-257175" algn="just" defTabSz="342900">
              <a:buFont typeface="+mj-lt"/>
              <a:buAutoNum type="arabicPeriod" startAt="2"/>
              <a:defRPr/>
            </a:pPr>
            <a:r>
              <a:rPr lang="es-ES" sz="2000" b="1" dirty="0">
                <a:solidFill>
                  <a:prstClr val="black"/>
                </a:solidFill>
                <a:latin typeface="Arial Narrow" panose="020B0606020202030204" pitchFamily="34" charset="0"/>
              </a:rPr>
              <a:t>LITERAL C DE LA CLAUSULA TERCERA (Actividades no incluidas en el servicio de Comercialización y venta)</a:t>
            </a:r>
            <a:r>
              <a:rPr lang="es-ES" sz="2000" i="1" dirty="0">
                <a:solidFill>
                  <a:prstClr val="black"/>
                </a:solidFill>
                <a:latin typeface="Arial Narrow" panose="020B0606020202030204" pitchFamily="34" charset="0"/>
              </a:rPr>
              <a:t>: </a:t>
            </a:r>
            <a:r>
              <a:rPr lang="es-ES" sz="2000" dirty="0">
                <a:solidFill>
                  <a:prstClr val="black"/>
                </a:solidFill>
                <a:latin typeface="Arial Narrow" panose="020B0606020202030204" pitchFamily="34" charset="0"/>
              </a:rPr>
              <a:t>En</a:t>
            </a:r>
            <a:r>
              <a:rPr lang="es-ES" sz="2000" i="1" dirty="0">
                <a:solidFill>
                  <a:prstClr val="black"/>
                </a:solidFill>
                <a:latin typeface="Arial Narrow" panose="020B0606020202030204" pitchFamily="34" charset="0"/>
              </a:rPr>
              <a:t> </a:t>
            </a:r>
            <a:r>
              <a:rPr lang="es-ES" sz="2000" dirty="0">
                <a:solidFill>
                  <a:prstClr val="black"/>
                </a:solidFill>
                <a:latin typeface="Arial Narrow" panose="020B0606020202030204" pitchFamily="34" charset="0"/>
              </a:rPr>
              <a:t>el sentido de eliminar la comercialización de inmuebles rurales de las actividades no incluidas en el servicio de comercialización.</a:t>
            </a:r>
          </a:p>
          <a:p>
            <a:pPr marL="257175" indent="-257175" algn="just" defTabSz="342900">
              <a:buFont typeface="+mj-lt"/>
              <a:buAutoNum type="arabicPeriod" startAt="2"/>
              <a:defRPr/>
            </a:pPr>
            <a:endParaRPr lang="es-ES" sz="2000" dirty="0">
              <a:solidFill>
                <a:prstClr val="black"/>
              </a:solidFill>
              <a:latin typeface="Arial Narrow" panose="020B0606020202030204" pitchFamily="34" charset="0"/>
            </a:endParaRPr>
          </a:p>
          <a:p>
            <a:pPr marL="257175" indent="-257175" algn="just" defTabSz="342900">
              <a:buFont typeface="+mj-lt"/>
              <a:buAutoNum type="arabicPeriod" startAt="2"/>
              <a:defRPr/>
            </a:pPr>
            <a:r>
              <a:rPr lang="es-ES" sz="2000" b="1" dirty="0">
                <a:solidFill>
                  <a:prstClr val="black"/>
                </a:solidFill>
                <a:latin typeface="Arial Narrow" panose="020B0606020202030204" pitchFamily="34" charset="0"/>
              </a:rPr>
              <a:t>CLAUSULA CUARTA (Exclusión de inmuebles de comercialización y venta):</a:t>
            </a:r>
            <a:r>
              <a:rPr lang="es-ES" sz="2000" dirty="0">
                <a:solidFill>
                  <a:prstClr val="black"/>
                </a:solidFill>
                <a:latin typeface="Arial Narrow" panose="020B0606020202030204" pitchFamily="34" charset="0"/>
              </a:rPr>
              <a:t>  Precisando que los inmuebles en </a:t>
            </a:r>
            <a:r>
              <a:rPr lang="es-ES" sz="2000" dirty="0">
                <a:solidFill>
                  <a:srgbClr val="0000FF"/>
                </a:solidFill>
                <a:latin typeface="Arial Narrow" panose="020B0606020202030204" pitchFamily="34" charset="0"/>
              </a:rPr>
              <a:t>común y proindiviso </a:t>
            </a:r>
            <a:r>
              <a:rPr lang="es-ES" sz="2000" dirty="0">
                <a:solidFill>
                  <a:prstClr val="black"/>
                </a:solidFill>
                <a:latin typeface="Arial Narrow" panose="020B0606020202030204" pitchFamily="34" charset="0"/>
              </a:rPr>
              <a:t>que luego de ser ofrecidos en venta directamente por SAE a los copropietarios no se perfeccione la enajenación, podrán posteriormente ser comercializados por CISA.</a:t>
            </a:r>
            <a:endParaRPr lang="es-CO" sz="2000" dirty="0">
              <a:solidFill>
                <a:prstClr val="black"/>
              </a:solidFill>
              <a:latin typeface="Arial Narrow" panose="020B0606020202030204" pitchFamily="34" charset="0"/>
            </a:endParaRPr>
          </a:p>
        </p:txBody>
      </p:sp>
      <p:pic>
        <p:nvPicPr>
          <p:cNvPr id="9" name="Imagen 7">
            <a:extLst>
              <a:ext uri="{FF2B5EF4-FFF2-40B4-BE49-F238E27FC236}">
                <a16:creationId xmlns:a16="http://schemas.microsoft.com/office/drawing/2014/main" id="{0A0B1E08-7F70-402D-8FCE-624CAD3B8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8CBB353A-0219-441B-8D57-FC73EA2B8E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1" name="Rectángulo 10">
            <a:extLst>
              <a:ext uri="{FF2B5EF4-FFF2-40B4-BE49-F238E27FC236}">
                <a16:creationId xmlns:a16="http://schemas.microsoft.com/office/drawing/2014/main" id="{455936BE-D86D-4851-99C0-65865E473214}"/>
              </a:ext>
            </a:extLst>
          </p:cNvPr>
          <p:cNvSpPr/>
          <p:nvPr/>
        </p:nvSpPr>
        <p:spPr>
          <a:xfrm>
            <a:off x="0" y="6524185"/>
            <a:ext cx="12191999" cy="365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13" name="CuadroTexto 12">
            <a:extLst>
              <a:ext uri="{FF2B5EF4-FFF2-40B4-BE49-F238E27FC236}">
                <a16:creationId xmlns:a16="http://schemas.microsoft.com/office/drawing/2014/main" id="{457EFFBC-73B1-4E47-8D72-3B5B5E0D5BB4}"/>
              </a:ext>
            </a:extLst>
          </p:cNvPr>
          <p:cNvSpPr txBox="1"/>
          <p:nvPr/>
        </p:nvSpPr>
        <p:spPr>
          <a:xfrm>
            <a:off x="9597957" y="6529388"/>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CuadroTexto 6">
            <a:extLst>
              <a:ext uri="{FF2B5EF4-FFF2-40B4-BE49-F238E27FC236}">
                <a16:creationId xmlns:a16="http://schemas.microsoft.com/office/drawing/2014/main" id="{F048E242-21BB-4A3A-BF84-9A73B92B40C5}"/>
              </a:ext>
            </a:extLst>
          </p:cNvPr>
          <p:cNvSpPr txBox="1">
            <a:spLocks noChangeArrowheads="1"/>
          </p:cNvSpPr>
          <p:nvPr/>
        </p:nvSpPr>
        <p:spPr bwMode="auto">
          <a:xfrm>
            <a:off x="3069535" y="868305"/>
            <a:ext cx="46513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4290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defTabSz="342900">
              <a:spcBef>
                <a:spcPct val="20000"/>
              </a:spcBef>
              <a:buFont typeface="Arial" panose="020B0604020202020204" pitchFamily="34" charset="0"/>
              <a:buChar char="–"/>
              <a:defRPr sz="2100">
                <a:solidFill>
                  <a:schemeClr val="tx1"/>
                </a:solidFill>
                <a:latin typeface="Calibri" panose="020F0502020204030204" pitchFamily="34" charset="0"/>
              </a:defRPr>
            </a:lvl2pPr>
            <a:lvl3pPr marL="1143000" indent="-228600" defTabSz="3429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342900">
              <a:spcBef>
                <a:spcPct val="20000"/>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34290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spcBef>
                <a:spcPct val="0"/>
              </a:spcBef>
              <a:buFontTx/>
              <a:buNone/>
            </a:pPr>
            <a:r>
              <a:rPr lang="es-CO" altLang="es-CO" b="1" dirty="0">
                <a:solidFill>
                  <a:srgbClr val="376092"/>
                </a:solidFill>
                <a:latin typeface="Arial Narrow" panose="020B0606020202030204" pitchFamily="34" charset="0"/>
              </a:rPr>
              <a:t>Modificación CTO 011-2015 – CISA Venta Inmuebles</a:t>
            </a:r>
          </a:p>
        </p:txBody>
      </p:sp>
      <p:sp>
        <p:nvSpPr>
          <p:cNvPr id="12" name="CuadroTexto 11">
            <a:extLst>
              <a:ext uri="{FF2B5EF4-FFF2-40B4-BE49-F238E27FC236}">
                <a16:creationId xmlns:a16="http://schemas.microsoft.com/office/drawing/2014/main" id="{0661B49D-DE93-4657-8296-92F8C30FF14A}"/>
              </a:ext>
            </a:extLst>
          </p:cNvPr>
          <p:cNvSpPr txBox="1"/>
          <p:nvPr/>
        </p:nvSpPr>
        <p:spPr>
          <a:xfrm>
            <a:off x="1274370" y="1718963"/>
            <a:ext cx="9180720" cy="4401205"/>
          </a:xfrm>
          <a:prstGeom prst="rect">
            <a:avLst/>
          </a:prstGeom>
          <a:noFill/>
        </p:spPr>
        <p:txBody>
          <a:bodyPr wrap="square">
            <a:spAutoFit/>
          </a:bodyPr>
          <a:lstStyle/>
          <a:p>
            <a:pPr algn="just" defTabSz="342900">
              <a:defRPr/>
            </a:pPr>
            <a:endParaRPr lang="es-ES" sz="2000" dirty="0">
              <a:solidFill>
                <a:prstClr val="black"/>
              </a:solidFill>
              <a:latin typeface="Arial Narrow" panose="020B0606020202030204" pitchFamily="34" charset="0"/>
            </a:endParaRPr>
          </a:p>
          <a:p>
            <a:pPr marL="257175" indent="-257175" algn="just" defTabSz="342900">
              <a:buFont typeface="+mj-lt"/>
              <a:buAutoNum type="arabicPeriod" startAt="4"/>
              <a:defRPr/>
            </a:pPr>
            <a:r>
              <a:rPr lang="es-ES" sz="2000" b="1" dirty="0">
                <a:solidFill>
                  <a:prstClr val="black"/>
                </a:solidFill>
                <a:latin typeface="Arial Narrow" panose="020B0606020202030204" pitchFamily="34" charset="0"/>
              </a:rPr>
              <a:t>CLAUSULA SEXTA (Remuneración por la comercialización y venta de inmuebles)</a:t>
            </a:r>
            <a:r>
              <a:rPr lang="es-ES" sz="2000" dirty="0">
                <a:solidFill>
                  <a:prstClr val="black"/>
                </a:solidFill>
                <a:latin typeface="Arial Narrow" panose="020B0606020202030204" pitchFamily="34" charset="0"/>
              </a:rPr>
              <a:t>: En el sentido de establecer el pago de una comisión de éxito a CISA del </a:t>
            </a:r>
            <a:r>
              <a:rPr lang="es-ES" sz="2000" dirty="0">
                <a:solidFill>
                  <a:srgbClr val="0000FF"/>
                </a:solidFill>
                <a:latin typeface="Arial Narrow" panose="020B0606020202030204" pitchFamily="34" charset="0"/>
              </a:rPr>
              <a:t>4.5% para inmuebles rurales</a:t>
            </a:r>
            <a:r>
              <a:rPr lang="es-ES" sz="2000" dirty="0">
                <a:solidFill>
                  <a:prstClr val="black"/>
                </a:solidFill>
                <a:latin typeface="Arial Narrow" panose="020B0606020202030204" pitchFamily="34" charset="0"/>
              </a:rPr>
              <a:t>, 4.5% para inmuebles rurales cuya propiedad se ostente en común y proindiviso, y del </a:t>
            </a:r>
            <a:r>
              <a:rPr lang="es-ES" sz="2000" dirty="0">
                <a:solidFill>
                  <a:srgbClr val="0000FF"/>
                </a:solidFill>
                <a:latin typeface="Arial Narrow" panose="020B0606020202030204" pitchFamily="34" charset="0"/>
              </a:rPr>
              <a:t>3% para inmuebles urbanos </a:t>
            </a:r>
            <a:r>
              <a:rPr lang="es-ES" sz="2000" dirty="0">
                <a:solidFill>
                  <a:prstClr val="black"/>
                </a:solidFill>
                <a:latin typeface="Arial Narrow" panose="020B0606020202030204" pitchFamily="34" charset="0"/>
              </a:rPr>
              <a:t>cuya propiedad se ostente en común y proindiviso.</a:t>
            </a:r>
          </a:p>
          <a:p>
            <a:pPr marL="257175" indent="-257175" algn="just" defTabSz="342900">
              <a:buFont typeface="+mj-lt"/>
              <a:buAutoNum type="arabicPeriod" startAt="4"/>
              <a:defRPr/>
            </a:pPr>
            <a:endParaRPr lang="es-ES" sz="2000" dirty="0">
              <a:solidFill>
                <a:prstClr val="black"/>
              </a:solidFill>
              <a:latin typeface="Arial Narrow" panose="020B0606020202030204" pitchFamily="34" charset="0"/>
            </a:endParaRPr>
          </a:p>
          <a:p>
            <a:pPr marL="257175" indent="-257175" algn="just" defTabSz="342900">
              <a:buFont typeface="+mj-lt"/>
              <a:buAutoNum type="arabicPeriod" startAt="4"/>
              <a:defRPr/>
            </a:pPr>
            <a:r>
              <a:rPr lang="es-ES" sz="2000" b="1" dirty="0">
                <a:solidFill>
                  <a:prstClr val="black"/>
                </a:solidFill>
                <a:latin typeface="Arial Narrow" panose="020B0606020202030204" pitchFamily="34" charset="0"/>
              </a:rPr>
              <a:t>CLAUSULA SEXTA (</a:t>
            </a:r>
            <a:r>
              <a:rPr lang="es-ES" sz="2000" b="1" i="1" dirty="0">
                <a:solidFill>
                  <a:prstClr val="black"/>
                </a:solidFill>
                <a:latin typeface="Arial Narrow" panose="020B0606020202030204" pitchFamily="34" charset="0"/>
              </a:rPr>
              <a:t>Rem</a:t>
            </a:r>
            <a:r>
              <a:rPr lang="es-ES" sz="2000" b="1" dirty="0">
                <a:solidFill>
                  <a:prstClr val="black"/>
                </a:solidFill>
                <a:latin typeface="Arial Narrow" panose="020B0606020202030204" pitchFamily="34" charset="0"/>
              </a:rPr>
              <a:t>uneración por la comercialización y venta de inmuebles): </a:t>
            </a:r>
            <a:r>
              <a:rPr lang="es-ES" sz="2000" dirty="0">
                <a:solidFill>
                  <a:prstClr val="black"/>
                </a:solidFill>
                <a:latin typeface="Arial Narrow" panose="020B0606020202030204" pitchFamily="34" charset="0"/>
              </a:rPr>
              <a:t>Reconocimiento a </a:t>
            </a:r>
            <a:r>
              <a:rPr lang="es-CO" sz="2000" dirty="0">
                <a:solidFill>
                  <a:prstClr val="black"/>
                </a:solidFill>
                <a:latin typeface="Arial Narrow" panose="020B0606020202030204" pitchFamily="34" charset="0"/>
              </a:rPr>
              <a:t>CISA de una comisión del </a:t>
            </a:r>
            <a:r>
              <a:rPr lang="es-CO" sz="2000" dirty="0">
                <a:solidFill>
                  <a:srgbClr val="0000FF"/>
                </a:solidFill>
                <a:latin typeface="Arial Narrow" panose="020B0606020202030204" pitchFamily="34" charset="0"/>
              </a:rPr>
              <a:t>1% sobre el valor final de venta, cuando presente a SAE un cliente </a:t>
            </a:r>
            <a:r>
              <a:rPr lang="es-CO" sz="2000" dirty="0">
                <a:solidFill>
                  <a:prstClr val="black"/>
                </a:solidFill>
                <a:latin typeface="Arial Narrow" panose="020B0606020202030204" pitchFamily="34" charset="0"/>
              </a:rPr>
              <a:t>que adquiera un inmueble que no ha sido entregado a CISA para comercializar.</a:t>
            </a:r>
          </a:p>
          <a:p>
            <a:pPr marL="257175" indent="-257175" algn="just" defTabSz="342900">
              <a:buFont typeface="+mj-lt"/>
              <a:buAutoNum type="arabicPeriod" startAt="4"/>
              <a:defRPr/>
            </a:pPr>
            <a:endParaRPr lang="es-CO" sz="2000" dirty="0">
              <a:solidFill>
                <a:prstClr val="black"/>
              </a:solidFill>
              <a:latin typeface="Arial Narrow" panose="020B0606020202030204" pitchFamily="34" charset="0"/>
            </a:endParaRPr>
          </a:p>
          <a:p>
            <a:pPr marL="257175" indent="-257175" algn="just" defTabSz="342900">
              <a:buFont typeface="+mj-lt"/>
              <a:buAutoNum type="arabicPeriod" startAt="4"/>
              <a:defRPr/>
            </a:pPr>
            <a:r>
              <a:rPr lang="es-ES" sz="2000" b="1" dirty="0">
                <a:solidFill>
                  <a:prstClr val="black"/>
                </a:solidFill>
                <a:latin typeface="Arial Narrow" panose="020B0606020202030204" pitchFamily="34" charset="0"/>
              </a:rPr>
              <a:t>CLAUSULA SEXTA (</a:t>
            </a:r>
            <a:r>
              <a:rPr lang="es-ES" sz="2000" b="1" i="1" dirty="0">
                <a:solidFill>
                  <a:prstClr val="black"/>
                </a:solidFill>
                <a:latin typeface="Arial Narrow" panose="020B0606020202030204" pitchFamily="34" charset="0"/>
              </a:rPr>
              <a:t>Rem</a:t>
            </a:r>
            <a:r>
              <a:rPr lang="es-ES" sz="2000" b="1" dirty="0">
                <a:solidFill>
                  <a:prstClr val="black"/>
                </a:solidFill>
                <a:latin typeface="Arial Narrow" panose="020B0606020202030204" pitchFamily="34" charset="0"/>
              </a:rPr>
              <a:t>uneración por la comercialización y venta de inmuebles): </a:t>
            </a:r>
            <a:r>
              <a:rPr lang="es-ES" sz="2000" dirty="0">
                <a:solidFill>
                  <a:prstClr val="black"/>
                </a:solidFill>
                <a:latin typeface="Arial Narrow" panose="020B0606020202030204" pitchFamily="34" charset="0"/>
              </a:rPr>
              <a:t>Descuento del </a:t>
            </a:r>
            <a:r>
              <a:rPr lang="es-ES" sz="2000" dirty="0">
                <a:solidFill>
                  <a:srgbClr val="0000FF"/>
                </a:solidFill>
                <a:latin typeface="Arial Narrow" panose="020B0606020202030204" pitchFamily="34" charset="0"/>
              </a:rPr>
              <a:t>1% de la comisión de venta cancelada a </a:t>
            </a:r>
            <a:r>
              <a:rPr lang="es-CO" sz="2000" dirty="0">
                <a:solidFill>
                  <a:srgbClr val="0000FF"/>
                </a:solidFill>
                <a:latin typeface="Arial Narrow" panose="020B0606020202030204" pitchFamily="34" charset="0"/>
              </a:rPr>
              <a:t>CISA, cuando SAE  presente un cliente </a:t>
            </a:r>
            <a:r>
              <a:rPr lang="es-CO" sz="2000" dirty="0">
                <a:solidFill>
                  <a:prstClr val="black"/>
                </a:solidFill>
                <a:latin typeface="Arial Narrow" panose="020B0606020202030204" pitchFamily="34" charset="0"/>
              </a:rPr>
              <a:t>que adquiera el o los inmuebles objeto de compraventa.</a:t>
            </a:r>
          </a:p>
        </p:txBody>
      </p:sp>
      <p:pic>
        <p:nvPicPr>
          <p:cNvPr id="9" name="Imagen 7">
            <a:extLst>
              <a:ext uri="{FF2B5EF4-FFF2-40B4-BE49-F238E27FC236}">
                <a16:creationId xmlns:a16="http://schemas.microsoft.com/office/drawing/2014/main" id="{0B4BCBB0-03EE-4838-BFEA-DF59CCC7F4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0" name="Imagen 5">
            <a:extLst>
              <a:ext uri="{FF2B5EF4-FFF2-40B4-BE49-F238E27FC236}">
                <a16:creationId xmlns:a16="http://schemas.microsoft.com/office/drawing/2014/main" id="{32702E96-3F08-48C8-B070-6FAEBA2647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9835" y="123007"/>
            <a:ext cx="3745825" cy="713105"/>
          </a:xfrm>
          <a:prstGeom prst="rect">
            <a:avLst/>
          </a:prstGeom>
        </p:spPr>
      </p:pic>
      <p:sp>
        <p:nvSpPr>
          <p:cNvPr id="11" name="Rectángulo 10">
            <a:extLst>
              <a:ext uri="{FF2B5EF4-FFF2-40B4-BE49-F238E27FC236}">
                <a16:creationId xmlns:a16="http://schemas.microsoft.com/office/drawing/2014/main" id="{4F27694D-E4EF-40BB-87B9-E08288C53A57}"/>
              </a:ext>
            </a:extLst>
          </p:cNvPr>
          <p:cNvSpPr/>
          <p:nvPr/>
        </p:nvSpPr>
        <p:spPr>
          <a:xfrm>
            <a:off x="0" y="6524185"/>
            <a:ext cx="12191999" cy="365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s-ES" sz="1350" dirty="0">
              <a:solidFill>
                <a:prstClr val="white"/>
              </a:solidFill>
            </a:endParaRPr>
          </a:p>
        </p:txBody>
      </p:sp>
      <p:sp>
        <p:nvSpPr>
          <p:cNvPr id="13" name="CuadroTexto 12">
            <a:extLst>
              <a:ext uri="{FF2B5EF4-FFF2-40B4-BE49-F238E27FC236}">
                <a16:creationId xmlns:a16="http://schemas.microsoft.com/office/drawing/2014/main" id="{2816D78A-542C-4E45-936A-D2EE13E01918}"/>
              </a:ext>
            </a:extLst>
          </p:cNvPr>
          <p:cNvSpPr txBox="1"/>
          <p:nvPr/>
        </p:nvSpPr>
        <p:spPr>
          <a:xfrm>
            <a:off x="9597957" y="6529388"/>
            <a:ext cx="2524125" cy="307777"/>
          </a:xfrm>
          <a:prstGeom prst="rect">
            <a:avLst/>
          </a:prstGeom>
          <a:noFill/>
        </p:spPr>
        <p:txBody>
          <a:bodyPr>
            <a:spAutoFit/>
          </a:bodyPr>
          <a:lstStyle/>
          <a:p>
            <a:pPr algn="r" defTabSz="342900">
              <a:defRPr/>
            </a:pPr>
            <a:r>
              <a:rPr lang="es-ES" sz="1400" dirty="0">
                <a:solidFill>
                  <a:srgbClr val="A9A8A9"/>
                </a:solidFill>
                <a:latin typeface="Lato Bold"/>
                <a:cs typeface="Lato Regular"/>
              </a:rPr>
              <a:t>Gerencia Comercial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4. </a:t>
            </a:r>
            <a:r>
              <a:rPr lang="es-CO" sz="4800" b="1" dirty="0">
                <a:solidFill>
                  <a:srgbClr val="002060"/>
                </a:solidFill>
              </a:rPr>
              <a:t>VENTA MASIVA DE ACTIVOS</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5039379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45" name="CuadroTexto 5">
            <a:extLst>
              <a:ext uri="{FF2B5EF4-FFF2-40B4-BE49-F238E27FC236}">
                <a16:creationId xmlns:a16="http://schemas.microsoft.com/office/drawing/2014/main" id="{470BDC70-414F-4B89-8F52-C5F1B9D85704}"/>
              </a:ext>
            </a:extLst>
          </p:cNvPr>
          <p:cNvSpPr txBox="1">
            <a:spLocks noChangeArrowheads="1"/>
          </p:cNvSpPr>
          <p:nvPr/>
        </p:nvSpPr>
        <p:spPr bwMode="auto">
          <a:xfrm>
            <a:off x="2936104" y="1431083"/>
            <a:ext cx="6032128" cy="1200329"/>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3600" b="1" dirty="0">
                <a:solidFill>
                  <a:srgbClr val="000A8B"/>
                </a:solidFill>
              </a:rPr>
              <a:t>Desarrollo de Proceso de Venta Masiva</a:t>
            </a:r>
          </a:p>
        </p:txBody>
      </p:sp>
      <p:pic>
        <p:nvPicPr>
          <p:cNvPr id="14" name="Imagen 13" descr="Imagen que contiene edificio, exterior, calle, casa&#10;&#10;Descripción generada automáticamente">
            <a:extLst>
              <a:ext uri="{FF2B5EF4-FFF2-40B4-BE49-F238E27FC236}">
                <a16:creationId xmlns:a16="http://schemas.microsoft.com/office/drawing/2014/main" id="{172E978F-81F2-424D-9203-DA7373E627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052" y="3241617"/>
            <a:ext cx="2330106" cy="1743075"/>
          </a:xfrm>
          <a:prstGeom prst="rect">
            <a:avLst/>
          </a:prstGeom>
        </p:spPr>
      </p:pic>
      <p:pic>
        <p:nvPicPr>
          <p:cNvPr id="16" name="Imagen 15" descr="Imagen que contiene texto&#10;&#10;Descripción generada automáticamente">
            <a:extLst>
              <a:ext uri="{FF2B5EF4-FFF2-40B4-BE49-F238E27FC236}">
                <a16:creationId xmlns:a16="http://schemas.microsoft.com/office/drawing/2014/main" id="{44309A14-0161-4DCF-8B34-E775B3464D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4668" y="3241617"/>
            <a:ext cx="2223485" cy="1743075"/>
          </a:xfrm>
          <a:prstGeom prst="rect">
            <a:avLst/>
          </a:prstGeom>
        </p:spPr>
      </p:pic>
      <p:pic>
        <p:nvPicPr>
          <p:cNvPr id="19" name="Imagen 18" descr="Imagen que contiene exterior, pasto, edificio, camioneta&#10;&#10;Descripción generada automáticamente">
            <a:extLst>
              <a:ext uri="{FF2B5EF4-FFF2-40B4-BE49-F238E27FC236}">
                <a16:creationId xmlns:a16="http://schemas.microsoft.com/office/drawing/2014/main" id="{935C3910-69B3-42C7-A26A-2AFE318EEF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7663" y="3241617"/>
            <a:ext cx="2223484" cy="1743075"/>
          </a:xfrm>
          <a:prstGeom prst="rect">
            <a:avLst/>
          </a:prstGeom>
        </p:spPr>
      </p:pic>
      <p:pic>
        <p:nvPicPr>
          <p:cNvPr id="21" name="Imagen 20" descr="Imagen que contiene exterior, edificio, casa, calle&#10;&#10;Descripción generada automáticamente">
            <a:extLst>
              <a:ext uri="{FF2B5EF4-FFF2-40B4-BE49-F238E27FC236}">
                <a16:creationId xmlns:a16="http://schemas.microsoft.com/office/drawing/2014/main" id="{0AC368B3-8F9E-483F-A08D-32A844C053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96722" y="3241617"/>
            <a:ext cx="2381250" cy="1743076"/>
          </a:xfrm>
          <a:prstGeom prst="rect">
            <a:avLst/>
          </a:prstGeom>
        </p:spPr>
      </p:pic>
    </p:spTree>
    <p:extLst>
      <p:ext uri="{BB962C8B-B14F-4D97-AF65-F5344CB8AC3E}">
        <p14:creationId xmlns:p14="http://schemas.microsoft.com/office/powerpoint/2010/main" val="33447902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A94B6-74D6-1D48-8327-BE5BF0F6A208}"/>
              </a:ext>
            </a:extLst>
          </p:cNvPr>
          <p:cNvSpPr>
            <a:spLocks noGrp="1"/>
          </p:cNvSpPr>
          <p:nvPr>
            <p:ph type="title"/>
          </p:nvPr>
        </p:nvSpPr>
        <p:spPr>
          <a:xfrm>
            <a:off x="8181171" y="2681103"/>
            <a:ext cx="3363974" cy="1495794"/>
          </a:xfrm>
          <a:solidFill>
            <a:schemeClr val="accent5">
              <a:lumMod val="50000"/>
            </a:schemeClr>
          </a:solidFill>
          <a:ln>
            <a:solidFill>
              <a:srgbClr val="FFFFFF"/>
            </a:solidFill>
          </a:ln>
        </p:spPr>
        <p:txBody>
          <a:bodyPr wrap="square">
            <a:normAutofit/>
          </a:bodyPr>
          <a:lstStyle/>
          <a:p>
            <a:r>
              <a:rPr lang="en-US" sz="2400" b="1" dirty="0">
                <a:solidFill>
                  <a:srgbClr val="FFFFFF"/>
                </a:solidFill>
              </a:rPr>
              <a:t>Principales Caracteristicas del Portafolio </a:t>
            </a:r>
          </a:p>
        </p:txBody>
      </p:sp>
      <p:graphicFrame>
        <p:nvGraphicFramePr>
          <p:cNvPr id="5" name="Content Placeholder 2">
            <a:extLst>
              <a:ext uri="{FF2B5EF4-FFF2-40B4-BE49-F238E27FC236}">
                <a16:creationId xmlns:a16="http://schemas.microsoft.com/office/drawing/2014/main" id="{3D6566F1-F07C-4BC6-9587-8377D4B8A01D}"/>
              </a:ext>
            </a:extLst>
          </p:cNvPr>
          <p:cNvGraphicFramePr>
            <a:graphicFrameLocks noGrp="1"/>
          </p:cNvGraphicFramePr>
          <p:nvPr>
            <p:ph idx="1"/>
          </p:nvPr>
        </p:nvGraphicFramePr>
        <p:xfrm>
          <a:off x="920750" y="965200"/>
          <a:ext cx="5651500" cy="4968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ángulo 5">
            <a:extLst>
              <a:ext uri="{FF2B5EF4-FFF2-40B4-BE49-F238E27FC236}">
                <a16:creationId xmlns:a16="http://schemas.microsoft.com/office/drawing/2014/main" id="{593A88DB-2692-4BF1-BA2D-2922247C73F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5537F468-ABA1-4C7F-9AD9-A2976967A79E}"/>
              </a:ext>
            </a:extLst>
          </p:cNvPr>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pic>
        <p:nvPicPr>
          <p:cNvPr id="8" name="Imagen 7">
            <a:extLst>
              <a:ext uri="{FF2B5EF4-FFF2-40B4-BE49-F238E27FC236}">
                <a16:creationId xmlns:a16="http://schemas.microsoft.com/office/drawing/2014/main" id="{9CA008DC-7BF7-40C5-811E-7D0E1BCCF8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9" name="Imagen 8">
            <a:extLst>
              <a:ext uri="{FF2B5EF4-FFF2-40B4-BE49-F238E27FC236}">
                <a16:creationId xmlns:a16="http://schemas.microsoft.com/office/drawing/2014/main" id="{65F35428-43AC-4295-AC1A-FD2AA2132D0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Tree>
    <p:extLst>
      <p:ext uri="{BB962C8B-B14F-4D97-AF65-F5344CB8AC3E}">
        <p14:creationId xmlns:p14="http://schemas.microsoft.com/office/powerpoint/2010/main" val="8062444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A9918044-A33D-41C5-8972-44A935D49500}"/>
              </a:ext>
            </a:extLst>
          </p:cNvPr>
          <p:cNvPicPr>
            <a:picLocks noChangeAspect="1"/>
          </p:cNvPicPr>
          <p:nvPr/>
        </p:nvPicPr>
        <p:blipFill rotWithShape="1">
          <a:blip r:embed="rId2"/>
          <a:srcRect l="12193" t="58797" r="81930" b="30868"/>
          <a:stretch/>
        </p:blipFill>
        <p:spPr>
          <a:xfrm>
            <a:off x="1544295" y="809991"/>
            <a:ext cx="1131609" cy="1118819"/>
          </a:xfrm>
          <a:prstGeom prst="rect">
            <a:avLst/>
          </a:prstGeom>
        </p:spPr>
      </p:pic>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36" name="Elipse 35">
            <a:extLst>
              <a:ext uri="{FF2B5EF4-FFF2-40B4-BE49-F238E27FC236}">
                <a16:creationId xmlns:a16="http://schemas.microsoft.com/office/drawing/2014/main" id="{7801D336-2598-492F-A62E-C35A39078BBC}"/>
              </a:ext>
            </a:extLst>
          </p:cNvPr>
          <p:cNvSpPr/>
          <p:nvPr/>
        </p:nvSpPr>
        <p:spPr>
          <a:xfrm>
            <a:off x="593887" y="1063855"/>
            <a:ext cx="555030" cy="53686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t>0</a:t>
            </a:r>
            <a:endParaRPr lang="es-CO" sz="3200" b="1" dirty="0"/>
          </a:p>
        </p:txBody>
      </p:sp>
      <p:sp>
        <p:nvSpPr>
          <p:cNvPr id="37" name="Rectángulo 36">
            <a:extLst>
              <a:ext uri="{FF2B5EF4-FFF2-40B4-BE49-F238E27FC236}">
                <a16:creationId xmlns:a16="http://schemas.microsoft.com/office/drawing/2014/main" id="{9EE2B1CA-F12A-43DB-8B60-6AF0B2932F9B}"/>
              </a:ext>
            </a:extLst>
          </p:cNvPr>
          <p:cNvSpPr/>
          <p:nvPr/>
        </p:nvSpPr>
        <p:spPr>
          <a:xfrm>
            <a:off x="1462849" y="2040325"/>
            <a:ext cx="988262" cy="461665"/>
          </a:xfrm>
          <a:prstGeom prst="rect">
            <a:avLst/>
          </a:prstGeom>
        </p:spPr>
        <p:txBody>
          <a:bodyPr wrap="square">
            <a:spAutoFit/>
          </a:bodyPr>
          <a:lstStyle/>
          <a:p>
            <a:pPr algn="ctr"/>
            <a:r>
              <a:rPr lang="es-ES" sz="1200" b="1" dirty="0">
                <a:solidFill>
                  <a:srgbClr val="4B4949"/>
                </a:solidFill>
              </a:rPr>
              <a:t>FASE </a:t>
            </a:r>
          </a:p>
          <a:p>
            <a:pPr algn="ctr"/>
            <a:r>
              <a:rPr lang="es-ES" sz="1200" b="1" dirty="0">
                <a:solidFill>
                  <a:srgbClr val="4B4949"/>
                </a:solidFill>
              </a:rPr>
              <a:t>PRELIMINAR</a:t>
            </a:r>
          </a:p>
        </p:txBody>
      </p:sp>
      <p:sp>
        <p:nvSpPr>
          <p:cNvPr id="64" name="Rectángulo: esquinas redondeadas 63">
            <a:extLst>
              <a:ext uri="{FF2B5EF4-FFF2-40B4-BE49-F238E27FC236}">
                <a16:creationId xmlns:a16="http://schemas.microsoft.com/office/drawing/2014/main" id="{47065120-6E92-4C31-9DE3-082B7E4F695B}"/>
              </a:ext>
            </a:extLst>
          </p:cNvPr>
          <p:cNvSpPr/>
          <p:nvPr/>
        </p:nvSpPr>
        <p:spPr>
          <a:xfrm>
            <a:off x="142697" y="2667557"/>
            <a:ext cx="2402761" cy="2746572"/>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85750" indent="-285750" algn="just">
              <a:buFont typeface="Wingdings" panose="05000000000000000000" pitchFamily="2" charset="2"/>
              <a:buChar char="q"/>
              <a:defRPr/>
            </a:pPr>
            <a:r>
              <a:rPr lang="es-CO" sz="1400" b="1" dirty="0">
                <a:solidFill>
                  <a:schemeClr val="bg1"/>
                </a:solidFill>
              </a:rPr>
              <a:t>Elaboración de pliegos de contratación de las tres fases del proyecto.</a:t>
            </a:r>
          </a:p>
          <a:p>
            <a:pPr marL="285750" indent="-285750" algn="just">
              <a:buFont typeface="Wingdings" panose="05000000000000000000" pitchFamily="2" charset="2"/>
              <a:buChar char="q"/>
              <a:defRPr/>
            </a:pPr>
            <a:r>
              <a:rPr lang="es-CO" sz="1400" b="1" dirty="0">
                <a:solidFill>
                  <a:schemeClr val="bg1"/>
                </a:solidFill>
              </a:rPr>
              <a:t>Estudio de mercado estructurador</a:t>
            </a:r>
          </a:p>
          <a:p>
            <a:pPr marL="285750" indent="-285750" algn="just">
              <a:buFont typeface="Wingdings" panose="05000000000000000000" pitchFamily="2" charset="2"/>
              <a:buChar char="q"/>
              <a:defRPr/>
            </a:pPr>
            <a:r>
              <a:rPr lang="es-CO" sz="1400" b="1" dirty="0">
                <a:solidFill>
                  <a:schemeClr val="bg1"/>
                </a:solidFill>
              </a:rPr>
              <a:t>Identificación variables para la venta masiva</a:t>
            </a:r>
          </a:p>
          <a:p>
            <a:pPr algn="just">
              <a:defRPr/>
            </a:pPr>
            <a:endParaRPr lang="es-CO" sz="1400" b="1" dirty="0">
              <a:solidFill>
                <a:schemeClr val="bg1"/>
              </a:solidFill>
            </a:endParaRPr>
          </a:p>
        </p:txBody>
      </p:sp>
      <p:grpSp>
        <p:nvGrpSpPr>
          <p:cNvPr id="67" name="Grupo 66">
            <a:extLst>
              <a:ext uri="{FF2B5EF4-FFF2-40B4-BE49-F238E27FC236}">
                <a16:creationId xmlns:a16="http://schemas.microsoft.com/office/drawing/2014/main" id="{FD297A65-1F44-4422-BE0B-EFD2999D82EF}"/>
              </a:ext>
            </a:extLst>
          </p:cNvPr>
          <p:cNvGrpSpPr/>
          <p:nvPr/>
        </p:nvGrpSpPr>
        <p:grpSpPr>
          <a:xfrm>
            <a:off x="401206" y="1926204"/>
            <a:ext cx="490879" cy="670959"/>
            <a:chOff x="265046" y="1924830"/>
            <a:chExt cx="559654" cy="877902"/>
          </a:xfrm>
        </p:grpSpPr>
        <p:pic>
          <p:nvPicPr>
            <p:cNvPr id="68" name="Imagen 67">
              <a:extLst>
                <a:ext uri="{FF2B5EF4-FFF2-40B4-BE49-F238E27FC236}">
                  <a16:creationId xmlns:a16="http://schemas.microsoft.com/office/drawing/2014/main" id="{A1D61A7C-BEDF-4039-B438-AD0C77E5BF1D}"/>
                </a:ext>
              </a:extLst>
            </p:cNvPr>
            <p:cNvPicPr>
              <a:picLocks noChangeAspect="1"/>
            </p:cNvPicPr>
            <p:nvPr/>
          </p:nvPicPr>
          <p:blipFill rotWithShape="1">
            <a:blip r:embed="rId5"/>
            <a:srcRect l="90436" t="50000" r="3790" b="38377"/>
            <a:stretch/>
          </p:blipFill>
          <p:spPr>
            <a:xfrm>
              <a:off x="265046" y="1924830"/>
              <a:ext cx="559654" cy="633474"/>
            </a:xfrm>
            <a:prstGeom prst="rect">
              <a:avLst/>
            </a:prstGeom>
          </p:spPr>
        </p:pic>
        <p:sp>
          <p:nvSpPr>
            <p:cNvPr id="73" name="Rectángulo 72">
              <a:extLst>
                <a:ext uri="{FF2B5EF4-FFF2-40B4-BE49-F238E27FC236}">
                  <a16:creationId xmlns:a16="http://schemas.microsoft.com/office/drawing/2014/main" id="{AA7E428B-BB2B-4BF9-9FFF-739CD70C5939}"/>
                </a:ext>
              </a:extLst>
            </p:cNvPr>
            <p:cNvSpPr/>
            <p:nvPr/>
          </p:nvSpPr>
          <p:spPr>
            <a:xfrm>
              <a:off x="429416" y="2460434"/>
              <a:ext cx="210612" cy="342298"/>
            </a:xfrm>
            <a:prstGeom prst="rect">
              <a:avLst/>
            </a:prstGeom>
          </p:spPr>
          <p:txBody>
            <a:bodyPr wrap="none">
              <a:spAutoFit/>
            </a:bodyPr>
            <a:lstStyle/>
            <a:p>
              <a:pPr algn="ctr"/>
              <a:endParaRPr lang="es-CO" sz="1100" b="1" dirty="0"/>
            </a:p>
          </p:txBody>
        </p:sp>
      </p:grpSp>
      <p:cxnSp>
        <p:nvCxnSpPr>
          <p:cNvPr id="76" name="Conector recto 75">
            <a:extLst>
              <a:ext uri="{FF2B5EF4-FFF2-40B4-BE49-F238E27FC236}">
                <a16:creationId xmlns:a16="http://schemas.microsoft.com/office/drawing/2014/main" id="{67D65DAA-D579-4310-99F2-16FEB9C3C1CB}"/>
              </a:ext>
            </a:extLst>
          </p:cNvPr>
          <p:cNvCxnSpPr>
            <a:cxnSpLocks/>
          </p:cNvCxnSpPr>
          <p:nvPr/>
        </p:nvCxnSpPr>
        <p:spPr>
          <a:xfrm>
            <a:off x="1161275" y="1926204"/>
            <a:ext cx="1209" cy="692092"/>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Conector recto 95">
            <a:extLst>
              <a:ext uri="{FF2B5EF4-FFF2-40B4-BE49-F238E27FC236}">
                <a16:creationId xmlns:a16="http://schemas.microsoft.com/office/drawing/2014/main" id="{B84DAA5A-4EED-472C-A20B-5DA682B69FBF}"/>
              </a:ext>
            </a:extLst>
          </p:cNvPr>
          <p:cNvCxnSpPr>
            <a:cxnSpLocks/>
          </p:cNvCxnSpPr>
          <p:nvPr/>
        </p:nvCxnSpPr>
        <p:spPr>
          <a:xfrm>
            <a:off x="2722540" y="1380798"/>
            <a:ext cx="0" cy="4437338"/>
          </a:xfrm>
          <a:prstGeom prst="line">
            <a:avLst/>
          </a:prstGeom>
        </p:spPr>
        <p:style>
          <a:lnRef idx="2">
            <a:schemeClr val="accent1"/>
          </a:lnRef>
          <a:fillRef idx="0">
            <a:schemeClr val="accent1"/>
          </a:fillRef>
          <a:effectRef idx="1">
            <a:schemeClr val="accent1"/>
          </a:effectRef>
          <a:fontRef idx="minor">
            <a:schemeClr val="tx1"/>
          </a:fontRef>
        </p:style>
      </p:cxnSp>
      <p:sp>
        <p:nvSpPr>
          <p:cNvPr id="98" name="Elipse 97">
            <a:extLst>
              <a:ext uri="{FF2B5EF4-FFF2-40B4-BE49-F238E27FC236}">
                <a16:creationId xmlns:a16="http://schemas.microsoft.com/office/drawing/2014/main" id="{5F85A2DA-864A-42D8-8F67-30C17956A0E2}"/>
              </a:ext>
            </a:extLst>
          </p:cNvPr>
          <p:cNvSpPr/>
          <p:nvPr/>
        </p:nvSpPr>
        <p:spPr>
          <a:xfrm>
            <a:off x="3421816" y="1069206"/>
            <a:ext cx="555030" cy="536860"/>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t>1</a:t>
            </a:r>
            <a:endParaRPr lang="es-CO" sz="3200" b="1" dirty="0"/>
          </a:p>
        </p:txBody>
      </p:sp>
      <p:sp>
        <p:nvSpPr>
          <p:cNvPr id="99" name="Rectángulo 98">
            <a:extLst>
              <a:ext uri="{FF2B5EF4-FFF2-40B4-BE49-F238E27FC236}">
                <a16:creationId xmlns:a16="http://schemas.microsoft.com/office/drawing/2014/main" id="{93736003-15A0-4019-A5DB-A12DECFA3841}"/>
              </a:ext>
            </a:extLst>
          </p:cNvPr>
          <p:cNvSpPr/>
          <p:nvPr/>
        </p:nvSpPr>
        <p:spPr>
          <a:xfrm>
            <a:off x="4424000" y="2044797"/>
            <a:ext cx="1230842" cy="461665"/>
          </a:xfrm>
          <a:prstGeom prst="rect">
            <a:avLst/>
          </a:prstGeom>
        </p:spPr>
        <p:txBody>
          <a:bodyPr wrap="square">
            <a:spAutoFit/>
          </a:bodyPr>
          <a:lstStyle/>
          <a:p>
            <a:pPr algn="ctr"/>
            <a:r>
              <a:rPr lang="es-ES" sz="1200" b="1" dirty="0">
                <a:solidFill>
                  <a:srgbClr val="4B4949"/>
                </a:solidFill>
              </a:rPr>
              <a:t>ALISTAMIENTO INMUEBLES</a:t>
            </a:r>
          </a:p>
        </p:txBody>
      </p:sp>
      <p:sp>
        <p:nvSpPr>
          <p:cNvPr id="100" name="Rectángulo: esquinas redondeadas 99">
            <a:extLst>
              <a:ext uri="{FF2B5EF4-FFF2-40B4-BE49-F238E27FC236}">
                <a16:creationId xmlns:a16="http://schemas.microsoft.com/office/drawing/2014/main" id="{380E20E7-5527-4053-9A72-5D697C42B0E0}"/>
              </a:ext>
            </a:extLst>
          </p:cNvPr>
          <p:cNvSpPr/>
          <p:nvPr/>
        </p:nvSpPr>
        <p:spPr>
          <a:xfrm>
            <a:off x="2948138" y="2666693"/>
            <a:ext cx="2688326" cy="2760489"/>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85750" indent="-285750" algn="just">
              <a:buFont typeface="Wingdings" panose="05000000000000000000" pitchFamily="2" charset="2"/>
              <a:buChar char="q"/>
              <a:defRPr/>
            </a:pPr>
            <a:r>
              <a:rPr lang="es-ES" sz="1400" b="1" dirty="0">
                <a:solidFill>
                  <a:schemeClr val="bg1"/>
                </a:solidFill>
              </a:rPr>
              <a:t>Alistamiento jurídico 7500 FMI. Revisión de certificados de tradición y libertad.</a:t>
            </a:r>
          </a:p>
          <a:p>
            <a:pPr marL="285750" indent="-285750" algn="just">
              <a:buFont typeface="Wingdings" panose="05000000000000000000" pitchFamily="2" charset="2"/>
              <a:buChar char="q"/>
              <a:defRPr/>
            </a:pPr>
            <a:r>
              <a:rPr lang="es-ES" sz="1400" b="1" dirty="0">
                <a:solidFill>
                  <a:schemeClr val="bg1"/>
                </a:solidFill>
              </a:rPr>
              <a:t>Realización de mas de 6.000 avalos Comerciales </a:t>
            </a:r>
          </a:p>
          <a:p>
            <a:pPr algn="just">
              <a:defRPr/>
            </a:pPr>
            <a:endParaRPr lang="es-ES" sz="1400" b="1" dirty="0">
              <a:solidFill>
                <a:schemeClr val="bg1"/>
              </a:solidFill>
            </a:endParaRPr>
          </a:p>
          <a:p>
            <a:pPr marL="285750" indent="-285750" algn="just">
              <a:buFont typeface="Wingdings" panose="05000000000000000000" pitchFamily="2" charset="2"/>
              <a:buChar char="q"/>
              <a:defRPr/>
            </a:pPr>
            <a:r>
              <a:rPr lang="es-ES" sz="1400" b="1" dirty="0">
                <a:solidFill>
                  <a:schemeClr val="bg1"/>
                </a:solidFill>
              </a:rPr>
              <a:t>Auditoria de avalúos </a:t>
            </a:r>
          </a:p>
          <a:p>
            <a:pPr algn="just">
              <a:defRPr/>
            </a:pPr>
            <a:endParaRPr lang="es-ES" sz="1400" b="1" dirty="0">
              <a:solidFill>
                <a:schemeClr val="bg1"/>
              </a:solidFill>
            </a:endParaRPr>
          </a:p>
          <a:p>
            <a:pPr marL="285750" indent="-285750" algn="just">
              <a:buFont typeface="Wingdings" panose="05000000000000000000" pitchFamily="2" charset="2"/>
              <a:buChar char="q"/>
              <a:defRPr/>
            </a:pPr>
            <a:r>
              <a:rPr lang="es-ES" sz="1400" b="1" dirty="0">
                <a:solidFill>
                  <a:schemeClr val="bg1"/>
                </a:solidFill>
              </a:rPr>
              <a:t>Investigación y pago de pasivos. </a:t>
            </a:r>
          </a:p>
        </p:txBody>
      </p:sp>
      <p:grpSp>
        <p:nvGrpSpPr>
          <p:cNvPr id="101" name="Grupo 100">
            <a:extLst>
              <a:ext uri="{FF2B5EF4-FFF2-40B4-BE49-F238E27FC236}">
                <a16:creationId xmlns:a16="http://schemas.microsoft.com/office/drawing/2014/main" id="{3BCA2E40-D1C8-4F5D-839B-62A0BE3246D8}"/>
              </a:ext>
            </a:extLst>
          </p:cNvPr>
          <p:cNvGrpSpPr/>
          <p:nvPr/>
        </p:nvGrpSpPr>
        <p:grpSpPr>
          <a:xfrm>
            <a:off x="3798175" y="1894439"/>
            <a:ext cx="490878" cy="670959"/>
            <a:chOff x="265046" y="1924830"/>
            <a:chExt cx="559654" cy="877902"/>
          </a:xfrm>
        </p:grpSpPr>
        <p:pic>
          <p:nvPicPr>
            <p:cNvPr id="104" name="Imagen 103">
              <a:extLst>
                <a:ext uri="{FF2B5EF4-FFF2-40B4-BE49-F238E27FC236}">
                  <a16:creationId xmlns:a16="http://schemas.microsoft.com/office/drawing/2014/main" id="{46CE8BF1-AF6A-4458-BB87-91D8813A1977}"/>
                </a:ext>
              </a:extLst>
            </p:cNvPr>
            <p:cNvPicPr>
              <a:picLocks noChangeAspect="1"/>
            </p:cNvPicPr>
            <p:nvPr/>
          </p:nvPicPr>
          <p:blipFill rotWithShape="1">
            <a:blip r:embed="rId5"/>
            <a:srcRect l="90436" t="50000" r="3790" b="38377"/>
            <a:stretch/>
          </p:blipFill>
          <p:spPr>
            <a:xfrm>
              <a:off x="265046" y="1924830"/>
              <a:ext cx="559654" cy="633474"/>
            </a:xfrm>
            <a:prstGeom prst="rect">
              <a:avLst/>
            </a:prstGeom>
          </p:spPr>
        </p:pic>
        <p:sp>
          <p:nvSpPr>
            <p:cNvPr id="108" name="Rectángulo 107">
              <a:extLst>
                <a:ext uri="{FF2B5EF4-FFF2-40B4-BE49-F238E27FC236}">
                  <a16:creationId xmlns:a16="http://schemas.microsoft.com/office/drawing/2014/main" id="{B437A679-0F19-4E23-95C8-06EDCA64F040}"/>
                </a:ext>
              </a:extLst>
            </p:cNvPr>
            <p:cNvSpPr/>
            <p:nvPr/>
          </p:nvSpPr>
          <p:spPr>
            <a:xfrm>
              <a:off x="429417" y="2460434"/>
              <a:ext cx="210612" cy="342298"/>
            </a:xfrm>
            <a:prstGeom prst="rect">
              <a:avLst/>
            </a:prstGeom>
          </p:spPr>
          <p:txBody>
            <a:bodyPr wrap="none">
              <a:spAutoFit/>
            </a:bodyPr>
            <a:lstStyle/>
            <a:p>
              <a:pPr algn="ctr"/>
              <a:endParaRPr lang="es-CO" sz="1100" b="1" dirty="0"/>
            </a:p>
          </p:txBody>
        </p:sp>
      </p:grpSp>
      <p:cxnSp>
        <p:nvCxnSpPr>
          <p:cNvPr id="109" name="Conector recto 108">
            <a:extLst>
              <a:ext uri="{FF2B5EF4-FFF2-40B4-BE49-F238E27FC236}">
                <a16:creationId xmlns:a16="http://schemas.microsoft.com/office/drawing/2014/main" id="{BE941F4B-4B0F-4E4B-8967-636A97B59606}"/>
              </a:ext>
            </a:extLst>
          </p:cNvPr>
          <p:cNvCxnSpPr>
            <a:cxnSpLocks/>
          </p:cNvCxnSpPr>
          <p:nvPr/>
        </p:nvCxnSpPr>
        <p:spPr>
          <a:xfrm>
            <a:off x="4446855" y="1972529"/>
            <a:ext cx="1209" cy="692092"/>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Conector recto 110">
            <a:extLst>
              <a:ext uri="{FF2B5EF4-FFF2-40B4-BE49-F238E27FC236}">
                <a16:creationId xmlns:a16="http://schemas.microsoft.com/office/drawing/2014/main" id="{7E82BCF2-C52C-4AD8-9A89-84A7D17AE884}"/>
              </a:ext>
            </a:extLst>
          </p:cNvPr>
          <p:cNvCxnSpPr>
            <a:cxnSpLocks/>
          </p:cNvCxnSpPr>
          <p:nvPr/>
        </p:nvCxnSpPr>
        <p:spPr>
          <a:xfrm>
            <a:off x="6353519" y="1231306"/>
            <a:ext cx="0" cy="4417290"/>
          </a:xfrm>
          <a:prstGeom prst="line">
            <a:avLst/>
          </a:prstGeom>
        </p:spPr>
        <p:style>
          <a:lnRef idx="2">
            <a:schemeClr val="accent1"/>
          </a:lnRef>
          <a:fillRef idx="0">
            <a:schemeClr val="accent1"/>
          </a:fillRef>
          <a:effectRef idx="1">
            <a:schemeClr val="accent1"/>
          </a:effectRef>
          <a:fontRef idx="minor">
            <a:schemeClr val="tx1"/>
          </a:fontRef>
        </p:style>
      </p:cxnSp>
      <p:sp>
        <p:nvSpPr>
          <p:cNvPr id="113" name="Elipse 112">
            <a:extLst>
              <a:ext uri="{FF2B5EF4-FFF2-40B4-BE49-F238E27FC236}">
                <a16:creationId xmlns:a16="http://schemas.microsoft.com/office/drawing/2014/main" id="{FCD0BE11-39CF-4B59-856D-16062348EA39}"/>
              </a:ext>
            </a:extLst>
          </p:cNvPr>
          <p:cNvSpPr/>
          <p:nvPr/>
        </p:nvSpPr>
        <p:spPr>
          <a:xfrm>
            <a:off x="6353519" y="1089254"/>
            <a:ext cx="555030" cy="536860"/>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t>2</a:t>
            </a:r>
            <a:endParaRPr lang="es-CO" sz="3200" b="1" dirty="0"/>
          </a:p>
        </p:txBody>
      </p:sp>
      <p:sp>
        <p:nvSpPr>
          <p:cNvPr id="114" name="Rectángulo 113">
            <a:extLst>
              <a:ext uri="{FF2B5EF4-FFF2-40B4-BE49-F238E27FC236}">
                <a16:creationId xmlns:a16="http://schemas.microsoft.com/office/drawing/2014/main" id="{5499D219-F583-4B5E-B812-7DE30C228F8E}"/>
              </a:ext>
            </a:extLst>
          </p:cNvPr>
          <p:cNvSpPr/>
          <p:nvPr/>
        </p:nvSpPr>
        <p:spPr>
          <a:xfrm>
            <a:off x="7355702" y="2064845"/>
            <a:ext cx="1385681" cy="461665"/>
          </a:xfrm>
          <a:prstGeom prst="rect">
            <a:avLst/>
          </a:prstGeom>
        </p:spPr>
        <p:txBody>
          <a:bodyPr wrap="square">
            <a:spAutoFit/>
          </a:bodyPr>
          <a:lstStyle/>
          <a:p>
            <a:pPr algn="ctr"/>
            <a:r>
              <a:rPr lang="es-ES" sz="1200" b="1" dirty="0">
                <a:solidFill>
                  <a:srgbClr val="4B4949"/>
                </a:solidFill>
              </a:rPr>
              <a:t>ESTRUCTURACIÓN VENTA</a:t>
            </a:r>
          </a:p>
        </p:txBody>
      </p:sp>
      <p:sp>
        <p:nvSpPr>
          <p:cNvPr id="115" name="Rectángulo: esquinas redondeadas 114">
            <a:extLst>
              <a:ext uri="{FF2B5EF4-FFF2-40B4-BE49-F238E27FC236}">
                <a16:creationId xmlns:a16="http://schemas.microsoft.com/office/drawing/2014/main" id="{A1231B8A-8D38-4E7F-9FC3-A7B5964C4766}"/>
              </a:ext>
            </a:extLst>
          </p:cNvPr>
          <p:cNvSpPr/>
          <p:nvPr/>
        </p:nvSpPr>
        <p:spPr>
          <a:xfrm>
            <a:off x="6560496" y="2639355"/>
            <a:ext cx="2557879" cy="2787828"/>
          </a:xfrm>
          <a:prstGeom prst="round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85750" indent="-285750" algn="just">
              <a:buFont typeface="Wingdings" panose="05000000000000000000" pitchFamily="2" charset="2"/>
              <a:buChar char="q"/>
              <a:defRPr/>
            </a:pPr>
            <a:r>
              <a:rPr lang="es-ES" sz="1400" b="1" dirty="0">
                <a:solidFill>
                  <a:schemeClr val="bg1"/>
                </a:solidFill>
              </a:rPr>
              <a:t>Cuarto de datos</a:t>
            </a:r>
          </a:p>
          <a:p>
            <a:pPr marL="285750" indent="-285750" algn="just">
              <a:buFont typeface="Wingdings" panose="05000000000000000000" pitchFamily="2" charset="2"/>
              <a:buChar char="q"/>
              <a:defRPr/>
            </a:pPr>
            <a:r>
              <a:rPr lang="es-ES" sz="1400" b="1" dirty="0">
                <a:solidFill>
                  <a:schemeClr val="bg1"/>
                </a:solidFill>
              </a:rPr>
              <a:t>Definición del precio de venta mínimo de los inmuebles. </a:t>
            </a:r>
          </a:p>
          <a:p>
            <a:pPr marL="285750" indent="-285750" algn="just">
              <a:buFont typeface="Wingdings" panose="05000000000000000000" pitchFamily="2" charset="2"/>
              <a:buChar char="q"/>
              <a:defRPr/>
            </a:pPr>
            <a:r>
              <a:rPr lang="es-ES" sz="1400" b="1" dirty="0">
                <a:solidFill>
                  <a:schemeClr val="bg1"/>
                </a:solidFill>
              </a:rPr>
              <a:t>Promoción del paquete a nivel  nacional e internacional</a:t>
            </a:r>
          </a:p>
          <a:p>
            <a:pPr marL="285750" indent="-285750" algn="just">
              <a:buFont typeface="Wingdings" panose="05000000000000000000" pitchFamily="2" charset="2"/>
              <a:buChar char="q"/>
              <a:defRPr/>
            </a:pPr>
            <a:r>
              <a:rPr lang="es-ES" sz="1400" b="1" dirty="0">
                <a:solidFill>
                  <a:schemeClr val="bg1"/>
                </a:solidFill>
              </a:rPr>
              <a:t>Estructura Global del cuaderno de ventas.</a:t>
            </a:r>
          </a:p>
          <a:p>
            <a:pPr marL="285750" indent="-285750" algn="just">
              <a:buFont typeface="Wingdings" panose="05000000000000000000" pitchFamily="2" charset="2"/>
              <a:buChar char="q"/>
              <a:defRPr/>
            </a:pPr>
            <a:r>
              <a:rPr lang="es-ES" sz="1400" b="1" dirty="0">
                <a:solidFill>
                  <a:schemeClr val="bg1"/>
                </a:solidFill>
              </a:rPr>
              <a:t>Subasta de los inmuebles.</a:t>
            </a:r>
          </a:p>
        </p:txBody>
      </p:sp>
      <p:grpSp>
        <p:nvGrpSpPr>
          <p:cNvPr id="116" name="Grupo 115">
            <a:extLst>
              <a:ext uri="{FF2B5EF4-FFF2-40B4-BE49-F238E27FC236}">
                <a16:creationId xmlns:a16="http://schemas.microsoft.com/office/drawing/2014/main" id="{07F4C530-C0C7-4252-824D-CDD300738307}"/>
              </a:ext>
            </a:extLst>
          </p:cNvPr>
          <p:cNvGrpSpPr/>
          <p:nvPr/>
        </p:nvGrpSpPr>
        <p:grpSpPr>
          <a:xfrm>
            <a:off x="6729878" y="1914487"/>
            <a:ext cx="490879" cy="670959"/>
            <a:chOff x="265046" y="1924830"/>
            <a:chExt cx="559654" cy="877902"/>
          </a:xfrm>
        </p:grpSpPr>
        <p:pic>
          <p:nvPicPr>
            <p:cNvPr id="117" name="Imagen 116">
              <a:extLst>
                <a:ext uri="{FF2B5EF4-FFF2-40B4-BE49-F238E27FC236}">
                  <a16:creationId xmlns:a16="http://schemas.microsoft.com/office/drawing/2014/main" id="{8C9483E1-CAA1-4795-B79B-65F95B8165DD}"/>
                </a:ext>
              </a:extLst>
            </p:cNvPr>
            <p:cNvPicPr>
              <a:picLocks noChangeAspect="1"/>
            </p:cNvPicPr>
            <p:nvPr/>
          </p:nvPicPr>
          <p:blipFill rotWithShape="1">
            <a:blip r:embed="rId5"/>
            <a:srcRect l="90436" t="50000" r="3790" b="38377"/>
            <a:stretch/>
          </p:blipFill>
          <p:spPr>
            <a:xfrm>
              <a:off x="265046" y="1924830"/>
              <a:ext cx="559654" cy="633474"/>
            </a:xfrm>
            <a:prstGeom prst="rect">
              <a:avLst/>
            </a:prstGeom>
          </p:spPr>
        </p:pic>
        <p:sp>
          <p:nvSpPr>
            <p:cNvPr id="118" name="Rectángulo 117">
              <a:extLst>
                <a:ext uri="{FF2B5EF4-FFF2-40B4-BE49-F238E27FC236}">
                  <a16:creationId xmlns:a16="http://schemas.microsoft.com/office/drawing/2014/main" id="{BCAA593B-E11A-4069-9536-8D46B21EB072}"/>
                </a:ext>
              </a:extLst>
            </p:cNvPr>
            <p:cNvSpPr/>
            <p:nvPr/>
          </p:nvSpPr>
          <p:spPr>
            <a:xfrm>
              <a:off x="429418" y="2460434"/>
              <a:ext cx="210612" cy="342298"/>
            </a:xfrm>
            <a:prstGeom prst="rect">
              <a:avLst/>
            </a:prstGeom>
          </p:spPr>
          <p:txBody>
            <a:bodyPr wrap="none">
              <a:spAutoFit/>
            </a:bodyPr>
            <a:lstStyle/>
            <a:p>
              <a:pPr algn="ctr"/>
              <a:endParaRPr lang="es-CO" sz="1100" b="1" dirty="0"/>
            </a:p>
          </p:txBody>
        </p:sp>
      </p:grpSp>
      <p:cxnSp>
        <p:nvCxnSpPr>
          <p:cNvPr id="119" name="Conector recto 118">
            <a:extLst>
              <a:ext uri="{FF2B5EF4-FFF2-40B4-BE49-F238E27FC236}">
                <a16:creationId xmlns:a16="http://schemas.microsoft.com/office/drawing/2014/main" id="{01F521DC-15C6-43E4-A001-01555574FFA8}"/>
              </a:ext>
            </a:extLst>
          </p:cNvPr>
          <p:cNvCxnSpPr>
            <a:cxnSpLocks/>
          </p:cNvCxnSpPr>
          <p:nvPr/>
        </p:nvCxnSpPr>
        <p:spPr>
          <a:xfrm>
            <a:off x="7378102" y="1926856"/>
            <a:ext cx="1209" cy="692092"/>
          </a:xfrm>
          <a:prstGeom prst="line">
            <a:avLst/>
          </a:prstGeom>
        </p:spPr>
        <p:style>
          <a:lnRef idx="2">
            <a:schemeClr val="accent1"/>
          </a:lnRef>
          <a:fillRef idx="0">
            <a:schemeClr val="accent1"/>
          </a:fillRef>
          <a:effectRef idx="1">
            <a:schemeClr val="accent1"/>
          </a:effectRef>
          <a:fontRef idx="minor">
            <a:schemeClr val="tx1"/>
          </a:fontRef>
        </p:style>
      </p:cxnSp>
      <p:cxnSp>
        <p:nvCxnSpPr>
          <p:cNvPr id="120" name="Conector recto 119">
            <a:extLst>
              <a:ext uri="{FF2B5EF4-FFF2-40B4-BE49-F238E27FC236}">
                <a16:creationId xmlns:a16="http://schemas.microsoft.com/office/drawing/2014/main" id="{4ACB57FD-6EFC-47DB-B7C0-36C389CE97FD}"/>
              </a:ext>
            </a:extLst>
          </p:cNvPr>
          <p:cNvCxnSpPr>
            <a:cxnSpLocks/>
          </p:cNvCxnSpPr>
          <p:nvPr/>
        </p:nvCxnSpPr>
        <p:spPr>
          <a:xfrm>
            <a:off x="9346761" y="1189234"/>
            <a:ext cx="0" cy="4405573"/>
          </a:xfrm>
          <a:prstGeom prst="line">
            <a:avLst/>
          </a:prstGeom>
        </p:spPr>
        <p:style>
          <a:lnRef idx="2">
            <a:schemeClr val="accent1"/>
          </a:lnRef>
          <a:fillRef idx="0">
            <a:schemeClr val="accent1"/>
          </a:fillRef>
          <a:effectRef idx="1">
            <a:schemeClr val="accent1"/>
          </a:effectRef>
          <a:fontRef idx="minor">
            <a:schemeClr val="tx1"/>
          </a:fontRef>
        </p:style>
      </p:cxnSp>
      <p:sp>
        <p:nvSpPr>
          <p:cNvPr id="122" name="Elipse 121">
            <a:extLst>
              <a:ext uri="{FF2B5EF4-FFF2-40B4-BE49-F238E27FC236}">
                <a16:creationId xmlns:a16="http://schemas.microsoft.com/office/drawing/2014/main" id="{9388F1FB-1128-45F1-8D52-4A8D5832372F}"/>
              </a:ext>
            </a:extLst>
          </p:cNvPr>
          <p:cNvSpPr/>
          <p:nvPr/>
        </p:nvSpPr>
        <p:spPr>
          <a:xfrm>
            <a:off x="9674625" y="1168732"/>
            <a:ext cx="555030" cy="536860"/>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t>3</a:t>
            </a:r>
            <a:endParaRPr lang="es-CO" sz="3200" b="1" dirty="0"/>
          </a:p>
        </p:txBody>
      </p:sp>
      <p:sp>
        <p:nvSpPr>
          <p:cNvPr id="123" name="Rectángulo 122">
            <a:extLst>
              <a:ext uri="{FF2B5EF4-FFF2-40B4-BE49-F238E27FC236}">
                <a16:creationId xmlns:a16="http://schemas.microsoft.com/office/drawing/2014/main" id="{5068E410-8D9C-4447-B561-1BCF1266AA8E}"/>
              </a:ext>
            </a:extLst>
          </p:cNvPr>
          <p:cNvSpPr/>
          <p:nvPr/>
        </p:nvSpPr>
        <p:spPr>
          <a:xfrm>
            <a:off x="10631711" y="2019050"/>
            <a:ext cx="1230842" cy="461665"/>
          </a:xfrm>
          <a:prstGeom prst="rect">
            <a:avLst/>
          </a:prstGeom>
        </p:spPr>
        <p:txBody>
          <a:bodyPr wrap="square">
            <a:spAutoFit/>
          </a:bodyPr>
          <a:lstStyle/>
          <a:p>
            <a:pPr algn="ctr"/>
            <a:r>
              <a:rPr lang="es-ES" sz="1200" b="1" dirty="0">
                <a:solidFill>
                  <a:srgbClr val="4B4949"/>
                </a:solidFill>
              </a:rPr>
              <a:t>TRASPASO INMUEBLES</a:t>
            </a:r>
          </a:p>
        </p:txBody>
      </p:sp>
      <p:sp>
        <p:nvSpPr>
          <p:cNvPr id="124" name="Rectángulo: esquinas redondeadas 123">
            <a:extLst>
              <a:ext uri="{FF2B5EF4-FFF2-40B4-BE49-F238E27FC236}">
                <a16:creationId xmlns:a16="http://schemas.microsoft.com/office/drawing/2014/main" id="{53351C83-E098-4E3C-A6DB-2D5AF08645A2}"/>
              </a:ext>
            </a:extLst>
          </p:cNvPr>
          <p:cNvSpPr/>
          <p:nvPr/>
        </p:nvSpPr>
        <p:spPr>
          <a:xfrm>
            <a:off x="9421832" y="2565398"/>
            <a:ext cx="2402761" cy="2848731"/>
          </a:xfrm>
          <a:prstGeom prst="roundRect">
            <a:avLst/>
          </a:prstGeom>
          <a:ln/>
        </p:spPr>
        <p:style>
          <a:lnRef idx="2">
            <a:schemeClr val="dk1"/>
          </a:lnRef>
          <a:fillRef idx="1">
            <a:schemeClr val="lt1"/>
          </a:fillRef>
          <a:effectRef idx="0">
            <a:schemeClr val="dk1"/>
          </a:effectRef>
          <a:fontRef idx="minor">
            <a:schemeClr val="dk1"/>
          </a:fontRef>
        </p:style>
        <p:txBody>
          <a:bodyPr anchor="ctr"/>
          <a:lstStyle>
            <a:defPPr>
              <a:defRPr lang="es-E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85750" indent="-285750" algn="just">
              <a:buFont typeface="Wingdings" panose="05000000000000000000" pitchFamily="2" charset="2"/>
              <a:buChar char="q"/>
              <a:defRPr/>
            </a:pPr>
            <a:r>
              <a:rPr lang="es-ES" sz="1400" b="1" dirty="0">
                <a:solidFill>
                  <a:schemeClr val="tx1"/>
                </a:solidFill>
              </a:rPr>
              <a:t>Entrega y cargue de Certificado de Tradición y Libertad con venta inscrita.</a:t>
            </a:r>
          </a:p>
        </p:txBody>
      </p:sp>
      <p:grpSp>
        <p:nvGrpSpPr>
          <p:cNvPr id="125" name="Grupo 124">
            <a:extLst>
              <a:ext uri="{FF2B5EF4-FFF2-40B4-BE49-F238E27FC236}">
                <a16:creationId xmlns:a16="http://schemas.microsoft.com/office/drawing/2014/main" id="{F0C92B02-1E01-4D6C-8C77-DDE433ABBBF0}"/>
              </a:ext>
            </a:extLst>
          </p:cNvPr>
          <p:cNvGrpSpPr/>
          <p:nvPr/>
        </p:nvGrpSpPr>
        <p:grpSpPr>
          <a:xfrm>
            <a:off x="9906734" y="2028759"/>
            <a:ext cx="490878" cy="670959"/>
            <a:chOff x="265046" y="1924830"/>
            <a:chExt cx="559654" cy="877902"/>
          </a:xfrm>
        </p:grpSpPr>
        <p:pic>
          <p:nvPicPr>
            <p:cNvPr id="126" name="Imagen 125">
              <a:extLst>
                <a:ext uri="{FF2B5EF4-FFF2-40B4-BE49-F238E27FC236}">
                  <a16:creationId xmlns:a16="http://schemas.microsoft.com/office/drawing/2014/main" id="{D92383B4-F0D0-46EF-8144-D232740451D5}"/>
                </a:ext>
              </a:extLst>
            </p:cNvPr>
            <p:cNvPicPr>
              <a:picLocks noChangeAspect="1"/>
            </p:cNvPicPr>
            <p:nvPr/>
          </p:nvPicPr>
          <p:blipFill rotWithShape="1">
            <a:blip r:embed="rId5"/>
            <a:srcRect l="90436" t="50000" r="3790" b="38377"/>
            <a:stretch/>
          </p:blipFill>
          <p:spPr>
            <a:xfrm>
              <a:off x="265046" y="1924830"/>
              <a:ext cx="559654" cy="633474"/>
            </a:xfrm>
            <a:prstGeom prst="rect">
              <a:avLst/>
            </a:prstGeom>
          </p:spPr>
        </p:pic>
        <p:sp>
          <p:nvSpPr>
            <p:cNvPr id="127" name="Rectángulo 126">
              <a:extLst>
                <a:ext uri="{FF2B5EF4-FFF2-40B4-BE49-F238E27FC236}">
                  <a16:creationId xmlns:a16="http://schemas.microsoft.com/office/drawing/2014/main" id="{26E55221-47F6-48BC-B759-3B0B4E298947}"/>
                </a:ext>
              </a:extLst>
            </p:cNvPr>
            <p:cNvSpPr/>
            <p:nvPr/>
          </p:nvSpPr>
          <p:spPr>
            <a:xfrm>
              <a:off x="429419" y="2460434"/>
              <a:ext cx="210612" cy="342298"/>
            </a:xfrm>
            <a:prstGeom prst="rect">
              <a:avLst/>
            </a:prstGeom>
          </p:spPr>
          <p:txBody>
            <a:bodyPr wrap="none">
              <a:spAutoFit/>
            </a:bodyPr>
            <a:lstStyle/>
            <a:p>
              <a:pPr algn="ctr"/>
              <a:endParaRPr lang="es-CO" sz="1100" b="1" dirty="0"/>
            </a:p>
          </p:txBody>
        </p:sp>
      </p:grpSp>
      <p:cxnSp>
        <p:nvCxnSpPr>
          <p:cNvPr id="128" name="Conector recto 127">
            <a:extLst>
              <a:ext uri="{FF2B5EF4-FFF2-40B4-BE49-F238E27FC236}">
                <a16:creationId xmlns:a16="http://schemas.microsoft.com/office/drawing/2014/main" id="{F267139C-5810-4204-9E7C-8A2534899CAD}"/>
              </a:ext>
            </a:extLst>
          </p:cNvPr>
          <p:cNvCxnSpPr>
            <a:cxnSpLocks/>
          </p:cNvCxnSpPr>
          <p:nvPr/>
        </p:nvCxnSpPr>
        <p:spPr>
          <a:xfrm>
            <a:off x="10610715" y="1975465"/>
            <a:ext cx="0" cy="505250"/>
          </a:xfrm>
          <a:prstGeom prst="line">
            <a:avLst/>
          </a:prstGeom>
        </p:spPr>
        <p:style>
          <a:lnRef idx="2">
            <a:schemeClr val="accent1"/>
          </a:lnRef>
          <a:fillRef idx="0">
            <a:schemeClr val="accent1"/>
          </a:fillRef>
          <a:effectRef idx="1">
            <a:schemeClr val="accent1"/>
          </a:effectRef>
          <a:fontRef idx="minor">
            <a:schemeClr val="tx1"/>
          </a:fontRef>
        </p:style>
      </p:cxnSp>
      <p:sp>
        <p:nvSpPr>
          <p:cNvPr id="15" name="Flecha: a la izquierda y derecha 14">
            <a:extLst>
              <a:ext uri="{FF2B5EF4-FFF2-40B4-BE49-F238E27FC236}">
                <a16:creationId xmlns:a16="http://schemas.microsoft.com/office/drawing/2014/main" id="{88538469-CBF4-41B8-8A77-119AF8CC6EEC}"/>
              </a:ext>
            </a:extLst>
          </p:cNvPr>
          <p:cNvSpPr/>
          <p:nvPr/>
        </p:nvSpPr>
        <p:spPr>
          <a:xfrm>
            <a:off x="8958914" y="6159888"/>
            <a:ext cx="3176446" cy="386555"/>
          </a:xfrm>
          <a:prstGeom prst="leftRightArrow">
            <a:avLst/>
          </a:prstGeom>
          <a:no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just">
              <a:defRPr/>
            </a:pPr>
            <a:r>
              <a:rPr lang="es-CO" sz="1100" dirty="0">
                <a:solidFill>
                  <a:schemeClr val="tx1"/>
                </a:solidFill>
              </a:rPr>
              <a:t>Capacitación y transferencia de conocimiento. </a:t>
            </a:r>
          </a:p>
        </p:txBody>
      </p:sp>
      <p:pic>
        <p:nvPicPr>
          <p:cNvPr id="129" name="Imagen 128">
            <a:hlinkClick r:id="" action="ppaction://noaction"/>
            <a:extLst>
              <a:ext uri="{FF2B5EF4-FFF2-40B4-BE49-F238E27FC236}">
                <a16:creationId xmlns:a16="http://schemas.microsoft.com/office/drawing/2014/main" id="{9E66B183-704F-4E19-A955-6FC7B1BEC574}"/>
              </a:ext>
            </a:extLst>
          </p:cNvPr>
          <p:cNvPicPr>
            <a:picLocks noChangeAspect="1"/>
          </p:cNvPicPr>
          <p:nvPr/>
        </p:nvPicPr>
        <p:blipFill rotWithShape="1">
          <a:blip r:embed="rId6"/>
          <a:srcRect l="2781" t="38876" r="91873" b="50000"/>
          <a:stretch/>
        </p:blipFill>
        <p:spPr>
          <a:xfrm>
            <a:off x="4624962" y="974817"/>
            <a:ext cx="956437" cy="1118803"/>
          </a:xfrm>
          <a:prstGeom prst="rect">
            <a:avLst/>
          </a:prstGeom>
        </p:spPr>
      </p:pic>
      <p:pic>
        <p:nvPicPr>
          <p:cNvPr id="130" name="Imagen 129">
            <a:hlinkClick r:id="" action="ppaction://noaction"/>
            <a:extLst>
              <a:ext uri="{FF2B5EF4-FFF2-40B4-BE49-F238E27FC236}">
                <a16:creationId xmlns:a16="http://schemas.microsoft.com/office/drawing/2014/main" id="{9E2D3C42-0A97-4704-8295-E38027C445CD}"/>
              </a:ext>
            </a:extLst>
          </p:cNvPr>
          <p:cNvPicPr>
            <a:picLocks noChangeAspect="1"/>
          </p:cNvPicPr>
          <p:nvPr/>
        </p:nvPicPr>
        <p:blipFill rotWithShape="1">
          <a:blip r:embed="rId7"/>
          <a:srcRect l="2014" t="36611" r="91874" b="52837"/>
          <a:stretch/>
        </p:blipFill>
        <p:spPr>
          <a:xfrm>
            <a:off x="7459178" y="939762"/>
            <a:ext cx="1178727" cy="994800"/>
          </a:xfrm>
          <a:prstGeom prst="rect">
            <a:avLst/>
          </a:prstGeom>
        </p:spPr>
      </p:pic>
      <p:pic>
        <p:nvPicPr>
          <p:cNvPr id="131" name="Imagen 130">
            <a:hlinkClick r:id="" action="ppaction://noaction"/>
            <a:extLst>
              <a:ext uri="{FF2B5EF4-FFF2-40B4-BE49-F238E27FC236}">
                <a16:creationId xmlns:a16="http://schemas.microsoft.com/office/drawing/2014/main" id="{EFE0072B-61D6-4A94-A1EC-4765178B3E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90257" t="46042" r="3732" b="41835"/>
          <a:stretch>
            <a:fillRect/>
          </a:stretch>
        </p:blipFill>
        <p:spPr bwMode="auto">
          <a:xfrm>
            <a:off x="10803831" y="895384"/>
            <a:ext cx="1020762"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Flecha: a la izquierda y derecha 43">
            <a:extLst>
              <a:ext uri="{FF2B5EF4-FFF2-40B4-BE49-F238E27FC236}">
                <a16:creationId xmlns:a16="http://schemas.microsoft.com/office/drawing/2014/main" id="{B2126A6A-99C1-4212-9725-C10B71078195}"/>
              </a:ext>
            </a:extLst>
          </p:cNvPr>
          <p:cNvSpPr/>
          <p:nvPr/>
        </p:nvSpPr>
        <p:spPr>
          <a:xfrm>
            <a:off x="2916783" y="5848332"/>
            <a:ext cx="8877837" cy="437130"/>
          </a:xfrm>
          <a:prstGeom prst="leftRightArrow">
            <a:avLst/>
          </a:prstGeom>
          <a:no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just">
              <a:defRPr/>
            </a:pPr>
            <a:r>
              <a:rPr lang="es-CO" sz="1100" dirty="0">
                <a:solidFill>
                  <a:schemeClr val="tx1"/>
                </a:solidFill>
              </a:rPr>
              <a:t>Auditoria independiente contratada por INL. Monitoreo y evaluación del proyecto</a:t>
            </a:r>
          </a:p>
        </p:txBody>
      </p:sp>
      <p:sp>
        <p:nvSpPr>
          <p:cNvPr id="45" name="CuadroTexto 5">
            <a:extLst>
              <a:ext uri="{FF2B5EF4-FFF2-40B4-BE49-F238E27FC236}">
                <a16:creationId xmlns:a16="http://schemas.microsoft.com/office/drawing/2014/main" id="{470BDC70-414F-4B89-8F52-C5F1B9D85704}"/>
              </a:ext>
            </a:extLst>
          </p:cNvPr>
          <p:cNvSpPr txBox="1">
            <a:spLocks noChangeArrowheads="1"/>
          </p:cNvSpPr>
          <p:nvPr/>
        </p:nvSpPr>
        <p:spPr bwMode="auto">
          <a:xfrm>
            <a:off x="1794006" y="176239"/>
            <a:ext cx="63070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Estado General del Proyecto de Venta Masiva</a:t>
            </a:r>
          </a:p>
        </p:txBody>
      </p:sp>
      <p:pic>
        <p:nvPicPr>
          <p:cNvPr id="4" name="Imagen 3" descr="Imagen que contiene tabla&#10;&#10;Descripción generada automáticamente">
            <a:extLst>
              <a:ext uri="{FF2B5EF4-FFF2-40B4-BE49-F238E27FC236}">
                <a16:creationId xmlns:a16="http://schemas.microsoft.com/office/drawing/2014/main" id="{E4CAFE14-96A5-4718-8903-28744445F07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8098" y="5430352"/>
            <a:ext cx="589178" cy="589178"/>
          </a:xfrm>
          <a:prstGeom prst="rect">
            <a:avLst/>
          </a:prstGeom>
        </p:spPr>
      </p:pic>
      <p:pic>
        <p:nvPicPr>
          <p:cNvPr id="47" name="Imagen 46" descr="Imagen que contiene dibujo&#10;&#10;Descripción generada automáticamente">
            <a:extLst>
              <a:ext uri="{FF2B5EF4-FFF2-40B4-BE49-F238E27FC236}">
                <a16:creationId xmlns:a16="http://schemas.microsoft.com/office/drawing/2014/main" id="{9289586A-63E5-4E0D-916A-D599AD1F870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11077" y="3789017"/>
            <a:ext cx="549045" cy="271941"/>
          </a:xfrm>
          <a:prstGeom prst="rect">
            <a:avLst/>
          </a:prstGeom>
        </p:spPr>
      </p:pic>
      <p:pic>
        <p:nvPicPr>
          <p:cNvPr id="48" name="Imagen 47" descr="Imagen que contiene dibujo&#10;&#10;Descripción generada automáticamente">
            <a:extLst>
              <a:ext uri="{FF2B5EF4-FFF2-40B4-BE49-F238E27FC236}">
                <a16:creationId xmlns:a16="http://schemas.microsoft.com/office/drawing/2014/main" id="{BFD15775-FEEF-4613-AE7F-D398C275CC1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33452" y="2896515"/>
            <a:ext cx="549045" cy="271941"/>
          </a:xfrm>
          <a:prstGeom prst="rect">
            <a:avLst/>
          </a:prstGeom>
        </p:spPr>
      </p:pic>
      <p:pic>
        <p:nvPicPr>
          <p:cNvPr id="6" name="Imagen 5">
            <a:extLst>
              <a:ext uri="{FF2B5EF4-FFF2-40B4-BE49-F238E27FC236}">
                <a16:creationId xmlns:a16="http://schemas.microsoft.com/office/drawing/2014/main" id="{06AD9238-8169-44AF-8240-B3C3BF4D988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39743" y="4228674"/>
            <a:ext cx="684305" cy="684305"/>
          </a:xfrm>
          <a:prstGeom prst="rect">
            <a:avLst/>
          </a:prstGeom>
        </p:spPr>
      </p:pic>
      <p:pic>
        <p:nvPicPr>
          <p:cNvPr id="10" name="Imagen 9" descr="Imagen que contiene dibujo&#10;&#10;Descripción generada automáticamente">
            <a:extLst>
              <a:ext uri="{FF2B5EF4-FFF2-40B4-BE49-F238E27FC236}">
                <a16:creationId xmlns:a16="http://schemas.microsoft.com/office/drawing/2014/main" id="{9B2DDC2A-CF81-4223-B723-137003C7259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826135" y="5469453"/>
            <a:ext cx="733037" cy="361937"/>
          </a:xfrm>
          <a:prstGeom prst="rect">
            <a:avLst/>
          </a:prstGeom>
        </p:spPr>
      </p:pic>
      <p:pic>
        <p:nvPicPr>
          <p:cNvPr id="51" name="Imagen 50" descr="Imagen que contiene dibujo&#10;&#10;Descripción generada automáticamente">
            <a:extLst>
              <a:ext uri="{FF2B5EF4-FFF2-40B4-BE49-F238E27FC236}">
                <a16:creationId xmlns:a16="http://schemas.microsoft.com/office/drawing/2014/main" id="{79C33029-2FE6-4D8B-A0AD-932043E4EC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49239" y="5546195"/>
            <a:ext cx="549045" cy="271941"/>
          </a:xfrm>
          <a:prstGeom prst="rect">
            <a:avLst/>
          </a:prstGeom>
        </p:spPr>
      </p:pic>
      <p:pic>
        <p:nvPicPr>
          <p:cNvPr id="52" name="Imagen 51">
            <a:extLst>
              <a:ext uri="{FF2B5EF4-FFF2-40B4-BE49-F238E27FC236}">
                <a16:creationId xmlns:a16="http://schemas.microsoft.com/office/drawing/2014/main" id="{37EBF3FC-41F6-46DD-ACA8-60DF51BF36D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320241" y="5474173"/>
            <a:ext cx="622939" cy="348846"/>
          </a:xfrm>
          <a:prstGeom prst="rect">
            <a:avLst/>
          </a:prstGeom>
        </p:spPr>
      </p:pic>
      <p:pic>
        <p:nvPicPr>
          <p:cNvPr id="53" name="Imagen 52">
            <a:extLst>
              <a:ext uri="{FF2B5EF4-FFF2-40B4-BE49-F238E27FC236}">
                <a16:creationId xmlns:a16="http://schemas.microsoft.com/office/drawing/2014/main" id="{98A07B2E-68E0-4573-BBAD-E60ED9E63D7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081236" y="5929631"/>
            <a:ext cx="490236" cy="274532"/>
          </a:xfrm>
          <a:prstGeom prst="rect">
            <a:avLst/>
          </a:prstGeom>
        </p:spPr>
      </p:pic>
      <p:sp>
        <p:nvSpPr>
          <p:cNvPr id="3" name="Elipse 2">
            <a:extLst>
              <a:ext uri="{FF2B5EF4-FFF2-40B4-BE49-F238E27FC236}">
                <a16:creationId xmlns:a16="http://schemas.microsoft.com/office/drawing/2014/main" id="{D1C227AB-DFB0-406D-92EF-A0A7A27651D4}"/>
              </a:ext>
            </a:extLst>
          </p:cNvPr>
          <p:cNvSpPr/>
          <p:nvPr/>
        </p:nvSpPr>
        <p:spPr>
          <a:xfrm>
            <a:off x="7352447" y="1694759"/>
            <a:ext cx="1431924"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1" name="Imagen 10" descr="Imagen que contiene dibujo&#10;&#10;Descripción generada automáticamente">
            <a:extLst>
              <a:ext uri="{FF2B5EF4-FFF2-40B4-BE49-F238E27FC236}">
                <a16:creationId xmlns:a16="http://schemas.microsoft.com/office/drawing/2014/main" id="{465DAE54-76EC-48E7-92D5-CA1612537CD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746412" y="4826997"/>
            <a:ext cx="466594" cy="466594"/>
          </a:xfrm>
          <a:prstGeom prst="rect">
            <a:avLst/>
          </a:prstGeom>
        </p:spPr>
      </p:pic>
    </p:spTree>
    <p:extLst>
      <p:ext uri="{BB962C8B-B14F-4D97-AF65-F5344CB8AC3E}">
        <p14:creationId xmlns:p14="http://schemas.microsoft.com/office/powerpoint/2010/main" val="27982747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25735" y="1518922"/>
            <a:ext cx="5755224" cy="25545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4000" b="1" dirty="0">
                <a:solidFill>
                  <a:srgbClr val="000A8B"/>
                </a:solidFill>
              </a:rPr>
              <a:t>Alistamiento Técnico</a:t>
            </a:r>
          </a:p>
          <a:p>
            <a:pPr algn="ctr"/>
            <a:r>
              <a:rPr lang="es-ES" sz="4000" b="1" dirty="0">
                <a:solidFill>
                  <a:srgbClr val="000A8B"/>
                </a:solidFill>
              </a:rPr>
              <a:t>Valoración del portafolio</a:t>
            </a:r>
          </a:p>
          <a:p>
            <a:pPr algn="ctr"/>
            <a:r>
              <a:rPr lang="es-ES" sz="4000" b="1" dirty="0">
                <a:solidFill>
                  <a:srgbClr val="000A8B"/>
                </a:solidFill>
              </a:rPr>
              <a:t>Investigación y pago de pasivos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 </a:t>
            </a:r>
          </a:p>
        </p:txBody>
      </p:sp>
      <p:sp>
        <p:nvSpPr>
          <p:cNvPr id="13" name="Elipse 12">
            <a:extLst>
              <a:ext uri="{FF2B5EF4-FFF2-40B4-BE49-F238E27FC236}">
                <a16:creationId xmlns:a16="http://schemas.microsoft.com/office/drawing/2014/main" id="{5F3C79A8-9577-4294-9368-29A13CC6F878}"/>
              </a:ext>
            </a:extLst>
          </p:cNvPr>
          <p:cNvSpPr/>
          <p:nvPr/>
        </p:nvSpPr>
        <p:spPr>
          <a:xfrm>
            <a:off x="200415" y="1518922"/>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400" dirty="0"/>
              <a:t>1</a:t>
            </a:r>
          </a:p>
        </p:txBody>
      </p:sp>
      <p:pic>
        <p:nvPicPr>
          <p:cNvPr id="3" name="Imagen 2" descr="Imagen que contiene persona, interior, hombre, tabla&#10;&#10;Descripción generada automáticamente">
            <a:extLst>
              <a:ext uri="{FF2B5EF4-FFF2-40B4-BE49-F238E27FC236}">
                <a16:creationId xmlns:a16="http://schemas.microsoft.com/office/drawing/2014/main" id="{77B85AF6-5ECA-4818-8DA1-3B1EBB097C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5306" y="1518922"/>
            <a:ext cx="4452308" cy="4234764"/>
          </a:xfrm>
          <a:prstGeom prst="rect">
            <a:avLst/>
          </a:prstGeom>
        </p:spPr>
      </p:pic>
      <p:pic>
        <p:nvPicPr>
          <p:cNvPr id="8" name="Imagen 7">
            <a:extLst>
              <a:ext uri="{FF2B5EF4-FFF2-40B4-BE49-F238E27FC236}">
                <a16:creationId xmlns:a16="http://schemas.microsoft.com/office/drawing/2014/main" id="{7A833884-EE32-41CB-B64F-C23B0106A2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7094" y="4267212"/>
            <a:ext cx="1629500" cy="1629500"/>
          </a:xfrm>
          <a:prstGeom prst="rect">
            <a:avLst/>
          </a:prstGeom>
        </p:spPr>
      </p:pic>
      <p:pic>
        <p:nvPicPr>
          <p:cNvPr id="9" name="Imagen 8" descr="Imagen que contiene dibujo&#10;&#10;Descripción generada automáticamente">
            <a:extLst>
              <a:ext uri="{FF2B5EF4-FFF2-40B4-BE49-F238E27FC236}">
                <a16:creationId xmlns:a16="http://schemas.microsoft.com/office/drawing/2014/main" id="{95C5ED7A-735C-4250-A475-310B598DDD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3506" y="4453807"/>
            <a:ext cx="1256311" cy="1256311"/>
          </a:xfrm>
          <a:prstGeom prst="rect">
            <a:avLst/>
          </a:prstGeom>
        </p:spPr>
      </p:pic>
    </p:spTree>
    <p:extLst>
      <p:ext uri="{BB962C8B-B14F-4D97-AF65-F5344CB8AC3E}">
        <p14:creationId xmlns:p14="http://schemas.microsoft.com/office/powerpoint/2010/main" val="34974151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704EE96-83F9-4153-B3AC-F8EF9AC59E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51DD9694-9493-4241-A2BD-0CD077A59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21DC22AC-3C85-4F56-8759-0C022778D2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Rectángulo 25">
            <a:extLst>
              <a:ext uri="{FF2B5EF4-FFF2-40B4-BE49-F238E27FC236}">
                <a16:creationId xmlns:a16="http://schemas.microsoft.com/office/drawing/2014/main" id="{3E5C2C0B-7220-46F0-86F4-EA876FAF29BA}"/>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
        <p:nvSpPr>
          <p:cNvPr id="20" name="Rectángulo 19">
            <a:extLst>
              <a:ext uri="{FF2B5EF4-FFF2-40B4-BE49-F238E27FC236}">
                <a16:creationId xmlns:a16="http://schemas.microsoft.com/office/drawing/2014/main" id="{E31CE58B-74D7-4C8D-B68C-404108C0E26F}"/>
              </a:ext>
            </a:extLst>
          </p:cNvPr>
          <p:cNvSpPr/>
          <p:nvPr/>
        </p:nvSpPr>
        <p:spPr>
          <a:xfrm>
            <a:off x="-2" y="653684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pic>
        <p:nvPicPr>
          <p:cNvPr id="2" name="Imagen 1">
            <a:extLst>
              <a:ext uri="{FF2B5EF4-FFF2-40B4-BE49-F238E27FC236}">
                <a16:creationId xmlns:a16="http://schemas.microsoft.com/office/drawing/2014/main" id="{A79F607E-7164-40F2-A0DA-D07D28108F00}"/>
              </a:ext>
            </a:extLst>
          </p:cNvPr>
          <p:cNvPicPr>
            <a:picLocks noChangeAspect="1"/>
          </p:cNvPicPr>
          <p:nvPr/>
        </p:nvPicPr>
        <p:blipFill rotWithShape="1">
          <a:blip r:embed="rId4"/>
          <a:srcRect l="14575" t="32607" r="41039" b="7820"/>
          <a:stretch/>
        </p:blipFill>
        <p:spPr>
          <a:xfrm>
            <a:off x="6588244" y="2186628"/>
            <a:ext cx="5411497" cy="4083540"/>
          </a:xfrm>
          <a:prstGeom prst="rect">
            <a:avLst/>
          </a:prstGeom>
          <a:ln>
            <a:solidFill>
              <a:schemeClr val="tx1"/>
            </a:solidFill>
          </a:ln>
        </p:spPr>
      </p:pic>
      <p:pic>
        <p:nvPicPr>
          <p:cNvPr id="3" name="Imagen 2">
            <a:extLst>
              <a:ext uri="{FF2B5EF4-FFF2-40B4-BE49-F238E27FC236}">
                <a16:creationId xmlns:a16="http://schemas.microsoft.com/office/drawing/2014/main" id="{89EE0075-F072-4975-BD43-822F594B9800}"/>
              </a:ext>
            </a:extLst>
          </p:cNvPr>
          <p:cNvPicPr>
            <a:picLocks noChangeAspect="1"/>
          </p:cNvPicPr>
          <p:nvPr/>
        </p:nvPicPr>
        <p:blipFill rotWithShape="1">
          <a:blip r:embed="rId5"/>
          <a:srcRect l="14575" t="22140" r="41039" b="16702"/>
          <a:stretch/>
        </p:blipFill>
        <p:spPr>
          <a:xfrm>
            <a:off x="438999" y="1460929"/>
            <a:ext cx="5411497" cy="4192172"/>
          </a:xfrm>
          <a:prstGeom prst="rect">
            <a:avLst/>
          </a:prstGeom>
        </p:spPr>
      </p:pic>
      <p:sp>
        <p:nvSpPr>
          <p:cNvPr id="22" name="CuadroTexto 21">
            <a:extLst>
              <a:ext uri="{FF2B5EF4-FFF2-40B4-BE49-F238E27FC236}">
                <a16:creationId xmlns:a16="http://schemas.microsoft.com/office/drawing/2014/main" id="{DC43BC61-070F-4728-AFB7-C0F7EC6AB4D1}"/>
              </a:ext>
            </a:extLst>
          </p:cNvPr>
          <p:cNvSpPr txBox="1"/>
          <p:nvPr/>
        </p:nvSpPr>
        <p:spPr>
          <a:xfrm>
            <a:off x="2269431" y="-41423"/>
            <a:ext cx="5609962"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200" b="1" dirty="0">
                <a:solidFill>
                  <a:srgbClr val="000A8B"/>
                </a:solidFill>
              </a:rPr>
              <a:t>Informe Final Auditoria de Avalúos - Gesvalt</a:t>
            </a:r>
          </a:p>
        </p:txBody>
      </p:sp>
    </p:spTree>
    <p:extLst>
      <p:ext uri="{BB962C8B-B14F-4D97-AF65-F5344CB8AC3E}">
        <p14:creationId xmlns:p14="http://schemas.microsoft.com/office/powerpoint/2010/main" val="13406964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704EE96-83F9-4153-B3AC-F8EF9AC59E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51DD9694-9493-4241-A2BD-0CD077A59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21DC22AC-3C85-4F56-8759-0C022778D2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Rectángulo 25">
            <a:extLst>
              <a:ext uri="{FF2B5EF4-FFF2-40B4-BE49-F238E27FC236}">
                <a16:creationId xmlns:a16="http://schemas.microsoft.com/office/drawing/2014/main" id="{3E5C2C0B-7220-46F0-86F4-EA876FAF29BA}"/>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a:solidFill>
                  <a:srgbClr val="A9A8A9"/>
                </a:solidFill>
              </a:rPr>
              <a:t>Sociedad de Activos Especiales</a:t>
            </a:r>
            <a:endParaRPr lang="es-ES" dirty="0">
              <a:solidFill>
                <a:srgbClr val="A9A8A9"/>
              </a:solidFill>
            </a:endParaRPr>
          </a:p>
        </p:txBody>
      </p:sp>
      <p:sp>
        <p:nvSpPr>
          <p:cNvPr id="14" name="CuadroTexto 13">
            <a:extLst>
              <a:ext uri="{FF2B5EF4-FFF2-40B4-BE49-F238E27FC236}">
                <a16:creationId xmlns:a16="http://schemas.microsoft.com/office/drawing/2014/main" id="{55B7D064-5AD6-475C-856E-B83A146E87C4}"/>
              </a:ext>
            </a:extLst>
          </p:cNvPr>
          <p:cNvSpPr txBox="1"/>
          <p:nvPr/>
        </p:nvSpPr>
        <p:spPr>
          <a:xfrm>
            <a:off x="-899231" y="115518"/>
            <a:ext cx="12179299" cy="461665"/>
          </a:xfrm>
          <a:prstGeom prst="rect">
            <a:avLst/>
          </a:prstGeom>
          <a:noFill/>
        </p:spPr>
        <p:txBody>
          <a:bodyPr wrap="square" rtlCol="0">
            <a:spAutoFit/>
          </a:bodyPr>
          <a:lstStyle/>
          <a:p>
            <a:pPr algn="ctr"/>
            <a:r>
              <a:rPr lang="es-ES" sz="2400" b="1">
                <a:solidFill>
                  <a:srgbClr val="000A8B"/>
                </a:solidFill>
              </a:rPr>
              <a:t>VENTAJAS </a:t>
            </a:r>
            <a:endParaRPr lang="es-ES" sz="2400" b="1" dirty="0">
              <a:solidFill>
                <a:srgbClr val="000A8B"/>
              </a:solidFill>
            </a:endParaRPr>
          </a:p>
        </p:txBody>
      </p:sp>
      <p:sp>
        <p:nvSpPr>
          <p:cNvPr id="15" name="CuadroTexto 14">
            <a:extLst>
              <a:ext uri="{FF2B5EF4-FFF2-40B4-BE49-F238E27FC236}">
                <a16:creationId xmlns:a16="http://schemas.microsoft.com/office/drawing/2014/main" id="{9880DA57-2A9C-4BBB-BABC-FC49FE115500}"/>
              </a:ext>
            </a:extLst>
          </p:cNvPr>
          <p:cNvSpPr txBox="1"/>
          <p:nvPr/>
        </p:nvSpPr>
        <p:spPr>
          <a:xfrm>
            <a:off x="2269431" y="-41423"/>
            <a:ext cx="5609962"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200" b="1" dirty="0">
                <a:solidFill>
                  <a:srgbClr val="000A8B"/>
                </a:solidFill>
              </a:rPr>
              <a:t>Informe Final Auditoria de Avalúos - Gesvalt</a:t>
            </a:r>
          </a:p>
        </p:txBody>
      </p:sp>
      <p:sp>
        <p:nvSpPr>
          <p:cNvPr id="20" name="Rectángulo 19">
            <a:extLst>
              <a:ext uri="{FF2B5EF4-FFF2-40B4-BE49-F238E27FC236}">
                <a16:creationId xmlns:a16="http://schemas.microsoft.com/office/drawing/2014/main" id="{E31CE58B-74D7-4C8D-B68C-404108C0E26F}"/>
              </a:ext>
            </a:extLst>
          </p:cNvPr>
          <p:cNvSpPr/>
          <p:nvPr/>
        </p:nvSpPr>
        <p:spPr>
          <a:xfrm>
            <a:off x="-2" y="653684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a:solidFill>
                  <a:srgbClr val="A9A8A9"/>
                </a:solidFill>
              </a:rPr>
              <a:t>Sociedad de Activos Especiales</a:t>
            </a:r>
            <a:endParaRPr lang="es-ES" dirty="0">
              <a:solidFill>
                <a:srgbClr val="A9A8A9"/>
              </a:solidFill>
            </a:endParaRPr>
          </a:p>
        </p:txBody>
      </p:sp>
      <p:pic>
        <p:nvPicPr>
          <p:cNvPr id="2" name="Imagen 1">
            <a:extLst>
              <a:ext uri="{FF2B5EF4-FFF2-40B4-BE49-F238E27FC236}">
                <a16:creationId xmlns:a16="http://schemas.microsoft.com/office/drawing/2014/main" id="{ED68AF32-A305-4536-B5F4-E3D053B7978F}"/>
              </a:ext>
            </a:extLst>
          </p:cNvPr>
          <p:cNvPicPr>
            <a:picLocks noChangeAspect="1"/>
          </p:cNvPicPr>
          <p:nvPr/>
        </p:nvPicPr>
        <p:blipFill rotWithShape="1">
          <a:blip r:embed="rId4"/>
          <a:srcRect l="19961" t="16395" r="45885" b="4770"/>
          <a:stretch/>
        </p:blipFill>
        <p:spPr>
          <a:xfrm>
            <a:off x="675248" y="1071594"/>
            <a:ext cx="6147582" cy="5403929"/>
          </a:xfrm>
          <a:prstGeom prst="rect">
            <a:avLst/>
          </a:prstGeom>
          <a:ln>
            <a:solidFill>
              <a:schemeClr val="tx1"/>
            </a:solidFill>
          </a:ln>
        </p:spPr>
      </p:pic>
      <p:sp>
        <p:nvSpPr>
          <p:cNvPr id="3" name="CuadroTexto 2">
            <a:extLst>
              <a:ext uri="{FF2B5EF4-FFF2-40B4-BE49-F238E27FC236}">
                <a16:creationId xmlns:a16="http://schemas.microsoft.com/office/drawing/2014/main" id="{0AAA62D3-CD17-44F6-AAC8-AE297BDEBD90}"/>
              </a:ext>
            </a:extLst>
          </p:cNvPr>
          <p:cNvSpPr txBox="1"/>
          <p:nvPr/>
        </p:nvSpPr>
        <p:spPr>
          <a:xfrm>
            <a:off x="7483789" y="1842051"/>
            <a:ext cx="4032963" cy="13849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sz="2800" dirty="0"/>
              <a:t>Se audito el 100% de los activos incluidos en el paquete de venta</a:t>
            </a:r>
          </a:p>
        </p:txBody>
      </p:sp>
      <p:sp>
        <p:nvSpPr>
          <p:cNvPr id="27" name="CuadroTexto 26">
            <a:extLst>
              <a:ext uri="{FF2B5EF4-FFF2-40B4-BE49-F238E27FC236}">
                <a16:creationId xmlns:a16="http://schemas.microsoft.com/office/drawing/2014/main" id="{1BACC230-C3DF-4DDF-B848-9E35CDBFE71E}"/>
              </a:ext>
            </a:extLst>
          </p:cNvPr>
          <p:cNvSpPr txBox="1"/>
          <p:nvPr/>
        </p:nvSpPr>
        <p:spPr>
          <a:xfrm>
            <a:off x="7483788" y="4227162"/>
            <a:ext cx="4032963" cy="13849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sz="2800" dirty="0">
                <a:solidFill>
                  <a:schemeClr val="accent1">
                    <a:lumMod val="75000"/>
                  </a:schemeClr>
                </a:solidFill>
              </a:rPr>
              <a:t>Ajuste al valor global del 1,25% sobre el valor total del paquete de venta</a:t>
            </a:r>
          </a:p>
        </p:txBody>
      </p:sp>
    </p:spTree>
    <p:extLst>
      <p:ext uri="{BB962C8B-B14F-4D97-AF65-F5344CB8AC3E}">
        <p14:creationId xmlns:p14="http://schemas.microsoft.com/office/powerpoint/2010/main" val="22216791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25735" y="1518922"/>
            <a:ext cx="5755224"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4000" b="1" dirty="0">
                <a:solidFill>
                  <a:srgbClr val="000A8B"/>
                </a:solidFill>
              </a:rPr>
              <a:t>Fase de Estructuración de la venta Masiva</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 </a:t>
            </a:r>
          </a:p>
        </p:txBody>
      </p:sp>
      <p:sp>
        <p:nvSpPr>
          <p:cNvPr id="13" name="Elipse 12">
            <a:extLst>
              <a:ext uri="{FF2B5EF4-FFF2-40B4-BE49-F238E27FC236}">
                <a16:creationId xmlns:a16="http://schemas.microsoft.com/office/drawing/2014/main" id="{5F3C79A8-9577-4294-9368-29A13CC6F878}"/>
              </a:ext>
            </a:extLst>
          </p:cNvPr>
          <p:cNvSpPr/>
          <p:nvPr/>
        </p:nvSpPr>
        <p:spPr>
          <a:xfrm>
            <a:off x="200415" y="1518922"/>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400" dirty="0"/>
              <a:t>2</a:t>
            </a:r>
          </a:p>
        </p:txBody>
      </p:sp>
      <p:pic>
        <p:nvPicPr>
          <p:cNvPr id="4" name="Imagen 3" descr="Imagen que contiene teclado&#10;&#10;Descripción generada automáticamente">
            <a:extLst>
              <a:ext uri="{FF2B5EF4-FFF2-40B4-BE49-F238E27FC236}">
                <a16:creationId xmlns:a16="http://schemas.microsoft.com/office/drawing/2014/main" id="{626528C9-8785-4BC3-A9DA-322750F3A8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219" y="1518922"/>
            <a:ext cx="4000500" cy="2381250"/>
          </a:xfrm>
          <a:prstGeom prst="rect">
            <a:avLst/>
          </a:prstGeom>
        </p:spPr>
      </p:pic>
      <p:pic>
        <p:nvPicPr>
          <p:cNvPr id="9" name="Imagen 8" descr="Imagen que contiene dibujo&#10;&#10;Descripción generada automáticamente">
            <a:extLst>
              <a:ext uri="{FF2B5EF4-FFF2-40B4-BE49-F238E27FC236}">
                <a16:creationId xmlns:a16="http://schemas.microsoft.com/office/drawing/2014/main" id="{786CBA9D-C653-4F07-8B19-0948F27718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681" y="3938956"/>
            <a:ext cx="3048000" cy="1504950"/>
          </a:xfrm>
          <a:prstGeom prst="rect">
            <a:avLst/>
          </a:prstGeom>
        </p:spPr>
      </p:pic>
    </p:spTree>
    <p:extLst>
      <p:ext uri="{BB962C8B-B14F-4D97-AF65-F5344CB8AC3E}">
        <p14:creationId xmlns:p14="http://schemas.microsoft.com/office/powerpoint/2010/main" val="18476958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235190" y="6520419"/>
            <a:ext cx="4578984"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 SAE</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532903" cy="66628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47" y="76813"/>
            <a:ext cx="3878893" cy="666462"/>
          </a:xfrm>
          <a:prstGeom prst="rect">
            <a:avLst/>
          </a:prstGeom>
        </p:spPr>
      </p:pic>
      <p:sp>
        <p:nvSpPr>
          <p:cNvPr id="132" name="Rectángulo 131">
            <a:extLst>
              <a:ext uri="{FF2B5EF4-FFF2-40B4-BE49-F238E27FC236}">
                <a16:creationId xmlns:a16="http://schemas.microsoft.com/office/drawing/2014/main" id="{ECF26D56-8B96-45B1-96B8-9CF940AD7B5C}"/>
              </a:ext>
            </a:extLst>
          </p:cNvPr>
          <p:cNvSpPr/>
          <p:nvPr/>
        </p:nvSpPr>
        <p:spPr>
          <a:xfrm>
            <a:off x="680021" y="4022882"/>
            <a:ext cx="1385681" cy="461665"/>
          </a:xfrm>
          <a:prstGeom prst="rect">
            <a:avLst/>
          </a:prstGeom>
        </p:spPr>
        <p:txBody>
          <a:bodyPr wrap="square">
            <a:spAutoFit/>
          </a:bodyPr>
          <a:lstStyle/>
          <a:p>
            <a:pPr algn="ctr"/>
            <a:r>
              <a:rPr lang="es-ES" sz="1200" b="1" dirty="0">
                <a:solidFill>
                  <a:srgbClr val="4B4949"/>
                </a:solidFill>
              </a:rPr>
              <a:t>ESTRUCTURACIÓN VENTA</a:t>
            </a:r>
          </a:p>
        </p:txBody>
      </p:sp>
      <p:cxnSp>
        <p:nvCxnSpPr>
          <p:cNvPr id="138" name="Conector recto 137">
            <a:extLst>
              <a:ext uri="{FF2B5EF4-FFF2-40B4-BE49-F238E27FC236}">
                <a16:creationId xmlns:a16="http://schemas.microsoft.com/office/drawing/2014/main" id="{2ED9D704-44A9-47CE-BC51-DC90DA187E6A}"/>
              </a:ext>
            </a:extLst>
          </p:cNvPr>
          <p:cNvCxnSpPr>
            <a:cxnSpLocks/>
          </p:cNvCxnSpPr>
          <p:nvPr/>
        </p:nvCxnSpPr>
        <p:spPr>
          <a:xfrm>
            <a:off x="2748046" y="1325271"/>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42" name="Imagen 141" descr="Imagen que contiene dibujo&#10;&#10;Descripción generada automáticamente">
            <a:extLst>
              <a:ext uri="{FF2B5EF4-FFF2-40B4-BE49-F238E27FC236}">
                <a16:creationId xmlns:a16="http://schemas.microsoft.com/office/drawing/2014/main" id="{B34FC1E9-CA10-41CE-AB3D-DA25B21AC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941" y="4580720"/>
            <a:ext cx="1385761" cy="684220"/>
          </a:xfrm>
          <a:prstGeom prst="rect">
            <a:avLst/>
          </a:prstGeom>
        </p:spPr>
      </p:pic>
      <p:sp>
        <p:nvSpPr>
          <p:cNvPr id="24" name="CuadroTexto 5">
            <a:extLst>
              <a:ext uri="{FF2B5EF4-FFF2-40B4-BE49-F238E27FC236}">
                <a16:creationId xmlns:a16="http://schemas.microsoft.com/office/drawing/2014/main" id="{DCB6D79B-9972-47BC-899D-532613E54C69}"/>
              </a:ext>
            </a:extLst>
          </p:cNvPr>
          <p:cNvSpPr txBox="1">
            <a:spLocks noChangeArrowheads="1"/>
          </p:cNvSpPr>
          <p:nvPr/>
        </p:nvSpPr>
        <p:spPr bwMode="auto">
          <a:xfrm>
            <a:off x="2065702" y="67946"/>
            <a:ext cx="6032128"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Fase de estructuración de la Venta Masiva</a:t>
            </a:r>
          </a:p>
        </p:txBody>
      </p:sp>
      <p:sp>
        <p:nvSpPr>
          <p:cNvPr id="10" name="AutoShape 4">
            <a:extLst>
              <a:ext uri="{FF2B5EF4-FFF2-40B4-BE49-F238E27FC236}">
                <a16:creationId xmlns:a16="http://schemas.microsoft.com/office/drawing/2014/main" id="{84A2E39F-1F47-4F7E-A6AE-9045B00E21BD}"/>
              </a:ext>
            </a:extLst>
          </p:cNvPr>
          <p:cNvSpPr>
            <a:spLocks noChangeAspect="1" noChangeArrowheads="1"/>
          </p:cNvSpPr>
          <p:nvPr/>
        </p:nvSpPr>
        <p:spPr bwMode="auto">
          <a:xfrm>
            <a:off x="5409016" y="620655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sz="2000"/>
          </a:p>
        </p:txBody>
      </p:sp>
      <p:pic>
        <p:nvPicPr>
          <p:cNvPr id="12" name="Imagen 11">
            <a:extLst>
              <a:ext uri="{FF2B5EF4-FFF2-40B4-BE49-F238E27FC236}">
                <a16:creationId xmlns:a16="http://schemas.microsoft.com/office/drawing/2014/main" id="{8A95F893-8E9D-4C18-9F44-2776808A57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778" y="1889511"/>
            <a:ext cx="1927269" cy="1927269"/>
          </a:xfrm>
          <a:prstGeom prst="rect">
            <a:avLst/>
          </a:prstGeom>
        </p:spPr>
      </p:pic>
      <p:sp>
        <p:nvSpPr>
          <p:cNvPr id="17" name="CuadroTexto 16">
            <a:extLst>
              <a:ext uri="{FF2B5EF4-FFF2-40B4-BE49-F238E27FC236}">
                <a16:creationId xmlns:a16="http://schemas.microsoft.com/office/drawing/2014/main" id="{7AE1951D-2FA2-4F42-9B37-6ADE9B16EDE2}"/>
              </a:ext>
            </a:extLst>
          </p:cNvPr>
          <p:cNvSpPr txBox="1"/>
          <p:nvPr/>
        </p:nvSpPr>
        <p:spPr>
          <a:xfrm>
            <a:off x="2855186" y="4668136"/>
            <a:ext cx="3773725" cy="400110"/>
          </a:xfrm>
          <a:prstGeom prst="rect">
            <a:avLst/>
          </a:prstGeom>
          <a:noFill/>
        </p:spPr>
        <p:txBody>
          <a:bodyPr wrap="none" rtlCol="0">
            <a:spAutoFit/>
          </a:bodyPr>
          <a:lstStyle/>
          <a:p>
            <a:r>
              <a:rPr lang="es-CO" sz="2000" b="1" dirty="0"/>
              <a:t>Inicio Etapa de Ofertas indicativas</a:t>
            </a:r>
          </a:p>
        </p:txBody>
      </p:sp>
      <p:sp>
        <p:nvSpPr>
          <p:cNvPr id="25" name="CuadroTexto 24">
            <a:extLst>
              <a:ext uri="{FF2B5EF4-FFF2-40B4-BE49-F238E27FC236}">
                <a16:creationId xmlns:a16="http://schemas.microsoft.com/office/drawing/2014/main" id="{69EF0A15-2618-49A6-9132-D1FB7E781BFB}"/>
              </a:ext>
            </a:extLst>
          </p:cNvPr>
          <p:cNvSpPr txBox="1"/>
          <p:nvPr/>
        </p:nvSpPr>
        <p:spPr>
          <a:xfrm>
            <a:off x="2873884" y="5791899"/>
            <a:ext cx="4437305" cy="400110"/>
          </a:xfrm>
          <a:prstGeom prst="rect">
            <a:avLst/>
          </a:prstGeom>
          <a:noFill/>
        </p:spPr>
        <p:txBody>
          <a:bodyPr wrap="none" rtlCol="0">
            <a:spAutoFit/>
          </a:bodyPr>
          <a:lstStyle/>
          <a:p>
            <a:r>
              <a:rPr lang="es-CO" sz="2000" b="1" dirty="0"/>
              <a:t>Finalización Etapa de Ofertas indicativas</a:t>
            </a:r>
          </a:p>
        </p:txBody>
      </p:sp>
      <p:sp>
        <p:nvSpPr>
          <p:cNvPr id="18" name="Flecha: a la derecha 17">
            <a:extLst>
              <a:ext uri="{FF2B5EF4-FFF2-40B4-BE49-F238E27FC236}">
                <a16:creationId xmlns:a16="http://schemas.microsoft.com/office/drawing/2014/main" id="{E8807489-A80B-49A8-86E4-3062467ED665}"/>
              </a:ext>
            </a:extLst>
          </p:cNvPr>
          <p:cNvSpPr/>
          <p:nvPr/>
        </p:nvSpPr>
        <p:spPr>
          <a:xfrm>
            <a:off x="7419763" y="4819128"/>
            <a:ext cx="978408" cy="1362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000"/>
          </a:p>
        </p:txBody>
      </p:sp>
      <p:sp>
        <p:nvSpPr>
          <p:cNvPr id="27" name="Flecha: a la derecha 26">
            <a:extLst>
              <a:ext uri="{FF2B5EF4-FFF2-40B4-BE49-F238E27FC236}">
                <a16:creationId xmlns:a16="http://schemas.microsoft.com/office/drawing/2014/main" id="{20F4CBFE-E646-4182-853A-F58E1259440F}"/>
              </a:ext>
            </a:extLst>
          </p:cNvPr>
          <p:cNvSpPr/>
          <p:nvPr/>
        </p:nvSpPr>
        <p:spPr>
          <a:xfrm>
            <a:off x="7419763" y="5361802"/>
            <a:ext cx="978408" cy="1362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000"/>
          </a:p>
        </p:txBody>
      </p:sp>
      <p:sp>
        <p:nvSpPr>
          <p:cNvPr id="19" name="CuadroTexto 18">
            <a:extLst>
              <a:ext uri="{FF2B5EF4-FFF2-40B4-BE49-F238E27FC236}">
                <a16:creationId xmlns:a16="http://schemas.microsoft.com/office/drawing/2014/main" id="{2341937F-959C-4271-9489-062F4394BC74}"/>
              </a:ext>
            </a:extLst>
          </p:cNvPr>
          <p:cNvSpPr txBox="1"/>
          <p:nvPr/>
        </p:nvSpPr>
        <p:spPr>
          <a:xfrm>
            <a:off x="8813590" y="5801402"/>
            <a:ext cx="1422184" cy="40011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sz="2000" dirty="0"/>
              <a:t>11/08/2020</a:t>
            </a:r>
          </a:p>
        </p:txBody>
      </p:sp>
      <p:sp>
        <p:nvSpPr>
          <p:cNvPr id="29" name="CuadroTexto 28">
            <a:extLst>
              <a:ext uri="{FF2B5EF4-FFF2-40B4-BE49-F238E27FC236}">
                <a16:creationId xmlns:a16="http://schemas.microsoft.com/office/drawing/2014/main" id="{0A7A9CE5-E110-44CE-B477-2DA5DDCBF9A6}"/>
              </a:ext>
            </a:extLst>
          </p:cNvPr>
          <p:cNvSpPr txBox="1"/>
          <p:nvPr/>
        </p:nvSpPr>
        <p:spPr>
          <a:xfrm>
            <a:off x="8813590" y="4778497"/>
            <a:ext cx="1422184" cy="40011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sz="2000" dirty="0"/>
              <a:t>13/07/2020</a:t>
            </a:r>
          </a:p>
        </p:txBody>
      </p:sp>
      <p:sp>
        <p:nvSpPr>
          <p:cNvPr id="20" name="CuadroTexto 19">
            <a:extLst>
              <a:ext uri="{FF2B5EF4-FFF2-40B4-BE49-F238E27FC236}">
                <a16:creationId xmlns:a16="http://schemas.microsoft.com/office/drawing/2014/main" id="{F71CAD34-77AC-46CB-B64A-70E687D779B6}"/>
              </a:ext>
            </a:extLst>
          </p:cNvPr>
          <p:cNvSpPr txBox="1"/>
          <p:nvPr/>
        </p:nvSpPr>
        <p:spPr>
          <a:xfrm>
            <a:off x="2885380" y="5229866"/>
            <a:ext cx="1094017" cy="400110"/>
          </a:xfrm>
          <a:prstGeom prst="rect">
            <a:avLst/>
          </a:prstGeom>
          <a:noFill/>
        </p:spPr>
        <p:txBody>
          <a:bodyPr wrap="none" rtlCol="0">
            <a:spAutoFit/>
          </a:bodyPr>
          <a:lstStyle/>
          <a:p>
            <a:r>
              <a:rPr lang="es-CO" sz="2000" b="1" dirty="0"/>
              <a:t>Webinar</a:t>
            </a:r>
          </a:p>
        </p:txBody>
      </p:sp>
      <p:sp>
        <p:nvSpPr>
          <p:cNvPr id="31" name="Flecha: a la derecha 30">
            <a:extLst>
              <a:ext uri="{FF2B5EF4-FFF2-40B4-BE49-F238E27FC236}">
                <a16:creationId xmlns:a16="http://schemas.microsoft.com/office/drawing/2014/main" id="{47062828-096C-4228-8CEC-37ECBA60922D}"/>
              </a:ext>
            </a:extLst>
          </p:cNvPr>
          <p:cNvSpPr/>
          <p:nvPr/>
        </p:nvSpPr>
        <p:spPr>
          <a:xfrm>
            <a:off x="7419763" y="5923835"/>
            <a:ext cx="978408" cy="1362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000"/>
          </a:p>
        </p:txBody>
      </p:sp>
      <p:sp>
        <p:nvSpPr>
          <p:cNvPr id="33" name="CuadroTexto 32">
            <a:extLst>
              <a:ext uri="{FF2B5EF4-FFF2-40B4-BE49-F238E27FC236}">
                <a16:creationId xmlns:a16="http://schemas.microsoft.com/office/drawing/2014/main" id="{94FE687A-8169-4162-BF5E-F01CF0DD9D00}"/>
              </a:ext>
            </a:extLst>
          </p:cNvPr>
          <p:cNvSpPr txBox="1"/>
          <p:nvPr/>
        </p:nvSpPr>
        <p:spPr>
          <a:xfrm>
            <a:off x="8816572" y="5268797"/>
            <a:ext cx="1422184" cy="40011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sz="2000" dirty="0"/>
              <a:t>30/07/2020</a:t>
            </a:r>
          </a:p>
        </p:txBody>
      </p:sp>
      <p:sp>
        <p:nvSpPr>
          <p:cNvPr id="39" name="Rectángulo 38">
            <a:extLst>
              <a:ext uri="{FF2B5EF4-FFF2-40B4-BE49-F238E27FC236}">
                <a16:creationId xmlns:a16="http://schemas.microsoft.com/office/drawing/2014/main" id="{8BB2FB20-25D7-4FED-87EA-8CCEAD451CC1}"/>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pic>
        <p:nvPicPr>
          <p:cNvPr id="28" name="Imagen 27" descr="Imagen que contiene señal&#10;&#10;Descripción generada automáticamente">
            <a:extLst>
              <a:ext uri="{FF2B5EF4-FFF2-40B4-BE49-F238E27FC236}">
                <a16:creationId xmlns:a16="http://schemas.microsoft.com/office/drawing/2014/main" id="{46743251-00B6-4B8C-9557-660D15AF04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2347" y="1578348"/>
            <a:ext cx="2165354" cy="2238432"/>
          </a:xfrm>
          <a:prstGeom prst="rect">
            <a:avLst/>
          </a:prstGeom>
          <a:ln>
            <a:solidFill>
              <a:schemeClr val="accent3">
                <a:lumMod val="50000"/>
              </a:schemeClr>
            </a:solidFill>
          </a:ln>
        </p:spPr>
      </p:pic>
      <p:sp>
        <p:nvSpPr>
          <p:cNvPr id="30" name="Rectángulo 29">
            <a:extLst>
              <a:ext uri="{FF2B5EF4-FFF2-40B4-BE49-F238E27FC236}">
                <a16:creationId xmlns:a16="http://schemas.microsoft.com/office/drawing/2014/main" id="{A19B4163-23FA-4049-9752-638EDACB357F}"/>
              </a:ext>
            </a:extLst>
          </p:cNvPr>
          <p:cNvSpPr/>
          <p:nvPr/>
        </p:nvSpPr>
        <p:spPr>
          <a:xfrm>
            <a:off x="6179519" y="1226547"/>
            <a:ext cx="4437304" cy="310854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fontAlgn="base"/>
            <a:r>
              <a:rPr lang="en-US" sz="700" b="1" cap="all" dirty="0">
                <a:solidFill>
                  <a:srgbClr val="CE1126"/>
                </a:solidFill>
                <a:latin typeface="inherit"/>
                <a:hlinkClick r:id="rId7" tooltip="DEBTX OFFERS $366 MILLION REAL ESTATE PORTFOLIO IN THE NATION OF COLOMBIA"/>
              </a:rPr>
              <a:t>DEBTX OFFERS $366 MILLION REAL ESTATE PORTFOLIO IN THE NATION OF COLOMBIA</a:t>
            </a:r>
            <a:endParaRPr lang="en-US" sz="700" b="1" cap="all" dirty="0">
              <a:solidFill>
                <a:srgbClr val="CE1126"/>
              </a:solidFill>
              <a:latin typeface="Open Sans"/>
            </a:endParaRPr>
          </a:p>
          <a:p>
            <a:pPr fontAlgn="base"/>
            <a:r>
              <a:rPr lang="en-US" sz="700" b="1" dirty="0">
                <a:solidFill>
                  <a:srgbClr val="003E7E"/>
                </a:solidFill>
                <a:latin typeface="Open Sans"/>
              </a:rPr>
              <a:t>BOSTON, July 23, 2020</a:t>
            </a:r>
            <a:endParaRPr lang="en-US" sz="700" dirty="0">
              <a:solidFill>
                <a:srgbClr val="404142"/>
              </a:solidFill>
              <a:latin typeface="Open Sans"/>
            </a:endParaRPr>
          </a:p>
          <a:p>
            <a:pPr fontAlgn="base"/>
            <a:r>
              <a:rPr lang="en-US" sz="700" dirty="0">
                <a:solidFill>
                  <a:srgbClr val="404142"/>
                </a:solidFill>
                <a:latin typeface="Open Sans"/>
              </a:rPr>
              <a:t>DebtX, the largest secondary marketplace for loans, today announced it is offering a $366 million portfolio of real estate assets in Colombia.</a:t>
            </a:r>
          </a:p>
          <a:p>
            <a:pPr fontAlgn="base"/>
            <a:r>
              <a:rPr lang="en-US" sz="700" dirty="0">
                <a:solidFill>
                  <a:srgbClr val="404142"/>
                </a:solidFill>
                <a:latin typeface="Open Sans"/>
              </a:rPr>
              <a:t>The portfolio consists of just over 5,000 properties, primarily residential and land assets. The properties are government-owned and are located mostly in urban areas of Colombia, the fourth largest economy in South America.</a:t>
            </a:r>
          </a:p>
          <a:p>
            <a:pPr fontAlgn="base"/>
            <a:r>
              <a:rPr lang="en-US" sz="700" dirty="0">
                <a:solidFill>
                  <a:srgbClr val="404142"/>
                </a:solidFill>
                <a:latin typeface="Open Sans"/>
              </a:rPr>
              <a:t>The seller, Sociedad de Activos Especiales SAE, is working with Colombia’s Ministry of Finance and Public Credit, which manages special assets under the control of the Colombian government. The proceeds will go to the Fund for Rehabilitation, Social Investment and Fight Against Organized Crime.</a:t>
            </a:r>
          </a:p>
          <a:p>
            <a:pPr fontAlgn="base"/>
            <a:r>
              <a:rPr lang="en-US" sz="700" dirty="0">
                <a:solidFill>
                  <a:srgbClr val="404142"/>
                </a:solidFill>
                <a:latin typeface="Open Sans"/>
              </a:rPr>
              <a:t>DebtX CEO Kingsley Greenland said: “This portfolio is an opportunity for investors to establish a significant real estate presence in one of the largest economies in South America. The portfolio is well diversified and is concentrated in the most dynamic urban areas of the country.”</a:t>
            </a:r>
          </a:p>
          <a:p>
            <a:pPr fontAlgn="base"/>
            <a:r>
              <a:rPr lang="en-US" sz="700" dirty="0">
                <a:solidFill>
                  <a:srgbClr val="404142"/>
                </a:solidFill>
                <a:latin typeface="Open Sans"/>
              </a:rPr>
              <a:t>DebtX has been active in Latin America since 2010 and has sold more than $1 billion in assets for public and private institutions from Mexico to Argentina.</a:t>
            </a:r>
          </a:p>
          <a:p>
            <a:pPr fontAlgn="base"/>
            <a:r>
              <a:rPr lang="en-US" sz="700" dirty="0">
                <a:solidFill>
                  <a:srgbClr val="404142"/>
                </a:solidFill>
                <a:latin typeface="Open Sans"/>
              </a:rPr>
              <a:t>DebtX is seeking initial indications of interest from investors by August 11, 2020, after which a formal bid process is expected to begin with final bids due on November 9, 2020.  To register to bid on the portfolio, visit </a:t>
            </a:r>
            <a:r>
              <a:rPr lang="en-US" sz="700" dirty="0">
                <a:solidFill>
                  <a:srgbClr val="003E7E"/>
                </a:solidFill>
                <a:latin typeface="inherit"/>
                <a:hlinkClick r:id="rId8"/>
              </a:rPr>
              <a:t>www.debtx.com</a:t>
            </a:r>
            <a:r>
              <a:rPr lang="en-US" sz="700" dirty="0">
                <a:solidFill>
                  <a:srgbClr val="404142"/>
                </a:solidFill>
                <a:latin typeface="Open Sans"/>
              </a:rPr>
              <a:t> or contact Mike Roth, 617.531.3424, </a:t>
            </a:r>
            <a:r>
              <a:rPr lang="en-US" sz="700" dirty="0">
                <a:solidFill>
                  <a:srgbClr val="003E7E"/>
                </a:solidFill>
                <a:latin typeface="inherit"/>
                <a:hlinkClick r:id="rId9"/>
              </a:rPr>
              <a:t>mroth@debtx.com</a:t>
            </a:r>
            <a:r>
              <a:rPr lang="en-US" sz="700" dirty="0">
                <a:solidFill>
                  <a:srgbClr val="404142"/>
                </a:solidFill>
                <a:latin typeface="Open Sans"/>
              </a:rPr>
              <a:t> or Ana Escobar  617.531.3458, </a:t>
            </a:r>
            <a:r>
              <a:rPr lang="en-US" sz="700" dirty="0">
                <a:solidFill>
                  <a:srgbClr val="003E7E"/>
                </a:solidFill>
                <a:latin typeface="inherit"/>
                <a:hlinkClick r:id="rId10"/>
              </a:rPr>
              <a:t>aescobar@debtx.com</a:t>
            </a:r>
            <a:endParaRPr lang="en-US" sz="700" dirty="0">
              <a:solidFill>
                <a:srgbClr val="404142"/>
              </a:solidFill>
              <a:latin typeface="Open Sans"/>
            </a:endParaRPr>
          </a:p>
          <a:p>
            <a:pPr fontAlgn="base"/>
            <a:r>
              <a:rPr lang="en-US" sz="700" b="1" u="sng" dirty="0">
                <a:solidFill>
                  <a:srgbClr val="003E7E"/>
                </a:solidFill>
                <a:latin typeface="Open Sans"/>
              </a:rPr>
              <a:t>About DebtX</a:t>
            </a:r>
            <a:endParaRPr lang="en-US" sz="700" dirty="0">
              <a:solidFill>
                <a:srgbClr val="404142"/>
              </a:solidFill>
              <a:latin typeface="Open Sans"/>
            </a:endParaRPr>
          </a:p>
          <a:p>
            <a:pPr fontAlgn="base"/>
            <a:r>
              <a:rPr lang="en-US" sz="700" dirty="0">
                <a:solidFill>
                  <a:srgbClr val="404142"/>
                </a:solidFill>
                <a:latin typeface="Open Sans"/>
              </a:rPr>
              <a:t>DebtX operates the world’s most liquid marketplace for loans. Through its </a:t>
            </a:r>
            <a:r>
              <a:rPr lang="en-US" sz="700" dirty="0">
                <a:solidFill>
                  <a:srgbClr val="003E7E"/>
                </a:solidFill>
                <a:latin typeface="inherit"/>
                <a:hlinkClick r:id="rId11"/>
              </a:rPr>
              <a:t>loan sale advisory</a:t>
            </a:r>
            <a:r>
              <a:rPr lang="en-US" sz="700" dirty="0">
                <a:solidFill>
                  <a:srgbClr val="404142"/>
                </a:solidFill>
                <a:latin typeface="Open Sans"/>
              </a:rPr>
              <a:t>, DebtX maximizes loan sale proceeds for financial institutions and government agencies. DebtX also provides </a:t>
            </a:r>
            <a:r>
              <a:rPr lang="en-US" sz="700" dirty="0">
                <a:solidFill>
                  <a:srgbClr val="003E7E"/>
                </a:solidFill>
                <a:latin typeface="inherit"/>
                <a:hlinkClick r:id="rId12"/>
              </a:rPr>
              <a:t>loan valuation, analytics and market data</a:t>
            </a:r>
            <a:r>
              <a:rPr lang="en-US" sz="700" dirty="0">
                <a:solidFill>
                  <a:srgbClr val="404142"/>
                </a:solidFill>
                <a:latin typeface="Open Sans"/>
              </a:rPr>
              <a:t> for regulatory and audit purposes. For banks preparing for CECL, </a:t>
            </a:r>
            <a:r>
              <a:rPr lang="en-US" sz="700" dirty="0">
                <a:solidFill>
                  <a:srgbClr val="003E7E"/>
                </a:solidFill>
                <a:latin typeface="inherit"/>
                <a:hlinkClick r:id="rId13"/>
              </a:rPr>
              <a:t>DXCDA</a:t>
            </a:r>
            <a:r>
              <a:rPr lang="en-US" sz="700" dirty="0">
                <a:solidFill>
                  <a:srgbClr val="404142"/>
                </a:solidFill>
                <a:latin typeface="Open Sans"/>
              </a:rPr>
              <a:t> is a fully outsourced, independent service that saves time and money. For syndication, agency, and loan sale professionals, DebtX provides a suite of </a:t>
            </a:r>
            <a:r>
              <a:rPr lang="en-US" sz="700" dirty="0">
                <a:solidFill>
                  <a:srgbClr val="003E7E"/>
                </a:solidFill>
                <a:latin typeface="inherit"/>
                <a:hlinkClick r:id="rId14"/>
              </a:rPr>
              <a:t>web-based deal management</a:t>
            </a:r>
            <a:r>
              <a:rPr lang="en-US" sz="700" dirty="0">
                <a:solidFill>
                  <a:srgbClr val="404142"/>
                </a:solidFill>
                <a:latin typeface="Open Sans"/>
              </a:rPr>
              <a:t> solutions. For loan originators and risk managers, </a:t>
            </a:r>
            <a:r>
              <a:rPr lang="en-US" sz="700" dirty="0" err="1">
                <a:solidFill>
                  <a:srgbClr val="003E7E"/>
                </a:solidFill>
                <a:latin typeface="inherit"/>
                <a:hlinkClick r:id="rId15"/>
              </a:rPr>
              <a:t>DXScore</a:t>
            </a:r>
            <a:r>
              <a:rPr lang="en-US" sz="700" baseline="30000" dirty="0">
                <a:solidFill>
                  <a:srgbClr val="404142"/>
                </a:solidFill>
                <a:latin typeface="Open Sans"/>
              </a:rPr>
              <a:t>®</a:t>
            </a:r>
            <a:r>
              <a:rPr lang="en-US" sz="700" dirty="0">
                <a:solidFill>
                  <a:srgbClr val="404142"/>
                </a:solidFill>
                <a:latin typeface="Open Sans"/>
              </a:rPr>
              <a:t> is the firm’s credit rating system for commercial real estate loans. DebtX is based in Boston, with offices across the U.S., South America, Europe and Asia. Call 617.531.3400 or visit </a:t>
            </a:r>
            <a:r>
              <a:rPr lang="en-US" sz="700" dirty="0">
                <a:solidFill>
                  <a:srgbClr val="003E7E"/>
                </a:solidFill>
                <a:latin typeface="inherit"/>
                <a:hlinkClick r:id="rId8"/>
              </a:rPr>
              <a:t>www.debtx.com</a:t>
            </a:r>
            <a:r>
              <a:rPr lang="en-US" sz="700" dirty="0">
                <a:solidFill>
                  <a:srgbClr val="404142"/>
                </a:solidFill>
                <a:latin typeface="Open Sans"/>
              </a:rPr>
              <a:t>. Follow DebtX on </a:t>
            </a:r>
            <a:r>
              <a:rPr lang="en-US" sz="700" dirty="0">
                <a:solidFill>
                  <a:srgbClr val="003E7E"/>
                </a:solidFill>
                <a:latin typeface="inherit"/>
                <a:hlinkClick r:id="rId16"/>
              </a:rPr>
              <a:t>Facebook</a:t>
            </a:r>
            <a:r>
              <a:rPr lang="en-US" sz="700" dirty="0">
                <a:solidFill>
                  <a:srgbClr val="404142"/>
                </a:solidFill>
                <a:latin typeface="Open Sans"/>
              </a:rPr>
              <a:t>, </a:t>
            </a:r>
            <a:r>
              <a:rPr lang="en-US" sz="700" dirty="0">
                <a:solidFill>
                  <a:srgbClr val="003E7E"/>
                </a:solidFill>
                <a:latin typeface="inherit"/>
                <a:hlinkClick r:id="rId17"/>
              </a:rPr>
              <a:t>Twitter</a:t>
            </a:r>
            <a:r>
              <a:rPr lang="en-US" sz="700" dirty="0">
                <a:solidFill>
                  <a:srgbClr val="404142"/>
                </a:solidFill>
                <a:latin typeface="Open Sans"/>
              </a:rPr>
              <a:t> and </a:t>
            </a:r>
            <a:r>
              <a:rPr lang="en-US" sz="700" dirty="0">
                <a:solidFill>
                  <a:srgbClr val="003E7E"/>
                </a:solidFill>
                <a:latin typeface="inherit"/>
              </a:rPr>
              <a:t>LinkedIn</a:t>
            </a:r>
            <a:endParaRPr lang="en-US" sz="700" dirty="0">
              <a:solidFill>
                <a:srgbClr val="404142"/>
              </a:solidFill>
              <a:latin typeface="Open Sans"/>
            </a:endParaRPr>
          </a:p>
        </p:txBody>
      </p:sp>
      <p:sp>
        <p:nvSpPr>
          <p:cNvPr id="32" name="CuadroTexto 31">
            <a:extLst>
              <a:ext uri="{FF2B5EF4-FFF2-40B4-BE49-F238E27FC236}">
                <a16:creationId xmlns:a16="http://schemas.microsoft.com/office/drawing/2014/main" id="{06AE843D-DB47-4A35-98A4-4F656584D768}"/>
              </a:ext>
            </a:extLst>
          </p:cNvPr>
          <p:cNvSpPr txBox="1"/>
          <p:nvPr/>
        </p:nvSpPr>
        <p:spPr>
          <a:xfrm>
            <a:off x="3739242" y="511676"/>
            <a:ext cx="3339547"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400" b="1" dirty="0">
                <a:solidFill>
                  <a:schemeClr val="tx1"/>
                </a:solidFill>
              </a:rPr>
              <a:t>Promoción del paquete</a:t>
            </a:r>
            <a:endParaRPr lang="es-ES" sz="3600" b="1" dirty="0">
              <a:solidFill>
                <a:schemeClr val="tx1"/>
              </a:solidFill>
            </a:endParaRPr>
          </a:p>
        </p:txBody>
      </p:sp>
    </p:spTree>
    <p:extLst>
      <p:ext uri="{BB962C8B-B14F-4D97-AF65-F5344CB8AC3E}">
        <p14:creationId xmlns:p14="http://schemas.microsoft.com/office/powerpoint/2010/main" val="28220097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8" name="Rectángulo 7">
            <a:extLst>
              <a:ext uri="{FF2B5EF4-FFF2-40B4-BE49-F238E27FC236}">
                <a16:creationId xmlns:a16="http://schemas.microsoft.com/office/drawing/2014/main" id="{88BDD32A-0F8F-4B4A-AA0A-5D3A7145B7A6}"/>
              </a:ext>
            </a:extLst>
          </p:cNvPr>
          <p:cNvSpPr/>
          <p:nvPr/>
        </p:nvSpPr>
        <p:spPr>
          <a:xfrm>
            <a:off x="7580" y="6536489"/>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cxnSp>
        <p:nvCxnSpPr>
          <p:cNvPr id="9" name="Conector recto 8">
            <a:extLst>
              <a:ext uri="{FF2B5EF4-FFF2-40B4-BE49-F238E27FC236}">
                <a16:creationId xmlns:a16="http://schemas.microsoft.com/office/drawing/2014/main" id="{56BE8326-8AE1-4FE1-9C59-622B9B9B34ED}"/>
              </a:ext>
            </a:extLst>
          </p:cNvPr>
          <p:cNvCxnSpPr>
            <a:cxnSpLocks/>
          </p:cNvCxnSpPr>
          <p:nvPr/>
        </p:nvCxnSpPr>
        <p:spPr>
          <a:xfrm>
            <a:off x="2622194" y="1226213"/>
            <a:ext cx="0" cy="4405573"/>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Imagen 9" descr="Imagen que contiene objeto, dibujo, tabla&#10;&#10;Descripción generada automáticamente">
            <a:extLst>
              <a:ext uri="{FF2B5EF4-FFF2-40B4-BE49-F238E27FC236}">
                <a16:creationId xmlns:a16="http://schemas.microsoft.com/office/drawing/2014/main" id="{191342DB-A19A-4E70-B505-9A4D758110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005" y="2468923"/>
            <a:ext cx="1528252" cy="1528252"/>
          </a:xfrm>
          <a:prstGeom prst="rect">
            <a:avLst/>
          </a:prstGeom>
        </p:spPr>
      </p:pic>
      <p:sp>
        <p:nvSpPr>
          <p:cNvPr id="13" name="CuadroTexto 5">
            <a:extLst>
              <a:ext uri="{FF2B5EF4-FFF2-40B4-BE49-F238E27FC236}">
                <a16:creationId xmlns:a16="http://schemas.microsoft.com/office/drawing/2014/main" id="{30A044DD-E7F9-4AA2-B0C5-15A5D9FED603}"/>
              </a:ext>
            </a:extLst>
          </p:cNvPr>
          <p:cNvSpPr txBox="1">
            <a:spLocks noChangeArrowheads="1"/>
          </p:cNvSpPr>
          <p:nvPr/>
        </p:nvSpPr>
        <p:spPr bwMode="auto">
          <a:xfrm>
            <a:off x="1873731" y="19095"/>
            <a:ext cx="6032128"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O" sz="2400" b="1" dirty="0">
                <a:solidFill>
                  <a:srgbClr val="000A8B"/>
                </a:solidFill>
              </a:rPr>
              <a:t>Fase de estructuración de la Venta Masiva</a:t>
            </a:r>
          </a:p>
        </p:txBody>
      </p:sp>
      <p:sp>
        <p:nvSpPr>
          <p:cNvPr id="14" name="Rectángulo 13">
            <a:extLst>
              <a:ext uri="{FF2B5EF4-FFF2-40B4-BE49-F238E27FC236}">
                <a16:creationId xmlns:a16="http://schemas.microsoft.com/office/drawing/2014/main" id="{9F31E763-CE4E-4E6D-BAAE-4F3F446E945C}"/>
              </a:ext>
            </a:extLst>
          </p:cNvPr>
          <p:cNvSpPr/>
          <p:nvPr/>
        </p:nvSpPr>
        <p:spPr>
          <a:xfrm>
            <a:off x="622039" y="4123918"/>
            <a:ext cx="1426181" cy="461665"/>
          </a:xfrm>
          <a:prstGeom prst="rect">
            <a:avLst/>
          </a:prstGeom>
        </p:spPr>
        <p:txBody>
          <a:bodyPr wrap="square">
            <a:spAutoFit/>
          </a:bodyPr>
          <a:lstStyle/>
          <a:p>
            <a:pPr algn="ctr"/>
            <a:r>
              <a:rPr lang="es-ES" sz="1200" b="1" dirty="0">
                <a:solidFill>
                  <a:srgbClr val="4B4949"/>
                </a:solidFill>
              </a:rPr>
              <a:t>PRECIO  MINIMO DE VENTA</a:t>
            </a:r>
          </a:p>
        </p:txBody>
      </p:sp>
      <p:pic>
        <p:nvPicPr>
          <p:cNvPr id="15" name="Imagen 14" descr="Imagen que contiene dibujo&#10;&#10;Descripción generada automáticamente">
            <a:extLst>
              <a:ext uri="{FF2B5EF4-FFF2-40B4-BE49-F238E27FC236}">
                <a16:creationId xmlns:a16="http://schemas.microsoft.com/office/drawing/2014/main" id="{538FAF19-3708-4F37-9228-896B0C10FC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005" y="4712326"/>
            <a:ext cx="1178726" cy="581996"/>
          </a:xfrm>
          <a:prstGeom prst="rect">
            <a:avLst/>
          </a:prstGeom>
        </p:spPr>
      </p:pic>
      <p:sp>
        <p:nvSpPr>
          <p:cNvPr id="16" name="CuadroTexto 15">
            <a:extLst>
              <a:ext uri="{FF2B5EF4-FFF2-40B4-BE49-F238E27FC236}">
                <a16:creationId xmlns:a16="http://schemas.microsoft.com/office/drawing/2014/main" id="{11989566-706F-4785-8569-5026C4437E9B}"/>
              </a:ext>
            </a:extLst>
          </p:cNvPr>
          <p:cNvSpPr txBox="1"/>
          <p:nvPr/>
        </p:nvSpPr>
        <p:spPr>
          <a:xfrm>
            <a:off x="3227894" y="480760"/>
            <a:ext cx="3339547"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2400" b="1" dirty="0">
                <a:solidFill>
                  <a:schemeClr val="tx1"/>
                </a:solidFill>
              </a:rPr>
              <a:t>Precio Mínimo de venta</a:t>
            </a:r>
            <a:endParaRPr lang="es-ES" sz="3600" b="1" dirty="0">
              <a:solidFill>
                <a:schemeClr val="tx1"/>
              </a:solidFill>
            </a:endParaRPr>
          </a:p>
        </p:txBody>
      </p:sp>
      <p:sp>
        <p:nvSpPr>
          <p:cNvPr id="3" name="CuadroTexto 2">
            <a:extLst>
              <a:ext uri="{FF2B5EF4-FFF2-40B4-BE49-F238E27FC236}">
                <a16:creationId xmlns:a16="http://schemas.microsoft.com/office/drawing/2014/main" id="{51F837FB-BF05-4F83-B052-65720B00B93F}"/>
              </a:ext>
            </a:extLst>
          </p:cNvPr>
          <p:cNvSpPr txBox="1"/>
          <p:nvPr/>
        </p:nvSpPr>
        <p:spPr>
          <a:xfrm>
            <a:off x="3021129" y="1151676"/>
            <a:ext cx="8712313"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dirty="0">
                <a:solidFill>
                  <a:schemeClr val="tx2">
                    <a:lumMod val="50000"/>
                  </a:schemeClr>
                </a:solidFill>
              </a:rPr>
              <a:t>Se presentaron 9 ofertas indicativas que no alcanzaron el descuento global del 30% establecido en  la ley de Crecimiento Económico – 2010 de 2019. </a:t>
            </a:r>
          </a:p>
        </p:txBody>
      </p:sp>
      <p:sp>
        <p:nvSpPr>
          <p:cNvPr id="18" name="CuadroTexto 17">
            <a:extLst>
              <a:ext uri="{FF2B5EF4-FFF2-40B4-BE49-F238E27FC236}">
                <a16:creationId xmlns:a16="http://schemas.microsoft.com/office/drawing/2014/main" id="{A3EA93AA-08DA-44FB-99D0-1DCAE952FB42}"/>
              </a:ext>
            </a:extLst>
          </p:cNvPr>
          <p:cNvSpPr txBox="1"/>
          <p:nvPr/>
        </p:nvSpPr>
        <p:spPr>
          <a:xfrm>
            <a:off x="3021129" y="1971415"/>
            <a:ext cx="8712313"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dirty="0">
                <a:solidFill>
                  <a:schemeClr val="tx2">
                    <a:lumMod val="50000"/>
                  </a:schemeClr>
                </a:solidFill>
              </a:rPr>
              <a:t>Las ofertas indicativas se manejaran de forma confidencial</a:t>
            </a:r>
          </a:p>
        </p:txBody>
      </p:sp>
      <p:sp>
        <p:nvSpPr>
          <p:cNvPr id="19" name="CuadroTexto 18">
            <a:extLst>
              <a:ext uri="{FF2B5EF4-FFF2-40B4-BE49-F238E27FC236}">
                <a16:creationId xmlns:a16="http://schemas.microsoft.com/office/drawing/2014/main" id="{BB12B806-CC70-47A9-A3AD-6FB015D6E65A}"/>
              </a:ext>
            </a:extLst>
          </p:cNvPr>
          <p:cNvSpPr txBox="1"/>
          <p:nvPr/>
        </p:nvSpPr>
        <p:spPr>
          <a:xfrm>
            <a:off x="3021128" y="2552414"/>
            <a:ext cx="8712313"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dirty="0">
                <a:solidFill>
                  <a:schemeClr val="tx2">
                    <a:lumMod val="50000"/>
                  </a:schemeClr>
                </a:solidFill>
              </a:rPr>
              <a:t>En dialogo con el Ministro de Hacienda se incluirá una modificación legal que permita realizar la venta masiva.</a:t>
            </a:r>
          </a:p>
        </p:txBody>
      </p:sp>
      <p:sp>
        <p:nvSpPr>
          <p:cNvPr id="20" name="CuadroTexto 19">
            <a:extLst>
              <a:ext uri="{FF2B5EF4-FFF2-40B4-BE49-F238E27FC236}">
                <a16:creationId xmlns:a16="http://schemas.microsoft.com/office/drawing/2014/main" id="{9490720D-4862-43C0-A71E-8CFE9685D70B}"/>
              </a:ext>
            </a:extLst>
          </p:cNvPr>
          <p:cNvSpPr txBox="1"/>
          <p:nvPr/>
        </p:nvSpPr>
        <p:spPr>
          <a:xfrm>
            <a:off x="3021127" y="3428999"/>
            <a:ext cx="8712313"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dirty="0">
                <a:solidFill>
                  <a:schemeClr val="tx2">
                    <a:lumMod val="50000"/>
                  </a:schemeClr>
                </a:solidFill>
              </a:rPr>
              <a:t>Se realizara un modelo de costo beneficio que determine cual es el punto en el cual es beneficioso vender el paquete de venta masiva. El modelo será analizado por la firma Ernst &amp; Young.</a:t>
            </a:r>
          </a:p>
        </p:txBody>
      </p:sp>
      <p:sp>
        <p:nvSpPr>
          <p:cNvPr id="21" name="CuadroTexto 20">
            <a:extLst>
              <a:ext uri="{FF2B5EF4-FFF2-40B4-BE49-F238E27FC236}">
                <a16:creationId xmlns:a16="http://schemas.microsoft.com/office/drawing/2014/main" id="{48491A06-199F-45FB-9293-5BEE28CC6B8C}"/>
              </a:ext>
            </a:extLst>
          </p:cNvPr>
          <p:cNvSpPr txBox="1"/>
          <p:nvPr/>
        </p:nvSpPr>
        <p:spPr>
          <a:xfrm>
            <a:off x="3021127" y="4528170"/>
            <a:ext cx="8712313"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dirty="0">
                <a:solidFill>
                  <a:schemeClr val="tx2">
                    <a:lumMod val="50000"/>
                  </a:schemeClr>
                </a:solidFill>
              </a:rPr>
              <a:t>Se modificara el cronograma de venta masiva, dependiendo de la aprobación de la modificación legal.</a:t>
            </a:r>
          </a:p>
        </p:txBody>
      </p:sp>
      <p:sp>
        <p:nvSpPr>
          <p:cNvPr id="22" name="CuadroTexto 21">
            <a:extLst>
              <a:ext uri="{FF2B5EF4-FFF2-40B4-BE49-F238E27FC236}">
                <a16:creationId xmlns:a16="http://schemas.microsoft.com/office/drawing/2014/main" id="{753CDF96-6307-473A-ADE9-FF6B0F5AA66A}"/>
              </a:ext>
            </a:extLst>
          </p:cNvPr>
          <p:cNvSpPr txBox="1"/>
          <p:nvPr/>
        </p:nvSpPr>
        <p:spPr>
          <a:xfrm>
            <a:off x="3021126" y="5391151"/>
            <a:ext cx="8712313"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dirty="0">
                <a:solidFill>
                  <a:schemeClr val="tx2">
                    <a:lumMod val="50000"/>
                  </a:schemeClr>
                </a:solidFill>
              </a:rPr>
              <a:t>Las contrataciones de Investigación y pago de pasivos, así como la firma de Transparencia se posponen hasta la aprobación de la modificación legal. </a:t>
            </a:r>
          </a:p>
        </p:txBody>
      </p:sp>
    </p:spTree>
    <p:extLst>
      <p:ext uri="{BB962C8B-B14F-4D97-AF65-F5344CB8AC3E}">
        <p14:creationId xmlns:p14="http://schemas.microsoft.com/office/powerpoint/2010/main" val="5050142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Presidencia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301644" y="2741150"/>
            <a:ext cx="9143999" cy="2923877"/>
          </a:xfrm>
          <a:prstGeom prst="rect">
            <a:avLst/>
          </a:prstGeom>
          <a:noFill/>
        </p:spPr>
        <p:txBody>
          <a:bodyPr wrap="square" rtlCol="0">
            <a:spAutoFit/>
          </a:bodyPr>
          <a:lstStyle/>
          <a:p>
            <a:pPr algn="ctr"/>
            <a:r>
              <a:rPr lang="es-ES" sz="4800" b="1" dirty="0">
                <a:solidFill>
                  <a:srgbClr val="002060"/>
                </a:solidFill>
              </a:rPr>
              <a:t>5.ESTRATEGIA SAE 2020-2022</a:t>
            </a:r>
            <a:endParaRPr lang="es-CO" sz="4800" b="1" dirty="0">
              <a:solidFill>
                <a:srgbClr val="002060"/>
              </a:solidFill>
            </a:endParaRP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6987505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CuadroTexto 21"/>
          <p:cNvSpPr txBox="1">
            <a:spLocks noChangeArrowheads="1"/>
          </p:cNvSpPr>
          <p:nvPr/>
        </p:nvSpPr>
        <p:spPr bwMode="auto">
          <a:xfrm>
            <a:off x="6937375" y="666750"/>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dirty="0">
                <a:solidFill>
                  <a:schemeClr val="bg1"/>
                </a:solidFill>
                <a:latin typeface="Lato Regular"/>
                <a:ea typeface="Lato Regular"/>
                <a:cs typeface="Lato Regular"/>
              </a:rPr>
              <a:t>Activos con transparencia</a:t>
            </a:r>
          </a:p>
        </p:txBody>
      </p:sp>
      <p:sp>
        <p:nvSpPr>
          <p:cNvPr id="12294" name="CuadroTexto 24"/>
          <p:cNvSpPr txBox="1">
            <a:spLocks noChangeArrowheads="1"/>
          </p:cNvSpPr>
          <p:nvPr/>
        </p:nvSpPr>
        <p:spPr bwMode="auto">
          <a:xfrm>
            <a:off x="658368" y="1626576"/>
            <a:ext cx="1093622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CO" sz="7200" b="1" dirty="0">
                <a:solidFill>
                  <a:srgbClr val="000A8B"/>
                </a:solidFill>
              </a:rPr>
              <a:t>Consolidar SAE – Como fuente de Recursos </a:t>
            </a:r>
          </a:p>
        </p:txBody>
      </p:sp>
      <p:pic>
        <p:nvPicPr>
          <p:cNvPr id="12" name="Imagen 11">
            <a:extLst>
              <a:ext uri="{FF2B5EF4-FFF2-40B4-BE49-F238E27FC236}">
                <a16:creationId xmlns:a16="http://schemas.microsoft.com/office/drawing/2014/main" id="{09456977-14CE-47AB-9457-2D0CE3F8FD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98419CA3-0C32-4E74-A9D0-32B5E0A60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10">
            <a:extLst>
              <a:ext uri="{FF2B5EF4-FFF2-40B4-BE49-F238E27FC236}">
                <a16:creationId xmlns:a16="http://schemas.microsoft.com/office/drawing/2014/main" id="{153DA043-CF1E-4E85-AAD9-90EA90B8B5B7}"/>
              </a:ext>
            </a:extLst>
          </p:cNvPr>
          <p:cNvSpPr txBox="1">
            <a:spLocks noChangeArrowheads="1"/>
          </p:cNvSpPr>
          <p:nvPr/>
        </p:nvSpPr>
        <p:spPr bwMode="auto">
          <a:xfrm>
            <a:off x="2063877" y="4352250"/>
            <a:ext cx="87471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s-ES" altLang="es-CO" sz="4800" b="1" u="sng" dirty="0">
                <a:solidFill>
                  <a:srgbClr val="000A8B"/>
                </a:solidFill>
              </a:rPr>
              <a:t>Productividad con Transparencia </a:t>
            </a:r>
          </a:p>
        </p:txBody>
      </p:sp>
      <p:sp>
        <p:nvSpPr>
          <p:cNvPr id="14" name="Rectángulo 13">
            <a:extLst>
              <a:ext uri="{FF2B5EF4-FFF2-40B4-BE49-F238E27FC236}">
                <a16:creationId xmlns:a16="http://schemas.microsoft.com/office/drawing/2014/main" id="{905EABB6-C145-0945-BE57-EFC492B7299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8F3FBA0B-7800-D24E-9EC7-29A3A8E27F35}"/>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
        <p:nvSpPr>
          <p:cNvPr id="16" name="Rectángulo 15">
            <a:extLst>
              <a:ext uri="{FF2B5EF4-FFF2-40B4-BE49-F238E27FC236}">
                <a16:creationId xmlns:a16="http://schemas.microsoft.com/office/drawing/2014/main" id="{DB052C6D-4BBA-2F4C-84C1-C40F045FE1EE}"/>
              </a:ext>
            </a:extLst>
          </p:cNvPr>
          <p:cNvSpPr/>
          <p:nvPr/>
        </p:nvSpPr>
        <p:spPr>
          <a:xfrm>
            <a:off x="-2" y="653684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Presidencia</a:t>
            </a:r>
          </a:p>
        </p:txBody>
      </p:sp>
    </p:spTree>
    <p:extLst>
      <p:ext uri="{BB962C8B-B14F-4D97-AF65-F5344CB8AC3E}">
        <p14:creationId xmlns:p14="http://schemas.microsoft.com/office/powerpoint/2010/main" val="2204246802"/>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CuadroTexto 3"/>
          <p:cNvSpPr txBox="1">
            <a:spLocks noChangeArrowheads="1"/>
          </p:cNvSpPr>
          <p:nvPr/>
        </p:nvSpPr>
        <p:spPr bwMode="auto">
          <a:xfrm>
            <a:off x="1849437" y="156378"/>
            <a:ext cx="6130244"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CO" sz="3600" b="1" dirty="0">
                <a:solidFill>
                  <a:srgbClr val="000A8B"/>
                </a:solidFill>
              </a:rPr>
              <a:t>El FRISCO en Cifras</a:t>
            </a:r>
          </a:p>
        </p:txBody>
      </p:sp>
      <p:pic>
        <p:nvPicPr>
          <p:cNvPr id="26" name="Imagen 25">
            <a:extLst>
              <a:ext uri="{FF2B5EF4-FFF2-40B4-BE49-F238E27FC236}">
                <a16:creationId xmlns:a16="http://schemas.microsoft.com/office/drawing/2014/main" id="{E4F48373-6E1F-41C5-A3BF-9CE3F97AF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7" name="Imagen 26">
            <a:extLst>
              <a:ext uri="{FF2B5EF4-FFF2-40B4-BE49-F238E27FC236}">
                <a16:creationId xmlns:a16="http://schemas.microsoft.com/office/drawing/2014/main" id="{CA120813-50E2-4652-9119-ACD4B045C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30" name="Diagrama 29">
            <a:extLst>
              <a:ext uri="{FF2B5EF4-FFF2-40B4-BE49-F238E27FC236}">
                <a16:creationId xmlns:a16="http://schemas.microsoft.com/office/drawing/2014/main" id="{EF48A57D-2D47-48E6-A3C7-EA9BCD796BB7}"/>
              </a:ext>
            </a:extLst>
          </p:cNvPr>
          <p:cNvGraphicFramePr/>
          <p:nvPr/>
        </p:nvGraphicFramePr>
        <p:xfrm>
          <a:off x="433491" y="1733762"/>
          <a:ext cx="8906437" cy="5086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2" name="CuadroTexto 14">
            <a:extLst>
              <a:ext uri="{FF2B5EF4-FFF2-40B4-BE49-F238E27FC236}">
                <a16:creationId xmlns:a16="http://schemas.microsoft.com/office/drawing/2014/main" id="{420A5D1F-CD0E-4971-9A6E-BFD6F73C515A}"/>
              </a:ext>
            </a:extLst>
          </p:cNvPr>
          <p:cNvSpPr txBox="1">
            <a:spLocks noChangeArrowheads="1"/>
          </p:cNvSpPr>
          <p:nvPr/>
        </p:nvSpPr>
        <p:spPr bwMode="auto">
          <a:xfrm>
            <a:off x="1257153" y="2940675"/>
            <a:ext cx="1177925" cy="584200"/>
          </a:xfrm>
          <a:prstGeom prst="rect">
            <a:avLst/>
          </a:prstGeom>
          <a:solidFill>
            <a:srgbClr val="000A8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buFont typeface="Wingdings" panose="05000000000000000000" pitchFamily="2" charset="2"/>
              <a:buChar char="ü"/>
            </a:pPr>
            <a:r>
              <a:rPr lang="es-ES" altLang="es-CO" sz="1600">
                <a:solidFill>
                  <a:schemeClr val="bg1"/>
                </a:solidFill>
              </a:rPr>
              <a:t>Urbanos</a:t>
            </a:r>
          </a:p>
          <a:p>
            <a:pPr eaLnBrk="1" hangingPunct="1">
              <a:buFont typeface="Wingdings" panose="05000000000000000000" pitchFamily="2" charset="2"/>
              <a:buChar char="ü"/>
            </a:pPr>
            <a:r>
              <a:rPr lang="es-ES" altLang="es-CO" sz="1600">
                <a:solidFill>
                  <a:schemeClr val="bg1"/>
                </a:solidFill>
              </a:rPr>
              <a:t>Rurales</a:t>
            </a:r>
          </a:p>
        </p:txBody>
      </p:sp>
      <p:sp>
        <p:nvSpPr>
          <p:cNvPr id="37" name="CuadroTexto 15">
            <a:extLst>
              <a:ext uri="{FF2B5EF4-FFF2-40B4-BE49-F238E27FC236}">
                <a16:creationId xmlns:a16="http://schemas.microsoft.com/office/drawing/2014/main" id="{1178AE7D-DDD2-49B7-83B1-28D53ABA552F}"/>
              </a:ext>
            </a:extLst>
          </p:cNvPr>
          <p:cNvSpPr txBox="1">
            <a:spLocks noChangeArrowheads="1"/>
          </p:cNvSpPr>
          <p:nvPr/>
        </p:nvSpPr>
        <p:spPr bwMode="auto">
          <a:xfrm>
            <a:off x="3466952" y="2877175"/>
            <a:ext cx="2293938" cy="1322388"/>
          </a:xfrm>
          <a:prstGeom prst="rect">
            <a:avLst/>
          </a:prstGeom>
          <a:solidFill>
            <a:srgbClr val="000A8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buFont typeface="Wingdings" panose="05000000000000000000" pitchFamily="2" charset="2"/>
              <a:buChar char="ü"/>
            </a:pPr>
            <a:r>
              <a:rPr lang="es-ES" altLang="es-CO" sz="1600">
                <a:solidFill>
                  <a:srgbClr val="FFFFFF"/>
                </a:solidFill>
              </a:rPr>
              <a:t>Medios de Transporte</a:t>
            </a:r>
          </a:p>
          <a:p>
            <a:pPr eaLnBrk="1" hangingPunct="1">
              <a:buFont typeface="Wingdings" panose="05000000000000000000" pitchFamily="2" charset="2"/>
              <a:buChar char="ü"/>
            </a:pPr>
            <a:r>
              <a:rPr lang="es-ES" altLang="es-CO" sz="1600">
                <a:solidFill>
                  <a:srgbClr val="FFFFFF"/>
                </a:solidFill>
              </a:rPr>
              <a:t>Dinero y Arte </a:t>
            </a:r>
          </a:p>
          <a:p>
            <a:pPr eaLnBrk="1" hangingPunct="1">
              <a:buFont typeface="Wingdings" panose="05000000000000000000" pitchFamily="2" charset="2"/>
              <a:buChar char="ü"/>
            </a:pPr>
            <a:r>
              <a:rPr lang="es-ES" altLang="es-CO" sz="1600">
                <a:solidFill>
                  <a:schemeClr val="bg1"/>
                </a:solidFill>
              </a:rPr>
              <a:t>Sustancias</a:t>
            </a:r>
          </a:p>
          <a:p>
            <a:pPr eaLnBrk="1" hangingPunct="1">
              <a:buFont typeface="Wingdings" panose="05000000000000000000" pitchFamily="2" charset="2"/>
              <a:buChar char="ü"/>
            </a:pPr>
            <a:r>
              <a:rPr lang="es-ES" altLang="es-CO" sz="1600">
                <a:solidFill>
                  <a:schemeClr val="bg1"/>
                </a:solidFill>
              </a:rPr>
              <a:t>Semovientes</a:t>
            </a:r>
          </a:p>
          <a:p>
            <a:pPr eaLnBrk="1" hangingPunct="1">
              <a:buFont typeface="Wingdings" panose="05000000000000000000" pitchFamily="2" charset="2"/>
              <a:buChar char="ü"/>
            </a:pPr>
            <a:r>
              <a:rPr lang="es-ES" altLang="es-CO" sz="1600">
                <a:solidFill>
                  <a:schemeClr val="bg1"/>
                </a:solidFill>
              </a:rPr>
              <a:t>Muebles y Enseres </a:t>
            </a:r>
          </a:p>
        </p:txBody>
      </p:sp>
      <p:sp>
        <p:nvSpPr>
          <p:cNvPr id="43" name="CuadroTexto 16">
            <a:extLst>
              <a:ext uri="{FF2B5EF4-FFF2-40B4-BE49-F238E27FC236}">
                <a16:creationId xmlns:a16="http://schemas.microsoft.com/office/drawing/2014/main" id="{48499865-AF41-49C1-95E5-BEFAFE0177C9}"/>
              </a:ext>
            </a:extLst>
          </p:cNvPr>
          <p:cNvSpPr txBox="1">
            <a:spLocks noChangeArrowheads="1"/>
          </p:cNvSpPr>
          <p:nvPr/>
        </p:nvSpPr>
        <p:spPr bwMode="auto">
          <a:xfrm>
            <a:off x="7042002" y="2913689"/>
            <a:ext cx="2217738" cy="1322387"/>
          </a:xfrm>
          <a:prstGeom prst="rect">
            <a:avLst/>
          </a:prstGeom>
          <a:solidFill>
            <a:srgbClr val="000A8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buFont typeface="Wingdings" panose="05000000000000000000" pitchFamily="2" charset="2"/>
              <a:buChar char="ü"/>
            </a:pPr>
            <a:r>
              <a:rPr lang="es-ES" altLang="es-CO" sz="1600">
                <a:solidFill>
                  <a:srgbClr val="FFFFFF"/>
                </a:solidFill>
              </a:rPr>
              <a:t>Sociedades activas</a:t>
            </a:r>
          </a:p>
          <a:p>
            <a:pPr eaLnBrk="1" hangingPunct="1">
              <a:buFont typeface="Wingdings" panose="05000000000000000000" pitchFamily="2" charset="2"/>
              <a:buChar char="ü"/>
            </a:pPr>
            <a:r>
              <a:rPr lang="es-ES" altLang="es-CO" sz="1600">
                <a:solidFill>
                  <a:srgbClr val="FFFFFF"/>
                </a:solidFill>
              </a:rPr>
              <a:t>Sociedades en liquidación</a:t>
            </a:r>
          </a:p>
          <a:p>
            <a:pPr eaLnBrk="1" hangingPunct="1">
              <a:buFont typeface="Wingdings" panose="05000000000000000000" pitchFamily="2" charset="2"/>
              <a:buChar char="ü"/>
            </a:pPr>
            <a:r>
              <a:rPr lang="es-ES" altLang="es-CO" sz="1600">
                <a:solidFill>
                  <a:schemeClr val="bg1"/>
                </a:solidFill>
              </a:rPr>
              <a:t>Establecimientos de comercio</a:t>
            </a:r>
          </a:p>
        </p:txBody>
      </p:sp>
      <p:cxnSp>
        <p:nvCxnSpPr>
          <p:cNvPr id="44" name="Conector recto de flecha 43">
            <a:extLst>
              <a:ext uri="{FF2B5EF4-FFF2-40B4-BE49-F238E27FC236}">
                <a16:creationId xmlns:a16="http://schemas.microsoft.com/office/drawing/2014/main" id="{031985E6-F46F-4B58-A75B-20D243A1C5D2}"/>
              </a:ext>
            </a:extLst>
          </p:cNvPr>
          <p:cNvCxnSpPr/>
          <p:nvPr/>
        </p:nvCxnSpPr>
        <p:spPr>
          <a:xfrm>
            <a:off x="1463527" y="2296150"/>
            <a:ext cx="0" cy="630238"/>
          </a:xfrm>
          <a:prstGeom prst="straightConnector1">
            <a:avLst/>
          </a:prstGeom>
          <a:ln>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45" name="Conector recto de flecha 44">
            <a:extLst>
              <a:ext uri="{FF2B5EF4-FFF2-40B4-BE49-F238E27FC236}">
                <a16:creationId xmlns:a16="http://schemas.microsoft.com/office/drawing/2014/main" id="{B6231AC2-11C9-4EFD-8B22-1203E4F7A15D}"/>
              </a:ext>
            </a:extLst>
          </p:cNvPr>
          <p:cNvCxnSpPr/>
          <p:nvPr/>
        </p:nvCxnSpPr>
        <p:spPr>
          <a:xfrm>
            <a:off x="4502002" y="2297739"/>
            <a:ext cx="0" cy="579437"/>
          </a:xfrm>
          <a:prstGeom prst="straightConnector1">
            <a:avLst/>
          </a:prstGeom>
          <a:ln>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46" name="Conector recto de flecha 45">
            <a:extLst>
              <a:ext uri="{FF2B5EF4-FFF2-40B4-BE49-F238E27FC236}">
                <a16:creationId xmlns:a16="http://schemas.microsoft.com/office/drawing/2014/main" id="{8C8603E4-D83B-4D8B-A3D4-CD26E85E60E3}"/>
              </a:ext>
            </a:extLst>
          </p:cNvPr>
          <p:cNvCxnSpPr/>
          <p:nvPr/>
        </p:nvCxnSpPr>
        <p:spPr>
          <a:xfrm>
            <a:off x="7670652" y="2294564"/>
            <a:ext cx="0" cy="579437"/>
          </a:xfrm>
          <a:prstGeom prst="straightConnector1">
            <a:avLst/>
          </a:prstGeom>
          <a:ln>
            <a:solidFill>
              <a:srgbClr val="000090"/>
            </a:solidFill>
            <a:tailEnd type="arrow"/>
          </a:ln>
        </p:spPr>
        <p:style>
          <a:lnRef idx="2">
            <a:schemeClr val="accent1"/>
          </a:lnRef>
          <a:fillRef idx="0">
            <a:schemeClr val="accent1"/>
          </a:fillRef>
          <a:effectRef idx="1">
            <a:schemeClr val="accent1"/>
          </a:effectRef>
          <a:fontRef idx="minor">
            <a:schemeClr val="tx1"/>
          </a:fontRef>
        </p:style>
      </p:cxnSp>
      <p:pic>
        <p:nvPicPr>
          <p:cNvPr id="47" name="Imagen 46">
            <a:extLst>
              <a:ext uri="{FF2B5EF4-FFF2-40B4-BE49-F238E27FC236}">
                <a16:creationId xmlns:a16="http://schemas.microsoft.com/office/drawing/2014/main" id="{3298BEF8-0A36-4089-BB2C-854917DDCA05}"/>
              </a:ext>
            </a:extLst>
          </p:cNvPr>
          <p:cNvPicPr>
            <a:picLocks noChangeAspect="1"/>
          </p:cNvPicPr>
          <p:nvPr/>
        </p:nvPicPr>
        <p:blipFill rotWithShape="1">
          <a:blip r:embed="rId10">
            <a:duotone>
              <a:schemeClr val="accent6">
                <a:shade val="45000"/>
                <a:satMod val="135000"/>
              </a:schemeClr>
              <a:prstClr val="white"/>
            </a:duotone>
          </a:blip>
          <a:srcRect l="8734" t="26078" r="86868" b="59848"/>
          <a:stretch/>
        </p:blipFill>
        <p:spPr>
          <a:xfrm>
            <a:off x="432686" y="2929766"/>
            <a:ext cx="701184" cy="1262134"/>
          </a:xfrm>
          <a:prstGeom prst="rect">
            <a:avLst/>
          </a:prstGeom>
        </p:spPr>
      </p:pic>
      <p:pic>
        <p:nvPicPr>
          <p:cNvPr id="48" name="Imagen 47">
            <a:extLst>
              <a:ext uri="{FF2B5EF4-FFF2-40B4-BE49-F238E27FC236}">
                <a16:creationId xmlns:a16="http://schemas.microsoft.com/office/drawing/2014/main" id="{43D981DD-4E3C-4482-B487-049E2A47471E}"/>
              </a:ext>
            </a:extLst>
          </p:cNvPr>
          <p:cNvPicPr>
            <a:picLocks noChangeAspect="1"/>
          </p:cNvPicPr>
          <p:nvPr/>
        </p:nvPicPr>
        <p:blipFill rotWithShape="1">
          <a:blip r:embed="rId11">
            <a:duotone>
              <a:schemeClr val="accent6">
                <a:shade val="45000"/>
                <a:satMod val="135000"/>
              </a:schemeClr>
              <a:prstClr val="white"/>
            </a:duotone>
          </a:blip>
          <a:srcRect l="41543" t="15445" r="50101" b="68761"/>
          <a:stretch/>
        </p:blipFill>
        <p:spPr>
          <a:xfrm>
            <a:off x="5883742" y="2926634"/>
            <a:ext cx="1034868" cy="1100227"/>
          </a:xfrm>
          <a:prstGeom prst="rect">
            <a:avLst/>
          </a:prstGeom>
        </p:spPr>
      </p:pic>
      <p:pic>
        <p:nvPicPr>
          <p:cNvPr id="49" name="Imagen 48">
            <a:extLst>
              <a:ext uri="{FF2B5EF4-FFF2-40B4-BE49-F238E27FC236}">
                <a16:creationId xmlns:a16="http://schemas.microsoft.com/office/drawing/2014/main" id="{1608D7F2-D2E7-4EAE-B0D9-102B0400A256}"/>
              </a:ext>
            </a:extLst>
          </p:cNvPr>
          <p:cNvPicPr>
            <a:picLocks noChangeAspect="1"/>
          </p:cNvPicPr>
          <p:nvPr/>
        </p:nvPicPr>
        <p:blipFill rotWithShape="1">
          <a:blip r:embed="rId10">
            <a:duotone>
              <a:schemeClr val="accent6">
                <a:shade val="45000"/>
                <a:satMod val="135000"/>
              </a:schemeClr>
              <a:prstClr val="white"/>
            </a:duotone>
          </a:blip>
          <a:srcRect l="70042" t="22013" r="26000" b="63444"/>
          <a:stretch/>
        </p:blipFill>
        <p:spPr>
          <a:xfrm>
            <a:off x="2741220" y="2785678"/>
            <a:ext cx="602880" cy="1245952"/>
          </a:xfrm>
          <a:prstGeom prst="rect">
            <a:avLst/>
          </a:prstGeom>
        </p:spPr>
      </p:pic>
      <p:sp>
        <p:nvSpPr>
          <p:cNvPr id="50" name="Rectángulo 49">
            <a:extLst>
              <a:ext uri="{FF2B5EF4-FFF2-40B4-BE49-F238E27FC236}">
                <a16:creationId xmlns:a16="http://schemas.microsoft.com/office/drawing/2014/main" id="{D291EAD8-AB02-46D6-88E8-21AD583793A0}"/>
              </a:ext>
            </a:extLst>
          </p:cNvPr>
          <p:cNvSpPr/>
          <p:nvPr/>
        </p:nvSpPr>
        <p:spPr>
          <a:xfrm>
            <a:off x="889763" y="1045492"/>
            <a:ext cx="1912703" cy="523220"/>
          </a:xfrm>
          <a:prstGeom prst="rect">
            <a:avLst/>
          </a:prstGeom>
          <a:noFill/>
        </p:spPr>
        <p:txBody>
          <a:bodyPr wrap="square" lIns="91440" tIns="45720" rIns="91440" bIns="45720">
            <a:spAutoFit/>
          </a:bodyPr>
          <a:lstStyle/>
          <a:p>
            <a:pPr algn="ctr"/>
            <a:r>
              <a:rPr lang="es-ES" sz="2800" b="1" cap="none" spc="0" dirty="0">
                <a:ln w="0"/>
                <a:effectLst>
                  <a:outerShdw blurRad="38100" dist="19050" dir="2700000" algn="tl" rotWithShape="0">
                    <a:schemeClr val="dk1">
                      <a:alpha val="40000"/>
                    </a:schemeClr>
                  </a:outerShdw>
                </a:effectLst>
              </a:rPr>
              <a:t>22.674</a:t>
            </a:r>
          </a:p>
        </p:txBody>
      </p:sp>
      <p:sp>
        <p:nvSpPr>
          <p:cNvPr id="51" name="Rectángulo 50">
            <a:extLst>
              <a:ext uri="{FF2B5EF4-FFF2-40B4-BE49-F238E27FC236}">
                <a16:creationId xmlns:a16="http://schemas.microsoft.com/office/drawing/2014/main" id="{F58DF4E5-557D-4E92-93BB-C5F03F3EA314}"/>
              </a:ext>
            </a:extLst>
          </p:cNvPr>
          <p:cNvSpPr/>
          <p:nvPr/>
        </p:nvSpPr>
        <p:spPr>
          <a:xfrm>
            <a:off x="7164744" y="1028460"/>
            <a:ext cx="1011815" cy="523220"/>
          </a:xfrm>
          <a:prstGeom prst="rect">
            <a:avLst/>
          </a:prstGeom>
          <a:noFill/>
        </p:spPr>
        <p:txBody>
          <a:bodyPr wrap="none" lIns="91440" tIns="45720" rIns="91440" bIns="45720">
            <a:spAutoFit/>
          </a:bodyPr>
          <a:lstStyle/>
          <a:p>
            <a:pPr algn="ctr"/>
            <a:r>
              <a:rPr lang="es-ES" sz="2800" b="1" dirty="0">
                <a:ln w="0"/>
                <a:effectLst>
                  <a:outerShdw blurRad="38100" dist="19050" dir="2700000" algn="tl" rotWithShape="0">
                    <a:schemeClr val="dk1">
                      <a:alpha val="40000"/>
                    </a:schemeClr>
                  </a:outerShdw>
                </a:effectLst>
              </a:rPr>
              <a:t>1.902</a:t>
            </a:r>
            <a:endParaRPr lang="es-ES" sz="2400" b="1" dirty="0">
              <a:ln w="0"/>
              <a:effectLst>
                <a:outerShdw blurRad="38100" dist="19050" dir="2700000" algn="tl" rotWithShape="0">
                  <a:schemeClr val="dk1">
                    <a:alpha val="40000"/>
                  </a:schemeClr>
                </a:outerShdw>
              </a:effectLst>
            </a:endParaRPr>
          </a:p>
        </p:txBody>
      </p:sp>
      <p:sp>
        <p:nvSpPr>
          <p:cNvPr id="52" name="Rectángulo 51">
            <a:extLst>
              <a:ext uri="{FF2B5EF4-FFF2-40B4-BE49-F238E27FC236}">
                <a16:creationId xmlns:a16="http://schemas.microsoft.com/office/drawing/2014/main" id="{3ABB2E0A-226A-4BC3-9013-D524B59531B4}"/>
              </a:ext>
            </a:extLst>
          </p:cNvPr>
          <p:cNvSpPr/>
          <p:nvPr/>
        </p:nvSpPr>
        <p:spPr>
          <a:xfrm>
            <a:off x="4016643" y="1052054"/>
            <a:ext cx="1194558" cy="523220"/>
          </a:xfrm>
          <a:prstGeom prst="rect">
            <a:avLst/>
          </a:prstGeom>
          <a:noFill/>
        </p:spPr>
        <p:txBody>
          <a:bodyPr wrap="none" lIns="91440" tIns="45720" rIns="91440" bIns="45720">
            <a:spAutoFit/>
          </a:bodyPr>
          <a:lstStyle/>
          <a:p>
            <a:pPr algn="ctr"/>
            <a:r>
              <a:rPr lang="es-ES" sz="2800" b="1" dirty="0">
                <a:ln w="0"/>
                <a:effectLst>
                  <a:outerShdw blurRad="38100" dist="19050" dir="2700000" algn="tl" rotWithShape="0">
                    <a:schemeClr val="dk1">
                      <a:alpha val="40000"/>
                    </a:schemeClr>
                  </a:outerShdw>
                </a:effectLst>
              </a:rPr>
              <a:t>31.665</a:t>
            </a:r>
            <a:endParaRPr lang="es-ES" sz="2400" b="1" dirty="0">
              <a:ln w="0"/>
              <a:effectLst>
                <a:outerShdw blurRad="38100" dist="19050" dir="2700000" algn="tl" rotWithShape="0">
                  <a:schemeClr val="dk1">
                    <a:alpha val="40000"/>
                  </a:schemeClr>
                </a:outerShdw>
              </a:effectLst>
            </a:endParaRPr>
          </a:p>
        </p:txBody>
      </p:sp>
      <p:sp>
        <p:nvSpPr>
          <p:cNvPr id="2" name="Rectángulo 1">
            <a:extLst>
              <a:ext uri="{FF2B5EF4-FFF2-40B4-BE49-F238E27FC236}">
                <a16:creationId xmlns:a16="http://schemas.microsoft.com/office/drawing/2014/main" id="{0CB120F8-B80C-4305-AE4A-0675D6C888A2}"/>
              </a:ext>
            </a:extLst>
          </p:cNvPr>
          <p:cNvSpPr/>
          <p:nvPr/>
        </p:nvSpPr>
        <p:spPr>
          <a:xfrm>
            <a:off x="881817" y="4405280"/>
            <a:ext cx="1790554" cy="1015663"/>
          </a:xfrm>
          <a:prstGeom prst="rect">
            <a:avLst/>
          </a:prstGeom>
        </p:spPr>
        <p:txBody>
          <a:bodyPr wrap="none">
            <a:spAutoFit/>
          </a:bodyPr>
          <a:lstStyle/>
          <a:p>
            <a:pPr algn="ctr"/>
            <a:r>
              <a:rPr lang="es-ES" sz="4400" b="1" dirty="0">
                <a:ln w="0"/>
                <a:solidFill>
                  <a:srgbClr val="00B050"/>
                </a:solidFill>
                <a:effectLst>
                  <a:outerShdw blurRad="38100" dist="19050" dir="2700000" algn="tl" rotWithShape="0">
                    <a:schemeClr val="dk1">
                      <a:alpha val="40000"/>
                    </a:schemeClr>
                  </a:outerShdw>
                </a:effectLst>
              </a:rPr>
              <a:t>5.4 B </a:t>
            </a:r>
          </a:p>
          <a:p>
            <a:pPr algn="ctr"/>
            <a:r>
              <a:rPr lang="es-ES" sz="1600" b="1" dirty="0">
                <a:ln w="0"/>
                <a:solidFill>
                  <a:srgbClr val="00B050"/>
                </a:solidFill>
                <a:effectLst>
                  <a:outerShdw blurRad="38100" dist="19050" dir="2700000" algn="tl" rotWithShape="0">
                    <a:schemeClr val="dk1">
                      <a:alpha val="40000"/>
                    </a:schemeClr>
                  </a:outerShdw>
                </a:effectLst>
              </a:rPr>
              <a:t>Valores Catastrales</a:t>
            </a:r>
            <a:endParaRPr lang="es-CO" sz="1050" dirty="0">
              <a:solidFill>
                <a:srgbClr val="00B050"/>
              </a:solidFill>
            </a:endParaRPr>
          </a:p>
        </p:txBody>
      </p:sp>
      <p:sp>
        <p:nvSpPr>
          <p:cNvPr id="53" name="Rectángulo 52">
            <a:extLst>
              <a:ext uri="{FF2B5EF4-FFF2-40B4-BE49-F238E27FC236}">
                <a16:creationId xmlns:a16="http://schemas.microsoft.com/office/drawing/2014/main" id="{85BC6EB5-DF36-42CC-AB53-DA4D58F89A79}"/>
              </a:ext>
            </a:extLst>
          </p:cNvPr>
          <p:cNvSpPr/>
          <p:nvPr/>
        </p:nvSpPr>
        <p:spPr>
          <a:xfrm>
            <a:off x="3177954" y="4413503"/>
            <a:ext cx="2911695" cy="1015663"/>
          </a:xfrm>
          <a:prstGeom prst="rect">
            <a:avLst/>
          </a:prstGeom>
        </p:spPr>
        <p:txBody>
          <a:bodyPr wrap="none">
            <a:spAutoFit/>
          </a:bodyPr>
          <a:lstStyle/>
          <a:p>
            <a:pPr algn="ctr"/>
            <a:r>
              <a:rPr lang="es-ES" sz="4400" b="1" dirty="0">
                <a:ln w="0"/>
                <a:solidFill>
                  <a:srgbClr val="00B050"/>
                </a:solidFill>
                <a:effectLst>
                  <a:outerShdw blurRad="38100" dist="19050" dir="2700000" algn="tl" rotWithShape="0">
                    <a:schemeClr val="dk1">
                      <a:alpha val="40000"/>
                    </a:schemeClr>
                  </a:outerShdw>
                </a:effectLst>
              </a:rPr>
              <a:t>$33 mm</a:t>
            </a:r>
          </a:p>
          <a:p>
            <a:pPr algn="ctr"/>
            <a:r>
              <a:rPr lang="es-ES" sz="1600" b="1" dirty="0">
                <a:ln w="0"/>
                <a:solidFill>
                  <a:srgbClr val="00B050"/>
                </a:solidFill>
                <a:effectLst>
                  <a:outerShdw blurRad="38100" dist="19050" dir="2700000" algn="tl" rotWithShape="0">
                    <a:schemeClr val="dk1">
                      <a:alpha val="40000"/>
                    </a:schemeClr>
                  </a:outerShdw>
                </a:effectLst>
              </a:rPr>
              <a:t>Valores de Referencia Comercial</a:t>
            </a:r>
            <a:endParaRPr lang="es-CO" sz="1050" dirty="0">
              <a:solidFill>
                <a:srgbClr val="00B050"/>
              </a:solidFill>
            </a:endParaRPr>
          </a:p>
        </p:txBody>
      </p:sp>
      <p:sp>
        <p:nvSpPr>
          <p:cNvPr id="54" name="Rectángulo 53">
            <a:extLst>
              <a:ext uri="{FF2B5EF4-FFF2-40B4-BE49-F238E27FC236}">
                <a16:creationId xmlns:a16="http://schemas.microsoft.com/office/drawing/2014/main" id="{6D63DDC3-0BF5-4D26-8404-AE525848005B}"/>
              </a:ext>
            </a:extLst>
          </p:cNvPr>
          <p:cNvSpPr/>
          <p:nvPr/>
        </p:nvSpPr>
        <p:spPr>
          <a:xfrm>
            <a:off x="7136202" y="4405280"/>
            <a:ext cx="2029337" cy="1015663"/>
          </a:xfrm>
          <a:prstGeom prst="rect">
            <a:avLst/>
          </a:prstGeom>
        </p:spPr>
        <p:txBody>
          <a:bodyPr wrap="none">
            <a:spAutoFit/>
          </a:bodyPr>
          <a:lstStyle/>
          <a:p>
            <a:pPr algn="ctr"/>
            <a:r>
              <a:rPr lang="es-ES" sz="4400" b="1" dirty="0">
                <a:ln w="0"/>
                <a:solidFill>
                  <a:srgbClr val="00B050"/>
                </a:solidFill>
                <a:effectLst>
                  <a:outerShdw blurRad="38100" dist="19050" dir="2700000" algn="tl" rotWithShape="0">
                    <a:schemeClr val="dk1">
                      <a:alpha val="40000"/>
                    </a:schemeClr>
                  </a:outerShdw>
                </a:effectLst>
              </a:rPr>
              <a:t>$3 B </a:t>
            </a:r>
          </a:p>
          <a:p>
            <a:pPr algn="ctr"/>
            <a:r>
              <a:rPr lang="es-ES" sz="1600" b="1" dirty="0">
                <a:ln w="0"/>
                <a:solidFill>
                  <a:srgbClr val="00B050"/>
                </a:solidFill>
                <a:effectLst>
                  <a:outerShdw blurRad="38100" dist="19050" dir="2700000" algn="tl" rotWithShape="0">
                    <a:schemeClr val="dk1">
                      <a:alpha val="40000"/>
                    </a:schemeClr>
                  </a:outerShdw>
                </a:effectLst>
              </a:rPr>
              <a:t>Valores Patrimoniales</a:t>
            </a:r>
            <a:endParaRPr lang="es-CO" sz="1050" dirty="0">
              <a:solidFill>
                <a:srgbClr val="00B050"/>
              </a:solidFill>
            </a:endParaRPr>
          </a:p>
        </p:txBody>
      </p:sp>
      <p:sp>
        <p:nvSpPr>
          <p:cNvPr id="3" name="Elipse 2">
            <a:extLst>
              <a:ext uri="{FF2B5EF4-FFF2-40B4-BE49-F238E27FC236}">
                <a16:creationId xmlns:a16="http://schemas.microsoft.com/office/drawing/2014/main" id="{07F2C59F-833F-473C-AD0D-720775C30E0F}"/>
              </a:ext>
            </a:extLst>
          </p:cNvPr>
          <p:cNvSpPr/>
          <p:nvPr/>
        </p:nvSpPr>
        <p:spPr>
          <a:xfrm>
            <a:off x="9669585" y="1988081"/>
            <a:ext cx="2298429" cy="224799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400" b="1" dirty="0">
                <a:solidFill>
                  <a:schemeClr val="tx1"/>
                </a:solidFill>
              </a:rPr>
              <a:t>8.4 B</a:t>
            </a:r>
          </a:p>
          <a:p>
            <a:pPr algn="ctr"/>
            <a:r>
              <a:rPr lang="es-ES" sz="1600" b="1" dirty="0">
                <a:solidFill>
                  <a:schemeClr val="tx1"/>
                </a:solidFill>
              </a:rPr>
              <a:t>$Portafolio</a:t>
            </a:r>
            <a:endParaRPr lang="es-CO" sz="1600" b="1" dirty="0">
              <a:solidFill>
                <a:schemeClr val="tx1"/>
              </a:solidFill>
            </a:endParaRPr>
          </a:p>
        </p:txBody>
      </p:sp>
      <p:sp>
        <p:nvSpPr>
          <p:cNvPr id="4" name="Flecha: hacia arriba 3">
            <a:extLst>
              <a:ext uri="{FF2B5EF4-FFF2-40B4-BE49-F238E27FC236}">
                <a16:creationId xmlns:a16="http://schemas.microsoft.com/office/drawing/2014/main" id="{31479256-34A1-47C1-AE4E-2EBA0217F170}"/>
              </a:ext>
            </a:extLst>
          </p:cNvPr>
          <p:cNvSpPr/>
          <p:nvPr/>
        </p:nvSpPr>
        <p:spPr>
          <a:xfrm>
            <a:off x="11293471" y="1422949"/>
            <a:ext cx="620085" cy="1022620"/>
          </a:xfrm>
          <a:prstGeom prst="up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ysClr val="windowText" lastClr="000000"/>
              </a:solidFill>
            </a:endParaRPr>
          </a:p>
        </p:txBody>
      </p:sp>
      <p:sp>
        <p:nvSpPr>
          <p:cNvPr id="31" name="Rectángulo 30">
            <a:extLst>
              <a:ext uri="{FF2B5EF4-FFF2-40B4-BE49-F238E27FC236}">
                <a16:creationId xmlns:a16="http://schemas.microsoft.com/office/drawing/2014/main" id="{2BD4F688-D024-A64B-A960-1194671F8DD1}"/>
              </a:ext>
            </a:extLst>
          </p:cNvPr>
          <p:cNvSpPr/>
          <p:nvPr/>
        </p:nvSpPr>
        <p:spPr>
          <a:xfrm>
            <a:off x="79679" y="6143273"/>
            <a:ext cx="1336969" cy="369332"/>
          </a:xfrm>
          <a:prstGeom prst="rect">
            <a:avLst/>
          </a:prstGeom>
          <a:noFill/>
        </p:spPr>
        <p:txBody>
          <a:bodyPr wrap="none" lIns="91440" tIns="45720" rIns="91440" bIns="45720">
            <a:spAutoFit/>
          </a:bodyPr>
          <a:lstStyle/>
          <a:p>
            <a:pPr algn="ctr"/>
            <a:r>
              <a:rPr lang="es-ES" b="1" dirty="0">
                <a:ln w="0"/>
                <a:effectLst>
                  <a:outerShdw blurRad="38100" dist="19050" dir="2700000" algn="tl" rotWithShape="0">
                    <a:schemeClr val="dk1">
                      <a:alpha val="40000"/>
                    </a:schemeClr>
                  </a:outerShdw>
                </a:effectLst>
              </a:rPr>
              <a:t>87% </a:t>
            </a:r>
            <a:r>
              <a:rPr lang="es-ES" sz="1200" b="1" dirty="0">
                <a:ln w="0"/>
                <a:effectLst>
                  <a:outerShdw blurRad="38100" dist="19050" dir="2700000" algn="tl" rotWithShape="0">
                    <a:schemeClr val="dk1">
                      <a:alpha val="40000"/>
                    </a:schemeClr>
                  </a:outerShdw>
                </a:effectLst>
              </a:rPr>
              <a:t>En Proceso</a:t>
            </a:r>
            <a:endParaRPr lang="es-ES" sz="1100" b="1" dirty="0">
              <a:ln w="0"/>
              <a:effectLst>
                <a:outerShdw blurRad="38100" dist="19050" dir="2700000" algn="tl" rotWithShape="0">
                  <a:schemeClr val="dk1">
                    <a:alpha val="40000"/>
                  </a:schemeClr>
                </a:outerShdw>
              </a:effectLst>
            </a:endParaRPr>
          </a:p>
        </p:txBody>
      </p:sp>
      <p:sp>
        <p:nvSpPr>
          <p:cNvPr id="33" name="Rectángulo 32">
            <a:extLst>
              <a:ext uri="{FF2B5EF4-FFF2-40B4-BE49-F238E27FC236}">
                <a16:creationId xmlns:a16="http://schemas.microsoft.com/office/drawing/2014/main" id="{5FAE8305-F3C2-4C4C-9BC3-A3087D3E1629}"/>
              </a:ext>
            </a:extLst>
          </p:cNvPr>
          <p:cNvSpPr/>
          <p:nvPr/>
        </p:nvSpPr>
        <p:spPr>
          <a:xfrm>
            <a:off x="1914582" y="6143273"/>
            <a:ext cx="1040991" cy="369332"/>
          </a:xfrm>
          <a:prstGeom prst="rect">
            <a:avLst/>
          </a:prstGeom>
          <a:noFill/>
        </p:spPr>
        <p:txBody>
          <a:bodyPr wrap="none" lIns="91440" tIns="45720" rIns="91440" bIns="45720">
            <a:spAutoFit/>
          </a:bodyPr>
          <a:lstStyle/>
          <a:p>
            <a:pPr algn="ctr"/>
            <a:r>
              <a:rPr lang="es-ES" b="1" dirty="0">
                <a:ln w="0"/>
                <a:effectLst>
                  <a:outerShdw blurRad="38100" dist="19050" dir="2700000" algn="tl" rotWithShape="0">
                    <a:schemeClr val="dk1">
                      <a:alpha val="40000"/>
                    </a:schemeClr>
                  </a:outerShdw>
                </a:effectLst>
              </a:rPr>
              <a:t>13%</a:t>
            </a:r>
            <a:r>
              <a:rPr lang="es-ES" sz="1200" b="1" dirty="0">
                <a:ln w="0"/>
                <a:effectLst>
                  <a:outerShdw blurRad="38100" dist="19050" dir="2700000" algn="tl" rotWithShape="0">
                    <a:schemeClr val="dk1">
                      <a:alpha val="40000"/>
                    </a:schemeClr>
                  </a:outerShdw>
                </a:effectLst>
              </a:rPr>
              <a:t>Extinto</a:t>
            </a:r>
          </a:p>
        </p:txBody>
      </p:sp>
      <p:sp>
        <p:nvSpPr>
          <p:cNvPr id="34" name="Elipse 33">
            <a:extLst>
              <a:ext uri="{FF2B5EF4-FFF2-40B4-BE49-F238E27FC236}">
                <a16:creationId xmlns:a16="http://schemas.microsoft.com/office/drawing/2014/main" id="{A7ECE534-F046-684A-A67A-93931F1A36A9}"/>
              </a:ext>
            </a:extLst>
          </p:cNvPr>
          <p:cNvSpPr/>
          <p:nvPr/>
        </p:nvSpPr>
        <p:spPr>
          <a:xfrm>
            <a:off x="10125130" y="3849261"/>
            <a:ext cx="1606683" cy="169696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solidFill>
                  <a:schemeClr val="tx1"/>
                </a:solidFill>
              </a:rPr>
              <a:t>1.7 B</a:t>
            </a:r>
          </a:p>
          <a:p>
            <a:pPr algn="ctr"/>
            <a:r>
              <a:rPr lang="es-ES" sz="1400" b="1" dirty="0">
                <a:solidFill>
                  <a:schemeClr val="tx1"/>
                </a:solidFill>
              </a:rPr>
              <a:t>En Venta</a:t>
            </a:r>
            <a:endParaRPr lang="es-CO" sz="1400" b="1" dirty="0">
              <a:solidFill>
                <a:schemeClr val="tx1"/>
              </a:solidFill>
            </a:endParaRPr>
          </a:p>
        </p:txBody>
      </p:sp>
      <p:sp>
        <p:nvSpPr>
          <p:cNvPr id="35" name="Rectángulo 34">
            <a:extLst>
              <a:ext uri="{FF2B5EF4-FFF2-40B4-BE49-F238E27FC236}">
                <a16:creationId xmlns:a16="http://schemas.microsoft.com/office/drawing/2014/main" id="{906CADA4-E6E6-FE4B-9595-51C4EB70E86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6" name="Rectángulo 35">
            <a:extLst>
              <a:ext uri="{FF2B5EF4-FFF2-40B4-BE49-F238E27FC236}">
                <a16:creationId xmlns:a16="http://schemas.microsoft.com/office/drawing/2014/main" id="{3F28EE4E-0AE0-6049-9992-925E94DBE6CC}"/>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
        <p:nvSpPr>
          <p:cNvPr id="38" name="Rectángulo 37">
            <a:extLst>
              <a:ext uri="{FF2B5EF4-FFF2-40B4-BE49-F238E27FC236}">
                <a16:creationId xmlns:a16="http://schemas.microsoft.com/office/drawing/2014/main" id="{7275A772-6B8F-B04B-B043-FBDA69E8A8ED}"/>
              </a:ext>
            </a:extLst>
          </p:cNvPr>
          <p:cNvSpPr/>
          <p:nvPr/>
        </p:nvSpPr>
        <p:spPr>
          <a:xfrm>
            <a:off x="-2" y="653684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Presidencia</a:t>
            </a:r>
          </a:p>
        </p:txBody>
      </p:sp>
    </p:spTree>
    <p:extLst>
      <p:ext uri="{BB962C8B-B14F-4D97-AF65-F5344CB8AC3E}">
        <p14:creationId xmlns:p14="http://schemas.microsoft.com/office/powerpoint/2010/main" val="3544594883"/>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CuadroTexto 24">
            <a:extLst>
              <a:ext uri="{FF2B5EF4-FFF2-40B4-BE49-F238E27FC236}">
                <a16:creationId xmlns:a16="http://schemas.microsoft.com/office/drawing/2014/main" id="{3F771ABA-DDFC-4A88-8B85-670A479CB956}"/>
              </a:ext>
            </a:extLst>
          </p:cNvPr>
          <p:cNvSpPr txBox="1">
            <a:spLocks noChangeArrowheads="1"/>
          </p:cNvSpPr>
          <p:nvPr/>
        </p:nvSpPr>
        <p:spPr bwMode="auto">
          <a:xfrm>
            <a:off x="1638253" y="0"/>
            <a:ext cx="620258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ES" altLang="es-CO" sz="4000" b="1" dirty="0">
                <a:solidFill>
                  <a:srgbClr val="000A8B"/>
                </a:solidFill>
              </a:rPr>
              <a:t>¡Premisas para la Generación de Recursos!</a:t>
            </a:r>
          </a:p>
        </p:txBody>
      </p:sp>
      <p:pic>
        <p:nvPicPr>
          <p:cNvPr id="11" name="Imagen 10">
            <a:extLst>
              <a:ext uri="{FF2B5EF4-FFF2-40B4-BE49-F238E27FC236}">
                <a16:creationId xmlns:a16="http://schemas.microsoft.com/office/drawing/2014/main" id="{E41BA350-3E18-4B57-A676-4DF6EAD7C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2" name="Imagen 11">
            <a:extLst>
              <a:ext uri="{FF2B5EF4-FFF2-40B4-BE49-F238E27FC236}">
                <a16:creationId xmlns:a16="http://schemas.microsoft.com/office/drawing/2014/main" id="{96D71B33-051A-43C4-80A3-A66D37A8A6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3">
            <a:extLst>
              <a:ext uri="{FF2B5EF4-FFF2-40B4-BE49-F238E27FC236}">
                <a16:creationId xmlns:a16="http://schemas.microsoft.com/office/drawing/2014/main" id="{99D01E5F-FA1F-41CD-9993-F41E11EBD68A}"/>
              </a:ext>
            </a:extLst>
          </p:cNvPr>
          <p:cNvSpPr txBox="1">
            <a:spLocks noChangeArrowheads="1"/>
          </p:cNvSpPr>
          <p:nvPr/>
        </p:nvSpPr>
        <p:spPr bwMode="auto">
          <a:xfrm>
            <a:off x="2684254" y="3470304"/>
            <a:ext cx="3439875"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342900" indent="-342900" algn="just" eaLnBrk="1" hangingPunct="1">
              <a:buFont typeface="Wingdings" panose="05000000000000000000" pitchFamily="2" charset="2"/>
              <a:buChar char="q"/>
            </a:pPr>
            <a:r>
              <a:rPr lang="es-CO" altLang="es-CO" sz="2000" dirty="0">
                <a:solidFill>
                  <a:srgbClr val="000090"/>
                </a:solidFill>
              </a:rPr>
              <a:t>Administrar lo Productivo </a:t>
            </a:r>
            <a:r>
              <a:rPr lang="es-CO" altLang="es-CO" sz="2000" b="1" dirty="0">
                <a:solidFill>
                  <a:srgbClr val="000090"/>
                </a:solidFill>
              </a:rPr>
              <a:t>vender lo improductivo</a:t>
            </a:r>
            <a:r>
              <a:rPr lang="es-CO" altLang="es-CO" sz="2000" dirty="0">
                <a:solidFill>
                  <a:srgbClr val="000090"/>
                </a:solidFill>
              </a:rPr>
              <a:t>.</a:t>
            </a:r>
          </a:p>
          <a:p>
            <a:pPr marL="1085850" lvl="1" indent="-342900" algn="just">
              <a:buFont typeface="Wingdings" panose="05000000000000000000" pitchFamily="2" charset="2"/>
              <a:buChar char="q"/>
            </a:pPr>
            <a:r>
              <a:rPr lang="es-CO" altLang="es-CO" sz="1400" dirty="0">
                <a:solidFill>
                  <a:srgbClr val="000090"/>
                </a:solidFill>
              </a:rPr>
              <a:t>Enajenación Temprana</a:t>
            </a:r>
          </a:p>
          <a:p>
            <a:pPr marL="1085850" lvl="1" indent="-342900" algn="just">
              <a:buFont typeface="Wingdings" panose="05000000000000000000" pitchFamily="2" charset="2"/>
              <a:buChar char="q"/>
            </a:pPr>
            <a:r>
              <a:rPr lang="es-CO" altLang="es-CO" sz="1400" dirty="0">
                <a:solidFill>
                  <a:srgbClr val="000090"/>
                </a:solidFill>
              </a:rPr>
              <a:t>Saneamiento Físico</a:t>
            </a:r>
          </a:p>
          <a:p>
            <a:pPr marL="1085850" lvl="1" indent="-342900" algn="just">
              <a:buFont typeface="Wingdings" panose="05000000000000000000" pitchFamily="2" charset="2"/>
              <a:buChar char="q"/>
            </a:pPr>
            <a:r>
              <a:rPr lang="es-CO" altLang="es-CO" sz="1400" dirty="0">
                <a:solidFill>
                  <a:srgbClr val="000090"/>
                </a:solidFill>
              </a:rPr>
              <a:t>Comercialización</a:t>
            </a:r>
          </a:p>
        </p:txBody>
      </p:sp>
      <p:sp>
        <p:nvSpPr>
          <p:cNvPr id="10" name="CuadroTexto 3">
            <a:extLst>
              <a:ext uri="{FF2B5EF4-FFF2-40B4-BE49-F238E27FC236}">
                <a16:creationId xmlns:a16="http://schemas.microsoft.com/office/drawing/2014/main" id="{C9947E24-E031-49B7-B307-77FFEBC715D7}"/>
              </a:ext>
            </a:extLst>
          </p:cNvPr>
          <p:cNvSpPr txBox="1">
            <a:spLocks noChangeArrowheads="1"/>
          </p:cNvSpPr>
          <p:nvPr/>
        </p:nvSpPr>
        <p:spPr bwMode="auto">
          <a:xfrm>
            <a:off x="-19918" y="2353043"/>
            <a:ext cx="25377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2000" b="1" dirty="0">
                <a:solidFill>
                  <a:srgbClr val="000090"/>
                </a:solidFill>
              </a:rPr>
              <a:t>Portafolio Saneado y </a:t>
            </a:r>
          </a:p>
          <a:p>
            <a:pPr algn="ctr" eaLnBrk="1" hangingPunct="1"/>
            <a:r>
              <a:rPr lang="es-CO" altLang="es-CO" sz="2000" b="1" dirty="0">
                <a:solidFill>
                  <a:srgbClr val="000090"/>
                </a:solidFill>
              </a:rPr>
              <a:t>Valorado al 100%</a:t>
            </a:r>
          </a:p>
        </p:txBody>
      </p:sp>
      <p:sp>
        <p:nvSpPr>
          <p:cNvPr id="13" name="CuadroTexto 3">
            <a:extLst>
              <a:ext uri="{FF2B5EF4-FFF2-40B4-BE49-F238E27FC236}">
                <a16:creationId xmlns:a16="http://schemas.microsoft.com/office/drawing/2014/main" id="{529AA1E3-1ACC-426E-A335-91C2A91994CA}"/>
              </a:ext>
            </a:extLst>
          </p:cNvPr>
          <p:cNvSpPr txBox="1">
            <a:spLocks noChangeArrowheads="1"/>
          </p:cNvSpPr>
          <p:nvPr/>
        </p:nvSpPr>
        <p:spPr bwMode="auto">
          <a:xfrm>
            <a:off x="8949771" y="2178775"/>
            <a:ext cx="3033211"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342900" indent="-342900" algn="just" eaLnBrk="1" hangingPunct="1">
              <a:buFont typeface="Wingdings" panose="05000000000000000000" pitchFamily="2" charset="2"/>
              <a:buChar char="q"/>
            </a:pPr>
            <a:r>
              <a:rPr lang="es-ES" altLang="es-CO" dirty="0">
                <a:solidFill>
                  <a:srgbClr val="000090"/>
                </a:solidFill>
              </a:rPr>
              <a:t>Diagnosticar, alistar, valorar </a:t>
            </a:r>
            <a:r>
              <a:rPr lang="es-ES" altLang="es-CO" b="1" dirty="0">
                <a:solidFill>
                  <a:srgbClr val="000090"/>
                </a:solidFill>
              </a:rPr>
              <a:t>y vender sociedades</a:t>
            </a:r>
            <a:r>
              <a:rPr lang="es-ES" altLang="es-CO" dirty="0">
                <a:solidFill>
                  <a:srgbClr val="000090"/>
                </a:solidFill>
              </a:rPr>
              <a:t>.</a:t>
            </a:r>
          </a:p>
          <a:p>
            <a:pPr marL="1085850" lvl="1" indent="-342900" algn="just">
              <a:buFont typeface="Wingdings" panose="05000000000000000000" pitchFamily="2" charset="2"/>
              <a:buChar char="q"/>
            </a:pPr>
            <a:r>
              <a:rPr lang="es-ES" altLang="es-CO" sz="1200" dirty="0">
                <a:solidFill>
                  <a:srgbClr val="000090"/>
                </a:solidFill>
              </a:rPr>
              <a:t>Bancas de Inversión</a:t>
            </a:r>
          </a:p>
          <a:p>
            <a:pPr marL="1085850" lvl="1" indent="-342900" algn="just">
              <a:buFont typeface="Wingdings" panose="05000000000000000000" pitchFamily="2" charset="2"/>
              <a:buChar char="q"/>
            </a:pPr>
            <a:r>
              <a:rPr lang="es-ES" altLang="es-CO" sz="1200" dirty="0">
                <a:solidFill>
                  <a:srgbClr val="000090"/>
                </a:solidFill>
              </a:rPr>
              <a:t>Fairness Opinion</a:t>
            </a:r>
          </a:p>
          <a:p>
            <a:pPr marL="1085850" lvl="1" indent="-342900" algn="just">
              <a:buFont typeface="Wingdings" panose="05000000000000000000" pitchFamily="2" charset="2"/>
              <a:buChar char="q"/>
            </a:pPr>
            <a:r>
              <a:rPr lang="es-ES" altLang="es-CO" sz="1200" dirty="0">
                <a:solidFill>
                  <a:srgbClr val="000090"/>
                </a:solidFill>
              </a:rPr>
              <a:t>Pertinencia y Oportunidad</a:t>
            </a:r>
          </a:p>
          <a:p>
            <a:pPr marL="1085850" lvl="1" indent="-342900" algn="just">
              <a:buFont typeface="Wingdings" panose="05000000000000000000" pitchFamily="2" charset="2"/>
              <a:buChar char="q"/>
            </a:pPr>
            <a:r>
              <a:rPr lang="es-ES" altLang="es-CO" sz="1200" dirty="0">
                <a:solidFill>
                  <a:srgbClr val="000090"/>
                </a:solidFill>
              </a:rPr>
              <a:t>Costo Beneficio</a:t>
            </a:r>
          </a:p>
          <a:p>
            <a:pPr marL="1085850" lvl="1" indent="-342900" algn="just">
              <a:buFont typeface="Wingdings" panose="05000000000000000000" pitchFamily="2" charset="2"/>
              <a:buChar char="q"/>
            </a:pPr>
            <a:r>
              <a:rPr lang="es-ES" altLang="es-CO" sz="1200" b="1" dirty="0">
                <a:solidFill>
                  <a:srgbClr val="000090"/>
                </a:solidFill>
              </a:rPr>
              <a:t>Enajenación Temprana</a:t>
            </a:r>
          </a:p>
        </p:txBody>
      </p:sp>
      <p:sp>
        <p:nvSpPr>
          <p:cNvPr id="14" name="CuadroTexto 3">
            <a:extLst>
              <a:ext uri="{FF2B5EF4-FFF2-40B4-BE49-F238E27FC236}">
                <a16:creationId xmlns:a16="http://schemas.microsoft.com/office/drawing/2014/main" id="{EF2D9C33-2F87-42F9-A292-7322C53E06C3}"/>
              </a:ext>
            </a:extLst>
          </p:cNvPr>
          <p:cNvSpPr txBox="1">
            <a:spLocks noChangeArrowheads="1"/>
          </p:cNvSpPr>
          <p:nvPr/>
        </p:nvSpPr>
        <p:spPr bwMode="auto">
          <a:xfrm>
            <a:off x="2656113" y="2184506"/>
            <a:ext cx="3439878"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342900" indent="-342900" algn="just" eaLnBrk="1" hangingPunct="1">
              <a:buFont typeface="Wingdings" panose="05000000000000000000" pitchFamily="2" charset="2"/>
              <a:buChar char="q"/>
            </a:pPr>
            <a:r>
              <a:rPr lang="es-ES" altLang="es-CO" sz="2000" dirty="0">
                <a:solidFill>
                  <a:srgbClr val="000090"/>
                </a:solidFill>
              </a:rPr>
              <a:t>Ser un actor relevante del mercado inmobiliario 	</a:t>
            </a:r>
          </a:p>
          <a:p>
            <a:pPr marL="1085850" lvl="1" indent="-342900" algn="just">
              <a:buFont typeface="Wingdings" panose="05000000000000000000" pitchFamily="2" charset="2"/>
              <a:buChar char="q"/>
            </a:pPr>
            <a:r>
              <a:rPr lang="es-ES" altLang="es-CO" sz="1400" dirty="0">
                <a:solidFill>
                  <a:srgbClr val="000090"/>
                </a:solidFill>
              </a:rPr>
              <a:t>Políticas comerciales agresivas, precio mínimo.</a:t>
            </a:r>
            <a:endParaRPr lang="es-CO" altLang="es-CO" sz="1400" dirty="0">
              <a:solidFill>
                <a:srgbClr val="000090"/>
              </a:solidFill>
            </a:endParaRPr>
          </a:p>
        </p:txBody>
      </p:sp>
      <p:sp>
        <p:nvSpPr>
          <p:cNvPr id="16" name="CuadroTexto 3">
            <a:extLst>
              <a:ext uri="{FF2B5EF4-FFF2-40B4-BE49-F238E27FC236}">
                <a16:creationId xmlns:a16="http://schemas.microsoft.com/office/drawing/2014/main" id="{7E88A254-11DF-4092-809B-59ACAA13923E}"/>
              </a:ext>
            </a:extLst>
          </p:cNvPr>
          <p:cNvSpPr txBox="1">
            <a:spLocks noChangeArrowheads="1"/>
          </p:cNvSpPr>
          <p:nvPr/>
        </p:nvSpPr>
        <p:spPr bwMode="auto">
          <a:xfrm>
            <a:off x="2698315" y="5001719"/>
            <a:ext cx="3439884"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342900" indent="-342900" algn="just" eaLnBrk="1" hangingPunct="1">
              <a:buFont typeface="Wingdings" panose="05000000000000000000" pitchFamily="2" charset="2"/>
              <a:buChar char="q"/>
            </a:pPr>
            <a:r>
              <a:rPr lang="es-CO" altLang="es-CO" sz="2000" dirty="0">
                <a:solidFill>
                  <a:srgbClr val="000090"/>
                </a:solidFill>
              </a:rPr>
              <a:t>Impactar el portafolio de bienes rurales:</a:t>
            </a:r>
          </a:p>
          <a:p>
            <a:pPr marL="1085850" lvl="1" indent="-342900" algn="just">
              <a:buFont typeface="Wingdings" panose="05000000000000000000" pitchFamily="2" charset="2"/>
              <a:buChar char="q"/>
            </a:pPr>
            <a:r>
              <a:rPr lang="es-CO" altLang="es-CO" sz="1400" dirty="0">
                <a:solidFill>
                  <a:srgbClr val="000090"/>
                </a:solidFill>
              </a:rPr>
              <a:t>Proyectos Agroindustriales</a:t>
            </a:r>
          </a:p>
          <a:p>
            <a:pPr marL="1085850" lvl="1" indent="-342900" algn="just">
              <a:buFont typeface="Wingdings" panose="05000000000000000000" pitchFamily="2" charset="2"/>
              <a:buChar char="q"/>
            </a:pPr>
            <a:r>
              <a:rPr lang="es-CO" altLang="es-CO" sz="1400" dirty="0">
                <a:solidFill>
                  <a:srgbClr val="000090"/>
                </a:solidFill>
              </a:rPr>
              <a:t>Comercialización - ANT</a:t>
            </a:r>
            <a:endParaRPr lang="es-CO" altLang="es-CO" sz="1600" dirty="0">
              <a:solidFill>
                <a:srgbClr val="000090"/>
              </a:solidFill>
            </a:endParaRPr>
          </a:p>
        </p:txBody>
      </p:sp>
      <p:cxnSp>
        <p:nvCxnSpPr>
          <p:cNvPr id="3" name="Conector recto 2">
            <a:extLst>
              <a:ext uri="{FF2B5EF4-FFF2-40B4-BE49-F238E27FC236}">
                <a16:creationId xmlns:a16="http://schemas.microsoft.com/office/drawing/2014/main" id="{F2EE2504-4E1A-4B7B-AA11-37918BD3E8D4}"/>
              </a:ext>
            </a:extLst>
          </p:cNvPr>
          <p:cNvCxnSpPr>
            <a:cxnSpLocks/>
          </p:cNvCxnSpPr>
          <p:nvPr/>
        </p:nvCxnSpPr>
        <p:spPr>
          <a:xfrm>
            <a:off x="2517783" y="2178775"/>
            <a:ext cx="0" cy="42075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767AB0EF-E4C7-4778-9386-BAD0823BF6EE}"/>
              </a:ext>
            </a:extLst>
          </p:cNvPr>
          <p:cNvCxnSpPr>
            <a:cxnSpLocks/>
          </p:cNvCxnSpPr>
          <p:nvPr/>
        </p:nvCxnSpPr>
        <p:spPr>
          <a:xfrm>
            <a:off x="6152268" y="2092315"/>
            <a:ext cx="0" cy="4293971"/>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7" name="Diagrama 16">
            <a:extLst>
              <a:ext uri="{FF2B5EF4-FFF2-40B4-BE49-F238E27FC236}">
                <a16:creationId xmlns:a16="http://schemas.microsoft.com/office/drawing/2014/main" id="{CD958B0A-0266-41A2-B238-756CE897CC4A}"/>
              </a:ext>
            </a:extLst>
          </p:cNvPr>
          <p:cNvGraphicFramePr/>
          <p:nvPr/>
        </p:nvGraphicFramePr>
        <p:xfrm>
          <a:off x="2656113" y="1462255"/>
          <a:ext cx="9326864" cy="5086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19" name="Conector recto 18">
            <a:extLst>
              <a:ext uri="{FF2B5EF4-FFF2-40B4-BE49-F238E27FC236}">
                <a16:creationId xmlns:a16="http://schemas.microsoft.com/office/drawing/2014/main" id="{AAEC14F5-279F-4FC3-BB90-F23E9975EB75}"/>
              </a:ext>
            </a:extLst>
          </p:cNvPr>
          <p:cNvCxnSpPr>
            <a:cxnSpLocks/>
          </p:cNvCxnSpPr>
          <p:nvPr/>
        </p:nvCxnSpPr>
        <p:spPr>
          <a:xfrm>
            <a:off x="8907569" y="2092314"/>
            <a:ext cx="0" cy="4293971"/>
          </a:xfrm>
          <a:prstGeom prst="line">
            <a:avLst/>
          </a:prstGeom>
        </p:spPr>
        <p:style>
          <a:lnRef idx="1">
            <a:schemeClr val="accent1"/>
          </a:lnRef>
          <a:fillRef idx="0">
            <a:schemeClr val="accent1"/>
          </a:fillRef>
          <a:effectRef idx="0">
            <a:schemeClr val="accent1"/>
          </a:effectRef>
          <a:fontRef idx="minor">
            <a:schemeClr val="tx1"/>
          </a:fontRef>
        </p:style>
      </p:cxnSp>
      <p:sp>
        <p:nvSpPr>
          <p:cNvPr id="20" name="CuadroTexto 3">
            <a:extLst>
              <a:ext uri="{FF2B5EF4-FFF2-40B4-BE49-F238E27FC236}">
                <a16:creationId xmlns:a16="http://schemas.microsoft.com/office/drawing/2014/main" id="{A48971DE-44A0-4E61-B2ED-1063CCC8A9AA}"/>
              </a:ext>
            </a:extLst>
          </p:cNvPr>
          <p:cNvSpPr txBox="1">
            <a:spLocks noChangeArrowheads="1"/>
          </p:cNvSpPr>
          <p:nvPr/>
        </p:nvSpPr>
        <p:spPr bwMode="auto">
          <a:xfrm>
            <a:off x="6313714" y="2235305"/>
            <a:ext cx="246724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342900" indent="-342900" algn="just" eaLnBrk="1" hangingPunct="1">
              <a:buFont typeface="Wingdings" panose="05000000000000000000" pitchFamily="2" charset="2"/>
              <a:buChar char="q"/>
            </a:pPr>
            <a:r>
              <a:rPr lang="es-ES" altLang="es-CO" sz="2000" dirty="0">
                <a:solidFill>
                  <a:srgbClr val="000090"/>
                </a:solidFill>
              </a:rPr>
              <a:t>Monetizar</a:t>
            </a:r>
          </a:p>
          <a:p>
            <a:pPr marL="342900" indent="-342900" algn="just" eaLnBrk="1" hangingPunct="1">
              <a:buFont typeface="Wingdings" panose="05000000000000000000" pitchFamily="2" charset="2"/>
              <a:buChar char="q"/>
            </a:pPr>
            <a:r>
              <a:rPr lang="es-ES" altLang="es-CO" sz="2000" dirty="0">
                <a:solidFill>
                  <a:srgbClr val="000090"/>
                </a:solidFill>
              </a:rPr>
              <a:t>Destruir</a:t>
            </a:r>
          </a:p>
          <a:p>
            <a:pPr marL="342900" indent="-342900" algn="just" eaLnBrk="1" hangingPunct="1">
              <a:buFont typeface="Wingdings" panose="05000000000000000000" pitchFamily="2" charset="2"/>
              <a:buChar char="q"/>
            </a:pPr>
            <a:r>
              <a:rPr lang="es-ES" altLang="es-CO" sz="2000" dirty="0">
                <a:solidFill>
                  <a:srgbClr val="000090"/>
                </a:solidFill>
              </a:rPr>
              <a:t>Chatarrizar</a:t>
            </a:r>
            <a:endParaRPr lang="es-CO" altLang="es-CO" sz="2000" dirty="0">
              <a:solidFill>
                <a:srgbClr val="000090"/>
              </a:solidFill>
            </a:endParaRPr>
          </a:p>
        </p:txBody>
      </p:sp>
      <p:sp>
        <p:nvSpPr>
          <p:cNvPr id="22" name="CuadroTexto 3">
            <a:extLst>
              <a:ext uri="{FF2B5EF4-FFF2-40B4-BE49-F238E27FC236}">
                <a16:creationId xmlns:a16="http://schemas.microsoft.com/office/drawing/2014/main" id="{91ABDBD2-41EA-49C2-9D0D-96ACB3566B60}"/>
              </a:ext>
            </a:extLst>
          </p:cNvPr>
          <p:cNvSpPr txBox="1">
            <a:spLocks noChangeArrowheads="1"/>
          </p:cNvSpPr>
          <p:nvPr/>
        </p:nvSpPr>
        <p:spPr bwMode="auto">
          <a:xfrm>
            <a:off x="-19918" y="3157377"/>
            <a:ext cx="238082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2000" b="1" dirty="0">
                <a:solidFill>
                  <a:srgbClr val="000090"/>
                </a:solidFill>
              </a:rPr>
              <a:t>Estructura Organizacional</a:t>
            </a:r>
          </a:p>
          <a:p>
            <a:pPr algn="ctr" eaLnBrk="1" hangingPunct="1"/>
            <a:r>
              <a:rPr lang="es-CO" altLang="es-CO" sz="2000" b="1" dirty="0">
                <a:solidFill>
                  <a:srgbClr val="000090"/>
                </a:solidFill>
              </a:rPr>
              <a:t>Marco Legal</a:t>
            </a:r>
          </a:p>
        </p:txBody>
      </p:sp>
      <p:sp>
        <p:nvSpPr>
          <p:cNvPr id="23" name="CuadroTexto 3">
            <a:extLst>
              <a:ext uri="{FF2B5EF4-FFF2-40B4-BE49-F238E27FC236}">
                <a16:creationId xmlns:a16="http://schemas.microsoft.com/office/drawing/2014/main" id="{824FD0A6-2AF7-423F-B785-F6B7C0C629AD}"/>
              </a:ext>
            </a:extLst>
          </p:cNvPr>
          <p:cNvSpPr txBox="1">
            <a:spLocks noChangeArrowheads="1"/>
          </p:cNvSpPr>
          <p:nvPr/>
        </p:nvSpPr>
        <p:spPr bwMode="auto">
          <a:xfrm>
            <a:off x="50348" y="4719070"/>
            <a:ext cx="2240286"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CO" altLang="es-CO" sz="1400" b="1" dirty="0">
                <a:solidFill>
                  <a:srgbClr val="000090"/>
                </a:solidFill>
              </a:rPr>
              <a:t>Comercialización</a:t>
            </a:r>
          </a:p>
        </p:txBody>
      </p:sp>
      <p:sp>
        <p:nvSpPr>
          <p:cNvPr id="24" name="CuadroTexto 3">
            <a:extLst>
              <a:ext uri="{FF2B5EF4-FFF2-40B4-BE49-F238E27FC236}">
                <a16:creationId xmlns:a16="http://schemas.microsoft.com/office/drawing/2014/main" id="{3FD21C27-ED1A-4315-9093-9B8C6882706C}"/>
              </a:ext>
            </a:extLst>
          </p:cNvPr>
          <p:cNvSpPr txBox="1">
            <a:spLocks noChangeArrowheads="1"/>
          </p:cNvSpPr>
          <p:nvPr/>
        </p:nvSpPr>
        <p:spPr bwMode="auto">
          <a:xfrm>
            <a:off x="8949766" y="4295663"/>
            <a:ext cx="3033211"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342900" indent="-342900" algn="just" eaLnBrk="1" hangingPunct="1">
              <a:buFont typeface="Wingdings" panose="05000000000000000000" pitchFamily="2" charset="2"/>
              <a:buChar char="q"/>
            </a:pPr>
            <a:r>
              <a:rPr lang="es-ES" altLang="es-CO" dirty="0">
                <a:solidFill>
                  <a:srgbClr val="000090"/>
                </a:solidFill>
              </a:rPr>
              <a:t>Administrar con eficiencia bajo los más altos estándares corporativos – </a:t>
            </a:r>
            <a:r>
              <a:rPr lang="es-ES" altLang="es-CO" b="1" dirty="0">
                <a:solidFill>
                  <a:srgbClr val="000090"/>
                </a:solidFill>
              </a:rPr>
              <a:t>Holding Empresarial</a:t>
            </a:r>
            <a:r>
              <a:rPr lang="es-ES" altLang="es-CO" dirty="0">
                <a:solidFill>
                  <a:srgbClr val="000090"/>
                </a:solidFill>
              </a:rPr>
              <a:t>. </a:t>
            </a:r>
          </a:p>
          <a:p>
            <a:pPr marL="1085850" lvl="1" indent="-342900" algn="just">
              <a:buFont typeface="Wingdings" panose="05000000000000000000" pitchFamily="2" charset="2"/>
              <a:buChar char="q"/>
            </a:pPr>
            <a:r>
              <a:rPr lang="es-ES" altLang="es-CO" sz="1400" dirty="0">
                <a:solidFill>
                  <a:srgbClr val="000090"/>
                </a:solidFill>
              </a:rPr>
              <a:t>Auditorias</a:t>
            </a:r>
          </a:p>
          <a:p>
            <a:pPr marL="1085850" lvl="1" indent="-342900" algn="just">
              <a:buFont typeface="Wingdings" panose="05000000000000000000" pitchFamily="2" charset="2"/>
              <a:buChar char="q"/>
            </a:pPr>
            <a:r>
              <a:rPr lang="es-ES" altLang="es-CO" sz="1400" dirty="0">
                <a:solidFill>
                  <a:srgbClr val="000090"/>
                </a:solidFill>
              </a:rPr>
              <a:t>Gobierno Corporativo</a:t>
            </a:r>
          </a:p>
          <a:p>
            <a:pPr marL="1085850" lvl="1" indent="-342900" algn="just">
              <a:buFont typeface="Wingdings" panose="05000000000000000000" pitchFamily="2" charset="2"/>
              <a:buChar char="q"/>
            </a:pPr>
            <a:r>
              <a:rPr lang="es-ES" altLang="es-CO" sz="1400" dirty="0">
                <a:solidFill>
                  <a:srgbClr val="000090"/>
                </a:solidFill>
              </a:rPr>
              <a:t>Asesores Sectoriales</a:t>
            </a:r>
          </a:p>
        </p:txBody>
      </p:sp>
      <p:pic>
        <p:nvPicPr>
          <p:cNvPr id="2" name="Imagen 1">
            <a:extLst>
              <a:ext uri="{FF2B5EF4-FFF2-40B4-BE49-F238E27FC236}">
                <a16:creationId xmlns:a16="http://schemas.microsoft.com/office/drawing/2014/main" id="{2FFED61B-809E-5541-ABDB-F73F73F044EA}"/>
              </a:ext>
            </a:extLst>
          </p:cNvPr>
          <p:cNvPicPr>
            <a:picLocks noChangeAspect="1"/>
          </p:cNvPicPr>
          <p:nvPr/>
        </p:nvPicPr>
        <p:blipFill>
          <a:blip r:embed="rId9"/>
          <a:stretch>
            <a:fillRect/>
          </a:stretch>
        </p:blipFill>
        <p:spPr>
          <a:xfrm>
            <a:off x="864433" y="4111489"/>
            <a:ext cx="612117" cy="612117"/>
          </a:xfrm>
          <a:prstGeom prst="rect">
            <a:avLst/>
          </a:prstGeom>
        </p:spPr>
      </p:pic>
      <p:sp>
        <p:nvSpPr>
          <p:cNvPr id="21" name="Rectángulo 20">
            <a:extLst>
              <a:ext uri="{FF2B5EF4-FFF2-40B4-BE49-F238E27FC236}">
                <a16:creationId xmlns:a16="http://schemas.microsoft.com/office/drawing/2014/main" id="{3CF4D5E8-ECEC-C24D-BC03-DD10F9A8FB0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Rectángulo 24">
            <a:extLst>
              <a:ext uri="{FF2B5EF4-FFF2-40B4-BE49-F238E27FC236}">
                <a16:creationId xmlns:a16="http://schemas.microsoft.com/office/drawing/2014/main" id="{6767623B-5226-8845-8B13-ADECD41BA363}"/>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
        <p:nvSpPr>
          <p:cNvPr id="26" name="Rectángulo 25">
            <a:extLst>
              <a:ext uri="{FF2B5EF4-FFF2-40B4-BE49-F238E27FC236}">
                <a16:creationId xmlns:a16="http://schemas.microsoft.com/office/drawing/2014/main" id="{024377C4-89A8-0C4B-B991-55FBC4A48427}"/>
              </a:ext>
            </a:extLst>
          </p:cNvPr>
          <p:cNvSpPr/>
          <p:nvPr/>
        </p:nvSpPr>
        <p:spPr>
          <a:xfrm>
            <a:off x="-2" y="653684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Presidencia</a:t>
            </a:r>
          </a:p>
        </p:txBody>
      </p:sp>
      <p:pic>
        <p:nvPicPr>
          <p:cNvPr id="1026" name="Picture 2">
            <a:extLst>
              <a:ext uri="{FF2B5EF4-FFF2-40B4-BE49-F238E27FC236}">
                <a16:creationId xmlns:a16="http://schemas.microsoft.com/office/drawing/2014/main" id="{FC9BB66D-7A0B-4E0C-BC52-296A76CBB23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3160" y="5784053"/>
            <a:ext cx="637610" cy="6376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0443999-9B9D-4489-B96A-D838ACD8059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9521" y="5536523"/>
            <a:ext cx="470612" cy="470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121534"/>
      </p:ext>
    </p:ext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777094" y="0"/>
            <a:ext cx="6202587" cy="707886"/>
          </a:xfrm>
          <a:prstGeom prst="rect">
            <a:avLst/>
          </a:prstGeom>
          <a:noFill/>
        </p:spPr>
        <p:txBody>
          <a:bodyPr wrap="square" rtlCol="0">
            <a:spAutoFit/>
          </a:bodyPr>
          <a:lstStyle/>
          <a:p>
            <a:pPr algn="ctr"/>
            <a:r>
              <a:rPr lang="es-ES" sz="4000" b="1" dirty="0">
                <a:solidFill>
                  <a:srgbClr val="000A8B"/>
                </a:solidFill>
              </a:rPr>
              <a:t>Presupuesto Definitivo 2020</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20" name="CuadroTexto 19">
            <a:extLst>
              <a:ext uri="{FF2B5EF4-FFF2-40B4-BE49-F238E27FC236}">
                <a16:creationId xmlns:a16="http://schemas.microsoft.com/office/drawing/2014/main" id="{E554A06B-039D-4226-B454-0A262E036E15}"/>
              </a:ext>
            </a:extLst>
          </p:cNvPr>
          <p:cNvSpPr txBox="1"/>
          <p:nvPr/>
        </p:nvSpPr>
        <p:spPr>
          <a:xfrm>
            <a:off x="10764393" y="6195107"/>
            <a:ext cx="1414906" cy="276999"/>
          </a:xfrm>
          <a:prstGeom prst="rect">
            <a:avLst/>
          </a:prstGeom>
          <a:noFill/>
        </p:spPr>
        <p:txBody>
          <a:bodyPr wrap="square" rtlCol="0">
            <a:spAutoFit/>
          </a:bodyPr>
          <a:lstStyle/>
          <a:p>
            <a:r>
              <a:rPr lang="es-CO" sz="1200" dirty="0"/>
              <a:t>Cifras en Millones $</a:t>
            </a:r>
          </a:p>
        </p:txBody>
      </p:sp>
      <p:pic>
        <p:nvPicPr>
          <p:cNvPr id="21" name="Imagen 20">
            <a:extLst>
              <a:ext uri="{FF2B5EF4-FFF2-40B4-BE49-F238E27FC236}">
                <a16:creationId xmlns:a16="http://schemas.microsoft.com/office/drawing/2014/main" id="{41EE1B70-8F89-4410-A1CE-FA2A25245345}"/>
              </a:ext>
            </a:extLst>
          </p:cNvPr>
          <p:cNvPicPr>
            <a:picLocks noChangeAspect="1"/>
          </p:cNvPicPr>
          <p:nvPr/>
        </p:nvPicPr>
        <p:blipFill>
          <a:blip r:embed="rId4"/>
          <a:stretch>
            <a:fillRect/>
          </a:stretch>
        </p:blipFill>
        <p:spPr>
          <a:xfrm>
            <a:off x="254833" y="1034679"/>
            <a:ext cx="11875208" cy="4915665"/>
          </a:xfrm>
          <a:prstGeom prst="rect">
            <a:avLst/>
          </a:prstGeom>
        </p:spPr>
      </p:pic>
      <p:sp>
        <p:nvSpPr>
          <p:cNvPr id="2" name="Rectángulo 1">
            <a:extLst>
              <a:ext uri="{FF2B5EF4-FFF2-40B4-BE49-F238E27FC236}">
                <a16:creationId xmlns:a16="http://schemas.microsoft.com/office/drawing/2014/main" id="{1A12C450-95A4-4B5F-880A-DFD4C27AD5A6}"/>
              </a:ext>
            </a:extLst>
          </p:cNvPr>
          <p:cNvSpPr/>
          <p:nvPr/>
        </p:nvSpPr>
        <p:spPr>
          <a:xfrm>
            <a:off x="254833" y="4437088"/>
            <a:ext cx="10223292" cy="7495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CuadroTexto 3">
            <a:extLst>
              <a:ext uri="{FF2B5EF4-FFF2-40B4-BE49-F238E27FC236}">
                <a16:creationId xmlns:a16="http://schemas.microsoft.com/office/drawing/2014/main" id="{05DEE593-4B0A-4F33-99A6-4AB195EFBCD2}"/>
              </a:ext>
            </a:extLst>
          </p:cNvPr>
          <p:cNvSpPr txBox="1">
            <a:spLocks noChangeArrowheads="1"/>
          </p:cNvSpPr>
          <p:nvPr/>
        </p:nvSpPr>
        <p:spPr bwMode="auto">
          <a:xfrm>
            <a:off x="10478125" y="4541164"/>
            <a:ext cx="16519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CO" sz="1200" b="1" dirty="0">
                <a:solidFill>
                  <a:srgbClr val="FF0000"/>
                </a:solidFill>
              </a:rPr>
              <a:t>Con estos recursos no vamos a contar en la Vigencia 2021</a:t>
            </a:r>
            <a:endParaRPr lang="es-CO" altLang="es-CO" sz="1200" b="1" dirty="0">
              <a:solidFill>
                <a:srgbClr val="FF0000"/>
              </a:solidFill>
            </a:endParaRPr>
          </a:p>
        </p:txBody>
      </p:sp>
    </p:spTree>
    <p:extLst>
      <p:ext uri="{BB962C8B-B14F-4D97-AF65-F5344CB8AC3E}">
        <p14:creationId xmlns:p14="http://schemas.microsoft.com/office/powerpoint/2010/main" val="15343645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777094" y="28180"/>
            <a:ext cx="6202587" cy="707886"/>
          </a:xfrm>
          <a:prstGeom prst="rect">
            <a:avLst/>
          </a:prstGeom>
          <a:noFill/>
        </p:spPr>
        <p:txBody>
          <a:bodyPr wrap="square" rtlCol="0">
            <a:spAutoFit/>
          </a:bodyPr>
          <a:lstStyle/>
          <a:p>
            <a:pPr algn="ctr"/>
            <a:r>
              <a:rPr lang="es-ES" sz="4000" b="1" dirty="0">
                <a:solidFill>
                  <a:srgbClr val="000A8B"/>
                </a:solidFill>
              </a:rPr>
              <a:t>Ingresos Corrientes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9" name="CuadroTexto 8">
            <a:extLst>
              <a:ext uri="{FF2B5EF4-FFF2-40B4-BE49-F238E27FC236}">
                <a16:creationId xmlns:a16="http://schemas.microsoft.com/office/drawing/2014/main" id="{86A113EF-2626-4660-8020-E4719862B131}"/>
              </a:ext>
            </a:extLst>
          </p:cNvPr>
          <p:cNvSpPr txBox="1"/>
          <p:nvPr/>
        </p:nvSpPr>
        <p:spPr>
          <a:xfrm>
            <a:off x="61959" y="5227679"/>
            <a:ext cx="1596788" cy="276999"/>
          </a:xfrm>
          <a:prstGeom prst="rect">
            <a:avLst/>
          </a:prstGeom>
          <a:noFill/>
        </p:spPr>
        <p:txBody>
          <a:bodyPr wrap="square" rtlCol="0">
            <a:spAutoFit/>
          </a:bodyPr>
          <a:lstStyle/>
          <a:p>
            <a:r>
              <a:rPr lang="es-CO" sz="1200" dirty="0"/>
              <a:t>Cifras en Millones $</a:t>
            </a:r>
          </a:p>
        </p:txBody>
      </p:sp>
      <p:sp>
        <p:nvSpPr>
          <p:cNvPr id="10" name="CuadroTexto 9">
            <a:extLst>
              <a:ext uri="{FF2B5EF4-FFF2-40B4-BE49-F238E27FC236}">
                <a16:creationId xmlns:a16="http://schemas.microsoft.com/office/drawing/2014/main" id="{778D27CE-151E-4457-90EE-7B5E3F78B16C}"/>
              </a:ext>
            </a:extLst>
          </p:cNvPr>
          <p:cNvSpPr txBox="1"/>
          <p:nvPr/>
        </p:nvSpPr>
        <p:spPr>
          <a:xfrm>
            <a:off x="1345371" y="1883278"/>
            <a:ext cx="3942245" cy="707886"/>
          </a:xfrm>
          <a:prstGeom prst="rect">
            <a:avLst/>
          </a:prstGeom>
          <a:noFill/>
        </p:spPr>
        <p:txBody>
          <a:bodyPr wrap="square" rtlCol="0">
            <a:spAutoFit/>
          </a:bodyPr>
          <a:lstStyle/>
          <a:p>
            <a:pPr algn="ctr"/>
            <a:r>
              <a:rPr lang="es-ES" sz="4000" b="1" dirty="0">
                <a:solidFill>
                  <a:schemeClr val="bg2">
                    <a:lumMod val="50000"/>
                  </a:schemeClr>
                </a:solidFill>
              </a:rPr>
              <a:t>Arrendamientos</a:t>
            </a:r>
          </a:p>
        </p:txBody>
      </p:sp>
      <p:sp>
        <p:nvSpPr>
          <p:cNvPr id="15" name="CuadroTexto 14">
            <a:extLst>
              <a:ext uri="{FF2B5EF4-FFF2-40B4-BE49-F238E27FC236}">
                <a16:creationId xmlns:a16="http://schemas.microsoft.com/office/drawing/2014/main" id="{291A16F9-3E46-4741-A368-C2CB2D6C5E5B}"/>
              </a:ext>
            </a:extLst>
          </p:cNvPr>
          <p:cNvSpPr txBox="1"/>
          <p:nvPr/>
        </p:nvSpPr>
        <p:spPr>
          <a:xfrm>
            <a:off x="319356" y="5773427"/>
            <a:ext cx="6075765" cy="276999"/>
          </a:xfrm>
          <a:prstGeom prst="rect">
            <a:avLst/>
          </a:prstGeom>
          <a:noFill/>
        </p:spPr>
        <p:txBody>
          <a:bodyPr wrap="square" rtlCol="0">
            <a:spAutoFit/>
          </a:bodyPr>
          <a:lstStyle/>
          <a:p>
            <a:r>
              <a:rPr lang="es-CO" sz="1200" dirty="0"/>
              <a:t>* A corte de Agosto se obtiene un valor acumulado de $46.333.</a:t>
            </a:r>
          </a:p>
        </p:txBody>
      </p:sp>
      <p:sp>
        <p:nvSpPr>
          <p:cNvPr id="16" name="CuadroTexto 15">
            <a:extLst>
              <a:ext uri="{FF2B5EF4-FFF2-40B4-BE49-F238E27FC236}">
                <a16:creationId xmlns:a16="http://schemas.microsoft.com/office/drawing/2014/main" id="{C66BA0DF-3982-4B45-828D-F750FE2ABEC1}"/>
              </a:ext>
            </a:extLst>
          </p:cNvPr>
          <p:cNvSpPr txBox="1"/>
          <p:nvPr/>
        </p:nvSpPr>
        <p:spPr>
          <a:xfrm>
            <a:off x="319356" y="6148615"/>
            <a:ext cx="4848991" cy="276999"/>
          </a:xfrm>
          <a:prstGeom prst="rect">
            <a:avLst/>
          </a:prstGeom>
          <a:noFill/>
        </p:spPr>
        <p:txBody>
          <a:bodyPr wrap="square" rtlCol="0">
            <a:spAutoFit/>
          </a:bodyPr>
          <a:lstStyle/>
          <a:p>
            <a:r>
              <a:rPr lang="es-CO" sz="1200" dirty="0"/>
              <a:t>* Se proyecta un ingreso anual de $69.900.</a:t>
            </a:r>
          </a:p>
        </p:txBody>
      </p:sp>
      <p:sp>
        <p:nvSpPr>
          <p:cNvPr id="17" name="Rectángulo: esquinas redondeadas 16">
            <a:extLst>
              <a:ext uri="{FF2B5EF4-FFF2-40B4-BE49-F238E27FC236}">
                <a16:creationId xmlns:a16="http://schemas.microsoft.com/office/drawing/2014/main" id="{2CB86476-46DF-4940-AF21-F0D22C8C3E6D}"/>
              </a:ext>
            </a:extLst>
          </p:cNvPr>
          <p:cNvSpPr/>
          <p:nvPr/>
        </p:nvSpPr>
        <p:spPr>
          <a:xfrm>
            <a:off x="1153589" y="2766369"/>
            <a:ext cx="1590262" cy="60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Meta 2020 $70.200 </a:t>
            </a:r>
          </a:p>
        </p:txBody>
      </p:sp>
      <p:graphicFrame>
        <p:nvGraphicFramePr>
          <p:cNvPr id="18" name="Gráfico 17">
            <a:extLst>
              <a:ext uri="{FF2B5EF4-FFF2-40B4-BE49-F238E27FC236}">
                <a16:creationId xmlns:a16="http://schemas.microsoft.com/office/drawing/2014/main" id="{F427A3BA-6A8A-4FEB-B497-B5BC9244E13C}"/>
              </a:ext>
            </a:extLst>
          </p:cNvPr>
          <p:cNvGraphicFramePr>
            <a:graphicFrameLocks/>
          </p:cNvGraphicFramePr>
          <p:nvPr/>
        </p:nvGraphicFramePr>
        <p:xfrm>
          <a:off x="61959" y="2578887"/>
          <a:ext cx="6550879" cy="3147115"/>
        </p:xfrm>
        <a:graphic>
          <a:graphicData uri="http://schemas.openxmlformats.org/drawingml/2006/chart">
            <c:chart xmlns:c="http://schemas.openxmlformats.org/drawingml/2006/chart" xmlns:r="http://schemas.openxmlformats.org/officeDocument/2006/relationships" r:id="rId4"/>
          </a:graphicData>
        </a:graphic>
      </p:graphicFrame>
      <p:sp>
        <p:nvSpPr>
          <p:cNvPr id="14" name="Rectángulo 13">
            <a:extLst>
              <a:ext uri="{FF2B5EF4-FFF2-40B4-BE49-F238E27FC236}">
                <a16:creationId xmlns:a16="http://schemas.microsoft.com/office/drawing/2014/main" id="{0D3A3CA2-8ACE-428D-842C-3B720DAE4F58}"/>
              </a:ext>
            </a:extLst>
          </p:cNvPr>
          <p:cNvSpPr/>
          <p:nvPr/>
        </p:nvSpPr>
        <p:spPr>
          <a:xfrm>
            <a:off x="6612838" y="929165"/>
            <a:ext cx="5517203" cy="5262979"/>
          </a:xfrm>
          <a:prstGeom prst="rect">
            <a:avLst/>
          </a:prstGeom>
        </p:spPr>
        <p:txBody>
          <a:bodyPr wrap="square">
            <a:spAutoFit/>
          </a:bodyPr>
          <a:lstStyle/>
          <a:p>
            <a:pPr marL="285750" indent="-285750">
              <a:buFont typeface="Arial" panose="020B0604020202020204" pitchFamily="34" charset="0"/>
              <a:buChar char="•"/>
            </a:pPr>
            <a:r>
              <a:rPr lang="es-CO" sz="1400" b="1" dirty="0">
                <a:solidFill>
                  <a:srgbClr val="002060"/>
                </a:solidFill>
              </a:rPr>
              <a:t>Políticas de Arrendamiento. </a:t>
            </a:r>
          </a:p>
          <a:p>
            <a:pPr marL="742950" lvl="1" indent="-285750">
              <a:buFont typeface="Wingdings" pitchFamily="2" charset="2"/>
              <a:buChar char="ü"/>
            </a:pPr>
            <a:r>
              <a:rPr lang="es-CO" sz="1400" b="1" dirty="0">
                <a:solidFill>
                  <a:srgbClr val="00B050"/>
                </a:solidFill>
              </a:rPr>
              <a:t>$ 70.200  (Recaudo 2020)</a:t>
            </a:r>
          </a:p>
          <a:p>
            <a:pPr marL="628650" lvl="1" indent="-171450">
              <a:buFont typeface="Wingdings" pitchFamily="2" charset="2"/>
              <a:buChar char="ü"/>
            </a:pPr>
            <a:r>
              <a:rPr lang="es-CO" sz="1400" dirty="0"/>
              <a:t>Política Comercial – Covid.</a:t>
            </a:r>
          </a:p>
          <a:p>
            <a:pPr marL="628650" lvl="1" indent="-171450">
              <a:buFont typeface="Wingdings" pitchFamily="2" charset="2"/>
              <a:buChar char="ü"/>
            </a:pPr>
            <a:r>
              <a:rPr lang="es-CO" sz="1400" dirty="0"/>
              <a:t>Legalización de Ocupación y Reconocimiento de Contrato.</a:t>
            </a:r>
          </a:p>
          <a:p>
            <a:pPr marL="628650" lvl="1" indent="-171450">
              <a:buFont typeface="Wingdings" pitchFamily="2" charset="2"/>
              <a:buChar char="ü"/>
            </a:pPr>
            <a:r>
              <a:rPr lang="es-CO" sz="1400" dirty="0"/>
              <a:t>Arrendamiento con Ocupación Irregular.</a:t>
            </a:r>
          </a:p>
          <a:p>
            <a:pPr marL="628650" lvl="1" indent="-171450">
              <a:buFont typeface="Wingdings" pitchFamily="2" charset="2"/>
              <a:buChar char="ü"/>
            </a:pPr>
            <a:r>
              <a:rPr lang="es-CO" sz="1400" dirty="0"/>
              <a:t>Valoración Masiva en Renta en Urbanos</a:t>
            </a:r>
          </a:p>
          <a:p>
            <a:pPr marL="628650" lvl="1" indent="-171450">
              <a:buFont typeface="Wingdings" pitchFamily="2" charset="2"/>
              <a:buChar char="ü"/>
            </a:pPr>
            <a:r>
              <a:rPr lang="es-CO" sz="1400" dirty="0"/>
              <a:t>Registro: Visita, concepto técnico y valoración con Drone en Rurales</a:t>
            </a:r>
          </a:p>
          <a:p>
            <a:pPr marL="285750" indent="-285750">
              <a:buFont typeface="Arial" panose="020B0604020202020204" pitchFamily="34" charset="0"/>
              <a:buChar char="•"/>
            </a:pPr>
            <a:endParaRPr lang="es-ES" sz="1400" b="1" dirty="0">
              <a:solidFill>
                <a:srgbClr val="002060"/>
              </a:solidFill>
            </a:endParaRPr>
          </a:p>
          <a:p>
            <a:pPr marL="285750" indent="-285750">
              <a:buFont typeface="Arial" panose="020B0604020202020204" pitchFamily="34" charset="0"/>
              <a:buChar char="•"/>
            </a:pPr>
            <a:r>
              <a:rPr lang="es-ES" sz="1400" b="1" dirty="0">
                <a:solidFill>
                  <a:srgbClr val="002060"/>
                </a:solidFill>
              </a:rPr>
              <a:t>Venta de Cartera</a:t>
            </a:r>
          </a:p>
          <a:p>
            <a:pPr marL="742950" lvl="1" indent="-285750">
              <a:buFont typeface="Arial" panose="020B0604020202020204" pitchFamily="34" charset="0"/>
              <a:buChar char="•"/>
            </a:pPr>
            <a:r>
              <a:rPr lang="es-ES" sz="1400" dirty="0"/>
              <a:t>Estructuración del Proceso: </a:t>
            </a:r>
            <a:r>
              <a:rPr lang="es-ES" sz="1400" b="1" dirty="0">
                <a:solidFill>
                  <a:srgbClr val="00B050"/>
                </a:solidFill>
              </a:rPr>
              <a:t>$15.000  - 25%</a:t>
            </a:r>
          </a:p>
          <a:p>
            <a:pPr marL="171450" indent="-171450">
              <a:buFont typeface="Arial" panose="020B0604020202020204" pitchFamily="34" charset="0"/>
              <a:buChar char="•"/>
            </a:pPr>
            <a:endParaRPr lang="es-CO" sz="1400" dirty="0">
              <a:solidFill>
                <a:schemeClr val="accent1">
                  <a:lumMod val="75000"/>
                </a:schemeClr>
              </a:solidFill>
            </a:endParaRPr>
          </a:p>
          <a:p>
            <a:pPr marL="171450" indent="-171450">
              <a:buFont typeface="Arial" panose="020B0604020202020204" pitchFamily="34" charset="0"/>
              <a:buChar char="•"/>
            </a:pPr>
            <a:r>
              <a:rPr lang="es-CO" sz="1400" b="1" dirty="0">
                <a:solidFill>
                  <a:srgbClr val="002060"/>
                </a:solidFill>
              </a:rPr>
              <a:t>Proyectos Estratégicos</a:t>
            </a:r>
          </a:p>
          <a:p>
            <a:pPr marL="628650" lvl="1" indent="-171450">
              <a:buFont typeface="Wingdings" pitchFamily="2" charset="2"/>
              <a:buChar char="ü"/>
            </a:pPr>
            <a:r>
              <a:rPr lang="es-CO" sz="1400" dirty="0"/>
              <a:t>3 Proyectos 2020</a:t>
            </a:r>
          </a:p>
          <a:p>
            <a:pPr marL="628650" lvl="1" indent="-171450">
              <a:buFont typeface="Wingdings" pitchFamily="2" charset="2"/>
              <a:buChar char="ü"/>
            </a:pPr>
            <a:r>
              <a:rPr lang="es-CO" sz="1400" dirty="0"/>
              <a:t>Reforma Legal – Predios a proyectos de reactivación económica. </a:t>
            </a:r>
          </a:p>
          <a:p>
            <a:pPr algn="ctr"/>
            <a:endParaRPr lang="es-CO" sz="1400" b="1" dirty="0">
              <a:solidFill>
                <a:schemeClr val="accent1"/>
              </a:solidFill>
            </a:endParaRPr>
          </a:p>
          <a:p>
            <a:pPr marL="285750" indent="-285750" algn="just">
              <a:buFont typeface="Arial" panose="020B0604020202020204" pitchFamily="34" charset="0"/>
              <a:buChar char="•"/>
            </a:pPr>
            <a:r>
              <a:rPr lang="es-CO" sz="1400" b="1" dirty="0">
                <a:solidFill>
                  <a:srgbClr val="002060"/>
                </a:solidFill>
              </a:rPr>
              <a:t>Brigadas FFMM con descuentos en renta y venta.</a:t>
            </a:r>
          </a:p>
          <a:p>
            <a:pPr marL="742950" lvl="1" indent="-285750" algn="just">
              <a:buFont typeface="Wingdings" pitchFamily="2" charset="2"/>
              <a:buChar char="ü"/>
            </a:pPr>
            <a:r>
              <a:rPr lang="es-CO" sz="1400" dirty="0"/>
              <a:t>Blindar Legalmente política comercial Covid.</a:t>
            </a:r>
          </a:p>
          <a:p>
            <a:pPr marL="742950" lvl="1" indent="-285750" algn="just">
              <a:buFont typeface="Wingdings" pitchFamily="2" charset="2"/>
              <a:buChar char="ü"/>
            </a:pPr>
            <a:r>
              <a:rPr lang="es-CO" sz="1400" dirty="0"/>
              <a:t>Incentivo a la FFMM para compra y venta.</a:t>
            </a:r>
          </a:p>
          <a:p>
            <a:pPr marL="742950" lvl="1" indent="-285750" algn="just">
              <a:buFont typeface="Wingdings" pitchFamily="2" charset="2"/>
              <a:buChar char="ü"/>
            </a:pPr>
            <a:r>
              <a:rPr lang="es-CO" sz="1400" dirty="0"/>
              <a:t>Reforma Legal para solución de predios FFMM</a:t>
            </a:r>
            <a:endParaRPr lang="es-CO" sz="1400" dirty="0">
              <a:solidFill>
                <a:schemeClr val="accent1"/>
              </a:solidFill>
            </a:endParaRPr>
          </a:p>
          <a:p>
            <a:pPr marL="742950" lvl="1" indent="-285750" algn="just">
              <a:buFont typeface="Wingdings" pitchFamily="2" charset="2"/>
              <a:buChar char="ü"/>
            </a:pPr>
            <a:endParaRPr lang="es-CO" sz="1400" dirty="0">
              <a:solidFill>
                <a:schemeClr val="accent1"/>
              </a:solidFill>
            </a:endParaRPr>
          </a:p>
          <a:p>
            <a:pPr marL="285750" indent="-285750" algn="just">
              <a:buFont typeface="Arial" panose="020B0604020202020204" pitchFamily="34" charset="0"/>
              <a:buChar char="•"/>
            </a:pPr>
            <a:r>
              <a:rPr lang="es-CO" sz="1400" b="1" dirty="0">
                <a:solidFill>
                  <a:srgbClr val="002060"/>
                </a:solidFill>
              </a:rPr>
              <a:t>Depositarios</a:t>
            </a:r>
          </a:p>
          <a:p>
            <a:pPr marL="742950" lvl="1" indent="-285750" algn="just">
              <a:buFont typeface="Wingdings" pitchFamily="2" charset="2"/>
              <a:buChar char="ü"/>
            </a:pPr>
            <a:r>
              <a:rPr lang="es-CO" sz="1400" dirty="0"/>
              <a:t>Registro permanente orientado a personas jurídicas con RAA</a:t>
            </a:r>
          </a:p>
          <a:p>
            <a:pPr marL="742950" lvl="1" indent="-285750" algn="just">
              <a:buFont typeface="Wingdings" pitchFamily="2" charset="2"/>
              <a:buChar char="ü"/>
            </a:pPr>
            <a:r>
              <a:rPr lang="es-CO" sz="1400" dirty="0"/>
              <a:t>Plan de choque de acciones legales</a:t>
            </a:r>
          </a:p>
        </p:txBody>
      </p:sp>
    </p:spTree>
    <p:extLst>
      <p:ext uri="{BB962C8B-B14F-4D97-AF65-F5344CB8AC3E}">
        <p14:creationId xmlns:p14="http://schemas.microsoft.com/office/powerpoint/2010/main" val="3953600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777094" y="13672"/>
            <a:ext cx="6202587" cy="707886"/>
          </a:xfrm>
          <a:prstGeom prst="rect">
            <a:avLst/>
          </a:prstGeom>
          <a:noFill/>
        </p:spPr>
        <p:txBody>
          <a:bodyPr wrap="square" rtlCol="0">
            <a:spAutoFit/>
          </a:bodyPr>
          <a:lstStyle/>
          <a:p>
            <a:pPr algn="ctr"/>
            <a:r>
              <a:rPr lang="es-ES" sz="4000" b="1" dirty="0">
                <a:solidFill>
                  <a:srgbClr val="000A8B"/>
                </a:solidFill>
              </a:rPr>
              <a:t>Venta de Activos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9" name="CuadroTexto 8">
            <a:extLst>
              <a:ext uri="{FF2B5EF4-FFF2-40B4-BE49-F238E27FC236}">
                <a16:creationId xmlns:a16="http://schemas.microsoft.com/office/drawing/2014/main" id="{86A113EF-2626-4660-8020-E4719862B131}"/>
              </a:ext>
            </a:extLst>
          </p:cNvPr>
          <p:cNvSpPr txBox="1"/>
          <p:nvPr/>
        </p:nvSpPr>
        <p:spPr>
          <a:xfrm>
            <a:off x="61959" y="2033395"/>
            <a:ext cx="1596788" cy="276999"/>
          </a:xfrm>
          <a:prstGeom prst="rect">
            <a:avLst/>
          </a:prstGeom>
          <a:noFill/>
        </p:spPr>
        <p:txBody>
          <a:bodyPr wrap="square" rtlCol="0">
            <a:spAutoFit/>
          </a:bodyPr>
          <a:lstStyle/>
          <a:p>
            <a:r>
              <a:rPr lang="es-CO" sz="1200" dirty="0"/>
              <a:t>Cifras en Millones $</a:t>
            </a:r>
          </a:p>
        </p:txBody>
      </p:sp>
      <p:sp>
        <p:nvSpPr>
          <p:cNvPr id="10" name="CuadroTexto 9">
            <a:extLst>
              <a:ext uri="{FF2B5EF4-FFF2-40B4-BE49-F238E27FC236}">
                <a16:creationId xmlns:a16="http://schemas.microsoft.com/office/drawing/2014/main" id="{778D27CE-151E-4457-90EE-7B5E3F78B16C}"/>
              </a:ext>
            </a:extLst>
          </p:cNvPr>
          <p:cNvSpPr txBox="1"/>
          <p:nvPr/>
        </p:nvSpPr>
        <p:spPr>
          <a:xfrm>
            <a:off x="1345371" y="1579604"/>
            <a:ext cx="3942245" cy="707886"/>
          </a:xfrm>
          <a:prstGeom prst="rect">
            <a:avLst/>
          </a:prstGeom>
          <a:noFill/>
        </p:spPr>
        <p:txBody>
          <a:bodyPr wrap="square" rtlCol="0">
            <a:spAutoFit/>
          </a:bodyPr>
          <a:lstStyle/>
          <a:p>
            <a:pPr algn="ctr"/>
            <a:r>
              <a:rPr lang="es-ES" sz="4000" b="1" dirty="0">
                <a:solidFill>
                  <a:schemeClr val="bg2">
                    <a:lumMod val="50000"/>
                  </a:schemeClr>
                </a:solidFill>
              </a:rPr>
              <a:t>Inmuebles</a:t>
            </a:r>
          </a:p>
        </p:txBody>
      </p:sp>
      <p:sp>
        <p:nvSpPr>
          <p:cNvPr id="16" name="CuadroTexto 15">
            <a:extLst>
              <a:ext uri="{FF2B5EF4-FFF2-40B4-BE49-F238E27FC236}">
                <a16:creationId xmlns:a16="http://schemas.microsoft.com/office/drawing/2014/main" id="{86C8AB46-4CF2-486F-811C-8B28BE041C32}"/>
              </a:ext>
            </a:extLst>
          </p:cNvPr>
          <p:cNvSpPr txBox="1"/>
          <p:nvPr/>
        </p:nvSpPr>
        <p:spPr>
          <a:xfrm>
            <a:off x="319356" y="6172456"/>
            <a:ext cx="4848991" cy="276999"/>
          </a:xfrm>
          <a:prstGeom prst="rect">
            <a:avLst/>
          </a:prstGeom>
          <a:noFill/>
        </p:spPr>
        <p:txBody>
          <a:bodyPr wrap="square" rtlCol="0">
            <a:spAutoFit/>
          </a:bodyPr>
          <a:lstStyle/>
          <a:p>
            <a:r>
              <a:rPr lang="es-CO" sz="1200" dirty="0"/>
              <a:t>* Se proyecta un ingreso anual de $41.807.</a:t>
            </a:r>
          </a:p>
        </p:txBody>
      </p:sp>
      <p:sp>
        <p:nvSpPr>
          <p:cNvPr id="23" name="CuadroTexto 22">
            <a:extLst>
              <a:ext uri="{FF2B5EF4-FFF2-40B4-BE49-F238E27FC236}">
                <a16:creationId xmlns:a16="http://schemas.microsoft.com/office/drawing/2014/main" id="{B29F7E19-FCB5-47A6-AC08-A9DC760933A8}"/>
              </a:ext>
            </a:extLst>
          </p:cNvPr>
          <p:cNvSpPr txBox="1"/>
          <p:nvPr/>
        </p:nvSpPr>
        <p:spPr>
          <a:xfrm>
            <a:off x="319356" y="5697139"/>
            <a:ext cx="6075765" cy="461665"/>
          </a:xfrm>
          <a:prstGeom prst="rect">
            <a:avLst/>
          </a:prstGeom>
          <a:noFill/>
        </p:spPr>
        <p:txBody>
          <a:bodyPr wrap="square" rtlCol="0">
            <a:spAutoFit/>
          </a:bodyPr>
          <a:lstStyle/>
          <a:p>
            <a:r>
              <a:rPr lang="es-CO" sz="1200" dirty="0"/>
              <a:t>* A corte de Agosto se obtiene un valor acumulado de $22.258. Del valor final se encuentran $19.318 en promesa de venta.</a:t>
            </a:r>
          </a:p>
        </p:txBody>
      </p:sp>
      <p:graphicFrame>
        <p:nvGraphicFramePr>
          <p:cNvPr id="24" name="Gráfico 23">
            <a:extLst>
              <a:ext uri="{FF2B5EF4-FFF2-40B4-BE49-F238E27FC236}">
                <a16:creationId xmlns:a16="http://schemas.microsoft.com/office/drawing/2014/main" id="{C1363FBD-5433-4D3E-97F3-A11162493CDB}"/>
              </a:ext>
            </a:extLst>
          </p:cNvPr>
          <p:cNvGraphicFramePr>
            <a:graphicFrameLocks/>
          </p:cNvGraphicFramePr>
          <p:nvPr/>
        </p:nvGraphicFramePr>
        <p:xfrm>
          <a:off x="61959" y="2310395"/>
          <a:ext cx="6333162" cy="3386744"/>
        </p:xfrm>
        <a:graphic>
          <a:graphicData uri="http://schemas.openxmlformats.org/drawingml/2006/chart">
            <c:chart xmlns:c="http://schemas.openxmlformats.org/drawingml/2006/chart" xmlns:r="http://schemas.openxmlformats.org/officeDocument/2006/relationships" r:id="rId4"/>
          </a:graphicData>
        </a:graphic>
      </p:graphicFrame>
      <p:sp>
        <p:nvSpPr>
          <p:cNvPr id="25" name="Rectángulo: esquinas redondeadas 24">
            <a:extLst>
              <a:ext uri="{FF2B5EF4-FFF2-40B4-BE49-F238E27FC236}">
                <a16:creationId xmlns:a16="http://schemas.microsoft.com/office/drawing/2014/main" id="{8EAE7A32-C0DB-4AD1-9DDB-2E7D175AF55A}"/>
              </a:ext>
            </a:extLst>
          </p:cNvPr>
          <p:cNvSpPr/>
          <p:nvPr/>
        </p:nvSpPr>
        <p:spPr>
          <a:xfrm>
            <a:off x="1345371" y="2557692"/>
            <a:ext cx="1590262" cy="60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Meta 2020 $85.249 </a:t>
            </a:r>
          </a:p>
        </p:txBody>
      </p:sp>
      <p:sp>
        <p:nvSpPr>
          <p:cNvPr id="15" name="CuadroTexto 14">
            <a:extLst>
              <a:ext uri="{FF2B5EF4-FFF2-40B4-BE49-F238E27FC236}">
                <a16:creationId xmlns:a16="http://schemas.microsoft.com/office/drawing/2014/main" id="{5D158C76-30BA-4957-9283-BDC99BF5BC8C}"/>
              </a:ext>
            </a:extLst>
          </p:cNvPr>
          <p:cNvSpPr txBox="1"/>
          <p:nvPr/>
        </p:nvSpPr>
        <p:spPr>
          <a:xfrm>
            <a:off x="7023654" y="1028229"/>
            <a:ext cx="5168346" cy="4862870"/>
          </a:xfrm>
          <a:prstGeom prst="rect">
            <a:avLst/>
          </a:prstGeom>
          <a:noFill/>
        </p:spPr>
        <p:txBody>
          <a:bodyPr wrap="square" rtlCol="0">
            <a:spAutoFit/>
          </a:bodyPr>
          <a:lstStyle/>
          <a:p>
            <a:pPr marL="171450" indent="-171450">
              <a:buFont typeface="Arial" panose="020B0604020202020204" pitchFamily="34" charset="0"/>
              <a:buChar char="•"/>
            </a:pPr>
            <a:r>
              <a:rPr lang="es-CO" sz="1400" b="1" dirty="0">
                <a:solidFill>
                  <a:srgbClr val="002060"/>
                </a:solidFill>
              </a:rPr>
              <a:t>Venta Masiva de Inmuebles.</a:t>
            </a:r>
          </a:p>
          <a:p>
            <a:pPr marL="742950" lvl="1" indent="-285750">
              <a:buFont typeface="Wingdings" pitchFamily="2" charset="2"/>
              <a:buChar char="ü"/>
            </a:pPr>
            <a:r>
              <a:rPr lang="es-CO" sz="1400" dirty="0">
                <a:solidFill>
                  <a:srgbClr val="FF0000"/>
                </a:solidFill>
              </a:rPr>
              <a:t>$ 1.300.000 **(Cali – Retirar activos) </a:t>
            </a:r>
          </a:p>
          <a:p>
            <a:pPr marL="1200150" lvl="2" indent="-285750">
              <a:buFont typeface="Arial" panose="020B0604020202020204" pitchFamily="34" charset="0"/>
              <a:buChar char="•"/>
            </a:pPr>
            <a:r>
              <a:rPr lang="es-CO" sz="1400" dirty="0"/>
              <a:t>Reforma Legal </a:t>
            </a:r>
          </a:p>
          <a:p>
            <a:pPr marL="1200150" lvl="2" indent="-285750">
              <a:buFont typeface="Arial" panose="020B0604020202020204" pitchFamily="34" charset="0"/>
              <a:buChar char="•"/>
            </a:pPr>
            <a:r>
              <a:rPr lang="es-CO" sz="1400" dirty="0"/>
              <a:t>% de acuerdo a mercado y consultoria.</a:t>
            </a:r>
          </a:p>
          <a:p>
            <a:pPr marL="1200150" lvl="2" indent="-285750">
              <a:buFont typeface="Arial" panose="020B0604020202020204" pitchFamily="34" charset="0"/>
              <a:buChar char="•"/>
            </a:pPr>
            <a:r>
              <a:rPr lang="es-CO" sz="1400" dirty="0"/>
              <a:t>Escenarios de Venta</a:t>
            </a:r>
          </a:p>
          <a:p>
            <a:pPr marL="171450" indent="-171450">
              <a:buFont typeface="Arial" panose="020B0604020202020204" pitchFamily="34" charset="0"/>
              <a:buChar char="•"/>
            </a:pPr>
            <a:endParaRPr lang="es-CO" sz="1400" b="1" dirty="0">
              <a:solidFill>
                <a:schemeClr val="accent1"/>
              </a:solidFill>
            </a:endParaRPr>
          </a:p>
          <a:p>
            <a:pPr marL="171450" indent="-171450">
              <a:buFont typeface="Arial" panose="020B0604020202020204" pitchFamily="34" charset="0"/>
              <a:buChar char="•"/>
            </a:pPr>
            <a:r>
              <a:rPr lang="es-CO" sz="1400" b="1" dirty="0">
                <a:solidFill>
                  <a:srgbClr val="002060"/>
                </a:solidFill>
              </a:rPr>
              <a:t>Ventas Directas</a:t>
            </a:r>
          </a:p>
          <a:p>
            <a:pPr marL="628650" lvl="1" indent="-171450">
              <a:buFont typeface="Arial" panose="020B0604020202020204" pitchFamily="34" charset="0"/>
              <a:buChar char="•"/>
            </a:pPr>
            <a:r>
              <a:rPr lang="es-CO" sz="1400" dirty="0"/>
              <a:t>Cruce de Cuenta San Fernando</a:t>
            </a:r>
            <a:r>
              <a:rPr lang="es-CO" sz="1400" b="1" dirty="0"/>
              <a:t>: </a:t>
            </a:r>
            <a:r>
              <a:rPr lang="es-CO" sz="1400" b="1" dirty="0">
                <a:solidFill>
                  <a:srgbClr val="00B050"/>
                </a:solidFill>
              </a:rPr>
              <a:t>$30.932</a:t>
            </a:r>
          </a:p>
          <a:p>
            <a:pPr marL="628650" lvl="1" indent="-171450">
              <a:buFont typeface="Arial" panose="020B0604020202020204" pitchFamily="34" charset="0"/>
              <a:buChar char="•"/>
            </a:pPr>
            <a:r>
              <a:rPr lang="es-CO" sz="1400" dirty="0"/>
              <a:t>Otras Ventas: </a:t>
            </a:r>
            <a:r>
              <a:rPr lang="es-CO" sz="1400" b="1" dirty="0">
                <a:solidFill>
                  <a:srgbClr val="00B050"/>
                </a:solidFill>
              </a:rPr>
              <a:t>$15.352 </a:t>
            </a:r>
          </a:p>
          <a:p>
            <a:pPr lvl="1"/>
            <a:endParaRPr lang="es-CO" sz="1400" dirty="0">
              <a:solidFill>
                <a:schemeClr val="accent1"/>
              </a:solidFill>
            </a:endParaRPr>
          </a:p>
          <a:p>
            <a:pPr marL="171450" indent="-171450">
              <a:buFont typeface="Arial" panose="020B0604020202020204" pitchFamily="34" charset="0"/>
              <a:buChar char="•"/>
            </a:pPr>
            <a:r>
              <a:rPr lang="es-CO" sz="1400" b="1" dirty="0">
                <a:solidFill>
                  <a:srgbClr val="002060"/>
                </a:solidFill>
              </a:rPr>
              <a:t>Venta de Mamonal.</a:t>
            </a:r>
          </a:p>
          <a:p>
            <a:pPr marL="628650" lvl="1" indent="-171450">
              <a:buFont typeface="Wingdings" pitchFamily="2" charset="2"/>
              <a:buChar char="ü"/>
            </a:pPr>
            <a:r>
              <a:rPr lang="es-CO" sz="1400" dirty="0">
                <a:solidFill>
                  <a:srgbClr val="FF0000"/>
                </a:solidFill>
              </a:rPr>
              <a:t>$ 419.000 ** (Actualización Avalúo)</a:t>
            </a:r>
          </a:p>
          <a:p>
            <a:endParaRPr lang="es-CO" sz="1400" dirty="0">
              <a:solidFill>
                <a:schemeClr val="accent1"/>
              </a:solidFill>
            </a:endParaRPr>
          </a:p>
          <a:p>
            <a:pPr marL="171450" indent="-171450">
              <a:buFont typeface="Arial" panose="020B0604020202020204" pitchFamily="34" charset="0"/>
              <a:buChar char="•"/>
            </a:pPr>
            <a:r>
              <a:rPr lang="es-CO" sz="1400" b="1" dirty="0">
                <a:solidFill>
                  <a:srgbClr val="002060"/>
                </a:solidFill>
              </a:rPr>
              <a:t>Aplicación del N de descuento para venta.</a:t>
            </a:r>
          </a:p>
          <a:p>
            <a:pPr marL="628650" lvl="1" indent="-171450">
              <a:buFont typeface="Wingdings" pitchFamily="2" charset="2"/>
              <a:buChar char="ü"/>
            </a:pPr>
            <a:r>
              <a:rPr lang="es-CO" sz="1400" dirty="0"/>
              <a:t>Hoy 350 Inmuebles – 1686 Inmuebles</a:t>
            </a:r>
          </a:p>
          <a:p>
            <a:pPr marL="628650" lvl="1" indent="-171450">
              <a:buFont typeface="Wingdings" pitchFamily="2" charset="2"/>
              <a:buChar char="ü"/>
            </a:pPr>
            <a:r>
              <a:rPr lang="es-CO" sz="1400" dirty="0"/>
              <a:t>11% de descuento en promedio</a:t>
            </a:r>
          </a:p>
          <a:p>
            <a:pPr marL="628650" lvl="1" indent="-171450">
              <a:buFont typeface="Wingdings" pitchFamily="2" charset="2"/>
              <a:buChar char="ü"/>
            </a:pPr>
            <a:r>
              <a:rPr lang="es-CO" sz="1400" dirty="0"/>
              <a:t>En Venta CISA – $868.962 (#3.122): </a:t>
            </a:r>
            <a:r>
              <a:rPr lang="es-CO" sz="1400" b="1" dirty="0">
                <a:solidFill>
                  <a:srgbClr val="00B050"/>
                </a:solidFill>
              </a:rPr>
              <a:t>$86.000</a:t>
            </a:r>
          </a:p>
          <a:p>
            <a:pPr marL="1200150" lvl="2" indent="-285750">
              <a:buFont typeface="Arial" panose="020B0604020202020204" pitchFamily="34" charset="0"/>
              <a:buChar char="•"/>
            </a:pPr>
            <a:r>
              <a:rPr lang="es-CO" sz="1200" dirty="0"/>
              <a:t>Carlos Holguín (MED) $ 52.000</a:t>
            </a:r>
          </a:p>
          <a:p>
            <a:pPr marL="1200150" lvl="2" indent="-285750">
              <a:buFont typeface="Arial" panose="020B0604020202020204" pitchFamily="34" charset="0"/>
              <a:buChar char="•"/>
            </a:pPr>
            <a:r>
              <a:rPr lang="es-CO" sz="1200" dirty="0"/>
              <a:t>Casa </a:t>
            </a:r>
            <a:r>
              <a:rPr lang="es-CO" sz="1200" dirty="0" err="1"/>
              <a:t>Monaterio</a:t>
            </a:r>
            <a:r>
              <a:rPr lang="es-CO" sz="1200" dirty="0"/>
              <a:t> (BOG) $15.053</a:t>
            </a:r>
          </a:p>
          <a:p>
            <a:pPr marL="1200150" lvl="2" indent="-285750">
              <a:buFont typeface="Arial" panose="020B0604020202020204" pitchFamily="34" charset="0"/>
              <a:buChar char="•"/>
            </a:pPr>
            <a:r>
              <a:rPr lang="es-CO" sz="1200" dirty="0"/>
              <a:t>Fundación la Luz (MED) $ 12.000</a:t>
            </a:r>
          </a:p>
          <a:p>
            <a:pPr marL="1200150" lvl="2" indent="-285750">
              <a:buFont typeface="Arial" panose="020B0604020202020204" pitchFamily="34" charset="0"/>
              <a:buChar char="•"/>
            </a:pPr>
            <a:r>
              <a:rPr lang="es-CO" sz="1200" dirty="0"/>
              <a:t>Lote </a:t>
            </a:r>
            <a:r>
              <a:rPr lang="es-CO" sz="1200" dirty="0" err="1"/>
              <a:t>Arroyohondo</a:t>
            </a:r>
            <a:r>
              <a:rPr lang="es-CO" sz="1200" dirty="0"/>
              <a:t> (YUM) $ 12.313</a:t>
            </a:r>
          </a:p>
          <a:p>
            <a:pPr marL="1200150" lvl="2" indent="-285750">
              <a:buFont typeface="Arial" panose="020B0604020202020204" pitchFamily="34" charset="0"/>
              <a:buChar char="•"/>
            </a:pPr>
            <a:r>
              <a:rPr lang="es-CO" sz="1200" dirty="0"/>
              <a:t>Titos Bolos (BAQ) $11.696</a:t>
            </a:r>
          </a:p>
          <a:p>
            <a:pPr marL="1200150" lvl="2" indent="-285750">
              <a:buFont typeface="Arial" panose="020B0604020202020204" pitchFamily="34" charset="0"/>
              <a:buChar char="•"/>
            </a:pPr>
            <a:r>
              <a:rPr lang="es-CO" sz="1200" dirty="0"/>
              <a:t>Casa Revista Congreso (BOG) $ 5.615</a:t>
            </a:r>
          </a:p>
        </p:txBody>
      </p:sp>
      <p:sp>
        <p:nvSpPr>
          <p:cNvPr id="19" name="Rectángulo 18">
            <a:extLst>
              <a:ext uri="{FF2B5EF4-FFF2-40B4-BE49-F238E27FC236}">
                <a16:creationId xmlns:a16="http://schemas.microsoft.com/office/drawing/2014/main" id="{3B8ACFBA-4E2A-4CAD-AF4E-C994C757F971}"/>
              </a:ext>
            </a:extLst>
          </p:cNvPr>
          <p:cNvSpPr/>
          <p:nvPr/>
        </p:nvSpPr>
        <p:spPr>
          <a:xfrm>
            <a:off x="6817456" y="6284323"/>
            <a:ext cx="5327099" cy="253916"/>
          </a:xfrm>
          <a:prstGeom prst="rect">
            <a:avLst/>
          </a:prstGeom>
        </p:spPr>
        <p:txBody>
          <a:bodyPr wrap="none">
            <a:spAutoFit/>
          </a:bodyPr>
          <a:lstStyle/>
          <a:p>
            <a:r>
              <a:rPr lang="es-CO" sz="1050" i="1" dirty="0"/>
              <a:t>**El cronograma de la Venta Masiva está para 5 meses después de aprobada la reforma legal.</a:t>
            </a:r>
          </a:p>
        </p:txBody>
      </p:sp>
    </p:spTree>
    <p:extLst>
      <p:ext uri="{BB962C8B-B14F-4D97-AF65-F5344CB8AC3E}">
        <p14:creationId xmlns:p14="http://schemas.microsoft.com/office/powerpoint/2010/main" val="29334443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777094" y="13734"/>
            <a:ext cx="6202587" cy="707886"/>
          </a:xfrm>
          <a:prstGeom prst="rect">
            <a:avLst/>
          </a:prstGeom>
          <a:noFill/>
        </p:spPr>
        <p:txBody>
          <a:bodyPr wrap="square" rtlCol="0">
            <a:spAutoFit/>
          </a:bodyPr>
          <a:lstStyle/>
          <a:p>
            <a:pPr algn="ctr"/>
            <a:r>
              <a:rPr lang="es-ES" sz="4000" b="1" dirty="0">
                <a:solidFill>
                  <a:srgbClr val="000A8B"/>
                </a:solidFill>
              </a:rPr>
              <a:t>Venta de Activos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10" name="CuadroTexto 9">
            <a:extLst>
              <a:ext uri="{FF2B5EF4-FFF2-40B4-BE49-F238E27FC236}">
                <a16:creationId xmlns:a16="http://schemas.microsoft.com/office/drawing/2014/main" id="{778D27CE-151E-4457-90EE-7B5E3F78B16C}"/>
              </a:ext>
            </a:extLst>
          </p:cNvPr>
          <p:cNvSpPr txBox="1"/>
          <p:nvPr/>
        </p:nvSpPr>
        <p:spPr>
          <a:xfrm>
            <a:off x="116395" y="1089957"/>
            <a:ext cx="3942245" cy="707886"/>
          </a:xfrm>
          <a:prstGeom prst="rect">
            <a:avLst/>
          </a:prstGeom>
          <a:noFill/>
        </p:spPr>
        <p:txBody>
          <a:bodyPr wrap="square" rtlCol="0">
            <a:spAutoFit/>
          </a:bodyPr>
          <a:lstStyle/>
          <a:p>
            <a:pPr algn="ctr"/>
            <a:r>
              <a:rPr lang="es-ES" sz="4000" b="1" dirty="0">
                <a:solidFill>
                  <a:schemeClr val="bg2">
                    <a:lumMod val="50000"/>
                  </a:schemeClr>
                </a:solidFill>
              </a:rPr>
              <a:t>Sociedades</a:t>
            </a:r>
          </a:p>
        </p:txBody>
      </p:sp>
      <p:sp>
        <p:nvSpPr>
          <p:cNvPr id="17" name="Rectángulo: esquinas redondeadas 16">
            <a:extLst>
              <a:ext uri="{FF2B5EF4-FFF2-40B4-BE49-F238E27FC236}">
                <a16:creationId xmlns:a16="http://schemas.microsoft.com/office/drawing/2014/main" id="{535BD9E5-0BDB-46F1-9D43-BDC1015AA78C}"/>
              </a:ext>
            </a:extLst>
          </p:cNvPr>
          <p:cNvSpPr/>
          <p:nvPr/>
        </p:nvSpPr>
        <p:spPr>
          <a:xfrm>
            <a:off x="116394" y="3006623"/>
            <a:ext cx="4108173" cy="11177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Comercialización de Sociedades en Liquidación: </a:t>
            </a:r>
          </a:p>
          <a:p>
            <a:pPr algn="ctr"/>
            <a:r>
              <a:rPr lang="es-CO" dirty="0"/>
              <a:t>Por remanentes se han recibido aproximadamente $1.008 millones.</a:t>
            </a:r>
          </a:p>
        </p:txBody>
      </p:sp>
      <p:sp>
        <p:nvSpPr>
          <p:cNvPr id="18" name="Rectángulo: esquinas redondeadas 17">
            <a:extLst>
              <a:ext uri="{FF2B5EF4-FFF2-40B4-BE49-F238E27FC236}">
                <a16:creationId xmlns:a16="http://schemas.microsoft.com/office/drawing/2014/main" id="{6FBF050E-9352-47A8-948C-28970AD6B85F}"/>
              </a:ext>
            </a:extLst>
          </p:cNvPr>
          <p:cNvSpPr/>
          <p:nvPr/>
        </p:nvSpPr>
        <p:spPr>
          <a:xfrm>
            <a:off x="116395" y="4743779"/>
            <a:ext cx="4108172" cy="8961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Comercialización de Sociedades:</a:t>
            </a:r>
          </a:p>
          <a:p>
            <a:pPr algn="ctr"/>
            <a:r>
              <a:rPr lang="es-CO" dirty="0"/>
              <a:t>Por utilidades se han recibido aproximadamente $15.000 millones.</a:t>
            </a:r>
          </a:p>
        </p:txBody>
      </p:sp>
      <p:sp>
        <p:nvSpPr>
          <p:cNvPr id="15" name="Rectángulo: esquinas redondeadas 14">
            <a:extLst>
              <a:ext uri="{FF2B5EF4-FFF2-40B4-BE49-F238E27FC236}">
                <a16:creationId xmlns:a16="http://schemas.microsoft.com/office/drawing/2014/main" id="{4700CC9B-AA61-42D0-9F01-7F84DC08B414}"/>
              </a:ext>
            </a:extLst>
          </p:cNvPr>
          <p:cNvSpPr/>
          <p:nvPr/>
        </p:nvSpPr>
        <p:spPr>
          <a:xfrm>
            <a:off x="1375349" y="2004645"/>
            <a:ext cx="1590262" cy="60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Meta 2020 $76.696 </a:t>
            </a:r>
          </a:p>
        </p:txBody>
      </p:sp>
      <p:sp>
        <p:nvSpPr>
          <p:cNvPr id="19" name="CuadroTexto 18">
            <a:extLst>
              <a:ext uri="{FF2B5EF4-FFF2-40B4-BE49-F238E27FC236}">
                <a16:creationId xmlns:a16="http://schemas.microsoft.com/office/drawing/2014/main" id="{0882C3E2-245C-48BD-9120-4B9F43075E70}"/>
              </a:ext>
            </a:extLst>
          </p:cNvPr>
          <p:cNvSpPr txBox="1"/>
          <p:nvPr/>
        </p:nvSpPr>
        <p:spPr>
          <a:xfrm>
            <a:off x="4329498" y="2331607"/>
            <a:ext cx="3758735" cy="2677656"/>
          </a:xfrm>
          <a:prstGeom prst="rect">
            <a:avLst/>
          </a:prstGeom>
          <a:noFill/>
        </p:spPr>
        <p:txBody>
          <a:bodyPr wrap="square" rtlCol="0">
            <a:spAutoFit/>
          </a:bodyPr>
          <a:lstStyle/>
          <a:p>
            <a:pPr marL="285750" indent="-285750">
              <a:buFont typeface="Arial" panose="020B0604020202020204" pitchFamily="34" charset="0"/>
              <a:buChar char="•"/>
            </a:pPr>
            <a:r>
              <a:rPr lang="es-CO" sz="1400" b="1" dirty="0">
                <a:solidFill>
                  <a:schemeClr val="accent1"/>
                </a:solidFill>
              </a:rPr>
              <a:t>Fortalecer Enajenación Temprana</a:t>
            </a:r>
          </a:p>
          <a:p>
            <a:pPr marL="742950" lvl="1" indent="-285750">
              <a:buFont typeface="Wingdings" pitchFamily="2" charset="2"/>
              <a:buChar char="ü"/>
            </a:pPr>
            <a:r>
              <a:rPr lang="es-CO" sz="1400" dirty="0"/>
              <a:t>Reforma Legal – Reserva 50%</a:t>
            </a:r>
          </a:p>
          <a:p>
            <a:pPr marL="285750" indent="-285750">
              <a:buFont typeface="Arial" panose="020B0604020202020204" pitchFamily="34" charset="0"/>
              <a:buChar char="•"/>
            </a:pPr>
            <a:endParaRPr lang="es-CO" sz="1400" b="1" dirty="0">
              <a:solidFill>
                <a:schemeClr val="accent1"/>
              </a:solidFill>
            </a:endParaRPr>
          </a:p>
          <a:p>
            <a:pPr marL="285750" indent="-285750">
              <a:buFont typeface="Arial" panose="020B0604020202020204" pitchFamily="34" charset="0"/>
              <a:buChar char="•"/>
            </a:pPr>
            <a:r>
              <a:rPr lang="es-CO" sz="1400" b="1" dirty="0">
                <a:solidFill>
                  <a:schemeClr val="accent1"/>
                </a:solidFill>
              </a:rPr>
              <a:t>Gobierno Corporativo</a:t>
            </a:r>
          </a:p>
          <a:p>
            <a:pPr marL="742950" lvl="1" indent="-285750">
              <a:buFont typeface="Wingdings" pitchFamily="2" charset="2"/>
              <a:buChar char="ü"/>
            </a:pPr>
            <a:r>
              <a:rPr lang="es-CO" sz="1400" dirty="0"/>
              <a:t>Top 10 y Estrategicas – Head Hunter</a:t>
            </a:r>
          </a:p>
          <a:p>
            <a:pPr marL="742950" lvl="1" indent="-285750">
              <a:buFont typeface="Wingdings" pitchFamily="2" charset="2"/>
              <a:buChar char="ü"/>
            </a:pPr>
            <a:r>
              <a:rPr lang="es-CO" sz="1400" dirty="0"/>
              <a:t>Organos de Control</a:t>
            </a:r>
          </a:p>
          <a:p>
            <a:pPr marL="742950" lvl="1" indent="-285750">
              <a:buFont typeface="Wingdings" pitchFamily="2" charset="2"/>
              <a:buChar char="ü"/>
            </a:pPr>
            <a:r>
              <a:rPr lang="es-CO" sz="1400" dirty="0"/>
              <a:t>Estructurar Portafolio de Servicios</a:t>
            </a:r>
          </a:p>
          <a:p>
            <a:pPr lvl="1"/>
            <a:endParaRPr lang="es-CO" sz="1400" dirty="0">
              <a:solidFill>
                <a:schemeClr val="accent1"/>
              </a:solidFill>
            </a:endParaRPr>
          </a:p>
          <a:p>
            <a:pPr marL="285750" indent="-285750">
              <a:buFont typeface="Arial" panose="020B0604020202020204" pitchFamily="34" charset="0"/>
              <a:buChar char="•"/>
            </a:pPr>
            <a:r>
              <a:rPr lang="es-CO" sz="1400" b="1" dirty="0">
                <a:solidFill>
                  <a:schemeClr val="accent1"/>
                </a:solidFill>
              </a:rPr>
              <a:t>Bancas de Inversión</a:t>
            </a:r>
          </a:p>
          <a:p>
            <a:pPr marL="742950" lvl="1" indent="-285750">
              <a:buFont typeface="Wingdings" pitchFamily="2" charset="2"/>
              <a:buChar char="ü"/>
            </a:pPr>
            <a:r>
              <a:rPr lang="es-CO" sz="1400" dirty="0"/>
              <a:t>Valoración Estratégica</a:t>
            </a:r>
          </a:p>
          <a:p>
            <a:pPr marL="742950" lvl="1" indent="-285750">
              <a:buFont typeface="Wingdings" pitchFamily="2" charset="2"/>
              <a:buChar char="ü"/>
            </a:pPr>
            <a:r>
              <a:rPr lang="es-ES" altLang="es-CO" sz="1400" dirty="0"/>
              <a:t>Fairness Opinion</a:t>
            </a:r>
            <a:endParaRPr lang="es-CO" sz="1400" dirty="0"/>
          </a:p>
          <a:p>
            <a:pPr marL="742950" lvl="1" indent="-285750">
              <a:buFont typeface="Wingdings" pitchFamily="2" charset="2"/>
              <a:buChar char="ü"/>
            </a:pPr>
            <a:r>
              <a:rPr lang="es-CO" sz="1400" dirty="0"/>
              <a:t>Ajustar modelo Z de Valoración</a:t>
            </a:r>
            <a:endParaRPr lang="es-CO" sz="1400" b="1" dirty="0">
              <a:solidFill>
                <a:schemeClr val="accent1"/>
              </a:solidFill>
            </a:endParaRPr>
          </a:p>
        </p:txBody>
      </p:sp>
      <p:sp>
        <p:nvSpPr>
          <p:cNvPr id="2" name="Rectángulo 1">
            <a:extLst>
              <a:ext uri="{FF2B5EF4-FFF2-40B4-BE49-F238E27FC236}">
                <a16:creationId xmlns:a16="http://schemas.microsoft.com/office/drawing/2014/main" id="{5480F70D-5B5F-4AE0-B79F-11AC686B8752}"/>
              </a:ext>
            </a:extLst>
          </p:cNvPr>
          <p:cNvSpPr/>
          <p:nvPr/>
        </p:nvSpPr>
        <p:spPr>
          <a:xfrm>
            <a:off x="7968217" y="1668222"/>
            <a:ext cx="4212319" cy="3970318"/>
          </a:xfrm>
          <a:prstGeom prst="rect">
            <a:avLst/>
          </a:prstGeom>
        </p:spPr>
        <p:txBody>
          <a:bodyPr wrap="square">
            <a:spAutoFit/>
          </a:bodyPr>
          <a:lstStyle/>
          <a:p>
            <a:pPr marL="285750" indent="-285750">
              <a:buFont typeface="Arial" panose="020B0604020202020204" pitchFamily="34" charset="0"/>
              <a:buChar char="•"/>
            </a:pPr>
            <a:r>
              <a:rPr lang="es-CO" sz="1400" b="1" dirty="0">
                <a:solidFill>
                  <a:schemeClr val="accent1"/>
                </a:solidFill>
              </a:rPr>
              <a:t>Valoración y Venta de Sociedades </a:t>
            </a:r>
          </a:p>
          <a:p>
            <a:pPr marL="742950" lvl="1" indent="-285750">
              <a:buFont typeface="Wingdings" pitchFamily="2" charset="2"/>
              <a:buChar char="ü"/>
            </a:pPr>
            <a:r>
              <a:rPr lang="es-CO" sz="1400" dirty="0"/>
              <a:t>Carnes y Derivados ($32.515)</a:t>
            </a:r>
          </a:p>
          <a:p>
            <a:pPr marL="742950" lvl="1" indent="-285750">
              <a:buFont typeface="Wingdings" pitchFamily="2" charset="2"/>
              <a:buChar char="ü"/>
            </a:pPr>
            <a:r>
              <a:rPr lang="es-CO" sz="1400" dirty="0"/>
              <a:t>C.I. </a:t>
            </a:r>
            <a:r>
              <a:rPr lang="es-CO" sz="1400" dirty="0" err="1"/>
              <a:t>Recyclables</a:t>
            </a:r>
            <a:r>
              <a:rPr lang="es-CO" sz="1400" dirty="0"/>
              <a:t> S.A.S. ($10.708)</a:t>
            </a:r>
          </a:p>
          <a:p>
            <a:pPr marL="742950" lvl="1" indent="-285750">
              <a:buFont typeface="Wingdings" pitchFamily="2" charset="2"/>
              <a:buChar char="ü"/>
            </a:pPr>
            <a:r>
              <a:rPr lang="es-CO" sz="1400" dirty="0"/>
              <a:t>Sociedad Euro Max del Caribe ($1.800)</a:t>
            </a:r>
          </a:p>
          <a:p>
            <a:pPr marL="742950" lvl="1" indent="-285750">
              <a:buFont typeface="Wingdings" pitchFamily="2" charset="2"/>
              <a:buChar char="ü"/>
            </a:pPr>
            <a:r>
              <a:rPr lang="es-CO" sz="1400" dirty="0"/>
              <a:t>Inmobiliaria JD </a:t>
            </a:r>
            <a:r>
              <a:rPr lang="es-CO" sz="1400" dirty="0" err="1"/>
              <a:t>Ltda</a:t>
            </a:r>
            <a:r>
              <a:rPr lang="es-CO" sz="1400" dirty="0"/>
              <a:t> ($42.140)</a:t>
            </a:r>
          </a:p>
          <a:p>
            <a:pPr marL="742950" lvl="1" indent="-285750">
              <a:buFont typeface="Wingdings" pitchFamily="2" charset="2"/>
              <a:buChar char="ü"/>
            </a:pPr>
            <a:r>
              <a:rPr lang="es-CO" sz="1400" dirty="0"/>
              <a:t>Sociedad IMO</a:t>
            </a:r>
          </a:p>
          <a:p>
            <a:pPr marL="742950" lvl="1" indent="-285750">
              <a:buFont typeface="Wingdings" pitchFamily="2" charset="2"/>
              <a:buChar char="ü"/>
            </a:pPr>
            <a:r>
              <a:rPr lang="es-CO" sz="1400" dirty="0"/>
              <a:t>Gaseosas Rio ($2.000)</a:t>
            </a:r>
          </a:p>
          <a:p>
            <a:pPr marL="742950" lvl="1" indent="-285750">
              <a:buFont typeface="Wingdings" pitchFamily="2" charset="2"/>
              <a:buChar char="ü"/>
            </a:pPr>
            <a:r>
              <a:rPr lang="es-CO" sz="1400" dirty="0"/>
              <a:t>Agrícola San Valentín (5.012)</a:t>
            </a:r>
          </a:p>
          <a:p>
            <a:endParaRPr lang="es-CO" sz="1400" b="1" dirty="0">
              <a:solidFill>
                <a:schemeClr val="accent1"/>
              </a:solidFill>
            </a:endParaRPr>
          </a:p>
          <a:p>
            <a:pPr marL="285750" indent="-285750">
              <a:buFont typeface="Arial" panose="020B0604020202020204" pitchFamily="34" charset="0"/>
              <a:buChar char="•"/>
            </a:pPr>
            <a:r>
              <a:rPr lang="es-CO" sz="1400" b="1" dirty="0">
                <a:solidFill>
                  <a:schemeClr val="accent1"/>
                </a:solidFill>
              </a:rPr>
              <a:t>Venta de Activos Sociedades en Liquidación</a:t>
            </a:r>
          </a:p>
          <a:p>
            <a:pPr marL="742950" lvl="1" indent="-285750">
              <a:buFont typeface="Arial" panose="020B0604020202020204" pitchFamily="34" charset="0"/>
              <a:buChar char="•"/>
            </a:pPr>
            <a:r>
              <a:rPr lang="es-CO" sz="1400" dirty="0"/>
              <a:t>77 FMI de Fiscalía</a:t>
            </a:r>
          </a:p>
          <a:p>
            <a:pPr marL="742950" lvl="1" indent="-285750">
              <a:buFont typeface="Arial" panose="020B0604020202020204" pitchFamily="34" charset="0"/>
              <a:buChar char="•"/>
            </a:pPr>
            <a:r>
              <a:rPr lang="es-CO" sz="1400" dirty="0"/>
              <a:t> Activos Gaprinorte - Mundo Nuevo</a:t>
            </a:r>
          </a:p>
          <a:p>
            <a:pPr marL="742950" lvl="1" indent="-285750">
              <a:buFont typeface="Arial" panose="020B0604020202020204" pitchFamily="34" charset="0"/>
              <a:buChar char="•"/>
            </a:pPr>
            <a:r>
              <a:rPr lang="es-CO" sz="1400" dirty="0"/>
              <a:t>Promocom</a:t>
            </a:r>
          </a:p>
          <a:p>
            <a:pPr marL="742950" lvl="1" indent="-285750">
              <a:buFont typeface="Arial" panose="020B0604020202020204" pitchFamily="34" charset="0"/>
              <a:buChar char="•"/>
            </a:pPr>
            <a:r>
              <a:rPr lang="es-ES" sz="1400" dirty="0"/>
              <a:t>Asing</a:t>
            </a:r>
          </a:p>
          <a:p>
            <a:pPr marL="742950" lvl="1" indent="-285750">
              <a:buFont typeface="Arial" panose="020B0604020202020204" pitchFamily="34" charset="0"/>
              <a:buChar char="•"/>
            </a:pPr>
            <a:r>
              <a:rPr lang="es-ES" sz="1400" dirty="0"/>
              <a:t>Sociedad B&amp;H Ltda.</a:t>
            </a:r>
          </a:p>
          <a:p>
            <a:pPr marL="285750" indent="-285750">
              <a:buFont typeface="Arial" panose="020B0604020202020204" pitchFamily="34" charset="0"/>
              <a:buChar char="•"/>
            </a:pPr>
            <a:endParaRPr lang="es-CO" sz="1400" b="1" dirty="0">
              <a:solidFill>
                <a:schemeClr val="accent1"/>
              </a:solidFill>
            </a:endParaRPr>
          </a:p>
          <a:p>
            <a:pPr marL="285750" indent="-285750">
              <a:buFont typeface="Arial" panose="020B0604020202020204" pitchFamily="34" charset="0"/>
              <a:buChar char="•"/>
            </a:pPr>
            <a:r>
              <a:rPr lang="es-CO" sz="1400" b="1" dirty="0">
                <a:solidFill>
                  <a:schemeClr val="accent1"/>
                </a:solidFill>
              </a:rPr>
              <a:t>Cancelar Matriculas Mercantiles Sociedades Papel</a:t>
            </a:r>
          </a:p>
          <a:p>
            <a:pPr marL="742950" lvl="1" indent="-285750">
              <a:buFont typeface="Arial" panose="020B0604020202020204" pitchFamily="34" charset="0"/>
              <a:buChar char="•"/>
            </a:pPr>
            <a:r>
              <a:rPr lang="es-CO" sz="1400" dirty="0"/>
              <a:t>320 Sociedades – 382 Establecimientos</a:t>
            </a:r>
          </a:p>
        </p:txBody>
      </p:sp>
    </p:spTree>
    <p:extLst>
      <p:ext uri="{BB962C8B-B14F-4D97-AF65-F5344CB8AC3E}">
        <p14:creationId xmlns:p14="http://schemas.microsoft.com/office/powerpoint/2010/main" val="3269584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777094" y="0"/>
            <a:ext cx="6202588" cy="707886"/>
          </a:xfrm>
          <a:prstGeom prst="rect">
            <a:avLst/>
          </a:prstGeom>
          <a:noFill/>
        </p:spPr>
        <p:txBody>
          <a:bodyPr wrap="square" rtlCol="0">
            <a:spAutoFit/>
          </a:bodyPr>
          <a:lstStyle/>
          <a:p>
            <a:pPr algn="ctr"/>
            <a:r>
              <a:rPr lang="es-ES" sz="4000" b="1" dirty="0">
                <a:solidFill>
                  <a:srgbClr val="000A8B"/>
                </a:solidFill>
              </a:rPr>
              <a:t>Venta de Activos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19BC24B7-DDB8-4AD1-B802-A90FFC69226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9" name="CuadroTexto 8">
            <a:extLst>
              <a:ext uri="{FF2B5EF4-FFF2-40B4-BE49-F238E27FC236}">
                <a16:creationId xmlns:a16="http://schemas.microsoft.com/office/drawing/2014/main" id="{86A113EF-2626-4660-8020-E4719862B131}"/>
              </a:ext>
            </a:extLst>
          </p:cNvPr>
          <p:cNvSpPr txBox="1"/>
          <p:nvPr/>
        </p:nvSpPr>
        <p:spPr>
          <a:xfrm>
            <a:off x="629850" y="5347248"/>
            <a:ext cx="1596788" cy="276999"/>
          </a:xfrm>
          <a:prstGeom prst="rect">
            <a:avLst/>
          </a:prstGeom>
          <a:noFill/>
        </p:spPr>
        <p:txBody>
          <a:bodyPr wrap="square" rtlCol="0">
            <a:spAutoFit/>
          </a:bodyPr>
          <a:lstStyle/>
          <a:p>
            <a:r>
              <a:rPr lang="es-CO" sz="1200" dirty="0"/>
              <a:t>Cifras en Millones $</a:t>
            </a:r>
          </a:p>
        </p:txBody>
      </p:sp>
      <p:sp>
        <p:nvSpPr>
          <p:cNvPr id="10" name="CuadroTexto 9">
            <a:extLst>
              <a:ext uri="{FF2B5EF4-FFF2-40B4-BE49-F238E27FC236}">
                <a16:creationId xmlns:a16="http://schemas.microsoft.com/office/drawing/2014/main" id="{778D27CE-151E-4457-90EE-7B5E3F78B16C}"/>
              </a:ext>
            </a:extLst>
          </p:cNvPr>
          <p:cNvSpPr txBox="1"/>
          <p:nvPr/>
        </p:nvSpPr>
        <p:spPr>
          <a:xfrm>
            <a:off x="1517647" y="1384671"/>
            <a:ext cx="5651777" cy="707886"/>
          </a:xfrm>
          <a:prstGeom prst="rect">
            <a:avLst/>
          </a:prstGeom>
          <a:noFill/>
        </p:spPr>
        <p:txBody>
          <a:bodyPr wrap="square" rtlCol="0">
            <a:spAutoFit/>
          </a:bodyPr>
          <a:lstStyle/>
          <a:p>
            <a:pPr algn="ctr"/>
            <a:r>
              <a:rPr lang="es-ES" sz="4000" b="1" dirty="0">
                <a:solidFill>
                  <a:schemeClr val="bg2">
                    <a:lumMod val="50000"/>
                  </a:schemeClr>
                </a:solidFill>
              </a:rPr>
              <a:t>Muebles - Semovientes</a:t>
            </a:r>
          </a:p>
        </p:txBody>
      </p:sp>
      <p:sp>
        <p:nvSpPr>
          <p:cNvPr id="15" name="Rectángulo: esquinas redondeadas 14">
            <a:extLst>
              <a:ext uri="{FF2B5EF4-FFF2-40B4-BE49-F238E27FC236}">
                <a16:creationId xmlns:a16="http://schemas.microsoft.com/office/drawing/2014/main" id="{C04CEAFE-E001-4E5E-88F5-4C027081DB3E}"/>
              </a:ext>
            </a:extLst>
          </p:cNvPr>
          <p:cNvSpPr/>
          <p:nvPr/>
        </p:nvSpPr>
        <p:spPr>
          <a:xfrm>
            <a:off x="8670127" y="3034122"/>
            <a:ext cx="2608011" cy="15949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t>Comercialización de Bienes Muebles:</a:t>
            </a:r>
          </a:p>
          <a:p>
            <a:pPr algn="ctr"/>
            <a:r>
              <a:rPr lang="es-CO" sz="1400" dirty="0"/>
              <a:t>Por ventas de semovientes se han recibido a aproximadamente $780 millones. Cumplimiento de 9% de la meta.</a:t>
            </a:r>
          </a:p>
        </p:txBody>
      </p:sp>
      <p:graphicFrame>
        <p:nvGraphicFramePr>
          <p:cNvPr id="18" name="Gráfico 17">
            <a:extLst>
              <a:ext uri="{FF2B5EF4-FFF2-40B4-BE49-F238E27FC236}">
                <a16:creationId xmlns:a16="http://schemas.microsoft.com/office/drawing/2014/main" id="{338E2992-190A-4A3B-A151-12C689A6FEF7}"/>
              </a:ext>
            </a:extLst>
          </p:cNvPr>
          <p:cNvGraphicFramePr>
            <a:graphicFrameLocks/>
          </p:cNvGraphicFramePr>
          <p:nvPr/>
        </p:nvGraphicFramePr>
        <p:xfrm>
          <a:off x="309492" y="2221119"/>
          <a:ext cx="7893604" cy="3247191"/>
        </p:xfrm>
        <a:graphic>
          <a:graphicData uri="http://schemas.openxmlformats.org/drawingml/2006/chart">
            <c:chart xmlns:c="http://schemas.openxmlformats.org/drawingml/2006/chart" xmlns:r="http://schemas.openxmlformats.org/officeDocument/2006/relationships" r:id="rId4"/>
          </a:graphicData>
        </a:graphic>
      </p:graphicFrame>
      <p:sp>
        <p:nvSpPr>
          <p:cNvPr id="19" name="Rectángulo: esquinas redondeadas 18">
            <a:extLst>
              <a:ext uri="{FF2B5EF4-FFF2-40B4-BE49-F238E27FC236}">
                <a16:creationId xmlns:a16="http://schemas.microsoft.com/office/drawing/2014/main" id="{C1340B62-7229-41FF-A9A3-4EB01E88EF23}"/>
              </a:ext>
            </a:extLst>
          </p:cNvPr>
          <p:cNvSpPr/>
          <p:nvPr/>
        </p:nvSpPr>
        <p:spPr>
          <a:xfrm>
            <a:off x="1777094" y="2325546"/>
            <a:ext cx="1590262" cy="60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Meta 2020 $8.936</a:t>
            </a:r>
          </a:p>
        </p:txBody>
      </p:sp>
      <p:sp>
        <p:nvSpPr>
          <p:cNvPr id="20" name="CuadroTexto 19">
            <a:extLst>
              <a:ext uri="{FF2B5EF4-FFF2-40B4-BE49-F238E27FC236}">
                <a16:creationId xmlns:a16="http://schemas.microsoft.com/office/drawing/2014/main" id="{2C8E4FF2-0EB5-4898-922E-510BA58274BE}"/>
              </a:ext>
            </a:extLst>
          </p:cNvPr>
          <p:cNvSpPr txBox="1"/>
          <p:nvPr/>
        </p:nvSpPr>
        <p:spPr>
          <a:xfrm>
            <a:off x="629850" y="5723120"/>
            <a:ext cx="7349831" cy="461665"/>
          </a:xfrm>
          <a:prstGeom prst="rect">
            <a:avLst/>
          </a:prstGeom>
          <a:noFill/>
        </p:spPr>
        <p:txBody>
          <a:bodyPr wrap="square" rtlCol="0">
            <a:spAutoFit/>
          </a:bodyPr>
          <a:lstStyle/>
          <a:p>
            <a:r>
              <a:rPr lang="es-CO" sz="1200" dirty="0"/>
              <a:t>* A corte de Agosto se han realizado tres subastas. La primera el 14/07/2020 por un valor de $218, la segunda el 17/07/2020 por un valor de $223 y la última el 14/08/2020 por un valor de $338.</a:t>
            </a:r>
          </a:p>
        </p:txBody>
      </p:sp>
      <p:sp>
        <p:nvSpPr>
          <p:cNvPr id="13" name="Rectángulo 12">
            <a:extLst>
              <a:ext uri="{FF2B5EF4-FFF2-40B4-BE49-F238E27FC236}">
                <a16:creationId xmlns:a16="http://schemas.microsoft.com/office/drawing/2014/main" id="{BD074A3B-4AB9-4B93-8361-244B6E37F06F}"/>
              </a:ext>
            </a:extLst>
          </p:cNvPr>
          <p:cNvSpPr/>
          <p:nvPr/>
        </p:nvSpPr>
        <p:spPr>
          <a:xfrm>
            <a:off x="6049122" y="4451070"/>
            <a:ext cx="1392395" cy="400110"/>
          </a:xfrm>
          <a:prstGeom prst="rect">
            <a:avLst/>
          </a:prstGeom>
        </p:spPr>
        <p:txBody>
          <a:bodyPr wrap="square">
            <a:spAutoFit/>
          </a:bodyPr>
          <a:lstStyle/>
          <a:p>
            <a:pPr algn="ctr"/>
            <a:r>
              <a:rPr lang="es-CO" sz="2000" b="1" dirty="0"/>
              <a:t>MUEBLES </a:t>
            </a:r>
          </a:p>
        </p:txBody>
      </p:sp>
      <p:sp>
        <p:nvSpPr>
          <p:cNvPr id="14" name="CuadroTexto 13">
            <a:extLst>
              <a:ext uri="{FF2B5EF4-FFF2-40B4-BE49-F238E27FC236}">
                <a16:creationId xmlns:a16="http://schemas.microsoft.com/office/drawing/2014/main" id="{C43FAC4E-9250-4F3A-BEC0-927ECC29291B}"/>
              </a:ext>
            </a:extLst>
          </p:cNvPr>
          <p:cNvSpPr txBox="1"/>
          <p:nvPr/>
        </p:nvSpPr>
        <p:spPr>
          <a:xfrm>
            <a:off x="7979681" y="1708453"/>
            <a:ext cx="3988904" cy="1169551"/>
          </a:xfrm>
          <a:prstGeom prst="rect">
            <a:avLst/>
          </a:prstGeom>
          <a:noFill/>
        </p:spPr>
        <p:txBody>
          <a:bodyPr wrap="square" rtlCol="0">
            <a:spAutoFit/>
          </a:bodyPr>
          <a:lstStyle/>
          <a:p>
            <a:pPr marL="742950" lvl="1" indent="-285750">
              <a:buFont typeface="Arial" panose="020B0604020202020204" pitchFamily="34" charset="0"/>
              <a:buChar char="•"/>
            </a:pPr>
            <a:r>
              <a:rPr lang="es-CO" sz="1400" dirty="0"/>
              <a:t>Monetización Divisas </a:t>
            </a:r>
            <a:r>
              <a:rPr lang="es-CO" sz="1400" b="1" dirty="0">
                <a:solidFill>
                  <a:srgbClr val="00B050"/>
                </a:solidFill>
              </a:rPr>
              <a:t>$ 24.000</a:t>
            </a:r>
          </a:p>
          <a:p>
            <a:pPr marL="742950" lvl="1" indent="-285750">
              <a:buFont typeface="Arial" panose="020B0604020202020204" pitchFamily="34" charset="0"/>
              <a:buChar char="•"/>
            </a:pPr>
            <a:r>
              <a:rPr lang="es-CO" sz="1400" dirty="0"/>
              <a:t>Venta de Semovientes </a:t>
            </a:r>
            <a:r>
              <a:rPr lang="es-CO" sz="1400" b="1" dirty="0">
                <a:solidFill>
                  <a:srgbClr val="00B050"/>
                </a:solidFill>
              </a:rPr>
              <a:t>$ 5.000</a:t>
            </a:r>
          </a:p>
          <a:p>
            <a:pPr marL="742950" lvl="1" indent="-285750">
              <a:buFont typeface="Arial" panose="020B0604020202020204" pitchFamily="34" charset="0"/>
              <a:buChar char="•"/>
            </a:pPr>
            <a:r>
              <a:rPr lang="es-CO" sz="1400" dirty="0"/>
              <a:t>Venta de Oro</a:t>
            </a:r>
            <a:r>
              <a:rPr lang="es-CO" sz="1400" b="1" dirty="0"/>
              <a:t> </a:t>
            </a:r>
            <a:r>
              <a:rPr lang="es-CO" sz="1400" b="1" dirty="0">
                <a:solidFill>
                  <a:srgbClr val="00B050"/>
                </a:solidFill>
              </a:rPr>
              <a:t>$ 30.000</a:t>
            </a:r>
            <a:endParaRPr lang="es-CO" sz="1400" dirty="0">
              <a:solidFill>
                <a:srgbClr val="00B050"/>
              </a:solidFill>
            </a:endParaRPr>
          </a:p>
          <a:p>
            <a:pPr marL="742950" lvl="1" indent="-285750">
              <a:buFont typeface="Arial" panose="020B0604020202020204" pitchFamily="34" charset="0"/>
              <a:buChar char="•"/>
            </a:pPr>
            <a:r>
              <a:rPr lang="es-CO" sz="1400" dirty="0"/>
              <a:t>Remoción Mr Gobby</a:t>
            </a:r>
          </a:p>
          <a:p>
            <a:pPr marL="742950" lvl="1" indent="-285750">
              <a:buFont typeface="Arial" panose="020B0604020202020204" pitchFamily="34" charset="0"/>
              <a:buChar char="•"/>
            </a:pPr>
            <a:r>
              <a:rPr lang="es-CO" sz="1400" dirty="0"/>
              <a:t>Estructurar Venta Masiva de Vehículos</a:t>
            </a:r>
          </a:p>
        </p:txBody>
      </p:sp>
    </p:spTree>
    <p:extLst>
      <p:ext uri="{BB962C8B-B14F-4D97-AF65-F5344CB8AC3E}">
        <p14:creationId xmlns:p14="http://schemas.microsoft.com/office/powerpoint/2010/main" val="19721975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CuadroTexto 3"/>
          <p:cNvSpPr txBox="1">
            <a:spLocks noChangeArrowheads="1"/>
          </p:cNvSpPr>
          <p:nvPr/>
        </p:nvSpPr>
        <p:spPr bwMode="auto">
          <a:xfrm>
            <a:off x="1849437" y="99656"/>
            <a:ext cx="6130244"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CO" sz="3600" b="1" dirty="0">
                <a:solidFill>
                  <a:srgbClr val="000A8B"/>
                </a:solidFill>
              </a:rPr>
              <a:t>Plan de Acción Mediano Plazo</a:t>
            </a:r>
          </a:p>
        </p:txBody>
      </p:sp>
      <p:pic>
        <p:nvPicPr>
          <p:cNvPr id="26" name="Imagen 25">
            <a:extLst>
              <a:ext uri="{FF2B5EF4-FFF2-40B4-BE49-F238E27FC236}">
                <a16:creationId xmlns:a16="http://schemas.microsoft.com/office/drawing/2014/main" id="{E4F48373-6E1F-41C5-A3BF-9CE3F97AF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7" name="Imagen 26">
            <a:extLst>
              <a:ext uri="{FF2B5EF4-FFF2-40B4-BE49-F238E27FC236}">
                <a16:creationId xmlns:a16="http://schemas.microsoft.com/office/drawing/2014/main" id="{CA120813-50E2-4652-9119-ACD4B045C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5" name="CuadroTexto 34">
            <a:extLst>
              <a:ext uri="{FF2B5EF4-FFF2-40B4-BE49-F238E27FC236}">
                <a16:creationId xmlns:a16="http://schemas.microsoft.com/office/drawing/2014/main" id="{7E94873F-CBEC-4550-A759-5DE39D61497A}"/>
              </a:ext>
            </a:extLst>
          </p:cNvPr>
          <p:cNvSpPr txBox="1"/>
          <p:nvPr/>
        </p:nvSpPr>
        <p:spPr>
          <a:xfrm>
            <a:off x="1390968" y="1590646"/>
            <a:ext cx="7047181" cy="4524315"/>
          </a:xfrm>
          <a:prstGeom prst="rect">
            <a:avLst/>
          </a:prstGeom>
          <a:noFill/>
        </p:spPr>
        <p:txBody>
          <a:bodyPr wrap="square" rtlCol="0">
            <a:spAutoFit/>
          </a:bodyPr>
          <a:lstStyle/>
          <a:p>
            <a:pPr marL="285750" indent="-285750">
              <a:buFont typeface="Arial" panose="020B0604020202020204" pitchFamily="34" charset="0"/>
              <a:buChar char="•"/>
            </a:pPr>
            <a:r>
              <a:rPr lang="es-CO" sz="1600" dirty="0">
                <a:solidFill>
                  <a:schemeClr val="accent1"/>
                </a:solidFill>
              </a:rPr>
              <a:t>Ventas Masiva de Inmuebles </a:t>
            </a:r>
          </a:p>
          <a:p>
            <a:r>
              <a:rPr lang="es-CO" sz="1600" b="1" dirty="0">
                <a:solidFill>
                  <a:srgbClr val="00B050"/>
                </a:solidFill>
              </a:rPr>
              <a:t>	6.000 Inmuebles</a:t>
            </a:r>
          </a:p>
          <a:p>
            <a:endParaRPr lang="es-CO" sz="1600" dirty="0">
              <a:solidFill>
                <a:schemeClr val="accent1"/>
              </a:solidFill>
            </a:endParaRPr>
          </a:p>
          <a:p>
            <a:pPr marL="285750" indent="-285750">
              <a:buFont typeface="Arial" panose="020B0604020202020204" pitchFamily="34" charset="0"/>
              <a:buChar char="•"/>
            </a:pPr>
            <a:r>
              <a:rPr lang="es-CO" sz="1600" dirty="0">
                <a:solidFill>
                  <a:schemeClr val="accent1"/>
                </a:solidFill>
              </a:rPr>
              <a:t>Venta Multi- Canal y con Descuentos </a:t>
            </a:r>
          </a:p>
          <a:p>
            <a:endParaRPr lang="es-CO" sz="1600" dirty="0">
              <a:solidFill>
                <a:schemeClr val="accent1"/>
              </a:solidFill>
            </a:endParaRPr>
          </a:p>
          <a:p>
            <a:pPr marL="285750" indent="-285750">
              <a:buFont typeface="Arial" panose="020B0604020202020204" pitchFamily="34" charset="0"/>
              <a:buChar char="•"/>
            </a:pPr>
            <a:r>
              <a:rPr lang="es-CO" sz="1600" dirty="0">
                <a:solidFill>
                  <a:schemeClr val="accent1"/>
                </a:solidFill>
              </a:rPr>
              <a:t>Venta de Bienes Rurales</a:t>
            </a:r>
          </a:p>
          <a:p>
            <a:pPr lvl="1"/>
            <a:r>
              <a:rPr lang="es-CO" sz="1600" b="1" dirty="0">
                <a:solidFill>
                  <a:srgbClr val="00B050"/>
                </a:solidFill>
              </a:rPr>
              <a:t>$ 115.000 (Vr. Catastral)</a:t>
            </a:r>
          </a:p>
          <a:p>
            <a:pPr lvl="1"/>
            <a:endParaRPr lang="es-CO" sz="1600" dirty="0">
              <a:solidFill>
                <a:schemeClr val="accent1"/>
              </a:solidFill>
            </a:endParaRPr>
          </a:p>
          <a:p>
            <a:pPr marL="285750" indent="-285750">
              <a:buFont typeface="Arial" panose="020B0604020202020204" pitchFamily="34" charset="0"/>
              <a:buChar char="•"/>
            </a:pPr>
            <a:r>
              <a:rPr lang="es-CO" sz="1600" dirty="0">
                <a:solidFill>
                  <a:schemeClr val="accent1"/>
                </a:solidFill>
              </a:rPr>
              <a:t>Incremento de Recaudo de Arrendamiento </a:t>
            </a:r>
          </a:p>
          <a:p>
            <a:pPr lvl="1"/>
            <a:r>
              <a:rPr lang="es-CO" sz="1600" b="1" dirty="0">
                <a:solidFill>
                  <a:srgbClr val="00B050"/>
                </a:solidFill>
              </a:rPr>
              <a:t>$ 90.0000 – $ 100.000 (Recaudo x Año). </a:t>
            </a:r>
          </a:p>
          <a:p>
            <a:pPr lvl="1"/>
            <a:endParaRPr lang="es-CO" sz="1600" dirty="0">
              <a:solidFill>
                <a:schemeClr val="accent1"/>
              </a:solidFill>
            </a:endParaRPr>
          </a:p>
          <a:p>
            <a:pPr marL="285750" indent="-285750">
              <a:buFont typeface="Arial" panose="020B0604020202020204" pitchFamily="34" charset="0"/>
              <a:buChar char="•"/>
            </a:pPr>
            <a:r>
              <a:rPr lang="es-CO" sz="1600" dirty="0">
                <a:solidFill>
                  <a:schemeClr val="accent1"/>
                </a:solidFill>
              </a:rPr>
              <a:t>Venta de Cartera (Persuasivo y Jurídico) </a:t>
            </a:r>
          </a:p>
          <a:p>
            <a:r>
              <a:rPr lang="es-CO" sz="1600" b="1" dirty="0">
                <a:solidFill>
                  <a:srgbClr val="00B050"/>
                </a:solidFill>
              </a:rPr>
              <a:t>           $ 30.000</a:t>
            </a:r>
          </a:p>
          <a:p>
            <a:endParaRPr lang="es-CO" sz="1600" dirty="0">
              <a:solidFill>
                <a:srgbClr val="FF0000"/>
              </a:solidFill>
            </a:endParaRPr>
          </a:p>
          <a:p>
            <a:pPr marL="285750" indent="-285750">
              <a:buFont typeface="Arial" panose="020B0604020202020204" pitchFamily="34" charset="0"/>
              <a:buChar char="•"/>
            </a:pPr>
            <a:r>
              <a:rPr lang="es-CO" sz="1600" dirty="0">
                <a:solidFill>
                  <a:schemeClr val="accent1"/>
                </a:solidFill>
              </a:rPr>
              <a:t>Oferta pública a entidades territoriales</a:t>
            </a:r>
          </a:p>
          <a:p>
            <a:pPr marL="285750" indent="-285750">
              <a:buFont typeface="Arial" panose="020B0604020202020204" pitchFamily="34" charset="0"/>
              <a:buChar char="•"/>
            </a:pPr>
            <a:endParaRPr lang="es-CO" sz="1600" dirty="0">
              <a:solidFill>
                <a:schemeClr val="accent1"/>
              </a:solidFill>
            </a:endParaRPr>
          </a:p>
          <a:p>
            <a:pPr marL="285750" indent="-285750">
              <a:buFont typeface="Arial" panose="020B0604020202020204" pitchFamily="34" charset="0"/>
              <a:buChar char="•"/>
            </a:pPr>
            <a:r>
              <a:rPr lang="es-CO" sz="1600" dirty="0">
                <a:solidFill>
                  <a:schemeClr val="accent1"/>
                </a:solidFill>
              </a:rPr>
              <a:t>Diversificación del pórtafolio con gestión inmobiliaria - PIEC</a:t>
            </a:r>
          </a:p>
          <a:p>
            <a:r>
              <a:rPr lang="es-CO" sz="1600" b="1" dirty="0">
                <a:solidFill>
                  <a:srgbClr val="00B050"/>
                </a:solidFill>
              </a:rPr>
              <a:t>          Lagos de Altamira - Armada</a:t>
            </a:r>
          </a:p>
        </p:txBody>
      </p:sp>
      <p:pic>
        <p:nvPicPr>
          <p:cNvPr id="38" name="Imagen 37">
            <a:extLst>
              <a:ext uri="{FF2B5EF4-FFF2-40B4-BE49-F238E27FC236}">
                <a16:creationId xmlns:a16="http://schemas.microsoft.com/office/drawing/2014/main" id="{8F7E1736-ABF6-4D9E-BD88-E6D592103BD6}"/>
              </a:ext>
            </a:extLst>
          </p:cNvPr>
          <p:cNvPicPr>
            <a:picLocks noChangeAspect="1"/>
          </p:cNvPicPr>
          <p:nvPr/>
        </p:nvPicPr>
        <p:blipFill rotWithShape="1">
          <a:blip r:embed="rId5">
            <a:duotone>
              <a:schemeClr val="accent6">
                <a:shade val="45000"/>
                <a:satMod val="135000"/>
              </a:schemeClr>
              <a:prstClr val="white"/>
            </a:duotone>
          </a:blip>
          <a:srcRect l="8734" t="26078" r="86868" b="59848"/>
          <a:stretch/>
        </p:blipFill>
        <p:spPr>
          <a:xfrm>
            <a:off x="725772" y="1646211"/>
            <a:ext cx="450968" cy="811744"/>
          </a:xfrm>
          <a:prstGeom prst="rect">
            <a:avLst/>
          </a:prstGeom>
        </p:spPr>
      </p:pic>
      <p:sp>
        <p:nvSpPr>
          <p:cNvPr id="39" name="Rectángulo 38">
            <a:extLst>
              <a:ext uri="{FF2B5EF4-FFF2-40B4-BE49-F238E27FC236}">
                <a16:creationId xmlns:a16="http://schemas.microsoft.com/office/drawing/2014/main" id="{03D85361-4382-47AC-9574-718FF04EDF5D}"/>
              </a:ext>
            </a:extLst>
          </p:cNvPr>
          <p:cNvSpPr/>
          <p:nvPr/>
        </p:nvSpPr>
        <p:spPr>
          <a:xfrm>
            <a:off x="-1233833" y="1135675"/>
            <a:ext cx="4442530" cy="400110"/>
          </a:xfrm>
          <a:prstGeom prst="rect">
            <a:avLst/>
          </a:prstGeom>
        </p:spPr>
        <p:txBody>
          <a:bodyPr wrap="square">
            <a:spAutoFit/>
          </a:bodyPr>
          <a:lstStyle/>
          <a:p>
            <a:pPr algn="ctr"/>
            <a:r>
              <a:rPr lang="es-CO" sz="2000" b="1" dirty="0"/>
              <a:t>INMUEBLES </a:t>
            </a:r>
          </a:p>
        </p:txBody>
      </p:sp>
      <p:pic>
        <p:nvPicPr>
          <p:cNvPr id="30" name="Imagen 29">
            <a:extLst>
              <a:ext uri="{FF2B5EF4-FFF2-40B4-BE49-F238E27FC236}">
                <a16:creationId xmlns:a16="http://schemas.microsoft.com/office/drawing/2014/main" id="{B02D7526-1B0E-4E0D-8117-AE1D437A477A}"/>
              </a:ext>
            </a:extLst>
          </p:cNvPr>
          <p:cNvPicPr>
            <a:picLocks noChangeAspect="1"/>
          </p:cNvPicPr>
          <p:nvPr/>
        </p:nvPicPr>
        <p:blipFill rotWithShape="1">
          <a:blip r:embed="rId6">
            <a:duotone>
              <a:schemeClr val="accent6">
                <a:shade val="45000"/>
                <a:satMod val="135000"/>
              </a:schemeClr>
              <a:prstClr val="white"/>
            </a:duotone>
          </a:blip>
          <a:srcRect l="41543" t="15445" r="50101" b="68761"/>
          <a:stretch/>
        </p:blipFill>
        <p:spPr>
          <a:xfrm>
            <a:off x="5976254" y="1635770"/>
            <a:ext cx="1034868" cy="1100227"/>
          </a:xfrm>
          <a:prstGeom prst="rect">
            <a:avLst/>
          </a:prstGeom>
        </p:spPr>
      </p:pic>
      <p:sp>
        <p:nvSpPr>
          <p:cNvPr id="32" name="Rectángulo 31">
            <a:extLst>
              <a:ext uri="{FF2B5EF4-FFF2-40B4-BE49-F238E27FC236}">
                <a16:creationId xmlns:a16="http://schemas.microsoft.com/office/drawing/2014/main" id="{6FF5ABED-22B3-44B8-9569-07EDA8AD67C2}"/>
              </a:ext>
            </a:extLst>
          </p:cNvPr>
          <p:cNvSpPr/>
          <p:nvPr/>
        </p:nvSpPr>
        <p:spPr>
          <a:xfrm>
            <a:off x="4262898" y="1225620"/>
            <a:ext cx="4442530" cy="400110"/>
          </a:xfrm>
          <a:prstGeom prst="rect">
            <a:avLst/>
          </a:prstGeom>
        </p:spPr>
        <p:txBody>
          <a:bodyPr wrap="square">
            <a:spAutoFit/>
          </a:bodyPr>
          <a:lstStyle/>
          <a:p>
            <a:pPr algn="ctr"/>
            <a:r>
              <a:rPr lang="es-CO" sz="2000" b="1" dirty="0"/>
              <a:t>SOCIEDADES </a:t>
            </a:r>
          </a:p>
        </p:txBody>
      </p:sp>
      <p:sp>
        <p:nvSpPr>
          <p:cNvPr id="37" name="CuadroTexto 36">
            <a:extLst>
              <a:ext uri="{FF2B5EF4-FFF2-40B4-BE49-F238E27FC236}">
                <a16:creationId xmlns:a16="http://schemas.microsoft.com/office/drawing/2014/main" id="{6F47553C-E3D5-495A-9088-982459119C8B}"/>
              </a:ext>
            </a:extLst>
          </p:cNvPr>
          <p:cNvSpPr txBox="1"/>
          <p:nvPr/>
        </p:nvSpPr>
        <p:spPr>
          <a:xfrm>
            <a:off x="7335900" y="1646316"/>
            <a:ext cx="4648422" cy="4031873"/>
          </a:xfrm>
          <a:prstGeom prst="rect">
            <a:avLst/>
          </a:prstGeom>
          <a:noFill/>
        </p:spPr>
        <p:txBody>
          <a:bodyPr wrap="square" rtlCol="0">
            <a:spAutoFit/>
          </a:bodyPr>
          <a:lstStyle/>
          <a:p>
            <a:pPr marL="285750" indent="-285750">
              <a:buFont typeface="Arial" panose="020B0604020202020204" pitchFamily="34" charset="0"/>
              <a:buChar char="•"/>
            </a:pPr>
            <a:r>
              <a:rPr lang="es-CO" sz="1600" dirty="0">
                <a:solidFill>
                  <a:schemeClr val="accent1"/>
                </a:solidFill>
              </a:rPr>
              <a:t>Gobierno Corporativo y Auditoria.</a:t>
            </a:r>
          </a:p>
          <a:p>
            <a:endParaRPr lang="es-CO" sz="1600" dirty="0">
              <a:solidFill>
                <a:schemeClr val="accent1"/>
              </a:solidFill>
            </a:endParaRPr>
          </a:p>
          <a:p>
            <a:pPr marL="285750" indent="-285750">
              <a:buFont typeface="Arial" panose="020B0604020202020204" pitchFamily="34" charset="0"/>
              <a:buChar char="•"/>
            </a:pPr>
            <a:r>
              <a:rPr lang="es-CO" sz="1600" dirty="0">
                <a:solidFill>
                  <a:schemeClr val="accent1"/>
                </a:solidFill>
              </a:rPr>
              <a:t>Venta de Sociedades por Grupos Económico</a:t>
            </a:r>
          </a:p>
          <a:p>
            <a:r>
              <a:rPr lang="es-CO" sz="1600" b="1" dirty="0">
                <a:solidFill>
                  <a:srgbClr val="00B050"/>
                </a:solidFill>
              </a:rPr>
              <a:t>      	10 Sociedades $1 billón</a:t>
            </a:r>
          </a:p>
          <a:p>
            <a:r>
              <a:rPr lang="es-CO" sz="1600" b="1" dirty="0">
                <a:solidFill>
                  <a:srgbClr val="00B050"/>
                </a:solidFill>
              </a:rPr>
              <a:t>	CI Calizas</a:t>
            </a:r>
          </a:p>
          <a:p>
            <a:r>
              <a:rPr lang="es-CO" sz="1600" b="1" dirty="0">
                <a:solidFill>
                  <a:srgbClr val="00B050"/>
                </a:solidFill>
              </a:rPr>
              <a:t>	Grupo Grajales</a:t>
            </a:r>
          </a:p>
          <a:p>
            <a:r>
              <a:rPr lang="es-CO" sz="1600" b="1" dirty="0">
                <a:solidFill>
                  <a:srgbClr val="00B050"/>
                </a:solidFill>
              </a:rPr>
              <a:t>	C&amp;J Gutierrez</a:t>
            </a:r>
          </a:p>
          <a:p>
            <a:endParaRPr lang="es-CO" sz="1600" dirty="0">
              <a:solidFill>
                <a:schemeClr val="accent1"/>
              </a:solidFill>
            </a:endParaRPr>
          </a:p>
          <a:p>
            <a:pPr marL="285750" indent="-285750">
              <a:buFont typeface="Arial" panose="020B0604020202020204" pitchFamily="34" charset="0"/>
              <a:buChar char="•"/>
            </a:pPr>
            <a:r>
              <a:rPr lang="es-CO" sz="1600" dirty="0">
                <a:solidFill>
                  <a:schemeClr val="accent1"/>
                </a:solidFill>
              </a:rPr>
              <a:t>Venta de Derechos Fiduciarios </a:t>
            </a:r>
          </a:p>
          <a:p>
            <a:r>
              <a:rPr lang="es-CO" sz="1600" b="1" dirty="0">
                <a:solidFill>
                  <a:srgbClr val="00B050"/>
                </a:solidFill>
              </a:rPr>
              <a:t>                    $38.000</a:t>
            </a:r>
          </a:p>
          <a:p>
            <a:endParaRPr lang="es-CO" sz="1600" dirty="0">
              <a:solidFill>
                <a:schemeClr val="accent1"/>
              </a:solidFill>
            </a:endParaRPr>
          </a:p>
          <a:p>
            <a:pPr marL="285750" indent="-285750">
              <a:buFont typeface="Arial" panose="020B0604020202020204" pitchFamily="34" charset="0"/>
              <a:buChar char="•"/>
            </a:pPr>
            <a:r>
              <a:rPr lang="es-CO" sz="1600" dirty="0">
                <a:solidFill>
                  <a:schemeClr val="accent1"/>
                </a:solidFill>
              </a:rPr>
              <a:t>Liquidación de Sociedades con Remanentes </a:t>
            </a:r>
          </a:p>
          <a:p>
            <a:r>
              <a:rPr lang="es-CO" sz="1600" b="1" dirty="0">
                <a:solidFill>
                  <a:srgbClr val="00B050"/>
                </a:solidFill>
              </a:rPr>
              <a:t>                    $ 200.000 </a:t>
            </a:r>
          </a:p>
          <a:p>
            <a:endParaRPr lang="es-CO" sz="1600" dirty="0">
              <a:solidFill>
                <a:schemeClr val="accent1"/>
              </a:solidFill>
            </a:endParaRPr>
          </a:p>
          <a:p>
            <a:pPr marL="285750" indent="-285750">
              <a:buFont typeface="Arial" panose="020B0604020202020204" pitchFamily="34" charset="0"/>
              <a:buChar char="•"/>
            </a:pPr>
            <a:r>
              <a:rPr lang="es-CO" sz="1600" dirty="0">
                <a:solidFill>
                  <a:schemeClr val="accent1"/>
                </a:solidFill>
              </a:rPr>
              <a:t>Analisis de Venta de Liquidaciones. </a:t>
            </a:r>
          </a:p>
          <a:p>
            <a:pPr algn="ctr"/>
            <a:endParaRPr lang="es-CO" sz="1600" dirty="0">
              <a:solidFill>
                <a:schemeClr val="accent1"/>
              </a:solidFill>
            </a:endParaRPr>
          </a:p>
        </p:txBody>
      </p:sp>
      <p:sp>
        <p:nvSpPr>
          <p:cNvPr id="43" name="CuadroTexto 42">
            <a:extLst>
              <a:ext uri="{FF2B5EF4-FFF2-40B4-BE49-F238E27FC236}">
                <a16:creationId xmlns:a16="http://schemas.microsoft.com/office/drawing/2014/main" id="{D6364F86-5B0A-42A6-A1F4-66B649BDE443}"/>
              </a:ext>
            </a:extLst>
          </p:cNvPr>
          <p:cNvSpPr txBox="1"/>
          <p:nvPr/>
        </p:nvSpPr>
        <p:spPr>
          <a:xfrm>
            <a:off x="61959" y="6225387"/>
            <a:ext cx="2588337" cy="276999"/>
          </a:xfrm>
          <a:prstGeom prst="rect">
            <a:avLst/>
          </a:prstGeom>
          <a:noFill/>
        </p:spPr>
        <p:txBody>
          <a:bodyPr wrap="none" rtlCol="0">
            <a:spAutoFit/>
          </a:bodyPr>
          <a:lstStyle/>
          <a:p>
            <a:r>
              <a:rPr lang="es-CO" sz="1200" dirty="0"/>
              <a:t>Cifras de dinero  en Millones de pesos </a:t>
            </a:r>
          </a:p>
        </p:txBody>
      </p:sp>
      <p:sp>
        <p:nvSpPr>
          <p:cNvPr id="15" name="Elipse 14">
            <a:extLst>
              <a:ext uri="{FF2B5EF4-FFF2-40B4-BE49-F238E27FC236}">
                <a16:creationId xmlns:a16="http://schemas.microsoft.com/office/drawing/2014/main" id="{5FC7D5BE-6138-B243-AE70-9D2BFB17E4DC}"/>
              </a:ext>
            </a:extLst>
          </p:cNvPr>
          <p:cNvSpPr/>
          <p:nvPr/>
        </p:nvSpPr>
        <p:spPr>
          <a:xfrm>
            <a:off x="10567446" y="5111882"/>
            <a:ext cx="1515931" cy="139395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solidFill>
              </a:rPr>
              <a:t>$2 billones </a:t>
            </a:r>
            <a:endParaRPr lang="es-CO" sz="2000" b="1" dirty="0">
              <a:solidFill>
                <a:schemeClr val="tx1"/>
              </a:solidFill>
            </a:endParaRPr>
          </a:p>
        </p:txBody>
      </p:sp>
      <p:sp>
        <p:nvSpPr>
          <p:cNvPr id="16" name="Rectángulo 15">
            <a:extLst>
              <a:ext uri="{FF2B5EF4-FFF2-40B4-BE49-F238E27FC236}">
                <a16:creationId xmlns:a16="http://schemas.microsoft.com/office/drawing/2014/main" id="{D7B3F79B-4513-7949-8B9B-A746843A152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Rectángulo 16">
            <a:extLst>
              <a:ext uri="{FF2B5EF4-FFF2-40B4-BE49-F238E27FC236}">
                <a16:creationId xmlns:a16="http://schemas.microsoft.com/office/drawing/2014/main" id="{89689F09-C129-C84A-A8C4-DF75D5F9DB8A}"/>
              </a:ext>
            </a:extLst>
          </p:cNvPr>
          <p:cNvSpPr/>
          <p:nvPr/>
        </p:nvSpPr>
        <p:spPr>
          <a:xfrm>
            <a:off x="-1" y="654431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Sociedad de Activos Especiales</a:t>
            </a:r>
          </a:p>
        </p:txBody>
      </p:sp>
      <p:sp>
        <p:nvSpPr>
          <p:cNvPr id="18" name="Rectángulo 17">
            <a:extLst>
              <a:ext uri="{FF2B5EF4-FFF2-40B4-BE49-F238E27FC236}">
                <a16:creationId xmlns:a16="http://schemas.microsoft.com/office/drawing/2014/main" id="{F4A0D846-1D13-EA4B-8768-EED4F8B9BDAA}"/>
              </a:ext>
            </a:extLst>
          </p:cNvPr>
          <p:cNvSpPr/>
          <p:nvPr/>
        </p:nvSpPr>
        <p:spPr>
          <a:xfrm>
            <a:off x="-2" y="6536847"/>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dirty="0">
                <a:solidFill>
                  <a:srgbClr val="A9A8A9"/>
                </a:solidFill>
              </a:rPr>
              <a:t>Presidencia</a:t>
            </a:r>
          </a:p>
        </p:txBody>
      </p:sp>
    </p:spTree>
    <p:extLst>
      <p:ext uri="{BB962C8B-B14F-4D97-AF65-F5344CB8AC3E}">
        <p14:creationId xmlns:p14="http://schemas.microsoft.com/office/powerpoint/2010/main" val="3589455821"/>
      </p:ext>
    </p:extLst>
  </p:cSld>
  <p:clrMapOvr>
    <a:masterClrMapping/>
  </p:clrMapOvr>
  <p:transition spd="slow">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367905" y="2371554"/>
            <a:ext cx="9143999" cy="3662541"/>
          </a:xfrm>
          <a:prstGeom prst="rect">
            <a:avLst/>
          </a:prstGeom>
          <a:noFill/>
        </p:spPr>
        <p:txBody>
          <a:bodyPr wrap="square" rtlCol="0">
            <a:spAutoFit/>
          </a:bodyPr>
          <a:lstStyle/>
          <a:p>
            <a:pPr algn="ctr"/>
            <a:r>
              <a:rPr lang="es-ES" sz="4800" b="1" dirty="0">
                <a:solidFill>
                  <a:srgbClr val="002060"/>
                </a:solidFill>
              </a:rPr>
              <a:t>6. </a:t>
            </a:r>
            <a:r>
              <a:rPr lang="es-CO" sz="4800" b="1" dirty="0">
                <a:solidFill>
                  <a:srgbClr val="002060"/>
                </a:solidFill>
              </a:rPr>
              <a:t>CONCEPTO JURIDICO COMPETENCIAS VENTA MASIVA</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41342801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CuadroTexto 7">
            <a:extLst>
              <a:ext uri="{FF2B5EF4-FFF2-40B4-BE49-F238E27FC236}">
                <a16:creationId xmlns:a16="http://schemas.microsoft.com/office/drawing/2014/main" id="{AA79F54D-618E-40A5-9833-8E39F7A5CEAA}"/>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16" name="CuadroTexto 15">
            <a:extLst>
              <a:ext uri="{FF2B5EF4-FFF2-40B4-BE49-F238E27FC236}">
                <a16:creationId xmlns:a16="http://schemas.microsoft.com/office/drawing/2014/main" id="{7FC31CFB-B763-4DBC-975A-7B7B1F2DED47}"/>
              </a:ext>
            </a:extLst>
          </p:cNvPr>
          <p:cNvSpPr txBox="1"/>
          <p:nvPr/>
        </p:nvSpPr>
        <p:spPr>
          <a:xfrm>
            <a:off x="2369719" y="190763"/>
            <a:ext cx="5376454" cy="116955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rgbClr val="000A8B"/>
                </a:solidFill>
              </a:rPr>
              <a:t>Concepto Jurídico </a:t>
            </a:r>
          </a:p>
          <a:p>
            <a:pPr algn="ctr"/>
            <a:r>
              <a:rPr lang="es-ES" sz="1600" b="1" dirty="0">
                <a:solidFill>
                  <a:schemeClr val="tx2">
                    <a:lumMod val="75000"/>
                  </a:schemeClr>
                </a:solidFill>
              </a:rPr>
              <a:t>“</a:t>
            </a:r>
            <a:r>
              <a:rPr lang="es-ES" sz="1600" dirty="0">
                <a:solidFill>
                  <a:schemeClr val="tx2">
                    <a:lumMod val="75000"/>
                  </a:schemeClr>
                </a:solidFill>
              </a:rPr>
              <a:t>Órgano competente para aprobar el inicio del proceso de venta masiva y los bienes objeto de este</a:t>
            </a:r>
            <a:r>
              <a:rPr lang="es-ES" dirty="0"/>
              <a:t>”</a:t>
            </a:r>
            <a:endParaRPr lang="es-ES" sz="3600" b="1" dirty="0">
              <a:solidFill>
                <a:srgbClr val="000A8B"/>
              </a:solidFill>
            </a:endParaRPr>
          </a:p>
        </p:txBody>
      </p:sp>
      <p:grpSp>
        <p:nvGrpSpPr>
          <p:cNvPr id="38" name="Group 12">
            <a:extLst>
              <a:ext uri="{FF2B5EF4-FFF2-40B4-BE49-F238E27FC236}">
                <a16:creationId xmlns:a16="http://schemas.microsoft.com/office/drawing/2014/main" id="{B369393A-8F79-456C-A02A-3869775280A1}"/>
              </a:ext>
            </a:extLst>
          </p:cNvPr>
          <p:cNvGrpSpPr/>
          <p:nvPr/>
        </p:nvGrpSpPr>
        <p:grpSpPr>
          <a:xfrm>
            <a:off x="401515" y="2944042"/>
            <a:ext cx="2751158" cy="2823351"/>
            <a:chOff x="1271321" y="5051729"/>
            <a:chExt cx="5881610" cy="1725296"/>
          </a:xfrm>
        </p:grpSpPr>
        <p:sp>
          <p:nvSpPr>
            <p:cNvPr id="39" name="TextBox 13">
              <a:extLst>
                <a:ext uri="{FF2B5EF4-FFF2-40B4-BE49-F238E27FC236}">
                  <a16:creationId xmlns:a16="http://schemas.microsoft.com/office/drawing/2014/main" id="{92862B00-1576-4286-B624-1DC62F1BA422}"/>
                </a:ext>
              </a:extLst>
            </p:cNvPr>
            <p:cNvSpPr txBox="1"/>
            <p:nvPr/>
          </p:nvSpPr>
          <p:spPr>
            <a:xfrm>
              <a:off x="1271321" y="5051729"/>
              <a:ext cx="5881610" cy="394960"/>
            </a:xfrm>
            <a:prstGeom prst="rect">
              <a:avLst/>
            </a:prstGeom>
            <a:noFill/>
          </p:spPr>
          <p:txBody>
            <a:bodyPr wrap="square" rtlCol="0" anchor="b">
              <a:spAutoFit/>
            </a:bodyPr>
            <a:lstStyle/>
            <a:p>
              <a:pPr algn="ctr"/>
              <a:r>
                <a:rPr lang="en-US" b="1" cap="all" noProof="1">
                  <a:solidFill>
                    <a:srgbClr val="000066"/>
                  </a:solidFill>
                  <a:latin typeface="+mj-lt"/>
                </a:rPr>
                <a:t>PROCESO DE VENTA MASIVA</a:t>
              </a:r>
            </a:p>
          </p:txBody>
        </p:sp>
        <p:sp>
          <p:nvSpPr>
            <p:cNvPr id="40" name="Rectangle 14">
              <a:extLst>
                <a:ext uri="{FF2B5EF4-FFF2-40B4-BE49-F238E27FC236}">
                  <a16:creationId xmlns:a16="http://schemas.microsoft.com/office/drawing/2014/main" id="{E449D395-60A4-4A63-AFBE-840D738D8001}"/>
                </a:ext>
              </a:extLst>
            </p:cNvPr>
            <p:cNvSpPr/>
            <p:nvPr/>
          </p:nvSpPr>
          <p:spPr>
            <a:xfrm>
              <a:off x="1271321" y="5465192"/>
              <a:ext cx="5881610" cy="1311833"/>
            </a:xfrm>
            <a:prstGeom prst="rect">
              <a:avLst/>
            </a:prstGeom>
          </p:spPr>
          <p:txBody>
            <a:bodyPr wrap="square">
              <a:spAutoFit/>
            </a:bodyPr>
            <a:lstStyle/>
            <a:p>
              <a:pPr algn="just">
                <a:spcBef>
                  <a:spcPts val="900"/>
                </a:spcBef>
              </a:pPr>
              <a:r>
                <a:rPr lang="es-ES" noProof="1"/>
                <a:t>Mecanismo de administración para los bienes a cargo del FRISCO.</a:t>
              </a:r>
            </a:p>
            <a:p>
              <a:pPr algn="just">
                <a:spcBef>
                  <a:spcPts val="900"/>
                </a:spcBef>
              </a:pPr>
              <a:r>
                <a:rPr lang="es-ES" noProof="1"/>
                <a:t>Instituido por mandato legal y desarrollado mediante el artículo 133 de la ley 2010 de 2019.</a:t>
              </a:r>
              <a:endParaRPr lang="en-US" noProof="1"/>
            </a:p>
          </p:txBody>
        </p:sp>
      </p:grpSp>
      <p:sp>
        <p:nvSpPr>
          <p:cNvPr id="41" name="Freeform 1">
            <a:extLst>
              <a:ext uri="{FF2B5EF4-FFF2-40B4-BE49-F238E27FC236}">
                <a16:creationId xmlns:a16="http://schemas.microsoft.com/office/drawing/2014/main" id="{5C91A3DE-52B3-4854-BB75-DA606CB45D50}"/>
              </a:ext>
            </a:extLst>
          </p:cNvPr>
          <p:cNvSpPr/>
          <p:nvPr/>
        </p:nvSpPr>
        <p:spPr>
          <a:xfrm>
            <a:off x="2360396" y="1912674"/>
            <a:ext cx="1162645" cy="4463445"/>
          </a:xfrm>
          <a:custGeom>
            <a:avLst/>
            <a:gdLst>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18" fmla="*/ 777240 w 1417320"/>
              <a:gd name="connsiteY18" fmla="*/ 3855720 h 3855720"/>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17" fmla="*/ 777240 w 1417320"/>
              <a:gd name="connsiteY17" fmla="*/ 3855720 h 3855720"/>
              <a:gd name="connsiteX0" fmla="*/ 624840 w 1417320"/>
              <a:gd name="connsiteY0" fmla="*/ 800100 h 3912161"/>
              <a:gd name="connsiteX1" fmla="*/ 624840 w 1417320"/>
              <a:gd name="connsiteY1" fmla="*/ 617220 h 3912161"/>
              <a:gd name="connsiteX2" fmla="*/ 800100 w 1417320"/>
              <a:gd name="connsiteY2" fmla="*/ 617220 h 3912161"/>
              <a:gd name="connsiteX3" fmla="*/ 800100 w 1417320"/>
              <a:gd name="connsiteY3" fmla="*/ 876300 h 3912161"/>
              <a:gd name="connsiteX4" fmla="*/ 449580 w 1417320"/>
              <a:gd name="connsiteY4" fmla="*/ 876300 h 3912161"/>
              <a:gd name="connsiteX5" fmla="*/ 449580 w 1417320"/>
              <a:gd name="connsiteY5" fmla="*/ 571500 h 3912161"/>
              <a:gd name="connsiteX6" fmla="*/ 266700 w 1417320"/>
              <a:gd name="connsiteY6" fmla="*/ 571500 h 3912161"/>
              <a:gd name="connsiteX7" fmla="*/ 723900 w 1417320"/>
              <a:gd name="connsiteY7" fmla="*/ 114300 h 3912161"/>
              <a:gd name="connsiteX8" fmla="*/ 1165860 w 1417320"/>
              <a:gd name="connsiteY8" fmla="*/ 556260 h 3912161"/>
              <a:gd name="connsiteX9" fmla="*/ 1013460 w 1417320"/>
              <a:gd name="connsiteY9" fmla="*/ 556260 h 3912161"/>
              <a:gd name="connsiteX10" fmla="*/ 1013460 w 1417320"/>
              <a:gd name="connsiteY10" fmla="*/ 960120 h 3912161"/>
              <a:gd name="connsiteX11" fmla="*/ 0 w 1417320"/>
              <a:gd name="connsiteY11" fmla="*/ 960120 h 3912161"/>
              <a:gd name="connsiteX12" fmla="*/ 0 w 1417320"/>
              <a:gd name="connsiteY12" fmla="*/ 0 h 3912161"/>
              <a:gd name="connsiteX13" fmla="*/ 1417320 w 1417320"/>
              <a:gd name="connsiteY13" fmla="*/ 0 h 3912161"/>
              <a:gd name="connsiteX14" fmla="*/ 1417320 w 1417320"/>
              <a:gd name="connsiteY14" fmla="*/ 1074420 h 3912161"/>
              <a:gd name="connsiteX15" fmla="*/ 746760 w 1417320"/>
              <a:gd name="connsiteY15" fmla="*/ 1074420 h 3912161"/>
              <a:gd name="connsiteX16" fmla="*/ 746760 w 1417320"/>
              <a:gd name="connsiteY16" fmla="*/ 3855720 h 3912161"/>
              <a:gd name="connsiteX17" fmla="*/ 1132014 w 1417320"/>
              <a:gd name="connsiteY17" fmla="*/ 3912161 h 3912161"/>
              <a:gd name="connsiteX0" fmla="*/ 624840 w 1417320"/>
              <a:gd name="connsiteY0" fmla="*/ 800100 h 3855720"/>
              <a:gd name="connsiteX1" fmla="*/ 624840 w 1417320"/>
              <a:gd name="connsiteY1" fmla="*/ 617220 h 3855720"/>
              <a:gd name="connsiteX2" fmla="*/ 800100 w 1417320"/>
              <a:gd name="connsiteY2" fmla="*/ 617220 h 3855720"/>
              <a:gd name="connsiteX3" fmla="*/ 800100 w 1417320"/>
              <a:gd name="connsiteY3" fmla="*/ 876300 h 3855720"/>
              <a:gd name="connsiteX4" fmla="*/ 449580 w 1417320"/>
              <a:gd name="connsiteY4" fmla="*/ 876300 h 3855720"/>
              <a:gd name="connsiteX5" fmla="*/ 449580 w 1417320"/>
              <a:gd name="connsiteY5" fmla="*/ 571500 h 3855720"/>
              <a:gd name="connsiteX6" fmla="*/ 266700 w 1417320"/>
              <a:gd name="connsiteY6" fmla="*/ 571500 h 3855720"/>
              <a:gd name="connsiteX7" fmla="*/ 723900 w 1417320"/>
              <a:gd name="connsiteY7" fmla="*/ 114300 h 3855720"/>
              <a:gd name="connsiteX8" fmla="*/ 1165860 w 1417320"/>
              <a:gd name="connsiteY8" fmla="*/ 556260 h 3855720"/>
              <a:gd name="connsiteX9" fmla="*/ 1013460 w 1417320"/>
              <a:gd name="connsiteY9" fmla="*/ 556260 h 3855720"/>
              <a:gd name="connsiteX10" fmla="*/ 1013460 w 1417320"/>
              <a:gd name="connsiteY10" fmla="*/ 960120 h 3855720"/>
              <a:gd name="connsiteX11" fmla="*/ 0 w 1417320"/>
              <a:gd name="connsiteY11" fmla="*/ 960120 h 3855720"/>
              <a:gd name="connsiteX12" fmla="*/ 0 w 1417320"/>
              <a:gd name="connsiteY12" fmla="*/ 0 h 3855720"/>
              <a:gd name="connsiteX13" fmla="*/ 1417320 w 1417320"/>
              <a:gd name="connsiteY13" fmla="*/ 0 h 3855720"/>
              <a:gd name="connsiteX14" fmla="*/ 1417320 w 1417320"/>
              <a:gd name="connsiteY14" fmla="*/ 1074420 h 3855720"/>
              <a:gd name="connsiteX15" fmla="*/ 746760 w 1417320"/>
              <a:gd name="connsiteY15" fmla="*/ 1074420 h 3855720"/>
              <a:gd name="connsiteX16" fmla="*/ 746760 w 1417320"/>
              <a:gd name="connsiteY16" fmla="*/ 3855720 h 3855720"/>
              <a:gd name="connsiteX0" fmla="*/ 624840 w 2109415"/>
              <a:gd name="connsiteY0" fmla="*/ 800100 h 3855720"/>
              <a:gd name="connsiteX1" fmla="*/ 624840 w 2109415"/>
              <a:gd name="connsiteY1" fmla="*/ 617220 h 3855720"/>
              <a:gd name="connsiteX2" fmla="*/ 800100 w 2109415"/>
              <a:gd name="connsiteY2" fmla="*/ 617220 h 3855720"/>
              <a:gd name="connsiteX3" fmla="*/ 800100 w 2109415"/>
              <a:gd name="connsiteY3" fmla="*/ 876300 h 3855720"/>
              <a:gd name="connsiteX4" fmla="*/ 449580 w 2109415"/>
              <a:gd name="connsiteY4" fmla="*/ 876300 h 3855720"/>
              <a:gd name="connsiteX5" fmla="*/ 449580 w 2109415"/>
              <a:gd name="connsiteY5" fmla="*/ 571500 h 3855720"/>
              <a:gd name="connsiteX6" fmla="*/ 266700 w 2109415"/>
              <a:gd name="connsiteY6" fmla="*/ 571500 h 3855720"/>
              <a:gd name="connsiteX7" fmla="*/ 723900 w 2109415"/>
              <a:gd name="connsiteY7" fmla="*/ 114300 h 3855720"/>
              <a:gd name="connsiteX8" fmla="*/ 1165860 w 2109415"/>
              <a:gd name="connsiteY8" fmla="*/ 556260 h 3855720"/>
              <a:gd name="connsiteX9" fmla="*/ 1013460 w 2109415"/>
              <a:gd name="connsiteY9" fmla="*/ 556260 h 3855720"/>
              <a:gd name="connsiteX10" fmla="*/ 1013460 w 2109415"/>
              <a:gd name="connsiteY10" fmla="*/ 960120 h 3855720"/>
              <a:gd name="connsiteX11" fmla="*/ 0 w 2109415"/>
              <a:gd name="connsiteY11" fmla="*/ 960120 h 3855720"/>
              <a:gd name="connsiteX12" fmla="*/ 0 w 2109415"/>
              <a:gd name="connsiteY12" fmla="*/ 0 h 3855720"/>
              <a:gd name="connsiteX13" fmla="*/ 1417320 w 2109415"/>
              <a:gd name="connsiteY13" fmla="*/ 0 h 3855720"/>
              <a:gd name="connsiteX14" fmla="*/ 1417320 w 2109415"/>
              <a:gd name="connsiteY14" fmla="*/ 1074420 h 3855720"/>
              <a:gd name="connsiteX15" fmla="*/ 2109415 w 2109415"/>
              <a:gd name="connsiteY15" fmla="*/ 1074420 h 3855720"/>
              <a:gd name="connsiteX16" fmla="*/ 746760 w 2109415"/>
              <a:gd name="connsiteY16" fmla="*/ 3855720 h 3855720"/>
              <a:gd name="connsiteX0" fmla="*/ 624840 w 2125540"/>
              <a:gd name="connsiteY0" fmla="*/ 800100 h 4766844"/>
              <a:gd name="connsiteX1" fmla="*/ 624840 w 2125540"/>
              <a:gd name="connsiteY1" fmla="*/ 617220 h 4766844"/>
              <a:gd name="connsiteX2" fmla="*/ 800100 w 2125540"/>
              <a:gd name="connsiteY2" fmla="*/ 617220 h 4766844"/>
              <a:gd name="connsiteX3" fmla="*/ 800100 w 2125540"/>
              <a:gd name="connsiteY3" fmla="*/ 876300 h 4766844"/>
              <a:gd name="connsiteX4" fmla="*/ 449580 w 2125540"/>
              <a:gd name="connsiteY4" fmla="*/ 876300 h 4766844"/>
              <a:gd name="connsiteX5" fmla="*/ 449580 w 2125540"/>
              <a:gd name="connsiteY5" fmla="*/ 571500 h 4766844"/>
              <a:gd name="connsiteX6" fmla="*/ 266700 w 2125540"/>
              <a:gd name="connsiteY6" fmla="*/ 571500 h 4766844"/>
              <a:gd name="connsiteX7" fmla="*/ 723900 w 2125540"/>
              <a:gd name="connsiteY7" fmla="*/ 114300 h 4766844"/>
              <a:gd name="connsiteX8" fmla="*/ 1165860 w 2125540"/>
              <a:gd name="connsiteY8" fmla="*/ 556260 h 4766844"/>
              <a:gd name="connsiteX9" fmla="*/ 1013460 w 2125540"/>
              <a:gd name="connsiteY9" fmla="*/ 556260 h 4766844"/>
              <a:gd name="connsiteX10" fmla="*/ 1013460 w 2125540"/>
              <a:gd name="connsiteY10" fmla="*/ 960120 h 4766844"/>
              <a:gd name="connsiteX11" fmla="*/ 0 w 2125540"/>
              <a:gd name="connsiteY11" fmla="*/ 960120 h 4766844"/>
              <a:gd name="connsiteX12" fmla="*/ 0 w 2125540"/>
              <a:gd name="connsiteY12" fmla="*/ 0 h 4766844"/>
              <a:gd name="connsiteX13" fmla="*/ 1417320 w 2125540"/>
              <a:gd name="connsiteY13" fmla="*/ 0 h 4766844"/>
              <a:gd name="connsiteX14" fmla="*/ 1417320 w 2125540"/>
              <a:gd name="connsiteY14" fmla="*/ 1074420 h 4766844"/>
              <a:gd name="connsiteX15" fmla="*/ 2109415 w 2125540"/>
              <a:gd name="connsiteY15" fmla="*/ 1074420 h 4766844"/>
              <a:gd name="connsiteX16" fmla="*/ 2125540 w 2125540"/>
              <a:gd name="connsiteY16" fmla="*/ 4766844 h 476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5540" h="4766844">
                <a:moveTo>
                  <a:pt x="624840" y="800100"/>
                </a:moveTo>
                <a:lnTo>
                  <a:pt x="624840" y="617220"/>
                </a:lnTo>
                <a:lnTo>
                  <a:pt x="800100" y="617220"/>
                </a:lnTo>
                <a:lnTo>
                  <a:pt x="800100" y="876300"/>
                </a:lnTo>
                <a:lnTo>
                  <a:pt x="449580" y="876300"/>
                </a:lnTo>
                <a:lnTo>
                  <a:pt x="449580" y="571500"/>
                </a:lnTo>
                <a:lnTo>
                  <a:pt x="266700" y="571500"/>
                </a:lnTo>
                <a:lnTo>
                  <a:pt x="723900" y="114300"/>
                </a:lnTo>
                <a:lnTo>
                  <a:pt x="1165860" y="556260"/>
                </a:lnTo>
                <a:lnTo>
                  <a:pt x="1013460" y="556260"/>
                </a:lnTo>
                <a:lnTo>
                  <a:pt x="1013460" y="960120"/>
                </a:lnTo>
                <a:lnTo>
                  <a:pt x="0" y="960120"/>
                </a:lnTo>
                <a:lnTo>
                  <a:pt x="0" y="0"/>
                </a:lnTo>
                <a:lnTo>
                  <a:pt x="1417320" y="0"/>
                </a:lnTo>
                <a:lnTo>
                  <a:pt x="1417320" y="1074420"/>
                </a:lnTo>
                <a:lnTo>
                  <a:pt x="2109415" y="1074420"/>
                </a:lnTo>
                <a:lnTo>
                  <a:pt x="2125540" y="4766844"/>
                </a:lnTo>
              </a:path>
            </a:pathLst>
          </a:custGeom>
          <a:ln w="38100">
            <a:solidFill>
              <a:schemeClr val="tx2">
                <a:lumMod val="40000"/>
                <a:lumOff val="60000"/>
              </a:schemeClr>
            </a:solidFill>
          </a:ln>
          <a:effectLst>
            <a:outerShdw blurRad="25400" dist="127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dirty="0">
              <a:solidFill>
                <a:srgbClr val="FF0000"/>
              </a:solidFill>
            </a:endParaRPr>
          </a:p>
        </p:txBody>
      </p:sp>
      <p:sp>
        <p:nvSpPr>
          <p:cNvPr id="43" name="Google Shape;699;p47">
            <a:extLst>
              <a:ext uri="{FF2B5EF4-FFF2-40B4-BE49-F238E27FC236}">
                <a16:creationId xmlns:a16="http://schemas.microsoft.com/office/drawing/2014/main" id="{86B299D3-CF4D-4CB3-AB1B-29C775BE570F}"/>
              </a:ext>
            </a:extLst>
          </p:cNvPr>
          <p:cNvSpPr/>
          <p:nvPr/>
        </p:nvSpPr>
        <p:spPr>
          <a:xfrm>
            <a:off x="4193504" y="5058544"/>
            <a:ext cx="673500" cy="673500"/>
          </a:xfrm>
          <a:prstGeom prst="ellipse">
            <a:avLst/>
          </a:prstGeom>
          <a:solidFill>
            <a:schemeClr val="tx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 name="Google Shape;700;p47">
            <a:extLst>
              <a:ext uri="{FF2B5EF4-FFF2-40B4-BE49-F238E27FC236}">
                <a16:creationId xmlns:a16="http://schemas.microsoft.com/office/drawing/2014/main" id="{9325F054-4BCC-4EB4-A59E-C452FA2A3A26}"/>
              </a:ext>
            </a:extLst>
          </p:cNvPr>
          <p:cNvSpPr/>
          <p:nvPr/>
        </p:nvSpPr>
        <p:spPr>
          <a:xfrm>
            <a:off x="4193504" y="3244938"/>
            <a:ext cx="673500" cy="673500"/>
          </a:xfrm>
          <a:prstGeom prst="ellipse">
            <a:avLst/>
          </a:prstGeom>
          <a:solidFill>
            <a:schemeClr val="tx2">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 name="Google Shape;701;p47">
            <a:extLst>
              <a:ext uri="{FF2B5EF4-FFF2-40B4-BE49-F238E27FC236}">
                <a16:creationId xmlns:a16="http://schemas.microsoft.com/office/drawing/2014/main" id="{278815A3-C29A-4BBC-8717-D0939922A680}"/>
              </a:ext>
            </a:extLst>
          </p:cNvPr>
          <p:cNvSpPr/>
          <p:nvPr/>
        </p:nvSpPr>
        <p:spPr>
          <a:xfrm>
            <a:off x="4193504" y="1741793"/>
            <a:ext cx="673500" cy="673500"/>
          </a:xfrm>
          <a:prstGeom prst="ellipse">
            <a:avLst/>
          </a:prstGeom>
          <a:solidFill>
            <a:schemeClr val="tx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46" name="Google Shape;709;p47">
            <a:extLst>
              <a:ext uri="{FF2B5EF4-FFF2-40B4-BE49-F238E27FC236}">
                <a16:creationId xmlns:a16="http://schemas.microsoft.com/office/drawing/2014/main" id="{C8564CC4-3235-414F-AFC5-F082EF81F922}"/>
              </a:ext>
            </a:extLst>
          </p:cNvPr>
          <p:cNvCxnSpPr>
            <a:stCxn id="45" idx="6"/>
          </p:cNvCxnSpPr>
          <p:nvPr/>
        </p:nvCxnSpPr>
        <p:spPr>
          <a:xfrm>
            <a:off x="4867004" y="2078543"/>
            <a:ext cx="783900" cy="0"/>
          </a:xfrm>
          <a:prstGeom prst="straightConnector1">
            <a:avLst/>
          </a:prstGeom>
          <a:noFill/>
          <a:ln w="19050" cap="flat" cmpd="sng">
            <a:solidFill>
              <a:srgbClr val="97ADB2"/>
            </a:solidFill>
            <a:prstDash val="solid"/>
            <a:round/>
            <a:headEnd type="none" w="med" len="med"/>
            <a:tailEnd type="diamond" w="med" len="med"/>
          </a:ln>
        </p:spPr>
      </p:cxnSp>
      <p:cxnSp>
        <p:nvCxnSpPr>
          <p:cNvPr id="47" name="Google Shape;710;p47">
            <a:extLst>
              <a:ext uri="{FF2B5EF4-FFF2-40B4-BE49-F238E27FC236}">
                <a16:creationId xmlns:a16="http://schemas.microsoft.com/office/drawing/2014/main" id="{6FB2012B-F3C2-40E9-A577-A1D402B43FBA}"/>
              </a:ext>
            </a:extLst>
          </p:cNvPr>
          <p:cNvCxnSpPr>
            <a:stCxn id="44" idx="6"/>
          </p:cNvCxnSpPr>
          <p:nvPr/>
        </p:nvCxnSpPr>
        <p:spPr>
          <a:xfrm>
            <a:off x="4867004" y="3581688"/>
            <a:ext cx="783900" cy="5100"/>
          </a:xfrm>
          <a:prstGeom prst="straightConnector1">
            <a:avLst/>
          </a:prstGeom>
          <a:noFill/>
          <a:ln w="19050" cap="flat" cmpd="sng">
            <a:solidFill>
              <a:srgbClr val="2E707B"/>
            </a:solidFill>
            <a:prstDash val="solid"/>
            <a:round/>
            <a:headEnd type="none" w="med" len="med"/>
            <a:tailEnd type="diamond" w="med" len="med"/>
          </a:ln>
        </p:spPr>
      </p:cxnSp>
      <p:cxnSp>
        <p:nvCxnSpPr>
          <p:cNvPr id="48" name="Google Shape;711;p47">
            <a:extLst>
              <a:ext uri="{FF2B5EF4-FFF2-40B4-BE49-F238E27FC236}">
                <a16:creationId xmlns:a16="http://schemas.microsoft.com/office/drawing/2014/main" id="{FA12436A-EE52-4353-AAF1-4041AD699DA1}"/>
              </a:ext>
            </a:extLst>
          </p:cNvPr>
          <p:cNvCxnSpPr>
            <a:stCxn id="43" idx="6"/>
          </p:cNvCxnSpPr>
          <p:nvPr/>
        </p:nvCxnSpPr>
        <p:spPr>
          <a:xfrm rot="10800000" flipH="1">
            <a:off x="4867004" y="5384194"/>
            <a:ext cx="783900" cy="11100"/>
          </a:xfrm>
          <a:prstGeom prst="straightConnector1">
            <a:avLst/>
          </a:prstGeom>
          <a:noFill/>
          <a:ln w="19050" cap="flat" cmpd="sng">
            <a:solidFill>
              <a:srgbClr val="374957"/>
            </a:solidFill>
            <a:prstDash val="solid"/>
            <a:round/>
            <a:headEnd type="none" w="med" len="med"/>
            <a:tailEnd type="diamond" w="med" len="med"/>
          </a:ln>
        </p:spPr>
      </p:cxnSp>
      <p:sp>
        <p:nvSpPr>
          <p:cNvPr id="11" name="CuadroTexto 10">
            <a:extLst>
              <a:ext uri="{FF2B5EF4-FFF2-40B4-BE49-F238E27FC236}">
                <a16:creationId xmlns:a16="http://schemas.microsoft.com/office/drawing/2014/main" id="{A4D94D1D-4ECD-4C59-B86B-8C202F70255D}"/>
              </a:ext>
            </a:extLst>
          </p:cNvPr>
          <p:cNvSpPr txBox="1"/>
          <p:nvPr/>
        </p:nvSpPr>
        <p:spPr>
          <a:xfrm>
            <a:off x="5650904" y="1933971"/>
            <a:ext cx="6042992" cy="1200329"/>
          </a:xfrm>
          <a:prstGeom prst="rect">
            <a:avLst/>
          </a:prstGeom>
          <a:noFill/>
        </p:spPr>
        <p:txBody>
          <a:bodyPr wrap="square" rtlCol="0">
            <a:spAutoFit/>
          </a:bodyPr>
          <a:lstStyle/>
          <a:p>
            <a:r>
              <a:rPr lang="es-ES" b="1" cap="all" dirty="0">
                <a:solidFill>
                  <a:srgbClr val="000066"/>
                </a:solidFill>
                <a:latin typeface="+mj-lt"/>
              </a:rPr>
              <a:t>RESPONSABILIDAD</a:t>
            </a:r>
          </a:p>
          <a:p>
            <a:r>
              <a:rPr lang="es-ES" dirty="0"/>
              <a:t>A cargo del presidente de SAE, estructurador, vicepresidencias, gerencias y funcionarios inmersos en la puesta en marcha del proceso.</a:t>
            </a:r>
            <a:endParaRPr lang="es-CO" dirty="0"/>
          </a:p>
        </p:txBody>
      </p:sp>
      <p:sp>
        <p:nvSpPr>
          <p:cNvPr id="49" name="CuadroTexto 48">
            <a:extLst>
              <a:ext uri="{FF2B5EF4-FFF2-40B4-BE49-F238E27FC236}">
                <a16:creationId xmlns:a16="http://schemas.microsoft.com/office/drawing/2014/main" id="{8A479910-53F1-4C3A-B742-42A9B73B3BC9}"/>
              </a:ext>
            </a:extLst>
          </p:cNvPr>
          <p:cNvSpPr txBox="1"/>
          <p:nvPr/>
        </p:nvSpPr>
        <p:spPr>
          <a:xfrm>
            <a:off x="5650904" y="3405733"/>
            <a:ext cx="6042992" cy="1477328"/>
          </a:xfrm>
          <a:prstGeom prst="rect">
            <a:avLst/>
          </a:prstGeom>
          <a:noFill/>
        </p:spPr>
        <p:txBody>
          <a:bodyPr wrap="square" rtlCol="0">
            <a:spAutoFit/>
          </a:bodyPr>
          <a:lstStyle/>
          <a:p>
            <a:pPr algn="just"/>
            <a:r>
              <a:rPr lang="es-ES" b="1" cap="all" dirty="0">
                <a:solidFill>
                  <a:srgbClr val="000066"/>
                </a:solidFill>
                <a:latin typeface="+mj-lt"/>
              </a:rPr>
              <a:t>Portafolio de bienes </a:t>
            </a:r>
          </a:p>
          <a:p>
            <a:pPr marL="285750" indent="-285750" algn="just">
              <a:buFont typeface="Arial" panose="020B0604020202020204" pitchFamily="34" charset="0"/>
              <a:buChar char="•"/>
            </a:pPr>
            <a:r>
              <a:rPr lang="es-ES" dirty="0"/>
              <a:t>Inmuebles con fallo de extinción de dominio en firme y aquellos en proceso que cuenten con autorización de E.T.</a:t>
            </a:r>
          </a:p>
          <a:p>
            <a:pPr marL="285750" indent="-285750" algn="just">
              <a:buFont typeface="Arial" panose="020B0604020202020204" pitchFamily="34" charset="0"/>
              <a:buChar char="•"/>
            </a:pPr>
            <a:r>
              <a:rPr lang="es-ES" dirty="0"/>
              <a:t>Cuentan con viabilidad juridica, administrativa y técnica.</a:t>
            </a:r>
          </a:p>
          <a:p>
            <a:pPr marL="285750" indent="-285750" algn="just">
              <a:buFont typeface="Arial" panose="020B0604020202020204" pitchFamily="34" charset="0"/>
              <a:buChar char="•"/>
            </a:pPr>
            <a:r>
              <a:rPr lang="es-ES" dirty="0"/>
              <a:t>Aprobados en Comité de Negocios Nivel Central.</a:t>
            </a:r>
            <a:endParaRPr lang="es-CO" dirty="0"/>
          </a:p>
        </p:txBody>
      </p:sp>
      <p:sp>
        <p:nvSpPr>
          <p:cNvPr id="50" name="CuadroTexto 49">
            <a:extLst>
              <a:ext uri="{FF2B5EF4-FFF2-40B4-BE49-F238E27FC236}">
                <a16:creationId xmlns:a16="http://schemas.microsoft.com/office/drawing/2014/main" id="{DA3F9F46-5D93-4319-9BA3-C4FD360A0F7C}"/>
              </a:ext>
            </a:extLst>
          </p:cNvPr>
          <p:cNvSpPr txBox="1"/>
          <p:nvPr/>
        </p:nvSpPr>
        <p:spPr>
          <a:xfrm>
            <a:off x="5638142" y="5154495"/>
            <a:ext cx="6042992" cy="1200329"/>
          </a:xfrm>
          <a:prstGeom prst="rect">
            <a:avLst/>
          </a:prstGeom>
          <a:noFill/>
        </p:spPr>
        <p:txBody>
          <a:bodyPr wrap="square" rtlCol="0">
            <a:spAutoFit/>
          </a:bodyPr>
          <a:lstStyle/>
          <a:p>
            <a:pPr algn="just"/>
            <a:r>
              <a:rPr lang="es-ES" b="1" cap="all" dirty="0">
                <a:solidFill>
                  <a:srgbClr val="000066"/>
                </a:solidFill>
                <a:latin typeface="+mj-lt"/>
              </a:rPr>
              <a:t>Garantías para terceros</a:t>
            </a:r>
          </a:p>
          <a:p>
            <a:pPr algn="just"/>
            <a:r>
              <a:rPr lang="es-ES" dirty="0"/>
              <a:t>La norma establece que en caso de orden de devolución el administrador del FRISCO debe entregar el valor comercial del inmueble.</a:t>
            </a:r>
            <a:endParaRPr lang="es-ES" b="1" cap="all" dirty="0">
              <a:solidFill>
                <a:srgbClr val="000066"/>
              </a:solidFill>
              <a:latin typeface="+mj-lt"/>
            </a:endParaRPr>
          </a:p>
        </p:txBody>
      </p:sp>
      <p:grpSp>
        <p:nvGrpSpPr>
          <p:cNvPr id="52" name="Google Shape;4819;p60">
            <a:extLst>
              <a:ext uri="{FF2B5EF4-FFF2-40B4-BE49-F238E27FC236}">
                <a16:creationId xmlns:a16="http://schemas.microsoft.com/office/drawing/2014/main" id="{6D0497DA-786E-4A02-B45A-33BDF5588D92}"/>
              </a:ext>
            </a:extLst>
          </p:cNvPr>
          <p:cNvGrpSpPr/>
          <p:nvPr/>
        </p:nvGrpSpPr>
        <p:grpSpPr>
          <a:xfrm>
            <a:off x="4350355" y="1913136"/>
            <a:ext cx="348568" cy="349009"/>
            <a:chOff x="-61784125" y="1931250"/>
            <a:chExt cx="316650" cy="317050"/>
          </a:xfrm>
        </p:grpSpPr>
        <p:sp>
          <p:nvSpPr>
            <p:cNvPr id="53" name="Google Shape;4820;p60">
              <a:extLst>
                <a:ext uri="{FF2B5EF4-FFF2-40B4-BE49-F238E27FC236}">
                  <a16:creationId xmlns:a16="http://schemas.microsoft.com/office/drawing/2014/main" id="{45A6769A-A8BE-44BF-BD67-2662B4BE109C}"/>
                </a:ext>
              </a:extLst>
            </p:cNvPr>
            <p:cNvSpPr/>
            <p:nvPr/>
          </p:nvSpPr>
          <p:spPr>
            <a:xfrm>
              <a:off x="-61688025" y="1931250"/>
              <a:ext cx="124450" cy="134300"/>
            </a:xfrm>
            <a:custGeom>
              <a:avLst/>
              <a:gdLst/>
              <a:ahLst/>
              <a:cxnLst/>
              <a:rect l="l" t="t" r="r" b="b"/>
              <a:pathLst>
                <a:path w="4978" h="5372" extrusionOk="0">
                  <a:moveTo>
                    <a:pt x="2497" y="845"/>
                  </a:moveTo>
                  <a:cubicBezTo>
                    <a:pt x="2709" y="845"/>
                    <a:pt x="2922" y="922"/>
                    <a:pt x="3088" y="1087"/>
                  </a:cubicBezTo>
                  <a:cubicBezTo>
                    <a:pt x="3277" y="1276"/>
                    <a:pt x="3340" y="1591"/>
                    <a:pt x="3277" y="1906"/>
                  </a:cubicBezTo>
                  <a:cubicBezTo>
                    <a:pt x="3182" y="2190"/>
                    <a:pt x="2993" y="2410"/>
                    <a:pt x="2709" y="2442"/>
                  </a:cubicBezTo>
                  <a:cubicBezTo>
                    <a:pt x="2625" y="2467"/>
                    <a:pt x="2545" y="2479"/>
                    <a:pt x="2469" y="2479"/>
                  </a:cubicBezTo>
                  <a:cubicBezTo>
                    <a:pt x="2259" y="2479"/>
                    <a:pt x="2075" y="2391"/>
                    <a:pt x="1890" y="2253"/>
                  </a:cubicBezTo>
                  <a:cubicBezTo>
                    <a:pt x="1701" y="2032"/>
                    <a:pt x="1607" y="1717"/>
                    <a:pt x="1701" y="1434"/>
                  </a:cubicBezTo>
                  <a:cubicBezTo>
                    <a:pt x="1800" y="1059"/>
                    <a:pt x="2145" y="845"/>
                    <a:pt x="2497" y="845"/>
                  </a:cubicBezTo>
                  <a:close/>
                  <a:moveTo>
                    <a:pt x="2520" y="3324"/>
                  </a:moveTo>
                  <a:cubicBezTo>
                    <a:pt x="3277" y="3324"/>
                    <a:pt x="3907" y="3828"/>
                    <a:pt x="4096" y="4553"/>
                  </a:cubicBezTo>
                  <a:lnTo>
                    <a:pt x="914" y="4553"/>
                  </a:lnTo>
                  <a:cubicBezTo>
                    <a:pt x="1103" y="3828"/>
                    <a:pt x="1733" y="3324"/>
                    <a:pt x="2520" y="3324"/>
                  </a:cubicBezTo>
                  <a:close/>
                  <a:moveTo>
                    <a:pt x="2510" y="1"/>
                  </a:moveTo>
                  <a:cubicBezTo>
                    <a:pt x="1805" y="1"/>
                    <a:pt x="1113" y="455"/>
                    <a:pt x="914" y="1213"/>
                  </a:cubicBezTo>
                  <a:cubicBezTo>
                    <a:pt x="756" y="1780"/>
                    <a:pt x="914" y="2347"/>
                    <a:pt x="1292" y="2789"/>
                  </a:cubicBezTo>
                  <a:cubicBezTo>
                    <a:pt x="567" y="3198"/>
                    <a:pt x="0" y="3986"/>
                    <a:pt x="0" y="4931"/>
                  </a:cubicBezTo>
                  <a:cubicBezTo>
                    <a:pt x="0" y="5183"/>
                    <a:pt x="189" y="5372"/>
                    <a:pt x="441" y="5372"/>
                  </a:cubicBezTo>
                  <a:lnTo>
                    <a:pt x="4568" y="5372"/>
                  </a:lnTo>
                  <a:cubicBezTo>
                    <a:pt x="4820" y="5372"/>
                    <a:pt x="4978" y="5183"/>
                    <a:pt x="4978" y="4931"/>
                  </a:cubicBezTo>
                  <a:cubicBezTo>
                    <a:pt x="4978" y="3986"/>
                    <a:pt x="4442" y="3198"/>
                    <a:pt x="3718" y="2789"/>
                  </a:cubicBezTo>
                  <a:cubicBezTo>
                    <a:pt x="3907" y="2568"/>
                    <a:pt x="4033" y="2347"/>
                    <a:pt x="4096" y="2064"/>
                  </a:cubicBezTo>
                  <a:cubicBezTo>
                    <a:pt x="4253" y="1528"/>
                    <a:pt x="4096" y="930"/>
                    <a:pt x="3655" y="489"/>
                  </a:cubicBezTo>
                  <a:cubicBezTo>
                    <a:pt x="3331" y="153"/>
                    <a:pt x="2918" y="1"/>
                    <a:pt x="2510"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821;p60">
              <a:extLst>
                <a:ext uri="{FF2B5EF4-FFF2-40B4-BE49-F238E27FC236}">
                  <a16:creationId xmlns:a16="http://schemas.microsoft.com/office/drawing/2014/main" id="{6B482595-1AE4-4E87-8AF2-9972FB01A6D4}"/>
                </a:ext>
              </a:extLst>
            </p:cNvPr>
            <p:cNvSpPr/>
            <p:nvPr/>
          </p:nvSpPr>
          <p:spPr>
            <a:xfrm>
              <a:off x="-61784125" y="2113325"/>
              <a:ext cx="124450" cy="134975"/>
            </a:xfrm>
            <a:custGeom>
              <a:avLst/>
              <a:gdLst/>
              <a:ahLst/>
              <a:cxnLst/>
              <a:rect l="l" t="t" r="r" b="b"/>
              <a:pathLst>
                <a:path w="4978" h="5399"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7" y="2491"/>
                  </a:cubicBezTo>
                  <a:cubicBezTo>
                    <a:pt x="2261" y="2491"/>
                    <a:pt x="2058" y="2415"/>
                    <a:pt x="1891" y="2248"/>
                  </a:cubicBezTo>
                  <a:cubicBezTo>
                    <a:pt x="1670" y="2059"/>
                    <a:pt x="1607" y="1743"/>
                    <a:pt x="1670" y="1428"/>
                  </a:cubicBezTo>
                  <a:cubicBezTo>
                    <a:pt x="1770" y="1068"/>
                    <a:pt x="2124" y="848"/>
                    <a:pt x="2482" y="848"/>
                  </a:cubicBezTo>
                  <a:close/>
                  <a:moveTo>
                    <a:pt x="2458" y="3319"/>
                  </a:moveTo>
                  <a:cubicBezTo>
                    <a:pt x="3245" y="3319"/>
                    <a:pt x="3907" y="3854"/>
                    <a:pt x="4096" y="4547"/>
                  </a:cubicBezTo>
                  <a:lnTo>
                    <a:pt x="883" y="4547"/>
                  </a:lnTo>
                  <a:cubicBezTo>
                    <a:pt x="1040" y="3886"/>
                    <a:pt x="1733" y="3319"/>
                    <a:pt x="2458" y="3319"/>
                  </a:cubicBezTo>
                  <a:close/>
                  <a:moveTo>
                    <a:pt x="2509" y="1"/>
                  </a:moveTo>
                  <a:cubicBezTo>
                    <a:pt x="1812" y="1"/>
                    <a:pt x="1143" y="437"/>
                    <a:pt x="946" y="1208"/>
                  </a:cubicBezTo>
                  <a:cubicBezTo>
                    <a:pt x="788" y="1806"/>
                    <a:pt x="946" y="2342"/>
                    <a:pt x="1324" y="2783"/>
                  </a:cubicBezTo>
                  <a:cubicBezTo>
                    <a:pt x="568" y="3224"/>
                    <a:pt x="32" y="4012"/>
                    <a:pt x="32" y="4957"/>
                  </a:cubicBezTo>
                  <a:cubicBezTo>
                    <a:pt x="0" y="5209"/>
                    <a:pt x="189" y="5398"/>
                    <a:pt x="410" y="5398"/>
                  </a:cubicBezTo>
                  <a:lnTo>
                    <a:pt x="4569" y="5398"/>
                  </a:lnTo>
                  <a:cubicBezTo>
                    <a:pt x="4789" y="5398"/>
                    <a:pt x="4978" y="5209"/>
                    <a:pt x="4978" y="4988"/>
                  </a:cubicBezTo>
                  <a:cubicBezTo>
                    <a:pt x="4978" y="4043"/>
                    <a:pt x="4474" y="3256"/>
                    <a:pt x="3718" y="2815"/>
                  </a:cubicBezTo>
                  <a:cubicBezTo>
                    <a:pt x="3939" y="2626"/>
                    <a:pt x="4033" y="2374"/>
                    <a:pt x="4128" y="2090"/>
                  </a:cubicBezTo>
                  <a:cubicBezTo>
                    <a:pt x="4285" y="1523"/>
                    <a:pt x="4128" y="924"/>
                    <a:pt x="3687" y="483"/>
                  </a:cubicBezTo>
                  <a:cubicBezTo>
                    <a:pt x="3346" y="155"/>
                    <a:pt x="2923" y="1"/>
                    <a:pt x="2509"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822;p60">
              <a:extLst>
                <a:ext uri="{FF2B5EF4-FFF2-40B4-BE49-F238E27FC236}">
                  <a16:creationId xmlns:a16="http://schemas.microsoft.com/office/drawing/2014/main" id="{2D60EA19-A3DD-4855-B60A-11EC998BB09F}"/>
                </a:ext>
              </a:extLst>
            </p:cNvPr>
            <p:cNvSpPr/>
            <p:nvPr/>
          </p:nvSpPr>
          <p:spPr>
            <a:xfrm>
              <a:off x="-61591150" y="2113325"/>
              <a:ext cx="123675" cy="134175"/>
            </a:xfrm>
            <a:custGeom>
              <a:avLst/>
              <a:gdLst/>
              <a:ahLst/>
              <a:cxnLst/>
              <a:rect l="l" t="t" r="r" b="b"/>
              <a:pathLst>
                <a:path w="4947" h="5367" extrusionOk="0">
                  <a:moveTo>
                    <a:pt x="2482" y="848"/>
                  </a:moveTo>
                  <a:cubicBezTo>
                    <a:pt x="2688" y="848"/>
                    <a:pt x="2895" y="921"/>
                    <a:pt x="3056" y="1082"/>
                  </a:cubicBezTo>
                  <a:cubicBezTo>
                    <a:pt x="3245" y="1271"/>
                    <a:pt x="3340" y="1586"/>
                    <a:pt x="3245" y="1901"/>
                  </a:cubicBezTo>
                  <a:cubicBezTo>
                    <a:pt x="3182" y="2185"/>
                    <a:pt x="2993" y="2437"/>
                    <a:pt x="2710" y="2468"/>
                  </a:cubicBezTo>
                  <a:cubicBezTo>
                    <a:pt x="2633" y="2483"/>
                    <a:pt x="2559" y="2491"/>
                    <a:pt x="2486" y="2491"/>
                  </a:cubicBezTo>
                  <a:cubicBezTo>
                    <a:pt x="2261" y="2491"/>
                    <a:pt x="2057" y="2415"/>
                    <a:pt x="1890" y="2248"/>
                  </a:cubicBezTo>
                  <a:cubicBezTo>
                    <a:pt x="1670" y="2059"/>
                    <a:pt x="1607" y="1743"/>
                    <a:pt x="1670" y="1428"/>
                  </a:cubicBezTo>
                  <a:cubicBezTo>
                    <a:pt x="1770" y="1068"/>
                    <a:pt x="2124" y="848"/>
                    <a:pt x="2482" y="848"/>
                  </a:cubicBezTo>
                  <a:close/>
                  <a:moveTo>
                    <a:pt x="2521" y="3382"/>
                  </a:moveTo>
                  <a:cubicBezTo>
                    <a:pt x="3308" y="3382"/>
                    <a:pt x="3938" y="3886"/>
                    <a:pt x="4127" y="4579"/>
                  </a:cubicBezTo>
                  <a:lnTo>
                    <a:pt x="882" y="4579"/>
                  </a:lnTo>
                  <a:cubicBezTo>
                    <a:pt x="1103" y="3886"/>
                    <a:pt x="1733" y="3382"/>
                    <a:pt x="2521" y="3382"/>
                  </a:cubicBezTo>
                  <a:close/>
                  <a:moveTo>
                    <a:pt x="2467" y="1"/>
                  </a:moveTo>
                  <a:cubicBezTo>
                    <a:pt x="1761" y="1"/>
                    <a:pt x="1080" y="437"/>
                    <a:pt x="882" y="1208"/>
                  </a:cubicBezTo>
                  <a:cubicBezTo>
                    <a:pt x="725" y="1806"/>
                    <a:pt x="882" y="2342"/>
                    <a:pt x="1292" y="2783"/>
                  </a:cubicBezTo>
                  <a:cubicBezTo>
                    <a:pt x="536" y="3224"/>
                    <a:pt x="0" y="4012"/>
                    <a:pt x="0" y="4957"/>
                  </a:cubicBezTo>
                  <a:cubicBezTo>
                    <a:pt x="0" y="5178"/>
                    <a:pt x="189" y="5367"/>
                    <a:pt x="378" y="5367"/>
                  </a:cubicBezTo>
                  <a:lnTo>
                    <a:pt x="4505" y="5367"/>
                  </a:lnTo>
                  <a:cubicBezTo>
                    <a:pt x="4757" y="5367"/>
                    <a:pt x="4946" y="5178"/>
                    <a:pt x="4946" y="4957"/>
                  </a:cubicBezTo>
                  <a:cubicBezTo>
                    <a:pt x="4946" y="4075"/>
                    <a:pt x="4442" y="3256"/>
                    <a:pt x="3686" y="2815"/>
                  </a:cubicBezTo>
                  <a:cubicBezTo>
                    <a:pt x="3875" y="2626"/>
                    <a:pt x="4001" y="2374"/>
                    <a:pt x="4096" y="2090"/>
                  </a:cubicBezTo>
                  <a:cubicBezTo>
                    <a:pt x="4253" y="1523"/>
                    <a:pt x="4096" y="924"/>
                    <a:pt x="3655" y="483"/>
                  </a:cubicBezTo>
                  <a:cubicBezTo>
                    <a:pt x="3314" y="155"/>
                    <a:pt x="2887" y="1"/>
                    <a:pt x="2467"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823;p60">
              <a:extLst>
                <a:ext uri="{FF2B5EF4-FFF2-40B4-BE49-F238E27FC236}">
                  <a16:creationId xmlns:a16="http://schemas.microsoft.com/office/drawing/2014/main" id="{780262C7-7FC2-4D02-81D5-C2A3C439483A}"/>
                </a:ext>
              </a:extLst>
            </p:cNvPr>
            <p:cNvSpPr/>
            <p:nvPr/>
          </p:nvSpPr>
          <p:spPr>
            <a:xfrm>
              <a:off x="-61677800" y="2072225"/>
              <a:ext cx="106350" cy="62450"/>
            </a:xfrm>
            <a:custGeom>
              <a:avLst/>
              <a:gdLst/>
              <a:ahLst/>
              <a:cxnLst/>
              <a:rect l="l" t="t" r="r" b="b"/>
              <a:pathLst>
                <a:path w="4254" h="2498" extrusionOk="0">
                  <a:moveTo>
                    <a:pt x="2096" y="1"/>
                  </a:moveTo>
                  <a:cubicBezTo>
                    <a:pt x="1985" y="1"/>
                    <a:pt x="1875" y="48"/>
                    <a:pt x="1796" y="142"/>
                  </a:cubicBezTo>
                  <a:lnTo>
                    <a:pt x="158" y="1781"/>
                  </a:lnTo>
                  <a:cubicBezTo>
                    <a:pt x="1" y="1938"/>
                    <a:pt x="1" y="2222"/>
                    <a:pt x="158" y="2379"/>
                  </a:cubicBezTo>
                  <a:cubicBezTo>
                    <a:pt x="237" y="2458"/>
                    <a:pt x="339" y="2497"/>
                    <a:pt x="442" y="2497"/>
                  </a:cubicBezTo>
                  <a:cubicBezTo>
                    <a:pt x="544" y="2497"/>
                    <a:pt x="646" y="2458"/>
                    <a:pt x="725" y="2379"/>
                  </a:cubicBezTo>
                  <a:lnTo>
                    <a:pt x="2111" y="993"/>
                  </a:lnTo>
                  <a:lnTo>
                    <a:pt x="3498" y="2379"/>
                  </a:lnTo>
                  <a:cubicBezTo>
                    <a:pt x="3576" y="2458"/>
                    <a:pt x="3687" y="2497"/>
                    <a:pt x="3797" y="2497"/>
                  </a:cubicBezTo>
                  <a:cubicBezTo>
                    <a:pt x="3907" y="2497"/>
                    <a:pt x="4017" y="2458"/>
                    <a:pt x="4096" y="2379"/>
                  </a:cubicBezTo>
                  <a:cubicBezTo>
                    <a:pt x="4254" y="2222"/>
                    <a:pt x="4254" y="1938"/>
                    <a:pt x="4096" y="1781"/>
                  </a:cubicBezTo>
                  <a:lnTo>
                    <a:pt x="2395" y="142"/>
                  </a:lnTo>
                  <a:cubicBezTo>
                    <a:pt x="2316" y="48"/>
                    <a:pt x="2206" y="1"/>
                    <a:pt x="2096" y="1"/>
                  </a:cubicBezTo>
                  <a:close/>
                </a:path>
              </a:pathLst>
            </a:custGeom>
            <a:solidFill>
              <a:srgbClr val="5F7D95"/>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 name="Google Shape;8350;p68">
            <a:extLst>
              <a:ext uri="{FF2B5EF4-FFF2-40B4-BE49-F238E27FC236}">
                <a16:creationId xmlns:a16="http://schemas.microsoft.com/office/drawing/2014/main" id="{70A98D21-64E7-460E-B309-FB07EF95E1F3}"/>
              </a:ext>
            </a:extLst>
          </p:cNvPr>
          <p:cNvGrpSpPr/>
          <p:nvPr/>
        </p:nvGrpSpPr>
        <p:grpSpPr>
          <a:xfrm>
            <a:off x="4390245" y="5230496"/>
            <a:ext cx="289720" cy="329595"/>
            <a:chOff x="-919700" y="2420750"/>
            <a:chExt cx="257575" cy="293025"/>
          </a:xfrm>
          <a:solidFill>
            <a:schemeClr val="bg1"/>
          </a:solidFill>
        </p:grpSpPr>
        <p:sp>
          <p:nvSpPr>
            <p:cNvPr id="69" name="Google Shape;8351;p68">
              <a:extLst>
                <a:ext uri="{FF2B5EF4-FFF2-40B4-BE49-F238E27FC236}">
                  <a16:creationId xmlns:a16="http://schemas.microsoft.com/office/drawing/2014/main" id="{DB304989-3AC2-47D9-AE7A-F50BE474F811}"/>
                </a:ext>
              </a:extLst>
            </p:cNvPr>
            <p:cNvSpPr/>
            <p:nvPr/>
          </p:nvSpPr>
          <p:spPr>
            <a:xfrm>
              <a:off x="-884250" y="2490850"/>
              <a:ext cx="84300" cy="51225"/>
            </a:xfrm>
            <a:custGeom>
              <a:avLst/>
              <a:gdLst/>
              <a:ahLst/>
              <a:cxnLst/>
              <a:rect l="l" t="t" r="r" b="b"/>
              <a:pathLst>
                <a:path w="3372" h="2049" extrusionOk="0">
                  <a:moveTo>
                    <a:pt x="977" y="631"/>
                  </a:moveTo>
                  <a:cubicBezTo>
                    <a:pt x="1166" y="631"/>
                    <a:pt x="1324" y="788"/>
                    <a:pt x="1324" y="977"/>
                  </a:cubicBezTo>
                  <a:cubicBezTo>
                    <a:pt x="1324" y="1198"/>
                    <a:pt x="1166" y="1355"/>
                    <a:pt x="977" y="1355"/>
                  </a:cubicBezTo>
                  <a:cubicBezTo>
                    <a:pt x="788" y="1355"/>
                    <a:pt x="631" y="1198"/>
                    <a:pt x="631" y="977"/>
                  </a:cubicBezTo>
                  <a:cubicBezTo>
                    <a:pt x="631" y="788"/>
                    <a:pt x="788" y="631"/>
                    <a:pt x="977" y="631"/>
                  </a:cubicBezTo>
                  <a:close/>
                  <a:moveTo>
                    <a:pt x="2363" y="631"/>
                  </a:moveTo>
                  <a:cubicBezTo>
                    <a:pt x="2552" y="631"/>
                    <a:pt x="2710" y="788"/>
                    <a:pt x="2710" y="977"/>
                  </a:cubicBezTo>
                  <a:cubicBezTo>
                    <a:pt x="2710" y="1198"/>
                    <a:pt x="2552" y="1355"/>
                    <a:pt x="2363" y="1355"/>
                  </a:cubicBezTo>
                  <a:cubicBezTo>
                    <a:pt x="2174" y="1355"/>
                    <a:pt x="2017" y="1198"/>
                    <a:pt x="2017" y="977"/>
                  </a:cubicBezTo>
                  <a:cubicBezTo>
                    <a:pt x="2017" y="788"/>
                    <a:pt x="2174" y="631"/>
                    <a:pt x="2363" y="631"/>
                  </a:cubicBezTo>
                  <a:close/>
                  <a:moveTo>
                    <a:pt x="1009" y="1"/>
                  </a:moveTo>
                  <a:cubicBezTo>
                    <a:pt x="473" y="1"/>
                    <a:pt x="0" y="473"/>
                    <a:pt x="0" y="1040"/>
                  </a:cubicBezTo>
                  <a:cubicBezTo>
                    <a:pt x="0" y="1576"/>
                    <a:pt x="473" y="2048"/>
                    <a:pt x="1009" y="2048"/>
                  </a:cubicBezTo>
                  <a:cubicBezTo>
                    <a:pt x="1292" y="2048"/>
                    <a:pt x="1544" y="1922"/>
                    <a:pt x="1702" y="1765"/>
                  </a:cubicBezTo>
                  <a:cubicBezTo>
                    <a:pt x="1891" y="1922"/>
                    <a:pt x="2111" y="2048"/>
                    <a:pt x="2363" y="2048"/>
                  </a:cubicBezTo>
                  <a:cubicBezTo>
                    <a:pt x="2899" y="2048"/>
                    <a:pt x="3371" y="1576"/>
                    <a:pt x="3371" y="1040"/>
                  </a:cubicBezTo>
                  <a:cubicBezTo>
                    <a:pt x="3371" y="442"/>
                    <a:pt x="2899" y="1"/>
                    <a:pt x="2363" y="1"/>
                  </a:cubicBezTo>
                  <a:cubicBezTo>
                    <a:pt x="2080" y="1"/>
                    <a:pt x="1859" y="127"/>
                    <a:pt x="1702" y="284"/>
                  </a:cubicBezTo>
                  <a:cubicBezTo>
                    <a:pt x="1481" y="127"/>
                    <a:pt x="1261" y="1"/>
                    <a:pt x="10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8352;p68">
              <a:extLst>
                <a:ext uri="{FF2B5EF4-FFF2-40B4-BE49-F238E27FC236}">
                  <a16:creationId xmlns:a16="http://schemas.microsoft.com/office/drawing/2014/main" id="{78BC18DB-3A73-4A4D-9403-1578068C7388}"/>
                </a:ext>
              </a:extLst>
            </p:cNvPr>
            <p:cNvSpPr/>
            <p:nvPr/>
          </p:nvSpPr>
          <p:spPr>
            <a:xfrm>
              <a:off x="-919700" y="2420750"/>
              <a:ext cx="257575" cy="293025"/>
            </a:xfrm>
            <a:custGeom>
              <a:avLst/>
              <a:gdLst/>
              <a:ahLst/>
              <a:cxnLst/>
              <a:rect l="l" t="t" r="r" b="b"/>
              <a:pathLst>
                <a:path w="10303" h="11721" extrusionOk="0">
                  <a:moveTo>
                    <a:pt x="7152" y="694"/>
                  </a:moveTo>
                  <a:cubicBezTo>
                    <a:pt x="7373" y="694"/>
                    <a:pt x="7530" y="851"/>
                    <a:pt x="7530" y="1040"/>
                  </a:cubicBezTo>
                  <a:lnTo>
                    <a:pt x="7530" y="1418"/>
                  </a:lnTo>
                  <a:lnTo>
                    <a:pt x="662" y="1418"/>
                  </a:lnTo>
                  <a:lnTo>
                    <a:pt x="662" y="1040"/>
                  </a:lnTo>
                  <a:cubicBezTo>
                    <a:pt x="694" y="851"/>
                    <a:pt x="851" y="694"/>
                    <a:pt x="1009" y="694"/>
                  </a:cubicBezTo>
                  <a:close/>
                  <a:moveTo>
                    <a:pt x="7562" y="2111"/>
                  </a:moveTo>
                  <a:lnTo>
                    <a:pt x="7562" y="3403"/>
                  </a:lnTo>
                  <a:lnTo>
                    <a:pt x="7247" y="3088"/>
                  </a:lnTo>
                  <a:cubicBezTo>
                    <a:pt x="7042" y="2883"/>
                    <a:pt x="6784" y="2792"/>
                    <a:pt x="6528" y="2792"/>
                  </a:cubicBezTo>
                  <a:cubicBezTo>
                    <a:pt x="5999" y="2792"/>
                    <a:pt x="5483" y="3186"/>
                    <a:pt x="5483" y="3781"/>
                  </a:cubicBezTo>
                  <a:cubicBezTo>
                    <a:pt x="5483" y="4065"/>
                    <a:pt x="5577" y="4348"/>
                    <a:pt x="5798" y="4506"/>
                  </a:cubicBezTo>
                  <a:lnTo>
                    <a:pt x="6774" y="5482"/>
                  </a:lnTo>
                  <a:lnTo>
                    <a:pt x="1009" y="5482"/>
                  </a:lnTo>
                  <a:cubicBezTo>
                    <a:pt x="995" y="5485"/>
                    <a:pt x="982" y="5486"/>
                    <a:pt x="968" y="5486"/>
                  </a:cubicBezTo>
                  <a:cubicBezTo>
                    <a:pt x="825" y="5486"/>
                    <a:pt x="694" y="5340"/>
                    <a:pt x="694" y="5167"/>
                  </a:cubicBezTo>
                  <a:lnTo>
                    <a:pt x="694" y="2111"/>
                  </a:lnTo>
                  <a:close/>
                  <a:moveTo>
                    <a:pt x="8160" y="2584"/>
                  </a:moveTo>
                  <a:lnTo>
                    <a:pt x="9200" y="3624"/>
                  </a:lnTo>
                  <a:cubicBezTo>
                    <a:pt x="9421" y="3844"/>
                    <a:pt x="9515" y="4065"/>
                    <a:pt x="9515" y="4348"/>
                  </a:cubicBezTo>
                  <a:lnTo>
                    <a:pt x="9515" y="6900"/>
                  </a:lnTo>
                  <a:cubicBezTo>
                    <a:pt x="9515" y="7373"/>
                    <a:pt x="9358" y="7845"/>
                    <a:pt x="9043" y="8192"/>
                  </a:cubicBezTo>
                  <a:lnTo>
                    <a:pt x="5955" y="8192"/>
                  </a:lnTo>
                  <a:cubicBezTo>
                    <a:pt x="5640" y="7845"/>
                    <a:pt x="5483" y="7373"/>
                    <a:pt x="5483" y="6900"/>
                  </a:cubicBezTo>
                  <a:lnTo>
                    <a:pt x="5483" y="6144"/>
                  </a:lnTo>
                  <a:lnTo>
                    <a:pt x="6837" y="6144"/>
                  </a:lnTo>
                  <a:lnTo>
                    <a:pt x="6837" y="6207"/>
                  </a:lnTo>
                  <a:cubicBezTo>
                    <a:pt x="6837" y="6585"/>
                    <a:pt x="6900" y="6932"/>
                    <a:pt x="7089" y="7373"/>
                  </a:cubicBezTo>
                  <a:cubicBezTo>
                    <a:pt x="7135" y="7487"/>
                    <a:pt x="7263" y="7568"/>
                    <a:pt x="7403" y="7568"/>
                  </a:cubicBezTo>
                  <a:cubicBezTo>
                    <a:pt x="7455" y="7568"/>
                    <a:pt x="7510" y="7556"/>
                    <a:pt x="7562" y="7530"/>
                  </a:cubicBezTo>
                  <a:cubicBezTo>
                    <a:pt x="7719" y="7467"/>
                    <a:pt x="7782" y="7247"/>
                    <a:pt x="7719" y="7058"/>
                  </a:cubicBezTo>
                  <a:cubicBezTo>
                    <a:pt x="7593" y="6774"/>
                    <a:pt x="7530" y="6522"/>
                    <a:pt x="7530" y="6239"/>
                  </a:cubicBezTo>
                  <a:lnTo>
                    <a:pt x="7530" y="5451"/>
                  </a:lnTo>
                  <a:cubicBezTo>
                    <a:pt x="7530" y="5356"/>
                    <a:pt x="7467" y="5262"/>
                    <a:pt x="7404" y="5199"/>
                  </a:cubicBezTo>
                  <a:lnTo>
                    <a:pt x="6207" y="4033"/>
                  </a:lnTo>
                  <a:cubicBezTo>
                    <a:pt x="6018" y="3844"/>
                    <a:pt x="6144" y="3435"/>
                    <a:pt x="6459" y="3435"/>
                  </a:cubicBezTo>
                  <a:cubicBezTo>
                    <a:pt x="6522" y="3435"/>
                    <a:pt x="6648" y="3466"/>
                    <a:pt x="6680" y="3561"/>
                  </a:cubicBezTo>
                  <a:lnTo>
                    <a:pt x="8255" y="5136"/>
                  </a:lnTo>
                  <a:cubicBezTo>
                    <a:pt x="8318" y="5199"/>
                    <a:pt x="8413" y="5230"/>
                    <a:pt x="8503" y="5230"/>
                  </a:cubicBezTo>
                  <a:cubicBezTo>
                    <a:pt x="8594" y="5230"/>
                    <a:pt x="8680" y="5199"/>
                    <a:pt x="8728" y="5136"/>
                  </a:cubicBezTo>
                  <a:cubicBezTo>
                    <a:pt x="8854" y="5010"/>
                    <a:pt x="8854" y="4789"/>
                    <a:pt x="8728" y="4663"/>
                  </a:cubicBezTo>
                  <a:lnTo>
                    <a:pt x="8160" y="4065"/>
                  </a:lnTo>
                  <a:lnTo>
                    <a:pt x="8160" y="2584"/>
                  </a:lnTo>
                  <a:close/>
                  <a:moveTo>
                    <a:pt x="9295" y="8948"/>
                  </a:moveTo>
                  <a:cubicBezTo>
                    <a:pt x="9484" y="8948"/>
                    <a:pt x="9641" y="9105"/>
                    <a:pt x="9641" y="9295"/>
                  </a:cubicBezTo>
                  <a:lnTo>
                    <a:pt x="9641" y="10996"/>
                  </a:lnTo>
                  <a:lnTo>
                    <a:pt x="5514" y="10996"/>
                  </a:lnTo>
                  <a:lnTo>
                    <a:pt x="5514" y="9295"/>
                  </a:lnTo>
                  <a:cubicBezTo>
                    <a:pt x="5514" y="9105"/>
                    <a:pt x="5672" y="8948"/>
                    <a:pt x="5861" y="8948"/>
                  </a:cubicBezTo>
                  <a:close/>
                  <a:moveTo>
                    <a:pt x="1009" y="1"/>
                  </a:moveTo>
                  <a:cubicBezTo>
                    <a:pt x="473" y="1"/>
                    <a:pt x="1" y="473"/>
                    <a:pt x="1" y="1040"/>
                  </a:cubicBezTo>
                  <a:lnTo>
                    <a:pt x="1" y="5167"/>
                  </a:lnTo>
                  <a:cubicBezTo>
                    <a:pt x="1" y="5734"/>
                    <a:pt x="473" y="6207"/>
                    <a:pt x="1009" y="6207"/>
                  </a:cubicBezTo>
                  <a:lnTo>
                    <a:pt x="4789" y="6207"/>
                  </a:lnTo>
                  <a:lnTo>
                    <a:pt x="4789" y="6932"/>
                  </a:lnTo>
                  <a:cubicBezTo>
                    <a:pt x="4789" y="7499"/>
                    <a:pt x="4947" y="8003"/>
                    <a:pt x="5231" y="8444"/>
                  </a:cubicBezTo>
                  <a:cubicBezTo>
                    <a:pt x="4947" y="8633"/>
                    <a:pt x="4789" y="8948"/>
                    <a:pt x="4789" y="9295"/>
                  </a:cubicBezTo>
                  <a:lnTo>
                    <a:pt x="4789" y="11342"/>
                  </a:lnTo>
                  <a:cubicBezTo>
                    <a:pt x="4789" y="11563"/>
                    <a:pt x="4947" y="11720"/>
                    <a:pt x="5168" y="11720"/>
                  </a:cubicBezTo>
                  <a:lnTo>
                    <a:pt x="9956" y="11720"/>
                  </a:lnTo>
                  <a:cubicBezTo>
                    <a:pt x="10145" y="11720"/>
                    <a:pt x="10303" y="11563"/>
                    <a:pt x="10303" y="11342"/>
                  </a:cubicBezTo>
                  <a:lnTo>
                    <a:pt x="10303" y="9295"/>
                  </a:lnTo>
                  <a:cubicBezTo>
                    <a:pt x="10303" y="8948"/>
                    <a:pt x="10114" y="8633"/>
                    <a:pt x="9893" y="8444"/>
                  </a:cubicBezTo>
                  <a:cubicBezTo>
                    <a:pt x="10177" y="8003"/>
                    <a:pt x="10303" y="7499"/>
                    <a:pt x="10303" y="6932"/>
                  </a:cubicBezTo>
                  <a:lnTo>
                    <a:pt x="10303" y="4380"/>
                  </a:lnTo>
                  <a:lnTo>
                    <a:pt x="10271" y="4380"/>
                  </a:lnTo>
                  <a:cubicBezTo>
                    <a:pt x="10271" y="3907"/>
                    <a:pt x="10082" y="3466"/>
                    <a:pt x="9767" y="3151"/>
                  </a:cubicBezTo>
                  <a:lnTo>
                    <a:pt x="8224" y="1639"/>
                  </a:lnTo>
                  <a:lnTo>
                    <a:pt x="8224" y="1040"/>
                  </a:lnTo>
                  <a:cubicBezTo>
                    <a:pt x="8224" y="473"/>
                    <a:pt x="7751" y="1"/>
                    <a:pt x="7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353;p68">
              <a:extLst>
                <a:ext uri="{FF2B5EF4-FFF2-40B4-BE49-F238E27FC236}">
                  <a16:creationId xmlns:a16="http://schemas.microsoft.com/office/drawing/2014/main" id="{4BEEF08D-DAC7-42E8-9379-70B031336A71}"/>
                </a:ext>
              </a:extLst>
            </p:cNvPr>
            <p:cNvSpPr/>
            <p:nvPr/>
          </p:nvSpPr>
          <p:spPr>
            <a:xfrm>
              <a:off x="-766100" y="2660975"/>
              <a:ext cx="18125" cy="18150"/>
            </a:xfrm>
            <a:custGeom>
              <a:avLst/>
              <a:gdLst/>
              <a:ahLst/>
              <a:cxnLst/>
              <a:rect l="l" t="t" r="r" b="b"/>
              <a:pathLst>
                <a:path w="725" h="726" extrusionOk="0">
                  <a:moveTo>
                    <a:pt x="347" y="1"/>
                  </a:moveTo>
                  <a:cubicBezTo>
                    <a:pt x="158" y="1"/>
                    <a:pt x="0" y="158"/>
                    <a:pt x="0" y="379"/>
                  </a:cubicBezTo>
                  <a:cubicBezTo>
                    <a:pt x="0" y="568"/>
                    <a:pt x="158" y="725"/>
                    <a:pt x="347" y="725"/>
                  </a:cubicBezTo>
                  <a:cubicBezTo>
                    <a:pt x="536" y="725"/>
                    <a:pt x="725" y="568"/>
                    <a:pt x="725" y="379"/>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 name="Google Shape;4799;p60">
            <a:extLst>
              <a:ext uri="{FF2B5EF4-FFF2-40B4-BE49-F238E27FC236}">
                <a16:creationId xmlns:a16="http://schemas.microsoft.com/office/drawing/2014/main" id="{7D456ADA-BE7C-436E-8B95-1F042EAE5D19}"/>
              </a:ext>
            </a:extLst>
          </p:cNvPr>
          <p:cNvGrpSpPr/>
          <p:nvPr/>
        </p:nvGrpSpPr>
        <p:grpSpPr>
          <a:xfrm>
            <a:off x="4350355" y="3409093"/>
            <a:ext cx="347715" cy="351155"/>
            <a:chOff x="-59100700" y="1911950"/>
            <a:chExt cx="315875" cy="319000"/>
          </a:xfrm>
          <a:solidFill>
            <a:schemeClr val="bg1"/>
          </a:solidFill>
        </p:grpSpPr>
        <p:sp>
          <p:nvSpPr>
            <p:cNvPr id="73" name="Google Shape;4800;p60">
              <a:extLst>
                <a:ext uri="{FF2B5EF4-FFF2-40B4-BE49-F238E27FC236}">
                  <a16:creationId xmlns:a16="http://schemas.microsoft.com/office/drawing/2014/main" id="{35D6D36F-9F81-4E8F-B7A4-616011F1B9AA}"/>
                </a:ext>
              </a:extLst>
            </p:cNvPr>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801;p60">
              <a:extLst>
                <a:ext uri="{FF2B5EF4-FFF2-40B4-BE49-F238E27FC236}">
                  <a16:creationId xmlns:a16="http://schemas.microsoft.com/office/drawing/2014/main" id="{A6308C28-3FC1-480C-A047-B7B8483AF0A2}"/>
                </a:ext>
              </a:extLst>
            </p:cNvPr>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802;p60">
              <a:extLst>
                <a:ext uri="{FF2B5EF4-FFF2-40B4-BE49-F238E27FC236}">
                  <a16:creationId xmlns:a16="http://schemas.microsoft.com/office/drawing/2014/main" id="{65015BCB-3519-4C4E-A08F-D659A0F87BAA}"/>
                </a:ext>
              </a:extLst>
            </p:cNvPr>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4803;p60">
              <a:extLst>
                <a:ext uri="{FF2B5EF4-FFF2-40B4-BE49-F238E27FC236}">
                  <a16:creationId xmlns:a16="http://schemas.microsoft.com/office/drawing/2014/main" id="{2F6447F4-6563-4EFA-812B-C0D0AB14D37F}"/>
                </a:ext>
              </a:extLst>
            </p:cNvPr>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804;p60">
              <a:extLst>
                <a:ext uri="{FF2B5EF4-FFF2-40B4-BE49-F238E27FC236}">
                  <a16:creationId xmlns:a16="http://schemas.microsoft.com/office/drawing/2014/main" id="{3C2B057A-1EB0-4B98-B554-9B6024F92562}"/>
                </a:ext>
              </a:extLst>
            </p:cNvPr>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805;p60">
              <a:extLst>
                <a:ext uri="{FF2B5EF4-FFF2-40B4-BE49-F238E27FC236}">
                  <a16:creationId xmlns:a16="http://schemas.microsoft.com/office/drawing/2014/main" id="{6C43C9B7-2D25-4292-BB52-D06466AA1444}"/>
                </a:ext>
              </a:extLst>
            </p:cNvPr>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806;p60">
              <a:extLst>
                <a:ext uri="{FF2B5EF4-FFF2-40B4-BE49-F238E27FC236}">
                  <a16:creationId xmlns:a16="http://schemas.microsoft.com/office/drawing/2014/main" id="{68732A46-D6A6-47AA-9C7C-E25A15CC53E0}"/>
                </a:ext>
              </a:extLst>
            </p:cNvPr>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807;p60">
              <a:extLst>
                <a:ext uri="{FF2B5EF4-FFF2-40B4-BE49-F238E27FC236}">
                  <a16:creationId xmlns:a16="http://schemas.microsoft.com/office/drawing/2014/main" id="{C0B7BBB4-05BB-45AA-A371-0DE447C0226F}"/>
                </a:ext>
              </a:extLst>
            </p:cNvPr>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808;p60">
              <a:extLst>
                <a:ext uri="{FF2B5EF4-FFF2-40B4-BE49-F238E27FC236}">
                  <a16:creationId xmlns:a16="http://schemas.microsoft.com/office/drawing/2014/main" id="{952B0F3B-8F3C-4436-A79A-2C7E52DC3569}"/>
                </a:ext>
              </a:extLst>
            </p:cNvPr>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809;p60">
              <a:extLst>
                <a:ext uri="{FF2B5EF4-FFF2-40B4-BE49-F238E27FC236}">
                  <a16:creationId xmlns:a16="http://schemas.microsoft.com/office/drawing/2014/main" id="{E7D7ABC7-3EDB-4C29-BEFC-83D013E98F3A}"/>
                </a:ext>
              </a:extLst>
            </p:cNvPr>
            <p:cNvSpPr/>
            <p:nvPr/>
          </p:nvSpPr>
          <p:spPr>
            <a:xfrm>
              <a:off x="-59100700" y="1911950"/>
              <a:ext cx="315875" cy="319000"/>
            </a:xfrm>
            <a:custGeom>
              <a:avLst/>
              <a:gdLst/>
              <a:ahLst/>
              <a:cxnLst/>
              <a:rect l="l" t="t" r="r" b="b"/>
              <a:pathLst>
                <a:path w="12635" h="12760" extrusionOk="0">
                  <a:moveTo>
                    <a:pt x="9169" y="788"/>
                  </a:moveTo>
                  <a:lnTo>
                    <a:pt x="9169" y="1607"/>
                  </a:lnTo>
                  <a:lnTo>
                    <a:pt x="3403" y="1607"/>
                  </a:lnTo>
                  <a:lnTo>
                    <a:pt x="3403" y="788"/>
                  </a:lnTo>
                  <a:close/>
                  <a:moveTo>
                    <a:pt x="1734" y="9074"/>
                  </a:moveTo>
                  <a:lnTo>
                    <a:pt x="1734" y="11815"/>
                  </a:lnTo>
                  <a:lnTo>
                    <a:pt x="788" y="11815"/>
                  </a:lnTo>
                  <a:lnTo>
                    <a:pt x="788" y="9074"/>
                  </a:lnTo>
                  <a:close/>
                  <a:moveTo>
                    <a:pt x="5861" y="9074"/>
                  </a:moveTo>
                  <a:lnTo>
                    <a:pt x="5861" y="11815"/>
                  </a:lnTo>
                  <a:lnTo>
                    <a:pt x="4223" y="11815"/>
                  </a:lnTo>
                  <a:lnTo>
                    <a:pt x="4223" y="9074"/>
                  </a:lnTo>
                  <a:close/>
                  <a:moveTo>
                    <a:pt x="8350" y="9074"/>
                  </a:moveTo>
                  <a:lnTo>
                    <a:pt x="8350" y="11815"/>
                  </a:lnTo>
                  <a:lnTo>
                    <a:pt x="6711" y="11815"/>
                  </a:lnTo>
                  <a:lnTo>
                    <a:pt x="6711" y="9074"/>
                  </a:lnTo>
                  <a:close/>
                  <a:moveTo>
                    <a:pt x="10051" y="2458"/>
                  </a:moveTo>
                  <a:lnTo>
                    <a:pt x="10051" y="11815"/>
                  </a:lnTo>
                  <a:lnTo>
                    <a:pt x="9169" y="11815"/>
                  </a:lnTo>
                  <a:lnTo>
                    <a:pt x="9169" y="8664"/>
                  </a:lnTo>
                  <a:cubicBezTo>
                    <a:pt x="9169" y="8444"/>
                    <a:pt x="8980" y="8223"/>
                    <a:pt x="8791" y="8223"/>
                  </a:cubicBezTo>
                  <a:lnTo>
                    <a:pt x="3813" y="8223"/>
                  </a:lnTo>
                  <a:cubicBezTo>
                    <a:pt x="3592" y="8223"/>
                    <a:pt x="3435" y="8444"/>
                    <a:pt x="3435" y="8664"/>
                  </a:cubicBezTo>
                  <a:lnTo>
                    <a:pt x="3435" y="11815"/>
                  </a:lnTo>
                  <a:lnTo>
                    <a:pt x="2616" y="11815"/>
                  </a:lnTo>
                  <a:lnTo>
                    <a:pt x="2616" y="2458"/>
                  </a:lnTo>
                  <a:close/>
                  <a:moveTo>
                    <a:pt x="11815" y="9074"/>
                  </a:moveTo>
                  <a:lnTo>
                    <a:pt x="11815" y="11815"/>
                  </a:lnTo>
                  <a:lnTo>
                    <a:pt x="10839" y="11815"/>
                  </a:lnTo>
                  <a:lnTo>
                    <a:pt x="10839" y="9074"/>
                  </a:lnTo>
                  <a:close/>
                  <a:moveTo>
                    <a:pt x="2994" y="0"/>
                  </a:moveTo>
                  <a:cubicBezTo>
                    <a:pt x="2773" y="0"/>
                    <a:pt x="2616" y="190"/>
                    <a:pt x="2616" y="410"/>
                  </a:cubicBezTo>
                  <a:lnTo>
                    <a:pt x="2616" y="1670"/>
                  </a:lnTo>
                  <a:lnTo>
                    <a:pt x="2206" y="1670"/>
                  </a:lnTo>
                  <a:cubicBezTo>
                    <a:pt x="1986" y="1670"/>
                    <a:pt x="1765" y="1859"/>
                    <a:pt x="1765" y="2080"/>
                  </a:cubicBezTo>
                  <a:lnTo>
                    <a:pt x="1765" y="8318"/>
                  </a:lnTo>
                  <a:lnTo>
                    <a:pt x="410" y="8318"/>
                  </a:lnTo>
                  <a:cubicBezTo>
                    <a:pt x="158" y="8318"/>
                    <a:pt x="1" y="8507"/>
                    <a:pt x="1" y="8727"/>
                  </a:cubicBezTo>
                  <a:lnTo>
                    <a:pt x="1" y="12319"/>
                  </a:lnTo>
                  <a:cubicBezTo>
                    <a:pt x="1" y="12571"/>
                    <a:pt x="190" y="12760"/>
                    <a:pt x="410" y="12760"/>
                  </a:cubicBezTo>
                  <a:lnTo>
                    <a:pt x="12256" y="12760"/>
                  </a:lnTo>
                  <a:cubicBezTo>
                    <a:pt x="12477" y="12760"/>
                    <a:pt x="12634" y="12571"/>
                    <a:pt x="12634" y="12319"/>
                  </a:cubicBezTo>
                  <a:lnTo>
                    <a:pt x="12634" y="8664"/>
                  </a:lnTo>
                  <a:cubicBezTo>
                    <a:pt x="12634" y="8444"/>
                    <a:pt x="12445" y="8223"/>
                    <a:pt x="12225" y="8223"/>
                  </a:cubicBezTo>
                  <a:lnTo>
                    <a:pt x="10839" y="8223"/>
                  </a:lnTo>
                  <a:lnTo>
                    <a:pt x="10839" y="2017"/>
                  </a:lnTo>
                  <a:cubicBezTo>
                    <a:pt x="10839" y="1765"/>
                    <a:pt x="10650" y="1576"/>
                    <a:pt x="10429" y="1576"/>
                  </a:cubicBezTo>
                  <a:lnTo>
                    <a:pt x="10019" y="1576"/>
                  </a:lnTo>
                  <a:lnTo>
                    <a:pt x="10019" y="410"/>
                  </a:lnTo>
                  <a:cubicBezTo>
                    <a:pt x="10019" y="158"/>
                    <a:pt x="9799" y="0"/>
                    <a:pt x="96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90096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CuadroTexto 7">
            <a:extLst>
              <a:ext uri="{FF2B5EF4-FFF2-40B4-BE49-F238E27FC236}">
                <a16:creationId xmlns:a16="http://schemas.microsoft.com/office/drawing/2014/main" id="{AA79F54D-618E-40A5-9833-8E39F7A5CEAA}"/>
              </a:ext>
            </a:extLst>
          </p:cNvPr>
          <p:cNvSpPr txBox="1">
            <a:spLocks noChangeArrowheads="1"/>
          </p:cNvSpPr>
          <p:nvPr/>
        </p:nvSpPr>
        <p:spPr bwMode="auto">
          <a:xfrm>
            <a:off x="7235825" y="6519863"/>
            <a:ext cx="457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s-ES" altLang="es-CO" sz="1400" b="0" i="0" u="none" strike="noStrike" kern="1200" cap="none" spc="0" normalizeH="0" baseline="0" noProof="0" dirty="0">
                <a:ln>
                  <a:noFill/>
                </a:ln>
                <a:solidFill>
                  <a:srgbClr val="A9A8A9"/>
                </a:solidFill>
                <a:effectLst/>
                <a:uLnTx/>
                <a:uFillTx/>
                <a:latin typeface="Lato Regular"/>
                <a:ea typeface="Lato Regular"/>
                <a:cs typeface="Lato Regular"/>
              </a:rPr>
              <a:t>Vicepresidencia Jurídica</a:t>
            </a:r>
          </a:p>
        </p:txBody>
      </p:sp>
      <p:sp>
        <p:nvSpPr>
          <p:cNvPr id="33" name="CuadroTexto 32"/>
          <p:cNvSpPr txBox="1"/>
          <p:nvPr/>
        </p:nvSpPr>
        <p:spPr>
          <a:xfrm>
            <a:off x="995573" y="2928028"/>
            <a:ext cx="10748960"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s-ES" sz="2000" b="1" dirty="0">
                <a:solidFill>
                  <a:srgbClr val="000A8B"/>
                </a:solidFill>
                <a:latin typeface="Lato Bold"/>
              </a:rPr>
              <a:t>JUNTA DIRECTIVA                                                  PROCESO DE VENTA MASIVA</a:t>
            </a:r>
            <a:endParaRPr kumimoji="0" lang="es-CO" sz="2000" b="1" i="0" u="none" strike="noStrike" kern="1200" cap="none" spc="0" normalizeH="0" baseline="0" noProof="0" dirty="0">
              <a:ln>
                <a:noFill/>
              </a:ln>
              <a:solidFill>
                <a:srgbClr val="000A8B"/>
              </a:solidFill>
              <a:effectLst/>
              <a:uLnTx/>
              <a:uFillTx/>
              <a:latin typeface="Lato Bold"/>
              <a:ea typeface="+mn-ea"/>
              <a:cs typeface="+mn-cs"/>
            </a:endParaRPr>
          </a:p>
        </p:txBody>
      </p:sp>
      <p:sp>
        <p:nvSpPr>
          <p:cNvPr id="16" name="CuadroTexto 15">
            <a:extLst>
              <a:ext uri="{FF2B5EF4-FFF2-40B4-BE49-F238E27FC236}">
                <a16:creationId xmlns:a16="http://schemas.microsoft.com/office/drawing/2014/main" id="{7FC31CFB-B763-4DBC-975A-7B7B1F2DED47}"/>
              </a:ext>
            </a:extLst>
          </p:cNvPr>
          <p:cNvSpPr txBox="1"/>
          <p:nvPr/>
        </p:nvSpPr>
        <p:spPr>
          <a:xfrm>
            <a:off x="2369719" y="190763"/>
            <a:ext cx="5376454" cy="116955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3600" b="1" dirty="0">
                <a:solidFill>
                  <a:srgbClr val="000A8B"/>
                </a:solidFill>
              </a:rPr>
              <a:t>Concepto Jurídico </a:t>
            </a:r>
          </a:p>
          <a:p>
            <a:pPr algn="ctr"/>
            <a:r>
              <a:rPr lang="es-ES" sz="1600" b="1" dirty="0">
                <a:solidFill>
                  <a:schemeClr val="tx2">
                    <a:lumMod val="75000"/>
                  </a:schemeClr>
                </a:solidFill>
              </a:rPr>
              <a:t>“</a:t>
            </a:r>
            <a:r>
              <a:rPr lang="es-ES" sz="1600" dirty="0">
                <a:solidFill>
                  <a:schemeClr val="tx2">
                    <a:lumMod val="75000"/>
                  </a:schemeClr>
                </a:solidFill>
              </a:rPr>
              <a:t>Órgano competente para aprobar el inicio del proceso de venta masiva y los bienes objeto de este</a:t>
            </a:r>
            <a:r>
              <a:rPr lang="es-ES" dirty="0"/>
              <a:t>”</a:t>
            </a:r>
            <a:endParaRPr lang="es-ES" sz="3600" b="1" dirty="0">
              <a:solidFill>
                <a:srgbClr val="000A8B"/>
              </a:solidFill>
            </a:endParaRPr>
          </a:p>
        </p:txBody>
      </p:sp>
      <p:cxnSp>
        <p:nvCxnSpPr>
          <p:cNvPr id="17" name="Conector recto 16">
            <a:extLst>
              <a:ext uri="{FF2B5EF4-FFF2-40B4-BE49-F238E27FC236}">
                <a16:creationId xmlns:a16="http://schemas.microsoft.com/office/drawing/2014/main" id="{522B0D83-A853-40F6-BBC9-AD52D0A8C856}"/>
              </a:ext>
            </a:extLst>
          </p:cNvPr>
          <p:cNvCxnSpPr>
            <a:cxnSpLocks/>
          </p:cNvCxnSpPr>
          <p:nvPr/>
        </p:nvCxnSpPr>
        <p:spPr>
          <a:xfrm flipH="1">
            <a:off x="6014808" y="3469069"/>
            <a:ext cx="11176" cy="2872890"/>
          </a:xfrm>
          <a:prstGeom prst="line">
            <a:avLst/>
          </a:prstGeom>
          <a:ln>
            <a:solidFill>
              <a:schemeClr val="tx2">
                <a:lumMod val="60000"/>
                <a:lumOff val="40000"/>
              </a:schemeClr>
            </a:solidFill>
          </a:ln>
        </p:spPr>
        <p:style>
          <a:lnRef idx="3">
            <a:schemeClr val="accent1"/>
          </a:lnRef>
          <a:fillRef idx="0">
            <a:schemeClr val="accent1"/>
          </a:fillRef>
          <a:effectRef idx="2">
            <a:schemeClr val="accent1"/>
          </a:effectRef>
          <a:fontRef idx="minor">
            <a:schemeClr val="tx1"/>
          </a:fontRef>
        </p:style>
      </p:cxnSp>
      <p:cxnSp>
        <p:nvCxnSpPr>
          <p:cNvPr id="19" name="Conector recto 18">
            <a:extLst>
              <a:ext uri="{FF2B5EF4-FFF2-40B4-BE49-F238E27FC236}">
                <a16:creationId xmlns:a16="http://schemas.microsoft.com/office/drawing/2014/main" id="{EE16C56F-5316-4B95-87A2-DB4CBE612EAF}"/>
              </a:ext>
            </a:extLst>
          </p:cNvPr>
          <p:cNvCxnSpPr>
            <a:cxnSpLocks/>
          </p:cNvCxnSpPr>
          <p:nvPr/>
        </p:nvCxnSpPr>
        <p:spPr>
          <a:xfrm flipH="1" flipV="1">
            <a:off x="209249" y="6341959"/>
            <a:ext cx="11757249" cy="33707"/>
          </a:xfrm>
          <a:prstGeom prst="line">
            <a:avLst/>
          </a:prstGeom>
          <a:ln>
            <a:solidFill>
              <a:schemeClr val="tx2">
                <a:lumMod val="60000"/>
                <a:lumOff val="40000"/>
              </a:schemeClr>
            </a:solidFill>
          </a:ln>
        </p:spPr>
        <p:style>
          <a:lnRef idx="3">
            <a:schemeClr val="accent1"/>
          </a:lnRef>
          <a:fillRef idx="0">
            <a:schemeClr val="accent1"/>
          </a:fillRef>
          <a:effectRef idx="2">
            <a:schemeClr val="accent1"/>
          </a:effectRef>
          <a:fontRef idx="minor">
            <a:schemeClr val="tx1"/>
          </a:fontRef>
        </p:style>
      </p:cxnSp>
      <p:sp>
        <p:nvSpPr>
          <p:cNvPr id="4" name="Flecha: a la derecha con muesca 3">
            <a:extLst>
              <a:ext uri="{FF2B5EF4-FFF2-40B4-BE49-F238E27FC236}">
                <a16:creationId xmlns:a16="http://schemas.microsoft.com/office/drawing/2014/main" id="{636140FB-980E-4429-9957-61D78E3629B6}"/>
              </a:ext>
            </a:extLst>
          </p:cNvPr>
          <p:cNvSpPr/>
          <p:nvPr/>
        </p:nvSpPr>
        <p:spPr>
          <a:xfrm>
            <a:off x="372662" y="3706299"/>
            <a:ext cx="372488" cy="215884"/>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5" name="CuadroTexto 4">
            <a:extLst>
              <a:ext uri="{FF2B5EF4-FFF2-40B4-BE49-F238E27FC236}">
                <a16:creationId xmlns:a16="http://schemas.microsoft.com/office/drawing/2014/main" id="{5BBC62F7-4478-4CF7-BCDF-B25EE67B26CA}"/>
              </a:ext>
            </a:extLst>
          </p:cNvPr>
          <p:cNvSpPr txBox="1"/>
          <p:nvPr/>
        </p:nvSpPr>
        <p:spPr>
          <a:xfrm>
            <a:off x="930700" y="3441256"/>
            <a:ext cx="4757517" cy="646331"/>
          </a:xfrm>
          <a:prstGeom prst="rect">
            <a:avLst/>
          </a:prstGeom>
          <a:noFill/>
        </p:spPr>
        <p:txBody>
          <a:bodyPr wrap="square" rtlCol="0">
            <a:spAutoFit/>
          </a:bodyPr>
          <a:lstStyle/>
          <a:p>
            <a:pPr algn="just"/>
            <a:r>
              <a:rPr lang="es-ES" dirty="0"/>
              <a:t>Actúa como órgano de administración propio de la entidad como persona jurídica autónoma.</a:t>
            </a:r>
            <a:endParaRPr lang="es-CO" dirty="0"/>
          </a:p>
        </p:txBody>
      </p:sp>
      <p:sp>
        <p:nvSpPr>
          <p:cNvPr id="20" name="Flecha: a la derecha con muesca 19">
            <a:extLst>
              <a:ext uri="{FF2B5EF4-FFF2-40B4-BE49-F238E27FC236}">
                <a16:creationId xmlns:a16="http://schemas.microsoft.com/office/drawing/2014/main" id="{8C9C75FE-BCE3-4501-AB2C-9C5AB6DB4E8A}"/>
              </a:ext>
            </a:extLst>
          </p:cNvPr>
          <p:cNvSpPr/>
          <p:nvPr/>
        </p:nvSpPr>
        <p:spPr>
          <a:xfrm>
            <a:off x="360794" y="4420917"/>
            <a:ext cx="372488" cy="215884"/>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1" name="CuadroTexto 20">
            <a:extLst>
              <a:ext uri="{FF2B5EF4-FFF2-40B4-BE49-F238E27FC236}">
                <a16:creationId xmlns:a16="http://schemas.microsoft.com/office/drawing/2014/main" id="{A79A65A5-3DDA-4834-807A-939650A85725}"/>
              </a:ext>
            </a:extLst>
          </p:cNvPr>
          <p:cNvSpPr txBox="1"/>
          <p:nvPr/>
        </p:nvSpPr>
        <p:spPr>
          <a:xfrm>
            <a:off x="919526" y="4239422"/>
            <a:ext cx="4757517" cy="646331"/>
          </a:xfrm>
          <a:prstGeom prst="rect">
            <a:avLst/>
          </a:prstGeom>
          <a:noFill/>
        </p:spPr>
        <p:txBody>
          <a:bodyPr wrap="square" rtlCol="0">
            <a:spAutoFit/>
          </a:bodyPr>
          <a:lstStyle/>
          <a:p>
            <a:pPr algn="just"/>
            <a:r>
              <a:rPr lang="es-ES" dirty="0"/>
              <a:t>Funciones y competencias consagradas en la ley y estatutos de la Sociedad.</a:t>
            </a:r>
            <a:endParaRPr lang="es-CO" dirty="0"/>
          </a:p>
        </p:txBody>
      </p:sp>
      <p:sp>
        <p:nvSpPr>
          <p:cNvPr id="22" name="Flecha: a la derecha con muesca 21">
            <a:extLst>
              <a:ext uri="{FF2B5EF4-FFF2-40B4-BE49-F238E27FC236}">
                <a16:creationId xmlns:a16="http://schemas.microsoft.com/office/drawing/2014/main" id="{537F85D0-D692-4F6B-A3F0-7B73F46E51AF}"/>
              </a:ext>
            </a:extLst>
          </p:cNvPr>
          <p:cNvSpPr/>
          <p:nvPr/>
        </p:nvSpPr>
        <p:spPr>
          <a:xfrm>
            <a:off x="372662" y="5253914"/>
            <a:ext cx="372488" cy="215884"/>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6" name="CuadroTexto 25">
            <a:extLst>
              <a:ext uri="{FF2B5EF4-FFF2-40B4-BE49-F238E27FC236}">
                <a16:creationId xmlns:a16="http://schemas.microsoft.com/office/drawing/2014/main" id="{1C9F385B-9F6C-49B8-AB7D-02CC5AD8516D}"/>
              </a:ext>
            </a:extLst>
          </p:cNvPr>
          <p:cNvSpPr txBox="1"/>
          <p:nvPr/>
        </p:nvSpPr>
        <p:spPr>
          <a:xfrm>
            <a:off x="919527" y="5128125"/>
            <a:ext cx="4757517" cy="646331"/>
          </a:xfrm>
          <a:prstGeom prst="rect">
            <a:avLst/>
          </a:prstGeom>
          <a:noFill/>
        </p:spPr>
        <p:txBody>
          <a:bodyPr wrap="square" rtlCol="0">
            <a:spAutoFit/>
          </a:bodyPr>
          <a:lstStyle>
            <a:defPPr>
              <a:defRPr lang="es-CO"/>
            </a:defPPr>
            <a:lvl1pPr algn="just"/>
          </a:lstStyle>
          <a:p>
            <a:r>
              <a:rPr lang="es-ES" dirty="0"/>
              <a:t>Responsable de aprobar las políticas necesarias para el buen funcionamiento de la sociedad.</a:t>
            </a:r>
            <a:endParaRPr lang="es-CO" dirty="0"/>
          </a:p>
        </p:txBody>
      </p:sp>
      <p:sp>
        <p:nvSpPr>
          <p:cNvPr id="27" name="Flecha: a la derecha con muesca 26">
            <a:extLst>
              <a:ext uri="{FF2B5EF4-FFF2-40B4-BE49-F238E27FC236}">
                <a16:creationId xmlns:a16="http://schemas.microsoft.com/office/drawing/2014/main" id="{A89E142E-3B86-486E-8BCF-9BD61430A775}"/>
              </a:ext>
            </a:extLst>
          </p:cNvPr>
          <p:cNvSpPr/>
          <p:nvPr/>
        </p:nvSpPr>
        <p:spPr>
          <a:xfrm>
            <a:off x="6325801" y="3629221"/>
            <a:ext cx="372488" cy="215884"/>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9" name="Flecha: a la derecha con muesca 28">
            <a:extLst>
              <a:ext uri="{FF2B5EF4-FFF2-40B4-BE49-F238E27FC236}">
                <a16:creationId xmlns:a16="http://schemas.microsoft.com/office/drawing/2014/main" id="{104A2C0F-B883-4B4B-845B-571C0720E6E9}"/>
              </a:ext>
            </a:extLst>
          </p:cNvPr>
          <p:cNvSpPr/>
          <p:nvPr/>
        </p:nvSpPr>
        <p:spPr>
          <a:xfrm>
            <a:off x="6325801" y="5194027"/>
            <a:ext cx="372488" cy="215884"/>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038E6102-A6FE-4201-B02C-BA4EE7D43D1A}"/>
              </a:ext>
            </a:extLst>
          </p:cNvPr>
          <p:cNvSpPr/>
          <p:nvPr/>
        </p:nvSpPr>
        <p:spPr>
          <a:xfrm>
            <a:off x="6698289" y="3360016"/>
            <a:ext cx="5204605" cy="1200329"/>
          </a:xfrm>
          <a:prstGeom prst="rect">
            <a:avLst/>
          </a:prstGeom>
        </p:spPr>
        <p:txBody>
          <a:bodyPr wrap="square">
            <a:spAutoFit/>
          </a:bodyPr>
          <a:lstStyle/>
          <a:p>
            <a:pPr algn="just"/>
            <a:r>
              <a:rPr lang="es-ES" dirty="0"/>
              <a:t>Mecanismo de administración aplicable a bienes a cargo del FRISCO, constituido por mandato legal, su aplicación y sucesiva aprobación deriva de las disposiciones consagradas en la norma.</a:t>
            </a:r>
            <a:endParaRPr lang="es-CO" dirty="0"/>
          </a:p>
        </p:txBody>
      </p:sp>
      <p:sp>
        <p:nvSpPr>
          <p:cNvPr id="30" name="Rectángulo 29">
            <a:extLst>
              <a:ext uri="{FF2B5EF4-FFF2-40B4-BE49-F238E27FC236}">
                <a16:creationId xmlns:a16="http://schemas.microsoft.com/office/drawing/2014/main" id="{AFA1DCC9-12E4-4F7D-AB5F-431C7C722692}"/>
              </a:ext>
            </a:extLst>
          </p:cNvPr>
          <p:cNvSpPr/>
          <p:nvPr/>
        </p:nvSpPr>
        <p:spPr>
          <a:xfrm>
            <a:off x="6761893" y="4841485"/>
            <a:ext cx="5204605" cy="1477328"/>
          </a:xfrm>
          <a:prstGeom prst="rect">
            <a:avLst/>
          </a:prstGeom>
        </p:spPr>
        <p:txBody>
          <a:bodyPr wrap="square">
            <a:spAutoFit/>
          </a:bodyPr>
          <a:lstStyle/>
          <a:p>
            <a:pPr algn="just"/>
            <a:r>
              <a:rPr lang="es-ES" dirty="0"/>
              <a:t>Conforme a lo dispuesto por el artículo 133 ley 2010 de 2019, el estructurador determina el conjunto de bienes, el precio mínimo de venta y los descuentos aplicables.  Esto en compañía y  cumplimiento de los procedimientos SAE.</a:t>
            </a:r>
            <a:endParaRPr lang="es-CO" dirty="0"/>
          </a:p>
        </p:txBody>
      </p:sp>
      <p:grpSp>
        <p:nvGrpSpPr>
          <p:cNvPr id="31" name="Google Shape;8600;p68">
            <a:extLst>
              <a:ext uri="{FF2B5EF4-FFF2-40B4-BE49-F238E27FC236}">
                <a16:creationId xmlns:a16="http://schemas.microsoft.com/office/drawing/2014/main" id="{160CBE06-D013-40A7-A566-BBF4F1A1758F}"/>
              </a:ext>
            </a:extLst>
          </p:cNvPr>
          <p:cNvGrpSpPr/>
          <p:nvPr/>
        </p:nvGrpSpPr>
        <p:grpSpPr>
          <a:xfrm>
            <a:off x="132632" y="2242292"/>
            <a:ext cx="956471" cy="890980"/>
            <a:chOff x="6679825" y="2693700"/>
            <a:chExt cx="257875" cy="258575"/>
          </a:xfrm>
        </p:grpSpPr>
        <p:sp>
          <p:nvSpPr>
            <p:cNvPr id="32" name="Google Shape;8601;p68">
              <a:extLst>
                <a:ext uri="{FF2B5EF4-FFF2-40B4-BE49-F238E27FC236}">
                  <a16:creationId xmlns:a16="http://schemas.microsoft.com/office/drawing/2014/main" id="{F817902B-924E-49A0-B979-6EEA6FADF625}"/>
                </a:ext>
              </a:extLst>
            </p:cNvPr>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rgbClr val="5F7D95"/>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4" name="Google Shape;8602;p68">
              <a:extLst>
                <a:ext uri="{FF2B5EF4-FFF2-40B4-BE49-F238E27FC236}">
                  <a16:creationId xmlns:a16="http://schemas.microsoft.com/office/drawing/2014/main" id="{0C7DDD39-F68F-4B2B-ABE4-5E585BE05D57}"/>
                </a:ext>
              </a:extLst>
            </p:cNvPr>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rgbClr val="5F7D95"/>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grpSp>
        <p:nvGrpSpPr>
          <p:cNvPr id="35" name="Google Shape;8624;p69">
            <a:extLst>
              <a:ext uri="{FF2B5EF4-FFF2-40B4-BE49-F238E27FC236}">
                <a16:creationId xmlns:a16="http://schemas.microsoft.com/office/drawing/2014/main" id="{88E439D1-2851-47F9-B0A4-17BAD5E22178}"/>
              </a:ext>
            </a:extLst>
          </p:cNvPr>
          <p:cNvGrpSpPr/>
          <p:nvPr/>
        </p:nvGrpSpPr>
        <p:grpSpPr>
          <a:xfrm>
            <a:off x="10491769" y="2270822"/>
            <a:ext cx="863684" cy="867049"/>
            <a:chOff x="2508825" y="2318350"/>
            <a:chExt cx="297750" cy="295400"/>
          </a:xfrm>
        </p:grpSpPr>
        <p:sp>
          <p:nvSpPr>
            <p:cNvPr id="36" name="Google Shape;8625;p69">
              <a:extLst>
                <a:ext uri="{FF2B5EF4-FFF2-40B4-BE49-F238E27FC236}">
                  <a16:creationId xmlns:a16="http://schemas.microsoft.com/office/drawing/2014/main" id="{54393D4F-CD53-4CB1-9F35-FFECF3B77FDA}"/>
                </a:ext>
              </a:extLst>
            </p:cNvPr>
            <p:cNvSpPr/>
            <p:nvPr/>
          </p:nvSpPr>
          <p:spPr>
            <a:xfrm>
              <a:off x="2508825" y="2318350"/>
              <a:ext cx="297750" cy="295400"/>
            </a:xfrm>
            <a:custGeom>
              <a:avLst/>
              <a:gdLst/>
              <a:ahLst/>
              <a:cxnLst/>
              <a:rect l="l" t="t" r="r" b="b"/>
              <a:pathLst>
                <a:path w="11910" h="11816" extrusionOk="0">
                  <a:moveTo>
                    <a:pt x="5892" y="694"/>
                  </a:moveTo>
                  <a:cubicBezTo>
                    <a:pt x="7625" y="694"/>
                    <a:pt x="9043" y="2112"/>
                    <a:pt x="9043" y="3845"/>
                  </a:cubicBezTo>
                  <a:cubicBezTo>
                    <a:pt x="9043" y="5483"/>
                    <a:pt x="7751" y="6838"/>
                    <a:pt x="6081" y="6932"/>
                  </a:cubicBezTo>
                  <a:cubicBezTo>
                    <a:pt x="6018" y="6932"/>
                    <a:pt x="5987" y="6901"/>
                    <a:pt x="5924" y="6869"/>
                  </a:cubicBezTo>
                  <a:lnTo>
                    <a:pt x="5766" y="6711"/>
                  </a:lnTo>
                  <a:cubicBezTo>
                    <a:pt x="5297" y="6298"/>
                    <a:pt x="4683" y="6101"/>
                    <a:pt x="4072" y="6101"/>
                  </a:cubicBezTo>
                  <a:cubicBezTo>
                    <a:pt x="3985" y="6101"/>
                    <a:pt x="3899" y="6105"/>
                    <a:pt x="3813" y="6113"/>
                  </a:cubicBezTo>
                  <a:cubicBezTo>
                    <a:pt x="3151" y="5577"/>
                    <a:pt x="2773" y="4727"/>
                    <a:pt x="2773" y="3845"/>
                  </a:cubicBezTo>
                  <a:cubicBezTo>
                    <a:pt x="2773" y="2112"/>
                    <a:pt x="4191" y="694"/>
                    <a:pt x="5892" y="694"/>
                  </a:cubicBezTo>
                  <a:close/>
                  <a:moveTo>
                    <a:pt x="4171" y="6822"/>
                  </a:moveTo>
                  <a:cubicBezTo>
                    <a:pt x="4577" y="6822"/>
                    <a:pt x="4979" y="6964"/>
                    <a:pt x="5294" y="7247"/>
                  </a:cubicBezTo>
                  <a:cubicBezTo>
                    <a:pt x="5420" y="7373"/>
                    <a:pt x="5735" y="7657"/>
                    <a:pt x="5892" y="7657"/>
                  </a:cubicBezTo>
                  <a:lnTo>
                    <a:pt x="7972" y="7657"/>
                  </a:lnTo>
                  <a:cubicBezTo>
                    <a:pt x="8192" y="7657"/>
                    <a:pt x="8350" y="7814"/>
                    <a:pt x="8350" y="8003"/>
                  </a:cubicBezTo>
                  <a:cubicBezTo>
                    <a:pt x="8350" y="8192"/>
                    <a:pt x="8192" y="8350"/>
                    <a:pt x="7972" y="8350"/>
                  </a:cubicBezTo>
                  <a:lnTo>
                    <a:pt x="5514" y="8350"/>
                  </a:lnTo>
                  <a:cubicBezTo>
                    <a:pt x="5294" y="8350"/>
                    <a:pt x="5136" y="8507"/>
                    <a:pt x="5136" y="8728"/>
                  </a:cubicBezTo>
                  <a:cubicBezTo>
                    <a:pt x="5136" y="8917"/>
                    <a:pt x="5294" y="9074"/>
                    <a:pt x="5514" y="9074"/>
                  </a:cubicBezTo>
                  <a:lnTo>
                    <a:pt x="8224" y="9074"/>
                  </a:lnTo>
                  <a:cubicBezTo>
                    <a:pt x="8507" y="9074"/>
                    <a:pt x="8759" y="8948"/>
                    <a:pt x="8980" y="8759"/>
                  </a:cubicBezTo>
                  <a:lnTo>
                    <a:pt x="10492" y="7090"/>
                  </a:lnTo>
                  <a:cubicBezTo>
                    <a:pt x="10568" y="7033"/>
                    <a:pt x="10666" y="6987"/>
                    <a:pt x="10766" y="6987"/>
                  </a:cubicBezTo>
                  <a:cubicBezTo>
                    <a:pt x="10833" y="6987"/>
                    <a:pt x="10902" y="7008"/>
                    <a:pt x="10965" y="7058"/>
                  </a:cubicBezTo>
                  <a:cubicBezTo>
                    <a:pt x="11122" y="7184"/>
                    <a:pt x="11185" y="7373"/>
                    <a:pt x="11059" y="7531"/>
                  </a:cubicBezTo>
                  <a:lnTo>
                    <a:pt x="9389" y="9767"/>
                  </a:lnTo>
                  <a:cubicBezTo>
                    <a:pt x="9074" y="10209"/>
                    <a:pt x="8570" y="10492"/>
                    <a:pt x="8035" y="10492"/>
                  </a:cubicBezTo>
                  <a:lnTo>
                    <a:pt x="2773" y="10492"/>
                  </a:lnTo>
                  <a:lnTo>
                    <a:pt x="2773" y="7468"/>
                  </a:lnTo>
                  <a:lnTo>
                    <a:pt x="3025" y="7247"/>
                  </a:lnTo>
                  <a:cubicBezTo>
                    <a:pt x="3356" y="6964"/>
                    <a:pt x="3766" y="6822"/>
                    <a:pt x="4171" y="6822"/>
                  </a:cubicBezTo>
                  <a:close/>
                  <a:moveTo>
                    <a:pt x="1734" y="6932"/>
                  </a:moveTo>
                  <a:cubicBezTo>
                    <a:pt x="1923" y="6932"/>
                    <a:pt x="2080" y="7090"/>
                    <a:pt x="2080" y="7310"/>
                  </a:cubicBezTo>
                  <a:lnTo>
                    <a:pt x="2080" y="10807"/>
                  </a:lnTo>
                  <a:cubicBezTo>
                    <a:pt x="2080" y="10996"/>
                    <a:pt x="1923" y="11154"/>
                    <a:pt x="1734" y="11154"/>
                  </a:cubicBezTo>
                  <a:lnTo>
                    <a:pt x="662" y="11154"/>
                  </a:lnTo>
                  <a:lnTo>
                    <a:pt x="662" y="6932"/>
                  </a:lnTo>
                  <a:close/>
                  <a:moveTo>
                    <a:pt x="5924" y="1"/>
                  </a:moveTo>
                  <a:cubicBezTo>
                    <a:pt x="3844" y="1"/>
                    <a:pt x="2112" y="1734"/>
                    <a:pt x="2112" y="3845"/>
                  </a:cubicBezTo>
                  <a:cubicBezTo>
                    <a:pt x="2112" y="4790"/>
                    <a:pt x="2458" y="5672"/>
                    <a:pt x="3088" y="6396"/>
                  </a:cubicBezTo>
                  <a:cubicBezTo>
                    <a:pt x="2931" y="6459"/>
                    <a:pt x="2773" y="6585"/>
                    <a:pt x="2616" y="6711"/>
                  </a:cubicBezTo>
                  <a:cubicBezTo>
                    <a:pt x="2427" y="6428"/>
                    <a:pt x="2112" y="6270"/>
                    <a:pt x="1765" y="6270"/>
                  </a:cubicBezTo>
                  <a:lnTo>
                    <a:pt x="347" y="6270"/>
                  </a:lnTo>
                  <a:cubicBezTo>
                    <a:pt x="158" y="6270"/>
                    <a:pt x="1" y="6428"/>
                    <a:pt x="1" y="6585"/>
                  </a:cubicBezTo>
                  <a:lnTo>
                    <a:pt x="1" y="11469"/>
                  </a:lnTo>
                  <a:cubicBezTo>
                    <a:pt x="1" y="11658"/>
                    <a:pt x="158" y="11815"/>
                    <a:pt x="347" y="11815"/>
                  </a:cubicBezTo>
                  <a:lnTo>
                    <a:pt x="1765" y="11815"/>
                  </a:lnTo>
                  <a:cubicBezTo>
                    <a:pt x="2238" y="11815"/>
                    <a:pt x="2584" y="11563"/>
                    <a:pt x="2742" y="11122"/>
                  </a:cubicBezTo>
                  <a:lnTo>
                    <a:pt x="8035" y="11122"/>
                  </a:lnTo>
                  <a:cubicBezTo>
                    <a:pt x="8759" y="11122"/>
                    <a:pt x="9515" y="10776"/>
                    <a:pt x="9956" y="10146"/>
                  </a:cubicBezTo>
                  <a:lnTo>
                    <a:pt x="11595" y="7877"/>
                  </a:lnTo>
                  <a:cubicBezTo>
                    <a:pt x="11910" y="7468"/>
                    <a:pt x="11878" y="6838"/>
                    <a:pt x="11437" y="6459"/>
                  </a:cubicBezTo>
                  <a:cubicBezTo>
                    <a:pt x="11249" y="6301"/>
                    <a:pt x="11015" y="6221"/>
                    <a:pt x="10780" y="6221"/>
                  </a:cubicBezTo>
                  <a:cubicBezTo>
                    <a:pt x="10503" y="6221"/>
                    <a:pt x="10224" y="6332"/>
                    <a:pt x="10019" y="6554"/>
                  </a:cubicBezTo>
                  <a:lnTo>
                    <a:pt x="9011" y="7657"/>
                  </a:lnTo>
                  <a:cubicBezTo>
                    <a:pt x="8885" y="7247"/>
                    <a:pt x="8539" y="6932"/>
                    <a:pt x="8098" y="6932"/>
                  </a:cubicBezTo>
                  <a:cubicBezTo>
                    <a:pt x="8287" y="6838"/>
                    <a:pt x="8444" y="6680"/>
                    <a:pt x="8602" y="6522"/>
                  </a:cubicBezTo>
                  <a:cubicBezTo>
                    <a:pt x="9358" y="5798"/>
                    <a:pt x="9767" y="4821"/>
                    <a:pt x="9767" y="3845"/>
                  </a:cubicBezTo>
                  <a:cubicBezTo>
                    <a:pt x="9767" y="1734"/>
                    <a:pt x="8035" y="1"/>
                    <a:pt x="5924" y="1"/>
                  </a:cubicBezTo>
                  <a:close/>
                </a:path>
              </a:pathLst>
            </a:custGeom>
            <a:solidFill>
              <a:srgbClr val="5F7D95"/>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37" name="Google Shape;8626;p69">
              <a:extLst>
                <a:ext uri="{FF2B5EF4-FFF2-40B4-BE49-F238E27FC236}">
                  <a16:creationId xmlns:a16="http://schemas.microsoft.com/office/drawing/2014/main" id="{CB3113D9-B767-42AB-A713-C414F20EC6F6}"/>
                </a:ext>
              </a:extLst>
            </p:cNvPr>
            <p:cNvSpPr/>
            <p:nvPr/>
          </p:nvSpPr>
          <p:spPr>
            <a:xfrm>
              <a:off x="2629350" y="2353025"/>
              <a:ext cx="54350" cy="121300"/>
            </a:xfrm>
            <a:custGeom>
              <a:avLst/>
              <a:gdLst/>
              <a:ahLst/>
              <a:cxnLst/>
              <a:rect l="l" t="t" r="r" b="b"/>
              <a:pathLst>
                <a:path w="2174" h="4852" extrusionOk="0">
                  <a:moveTo>
                    <a:pt x="1071" y="0"/>
                  </a:moveTo>
                  <a:cubicBezTo>
                    <a:pt x="882" y="0"/>
                    <a:pt x="725" y="158"/>
                    <a:pt x="725" y="347"/>
                  </a:cubicBezTo>
                  <a:lnTo>
                    <a:pt x="725" y="756"/>
                  </a:lnTo>
                  <a:cubicBezTo>
                    <a:pt x="315" y="914"/>
                    <a:pt x="63" y="1292"/>
                    <a:pt x="63" y="1733"/>
                  </a:cubicBezTo>
                  <a:cubicBezTo>
                    <a:pt x="0" y="2332"/>
                    <a:pt x="473" y="2804"/>
                    <a:pt x="1071" y="2804"/>
                  </a:cubicBezTo>
                  <a:cubicBezTo>
                    <a:pt x="1260" y="2804"/>
                    <a:pt x="1418" y="2962"/>
                    <a:pt x="1418" y="3151"/>
                  </a:cubicBezTo>
                  <a:cubicBezTo>
                    <a:pt x="1418" y="3308"/>
                    <a:pt x="1355" y="3434"/>
                    <a:pt x="1229" y="3466"/>
                  </a:cubicBezTo>
                  <a:cubicBezTo>
                    <a:pt x="1185" y="3492"/>
                    <a:pt x="1140" y="3503"/>
                    <a:pt x="1093" y="3503"/>
                  </a:cubicBezTo>
                  <a:cubicBezTo>
                    <a:pt x="970" y="3503"/>
                    <a:pt x="839" y="3422"/>
                    <a:pt x="725" y="3308"/>
                  </a:cubicBezTo>
                  <a:cubicBezTo>
                    <a:pt x="662" y="3245"/>
                    <a:pt x="575" y="3214"/>
                    <a:pt x="488" y="3214"/>
                  </a:cubicBezTo>
                  <a:cubicBezTo>
                    <a:pt x="402" y="3214"/>
                    <a:pt x="315" y="3245"/>
                    <a:pt x="252" y="3308"/>
                  </a:cubicBezTo>
                  <a:cubicBezTo>
                    <a:pt x="126" y="3434"/>
                    <a:pt x="126" y="3655"/>
                    <a:pt x="252" y="3781"/>
                  </a:cubicBezTo>
                  <a:cubicBezTo>
                    <a:pt x="410" y="3938"/>
                    <a:pt x="567" y="4064"/>
                    <a:pt x="756" y="4096"/>
                  </a:cubicBezTo>
                  <a:lnTo>
                    <a:pt x="756" y="4505"/>
                  </a:lnTo>
                  <a:cubicBezTo>
                    <a:pt x="756" y="4694"/>
                    <a:pt x="914" y="4852"/>
                    <a:pt x="1103" y="4852"/>
                  </a:cubicBezTo>
                  <a:cubicBezTo>
                    <a:pt x="1323" y="4852"/>
                    <a:pt x="1481" y="4694"/>
                    <a:pt x="1481" y="4505"/>
                  </a:cubicBezTo>
                  <a:lnTo>
                    <a:pt x="1481" y="4096"/>
                  </a:lnTo>
                  <a:cubicBezTo>
                    <a:pt x="1481" y="4096"/>
                    <a:pt x="1512" y="4096"/>
                    <a:pt x="1512" y="4064"/>
                  </a:cubicBezTo>
                  <a:cubicBezTo>
                    <a:pt x="1890" y="3907"/>
                    <a:pt x="2142" y="3497"/>
                    <a:pt x="2142" y="3119"/>
                  </a:cubicBezTo>
                  <a:cubicBezTo>
                    <a:pt x="2142" y="2521"/>
                    <a:pt x="1670" y="2079"/>
                    <a:pt x="1103" y="2079"/>
                  </a:cubicBezTo>
                  <a:cubicBezTo>
                    <a:pt x="914" y="2079"/>
                    <a:pt x="756" y="1922"/>
                    <a:pt x="756" y="1733"/>
                  </a:cubicBezTo>
                  <a:cubicBezTo>
                    <a:pt x="756" y="1575"/>
                    <a:pt x="851" y="1449"/>
                    <a:pt x="1008" y="1418"/>
                  </a:cubicBezTo>
                  <a:cubicBezTo>
                    <a:pt x="1047" y="1405"/>
                    <a:pt x="1085" y="1399"/>
                    <a:pt x="1124" y="1399"/>
                  </a:cubicBezTo>
                  <a:cubicBezTo>
                    <a:pt x="1273" y="1399"/>
                    <a:pt x="1418" y="1494"/>
                    <a:pt x="1544" y="1670"/>
                  </a:cubicBezTo>
                  <a:cubicBezTo>
                    <a:pt x="1610" y="1753"/>
                    <a:pt x="1703" y="1792"/>
                    <a:pt x="1795" y="1792"/>
                  </a:cubicBezTo>
                  <a:cubicBezTo>
                    <a:pt x="1876" y="1792"/>
                    <a:pt x="1957" y="1761"/>
                    <a:pt x="2016" y="1701"/>
                  </a:cubicBezTo>
                  <a:cubicBezTo>
                    <a:pt x="2174" y="1575"/>
                    <a:pt x="2174" y="1323"/>
                    <a:pt x="2048" y="1229"/>
                  </a:cubicBezTo>
                  <a:cubicBezTo>
                    <a:pt x="1859" y="977"/>
                    <a:pt x="1670" y="819"/>
                    <a:pt x="1418" y="756"/>
                  </a:cubicBezTo>
                  <a:lnTo>
                    <a:pt x="1418" y="347"/>
                  </a:lnTo>
                  <a:cubicBezTo>
                    <a:pt x="1418" y="158"/>
                    <a:pt x="1260" y="0"/>
                    <a:pt x="1071" y="0"/>
                  </a:cubicBezTo>
                  <a:close/>
                </a:path>
              </a:pathLst>
            </a:custGeom>
            <a:solidFill>
              <a:srgbClr val="5F7D95"/>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grpSp>
      <p:sp>
        <p:nvSpPr>
          <p:cNvPr id="3" name="CuadroTexto 2">
            <a:extLst>
              <a:ext uri="{FF2B5EF4-FFF2-40B4-BE49-F238E27FC236}">
                <a16:creationId xmlns:a16="http://schemas.microsoft.com/office/drawing/2014/main" id="{039C00BC-C799-48AA-BC3C-75059FDFC83B}"/>
              </a:ext>
            </a:extLst>
          </p:cNvPr>
          <p:cNvSpPr txBox="1"/>
          <p:nvPr/>
        </p:nvSpPr>
        <p:spPr>
          <a:xfrm>
            <a:off x="3662631" y="1780627"/>
            <a:ext cx="4083542" cy="461665"/>
          </a:xfrm>
          <a:prstGeom prst="rect">
            <a:avLst/>
          </a:prstGeom>
          <a:noFill/>
        </p:spPr>
        <p:txBody>
          <a:bodyPr wrap="square" rtlCol="0">
            <a:spAutoFit/>
          </a:bodyPr>
          <a:lstStyle/>
          <a:p>
            <a:pPr algn="ctr"/>
            <a:r>
              <a:rPr lang="es-ES" sz="2400" b="1" dirty="0">
                <a:solidFill>
                  <a:schemeClr val="accent1">
                    <a:lumMod val="50000"/>
                  </a:schemeClr>
                </a:solidFill>
                <a:latin typeface="+mj-lt"/>
              </a:rPr>
              <a:t>CONCLUSIONES</a:t>
            </a:r>
            <a:endParaRPr lang="es-CO" sz="2400" b="1" dirty="0">
              <a:solidFill>
                <a:schemeClr val="accent1">
                  <a:lumMod val="50000"/>
                </a:schemeClr>
              </a:solidFill>
              <a:latin typeface="+mj-lt"/>
            </a:endParaRPr>
          </a:p>
        </p:txBody>
      </p:sp>
    </p:spTree>
    <p:extLst>
      <p:ext uri="{BB962C8B-B14F-4D97-AF65-F5344CB8AC3E}">
        <p14:creationId xmlns:p14="http://schemas.microsoft.com/office/powerpoint/2010/main" val="9234810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197061" y="2089410"/>
            <a:ext cx="9143999" cy="4401205"/>
          </a:xfrm>
          <a:prstGeom prst="rect">
            <a:avLst/>
          </a:prstGeom>
          <a:noFill/>
        </p:spPr>
        <p:txBody>
          <a:bodyPr wrap="square" rtlCol="0">
            <a:spAutoFit/>
          </a:bodyPr>
          <a:lstStyle/>
          <a:p>
            <a:pPr algn="ctr"/>
            <a:r>
              <a:rPr lang="es-ES" sz="4800" b="1" dirty="0">
                <a:solidFill>
                  <a:srgbClr val="002060"/>
                </a:solidFill>
              </a:rPr>
              <a:t>7. APROBACIÓN </a:t>
            </a:r>
            <a:r>
              <a:rPr lang="es-CO" sz="4800" b="1" dirty="0">
                <a:solidFill>
                  <a:srgbClr val="002060"/>
                </a:solidFill>
              </a:rPr>
              <a:t>MODIFICACIÓN METODOLOGÍA DE ADMINISTRACIÓN DE BIENES</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1007742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92820" y="223241"/>
            <a:ext cx="9143999" cy="584775"/>
          </a:xfrm>
          <a:prstGeom prst="rect">
            <a:avLst/>
          </a:prstGeom>
          <a:noFill/>
        </p:spPr>
        <p:txBody>
          <a:bodyPr wrap="square" rtlCol="0">
            <a:spAutoFit/>
          </a:bodyPr>
          <a:lstStyle/>
          <a:p>
            <a:pPr algn="ctr"/>
            <a:r>
              <a:rPr lang="es-ES" sz="3200" b="1" dirty="0">
                <a:solidFill>
                  <a:sysClr val="windowText" lastClr="000000">
                    <a:lumMod val="65000"/>
                    <a:lumOff val="35000"/>
                  </a:sysClr>
                </a:solidFill>
              </a:rPr>
              <a:t>PAGO A DEPOSITARIOS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EB10E495-A7A5-4C0A-86C8-9C23B89A714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pic>
        <p:nvPicPr>
          <p:cNvPr id="8" name="Picture">
            <a:hlinkClick r:id="rId4"/>
            <a:extLst>
              <a:ext uri="{FF2B5EF4-FFF2-40B4-BE49-F238E27FC236}">
                <a16:creationId xmlns:a16="http://schemas.microsoft.com/office/drawing/2014/main" id="{B4A1F71F-4A99-41BF-89B8-0883C9540523}"/>
              </a:ext>
            </a:extLst>
          </p:cNvPr>
          <p:cNvPicPr>
            <a:picLocks noChangeAspect="1"/>
          </p:cNvPicPr>
          <p:nvPr/>
        </p:nvPicPr>
        <p:blipFill>
          <a:blip r:embed="rId5"/>
          <a:stretch>
            <a:fillRect/>
          </a:stretch>
        </p:blipFill>
        <p:spPr>
          <a:xfrm>
            <a:off x="540950" y="916475"/>
            <a:ext cx="11110099" cy="5620215"/>
          </a:xfrm>
          <a:prstGeom prst="rect">
            <a:avLst/>
          </a:prstGeom>
          <a:noFill/>
        </p:spPr>
      </p:pic>
    </p:spTree>
    <p:extLst>
      <p:ext uri="{BB962C8B-B14F-4D97-AF65-F5344CB8AC3E}">
        <p14:creationId xmlns:p14="http://schemas.microsoft.com/office/powerpoint/2010/main" val="28455255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28437" y="654407"/>
            <a:ext cx="10797390" cy="523220"/>
          </a:xfrm>
          <a:prstGeom prst="rect">
            <a:avLst/>
          </a:prstGeom>
          <a:noFill/>
        </p:spPr>
        <p:txBody>
          <a:bodyPr wrap="square" rtlCol="0">
            <a:spAutoFit/>
          </a:bodyPr>
          <a:lstStyle/>
          <a:p>
            <a:pPr algn="ctr">
              <a:defRPr sz="1600" b="1" i="0" u="none" strike="noStrike" kern="1200" baseline="0">
                <a:solidFill>
                  <a:sysClr val="windowText" lastClr="000000">
                    <a:lumMod val="65000"/>
                    <a:lumOff val="35000"/>
                  </a:sysClr>
                </a:solidFill>
                <a:latin typeface="+mn-lt"/>
                <a:ea typeface="+mn-ea"/>
                <a:cs typeface="+mn-cs"/>
              </a:defRPr>
            </a:pPr>
            <a:r>
              <a:rPr lang="en-US" sz="2800" dirty="0"/>
              <a:t>PAGOS DEPOSITARIOS 2020</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629440"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3" name="Imagen 2">
            <a:extLst>
              <a:ext uri="{FF2B5EF4-FFF2-40B4-BE49-F238E27FC236}">
                <a16:creationId xmlns:a16="http://schemas.microsoft.com/office/drawing/2014/main" id="{EC1A62D3-8D1E-42E3-BA03-072B3C075B93}"/>
              </a:ext>
            </a:extLst>
          </p:cNvPr>
          <p:cNvPicPr>
            <a:picLocks noChangeAspect="1"/>
          </p:cNvPicPr>
          <p:nvPr/>
        </p:nvPicPr>
        <p:blipFill>
          <a:blip r:embed="rId4"/>
          <a:stretch>
            <a:fillRect/>
          </a:stretch>
        </p:blipFill>
        <p:spPr>
          <a:xfrm>
            <a:off x="238050" y="1783797"/>
            <a:ext cx="6034041" cy="2010818"/>
          </a:xfrm>
          <a:prstGeom prst="rect">
            <a:avLst/>
          </a:prstGeom>
        </p:spPr>
      </p:pic>
      <p:sp>
        <p:nvSpPr>
          <p:cNvPr id="12" name="CuadroTexto 11">
            <a:extLst>
              <a:ext uri="{FF2B5EF4-FFF2-40B4-BE49-F238E27FC236}">
                <a16:creationId xmlns:a16="http://schemas.microsoft.com/office/drawing/2014/main" id="{B3F55EB0-9E5B-49A2-9B0C-92B0C62557D4}"/>
              </a:ext>
            </a:extLst>
          </p:cNvPr>
          <p:cNvSpPr txBox="1"/>
          <p:nvPr/>
        </p:nvSpPr>
        <p:spPr>
          <a:xfrm>
            <a:off x="609084" y="4305774"/>
            <a:ext cx="5370448" cy="584775"/>
          </a:xfrm>
          <a:prstGeom prst="rect">
            <a:avLst/>
          </a:prstGeom>
          <a:noFill/>
        </p:spPr>
        <p:txBody>
          <a:bodyPr wrap="square" rtlCol="0">
            <a:spAutoFit/>
          </a:bodyPr>
          <a:lstStyle/>
          <a:p>
            <a:pPr marL="285750" indent="-285750">
              <a:buFont typeface="Wingdings" panose="05000000000000000000" pitchFamily="2" charset="2"/>
              <a:buChar char="ü"/>
            </a:pPr>
            <a:r>
              <a:rPr lang="es-ES" sz="1600" dirty="0">
                <a:cs typeface="David" panose="020E0502060401010101" pitchFamily="34" charset="-79"/>
              </a:rPr>
              <a:t>DENTRO DE LOS PAGOS DEL 2020, </a:t>
            </a:r>
            <a:r>
              <a:rPr lang="es-ES" sz="1600" b="1" dirty="0">
                <a:cs typeface="David" panose="020E0502060401010101" pitchFamily="34" charset="-79"/>
              </a:rPr>
              <a:t>46</a:t>
            </a:r>
            <a:r>
              <a:rPr lang="es-ES" sz="1600" dirty="0">
                <a:cs typeface="David" panose="020E0502060401010101" pitchFamily="34" charset="-79"/>
              </a:rPr>
              <a:t> DEPOSITARIOS REMOVIDOS TAMBIEN HAN SIDO GESTIONADOS.</a:t>
            </a:r>
            <a:endParaRPr lang="es-CO" sz="1600" dirty="0">
              <a:cs typeface="David" panose="020E0502060401010101" pitchFamily="34" charset="-79"/>
            </a:endParaRPr>
          </a:p>
        </p:txBody>
      </p:sp>
      <p:sp>
        <p:nvSpPr>
          <p:cNvPr id="14" name="CuadroTexto 13">
            <a:extLst>
              <a:ext uri="{FF2B5EF4-FFF2-40B4-BE49-F238E27FC236}">
                <a16:creationId xmlns:a16="http://schemas.microsoft.com/office/drawing/2014/main" id="{4F51452C-F2C5-47D4-AA7C-F11719241270}"/>
              </a:ext>
            </a:extLst>
          </p:cNvPr>
          <p:cNvSpPr txBox="1"/>
          <p:nvPr/>
        </p:nvSpPr>
        <p:spPr>
          <a:xfrm>
            <a:off x="6443726" y="2051350"/>
            <a:ext cx="5370448" cy="830997"/>
          </a:xfrm>
          <a:prstGeom prst="rect">
            <a:avLst/>
          </a:prstGeom>
          <a:noFill/>
        </p:spPr>
        <p:txBody>
          <a:bodyPr wrap="square" rtlCol="0">
            <a:spAutoFit/>
          </a:bodyPr>
          <a:lstStyle/>
          <a:p>
            <a:pPr marL="285750" indent="-285750">
              <a:buFont typeface="Wingdings" panose="05000000000000000000" pitchFamily="2" charset="2"/>
              <a:buChar char="ü"/>
            </a:pPr>
            <a:r>
              <a:rPr lang="es-ES" sz="1600" dirty="0">
                <a:cs typeface="David" panose="020E0502060401010101" pitchFamily="34" charset="-79"/>
              </a:rPr>
              <a:t>HAY </a:t>
            </a:r>
            <a:r>
              <a:rPr lang="es-ES" sz="1600" b="1" dirty="0">
                <a:cs typeface="David" panose="020E0502060401010101" pitchFamily="34" charset="-79"/>
              </a:rPr>
              <a:t>73</a:t>
            </a:r>
            <a:r>
              <a:rPr lang="es-ES" sz="1600" dirty="0">
                <a:cs typeface="David" panose="020E0502060401010101" pitchFamily="34" charset="-79"/>
              </a:rPr>
              <a:t> DEPOSITARIOS VIGENTES, DE LOS CUALES </a:t>
            </a:r>
            <a:r>
              <a:rPr lang="es-ES" sz="1600" b="1" dirty="0">
                <a:cs typeface="David" panose="020E0502060401010101" pitchFamily="34" charset="-79"/>
              </a:rPr>
              <a:t>44</a:t>
            </a:r>
            <a:r>
              <a:rPr lang="es-ES" sz="1600" dirty="0">
                <a:cs typeface="David" panose="020E0502060401010101" pitchFamily="34" charset="-79"/>
              </a:rPr>
              <a:t> ESTAN AL DIA, </a:t>
            </a:r>
            <a:r>
              <a:rPr lang="es-ES" sz="1600" b="1" dirty="0">
                <a:cs typeface="David" panose="020E0502060401010101" pitchFamily="34" charset="-79"/>
              </a:rPr>
              <a:t>29</a:t>
            </a:r>
            <a:r>
              <a:rPr lang="es-ES" sz="1600" dirty="0">
                <a:cs typeface="David" panose="020E0502060401010101" pitchFamily="34" charset="-79"/>
              </a:rPr>
              <a:t> AUN ESTAN EN PROCESO DE ENTREGAS DE BIENES</a:t>
            </a:r>
            <a:endParaRPr lang="es-CO" sz="1600" dirty="0">
              <a:cs typeface="David" panose="020E0502060401010101" pitchFamily="34" charset="-79"/>
            </a:endParaRPr>
          </a:p>
        </p:txBody>
      </p:sp>
      <p:pic>
        <p:nvPicPr>
          <p:cNvPr id="11" name="Imagen 10">
            <a:extLst>
              <a:ext uri="{FF2B5EF4-FFF2-40B4-BE49-F238E27FC236}">
                <a16:creationId xmlns:a16="http://schemas.microsoft.com/office/drawing/2014/main" id="{899B7CEE-35EC-4619-A486-5EA1D5B34FD1}"/>
              </a:ext>
            </a:extLst>
          </p:cNvPr>
          <p:cNvPicPr>
            <a:picLocks noChangeAspect="1"/>
          </p:cNvPicPr>
          <p:nvPr/>
        </p:nvPicPr>
        <p:blipFill>
          <a:blip r:embed="rId5"/>
          <a:stretch>
            <a:fillRect/>
          </a:stretch>
        </p:blipFill>
        <p:spPr>
          <a:xfrm>
            <a:off x="6616469" y="2910804"/>
            <a:ext cx="5393745" cy="3241985"/>
          </a:xfrm>
          <a:prstGeom prst="rect">
            <a:avLst/>
          </a:prstGeom>
        </p:spPr>
      </p:pic>
      <p:sp>
        <p:nvSpPr>
          <p:cNvPr id="15" name="CuadroTexto 14">
            <a:extLst>
              <a:ext uri="{FF2B5EF4-FFF2-40B4-BE49-F238E27FC236}">
                <a16:creationId xmlns:a16="http://schemas.microsoft.com/office/drawing/2014/main" id="{29E2AFB0-BB4E-433A-AB97-77DEC298F089}"/>
              </a:ext>
            </a:extLst>
          </p:cNvPr>
          <p:cNvSpPr txBox="1"/>
          <p:nvPr/>
        </p:nvSpPr>
        <p:spPr>
          <a:xfrm>
            <a:off x="719201" y="5248174"/>
            <a:ext cx="5370448" cy="830997"/>
          </a:xfrm>
          <a:prstGeom prst="rect">
            <a:avLst/>
          </a:prstGeom>
          <a:noFill/>
        </p:spPr>
        <p:txBody>
          <a:bodyPr wrap="square" rtlCol="0">
            <a:spAutoFit/>
          </a:bodyPr>
          <a:lstStyle/>
          <a:p>
            <a:pPr marL="285750" indent="-285750">
              <a:buFont typeface="Wingdings" panose="05000000000000000000" pitchFamily="2" charset="2"/>
              <a:buChar char="ü"/>
            </a:pPr>
            <a:r>
              <a:rPr lang="es-ES" sz="1600" dirty="0">
                <a:cs typeface="David" panose="020E0502060401010101" pitchFamily="34" charset="-79"/>
              </a:rPr>
              <a:t>EN EL 2020 SE HAN PAGADO </a:t>
            </a:r>
            <a:r>
              <a:rPr lang="es-ES" sz="1600" b="1" dirty="0">
                <a:cs typeface="David" panose="020E0502060401010101" pitchFamily="34" charset="-79"/>
              </a:rPr>
              <a:t>$ 2,263,134,450 </a:t>
            </a:r>
            <a:r>
              <a:rPr lang="es-ES" sz="1600" dirty="0">
                <a:cs typeface="David" panose="020E0502060401010101" pitchFamily="34" charset="-79"/>
              </a:rPr>
              <a:t>POR CONCEPTO DE COMISIONES POR LA ADMINISTRACION DE BIENES.</a:t>
            </a:r>
            <a:endParaRPr lang="es-CO" sz="1600" dirty="0">
              <a:cs typeface="David" panose="020E0502060401010101" pitchFamily="34" charset="-79"/>
            </a:endParaRPr>
          </a:p>
        </p:txBody>
      </p:sp>
    </p:spTree>
    <p:extLst>
      <p:ext uri="{BB962C8B-B14F-4D97-AF65-F5344CB8AC3E}">
        <p14:creationId xmlns:p14="http://schemas.microsoft.com/office/powerpoint/2010/main" val="10249147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904411" y="666750"/>
            <a:ext cx="4398464" cy="369332"/>
          </a:xfrm>
          <a:prstGeom prst="rect">
            <a:avLst/>
          </a:prstGeom>
          <a:noFill/>
        </p:spPr>
        <p:txBody>
          <a:bodyPr wrap="square" rtlCol="0">
            <a:spAutoFit/>
          </a:bodyPr>
          <a:lstStyle/>
          <a:p>
            <a:pPr algn="r"/>
            <a:r>
              <a:rPr lang="es-CO" dirty="0">
                <a:solidFill>
                  <a:prstClr val="white"/>
                </a:solidFill>
                <a:latin typeface="Lato Regular"/>
                <a:cs typeface="Lato Regular"/>
              </a:rPr>
              <a:t>Metodología Costo Beneficio</a:t>
            </a:r>
            <a:endParaRPr lang="es-ES" dirty="0">
              <a:solidFill>
                <a:prstClr val="white"/>
              </a:solidFill>
              <a:latin typeface="Lato Regular"/>
              <a:cs typeface="Lato Regular"/>
            </a:endParaRPr>
          </a:p>
        </p:txBody>
      </p:sp>
      <p:sp>
        <p:nvSpPr>
          <p:cNvPr id="26" name="CuadroTexto 25"/>
          <p:cNvSpPr txBox="1"/>
          <p:nvPr/>
        </p:nvSpPr>
        <p:spPr>
          <a:xfrm>
            <a:off x="5594555" y="6520419"/>
            <a:ext cx="470832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11" name="Imagen 10">
            <a:extLst>
              <a:ext uri="{FF2B5EF4-FFF2-40B4-BE49-F238E27FC236}">
                <a16:creationId xmlns:a16="http://schemas.microsoft.com/office/drawing/2014/main" id="{0F4B958D-C412-4750-BFC5-284E4624C1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3" name="Imagen 12">
            <a:extLst>
              <a:ext uri="{FF2B5EF4-FFF2-40B4-BE49-F238E27FC236}">
                <a16:creationId xmlns:a16="http://schemas.microsoft.com/office/drawing/2014/main" id="{8B158E37-57AE-4A41-8667-0CF6E3814F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sp>
        <p:nvSpPr>
          <p:cNvPr id="14" name="Rectángulo 13">
            <a:extLst>
              <a:ext uri="{FF2B5EF4-FFF2-40B4-BE49-F238E27FC236}">
                <a16:creationId xmlns:a16="http://schemas.microsoft.com/office/drawing/2014/main" id="{07BC5CFC-935A-44C9-A7F8-00135D47B0C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b="1" dirty="0">
                <a:solidFill>
                  <a:srgbClr val="A9A8A9"/>
                </a:solidFill>
              </a:rPr>
              <a:t>Oficina Asesora de Planeación</a:t>
            </a:r>
          </a:p>
        </p:txBody>
      </p:sp>
      <p:sp>
        <p:nvSpPr>
          <p:cNvPr id="9" name="CuadroTexto 8">
            <a:extLst>
              <a:ext uri="{FF2B5EF4-FFF2-40B4-BE49-F238E27FC236}">
                <a16:creationId xmlns:a16="http://schemas.microsoft.com/office/drawing/2014/main" id="{B3E1AE63-C95F-42D2-9E51-E778AA3AC221}"/>
              </a:ext>
            </a:extLst>
          </p:cNvPr>
          <p:cNvSpPr txBox="1"/>
          <p:nvPr/>
        </p:nvSpPr>
        <p:spPr>
          <a:xfrm>
            <a:off x="257623" y="983697"/>
            <a:ext cx="11379319" cy="5693866"/>
          </a:xfrm>
          <a:prstGeom prst="rect">
            <a:avLst/>
          </a:prstGeom>
          <a:noFill/>
        </p:spPr>
        <p:txBody>
          <a:bodyPr wrap="square" rtlCol="0">
            <a:spAutoFit/>
          </a:bodyPr>
          <a:lstStyle/>
          <a:p>
            <a:pPr algn="ctr"/>
            <a:r>
              <a:rPr lang="es-CO" sz="1600" b="1" dirty="0">
                <a:ln w="0"/>
                <a:effectLst>
                  <a:outerShdw blurRad="38100" dist="19050" dir="2700000" algn="tl" rotWithShape="0">
                    <a:schemeClr val="dk1">
                      <a:alpha val="40000"/>
                    </a:schemeClr>
                  </a:outerShdw>
                </a:effectLst>
                <a:latin typeface="Calibri   "/>
              </a:rPr>
              <a:t>METODOLOGÍA DE ADMINISTRACIÓN DE LOS BIENES DEL FONDO PARA LA REHABILITACIÓN, INVERSIÓN SOCIAL Y LUCHA CONTRA EL CRIMEN ORGANIZADO –FRISCO</a:t>
            </a:r>
          </a:p>
          <a:p>
            <a:pPr algn="ctr"/>
            <a:endParaRPr lang="es-CO" sz="1600" b="1" dirty="0">
              <a:ln w="0"/>
              <a:effectLst>
                <a:outerShdw blurRad="38100" dist="19050" dir="2700000" algn="tl" rotWithShape="0">
                  <a:schemeClr val="dk1">
                    <a:alpha val="40000"/>
                  </a:schemeClr>
                </a:outerShdw>
              </a:effectLst>
              <a:latin typeface="Calibri   "/>
              <a:cs typeface="Lato Regular"/>
            </a:endParaRPr>
          </a:p>
          <a:p>
            <a:pPr algn="just"/>
            <a:r>
              <a:rPr lang="es-CO" sz="1600" b="1" dirty="0">
                <a:latin typeface="Calibri   "/>
              </a:rPr>
              <a:t>Sección 4</a:t>
            </a:r>
          </a:p>
          <a:p>
            <a:pPr algn="just"/>
            <a:r>
              <a:rPr lang="es-CO" sz="1600" b="1" dirty="0">
                <a:latin typeface="Calibri   "/>
              </a:rPr>
              <a:t>5.4.1 Honorarios de depositarios provisionales de inmuebles.</a:t>
            </a:r>
          </a:p>
          <a:p>
            <a:pPr algn="just"/>
            <a:endParaRPr lang="es-CO" sz="1600" dirty="0">
              <a:latin typeface="Calibri   "/>
            </a:endParaRPr>
          </a:p>
          <a:p>
            <a:pPr algn="just"/>
            <a:r>
              <a:rPr lang="es-CO" sz="1600" b="1" dirty="0">
                <a:latin typeface="Calibri   "/>
              </a:rPr>
              <a:t>Honorarios de inmuebles productivos: </a:t>
            </a:r>
            <a:r>
              <a:rPr lang="es-CO" sz="1600" dirty="0">
                <a:latin typeface="Calibri   "/>
              </a:rPr>
              <a:t>En el caso de bienes productivos los honorarios mensuales será un porcentaje calculado a partir de los ingresos brutos mensuales generados en la administración de cada uno de los bienes entregados al depositario, los cuales se pagarán </a:t>
            </a:r>
            <a:r>
              <a:rPr lang="es-CO" sz="1600" b="1" dirty="0">
                <a:latin typeface="Calibri   "/>
              </a:rPr>
              <a:t>una vez recibidos los ingresos</a:t>
            </a:r>
            <a:r>
              <a:rPr lang="es-CO" sz="1600" dirty="0">
                <a:latin typeface="Calibri   "/>
              </a:rPr>
              <a:t> provenientes de las gestiones de administración </a:t>
            </a:r>
            <a:r>
              <a:rPr lang="es-CO" sz="1600" b="1" dirty="0">
                <a:latin typeface="Calibri   "/>
              </a:rPr>
              <a:t>previa presentación de la respectiva factura y aprobación por parte de SAE</a:t>
            </a:r>
            <a:r>
              <a:rPr lang="es-CO" sz="1600" dirty="0">
                <a:latin typeface="Calibri   "/>
              </a:rPr>
              <a:t>.</a:t>
            </a:r>
          </a:p>
          <a:p>
            <a:pPr algn="just"/>
            <a:endParaRPr lang="es-CO" sz="1600" dirty="0">
              <a:latin typeface="Calibri   "/>
            </a:endParaRPr>
          </a:p>
          <a:p>
            <a:pPr algn="just"/>
            <a:r>
              <a:rPr lang="es-CO" sz="1600" dirty="0">
                <a:latin typeface="Calibri   "/>
              </a:rPr>
              <a:t>Los honorarios de inmuebles productivos serán aplicables únicamente sobre el ingreso bruto correspondiente al </a:t>
            </a:r>
            <a:r>
              <a:rPr lang="es-CO" sz="1600" b="1" dirty="0">
                <a:latin typeface="Calibri   "/>
              </a:rPr>
              <a:t>canon de arrendamiento</a:t>
            </a:r>
            <a:r>
              <a:rPr lang="es-CO" sz="1600" dirty="0">
                <a:latin typeface="Calibri   "/>
              </a:rPr>
              <a:t> </a:t>
            </a:r>
            <a:r>
              <a:rPr lang="es-CO" sz="1600" b="1" dirty="0">
                <a:latin typeface="Calibri   "/>
              </a:rPr>
              <a:t>efectivamente recaudado</a:t>
            </a:r>
            <a:r>
              <a:rPr lang="es-CO" sz="1600" dirty="0">
                <a:latin typeface="Calibri   "/>
              </a:rPr>
              <a:t>, el recaudo proveniente de intereses, cláusulas penales, cuotas de administración y otros ingresos, no son susceptibles de pago por concepto de honorarios. </a:t>
            </a:r>
          </a:p>
          <a:p>
            <a:pPr algn="just"/>
            <a:endParaRPr lang="es-CO" sz="1600" dirty="0">
              <a:latin typeface="Calibri   "/>
            </a:endParaRPr>
          </a:p>
          <a:p>
            <a:pPr algn="just"/>
            <a:r>
              <a:rPr lang="es-CO" sz="1600" b="1" dirty="0">
                <a:latin typeface="Calibri   "/>
              </a:rPr>
              <a:t>SOLICITUD </a:t>
            </a:r>
          </a:p>
          <a:p>
            <a:pPr algn="just"/>
            <a:endParaRPr lang="es-CO" sz="1600" dirty="0">
              <a:latin typeface="Calibri   "/>
            </a:endParaRPr>
          </a:p>
          <a:p>
            <a:pPr algn="just"/>
            <a:r>
              <a:rPr lang="es-CO" sz="1600" dirty="0">
                <a:latin typeface="Calibri   "/>
              </a:rPr>
              <a:t>Incluir el siguiente requisito:</a:t>
            </a:r>
          </a:p>
          <a:p>
            <a:pPr algn="just"/>
            <a:r>
              <a:rPr lang="es-CO" sz="1600" dirty="0">
                <a:latin typeface="Calibri   "/>
              </a:rPr>
              <a:t>En todo caso será necesario para el pago de los honorarios que se cuente con la totalidad de visitas cargadas en el aplicativo, de los activos que se hayan asignado y entregado formalmente a los depositarios provisionales. En  los términos establecidos en las obligaciones de los depositarios provisionales. </a:t>
            </a:r>
          </a:p>
          <a:p>
            <a:pPr algn="just" fontAlgn="auto">
              <a:spcBef>
                <a:spcPts val="0"/>
              </a:spcBef>
              <a:spcAft>
                <a:spcPts val="0"/>
              </a:spcAft>
              <a:defRPr/>
            </a:pPr>
            <a:endParaRPr lang="es-CO" sz="1400" dirty="0">
              <a:solidFill>
                <a:srgbClr val="4F81BD">
                  <a:lumMod val="50000"/>
                </a:srgbClr>
              </a:solidFill>
              <a:latin typeface="Lato Regular"/>
              <a:cs typeface="Lato Regular"/>
            </a:endParaRPr>
          </a:p>
          <a:p>
            <a:pPr algn="just"/>
            <a:endParaRPr lang="es-ES" sz="1400" dirty="0">
              <a:ln w="0"/>
              <a:effectLst>
                <a:outerShdw blurRad="38100" dist="19050" dir="2700000" algn="tl" rotWithShape="0">
                  <a:schemeClr val="dk1">
                    <a:alpha val="40000"/>
                  </a:schemeClr>
                </a:outerShdw>
              </a:effectLst>
              <a:latin typeface="Lato Regular"/>
              <a:cs typeface="Lato Regular"/>
            </a:endParaRPr>
          </a:p>
        </p:txBody>
      </p:sp>
    </p:spTree>
    <p:extLst>
      <p:ext uri="{BB962C8B-B14F-4D97-AF65-F5344CB8AC3E}">
        <p14:creationId xmlns:p14="http://schemas.microsoft.com/office/powerpoint/2010/main" val="27413899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10713" y="6516487"/>
            <a:ext cx="3719328"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1" name="CuadroTexto 10">
            <a:extLst>
              <a:ext uri="{FF2B5EF4-FFF2-40B4-BE49-F238E27FC236}">
                <a16:creationId xmlns:a16="http://schemas.microsoft.com/office/drawing/2014/main" id="{9F633690-5C31-41E6-991D-1FF24BDA8F6A}"/>
              </a:ext>
            </a:extLst>
          </p:cNvPr>
          <p:cNvSpPr txBox="1"/>
          <p:nvPr/>
        </p:nvSpPr>
        <p:spPr>
          <a:xfrm>
            <a:off x="867103" y="1057306"/>
            <a:ext cx="10389476" cy="5170646"/>
          </a:xfrm>
          <a:prstGeom prst="rect">
            <a:avLst/>
          </a:prstGeom>
          <a:noFill/>
        </p:spPr>
        <p:txBody>
          <a:bodyPr wrap="square" rtlCol="0">
            <a:spAutoFit/>
          </a:bodyPr>
          <a:lstStyle/>
          <a:p>
            <a:pPr algn="just"/>
            <a:endParaRPr lang="es-CO" sz="2200" dirty="0">
              <a:latin typeface="Arial Narrow" panose="020B0606020202030204" pitchFamily="34" charset="0"/>
            </a:endParaRPr>
          </a:p>
          <a:p>
            <a:pPr algn="just"/>
            <a:r>
              <a:rPr lang="es-CO" sz="2800" dirty="0">
                <a:latin typeface="Arial Narrow" panose="020B0606020202030204" pitchFamily="34" charset="0"/>
              </a:rPr>
              <a:t>Que la metodología de la administración, establece en el capitulo 4, sección 2, Numeral 4.2 Obligaciones de los destinatarios provisionales, numeral 6: </a:t>
            </a:r>
          </a:p>
          <a:p>
            <a:pPr algn="just"/>
            <a:r>
              <a:rPr lang="es-CO" sz="2800" dirty="0">
                <a:latin typeface="Arial Narrow" panose="020B0606020202030204" pitchFamily="34" charset="0"/>
              </a:rPr>
              <a:t> </a:t>
            </a:r>
            <a:endParaRPr lang="es-CO" sz="2800" i="1" dirty="0">
              <a:latin typeface="Arial Narrow" panose="020B0606020202030204" pitchFamily="34" charset="0"/>
            </a:endParaRPr>
          </a:p>
          <a:p>
            <a:pPr algn="just"/>
            <a:r>
              <a:rPr lang="es-CO" sz="2800" i="1" dirty="0">
                <a:latin typeface="Arial Narrow" panose="020B0606020202030204" pitchFamily="34" charset="0"/>
              </a:rPr>
              <a:t>“Constituir una póliza a favor del administrador del FRISCO que garantice el cumplimiento de sus obligaciones	y daño a terceros”</a:t>
            </a:r>
          </a:p>
          <a:p>
            <a:pPr algn="just"/>
            <a:endParaRPr lang="es-CO" sz="2800" i="1" dirty="0">
              <a:latin typeface="Arial Narrow" panose="020B0606020202030204" pitchFamily="34" charset="0"/>
            </a:endParaRPr>
          </a:p>
          <a:p>
            <a:pPr algn="just"/>
            <a:r>
              <a:rPr lang="es-CO" sz="2800" dirty="0">
                <a:latin typeface="Arial Narrow" panose="020B0606020202030204" pitchFamily="34" charset="0"/>
              </a:rPr>
              <a:t>Sin embargo dicha obligación no establece el valor para fijar la Póliza de Cumplimiento, en virtud de los cual se solicita aprobar la inclusión en el citado numeral del 8% del valor del avalúo catastral como porcentaje por el cual debe ser expedida la póliza de cumplimiento de  obligaciones  y  daño  a terceros por parte de los Destinatarios Provisionales.</a:t>
            </a:r>
            <a:endParaRPr lang="es-CO" sz="2800" dirty="0"/>
          </a:p>
        </p:txBody>
      </p:sp>
      <p:sp>
        <p:nvSpPr>
          <p:cNvPr id="7" name="CuadroTexto 6">
            <a:extLst>
              <a:ext uri="{FF2B5EF4-FFF2-40B4-BE49-F238E27FC236}">
                <a16:creationId xmlns:a16="http://schemas.microsoft.com/office/drawing/2014/main" id="{26BFE734-8F50-4373-AA74-24D3B184AA45}"/>
              </a:ext>
            </a:extLst>
          </p:cNvPr>
          <p:cNvSpPr txBox="1"/>
          <p:nvPr/>
        </p:nvSpPr>
        <p:spPr>
          <a:xfrm>
            <a:off x="945888" y="130894"/>
            <a:ext cx="7871735" cy="892552"/>
          </a:xfrm>
          <a:prstGeom prst="rect">
            <a:avLst/>
          </a:prstGeom>
          <a:noFill/>
        </p:spPr>
        <p:txBody>
          <a:bodyPr wrap="square" rtlCol="0">
            <a:spAutoFit/>
          </a:bodyPr>
          <a:lstStyle/>
          <a:p>
            <a:pPr algn="ctr"/>
            <a:r>
              <a:rPr lang="es-ES" sz="2600" b="1" dirty="0">
                <a:solidFill>
                  <a:srgbClr val="000A8B"/>
                </a:solidFill>
              </a:rPr>
              <a:t>VALOR A ASEGURAR EN EL MECANISMO DE DESTINACIÓN PROVISIONAL</a:t>
            </a:r>
          </a:p>
        </p:txBody>
      </p:sp>
    </p:spTree>
    <p:extLst>
      <p:ext uri="{BB962C8B-B14F-4D97-AF65-F5344CB8AC3E}">
        <p14:creationId xmlns:p14="http://schemas.microsoft.com/office/powerpoint/2010/main" val="41492418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102705" y="6520419"/>
            <a:ext cx="402733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Muebles e Inmuebles</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04F383CA-A9C9-470E-8C3A-78BFDD82DD2B}"/>
              </a:ext>
            </a:extLst>
          </p:cNvPr>
          <p:cNvSpPr txBox="1"/>
          <p:nvPr/>
        </p:nvSpPr>
        <p:spPr>
          <a:xfrm>
            <a:off x="945888" y="130894"/>
            <a:ext cx="7871735" cy="892552"/>
          </a:xfrm>
          <a:prstGeom prst="rect">
            <a:avLst/>
          </a:prstGeom>
          <a:noFill/>
        </p:spPr>
        <p:txBody>
          <a:bodyPr wrap="square" rtlCol="0">
            <a:spAutoFit/>
          </a:bodyPr>
          <a:lstStyle/>
          <a:p>
            <a:pPr algn="ctr"/>
            <a:r>
              <a:rPr lang="es-ES" sz="2600" b="1" dirty="0">
                <a:solidFill>
                  <a:srgbClr val="000A8B"/>
                </a:solidFill>
              </a:rPr>
              <a:t>VALOR A ASEGURAR EN EL MECANISMO DE DESTINACIÓN PROVISIONAL</a:t>
            </a:r>
          </a:p>
        </p:txBody>
      </p:sp>
      <p:sp>
        <p:nvSpPr>
          <p:cNvPr id="11" name="CuadroTexto 10">
            <a:extLst>
              <a:ext uri="{FF2B5EF4-FFF2-40B4-BE49-F238E27FC236}">
                <a16:creationId xmlns:a16="http://schemas.microsoft.com/office/drawing/2014/main" id="{9F633690-5C31-41E6-991D-1FF24BDA8F6A}"/>
              </a:ext>
            </a:extLst>
          </p:cNvPr>
          <p:cNvSpPr txBox="1"/>
          <p:nvPr/>
        </p:nvSpPr>
        <p:spPr>
          <a:xfrm>
            <a:off x="814351" y="1288403"/>
            <a:ext cx="10499836" cy="2585323"/>
          </a:xfrm>
          <a:prstGeom prst="rect">
            <a:avLst/>
          </a:prstGeom>
          <a:noFill/>
        </p:spPr>
        <p:txBody>
          <a:bodyPr wrap="square" rtlCol="0">
            <a:spAutoFit/>
          </a:bodyPr>
          <a:lstStyle/>
          <a:p>
            <a:pPr algn="just"/>
            <a:endParaRPr lang="es-CO" sz="2800" dirty="0">
              <a:latin typeface="Arial Narrow" panose="020B0606020202030204" pitchFamily="34" charset="0"/>
            </a:endParaRPr>
          </a:p>
          <a:p>
            <a:pPr algn="just"/>
            <a:endParaRPr lang="es-CO" sz="2800" dirty="0">
              <a:latin typeface="Arial Narrow" panose="020B0606020202030204" pitchFamily="34" charset="0"/>
            </a:endParaRPr>
          </a:p>
          <a:p>
            <a:pPr algn="just"/>
            <a:r>
              <a:rPr lang="es-CO" sz="2800" dirty="0">
                <a:latin typeface="Arial Narrow" panose="020B0606020202030204" pitchFamily="34" charset="0"/>
              </a:rPr>
              <a:t>Para lo cual se efectuó el análisis de 3.346 folios de matricula Inmobiliaria de los cuales se contaba con  el  avalúo  catastral vs el valor de sus pasivos, determinando que estos tenían una  proporción equivalente al 8% del avalúo.</a:t>
            </a:r>
          </a:p>
          <a:p>
            <a:pPr algn="just"/>
            <a:endParaRPr lang="es-CO" sz="2200" dirty="0">
              <a:latin typeface="Arial Narrow" panose="020B0606020202030204" pitchFamily="34" charset="0"/>
            </a:endParaRPr>
          </a:p>
        </p:txBody>
      </p:sp>
      <p:sp>
        <p:nvSpPr>
          <p:cNvPr id="4" name="Rectángulo: esquinas redondeadas 3">
            <a:extLst>
              <a:ext uri="{FF2B5EF4-FFF2-40B4-BE49-F238E27FC236}">
                <a16:creationId xmlns:a16="http://schemas.microsoft.com/office/drawing/2014/main" id="{36800EE6-ACE8-4944-B002-93268698C3BA}"/>
              </a:ext>
            </a:extLst>
          </p:cNvPr>
          <p:cNvSpPr/>
          <p:nvPr/>
        </p:nvSpPr>
        <p:spPr>
          <a:xfrm>
            <a:off x="161349" y="4373186"/>
            <a:ext cx="2520000" cy="478971"/>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tx1"/>
                </a:solidFill>
              </a:rPr>
              <a:t>Servicios Públicos</a:t>
            </a:r>
            <a:endParaRPr lang="es-CO" dirty="0">
              <a:solidFill>
                <a:schemeClr val="tx1"/>
              </a:solidFill>
            </a:endParaRPr>
          </a:p>
        </p:txBody>
      </p:sp>
      <p:sp>
        <p:nvSpPr>
          <p:cNvPr id="12" name="Rectángulo: esquinas redondeadas 11">
            <a:extLst>
              <a:ext uri="{FF2B5EF4-FFF2-40B4-BE49-F238E27FC236}">
                <a16:creationId xmlns:a16="http://schemas.microsoft.com/office/drawing/2014/main" id="{2B13D253-12FE-4DCE-9E0D-DCC4AFE302CC}"/>
              </a:ext>
            </a:extLst>
          </p:cNvPr>
          <p:cNvSpPr/>
          <p:nvPr/>
        </p:nvSpPr>
        <p:spPr>
          <a:xfrm>
            <a:off x="3071354" y="4376809"/>
            <a:ext cx="2520000" cy="478971"/>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tx1"/>
                </a:solidFill>
              </a:rPr>
              <a:t>Cuotas de Administración</a:t>
            </a:r>
            <a:endParaRPr lang="es-CO" dirty="0">
              <a:solidFill>
                <a:schemeClr val="tx1"/>
              </a:solidFill>
            </a:endParaRPr>
          </a:p>
        </p:txBody>
      </p:sp>
      <p:sp>
        <p:nvSpPr>
          <p:cNvPr id="16" name="Rectángulo: esquinas redondeadas 15">
            <a:extLst>
              <a:ext uri="{FF2B5EF4-FFF2-40B4-BE49-F238E27FC236}">
                <a16:creationId xmlns:a16="http://schemas.microsoft.com/office/drawing/2014/main" id="{597D64F0-F8C8-4F31-AA4C-0AB8A7CAFB9B}"/>
              </a:ext>
            </a:extLst>
          </p:cNvPr>
          <p:cNvSpPr/>
          <p:nvPr/>
        </p:nvSpPr>
        <p:spPr>
          <a:xfrm>
            <a:off x="6186111" y="4376809"/>
            <a:ext cx="2520000" cy="478971"/>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tx1"/>
                </a:solidFill>
              </a:rPr>
              <a:t>Impuesto Predial</a:t>
            </a:r>
            <a:endParaRPr lang="es-CO" dirty="0">
              <a:solidFill>
                <a:schemeClr val="tx1"/>
              </a:solidFill>
            </a:endParaRPr>
          </a:p>
        </p:txBody>
      </p:sp>
      <p:sp>
        <p:nvSpPr>
          <p:cNvPr id="17" name="Rectángulo: esquinas redondeadas 16">
            <a:extLst>
              <a:ext uri="{FF2B5EF4-FFF2-40B4-BE49-F238E27FC236}">
                <a16:creationId xmlns:a16="http://schemas.microsoft.com/office/drawing/2014/main" id="{C492108D-7178-44AA-9A9B-9362732D9572}"/>
              </a:ext>
            </a:extLst>
          </p:cNvPr>
          <p:cNvSpPr/>
          <p:nvPr/>
        </p:nvSpPr>
        <p:spPr>
          <a:xfrm>
            <a:off x="9300868" y="4376809"/>
            <a:ext cx="2520000" cy="478971"/>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tx1"/>
                </a:solidFill>
              </a:rPr>
              <a:t>Contribuciones</a:t>
            </a:r>
            <a:endParaRPr lang="es-CO" dirty="0">
              <a:solidFill>
                <a:schemeClr val="tx1"/>
              </a:solidFill>
            </a:endParaRPr>
          </a:p>
        </p:txBody>
      </p:sp>
    </p:spTree>
    <p:extLst>
      <p:ext uri="{BB962C8B-B14F-4D97-AF65-F5344CB8AC3E}">
        <p14:creationId xmlns:p14="http://schemas.microsoft.com/office/powerpoint/2010/main" val="12128322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28" name="Picture 4" descr="Resultado de imagen de GRACIAS">
            <a:extLst>
              <a:ext uri="{FF2B5EF4-FFF2-40B4-BE49-F238E27FC236}">
                <a16:creationId xmlns:a16="http://schemas.microsoft.com/office/drawing/2014/main" id="{6B97ABDE-D2C7-42A8-B1F4-93DE4E812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095" y="1646118"/>
            <a:ext cx="8466836" cy="363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211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rige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rige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rige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D82EF844E75CAF4385A68085FACD193C" ma:contentTypeVersion="9" ma:contentTypeDescription="Crear nuevo documento." ma:contentTypeScope="" ma:versionID="d6772de6defbb92b5fc15f2708d04610">
  <xsd:schema xmlns:xsd="http://www.w3.org/2001/XMLSchema" xmlns:xs="http://www.w3.org/2001/XMLSchema" xmlns:p="http://schemas.microsoft.com/office/2006/metadata/properties" xmlns:ns3="cb001576-12d9-49c5-b46c-58579723e4e4" xmlns:ns4="91a4e1a1-2fe6-4262-bc95-8c51e9ea7738" targetNamespace="http://schemas.microsoft.com/office/2006/metadata/properties" ma:root="true" ma:fieldsID="147f8515198c624bdefb95a4015cc401" ns3:_="" ns4:_="">
    <xsd:import namespace="cb001576-12d9-49c5-b46c-58579723e4e4"/>
    <xsd:import namespace="91a4e1a1-2fe6-4262-bc95-8c51e9ea773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001576-12d9-49c5-b46c-58579723e4e4"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a4e1a1-2fe6-4262-bc95-8c51e9ea773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B28CD5-1293-4ED6-9947-9D0B839AF330}">
  <ds:schemaRefs>
    <ds:schemaRef ds:uri="http://schemas.microsoft.com/office/infopath/2007/PartnerControls"/>
    <ds:schemaRef ds:uri="http://purl.org/dc/terms/"/>
    <ds:schemaRef ds:uri="http://www.w3.org/XML/1998/namespace"/>
    <ds:schemaRef ds:uri="http://purl.org/dc/elements/1.1/"/>
    <ds:schemaRef ds:uri="http://schemas.microsoft.com/office/2006/documentManagement/types"/>
    <ds:schemaRef ds:uri="cb001576-12d9-49c5-b46c-58579723e4e4"/>
    <ds:schemaRef ds:uri="http://schemas.openxmlformats.org/package/2006/metadata/core-properties"/>
    <ds:schemaRef ds:uri="91a4e1a1-2fe6-4262-bc95-8c51e9ea7738"/>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0EDF5695-1BCB-4C25-B78D-9AF1AE0753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001576-12d9-49c5-b46c-58579723e4e4"/>
    <ds:schemaRef ds:uri="91a4e1a1-2fe6-4262-bc95-8c51e9ea77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D9484D-6325-4FB6-8653-989B4D3E60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15056</TotalTime>
  <Words>8641</Words>
  <Application>Microsoft Office PowerPoint</Application>
  <PresentationFormat>Panorámica</PresentationFormat>
  <Paragraphs>1717</Paragraphs>
  <Slides>103</Slides>
  <Notes>3</Notes>
  <HiddenSlides>0</HiddenSlides>
  <MMClips>0</MMClips>
  <ScaleCrop>false</ScaleCrop>
  <HeadingPairs>
    <vt:vector size="8" baseType="variant">
      <vt:variant>
        <vt:lpstr>Fuentes usadas</vt:lpstr>
      </vt:variant>
      <vt:variant>
        <vt:i4>12</vt:i4>
      </vt:variant>
      <vt:variant>
        <vt:lpstr>Tema</vt:lpstr>
      </vt:variant>
      <vt:variant>
        <vt:i4>1</vt:i4>
      </vt:variant>
      <vt:variant>
        <vt:lpstr>Servidores OLE incrustados</vt:lpstr>
      </vt:variant>
      <vt:variant>
        <vt:i4>1</vt:i4>
      </vt:variant>
      <vt:variant>
        <vt:lpstr>Títulos de diapositiva</vt:lpstr>
      </vt:variant>
      <vt:variant>
        <vt:i4>103</vt:i4>
      </vt:variant>
    </vt:vector>
  </HeadingPairs>
  <TitlesOfParts>
    <vt:vector size="117" baseType="lpstr">
      <vt:lpstr>Arial</vt:lpstr>
      <vt:lpstr>Arial Narrow</vt:lpstr>
      <vt:lpstr>Calibri</vt:lpstr>
      <vt:lpstr>Calibri   </vt:lpstr>
      <vt:lpstr>Calibri Light</vt:lpstr>
      <vt:lpstr>Cambria</vt:lpstr>
      <vt:lpstr>inherit</vt:lpstr>
      <vt:lpstr>Lato Bold</vt:lpstr>
      <vt:lpstr>Lato Regular</vt:lpstr>
      <vt:lpstr>Open Sans</vt:lpstr>
      <vt:lpstr>Times New Roman</vt:lpstr>
      <vt:lpstr>Wingdings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Principales Caracteristicas del Portafolio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659</cp:revision>
  <dcterms:created xsi:type="dcterms:W3CDTF">2015-02-19T23:51:59Z</dcterms:created>
  <dcterms:modified xsi:type="dcterms:W3CDTF">2020-08-24T23:24:39Z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0x010100D82EF844E75CAF4385A68085FACD193C</vt:lpwstr>
  </property>
</Properties>
</file>