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8" r:id="rId4"/>
  </p:sldMasterIdLst>
  <p:notesMasterIdLst>
    <p:notesMasterId r:id="rId135"/>
  </p:notesMasterIdLst>
  <p:sldIdLst>
    <p:sldId id="1494" r:id="rId5"/>
    <p:sldId id="258" r:id="rId6"/>
    <p:sldId id="1635" r:id="rId7"/>
    <p:sldId id="472" r:id="rId8"/>
    <p:sldId id="2179" r:id="rId9"/>
    <p:sldId id="2178" r:id="rId10"/>
    <p:sldId id="473" r:id="rId11"/>
    <p:sldId id="273" r:id="rId12"/>
    <p:sldId id="274" r:id="rId13"/>
    <p:sldId id="286" r:id="rId14"/>
    <p:sldId id="474" r:id="rId15"/>
    <p:sldId id="2181" r:id="rId16"/>
    <p:sldId id="476" r:id="rId17"/>
    <p:sldId id="256" r:id="rId18"/>
    <p:sldId id="297" r:id="rId19"/>
    <p:sldId id="2180" r:id="rId20"/>
    <p:sldId id="293" r:id="rId21"/>
    <p:sldId id="2182" r:id="rId22"/>
    <p:sldId id="311" r:id="rId23"/>
    <p:sldId id="260" r:id="rId24"/>
    <p:sldId id="261" r:id="rId25"/>
    <p:sldId id="263" r:id="rId26"/>
    <p:sldId id="264" r:id="rId27"/>
    <p:sldId id="312" r:id="rId28"/>
    <p:sldId id="536" r:id="rId29"/>
    <p:sldId id="306" r:id="rId30"/>
    <p:sldId id="305" r:id="rId31"/>
    <p:sldId id="537" r:id="rId32"/>
    <p:sldId id="538" r:id="rId33"/>
    <p:sldId id="540" r:id="rId34"/>
    <p:sldId id="541" r:id="rId35"/>
    <p:sldId id="316" r:id="rId36"/>
    <p:sldId id="477" r:id="rId37"/>
    <p:sldId id="448" r:id="rId38"/>
    <p:sldId id="462" r:id="rId39"/>
    <p:sldId id="465" r:id="rId40"/>
    <p:sldId id="454" r:id="rId41"/>
    <p:sldId id="457" r:id="rId42"/>
    <p:sldId id="453" r:id="rId43"/>
    <p:sldId id="542" r:id="rId44"/>
    <p:sldId id="543" r:id="rId45"/>
    <p:sldId id="483" r:id="rId46"/>
    <p:sldId id="485" r:id="rId47"/>
    <p:sldId id="488" r:id="rId48"/>
    <p:sldId id="480" r:id="rId49"/>
    <p:sldId id="484" r:id="rId50"/>
    <p:sldId id="320" r:id="rId51"/>
    <p:sldId id="359" r:id="rId52"/>
    <p:sldId id="362" r:id="rId53"/>
    <p:sldId id="2183" r:id="rId54"/>
    <p:sldId id="2184" r:id="rId55"/>
    <p:sldId id="300" r:id="rId56"/>
    <p:sldId id="319" r:id="rId57"/>
    <p:sldId id="321" r:id="rId58"/>
    <p:sldId id="2185" r:id="rId59"/>
    <p:sldId id="356" r:id="rId60"/>
    <p:sldId id="2186" r:id="rId61"/>
    <p:sldId id="325" r:id="rId62"/>
    <p:sldId id="295" r:id="rId63"/>
    <p:sldId id="361" r:id="rId64"/>
    <p:sldId id="357" r:id="rId65"/>
    <p:sldId id="358" r:id="rId66"/>
    <p:sldId id="324" r:id="rId67"/>
    <p:sldId id="360" r:id="rId68"/>
    <p:sldId id="2187" r:id="rId69"/>
    <p:sldId id="2188" r:id="rId70"/>
    <p:sldId id="1636" r:id="rId71"/>
    <p:sldId id="2190" r:id="rId72"/>
    <p:sldId id="2191" r:id="rId73"/>
    <p:sldId id="2192" r:id="rId74"/>
    <p:sldId id="262" r:id="rId75"/>
    <p:sldId id="259" r:id="rId76"/>
    <p:sldId id="1638" r:id="rId77"/>
    <p:sldId id="659" r:id="rId78"/>
    <p:sldId id="657" r:id="rId79"/>
    <p:sldId id="668" r:id="rId80"/>
    <p:sldId id="660" r:id="rId81"/>
    <p:sldId id="671" r:id="rId82"/>
    <p:sldId id="673" r:id="rId83"/>
    <p:sldId id="690" r:id="rId84"/>
    <p:sldId id="689" r:id="rId85"/>
    <p:sldId id="669" r:id="rId86"/>
    <p:sldId id="674" r:id="rId87"/>
    <p:sldId id="675" r:id="rId88"/>
    <p:sldId id="670" r:id="rId89"/>
    <p:sldId id="680" r:id="rId90"/>
    <p:sldId id="683" r:id="rId91"/>
    <p:sldId id="682" r:id="rId92"/>
    <p:sldId id="681" r:id="rId93"/>
    <p:sldId id="677" r:id="rId94"/>
    <p:sldId id="678" r:id="rId95"/>
    <p:sldId id="685" r:id="rId96"/>
    <p:sldId id="686" r:id="rId97"/>
    <p:sldId id="687" r:id="rId98"/>
    <p:sldId id="688" r:id="rId99"/>
    <p:sldId id="1639" r:id="rId100"/>
    <p:sldId id="2193" r:id="rId101"/>
    <p:sldId id="2194" r:id="rId102"/>
    <p:sldId id="268" r:id="rId103"/>
    <p:sldId id="269" r:id="rId104"/>
    <p:sldId id="271" r:id="rId105"/>
    <p:sldId id="270" r:id="rId106"/>
    <p:sldId id="272" r:id="rId107"/>
    <p:sldId id="2195" r:id="rId108"/>
    <p:sldId id="275" r:id="rId109"/>
    <p:sldId id="466" r:id="rId110"/>
    <p:sldId id="444" r:id="rId111"/>
    <p:sldId id="447" r:id="rId112"/>
    <p:sldId id="2196" r:id="rId113"/>
    <p:sldId id="446" r:id="rId114"/>
    <p:sldId id="2197" r:id="rId115"/>
    <p:sldId id="463" r:id="rId116"/>
    <p:sldId id="459" r:id="rId117"/>
    <p:sldId id="464" r:id="rId118"/>
    <p:sldId id="460" r:id="rId119"/>
    <p:sldId id="1643" r:id="rId120"/>
    <p:sldId id="257" r:id="rId121"/>
    <p:sldId id="1646" r:id="rId122"/>
    <p:sldId id="1647" r:id="rId123"/>
    <p:sldId id="1648" r:id="rId124"/>
    <p:sldId id="1448" r:id="rId125"/>
    <p:sldId id="1645" r:id="rId126"/>
    <p:sldId id="1649" r:id="rId127"/>
    <p:sldId id="1650" r:id="rId128"/>
    <p:sldId id="1652" r:id="rId129"/>
    <p:sldId id="1653" r:id="rId130"/>
    <p:sldId id="1654" r:id="rId131"/>
    <p:sldId id="1655" r:id="rId132"/>
    <p:sldId id="2198" r:id="rId133"/>
    <p:sldId id="1492" r:id="rId13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cmAuthor id="2" name="Laura Victoria Corral Bautista" initials="LVCB" lastIdx="1" clrIdx="1"/>
  <p:cmAuthor id="3" name="juan sebastian uribe mosquera" initials="jsu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21" autoAdjust="0"/>
    <p:restoredTop sz="86957" autoAdjust="0"/>
  </p:normalViewPr>
  <p:slideViewPr>
    <p:cSldViewPr snapToGrid="0" snapToObjects="1">
      <p:cViewPr>
        <p:scale>
          <a:sx n="66" d="100"/>
          <a:sy n="66" d="100"/>
        </p:scale>
        <p:origin x="1710" y="80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46"/>
    </p:cViewPr>
  </p:sorter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viewProps" Target="view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notesMaster" Target="notesMasters/notes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commentAuthors" Target="commentAuthor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fbarreiro\Documents\TESORERIA\PRESENTACIONES%20PORTAFOLIO\A&#209;O%202020\8.AGOSTO%202020\RESUMEN%20DE%20OPERACIONES%20MENSUAL%20A%20CONTABILIDAD%20AGOSTO_%202020.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ocuments\TESORERIA\PRESENTACIONES%20PORTAFOLIO\A&#209;O%202020\8.AGOSTO%202020\RESUMEN%20DE%20OPERACIONES%20MENSUAL%20A%20CONTABILIDAD%20AGOSTO_%2020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fbarreiro\Documents\TESORERIA\PRESENTACIONES%20PORTAFOLIO\A&#209;O%202020\8.AGOSTO%202020\RESUMEN%20DE%20OPERACIONES%20MENSUAL%20A%20CONTABILIDAD%20AGOSTO_%202020.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Documents\TESORERIA\PRESENTACIONES%20PORTAFOLIO\A&#209;O%202020\8.AGOSTO%202020\RESUMEN%20DE%20OPERACIONES%20MENSUAL%20A%20CONTABILIDAD%20AGOSTO_%202020.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fbarreiro\Documents\TESORERIA\PRESENTACIONES%20PORTAFOLIO\A&#209;O%202020\8.AGOSTO%202020\RESUMEN%20DE%20OPERACIONES%20MENSUAL%20A%20CONTABILIDAD%20AGOSTO_%202020.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9.JD%20Agosto2020-CIERRE%20AGOSTO%202020\Copia%20de%20junta%20agosto%20EXCEL.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K\Copia%20de%20Control%20Contratos%202020.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K\Copia%20de%20Control%20Contratos%202020.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K\Control%20Contratos%202020.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K\Control%20Contratos%202020.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Users\cblanco\Desktop\Karol%20Abril%2004\01%20INFORMES\01_Control%20Cartera%20y%20Facturacion\Junta%20Directiva\2020\9.JD%20Agosto2020-CIERRE%20AGOSTO%202020\Arrendamiento\Contratos%20Arriendo%20a%20Agosto%202020.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200" dirty="0"/>
              <a:t>COMPOSICION PORTAFOLIO INVERSIONES AGOSTO 2020  </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3299578883527483"/>
          <c:w val="1"/>
          <c:h val="0.67245241874465256"/>
        </c:manualLayout>
      </c:layout>
      <c:pie3DChart>
        <c:varyColors val="1"/>
        <c:ser>
          <c:idx val="0"/>
          <c:order val="0"/>
          <c:tx>
            <c:strRef>
              <c:f>Hoja11!$B$44</c:f>
              <c:strCache>
                <c:ptCount val="1"/>
                <c:pt idx="0">
                  <c:v>TOTAL </c:v>
                </c:pt>
              </c:strCache>
            </c:strRef>
          </c:tx>
          <c:dPt>
            <c:idx val="0"/>
            <c:bubble3D val="0"/>
            <c:explosion val="1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6A58-4397-832C-A148C92C251B}"/>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6A58-4397-832C-A148C92C251B}"/>
              </c:ext>
            </c:extLst>
          </c:dPt>
          <c:dLbls>
            <c:dLbl>
              <c:idx val="0"/>
              <c:tx>
                <c:rich>
                  <a:bodyPr/>
                  <a:lstStyle/>
                  <a:p>
                    <a:fld id="{2444AF56-5E44-4F61-8FA3-503DE80C59F3}" type="CATEGORYNAME">
                      <a:rPr lang="en-US"/>
                      <a:pPr/>
                      <a:t>[NOMBRE DE CATEGORÍA]</a:t>
                    </a:fld>
                    <a:r>
                      <a:rPr lang="en-US" baseline="0"/>
                      <a:t>, </a:t>
                    </a:r>
                    <a:fld id="{31814F42-2174-4816-BDA4-F193298CC1BB}" type="VALUE">
                      <a:rPr lang="en-US" baseline="0"/>
                      <a:pPr/>
                      <a:t>[VALOR]</a:t>
                    </a:fld>
                    <a:r>
                      <a:rPr lang="en-US" baseline="0"/>
                      <a:t>, 1.80%</a:t>
                    </a:r>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A58-4397-832C-A148C92C251B}"/>
                </c:ext>
              </c:extLst>
            </c:dLbl>
            <c:dLbl>
              <c:idx val="1"/>
              <c:tx>
                <c:rich>
                  <a:bodyPr/>
                  <a:lstStyle/>
                  <a:p>
                    <a:fld id="{65492849-F2DC-4DF3-B7F5-0C2179142547}" type="CATEGORYNAME">
                      <a:rPr lang="es-ES"/>
                      <a:pPr/>
                      <a:t>[NOMBRE DE CATEGORÍA]</a:t>
                    </a:fld>
                    <a:r>
                      <a:rPr lang="es-ES" baseline="0"/>
                      <a:t>, </a:t>
                    </a:r>
                    <a:fld id="{CBF97614-B88A-4DE0-AEAF-05E4F1DBC6AD}" type="VALUE">
                      <a:rPr lang="es-ES" baseline="0"/>
                      <a:pPr/>
                      <a:t>[VALOR]</a:t>
                    </a:fld>
                    <a:r>
                      <a:rPr lang="es-ES" baseline="0"/>
                      <a:t>, 98.20%</a:t>
                    </a:r>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A58-4397-832C-A148C92C251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Hoja11!$C$43:$D$43</c:f>
              <c:strCache>
                <c:ptCount val="2"/>
                <c:pt idx="0">
                  <c:v>EXTINTOS</c:v>
                </c:pt>
                <c:pt idx="1">
                  <c:v>EN PROCESO EXTINCION </c:v>
                </c:pt>
              </c:strCache>
            </c:strRef>
          </c:cat>
          <c:val>
            <c:numRef>
              <c:f>Hoja11!$C$44:$D$44</c:f>
              <c:numCache>
                <c:formatCode>_-* #,##0_-;\-* #,##0_-;_-* "-"??_-;_-@_-</c:formatCode>
                <c:ptCount val="2"/>
                <c:pt idx="0">
                  <c:v>22210</c:v>
                </c:pt>
                <c:pt idx="1">
                  <c:v>1208770.9979960001</c:v>
                </c:pt>
              </c:numCache>
            </c:numRef>
          </c:val>
          <c:extLst>
            <c:ext xmlns:c16="http://schemas.microsoft.com/office/drawing/2014/chart" uri="{C3380CC4-5D6E-409C-BE32-E72D297353CC}">
              <c16:uniqueId val="{00000004-6A58-4397-832C-A148C92C251B}"/>
            </c:ext>
          </c:extLst>
        </c:ser>
        <c:dLbls>
          <c:dLblPos val="outEnd"/>
          <c:showLegendKey val="0"/>
          <c:showVal val="0"/>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1800" b="1" i="0" baseline="0" dirty="0">
                <a:effectLst/>
              </a:rPr>
              <a:t>PORTAFOLIO DE RECURSOS EXTINTOS  POR INSTRUMENTO FINANCIERO</a:t>
            </a:r>
            <a:endParaRPr lang="es-CO" dirty="0">
              <a:effectLst/>
            </a:endParaRPr>
          </a:p>
        </c:rich>
      </c:tx>
      <c:layout>
        <c:manualLayout>
          <c:xMode val="edge"/>
          <c:yMode val="edge"/>
          <c:x val="0.13018324633161962"/>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areaChart>
        <c:grouping val="standard"/>
        <c:varyColors val="0"/>
        <c:ser>
          <c:idx val="0"/>
          <c:order val="0"/>
          <c:tx>
            <c:strRef>
              <c:f>Hoja12!$C$2</c:f>
              <c:strCache>
                <c:ptCount val="1"/>
                <c:pt idx="0">
                  <c:v>EXTINTOS</c:v>
                </c:pt>
              </c:strCache>
            </c:strRef>
          </c:tx>
          <c:spPr>
            <a:solidFill>
              <a:schemeClr val="accent1"/>
            </a:solidFill>
            <a:ln>
              <a:noFill/>
            </a:ln>
            <a:effectLst/>
          </c:spPr>
          <c:dLbls>
            <c:dLbl>
              <c:idx val="0"/>
              <c:layout>
                <c:manualLayout>
                  <c:x val="1.6101731153192092E-3"/>
                  <c:y val="-0.370122849103848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CC-4574-BE89-5612DBDFB836}"/>
                </c:ext>
              </c:extLst>
            </c:dLbl>
            <c:dLbl>
              <c:idx val="1"/>
              <c:layout>
                <c:manualLayout>
                  <c:x val="1.6709591897821504E-3"/>
                  <c:y val="-9.44646339151703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CC-4574-BE89-5612DBDFB836}"/>
                </c:ext>
              </c:extLst>
            </c:dLbl>
            <c:dLbl>
              <c:idx val="2"/>
              <c:layout>
                <c:manualLayout>
                  <c:x val="-3.3419183795643007E-3"/>
                  <c:y val="-4.86635992896331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CC-4574-BE89-5612DBDFB83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Hoja12!$B$3:$B$6</c:f>
              <c:strCache>
                <c:ptCount val="4"/>
                <c:pt idx="0">
                  <c:v>FIC</c:v>
                </c:pt>
                <c:pt idx="1">
                  <c:v>TES</c:v>
                </c:pt>
                <c:pt idx="2">
                  <c:v>Bancos Nacionales</c:v>
                </c:pt>
                <c:pt idx="3">
                  <c:v>Acciones</c:v>
                </c:pt>
              </c:strCache>
            </c:strRef>
          </c:cat>
          <c:val>
            <c:numRef>
              <c:f>Hoja12!$C$3:$C$6</c:f>
              <c:numCache>
                <c:formatCode>_-* #,##0_-;\-* #,##0_-;_-* "-"??_-;_-@_-</c:formatCode>
                <c:ptCount val="4"/>
                <c:pt idx="0">
                  <c:v>14929</c:v>
                </c:pt>
                <c:pt idx="1">
                  <c:v>4146</c:v>
                </c:pt>
                <c:pt idx="2">
                  <c:v>2334</c:v>
                </c:pt>
                <c:pt idx="3">
                  <c:v>801</c:v>
                </c:pt>
              </c:numCache>
            </c:numRef>
          </c:val>
          <c:extLst>
            <c:ext xmlns:c16="http://schemas.microsoft.com/office/drawing/2014/chart" uri="{C3380CC4-5D6E-409C-BE32-E72D297353CC}">
              <c16:uniqueId val="{00000001-4DCC-4574-BE89-5612DBDFB836}"/>
            </c:ext>
          </c:extLst>
        </c:ser>
        <c:dLbls>
          <c:showLegendKey val="0"/>
          <c:showVal val="0"/>
          <c:showCatName val="0"/>
          <c:showSerName val="0"/>
          <c:showPercent val="0"/>
          <c:showBubbleSize val="0"/>
        </c:dLbls>
        <c:axId val="839405176"/>
        <c:axId val="839407144"/>
      </c:areaChart>
      <c:catAx>
        <c:axId val="8394051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39407144"/>
        <c:crosses val="autoZero"/>
        <c:auto val="1"/>
        <c:lblAlgn val="ctr"/>
        <c:lblOffset val="100"/>
        <c:noMultiLvlLbl val="0"/>
      </c:catAx>
      <c:valAx>
        <c:axId val="839407144"/>
        <c:scaling>
          <c:orientation val="minMax"/>
        </c:scaling>
        <c:delete val="0"/>
        <c:axPos val="l"/>
        <c:majorGridlines>
          <c:spPr>
            <a:ln w="9525" cap="flat" cmpd="sng" algn="ctr">
              <a:no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39405176"/>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1800" b="1" i="0" baseline="0" dirty="0">
                <a:effectLst/>
              </a:rPr>
              <a:t>PORTAFOLIO DE RECURSOS EN PROCESO  POR INSTRUMENTO FINANCIERO</a:t>
            </a:r>
            <a:endParaRPr lang="es-CO"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areaChart>
        <c:grouping val="standard"/>
        <c:varyColors val="0"/>
        <c:ser>
          <c:idx val="0"/>
          <c:order val="0"/>
          <c:tx>
            <c:strRef>
              <c:f>Hoja12!$C$12</c:f>
              <c:strCache>
                <c:ptCount val="1"/>
                <c:pt idx="0">
                  <c:v>EN PROCESO EXTINCION </c:v>
                </c:pt>
              </c:strCache>
            </c:strRef>
          </c:tx>
          <c:spPr>
            <a:solidFill>
              <a:schemeClr val="accent1"/>
            </a:solidFill>
            <a:ln>
              <a:noFill/>
            </a:ln>
            <a:effectLst/>
          </c:spPr>
          <c:dLbls>
            <c:dLbl>
              <c:idx val="0"/>
              <c:layout>
                <c:manualLayout>
                  <c:x val="2.2427871502273536E-3"/>
                  <c:y val="-0.3525508018725826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F6C-427D-B5BA-8FE029B6A956}"/>
                </c:ext>
              </c:extLst>
            </c:dLbl>
            <c:dLbl>
              <c:idx val="1"/>
              <c:layout>
                <c:manualLayout>
                  <c:x val="4.7933017570910381E-3"/>
                  <c:y val="-0.3097822832397819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F6C-427D-B5BA-8FE029B6A956}"/>
                </c:ext>
              </c:extLst>
            </c:dLbl>
            <c:dLbl>
              <c:idx val="2"/>
              <c:layout>
                <c:manualLayout>
                  <c:x val="-8.2234347872217166E-17"/>
                  <c:y val="-0.11111111111111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F6C-427D-B5BA-8FE029B6A956}"/>
                </c:ext>
              </c:extLst>
            </c:dLbl>
            <c:dLbl>
              <c:idx val="3"/>
              <c:layout>
                <c:manualLayout>
                  <c:x val="6.3910690094547565E-3"/>
                  <c:y val="-2.90276823521292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F6C-427D-B5BA-8FE029B6A95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Hoja12!$B$13:$B$18</c:f>
              <c:strCache>
                <c:ptCount val="6"/>
                <c:pt idx="0">
                  <c:v>FIC</c:v>
                </c:pt>
                <c:pt idx="1">
                  <c:v>TES</c:v>
                </c:pt>
                <c:pt idx="2">
                  <c:v>CDT</c:v>
                </c:pt>
                <c:pt idx="3">
                  <c:v>Bancos Nacionales</c:v>
                </c:pt>
                <c:pt idx="4">
                  <c:v>Bancos Internacionales</c:v>
                </c:pt>
                <c:pt idx="5">
                  <c:v>Acciones</c:v>
                </c:pt>
              </c:strCache>
            </c:strRef>
          </c:cat>
          <c:val>
            <c:numRef>
              <c:f>Hoja12!$C$13:$C$18</c:f>
              <c:numCache>
                <c:formatCode>_(* #,##0.00_);_(* \(#,##0.00\);_(* "-"??_);_(@_)</c:formatCode>
                <c:ptCount val="6"/>
                <c:pt idx="0">
                  <c:v>531610</c:v>
                </c:pt>
                <c:pt idx="1">
                  <c:v>454617.99799599999</c:v>
                </c:pt>
                <c:pt idx="2">
                  <c:v>182595</c:v>
                </c:pt>
                <c:pt idx="3">
                  <c:v>39445</c:v>
                </c:pt>
                <c:pt idx="4">
                  <c:v>283</c:v>
                </c:pt>
                <c:pt idx="5">
                  <c:v>220</c:v>
                </c:pt>
              </c:numCache>
            </c:numRef>
          </c:val>
          <c:extLst>
            <c:ext xmlns:c16="http://schemas.microsoft.com/office/drawing/2014/chart" uri="{C3380CC4-5D6E-409C-BE32-E72D297353CC}">
              <c16:uniqueId val="{00000003-0F6C-427D-B5BA-8FE029B6A956}"/>
            </c:ext>
          </c:extLst>
        </c:ser>
        <c:dLbls>
          <c:showLegendKey val="0"/>
          <c:showVal val="0"/>
          <c:showCatName val="0"/>
          <c:showSerName val="0"/>
          <c:showPercent val="0"/>
          <c:showBubbleSize val="0"/>
        </c:dLbls>
        <c:axId val="839485104"/>
        <c:axId val="839491336"/>
      </c:areaChart>
      <c:catAx>
        <c:axId val="8394851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39491336"/>
        <c:crosses val="autoZero"/>
        <c:auto val="1"/>
        <c:lblAlgn val="ctr"/>
        <c:lblOffset val="100"/>
        <c:noMultiLvlLbl val="0"/>
      </c:catAx>
      <c:valAx>
        <c:axId val="839491336"/>
        <c:scaling>
          <c:orientation val="minMax"/>
        </c:scaling>
        <c:delete val="0"/>
        <c:axPos val="l"/>
        <c:majorGridlines>
          <c:spPr>
            <a:ln w="9525" cap="flat" cmpd="sng" algn="ctr">
              <a:no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839485104"/>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200"/>
              <a:t>COMPOSICION PORTAFOLIO DE INVERSIONES RECURSOS PROPIOS AGOSTO 2020 </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0822470107903179"/>
          <c:w val="0.9550001049868766"/>
          <c:h val="0.61329542140565763"/>
        </c:manualLayout>
      </c:layout>
      <c:pie3DChart>
        <c:varyColors val="1"/>
        <c:ser>
          <c:idx val="0"/>
          <c:order val="0"/>
          <c:tx>
            <c:strRef>
              <c:f>Hoja11!$C$70</c:f>
              <c:strCache>
                <c:ptCount val="1"/>
                <c:pt idx="0">
                  <c:v>RECURSOS PROPIOS </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DAEB-4D5A-A8D4-5DCCFBDF41A2}"/>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DAEB-4D5A-A8D4-5DCCFBDF41A2}"/>
              </c:ext>
            </c:extLst>
          </c:dPt>
          <c:dLbls>
            <c:dLbl>
              <c:idx val="0"/>
              <c:tx>
                <c:rich>
                  <a:bodyPr/>
                  <a:lstStyle/>
                  <a:p>
                    <a:fld id="{4295D22E-4B1E-4947-945C-164BC14E0F22}" type="CATEGORYNAME">
                      <a:rPr lang="en-US"/>
                      <a:pPr/>
                      <a:t>[NOMBRE DE CATEGORÍA]</a:t>
                    </a:fld>
                    <a:r>
                      <a:rPr lang="en-US" baseline="0"/>
                      <a:t>, </a:t>
                    </a:r>
                    <a:fld id="{0FCE5346-5A71-4894-88F5-68915A3BD8F4}" type="VALUE">
                      <a:rPr lang="en-US" baseline="0"/>
                      <a:pPr/>
                      <a:t>[VALOR]</a:t>
                    </a:fld>
                    <a:r>
                      <a:rPr lang="en-US" baseline="0"/>
                      <a:t>, 8.57%</a:t>
                    </a:r>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AEB-4D5A-A8D4-5DCCFBDF41A2}"/>
                </c:ext>
              </c:extLst>
            </c:dLbl>
            <c:dLbl>
              <c:idx val="1"/>
              <c:tx>
                <c:rich>
                  <a:bodyPr/>
                  <a:lstStyle/>
                  <a:p>
                    <a:fld id="{7E4751F6-C407-4FF7-BDF6-6AB3FF94165E}" type="CATEGORYNAME">
                      <a:rPr lang="en-US"/>
                      <a:pPr/>
                      <a:t>[NOMBRE DE CATEGORÍA]</a:t>
                    </a:fld>
                    <a:r>
                      <a:rPr lang="en-US" baseline="0"/>
                      <a:t>, </a:t>
                    </a:r>
                    <a:fld id="{8D5470D8-9D32-494E-A3B1-9AFBE4A22EBF}" type="VALUE">
                      <a:rPr lang="en-US" baseline="0"/>
                      <a:pPr/>
                      <a:t>[VALOR]</a:t>
                    </a:fld>
                    <a:r>
                      <a:rPr lang="en-US" baseline="0"/>
                      <a:t>, 91.43%</a:t>
                    </a:r>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AEB-4D5A-A8D4-5DCCFBDF41A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Hoja11!$B$71:$B$72</c:f>
              <c:strCache>
                <c:ptCount val="2"/>
                <c:pt idx="0">
                  <c:v>Bancos Nacionales</c:v>
                </c:pt>
                <c:pt idx="1">
                  <c:v>FIC</c:v>
                </c:pt>
              </c:strCache>
            </c:strRef>
          </c:cat>
          <c:val>
            <c:numRef>
              <c:f>Hoja11!$C$71:$C$72</c:f>
              <c:numCache>
                <c:formatCode>_(* #,##0.00_);_(* \(#,##0.00\);_(* "-"??_);_(@_)</c:formatCode>
                <c:ptCount val="2"/>
                <c:pt idx="0">
                  <c:v>808</c:v>
                </c:pt>
                <c:pt idx="1">
                  <c:v>8625</c:v>
                </c:pt>
              </c:numCache>
            </c:numRef>
          </c:val>
          <c:extLst>
            <c:ext xmlns:c16="http://schemas.microsoft.com/office/drawing/2014/chart" uri="{C3380CC4-5D6E-409C-BE32-E72D297353CC}">
              <c16:uniqueId val="{00000004-DAEB-4D5A-A8D4-5DCCFBDF41A2}"/>
            </c:ext>
          </c:extLst>
        </c:ser>
        <c:dLbls>
          <c:dLblPos val="outEnd"/>
          <c:showLegendKey val="0"/>
          <c:showVal val="0"/>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200" b="1" i="0" baseline="0">
                <a:effectLst/>
              </a:rPr>
              <a:t>COMPOSICION PORTAFOLIO DE INVERSIONES RECURSOS A FAVOR TERCEROS AGOSTO 2020 </a:t>
            </a:r>
            <a:endParaRPr lang="es-CO" sz="1200">
              <a:effectLst/>
            </a:endParaRPr>
          </a:p>
        </c:rich>
      </c:tx>
      <c:layout>
        <c:manualLayout>
          <c:xMode val="edge"/>
          <c:yMode val="edge"/>
          <c:x val="0.1295874104523182"/>
          <c:y val="1.3888888888888888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0736636730560148E-2"/>
          <c:y val="0.21952387396633344"/>
          <c:w val="0.88887523643566713"/>
          <c:h val="0.62776607585822419"/>
        </c:manualLayout>
      </c:layout>
      <c:pie3DChart>
        <c:varyColors val="1"/>
        <c:ser>
          <c:idx val="0"/>
          <c:order val="0"/>
          <c:tx>
            <c:strRef>
              <c:f>Hoja11!$M$70</c:f>
              <c:strCache>
                <c:ptCount val="1"/>
                <c:pt idx="0">
                  <c:v>RECURSOS TERCEROS </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8933-4FF1-84A7-39822F457FB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8933-4FF1-84A7-39822F457FBE}"/>
              </c:ext>
            </c:extLst>
          </c:dPt>
          <c:dLbls>
            <c:dLbl>
              <c:idx val="0"/>
              <c:tx>
                <c:rich>
                  <a:bodyPr/>
                  <a:lstStyle/>
                  <a:p>
                    <a:fld id="{3BB1E02F-A400-48AD-9340-4E970BD65FC8}" type="CATEGORYNAME">
                      <a:rPr lang="en-US"/>
                      <a:pPr/>
                      <a:t>[NOMBRE DE CATEGORÍA]</a:t>
                    </a:fld>
                    <a:r>
                      <a:rPr lang="en-US" baseline="0"/>
                      <a:t>, </a:t>
                    </a:r>
                    <a:fld id="{371FF16C-0B75-48E5-B248-096AFFFD536F}" type="VALUE">
                      <a:rPr lang="en-US" baseline="0"/>
                      <a:pPr/>
                      <a:t>[VALOR]</a:t>
                    </a:fld>
                    <a:r>
                      <a:rPr lang="en-US" baseline="0"/>
                      <a:t>, 0,99%</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933-4FF1-84A7-39822F457FBE}"/>
                </c:ext>
              </c:extLst>
            </c:dLbl>
            <c:dLbl>
              <c:idx val="1"/>
              <c:layout>
                <c:manualLayout>
                  <c:x val="-4.9480533683289599E-2"/>
                  <c:y val="-8.9027413240011666E-3"/>
                </c:manualLayout>
              </c:layout>
              <c:tx>
                <c:rich>
                  <a:bodyPr/>
                  <a:lstStyle/>
                  <a:p>
                    <a:fld id="{B01B1BDF-9C18-4E8D-A5A0-ECF68B7D4D78}" type="CATEGORYNAME">
                      <a:rPr lang="en-US"/>
                      <a:pPr/>
                      <a:t>[NOMBRE DE CATEGORÍA]</a:t>
                    </a:fld>
                    <a:r>
                      <a:rPr lang="en-US" baseline="0"/>
                      <a:t>, </a:t>
                    </a:r>
                    <a:fld id="{908C9EC4-3378-4AEC-9BF1-1BFC3A040B36}" type="VALUE">
                      <a:rPr lang="en-US" baseline="0"/>
                      <a:pPr/>
                      <a:t>[VALOR]</a:t>
                    </a:fld>
                    <a:r>
                      <a:rPr lang="en-US" baseline="0"/>
                      <a:t>, 99,01%</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933-4FF1-84A7-39822F457F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1"/>
            <c:showSerName val="0"/>
            <c:showPercent val="1"/>
            <c:showBubbleSize val="0"/>
            <c:showLeaderLines val="0"/>
            <c:extLst>
              <c:ext xmlns:c15="http://schemas.microsoft.com/office/drawing/2012/chart" uri="{CE6537A1-D6FC-4f65-9D91-7224C49458BB}"/>
            </c:extLst>
          </c:dLbls>
          <c:cat>
            <c:strRef>
              <c:f>Hoja11!$L$71:$L$72</c:f>
              <c:strCache>
                <c:ptCount val="2"/>
                <c:pt idx="0">
                  <c:v>Bancos Nacionales</c:v>
                </c:pt>
                <c:pt idx="1">
                  <c:v>FIC</c:v>
                </c:pt>
              </c:strCache>
            </c:strRef>
          </c:cat>
          <c:val>
            <c:numRef>
              <c:f>Hoja11!$M$71:$M$72</c:f>
              <c:numCache>
                <c:formatCode>_(* #,##0.00_);_(* \(#,##0.00\);_(* "-"??_);_(@_)</c:formatCode>
                <c:ptCount val="2"/>
                <c:pt idx="0">
                  <c:v>57</c:v>
                </c:pt>
                <c:pt idx="1">
                  <c:v>5708</c:v>
                </c:pt>
              </c:numCache>
            </c:numRef>
          </c:val>
          <c:extLst>
            <c:ext xmlns:c16="http://schemas.microsoft.com/office/drawing/2014/chart" uri="{C3380CC4-5D6E-409C-BE32-E72D297353CC}">
              <c16:uniqueId val="{00000004-8933-4FF1-84A7-39822F457FBE}"/>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056216453141248E-2"/>
          <c:y val="4.6769963224814741E-2"/>
          <c:w val="0.93234023128792087"/>
          <c:h val="0.73306798437662268"/>
        </c:manualLayout>
      </c:layout>
      <c:barChart>
        <c:barDir val="col"/>
        <c:grouping val="clustered"/>
        <c:varyColors val="0"/>
        <c:ser>
          <c:idx val="0"/>
          <c:order val="0"/>
          <c:tx>
            <c:strRef>
              <c:f>AGOSTO!$B$13</c:f>
              <c:strCache>
                <c:ptCount val="1"/>
                <c:pt idx="0">
                  <c:v>Cuenta de ID CISA</c:v>
                </c:pt>
              </c:strCache>
            </c:strRef>
          </c:tx>
          <c:spPr>
            <a:solidFill>
              <a:schemeClr val="accent1"/>
            </a:solidFill>
            <a:ln>
              <a:noFill/>
            </a:ln>
            <a:effectLst/>
          </c:spPr>
          <c:invertIfNegative val="0"/>
          <c:dLbls>
            <c:dLbl>
              <c:idx val="0"/>
              <c:layout>
                <c:manualLayout>
                  <c:x val="-1.409562231451801E-17"/>
                  <c:y val="7.00334165863230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91E-4573-A7DF-0B7D7F8D5FA5}"/>
                </c:ext>
              </c:extLst>
            </c:dLbl>
            <c:dLbl>
              <c:idx val="1"/>
              <c:layout>
                <c:manualLayout>
                  <c:x val="2.819124462903602E-17"/>
                  <c:y val="8.87657075264287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1E-4573-A7DF-0B7D7F8D5FA5}"/>
                </c:ext>
              </c:extLst>
            </c:dLbl>
            <c:dLbl>
              <c:idx val="2"/>
              <c:layout>
                <c:manualLayout>
                  <c:x val="0"/>
                  <c:y val="8.40887112039472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91E-4573-A7DF-0B7D7F8D5FA5}"/>
                </c:ext>
              </c:extLst>
            </c:dLbl>
            <c:dLbl>
              <c:idx val="3"/>
              <c:layout>
                <c:manualLayout>
                  <c:x val="-3.0754440323672323E-3"/>
                  <c:y val="7.94360205316455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1E-4573-A7DF-0B7D7F8D5FA5}"/>
                </c:ext>
              </c:extLst>
            </c:dLbl>
            <c:dLbl>
              <c:idx val="4"/>
              <c:layout>
                <c:manualLayout>
                  <c:x val="-1.1276497851614408E-16"/>
                  <c:y val="8.87657075264287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91E-4573-A7DF-0B7D7F8D5FA5}"/>
                </c:ext>
              </c:extLst>
            </c:dLbl>
            <c:dLbl>
              <c:idx val="5"/>
              <c:layout>
                <c:manualLayout>
                  <c:x val="1.1276497851614408E-16"/>
                  <c:y val="8.40887112039472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91E-4573-A7DF-0B7D7F8D5FA5}"/>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AGOSTO!$A$36:$A$41</c:f>
              <c:numCache>
                <c:formatCode>General</c:formatCode>
                <c:ptCount val="6"/>
                <c:pt idx="0">
                  <c:v>2015</c:v>
                </c:pt>
                <c:pt idx="1">
                  <c:v>2016</c:v>
                </c:pt>
                <c:pt idx="2">
                  <c:v>2017</c:v>
                </c:pt>
                <c:pt idx="3">
                  <c:v>2018</c:v>
                </c:pt>
                <c:pt idx="4">
                  <c:v>2019</c:v>
                </c:pt>
                <c:pt idx="5">
                  <c:v>2020</c:v>
                </c:pt>
              </c:numCache>
            </c:numRef>
          </c:cat>
          <c:val>
            <c:numRef>
              <c:f>AGOSTO!$B$36:$B$41</c:f>
              <c:numCache>
                <c:formatCode>General</c:formatCode>
                <c:ptCount val="6"/>
                <c:pt idx="0">
                  <c:v>25</c:v>
                </c:pt>
                <c:pt idx="1">
                  <c:v>79</c:v>
                </c:pt>
                <c:pt idx="2">
                  <c:v>146</c:v>
                </c:pt>
                <c:pt idx="3">
                  <c:v>142</c:v>
                </c:pt>
                <c:pt idx="4">
                  <c:v>211</c:v>
                </c:pt>
                <c:pt idx="5">
                  <c:v>215</c:v>
                </c:pt>
              </c:numCache>
            </c:numRef>
          </c:val>
          <c:extLst>
            <c:ext xmlns:c16="http://schemas.microsoft.com/office/drawing/2014/chart" uri="{C3380CC4-5D6E-409C-BE32-E72D297353CC}">
              <c16:uniqueId val="{00000006-C91E-4573-A7DF-0B7D7F8D5FA5}"/>
            </c:ext>
          </c:extLst>
        </c:ser>
        <c:dLbls>
          <c:showLegendKey val="0"/>
          <c:showVal val="0"/>
          <c:showCatName val="0"/>
          <c:showSerName val="0"/>
          <c:showPercent val="0"/>
          <c:showBubbleSize val="0"/>
        </c:dLbls>
        <c:gapWidth val="150"/>
        <c:axId val="1862182448"/>
        <c:axId val="1898143184"/>
      </c:barChart>
      <c:lineChart>
        <c:grouping val="standard"/>
        <c:varyColors val="0"/>
        <c:ser>
          <c:idx val="1"/>
          <c:order val="1"/>
          <c:tx>
            <c:strRef>
              <c:f>AGOSTO!$C$13</c:f>
              <c:strCache>
                <c:ptCount val="1"/>
                <c:pt idx="0">
                  <c:v>Suma de NO. MATRÍCULAS</c:v>
                </c:pt>
              </c:strCache>
            </c:strRef>
          </c:tx>
          <c:spPr>
            <a:ln w="28575" cap="rnd">
              <a:solidFill>
                <a:schemeClr val="accent2"/>
              </a:solidFill>
              <a:round/>
            </a:ln>
            <a:effectLst/>
          </c:spPr>
          <c:marker>
            <c:symbol val="none"/>
          </c:marker>
          <c:dLbls>
            <c:dLbl>
              <c:idx val="0"/>
              <c:layout>
                <c:manualLayout>
                  <c:x val="-5.5379544906931505E-2"/>
                  <c:y val="-4.65269067230165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91E-4573-A7DF-0B7D7F8D5FA5}"/>
                </c:ext>
              </c:extLst>
            </c:dLbl>
            <c:dLbl>
              <c:idx val="1"/>
              <c:layout>
                <c:manualLayout>
                  <c:x val="-9.8433824072493306E-2"/>
                  <c:y val="-2.815920053560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91E-4573-A7DF-0B7D7F8D5FA5}"/>
                </c:ext>
              </c:extLst>
            </c:dLbl>
            <c:dLbl>
              <c:idx val="2"/>
              <c:layout>
                <c:manualLayout>
                  <c:x val="-5.2282548550242947E-2"/>
                  <c:y val="-7.95089374821850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91E-4573-A7DF-0B7D7F8D5FA5}"/>
                </c:ext>
              </c:extLst>
            </c:dLbl>
            <c:dLbl>
              <c:idx val="3"/>
              <c:layout>
                <c:manualLayout>
                  <c:x val="-6.1508880647344645E-2"/>
                  <c:y val="-6.5477948514740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91E-4573-A7DF-0B7D7F8D5FA5}"/>
                </c:ext>
              </c:extLst>
            </c:dLbl>
            <c:dLbl>
              <c:idx val="4"/>
              <c:layout>
                <c:manualLayout>
                  <c:x val="-4.9207104517875716E-2"/>
                  <c:y val="-3.27389742573703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91E-4573-A7DF-0B7D7F8D5FA5}"/>
                </c:ext>
              </c:extLst>
            </c:dLbl>
            <c:dLbl>
              <c:idx val="5"/>
              <c:layout>
                <c:manualLayout>
                  <c:x val="-3.0754440323671195E-3"/>
                  <c:y val="-6.5477948514740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91E-4573-A7DF-0B7D7F8D5FA5}"/>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2">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AGOSTO!$A$36:$A$41</c:f>
              <c:numCache>
                <c:formatCode>General</c:formatCode>
                <c:ptCount val="6"/>
                <c:pt idx="0">
                  <c:v>2015</c:v>
                </c:pt>
                <c:pt idx="1">
                  <c:v>2016</c:v>
                </c:pt>
                <c:pt idx="2">
                  <c:v>2017</c:v>
                </c:pt>
                <c:pt idx="3">
                  <c:v>2018</c:v>
                </c:pt>
                <c:pt idx="4">
                  <c:v>2019</c:v>
                </c:pt>
                <c:pt idx="5">
                  <c:v>2020</c:v>
                </c:pt>
              </c:numCache>
            </c:numRef>
          </c:cat>
          <c:val>
            <c:numRef>
              <c:f>AGOSTO!$C$36:$C$41</c:f>
              <c:numCache>
                <c:formatCode>General</c:formatCode>
                <c:ptCount val="6"/>
                <c:pt idx="0">
                  <c:v>38</c:v>
                </c:pt>
                <c:pt idx="1">
                  <c:v>127</c:v>
                </c:pt>
                <c:pt idx="2">
                  <c:v>160</c:v>
                </c:pt>
                <c:pt idx="3">
                  <c:v>185</c:v>
                </c:pt>
                <c:pt idx="4">
                  <c:v>275</c:v>
                </c:pt>
                <c:pt idx="5">
                  <c:v>245</c:v>
                </c:pt>
              </c:numCache>
            </c:numRef>
          </c:val>
          <c:smooth val="0"/>
          <c:extLst>
            <c:ext xmlns:c16="http://schemas.microsoft.com/office/drawing/2014/chart" uri="{C3380CC4-5D6E-409C-BE32-E72D297353CC}">
              <c16:uniqueId val="{0000000D-C91E-4573-A7DF-0B7D7F8D5FA5}"/>
            </c:ext>
          </c:extLst>
        </c:ser>
        <c:dLbls>
          <c:showLegendKey val="0"/>
          <c:showVal val="0"/>
          <c:showCatName val="0"/>
          <c:showSerName val="0"/>
          <c:showPercent val="0"/>
          <c:showBubbleSize val="0"/>
        </c:dLbls>
        <c:marker val="1"/>
        <c:smooth val="0"/>
        <c:axId val="1862182448"/>
        <c:axId val="1898143184"/>
      </c:lineChart>
      <c:catAx>
        <c:axId val="186218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CO"/>
          </a:p>
        </c:txPr>
        <c:crossAx val="1898143184"/>
        <c:crosses val="autoZero"/>
        <c:auto val="1"/>
        <c:lblAlgn val="ctr"/>
        <c:lblOffset val="100"/>
        <c:noMultiLvlLbl val="0"/>
      </c:catAx>
      <c:valAx>
        <c:axId val="1898143184"/>
        <c:scaling>
          <c:orientation val="minMax"/>
        </c:scaling>
        <c:delete val="1"/>
        <c:axPos val="l"/>
        <c:numFmt formatCode="General" sourceLinked="1"/>
        <c:majorTickMark val="none"/>
        <c:minorTickMark val="none"/>
        <c:tickLblPos val="nextTo"/>
        <c:crossAx val="186218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CO"/>
        </a:p>
      </c:txPr>
    </c:legend>
    <c:plotVisOnly val="1"/>
    <c:dispBlanksAs val="gap"/>
    <c:showDLblsOverMax val="0"/>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r>
              <a:rPr lang="es-CO" sz="1800" b="1">
                <a:solidFill>
                  <a:schemeClr val="accent1">
                    <a:lumMod val="75000"/>
                  </a:schemeClr>
                </a:solidFill>
                <a:latin typeface="Arial Narrow" panose="020B0606020202030204" pitchFamily="34" charset="0"/>
              </a:rPr>
              <a:t>Recaudo</a:t>
            </a:r>
            <a:r>
              <a:rPr lang="es-CO" sz="1800" b="1" baseline="0">
                <a:solidFill>
                  <a:schemeClr val="accent1">
                    <a:lumMod val="75000"/>
                  </a:schemeClr>
                </a:solidFill>
                <a:latin typeface="Arial Narrow" panose="020B0606020202030204" pitchFamily="34" charset="0"/>
              </a:rPr>
              <a:t> arriendos mensual </a:t>
            </a:r>
            <a:endParaRPr lang="es-CO" sz="1800" b="1">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endParaRPr lang="es-CO"/>
        </a:p>
      </c:txPr>
    </c:title>
    <c:autoTitleDeleted val="0"/>
    <c:plotArea>
      <c:layout>
        <c:manualLayout>
          <c:layoutTarget val="inner"/>
          <c:xMode val="edge"/>
          <c:yMode val="edge"/>
          <c:x val="2.221885042817013E-2"/>
          <c:y val="0.15452973545185547"/>
          <c:w val="0.95556229914365975"/>
          <c:h val="0.63245454366260989"/>
        </c:manualLayout>
      </c:layout>
      <c:barChart>
        <c:barDir val="col"/>
        <c:grouping val="clustered"/>
        <c:varyColors val="0"/>
        <c:ser>
          <c:idx val="0"/>
          <c:order val="0"/>
          <c:tx>
            <c:strRef>
              <c:f>'control recaudos'!$B$1</c:f>
              <c:strCache>
                <c:ptCount val="1"/>
                <c:pt idx="0">
                  <c:v>2016</c:v>
                </c:pt>
              </c:strCache>
            </c:strRef>
          </c:tx>
          <c:spPr>
            <a:solidFill>
              <a:schemeClr val="accent4">
                <a:lumMod val="60000"/>
                <a:lumOff val="40000"/>
              </a:schemeClr>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recaudos'!$B$2:$B$13</c:f>
              <c:numCache>
                <c:formatCode>#,##0,,</c:formatCode>
                <c:ptCount val="12"/>
                <c:pt idx="0">
                  <c:v>1714808767</c:v>
                </c:pt>
                <c:pt idx="1">
                  <c:v>1744804525</c:v>
                </c:pt>
                <c:pt idx="2">
                  <c:v>1635486239</c:v>
                </c:pt>
                <c:pt idx="3">
                  <c:v>1983191913</c:v>
                </c:pt>
                <c:pt idx="4">
                  <c:v>1962584602</c:v>
                </c:pt>
                <c:pt idx="5">
                  <c:v>1849333146</c:v>
                </c:pt>
                <c:pt idx="6">
                  <c:v>2534653122</c:v>
                </c:pt>
                <c:pt idx="7">
                  <c:v>2318232197</c:v>
                </c:pt>
                <c:pt idx="8">
                  <c:v>1478139421</c:v>
                </c:pt>
                <c:pt idx="9">
                  <c:v>2303016898</c:v>
                </c:pt>
                <c:pt idx="10">
                  <c:v>2375606105.1599998</c:v>
                </c:pt>
                <c:pt idx="11">
                  <c:v>2859172739.6000023</c:v>
                </c:pt>
              </c:numCache>
            </c:numRef>
          </c:val>
          <c:extLst>
            <c:ext xmlns:c16="http://schemas.microsoft.com/office/drawing/2014/chart" uri="{C3380CC4-5D6E-409C-BE32-E72D297353CC}">
              <c16:uniqueId val="{00000000-D3C8-4A0D-ABA3-3B479674FC95}"/>
            </c:ext>
          </c:extLst>
        </c:ser>
        <c:ser>
          <c:idx val="1"/>
          <c:order val="1"/>
          <c:tx>
            <c:strRef>
              <c:f>'control recaudos'!$C$1</c:f>
              <c:strCache>
                <c:ptCount val="1"/>
                <c:pt idx="0">
                  <c:v>2017</c:v>
                </c:pt>
              </c:strCache>
            </c:strRef>
          </c:tx>
          <c:spPr>
            <a:solidFill>
              <a:schemeClr val="accent2"/>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recaudos'!$C$2:$C$13</c:f>
              <c:numCache>
                <c:formatCode>#,##0,,</c:formatCode>
                <c:ptCount val="12"/>
                <c:pt idx="0">
                  <c:v>3267789525</c:v>
                </c:pt>
                <c:pt idx="1">
                  <c:v>2435014420</c:v>
                </c:pt>
                <c:pt idx="2">
                  <c:v>2649966665</c:v>
                </c:pt>
                <c:pt idx="3">
                  <c:v>2280138981</c:v>
                </c:pt>
                <c:pt idx="4">
                  <c:v>3379691879</c:v>
                </c:pt>
                <c:pt idx="5">
                  <c:v>2658355603.3266993</c:v>
                </c:pt>
                <c:pt idx="6">
                  <c:v>3297055272.3131003</c:v>
                </c:pt>
                <c:pt idx="7">
                  <c:v>2789816776.1567998</c:v>
                </c:pt>
                <c:pt idx="8">
                  <c:v>2900549294.4491</c:v>
                </c:pt>
                <c:pt idx="9">
                  <c:v>2454404213.1843004</c:v>
                </c:pt>
                <c:pt idx="10">
                  <c:v>3763369529.8859997</c:v>
                </c:pt>
                <c:pt idx="11">
                  <c:v>3287082689.9640002</c:v>
                </c:pt>
              </c:numCache>
            </c:numRef>
          </c:val>
          <c:extLst>
            <c:ext xmlns:c16="http://schemas.microsoft.com/office/drawing/2014/chart" uri="{C3380CC4-5D6E-409C-BE32-E72D297353CC}">
              <c16:uniqueId val="{00000001-D3C8-4A0D-ABA3-3B479674FC95}"/>
            </c:ext>
          </c:extLst>
        </c:ser>
        <c:ser>
          <c:idx val="2"/>
          <c:order val="2"/>
          <c:tx>
            <c:strRef>
              <c:f>'control recaudos'!$D$1</c:f>
              <c:strCache>
                <c:ptCount val="1"/>
                <c:pt idx="0">
                  <c:v>2018</c:v>
                </c:pt>
              </c:strCache>
            </c:strRef>
          </c:tx>
          <c:spPr>
            <a:solidFill>
              <a:schemeClr val="accent3"/>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recaudos'!$D$2:$D$13</c:f>
              <c:numCache>
                <c:formatCode>#,##0,,</c:formatCode>
                <c:ptCount val="12"/>
                <c:pt idx="0">
                  <c:v>3050827275.0937004</c:v>
                </c:pt>
                <c:pt idx="1">
                  <c:v>3007118569.5126004</c:v>
                </c:pt>
                <c:pt idx="2">
                  <c:v>3190298695.0195999</c:v>
                </c:pt>
                <c:pt idx="3">
                  <c:v>3742273467.1982002</c:v>
                </c:pt>
                <c:pt idx="4">
                  <c:v>5005604075.8903008</c:v>
                </c:pt>
                <c:pt idx="5">
                  <c:v>4425749035.2788</c:v>
                </c:pt>
                <c:pt idx="6">
                  <c:v>5330706776.6821995</c:v>
                </c:pt>
                <c:pt idx="7">
                  <c:v>4604990155.6952</c:v>
                </c:pt>
                <c:pt idx="8">
                  <c:v>5285344124.0436001</c:v>
                </c:pt>
                <c:pt idx="9">
                  <c:v>5449101732.0861006</c:v>
                </c:pt>
                <c:pt idx="10">
                  <c:v>4618784399.3831005</c:v>
                </c:pt>
                <c:pt idx="11">
                  <c:v>6733770856.138299</c:v>
                </c:pt>
              </c:numCache>
            </c:numRef>
          </c:val>
          <c:extLst>
            <c:ext xmlns:c16="http://schemas.microsoft.com/office/drawing/2014/chart" uri="{C3380CC4-5D6E-409C-BE32-E72D297353CC}">
              <c16:uniqueId val="{00000002-D3C8-4A0D-ABA3-3B479674FC95}"/>
            </c:ext>
          </c:extLst>
        </c:ser>
        <c:ser>
          <c:idx val="3"/>
          <c:order val="3"/>
          <c:tx>
            <c:strRef>
              <c:f>'control recaudos'!$E$1</c:f>
              <c:strCache>
                <c:ptCount val="1"/>
                <c:pt idx="0">
                  <c:v>2019</c:v>
                </c:pt>
              </c:strCache>
            </c:strRef>
          </c:tx>
          <c:spPr>
            <a:solidFill>
              <a:schemeClr val="accent6">
                <a:lumMod val="75000"/>
              </a:schemeClr>
            </a:solidFill>
            <a:ln>
              <a:noFill/>
            </a:ln>
            <a:effectLst/>
          </c:spPr>
          <c:invertIfNegative val="0"/>
          <c:dLbls>
            <c:dLbl>
              <c:idx val="0"/>
              <c:layout>
                <c:manualLayout>
                  <c:x val="-3.1520874761359674E-2"/>
                  <c:y val="-3.93894572101781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C8-4A0D-ABA3-3B479674FC95}"/>
                </c:ext>
              </c:extLst>
            </c:dLbl>
            <c:dLbl>
              <c:idx val="1"/>
              <c:layout>
                <c:manualLayout>
                  <c:x val="-2.311530815833043E-2"/>
                  <c:y val="-7.221317067261673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C8-4A0D-ABA3-3B479674FC95}"/>
                </c:ext>
              </c:extLst>
            </c:dLbl>
            <c:dLbl>
              <c:idx val="6"/>
              <c:layout>
                <c:manualLayout>
                  <c:x val="-4.6290104656010626E-2"/>
                  <c:y val="-7.33560085089669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C8-4A0D-ABA3-3B479674FC95}"/>
                </c:ext>
              </c:extLst>
            </c:dLbl>
            <c:dLbl>
              <c:idx val="11"/>
              <c:layout>
                <c:manualLayout>
                  <c:x val="6.0596864804098871E-3"/>
                  <c:y val="-8.6180349264688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C8-4A0D-ABA3-3B479674FC9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recaudos'!$E$2:$E$13</c:f>
              <c:numCache>
                <c:formatCode>#,##0,,</c:formatCode>
                <c:ptCount val="12"/>
                <c:pt idx="0">
                  <c:v>2815330534.7291999</c:v>
                </c:pt>
                <c:pt idx="1">
                  <c:v>4911435162.8724003</c:v>
                </c:pt>
                <c:pt idx="2">
                  <c:v>6702372286.7846012</c:v>
                </c:pt>
                <c:pt idx="3">
                  <c:v>6940889415.1637001</c:v>
                </c:pt>
                <c:pt idx="4">
                  <c:v>5488462813.2792997</c:v>
                </c:pt>
                <c:pt idx="5">
                  <c:v>5779818969.9204998</c:v>
                </c:pt>
                <c:pt idx="6">
                  <c:v>5975812055.9949989</c:v>
                </c:pt>
                <c:pt idx="7">
                  <c:v>6136968229.6274996</c:v>
                </c:pt>
                <c:pt idx="8">
                  <c:v>6850491439.7905998</c:v>
                </c:pt>
                <c:pt idx="9">
                  <c:v>8919940112.5061989</c:v>
                </c:pt>
                <c:pt idx="10">
                  <c:v>5793214002.4315004</c:v>
                </c:pt>
                <c:pt idx="11">
                  <c:v>5952877869.3682995</c:v>
                </c:pt>
              </c:numCache>
            </c:numRef>
          </c:val>
          <c:extLst>
            <c:ext xmlns:c16="http://schemas.microsoft.com/office/drawing/2014/chart" uri="{C3380CC4-5D6E-409C-BE32-E72D297353CC}">
              <c16:uniqueId val="{00000007-D3C8-4A0D-ABA3-3B479674FC95}"/>
            </c:ext>
          </c:extLst>
        </c:ser>
        <c:ser>
          <c:idx val="4"/>
          <c:order val="4"/>
          <c:tx>
            <c:strRef>
              <c:f>'control recaudos'!$F$1</c:f>
              <c:strCache>
                <c:ptCount val="1"/>
                <c:pt idx="0">
                  <c:v>2020</c:v>
                </c:pt>
              </c:strCache>
            </c:strRef>
          </c:tx>
          <c:spPr>
            <a:solidFill>
              <a:schemeClr val="accent5"/>
            </a:solidFill>
            <a:ln>
              <a:noFill/>
            </a:ln>
            <a:effectLst/>
          </c:spPr>
          <c:invertIfNegative val="0"/>
          <c:dLbls>
            <c:dLbl>
              <c:idx val="2"/>
              <c:layout>
                <c:manualLayout>
                  <c:x val="2.4238745921640107E-2"/>
                  <c:y val="-7.523594371808253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C8-4A0D-ABA3-3B479674FC95}"/>
                </c:ext>
              </c:extLst>
            </c:dLbl>
            <c:dLbl>
              <c:idx val="3"/>
              <c:layout>
                <c:manualLayout>
                  <c:x val="2.9288484655315208E-2"/>
                  <c:y val="-8.2076523109226723E-3"/>
                </c:manualLayout>
              </c:layout>
              <c:showLegendKey val="0"/>
              <c:showVal val="1"/>
              <c:showCatName val="0"/>
              <c:showSerName val="0"/>
              <c:showPercent val="0"/>
              <c:showBubbleSize val="0"/>
              <c:extLst>
                <c:ext xmlns:c15="http://schemas.microsoft.com/office/drawing/2012/chart" uri="{CE6537A1-D6FC-4f65-9D91-7224C49458BB}">
                  <c15:layout>
                    <c:manualLayout>
                      <c:w val="6.7939264446308489E-2"/>
                      <c:h val="6.8821164627086609E-2"/>
                    </c:manualLayout>
                  </c15:layout>
                </c:ext>
                <c:ext xmlns:c16="http://schemas.microsoft.com/office/drawing/2014/chart" uri="{C3380CC4-5D6E-409C-BE32-E72D297353CC}">
                  <c16:uniqueId val="{00000009-D3C8-4A0D-ABA3-3B479674FC95}"/>
                </c:ext>
              </c:extLst>
            </c:dLbl>
            <c:dLbl>
              <c:idx val="4"/>
              <c:layout>
                <c:manualLayout>
                  <c:x val="3.4338223388990202E-2"/>
                  <c:y val="3.69344353991519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C8-4A0D-ABA3-3B479674FC95}"/>
                </c:ext>
              </c:extLst>
            </c:dLbl>
            <c:dLbl>
              <c:idx val="5"/>
              <c:layout>
                <c:manualLayout>
                  <c:x val="2.670582960923687E-2"/>
                  <c:y val="1.23114784663840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C8-4A0D-ABA3-3B479674FC95}"/>
                </c:ext>
              </c:extLst>
            </c:dLbl>
            <c:dLbl>
              <c:idx val="6"/>
              <c:layout>
                <c:manualLayout>
                  <c:x val="2.1364663687389551E-2"/>
                  <c:y val="-6.9862865246635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C8-4A0D-ABA3-3B479674FC95}"/>
                </c:ext>
              </c:extLst>
            </c:dLbl>
            <c:dLbl>
              <c:idx val="7"/>
              <c:layout>
                <c:manualLayout>
                  <c:x val="2.4925440968621142E-2"/>
                  <c:y val="6.9862865246635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3C8-4A0D-ABA3-3B479674FC9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5">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recaudos'!$F$2:$F$13</c:f>
              <c:numCache>
                <c:formatCode>#,##0,,</c:formatCode>
                <c:ptCount val="12"/>
                <c:pt idx="0">
                  <c:v>6859437769.6499996</c:v>
                </c:pt>
                <c:pt idx="1">
                  <c:v>6394743680.21</c:v>
                </c:pt>
                <c:pt idx="2">
                  <c:v>4641640440.3400002</c:v>
                </c:pt>
                <c:pt idx="3">
                  <c:v>4544127712.0999994</c:v>
                </c:pt>
                <c:pt idx="4">
                  <c:v>5063582188.75</c:v>
                </c:pt>
                <c:pt idx="5">
                  <c:v>4751770226.1599998</c:v>
                </c:pt>
                <c:pt idx="6">
                  <c:v>5882908829.4399996</c:v>
                </c:pt>
                <c:pt idx="7">
                  <c:v>5257736385.4799995</c:v>
                </c:pt>
              </c:numCache>
            </c:numRef>
          </c:val>
          <c:extLst>
            <c:ext xmlns:c16="http://schemas.microsoft.com/office/drawing/2014/chart" uri="{C3380CC4-5D6E-409C-BE32-E72D297353CC}">
              <c16:uniqueId val="{0000000E-D3C8-4A0D-ABA3-3B479674FC95}"/>
            </c:ext>
          </c:extLst>
        </c:ser>
        <c:dLbls>
          <c:showLegendKey val="0"/>
          <c:showVal val="0"/>
          <c:showCatName val="0"/>
          <c:showSerName val="0"/>
          <c:showPercent val="0"/>
          <c:showBubbleSize val="0"/>
        </c:dLbls>
        <c:gapWidth val="219"/>
        <c:overlap val="-27"/>
        <c:axId val="716159087"/>
        <c:axId val="624153663"/>
      </c:barChart>
      <c:catAx>
        <c:axId val="716159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2">
                    <a:lumMod val="75000"/>
                  </a:schemeClr>
                </a:solidFill>
                <a:latin typeface="Arial Narrow" panose="020B0606020202030204" pitchFamily="34" charset="0"/>
                <a:ea typeface="+mn-ea"/>
                <a:cs typeface="+mn-cs"/>
              </a:defRPr>
            </a:pPr>
            <a:endParaRPr lang="es-CO"/>
          </a:p>
        </c:txPr>
        <c:crossAx val="624153663"/>
        <c:crosses val="autoZero"/>
        <c:auto val="1"/>
        <c:lblAlgn val="ctr"/>
        <c:lblOffset val="100"/>
        <c:noMultiLvlLbl val="0"/>
      </c:catAx>
      <c:valAx>
        <c:axId val="624153663"/>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716159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2">
                  <a:lumMod val="75000"/>
                </a:schemeClr>
              </a:solidFill>
              <a:latin typeface="Arial Narrow" panose="020B0606020202030204" pitchFamily="34" charset="0"/>
              <a:ea typeface="+mn-ea"/>
              <a:cs typeface="+mn-cs"/>
            </a:defRPr>
          </a:pPr>
          <a:endParaRPr lang="es-CO"/>
        </a:p>
      </c:txPr>
    </c:legend>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sz="1800" b="1" i="0" baseline="0">
                <a:solidFill>
                  <a:schemeClr val="accent1">
                    <a:lumMod val="75000"/>
                  </a:schemeClr>
                </a:solidFill>
                <a:effectLst/>
              </a:rPr>
              <a:t>Valor acumulado del recaudo por año</a:t>
            </a:r>
            <a:endParaRPr lang="es-CO">
              <a:solidFill>
                <a:schemeClr val="accent1">
                  <a:lumMod val="75000"/>
                </a:schemeClr>
              </a:solidFill>
              <a:effectLst/>
            </a:endParaRPr>
          </a:p>
        </c:rich>
      </c:tx>
      <c:layout>
        <c:manualLayout>
          <c:xMode val="edge"/>
          <c:yMode val="edge"/>
          <c:x val="0.1992263681525982"/>
          <c:y val="1.847745750184774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2.3805979393456762E-2"/>
          <c:y val="0.27807973049530837"/>
          <c:w val="0.95635570444532925"/>
          <c:h val="0.48129272870464207"/>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'control recaudos'!$A$29:$E$29</c:f>
              <c:numCache>
                <c:formatCode>General</c:formatCode>
                <c:ptCount val="5"/>
                <c:pt idx="0">
                  <c:v>2016</c:v>
                </c:pt>
                <c:pt idx="1">
                  <c:v>2017</c:v>
                </c:pt>
                <c:pt idx="2">
                  <c:v>2018</c:v>
                </c:pt>
                <c:pt idx="3">
                  <c:v>2019</c:v>
                </c:pt>
                <c:pt idx="4">
                  <c:v>2020</c:v>
                </c:pt>
              </c:numCache>
            </c:numRef>
          </c:cat>
          <c:val>
            <c:numRef>
              <c:f>'control recaudos'!$A$30:$E$30</c:f>
              <c:numCache>
                <c:formatCode>#,##0,,</c:formatCode>
                <c:ptCount val="5"/>
                <c:pt idx="0">
                  <c:v>24759029674.760002</c:v>
                </c:pt>
                <c:pt idx="1">
                  <c:v>35163234849.279991</c:v>
                </c:pt>
                <c:pt idx="2">
                  <c:v>54444569162.021698</c:v>
                </c:pt>
                <c:pt idx="3">
                  <c:v>72267612892.468811</c:v>
                </c:pt>
                <c:pt idx="4">
                  <c:v>43395947232.130005</c:v>
                </c:pt>
              </c:numCache>
            </c:numRef>
          </c:val>
          <c:extLst>
            <c:ext xmlns:c16="http://schemas.microsoft.com/office/drawing/2014/chart" uri="{C3380CC4-5D6E-409C-BE32-E72D297353CC}">
              <c16:uniqueId val="{00000000-10EC-42F5-8931-8309CA50C79B}"/>
            </c:ext>
          </c:extLst>
        </c:ser>
        <c:dLbls>
          <c:showLegendKey val="0"/>
          <c:showVal val="0"/>
          <c:showCatName val="0"/>
          <c:showSerName val="0"/>
          <c:showPercent val="0"/>
          <c:showBubbleSize val="0"/>
        </c:dLbls>
        <c:gapWidth val="219"/>
        <c:overlap val="-27"/>
        <c:axId val="540406847"/>
        <c:axId val="636591535"/>
      </c:barChart>
      <c:catAx>
        <c:axId val="540406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636591535"/>
        <c:crosses val="autoZero"/>
        <c:auto val="1"/>
        <c:lblAlgn val="ctr"/>
        <c:lblOffset val="100"/>
        <c:noMultiLvlLbl val="0"/>
      </c:catAx>
      <c:valAx>
        <c:axId val="636591535"/>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54040684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'ESTADOS CTO MES'!$K$3</c:f>
              <c:strCache>
                <c:ptCount val="1"/>
                <c:pt idx="0">
                  <c:v>2019</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3248165561237158E-2"/>
                  <c:y val="-5.3872053872053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D86-41CC-B489-899CDD79656E}"/>
                </c:ext>
              </c:extLst>
            </c:dLbl>
            <c:dLbl>
              <c:idx val="1"/>
              <c:layout>
                <c:manualLayout>
                  <c:x val="-1.1355570481060414E-2"/>
                  <c:y val="-6.28507295173961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D86-41CC-B489-899CDD79656E}"/>
                </c:ext>
              </c:extLst>
            </c:dLbl>
            <c:dLbl>
              <c:idx val="2"/>
              <c:layout>
                <c:manualLayout>
                  <c:x val="0"/>
                  <c:y val="6.7340067340067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D86-41CC-B489-899CDD79656E}"/>
                </c:ext>
              </c:extLst>
            </c:dLbl>
            <c:dLbl>
              <c:idx val="3"/>
              <c:layout>
                <c:manualLayout>
                  <c:x val="-5.8670447485478804E-2"/>
                  <c:y val="-8.08080808080808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D86-41CC-B489-899CDD79656E}"/>
                </c:ext>
              </c:extLst>
            </c:dLbl>
            <c:dLbl>
              <c:idx val="4"/>
              <c:layout>
                <c:manualLayout>
                  <c:x val="-5.6777852405302072E-3"/>
                  <c:y val="0.134680134680134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D86-41CC-B489-899CDD79656E}"/>
                </c:ext>
              </c:extLst>
            </c:dLbl>
            <c:dLbl>
              <c:idx val="5"/>
              <c:layout>
                <c:manualLayout>
                  <c:x val="-6.5580128778568092E-3"/>
                  <c:y val="6.0770089560166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D86-41CC-B489-899CDD79656E}"/>
                </c:ext>
              </c:extLst>
            </c:dLbl>
            <c:dLbl>
              <c:idx val="6"/>
              <c:layout>
                <c:manualLayout>
                  <c:x val="-2.2711140962120898E-2"/>
                  <c:y val="-0.116722783389450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D86-41CC-B489-899CDD79656E}"/>
                </c:ext>
              </c:extLst>
            </c:dLbl>
            <c:dLbl>
              <c:idx val="7"/>
              <c:layout>
                <c:manualLayout>
                  <c:x val="-9.4629754008836078E-3"/>
                  <c:y val="-9.42760942760942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D86-41CC-B489-899CDD79656E}"/>
                </c:ext>
              </c:extLst>
            </c:dLbl>
            <c:dLbl>
              <c:idx val="8"/>
              <c:layout>
                <c:manualLayout>
                  <c:x val="5.6777852405302072E-3"/>
                  <c:y val="-5.8361391694725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D86-41CC-B489-899CDD79656E}"/>
                </c:ext>
              </c:extLst>
            </c:dLbl>
            <c:dLbl>
              <c:idx val="9"/>
              <c:layout>
                <c:manualLayout>
                  <c:x val="-1.3878870258069176E-16"/>
                  <c:y val="-6.73400673400673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D86-41CC-B489-899CDD79656E}"/>
                </c:ext>
              </c:extLst>
            </c:dLbl>
            <c:dLbl>
              <c:idx val="10"/>
              <c:layout>
                <c:manualLayout>
                  <c:x val="-1.1355570481060553E-2"/>
                  <c:y val="8.08080808080808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D86-41CC-B489-899CDD79656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'ESTADOS CTO MES'!$J$4:$J$15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'ESTADOS CTO MES'!$K$4:$K$15</c:f>
              <c:numCache>
                <c:formatCode>General</c:formatCode>
                <c:ptCount val="12"/>
                <c:pt idx="0">
                  <c:v>3151</c:v>
                </c:pt>
                <c:pt idx="1">
                  <c:v>3077</c:v>
                </c:pt>
                <c:pt idx="2">
                  <c:v>3043</c:v>
                </c:pt>
                <c:pt idx="3">
                  <c:v>3147</c:v>
                </c:pt>
                <c:pt idx="4">
                  <c:v>3168</c:v>
                </c:pt>
                <c:pt idx="5">
                  <c:v>3169</c:v>
                </c:pt>
                <c:pt idx="6">
                  <c:v>3223</c:v>
                </c:pt>
                <c:pt idx="7">
                  <c:v>3306</c:v>
                </c:pt>
                <c:pt idx="8">
                  <c:v>3322</c:v>
                </c:pt>
                <c:pt idx="9">
                  <c:v>3286</c:v>
                </c:pt>
                <c:pt idx="10">
                  <c:v>3275</c:v>
                </c:pt>
                <c:pt idx="11">
                  <c:v>3349</c:v>
                </c:pt>
              </c:numCache>
            </c:numRef>
          </c:val>
          <c:smooth val="0"/>
          <c:extLst>
            <c:ext xmlns:c16="http://schemas.microsoft.com/office/drawing/2014/chart" uri="{C3380CC4-5D6E-409C-BE32-E72D297353CC}">
              <c16:uniqueId val="{0000000B-AD86-41CC-B489-899CDD79656E}"/>
            </c:ext>
          </c:extLst>
        </c:ser>
        <c:ser>
          <c:idx val="1"/>
          <c:order val="1"/>
          <c:tx>
            <c:strRef>
              <c:f>'ESTADOS CTO MES'!$L$3</c:f>
              <c:strCache>
                <c:ptCount val="1"/>
                <c:pt idx="0">
                  <c:v>2020</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5.6777852405302072E-3"/>
                  <c:y val="-4.48933782267115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D86-41CC-B489-899CDD79656E}"/>
                </c:ext>
              </c:extLst>
            </c:dLbl>
            <c:dLbl>
              <c:idx val="1"/>
              <c:layout>
                <c:manualLayout>
                  <c:x val="1.892595080176732E-2"/>
                  <c:y val="-4.48933782267115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D86-41CC-B489-899CDD79656E}"/>
                </c:ext>
              </c:extLst>
            </c:dLbl>
            <c:dLbl>
              <c:idx val="2"/>
              <c:layout>
                <c:manualLayout>
                  <c:x val="-2.9112084850495116E-3"/>
                  <c:y val="-6.6625026025400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D86-41CC-B489-899CDD79656E}"/>
                </c:ext>
              </c:extLst>
            </c:dLbl>
            <c:dLbl>
              <c:idx val="3"/>
              <c:layout>
                <c:manualLayout>
                  <c:x val="-1.0189229697673292E-2"/>
                  <c:y val="-9.16094107849260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D86-41CC-B489-899CDD79656E}"/>
                </c:ext>
              </c:extLst>
            </c:dLbl>
            <c:dLbl>
              <c:idx val="5"/>
              <c:layout>
                <c:manualLayout>
                  <c:x val="-1.4556042425247611E-2"/>
                  <c:y val="-6.24609618988132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D86-41CC-B489-899CDD79656E}"/>
                </c:ext>
              </c:extLst>
            </c:dLbl>
            <c:dLbl>
              <c:idx val="6"/>
              <c:layout>
                <c:manualLayout>
                  <c:x val="-4.3668127275742676E-3"/>
                  <c:y val="0.116593795544451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D86-41CC-B489-899CDD79656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'ESTADOS CTO MES'!$J$4:$J$15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'ESTADOS CTO MES'!$L$4:$L$15</c:f>
              <c:numCache>
                <c:formatCode>General</c:formatCode>
                <c:ptCount val="12"/>
                <c:pt idx="0">
                  <c:v>3358</c:v>
                </c:pt>
                <c:pt idx="1">
                  <c:v>3344</c:v>
                </c:pt>
                <c:pt idx="2">
                  <c:v>3348</c:v>
                </c:pt>
                <c:pt idx="3">
                  <c:v>3327</c:v>
                </c:pt>
                <c:pt idx="4">
                  <c:v>3320</c:v>
                </c:pt>
                <c:pt idx="5">
                  <c:v>3222</c:v>
                </c:pt>
                <c:pt idx="6">
                  <c:v>3180</c:v>
                </c:pt>
                <c:pt idx="7">
                  <c:v>3159</c:v>
                </c:pt>
              </c:numCache>
            </c:numRef>
          </c:val>
          <c:smooth val="0"/>
          <c:extLst>
            <c:ext xmlns:c16="http://schemas.microsoft.com/office/drawing/2014/chart" uri="{C3380CC4-5D6E-409C-BE32-E72D297353CC}">
              <c16:uniqueId val="{00000012-AD86-41CC-B489-899CDD79656E}"/>
            </c:ext>
          </c:extLst>
        </c:ser>
        <c:dLbls>
          <c:showLegendKey val="0"/>
          <c:showVal val="0"/>
          <c:showCatName val="0"/>
          <c:showSerName val="0"/>
          <c:showPercent val="0"/>
          <c:showBubbleSize val="0"/>
        </c:dLbls>
        <c:marker val="1"/>
        <c:smooth val="0"/>
        <c:axId val="1757157711"/>
        <c:axId val="1984915471"/>
      </c:lineChart>
      <c:catAx>
        <c:axId val="1757157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984915471"/>
        <c:crosses val="autoZero"/>
        <c:auto val="1"/>
        <c:lblAlgn val="ctr"/>
        <c:lblOffset val="100"/>
        <c:noMultiLvlLbl val="0"/>
      </c:catAx>
      <c:valAx>
        <c:axId val="1984915471"/>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757157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CD81-4911-865F-5FDE08AFBC00}"/>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CD81-4911-865F-5FDE08AFBC00}"/>
              </c:ext>
            </c:extLst>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CD81-4911-865F-5FDE08AFBC00}"/>
              </c:ext>
            </c:extLst>
          </c:dPt>
          <c:dPt>
            <c:idx val="3"/>
            <c:bubble3D val="0"/>
            <c:spPr>
              <a:solidFill>
                <a:schemeClr val="accent4"/>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7-CD81-4911-865F-5FDE08AFBC00}"/>
              </c:ext>
            </c:extLst>
          </c:dPt>
          <c:dLbls>
            <c:dLbl>
              <c:idx val="0"/>
              <c:layout>
                <c:manualLayout>
                  <c:x val="-0.17798739378399231"/>
                  <c:y val="9.851888305628463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D81-4911-865F-5FDE08AFBC00}"/>
                </c:ext>
              </c:extLst>
            </c:dLbl>
            <c:dLbl>
              <c:idx val="3"/>
              <c:layout>
                <c:manualLayout>
                  <c:x val="0.19329271984637458"/>
                  <c:y val="9.643700787401575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D81-4911-865F-5FDE08AFBC0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CO"/>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'ESTADOS CTO MES'!$B$30:$B$33</c:f>
              <c:strCache>
                <c:ptCount val="4"/>
                <c:pt idx="0">
                  <c:v>CENTRO ORIENTE</c:v>
                </c:pt>
                <c:pt idx="1">
                  <c:v>NORTE</c:v>
                </c:pt>
                <c:pt idx="2">
                  <c:v>OCCIDENTE</c:v>
                </c:pt>
                <c:pt idx="3">
                  <c:v>SUR OCCIDENTE</c:v>
                </c:pt>
              </c:strCache>
            </c:strRef>
          </c:cat>
          <c:val>
            <c:numRef>
              <c:f>'ESTADOS CTO MES'!$D$30:$D$33</c:f>
              <c:numCache>
                <c:formatCode>0%</c:formatCode>
                <c:ptCount val="4"/>
                <c:pt idx="0">
                  <c:v>0.31275720164609055</c:v>
                </c:pt>
                <c:pt idx="1">
                  <c:v>7.5340297562519781E-2</c:v>
                </c:pt>
                <c:pt idx="2">
                  <c:v>0.26527382082937639</c:v>
                </c:pt>
                <c:pt idx="3">
                  <c:v>0.3466286799620133</c:v>
                </c:pt>
              </c:numCache>
            </c:numRef>
          </c:val>
          <c:extLst>
            <c:ext xmlns:c16="http://schemas.microsoft.com/office/drawing/2014/chart" uri="{C3380CC4-5D6E-409C-BE32-E72D297353CC}">
              <c16:uniqueId val="{00000008-CD81-4911-865F-5FDE08AFBC00}"/>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'grafica contartos Nuevos año'!$B$1</c:f>
              <c:strCache>
                <c:ptCount val="1"/>
                <c:pt idx="0">
                  <c:v>2018</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7.2727272727272727E-3"/>
                  <c:y val="-7.92639773531494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489-4832-8E77-DF39359A8939}"/>
                </c:ext>
              </c:extLst>
            </c:dLbl>
            <c:dLbl>
              <c:idx val="1"/>
              <c:layout>
                <c:manualLayout>
                  <c:x val="-2.5316455696202552E-2"/>
                  <c:y val="-0.13888888888888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89-4832-8E77-DF39359A8939}"/>
                </c:ext>
              </c:extLst>
            </c:dLbl>
            <c:dLbl>
              <c:idx val="2"/>
              <c:layout>
                <c:manualLayout>
                  <c:x val="-7.2727272727272727E-3"/>
                  <c:y val="-5.09554140127389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489-4832-8E77-DF39359A8939}"/>
                </c:ext>
              </c:extLst>
            </c:dLbl>
            <c:dLbl>
              <c:idx val="3"/>
              <c:layout>
                <c:manualLayout>
                  <c:x val="-2.4242424242424242E-2"/>
                  <c:y val="-5.94479830148619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489-4832-8E77-DF39359A8939}"/>
                </c:ext>
              </c:extLst>
            </c:dLbl>
            <c:dLbl>
              <c:idx val="4"/>
              <c:layout>
                <c:manualLayout>
                  <c:x val="-1.3333333333333289E-2"/>
                  <c:y val="0.10474168435951875"/>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3.6084848484848484E-2"/>
                      <c:h val="7.0941259731068643E-2"/>
                    </c:manualLayout>
                  </c15:layout>
                </c:ext>
                <c:ext xmlns:c16="http://schemas.microsoft.com/office/drawing/2014/chart" uri="{C3380CC4-5D6E-409C-BE32-E72D297353CC}">
                  <c16:uniqueId val="{00000004-8489-4832-8E77-DF39359A8939}"/>
                </c:ext>
              </c:extLst>
            </c:dLbl>
            <c:dLbl>
              <c:idx val="5"/>
              <c:layout>
                <c:manualLayout>
                  <c:x val="3.6363636363635475E-3"/>
                  <c:y val="7.92639773531493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489-4832-8E77-DF39359A8939}"/>
                </c:ext>
              </c:extLst>
            </c:dLbl>
            <c:dLbl>
              <c:idx val="6"/>
              <c:layout>
                <c:manualLayout>
                  <c:x val="-4.8484848484848485E-3"/>
                  <c:y val="-5.9447983014862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489-4832-8E77-DF39359A8939}"/>
                </c:ext>
              </c:extLst>
            </c:dLbl>
            <c:dLbl>
              <c:idx val="8"/>
              <c:layout>
                <c:manualLayout>
                  <c:x val="9.696969696969697E-3"/>
                  <c:y val="0.11040339702760085"/>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2.8812121212121213E-2"/>
                      <c:h val="6.2448690728945509E-2"/>
                    </c:manualLayout>
                  </c15:layout>
                </c:ext>
                <c:ext xmlns:c16="http://schemas.microsoft.com/office/drawing/2014/chart" uri="{C3380CC4-5D6E-409C-BE32-E72D297353CC}">
                  <c16:uniqueId val="{00000007-8489-4832-8E77-DF39359A8939}"/>
                </c:ext>
              </c:extLst>
            </c:dLbl>
            <c:dLbl>
              <c:idx val="9"/>
              <c:layout>
                <c:manualLayout>
                  <c:x val="7.2727272727271843E-3"/>
                  <c:y val="5.94479830148619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489-4832-8E77-DF39359A8939}"/>
                </c:ext>
              </c:extLst>
            </c:dLbl>
            <c:dLbl>
              <c:idx val="10"/>
              <c:layout>
                <c:manualLayout>
                  <c:x val="3.6363636363636364E-3"/>
                  <c:y val="0.10191093947651443"/>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3.1236363636363635E-2"/>
                      <c:h val="7.377211606510968E-2"/>
                    </c:manualLayout>
                  </c15:layout>
                </c:ext>
                <c:ext xmlns:c16="http://schemas.microsoft.com/office/drawing/2014/chart" uri="{C3380CC4-5D6E-409C-BE32-E72D297353CC}">
                  <c16:uniqueId val="{00000009-8489-4832-8E77-DF39359A893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contartos Nuevos año'!$A$2:$A$13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'grafica contartos Nuevos año'!$B$2:$B$13</c:f>
              <c:numCache>
                <c:formatCode>General</c:formatCode>
                <c:ptCount val="12"/>
                <c:pt idx="0">
                  <c:v>28</c:v>
                </c:pt>
                <c:pt idx="1">
                  <c:v>38</c:v>
                </c:pt>
                <c:pt idx="2">
                  <c:v>33</c:v>
                </c:pt>
                <c:pt idx="3">
                  <c:v>32</c:v>
                </c:pt>
                <c:pt idx="4">
                  <c:v>31</c:v>
                </c:pt>
                <c:pt idx="5">
                  <c:v>26</c:v>
                </c:pt>
                <c:pt idx="6">
                  <c:v>19</c:v>
                </c:pt>
                <c:pt idx="7">
                  <c:v>15</c:v>
                </c:pt>
                <c:pt idx="8">
                  <c:v>36</c:v>
                </c:pt>
                <c:pt idx="9">
                  <c:v>36</c:v>
                </c:pt>
                <c:pt idx="10">
                  <c:v>45</c:v>
                </c:pt>
                <c:pt idx="11">
                  <c:v>46</c:v>
                </c:pt>
              </c:numCache>
            </c:numRef>
          </c:val>
          <c:smooth val="0"/>
          <c:extLst>
            <c:ext xmlns:c16="http://schemas.microsoft.com/office/drawing/2014/chart" uri="{C3380CC4-5D6E-409C-BE32-E72D297353CC}">
              <c16:uniqueId val="{0000000A-8489-4832-8E77-DF39359A8939}"/>
            </c:ext>
          </c:extLst>
        </c:ser>
        <c:ser>
          <c:idx val="1"/>
          <c:order val="1"/>
          <c:tx>
            <c:strRef>
              <c:f>'grafica contartos Nuevos año'!$C$1</c:f>
              <c:strCache>
                <c:ptCount val="1"/>
                <c:pt idx="0">
                  <c:v>2019</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5.6961942257217846E-2"/>
                  <c:y val="-0.2106481481481482"/>
                </c:manualLayout>
              </c:layout>
              <c:spPr>
                <a:solidFill>
                  <a:sysClr val="window" lastClr="FFFFFF"/>
                </a:solid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6.3185654008438813E-2"/>
                      <c:h val="5.9120370370370372E-2"/>
                    </c:manualLayout>
                  </c15:layout>
                </c:ext>
                <c:ext xmlns:c16="http://schemas.microsoft.com/office/drawing/2014/chart" uri="{C3380CC4-5D6E-409C-BE32-E72D297353CC}">
                  <c16:uniqueId val="{0000000B-8489-4832-8E77-DF39359A8939}"/>
                </c:ext>
              </c:extLst>
            </c:dLbl>
            <c:dLbl>
              <c:idx val="1"/>
              <c:layout>
                <c:manualLayout>
                  <c:x val="1.4338655468808317E-2"/>
                  <c:y val="4.06215241654227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489-4832-8E77-DF39359A8939}"/>
                </c:ext>
              </c:extLst>
            </c:dLbl>
            <c:dLbl>
              <c:idx val="2"/>
              <c:layout>
                <c:manualLayout>
                  <c:x val="-2.1097046413502108E-3"/>
                  <c:y val="-9.72222222222222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489-4832-8E77-DF39359A8939}"/>
                </c:ext>
              </c:extLst>
            </c:dLbl>
            <c:dLbl>
              <c:idx val="3"/>
              <c:layout>
                <c:manualLayout>
                  <c:x val="-6.3291139240506718E-3"/>
                  <c:y val="-9.25925925925925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489-4832-8E77-DF39359A8939}"/>
                </c:ext>
              </c:extLst>
            </c:dLbl>
            <c:dLbl>
              <c:idx val="8"/>
              <c:layout>
                <c:manualLayout>
                  <c:x val="-7.2727272727273612E-3"/>
                  <c:y val="-0.1104033970276009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489-4832-8E77-DF39359A8939}"/>
                </c:ext>
              </c:extLst>
            </c:dLbl>
            <c:dLbl>
              <c:idx val="9"/>
              <c:layout>
                <c:manualLayout>
                  <c:x val="-1.090909090909091E-2"/>
                  <c:y val="-0.113234253361641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489-4832-8E77-DF39359A8939}"/>
                </c:ext>
              </c:extLst>
            </c:dLbl>
            <c:dLbl>
              <c:idx val="10"/>
              <c:layout>
                <c:manualLayout>
                  <c:x val="-1.2121212121212121E-3"/>
                  <c:y val="-8.77565463552724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489-4832-8E77-DF39359A8939}"/>
                </c:ext>
              </c:extLst>
            </c:dLbl>
            <c:dLbl>
              <c:idx val="11"/>
              <c:layout>
                <c:manualLayout>
                  <c:x val="1.435544071202986E-3"/>
                  <c:y val="-8.49256900212314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489-4832-8E77-DF39359A8939}"/>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contartos Nuevos año'!$A$2:$A$13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'grafica contartos Nuevos año'!$C$2:$C$13</c:f>
              <c:numCache>
                <c:formatCode>General</c:formatCode>
                <c:ptCount val="12"/>
                <c:pt idx="0">
                  <c:v>20</c:v>
                </c:pt>
                <c:pt idx="1">
                  <c:v>35</c:v>
                </c:pt>
                <c:pt idx="2">
                  <c:v>45</c:v>
                </c:pt>
                <c:pt idx="3">
                  <c:v>43</c:v>
                </c:pt>
                <c:pt idx="4">
                  <c:v>39</c:v>
                </c:pt>
                <c:pt idx="5">
                  <c:v>64</c:v>
                </c:pt>
                <c:pt idx="6">
                  <c:v>43</c:v>
                </c:pt>
                <c:pt idx="7">
                  <c:v>55</c:v>
                </c:pt>
                <c:pt idx="8">
                  <c:v>40</c:v>
                </c:pt>
                <c:pt idx="9">
                  <c:v>51</c:v>
                </c:pt>
                <c:pt idx="10">
                  <c:v>56</c:v>
                </c:pt>
                <c:pt idx="11">
                  <c:v>50</c:v>
                </c:pt>
              </c:numCache>
            </c:numRef>
          </c:val>
          <c:smooth val="0"/>
          <c:extLst>
            <c:ext xmlns:c16="http://schemas.microsoft.com/office/drawing/2014/chart" uri="{C3380CC4-5D6E-409C-BE32-E72D297353CC}">
              <c16:uniqueId val="{00000013-8489-4832-8E77-DF39359A8939}"/>
            </c:ext>
          </c:extLst>
        </c:ser>
        <c:ser>
          <c:idx val="2"/>
          <c:order val="2"/>
          <c:tx>
            <c:strRef>
              <c:f>'grafica contartos Nuevos año'!$D$1</c:f>
              <c:strCache>
                <c:ptCount val="1"/>
                <c:pt idx="0">
                  <c:v>2020</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4.8484848484848372E-3"/>
                  <c:y val="0.1160651096956829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8489-4832-8E77-DF39359A8939}"/>
                </c:ext>
              </c:extLst>
            </c:dLbl>
            <c:dLbl>
              <c:idx val="1"/>
              <c:layout>
                <c:manualLayout>
                  <c:x val="1.1776482364717659E-3"/>
                  <c:y val="6.77566651936956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489-4832-8E77-DF39359A8939}"/>
                </c:ext>
              </c:extLst>
            </c:dLbl>
            <c:dLbl>
              <c:idx val="2"/>
              <c:layout>
                <c:manualLayout>
                  <c:x val="-8.2435376553023614E-3"/>
                  <c:y val="-5.5972897333922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8489-4832-8E77-DF39359A8939}"/>
                </c:ext>
              </c:extLst>
            </c:dLbl>
            <c:dLbl>
              <c:idx val="3"/>
              <c:layout>
                <c:manualLayout>
                  <c:x val="-1.5790984783232896E-2"/>
                  <c:y val="7.43099787685774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489-4832-8E77-DF39359A8939}"/>
                </c:ext>
              </c:extLst>
            </c:dLbl>
            <c:dLbl>
              <c:idx val="4"/>
              <c:layout>
                <c:manualLayout>
                  <c:x val="-8.6132644272179683E-3"/>
                  <c:y val="4.24628450106157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8489-4832-8E77-DF39359A8939}"/>
                </c:ext>
              </c:extLst>
            </c:dLbl>
            <c:dLbl>
              <c:idx val="5"/>
              <c:layout>
                <c:manualLayout>
                  <c:x val="-1.2919896640826821E-2"/>
                  <c:y val="6.36942675159235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8489-4832-8E77-DF39359A8939}"/>
                </c:ext>
              </c:extLst>
            </c:dLbl>
            <c:dLbl>
              <c:idx val="6"/>
              <c:layout>
                <c:manualLayout>
                  <c:x val="-1.435544071202986E-3"/>
                  <c:y val="5.30785562632696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8489-4832-8E77-DF39359A8939}"/>
                </c:ext>
              </c:extLst>
            </c:dLbl>
            <c:dLbl>
              <c:idx val="7"/>
              <c:layout>
                <c:manualLayout>
                  <c:x val="-1.8662072925638921E-2"/>
                  <c:y val="-8.84642604387827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8489-4832-8E77-DF39359A893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B050"/>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contartos Nuevos año'!$A$2:$A$13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'grafica contartos Nuevos año'!$D$2:$D$13</c:f>
              <c:numCache>
                <c:formatCode>General</c:formatCode>
                <c:ptCount val="12"/>
                <c:pt idx="0">
                  <c:v>30</c:v>
                </c:pt>
                <c:pt idx="1">
                  <c:v>26</c:v>
                </c:pt>
                <c:pt idx="2">
                  <c:v>26</c:v>
                </c:pt>
                <c:pt idx="3">
                  <c:v>21</c:v>
                </c:pt>
                <c:pt idx="4">
                  <c:v>17</c:v>
                </c:pt>
                <c:pt idx="5">
                  <c:v>13</c:v>
                </c:pt>
                <c:pt idx="6">
                  <c:v>13</c:v>
                </c:pt>
                <c:pt idx="7">
                  <c:v>20</c:v>
                </c:pt>
              </c:numCache>
            </c:numRef>
          </c:val>
          <c:smooth val="0"/>
          <c:extLst>
            <c:ext xmlns:c16="http://schemas.microsoft.com/office/drawing/2014/chart" uri="{C3380CC4-5D6E-409C-BE32-E72D297353CC}">
              <c16:uniqueId val="{0000001C-8489-4832-8E77-DF39359A8939}"/>
            </c:ext>
          </c:extLst>
        </c:ser>
        <c:dLbls>
          <c:showLegendKey val="0"/>
          <c:showVal val="0"/>
          <c:showCatName val="0"/>
          <c:showSerName val="0"/>
          <c:showPercent val="0"/>
          <c:showBubbleSize val="0"/>
        </c:dLbls>
        <c:marker val="1"/>
        <c:smooth val="0"/>
        <c:axId val="1879622063"/>
        <c:axId val="1879916655"/>
      </c:lineChart>
      <c:catAx>
        <c:axId val="18796220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879916655"/>
        <c:crosses val="autoZero"/>
        <c:auto val="1"/>
        <c:lblAlgn val="ctr"/>
        <c:lblOffset val="100"/>
        <c:noMultiLvlLbl val="0"/>
      </c:catAx>
      <c:valAx>
        <c:axId val="1879916655"/>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879622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2" Type="http://schemas.openxmlformats.org/officeDocument/2006/relationships/hyperlink" Target="http://www.hidrojing.com/dilema-de-elegir-un-tema-para-tu-web/" TargetMode="External"/><Relationship Id="rId1" Type="http://schemas.openxmlformats.org/officeDocument/2006/relationships/image" Target="../media/image72.jpg"/></Relationships>
</file>

<file path=ppt/diagrams/_rels/drawing1.xml.rels><?xml version="1.0" encoding="UTF-8" standalone="yes"?>
<Relationships xmlns="http://schemas.openxmlformats.org/package/2006/relationships"><Relationship Id="rId2" Type="http://schemas.openxmlformats.org/officeDocument/2006/relationships/hyperlink" Target="http://www.hidrojing.com/dilema-de-elegir-un-tema-para-tu-web/" TargetMode="External"/><Relationship Id="rId1" Type="http://schemas.openxmlformats.org/officeDocument/2006/relationships/image" Target="../media/image7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DB2CB1-0A86-487D-A5AD-6BB3F0A3348E}"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CO"/>
        </a:p>
      </dgm:t>
    </dgm:pt>
    <dgm:pt modelId="{BB53D618-AE45-40B5-9CAF-174047D79129}">
      <dgm:prSet phldrT="[Texto]"/>
      <dgm:spPr/>
      <dgm:t>
        <a:bodyPr/>
        <a:lstStyle/>
        <a:p>
          <a:r>
            <a:rPr lang="es-CO" dirty="0"/>
            <a:t>El modelo colombiano para la administración de activos incautados y extinguidos es ineficiente.</a:t>
          </a:r>
        </a:p>
      </dgm:t>
    </dgm:pt>
    <dgm:pt modelId="{9B25708B-EB8E-4105-AD79-7D643D0071A3}" type="parTrans" cxnId="{38CE79CC-5545-438A-8EB3-7824ED10624B}">
      <dgm:prSet/>
      <dgm:spPr/>
      <dgm:t>
        <a:bodyPr/>
        <a:lstStyle/>
        <a:p>
          <a:endParaRPr lang="es-CO"/>
        </a:p>
      </dgm:t>
    </dgm:pt>
    <dgm:pt modelId="{ED542D65-C6F1-46BF-95E0-EE8D52FECA29}" type="sibTrans" cxnId="{38CE79CC-5545-438A-8EB3-7824ED10624B}">
      <dgm:prSet/>
      <dgm:spPr/>
      <dgm:t>
        <a:bodyPr/>
        <a:lstStyle/>
        <a:p>
          <a:endParaRPr lang="es-CO"/>
        </a:p>
      </dgm:t>
    </dgm:pt>
    <dgm:pt modelId="{4F373366-AA62-4E86-AC3C-CFBF184A8D50}" type="pres">
      <dgm:prSet presAssocID="{5DDB2CB1-0A86-487D-A5AD-6BB3F0A3348E}" presName="Name0" presStyleCnt="0">
        <dgm:presLayoutVars>
          <dgm:chMax/>
          <dgm:chPref/>
          <dgm:dir/>
        </dgm:presLayoutVars>
      </dgm:prSet>
      <dgm:spPr/>
    </dgm:pt>
    <dgm:pt modelId="{4425DFDB-03D9-4FCC-9320-DDFA6C7737CF}" type="pres">
      <dgm:prSet presAssocID="{BB53D618-AE45-40B5-9CAF-174047D79129}" presName="composite" presStyleCnt="0">
        <dgm:presLayoutVars>
          <dgm:chMax/>
          <dgm:chPref/>
        </dgm:presLayoutVars>
      </dgm:prSet>
      <dgm:spPr/>
    </dgm:pt>
    <dgm:pt modelId="{50FEDD55-723E-476D-99C2-B4EE6B85301C}" type="pres">
      <dgm:prSet presAssocID="{BB53D618-AE45-40B5-9CAF-174047D79129}" presName="Image" presStyleLbl="bgImgPlace1" presStyleIdx="0" presStyleCnt="1"/>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dgm:spPr>
    </dgm:pt>
    <dgm:pt modelId="{249676BE-94F8-4C14-A028-C49F5F955E33}" type="pres">
      <dgm:prSet presAssocID="{BB53D618-AE45-40B5-9CAF-174047D79129}" presName="ParentText" presStyleLbl="revTx" presStyleIdx="0" presStyleCnt="1">
        <dgm:presLayoutVars>
          <dgm:chMax val="0"/>
          <dgm:chPref val="0"/>
          <dgm:bulletEnabled val="1"/>
        </dgm:presLayoutVars>
      </dgm:prSet>
      <dgm:spPr/>
    </dgm:pt>
    <dgm:pt modelId="{7054A67B-75B1-44F4-BB7C-2C1AE450BAF1}" type="pres">
      <dgm:prSet presAssocID="{BB53D618-AE45-40B5-9CAF-174047D79129}" presName="tlFrame" presStyleLbl="node1" presStyleIdx="0" presStyleCnt="4"/>
      <dgm:spPr/>
    </dgm:pt>
    <dgm:pt modelId="{E959FCEE-C821-48F7-A944-1631B7A2242B}" type="pres">
      <dgm:prSet presAssocID="{BB53D618-AE45-40B5-9CAF-174047D79129}" presName="trFrame" presStyleLbl="node1" presStyleIdx="1" presStyleCnt="4"/>
      <dgm:spPr/>
    </dgm:pt>
    <dgm:pt modelId="{1214C2D9-D35A-4602-926B-697F7F9C26E6}" type="pres">
      <dgm:prSet presAssocID="{BB53D618-AE45-40B5-9CAF-174047D79129}" presName="blFrame" presStyleLbl="node1" presStyleIdx="2" presStyleCnt="4"/>
      <dgm:spPr/>
    </dgm:pt>
    <dgm:pt modelId="{EF72D509-DD05-4B0D-80CF-AB41B58EA72D}" type="pres">
      <dgm:prSet presAssocID="{BB53D618-AE45-40B5-9CAF-174047D79129}" presName="brFrame" presStyleLbl="node1" presStyleIdx="3" presStyleCnt="4"/>
      <dgm:spPr/>
    </dgm:pt>
  </dgm:ptLst>
  <dgm:cxnLst>
    <dgm:cxn modelId="{FB24C90B-BE2B-4264-9977-CE02357A371C}" type="presOf" srcId="{5DDB2CB1-0A86-487D-A5AD-6BB3F0A3348E}" destId="{4F373366-AA62-4E86-AC3C-CFBF184A8D50}" srcOrd="0" destOrd="0" presId="urn:microsoft.com/office/officeart/2009/3/layout/FramedTextPicture"/>
    <dgm:cxn modelId="{D031C43F-2341-4948-A08B-CD0777BFEA2F}" type="presOf" srcId="{BB53D618-AE45-40B5-9CAF-174047D79129}" destId="{249676BE-94F8-4C14-A028-C49F5F955E33}" srcOrd="0" destOrd="0" presId="urn:microsoft.com/office/officeart/2009/3/layout/FramedTextPicture"/>
    <dgm:cxn modelId="{38CE79CC-5545-438A-8EB3-7824ED10624B}" srcId="{5DDB2CB1-0A86-487D-A5AD-6BB3F0A3348E}" destId="{BB53D618-AE45-40B5-9CAF-174047D79129}" srcOrd="0" destOrd="0" parTransId="{9B25708B-EB8E-4105-AD79-7D643D0071A3}" sibTransId="{ED542D65-C6F1-46BF-95E0-EE8D52FECA29}"/>
    <dgm:cxn modelId="{566E5315-54D2-4F8E-98DF-ED5F2D90955D}" type="presParOf" srcId="{4F373366-AA62-4E86-AC3C-CFBF184A8D50}" destId="{4425DFDB-03D9-4FCC-9320-DDFA6C7737CF}" srcOrd="0" destOrd="0" presId="urn:microsoft.com/office/officeart/2009/3/layout/FramedTextPicture"/>
    <dgm:cxn modelId="{A0691772-5C7C-45B0-B869-9B7F5C5F7B2B}" type="presParOf" srcId="{4425DFDB-03D9-4FCC-9320-DDFA6C7737CF}" destId="{50FEDD55-723E-476D-99C2-B4EE6B85301C}" srcOrd="0" destOrd="0" presId="urn:microsoft.com/office/officeart/2009/3/layout/FramedTextPicture"/>
    <dgm:cxn modelId="{FC400353-B0D8-4303-B80B-EE47B89DF9D2}" type="presParOf" srcId="{4425DFDB-03D9-4FCC-9320-DDFA6C7737CF}" destId="{249676BE-94F8-4C14-A028-C49F5F955E33}" srcOrd="1" destOrd="0" presId="urn:microsoft.com/office/officeart/2009/3/layout/FramedTextPicture"/>
    <dgm:cxn modelId="{834B6C7B-9063-4A61-8EE5-800CDA4F4CCD}" type="presParOf" srcId="{4425DFDB-03D9-4FCC-9320-DDFA6C7737CF}" destId="{7054A67B-75B1-44F4-BB7C-2C1AE450BAF1}" srcOrd="2" destOrd="0" presId="urn:microsoft.com/office/officeart/2009/3/layout/FramedTextPicture"/>
    <dgm:cxn modelId="{D8DCD97A-A706-4A7F-A3B7-9ED941105774}" type="presParOf" srcId="{4425DFDB-03D9-4FCC-9320-DDFA6C7737CF}" destId="{E959FCEE-C821-48F7-A944-1631B7A2242B}" srcOrd="3" destOrd="0" presId="urn:microsoft.com/office/officeart/2009/3/layout/FramedTextPicture"/>
    <dgm:cxn modelId="{CE3BFFE5-4696-4C03-9E70-2890CD579A4D}" type="presParOf" srcId="{4425DFDB-03D9-4FCC-9320-DDFA6C7737CF}" destId="{1214C2D9-D35A-4602-926B-697F7F9C26E6}" srcOrd="4" destOrd="0" presId="urn:microsoft.com/office/officeart/2009/3/layout/FramedTextPicture"/>
    <dgm:cxn modelId="{F9A2F4DB-D8F5-4737-83AD-ADEC459B44E4}" type="presParOf" srcId="{4425DFDB-03D9-4FCC-9320-DDFA6C7737CF}" destId="{EF72D509-DD05-4B0D-80CF-AB41B58EA72D}" srcOrd="5" destOrd="0" presId="urn:microsoft.com/office/officeart/2009/3/layout/FramedTextPictur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993132-0A33-4A84-8C4E-ACD626BBD031}"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s-CO"/>
        </a:p>
      </dgm:t>
    </dgm:pt>
    <dgm:pt modelId="{B3333B3D-8215-4A03-8A93-66621A928940}">
      <dgm:prSet phldrT="[Texto]"/>
      <dgm:spPr/>
      <dgm:t>
        <a:bodyPr/>
        <a:lstStyle/>
        <a:p>
          <a:r>
            <a:rPr lang="es-CO" dirty="0">
              <a:latin typeface="Arial Narrow" panose="020B0606020202030204" pitchFamily="34" charset="0"/>
            </a:rPr>
            <a:t>Antecedentes </a:t>
          </a:r>
        </a:p>
      </dgm:t>
    </dgm:pt>
    <dgm:pt modelId="{BD729ED7-E647-404E-B225-C4CD05195FEF}" type="parTrans" cxnId="{03BCE968-D7AB-40DD-A507-DD36140107F1}">
      <dgm:prSet/>
      <dgm:spPr/>
      <dgm:t>
        <a:bodyPr/>
        <a:lstStyle/>
        <a:p>
          <a:endParaRPr lang="es-CO">
            <a:latin typeface="Arial Narrow" panose="020B0606020202030204" pitchFamily="34" charset="0"/>
          </a:endParaRPr>
        </a:p>
      </dgm:t>
    </dgm:pt>
    <dgm:pt modelId="{982BB87D-C036-48BA-B3DD-D0634DD81B4A}" type="sibTrans" cxnId="{03BCE968-D7AB-40DD-A507-DD36140107F1}">
      <dgm:prSet/>
      <dgm:spPr/>
      <dgm:t>
        <a:bodyPr/>
        <a:lstStyle/>
        <a:p>
          <a:endParaRPr lang="es-CO">
            <a:latin typeface="Arial Narrow" panose="020B0606020202030204" pitchFamily="34" charset="0"/>
          </a:endParaRPr>
        </a:p>
      </dgm:t>
    </dgm:pt>
    <dgm:pt modelId="{C1DFCB4E-519D-4171-B5BA-95B2A1E887E7}">
      <dgm:prSet phldrT="[Texto]"/>
      <dgm:spPr/>
      <dgm:t>
        <a:bodyPr anchor="ctr"/>
        <a:lstStyle/>
        <a:p>
          <a:pPr algn="just"/>
          <a:r>
            <a:rPr lang="es-CO" dirty="0">
              <a:latin typeface="Arial Narrow" panose="020B0606020202030204" pitchFamily="34" charset="0"/>
            </a:rPr>
            <a:t>Congelamiento, aprehensión y confiscación de bienes como mecanismo para privar a los delincuentes del producto de sus actividades delictivas y eliminar así su principal incentivo, como complemento al enfoque tradicional de lucha contra la criminalidad.</a:t>
          </a:r>
        </a:p>
      </dgm:t>
    </dgm:pt>
    <dgm:pt modelId="{609FBEED-3840-4739-86B1-146A6D7E497E}" type="parTrans" cxnId="{BA0E16D3-5707-4827-9522-D4139CB77F5A}">
      <dgm:prSet/>
      <dgm:spPr/>
      <dgm:t>
        <a:bodyPr/>
        <a:lstStyle/>
        <a:p>
          <a:endParaRPr lang="es-CO">
            <a:latin typeface="Arial Narrow" panose="020B0606020202030204" pitchFamily="34" charset="0"/>
          </a:endParaRPr>
        </a:p>
      </dgm:t>
    </dgm:pt>
    <dgm:pt modelId="{99EC5247-A3FD-4D50-A78D-C84C7191B5F5}" type="sibTrans" cxnId="{BA0E16D3-5707-4827-9522-D4139CB77F5A}">
      <dgm:prSet/>
      <dgm:spPr/>
      <dgm:t>
        <a:bodyPr/>
        <a:lstStyle/>
        <a:p>
          <a:endParaRPr lang="es-CO">
            <a:latin typeface="Arial Narrow" panose="020B0606020202030204" pitchFamily="34" charset="0"/>
          </a:endParaRPr>
        </a:p>
      </dgm:t>
    </dgm:pt>
    <dgm:pt modelId="{F45696EB-4D81-4ED3-883C-342BA4DB35DB}">
      <dgm:prSet phldrT="[Texto]"/>
      <dgm:spPr/>
      <dgm:t>
        <a:bodyPr anchor="ctr"/>
        <a:lstStyle/>
        <a:p>
          <a:pPr algn="just"/>
          <a:r>
            <a:rPr lang="es-CO" dirty="0">
              <a:latin typeface="Arial Narrow" panose="020B0606020202030204" pitchFamily="34" charset="0"/>
            </a:rPr>
            <a:t>Colombia ha suscrito acuerdos con organismos multilaterales y los ha incorporado a la normatividad que regula la materia.</a:t>
          </a:r>
        </a:p>
      </dgm:t>
    </dgm:pt>
    <dgm:pt modelId="{6E569A46-D850-4274-8F21-F2FC007102C5}" type="parTrans" cxnId="{E679FEC7-6883-49A1-A18B-0C189A509346}">
      <dgm:prSet/>
      <dgm:spPr/>
      <dgm:t>
        <a:bodyPr/>
        <a:lstStyle/>
        <a:p>
          <a:endParaRPr lang="es-CO">
            <a:latin typeface="Arial Narrow" panose="020B0606020202030204" pitchFamily="34" charset="0"/>
          </a:endParaRPr>
        </a:p>
      </dgm:t>
    </dgm:pt>
    <dgm:pt modelId="{9F396BB9-92AD-4CBE-8D12-C35B8F0AE9A4}" type="sibTrans" cxnId="{E679FEC7-6883-49A1-A18B-0C189A509346}">
      <dgm:prSet/>
      <dgm:spPr/>
      <dgm:t>
        <a:bodyPr/>
        <a:lstStyle/>
        <a:p>
          <a:endParaRPr lang="es-CO">
            <a:latin typeface="Arial Narrow" panose="020B0606020202030204" pitchFamily="34" charset="0"/>
          </a:endParaRPr>
        </a:p>
      </dgm:t>
    </dgm:pt>
    <dgm:pt modelId="{92616D25-1884-4DF0-9EAF-0AA9220C98F2}">
      <dgm:prSet phldrT="[Texto]"/>
      <dgm:spPr/>
      <dgm:t>
        <a:bodyPr anchor="ctr"/>
        <a:lstStyle/>
        <a:p>
          <a:pPr algn="just"/>
          <a:r>
            <a:rPr lang="es-CO" dirty="0">
              <a:latin typeface="Arial Narrow" panose="020B0606020202030204" pitchFamily="34" charset="0"/>
            </a:rPr>
            <a:t>La extinción de dominio tiene su origen en el Código Penal de 1980, el único mecanismo que permitía quitarles los bienes obtenidos ilegalmente a los miembros de las organizaciones criminales era el “comiso”, como una consecuencia civil accesoria de la responsabilidad penal.</a:t>
          </a:r>
        </a:p>
      </dgm:t>
    </dgm:pt>
    <dgm:pt modelId="{FCB963B7-E9FA-45CF-A0A3-418E9D552CFA}" type="parTrans" cxnId="{96EE188E-02A9-4E44-8FDC-F73C5F7FF183}">
      <dgm:prSet/>
      <dgm:spPr/>
      <dgm:t>
        <a:bodyPr/>
        <a:lstStyle/>
        <a:p>
          <a:endParaRPr lang="es-CO">
            <a:latin typeface="Arial Narrow" panose="020B0606020202030204" pitchFamily="34" charset="0"/>
          </a:endParaRPr>
        </a:p>
      </dgm:t>
    </dgm:pt>
    <dgm:pt modelId="{2EF874F1-DDDC-4544-9BB0-9D1856EE914C}" type="sibTrans" cxnId="{96EE188E-02A9-4E44-8FDC-F73C5F7FF183}">
      <dgm:prSet/>
      <dgm:spPr/>
      <dgm:t>
        <a:bodyPr/>
        <a:lstStyle/>
        <a:p>
          <a:endParaRPr lang="es-CO">
            <a:latin typeface="Arial Narrow" panose="020B0606020202030204" pitchFamily="34" charset="0"/>
          </a:endParaRPr>
        </a:p>
      </dgm:t>
    </dgm:pt>
    <dgm:pt modelId="{9A38733C-6A0E-45F5-8022-48508ACD0496}">
      <dgm:prSet phldrT="[Texto]"/>
      <dgm:spPr/>
      <dgm:t>
        <a:bodyPr anchor="ctr"/>
        <a:lstStyle/>
        <a:p>
          <a:r>
            <a:rPr lang="es-CO" dirty="0">
              <a:latin typeface="Arial Narrow" panose="020B0606020202030204" pitchFamily="34" charset="0"/>
            </a:rPr>
            <a:t>Las acciones persistentes de grupos antisociales relacionados con el narcotráfico, llevaron a la expedición de un nuevo Estatuto Nacional de Estupefacientes, en el que da competencia al Consejo Nacional de Estupefacientes (en adelante CNE), adscrito al Ministerio del Interior y de Justicia.</a:t>
          </a:r>
        </a:p>
      </dgm:t>
    </dgm:pt>
    <dgm:pt modelId="{09C90C60-FFEE-4642-BFC0-2952FA31C36C}" type="parTrans" cxnId="{92455F67-F53C-4EF9-9442-F82051482EAE}">
      <dgm:prSet/>
      <dgm:spPr/>
      <dgm:t>
        <a:bodyPr/>
        <a:lstStyle/>
        <a:p>
          <a:endParaRPr lang="es-CO">
            <a:latin typeface="Arial Narrow" panose="020B0606020202030204" pitchFamily="34" charset="0"/>
          </a:endParaRPr>
        </a:p>
      </dgm:t>
    </dgm:pt>
    <dgm:pt modelId="{8F492A3F-9E7F-43C2-9D76-1686C4390EEB}" type="sibTrans" cxnId="{92455F67-F53C-4EF9-9442-F82051482EAE}">
      <dgm:prSet/>
      <dgm:spPr/>
      <dgm:t>
        <a:bodyPr/>
        <a:lstStyle/>
        <a:p>
          <a:endParaRPr lang="es-CO">
            <a:latin typeface="Arial Narrow" panose="020B0606020202030204" pitchFamily="34" charset="0"/>
          </a:endParaRPr>
        </a:p>
      </dgm:t>
    </dgm:pt>
    <dgm:pt modelId="{8E7FF19C-F2DD-4633-9101-9C97B264D532}" type="pres">
      <dgm:prSet presAssocID="{00993132-0A33-4A84-8C4E-ACD626BBD031}" presName="vert0" presStyleCnt="0">
        <dgm:presLayoutVars>
          <dgm:dir/>
          <dgm:animOne val="branch"/>
          <dgm:animLvl val="lvl"/>
        </dgm:presLayoutVars>
      </dgm:prSet>
      <dgm:spPr/>
    </dgm:pt>
    <dgm:pt modelId="{AA889F5D-D156-4203-9AB2-9189B2EB588B}" type="pres">
      <dgm:prSet presAssocID="{B3333B3D-8215-4A03-8A93-66621A928940}" presName="thickLine" presStyleLbl="alignNode1" presStyleIdx="0" presStyleCnt="1"/>
      <dgm:spPr/>
    </dgm:pt>
    <dgm:pt modelId="{FD5B8FA5-20DE-484E-A018-1C82C243A47D}" type="pres">
      <dgm:prSet presAssocID="{B3333B3D-8215-4A03-8A93-66621A928940}" presName="horz1" presStyleCnt="0"/>
      <dgm:spPr/>
    </dgm:pt>
    <dgm:pt modelId="{2C6CB9F6-1CF6-4DCA-8201-19BE3EF63A3C}" type="pres">
      <dgm:prSet presAssocID="{B3333B3D-8215-4A03-8A93-66621A928940}" presName="tx1" presStyleLbl="revTx" presStyleIdx="0" presStyleCnt="5"/>
      <dgm:spPr/>
    </dgm:pt>
    <dgm:pt modelId="{F9B92378-24EE-4BDA-8A81-A71CD617B2D4}" type="pres">
      <dgm:prSet presAssocID="{B3333B3D-8215-4A03-8A93-66621A928940}" presName="vert1" presStyleCnt="0"/>
      <dgm:spPr/>
    </dgm:pt>
    <dgm:pt modelId="{AB003EF4-9633-4B0A-86E0-0408A6015567}" type="pres">
      <dgm:prSet presAssocID="{C1DFCB4E-519D-4171-B5BA-95B2A1E887E7}" presName="vertSpace2a" presStyleCnt="0"/>
      <dgm:spPr/>
    </dgm:pt>
    <dgm:pt modelId="{DDD370D9-6C55-4089-A6B5-5FACF21D8280}" type="pres">
      <dgm:prSet presAssocID="{C1DFCB4E-519D-4171-B5BA-95B2A1E887E7}" presName="horz2" presStyleCnt="0"/>
      <dgm:spPr/>
    </dgm:pt>
    <dgm:pt modelId="{BA178EFB-41D2-478B-A58B-F9FAC42A1DF6}" type="pres">
      <dgm:prSet presAssocID="{C1DFCB4E-519D-4171-B5BA-95B2A1E887E7}" presName="horzSpace2" presStyleCnt="0"/>
      <dgm:spPr/>
    </dgm:pt>
    <dgm:pt modelId="{B917CBCA-08CF-45F9-BA1E-C8FC848F2948}" type="pres">
      <dgm:prSet presAssocID="{C1DFCB4E-519D-4171-B5BA-95B2A1E887E7}" presName="tx2" presStyleLbl="revTx" presStyleIdx="1" presStyleCnt="5"/>
      <dgm:spPr/>
    </dgm:pt>
    <dgm:pt modelId="{D63875A9-DC2E-457E-BDAE-A90D2ECC3703}" type="pres">
      <dgm:prSet presAssocID="{C1DFCB4E-519D-4171-B5BA-95B2A1E887E7}" presName="vert2" presStyleCnt="0"/>
      <dgm:spPr/>
    </dgm:pt>
    <dgm:pt modelId="{F84109A7-ECAF-4A26-B743-A9D37CBE75DA}" type="pres">
      <dgm:prSet presAssocID="{C1DFCB4E-519D-4171-B5BA-95B2A1E887E7}" presName="thinLine2b" presStyleLbl="callout" presStyleIdx="0" presStyleCnt="4"/>
      <dgm:spPr/>
    </dgm:pt>
    <dgm:pt modelId="{D8FBA4D2-C468-42B7-80ED-17DC156B4D68}" type="pres">
      <dgm:prSet presAssocID="{C1DFCB4E-519D-4171-B5BA-95B2A1E887E7}" presName="vertSpace2b" presStyleCnt="0"/>
      <dgm:spPr/>
    </dgm:pt>
    <dgm:pt modelId="{C60391BD-71F6-4590-9AEE-6705FB018428}" type="pres">
      <dgm:prSet presAssocID="{F45696EB-4D81-4ED3-883C-342BA4DB35DB}" presName="horz2" presStyleCnt="0"/>
      <dgm:spPr/>
    </dgm:pt>
    <dgm:pt modelId="{BCC4E9ED-0EA1-467F-AECC-28F791EC14FD}" type="pres">
      <dgm:prSet presAssocID="{F45696EB-4D81-4ED3-883C-342BA4DB35DB}" presName="horzSpace2" presStyleCnt="0"/>
      <dgm:spPr/>
    </dgm:pt>
    <dgm:pt modelId="{9283D5EF-BAFB-4D87-AF54-E570F5FCD9F8}" type="pres">
      <dgm:prSet presAssocID="{F45696EB-4D81-4ED3-883C-342BA4DB35DB}" presName="tx2" presStyleLbl="revTx" presStyleIdx="2" presStyleCnt="5"/>
      <dgm:spPr/>
    </dgm:pt>
    <dgm:pt modelId="{209F438C-D6D9-4DF1-A23B-C7CA6C398BFD}" type="pres">
      <dgm:prSet presAssocID="{F45696EB-4D81-4ED3-883C-342BA4DB35DB}" presName="vert2" presStyleCnt="0"/>
      <dgm:spPr/>
    </dgm:pt>
    <dgm:pt modelId="{3AD60DD4-3701-403D-B441-C8E85A55C179}" type="pres">
      <dgm:prSet presAssocID="{F45696EB-4D81-4ED3-883C-342BA4DB35DB}" presName="thinLine2b" presStyleLbl="callout" presStyleIdx="1" presStyleCnt="4"/>
      <dgm:spPr/>
    </dgm:pt>
    <dgm:pt modelId="{12A0C2F7-69B0-429D-8A90-5F1D22DB17EE}" type="pres">
      <dgm:prSet presAssocID="{F45696EB-4D81-4ED3-883C-342BA4DB35DB}" presName="vertSpace2b" presStyleCnt="0"/>
      <dgm:spPr/>
    </dgm:pt>
    <dgm:pt modelId="{03784EAD-E8D9-4E6A-B7F2-8853CCD0195D}" type="pres">
      <dgm:prSet presAssocID="{92616D25-1884-4DF0-9EAF-0AA9220C98F2}" presName="horz2" presStyleCnt="0"/>
      <dgm:spPr/>
    </dgm:pt>
    <dgm:pt modelId="{747E995E-B3A9-4061-98F2-BD2F91F90114}" type="pres">
      <dgm:prSet presAssocID="{92616D25-1884-4DF0-9EAF-0AA9220C98F2}" presName="horzSpace2" presStyleCnt="0"/>
      <dgm:spPr/>
    </dgm:pt>
    <dgm:pt modelId="{41824F79-187F-4AF3-BAA7-E272BB93C0DA}" type="pres">
      <dgm:prSet presAssocID="{92616D25-1884-4DF0-9EAF-0AA9220C98F2}" presName="tx2" presStyleLbl="revTx" presStyleIdx="3" presStyleCnt="5"/>
      <dgm:spPr/>
    </dgm:pt>
    <dgm:pt modelId="{55C71BE6-91EE-4641-B3D1-D53F5537A7CB}" type="pres">
      <dgm:prSet presAssocID="{92616D25-1884-4DF0-9EAF-0AA9220C98F2}" presName="vert2" presStyleCnt="0"/>
      <dgm:spPr/>
    </dgm:pt>
    <dgm:pt modelId="{6CD2C5F0-B905-4A5C-A904-4A496F3875F9}" type="pres">
      <dgm:prSet presAssocID="{92616D25-1884-4DF0-9EAF-0AA9220C98F2}" presName="thinLine2b" presStyleLbl="callout" presStyleIdx="2" presStyleCnt="4"/>
      <dgm:spPr/>
    </dgm:pt>
    <dgm:pt modelId="{D0D82AA1-AC96-4634-852B-32BCABB31EBC}" type="pres">
      <dgm:prSet presAssocID="{92616D25-1884-4DF0-9EAF-0AA9220C98F2}" presName="vertSpace2b" presStyleCnt="0"/>
      <dgm:spPr/>
    </dgm:pt>
    <dgm:pt modelId="{AEAB6426-125A-4F84-9C15-AB9773157F91}" type="pres">
      <dgm:prSet presAssocID="{9A38733C-6A0E-45F5-8022-48508ACD0496}" presName="horz2" presStyleCnt="0"/>
      <dgm:spPr/>
    </dgm:pt>
    <dgm:pt modelId="{ADB555F7-FE0A-4AD7-93BA-5662CA86F0C6}" type="pres">
      <dgm:prSet presAssocID="{9A38733C-6A0E-45F5-8022-48508ACD0496}" presName="horzSpace2" presStyleCnt="0"/>
      <dgm:spPr/>
    </dgm:pt>
    <dgm:pt modelId="{D0D8B9FE-3911-4167-9257-683CD082AC8C}" type="pres">
      <dgm:prSet presAssocID="{9A38733C-6A0E-45F5-8022-48508ACD0496}" presName="tx2" presStyleLbl="revTx" presStyleIdx="4" presStyleCnt="5"/>
      <dgm:spPr/>
    </dgm:pt>
    <dgm:pt modelId="{384344E3-C4F4-4201-9BBE-E27CE8166189}" type="pres">
      <dgm:prSet presAssocID="{9A38733C-6A0E-45F5-8022-48508ACD0496}" presName="vert2" presStyleCnt="0"/>
      <dgm:spPr/>
    </dgm:pt>
    <dgm:pt modelId="{B5B7286E-1F84-4441-81F6-0BA7AE7B070A}" type="pres">
      <dgm:prSet presAssocID="{9A38733C-6A0E-45F5-8022-48508ACD0496}" presName="thinLine2b" presStyleLbl="callout" presStyleIdx="3" presStyleCnt="4"/>
      <dgm:spPr/>
    </dgm:pt>
    <dgm:pt modelId="{6342C7E9-253D-4B17-8224-78549A6D0BAD}" type="pres">
      <dgm:prSet presAssocID="{9A38733C-6A0E-45F5-8022-48508ACD0496}" presName="vertSpace2b" presStyleCnt="0"/>
      <dgm:spPr/>
    </dgm:pt>
  </dgm:ptLst>
  <dgm:cxnLst>
    <dgm:cxn modelId="{7DAB645C-E729-4B55-AA4E-DF726C578E0E}" type="presOf" srcId="{B3333B3D-8215-4A03-8A93-66621A928940}" destId="{2C6CB9F6-1CF6-4DCA-8201-19BE3EF63A3C}" srcOrd="0" destOrd="0" presId="urn:microsoft.com/office/officeart/2008/layout/LinedList"/>
    <dgm:cxn modelId="{92455F67-F53C-4EF9-9442-F82051482EAE}" srcId="{B3333B3D-8215-4A03-8A93-66621A928940}" destId="{9A38733C-6A0E-45F5-8022-48508ACD0496}" srcOrd="3" destOrd="0" parTransId="{09C90C60-FFEE-4642-BFC0-2952FA31C36C}" sibTransId="{8F492A3F-9E7F-43C2-9D76-1686C4390EEB}"/>
    <dgm:cxn modelId="{03BCE968-D7AB-40DD-A507-DD36140107F1}" srcId="{00993132-0A33-4A84-8C4E-ACD626BBD031}" destId="{B3333B3D-8215-4A03-8A93-66621A928940}" srcOrd="0" destOrd="0" parTransId="{BD729ED7-E647-404E-B225-C4CD05195FEF}" sibTransId="{982BB87D-C036-48BA-B3DD-D0634DD81B4A}"/>
    <dgm:cxn modelId="{105C5D73-4CE0-437B-B114-B0CA90B54EB8}" type="presOf" srcId="{00993132-0A33-4A84-8C4E-ACD626BBD031}" destId="{8E7FF19C-F2DD-4633-9101-9C97B264D532}" srcOrd="0" destOrd="0" presId="urn:microsoft.com/office/officeart/2008/layout/LinedList"/>
    <dgm:cxn modelId="{96EE188E-02A9-4E44-8FDC-F73C5F7FF183}" srcId="{B3333B3D-8215-4A03-8A93-66621A928940}" destId="{92616D25-1884-4DF0-9EAF-0AA9220C98F2}" srcOrd="2" destOrd="0" parTransId="{FCB963B7-E9FA-45CF-A0A3-418E9D552CFA}" sibTransId="{2EF874F1-DDDC-4544-9BB0-9D1856EE914C}"/>
    <dgm:cxn modelId="{C84724BE-E6C7-4280-8B08-FF6042194267}" type="presOf" srcId="{C1DFCB4E-519D-4171-B5BA-95B2A1E887E7}" destId="{B917CBCA-08CF-45F9-BA1E-C8FC848F2948}" srcOrd="0" destOrd="0" presId="urn:microsoft.com/office/officeart/2008/layout/LinedList"/>
    <dgm:cxn modelId="{E679FEC7-6883-49A1-A18B-0C189A509346}" srcId="{B3333B3D-8215-4A03-8A93-66621A928940}" destId="{F45696EB-4D81-4ED3-883C-342BA4DB35DB}" srcOrd="1" destOrd="0" parTransId="{6E569A46-D850-4274-8F21-F2FC007102C5}" sibTransId="{9F396BB9-92AD-4CBE-8D12-C35B8F0AE9A4}"/>
    <dgm:cxn modelId="{BA0E16D3-5707-4827-9522-D4139CB77F5A}" srcId="{B3333B3D-8215-4A03-8A93-66621A928940}" destId="{C1DFCB4E-519D-4171-B5BA-95B2A1E887E7}" srcOrd="0" destOrd="0" parTransId="{609FBEED-3840-4739-86B1-146A6D7E497E}" sibTransId="{99EC5247-A3FD-4D50-A78D-C84C7191B5F5}"/>
    <dgm:cxn modelId="{EECD5CD4-600D-4E5B-B773-A61CB268FD51}" type="presOf" srcId="{92616D25-1884-4DF0-9EAF-0AA9220C98F2}" destId="{41824F79-187F-4AF3-BAA7-E272BB93C0DA}" srcOrd="0" destOrd="0" presId="urn:microsoft.com/office/officeart/2008/layout/LinedList"/>
    <dgm:cxn modelId="{64A0ABE2-9A85-430C-ACDC-1099F261E9A1}" type="presOf" srcId="{9A38733C-6A0E-45F5-8022-48508ACD0496}" destId="{D0D8B9FE-3911-4167-9257-683CD082AC8C}" srcOrd="0" destOrd="0" presId="urn:microsoft.com/office/officeart/2008/layout/LinedList"/>
    <dgm:cxn modelId="{03E885F9-9552-41A6-B017-3DF5A3640D6B}" type="presOf" srcId="{F45696EB-4D81-4ED3-883C-342BA4DB35DB}" destId="{9283D5EF-BAFB-4D87-AF54-E570F5FCD9F8}" srcOrd="0" destOrd="0" presId="urn:microsoft.com/office/officeart/2008/layout/LinedList"/>
    <dgm:cxn modelId="{E08D2D2A-5A4D-4F2B-AC01-6D17F283CB72}" type="presParOf" srcId="{8E7FF19C-F2DD-4633-9101-9C97B264D532}" destId="{AA889F5D-D156-4203-9AB2-9189B2EB588B}" srcOrd="0" destOrd="0" presId="urn:microsoft.com/office/officeart/2008/layout/LinedList"/>
    <dgm:cxn modelId="{3030FDB7-15FB-4503-BD2A-812750B94233}" type="presParOf" srcId="{8E7FF19C-F2DD-4633-9101-9C97B264D532}" destId="{FD5B8FA5-20DE-484E-A018-1C82C243A47D}" srcOrd="1" destOrd="0" presId="urn:microsoft.com/office/officeart/2008/layout/LinedList"/>
    <dgm:cxn modelId="{1EFE6021-F229-40C1-B3CB-B2289DD473E3}" type="presParOf" srcId="{FD5B8FA5-20DE-484E-A018-1C82C243A47D}" destId="{2C6CB9F6-1CF6-4DCA-8201-19BE3EF63A3C}" srcOrd="0" destOrd="0" presId="urn:microsoft.com/office/officeart/2008/layout/LinedList"/>
    <dgm:cxn modelId="{AE493AD4-891C-4C2A-8E6C-1F70871F36D3}" type="presParOf" srcId="{FD5B8FA5-20DE-484E-A018-1C82C243A47D}" destId="{F9B92378-24EE-4BDA-8A81-A71CD617B2D4}" srcOrd="1" destOrd="0" presId="urn:microsoft.com/office/officeart/2008/layout/LinedList"/>
    <dgm:cxn modelId="{E746B0E2-0752-4FD8-A35E-938568BA5575}" type="presParOf" srcId="{F9B92378-24EE-4BDA-8A81-A71CD617B2D4}" destId="{AB003EF4-9633-4B0A-86E0-0408A6015567}" srcOrd="0" destOrd="0" presId="urn:microsoft.com/office/officeart/2008/layout/LinedList"/>
    <dgm:cxn modelId="{494F7848-9BE6-4A85-9821-D1556432BECF}" type="presParOf" srcId="{F9B92378-24EE-4BDA-8A81-A71CD617B2D4}" destId="{DDD370D9-6C55-4089-A6B5-5FACF21D8280}" srcOrd="1" destOrd="0" presId="urn:microsoft.com/office/officeart/2008/layout/LinedList"/>
    <dgm:cxn modelId="{E04C0F93-9FF4-422A-B126-EA6D8A4DCF89}" type="presParOf" srcId="{DDD370D9-6C55-4089-A6B5-5FACF21D8280}" destId="{BA178EFB-41D2-478B-A58B-F9FAC42A1DF6}" srcOrd="0" destOrd="0" presId="urn:microsoft.com/office/officeart/2008/layout/LinedList"/>
    <dgm:cxn modelId="{6470E9D4-0285-4EC0-B735-64C1AEE0FFC1}" type="presParOf" srcId="{DDD370D9-6C55-4089-A6B5-5FACF21D8280}" destId="{B917CBCA-08CF-45F9-BA1E-C8FC848F2948}" srcOrd="1" destOrd="0" presId="urn:microsoft.com/office/officeart/2008/layout/LinedList"/>
    <dgm:cxn modelId="{EC82C02C-69CF-43EA-808A-5487A2D71D37}" type="presParOf" srcId="{DDD370D9-6C55-4089-A6B5-5FACF21D8280}" destId="{D63875A9-DC2E-457E-BDAE-A90D2ECC3703}" srcOrd="2" destOrd="0" presId="urn:microsoft.com/office/officeart/2008/layout/LinedList"/>
    <dgm:cxn modelId="{1AD8F07F-FD00-4E64-A414-BB56446BF36E}" type="presParOf" srcId="{F9B92378-24EE-4BDA-8A81-A71CD617B2D4}" destId="{F84109A7-ECAF-4A26-B743-A9D37CBE75DA}" srcOrd="2" destOrd="0" presId="urn:microsoft.com/office/officeart/2008/layout/LinedList"/>
    <dgm:cxn modelId="{90A17F6F-3329-4DDD-B7D8-D1B4BD7583D6}" type="presParOf" srcId="{F9B92378-24EE-4BDA-8A81-A71CD617B2D4}" destId="{D8FBA4D2-C468-42B7-80ED-17DC156B4D68}" srcOrd="3" destOrd="0" presId="urn:microsoft.com/office/officeart/2008/layout/LinedList"/>
    <dgm:cxn modelId="{45313B58-22D8-42B1-96AA-42CB8EB47239}" type="presParOf" srcId="{F9B92378-24EE-4BDA-8A81-A71CD617B2D4}" destId="{C60391BD-71F6-4590-9AEE-6705FB018428}" srcOrd="4" destOrd="0" presId="urn:microsoft.com/office/officeart/2008/layout/LinedList"/>
    <dgm:cxn modelId="{60757992-C435-4C55-9EB4-49B72A94B1C8}" type="presParOf" srcId="{C60391BD-71F6-4590-9AEE-6705FB018428}" destId="{BCC4E9ED-0EA1-467F-AECC-28F791EC14FD}" srcOrd="0" destOrd="0" presId="urn:microsoft.com/office/officeart/2008/layout/LinedList"/>
    <dgm:cxn modelId="{6C81909B-E245-4B09-BE80-541F3C2E271C}" type="presParOf" srcId="{C60391BD-71F6-4590-9AEE-6705FB018428}" destId="{9283D5EF-BAFB-4D87-AF54-E570F5FCD9F8}" srcOrd="1" destOrd="0" presId="urn:microsoft.com/office/officeart/2008/layout/LinedList"/>
    <dgm:cxn modelId="{807C0772-DAAA-4885-9B13-5154F624D400}" type="presParOf" srcId="{C60391BD-71F6-4590-9AEE-6705FB018428}" destId="{209F438C-D6D9-4DF1-A23B-C7CA6C398BFD}" srcOrd="2" destOrd="0" presId="urn:microsoft.com/office/officeart/2008/layout/LinedList"/>
    <dgm:cxn modelId="{AECFA317-7FFB-46F5-9967-F0E364F17776}" type="presParOf" srcId="{F9B92378-24EE-4BDA-8A81-A71CD617B2D4}" destId="{3AD60DD4-3701-403D-B441-C8E85A55C179}" srcOrd="5" destOrd="0" presId="urn:microsoft.com/office/officeart/2008/layout/LinedList"/>
    <dgm:cxn modelId="{BC3F5AA4-F9F8-4652-AF4E-321ABD1D7F03}" type="presParOf" srcId="{F9B92378-24EE-4BDA-8A81-A71CD617B2D4}" destId="{12A0C2F7-69B0-429D-8A90-5F1D22DB17EE}" srcOrd="6" destOrd="0" presId="urn:microsoft.com/office/officeart/2008/layout/LinedList"/>
    <dgm:cxn modelId="{0E179690-76D1-4755-985D-D6C5B2F1D557}" type="presParOf" srcId="{F9B92378-24EE-4BDA-8A81-A71CD617B2D4}" destId="{03784EAD-E8D9-4E6A-B7F2-8853CCD0195D}" srcOrd="7" destOrd="0" presId="urn:microsoft.com/office/officeart/2008/layout/LinedList"/>
    <dgm:cxn modelId="{263BA773-4C69-41D0-B32E-77C28DCC4582}" type="presParOf" srcId="{03784EAD-E8D9-4E6A-B7F2-8853CCD0195D}" destId="{747E995E-B3A9-4061-98F2-BD2F91F90114}" srcOrd="0" destOrd="0" presId="urn:microsoft.com/office/officeart/2008/layout/LinedList"/>
    <dgm:cxn modelId="{CE14DE94-C2C2-419E-9089-ECD825F107D5}" type="presParOf" srcId="{03784EAD-E8D9-4E6A-B7F2-8853CCD0195D}" destId="{41824F79-187F-4AF3-BAA7-E272BB93C0DA}" srcOrd="1" destOrd="0" presId="urn:microsoft.com/office/officeart/2008/layout/LinedList"/>
    <dgm:cxn modelId="{16FB8183-DDBD-4E51-BE01-E78B9C03377D}" type="presParOf" srcId="{03784EAD-E8D9-4E6A-B7F2-8853CCD0195D}" destId="{55C71BE6-91EE-4641-B3D1-D53F5537A7CB}" srcOrd="2" destOrd="0" presId="urn:microsoft.com/office/officeart/2008/layout/LinedList"/>
    <dgm:cxn modelId="{4D2860A6-5BE3-44E1-88E3-ACAAF6042A9E}" type="presParOf" srcId="{F9B92378-24EE-4BDA-8A81-A71CD617B2D4}" destId="{6CD2C5F0-B905-4A5C-A904-4A496F3875F9}" srcOrd="8" destOrd="0" presId="urn:microsoft.com/office/officeart/2008/layout/LinedList"/>
    <dgm:cxn modelId="{F97C331F-AF22-42B9-B2B3-FFB48B623155}" type="presParOf" srcId="{F9B92378-24EE-4BDA-8A81-A71CD617B2D4}" destId="{D0D82AA1-AC96-4634-852B-32BCABB31EBC}" srcOrd="9" destOrd="0" presId="urn:microsoft.com/office/officeart/2008/layout/LinedList"/>
    <dgm:cxn modelId="{7BDB2878-3D61-46F1-9E65-531FBE78E1DF}" type="presParOf" srcId="{F9B92378-24EE-4BDA-8A81-A71CD617B2D4}" destId="{AEAB6426-125A-4F84-9C15-AB9773157F91}" srcOrd="10" destOrd="0" presId="urn:microsoft.com/office/officeart/2008/layout/LinedList"/>
    <dgm:cxn modelId="{16015624-9E8A-40CD-9C92-CE9064803FDF}" type="presParOf" srcId="{AEAB6426-125A-4F84-9C15-AB9773157F91}" destId="{ADB555F7-FE0A-4AD7-93BA-5662CA86F0C6}" srcOrd="0" destOrd="0" presId="urn:microsoft.com/office/officeart/2008/layout/LinedList"/>
    <dgm:cxn modelId="{2572AF8D-DF90-4EB6-9627-C770C501CEED}" type="presParOf" srcId="{AEAB6426-125A-4F84-9C15-AB9773157F91}" destId="{D0D8B9FE-3911-4167-9257-683CD082AC8C}" srcOrd="1" destOrd="0" presId="urn:microsoft.com/office/officeart/2008/layout/LinedList"/>
    <dgm:cxn modelId="{8AD0A895-E977-46B5-951F-17B7A3E84010}" type="presParOf" srcId="{AEAB6426-125A-4F84-9C15-AB9773157F91}" destId="{384344E3-C4F4-4201-9BBE-E27CE8166189}" srcOrd="2" destOrd="0" presId="urn:microsoft.com/office/officeart/2008/layout/LinedList"/>
    <dgm:cxn modelId="{78D323CA-C9A6-4DC4-8BB9-9B2393CE6A4A}" type="presParOf" srcId="{F9B92378-24EE-4BDA-8A81-A71CD617B2D4}" destId="{B5B7286E-1F84-4441-81F6-0BA7AE7B070A}" srcOrd="11" destOrd="0" presId="urn:microsoft.com/office/officeart/2008/layout/LinedList"/>
    <dgm:cxn modelId="{0487A11C-0D31-4A30-9150-03859BC62582}" type="presParOf" srcId="{F9B92378-24EE-4BDA-8A81-A71CD617B2D4}" destId="{6342C7E9-253D-4B17-8224-78549A6D0BAD}" srcOrd="12"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93132-0A33-4A84-8C4E-ACD626BBD031}"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s-CO"/>
        </a:p>
      </dgm:t>
    </dgm:pt>
    <dgm:pt modelId="{B3333B3D-8215-4A03-8A93-66621A928940}">
      <dgm:prSet phldrT="[Texto]"/>
      <dgm:spPr/>
      <dgm:t>
        <a:bodyPr/>
        <a:lstStyle/>
        <a:p>
          <a:r>
            <a:rPr lang="es-CO" dirty="0">
              <a:latin typeface="Arial Narrow" panose="020B0606020202030204" pitchFamily="34" charset="0"/>
            </a:rPr>
            <a:t>Antecedentes </a:t>
          </a:r>
        </a:p>
      </dgm:t>
    </dgm:pt>
    <dgm:pt modelId="{BD729ED7-E647-404E-B225-C4CD05195FEF}" type="parTrans" cxnId="{03BCE968-D7AB-40DD-A507-DD36140107F1}">
      <dgm:prSet/>
      <dgm:spPr/>
      <dgm:t>
        <a:bodyPr/>
        <a:lstStyle/>
        <a:p>
          <a:endParaRPr lang="es-CO">
            <a:latin typeface="Arial Narrow" panose="020B0606020202030204" pitchFamily="34" charset="0"/>
          </a:endParaRPr>
        </a:p>
      </dgm:t>
    </dgm:pt>
    <dgm:pt modelId="{982BB87D-C036-48BA-B3DD-D0634DD81B4A}" type="sibTrans" cxnId="{03BCE968-D7AB-40DD-A507-DD36140107F1}">
      <dgm:prSet/>
      <dgm:spPr/>
      <dgm:t>
        <a:bodyPr/>
        <a:lstStyle/>
        <a:p>
          <a:endParaRPr lang="es-CO">
            <a:latin typeface="Arial Narrow" panose="020B0606020202030204" pitchFamily="34" charset="0"/>
          </a:endParaRPr>
        </a:p>
      </dgm:t>
    </dgm:pt>
    <dgm:pt modelId="{C1DFCB4E-519D-4171-B5BA-95B2A1E887E7}">
      <dgm:prSet phldrT="[Texto]" custT="1"/>
      <dgm:spPr/>
      <dgm:t>
        <a:bodyPr anchor="ctr"/>
        <a:lstStyle/>
        <a:p>
          <a:pPr algn="just"/>
          <a:r>
            <a:rPr lang="es-CO" sz="1800" b="0" dirty="0">
              <a:latin typeface="Arial Narrow" panose="020B0606020202030204" pitchFamily="34" charset="0"/>
            </a:rPr>
            <a:t>Decreto 494 de 1990: se asignan al Consejo responsabilidades en materia de disposición, administración, destinación provisional y depósito de bienes decomisados preventivamente por su vinculación, directa o indirecta, o su procedencia ilegítima. En este mismo Decreto, con el ánimo de hacer más eficaz la ejecución de las decisiones del Consejo, se creó DNE.</a:t>
          </a:r>
        </a:p>
      </dgm:t>
    </dgm:pt>
    <dgm:pt modelId="{609FBEED-3840-4739-86B1-146A6D7E497E}" type="parTrans" cxnId="{BA0E16D3-5707-4827-9522-D4139CB77F5A}">
      <dgm:prSet/>
      <dgm:spPr/>
      <dgm:t>
        <a:bodyPr/>
        <a:lstStyle/>
        <a:p>
          <a:endParaRPr lang="es-CO">
            <a:latin typeface="Arial Narrow" panose="020B0606020202030204" pitchFamily="34" charset="0"/>
          </a:endParaRPr>
        </a:p>
      </dgm:t>
    </dgm:pt>
    <dgm:pt modelId="{99EC5247-A3FD-4D50-A78D-C84C7191B5F5}" type="sibTrans" cxnId="{BA0E16D3-5707-4827-9522-D4139CB77F5A}">
      <dgm:prSet/>
      <dgm:spPr/>
      <dgm:t>
        <a:bodyPr/>
        <a:lstStyle/>
        <a:p>
          <a:endParaRPr lang="es-CO">
            <a:latin typeface="Arial Narrow" panose="020B0606020202030204" pitchFamily="34" charset="0"/>
          </a:endParaRPr>
        </a:p>
      </dgm:t>
    </dgm:pt>
    <dgm:pt modelId="{F45696EB-4D81-4ED3-883C-342BA4DB35DB}">
      <dgm:prSet phldrT="[Texto]" custT="1"/>
      <dgm:spPr/>
      <dgm:t>
        <a:bodyPr anchor="ctr"/>
        <a:lstStyle/>
        <a:p>
          <a:pPr algn="just"/>
          <a:r>
            <a:rPr lang="es-CO" sz="1800" dirty="0">
              <a:latin typeface="Arial Narrow" panose="020B0606020202030204" pitchFamily="34" charset="0"/>
            </a:rPr>
            <a:t>La política de extinción de dominio fue elevada a rango constitucional con el artículo 34 de la Carta de 1991. pero fue con la Ley 333 de 19966 cuando se establecieron las normas para su aplicación, permitiendo el despojo, aun cuando no existiera sentencia condenatoria penal. Esta norma no logró una independencia total frente a la acción penal, por lo que fue la Ley 793 de 2002 la que la eliminó, señalando que el resultado de la una no afecta la otra</a:t>
          </a:r>
        </a:p>
      </dgm:t>
    </dgm:pt>
    <dgm:pt modelId="{6E569A46-D850-4274-8F21-F2FC007102C5}" type="parTrans" cxnId="{E679FEC7-6883-49A1-A18B-0C189A509346}">
      <dgm:prSet/>
      <dgm:spPr/>
      <dgm:t>
        <a:bodyPr/>
        <a:lstStyle/>
        <a:p>
          <a:endParaRPr lang="es-CO">
            <a:latin typeface="Arial Narrow" panose="020B0606020202030204" pitchFamily="34" charset="0"/>
          </a:endParaRPr>
        </a:p>
      </dgm:t>
    </dgm:pt>
    <dgm:pt modelId="{9F396BB9-92AD-4CBE-8D12-C35B8F0AE9A4}" type="sibTrans" cxnId="{E679FEC7-6883-49A1-A18B-0C189A509346}">
      <dgm:prSet/>
      <dgm:spPr/>
      <dgm:t>
        <a:bodyPr/>
        <a:lstStyle/>
        <a:p>
          <a:endParaRPr lang="es-CO">
            <a:latin typeface="Arial Narrow" panose="020B0606020202030204" pitchFamily="34" charset="0"/>
          </a:endParaRPr>
        </a:p>
      </dgm:t>
    </dgm:pt>
    <dgm:pt modelId="{92616D25-1884-4DF0-9EAF-0AA9220C98F2}">
      <dgm:prSet phldrT="[Texto]" custT="1"/>
      <dgm:spPr/>
      <dgm:t>
        <a:bodyPr anchor="ctr"/>
        <a:lstStyle/>
        <a:p>
          <a:pPr algn="just"/>
          <a:r>
            <a:rPr lang="es-CO" sz="1800" dirty="0">
              <a:latin typeface="Arial Narrow" panose="020B0606020202030204" pitchFamily="34" charset="0"/>
            </a:rPr>
            <a:t>Los bienes incautados y extintos fueron parte de los recursos del FRISCO, creado con el artículo 25 de la Ley 333 de 1996 como una cuenta especial sin personería jurídica, cuya administración fue asignada a la DNE.</a:t>
          </a:r>
        </a:p>
      </dgm:t>
    </dgm:pt>
    <dgm:pt modelId="{FCB963B7-E9FA-45CF-A0A3-418E9D552CFA}" type="parTrans" cxnId="{96EE188E-02A9-4E44-8FDC-F73C5F7FF183}">
      <dgm:prSet/>
      <dgm:spPr/>
      <dgm:t>
        <a:bodyPr/>
        <a:lstStyle/>
        <a:p>
          <a:endParaRPr lang="es-CO">
            <a:latin typeface="Arial Narrow" panose="020B0606020202030204" pitchFamily="34" charset="0"/>
          </a:endParaRPr>
        </a:p>
      </dgm:t>
    </dgm:pt>
    <dgm:pt modelId="{2EF874F1-DDDC-4544-9BB0-9D1856EE914C}" type="sibTrans" cxnId="{96EE188E-02A9-4E44-8FDC-F73C5F7FF183}">
      <dgm:prSet/>
      <dgm:spPr/>
      <dgm:t>
        <a:bodyPr/>
        <a:lstStyle/>
        <a:p>
          <a:endParaRPr lang="es-CO">
            <a:latin typeface="Arial Narrow" panose="020B0606020202030204" pitchFamily="34" charset="0"/>
          </a:endParaRPr>
        </a:p>
      </dgm:t>
    </dgm:pt>
    <dgm:pt modelId="{64F2CF08-7319-4120-89C1-9DCA044760CB}">
      <dgm:prSet phldrT="[Texto]" custT="1"/>
      <dgm:spPr/>
      <dgm:t>
        <a:bodyPr/>
        <a:lstStyle/>
        <a:p>
          <a:pPr algn="just"/>
          <a:r>
            <a:rPr lang="es-CO" sz="1800" dirty="0">
              <a:latin typeface="Arial Narrow" panose="020B0606020202030204" pitchFamily="34" charset="0"/>
            </a:rPr>
            <a:t>La política integral contra las drogas ilícitas estuvo liderada por el CNE, mientras que la DNE era la responsable de la ejecución de esta política.</a:t>
          </a:r>
        </a:p>
      </dgm:t>
    </dgm:pt>
    <dgm:pt modelId="{039418E3-559B-4FEA-9462-00E67DA2870C}" type="parTrans" cxnId="{0BA88C74-A499-4C75-B107-129001A2AAA9}">
      <dgm:prSet/>
      <dgm:spPr/>
      <dgm:t>
        <a:bodyPr/>
        <a:lstStyle/>
        <a:p>
          <a:endParaRPr lang="es-CO"/>
        </a:p>
      </dgm:t>
    </dgm:pt>
    <dgm:pt modelId="{0C12276D-AC02-42D3-9FED-4F6AFCD11351}" type="sibTrans" cxnId="{0BA88C74-A499-4C75-B107-129001A2AAA9}">
      <dgm:prSet/>
      <dgm:spPr/>
      <dgm:t>
        <a:bodyPr/>
        <a:lstStyle/>
        <a:p>
          <a:endParaRPr lang="es-CO"/>
        </a:p>
      </dgm:t>
    </dgm:pt>
    <dgm:pt modelId="{8E7FF19C-F2DD-4633-9101-9C97B264D532}" type="pres">
      <dgm:prSet presAssocID="{00993132-0A33-4A84-8C4E-ACD626BBD031}" presName="vert0" presStyleCnt="0">
        <dgm:presLayoutVars>
          <dgm:dir/>
          <dgm:animOne val="branch"/>
          <dgm:animLvl val="lvl"/>
        </dgm:presLayoutVars>
      </dgm:prSet>
      <dgm:spPr/>
    </dgm:pt>
    <dgm:pt modelId="{AA889F5D-D156-4203-9AB2-9189B2EB588B}" type="pres">
      <dgm:prSet presAssocID="{B3333B3D-8215-4A03-8A93-66621A928940}" presName="thickLine" presStyleLbl="alignNode1" presStyleIdx="0" presStyleCnt="1"/>
      <dgm:spPr/>
    </dgm:pt>
    <dgm:pt modelId="{FD5B8FA5-20DE-484E-A018-1C82C243A47D}" type="pres">
      <dgm:prSet presAssocID="{B3333B3D-8215-4A03-8A93-66621A928940}" presName="horz1" presStyleCnt="0"/>
      <dgm:spPr/>
    </dgm:pt>
    <dgm:pt modelId="{2C6CB9F6-1CF6-4DCA-8201-19BE3EF63A3C}" type="pres">
      <dgm:prSet presAssocID="{B3333B3D-8215-4A03-8A93-66621A928940}" presName="tx1" presStyleLbl="revTx" presStyleIdx="0" presStyleCnt="5"/>
      <dgm:spPr/>
    </dgm:pt>
    <dgm:pt modelId="{F9B92378-24EE-4BDA-8A81-A71CD617B2D4}" type="pres">
      <dgm:prSet presAssocID="{B3333B3D-8215-4A03-8A93-66621A928940}" presName="vert1" presStyleCnt="0"/>
      <dgm:spPr/>
    </dgm:pt>
    <dgm:pt modelId="{AB003EF4-9633-4B0A-86E0-0408A6015567}" type="pres">
      <dgm:prSet presAssocID="{C1DFCB4E-519D-4171-B5BA-95B2A1E887E7}" presName="vertSpace2a" presStyleCnt="0"/>
      <dgm:spPr/>
    </dgm:pt>
    <dgm:pt modelId="{DDD370D9-6C55-4089-A6B5-5FACF21D8280}" type="pres">
      <dgm:prSet presAssocID="{C1DFCB4E-519D-4171-B5BA-95B2A1E887E7}" presName="horz2" presStyleCnt="0"/>
      <dgm:spPr/>
    </dgm:pt>
    <dgm:pt modelId="{BA178EFB-41D2-478B-A58B-F9FAC42A1DF6}" type="pres">
      <dgm:prSet presAssocID="{C1DFCB4E-519D-4171-B5BA-95B2A1E887E7}" presName="horzSpace2" presStyleCnt="0"/>
      <dgm:spPr/>
    </dgm:pt>
    <dgm:pt modelId="{B917CBCA-08CF-45F9-BA1E-C8FC848F2948}" type="pres">
      <dgm:prSet presAssocID="{C1DFCB4E-519D-4171-B5BA-95B2A1E887E7}" presName="tx2" presStyleLbl="revTx" presStyleIdx="1" presStyleCnt="5"/>
      <dgm:spPr/>
    </dgm:pt>
    <dgm:pt modelId="{D63875A9-DC2E-457E-BDAE-A90D2ECC3703}" type="pres">
      <dgm:prSet presAssocID="{C1DFCB4E-519D-4171-B5BA-95B2A1E887E7}" presName="vert2" presStyleCnt="0"/>
      <dgm:spPr/>
    </dgm:pt>
    <dgm:pt modelId="{F84109A7-ECAF-4A26-B743-A9D37CBE75DA}" type="pres">
      <dgm:prSet presAssocID="{C1DFCB4E-519D-4171-B5BA-95B2A1E887E7}" presName="thinLine2b" presStyleLbl="callout" presStyleIdx="0" presStyleCnt="4"/>
      <dgm:spPr/>
    </dgm:pt>
    <dgm:pt modelId="{D8FBA4D2-C468-42B7-80ED-17DC156B4D68}" type="pres">
      <dgm:prSet presAssocID="{C1DFCB4E-519D-4171-B5BA-95B2A1E887E7}" presName="vertSpace2b" presStyleCnt="0"/>
      <dgm:spPr/>
    </dgm:pt>
    <dgm:pt modelId="{C60391BD-71F6-4590-9AEE-6705FB018428}" type="pres">
      <dgm:prSet presAssocID="{F45696EB-4D81-4ED3-883C-342BA4DB35DB}" presName="horz2" presStyleCnt="0"/>
      <dgm:spPr/>
    </dgm:pt>
    <dgm:pt modelId="{BCC4E9ED-0EA1-467F-AECC-28F791EC14FD}" type="pres">
      <dgm:prSet presAssocID="{F45696EB-4D81-4ED3-883C-342BA4DB35DB}" presName="horzSpace2" presStyleCnt="0"/>
      <dgm:spPr/>
    </dgm:pt>
    <dgm:pt modelId="{9283D5EF-BAFB-4D87-AF54-E570F5FCD9F8}" type="pres">
      <dgm:prSet presAssocID="{F45696EB-4D81-4ED3-883C-342BA4DB35DB}" presName="tx2" presStyleLbl="revTx" presStyleIdx="2" presStyleCnt="5"/>
      <dgm:spPr/>
    </dgm:pt>
    <dgm:pt modelId="{209F438C-D6D9-4DF1-A23B-C7CA6C398BFD}" type="pres">
      <dgm:prSet presAssocID="{F45696EB-4D81-4ED3-883C-342BA4DB35DB}" presName="vert2" presStyleCnt="0"/>
      <dgm:spPr/>
    </dgm:pt>
    <dgm:pt modelId="{3AD60DD4-3701-403D-B441-C8E85A55C179}" type="pres">
      <dgm:prSet presAssocID="{F45696EB-4D81-4ED3-883C-342BA4DB35DB}" presName="thinLine2b" presStyleLbl="callout" presStyleIdx="1" presStyleCnt="4"/>
      <dgm:spPr/>
    </dgm:pt>
    <dgm:pt modelId="{12A0C2F7-69B0-429D-8A90-5F1D22DB17EE}" type="pres">
      <dgm:prSet presAssocID="{F45696EB-4D81-4ED3-883C-342BA4DB35DB}" presName="vertSpace2b" presStyleCnt="0"/>
      <dgm:spPr/>
    </dgm:pt>
    <dgm:pt modelId="{03784EAD-E8D9-4E6A-B7F2-8853CCD0195D}" type="pres">
      <dgm:prSet presAssocID="{92616D25-1884-4DF0-9EAF-0AA9220C98F2}" presName="horz2" presStyleCnt="0"/>
      <dgm:spPr/>
    </dgm:pt>
    <dgm:pt modelId="{747E995E-B3A9-4061-98F2-BD2F91F90114}" type="pres">
      <dgm:prSet presAssocID="{92616D25-1884-4DF0-9EAF-0AA9220C98F2}" presName="horzSpace2" presStyleCnt="0"/>
      <dgm:spPr/>
    </dgm:pt>
    <dgm:pt modelId="{41824F79-187F-4AF3-BAA7-E272BB93C0DA}" type="pres">
      <dgm:prSet presAssocID="{92616D25-1884-4DF0-9EAF-0AA9220C98F2}" presName="tx2" presStyleLbl="revTx" presStyleIdx="3" presStyleCnt="5"/>
      <dgm:spPr/>
    </dgm:pt>
    <dgm:pt modelId="{55C71BE6-91EE-4641-B3D1-D53F5537A7CB}" type="pres">
      <dgm:prSet presAssocID="{92616D25-1884-4DF0-9EAF-0AA9220C98F2}" presName="vert2" presStyleCnt="0"/>
      <dgm:spPr/>
    </dgm:pt>
    <dgm:pt modelId="{6CD2C5F0-B905-4A5C-A904-4A496F3875F9}" type="pres">
      <dgm:prSet presAssocID="{92616D25-1884-4DF0-9EAF-0AA9220C98F2}" presName="thinLine2b" presStyleLbl="callout" presStyleIdx="2" presStyleCnt="4"/>
      <dgm:spPr/>
    </dgm:pt>
    <dgm:pt modelId="{D0D82AA1-AC96-4634-852B-32BCABB31EBC}" type="pres">
      <dgm:prSet presAssocID="{92616D25-1884-4DF0-9EAF-0AA9220C98F2}" presName="vertSpace2b" presStyleCnt="0"/>
      <dgm:spPr/>
    </dgm:pt>
    <dgm:pt modelId="{1F4F5ECE-22A6-4858-B4D9-DAD7B918F7C1}" type="pres">
      <dgm:prSet presAssocID="{64F2CF08-7319-4120-89C1-9DCA044760CB}" presName="horz2" presStyleCnt="0"/>
      <dgm:spPr/>
    </dgm:pt>
    <dgm:pt modelId="{82AA7F8E-EF9B-4F3C-BF51-998C10CDB370}" type="pres">
      <dgm:prSet presAssocID="{64F2CF08-7319-4120-89C1-9DCA044760CB}" presName="horzSpace2" presStyleCnt="0"/>
      <dgm:spPr/>
    </dgm:pt>
    <dgm:pt modelId="{E8B363FF-6585-494D-965B-C22401450D10}" type="pres">
      <dgm:prSet presAssocID="{64F2CF08-7319-4120-89C1-9DCA044760CB}" presName="tx2" presStyleLbl="revTx" presStyleIdx="4" presStyleCnt="5"/>
      <dgm:spPr/>
    </dgm:pt>
    <dgm:pt modelId="{E30BEF0E-E876-4B15-A8E6-CE36B16192B6}" type="pres">
      <dgm:prSet presAssocID="{64F2CF08-7319-4120-89C1-9DCA044760CB}" presName="vert2" presStyleCnt="0"/>
      <dgm:spPr/>
    </dgm:pt>
    <dgm:pt modelId="{39633BE9-D825-4F15-BE8B-378DB5B362BF}" type="pres">
      <dgm:prSet presAssocID="{64F2CF08-7319-4120-89C1-9DCA044760CB}" presName="thinLine2b" presStyleLbl="callout" presStyleIdx="3" presStyleCnt="4"/>
      <dgm:spPr/>
    </dgm:pt>
    <dgm:pt modelId="{28F252DA-0BAD-449E-AFFD-A89F5567FA4A}" type="pres">
      <dgm:prSet presAssocID="{64F2CF08-7319-4120-89C1-9DCA044760CB}" presName="vertSpace2b" presStyleCnt="0"/>
      <dgm:spPr/>
    </dgm:pt>
  </dgm:ptLst>
  <dgm:cxnLst>
    <dgm:cxn modelId="{7DAB645C-E729-4B55-AA4E-DF726C578E0E}" type="presOf" srcId="{B3333B3D-8215-4A03-8A93-66621A928940}" destId="{2C6CB9F6-1CF6-4DCA-8201-19BE3EF63A3C}" srcOrd="0" destOrd="0" presId="urn:microsoft.com/office/officeart/2008/layout/LinedList"/>
    <dgm:cxn modelId="{03BCE968-D7AB-40DD-A507-DD36140107F1}" srcId="{00993132-0A33-4A84-8C4E-ACD626BBD031}" destId="{B3333B3D-8215-4A03-8A93-66621A928940}" srcOrd="0" destOrd="0" parTransId="{BD729ED7-E647-404E-B225-C4CD05195FEF}" sibTransId="{982BB87D-C036-48BA-B3DD-D0634DD81B4A}"/>
    <dgm:cxn modelId="{105C5D73-4CE0-437B-B114-B0CA90B54EB8}" type="presOf" srcId="{00993132-0A33-4A84-8C4E-ACD626BBD031}" destId="{8E7FF19C-F2DD-4633-9101-9C97B264D532}" srcOrd="0" destOrd="0" presId="urn:microsoft.com/office/officeart/2008/layout/LinedList"/>
    <dgm:cxn modelId="{0BA88C74-A499-4C75-B107-129001A2AAA9}" srcId="{B3333B3D-8215-4A03-8A93-66621A928940}" destId="{64F2CF08-7319-4120-89C1-9DCA044760CB}" srcOrd="3" destOrd="0" parTransId="{039418E3-559B-4FEA-9462-00E67DA2870C}" sibTransId="{0C12276D-AC02-42D3-9FED-4F6AFCD11351}"/>
    <dgm:cxn modelId="{96EE188E-02A9-4E44-8FDC-F73C5F7FF183}" srcId="{B3333B3D-8215-4A03-8A93-66621A928940}" destId="{92616D25-1884-4DF0-9EAF-0AA9220C98F2}" srcOrd="2" destOrd="0" parTransId="{FCB963B7-E9FA-45CF-A0A3-418E9D552CFA}" sibTransId="{2EF874F1-DDDC-4544-9BB0-9D1856EE914C}"/>
    <dgm:cxn modelId="{C84724BE-E6C7-4280-8B08-FF6042194267}" type="presOf" srcId="{C1DFCB4E-519D-4171-B5BA-95B2A1E887E7}" destId="{B917CBCA-08CF-45F9-BA1E-C8FC848F2948}" srcOrd="0" destOrd="0" presId="urn:microsoft.com/office/officeart/2008/layout/LinedList"/>
    <dgm:cxn modelId="{E679FEC7-6883-49A1-A18B-0C189A509346}" srcId="{B3333B3D-8215-4A03-8A93-66621A928940}" destId="{F45696EB-4D81-4ED3-883C-342BA4DB35DB}" srcOrd="1" destOrd="0" parTransId="{6E569A46-D850-4274-8F21-F2FC007102C5}" sibTransId="{9F396BB9-92AD-4CBE-8D12-C35B8F0AE9A4}"/>
    <dgm:cxn modelId="{BA0E16D3-5707-4827-9522-D4139CB77F5A}" srcId="{B3333B3D-8215-4A03-8A93-66621A928940}" destId="{C1DFCB4E-519D-4171-B5BA-95B2A1E887E7}" srcOrd="0" destOrd="0" parTransId="{609FBEED-3840-4739-86B1-146A6D7E497E}" sibTransId="{99EC5247-A3FD-4D50-A78D-C84C7191B5F5}"/>
    <dgm:cxn modelId="{EECD5CD4-600D-4E5B-B773-A61CB268FD51}" type="presOf" srcId="{92616D25-1884-4DF0-9EAF-0AA9220C98F2}" destId="{41824F79-187F-4AF3-BAA7-E272BB93C0DA}" srcOrd="0" destOrd="0" presId="urn:microsoft.com/office/officeart/2008/layout/LinedList"/>
    <dgm:cxn modelId="{C801AFF1-689B-4FC3-A2B3-7E3415929B7E}" type="presOf" srcId="{64F2CF08-7319-4120-89C1-9DCA044760CB}" destId="{E8B363FF-6585-494D-965B-C22401450D10}" srcOrd="0" destOrd="0" presId="urn:microsoft.com/office/officeart/2008/layout/LinedList"/>
    <dgm:cxn modelId="{03E885F9-9552-41A6-B017-3DF5A3640D6B}" type="presOf" srcId="{F45696EB-4D81-4ED3-883C-342BA4DB35DB}" destId="{9283D5EF-BAFB-4D87-AF54-E570F5FCD9F8}" srcOrd="0" destOrd="0" presId="urn:microsoft.com/office/officeart/2008/layout/LinedList"/>
    <dgm:cxn modelId="{E08D2D2A-5A4D-4F2B-AC01-6D17F283CB72}" type="presParOf" srcId="{8E7FF19C-F2DD-4633-9101-9C97B264D532}" destId="{AA889F5D-D156-4203-9AB2-9189B2EB588B}" srcOrd="0" destOrd="0" presId="urn:microsoft.com/office/officeart/2008/layout/LinedList"/>
    <dgm:cxn modelId="{3030FDB7-15FB-4503-BD2A-812750B94233}" type="presParOf" srcId="{8E7FF19C-F2DD-4633-9101-9C97B264D532}" destId="{FD5B8FA5-20DE-484E-A018-1C82C243A47D}" srcOrd="1" destOrd="0" presId="urn:microsoft.com/office/officeart/2008/layout/LinedList"/>
    <dgm:cxn modelId="{1EFE6021-F229-40C1-B3CB-B2289DD473E3}" type="presParOf" srcId="{FD5B8FA5-20DE-484E-A018-1C82C243A47D}" destId="{2C6CB9F6-1CF6-4DCA-8201-19BE3EF63A3C}" srcOrd="0" destOrd="0" presId="urn:microsoft.com/office/officeart/2008/layout/LinedList"/>
    <dgm:cxn modelId="{AE493AD4-891C-4C2A-8E6C-1F70871F36D3}" type="presParOf" srcId="{FD5B8FA5-20DE-484E-A018-1C82C243A47D}" destId="{F9B92378-24EE-4BDA-8A81-A71CD617B2D4}" srcOrd="1" destOrd="0" presId="urn:microsoft.com/office/officeart/2008/layout/LinedList"/>
    <dgm:cxn modelId="{E746B0E2-0752-4FD8-A35E-938568BA5575}" type="presParOf" srcId="{F9B92378-24EE-4BDA-8A81-A71CD617B2D4}" destId="{AB003EF4-9633-4B0A-86E0-0408A6015567}" srcOrd="0" destOrd="0" presId="urn:microsoft.com/office/officeart/2008/layout/LinedList"/>
    <dgm:cxn modelId="{494F7848-9BE6-4A85-9821-D1556432BECF}" type="presParOf" srcId="{F9B92378-24EE-4BDA-8A81-A71CD617B2D4}" destId="{DDD370D9-6C55-4089-A6B5-5FACF21D8280}" srcOrd="1" destOrd="0" presId="urn:microsoft.com/office/officeart/2008/layout/LinedList"/>
    <dgm:cxn modelId="{E04C0F93-9FF4-422A-B126-EA6D8A4DCF89}" type="presParOf" srcId="{DDD370D9-6C55-4089-A6B5-5FACF21D8280}" destId="{BA178EFB-41D2-478B-A58B-F9FAC42A1DF6}" srcOrd="0" destOrd="0" presId="urn:microsoft.com/office/officeart/2008/layout/LinedList"/>
    <dgm:cxn modelId="{6470E9D4-0285-4EC0-B735-64C1AEE0FFC1}" type="presParOf" srcId="{DDD370D9-6C55-4089-A6B5-5FACF21D8280}" destId="{B917CBCA-08CF-45F9-BA1E-C8FC848F2948}" srcOrd="1" destOrd="0" presId="urn:microsoft.com/office/officeart/2008/layout/LinedList"/>
    <dgm:cxn modelId="{EC82C02C-69CF-43EA-808A-5487A2D71D37}" type="presParOf" srcId="{DDD370D9-6C55-4089-A6B5-5FACF21D8280}" destId="{D63875A9-DC2E-457E-BDAE-A90D2ECC3703}" srcOrd="2" destOrd="0" presId="urn:microsoft.com/office/officeart/2008/layout/LinedList"/>
    <dgm:cxn modelId="{1AD8F07F-FD00-4E64-A414-BB56446BF36E}" type="presParOf" srcId="{F9B92378-24EE-4BDA-8A81-A71CD617B2D4}" destId="{F84109A7-ECAF-4A26-B743-A9D37CBE75DA}" srcOrd="2" destOrd="0" presId="urn:microsoft.com/office/officeart/2008/layout/LinedList"/>
    <dgm:cxn modelId="{90A17F6F-3329-4DDD-B7D8-D1B4BD7583D6}" type="presParOf" srcId="{F9B92378-24EE-4BDA-8A81-A71CD617B2D4}" destId="{D8FBA4D2-C468-42B7-80ED-17DC156B4D68}" srcOrd="3" destOrd="0" presId="urn:microsoft.com/office/officeart/2008/layout/LinedList"/>
    <dgm:cxn modelId="{45313B58-22D8-42B1-96AA-42CB8EB47239}" type="presParOf" srcId="{F9B92378-24EE-4BDA-8A81-A71CD617B2D4}" destId="{C60391BD-71F6-4590-9AEE-6705FB018428}" srcOrd="4" destOrd="0" presId="urn:microsoft.com/office/officeart/2008/layout/LinedList"/>
    <dgm:cxn modelId="{60757992-C435-4C55-9EB4-49B72A94B1C8}" type="presParOf" srcId="{C60391BD-71F6-4590-9AEE-6705FB018428}" destId="{BCC4E9ED-0EA1-467F-AECC-28F791EC14FD}" srcOrd="0" destOrd="0" presId="urn:microsoft.com/office/officeart/2008/layout/LinedList"/>
    <dgm:cxn modelId="{6C81909B-E245-4B09-BE80-541F3C2E271C}" type="presParOf" srcId="{C60391BD-71F6-4590-9AEE-6705FB018428}" destId="{9283D5EF-BAFB-4D87-AF54-E570F5FCD9F8}" srcOrd="1" destOrd="0" presId="urn:microsoft.com/office/officeart/2008/layout/LinedList"/>
    <dgm:cxn modelId="{807C0772-DAAA-4885-9B13-5154F624D400}" type="presParOf" srcId="{C60391BD-71F6-4590-9AEE-6705FB018428}" destId="{209F438C-D6D9-4DF1-A23B-C7CA6C398BFD}" srcOrd="2" destOrd="0" presId="urn:microsoft.com/office/officeart/2008/layout/LinedList"/>
    <dgm:cxn modelId="{AECFA317-7FFB-46F5-9967-F0E364F17776}" type="presParOf" srcId="{F9B92378-24EE-4BDA-8A81-A71CD617B2D4}" destId="{3AD60DD4-3701-403D-B441-C8E85A55C179}" srcOrd="5" destOrd="0" presId="urn:microsoft.com/office/officeart/2008/layout/LinedList"/>
    <dgm:cxn modelId="{BC3F5AA4-F9F8-4652-AF4E-321ABD1D7F03}" type="presParOf" srcId="{F9B92378-24EE-4BDA-8A81-A71CD617B2D4}" destId="{12A0C2F7-69B0-429D-8A90-5F1D22DB17EE}" srcOrd="6" destOrd="0" presId="urn:microsoft.com/office/officeart/2008/layout/LinedList"/>
    <dgm:cxn modelId="{0E179690-76D1-4755-985D-D6C5B2F1D557}" type="presParOf" srcId="{F9B92378-24EE-4BDA-8A81-A71CD617B2D4}" destId="{03784EAD-E8D9-4E6A-B7F2-8853CCD0195D}" srcOrd="7" destOrd="0" presId="urn:microsoft.com/office/officeart/2008/layout/LinedList"/>
    <dgm:cxn modelId="{263BA773-4C69-41D0-B32E-77C28DCC4582}" type="presParOf" srcId="{03784EAD-E8D9-4E6A-B7F2-8853CCD0195D}" destId="{747E995E-B3A9-4061-98F2-BD2F91F90114}" srcOrd="0" destOrd="0" presId="urn:microsoft.com/office/officeart/2008/layout/LinedList"/>
    <dgm:cxn modelId="{CE14DE94-C2C2-419E-9089-ECD825F107D5}" type="presParOf" srcId="{03784EAD-E8D9-4E6A-B7F2-8853CCD0195D}" destId="{41824F79-187F-4AF3-BAA7-E272BB93C0DA}" srcOrd="1" destOrd="0" presId="urn:microsoft.com/office/officeart/2008/layout/LinedList"/>
    <dgm:cxn modelId="{16FB8183-DDBD-4E51-BE01-E78B9C03377D}" type="presParOf" srcId="{03784EAD-E8D9-4E6A-B7F2-8853CCD0195D}" destId="{55C71BE6-91EE-4641-B3D1-D53F5537A7CB}" srcOrd="2" destOrd="0" presId="urn:microsoft.com/office/officeart/2008/layout/LinedList"/>
    <dgm:cxn modelId="{4D2860A6-5BE3-44E1-88E3-ACAAF6042A9E}" type="presParOf" srcId="{F9B92378-24EE-4BDA-8A81-A71CD617B2D4}" destId="{6CD2C5F0-B905-4A5C-A904-4A496F3875F9}" srcOrd="8" destOrd="0" presId="urn:microsoft.com/office/officeart/2008/layout/LinedList"/>
    <dgm:cxn modelId="{F97C331F-AF22-42B9-B2B3-FFB48B623155}" type="presParOf" srcId="{F9B92378-24EE-4BDA-8A81-A71CD617B2D4}" destId="{D0D82AA1-AC96-4634-852B-32BCABB31EBC}" srcOrd="9" destOrd="0" presId="urn:microsoft.com/office/officeart/2008/layout/LinedList"/>
    <dgm:cxn modelId="{C39191B3-4A20-484F-9527-DC82EE6F579B}" type="presParOf" srcId="{F9B92378-24EE-4BDA-8A81-A71CD617B2D4}" destId="{1F4F5ECE-22A6-4858-B4D9-DAD7B918F7C1}" srcOrd="10" destOrd="0" presId="urn:microsoft.com/office/officeart/2008/layout/LinedList"/>
    <dgm:cxn modelId="{D46B62E2-7888-4BDA-AC4A-D6CDBBB52EF2}" type="presParOf" srcId="{1F4F5ECE-22A6-4858-B4D9-DAD7B918F7C1}" destId="{82AA7F8E-EF9B-4F3C-BF51-998C10CDB370}" srcOrd="0" destOrd="0" presId="urn:microsoft.com/office/officeart/2008/layout/LinedList"/>
    <dgm:cxn modelId="{A4CA3278-8D3F-48F6-B919-B8E24194CB6D}" type="presParOf" srcId="{1F4F5ECE-22A6-4858-B4D9-DAD7B918F7C1}" destId="{E8B363FF-6585-494D-965B-C22401450D10}" srcOrd="1" destOrd="0" presId="urn:microsoft.com/office/officeart/2008/layout/LinedList"/>
    <dgm:cxn modelId="{46A304AF-C6CF-4B7B-AE52-A295BCD70929}" type="presParOf" srcId="{1F4F5ECE-22A6-4858-B4D9-DAD7B918F7C1}" destId="{E30BEF0E-E876-4B15-A8E6-CE36B16192B6}" srcOrd="2" destOrd="0" presId="urn:microsoft.com/office/officeart/2008/layout/LinedList"/>
    <dgm:cxn modelId="{E8DB1B3F-7E5E-4FF2-BF15-54F1E68E63FA}" type="presParOf" srcId="{F9B92378-24EE-4BDA-8A81-A71CD617B2D4}" destId="{39633BE9-D825-4F15-BE8B-378DB5B362BF}" srcOrd="11" destOrd="0" presId="urn:microsoft.com/office/officeart/2008/layout/LinedList"/>
    <dgm:cxn modelId="{7537A564-2B2C-43DF-91D7-73F22BB4A686}" type="presParOf" srcId="{F9B92378-24EE-4BDA-8A81-A71CD617B2D4}" destId="{28F252DA-0BAD-449E-AFFD-A89F5567FA4A}" srcOrd="12"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070873-7AE2-4F67-9218-93589D61EBC7}" type="doc">
      <dgm:prSet loTypeId="urn:microsoft.com/office/officeart/2008/layout/SquareAccentList" loCatId="list" qsTypeId="urn:microsoft.com/office/officeart/2005/8/quickstyle/simple1" qsCatId="simple" csTypeId="urn:microsoft.com/office/officeart/2005/8/colors/colorful2" csCatId="colorful" phldr="1"/>
      <dgm:spPr/>
      <dgm:t>
        <a:bodyPr/>
        <a:lstStyle/>
        <a:p>
          <a:endParaRPr lang="es-CO"/>
        </a:p>
      </dgm:t>
    </dgm:pt>
    <dgm:pt modelId="{6A90DD73-1F8D-4B6E-97AB-75C9BD5A2432}">
      <dgm:prSet phldrT="[Texto]"/>
      <dgm:spPr/>
      <dgm:t>
        <a:bodyPr/>
        <a:lstStyle/>
        <a:p>
          <a:r>
            <a:rPr lang="es-CO" dirty="0">
              <a:latin typeface="Arial Narrow" panose="020B0606020202030204" pitchFamily="34" charset="0"/>
            </a:rPr>
            <a:t>Fortalezas</a:t>
          </a:r>
        </a:p>
      </dgm:t>
    </dgm:pt>
    <dgm:pt modelId="{F31D38CA-5CBC-47D9-83C5-8067CBFFCB76}" type="parTrans" cxnId="{BBE3757C-DA75-473C-A691-A8957DB2D693}">
      <dgm:prSet/>
      <dgm:spPr/>
      <dgm:t>
        <a:bodyPr/>
        <a:lstStyle/>
        <a:p>
          <a:endParaRPr lang="es-CO">
            <a:latin typeface="Arial Narrow" panose="020B0606020202030204" pitchFamily="34" charset="0"/>
          </a:endParaRPr>
        </a:p>
      </dgm:t>
    </dgm:pt>
    <dgm:pt modelId="{E5655008-141E-48E0-9043-24B7B327A936}" type="sibTrans" cxnId="{BBE3757C-DA75-473C-A691-A8957DB2D693}">
      <dgm:prSet/>
      <dgm:spPr/>
      <dgm:t>
        <a:bodyPr/>
        <a:lstStyle/>
        <a:p>
          <a:endParaRPr lang="es-CO">
            <a:latin typeface="Arial Narrow" panose="020B0606020202030204" pitchFamily="34" charset="0"/>
          </a:endParaRPr>
        </a:p>
      </dgm:t>
    </dgm:pt>
    <dgm:pt modelId="{A881CB05-1BD4-4057-9CA9-F3DAD64AA323}">
      <dgm:prSet phldrT="[Texto]" custT="1"/>
      <dgm:spPr/>
      <dgm:t>
        <a:bodyPr/>
        <a:lstStyle/>
        <a:p>
          <a:pPr algn="just"/>
          <a:r>
            <a:rPr lang="es-CO" sz="1600" dirty="0">
              <a:latin typeface="Arial Narrow" panose="020B0606020202030204" pitchFamily="34" charset="0"/>
            </a:rPr>
            <a:t>Incorporación de la recomendación de la Organización de Estados Americanos (OEA) – Creación organismo nacional el cual se encargue de todo el proceso administrativo </a:t>
          </a:r>
        </a:p>
      </dgm:t>
    </dgm:pt>
    <dgm:pt modelId="{6A3379BB-29EF-4F12-9A5E-0F07A6B39758}" type="parTrans" cxnId="{06A9CCE7-136E-4607-90CB-A7D33AA15AC3}">
      <dgm:prSet/>
      <dgm:spPr/>
      <dgm:t>
        <a:bodyPr/>
        <a:lstStyle/>
        <a:p>
          <a:endParaRPr lang="es-CO">
            <a:latin typeface="Arial Narrow" panose="020B0606020202030204" pitchFamily="34" charset="0"/>
          </a:endParaRPr>
        </a:p>
      </dgm:t>
    </dgm:pt>
    <dgm:pt modelId="{E727D54F-6926-452D-903E-54BEF9968D3E}" type="sibTrans" cxnId="{06A9CCE7-136E-4607-90CB-A7D33AA15AC3}">
      <dgm:prSet/>
      <dgm:spPr/>
      <dgm:t>
        <a:bodyPr/>
        <a:lstStyle/>
        <a:p>
          <a:endParaRPr lang="es-CO">
            <a:latin typeface="Arial Narrow" panose="020B0606020202030204" pitchFamily="34" charset="0"/>
          </a:endParaRPr>
        </a:p>
      </dgm:t>
    </dgm:pt>
    <dgm:pt modelId="{7D2DA3B8-C748-4D48-BC20-852E40B0BA60}">
      <dgm:prSet phldrT="[Texto]" custT="1"/>
      <dgm:spPr/>
      <dgm:t>
        <a:bodyPr/>
        <a:lstStyle/>
        <a:p>
          <a:pPr algn="just"/>
          <a:r>
            <a:rPr lang="es-CO" sz="1600" dirty="0">
              <a:latin typeface="Arial Narrow" panose="020B0606020202030204" pitchFamily="34" charset="0"/>
            </a:rPr>
            <a:t>Pasó de ser una entidad financiada con el Presupuesto General de la Nación a ser autosuficiente</a:t>
          </a:r>
        </a:p>
      </dgm:t>
    </dgm:pt>
    <dgm:pt modelId="{C93F3966-9EF1-4208-ABE3-17809C227ACF}" type="parTrans" cxnId="{457EC4FB-5584-4C9F-A61D-72EDD2AD9380}">
      <dgm:prSet/>
      <dgm:spPr/>
      <dgm:t>
        <a:bodyPr/>
        <a:lstStyle/>
        <a:p>
          <a:endParaRPr lang="es-CO">
            <a:latin typeface="Arial Narrow" panose="020B0606020202030204" pitchFamily="34" charset="0"/>
          </a:endParaRPr>
        </a:p>
      </dgm:t>
    </dgm:pt>
    <dgm:pt modelId="{74FEDAA0-71FE-49BC-8233-87943BFDAA9C}" type="sibTrans" cxnId="{457EC4FB-5584-4C9F-A61D-72EDD2AD9380}">
      <dgm:prSet/>
      <dgm:spPr/>
      <dgm:t>
        <a:bodyPr/>
        <a:lstStyle/>
        <a:p>
          <a:endParaRPr lang="es-CO">
            <a:latin typeface="Arial Narrow" panose="020B0606020202030204" pitchFamily="34" charset="0"/>
          </a:endParaRPr>
        </a:p>
      </dgm:t>
    </dgm:pt>
    <dgm:pt modelId="{D7EEA8E1-B706-422A-928E-CB116A38FD8A}">
      <dgm:prSet phldrT="[Texto]" custT="1"/>
      <dgm:spPr/>
      <dgm:t>
        <a:bodyPr/>
        <a:lstStyle/>
        <a:p>
          <a:r>
            <a:rPr lang="es-CO" sz="1600" dirty="0">
              <a:latin typeface="Arial Narrow" panose="020B0606020202030204" pitchFamily="34" charset="0"/>
            </a:rPr>
            <a:t>Separación de la política antidroga y la ABI</a:t>
          </a:r>
        </a:p>
      </dgm:t>
    </dgm:pt>
    <dgm:pt modelId="{A5AD3471-6913-440A-A68D-D7C7F6F2BC75}" type="parTrans" cxnId="{92C90B82-7427-418D-9C78-69ADF36268A9}">
      <dgm:prSet/>
      <dgm:spPr/>
      <dgm:t>
        <a:bodyPr/>
        <a:lstStyle/>
        <a:p>
          <a:endParaRPr lang="es-CO">
            <a:latin typeface="Arial Narrow" panose="020B0606020202030204" pitchFamily="34" charset="0"/>
          </a:endParaRPr>
        </a:p>
      </dgm:t>
    </dgm:pt>
    <dgm:pt modelId="{C7FEC921-DFC8-4440-80FD-274FEE6D758A}" type="sibTrans" cxnId="{92C90B82-7427-418D-9C78-69ADF36268A9}">
      <dgm:prSet/>
      <dgm:spPr/>
      <dgm:t>
        <a:bodyPr/>
        <a:lstStyle/>
        <a:p>
          <a:endParaRPr lang="es-CO">
            <a:latin typeface="Arial Narrow" panose="020B0606020202030204" pitchFamily="34" charset="0"/>
          </a:endParaRPr>
        </a:p>
      </dgm:t>
    </dgm:pt>
    <dgm:pt modelId="{488FD8D3-0AC1-482A-AE80-02C96AD600A1}">
      <dgm:prSet phldrT="[Texto]"/>
      <dgm:spPr/>
      <dgm:t>
        <a:bodyPr/>
        <a:lstStyle/>
        <a:p>
          <a:r>
            <a:rPr lang="es-CO" dirty="0">
              <a:latin typeface="Arial Narrow" panose="020B0606020202030204" pitchFamily="34" charset="0"/>
            </a:rPr>
            <a:t>Debilidades</a:t>
          </a:r>
        </a:p>
      </dgm:t>
    </dgm:pt>
    <dgm:pt modelId="{3ECFF3E1-5F08-4E7C-8C3E-5D1A6B6F14E8}" type="parTrans" cxnId="{0E04BCF6-D2D8-4670-A94A-3DB6E2B7C72D}">
      <dgm:prSet/>
      <dgm:spPr/>
      <dgm:t>
        <a:bodyPr/>
        <a:lstStyle/>
        <a:p>
          <a:endParaRPr lang="es-CO">
            <a:latin typeface="Arial Narrow" panose="020B0606020202030204" pitchFamily="34" charset="0"/>
          </a:endParaRPr>
        </a:p>
      </dgm:t>
    </dgm:pt>
    <dgm:pt modelId="{88C64ADC-2B42-4255-B930-623D5704199D}" type="sibTrans" cxnId="{0E04BCF6-D2D8-4670-A94A-3DB6E2B7C72D}">
      <dgm:prSet/>
      <dgm:spPr/>
      <dgm:t>
        <a:bodyPr/>
        <a:lstStyle/>
        <a:p>
          <a:endParaRPr lang="es-CO">
            <a:latin typeface="Arial Narrow" panose="020B0606020202030204" pitchFamily="34" charset="0"/>
          </a:endParaRPr>
        </a:p>
      </dgm:t>
    </dgm:pt>
    <dgm:pt modelId="{D1BA8B7B-114D-4F74-80DD-DD1CB02DA83F}">
      <dgm:prSet phldrT="[Texto]" custT="1"/>
      <dgm:spPr/>
      <dgm:t>
        <a:bodyPr/>
        <a:lstStyle/>
        <a:p>
          <a:r>
            <a:rPr lang="es-CO" sz="1600" dirty="0">
              <a:latin typeface="Arial Narrow" panose="020B0606020202030204" pitchFamily="34" charset="0"/>
            </a:rPr>
            <a:t>Se parte de la experiencia exitosa de CISA sin considerar que el alcance de la nueva entidad incluía la administración de activos con características diferentes</a:t>
          </a:r>
        </a:p>
      </dgm:t>
    </dgm:pt>
    <dgm:pt modelId="{47FDB61B-BFF6-499E-BC40-1CB65CCD4922}" type="parTrans" cxnId="{ABBD5CC3-3686-4548-8ABE-E57183798DAC}">
      <dgm:prSet/>
      <dgm:spPr/>
      <dgm:t>
        <a:bodyPr/>
        <a:lstStyle/>
        <a:p>
          <a:endParaRPr lang="es-CO">
            <a:latin typeface="Arial Narrow" panose="020B0606020202030204" pitchFamily="34" charset="0"/>
          </a:endParaRPr>
        </a:p>
      </dgm:t>
    </dgm:pt>
    <dgm:pt modelId="{313042F9-7A5E-4C29-9E55-DC0DE54DA9BC}" type="sibTrans" cxnId="{ABBD5CC3-3686-4548-8ABE-E57183798DAC}">
      <dgm:prSet/>
      <dgm:spPr/>
      <dgm:t>
        <a:bodyPr/>
        <a:lstStyle/>
        <a:p>
          <a:endParaRPr lang="es-CO">
            <a:latin typeface="Arial Narrow" panose="020B0606020202030204" pitchFamily="34" charset="0"/>
          </a:endParaRPr>
        </a:p>
      </dgm:t>
    </dgm:pt>
    <dgm:pt modelId="{CCF87E04-449A-4F45-91EA-D471C7404649}">
      <dgm:prSet phldrT="[Texto]" custT="1"/>
      <dgm:spPr/>
      <dgm:t>
        <a:bodyPr/>
        <a:lstStyle/>
        <a:p>
          <a:pPr algn="just"/>
          <a:r>
            <a:rPr lang="es-CO" sz="1600" dirty="0">
              <a:latin typeface="Arial Narrow" panose="020B0606020202030204" pitchFamily="34" charset="0"/>
            </a:rPr>
            <a:t>Las complicaciones surgidas en el proceso de transición entre la DNE y la SAE obligaron a una reprogramación improvisada de la implementación de la estrategia</a:t>
          </a:r>
        </a:p>
      </dgm:t>
    </dgm:pt>
    <dgm:pt modelId="{8E7E943D-427A-40A4-8FAD-7A87024FF6FE}" type="parTrans" cxnId="{38A5B009-34D1-46C2-A453-0E2CD3890706}">
      <dgm:prSet/>
      <dgm:spPr/>
      <dgm:t>
        <a:bodyPr/>
        <a:lstStyle/>
        <a:p>
          <a:endParaRPr lang="es-CO">
            <a:latin typeface="Arial Narrow" panose="020B0606020202030204" pitchFamily="34" charset="0"/>
          </a:endParaRPr>
        </a:p>
      </dgm:t>
    </dgm:pt>
    <dgm:pt modelId="{086E3E8F-8F09-41B6-A76C-3AD22B5E74A0}" type="sibTrans" cxnId="{38A5B009-34D1-46C2-A453-0E2CD3890706}">
      <dgm:prSet/>
      <dgm:spPr/>
      <dgm:t>
        <a:bodyPr/>
        <a:lstStyle/>
        <a:p>
          <a:endParaRPr lang="es-CO">
            <a:latin typeface="Arial Narrow" panose="020B0606020202030204" pitchFamily="34" charset="0"/>
          </a:endParaRPr>
        </a:p>
      </dgm:t>
    </dgm:pt>
    <dgm:pt modelId="{7F245BB0-72FB-4AC0-A404-BFA035F8E1FD}">
      <dgm:prSet phldrT="[Texto]" custT="1"/>
      <dgm:spPr/>
      <dgm:t>
        <a:bodyPr/>
        <a:lstStyle/>
        <a:p>
          <a:pPr algn="just"/>
          <a:r>
            <a:rPr lang="es-CO" sz="1600" dirty="0">
              <a:latin typeface="Arial Narrow" panose="020B0606020202030204" pitchFamily="34" charset="0"/>
            </a:rPr>
            <a:t>Se limitó a la transferencia de bienes, dejando de lado los factores de la planeación de una política incluidos objetivos, metas, resultados e impactos esperados</a:t>
          </a:r>
        </a:p>
      </dgm:t>
    </dgm:pt>
    <dgm:pt modelId="{DD8E59D5-BC5E-4E34-A1FB-20B7BD182ED6}" type="parTrans" cxnId="{1428F3D4-69DD-4DA9-8D69-ED0E4FBFA6D4}">
      <dgm:prSet/>
      <dgm:spPr/>
      <dgm:t>
        <a:bodyPr/>
        <a:lstStyle/>
        <a:p>
          <a:endParaRPr lang="es-CO">
            <a:latin typeface="Arial Narrow" panose="020B0606020202030204" pitchFamily="34" charset="0"/>
          </a:endParaRPr>
        </a:p>
      </dgm:t>
    </dgm:pt>
    <dgm:pt modelId="{07616148-F892-45C0-ADB8-A147F3250645}" type="sibTrans" cxnId="{1428F3D4-69DD-4DA9-8D69-ED0E4FBFA6D4}">
      <dgm:prSet/>
      <dgm:spPr/>
      <dgm:t>
        <a:bodyPr/>
        <a:lstStyle/>
        <a:p>
          <a:endParaRPr lang="es-CO">
            <a:latin typeface="Arial Narrow" panose="020B0606020202030204" pitchFamily="34" charset="0"/>
          </a:endParaRPr>
        </a:p>
      </dgm:t>
    </dgm:pt>
    <dgm:pt modelId="{8EC76313-70FF-4B19-B65B-73A0FA7CC038}">
      <dgm:prSet phldrT="[Texto]" custT="1"/>
      <dgm:spPr/>
      <dgm:t>
        <a:bodyPr/>
        <a:lstStyle/>
        <a:p>
          <a:pPr algn="just"/>
          <a:r>
            <a:rPr lang="es-CO" sz="1600" dirty="0">
              <a:latin typeface="Arial Narrow" panose="020B0606020202030204" pitchFamily="34" charset="0"/>
            </a:rPr>
            <a:t>La expedición del CED logró la separación total del proceso penal de la extinción de dominio, con lo cual se agilizó la persecución de los bienes producto de actividades ilícitas.</a:t>
          </a:r>
        </a:p>
      </dgm:t>
    </dgm:pt>
    <dgm:pt modelId="{71EEE1E3-73A6-4662-B0C3-C9C7F84E580A}" type="parTrans" cxnId="{B0730A58-7B80-49EF-8E0E-16B0C446D666}">
      <dgm:prSet/>
      <dgm:spPr/>
      <dgm:t>
        <a:bodyPr/>
        <a:lstStyle/>
        <a:p>
          <a:endParaRPr lang="es-CO">
            <a:latin typeface="Arial Narrow" panose="020B0606020202030204" pitchFamily="34" charset="0"/>
          </a:endParaRPr>
        </a:p>
      </dgm:t>
    </dgm:pt>
    <dgm:pt modelId="{3180CC18-7D44-4A29-8816-23A72DA7FF67}" type="sibTrans" cxnId="{B0730A58-7B80-49EF-8E0E-16B0C446D666}">
      <dgm:prSet/>
      <dgm:spPr/>
      <dgm:t>
        <a:bodyPr/>
        <a:lstStyle/>
        <a:p>
          <a:endParaRPr lang="es-CO">
            <a:latin typeface="Arial Narrow" panose="020B0606020202030204" pitchFamily="34" charset="0"/>
          </a:endParaRPr>
        </a:p>
      </dgm:t>
    </dgm:pt>
    <dgm:pt modelId="{5D5152BD-CC6A-453E-847E-0D047BF630FC}">
      <dgm:prSet phldrT="[Texto]" custT="1"/>
      <dgm:spPr/>
      <dgm:t>
        <a:bodyPr/>
        <a:lstStyle/>
        <a:p>
          <a:pPr algn="just"/>
          <a:r>
            <a:rPr lang="es-CO" sz="1600" dirty="0">
              <a:latin typeface="Arial Narrow" panose="020B0606020202030204" pitchFamily="34" charset="0"/>
            </a:rPr>
            <a:t>El tiempo estipulado por decreto, para la entrega de los activos, no fue suficiente para la adecuada recepción y verificación de los inventarios.</a:t>
          </a:r>
        </a:p>
      </dgm:t>
    </dgm:pt>
    <dgm:pt modelId="{37249A16-F484-4C46-9083-64F9750DF77B}" type="parTrans" cxnId="{8E6B26A2-FFC2-4D55-AE05-6B48D338BA8A}">
      <dgm:prSet/>
      <dgm:spPr/>
      <dgm:t>
        <a:bodyPr/>
        <a:lstStyle/>
        <a:p>
          <a:endParaRPr lang="es-CO">
            <a:latin typeface="Arial Narrow" panose="020B0606020202030204" pitchFamily="34" charset="0"/>
          </a:endParaRPr>
        </a:p>
      </dgm:t>
    </dgm:pt>
    <dgm:pt modelId="{11D65C54-EC0D-4DB8-8064-E6A72E0CEC31}" type="sibTrans" cxnId="{8E6B26A2-FFC2-4D55-AE05-6B48D338BA8A}">
      <dgm:prSet/>
      <dgm:spPr/>
      <dgm:t>
        <a:bodyPr/>
        <a:lstStyle/>
        <a:p>
          <a:endParaRPr lang="es-CO">
            <a:latin typeface="Arial Narrow" panose="020B0606020202030204" pitchFamily="34" charset="0"/>
          </a:endParaRPr>
        </a:p>
      </dgm:t>
    </dgm:pt>
    <dgm:pt modelId="{3A471F90-8EE6-499B-A319-FF79D487FB14}" type="pres">
      <dgm:prSet presAssocID="{0E070873-7AE2-4F67-9218-93589D61EBC7}" presName="layout" presStyleCnt="0">
        <dgm:presLayoutVars>
          <dgm:chMax/>
          <dgm:chPref/>
          <dgm:dir/>
          <dgm:resizeHandles/>
        </dgm:presLayoutVars>
      </dgm:prSet>
      <dgm:spPr/>
    </dgm:pt>
    <dgm:pt modelId="{DAF8CC0B-E884-44FC-9EC1-F10A777A448D}" type="pres">
      <dgm:prSet presAssocID="{6A90DD73-1F8D-4B6E-97AB-75C9BD5A2432}" presName="root" presStyleCnt="0">
        <dgm:presLayoutVars>
          <dgm:chMax/>
          <dgm:chPref/>
        </dgm:presLayoutVars>
      </dgm:prSet>
      <dgm:spPr/>
    </dgm:pt>
    <dgm:pt modelId="{B7419991-2EF8-4F2C-BB59-4D3504AAE3C7}" type="pres">
      <dgm:prSet presAssocID="{6A90DD73-1F8D-4B6E-97AB-75C9BD5A2432}" presName="rootComposite" presStyleCnt="0">
        <dgm:presLayoutVars/>
      </dgm:prSet>
      <dgm:spPr/>
    </dgm:pt>
    <dgm:pt modelId="{0389393B-3FCE-4191-98DA-D344EB05B68F}" type="pres">
      <dgm:prSet presAssocID="{6A90DD73-1F8D-4B6E-97AB-75C9BD5A2432}" presName="ParentAccent" presStyleLbl="alignNode1" presStyleIdx="0" presStyleCnt="2"/>
      <dgm:spPr/>
    </dgm:pt>
    <dgm:pt modelId="{CB68CD69-78C6-4C1C-B78D-1DC398DB4748}" type="pres">
      <dgm:prSet presAssocID="{6A90DD73-1F8D-4B6E-97AB-75C9BD5A2432}" presName="ParentSmallAccent" presStyleLbl="fgAcc1" presStyleIdx="0" presStyleCnt="2"/>
      <dgm:spPr/>
    </dgm:pt>
    <dgm:pt modelId="{400C2DDB-066D-4BCA-9575-F85897F7B180}" type="pres">
      <dgm:prSet presAssocID="{6A90DD73-1F8D-4B6E-97AB-75C9BD5A2432}" presName="Parent" presStyleLbl="revTx" presStyleIdx="0" presStyleCnt="10">
        <dgm:presLayoutVars>
          <dgm:chMax/>
          <dgm:chPref val="4"/>
          <dgm:bulletEnabled val="1"/>
        </dgm:presLayoutVars>
      </dgm:prSet>
      <dgm:spPr/>
    </dgm:pt>
    <dgm:pt modelId="{3677A7DD-7127-4573-8C3A-F9CA92884E9F}" type="pres">
      <dgm:prSet presAssocID="{6A90DD73-1F8D-4B6E-97AB-75C9BD5A2432}" presName="childShape" presStyleCnt="0">
        <dgm:presLayoutVars>
          <dgm:chMax val="0"/>
          <dgm:chPref val="0"/>
        </dgm:presLayoutVars>
      </dgm:prSet>
      <dgm:spPr/>
    </dgm:pt>
    <dgm:pt modelId="{DF61021F-27DB-4FD5-A425-7B173A7B70A4}" type="pres">
      <dgm:prSet presAssocID="{A881CB05-1BD4-4057-9CA9-F3DAD64AA323}" presName="childComposite" presStyleCnt="0">
        <dgm:presLayoutVars>
          <dgm:chMax val="0"/>
          <dgm:chPref val="0"/>
        </dgm:presLayoutVars>
      </dgm:prSet>
      <dgm:spPr/>
    </dgm:pt>
    <dgm:pt modelId="{5816C314-206D-4AA0-9521-4228C633CDD3}" type="pres">
      <dgm:prSet presAssocID="{A881CB05-1BD4-4057-9CA9-F3DAD64AA323}" presName="ChildAccent" presStyleLbl="solidFgAcc1" presStyleIdx="0" presStyleCnt="8"/>
      <dgm:spPr/>
    </dgm:pt>
    <dgm:pt modelId="{CABD15F4-3BD5-4BFC-A441-86C50D7282F3}" type="pres">
      <dgm:prSet presAssocID="{A881CB05-1BD4-4057-9CA9-F3DAD64AA323}" presName="Child" presStyleLbl="revTx" presStyleIdx="1" presStyleCnt="10">
        <dgm:presLayoutVars>
          <dgm:chMax val="0"/>
          <dgm:chPref val="0"/>
          <dgm:bulletEnabled val="1"/>
        </dgm:presLayoutVars>
      </dgm:prSet>
      <dgm:spPr/>
    </dgm:pt>
    <dgm:pt modelId="{76209349-70D7-4A37-8C2D-E139945F83E7}" type="pres">
      <dgm:prSet presAssocID="{7D2DA3B8-C748-4D48-BC20-852E40B0BA60}" presName="childComposite" presStyleCnt="0">
        <dgm:presLayoutVars>
          <dgm:chMax val="0"/>
          <dgm:chPref val="0"/>
        </dgm:presLayoutVars>
      </dgm:prSet>
      <dgm:spPr/>
    </dgm:pt>
    <dgm:pt modelId="{30C17CC4-6098-4EC3-9D86-7D9EEBB2BF4A}" type="pres">
      <dgm:prSet presAssocID="{7D2DA3B8-C748-4D48-BC20-852E40B0BA60}" presName="ChildAccent" presStyleLbl="solidFgAcc1" presStyleIdx="1" presStyleCnt="8"/>
      <dgm:spPr/>
    </dgm:pt>
    <dgm:pt modelId="{A70C21A0-D9C7-497A-9FFA-26139D55C9B4}" type="pres">
      <dgm:prSet presAssocID="{7D2DA3B8-C748-4D48-BC20-852E40B0BA60}" presName="Child" presStyleLbl="revTx" presStyleIdx="2" presStyleCnt="10">
        <dgm:presLayoutVars>
          <dgm:chMax val="0"/>
          <dgm:chPref val="0"/>
          <dgm:bulletEnabled val="1"/>
        </dgm:presLayoutVars>
      </dgm:prSet>
      <dgm:spPr/>
    </dgm:pt>
    <dgm:pt modelId="{9C2688E9-B6CA-4E76-A1F0-CD4227B40185}" type="pres">
      <dgm:prSet presAssocID="{D7EEA8E1-B706-422A-928E-CB116A38FD8A}" presName="childComposite" presStyleCnt="0">
        <dgm:presLayoutVars>
          <dgm:chMax val="0"/>
          <dgm:chPref val="0"/>
        </dgm:presLayoutVars>
      </dgm:prSet>
      <dgm:spPr/>
    </dgm:pt>
    <dgm:pt modelId="{03112541-F27A-4E81-95CD-725EE2781850}" type="pres">
      <dgm:prSet presAssocID="{D7EEA8E1-B706-422A-928E-CB116A38FD8A}" presName="ChildAccent" presStyleLbl="solidFgAcc1" presStyleIdx="2" presStyleCnt="8"/>
      <dgm:spPr/>
    </dgm:pt>
    <dgm:pt modelId="{43C924DB-D76A-41AC-872C-B802B3AACB62}" type="pres">
      <dgm:prSet presAssocID="{D7EEA8E1-B706-422A-928E-CB116A38FD8A}" presName="Child" presStyleLbl="revTx" presStyleIdx="3" presStyleCnt="10">
        <dgm:presLayoutVars>
          <dgm:chMax val="0"/>
          <dgm:chPref val="0"/>
          <dgm:bulletEnabled val="1"/>
        </dgm:presLayoutVars>
      </dgm:prSet>
      <dgm:spPr/>
    </dgm:pt>
    <dgm:pt modelId="{E06A14EC-EEE5-4F36-8AAD-35B47D31C876}" type="pres">
      <dgm:prSet presAssocID="{8EC76313-70FF-4B19-B65B-73A0FA7CC038}" presName="childComposite" presStyleCnt="0">
        <dgm:presLayoutVars>
          <dgm:chMax val="0"/>
          <dgm:chPref val="0"/>
        </dgm:presLayoutVars>
      </dgm:prSet>
      <dgm:spPr/>
    </dgm:pt>
    <dgm:pt modelId="{487ABCA5-3D5C-403D-A4D8-278182829110}" type="pres">
      <dgm:prSet presAssocID="{8EC76313-70FF-4B19-B65B-73A0FA7CC038}" presName="ChildAccent" presStyleLbl="solidFgAcc1" presStyleIdx="3" presStyleCnt="8"/>
      <dgm:spPr/>
    </dgm:pt>
    <dgm:pt modelId="{300AD5E5-81AC-4AF7-8C1D-FD3B2B9B01B9}" type="pres">
      <dgm:prSet presAssocID="{8EC76313-70FF-4B19-B65B-73A0FA7CC038}" presName="Child" presStyleLbl="revTx" presStyleIdx="4" presStyleCnt="10">
        <dgm:presLayoutVars>
          <dgm:chMax val="0"/>
          <dgm:chPref val="0"/>
          <dgm:bulletEnabled val="1"/>
        </dgm:presLayoutVars>
      </dgm:prSet>
      <dgm:spPr/>
    </dgm:pt>
    <dgm:pt modelId="{891ED896-42DA-476F-B4E9-E7BC2F335F44}" type="pres">
      <dgm:prSet presAssocID="{488FD8D3-0AC1-482A-AE80-02C96AD600A1}" presName="root" presStyleCnt="0">
        <dgm:presLayoutVars>
          <dgm:chMax/>
          <dgm:chPref/>
        </dgm:presLayoutVars>
      </dgm:prSet>
      <dgm:spPr/>
    </dgm:pt>
    <dgm:pt modelId="{D27B44A2-10A1-48B1-9D84-9F9A8ED2D15B}" type="pres">
      <dgm:prSet presAssocID="{488FD8D3-0AC1-482A-AE80-02C96AD600A1}" presName="rootComposite" presStyleCnt="0">
        <dgm:presLayoutVars/>
      </dgm:prSet>
      <dgm:spPr/>
    </dgm:pt>
    <dgm:pt modelId="{22428018-2916-4654-9320-1DFBB04D3FCE}" type="pres">
      <dgm:prSet presAssocID="{488FD8D3-0AC1-482A-AE80-02C96AD600A1}" presName="ParentAccent" presStyleLbl="alignNode1" presStyleIdx="1" presStyleCnt="2"/>
      <dgm:spPr/>
    </dgm:pt>
    <dgm:pt modelId="{3028948B-2513-454F-AE67-A810F292AEAB}" type="pres">
      <dgm:prSet presAssocID="{488FD8D3-0AC1-482A-AE80-02C96AD600A1}" presName="ParentSmallAccent" presStyleLbl="fgAcc1" presStyleIdx="1" presStyleCnt="2"/>
      <dgm:spPr/>
    </dgm:pt>
    <dgm:pt modelId="{C63003AA-B058-44A2-8310-DD7DDD7C83AA}" type="pres">
      <dgm:prSet presAssocID="{488FD8D3-0AC1-482A-AE80-02C96AD600A1}" presName="Parent" presStyleLbl="revTx" presStyleIdx="5" presStyleCnt="10">
        <dgm:presLayoutVars>
          <dgm:chMax/>
          <dgm:chPref val="4"/>
          <dgm:bulletEnabled val="1"/>
        </dgm:presLayoutVars>
      </dgm:prSet>
      <dgm:spPr/>
    </dgm:pt>
    <dgm:pt modelId="{7997D3A3-31E8-4139-944E-7356221C2A9E}" type="pres">
      <dgm:prSet presAssocID="{488FD8D3-0AC1-482A-AE80-02C96AD600A1}" presName="childShape" presStyleCnt="0">
        <dgm:presLayoutVars>
          <dgm:chMax val="0"/>
          <dgm:chPref val="0"/>
        </dgm:presLayoutVars>
      </dgm:prSet>
      <dgm:spPr/>
    </dgm:pt>
    <dgm:pt modelId="{0737ED6B-38D5-49BE-96BB-ADF58DD8B7AA}" type="pres">
      <dgm:prSet presAssocID="{D1BA8B7B-114D-4F74-80DD-DD1CB02DA83F}" presName="childComposite" presStyleCnt="0">
        <dgm:presLayoutVars>
          <dgm:chMax val="0"/>
          <dgm:chPref val="0"/>
        </dgm:presLayoutVars>
      </dgm:prSet>
      <dgm:spPr/>
    </dgm:pt>
    <dgm:pt modelId="{05BA433B-6C9A-418A-B17D-2BBBA9BC5B61}" type="pres">
      <dgm:prSet presAssocID="{D1BA8B7B-114D-4F74-80DD-DD1CB02DA83F}" presName="ChildAccent" presStyleLbl="solidFgAcc1" presStyleIdx="4" presStyleCnt="8"/>
      <dgm:spPr/>
    </dgm:pt>
    <dgm:pt modelId="{BD98FBA6-55D0-4736-93F7-49517E1C64C9}" type="pres">
      <dgm:prSet presAssocID="{D1BA8B7B-114D-4F74-80DD-DD1CB02DA83F}" presName="Child" presStyleLbl="revTx" presStyleIdx="6" presStyleCnt="10">
        <dgm:presLayoutVars>
          <dgm:chMax val="0"/>
          <dgm:chPref val="0"/>
          <dgm:bulletEnabled val="1"/>
        </dgm:presLayoutVars>
      </dgm:prSet>
      <dgm:spPr/>
    </dgm:pt>
    <dgm:pt modelId="{EED9ED71-5DA2-49F8-BD30-19DFC9838841}" type="pres">
      <dgm:prSet presAssocID="{CCF87E04-449A-4F45-91EA-D471C7404649}" presName="childComposite" presStyleCnt="0">
        <dgm:presLayoutVars>
          <dgm:chMax val="0"/>
          <dgm:chPref val="0"/>
        </dgm:presLayoutVars>
      </dgm:prSet>
      <dgm:spPr/>
    </dgm:pt>
    <dgm:pt modelId="{DA055F0B-D84D-49B9-82ED-A92419B9D622}" type="pres">
      <dgm:prSet presAssocID="{CCF87E04-449A-4F45-91EA-D471C7404649}" presName="ChildAccent" presStyleLbl="solidFgAcc1" presStyleIdx="5" presStyleCnt="8"/>
      <dgm:spPr/>
    </dgm:pt>
    <dgm:pt modelId="{8D88B734-90F9-4A66-BB30-EBDD94F38764}" type="pres">
      <dgm:prSet presAssocID="{CCF87E04-449A-4F45-91EA-D471C7404649}" presName="Child" presStyleLbl="revTx" presStyleIdx="7" presStyleCnt="10">
        <dgm:presLayoutVars>
          <dgm:chMax val="0"/>
          <dgm:chPref val="0"/>
          <dgm:bulletEnabled val="1"/>
        </dgm:presLayoutVars>
      </dgm:prSet>
      <dgm:spPr/>
    </dgm:pt>
    <dgm:pt modelId="{A0F6B7AD-BB28-46F4-B979-60C930D097C8}" type="pres">
      <dgm:prSet presAssocID="{7F245BB0-72FB-4AC0-A404-BFA035F8E1FD}" presName="childComposite" presStyleCnt="0">
        <dgm:presLayoutVars>
          <dgm:chMax val="0"/>
          <dgm:chPref val="0"/>
        </dgm:presLayoutVars>
      </dgm:prSet>
      <dgm:spPr/>
    </dgm:pt>
    <dgm:pt modelId="{32F4ECC7-8ACD-446F-9EA6-E8E00CF3502B}" type="pres">
      <dgm:prSet presAssocID="{7F245BB0-72FB-4AC0-A404-BFA035F8E1FD}" presName="ChildAccent" presStyleLbl="solidFgAcc1" presStyleIdx="6" presStyleCnt="8"/>
      <dgm:spPr/>
    </dgm:pt>
    <dgm:pt modelId="{13793D21-8284-407A-8509-ABAB74DA9D43}" type="pres">
      <dgm:prSet presAssocID="{7F245BB0-72FB-4AC0-A404-BFA035F8E1FD}" presName="Child" presStyleLbl="revTx" presStyleIdx="8" presStyleCnt="10">
        <dgm:presLayoutVars>
          <dgm:chMax val="0"/>
          <dgm:chPref val="0"/>
          <dgm:bulletEnabled val="1"/>
        </dgm:presLayoutVars>
      </dgm:prSet>
      <dgm:spPr/>
    </dgm:pt>
    <dgm:pt modelId="{151EFCA2-61BA-4E61-9D4D-1A1A605E4EE2}" type="pres">
      <dgm:prSet presAssocID="{5D5152BD-CC6A-453E-847E-0D047BF630FC}" presName="childComposite" presStyleCnt="0">
        <dgm:presLayoutVars>
          <dgm:chMax val="0"/>
          <dgm:chPref val="0"/>
        </dgm:presLayoutVars>
      </dgm:prSet>
      <dgm:spPr/>
    </dgm:pt>
    <dgm:pt modelId="{D3E30C46-99ED-4FC4-95A3-65F5E35EE09B}" type="pres">
      <dgm:prSet presAssocID="{5D5152BD-CC6A-453E-847E-0D047BF630FC}" presName="ChildAccent" presStyleLbl="solidFgAcc1" presStyleIdx="7" presStyleCnt="8"/>
      <dgm:spPr/>
    </dgm:pt>
    <dgm:pt modelId="{7E21FED2-BA11-44AC-ACB0-A2723177DF67}" type="pres">
      <dgm:prSet presAssocID="{5D5152BD-CC6A-453E-847E-0D047BF630FC}" presName="Child" presStyleLbl="revTx" presStyleIdx="9" presStyleCnt="10">
        <dgm:presLayoutVars>
          <dgm:chMax val="0"/>
          <dgm:chPref val="0"/>
          <dgm:bulletEnabled val="1"/>
        </dgm:presLayoutVars>
      </dgm:prSet>
      <dgm:spPr/>
    </dgm:pt>
  </dgm:ptLst>
  <dgm:cxnLst>
    <dgm:cxn modelId="{38A5B009-34D1-46C2-A453-0E2CD3890706}" srcId="{488FD8D3-0AC1-482A-AE80-02C96AD600A1}" destId="{CCF87E04-449A-4F45-91EA-D471C7404649}" srcOrd="1" destOrd="0" parTransId="{8E7E943D-427A-40A4-8FAD-7A87024FF6FE}" sibTransId="{086E3E8F-8F09-41B6-A76C-3AD22B5E74A0}"/>
    <dgm:cxn modelId="{5F9D7E34-7C19-4051-BD3C-BBCC5FB69961}" type="presOf" srcId="{0E070873-7AE2-4F67-9218-93589D61EBC7}" destId="{3A471F90-8EE6-499B-A319-FF79D487FB14}" srcOrd="0" destOrd="0" presId="urn:microsoft.com/office/officeart/2008/layout/SquareAccentList"/>
    <dgm:cxn modelId="{4DDF9A3C-15A8-4D54-95EB-F5BB7A9550E1}" type="presOf" srcId="{D1BA8B7B-114D-4F74-80DD-DD1CB02DA83F}" destId="{BD98FBA6-55D0-4736-93F7-49517E1C64C9}" srcOrd="0" destOrd="0" presId="urn:microsoft.com/office/officeart/2008/layout/SquareAccentList"/>
    <dgm:cxn modelId="{E885CA41-3B91-40CB-BB9C-D2B3C25EF27F}" type="presOf" srcId="{8EC76313-70FF-4B19-B65B-73A0FA7CC038}" destId="{300AD5E5-81AC-4AF7-8C1D-FD3B2B9B01B9}" srcOrd="0" destOrd="0" presId="urn:microsoft.com/office/officeart/2008/layout/SquareAccentList"/>
    <dgm:cxn modelId="{DA461163-8E00-45D6-966E-944DA158D562}" type="presOf" srcId="{488FD8D3-0AC1-482A-AE80-02C96AD600A1}" destId="{C63003AA-B058-44A2-8310-DD7DDD7C83AA}" srcOrd="0" destOrd="0" presId="urn:microsoft.com/office/officeart/2008/layout/SquareAccentList"/>
    <dgm:cxn modelId="{D15E4A55-DDCD-4B52-BA8E-045BD4B0075D}" type="presOf" srcId="{7D2DA3B8-C748-4D48-BC20-852E40B0BA60}" destId="{A70C21A0-D9C7-497A-9FFA-26139D55C9B4}" srcOrd="0" destOrd="0" presId="urn:microsoft.com/office/officeart/2008/layout/SquareAccentList"/>
    <dgm:cxn modelId="{B0730A58-7B80-49EF-8E0E-16B0C446D666}" srcId="{6A90DD73-1F8D-4B6E-97AB-75C9BD5A2432}" destId="{8EC76313-70FF-4B19-B65B-73A0FA7CC038}" srcOrd="3" destOrd="0" parTransId="{71EEE1E3-73A6-4662-B0C3-C9C7F84E580A}" sibTransId="{3180CC18-7D44-4A29-8816-23A72DA7FF67}"/>
    <dgm:cxn modelId="{BBE3757C-DA75-473C-A691-A8957DB2D693}" srcId="{0E070873-7AE2-4F67-9218-93589D61EBC7}" destId="{6A90DD73-1F8D-4B6E-97AB-75C9BD5A2432}" srcOrd="0" destOrd="0" parTransId="{F31D38CA-5CBC-47D9-83C5-8067CBFFCB76}" sibTransId="{E5655008-141E-48E0-9043-24B7B327A936}"/>
    <dgm:cxn modelId="{92C90B82-7427-418D-9C78-69ADF36268A9}" srcId="{6A90DD73-1F8D-4B6E-97AB-75C9BD5A2432}" destId="{D7EEA8E1-B706-422A-928E-CB116A38FD8A}" srcOrd="2" destOrd="0" parTransId="{A5AD3471-6913-440A-A68D-D7C7F6F2BC75}" sibTransId="{C7FEC921-DFC8-4440-80FD-274FEE6D758A}"/>
    <dgm:cxn modelId="{E3EBB699-B43C-46A2-8753-0F51543096DE}" type="presOf" srcId="{7F245BB0-72FB-4AC0-A404-BFA035F8E1FD}" destId="{13793D21-8284-407A-8509-ABAB74DA9D43}" srcOrd="0" destOrd="0" presId="urn:microsoft.com/office/officeart/2008/layout/SquareAccentList"/>
    <dgm:cxn modelId="{8E6B26A2-FFC2-4D55-AE05-6B48D338BA8A}" srcId="{488FD8D3-0AC1-482A-AE80-02C96AD600A1}" destId="{5D5152BD-CC6A-453E-847E-0D047BF630FC}" srcOrd="3" destOrd="0" parTransId="{37249A16-F484-4C46-9083-64F9750DF77B}" sibTransId="{11D65C54-EC0D-4DB8-8064-E6A72E0CEC31}"/>
    <dgm:cxn modelId="{04D1D2A5-5A5F-4482-981B-59C76FFF4F13}" type="presOf" srcId="{5D5152BD-CC6A-453E-847E-0D047BF630FC}" destId="{7E21FED2-BA11-44AC-ACB0-A2723177DF67}" srcOrd="0" destOrd="0" presId="urn:microsoft.com/office/officeart/2008/layout/SquareAccentList"/>
    <dgm:cxn modelId="{ABBD5CC3-3686-4548-8ABE-E57183798DAC}" srcId="{488FD8D3-0AC1-482A-AE80-02C96AD600A1}" destId="{D1BA8B7B-114D-4F74-80DD-DD1CB02DA83F}" srcOrd="0" destOrd="0" parTransId="{47FDB61B-BFF6-499E-BC40-1CB65CCD4922}" sibTransId="{313042F9-7A5E-4C29-9E55-DC0DE54DA9BC}"/>
    <dgm:cxn modelId="{1428F3D4-69DD-4DA9-8D69-ED0E4FBFA6D4}" srcId="{488FD8D3-0AC1-482A-AE80-02C96AD600A1}" destId="{7F245BB0-72FB-4AC0-A404-BFA035F8E1FD}" srcOrd="2" destOrd="0" parTransId="{DD8E59D5-BC5E-4E34-A1FB-20B7BD182ED6}" sibTransId="{07616148-F892-45C0-ADB8-A147F3250645}"/>
    <dgm:cxn modelId="{4D91ABDD-2E27-436D-B608-E3C4FEB7BE70}" type="presOf" srcId="{6A90DD73-1F8D-4B6E-97AB-75C9BD5A2432}" destId="{400C2DDB-066D-4BCA-9575-F85897F7B180}" srcOrd="0" destOrd="0" presId="urn:microsoft.com/office/officeart/2008/layout/SquareAccentList"/>
    <dgm:cxn modelId="{8BC477E5-758C-44C9-B2A1-5501DFD49C36}" type="presOf" srcId="{A881CB05-1BD4-4057-9CA9-F3DAD64AA323}" destId="{CABD15F4-3BD5-4BFC-A441-86C50D7282F3}" srcOrd="0" destOrd="0" presId="urn:microsoft.com/office/officeart/2008/layout/SquareAccentList"/>
    <dgm:cxn modelId="{AEA6EAE6-34F3-4A81-85C4-7D930EA71BF3}" type="presOf" srcId="{CCF87E04-449A-4F45-91EA-D471C7404649}" destId="{8D88B734-90F9-4A66-BB30-EBDD94F38764}" srcOrd="0" destOrd="0" presId="urn:microsoft.com/office/officeart/2008/layout/SquareAccentList"/>
    <dgm:cxn modelId="{06A9CCE7-136E-4607-90CB-A7D33AA15AC3}" srcId="{6A90DD73-1F8D-4B6E-97AB-75C9BD5A2432}" destId="{A881CB05-1BD4-4057-9CA9-F3DAD64AA323}" srcOrd="0" destOrd="0" parTransId="{6A3379BB-29EF-4F12-9A5E-0F07A6B39758}" sibTransId="{E727D54F-6926-452D-903E-54BEF9968D3E}"/>
    <dgm:cxn modelId="{0E04BCF6-D2D8-4670-A94A-3DB6E2B7C72D}" srcId="{0E070873-7AE2-4F67-9218-93589D61EBC7}" destId="{488FD8D3-0AC1-482A-AE80-02C96AD600A1}" srcOrd="1" destOrd="0" parTransId="{3ECFF3E1-5F08-4E7C-8C3E-5D1A6B6F14E8}" sibTransId="{88C64ADC-2B42-4255-B930-623D5704199D}"/>
    <dgm:cxn modelId="{49E0B0FA-C0B7-4C40-B671-C04FAC9931B8}" type="presOf" srcId="{D7EEA8E1-B706-422A-928E-CB116A38FD8A}" destId="{43C924DB-D76A-41AC-872C-B802B3AACB62}" srcOrd="0" destOrd="0" presId="urn:microsoft.com/office/officeart/2008/layout/SquareAccentList"/>
    <dgm:cxn modelId="{457EC4FB-5584-4C9F-A61D-72EDD2AD9380}" srcId="{6A90DD73-1F8D-4B6E-97AB-75C9BD5A2432}" destId="{7D2DA3B8-C748-4D48-BC20-852E40B0BA60}" srcOrd="1" destOrd="0" parTransId="{C93F3966-9EF1-4208-ABE3-17809C227ACF}" sibTransId="{74FEDAA0-71FE-49BC-8233-87943BFDAA9C}"/>
    <dgm:cxn modelId="{F1AE44D8-570A-4B4B-BE3E-A399C9590A1C}" type="presParOf" srcId="{3A471F90-8EE6-499B-A319-FF79D487FB14}" destId="{DAF8CC0B-E884-44FC-9EC1-F10A777A448D}" srcOrd="0" destOrd="0" presId="urn:microsoft.com/office/officeart/2008/layout/SquareAccentList"/>
    <dgm:cxn modelId="{A9A9935A-11D4-465C-BDE2-74123A0BB697}" type="presParOf" srcId="{DAF8CC0B-E884-44FC-9EC1-F10A777A448D}" destId="{B7419991-2EF8-4F2C-BB59-4D3504AAE3C7}" srcOrd="0" destOrd="0" presId="urn:microsoft.com/office/officeart/2008/layout/SquareAccentList"/>
    <dgm:cxn modelId="{3F0F7421-257E-4163-B38F-D1D3967DDA39}" type="presParOf" srcId="{B7419991-2EF8-4F2C-BB59-4D3504AAE3C7}" destId="{0389393B-3FCE-4191-98DA-D344EB05B68F}" srcOrd="0" destOrd="0" presId="urn:microsoft.com/office/officeart/2008/layout/SquareAccentList"/>
    <dgm:cxn modelId="{74408737-F883-4639-9C2A-6CA15B8A4B9B}" type="presParOf" srcId="{B7419991-2EF8-4F2C-BB59-4D3504AAE3C7}" destId="{CB68CD69-78C6-4C1C-B78D-1DC398DB4748}" srcOrd="1" destOrd="0" presId="urn:microsoft.com/office/officeart/2008/layout/SquareAccentList"/>
    <dgm:cxn modelId="{9F71A6B6-8F0D-48D3-A9EC-BA276124F1D0}" type="presParOf" srcId="{B7419991-2EF8-4F2C-BB59-4D3504AAE3C7}" destId="{400C2DDB-066D-4BCA-9575-F85897F7B180}" srcOrd="2" destOrd="0" presId="urn:microsoft.com/office/officeart/2008/layout/SquareAccentList"/>
    <dgm:cxn modelId="{477840DA-7160-4CA0-80D4-9B4B04EC624A}" type="presParOf" srcId="{DAF8CC0B-E884-44FC-9EC1-F10A777A448D}" destId="{3677A7DD-7127-4573-8C3A-F9CA92884E9F}" srcOrd="1" destOrd="0" presId="urn:microsoft.com/office/officeart/2008/layout/SquareAccentList"/>
    <dgm:cxn modelId="{08CFD9CC-EBE9-46CB-B8F5-4E935F7DBD8A}" type="presParOf" srcId="{3677A7DD-7127-4573-8C3A-F9CA92884E9F}" destId="{DF61021F-27DB-4FD5-A425-7B173A7B70A4}" srcOrd="0" destOrd="0" presId="urn:microsoft.com/office/officeart/2008/layout/SquareAccentList"/>
    <dgm:cxn modelId="{CCCFFB27-53D2-4EF3-AC63-524ED11C1ECE}" type="presParOf" srcId="{DF61021F-27DB-4FD5-A425-7B173A7B70A4}" destId="{5816C314-206D-4AA0-9521-4228C633CDD3}" srcOrd="0" destOrd="0" presId="urn:microsoft.com/office/officeart/2008/layout/SquareAccentList"/>
    <dgm:cxn modelId="{D9D04A85-9FA1-4907-8B28-D89F11947DED}" type="presParOf" srcId="{DF61021F-27DB-4FD5-A425-7B173A7B70A4}" destId="{CABD15F4-3BD5-4BFC-A441-86C50D7282F3}" srcOrd="1" destOrd="0" presId="urn:microsoft.com/office/officeart/2008/layout/SquareAccentList"/>
    <dgm:cxn modelId="{572A7362-D28C-439B-9563-FC73B5E8DD2A}" type="presParOf" srcId="{3677A7DD-7127-4573-8C3A-F9CA92884E9F}" destId="{76209349-70D7-4A37-8C2D-E139945F83E7}" srcOrd="1" destOrd="0" presId="urn:microsoft.com/office/officeart/2008/layout/SquareAccentList"/>
    <dgm:cxn modelId="{A2976C4E-571E-42C7-BAC7-8B45677FAED1}" type="presParOf" srcId="{76209349-70D7-4A37-8C2D-E139945F83E7}" destId="{30C17CC4-6098-4EC3-9D86-7D9EEBB2BF4A}" srcOrd="0" destOrd="0" presId="urn:microsoft.com/office/officeart/2008/layout/SquareAccentList"/>
    <dgm:cxn modelId="{82C15039-350B-4592-8824-96047F1FB19E}" type="presParOf" srcId="{76209349-70D7-4A37-8C2D-E139945F83E7}" destId="{A70C21A0-D9C7-497A-9FFA-26139D55C9B4}" srcOrd="1" destOrd="0" presId="urn:microsoft.com/office/officeart/2008/layout/SquareAccentList"/>
    <dgm:cxn modelId="{506E77AA-1102-4A07-83C6-5A2AFB1CC172}" type="presParOf" srcId="{3677A7DD-7127-4573-8C3A-F9CA92884E9F}" destId="{9C2688E9-B6CA-4E76-A1F0-CD4227B40185}" srcOrd="2" destOrd="0" presId="urn:microsoft.com/office/officeart/2008/layout/SquareAccentList"/>
    <dgm:cxn modelId="{30C7687D-7B23-4008-A959-4AAC3C56CDD2}" type="presParOf" srcId="{9C2688E9-B6CA-4E76-A1F0-CD4227B40185}" destId="{03112541-F27A-4E81-95CD-725EE2781850}" srcOrd="0" destOrd="0" presId="urn:microsoft.com/office/officeart/2008/layout/SquareAccentList"/>
    <dgm:cxn modelId="{777FADD6-0E59-4F4A-B194-7A9934C6528D}" type="presParOf" srcId="{9C2688E9-B6CA-4E76-A1F0-CD4227B40185}" destId="{43C924DB-D76A-41AC-872C-B802B3AACB62}" srcOrd="1" destOrd="0" presId="urn:microsoft.com/office/officeart/2008/layout/SquareAccentList"/>
    <dgm:cxn modelId="{599AC6B1-5A67-4F99-9B83-16EE3733CBC3}" type="presParOf" srcId="{3677A7DD-7127-4573-8C3A-F9CA92884E9F}" destId="{E06A14EC-EEE5-4F36-8AAD-35B47D31C876}" srcOrd="3" destOrd="0" presId="urn:microsoft.com/office/officeart/2008/layout/SquareAccentList"/>
    <dgm:cxn modelId="{8AC8EBB9-645A-46C2-B219-03D7F15848A7}" type="presParOf" srcId="{E06A14EC-EEE5-4F36-8AAD-35B47D31C876}" destId="{487ABCA5-3D5C-403D-A4D8-278182829110}" srcOrd="0" destOrd="0" presId="urn:microsoft.com/office/officeart/2008/layout/SquareAccentList"/>
    <dgm:cxn modelId="{3FD144C5-F519-48A4-8B46-4A8EA771F2A1}" type="presParOf" srcId="{E06A14EC-EEE5-4F36-8AAD-35B47D31C876}" destId="{300AD5E5-81AC-4AF7-8C1D-FD3B2B9B01B9}" srcOrd="1" destOrd="0" presId="urn:microsoft.com/office/officeart/2008/layout/SquareAccentList"/>
    <dgm:cxn modelId="{7D98474F-206F-4B0B-BBA1-8D1C33982669}" type="presParOf" srcId="{3A471F90-8EE6-499B-A319-FF79D487FB14}" destId="{891ED896-42DA-476F-B4E9-E7BC2F335F44}" srcOrd="1" destOrd="0" presId="urn:microsoft.com/office/officeart/2008/layout/SquareAccentList"/>
    <dgm:cxn modelId="{F2361A7D-321A-456A-8008-732059DD2ADA}" type="presParOf" srcId="{891ED896-42DA-476F-B4E9-E7BC2F335F44}" destId="{D27B44A2-10A1-48B1-9D84-9F9A8ED2D15B}" srcOrd="0" destOrd="0" presId="urn:microsoft.com/office/officeart/2008/layout/SquareAccentList"/>
    <dgm:cxn modelId="{D8047660-EB1F-492B-9B95-A7C51FCB853D}" type="presParOf" srcId="{D27B44A2-10A1-48B1-9D84-9F9A8ED2D15B}" destId="{22428018-2916-4654-9320-1DFBB04D3FCE}" srcOrd="0" destOrd="0" presId="urn:microsoft.com/office/officeart/2008/layout/SquareAccentList"/>
    <dgm:cxn modelId="{92242B84-DBA4-407E-B06F-96FE4B30532C}" type="presParOf" srcId="{D27B44A2-10A1-48B1-9D84-9F9A8ED2D15B}" destId="{3028948B-2513-454F-AE67-A810F292AEAB}" srcOrd="1" destOrd="0" presId="urn:microsoft.com/office/officeart/2008/layout/SquareAccentList"/>
    <dgm:cxn modelId="{F3C2198E-974F-4CBE-957D-6EF2CAC34FCE}" type="presParOf" srcId="{D27B44A2-10A1-48B1-9D84-9F9A8ED2D15B}" destId="{C63003AA-B058-44A2-8310-DD7DDD7C83AA}" srcOrd="2" destOrd="0" presId="urn:microsoft.com/office/officeart/2008/layout/SquareAccentList"/>
    <dgm:cxn modelId="{2814FEE7-6F51-4E71-B729-1373E8F14F2E}" type="presParOf" srcId="{891ED896-42DA-476F-B4E9-E7BC2F335F44}" destId="{7997D3A3-31E8-4139-944E-7356221C2A9E}" srcOrd="1" destOrd="0" presId="urn:microsoft.com/office/officeart/2008/layout/SquareAccentList"/>
    <dgm:cxn modelId="{B2E37478-BFBD-4E3D-95E0-FEA1EA53043D}" type="presParOf" srcId="{7997D3A3-31E8-4139-944E-7356221C2A9E}" destId="{0737ED6B-38D5-49BE-96BB-ADF58DD8B7AA}" srcOrd="0" destOrd="0" presId="urn:microsoft.com/office/officeart/2008/layout/SquareAccentList"/>
    <dgm:cxn modelId="{B13A4448-3B4C-49A7-8F38-A017D08883C6}" type="presParOf" srcId="{0737ED6B-38D5-49BE-96BB-ADF58DD8B7AA}" destId="{05BA433B-6C9A-418A-B17D-2BBBA9BC5B61}" srcOrd="0" destOrd="0" presId="urn:microsoft.com/office/officeart/2008/layout/SquareAccentList"/>
    <dgm:cxn modelId="{A6A9F802-109F-4C95-820C-D2988ECF85B8}" type="presParOf" srcId="{0737ED6B-38D5-49BE-96BB-ADF58DD8B7AA}" destId="{BD98FBA6-55D0-4736-93F7-49517E1C64C9}" srcOrd="1" destOrd="0" presId="urn:microsoft.com/office/officeart/2008/layout/SquareAccentList"/>
    <dgm:cxn modelId="{CF755EEC-1BB4-41BA-91C2-BDB894C14773}" type="presParOf" srcId="{7997D3A3-31E8-4139-944E-7356221C2A9E}" destId="{EED9ED71-5DA2-49F8-BD30-19DFC9838841}" srcOrd="1" destOrd="0" presId="urn:microsoft.com/office/officeart/2008/layout/SquareAccentList"/>
    <dgm:cxn modelId="{5C405DAE-C7A3-487B-8999-D797D6B1D28B}" type="presParOf" srcId="{EED9ED71-5DA2-49F8-BD30-19DFC9838841}" destId="{DA055F0B-D84D-49B9-82ED-A92419B9D622}" srcOrd="0" destOrd="0" presId="urn:microsoft.com/office/officeart/2008/layout/SquareAccentList"/>
    <dgm:cxn modelId="{33E817CC-EA9B-401E-966F-FD3E3C27E0FF}" type="presParOf" srcId="{EED9ED71-5DA2-49F8-BD30-19DFC9838841}" destId="{8D88B734-90F9-4A66-BB30-EBDD94F38764}" srcOrd="1" destOrd="0" presId="urn:microsoft.com/office/officeart/2008/layout/SquareAccentList"/>
    <dgm:cxn modelId="{DBFBCF85-53A9-480D-BB5E-26A4BCE1163D}" type="presParOf" srcId="{7997D3A3-31E8-4139-944E-7356221C2A9E}" destId="{A0F6B7AD-BB28-46F4-B979-60C930D097C8}" srcOrd="2" destOrd="0" presId="urn:microsoft.com/office/officeart/2008/layout/SquareAccentList"/>
    <dgm:cxn modelId="{DFB23AC4-0346-4D63-90F6-5E0C69172042}" type="presParOf" srcId="{A0F6B7AD-BB28-46F4-B979-60C930D097C8}" destId="{32F4ECC7-8ACD-446F-9EA6-E8E00CF3502B}" srcOrd="0" destOrd="0" presId="urn:microsoft.com/office/officeart/2008/layout/SquareAccentList"/>
    <dgm:cxn modelId="{85B49623-7DB6-4BC9-A0B4-C2C85171EDAE}" type="presParOf" srcId="{A0F6B7AD-BB28-46F4-B979-60C930D097C8}" destId="{13793D21-8284-407A-8509-ABAB74DA9D43}" srcOrd="1" destOrd="0" presId="urn:microsoft.com/office/officeart/2008/layout/SquareAccentList"/>
    <dgm:cxn modelId="{2DB4DCA1-C85F-4894-B441-E7BD22E8A6EE}" type="presParOf" srcId="{7997D3A3-31E8-4139-944E-7356221C2A9E}" destId="{151EFCA2-61BA-4E61-9D4D-1A1A605E4EE2}" srcOrd="3" destOrd="0" presId="urn:microsoft.com/office/officeart/2008/layout/SquareAccentList"/>
    <dgm:cxn modelId="{2C5263F0-465C-4635-9107-F167A34A58EE}" type="presParOf" srcId="{151EFCA2-61BA-4E61-9D4D-1A1A605E4EE2}" destId="{D3E30C46-99ED-4FC4-95A3-65F5E35EE09B}" srcOrd="0" destOrd="0" presId="urn:microsoft.com/office/officeart/2008/layout/SquareAccentList"/>
    <dgm:cxn modelId="{21015A9C-479B-4A3E-B589-EE61B81B33CB}" type="presParOf" srcId="{151EFCA2-61BA-4E61-9D4D-1A1A605E4EE2}" destId="{7E21FED2-BA11-44AC-ACB0-A2723177DF67}" srcOrd="1" destOrd="0" presId="urn:microsoft.com/office/officeart/2008/layout/Squa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8E03EB-CD04-4159-9096-6480338D11B3}" type="doc">
      <dgm:prSet loTypeId="urn:microsoft.com/office/officeart/2008/layout/LinedList" loCatId="list" qsTypeId="urn:microsoft.com/office/officeart/2005/8/quickstyle/simple1" qsCatId="simple" csTypeId="urn:microsoft.com/office/officeart/2005/8/colors/accent2_5" csCatId="accent2" phldr="1"/>
      <dgm:spPr/>
      <dgm:t>
        <a:bodyPr/>
        <a:lstStyle/>
        <a:p>
          <a:endParaRPr lang="es-CO"/>
        </a:p>
      </dgm:t>
    </dgm:pt>
    <dgm:pt modelId="{C27988A9-E7BB-4EFB-A019-FDD1E14AA799}">
      <dgm:prSet phldrT="[Texto]"/>
      <dgm:spPr/>
      <dgm:t>
        <a:bodyPr vert="vert270" anchor="ctr"/>
        <a:lstStyle/>
        <a:p>
          <a:pPr algn="ctr"/>
          <a:r>
            <a:rPr lang="es-CO" dirty="0">
              <a:latin typeface="Arial Narrow" panose="020B0606020202030204" pitchFamily="34" charset="0"/>
            </a:rPr>
            <a:t>Debilidades</a:t>
          </a:r>
        </a:p>
      </dgm:t>
    </dgm:pt>
    <dgm:pt modelId="{7A50D7EB-655B-43B6-864E-FD49E265EAC6}" type="parTrans" cxnId="{2901C648-7B56-4CE9-AD45-81770114EB49}">
      <dgm:prSet/>
      <dgm:spPr/>
      <dgm:t>
        <a:bodyPr/>
        <a:lstStyle/>
        <a:p>
          <a:endParaRPr lang="es-CO">
            <a:latin typeface="Arial Narrow" panose="020B0606020202030204" pitchFamily="34" charset="0"/>
          </a:endParaRPr>
        </a:p>
      </dgm:t>
    </dgm:pt>
    <dgm:pt modelId="{97C6C4F1-46A9-46FC-A6AD-3DF93B8B22E4}" type="sibTrans" cxnId="{2901C648-7B56-4CE9-AD45-81770114EB49}">
      <dgm:prSet/>
      <dgm:spPr/>
      <dgm:t>
        <a:bodyPr/>
        <a:lstStyle/>
        <a:p>
          <a:endParaRPr lang="es-CO">
            <a:latin typeface="Arial Narrow" panose="020B0606020202030204" pitchFamily="34" charset="0"/>
          </a:endParaRPr>
        </a:p>
      </dgm:t>
    </dgm:pt>
    <dgm:pt modelId="{8AFF1E76-FC85-436F-8B13-4FDF817B5777}">
      <dgm:prSet phldrT="[Texto]"/>
      <dgm:spPr/>
      <dgm:t>
        <a:bodyPr anchor="ctr"/>
        <a:lstStyle/>
        <a:p>
          <a:pPr algn="just"/>
          <a:r>
            <a:rPr lang="es-CO" dirty="0">
              <a:latin typeface="Arial Narrow" panose="020B0606020202030204" pitchFamily="34" charset="0"/>
            </a:rPr>
            <a:t>La planeación financiera de la SAE se realizó con base en una estimación de activos que no correspondió a la realidad, lo cual conllevó a la disminución de ingresos esperados.</a:t>
          </a:r>
        </a:p>
      </dgm:t>
    </dgm:pt>
    <dgm:pt modelId="{DE55AC67-DD1B-4F91-A095-D3C06E2FEB98}" type="parTrans" cxnId="{34DBB31A-2963-4548-B901-4206EC3F6466}">
      <dgm:prSet/>
      <dgm:spPr/>
      <dgm:t>
        <a:bodyPr/>
        <a:lstStyle/>
        <a:p>
          <a:endParaRPr lang="es-CO">
            <a:latin typeface="Arial Narrow" panose="020B0606020202030204" pitchFamily="34" charset="0"/>
          </a:endParaRPr>
        </a:p>
      </dgm:t>
    </dgm:pt>
    <dgm:pt modelId="{16B060B8-8E7D-41DE-A1FD-855CEF6E48C2}" type="sibTrans" cxnId="{34DBB31A-2963-4548-B901-4206EC3F6466}">
      <dgm:prSet/>
      <dgm:spPr/>
      <dgm:t>
        <a:bodyPr/>
        <a:lstStyle/>
        <a:p>
          <a:endParaRPr lang="es-CO">
            <a:latin typeface="Arial Narrow" panose="020B0606020202030204" pitchFamily="34" charset="0"/>
          </a:endParaRPr>
        </a:p>
      </dgm:t>
    </dgm:pt>
    <dgm:pt modelId="{83EDC792-3633-4B1F-AB09-575C1D167C16}">
      <dgm:prSet phldrT="[Texto]"/>
      <dgm:spPr/>
      <dgm:t>
        <a:bodyPr anchor="ctr"/>
        <a:lstStyle/>
        <a:p>
          <a:pPr algn="just"/>
          <a:r>
            <a:rPr lang="es-CO" dirty="0">
              <a:latin typeface="Arial Narrow" panose="020B0606020202030204" pitchFamily="34" charset="0"/>
            </a:rPr>
            <a:t>Falta de asignación de los responsables para realizar el seguimiento de la estrategia teniendo en cuenta la escisión de la política antidrogas.</a:t>
          </a:r>
        </a:p>
      </dgm:t>
    </dgm:pt>
    <dgm:pt modelId="{A5F21519-A1E3-4D74-88DF-3493A20F5D20}" type="parTrans" cxnId="{E7E58711-FB41-47F8-A9E8-D7004F5B67CC}">
      <dgm:prSet/>
      <dgm:spPr/>
      <dgm:t>
        <a:bodyPr/>
        <a:lstStyle/>
        <a:p>
          <a:endParaRPr lang="es-CO">
            <a:latin typeface="Arial Narrow" panose="020B0606020202030204" pitchFamily="34" charset="0"/>
          </a:endParaRPr>
        </a:p>
      </dgm:t>
    </dgm:pt>
    <dgm:pt modelId="{1D2C0F24-17E4-48E2-959D-E298CA5CD764}" type="sibTrans" cxnId="{E7E58711-FB41-47F8-A9E8-D7004F5B67CC}">
      <dgm:prSet/>
      <dgm:spPr/>
      <dgm:t>
        <a:bodyPr/>
        <a:lstStyle/>
        <a:p>
          <a:endParaRPr lang="es-CO">
            <a:latin typeface="Arial Narrow" panose="020B0606020202030204" pitchFamily="34" charset="0"/>
          </a:endParaRPr>
        </a:p>
      </dgm:t>
    </dgm:pt>
    <dgm:pt modelId="{E3E2A32E-F839-4583-A017-FA305A0A3C23}">
      <dgm:prSet phldrT="[Texto]"/>
      <dgm:spPr/>
      <dgm:t>
        <a:bodyPr anchor="ctr"/>
        <a:lstStyle/>
        <a:p>
          <a:pPr algn="just"/>
          <a:r>
            <a:rPr lang="es-CO" dirty="0">
              <a:latin typeface="Arial Narrow" panose="020B0606020202030204" pitchFamily="34" charset="0"/>
            </a:rPr>
            <a:t>A pesar de que la administración de los bienes es una estrategia de la política antidrogas, y que el artículo 90 de la Ley 1708 de 2014 señala que se realizará acorde con las políticas trazadas por el CNE, no se evidencia una participación activa de este órgano en el direccionamiento de la administración del FRISCO.</a:t>
          </a:r>
        </a:p>
      </dgm:t>
    </dgm:pt>
    <dgm:pt modelId="{64DCC6CE-8C03-4D1E-962E-F10EB2321AA8}" type="parTrans" cxnId="{B31A11F7-113C-4ABE-8A90-3D47D87E18A0}">
      <dgm:prSet/>
      <dgm:spPr/>
      <dgm:t>
        <a:bodyPr/>
        <a:lstStyle/>
        <a:p>
          <a:endParaRPr lang="es-CO">
            <a:latin typeface="Arial Narrow" panose="020B0606020202030204" pitchFamily="34" charset="0"/>
          </a:endParaRPr>
        </a:p>
      </dgm:t>
    </dgm:pt>
    <dgm:pt modelId="{EC71AB1D-8457-40C6-A488-C5DF910A2E52}" type="sibTrans" cxnId="{B31A11F7-113C-4ABE-8A90-3D47D87E18A0}">
      <dgm:prSet/>
      <dgm:spPr/>
      <dgm:t>
        <a:bodyPr/>
        <a:lstStyle/>
        <a:p>
          <a:endParaRPr lang="es-CO">
            <a:latin typeface="Arial Narrow" panose="020B0606020202030204" pitchFamily="34" charset="0"/>
          </a:endParaRPr>
        </a:p>
      </dgm:t>
    </dgm:pt>
    <dgm:pt modelId="{7881CBD5-9322-45CB-9ACA-7FEB5871F3FA}" type="pres">
      <dgm:prSet presAssocID="{858E03EB-CD04-4159-9096-6480338D11B3}" presName="vert0" presStyleCnt="0">
        <dgm:presLayoutVars>
          <dgm:dir/>
          <dgm:animOne val="branch"/>
          <dgm:animLvl val="lvl"/>
        </dgm:presLayoutVars>
      </dgm:prSet>
      <dgm:spPr/>
    </dgm:pt>
    <dgm:pt modelId="{65B84430-88D9-4AB4-B2CB-3B9979905416}" type="pres">
      <dgm:prSet presAssocID="{C27988A9-E7BB-4EFB-A019-FDD1E14AA799}" presName="thickLine" presStyleLbl="alignNode1" presStyleIdx="0" presStyleCnt="1"/>
      <dgm:spPr/>
    </dgm:pt>
    <dgm:pt modelId="{CD172877-9E6A-49C6-883B-ED3AAFC0602A}" type="pres">
      <dgm:prSet presAssocID="{C27988A9-E7BB-4EFB-A019-FDD1E14AA799}" presName="horz1" presStyleCnt="0"/>
      <dgm:spPr/>
    </dgm:pt>
    <dgm:pt modelId="{795FB578-5989-4592-833E-6EE2491F5618}" type="pres">
      <dgm:prSet presAssocID="{C27988A9-E7BB-4EFB-A019-FDD1E14AA799}" presName="tx1" presStyleLbl="revTx" presStyleIdx="0" presStyleCnt="4"/>
      <dgm:spPr/>
    </dgm:pt>
    <dgm:pt modelId="{0FA934F7-AC87-4DBB-87A9-CAAA74A2DD26}" type="pres">
      <dgm:prSet presAssocID="{C27988A9-E7BB-4EFB-A019-FDD1E14AA799}" presName="vert1" presStyleCnt="0"/>
      <dgm:spPr/>
    </dgm:pt>
    <dgm:pt modelId="{D38A9CF9-9539-4641-8E22-138DABE20DD9}" type="pres">
      <dgm:prSet presAssocID="{8AFF1E76-FC85-436F-8B13-4FDF817B5777}" presName="vertSpace2a" presStyleCnt="0"/>
      <dgm:spPr/>
    </dgm:pt>
    <dgm:pt modelId="{8DBD0CC2-52E6-47B8-868F-052C8C50934A}" type="pres">
      <dgm:prSet presAssocID="{8AFF1E76-FC85-436F-8B13-4FDF817B5777}" presName="horz2" presStyleCnt="0"/>
      <dgm:spPr/>
    </dgm:pt>
    <dgm:pt modelId="{92C7741D-D483-4259-AEB3-C7F4C4586DDF}" type="pres">
      <dgm:prSet presAssocID="{8AFF1E76-FC85-436F-8B13-4FDF817B5777}" presName="horzSpace2" presStyleCnt="0"/>
      <dgm:spPr/>
    </dgm:pt>
    <dgm:pt modelId="{55327AB2-D392-4FE2-BFD2-EDD3CBBF324C}" type="pres">
      <dgm:prSet presAssocID="{8AFF1E76-FC85-436F-8B13-4FDF817B5777}" presName="tx2" presStyleLbl="revTx" presStyleIdx="1" presStyleCnt="4"/>
      <dgm:spPr/>
    </dgm:pt>
    <dgm:pt modelId="{6CEC5356-FD46-402E-99B6-A02F1AB690AB}" type="pres">
      <dgm:prSet presAssocID="{8AFF1E76-FC85-436F-8B13-4FDF817B5777}" presName="vert2" presStyleCnt="0"/>
      <dgm:spPr/>
    </dgm:pt>
    <dgm:pt modelId="{39828D02-E9BE-48EE-A15F-3C34D3963489}" type="pres">
      <dgm:prSet presAssocID="{8AFF1E76-FC85-436F-8B13-4FDF817B5777}" presName="thinLine2b" presStyleLbl="callout" presStyleIdx="0" presStyleCnt="3"/>
      <dgm:spPr/>
    </dgm:pt>
    <dgm:pt modelId="{95E1464C-50F5-4E20-878E-88C3876F11DE}" type="pres">
      <dgm:prSet presAssocID="{8AFF1E76-FC85-436F-8B13-4FDF817B5777}" presName="vertSpace2b" presStyleCnt="0"/>
      <dgm:spPr/>
    </dgm:pt>
    <dgm:pt modelId="{1BE8198D-C8EA-499B-A8B4-19691D94AF24}" type="pres">
      <dgm:prSet presAssocID="{83EDC792-3633-4B1F-AB09-575C1D167C16}" presName="horz2" presStyleCnt="0"/>
      <dgm:spPr/>
    </dgm:pt>
    <dgm:pt modelId="{AA6947F7-94D5-44EE-BCAD-3B6E7EFA9E75}" type="pres">
      <dgm:prSet presAssocID="{83EDC792-3633-4B1F-AB09-575C1D167C16}" presName="horzSpace2" presStyleCnt="0"/>
      <dgm:spPr/>
    </dgm:pt>
    <dgm:pt modelId="{1D3CD6D5-1D4A-437E-8085-A41B9DE15A7E}" type="pres">
      <dgm:prSet presAssocID="{83EDC792-3633-4B1F-AB09-575C1D167C16}" presName="tx2" presStyleLbl="revTx" presStyleIdx="2" presStyleCnt="4"/>
      <dgm:spPr/>
    </dgm:pt>
    <dgm:pt modelId="{EBF569A4-CFD7-4A90-8014-44A4FCB1CFF5}" type="pres">
      <dgm:prSet presAssocID="{83EDC792-3633-4B1F-AB09-575C1D167C16}" presName="vert2" presStyleCnt="0"/>
      <dgm:spPr/>
    </dgm:pt>
    <dgm:pt modelId="{AAD7DAB2-670A-4384-AD08-3E9D5AEB3415}" type="pres">
      <dgm:prSet presAssocID="{83EDC792-3633-4B1F-AB09-575C1D167C16}" presName="thinLine2b" presStyleLbl="callout" presStyleIdx="1" presStyleCnt="3"/>
      <dgm:spPr/>
    </dgm:pt>
    <dgm:pt modelId="{55AE0811-8F8A-4D1F-856B-1E3F26BCFD72}" type="pres">
      <dgm:prSet presAssocID="{83EDC792-3633-4B1F-AB09-575C1D167C16}" presName="vertSpace2b" presStyleCnt="0"/>
      <dgm:spPr/>
    </dgm:pt>
    <dgm:pt modelId="{6804D02B-E13C-41CC-A9DA-060AFE9D4C73}" type="pres">
      <dgm:prSet presAssocID="{E3E2A32E-F839-4583-A017-FA305A0A3C23}" presName="horz2" presStyleCnt="0"/>
      <dgm:spPr/>
    </dgm:pt>
    <dgm:pt modelId="{30AB8D1E-CD6F-4E73-96F7-EEFBB50BCA4F}" type="pres">
      <dgm:prSet presAssocID="{E3E2A32E-F839-4583-A017-FA305A0A3C23}" presName="horzSpace2" presStyleCnt="0"/>
      <dgm:spPr/>
    </dgm:pt>
    <dgm:pt modelId="{E795084F-A01C-494E-8B68-C0F37D8A2CEC}" type="pres">
      <dgm:prSet presAssocID="{E3E2A32E-F839-4583-A017-FA305A0A3C23}" presName="tx2" presStyleLbl="revTx" presStyleIdx="3" presStyleCnt="4"/>
      <dgm:spPr/>
    </dgm:pt>
    <dgm:pt modelId="{996BCF08-EA37-444A-931B-D2B6695033C3}" type="pres">
      <dgm:prSet presAssocID="{E3E2A32E-F839-4583-A017-FA305A0A3C23}" presName="vert2" presStyleCnt="0"/>
      <dgm:spPr/>
    </dgm:pt>
    <dgm:pt modelId="{3D55CF76-A026-4DAB-8555-C00DC2E037C3}" type="pres">
      <dgm:prSet presAssocID="{E3E2A32E-F839-4583-A017-FA305A0A3C23}" presName="thinLine2b" presStyleLbl="callout" presStyleIdx="2" presStyleCnt="3"/>
      <dgm:spPr/>
    </dgm:pt>
    <dgm:pt modelId="{B2F45D8A-7AB0-4B68-892A-B31BF2F9667F}" type="pres">
      <dgm:prSet presAssocID="{E3E2A32E-F839-4583-A017-FA305A0A3C23}" presName="vertSpace2b" presStyleCnt="0"/>
      <dgm:spPr/>
    </dgm:pt>
  </dgm:ptLst>
  <dgm:cxnLst>
    <dgm:cxn modelId="{E7E58711-FB41-47F8-A9E8-D7004F5B67CC}" srcId="{C27988A9-E7BB-4EFB-A019-FDD1E14AA799}" destId="{83EDC792-3633-4B1F-AB09-575C1D167C16}" srcOrd="1" destOrd="0" parTransId="{A5F21519-A1E3-4D74-88DF-3493A20F5D20}" sibTransId="{1D2C0F24-17E4-48E2-959D-E298CA5CD764}"/>
    <dgm:cxn modelId="{34DBB31A-2963-4548-B901-4206EC3F6466}" srcId="{C27988A9-E7BB-4EFB-A019-FDD1E14AA799}" destId="{8AFF1E76-FC85-436F-8B13-4FDF817B5777}" srcOrd="0" destOrd="0" parTransId="{DE55AC67-DD1B-4F91-A095-D3C06E2FEB98}" sibTransId="{16B060B8-8E7D-41DE-A1FD-855CEF6E48C2}"/>
    <dgm:cxn modelId="{26E7AF1D-A770-4D0B-BB9F-D80953E43CA4}" type="presOf" srcId="{C27988A9-E7BB-4EFB-A019-FDD1E14AA799}" destId="{795FB578-5989-4592-833E-6EE2491F5618}" srcOrd="0" destOrd="0" presId="urn:microsoft.com/office/officeart/2008/layout/LinedList"/>
    <dgm:cxn modelId="{649F1147-6D45-4202-B403-BB2414591305}" type="presOf" srcId="{858E03EB-CD04-4159-9096-6480338D11B3}" destId="{7881CBD5-9322-45CB-9ACA-7FEB5871F3FA}" srcOrd="0" destOrd="0" presId="urn:microsoft.com/office/officeart/2008/layout/LinedList"/>
    <dgm:cxn modelId="{2901C648-7B56-4CE9-AD45-81770114EB49}" srcId="{858E03EB-CD04-4159-9096-6480338D11B3}" destId="{C27988A9-E7BB-4EFB-A019-FDD1E14AA799}" srcOrd="0" destOrd="0" parTransId="{7A50D7EB-655B-43B6-864E-FD49E265EAC6}" sibTransId="{97C6C4F1-46A9-46FC-A6AD-3DF93B8B22E4}"/>
    <dgm:cxn modelId="{52CF4155-39D6-4552-B7FC-6EE34AF4AF87}" type="presOf" srcId="{E3E2A32E-F839-4583-A017-FA305A0A3C23}" destId="{E795084F-A01C-494E-8B68-C0F37D8A2CEC}" srcOrd="0" destOrd="0" presId="urn:microsoft.com/office/officeart/2008/layout/LinedList"/>
    <dgm:cxn modelId="{3E6EA5CE-4100-42FC-B5FE-9D2F834EE345}" type="presOf" srcId="{8AFF1E76-FC85-436F-8B13-4FDF817B5777}" destId="{55327AB2-D392-4FE2-BFD2-EDD3CBBF324C}" srcOrd="0" destOrd="0" presId="urn:microsoft.com/office/officeart/2008/layout/LinedList"/>
    <dgm:cxn modelId="{34E587E0-B749-4F31-8A9D-64CC8C184CED}" type="presOf" srcId="{83EDC792-3633-4B1F-AB09-575C1D167C16}" destId="{1D3CD6D5-1D4A-437E-8085-A41B9DE15A7E}" srcOrd="0" destOrd="0" presId="urn:microsoft.com/office/officeart/2008/layout/LinedList"/>
    <dgm:cxn modelId="{B31A11F7-113C-4ABE-8A90-3D47D87E18A0}" srcId="{C27988A9-E7BB-4EFB-A019-FDD1E14AA799}" destId="{E3E2A32E-F839-4583-A017-FA305A0A3C23}" srcOrd="2" destOrd="0" parTransId="{64DCC6CE-8C03-4D1E-962E-F10EB2321AA8}" sibTransId="{EC71AB1D-8457-40C6-A488-C5DF910A2E52}"/>
    <dgm:cxn modelId="{1B168D85-581E-4075-91F1-DFA75956D686}" type="presParOf" srcId="{7881CBD5-9322-45CB-9ACA-7FEB5871F3FA}" destId="{65B84430-88D9-4AB4-B2CB-3B9979905416}" srcOrd="0" destOrd="0" presId="urn:microsoft.com/office/officeart/2008/layout/LinedList"/>
    <dgm:cxn modelId="{99D92073-0E11-4AB8-9F11-C981C9047953}" type="presParOf" srcId="{7881CBD5-9322-45CB-9ACA-7FEB5871F3FA}" destId="{CD172877-9E6A-49C6-883B-ED3AAFC0602A}" srcOrd="1" destOrd="0" presId="urn:microsoft.com/office/officeart/2008/layout/LinedList"/>
    <dgm:cxn modelId="{B8BB9CC6-F7E0-405F-B311-749396EEAAE7}" type="presParOf" srcId="{CD172877-9E6A-49C6-883B-ED3AAFC0602A}" destId="{795FB578-5989-4592-833E-6EE2491F5618}" srcOrd="0" destOrd="0" presId="urn:microsoft.com/office/officeart/2008/layout/LinedList"/>
    <dgm:cxn modelId="{5A3D94DC-BCB8-4A52-8DFD-E766C233A9CC}" type="presParOf" srcId="{CD172877-9E6A-49C6-883B-ED3AAFC0602A}" destId="{0FA934F7-AC87-4DBB-87A9-CAAA74A2DD26}" srcOrd="1" destOrd="0" presId="urn:microsoft.com/office/officeart/2008/layout/LinedList"/>
    <dgm:cxn modelId="{E0892D59-308E-481F-8483-FAB2A44DBB55}" type="presParOf" srcId="{0FA934F7-AC87-4DBB-87A9-CAAA74A2DD26}" destId="{D38A9CF9-9539-4641-8E22-138DABE20DD9}" srcOrd="0" destOrd="0" presId="urn:microsoft.com/office/officeart/2008/layout/LinedList"/>
    <dgm:cxn modelId="{FF4FF2C2-EA93-4042-946B-2ADF9D816429}" type="presParOf" srcId="{0FA934F7-AC87-4DBB-87A9-CAAA74A2DD26}" destId="{8DBD0CC2-52E6-47B8-868F-052C8C50934A}" srcOrd="1" destOrd="0" presId="urn:microsoft.com/office/officeart/2008/layout/LinedList"/>
    <dgm:cxn modelId="{15557E64-4000-443F-B0E5-843C94BAC97D}" type="presParOf" srcId="{8DBD0CC2-52E6-47B8-868F-052C8C50934A}" destId="{92C7741D-D483-4259-AEB3-C7F4C4586DDF}" srcOrd="0" destOrd="0" presId="urn:microsoft.com/office/officeart/2008/layout/LinedList"/>
    <dgm:cxn modelId="{0D513CBA-EC21-4C44-8AF1-B6D91FFF46FC}" type="presParOf" srcId="{8DBD0CC2-52E6-47B8-868F-052C8C50934A}" destId="{55327AB2-D392-4FE2-BFD2-EDD3CBBF324C}" srcOrd="1" destOrd="0" presId="urn:microsoft.com/office/officeart/2008/layout/LinedList"/>
    <dgm:cxn modelId="{A6F89E43-08EA-4F9D-9537-360E03792B0D}" type="presParOf" srcId="{8DBD0CC2-52E6-47B8-868F-052C8C50934A}" destId="{6CEC5356-FD46-402E-99B6-A02F1AB690AB}" srcOrd="2" destOrd="0" presId="urn:microsoft.com/office/officeart/2008/layout/LinedList"/>
    <dgm:cxn modelId="{1FB7F13F-7C02-4A47-A5C8-EF2D5CD141E9}" type="presParOf" srcId="{0FA934F7-AC87-4DBB-87A9-CAAA74A2DD26}" destId="{39828D02-E9BE-48EE-A15F-3C34D3963489}" srcOrd="2" destOrd="0" presId="urn:microsoft.com/office/officeart/2008/layout/LinedList"/>
    <dgm:cxn modelId="{13D45AD3-647B-4CB7-8F5F-3940B697F4DE}" type="presParOf" srcId="{0FA934F7-AC87-4DBB-87A9-CAAA74A2DD26}" destId="{95E1464C-50F5-4E20-878E-88C3876F11DE}" srcOrd="3" destOrd="0" presId="urn:microsoft.com/office/officeart/2008/layout/LinedList"/>
    <dgm:cxn modelId="{C5C6FBE2-636F-4C80-8377-4FD3A85E2035}" type="presParOf" srcId="{0FA934F7-AC87-4DBB-87A9-CAAA74A2DD26}" destId="{1BE8198D-C8EA-499B-A8B4-19691D94AF24}" srcOrd="4" destOrd="0" presId="urn:microsoft.com/office/officeart/2008/layout/LinedList"/>
    <dgm:cxn modelId="{6F986EF5-2E34-4A46-AA94-548415FCA2CA}" type="presParOf" srcId="{1BE8198D-C8EA-499B-A8B4-19691D94AF24}" destId="{AA6947F7-94D5-44EE-BCAD-3B6E7EFA9E75}" srcOrd="0" destOrd="0" presId="urn:microsoft.com/office/officeart/2008/layout/LinedList"/>
    <dgm:cxn modelId="{A751AD20-6FFA-4179-9AFD-1A7593FC4FA1}" type="presParOf" srcId="{1BE8198D-C8EA-499B-A8B4-19691D94AF24}" destId="{1D3CD6D5-1D4A-437E-8085-A41B9DE15A7E}" srcOrd="1" destOrd="0" presId="urn:microsoft.com/office/officeart/2008/layout/LinedList"/>
    <dgm:cxn modelId="{F91E349E-6723-4714-9C65-CE91FC3E9BD0}" type="presParOf" srcId="{1BE8198D-C8EA-499B-A8B4-19691D94AF24}" destId="{EBF569A4-CFD7-4A90-8014-44A4FCB1CFF5}" srcOrd="2" destOrd="0" presId="urn:microsoft.com/office/officeart/2008/layout/LinedList"/>
    <dgm:cxn modelId="{53B32285-986F-42DB-B735-82D12A88ACBA}" type="presParOf" srcId="{0FA934F7-AC87-4DBB-87A9-CAAA74A2DD26}" destId="{AAD7DAB2-670A-4384-AD08-3E9D5AEB3415}" srcOrd="5" destOrd="0" presId="urn:microsoft.com/office/officeart/2008/layout/LinedList"/>
    <dgm:cxn modelId="{FABE8A75-2EBA-4DA6-AFF4-57DDBCBC98C5}" type="presParOf" srcId="{0FA934F7-AC87-4DBB-87A9-CAAA74A2DD26}" destId="{55AE0811-8F8A-4D1F-856B-1E3F26BCFD72}" srcOrd="6" destOrd="0" presId="urn:microsoft.com/office/officeart/2008/layout/LinedList"/>
    <dgm:cxn modelId="{205C7109-9794-499E-B6E2-2F8517035EB5}" type="presParOf" srcId="{0FA934F7-AC87-4DBB-87A9-CAAA74A2DD26}" destId="{6804D02B-E13C-41CC-A9DA-060AFE9D4C73}" srcOrd="7" destOrd="0" presId="urn:microsoft.com/office/officeart/2008/layout/LinedList"/>
    <dgm:cxn modelId="{EB32AD40-CE6D-4EE9-BD8C-44DF4E5B1BBB}" type="presParOf" srcId="{6804D02B-E13C-41CC-A9DA-060AFE9D4C73}" destId="{30AB8D1E-CD6F-4E73-96F7-EEFBB50BCA4F}" srcOrd="0" destOrd="0" presId="urn:microsoft.com/office/officeart/2008/layout/LinedList"/>
    <dgm:cxn modelId="{BE5EBFB7-81A6-4A75-A361-F117C8C3F7A8}" type="presParOf" srcId="{6804D02B-E13C-41CC-A9DA-060AFE9D4C73}" destId="{E795084F-A01C-494E-8B68-C0F37D8A2CEC}" srcOrd="1" destOrd="0" presId="urn:microsoft.com/office/officeart/2008/layout/LinedList"/>
    <dgm:cxn modelId="{1DC6982B-2136-4240-8707-213AA9808125}" type="presParOf" srcId="{6804D02B-E13C-41CC-A9DA-060AFE9D4C73}" destId="{996BCF08-EA37-444A-931B-D2B6695033C3}" srcOrd="2" destOrd="0" presId="urn:microsoft.com/office/officeart/2008/layout/LinedList"/>
    <dgm:cxn modelId="{97CFAC4B-DD88-45EB-9218-F11F4DE1A591}" type="presParOf" srcId="{0FA934F7-AC87-4DBB-87A9-CAAA74A2DD26}" destId="{3D55CF76-A026-4DAB-8555-C00DC2E037C3}" srcOrd="8" destOrd="0" presId="urn:microsoft.com/office/officeart/2008/layout/LinedList"/>
    <dgm:cxn modelId="{359646F3-C026-497C-BE20-465EDBF8CAE5}" type="presParOf" srcId="{0FA934F7-AC87-4DBB-87A9-CAAA74A2DD26}" destId="{B2F45D8A-7AB0-4B68-892A-B31BF2F9667F}"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8E03EB-CD04-4159-9096-6480338D11B3}" type="doc">
      <dgm:prSet loTypeId="urn:microsoft.com/office/officeart/2008/layout/LinedList" loCatId="list" qsTypeId="urn:microsoft.com/office/officeart/2005/8/quickstyle/simple1" qsCatId="simple" csTypeId="urn:microsoft.com/office/officeart/2005/8/colors/accent2_5" csCatId="accent2" phldr="1"/>
      <dgm:spPr/>
      <dgm:t>
        <a:bodyPr/>
        <a:lstStyle/>
        <a:p>
          <a:endParaRPr lang="es-CO"/>
        </a:p>
      </dgm:t>
    </dgm:pt>
    <dgm:pt modelId="{C27988A9-E7BB-4EFB-A019-FDD1E14AA799}">
      <dgm:prSet phldrT="[Texto]"/>
      <dgm:spPr/>
      <dgm:t>
        <a:bodyPr vert="vert270" anchor="ctr"/>
        <a:lstStyle/>
        <a:p>
          <a:pPr algn="ctr"/>
          <a:r>
            <a:rPr lang="es-CO" dirty="0">
              <a:latin typeface="Arial Narrow" panose="020B0606020202030204" pitchFamily="34" charset="0"/>
            </a:rPr>
            <a:t>Debilidades</a:t>
          </a:r>
        </a:p>
      </dgm:t>
    </dgm:pt>
    <dgm:pt modelId="{7A50D7EB-655B-43B6-864E-FD49E265EAC6}" type="parTrans" cxnId="{2901C648-7B56-4CE9-AD45-81770114EB49}">
      <dgm:prSet/>
      <dgm:spPr/>
      <dgm:t>
        <a:bodyPr/>
        <a:lstStyle/>
        <a:p>
          <a:endParaRPr lang="es-CO">
            <a:latin typeface="Arial Narrow" panose="020B0606020202030204" pitchFamily="34" charset="0"/>
          </a:endParaRPr>
        </a:p>
      </dgm:t>
    </dgm:pt>
    <dgm:pt modelId="{97C6C4F1-46A9-46FC-A6AD-3DF93B8B22E4}" type="sibTrans" cxnId="{2901C648-7B56-4CE9-AD45-81770114EB49}">
      <dgm:prSet/>
      <dgm:spPr/>
      <dgm:t>
        <a:bodyPr/>
        <a:lstStyle/>
        <a:p>
          <a:endParaRPr lang="es-CO">
            <a:latin typeface="Arial Narrow" panose="020B0606020202030204" pitchFamily="34" charset="0"/>
          </a:endParaRPr>
        </a:p>
      </dgm:t>
    </dgm:pt>
    <dgm:pt modelId="{8AFF1E76-FC85-436F-8B13-4FDF817B5777}">
      <dgm:prSet phldrT="[Texto]"/>
      <dgm:spPr/>
      <dgm:t>
        <a:bodyPr anchor="ctr"/>
        <a:lstStyle/>
        <a:p>
          <a:pPr algn="just"/>
          <a:r>
            <a:rPr lang="es-CO" dirty="0">
              <a:latin typeface="Arial Narrow" panose="020B0606020202030204" pitchFamily="34" charset="0"/>
            </a:rPr>
            <a:t>Inexistencia de mecanismos para la coordinación, seguimiento y control en la materialización de la estrategia.</a:t>
          </a:r>
        </a:p>
      </dgm:t>
    </dgm:pt>
    <dgm:pt modelId="{DE55AC67-DD1B-4F91-A095-D3C06E2FEB98}" type="parTrans" cxnId="{34DBB31A-2963-4548-B901-4206EC3F6466}">
      <dgm:prSet/>
      <dgm:spPr/>
      <dgm:t>
        <a:bodyPr/>
        <a:lstStyle/>
        <a:p>
          <a:endParaRPr lang="es-CO">
            <a:latin typeface="Arial Narrow" panose="020B0606020202030204" pitchFamily="34" charset="0"/>
          </a:endParaRPr>
        </a:p>
      </dgm:t>
    </dgm:pt>
    <dgm:pt modelId="{16B060B8-8E7D-41DE-A1FD-855CEF6E48C2}" type="sibTrans" cxnId="{34DBB31A-2963-4548-B901-4206EC3F6466}">
      <dgm:prSet/>
      <dgm:spPr/>
      <dgm:t>
        <a:bodyPr/>
        <a:lstStyle/>
        <a:p>
          <a:endParaRPr lang="es-CO">
            <a:latin typeface="Arial Narrow" panose="020B0606020202030204" pitchFamily="34" charset="0"/>
          </a:endParaRPr>
        </a:p>
      </dgm:t>
    </dgm:pt>
    <dgm:pt modelId="{83EDC792-3633-4B1F-AB09-575C1D167C16}">
      <dgm:prSet phldrT="[Texto]"/>
      <dgm:spPr/>
      <dgm:t>
        <a:bodyPr anchor="ctr"/>
        <a:lstStyle/>
        <a:p>
          <a:pPr algn="just"/>
          <a:r>
            <a:rPr lang="es-CO" dirty="0">
              <a:latin typeface="Arial Narrow" panose="020B0606020202030204" pitchFamily="34" charset="0"/>
            </a:rPr>
            <a:t>La falta de una visión común de las entidades involucradas en los procesos de extinción de dominio no solo genera desorden administrativo, dispersión de información y un entorno propicio para la corrupción, sino que va en contravía de las recomendaciones de organismos internacionales y mejores prácticas.</a:t>
          </a:r>
        </a:p>
      </dgm:t>
    </dgm:pt>
    <dgm:pt modelId="{A5F21519-A1E3-4D74-88DF-3493A20F5D20}" type="parTrans" cxnId="{E7E58711-FB41-47F8-A9E8-D7004F5B67CC}">
      <dgm:prSet/>
      <dgm:spPr/>
      <dgm:t>
        <a:bodyPr/>
        <a:lstStyle/>
        <a:p>
          <a:endParaRPr lang="es-CO">
            <a:latin typeface="Arial Narrow" panose="020B0606020202030204" pitchFamily="34" charset="0"/>
          </a:endParaRPr>
        </a:p>
      </dgm:t>
    </dgm:pt>
    <dgm:pt modelId="{1D2C0F24-17E4-48E2-959D-E298CA5CD764}" type="sibTrans" cxnId="{E7E58711-FB41-47F8-A9E8-D7004F5B67CC}">
      <dgm:prSet/>
      <dgm:spPr/>
      <dgm:t>
        <a:bodyPr/>
        <a:lstStyle/>
        <a:p>
          <a:endParaRPr lang="es-CO">
            <a:latin typeface="Arial Narrow" panose="020B0606020202030204" pitchFamily="34" charset="0"/>
          </a:endParaRPr>
        </a:p>
      </dgm:t>
    </dgm:pt>
    <dgm:pt modelId="{E3E2A32E-F839-4583-A017-FA305A0A3C23}">
      <dgm:prSet phldrT="[Texto]"/>
      <dgm:spPr/>
      <dgm:t>
        <a:bodyPr anchor="ctr"/>
        <a:lstStyle/>
        <a:p>
          <a:pPr algn="just"/>
          <a:r>
            <a:rPr lang="es-CO" dirty="0">
              <a:latin typeface="Arial Narrow" panose="020B0606020202030204" pitchFamily="34" charset="0"/>
            </a:rPr>
            <a:t>El CED presentó vacíos en lo referente a la administración de los activos especiales, que se han venido subsanando con leyes posteriores, lo que impacta su eficiencia.</a:t>
          </a:r>
        </a:p>
      </dgm:t>
    </dgm:pt>
    <dgm:pt modelId="{64DCC6CE-8C03-4D1E-962E-F10EB2321AA8}" type="parTrans" cxnId="{B31A11F7-113C-4ABE-8A90-3D47D87E18A0}">
      <dgm:prSet/>
      <dgm:spPr/>
      <dgm:t>
        <a:bodyPr/>
        <a:lstStyle/>
        <a:p>
          <a:endParaRPr lang="es-CO">
            <a:latin typeface="Arial Narrow" panose="020B0606020202030204" pitchFamily="34" charset="0"/>
          </a:endParaRPr>
        </a:p>
      </dgm:t>
    </dgm:pt>
    <dgm:pt modelId="{EC71AB1D-8457-40C6-A488-C5DF910A2E52}" type="sibTrans" cxnId="{B31A11F7-113C-4ABE-8A90-3D47D87E18A0}">
      <dgm:prSet/>
      <dgm:spPr/>
      <dgm:t>
        <a:bodyPr/>
        <a:lstStyle/>
        <a:p>
          <a:endParaRPr lang="es-CO">
            <a:latin typeface="Arial Narrow" panose="020B0606020202030204" pitchFamily="34" charset="0"/>
          </a:endParaRPr>
        </a:p>
      </dgm:t>
    </dgm:pt>
    <dgm:pt modelId="{7881CBD5-9322-45CB-9ACA-7FEB5871F3FA}" type="pres">
      <dgm:prSet presAssocID="{858E03EB-CD04-4159-9096-6480338D11B3}" presName="vert0" presStyleCnt="0">
        <dgm:presLayoutVars>
          <dgm:dir/>
          <dgm:animOne val="branch"/>
          <dgm:animLvl val="lvl"/>
        </dgm:presLayoutVars>
      </dgm:prSet>
      <dgm:spPr/>
    </dgm:pt>
    <dgm:pt modelId="{65B84430-88D9-4AB4-B2CB-3B9979905416}" type="pres">
      <dgm:prSet presAssocID="{C27988A9-E7BB-4EFB-A019-FDD1E14AA799}" presName="thickLine" presStyleLbl="alignNode1" presStyleIdx="0" presStyleCnt="1"/>
      <dgm:spPr/>
    </dgm:pt>
    <dgm:pt modelId="{CD172877-9E6A-49C6-883B-ED3AAFC0602A}" type="pres">
      <dgm:prSet presAssocID="{C27988A9-E7BB-4EFB-A019-FDD1E14AA799}" presName="horz1" presStyleCnt="0"/>
      <dgm:spPr/>
    </dgm:pt>
    <dgm:pt modelId="{795FB578-5989-4592-833E-6EE2491F5618}" type="pres">
      <dgm:prSet presAssocID="{C27988A9-E7BB-4EFB-A019-FDD1E14AA799}" presName="tx1" presStyleLbl="revTx" presStyleIdx="0" presStyleCnt="4"/>
      <dgm:spPr/>
    </dgm:pt>
    <dgm:pt modelId="{0FA934F7-AC87-4DBB-87A9-CAAA74A2DD26}" type="pres">
      <dgm:prSet presAssocID="{C27988A9-E7BB-4EFB-A019-FDD1E14AA799}" presName="vert1" presStyleCnt="0"/>
      <dgm:spPr/>
    </dgm:pt>
    <dgm:pt modelId="{D38A9CF9-9539-4641-8E22-138DABE20DD9}" type="pres">
      <dgm:prSet presAssocID="{8AFF1E76-FC85-436F-8B13-4FDF817B5777}" presName="vertSpace2a" presStyleCnt="0"/>
      <dgm:spPr/>
    </dgm:pt>
    <dgm:pt modelId="{8DBD0CC2-52E6-47B8-868F-052C8C50934A}" type="pres">
      <dgm:prSet presAssocID="{8AFF1E76-FC85-436F-8B13-4FDF817B5777}" presName="horz2" presStyleCnt="0"/>
      <dgm:spPr/>
    </dgm:pt>
    <dgm:pt modelId="{92C7741D-D483-4259-AEB3-C7F4C4586DDF}" type="pres">
      <dgm:prSet presAssocID="{8AFF1E76-FC85-436F-8B13-4FDF817B5777}" presName="horzSpace2" presStyleCnt="0"/>
      <dgm:spPr/>
    </dgm:pt>
    <dgm:pt modelId="{55327AB2-D392-4FE2-BFD2-EDD3CBBF324C}" type="pres">
      <dgm:prSet presAssocID="{8AFF1E76-FC85-436F-8B13-4FDF817B5777}" presName="tx2" presStyleLbl="revTx" presStyleIdx="1" presStyleCnt="4"/>
      <dgm:spPr/>
    </dgm:pt>
    <dgm:pt modelId="{6CEC5356-FD46-402E-99B6-A02F1AB690AB}" type="pres">
      <dgm:prSet presAssocID="{8AFF1E76-FC85-436F-8B13-4FDF817B5777}" presName="vert2" presStyleCnt="0"/>
      <dgm:spPr/>
    </dgm:pt>
    <dgm:pt modelId="{39828D02-E9BE-48EE-A15F-3C34D3963489}" type="pres">
      <dgm:prSet presAssocID="{8AFF1E76-FC85-436F-8B13-4FDF817B5777}" presName="thinLine2b" presStyleLbl="callout" presStyleIdx="0" presStyleCnt="3"/>
      <dgm:spPr/>
    </dgm:pt>
    <dgm:pt modelId="{95E1464C-50F5-4E20-878E-88C3876F11DE}" type="pres">
      <dgm:prSet presAssocID="{8AFF1E76-FC85-436F-8B13-4FDF817B5777}" presName="vertSpace2b" presStyleCnt="0"/>
      <dgm:spPr/>
    </dgm:pt>
    <dgm:pt modelId="{1BE8198D-C8EA-499B-A8B4-19691D94AF24}" type="pres">
      <dgm:prSet presAssocID="{83EDC792-3633-4B1F-AB09-575C1D167C16}" presName="horz2" presStyleCnt="0"/>
      <dgm:spPr/>
    </dgm:pt>
    <dgm:pt modelId="{AA6947F7-94D5-44EE-BCAD-3B6E7EFA9E75}" type="pres">
      <dgm:prSet presAssocID="{83EDC792-3633-4B1F-AB09-575C1D167C16}" presName="horzSpace2" presStyleCnt="0"/>
      <dgm:spPr/>
    </dgm:pt>
    <dgm:pt modelId="{1D3CD6D5-1D4A-437E-8085-A41B9DE15A7E}" type="pres">
      <dgm:prSet presAssocID="{83EDC792-3633-4B1F-AB09-575C1D167C16}" presName="tx2" presStyleLbl="revTx" presStyleIdx="2" presStyleCnt="4"/>
      <dgm:spPr/>
    </dgm:pt>
    <dgm:pt modelId="{EBF569A4-CFD7-4A90-8014-44A4FCB1CFF5}" type="pres">
      <dgm:prSet presAssocID="{83EDC792-3633-4B1F-AB09-575C1D167C16}" presName="vert2" presStyleCnt="0"/>
      <dgm:spPr/>
    </dgm:pt>
    <dgm:pt modelId="{AAD7DAB2-670A-4384-AD08-3E9D5AEB3415}" type="pres">
      <dgm:prSet presAssocID="{83EDC792-3633-4B1F-AB09-575C1D167C16}" presName="thinLine2b" presStyleLbl="callout" presStyleIdx="1" presStyleCnt="3"/>
      <dgm:spPr/>
    </dgm:pt>
    <dgm:pt modelId="{55AE0811-8F8A-4D1F-856B-1E3F26BCFD72}" type="pres">
      <dgm:prSet presAssocID="{83EDC792-3633-4B1F-AB09-575C1D167C16}" presName="vertSpace2b" presStyleCnt="0"/>
      <dgm:spPr/>
    </dgm:pt>
    <dgm:pt modelId="{6804D02B-E13C-41CC-A9DA-060AFE9D4C73}" type="pres">
      <dgm:prSet presAssocID="{E3E2A32E-F839-4583-A017-FA305A0A3C23}" presName="horz2" presStyleCnt="0"/>
      <dgm:spPr/>
    </dgm:pt>
    <dgm:pt modelId="{30AB8D1E-CD6F-4E73-96F7-EEFBB50BCA4F}" type="pres">
      <dgm:prSet presAssocID="{E3E2A32E-F839-4583-A017-FA305A0A3C23}" presName="horzSpace2" presStyleCnt="0"/>
      <dgm:spPr/>
    </dgm:pt>
    <dgm:pt modelId="{E795084F-A01C-494E-8B68-C0F37D8A2CEC}" type="pres">
      <dgm:prSet presAssocID="{E3E2A32E-F839-4583-A017-FA305A0A3C23}" presName="tx2" presStyleLbl="revTx" presStyleIdx="3" presStyleCnt="4"/>
      <dgm:spPr/>
    </dgm:pt>
    <dgm:pt modelId="{996BCF08-EA37-444A-931B-D2B6695033C3}" type="pres">
      <dgm:prSet presAssocID="{E3E2A32E-F839-4583-A017-FA305A0A3C23}" presName="vert2" presStyleCnt="0"/>
      <dgm:spPr/>
    </dgm:pt>
    <dgm:pt modelId="{3D55CF76-A026-4DAB-8555-C00DC2E037C3}" type="pres">
      <dgm:prSet presAssocID="{E3E2A32E-F839-4583-A017-FA305A0A3C23}" presName="thinLine2b" presStyleLbl="callout" presStyleIdx="2" presStyleCnt="3"/>
      <dgm:spPr/>
    </dgm:pt>
    <dgm:pt modelId="{B2F45D8A-7AB0-4B68-892A-B31BF2F9667F}" type="pres">
      <dgm:prSet presAssocID="{E3E2A32E-F839-4583-A017-FA305A0A3C23}" presName="vertSpace2b" presStyleCnt="0"/>
      <dgm:spPr/>
    </dgm:pt>
  </dgm:ptLst>
  <dgm:cxnLst>
    <dgm:cxn modelId="{E7E58711-FB41-47F8-A9E8-D7004F5B67CC}" srcId="{C27988A9-E7BB-4EFB-A019-FDD1E14AA799}" destId="{83EDC792-3633-4B1F-AB09-575C1D167C16}" srcOrd="1" destOrd="0" parTransId="{A5F21519-A1E3-4D74-88DF-3493A20F5D20}" sibTransId="{1D2C0F24-17E4-48E2-959D-E298CA5CD764}"/>
    <dgm:cxn modelId="{34DBB31A-2963-4548-B901-4206EC3F6466}" srcId="{C27988A9-E7BB-4EFB-A019-FDD1E14AA799}" destId="{8AFF1E76-FC85-436F-8B13-4FDF817B5777}" srcOrd="0" destOrd="0" parTransId="{DE55AC67-DD1B-4F91-A095-D3C06E2FEB98}" sibTransId="{16B060B8-8E7D-41DE-A1FD-855CEF6E48C2}"/>
    <dgm:cxn modelId="{26E7AF1D-A770-4D0B-BB9F-D80953E43CA4}" type="presOf" srcId="{C27988A9-E7BB-4EFB-A019-FDD1E14AA799}" destId="{795FB578-5989-4592-833E-6EE2491F5618}" srcOrd="0" destOrd="0" presId="urn:microsoft.com/office/officeart/2008/layout/LinedList"/>
    <dgm:cxn modelId="{649F1147-6D45-4202-B403-BB2414591305}" type="presOf" srcId="{858E03EB-CD04-4159-9096-6480338D11B3}" destId="{7881CBD5-9322-45CB-9ACA-7FEB5871F3FA}" srcOrd="0" destOrd="0" presId="urn:microsoft.com/office/officeart/2008/layout/LinedList"/>
    <dgm:cxn modelId="{2901C648-7B56-4CE9-AD45-81770114EB49}" srcId="{858E03EB-CD04-4159-9096-6480338D11B3}" destId="{C27988A9-E7BB-4EFB-A019-FDD1E14AA799}" srcOrd="0" destOrd="0" parTransId="{7A50D7EB-655B-43B6-864E-FD49E265EAC6}" sibTransId="{97C6C4F1-46A9-46FC-A6AD-3DF93B8B22E4}"/>
    <dgm:cxn modelId="{52CF4155-39D6-4552-B7FC-6EE34AF4AF87}" type="presOf" srcId="{E3E2A32E-F839-4583-A017-FA305A0A3C23}" destId="{E795084F-A01C-494E-8B68-C0F37D8A2CEC}" srcOrd="0" destOrd="0" presId="urn:microsoft.com/office/officeart/2008/layout/LinedList"/>
    <dgm:cxn modelId="{3E6EA5CE-4100-42FC-B5FE-9D2F834EE345}" type="presOf" srcId="{8AFF1E76-FC85-436F-8B13-4FDF817B5777}" destId="{55327AB2-D392-4FE2-BFD2-EDD3CBBF324C}" srcOrd="0" destOrd="0" presId="urn:microsoft.com/office/officeart/2008/layout/LinedList"/>
    <dgm:cxn modelId="{34E587E0-B749-4F31-8A9D-64CC8C184CED}" type="presOf" srcId="{83EDC792-3633-4B1F-AB09-575C1D167C16}" destId="{1D3CD6D5-1D4A-437E-8085-A41B9DE15A7E}" srcOrd="0" destOrd="0" presId="urn:microsoft.com/office/officeart/2008/layout/LinedList"/>
    <dgm:cxn modelId="{B31A11F7-113C-4ABE-8A90-3D47D87E18A0}" srcId="{C27988A9-E7BB-4EFB-A019-FDD1E14AA799}" destId="{E3E2A32E-F839-4583-A017-FA305A0A3C23}" srcOrd="2" destOrd="0" parTransId="{64DCC6CE-8C03-4D1E-962E-F10EB2321AA8}" sibTransId="{EC71AB1D-8457-40C6-A488-C5DF910A2E52}"/>
    <dgm:cxn modelId="{1B168D85-581E-4075-91F1-DFA75956D686}" type="presParOf" srcId="{7881CBD5-9322-45CB-9ACA-7FEB5871F3FA}" destId="{65B84430-88D9-4AB4-B2CB-3B9979905416}" srcOrd="0" destOrd="0" presId="urn:microsoft.com/office/officeart/2008/layout/LinedList"/>
    <dgm:cxn modelId="{99D92073-0E11-4AB8-9F11-C981C9047953}" type="presParOf" srcId="{7881CBD5-9322-45CB-9ACA-7FEB5871F3FA}" destId="{CD172877-9E6A-49C6-883B-ED3AAFC0602A}" srcOrd="1" destOrd="0" presId="urn:microsoft.com/office/officeart/2008/layout/LinedList"/>
    <dgm:cxn modelId="{B8BB9CC6-F7E0-405F-B311-749396EEAAE7}" type="presParOf" srcId="{CD172877-9E6A-49C6-883B-ED3AAFC0602A}" destId="{795FB578-5989-4592-833E-6EE2491F5618}" srcOrd="0" destOrd="0" presId="urn:microsoft.com/office/officeart/2008/layout/LinedList"/>
    <dgm:cxn modelId="{5A3D94DC-BCB8-4A52-8DFD-E766C233A9CC}" type="presParOf" srcId="{CD172877-9E6A-49C6-883B-ED3AAFC0602A}" destId="{0FA934F7-AC87-4DBB-87A9-CAAA74A2DD26}" srcOrd="1" destOrd="0" presId="urn:microsoft.com/office/officeart/2008/layout/LinedList"/>
    <dgm:cxn modelId="{E0892D59-308E-481F-8483-FAB2A44DBB55}" type="presParOf" srcId="{0FA934F7-AC87-4DBB-87A9-CAAA74A2DD26}" destId="{D38A9CF9-9539-4641-8E22-138DABE20DD9}" srcOrd="0" destOrd="0" presId="urn:microsoft.com/office/officeart/2008/layout/LinedList"/>
    <dgm:cxn modelId="{FF4FF2C2-EA93-4042-946B-2ADF9D816429}" type="presParOf" srcId="{0FA934F7-AC87-4DBB-87A9-CAAA74A2DD26}" destId="{8DBD0CC2-52E6-47B8-868F-052C8C50934A}" srcOrd="1" destOrd="0" presId="urn:microsoft.com/office/officeart/2008/layout/LinedList"/>
    <dgm:cxn modelId="{15557E64-4000-443F-B0E5-843C94BAC97D}" type="presParOf" srcId="{8DBD0CC2-52E6-47B8-868F-052C8C50934A}" destId="{92C7741D-D483-4259-AEB3-C7F4C4586DDF}" srcOrd="0" destOrd="0" presId="urn:microsoft.com/office/officeart/2008/layout/LinedList"/>
    <dgm:cxn modelId="{0D513CBA-EC21-4C44-8AF1-B6D91FFF46FC}" type="presParOf" srcId="{8DBD0CC2-52E6-47B8-868F-052C8C50934A}" destId="{55327AB2-D392-4FE2-BFD2-EDD3CBBF324C}" srcOrd="1" destOrd="0" presId="urn:microsoft.com/office/officeart/2008/layout/LinedList"/>
    <dgm:cxn modelId="{A6F89E43-08EA-4F9D-9537-360E03792B0D}" type="presParOf" srcId="{8DBD0CC2-52E6-47B8-868F-052C8C50934A}" destId="{6CEC5356-FD46-402E-99B6-A02F1AB690AB}" srcOrd="2" destOrd="0" presId="urn:microsoft.com/office/officeart/2008/layout/LinedList"/>
    <dgm:cxn modelId="{1FB7F13F-7C02-4A47-A5C8-EF2D5CD141E9}" type="presParOf" srcId="{0FA934F7-AC87-4DBB-87A9-CAAA74A2DD26}" destId="{39828D02-E9BE-48EE-A15F-3C34D3963489}" srcOrd="2" destOrd="0" presId="urn:microsoft.com/office/officeart/2008/layout/LinedList"/>
    <dgm:cxn modelId="{13D45AD3-647B-4CB7-8F5F-3940B697F4DE}" type="presParOf" srcId="{0FA934F7-AC87-4DBB-87A9-CAAA74A2DD26}" destId="{95E1464C-50F5-4E20-878E-88C3876F11DE}" srcOrd="3" destOrd="0" presId="urn:microsoft.com/office/officeart/2008/layout/LinedList"/>
    <dgm:cxn modelId="{C5C6FBE2-636F-4C80-8377-4FD3A85E2035}" type="presParOf" srcId="{0FA934F7-AC87-4DBB-87A9-CAAA74A2DD26}" destId="{1BE8198D-C8EA-499B-A8B4-19691D94AF24}" srcOrd="4" destOrd="0" presId="urn:microsoft.com/office/officeart/2008/layout/LinedList"/>
    <dgm:cxn modelId="{6F986EF5-2E34-4A46-AA94-548415FCA2CA}" type="presParOf" srcId="{1BE8198D-C8EA-499B-A8B4-19691D94AF24}" destId="{AA6947F7-94D5-44EE-BCAD-3B6E7EFA9E75}" srcOrd="0" destOrd="0" presId="urn:microsoft.com/office/officeart/2008/layout/LinedList"/>
    <dgm:cxn modelId="{A751AD20-6FFA-4179-9AFD-1A7593FC4FA1}" type="presParOf" srcId="{1BE8198D-C8EA-499B-A8B4-19691D94AF24}" destId="{1D3CD6D5-1D4A-437E-8085-A41B9DE15A7E}" srcOrd="1" destOrd="0" presId="urn:microsoft.com/office/officeart/2008/layout/LinedList"/>
    <dgm:cxn modelId="{F91E349E-6723-4714-9C65-CE91FC3E9BD0}" type="presParOf" srcId="{1BE8198D-C8EA-499B-A8B4-19691D94AF24}" destId="{EBF569A4-CFD7-4A90-8014-44A4FCB1CFF5}" srcOrd="2" destOrd="0" presId="urn:microsoft.com/office/officeart/2008/layout/LinedList"/>
    <dgm:cxn modelId="{53B32285-986F-42DB-B735-82D12A88ACBA}" type="presParOf" srcId="{0FA934F7-AC87-4DBB-87A9-CAAA74A2DD26}" destId="{AAD7DAB2-670A-4384-AD08-3E9D5AEB3415}" srcOrd="5" destOrd="0" presId="urn:microsoft.com/office/officeart/2008/layout/LinedList"/>
    <dgm:cxn modelId="{FABE8A75-2EBA-4DA6-AFF4-57DDBCBC98C5}" type="presParOf" srcId="{0FA934F7-AC87-4DBB-87A9-CAAA74A2DD26}" destId="{55AE0811-8F8A-4D1F-856B-1E3F26BCFD72}" srcOrd="6" destOrd="0" presId="urn:microsoft.com/office/officeart/2008/layout/LinedList"/>
    <dgm:cxn modelId="{205C7109-9794-499E-B6E2-2F8517035EB5}" type="presParOf" srcId="{0FA934F7-AC87-4DBB-87A9-CAAA74A2DD26}" destId="{6804D02B-E13C-41CC-A9DA-060AFE9D4C73}" srcOrd="7" destOrd="0" presId="urn:microsoft.com/office/officeart/2008/layout/LinedList"/>
    <dgm:cxn modelId="{EB32AD40-CE6D-4EE9-BD8C-44DF4E5B1BBB}" type="presParOf" srcId="{6804D02B-E13C-41CC-A9DA-060AFE9D4C73}" destId="{30AB8D1E-CD6F-4E73-96F7-EEFBB50BCA4F}" srcOrd="0" destOrd="0" presId="urn:microsoft.com/office/officeart/2008/layout/LinedList"/>
    <dgm:cxn modelId="{BE5EBFB7-81A6-4A75-A361-F117C8C3F7A8}" type="presParOf" srcId="{6804D02B-E13C-41CC-A9DA-060AFE9D4C73}" destId="{E795084F-A01C-494E-8B68-C0F37D8A2CEC}" srcOrd="1" destOrd="0" presId="urn:microsoft.com/office/officeart/2008/layout/LinedList"/>
    <dgm:cxn modelId="{1DC6982B-2136-4240-8707-213AA9808125}" type="presParOf" srcId="{6804D02B-E13C-41CC-A9DA-060AFE9D4C73}" destId="{996BCF08-EA37-444A-931B-D2B6695033C3}" srcOrd="2" destOrd="0" presId="urn:microsoft.com/office/officeart/2008/layout/LinedList"/>
    <dgm:cxn modelId="{97CFAC4B-DD88-45EB-9218-F11F4DE1A591}" type="presParOf" srcId="{0FA934F7-AC87-4DBB-87A9-CAAA74A2DD26}" destId="{3D55CF76-A026-4DAB-8555-C00DC2E037C3}" srcOrd="8" destOrd="0" presId="urn:microsoft.com/office/officeart/2008/layout/LinedList"/>
    <dgm:cxn modelId="{359646F3-C026-497C-BE20-465EDBF8CAE5}" type="presParOf" srcId="{0FA934F7-AC87-4DBB-87A9-CAAA74A2DD26}" destId="{B2F45D8A-7AB0-4B68-892A-B31BF2F9667F}" srcOrd="9"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2BE76CD-6C9A-448A-83FB-A97862639B64}"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CO"/>
        </a:p>
      </dgm:t>
    </dgm:pt>
    <dgm:pt modelId="{42D492FD-FF0B-4AA0-8F09-E3F3B6C10F65}">
      <dgm:prSet phldrT="[Texto]"/>
      <dgm:spPr/>
      <dgm:t>
        <a:bodyPr/>
        <a:lstStyle/>
        <a:p>
          <a:r>
            <a:rPr lang="es-CO" dirty="0">
              <a:latin typeface="Arial Narrow" panose="020B0606020202030204" pitchFamily="34" charset="0"/>
            </a:rPr>
            <a:t>Investigación patrimonial y medidas cautelares</a:t>
          </a:r>
        </a:p>
      </dgm:t>
    </dgm:pt>
    <dgm:pt modelId="{79AB5A91-0B03-4D56-B776-27F1862F4095}" type="parTrans" cxnId="{E8F2C808-B1F4-40AC-84E2-B0A5104FA5B2}">
      <dgm:prSet/>
      <dgm:spPr/>
      <dgm:t>
        <a:bodyPr/>
        <a:lstStyle/>
        <a:p>
          <a:endParaRPr lang="es-CO">
            <a:latin typeface="Arial Narrow" panose="020B0606020202030204" pitchFamily="34" charset="0"/>
          </a:endParaRPr>
        </a:p>
      </dgm:t>
    </dgm:pt>
    <dgm:pt modelId="{F4065CB6-5AB0-4448-A9AD-42D424299408}" type="sibTrans" cxnId="{E8F2C808-B1F4-40AC-84E2-B0A5104FA5B2}">
      <dgm:prSet/>
      <dgm:spPr/>
      <dgm:t>
        <a:bodyPr/>
        <a:lstStyle/>
        <a:p>
          <a:endParaRPr lang="es-CO">
            <a:latin typeface="Arial Narrow" panose="020B0606020202030204" pitchFamily="34" charset="0"/>
          </a:endParaRPr>
        </a:p>
      </dgm:t>
    </dgm:pt>
    <dgm:pt modelId="{EA2A3105-74C4-406B-A262-8A2D015268F5}">
      <dgm:prSet phldrT="[Texto]"/>
      <dgm:spPr/>
      <dgm:t>
        <a:bodyPr/>
        <a:lstStyle/>
        <a:p>
          <a:r>
            <a:rPr lang="es-CO" b="1" dirty="0">
              <a:latin typeface="Arial Narrow" panose="020B0606020202030204" pitchFamily="34" charset="0"/>
            </a:rPr>
            <a:t>Buena Práctica</a:t>
          </a:r>
        </a:p>
      </dgm:t>
    </dgm:pt>
    <dgm:pt modelId="{4EC670B1-2E60-46A2-8ED8-FE342C1D9873}" type="parTrans" cxnId="{0F431B93-D31D-4855-98A9-0C89C491BBC8}">
      <dgm:prSet/>
      <dgm:spPr/>
      <dgm:t>
        <a:bodyPr/>
        <a:lstStyle/>
        <a:p>
          <a:endParaRPr lang="es-CO">
            <a:latin typeface="Arial Narrow" panose="020B0606020202030204" pitchFamily="34" charset="0"/>
          </a:endParaRPr>
        </a:p>
      </dgm:t>
    </dgm:pt>
    <dgm:pt modelId="{82A30BFF-7701-4194-A9DF-A4454E36629F}" type="sibTrans" cxnId="{0F431B93-D31D-4855-98A9-0C89C491BBC8}">
      <dgm:prSet/>
      <dgm:spPr/>
      <dgm:t>
        <a:bodyPr/>
        <a:lstStyle/>
        <a:p>
          <a:endParaRPr lang="es-CO">
            <a:latin typeface="Arial Narrow" panose="020B0606020202030204" pitchFamily="34" charset="0"/>
          </a:endParaRPr>
        </a:p>
      </dgm:t>
    </dgm:pt>
    <dgm:pt modelId="{8D895FB2-2021-4E89-980D-AD705DE289F9}">
      <dgm:prSet phldrT="[Texto]"/>
      <dgm:spPr/>
      <dgm:t>
        <a:bodyPr/>
        <a:lstStyle/>
        <a:p>
          <a:r>
            <a:rPr lang="es-CO" b="1" dirty="0">
              <a:latin typeface="Arial Narrow" panose="020B0606020202030204" pitchFamily="34" charset="0"/>
            </a:rPr>
            <a:t>Práctica en Colombia</a:t>
          </a:r>
        </a:p>
      </dgm:t>
    </dgm:pt>
    <dgm:pt modelId="{5D585004-593D-4C50-8800-2FBAF7A23BA2}" type="parTrans" cxnId="{92808760-663A-4E71-8D6F-303B00584338}">
      <dgm:prSet/>
      <dgm:spPr/>
      <dgm:t>
        <a:bodyPr/>
        <a:lstStyle/>
        <a:p>
          <a:endParaRPr lang="es-CO">
            <a:latin typeface="Arial Narrow" panose="020B0606020202030204" pitchFamily="34" charset="0"/>
          </a:endParaRPr>
        </a:p>
      </dgm:t>
    </dgm:pt>
    <dgm:pt modelId="{9A3D77B8-DAC3-48F0-931C-B50BB7D12E7F}" type="sibTrans" cxnId="{92808760-663A-4E71-8D6F-303B00584338}">
      <dgm:prSet/>
      <dgm:spPr/>
      <dgm:t>
        <a:bodyPr/>
        <a:lstStyle/>
        <a:p>
          <a:endParaRPr lang="es-CO">
            <a:latin typeface="Arial Narrow" panose="020B0606020202030204" pitchFamily="34" charset="0"/>
          </a:endParaRPr>
        </a:p>
      </dgm:t>
    </dgm:pt>
    <dgm:pt modelId="{57091335-CADC-425F-AA51-378210E7456C}">
      <dgm:prSet phldrT="[Texto]"/>
      <dgm:spPr/>
      <dgm:t>
        <a:bodyPr/>
        <a:lstStyle/>
        <a:p>
          <a:r>
            <a:rPr lang="es-CO" b="1" dirty="0">
              <a:latin typeface="Arial Narrow" panose="020B0606020202030204" pitchFamily="34" charset="0"/>
            </a:rPr>
            <a:t>Dificultades para la ABI – SAE</a:t>
          </a:r>
        </a:p>
      </dgm:t>
    </dgm:pt>
    <dgm:pt modelId="{AEDE7C55-A6A5-4B73-82CE-2E454CC95F0B}" type="parTrans" cxnId="{0A395F4F-32DA-4318-BDC1-5B58E2289E2E}">
      <dgm:prSet/>
      <dgm:spPr/>
      <dgm:t>
        <a:bodyPr/>
        <a:lstStyle/>
        <a:p>
          <a:endParaRPr lang="es-CO">
            <a:latin typeface="Arial Narrow" panose="020B0606020202030204" pitchFamily="34" charset="0"/>
          </a:endParaRPr>
        </a:p>
      </dgm:t>
    </dgm:pt>
    <dgm:pt modelId="{09E01F3A-BA3D-4DE5-9A96-212A04CE0F77}" type="sibTrans" cxnId="{0A395F4F-32DA-4318-BDC1-5B58E2289E2E}">
      <dgm:prSet/>
      <dgm:spPr/>
      <dgm:t>
        <a:bodyPr/>
        <a:lstStyle/>
        <a:p>
          <a:endParaRPr lang="es-CO">
            <a:latin typeface="Arial Narrow" panose="020B0606020202030204" pitchFamily="34" charset="0"/>
          </a:endParaRPr>
        </a:p>
      </dgm:t>
    </dgm:pt>
    <dgm:pt modelId="{64AFDD4A-D04B-4CF0-B131-6C7698E1867D}">
      <dgm:prSet phldrT="[Texto]"/>
      <dgm:spPr/>
      <dgm:t>
        <a:bodyPr/>
        <a:lstStyle/>
        <a:p>
          <a:r>
            <a:rPr lang="es-CO" dirty="0">
              <a:latin typeface="Arial Narrow" panose="020B0606020202030204" pitchFamily="34" charset="0"/>
            </a:rPr>
            <a:t>La investigación patrimonial como herramienta indispensable de las autoridades de la aplicación de la Ley.</a:t>
          </a:r>
        </a:p>
      </dgm:t>
    </dgm:pt>
    <dgm:pt modelId="{FF7C6976-90E2-4825-AC04-56CD2C2E8F93}" type="parTrans" cxnId="{BC42797C-B4B9-4E62-98F4-0CED7BBA5E68}">
      <dgm:prSet/>
      <dgm:spPr/>
      <dgm:t>
        <a:bodyPr/>
        <a:lstStyle/>
        <a:p>
          <a:endParaRPr lang="es-CO">
            <a:latin typeface="Arial Narrow" panose="020B0606020202030204" pitchFamily="34" charset="0"/>
          </a:endParaRPr>
        </a:p>
      </dgm:t>
    </dgm:pt>
    <dgm:pt modelId="{657FE06C-B3C1-45F7-AA41-FFD2A7D510C0}" type="sibTrans" cxnId="{BC42797C-B4B9-4E62-98F4-0CED7BBA5E68}">
      <dgm:prSet/>
      <dgm:spPr/>
      <dgm:t>
        <a:bodyPr/>
        <a:lstStyle/>
        <a:p>
          <a:endParaRPr lang="es-CO">
            <a:latin typeface="Arial Narrow" panose="020B0606020202030204" pitchFamily="34" charset="0"/>
          </a:endParaRPr>
        </a:p>
      </dgm:t>
    </dgm:pt>
    <dgm:pt modelId="{C9142B39-6A85-44A0-880B-6B8EE09E2209}">
      <dgm:prSet/>
      <dgm:spPr/>
      <dgm:t>
        <a:bodyPr/>
        <a:lstStyle/>
        <a:p>
          <a:r>
            <a:rPr lang="es-CO" dirty="0">
              <a:latin typeface="Arial Narrow" panose="020B0606020202030204" pitchFamily="34" charset="0"/>
            </a:rPr>
            <a:t>Planificación anticipada y principio de discrecionalidad de la autoridad.</a:t>
          </a:r>
        </a:p>
      </dgm:t>
    </dgm:pt>
    <dgm:pt modelId="{3E3F84CA-A181-4556-849B-DBF706D92D1E}" type="parTrans" cxnId="{C3B1ECA6-F56D-4799-BC5F-9466FC6665F2}">
      <dgm:prSet/>
      <dgm:spPr/>
      <dgm:t>
        <a:bodyPr/>
        <a:lstStyle/>
        <a:p>
          <a:endParaRPr lang="es-CO">
            <a:latin typeface="Arial Narrow" panose="020B0606020202030204" pitchFamily="34" charset="0"/>
          </a:endParaRPr>
        </a:p>
      </dgm:t>
    </dgm:pt>
    <dgm:pt modelId="{7924623F-C3A0-4607-85BB-C87B5BEF1B47}" type="sibTrans" cxnId="{C3B1ECA6-F56D-4799-BC5F-9466FC6665F2}">
      <dgm:prSet/>
      <dgm:spPr/>
      <dgm:t>
        <a:bodyPr/>
        <a:lstStyle/>
        <a:p>
          <a:endParaRPr lang="es-CO">
            <a:latin typeface="Arial Narrow" panose="020B0606020202030204" pitchFamily="34" charset="0"/>
          </a:endParaRPr>
        </a:p>
      </dgm:t>
    </dgm:pt>
    <dgm:pt modelId="{0DAD3A68-D56C-4455-AF97-960AB3DD6976}">
      <dgm:prSet/>
      <dgm:spPr/>
      <dgm:t>
        <a:bodyPr/>
        <a:lstStyle/>
        <a:p>
          <a:r>
            <a:rPr lang="es-CO" dirty="0">
              <a:latin typeface="Arial Narrow" panose="020B0606020202030204" pitchFamily="34" charset="0"/>
            </a:rPr>
            <a:t> Incautación de bienes de interés económico.</a:t>
          </a:r>
        </a:p>
      </dgm:t>
    </dgm:pt>
    <dgm:pt modelId="{7E911B9C-6BEE-480D-9C9C-A03F3F096E63}" type="parTrans" cxnId="{03C3C52E-C70A-4CD4-ADAA-FE74AE2AE54B}">
      <dgm:prSet/>
      <dgm:spPr/>
      <dgm:t>
        <a:bodyPr/>
        <a:lstStyle/>
        <a:p>
          <a:endParaRPr lang="es-CO">
            <a:latin typeface="Arial Narrow" panose="020B0606020202030204" pitchFamily="34" charset="0"/>
          </a:endParaRPr>
        </a:p>
      </dgm:t>
    </dgm:pt>
    <dgm:pt modelId="{EF09A8D8-5304-4A41-BFDB-F0D7075AF9CE}" type="sibTrans" cxnId="{03C3C52E-C70A-4CD4-ADAA-FE74AE2AE54B}">
      <dgm:prSet/>
      <dgm:spPr/>
      <dgm:t>
        <a:bodyPr/>
        <a:lstStyle/>
        <a:p>
          <a:endParaRPr lang="es-CO">
            <a:latin typeface="Arial Narrow" panose="020B0606020202030204" pitchFamily="34" charset="0"/>
          </a:endParaRPr>
        </a:p>
      </dgm:t>
    </dgm:pt>
    <dgm:pt modelId="{B5D12DE3-1F40-40DF-9553-35B6C59307AA}">
      <dgm:prSet phldrT="[Texto]"/>
      <dgm:spPr/>
      <dgm:t>
        <a:bodyPr/>
        <a:lstStyle/>
        <a:p>
          <a:r>
            <a:rPr lang="es-CO" dirty="0">
              <a:latin typeface="Arial Narrow" panose="020B0606020202030204" pitchFamily="34" charset="0"/>
            </a:rPr>
            <a:t>La FGN, para habilitar el ejercicio de la acción de extinción, requiere cumplir mandatos constitucionales (art 34 y 58 CP), criterios de priorización (art 25 CED), que el bien se constituya en un fundamento serio y razonable (art 117 CED) y que contribuya a la desarticulación financiera y económica de las organizaciones criminales.</a:t>
          </a:r>
        </a:p>
      </dgm:t>
    </dgm:pt>
    <dgm:pt modelId="{A4D4F9D0-63C1-4624-BB9F-0C1F4C852CE6}" type="parTrans" cxnId="{DF1001DA-BA17-4CF8-9445-9C78D7B29A57}">
      <dgm:prSet/>
      <dgm:spPr/>
      <dgm:t>
        <a:bodyPr/>
        <a:lstStyle/>
        <a:p>
          <a:endParaRPr lang="es-CO">
            <a:latin typeface="Arial Narrow" panose="020B0606020202030204" pitchFamily="34" charset="0"/>
          </a:endParaRPr>
        </a:p>
      </dgm:t>
    </dgm:pt>
    <dgm:pt modelId="{5B977B38-977E-40D7-AFD2-8AAF37A95A65}" type="sibTrans" cxnId="{DF1001DA-BA17-4CF8-9445-9C78D7B29A57}">
      <dgm:prSet/>
      <dgm:spPr/>
      <dgm:t>
        <a:bodyPr/>
        <a:lstStyle/>
        <a:p>
          <a:endParaRPr lang="es-CO">
            <a:latin typeface="Arial Narrow" panose="020B0606020202030204" pitchFamily="34" charset="0"/>
          </a:endParaRPr>
        </a:p>
      </dgm:t>
    </dgm:pt>
    <dgm:pt modelId="{4E5EDFFC-4B2D-4E82-854F-2BADE039291D}">
      <dgm:prSet/>
      <dgm:spPr/>
      <dgm:t>
        <a:bodyPr/>
        <a:lstStyle/>
        <a:p>
          <a:r>
            <a:rPr lang="es-CO" dirty="0">
              <a:latin typeface="Arial Narrow" panose="020B0606020202030204" pitchFamily="34" charset="0"/>
            </a:rPr>
            <a:t>En la materialización de la medida cautelar no se identifican por anticipado los bienes por tipo y su condición.</a:t>
          </a:r>
        </a:p>
      </dgm:t>
    </dgm:pt>
    <dgm:pt modelId="{AC3A3DCE-31F4-4C7A-A65F-4C0003E97948}" type="parTrans" cxnId="{5999478E-E017-4D0C-BBF9-365DBE524D3F}">
      <dgm:prSet/>
      <dgm:spPr/>
      <dgm:t>
        <a:bodyPr/>
        <a:lstStyle/>
        <a:p>
          <a:endParaRPr lang="es-CO">
            <a:latin typeface="Arial Narrow" panose="020B0606020202030204" pitchFamily="34" charset="0"/>
          </a:endParaRPr>
        </a:p>
      </dgm:t>
    </dgm:pt>
    <dgm:pt modelId="{5D1A86B1-21CE-480A-BF28-35CF2CAC2964}" type="sibTrans" cxnId="{5999478E-E017-4D0C-BBF9-365DBE524D3F}">
      <dgm:prSet/>
      <dgm:spPr/>
      <dgm:t>
        <a:bodyPr/>
        <a:lstStyle/>
        <a:p>
          <a:endParaRPr lang="es-CO">
            <a:latin typeface="Arial Narrow" panose="020B0606020202030204" pitchFamily="34" charset="0"/>
          </a:endParaRPr>
        </a:p>
      </dgm:t>
    </dgm:pt>
    <dgm:pt modelId="{1BB4D7C9-C0D2-4613-8C97-139650413B3C}">
      <dgm:prSet/>
      <dgm:spPr/>
      <dgm:t>
        <a:bodyPr/>
        <a:lstStyle/>
        <a:p>
          <a:r>
            <a:rPr lang="es-CO" dirty="0">
              <a:latin typeface="Arial Narrow" panose="020B0606020202030204" pitchFamily="34" charset="0"/>
            </a:rPr>
            <a:t>Inexistencia de criterios técnicos para valoración de los activos a fin de establecer su interés económico.</a:t>
          </a:r>
        </a:p>
      </dgm:t>
    </dgm:pt>
    <dgm:pt modelId="{C1B47A9F-1F31-4410-80BE-67556D399D3B}" type="parTrans" cxnId="{FCFC366D-E530-45ED-A06E-17AEB9FCED89}">
      <dgm:prSet/>
      <dgm:spPr/>
      <dgm:t>
        <a:bodyPr/>
        <a:lstStyle/>
        <a:p>
          <a:endParaRPr lang="es-CO">
            <a:latin typeface="Arial Narrow" panose="020B0606020202030204" pitchFamily="34" charset="0"/>
          </a:endParaRPr>
        </a:p>
      </dgm:t>
    </dgm:pt>
    <dgm:pt modelId="{D0A4E5AB-C3EB-429F-BFCF-90917B178103}" type="sibTrans" cxnId="{FCFC366D-E530-45ED-A06E-17AEB9FCED89}">
      <dgm:prSet/>
      <dgm:spPr/>
      <dgm:t>
        <a:bodyPr/>
        <a:lstStyle/>
        <a:p>
          <a:endParaRPr lang="es-CO">
            <a:latin typeface="Arial Narrow" panose="020B0606020202030204" pitchFamily="34" charset="0"/>
          </a:endParaRPr>
        </a:p>
      </dgm:t>
    </dgm:pt>
    <dgm:pt modelId="{0A7FAB1C-A94A-4889-BAA7-129EA4EE8A57}" type="pres">
      <dgm:prSet presAssocID="{12BE76CD-6C9A-448A-83FB-A97862639B64}" presName="composite" presStyleCnt="0">
        <dgm:presLayoutVars>
          <dgm:chMax val="1"/>
          <dgm:dir/>
          <dgm:resizeHandles val="exact"/>
        </dgm:presLayoutVars>
      </dgm:prSet>
      <dgm:spPr/>
    </dgm:pt>
    <dgm:pt modelId="{09A58B18-2656-48C3-8D25-A7A5A23466FC}" type="pres">
      <dgm:prSet presAssocID="{42D492FD-FF0B-4AA0-8F09-E3F3B6C10F65}" presName="roof" presStyleLbl="dkBgShp" presStyleIdx="0" presStyleCnt="2"/>
      <dgm:spPr/>
    </dgm:pt>
    <dgm:pt modelId="{CA133593-972E-492F-8D04-8F840B1F8AC3}" type="pres">
      <dgm:prSet presAssocID="{42D492FD-FF0B-4AA0-8F09-E3F3B6C10F65}" presName="pillars" presStyleCnt="0"/>
      <dgm:spPr/>
    </dgm:pt>
    <dgm:pt modelId="{C1FB9ADA-745F-4D5A-9117-FC9EE24AEB6A}" type="pres">
      <dgm:prSet presAssocID="{42D492FD-FF0B-4AA0-8F09-E3F3B6C10F65}" presName="pillar1" presStyleLbl="node1" presStyleIdx="0" presStyleCnt="3">
        <dgm:presLayoutVars>
          <dgm:bulletEnabled val="1"/>
        </dgm:presLayoutVars>
      </dgm:prSet>
      <dgm:spPr/>
    </dgm:pt>
    <dgm:pt modelId="{8D13F083-D1FA-4DDC-939C-C32A4ED10803}" type="pres">
      <dgm:prSet presAssocID="{8D895FB2-2021-4E89-980D-AD705DE289F9}" presName="pillarX" presStyleLbl="node1" presStyleIdx="1" presStyleCnt="3">
        <dgm:presLayoutVars>
          <dgm:bulletEnabled val="1"/>
        </dgm:presLayoutVars>
      </dgm:prSet>
      <dgm:spPr/>
    </dgm:pt>
    <dgm:pt modelId="{51A14946-6236-4253-9F61-39EB33C47B6B}" type="pres">
      <dgm:prSet presAssocID="{57091335-CADC-425F-AA51-378210E7456C}" presName="pillarX" presStyleLbl="node1" presStyleIdx="2" presStyleCnt="3">
        <dgm:presLayoutVars>
          <dgm:bulletEnabled val="1"/>
        </dgm:presLayoutVars>
      </dgm:prSet>
      <dgm:spPr/>
    </dgm:pt>
    <dgm:pt modelId="{FA3BAA82-7F44-4192-BD06-EFE08A87B8BF}" type="pres">
      <dgm:prSet presAssocID="{42D492FD-FF0B-4AA0-8F09-E3F3B6C10F65}" presName="base" presStyleLbl="dkBgShp" presStyleIdx="1" presStyleCnt="2"/>
      <dgm:spPr/>
    </dgm:pt>
  </dgm:ptLst>
  <dgm:cxnLst>
    <dgm:cxn modelId="{E8F2C808-B1F4-40AC-84E2-B0A5104FA5B2}" srcId="{12BE76CD-6C9A-448A-83FB-A97862639B64}" destId="{42D492FD-FF0B-4AA0-8F09-E3F3B6C10F65}" srcOrd="0" destOrd="0" parTransId="{79AB5A91-0B03-4D56-B776-27F1862F4095}" sibTransId="{F4065CB6-5AB0-4448-A9AD-42D424299408}"/>
    <dgm:cxn modelId="{9A712D13-5E71-4A4B-9A9E-262F1447C5C8}" type="presOf" srcId="{EA2A3105-74C4-406B-A262-8A2D015268F5}" destId="{C1FB9ADA-745F-4D5A-9117-FC9EE24AEB6A}" srcOrd="0" destOrd="0" presId="urn:microsoft.com/office/officeart/2005/8/layout/hList3"/>
    <dgm:cxn modelId="{03C3C52E-C70A-4CD4-ADAA-FE74AE2AE54B}" srcId="{EA2A3105-74C4-406B-A262-8A2D015268F5}" destId="{0DAD3A68-D56C-4455-AF97-960AB3DD6976}" srcOrd="2" destOrd="0" parTransId="{7E911B9C-6BEE-480D-9C9C-A03F3F096E63}" sibTransId="{EF09A8D8-5304-4A41-BFDB-F0D7075AF9CE}"/>
    <dgm:cxn modelId="{92808760-663A-4E71-8D6F-303B00584338}" srcId="{42D492FD-FF0B-4AA0-8F09-E3F3B6C10F65}" destId="{8D895FB2-2021-4E89-980D-AD705DE289F9}" srcOrd="1" destOrd="0" parTransId="{5D585004-593D-4C50-8800-2FBAF7A23BA2}" sibTransId="{9A3D77B8-DAC3-48F0-931C-B50BB7D12E7F}"/>
    <dgm:cxn modelId="{FCFC366D-E530-45ED-A06E-17AEB9FCED89}" srcId="{57091335-CADC-425F-AA51-378210E7456C}" destId="{1BB4D7C9-C0D2-4613-8C97-139650413B3C}" srcOrd="1" destOrd="0" parTransId="{C1B47A9F-1F31-4410-80BE-67556D399D3B}" sibTransId="{D0A4E5AB-C3EB-429F-BFCF-90917B178103}"/>
    <dgm:cxn modelId="{E04C214E-DB2C-4423-BACB-C577AD8DE3B0}" type="presOf" srcId="{4E5EDFFC-4B2D-4E82-854F-2BADE039291D}" destId="{51A14946-6236-4253-9F61-39EB33C47B6B}" srcOrd="0" destOrd="1" presId="urn:microsoft.com/office/officeart/2005/8/layout/hList3"/>
    <dgm:cxn modelId="{0A395F4F-32DA-4318-BDC1-5B58E2289E2E}" srcId="{42D492FD-FF0B-4AA0-8F09-E3F3B6C10F65}" destId="{57091335-CADC-425F-AA51-378210E7456C}" srcOrd="2" destOrd="0" parTransId="{AEDE7C55-A6A5-4B73-82CE-2E454CC95F0B}" sibTransId="{09E01F3A-BA3D-4DE5-9A96-212A04CE0F77}"/>
    <dgm:cxn modelId="{BC42797C-B4B9-4E62-98F4-0CED7BBA5E68}" srcId="{EA2A3105-74C4-406B-A262-8A2D015268F5}" destId="{64AFDD4A-D04B-4CF0-B131-6C7698E1867D}" srcOrd="0" destOrd="0" parTransId="{FF7C6976-90E2-4825-AC04-56CD2C2E8F93}" sibTransId="{657FE06C-B3C1-45F7-AA41-FFD2A7D510C0}"/>
    <dgm:cxn modelId="{5999478E-E017-4D0C-BBF9-365DBE524D3F}" srcId="{57091335-CADC-425F-AA51-378210E7456C}" destId="{4E5EDFFC-4B2D-4E82-854F-2BADE039291D}" srcOrd="0" destOrd="0" parTransId="{AC3A3DCE-31F4-4C7A-A65F-4C0003E97948}" sibTransId="{5D1A86B1-21CE-480A-BF28-35CF2CAC2964}"/>
    <dgm:cxn modelId="{29AEB58F-F223-4917-A239-8839851B9924}" type="presOf" srcId="{C9142B39-6A85-44A0-880B-6B8EE09E2209}" destId="{C1FB9ADA-745F-4D5A-9117-FC9EE24AEB6A}" srcOrd="0" destOrd="2" presId="urn:microsoft.com/office/officeart/2005/8/layout/hList3"/>
    <dgm:cxn modelId="{0F431B93-D31D-4855-98A9-0C89C491BBC8}" srcId="{42D492FD-FF0B-4AA0-8F09-E3F3B6C10F65}" destId="{EA2A3105-74C4-406B-A262-8A2D015268F5}" srcOrd="0" destOrd="0" parTransId="{4EC670B1-2E60-46A2-8ED8-FE342C1D9873}" sibTransId="{82A30BFF-7701-4194-A9DF-A4454E36629F}"/>
    <dgm:cxn modelId="{42D07594-EA26-4DB7-9120-0F20C9C97FE0}" type="presOf" srcId="{12BE76CD-6C9A-448A-83FB-A97862639B64}" destId="{0A7FAB1C-A94A-4889-BAA7-129EA4EE8A57}" srcOrd="0" destOrd="0" presId="urn:microsoft.com/office/officeart/2005/8/layout/hList3"/>
    <dgm:cxn modelId="{ADA41AA1-A723-43EB-B1EE-C7CB12DD5201}" type="presOf" srcId="{64AFDD4A-D04B-4CF0-B131-6C7698E1867D}" destId="{C1FB9ADA-745F-4D5A-9117-FC9EE24AEB6A}" srcOrd="0" destOrd="1" presId="urn:microsoft.com/office/officeart/2005/8/layout/hList3"/>
    <dgm:cxn modelId="{C3B1ECA6-F56D-4799-BC5F-9466FC6665F2}" srcId="{EA2A3105-74C4-406B-A262-8A2D015268F5}" destId="{C9142B39-6A85-44A0-880B-6B8EE09E2209}" srcOrd="1" destOrd="0" parTransId="{3E3F84CA-A181-4556-849B-DBF706D92D1E}" sibTransId="{7924623F-C3A0-4607-85BB-C87B5BEF1B47}"/>
    <dgm:cxn modelId="{931B93A9-FAE7-4AA7-9B4B-5CDB797D9C12}" type="presOf" srcId="{57091335-CADC-425F-AA51-378210E7456C}" destId="{51A14946-6236-4253-9F61-39EB33C47B6B}" srcOrd="0" destOrd="0" presId="urn:microsoft.com/office/officeart/2005/8/layout/hList3"/>
    <dgm:cxn modelId="{6E01C5AC-C9CF-4D92-A232-155998EF7555}" type="presOf" srcId="{B5D12DE3-1F40-40DF-9553-35B6C59307AA}" destId="{8D13F083-D1FA-4DDC-939C-C32A4ED10803}" srcOrd="0" destOrd="1" presId="urn:microsoft.com/office/officeart/2005/8/layout/hList3"/>
    <dgm:cxn modelId="{F7A441C3-95BA-48B7-9D70-2F90A2457CB6}" type="presOf" srcId="{1BB4D7C9-C0D2-4613-8C97-139650413B3C}" destId="{51A14946-6236-4253-9F61-39EB33C47B6B}" srcOrd="0" destOrd="2" presId="urn:microsoft.com/office/officeart/2005/8/layout/hList3"/>
    <dgm:cxn modelId="{EB321CD3-0110-4946-8AE3-419B3AA89ADD}" type="presOf" srcId="{42D492FD-FF0B-4AA0-8F09-E3F3B6C10F65}" destId="{09A58B18-2656-48C3-8D25-A7A5A23466FC}" srcOrd="0" destOrd="0" presId="urn:microsoft.com/office/officeart/2005/8/layout/hList3"/>
    <dgm:cxn modelId="{DF1001DA-BA17-4CF8-9445-9C78D7B29A57}" srcId="{8D895FB2-2021-4E89-980D-AD705DE289F9}" destId="{B5D12DE3-1F40-40DF-9553-35B6C59307AA}" srcOrd="0" destOrd="0" parTransId="{A4D4F9D0-63C1-4624-BB9F-0C1F4C852CE6}" sibTransId="{5B977B38-977E-40D7-AFD2-8AAF37A95A65}"/>
    <dgm:cxn modelId="{55024FDE-910F-4649-90A7-263A1D84BD0C}" type="presOf" srcId="{0DAD3A68-D56C-4455-AF97-960AB3DD6976}" destId="{C1FB9ADA-745F-4D5A-9117-FC9EE24AEB6A}" srcOrd="0" destOrd="3" presId="urn:microsoft.com/office/officeart/2005/8/layout/hList3"/>
    <dgm:cxn modelId="{CA6BD0E0-7469-4B53-B507-DAE41B66F2E1}" type="presOf" srcId="{8D895FB2-2021-4E89-980D-AD705DE289F9}" destId="{8D13F083-D1FA-4DDC-939C-C32A4ED10803}" srcOrd="0" destOrd="0" presId="urn:microsoft.com/office/officeart/2005/8/layout/hList3"/>
    <dgm:cxn modelId="{E9907DDA-3F23-4EDA-A4E2-55CCC21E91D2}" type="presParOf" srcId="{0A7FAB1C-A94A-4889-BAA7-129EA4EE8A57}" destId="{09A58B18-2656-48C3-8D25-A7A5A23466FC}" srcOrd="0" destOrd="0" presId="urn:microsoft.com/office/officeart/2005/8/layout/hList3"/>
    <dgm:cxn modelId="{F2D7581C-B614-4F08-A178-B7E622435942}" type="presParOf" srcId="{0A7FAB1C-A94A-4889-BAA7-129EA4EE8A57}" destId="{CA133593-972E-492F-8D04-8F840B1F8AC3}" srcOrd="1" destOrd="0" presId="urn:microsoft.com/office/officeart/2005/8/layout/hList3"/>
    <dgm:cxn modelId="{82328B36-C4B7-4AE1-9774-99CEE2B87220}" type="presParOf" srcId="{CA133593-972E-492F-8D04-8F840B1F8AC3}" destId="{C1FB9ADA-745F-4D5A-9117-FC9EE24AEB6A}" srcOrd="0" destOrd="0" presId="urn:microsoft.com/office/officeart/2005/8/layout/hList3"/>
    <dgm:cxn modelId="{B2186462-C5BF-40F8-94E6-A06FC9A825B8}" type="presParOf" srcId="{CA133593-972E-492F-8D04-8F840B1F8AC3}" destId="{8D13F083-D1FA-4DDC-939C-C32A4ED10803}" srcOrd="1" destOrd="0" presId="urn:microsoft.com/office/officeart/2005/8/layout/hList3"/>
    <dgm:cxn modelId="{20A67C8E-7AFC-41D0-B4E9-29DDD15D1ADF}" type="presParOf" srcId="{CA133593-972E-492F-8D04-8F840B1F8AC3}" destId="{51A14946-6236-4253-9F61-39EB33C47B6B}" srcOrd="2" destOrd="0" presId="urn:microsoft.com/office/officeart/2005/8/layout/hList3"/>
    <dgm:cxn modelId="{660C011D-DD13-4496-85E2-5E7740C67A46}" type="presParOf" srcId="{0A7FAB1C-A94A-4889-BAA7-129EA4EE8A57}" destId="{FA3BAA82-7F44-4192-BD06-EFE08A87B8BF}"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2BE76CD-6C9A-448A-83FB-A97862639B64}" type="doc">
      <dgm:prSet loTypeId="urn:microsoft.com/office/officeart/2005/8/layout/hList3" loCatId="list" qsTypeId="urn:microsoft.com/office/officeart/2005/8/quickstyle/simple1" qsCatId="simple" csTypeId="urn:microsoft.com/office/officeart/2005/8/colors/accent2_1" csCatId="accent2" phldr="1"/>
      <dgm:spPr/>
      <dgm:t>
        <a:bodyPr/>
        <a:lstStyle/>
        <a:p>
          <a:endParaRPr lang="es-CO"/>
        </a:p>
      </dgm:t>
    </dgm:pt>
    <dgm:pt modelId="{42D492FD-FF0B-4AA0-8F09-E3F3B6C10F65}">
      <dgm:prSet phldrT="[Texto]"/>
      <dgm:spPr/>
      <dgm:t>
        <a:bodyPr/>
        <a:lstStyle/>
        <a:p>
          <a:r>
            <a:rPr lang="es-CO" dirty="0">
              <a:latin typeface="Arial Narrow" panose="020B0606020202030204" pitchFamily="34" charset="0"/>
            </a:rPr>
            <a:t>Administración de bienes incautados y decomisados</a:t>
          </a:r>
        </a:p>
      </dgm:t>
    </dgm:pt>
    <dgm:pt modelId="{79AB5A91-0B03-4D56-B776-27F1862F4095}" type="parTrans" cxnId="{E8F2C808-B1F4-40AC-84E2-B0A5104FA5B2}">
      <dgm:prSet/>
      <dgm:spPr/>
      <dgm:t>
        <a:bodyPr/>
        <a:lstStyle/>
        <a:p>
          <a:endParaRPr lang="es-CO">
            <a:latin typeface="Arial Narrow" panose="020B0606020202030204" pitchFamily="34" charset="0"/>
          </a:endParaRPr>
        </a:p>
      </dgm:t>
    </dgm:pt>
    <dgm:pt modelId="{F4065CB6-5AB0-4448-A9AD-42D424299408}" type="sibTrans" cxnId="{E8F2C808-B1F4-40AC-84E2-B0A5104FA5B2}">
      <dgm:prSet/>
      <dgm:spPr/>
      <dgm:t>
        <a:bodyPr/>
        <a:lstStyle/>
        <a:p>
          <a:endParaRPr lang="es-CO">
            <a:latin typeface="Arial Narrow" panose="020B0606020202030204" pitchFamily="34" charset="0"/>
          </a:endParaRPr>
        </a:p>
      </dgm:t>
    </dgm:pt>
    <dgm:pt modelId="{EA2A3105-74C4-406B-A262-8A2D015268F5}">
      <dgm:prSet phldrT="[Texto]"/>
      <dgm:spPr/>
      <dgm:t>
        <a:bodyPr/>
        <a:lstStyle/>
        <a:p>
          <a:pPr algn="ctr"/>
          <a:r>
            <a:rPr lang="es-CO" b="1" dirty="0">
              <a:latin typeface="Arial Narrow" panose="020B0606020202030204" pitchFamily="34" charset="0"/>
            </a:rPr>
            <a:t>Buena Práctica</a:t>
          </a:r>
        </a:p>
      </dgm:t>
    </dgm:pt>
    <dgm:pt modelId="{4EC670B1-2E60-46A2-8ED8-FE342C1D9873}" type="parTrans" cxnId="{0F431B93-D31D-4855-98A9-0C89C491BBC8}">
      <dgm:prSet/>
      <dgm:spPr/>
      <dgm:t>
        <a:bodyPr/>
        <a:lstStyle/>
        <a:p>
          <a:endParaRPr lang="es-CO">
            <a:latin typeface="Arial Narrow" panose="020B0606020202030204" pitchFamily="34" charset="0"/>
          </a:endParaRPr>
        </a:p>
      </dgm:t>
    </dgm:pt>
    <dgm:pt modelId="{82A30BFF-7701-4194-A9DF-A4454E36629F}" type="sibTrans" cxnId="{0F431B93-D31D-4855-98A9-0C89C491BBC8}">
      <dgm:prSet/>
      <dgm:spPr/>
      <dgm:t>
        <a:bodyPr/>
        <a:lstStyle/>
        <a:p>
          <a:endParaRPr lang="es-CO">
            <a:latin typeface="Arial Narrow" panose="020B0606020202030204" pitchFamily="34" charset="0"/>
          </a:endParaRPr>
        </a:p>
      </dgm:t>
    </dgm:pt>
    <dgm:pt modelId="{8D895FB2-2021-4E89-980D-AD705DE289F9}">
      <dgm:prSet phldrT="[Texto]" custT="1"/>
      <dgm:spPr/>
      <dgm:t>
        <a:bodyPr/>
        <a:lstStyle/>
        <a:p>
          <a:pPr algn="ctr"/>
          <a:r>
            <a:rPr lang="es-CO" sz="1800" b="1" dirty="0">
              <a:latin typeface="Arial Narrow" panose="020B0606020202030204" pitchFamily="34" charset="0"/>
            </a:rPr>
            <a:t>Práctica en Colombia</a:t>
          </a:r>
        </a:p>
      </dgm:t>
    </dgm:pt>
    <dgm:pt modelId="{5D585004-593D-4C50-8800-2FBAF7A23BA2}" type="parTrans" cxnId="{92808760-663A-4E71-8D6F-303B00584338}">
      <dgm:prSet/>
      <dgm:spPr/>
      <dgm:t>
        <a:bodyPr/>
        <a:lstStyle/>
        <a:p>
          <a:endParaRPr lang="es-CO">
            <a:latin typeface="Arial Narrow" panose="020B0606020202030204" pitchFamily="34" charset="0"/>
          </a:endParaRPr>
        </a:p>
      </dgm:t>
    </dgm:pt>
    <dgm:pt modelId="{9A3D77B8-DAC3-48F0-931C-B50BB7D12E7F}" type="sibTrans" cxnId="{92808760-663A-4E71-8D6F-303B00584338}">
      <dgm:prSet/>
      <dgm:spPr/>
      <dgm:t>
        <a:bodyPr/>
        <a:lstStyle/>
        <a:p>
          <a:endParaRPr lang="es-CO">
            <a:latin typeface="Arial Narrow" panose="020B0606020202030204" pitchFamily="34" charset="0"/>
          </a:endParaRPr>
        </a:p>
      </dgm:t>
    </dgm:pt>
    <dgm:pt modelId="{57091335-CADC-425F-AA51-378210E7456C}">
      <dgm:prSet phldrT="[Texto]"/>
      <dgm:spPr/>
      <dgm:t>
        <a:bodyPr/>
        <a:lstStyle/>
        <a:p>
          <a:pPr algn="ctr"/>
          <a:r>
            <a:rPr lang="es-CO" b="1" dirty="0">
              <a:latin typeface="Arial Narrow" panose="020B0606020202030204" pitchFamily="34" charset="0"/>
            </a:rPr>
            <a:t>Dificultades para la ABI – SAE</a:t>
          </a:r>
        </a:p>
      </dgm:t>
    </dgm:pt>
    <dgm:pt modelId="{AEDE7C55-A6A5-4B73-82CE-2E454CC95F0B}" type="parTrans" cxnId="{0A395F4F-32DA-4318-BDC1-5B58E2289E2E}">
      <dgm:prSet/>
      <dgm:spPr/>
      <dgm:t>
        <a:bodyPr/>
        <a:lstStyle/>
        <a:p>
          <a:endParaRPr lang="es-CO">
            <a:latin typeface="Arial Narrow" panose="020B0606020202030204" pitchFamily="34" charset="0"/>
          </a:endParaRPr>
        </a:p>
      </dgm:t>
    </dgm:pt>
    <dgm:pt modelId="{09E01F3A-BA3D-4DE5-9A96-212A04CE0F77}" type="sibTrans" cxnId="{0A395F4F-32DA-4318-BDC1-5B58E2289E2E}">
      <dgm:prSet/>
      <dgm:spPr/>
      <dgm:t>
        <a:bodyPr/>
        <a:lstStyle/>
        <a:p>
          <a:endParaRPr lang="es-CO">
            <a:latin typeface="Arial Narrow" panose="020B0606020202030204" pitchFamily="34" charset="0"/>
          </a:endParaRPr>
        </a:p>
      </dgm:t>
    </dgm:pt>
    <dgm:pt modelId="{64AFDD4A-D04B-4CF0-B131-6C7698E1867D}">
      <dgm:prSet phldrT="[Texto]"/>
      <dgm:spPr/>
      <dgm:t>
        <a:bodyPr/>
        <a:lstStyle/>
        <a:p>
          <a:pPr algn="just"/>
          <a:r>
            <a:rPr lang="es-CO" dirty="0">
              <a:latin typeface="Arial Narrow" panose="020B0606020202030204" pitchFamily="34" charset="0"/>
            </a:rPr>
            <a:t>Creación o fortalecimiento del organismo centralizado y especializado en la ABI.</a:t>
          </a:r>
        </a:p>
      </dgm:t>
    </dgm:pt>
    <dgm:pt modelId="{FF7C6976-90E2-4825-AC04-56CD2C2E8F93}" type="parTrans" cxnId="{BC42797C-B4B9-4E62-98F4-0CED7BBA5E68}">
      <dgm:prSet/>
      <dgm:spPr/>
      <dgm:t>
        <a:bodyPr/>
        <a:lstStyle/>
        <a:p>
          <a:endParaRPr lang="es-CO">
            <a:latin typeface="Arial Narrow" panose="020B0606020202030204" pitchFamily="34" charset="0"/>
          </a:endParaRPr>
        </a:p>
      </dgm:t>
    </dgm:pt>
    <dgm:pt modelId="{657FE06C-B3C1-45F7-AA41-FFD2A7D510C0}" type="sibTrans" cxnId="{BC42797C-B4B9-4E62-98F4-0CED7BBA5E68}">
      <dgm:prSet/>
      <dgm:spPr/>
      <dgm:t>
        <a:bodyPr/>
        <a:lstStyle/>
        <a:p>
          <a:endParaRPr lang="es-CO">
            <a:latin typeface="Arial Narrow" panose="020B0606020202030204" pitchFamily="34" charset="0"/>
          </a:endParaRPr>
        </a:p>
      </dgm:t>
    </dgm:pt>
    <dgm:pt modelId="{B5D12DE3-1F40-40DF-9553-35B6C59307AA}">
      <dgm:prSet phldrT="[Texto]" custT="1"/>
      <dgm:spPr/>
      <dgm:t>
        <a:bodyPr/>
        <a:lstStyle/>
        <a:p>
          <a:pPr algn="just"/>
          <a:r>
            <a:rPr lang="es-CO" sz="1350" dirty="0">
              <a:latin typeface="Arial Narrow" panose="020B0606020202030204" pitchFamily="34" charset="0"/>
            </a:rPr>
            <a:t>Asignación de la SAE del régimen privado, como administradora del FRISCO, con personal calificado y presencia nacional.</a:t>
          </a:r>
        </a:p>
      </dgm:t>
    </dgm:pt>
    <dgm:pt modelId="{A4D4F9D0-63C1-4624-BB9F-0C1F4C852CE6}" type="parTrans" cxnId="{DF1001DA-BA17-4CF8-9445-9C78D7B29A57}">
      <dgm:prSet/>
      <dgm:spPr/>
      <dgm:t>
        <a:bodyPr/>
        <a:lstStyle/>
        <a:p>
          <a:endParaRPr lang="es-CO">
            <a:latin typeface="Arial Narrow" panose="020B0606020202030204" pitchFamily="34" charset="0"/>
          </a:endParaRPr>
        </a:p>
      </dgm:t>
    </dgm:pt>
    <dgm:pt modelId="{5B977B38-977E-40D7-AFD2-8AAF37A95A65}" type="sibTrans" cxnId="{DF1001DA-BA17-4CF8-9445-9C78D7B29A57}">
      <dgm:prSet/>
      <dgm:spPr/>
      <dgm:t>
        <a:bodyPr/>
        <a:lstStyle/>
        <a:p>
          <a:endParaRPr lang="es-CO">
            <a:latin typeface="Arial Narrow" panose="020B0606020202030204" pitchFamily="34" charset="0"/>
          </a:endParaRPr>
        </a:p>
      </dgm:t>
    </dgm:pt>
    <dgm:pt modelId="{4E5EDFFC-4B2D-4E82-854F-2BADE039291D}">
      <dgm:prSet/>
      <dgm:spPr/>
      <dgm:t>
        <a:bodyPr/>
        <a:lstStyle/>
        <a:p>
          <a:pPr algn="just"/>
          <a:r>
            <a:rPr lang="es-CO" dirty="0">
              <a:latin typeface="Arial Narrow" panose="020B0606020202030204" pitchFamily="34" charset="0"/>
            </a:rPr>
            <a:t>El incumplimiento de las obligaciones de los depositarios y destinatarios conlleva a su remoción y eventuales demandas civiles.</a:t>
          </a:r>
        </a:p>
      </dgm:t>
    </dgm:pt>
    <dgm:pt modelId="{AC3A3DCE-31F4-4C7A-A65F-4C0003E97948}" type="parTrans" cxnId="{5999478E-E017-4D0C-BBF9-365DBE524D3F}">
      <dgm:prSet/>
      <dgm:spPr/>
      <dgm:t>
        <a:bodyPr/>
        <a:lstStyle/>
        <a:p>
          <a:endParaRPr lang="es-CO">
            <a:latin typeface="Arial Narrow" panose="020B0606020202030204" pitchFamily="34" charset="0"/>
          </a:endParaRPr>
        </a:p>
      </dgm:t>
    </dgm:pt>
    <dgm:pt modelId="{5D1A86B1-21CE-480A-BF28-35CF2CAC2964}" type="sibTrans" cxnId="{5999478E-E017-4D0C-BBF9-365DBE524D3F}">
      <dgm:prSet/>
      <dgm:spPr/>
      <dgm:t>
        <a:bodyPr/>
        <a:lstStyle/>
        <a:p>
          <a:endParaRPr lang="es-CO">
            <a:latin typeface="Arial Narrow" panose="020B0606020202030204" pitchFamily="34" charset="0"/>
          </a:endParaRPr>
        </a:p>
      </dgm:t>
    </dgm:pt>
    <dgm:pt modelId="{F72A6BAD-5AB6-4F90-B6F1-E82AEF1120BA}">
      <dgm:prSet/>
      <dgm:spPr/>
      <dgm:t>
        <a:bodyPr/>
        <a:lstStyle/>
        <a:p>
          <a:pPr algn="just"/>
          <a:r>
            <a:rPr lang="es-CO" dirty="0">
              <a:latin typeface="Arial Narrow" panose="020B0606020202030204" pitchFamily="34" charset="0"/>
            </a:rPr>
            <a:t>Contratación de terceros especializados (El nombramiento depositarios debe ser excepción a la regla general).</a:t>
          </a:r>
        </a:p>
      </dgm:t>
    </dgm:pt>
    <dgm:pt modelId="{D1ECB65D-C915-4B1F-B144-F112A7BC2083}" type="parTrans" cxnId="{4F00CED2-F37C-4317-9853-4AC4981CB1F6}">
      <dgm:prSet/>
      <dgm:spPr/>
      <dgm:t>
        <a:bodyPr/>
        <a:lstStyle/>
        <a:p>
          <a:endParaRPr lang="es-CO">
            <a:latin typeface="Arial Narrow" panose="020B0606020202030204" pitchFamily="34" charset="0"/>
          </a:endParaRPr>
        </a:p>
      </dgm:t>
    </dgm:pt>
    <dgm:pt modelId="{9BDF46FF-E7ED-442B-9215-183320936F08}" type="sibTrans" cxnId="{4F00CED2-F37C-4317-9853-4AC4981CB1F6}">
      <dgm:prSet/>
      <dgm:spPr/>
      <dgm:t>
        <a:bodyPr/>
        <a:lstStyle/>
        <a:p>
          <a:endParaRPr lang="es-CO">
            <a:latin typeface="Arial Narrow" panose="020B0606020202030204" pitchFamily="34" charset="0"/>
          </a:endParaRPr>
        </a:p>
      </dgm:t>
    </dgm:pt>
    <dgm:pt modelId="{76BD0AA2-AD31-4992-8C1D-A05C4AA8103B}">
      <dgm:prSet/>
      <dgm:spPr/>
      <dgm:t>
        <a:bodyPr/>
        <a:lstStyle/>
        <a:p>
          <a:pPr algn="just"/>
          <a:r>
            <a:rPr lang="es-CO" dirty="0">
              <a:latin typeface="Arial Narrow" panose="020B0606020202030204" pitchFamily="34" charset="0"/>
            </a:rPr>
            <a:t>Creación de sistemas tecnológicos de registro de bienes incautados y decomisados.</a:t>
          </a:r>
        </a:p>
      </dgm:t>
    </dgm:pt>
    <dgm:pt modelId="{4566BCF6-DE7F-4A38-BF4A-E664DD4B143E}" type="parTrans" cxnId="{A1732338-CAA1-46D9-B07F-9703A9555E20}">
      <dgm:prSet/>
      <dgm:spPr/>
      <dgm:t>
        <a:bodyPr/>
        <a:lstStyle/>
        <a:p>
          <a:endParaRPr lang="es-CO">
            <a:latin typeface="Arial Narrow" panose="020B0606020202030204" pitchFamily="34" charset="0"/>
          </a:endParaRPr>
        </a:p>
      </dgm:t>
    </dgm:pt>
    <dgm:pt modelId="{BB8E391C-3611-4CC5-A41D-63BA89F25EEC}" type="sibTrans" cxnId="{A1732338-CAA1-46D9-B07F-9703A9555E20}">
      <dgm:prSet/>
      <dgm:spPr/>
      <dgm:t>
        <a:bodyPr/>
        <a:lstStyle/>
        <a:p>
          <a:endParaRPr lang="es-CO">
            <a:latin typeface="Arial Narrow" panose="020B0606020202030204" pitchFamily="34" charset="0"/>
          </a:endParaRPr>
        </a:p>
      </dgm:t>
    </dgm:pt>
    <dgm:pt modelId="{783CA0A6-9CCC-4E63-BB52-9A36D37959A7}">
      <dgm:prSet/>
      <dgm:spPr/>
      <dgm:t>
        <a:bodyPr/>
        <a:lstStyle/>
        <a:p>
          <a:pPr algn="just"/>
          <a:r>
            <a:rPr lang="es-CO" dirty="0">
              <a:latin typeface="Arial Narrow" panose="020B0606020202030204" pitchFamily="34" charset="0"/>
            </a:rPr>
            <a:t> Cuenta centralizada de dineros incautados y decomisados.</a:t>
          </a:r>
        </a:p>
      </dgm:t>
    </dgm:pt>
    <dgm:pt modelId="{2C99CBA0-ED85-483B-890A-1545DFCB926D}" type="parTrans" cxnId="{338DAADC-AA09-4446-9536-BD1100F2D671}">
      <dgm:prSet/>
      <dgm:spPr/>
      <dgm:t>
        <a:bodyPr/>
        <a:lstStyle/>
        <a:p>
          <a:endParaRPr lang="es-CO">
            <a:latin typeface="Arial Narrow" panose="020B0606020202030204" pitchFamily="34" charset="0"/>
          </a:endParaRPr>
        </a:p>
      </dgm:t>
    </dgm:pt>
    <dgm:pt modelId="{2973E673-CB08-4494-BC7E-B5CA3D152B3F}" type="sibTrans" cxnId="{338DAADC-AA09-4446-9536-BD1100F2D671}">
      <dgm:prSet/>
      <dgm:spPr/>
      <dgm:t>
        <a:bodyPr/>
        <a:lstStyle/>
        <a:p>
          <a:endParaRPr lang="es-CO">
            <a:latin typeface="Arial Narrow" panose="020B0606020202030204" pitchFamily="34" charset="0"/>
          </a:endParaRPr>
        </a:p>
      </dgm:t>
    </dgm:pt>
    <dgm:pt modelId="{98D0FF33-804D-46F6-A1D6-942B77890D8D}">
      <dgm:prSet/>
      <dgm:spPr/>
      <dgm:t>
        <a:bodyPr/>
        <a:lstStyle/>
        <a:p>
          <a:pPr algn="just"/>
          <a:r>
            <a:rPr lang="es-CO" dirty="0">
              <a:latin typeface="Arial Narrow" panose="020B0606020202030204" pitchFamily="34" charset="0"/>
            </a:rPr>
            <a:t> Recursos apropiados para el mantenimiento de los bienes incautados.</a:t>
          </a:r>
        </a:p>
      </dgm:t>
    </dgm:pt>
    <dgm:pt modelId="{B3D27FDC-CE46-464E-9508-3D008265D3BD}" type="parTrans" cxnId="{CF09CB42-864F-41B8-A7FD-B978F37C6A5B}">
      <dgm:prSet/>
      <dgm:spPr/>
      <dgm:t>
        <a:bodyPr/>
        <a:lstStyle/>
        <a:p>
          <a:endParaRPr lang="es-CO">
            <a:latin typeface="Arial Narrow" panose="020B0606020202030204" pitchFamily="34" charset="0"/>
          </a:endParaRPr>
        </a:p>
      </dgm:t>
    </dgm:pt>
    <dgm:pt modelId="{AB763A36-8593-41A5-BB35-2EE73C569ECA}" type="sibTrans" cxnId="{CF09CB42-864F-41B8-A7FD-B978F37C6A5B}">
      <dgm:prSet/>
      <dgm:spPr/>
      <dgm:t>
        <a:bodyPr/>
        <a:lstStyle/>
        <a:p>
          <a:endParaRPr lang="es-CO">
            <a:latin typeface="Arial Narrow" panose="020B0606020202030204" pitchFamily="34" charset="0"/>
          </a:endParaRPr>
        </a:p>
      </dgm:t>
    </dgm:pt>
    <dgm:pt modelId="{488DDF4B-10FE-418F-80B4-0FB53BA881BB}">
      <dgm:prSet/>
      <dgm:spPr/>
      <dgm:t>
        <a:bodyPr/>
        <a:lstStyle/>
        <a:p>
          <a:pPr algn="just"/>
          <a:r>
            <a:rPr lang="es-CO" dirty="0">
              <a:latin typeface="Arial Narrow" panose="020B0606020202030204" pitchFamily="34" charset="0"/>
            </a:rPr>
            <a:t> Existencia de controles.</a:t>
          </a:r>
        </a:p>
      </dgm:t>
    </dgm:pt>
    <dgm:pt modelId="{38429617-2315-438E-87DA-E73E070D2335}" type="parTrans" cxnId="{FC107B4E-BB1D-4FC7-B9C1-D39F0A4C413B}">
      <dgm:prSet/>
      <dgm:spPr/>
      <dgm:t>
        <a:bodyPr/>
        <a:lstStyle/>
        <a:p>
          <a:endParaRPr lang="es-CO">
            <a:latin typeface="Arial Narrow" panose="020B0606020202030204" pitchFamily="34" charset="0"/>
          </a:endParaRPr>
        </a:p>
      </dgm:t>
    </dgm:pt>
    <dgm:pt modelId="{8A2E8504-4F0C-44C2-9811-4C49A59B470B}" type="sibTrans" cxnId="{FC107B4E-BB1D-4FC7-B9C1-D39F0A4C413B}">
      <dgm:prSet/>
      <dgm:spPr/>
      <dgm:t>
        <a:bodyPr/>
        <a:lstStyle/>
        <a:p>
          <a:endParaRPr lang="es-CO">
            <a:latin typeface="Arial Narrow" panose="020B0606020202030204" pitchFamily="34" charset="0"/>
          </a:endParaRPr>
        </a:p>
      </dgm:t>
    </dgm:pt>
    <dgm:pt modelId="{B73A7F28-9849-4CA7-9FF3-A378DAD8B2DE}">
      <dgm:prSet custT="1"/>
      <dgm:spPr/>
      <dgm:t>
        <a:bodyPr/>
        <a:lstStyle/>
        <a:p>
          <a:pPr algn="just"/>
          <a:r>
            <a:rPr lang="es-CO" sz="1350" dirty="0">
              <a:latin typeface="Arial Narrow" panose="020B0606020202030204" pitchFamily="34" charset="0"/>
            </a:rPr>
            <a:t>Fortalecimiento de mecanismos ABI: Enajenación Temprana y Venta masiva.</a:t>
          </a:r>
        </a:p>
      </dgm:t>
    </dgm:pt>
    <dgm:pt modelId="{D05B5BEA-D591-4923-8AB9-2B32F3128E92}" type="parTrans" cxnId="{E826E6E1-EF2B-4F57-B075-17F46A2FA416}">
      <dgm:prSet/>
      <dgm:spPr/>
      <dgm:t>
        <a:bodyPr/>
        <a:lstStyle/>
        <a:p>
          <a:endParaRPr lang="es-CO">
            <a:latin typeface="Arial Narrow" panose="020B0606020202030204" pitchFamily="34" charset="0"/>
          </a:endParaRPr>
        </a:p>
      </dgm:t>
    </dgm:pt>
    <dgm:pt modelId="{44F4455E-3FDE-479E-9B71-1DD96CBA2E37}" type="sibTrans" cxnId="{E826E6E1-EF2B-4F57-B075-17F46A2FA416}">
      <dgm:prSet/>
      <dgm:spPr/>
      <dgm:t>
        <a:bodyPr/>
        <a:lstStyle/>
        <a:p>
          <a:endParaRPr lang="es-CO">
            <a:latin typeface="Arial Narrow" panose="020B0606020202030204" pitchFamily="34" charset="0"/>
          </a:endParaRPr>
        </a:p>
      </dgm:t>
    </dgm:pt>
    <dgm:pt modelId="{3CF42EFA-DEBB-45C1-AE90-63A41B062713}">
      <dgm:prSet custT="1"/>
      <dgm:spPr/>
      <dgm:t>
        <a:bodyPr/>
        <a:lstStyle/>
        <a:p>
          <a:pPr algn="just"/>
          <a:r>
            <a:rPr lang="es-CO" sz="1350" dirty="0">
              <a:latin typeface="Arial Narrow" panose="020B0606020202030204" pitchFamily="34" charset="0"/>
            </a:rPr>
            <a:t>Selección y designación automática de depositarios; asignación de bienes en destinación provisional y Contratación de CISA como promotor especializado para la venta.</a:t>
          </a:r>
        </a:p>
      </dgm:t>
    </dgm:pt>
    <dgm:pt modelId="{B0134695-A447-47E1-AE8B-D16A6FBD544C}" type="parTrans" cxnId="{9C8302A7-667C-4421-9156-2656E56FEAA8}">
      <dgm:prSet/>
      <dgm:spPr/>
      <dgm:t>
        <a:bodyPr/>
        <a:lstStyle/>
        <a:p>
          <a:endParaRPr lang="es-CO">
            <a:latin typeface="Arial Narrow" panose="020B0606020202030204" pitchFamily="34" charset="0"/>
          </a:endParaRPr>
        </a:p>
      </dgm:t>
    </dgm:pt>
    <dgm:pt modelId="{448823B6-74A4-4318-86AC-F23515F46DA0}" type="sibTrans" cxnId="{9C8302A7-667C-4421-9156-2656E56FEAA8}">
      <dgm:prSet/>
      <dgm:spPr/>
      <dgm:t>
        <a:bodyPr/>
        <a:lstStyle/>
        <a:p>
          <a:endParaRPr lang="es-CO">
            <a:latin typeface="Arial Narrow" panose="020B0606020202030204" pitchFamily="34" charset="0"/>
          </a:endParaRPr>
        </a:p>
      </dgm:t>
    </dgm:pt>
    <dgm:pt modelId="{F7431C57-BDFC-4ED7-8AE4-EB0475E0D4F8}">
      <dgm:prSet custT="1"/>
      <dgm:spPr/>
      <dgm:t>
        <a:bodyPr/>
        <a:lstStyle/>
        <a:p>
          <a:pPr algn="just"/>
          <a:r>
            <a:rPr lang="es-CO" sz="1350" dirty="0">
              <a:latin typeface="Arial Narrow" panose="020B0606020202030204" pitchFamily="34" charset="0"/>
            </a:rPr>
            <a:t> Desarrollo del sistema Matrix 2.0 con módulos para la recepción, registro y devoluciones de todas las tipologías; de diagnóstico, alistamiento, saneamiento y asignación de depositarios provisionales y de administración directa para los inmuebles, encontrándose en desarrollo para las demás tipologías.</a:t>
          </a:r>
        </a:p>
      </dgm:t>
    </dgm:pt>
    <dgm:pt modelId="{79B37460-44B5-4868-9D42-F9CE14BCD561}" type="parTrans" cxnId="{32690DCF-5EEA-4509-B4C8-919F187F6865}">
      <dgm:prSet/>
      <dgm:spPr/>
      <dgm:t>
        <a:bodyPr/>
        <a:lstStyle/>
        <a:p>
          <a:endParaRPr lang="es-CO">
            <a:latin typeface="Arial Narrow" panose="020B0606020202030204" pitchFamily="34" charset="0"/>
          </a:endParaRPr>
        </a:p>
      </dgm:t>
    </dgm:pt>
    <dgm:pt modelId="{94F7D3AD-31DD-4474-A4CB-0380D0235CBF}" type="sibTrans" cxnId="{32690DCF-5EEA-4509-B4C8-919F187F6865}">
      <dgm:prSet/>
      <dgm:spPr/>
      <dgm:t>
        <a:bodyPr/>
        <a:lstStyle/>
        <a:p>
          <a:endParaRPr lang="es-CO">
            <a:latin typeface="Arial Narrow" panose="020B0606020202030204" pitchFamily="34" charset="0"/>
          </a:endParaRPr>
        </a:p>
      </dgm:t>
    </dgm:pt>
    <dgm:pt modelId="{B8CDBF33-9EFA-4181-874D-2DEA7741711A}">
      <dgm:prSet custT="1"/>
      <dgm:spPr/>
      <dgm:t>
        <a:bodyPr/>
        <a:lstStyle/>
        <a:p>
          <a:pPr algn="just"/>
          <a:r>
            <a:rPr lang="es-CO" sz="1350" dirty="0">
              <a:latin typeface="Arial Narrow" panose="020B0606020202030204" pitchFamily="34" charset="0"/>
            </a:rPr>
            <a:t> Los gastos de mantenimiento de los bienes del FRISCO y de funcionamiento de la SAE provendrán de la productividad de los bienes administrados y su enajenación.</a:t>
          </a:r>
        </a:p>
      </dgm:t>
    </dgm:pt>
    <dgm:pt modelId="{86675933-6F61-44FE-A38A-703C6889AC81}" type="parTrans" cxnId="{9324F1FF-D7A6-405E-921B-3397E0D7C24D}">
      <dgm:prSet/>
      <dgm:spPr/>
      <dgm:t>
        <a:bodyPr/>
        <a:lstStyle/>
        <a:p>
          <a:endParaRPr lang="es-CO">
            <a:latin typeface="Arial Narrow" panose="020B0606020202030204" pitchFamily="34" charset="0"/>
          </a:endParaRPr>
        </a:p>
      </dgm:t>
    </dgm:pt>
    <dgm:pt modelId="{A8DBCAE6-890A-4AEA-B6EE-4796248D8BA6}" type="sibTrans" cxnId="{9324F1FF-D7A6-405E-921B-3397E0D7C24D}">
      <dgm:prSet/>
      <dgm:spPr/>
      <dgm:t>
        <a:bodyPr/>
        <a:lstStyle/>
        <a:p>
          <a:endParaRPr lang="es-CO">
            <a:latin typeface="Arial Narrow" panose="020B0606020202030204" pitchFamily="34" charset="0"/>
          </a:endParaRPr>
        </a:p>
      </dgm:t>
    </dgm:pt>
    <dgm:pt modelId="{780E5396-EC32-4AE4-ACA8-D83763AA0133}">
      <dgm:prSet custT="1"/>
      <dgm:spPr/>
      <dgm:t>
        <a:bodyPr/>
        <a:lstStyle/>
        <a:p>
          <a:pPr algn="just"/>
          <a:r>
            <a:rPr lang="es-CO" sz="1350" dirty="0">
              <a:latin typeface="Arial Narrow" panose="020B0606020202030204" pitchFamily="34" charset="0"/>
            </a:rPr>
            <a:t>La SAE está sujeta a evaluaciones de control interno y auditorías por parte de la Contraloría General de la República.</a:t>
          </a:r>
        </a:p>
      </dgm:t>
    </dgm:pt>
    <dgm:pt modelId="{73D89464-D470-497A-BBC3-EC76F58D6282}" type="parTrans" cxnId="{4B274C6D-2B29-4D9E-B5C3-679B26E91AB1}">
      <dgm:prSet/>
      <dgm:spPr/>
      <dgm:t>
        <a:bodyPr/>
        <a:lstStyle/>
        <a:p>
          <a:endParaRPr lang="es-CO">
            <a:latin typeface="Arial Narrow" panose="020B0606020202030204" pitchFamily="34" charset="0"/>
          </a:endParaRPr>
        </a:p>
      </dgm:t>
    </dgm:pt>
    <dgm:pt modelId="{951503F1-4762-4941-BD89-1EC19A8C848E}" type="sibTrans" cxnId="{4B274C6D-2B29-4D9E-B5C3-679B26E91AB1}">
      <dgm:prSet/>
      <dgm:spPr/>
      <dgm:t>
        <a:bodyPr/>
        <a:lstStyle/>
        <a:p>
          <a:endParaRPr lang="es-CO">
            <a:latin typeface="Arial Narrow" panose="020B0606020202030204" pitchFamily="34" charset="0"/>
          </a:endParaRPr>
        </a:p>
      </dgm:t>
    </dgm:pt>
    <dgm:pt modelId="{A8395B16-FD71-4965-9AA9-054E3D52F86C}">
      <dgm:prSet/>
      <dgm:spPr/>
      <dgm:t>
        <a:bodyPr/>
        <a:lstStyle/>
        <a:p>
          <a:pPr algn="just"/>
          <a:r>
            <a:rPr lang="es-CO" dirty="0">
              <a:latin typeface="Arial Narrow" panose="020B0606020202030204" pitchFamily="34" charset="0"/>
            </a:rPr>
            <a:t>La ausencia de un aplicativo tecnológico unificado con información actualizada de los bienes en procesos de ED, diligenciados por cada uno de los actores según su perfil y competencia.</a:t>
          </a:r>
        </a:p>
      </dgm:t>
    </dgm:pt>
    <dgm:pt modelId="{043C6F0D-887B-46BF-927A-6FAD24E7C099}" type="parTrans" cxnId="{B90C4E86-3650-40C2-963E-217D702248F2}">
      <dgm:prSet/>
      <dgm:spPr/>
      <dgm:t>
        <a:bodyPr/>
        <a:lstStyle/>
        <a:p>
          <a:endParaRPr lang="es-CO"/>
        </a:p>
      </dgm:t>
    </dgm:pt>
    <dgm:pt modelId="{6CB1EC07-6930-40F0-85CC-A5254EC2E8FB}" type="sibTrans" cxnId="{B90C4E86-3650-40C2-963E-217D702248F2}">
      <dgm:prSet/>
      <dgm:spPr/>
      <dgm:t>
        <a:bodyPr/>
        <a:lstStyle/>
        <a:p>
          <a:endParaRPr lang="es-CO"/>
        </a:p>
      </dgm:t>
    </dgm:pt>
    <dgm:pt modelId="{0A7FAB1C-A94A-4889-BAA7-129EA4EE8A57}" type="pres">
      <dgm:prSet presAssocID="{12BE76CD-6C9A-448A-83FB-A97862639B64}" presName="composite" presStyleCnt="0">
        <dgm:presLayoutVars>
          <dgm:chMax val="1"/>
          <dgm:dir/>
          <dgm:resizeHandles val="exact"/>
        </dgm:presLayoutVars>
      </dgm:prSet>
      <dgm:spPr/>
    </dgm:pt>
    <dgm:pt modelId="{09A58B18-2656-48C3-8D25-A7A5A23466FC}" type="pres">
      <dgm:prSet presAssocID="{42D492FD-FF0B-4AA0-8F09-E3F3B6C10F65}" presName="roof" presStyleLbl="dkBgShp" presStyleIdx="0" presStyleCnt="2"/>
      <dgm:spPr/>
    </dgm:pt>
    <dgm:pt modelId="{CA133593-972E-492F-8D04-8F840B1F8AC3}" type="pres">
      <dgm:prSet presAssocID="{42D492FD-FF0B-4AA0-8F09-E3F3B6C10F65}" presName="pillars" presStyleCnt="0"/>
      <dgm:spPr/>
    </dgm:pt>
    <dgm:pt modelId="{C1FB9ADA-745F-4D5A-9117-FC9EE24AEB6A}" type="pres">
      <dgm:prSet presAssocID="{42D492FD-FF0B-4AA0-8F09-E3F3B6C10F65}" presName="pillar1" presStyleLbl="node1" presStyleIdx="0" presStyleCnt="3" custScaleX="78578">
        <dgm:presLayoutVars>
          <dgm:bulletEnabled val="1"/>
        </dgm:presLayoutVars>
      </dgm:prSet>
      <dgm:spPr/>
    </dgm:pt>
    <dgm:pt modelId="{8D13F083-D1FA-4DDC-939C-C32A4ED10803}" type="pres">
      <dgm:prSet presAssocID="{8D895FB2-2021-4E89-980D-AD705DE289F9}" presName="pillarX" presStyleLbl="node1" presStyleIdx="1" presStyleCnt="3" custScaleX="117945">
        <dgm:presLayoutVars>
          <dgm:bulletEnabled val="1"/>
        </dgm:presLayoutVars>
      </dgm:prSet>
      <dgm:spPr/>
    </dgm:pt>
    <dgm:pt modelId="{51A14946-6236-4253-9F61-39EB33C47B6B}" type="pres">
      <dgm:prSet presAssocID="{57091335-CADC-425F-AA51-378210E7456C}" presName="pillarX" presStyleLbl="node1" presStyleIdx="2" presStyleCnt="3" custScaleX="58806">
        <dgm:presLayoutVars>
          <dgm:bulletEnabled val="1"/>
        </dgm:presLayoutVars>
      </dgm:prSet>
      <dgm:spPr/>
    </dgm:pt>
    <dgm:pt modelId="{FA3BAA82-7F44-4192-BD06-EFE08A87B8BF}" type="pres">
      <dgm:prSet presAssocID="{42D492FD-FF0B-4AA0-8F09-E3F3B6C10F65}" presName="base" presStyleLbl="dkBgShp" presStyleIdx="1" presStyleCnt="2"/>
      <dgm:spPr/>
    </dgm:pt>
  </dgm:ptLst>
  <dgm:cxnLst>
    <dgm:cxn modelId="{E8F2C808-B1F4-40AC-84E2-B0A5104FA5B2}" srcId="{12BE76CD-6C9A-448A-83FB-A97862639B64}" destId="{42D492FD-FF0B-4AA0-8F09-E3F3B6C10F65}" srcOrd="0" destOrd="0" parTransId="{79AB5A91-0B03-4D56-B776-27F1862F4095}" sibTransId="{F4065CB6-5AB0-4448-A9AD-42D424299408}"/>
    <dgm:cxn modelId="{9A712D13-5E71-4A4B-9A9E-262F1447C5C8}" type="presOf" srcId="{EA2A3105-74C4-406B-A262-8A2D015268F5}" destId="{C1FB9ADA-745F-4D5A-9117-FC9EE24AEB6A}" srcOrd="0" destOrd="0" presId="urn:microsoft.com/office/officeart/2005/8/layout/hList3"/>
    <dgm:cxn modelId="{4B609816-6AE7-40DA-94BB-A78FF8495DC0}" type="presOf" srcId="{F72A6BAD-5AB6-4F90-B6F1-E82AEF1120BA}" destId="{C1FB9ADA-745F-4D5A-9117-FC9EE24AEB6A}" srcOrd="0" destOrd="2" presId="urn:microsoft.com/office/officeart/2005/8/layout/hList3"/>
    <dgm:cxn modelId="{53E91836-70FD-4C1B-95FB-6CDCDE48A365}" type="presOf" srcId="{783CA0A6-9CCC-4E63-BB52-9A36D37959A7}" destId="{C1FB9ADA-745F-4D5A-9117-FC9EE24AEB6A}" srcOrd="0" destOrd="4" presId="urn:microsoft.com/office/officeart/2005/8/layout/hList3"/>
    <dgm:cxn modelId="{10862B37-371C-4986-8BF2-052E6E47D7C7}" type="presOf" srcId="{98D0FF33-804D-46F6-A1D6-942B77890D8D}" destId="{C1FB9ADA-745F-4D5A-9117-FC9EE24AEB6A}" srcOrd="0" destOrd="5" presId="urn:microsoft.com/office/officeart/2005/8/layout/hList3"/>
    <dgm:cxn modelId="{A1732338-CAA1-46D9-B07F-9703A9555E20}" srcId="{EA2A3105-74C4-406B-A262-8A2D015268F5}" destId="{76BD0AA2-AD31-4992-8C1D-A05C4AA8103B}" srcOrd="2" destOrd="0" parTransId="{4566BCF6-DE7F-4A38-BF4A-E664DD4B143E}" sibTransId="{BB8E391C-3611-4CC5-A41D-63BA89F25EEC}"/>
    <dgm:cxn modelId="{92808760-663A-4E71-8D6F-303B00584338}" srcId="{42D492FD-FF0B-4AA0-8F09-E3F3B6C10F65}" destId="{8D895FB2-2021-4E89-980D-AD705DE289F9}" srcOrd="1" destOrd="0" parTransId="{5D585004-593D-4C50-8800-2FBAF7A23BA2}" sibTransId="{9A3D77B8-DAC3-48F0-931C-B50BB7D12E7F}"/>
    <dgm:cxn modelId="{CF09CB42-864F-41B8-A7FD-B978F37C6A5B}" srcId="{EA2A3105-74C4-406B-A262-8A2D015268F5}" destId="{98D0FF33-804D-46F6-A1D6-942B77890D8D}" srcOrd="4" destOrd="0" parTransId="{B3D27FDC-CE46-464E-9508-3D008265D3BD}" sibTransId="{AB763A36-8593-41A5-BB35-2EE73C569ECA}"/>
    <dgm:cxn modelId="{4B274C6D-2B29-4D9E-B5C3-679B26E91AB1}" srcId="{8D895FB2-2021-4E89-980D-AD705DE289F9}" destId="{780E5396-EC32-4AE4-ACA8-D83763AA0133}" srcOrd="5" destOrd="0" parTransId="{73D89464-D470-497A-BBC3-EC76F58D6282}" sibTransId="{951503F1-4762-4941-BD89-1EC19A8C848E}"/>
    <dgm:cxn modelId="{E04C214E-DB2C-4423-BACB-C577AD8DE3B0}" type="presOf" srcId="{4E5EDFFC-4B2D-4E82-854F-2BADE039291D}" destId="{51A14946-6236-4253-9F61-39EB33C47B6B}" srcOrd="0" destOrd="1" presId="urn:microsoft.com/office/officeart/2005/8/layout/hList3"/>
    <dgm:cxn modelId="{FC107B4E-BB1D-4FC7-B9C1-D39F0A4C413B}" srcId="{EA2A3105-74C4-406B-A262-8A2D015268F5}" destId="{488DDF4B-10FE-418F-80B4-0FB53BA881BB}" srcOrd="5" destOrd="0" parTransId="{38429617-2315-438E-87DA-E73E070D2335}" sibTransId="{8A2E8504-4F0C-44C2-9811-4C49A59B470B}"/>
    <dgm:cxn modelId="{0A395F4F-32DA-4318-BDC1-5B58E2289E2E}" srcId="{42D492FD-FF0B-4AA0-8F09-E3F3B6C10F65}" destId="{57091335-CADC-425F-AA51-378210E7456C}" srcOrd="2" destOrd="0" parTransId="{AEDE7C55-A6A5-4B73-82CE-2E454CC95F0B}" sibTransId="{09E01F3A-BA3D-4DE5-9A96-212A04CE0F77}"/>
    <dgm:cxn modelId="{D685BD51-D6E0-46B9-AF37-EA2DFA430E85}" type="presOf" srcId="{780E5396-EC32-4AE4-ACA8-D83763AA0133}" destId="{8D13F083-D1FA-4DDC-939C-C32A4ED10803}" srcOrd="0" destOrd="6" presId="urn:microsoft.com/office/officeart/2005/8/layout/hList3"/>
    <dgm:cxn modelId="{E0445E54-E516-4FEF-9F2B-FC9377F9B43B}" type="presOf" srcId="{488DDF4B-10FE-418F-80B4-0FB53BA881BB}" destId="{C1FB9ADA-745F-4D5A-9117-FC9EE24AEB6A}" srcOrd="0" destOrd="6" presId="urn:microsoft.com/office/officeart/2005/8/layout/hList3"/>
    <dgm:cxn modelId="{69C3C074-FB93-4BBD-B409-D9C1E94CBCFA}" type="presOf" srcId="{B73A7F28-9849-4CA7-9FF3-A378DAD8B2DE}" destId="{8D13F083-D1FA-4DDC-939C-C32A4ED10803}" srcOrd="0" destOrd="2" presId="urn:microsoft.com/office/officeart/2005/8/layout/hList3"/>
    <dgm:cxn modelId="{BC42797C-B4B9-4E62-98F4-0CED7BBA5E68}" srcId="{EA2A3105-74C4-406B-A262-8A2D015268F5}" destId="{64AFDD4A-D04B-4CF0-B131-6C7698E1867D}" srcOrd="0" destOrd="0" parTransId="{FF7C6976-90E2-4825-AC04-56CD2C2E8F93}" sibTransId="{657FE06C-B3C1-45F7-AA41-FFD2A7D510C0}"/>
    <dgm:cxn modelId="{B90C4E86-3650-40C2-963E-217D702248F2}" srcId="{57091335-CADC-425F-AA51-378210E7456C}" destId="{A8395B16-FD71-4965-9AA9-054E3D52F86C}" srcOrd="1" destOrd="0" parTransId="{043C6F0D-887B-46BF-927A-6FAD24E7C099}" sibTransId="{6CB1EC07-6930-40F0-85CC-A5254EC2E8FB}"/>
    <dgm:cxn modelId="{5999478E-E017-4D0C-BBF9-365DBE524D3F}" srcId="{57091335-CADC-425F-AA51-378210E7456C}" destId="{4E5EDFFC-4B2D-4E82-854F-2BADE039291D}" srcOrd="0" destOrd="0" parTransId="{AC3A3DCE-31F4-4C7A-A65F-4C0003E97948}" sibTransId="{5D1A86B1-21CE-480A-BF28-35CF2CAC2964}"/>
    <dgm:cxn modelId="{01DA9D90-CC1D-4207-8278-C83AEA034F5C}" type="presOf" srcId="{F7431C57-BDFC-4ED7-8AE4-EB0475E0D4F8}" destId="{8D13F083-D1FA-4DDC-939C-C32A4ED10803}" srcOrd="0" destOrd="4" presId="urn:microsoft.com/office/officeart/2005/8/layout/hList3"/>
    <dgm:cxn modelId="{0F431B93-D31D-4855-98A9-0C89C491BBC8}" srcId="{42D492FD-FF0B-4AA0-8F09-E3F3B6C10F65}" destId="{EA2A3105-74C4-406B-A262-8A2D015268F5}" srcOrd="0" destOrd="0" parTransId="{4EC670B1-2E60-46A2-8ED8-FE342C1D9873}" sibTransId="{82A30BFF-7701-4194-A9DF-A4454E36629F}"/>
    <dgm:cxn modelId="{42D07594-EA26-4DB7-9120-0F20C9C97FE0}" type="presOf" srcId="{12BE76CD-6C9A-448A-83FB-A97862639B64}" destId="{0A7FAB1C-A94A-4889-BAA7-129EA4EE8A57}" srcOrd="0" destOrd="0" presId="urn:microsoft.com/office/officeart/2005/8/layout/hList3"/>
    <dgm:cxn modelId="{58D1E699-BECA-4BBE-A51F-CA7B38F1836B}" type="presOf" srcId="{B8CDBF33-9EFA-4181-874D-2DEA7741711A}" destId="{8D13F083-D1FA-4DDC-939C-C32A4ED10803}" srcOrd="0" destOrd="5" presId="urn:microsoft.com/office/officeart/2005/8/layout/hList3"/>
    <dgm:cxn modelId="{ADA41AA1-A723-43EB-B1EE-C7CB12DD5201}" type="presOf" srcId="{64AFDD4A-D04B-4CF0-B131-6C7698E1867D}" destId="{C1FB9ADA-745F-4D5A-9117-FC9EE24AEB6A}" srcOrd="0" destOrd="1" presId="urn:microsoft.com/office/officeart/2005/8/layout/hList3"/>
    <dgm:cxn modelId="{9C8302A7-667C-4421-9156-2656E56FEAA8}" srcId="{8D895FB2-2021-4E89-980D-AD705DE289F9}" destId="{3CF42EFA-DEBB-45C1-AE90-63A41B062713}" srcOrd="2" destOrd="0" parTransId="{B0134695-A447-47E1-AE8B-D16A6FBD544C}" sibTransId="{448823B6-74A4-4318-86AC-F23515F46DA0}"/>
    <dgm:cxn modelId="{931B93A9-FAE7-4AA7-9B4B-5CDB797D9C12}" type="presOf" srcId="{57091335-CADC-425F-AA51-378210E7456C}" destId="{51A14946-6236-4253-9F61-39EB33C47B6B}" srcOrd="0" destOrd="0" presId="urn:microsoft.com/office/officeart/2005/8/layout/hList3"/>
    <dgm:cxn modelId="{6E01C5AC-C9CF-4D92-A232-155998EF7555}" type="presOf" srcId="{B5D12DE3-1F40-40DF-9553-35B6C59307AA}" destId="{8D13F083-D1FA-4DDC-939C-C32A4ED10803}" srcOrd="0" destOrd="1" presId="urn:microsoft.com/office/officeart/2005/8/layout/hList3"/>
    <dgm:cxn modelId="{E153B3C1-24B7-4671-8F69-C77160869323}" type="presOf" srcId="{76BD0AA2-AD31-4992-8C1D-A05C4AA8103B}" destId="{C1FB9ADA-745F-4D5A-9117-FC9EE24AEB6A}" srcOrd="0" destOrd="3" presId="urn:microsoft.com/office/officeart/2005/8/layout/hList3"/>
    <dgm:cxn modelId="{32690DCF-5EEA-4509-B4C8-919F187F6865}" srcId="{8D895FB2-2021-4E89-980D-AD705DE289F9}" destId="{F7431C57-BDFC-4ED7-8AE4-EB0475E0D4F8}" srcOrd="3" destOrd="0" parTransId="{79B37460-44B5-4868-9D42-F9CE14BCD561}" sibTransId="{94F7D3AD-31DD-4474-A4CB-0380D0235CBF}"/>
    <dgm:cxn modelId="{4F00CED2-F37C-4317-9853-4AC4981CB1F6}" srcId="{EA2A3105-74C4-406B-A262-8A2D015268F5}" destId="{F72A6BAD-5AB6-4F90-B6F1-E82AEF1120BA}" srcOrd="1" destOrd="0" parTransId="{D1ECB65D-C915-4B1F-B144-F112A7BC2083}" sibTransId="{9BDF46FF-E7ED-442B-9215-183320936F08}"/>
    <dgm:cxn modelId="{EB321CD3-0110-4946-8AE3-419B3AA89ADD}" type="presOf" srcId="{42D492FD-FF0B-4AA0-8F09-E3F3B6C10F65}" destId="{09A58B18-2656-48C3-8D25-A7A5A23466FC}" srcOrd="0" destOrd="0" presId="urn:microsoft.com/office/officeart/2005/8/layout/hList3"/>
    <dgm:cxn modelId="{DF1001DA-BA17-4CF8-9445-9C78D7B29A57}" srcId="{8D895FB2-2021-4E89-980D-AD705DE289F9}" destId="{B5D12DE3-1F40-40DF-9553-35B6C59307AA}" srcOrd="0" destOrd="0" parTransId="{A4D4F9D0-63C1-4624-BB9F-0C1F4C852CE6}" sibTransId="{5B977B38-977E-40D7-AFD2-8AAF37A95A65}"/>
    <dgm:cxn modelId="{338DAADC-AA09-4446-9536-BD1100F2D671}" srcId="{EA2A3105-74C4-406B-A262-8A2D015268F5}" destId="{783CA0A6-9CCC-4E63-BB52-9A36D37959A7}" srcOrd="3" destOrd="0" parTransId="{2C99CBA0-ED85-483B-890A-1545DFCB926D}" sibTransId="{2973E673-CB08-4494-BC7E-B5CA3D152B3F}"/>
    <dgm:cxn modelId="{CA6BD0E0-7469-4B53-B507-DAE41B66F2E1}" type="presOf" srcId="{8D895FB2-2021-4E89-980D-AD705DE289F9}" destId="{8D13F083-D1FA-4DDC-939C-C32A4ED10803}" srcOrd="0" destOrd="0" presId="urn:microsoft.com/office/officeart/2005/8/layout/hList3"/>
    <dgm:cxn modelId="{E826E6E1-EF2B-4F57-B075-17F46A2FA416}" srcId="{8D895FB2-2021-4E89-980D-AD705DE289F9}" destId="{B73A7F28-9849-4CA7-9FF3-A378DAD8B2DE}" srcOrd="1" destOrd="0" parTransId="{D05B5BEA-D591-4923-8AB9-2B32F3128E92}" sibTransId="{44F4455E-3FDE-479E-9B71-1DD96CBA2E37}"/>
    <dgm:cxn modelId="{88DC33FA-920C-4CFE-8352-301876F80809}" type="presOf" srcId="{A8395B16-FD71-4965-9AA9-054E3D52F86C}" destId="{51A14946-6236-4253-9F61-39EB33C47B6B}" srcOrd="0" destOrd="2" presId="urn:microsoft.com/office/officeart/2005/8/layout/hList3"/>
    <dgm:cxn modelId="{3FCF50FE-C8C4-4D61-93C1-8DA99F50864D}" type="presOf" srcId="{3CF42EFA-DEBB-45C1-AE90-63A41B062713}" destId="{8D13F083-D1FA-4DDC-939C-C32A4ED10803}" srcOrd="0" destOrd="3" presId="urn:microsoft.com/office/officeart/2005/8/layout/hList3"/>
    <dgm:cxn modelId="{9324F1FF-D7A6-405E-921B-3397E0D7C24D}" srcId="{8D895FB2-2021-4E89-980D-AD705DE289F9}" destId="{B8CDBF33-9EFA-4181-874D-2DEA7741711A}" srcOrd="4" destOrd="0" parTransId="{86675933-6F61-44FE-A38A-703C6889AC81}" sibTransId="{A8DBCAE6-890A-4AEA-B6EE-4796248D8BA6}"/>
    <dgm:cxn modelId="{E9907DDA-3F23-4EDA-A4E2-55CCC21E91D2}" type="presParOf" srcId="{0A7FAB1C-A94A-4889-BAA7-129EA4EE8A57}" destId="{09A58B18-2656-48C3-8D25-A7A5A23466FC}" srcOrd="0" destOrd="0" presId="urn:microsoft.com/office/officeart/2005/8/layout/hList3"/>
    <dgm:cxn modelId="{F2D7581C-B614-4F08-A178-B7E622435942}" type="presParOf" srcId="{0A7FAB1C-A94A-4889-BAA7-129EA4EE8A57}" destId="{CA133593-972E-492F-8D04-8F840B1F8AC3}" srcOrd="1" destOrd="0" presId="urn:microsoft.com/office/officeart/2005/8/layout/hList3"/>
    <dgm:cxn modelId="{82328B36-C4B7-4AE1-9774-99CEE2B87220}" type="presParOf" srcId="{CA133593-972E-492F-8D04-8F840B1F8AC3}" destId="{C1FB9ADA-745F-4D5A-9117-FC9EE24AEB6A}" srcOrd="0" destOrd="0" presId="urn:microsoft.com/office/officeart/2005/8/layout/hList3"/>
    <dgm:cxn modelId="{B2186462-C5BF-40F8-94E6-A06FC9A825B8}" type="presParOf" srcId="{CA133593-972E-492F-8D04-8F840B1F8AC3}" destId="{8D13F083-D1FA-4DDC-939C-C32A4ED10803}" srcOrd="1" destOrd="0" presId="urn:microsoft.com/office/officeart/2005/8/layout/hList3"/>
    <dgm:cxn modelId="{20A67C8E-7AFC-41D0-B4E9-29DDD15D1ADF}" type="presParOf" srcId="{CA133593-972E-492F-8D04-8F840B1F8AC3}" destId="{51A14946-6236-4253-9F61-39EB33C47B6B}" srcOrd="2" destOrd="0" presId="urn:microsoft.com/office/officeart/2005/8/layout/hList3"/>
    <dgm:cxn modelId="{660C011D-DD13-4496-85E2-5E7740C67A46}" type="presParOf" srcId="{0A7FAB1C-A94A-4889-BAA7-129EA4EE8A57}" destId="{FA3BAA82-7F44-4192-BD06-EFE08A87B8BF}"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2BE76CD-6C9A-448A-83FB-A97862639B64}" type="doc">
      <dgm:prSet loTypeId="urn:microsoft.com/office/officeart/2005/8/layout/hList3" loCatId="list" qsTypeId="urn:microsoft.com/office/officeart/2005/8/quickstyle/simple1" qsCatId="simple" csTypeId="urn:microsoft.com/office/officeart/2005/8/colors/accent3_1" csCatId="accent3" phldr="1"/>
      <dgm:spPr/>
      <dgm:t>
        <a:bodyPr/>
        <a:lstStyle/>
        <a:p>
          <a:endParaRPr lang="es-CO"/>
        </a:p>
      </dgm:t>
    </dgm:pt>
    <dgm:pt modelId="{42D492FD-FF0B-4AA0-8F09-E3F3B6C10F65}">
      <dgm:prSet phldrT="[Texto]"/>
      <dgm:spPr/>
      <dgm:t>
        <a:bodyPr/>
        <a:lstStyle/>
        <a:p>
          <a:r>
            <a:rPr lang="es-CO" dirty="0"/>
            <a:t>Pérdida del objeto producto o instrumento del delito</a:t>
          </a:r>
        </a:p>
      </dgm:t>
    </dgm:pt>
    <dgm:pt modelId="{79AB5A91-0B03-4D56-B776-27F1862F4095}" type="parTrans" cxnId="{E8F2C808-B1F4-40AC-84E2-B0A5104FA5B2}">
      <dgm:prSet/>
      <dgm:spPr/>
      <dgm:t>
        <a:bodyPr/>
        <a:lstStyle/>
        <a:p>
          <a:endParaRPr lang="es-CO"/>
        </a:p>
      </dgm:t>
    </dgm:pt>
    <dgm:pt modelId="{F4065CB6-5AB0-4448-A9AD-42D424299408}" type="sibTrans" cxnId="{E8F2C808-B1F4-40AC-84E2-B0A5104FA5B2}">
      <dgm:prSet/>
      <dgm:spPr/>
      <dgm:t>
        <a:bodyPr/>
        <a:lstStyle/>
        <a:p>
          <a:endParaRPr lang="es-CO"/>
        </a:p>
      </dgm:t>
    </dgm:pt>
    <dgm:pt modelId="{EA2A3105-74C4-406B-A262-8A2D015268F5}">
      <dgm:prSet phldrT="[Texto]"/>
      <dgm:spPr/>
      <dgm:t>
        <a:bodyPr/>
        <a:lstStyle/>
        <a:p>
          <a:pPr algn="l"/>
          <a:r>
            <a:rPr lang="es-CO" b="1" dirty="0"/>
            <a:t>Buena Práctica</a:t>
          </a:r>
        </a:p>
      </dgm:t>
    </dgm:pt>
    <dgm:pt modelId="{4EC670B1-2E60-46A2-8ED8-FE342C1D9873}" type="parTrans" cxnId="{0F431B93-D31D-4855-98A9-0C89C491BBC8}">
      <dgm:prSet/>
      <dgm:spPr/>
      <dgm:t>
        <a:bodyPr/>
        <a:lstStyle/>
        <a:p>
          <a:endParaRPr lang="es-CO"/>
        </a:p>
      </dgm:t>
    </dgm:pt>
    <dgm:pt modelId="{82A30BFF-7701-4194-A9DF-A4454E36629F}" type="sibTrans" cxnId="{0F431B93-D31D-4855-98A9-0C89C491BBC8}">
      <dgm:prSet/>
      <dgm:spPr/>
      <dgm:t>
        <a:bodyPr/>
        <a:lstStyle/>
        <a:p>
          <a:endParaRPr lang="es-CO"/>
        </a:p>
      </dgm:t>
    </dgm:pt>
    <dgm:pt modelId="{8D895FB2-2021-4E89-980D-AD705DE289F9}">
      <dgm:prSet phldrT="[Texto]"/>
      <dgm:spPr/>
      <dgm:t>
        <a:bodyPr/>
        <a:lstStyle/>
        <a:p>
          <a:pPr algn="l"/>
          <a:r>
            <a:rPr lang="es-CO" b="1" dirty="0"/>
            <a:t>Práctica en Colombia</a:t>
          </a:r>
        </a:p>
      </dgm:t>
    </dgm:pt>
    <dgm:pt modelId="{5D585004-593D-4C50-8800-2FBAF7A23BA2}" type="parTrans" cxnId="{92808760-663A-4E71-8D6F-303B00584338}">
      <dgm:prSet/>
      <dgm:spPr/>
      <dgm:t>
        <a:bodyPr/>
        <a:lstStyle/>
        <a:p>
          <a:endParaRPr lang="es-CO"/>
        </a:p>
      </dgm:t>
    </dgm:pt>
    <dgm:pt modelId="{9A3D77B8-DAC3-48F0-931C-B50BB7D12E7F}" type="sibTrans" cxnId="{92808760-663A-4E71-8D6F-303B00584338}">
      <dgm:prSet/>
      <dgm:spPr/>
      <dgm:t>
        <a:bodyPr/>
        <a:lstStyle/>
        <a:p>
          <a:endParaRPr lang="es-CO"/>
        </a:p>
      </dgm:t>
    </dgm:pt>
    <dgm:pt modelId="{57091335-CADC-425F-AA51-378210E7456C}">
      <dgm:prSet phldrT="[Texto]"/>
      <dgm:spPr/>
      <dgm:t>
        <a:bodyPr/>
        <a:lstStyle/>
        <a:p>
          <a:pPr algn="l"/>
          <a:r>
            <a:rPr lang="es-CO" b="1" dirty="0"/>
            <a:t>Dificultades para la ABI – SAE</a:t>
          </a:r>
        </a:p>
      </dgm:t>
    </dgm:pt>
    <dgm:pt modelId="{AEDE7C55-A6A5-4B73-82CE-2E454CC95F0B}" type="parTrans" cxnId="{0A395F4F-32DA-4318-BDC1-5B58E2289E2E}">
      <dgm:prSet/>
      <dgm:spPr/>
      <dgm:t>
        <a:bodyPr/>
        <a:lstStyle/>
        <a:p>
          <a:endParaRPr lang="es-CO"/>
        </a:p>
      </dgm:t>
    </dgm:pt>
    <dgm:pt modelId="{09E01F3A-BA3D-4DE5-9A96-212A04CE0F77}" type="sibTrans" cxnId="{0A395F4F-32DA-4318-BDC1-5B58E2289E2E}">
      <dgm:prSet/>
      <dgm:spPr/>
      <dgm:t>
        <a:bodyPr/>
        <a:lstStyle/>
        <a:p>
          <a:endParaRPr lang="es-CO"/>
        </a:p>
      </dgm:t>
    </dgm:pt>
    <dgm:pt modelId="{64AFDD4A-D04B-4CF0-B131-6C7698E1867D}">
      <dgm:prSet phldrT="[Texto]"/>
      <dgm:spPr/>
      <dgm:t>
        <a:bodyPr/>
        <a:lstStyle/>
        <a:p>
          <a:pPr algn="l"/>
          <a:r>
            <a:rPr lang="es-CO" dirty="0"/>
            <a:t>Facultades de enajenación y subasta sobre bienes incautados en forma anticipada.</a:t>
          </a:r>
        </a:p>
      </dgm:t>
    </dgm:pt>
    <dgm:pt modelId="{FF7C6976-90E2-4825-AC04-56CD2C2E8F93}" type="parTrans" cxnId="{BC42797C-B4B9-4E62-98F4-0CED7BBA5E68}">
      <dgm:prSet/>
      <dgm:spPr/>
      <dgm:t>
        <a:bodyPr/>
        <a:lstStyle/>
        <a:p>
          <a:endParaRPr lang="es-CO"/>
        </a:p>
      </dgm:t>
    </dgm:pt>
    <dgm:pt modelId="{657FE06C-B3C1-45F7-AA41-FFD2A7D510C0}" type="sibTrans" cxnId="{BC42797C-B4B9-4E62-98F4-0CED7BBA5E68}">
      <dgm:prSet/>
      <dgm:spPr/>
      <dgm:t>
        <a:bodyPr/>
        <a:lstStyle/>
        <a:p>
          <a:endParaRPr lang="es-CO"/>
        </a:p>
      </dgm:t>
    </dgm:pt>
    <dgm:pt modelId="{B5D12DE3-1F40-40DF-9553-35B6C59307AA}">
      <dgm:prSet phldrT="[Texto]"/>
      <dgm:spPr/>
      <dgm:t>
        <a:bodyPr/>
        <a:lstStyle/>
        <a:p>
          <a:pPr algn="just"/>
          <a:r>
            <a:rPr lang="es-CO" dirty="0"/>
            <a:t>El artículo 24 de la ley 1849 de 2017 que modifica el artículo 93 del CED, agilizó la enajenación temprana de los bienes en procesos de ED, previa aprobación de un comité colegiado y restringido al cumplimiento de ciertas causales y la constitución de una reserva técnica del 30% del valor de su venta, para cubrir las contingencias en caso de que la ED no prospere.</a:t>
          </a:r>
        </a:p>
      </dgm:t>
    </dgm:pt>
    <dgm:pt modelId="{A4D4F9D0-63C1-4624-BB9F-0C1F4C852CE6}" type="parTrans" cxnId="{DF1001DA-BA17-4CF8-9445-9C78D7B29A57}">
      <dgm:prSet/>
      <dgm:spPr/>
      <dgm:t>
        <a:bodyPr/>
        <a:lstStyle/>
        <a:p>
          <a:endParaRPr lang="es-CO"/>
        </a:p>
      </dgm:t>
    </dgm:pt>
    <dgm:pt modelId="{5B977B38-977E-40D7-AFD2-8AAF37A95A65}" type="sibTrans" cxnId="{DF1001DA-BA17-4CF8-9445-9C78D7B29A57}">
      <dgm:prSet/>
      <dgm:spPr/>
      <dgm:t>
        <a:bodyPr/>
        <a:lstStyle/>
        <a:p>
          <a:endParaRPr lang="es-CO"/>
        </a:p>
      </dgm:t>
    </dgm:pt>
    <dgm:pt modelId="{4E5EDFFC-4B2D-4E82-854F-2BADE039291D}">
      <dgm:prSet/>
      <dgm:spPr/>
      <dgm:t>
        <a:bodyPr/>
        <a:lstStyle/>
        <a:p>
          <a:pPr algn="just"/>
          <a:r>
            <a:rPr lang="es-CO" dirty="0"/>
            <a:t>Desconocimiento o falta de socialización de las autoridades judiciales de las normas de enajenación temprana.</a:t>
          </a:r>
        </a:p>
      </dgm:t>
    </dgm:pt>
    <dgm:pt modelId="{AC3A3DCE-31F4-4C7A-A65F-4C0003E97948}" type="parTrans" cxnId="{5999478E-E017-4D0C-BBF9-365DBE524D3F}">
      <dgm:prSet/>
      <dgm:spPr/>
      <dgm:t>
        <a:bodyPr/>
        <a:lstStyle/>
        <a:p>
          <a:endParaRPr lang="es-CO"/>
        </a:p>
      </dgm:t>
    </dgm:pt>
    <dgm:pt modelId="{5D1A86B1-21CE-480A-BF28-35CF2CAC2964}" type="sibTrans" cxnId="{5999478E-E017-4D0C-BBF9-365DBE524D3F}">
      <dgm:prSet/>
      <dgm:spPr/>
      <dgm:t>
        <a:bodyPr/>
        <a:lstStyle/>
        <a:p>
          <a:endParaRPr lang="es-CO"/>
        </a:p>
      </dgm:t>
    </dgm:pt>
    <dgm:pt modelId="{2A11946B-D523-474E-8936-7B1B88302637}">
      <dgm:prSet/>
      <dgm:spPr/>
      <dgm:t>
        <a:bodyPr/>
        <a:lstStyle/>
        <a:p>
          <a:pPr algn="l"/>
          <a:r>
            <a:rPr lang="es-CO" dirty="0"/>
            <a:t>Decomiso de bienes abandonados no reclamados en el proceso.</a:t>
          </a:r>
        </a:p>
      </dgm:t>
    </dgm:pt>
    <dgm:pt modelId="{DD51FE54-F9DC-4003-99C7-D46D77CB8568}" type="parTrans" cxnId="{3FECF800-BDD7-4DE4-9E9F-E9B4162D7F45}">
      <dgm:prSet/>
      <dgm:spPr/>
      <dgm:t>
        <a:bodyPr/>
        <a:lstStyle/>
        <a:p>
          <a:endParaRPr lang="es-CO"/>
        </a:p>
      </dgm:t>
    </dgm:pt>
    <dgm:pt modelId="{93EFA71C-A28C-44C0-A812-D21A54995CA1}" type="sibTrans" cxnId="{3FECF800-BDD7-4DE4-9E9F-E9B4162D7F45}">
      <dgm:prSet/>
      <dgm:spPr/>
      <dgm:t>
        <a:bodyPr/>
        <a:lstStyle/>
        <a:p>
          <a:endParaRPr lang="es-CO"/>
        </a:p>
      </dgm:t>
    </dgm:pt>
    <dgm:pt modelId="{B2DB1D76-C54E-4982-8008-F9410927F8F9}">
      <dgm:prSet/>
      <dgm:spPr/>
      <dgm:t>
        <a:bodyPr/>
        <a:lstStyle/>
        <a:p>
          <a:pPr algn="just"/>
          <a:r>
            <a:rPr lang="es-CO" dirty="0"/>
            <a:t>El CED concedió la facultad de enajenar los bienes que pese con orden de devolución no son reclamados por sus beneficiarios, administrando los recursos obtenidos con la regla de los bienes en proceso (Art. 108). Si pasados 3 años para bienes muebles y 5 para bienes inmuebles a partir de la ejecutoria de la orden de devolución, se instauren los procesos ante la jurisdicción civil para que sea reconocida la prescripción adquisitiva de dominio especial (Art. 109).</a:t>
          </a:r>
        </a:p>
      </dgm:t>
    </dgm:pt>
    <dgm:pt modelId="{A30A68AC-3CEC-4A0A-8EB8-CAE51A193667}" type="parTrans" cxnId="{911E7AC7-9B1F-4B96-B918-A613C641B63B}">
      <dgm:prSet/>
      <dgm:spPr/>
      <dgm:t>
        <a:bodyPr/>
        <a:lstStyle/>
        <a:p>
          <a:endParaRPr lang="es-CO"/>
        </a:p>
      </dgm:t>
    </dgm:pt>
    <dgm:pt modelId="{CA6E4267-FAE6-4795-96B8-20BD06A70790}" type="sibTrans" cxnId="{911E7AC7-9B1F-4B96-B918-A613C641B63B}">
      <dgm:prSet/>
      <dgm:spPr/>
      <dgm:t>
        <a:bodyPr/>
        <a:lstStyle/>
        <a:p>
          <a:endParaRPr lang="es-CO"/>
        </a:p>
      </dgm:t>
    </dgm:pt>
    <dgm:pt modelId="{0A7FAB1C-A94A-4889-BAA7-129EA4EE8A57}" type="pres">
      <dgm:prSet presAssocID="{12BE76CD-6C9A-448A-83FB-A97862639B64}" presName="composite" presStyleCnt="0">
        <dgm:presLayoutVars>
          <dgm:chMax val="1"/>
          <dgm:dir/>
          <dgm:resizeHandles val="exact"/>
        </dgm:presLayoutVars>
      </dgm:prSet>
      <dgm:spPr/>
    </dgm:pt>
    <dgm:pt modelId="{09A58B18-2656-48C3-8D25-A7A5A23466FC}" type="pres">
      <dgm:prSet presAssocID="{42D492FD-FF0B-4AA0-8F09-E3F3B6C10F65}" presName="roof" presStyleLbl="dkBgShp" presStyleIdx="0" presStyleCnt="2"/>
      <dgm:spPr/>
    </dgm:pt>
    <dgm:pt modelId="{CA133593-972E-492F-8D04-8F840B1F8AC3}" type="pres">
      <dgm:prSet presAssocID="{42D492FD-FF0B-4AA0-8F09-E3F3B6C10F65}" presName="pillars" presStyleCnt="0"/>
      <dgm:spPr/>
    </dgm:pt>
    <dgm:pt modelId="{C1FB9ADA-745F-4D5A-9117-FC9EE24AEB6A}" type="pres">
      <dgm:prSet presAssocID="{42D492FD-FF0B-4AA0-8F09-E3F3B6C10F65}" presName="pillar1" presStyleLbl="node1" presStyleIdx="0" presStyleCnt="3" custScaleX="78730">
        <dgm:presLayoutVars>
          <dgm:bulletEnabled val="1"/>
        </dgm:presLayoutVars>
      </dgm:prSet>
      <dgm:spPr/>
    </dgm:pt>
    <dgm:pt modelId="{8D13F083-D1FA-4DDC-939C-C32A4ED10803}" type="pres">
      <dgm:prSet presAssocID="{8D895FB2-2021-4E89-980D-AD705DE289F9}" presName="pillarX" presStyleLbl="node1" presStyleIdx="1" presStyleCnt="3" custScaleX="224707">
        <dgm:presLayoutVars>
          <dgm:bulletEnabled val="1"/>
        </dgm:presLayoutVars>
      </dgm:prSet>
      <dgm:spPr/>
    </dgm:pt>
    <dgm:pt modelId="{51A14946-6236-4253-9F61-39EB33C47B6B}" type="pres">
      <dgm:prSet presAssocID="{57091335-CADC-425F-AA51-378210E7456C}" presName="pillarX" presStyleLbl="node1" presStyleIdx="2" presStyleCnt="3">
        <dgm:presLayoutVars>
          <dgm:bulletEnabled val="1"/>
        </dgm:presLayoutVars>
      </dgm:prSet>
      <dgm:spPr/>
    </dgm:pt>
    <dgm:pt modelId="{FA3BAA82-7F44-4192-BD06-EFE08A87B8BF}" type="pres">
      <dgm:prSet presAssocID="{42D492FD-FF0B-4AA0-8F09-E3F3B6C10F65}" presName="base" presStyleLbl="dkBgShp" presStyleIdx="1" presStyleCnt="2"/>
      <dgm:spPr/>
    </dgm:pt>
  </dgm:ptLst>
  <dgm:cxnLst>
    <dgm:cxn modelId="{3FECF800-BDD7-4DE4-9E9F-E9B4162D7F45}" srcId="{EA2A3105-74C4-406B-A262-8A2D015268F5}" destId="{2A11946B-D523-474E-8936-7B1B88302637}" srcOrd="1" destOrd="0" parTransId="{DD51FE54-F9DC-4003-99C7-D46D77CB8568}" sibTransId="{93EFA71C-A28C-44C0-A812-D21A54995CA1}"/>
    <dgm:cxn modelId="{E8F2C808-B1F4-40AC-84E2-B0A5104FA5B2}" srcId="{12BE76CD-6C9A-448A-83FB-A97862639B64}" destId="{42D492FD-FF0B-4AA0-8F09-E3F3B6C10F65}" srcOrd="0" destOrd="0" parTransId="{79AB5A91-0B03-4D56-B776-27F1862F4095}" sibTransId="{F4065CB6-5AB0-4448-A9AD-42D424299408}"/>
    <dgm:cxn modelId="{9A712D13-5E71-4A4B-9A9E-262F1447C5C8}" type="presOf" srcId="{EA2A3105-74C4-406B-A262-8A2D015268F5}" destId="{C1FB9ADA-745F-4D5A-9117-FC9EE24AEB6A}" srcOrd="0" destOrd="0" presId="urn:microsoft.com/office/officeart/2005/8/layout/hList3"/>
    <dgm:cxn modelId="{92808760-663A-4E71-8D6F-303B00584338}" srcId="{42D492FD-FF0B-4AA0-8F09-E3F3B6C10F65}" destId="{8D895FB2-2021-4E89-980D-AD705DE289F9}" srcOrd="1" destOrd="0" parTransId="{5D585004-593D-4C50-8800-2FBAF7A23BA2}" sibTransId="{9A3D77B8-DAC3-48F0-931C-B50BB7D12E7F}"/>
    <dgm:cxn modelId="{E04C214E-DB2C-4423-BACB-C577AD8DE3B0}" type="presOf" srcId="{4E5EDFFC-4B2D-4E82-854F-2BADE039291D}" destId="{51A14946-6236-4253-9F61-39EB33C47B6B}" srcOrd="0" destOrd="1" presId="urn:microsoft.com/office/officeart/2005/8/layout/hList3"/>
    <dgm:cxn modelId="{0A395F4F-32DA-4318-BDC1-5B58E2289E2E}" srcId="{42D492FD-FF0B-4AA0-8F09-E3F3B6C10F65}" destId="{57091335-CADC-425F-AA51-378210E7456C}" srcOrd="2" destOrd="0" parTransId="{AEDE7C55-A6A5-4B73-82CE-2E454CC95F0B}" sibTransId="{09E01F3A-BA3D-4DE5-9A96-212A04CE0F77}"/>
    <dgm:cxn modelId="{BC42797C-B4B9-4E62-98F4-0CED7BBA5E68}" srcId="{EA2A3105-74C4-406B-A262-8A2D015268F5}" destId="{64AFDD4A-D04B-4CF0-B131-6C7698E1867D}" srcOrd="0" destOrd="0" parTransId="{FF7C6976-90E2-4825-AC04-56CD2C2E8F93}" sibTransId="{657FE06C-B3C1-45F7-AA41-FFD2A7D510C0}"/>
    <dgm:cxn modelId="{5999478E-E017-4D0C-BBF9-365DBE524D3F}" srcId="{57091335-CADC-425F-AA51-378210E7456C}" destId="{4E5EDFFC-4B2D-4E82-854F-2BADE039291D}" srcOrd="0" destOrd="0" parTransId="{AC3A3DCE-31F4-4C7A-A65F-4C0003E97948}" sibTransId="{5D1A86B1-21CE-480A-BF28-35CF2CAC2964}"/>
    <dgm:cxn modelId="{0F431B93-D31D-4855-98A9-0C89C491BBC8}" srcId="{42D492FD-FF0B-4AA0-8F09-E3F3B6C10F65}" destId="{EA2A3105-74C4-406B-A262-8A2D015268F5}" srcOrd="0" destOrd="0" parTransId="{4EC670B1-2E60-46A2-8ED8-FE342C1D9873}" sibTransId="{82A30BFF-7701-4194-A9DF-A4454E36629F}"/>
    <dgm:cxn modelId="{42D07594-EA26-4DB7-9120-0F20C9C97FE0}" type="presOf" srcId="{12BE76CD-6C9A-448A-83FB-A97862639B64}" destId="{0A7FAB1C-A94A-4889-BAA7-129EA4EE8A57}" srcOrd="0" destOrd="0" presId="urn:microsoft.com/office/officeart/2005/8/layout/hList3"/>
    <dgm:cxn modelId="{ADA41AA1-A723-43EB-B1EE-C7CB12DD5201}" type="presOf" srcId="{64AFDD4A-D04B-4CF0-B131-6C7698E1867D}" destId="{C1FB9ADA-745F-4D5A-9117-FC9EE24AEB6A}" srcOrd="0" destOrd="1" presId="urn:microsoft.com/office/officeart/2005/8/layout/hList3"/>
    <dgm:cxn modelId="{D87C82A9-F27C-4A72-B015-AE0F8B8434EA}" type="presOf" srcId="{B2DB1D76-C54E-4982-8008-F9410927F8F9}" destId="{8D13F083-D1FA-4DDC-939C-C32A4ED10803}" srcOrd="0" destOrd="2" presId="urn:microsoft.com/office/officeart/2005/8/layout/hList3"/>
    <dgm:cxn modelId="{931B93A9-FAE7-4AA7-9B4B-5CDB797D9C12}" type="presOf" srcId="{57091335-CADC-425F-AA51-378210E7456C}" destId="{51A14946-6236-4253-9F61-39EB33C47B6B}" srcOrd="0" destOrd="0" presId="urn:microsoft.com/office/officeart/2005/8/layout/hList3"/>
    <dgm:cxn modelId="{6E01C5AC-C9CF-4D92-A232-155998EF7555}" type="presOf" srcId="{B5D12DE3-1F40-40DF-9553-35B6C59307AA}" destId="{8D13F083-D1FA-4DDC-939C-C32A4ED10803}" srcOrd="0" destOrd="1" presId="urn:microsoft.com/office/officeart/2005/8/layout/hList3"/>
    <dgm:cxn modelId="{911E7AC7-9B1F-4B96-B918-A613C641B63B}" srcId="{8D895FB2-2021-4E89-980D-AD705DE289F9}" destId="{B2DB1D76-C54E-4982-8008-F9410927F8F9}" srcOrd="1" destOrd="0" parTransId="{A30A68AC-3CEC-4A0A-8EB8-CAE51A193667}" sibTransId="{CA6E4267-FAE6-4795-96B8-20BD06A70790}"/>
    <dgm:cxn modelId="{0FC887CF-C181-4498-AF2F-99A0687DB802}" type="presOf" srcId="{2A11946B-D523-474E-8936-7B1B88302637}" destId="{C1FB9ADA-745F-4D5A-9117-FC9EE24AEB6A}" srcOrd="0" destOrd="2" presId="urn:microsoft.com/office/officeart/2005/8/layout/hList3"/>
    <dgm:cxn modelId="{EB321CD3-0110-4946-8AE3-419B3AA89ADD}" type="presOf" srcId="{42D492FD-FF0B-4AA0-8F09-E3F3B6C10F65}" destId="{09A58B18-2656-48C3-8D25-A7A5A23466FC}" srcOrd="0" destOrd="0" presId="urn:microsoft.com/office/officeart/2005/8/layout/hList3"/>
    <dgm:cxn modelId="{DF1001DA-BA17-4CF8-9445-9C78D7B29A57}" srcId="{8D895FB2-2021-4E89-980D-AD705DE289F9}" destId="{B5D12DE3-1F40-40DF-9553-35B6C59307AA}" srcOrd="0" destOrd="0" parTransId="{A4D4F9D0-63C1-4624-BB9F-0C1F4C852CE6}" sibTransId="{5B977B38-977E-40D7-AFD2-8AAF37A95A65}"/>
    <dgm:cxn modelId="{CA6BD0E0-7469-4B53-B507-DAE41B66F2E1}" type="presOf" srcId="{8D895FB2-2021-4E89-980D-AD705DE289F9}" destId="{8D13F083-D1FA-4DDC-939C-C32A4ED10803}" srcOrd="0" destOrd="0" presId="urn:microsoft.com/office/officeart/2005/8/layout/hList3"/>
    <dgm:cxn modelId="{E9907DDA-3F23-4EDA-A4E2-55CCC21E91D2}" type="presParOf" srcId="{0A7FAB1C-A94A-4889-BAA7-129EA4EE8A57}" destId="{09A58B18-2656-48C3-8D25-A7A5A23466FC}" srcOrd="0" destOrd="0" presId="urn:microsoft.com/office/officeart/2005/8/layout/hList3"/>
    <dgm:cxn modelId="{F2D7581C-B614-4F08-A178-B7E622435942}" type="presParOf" srcId="{0A7FAB1C-A94A-4889-BAA7-129EA4EE8A57}" destId="{CA133593-972E-492F-8D04-8F840B1F8AC3}" srcOrd="1" destOrd="0" presId="urn:microsoft.com/office/officeart/2005/8/layout/hList3"/>
    <dgm:cxn modelId="{82328B36-C4B7-4AE1-9774-99CEE2B87220}" type="presParOf" srcId="{CA133593-972E-492F-8D04-8F840B1F8AC3}" destId="{C1FB9ADA-745F-4D5A-9117-FC9EE24AEB6A}" srcOrd="0" destOrd="0" presId="urn:microsoft.com/office/officeart/2005/8/layout/hList3"/>
    <dgm:cxn modelId="{B2186462-C5BF-40F8-94E6-A06FC9A825B8}" type="presParOf" srcId="{CA133593-972E-492F-8D04-8F840B1F8AC3}" destId="{8D13F083-D1FA-4DDC-939C-C32A4ED10803}" srcOrd="1" destOrd="0" presId="urn:microsoft.com/office/officeart/2005/8/layout/hList3"/>
    <dgm:cxn modelId="{20A67C8E-7AFC-41D0-B4E9-29DDD15D1ADF}" type="presParOf" srcId="{CA133593-972E-492F-8D04-8F840B1F8AC3}" destId="{51A14946-6236-4253-9F61-39EB33C47B6B}" srcOrd="2" destOrd="0" presId="urn:microsoft.com/office/officeart/2005/8/layout/hList3"/>
    <dgm:cxn modelId="{660C011D-DD13-4496-85E2-5E7740C67A46}" type="presParOf" srcId="{0A7FAB1C-A94A-4889-BAA7-129EA4EE8A57}" destId="{FA3BAA82-7F44-4192-BD06-EFE08A87B8BF}"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2BE76CD-6C9A-448A-83FB-A97862639B64}" type="doc">
      <dgm:prSet loTypeId="urn:microsoft.com/office/officeart/2005/8/layout/hList3" loCatId="list" qsTypeId="urn:microsoft.com/office/officeart/2005/8/quickstyle/simple1" qsCatId="simple" csTypeId="urn:microsoft.com/office/officeart/2005/8/colors/accent6_1" csCatId="accent6" phldr="1"/>
      <dgm:spPr/>
      <dgm:t>
        <a:bodyPr/>
        <a:lstStyle/>
        <a:p>
          <a:endParaRPr lang="es-CO"/>
        </a:p>
      </dgm:t>
    </dgm:pt>
    <dgm:pt modelId="{42D492FD-FF0B-4AA0-8F09-E3F3B6C10F65}">
      <dgm:prSet phldrT="[Texto]"/>
      <dgm:spPr/>
      <dgm:t>
        <a:bodyPr/>
        <a:lstStyle/>
        <a:p>
          <a:r>
            <a:rPr lang="es-CO" dirty="0"/>
            <a:t>Disposiciones especiales sobre la ABI</a:t>
          </a:r>
        </a:p>
      </dgm:t>
    </dgm:pt>
    <dgm:pt modelId="{79AB5A91-0B03-4D56-B776-27F1862F4095}" type="parTrans" cxnId="{E8F2C808-B1F4-40AC-84E2-B0A5104FA5B2}">
      <dgm:prSet/>
      <dgm:spPr/>
      <dgm:t>
        <a:bodyPr/>
        <a:lstStyle/>
        <a:p>
          <a:endParaRPr lang="es-CO"/>
        </a:p>
      </dgm:t>
    </dgm:pt>
    <dgm:pt modelId="{F4065CB6-5AB0-4448-A9AD-42D424299408}" type="sibTrans" cxnId="{E8F2C808-B1F4-40AC-84E2-B0A5104FA5B2}">
      <dgm:prSet/>
      <dgm:spPr/>
      <dgm:t>
        <a:bodyPr/>
        <a:lstStyle/>
        <a:p>
          <a:endParaRPr lang="es-CO"/>
        </a:p>
      </dgm:t>
    </dgm:pt>
    <dgm:pt modelId="{EA2A3105-74C4-406B-A262-8A2D015268F5}">
      <dgm:prSet phldrT="[Texto]"/>
      <dgm:spPr/>
      <dgm:t>
        <a:bodyPr/>
        <a:lstStyle/>
        <a:p>
          <a:pPr algn="ctr"/>
          <a:r>
            <a:rPr lang="es-CO" b="1" dirty="0"/>
            <a:t>Buena Práctica</a:t>
          </a:r>
        </a:p>
      </dgm:t>
    </dgm:pt>
    <dgm:pt modelId="{4EC670B1-2E60-46A2-8ED8-FE342C1D9873}" type="parTrans" cxnId="{0F431B93-D31D-4855-98A9-0C89C491BBC8}">
      <dgm:prSet/>
      <dgm:spPr/>
      <dgm:t>
        <a:bodyPr/>
        <a:lstStyle/>
        <a:p>
          <a:endParaRPr lang="es-CO"/>
        </a:p>
      </dgm:t>
    </dgm:pt>
    <dgm:pt modelId="{82A30BFF-7701-4194-A9DF-A4454E36629F}" type="sibTrans" cxnId="{0F431B93-D31D-4855-98A9-0C89C491BBC8}">
      <dgm:prSet/>
      <dgm:spPr/>
      <dgm:t>
        <a:bodyPr/>
        <a:lstStyle/>
        <a:p>
          <a:endParaRPr lang="es-CO"/>
        </a:p>
      </dgm:t>
    </dgm:pt>
    <dgm:pt modelId="{8D895FB2-2021-4E89-980D-AD705DE289F9}">
      <dgm:prSet phldrT="[Texto]"/>
      <dgm:spPr/>
      <dgm:t>
        <a:bodyPr/>
        <a:lstStyle/>
        <a:p>
          <a:pPr algn="ctr"/>
          <a:r>
            <a:rPr lang="es-CO" b="1" dirty="0"/>
            <a:t>Práctica en Colombia</a:t>
          </a:r>
        </a:p>
      </dgm:t>
    </dgm:pt>
    <dgm:pt modelId="{5D585004-593D-4C50-8800-2FBAF7A23BA2}" type="parTrans" cxnId="{92808760-663A-4E71-8D6F-303B00584338}">
      <dgm:prSet/>
      <dgm:spPr/>
      <dgm:t>
        <a:bodyPr/>
        <a:lstStyle/>
        <a:p>
          <a:endParaRPr lang="es-CO"/>
        </a:p>
      </dgm:t>
    </dgm:pt>
    <dgm:pt modelId="{9A3D77B8-DAC3-48F0-931C-B50BB7D12E7F}" type="sibTrans" cxnId="{92808760-663A-4E71-8D6F-303B00584338}">
      <dgm:prSet/>
      <dgm:spPr/>
      <dgm:t>
        <a:bodyPr/>
        <a:lstStyle/>
        <a:p>
          <a:endParaRPr lang="es-CO"/>
        </a:p>
      </dgm:t>
    </dgm:pt>
    <dgm:pt modelId="{57091335-CADC-425F-AA51-378210E7456C}">
      <dgm:prSet phldrT="[Texto]"/>
      <dgm:spPr/>
      <dgm:t>
        <a:bodyPr/>
        <a:lstStyle/>
        <a:p>
          <a:pPr algn="ctr"/>
          <a:r>
            <a:rPr lang="es-CO" b="1" dirty="0"/>
            <a:t>Dificultades para la ABI – SAE</a:t>
          </a:r>
        </a:p>
      </dgm:t>
    </dgm:pt>
    <dgm:pt modelId="{AEDE7C55-A6A5-4B73-82CE-2E454CC95F0B}" type="parTrans" cxnId="{0A395F4F-32DA-4318-BDC1-5B58E2289E2E}">
      <dgm:prSet/>
      <dgm:spPr/>
      <dgm:t>
        <a:bodyPr/>
        <a:lstStyle/>
        <a:p>
          <a:endParaRPr lang="es-CO"/>
        </a:p>
      </dgm:t>
    </dgm:pt>
    <dgm:pt modelId="{09E01F3A-BA3D-4DE5-9A96-212A04CE0F77}" type="sibTrans" cxnId="{0A395F4F-32DA-4318-BDC1-5B58E2289E2E}">
      <dgm:prSet/>
      <dgm:spPr/>
      <dgm:t>
        <a:bodyPr/>
        <a:lstStyle/>
        <a:p>
          <a:endParaRPr lang="es-CO"/>
        </a:p>
      </dgm:t>
    </dgm:pt>
    <dgm:pt modelId="{64AFDD4A-D04B-4CF0-B131-6C7698E1867D}">
      <dgm:prSet phldrT="[Texto]"/>
      <dgm:spPr/>
      <dgm:t>
        <a:bodyPr/>
        <a:lstStyle/>
        <a:p>
          <a:pPr algn="l"/>
          <a:r>
            <a:rPr lang="es-CO" dirty="0"/>
            <a:t>Uso provisional de los bienes incautados</a:t>
          </a:r>
        </a:p>
      </dgm:t>
    </dgm:pt>
    <dgm:pt modelId="{FF7C6976-90E2-4825-AC04-56CD2C2E8F93}" type="parTrans" cxnId="{BC42797C-B4B9-4E62-98F4-0CED7BBA5E68}">
      <dgm:prSet/>
      <dgm:spPr/>
      <dgm:t>
        <a:bodyPr/>
        <a:lstStyle/>
        <a:p>
          <a:endParaRPr lang="es-CO"/>
        </a:p>
      </dgm:t>
    </dgm:pt>
    <dgm:pt modelId="{657FE06C-B3C1-45F7-AA41-FFD2A7D510C0}" type="sibTrans" cxnId="{BC42797C-B4B9-4E62-98F4-0CED7BBA5E68}">
      <dgm:prSet/>
      <dgm:spPr/>
      <dgm:t>
        <a:bodyPr/>
        <a:lstStyle/>
        <a:p>
          <a:endParaRPr lang="es-CO"/>
        </a:p>
      </dgm:t>
    </dgm:pt>
    <dgm:pt modelId="{B5D12DE3-1F40-40DF-9553-35B6C59307AA}">
      <dgm:prSet phldrT="[Texto]"/>
      <dgm:spPr/>
      <dgm:t>
        <a:bodyPr/>
        <a:lstStyle/>
        <a:p>
          <a:pPr algn="l"/>
          <a:r>
            <a:rPr lang="es-CO" dirty="0"/>
            <a:t>La “Destinación Provisional” permite a las entidades estatales o personas jurídicas privadas sin ánimo de lucro, acceder temporalmente a los inmuebles que no sea posible vender o de difícil administración para el cumplimiento de sus funciones y por necesidad del servicio (Art. 96 Ley 1708/2014).</a:t>
          </a:r>
        </a:p>
      </dgm:t>
    </dgm:pt>
    <dgm:pt modelId="{A4D4F9D0-63C1-4624-BB9F-0C1F4C852CE6}" type="parTrans" cxnId="{DF1001DA-BA17-4CF8-9445-9C78D7B29A57}">
      <dgm:prSet/>
      <dgm:spPr/>
      <dgm:t>
        <a:bodyPr/>
        <a:lstStyle/>
        <a:p>
          <a:endParaRPr lang="es-CO"/>
        </a:p>
      </dgm:t>
    </dgm:pt>
    <dgm:pt modelId="{5B977B38-977E-40D7-AFD2-8AAF37A95A65}" type="sibTrans" cxnId="{DF1001DA-BA17-4CF8-9445-9C78D7B29A57}">
      <dgm:prSet/>
      <dgm:spPr/>
      <dgm:t>
        <a:bodyPr/>
        <a:lstStyle/>
        <a:p>
          <a:endParaRPr lang="es-CO"/>
        </a:p>
      </dgm:t>
    </dgm:pt>
    <dgm:pt modelId="{4E5EDFFC-4B2D-4E82-854F-2BADE039291D}">
      <dgm:prSet/>
      <dgm:spPr/>
      <dgm:t>
        <a:bodyPr/>
        <a:lstStyle/>
        <a:p>
          <a:pPr algn="l"/>
          <a:r>
            <a:rPr lang="es-CO" dirty="0"/>
            <a:t>En la materialización de la medida cautelar no se identifican por anticipado los bienes por tipo y su condición.</a:t>
          </a:r>
        </a:p>
      </dgm:t>
    </dgm:pt>
    <dgm:pt modelId="{AC3A3DCE-31F4-4C7A-A65F-4C0003E97948}" type="parTrans" cxnId="{5999478E-E017-4D0C-BBF9-365DBE524D3F}">
      <dgm:prSet/>
      <dgm:spPr/>
      <dgm:t>
        <a:bodyPr/>
        <a:lstStyle/>
        <a:p>
          <a:endParaRPr lang="es-CO"/>
        </a:p>
      </dgm:t>
    </dgm:pt>
    <dgm:pt modelId="{5D1A86B1-21CE-480A-BF28-35CF2CAC2964}" type="sibTrans" cxnId="{5999478E-E017-4D0C-BBF9-365DBE524D3F}">
      <dgm:prSet/>
      <dgm:spPr/>
      <dgm:t>
        <a:bodyPr/>
        <a:lstStyle/>
        <a:p>
          <a:endParaRPr lang="es-CO"/>
        </a:p>
      </dgm:t>
    </dgm:pt>
    <dgm:pt modelId="{1BB4D7C9-C0D2-4613-8C97-139650413B3C}">
      <dgm:prSet/>
      <dgm:spPr/>
      <dgm:t>
        <a:bodyPr/>
        <a:lstStyle/>
        <a:p>
          <a:pPr algn="l"/>
          <a:r>
            <a:rPr lang="es-CO" dirty="0"/>
            <a:t>Inexistencia de criterios técnicos para valoración de los activos a fin de establecer su interés económico.</a:t>
          </a:r>
        </a:p>
      </dgm:t>
    </dgm:pt>
    <dgm:pt modelId="{C1B47A9F-1F31-4410-80BE-67556D399D3B}" type="parTrans" cxnId="{FCFC366D-E530-45ED-A06E-17AEB9FCED89}">
      <dgm:prSet/>
      <dgm:spPr/>
      <dgm:t>
        <a:bodyPr/>
        <a:lstStyle/>
        <a:p>
          <a:endParaRPr lang="es-CO"/>
        </a:p>
      </dgm:t>
    </dgm:pt>
    <dgm:pt modelId="{D0A4E5AB-C3EB-429F-BFCF-90917B178103}" type="sibTrans" cxnId="{FCFC366D-E530-45ED-A06E-17AEB9FCED89}">
      <dgm:prSet/>
      <dgm:spPr/>
      <dgm:t>
        <a:bodyPr/>
        <a:lstStyle/>
        <a:p>
          <a:endParaRPr lang="es-CO"/>
        </a:p>
      </dgm:t>
    </dgm:pt>
    <dgm:pt modelId="{F3A059CE-2F8B-4262-BA71-FDE8AC2792CE}">
      <dgm:prSet/>
      <dgm:spPr/>
      <dgm:t>
        <a:bodyPr/>
        <a:lstStyle/>
        <a:p>
          <a:pPr algn="l"/>
          <a:r>
            <a:rPr lang="es-CO" dirty="0"/>
            <a:t>Facultades al organismo especializado para contratar</a:t>
          </a:r>
        </a:p>
      </dgm:t>
    </dgm:pt>
    <dgm:pt modelId="{4EB7CA2E-09D4-426B-A08E-A1FEBE15EEAB}" type="parTrans" cxnId="{BC7FD932-875E-419A-B82C-08CE831B5E87}">
      <dgm:prSet/>
      <dgm:spPr/>
      <dgm:t>
        <a:bodyPr/>
        <a:lstStyle/>
        <a:p>
          <a:endParaRPr lang="es-CO"/>
        </a:p>
      </dgm:t>
    </dgm:pt>
    <dgm:pt modelId="{FFCC425F-1F0D-4F6B-AE18-35DBA5B30879}" type="sibTrans" cxnId="{BC7FD932-875E-419A-B82C-08CE831B5E87}">
      <dgm:prSet/>
      <dgm:spPr/>
      <dgm:t>
        <a:bodyPr/>
        <a:lstStyle/>
        <a:p>
          <a:endParaRPr lang="es-CO"/>
        </a:p>
      </dgm:t>
    </dgm:pt>
    <dgm:pt modelId="{626D1344-B073-43EB-B0E1-642FA58E0CC6}">
      <dgm:prSet/>
      <dgm:spPr/>
      <dgm:t>
        <a:bodyPr/>
        <a:lstStyle/>
        <a:p>
          <a:pPr algn="l"/>
          <a:r>
            <a:rPr lang="es-CO" dirty="0"/>
            <a:t>Protección a terceros de buena fe que tengan a favor hipotecas o prenda sobre bienes incautados</a:t>
          </a:r>
        </a:p>
      </dgm:t>
    </dgm:pt>
    <dgm:pt modelId="{4DC8CB73-9253-45C1-A7D3-CF693B505149}" type="parTrans" cxnId="{758254F9-FBDA-438F-A551-58A80C006CFA}">
      <dgm:prSet/>
      <dgm:spPr/>
      <dgm:t>
        <a:bodyPr/>
        <a:lstStyle/>
        <a:p>
          <a:endParaRPr lang="es-CO"/>
        </a:p>
      </dgm:t>
    </dgm:pt>
    <dgm:pt modelId="{8D43828D-E3C3-4D7C-8C7C-F6DCB003B663}" type="sibTrans" cxnId="{758254F9-FBDA-438F-A551-58A80C006CFA}">
      <dgm:prSet/>
      <dgm:spPr/>
      <dgm:t>
        <a:bodyPr/>
        <a:lstStyle/>
        <a:p>
          <a:endParaRPr lang="es-CO"/>
        </a:p>
      </dgm:t>
    </dgm:pt>
    <dgm:pt modelId="{969FE7D5-EC5C-4F20-BBA2-0CA7E0EC9ABE}">
      <dgm:prSet phldrT="[Texto]"/>
      <dgm:spPr/>
      <dgm:t>
        <a:bodyPr/>
        <a:lstStyle/>
        <a:p>
          <a:pPr algn="l"/>
          <a:r>
            <a:rPr lang="es-CO" dirty="0"/>
            <a:t>Suspensión o exoneración temporal de cargas tributarias</a:t>
          </a:r>
        </a:p>
      </dgm:t>
    </dgm:pt>
    <dgm:pt modelId="{83C2F444-9FC4-4304-9202-7F297AB1A699}" type="parTrans" cxnId="{D4A245F3-1A2C-4C95-93FF-59F035047FED}">
      <dgm:prSet/>
      <dgm:spPr/>
      <dgm:t>
        <a:bodyPr/>
        <a:lstStyle/>
        <a:p>
          <a:endParaRPr lang="es-CO"/>
        </a:p>
      </dgm:t>
    </dgm:pt>
    <dgm:pt modelId="{FA3435B7-0985-4108-A0EC-82F5E3A70685}" type="sibTrans" cxnId="{D4A245F3-1A2C-4C95-93FF-59F035047FED}">
      <dgm:prSet/>
      <dgm:spPr/>
      <dgm:t>
        <a:bodyPr/>
        <a:lstStyle/>
        <a:p>
          <a:endParaRPr lang="es-CO"/>
        </a:p>
      </dgm:t>
    </dgm:pt>
    <dgm:pt modelId="{6E74187E-7836-4BB7-8854-18B4A83C44F1}">
      <dgm:prSet/>
      <dgm:spPr/>
      <dgm:t>
        <a:bodyPr/>
        <a:lstStyle/>
        <a:p>
          <a:pPr algn="l"/>
          <a:r>
            <a:rPr lang="es-CO" dirty="0"/>
            <a:t>El CED, dispone que las obligaciones causadas sobre bienes improductivos, se pagarán cuando el bien genere la productividad suficiente para cubrir su pasivo, con el producto de su venta o el beneficiario asume este pago en caso de devolución del bien.</a:t>
          </a:r>
        </a:p>
      </dgm:t>
    </dgm:pt>
    <dgm:pt modelId="{6476697D-79B0-4AFA-8FDC-C7A4D30E5092}" type="parTrans" cxnId="{38CB3100-7110-4B0C-8234-0C554CFC9ABB}">
      <dgm:prSet/>
      <dgm:spPr/>
      <dgm:t>
        <a:bodyPr/>
        <a:lstStyle/>
        <a:p>
          <a:endParaRPr lang="es-CO"/>
        </a:p>
      </dgm:t>
    </dgm:pt>
    <dgm:pt modelId="{203173B0-5EE8-4363-B6EF-38B7EF5C3888}" type="sibTrans" cxnId="{38CB3100-7110-4B0C-8234-0C554CFC9ABB}">
      <dgm:prSet/>
      <dgm:spPr/>
      <dgm:t>
        <a:bodyPr/>
        <a:lstStyle/>
        <a:p>
          <a:endParaRPr lang="es-CO"/>
        </a:p>
      </dgm:t>
    </dgm:pt>
    <dgm:pt modelId="{78BAE7B9-9ED9-47BC-B8F2-8156FDEBDBB8}">
      <dgm:prSet/>
      <dgm:spPr/>
      <dgm:t>
        <a:bodyPr/>
        <a:lstStyle/>
        <a:p>
          <a:pPr algn="l"/>
          <a:r>
            <a:rPr lang="es-CO" dirty="0"/>
            <a:t>Los impuestos sobre los bienes del Frisco no causan intereses remuneratorios ni moratorios durante el proceso de ED. Cuando se declare la ED y se enajene el bien, se cancelará el valor tributario por pagar con cargo a dicha venta (Art. 54 Ley 1849/17).</a:t>
          </a:r>
        </a:p>
      </dgm:t>
    </dgm:pt>
    <dgm:pt modelId="{22381469-E98C-4ABA-AA8B-DA7F7274A56E}" type="parTrans" cxnId="{13CAEA67-3AD7-4629-96EC-C15D02FDDC4F}">
      <dgm:prSet/>
      <dgm:spPr/>
      <dgm:t>
        <a:bodyPr/>
        <a:lstStyle/>
        <a:p>
          <a:endParaRPr lang="es-CO"/>
        </a:p>
      </dgm:t>
    </dgm:pt>
    <dgm:pt modelId="{249F82D1-A694-4E2F-ACBB-B895A4564E1B}" type="sibTrans" cxnId="{13CAEA67-3AD7-4629-96EC-C15D02FDDC4F}">
      <dgm:prSet/>
      <dgm:spPr/>
      <dgm:t>
        <a:bodyPr/>
        <a:lstStyle/>
        <a:p>
          <a:endParaRPr lang="es-CO"/>
        </a:p>
      </dgm:t>
    </dgm:pt>
    <dgm:pt modelId="{493A2D77-AB43-4A8B-AF2A-84E1DC42CF7B}">
      <dgm:prSet/>
      <dgm:spPr/>
      <dgm:t>
        <a:bodyPr/>
        <a:lstStyle/>
        <a:p>
          <a:pPr algn="l"/>
          <a:r>
            <a:rPr lang="es-CO" dirty="0"/>
            <a:t>Permite la celebración de contratos de bienes o servicios, que por su naturaleza o complejidad no se encuentren en el portafolio de servicios del administrador del Frisco.</a:t>
          </a:r>
        </a:p>
      </dgm:t>
    </dgm:pt>
    <dgm:pt modelId="{91DB89FD-31EC-40B6-B6E5-418A0EB9102F}" type="parTrans" cxnId="{B24AC300-9B2C-4FDF-83B1-41DF89E79397}">
      <dgm:prSet/>
      <dgm:spPr/>
      <dgm:t>
        <a:bodyPr/>
        <a:lstStyle/>
        <a:p>
          <a:endParaRPr lang="es-CO"/>
        </a:p>
      </dgm:t>
    </dgm:pt>
    <dgm:pt modelId="{11C3B59F-8536-4C4A-A536-218110A70D09}" type="sibTrans" cxnId="{B24AC300-9B2C-4FDF-83B1-41DF89E79397}">
      <dgm:prSet/>
      <dgm:spPr/>
      <dgm:t>
        <a:bodyPr/>
        <a:lstStyle/>
        <a:p>
          <a:endParaRPr lang="es-CO"/>
        </a:p>
      </dgm:t>
    </dgm:pt>
    <dgm:pt modelId="{67A005AC-C874-49AE-AFEE-860F57E6CAE8}">
      <dgm:prSet/>
      <dgm:spPr/>
      <dgm:t>
        <a:bodyPr/>
        <a:lstStyle/>
        <a:p>
          <a:pPr algn="l"/>
          <a:r>
            <a:rPr lang="es-CO" dirty="0"/>
            <a:t>Con respecto a los bienes con hipoteca o prenda, la SAE se encuentra supeditada a la decisión que dentro del trámite de extinción de dominio sea adoptada por la autoridad judicial competente.</a:t>
          </a:r>
        </a:p>
      </dgm:t>
    </dgm:pt>
    <dgm:pt modelId="{C94189F9-7712-436A-8CB9-CFF4565D5E7A}" type="parTrans" cxnId="{DEB2DC17-FCBD-467E-9EA0-03C34CB5954E}">
      <dgm:prSet/>
      <dgm:spPr/>
      <dgm:t>
        <a:bodyPr/>
        <a:lstStyle/>
        <a:p>
          <a:endParaRPr lang="es-CO"/>
        </a:p>
      </dgm:t>
    </dgm:pt>
    <dgm:pt modelId="{A690B59F-91EB-4557-A01C-7AE224B6A42D}" type="sibTrans" cxnId="{DEB2DC17-FCBD-467E-9EA0-03C34CB5954E}">
      <dgm:prSet/>
      <dgm:spPr/>
      <dgm:t>
        <a:bodyPr/>
        <a:lstStyle/>
        <a:p>
          <a:endParaRPr lang="es-CO"/>
        </a:p>
      </dgm:t>
    </dgm:pt>
    <dgm:pt modelId="{0A7FAB1C-A94A-4889-BAA7-129EA4EE8A57}" type="pres">
      <dgm:prSet presAssocID="{12BE76CD-6C9A-448A-83FB-A97862639B64}" presName="composite" presStyleCnt="0">
        <dgm:presLayoutVars>
          <dgm:chMax val="1"/>
          <dgm:dir/>
          <dgm:resizeHandles val="exact"/>
        </dgm:presLayoutVars>
      </dgm:prSet>
      <dgm:spPr/>
    </dgm:pt>
    <dgm:pt modelId="{09A58B18-2656-48C3-8D25-A7A5A23466FC}" type="pres">
      <dgm:prSet presAssocID="{42D492FD-FF0B-4AA0-8F09-E3F3B6C10F65}" presName="roof" presStyleLbl="dkBgShp" presStyleIdx="0" presStyleCnt="2"/>
      <dgm:spPr/>
    </dgm:pt>
    <dgm:pt modelId="{CA133593-972E-492F-8D04-8F840B1F8AC3}" type="pres">
      <dgm:prSet presAssocID="{42D492FD-FF0B-4AA0-8F09-E3F3B6C10F65}" presName="pillars" presStyleCnt="0"/>
      <dgm:spPr/>
    </dgm:pt>
    <dgm:pt modelId="{C1FB9ADA-745F-4D5A-9117-FC9EE24AEB6A}" type="pres">
      <dgm:prSet presAssocID="{42D492FD-FF0B-4AA0-8F09-E3F3B6C10F65}" presName="pillar1" presStyleLbl="node1" presStyleIdx="0" presStyleCnt="3">
        <dgm:presLayoutVars>
          <dgm:bulletEnabled val="1"/>
        </dgm:presLayoutVars>
      </dgm:prSet>
      <dgm:spPr/>
    </dgm:pt>
    <dgm:pt modelId="{8D13F083-D1FA-4DDC-939C-C32A4ED10803}" type="pres">
      <dgm:prSet presAssocID="{8D895FB2-2021-4E89-980D-AD705DE289F9}" presName="pillarX" presStyleLbl="node1" presStyleIdx="1" presStyleCnt="3" custScaleX="251963">
        <dgm:presLayoutVars>
          <dgm:bulletEnabled val="1"/>
        </dgm:presLayoutVars>
      </dgm:prSet>
      <dgm:spPr/>
    </dgm:pt>
    <dgm:pt modelId="{51A14946-6236-4253-9F61-39EB33C47B6B}" type="pres">
      <dgm:prSet presAssocID="{57091335-CADC-425F-AA51-378210E7456C}" presName="pillarX" presStyleLbl="node1" presStyleIdx="2" presStyleCnt="3">
        <dgm:presLayoutVars>
          <dgm:bulletEnabled val="1"/>
        </dgm:presLayoutVars>
      </dgm:prSet>
      <dgm:spPr/>
    </dgm:pt>
    <dgm:pt modelId="{FA3BAA82-7F44-4192-BD06-EFE08A87B8BF}" type="pres">
      <dgm:prSet presAssocID="{42D492FD-FF0B-4AA0-8F09-E3F3B6C10F65}" presName="base" presStyleLbl="dkBgShp" presStyleIdx="1" presStyleCnt="2"/>
      <dgm:spPr/>
    </dgm:pt>
  </dgm:ptLst>
  <dgm:cxnLst>
    <dgm:cxn modelId="{38CB3100-7110-4B0C-8234-0C554CFC9ABB}" srcId="{8D895FB2-2021-4E89-980D-AD705DE289F9}" destId="{6E74187E-7836-4BB7-8854-18B4A83C44F1}" srcOrd="1" destOrd="0" parTransId="{6476697D-79B0-4AFA-8FDC-C7A4D30E5092}" sibTransId="{203173B0-5EE8-4363-B6EF-38B7EF5C3888}"/>
    <dgm:cxn modelId="{B24AC300-9B2C-4FDF-83B1-41DF89E79397}" srcId="{8D895FB2-2021-4E89-980D-AD705DE289F9}" destId="{493A2D77-AB43-4A8B-AF2A-84E1DC42CF7B}" srcOrd="3" destOrd="0" parTransId="{91DB89FD-31EC-40B6-B6E5-418A0EB9102F}" sibTransId="{11C3B59F-8536-4C4A-A536-218110A70D09}"/>
    <dgm:cxn modelId="{E8F2C808-B1F4-40AC-84E2-B0A5104FA5B2}" srcId="{12BE76CD-6C9A-448A-83FB-A97862639B64}" destId="{42D492FD-FF0B-4AA0-8F09-E3F3B6C10F65}" srcOrd="0" destOrd="0" parTransId="{79AB5A91-0B03-4D56-B776-27F1862F4095}" sibTransId="{F4065CB6-5AB0-4448-A9AD-42D424299408}"/>
    <dgm:cxn modelId="{9A712D13-5E71-4A4B-9A9E-262F1447C5C8}" type="presOf" srcId="{EA2A3105-74C4-406B-A262-8A2D015268F5}" destId="{C1FB9ADA-745F-4D5A-9117-FC9EE24AEB6A}" srcOrd="0" destOrd="0" presId="urn:microsoft.com/office/officeart/2005/8/layout/hList3"/>
    <dgm:cxn modelId="{DEB2DC17-FCBD-467E-9EA0-03C34CB5954E}" srcId="{8D895FB2-2021-4E89-980D-AD705DE289F9}" destId="{67A005AC-C874-49AE-AFEE-860F57E6CAE8}" srcOrd="4" destOrd="0" parTransId="{C94189F9-7712-436A-8CB9-CFF4565D5E7A}" sibTransId="{A690B59F-91EB-4557-A01C-7AE224B6A42D}"/>
    <dgm:cxn modelId="{BC7FD932-875E-419A-B82C-08CE831B5E87}" srcId="{EA2A3105-74C4-406B-A262-8A2D015268F5}" destId="{F3A059CE-2F8B-4262-BA71-FDE8AC2792CE}" srcOrd="2" destOrd="0" parTransId="{4EB7CA2E-09D4-426B-A08E-A1FEBE15EEAB}" sibTransId="{FFCC425F-1F0D-4F6B-AE18-35DBA5B30879}"/>
    <dgm:cxn modelId="{92808760-663A-4E71-8D6F-303B00584338}" srcId="{42D492FD-FF0B-4AA0-8F09-E3F3B6C10F65}" destId="{8D895FB2-2021-4E89-980D-AD705DE289F9}" srcOrd="1" destOrd="0" parTransId="{5D585004-593D-4C50-8800-2FBAF7A23BA2}" sibTransId="{9A3D77B8-DAC3-48F0-931C-B50BB7D12E7F}"/>
    <dgm:cxn modelId="{68300167-EB69-4406-AA57-A6EA85555CAA}" type="presOf" srcId="{78BAE7B9-9ED9-47BC-B8F2-8156FDEBDBB8}" destId="{8D13F083-D1FA-4DDC-939C-C32A4ED10803}" srcOrd="0" destOrd="3" presId="urn:microsoft.com/office/officeart/2005/8/layout/hList3"/>
    <dgm:cxn modelId="{13CAEA67-3AD7-4629-96EC-C15D02FDDC4F}" srcId="{8D895FB2-2021-4E89-980D-AD705DE289F9}" destId="{78BAE7B9-9ED9-47BC-B8F2-8156FDEBDBB8}" srcOrd="2" destOrd="0" parTransId="{22381469-E98C-4ABA-AA8B-DA7F7274A56E}" sibTransId="{249F82D1-A694-4E2F-ACBB-B895A4564E1B}"/>
    <dgm:cxn modelId="{86FD4E6C-94DF-4468-BA61-D0B8ECA9A9EE}" type="presOf" srcId="{626D1344-B073-43EB-B0E1-642FA58E0CC6}" destId="{C1FB9ADA-745F-4D5A-9117-FC9EE24AEB6A}" srcOrd="0" destOrd="4" presId="urn:microsoft.com/office/officeart/2005/8/layout/hList3"/>
    <dgm:cxn modelId="{FCFC366D-E530-45ED-A06E-17AEB9FCED89}" srcId="{57091335-CADC-425F-AA51-378210E7456C}" destId="{1BB4D7C9-C0D2-4613-8C97-139650413B3C}" srcOrd="1" destOrd="0" parTransId="{C1B47A9F-1F31-4410-80BE-67556D399D3B}" sibTransId="{D0A4E5AB-C3EB-429F-BFCF-90917B178103}"/>
    <dgm:cxn modelId="{E04C214E-DB2C-4423-BACB-C577AD8DE3B0}" type="presOf" srcId="{4E5EDFFC-4B2D-4E82-854F-2BADE039291D}" destId="{51A14946-6236-4253-9F61-39EB33C47B6B}" srcOrd="0" destOrd="1" presId="urn:microsoft.com/office/officeart/2005/8/layout/hList3"/>
    <dgm:cxn modelId="{0A395F4F-32DA-4318-BDC1-5B58E2289E2E}" srcId="{42D492FD-FF0B-4AA0-8F09-E3F3B6C10F65}" destId="{57091335-CADC-425F-AA51-378210E7456C}" srcOrd="2" destOrd="0" parTransId="{AEDE7C55-A6A5-4B73-82CE-2E454CC95F0B}" sibTransId="{09E01F3A-BA3D-4DE5-9A96-212A04CE0F77}"/>
    <dgm:cxn modelId="{BC42797C-B4B9-4E62-98F4-0CED7BBA5E68}" srcId="{EA2A3105-74C4-406B-A262-8A2D015268F5}" destId="{64AFDD4A-D04B-4CF0-B131-6C7698E1867D}" srcOrd="0" destOrd="0" parTransId="{FF7C6976-90E2-4825-AC04-56CD2C2E8F93}" sibTransId="{657FE06C-B3C1-45F7-AA41-FFD2A7D510C0}"/>
    <dgm:cxn modelId="{5999478E-E017-4D0C-BBF9-365DBE524D3F}" srcId="{57091335-CADC-425F-AA51-378210E7456C}" destId="{4E5EDFFC-4B2D-4E82-854F-2BADE039291D}" srcOrd="0" destOrd="0" parTransId="{AC3A3DCE-31F4-4C7A-A65F-4C0003E97948}" sibTransId="{5D1A86B1-21CE-480A-BF28-35CF2CAC2964}"/>
    <dgm:cxn modelId="{0F431B93-D31D-4855-98A9-0C89C491BBC8}" srcId="{42D492FD-FF0B-4AA0-8F09-E3F3B6C10F65}" destId="{EA2A3105-74C4-406B-A262-8A2D015268F5}" srcOrd="0" destOrd="0" parTransId="{4EC670B1-2E60-46A2-8ED8-FE342C1D9873}" sibTransId="{82A30BFF-7701-4194-A9DF-A4454E36629F}"/>
    <dgm:cxn modelId="{42D07594-EA26-4DB7-9120-0F20C9C97FE0}" type="presOf" srcId="{12BE76CD-6C9A-448A-83FB-A97862639B64}" destId="{0A7FAB1C-A94A-4889-BAA7-129EA4EE8A57}" srcOrd="0" destOrd="0" presId="urn:microsoft.com/office/officeart/2005/8/layout/hList3"/>
    <dgm:cxn modelId="{ADA41AA1-A723-43EB-B1EE-C7CB12DD5201}" type="presOf" srcId="{64AFDD4A-D04B-4CF0-B131-6C7698E1867D}" destId="{C1FB9ADA-745F-4D5A-9117-FC9EE24AEB6A}" srcOrd="0" destOrd="1" presId="urn:microsoft.com/office/officeart/2005/8/layout/hList3"/>
    <dgm:cxn modelId="{931B93A9-FAE7-4AA7-9B4B-5CDB797D9C12}" type="presOf" srcId="{57091335-CADC-425F-AA51-378210E7456C}" destId="{51A14946-6236-4253-9F61-39EB33C47B6B}" srcOrd="0" destOrd="0" presId="urn:microsoft.com/office/officeart/2005/8/layout/hList3"/>
    <dgm:cxn modelId="{B1E472AB-1BC9-45C1-B33E-2F8ABBB633AB}" type="presOf" srcId="{969FE7D5-EC5C-4F20-BBA2-0CA7E0EC9ABE}" destId="{C1FB9ADA-745F-4D5A-9117-FC9EE24AEB6A}" srcOrd="0" destOrd="2" presId="urn:microsoft.com/office/officeart/2005/8/layout/hList3"/>
    <dgm:cxn modelId="{7FD5ECAB-C810-423B-AC7A-C5932BBE5579}" type="presOf" srcId="{6E74187E-7836-4BB7-8854-18B4A83C44F1}" destId="{8D13F083-D1FA-4DDC-939C-C32A4ED10803}" srcOrd="0" destOrd="2" presId="urn:microsoft.com/office/officeart/2005/8/layout/hList3"/>
    <dgm:cxn modelId="{6E01C5AC-C9CF-4D92-A232-155998EF7555}" type="presOf" srcId="{B5D12DE3-1F40-40DF-9553-35B6C59307AA}" destId="{8D13F083-D1FA-4DDC-939C-C32A4ED10803}" srcOrd="0" destOrd="1" presId="urn:microsoft.com/office/officeart/2005/8/layout/hList3"/>
    <dgm:cxn modelId="{F7A441C3-95BA-48B7-9D70-2F90A2457CB6}" type="presOf" srcId="{1BB4D7C9-C0D2-4613-8C97-139650413B3C}" destId="{51A14946-6236-4253-9F61-39EB33C47B6B}" srcOrd="0" destOrd="2" presId="urn:microsoft.com/office/officeart/2005/8/layout/hList3"/>
    <dgm:cxn modelId="{EB321CD3-0110-4946-8AE3-419B3AA89ADD}" type="presOf" srcId="{42D492FD-FF0B-4AA0-8F09-E3F3B6C10F65}" destId="{09A58B18-2656-48C3-8D25-A7A5A23466FC}" srcOrd="0" destOrd="0" presId="urn:microsoft.com/office/officeart/2005/8/layout/hList3"/>
    <dgm:cxn modelId="{DF1001DA-BA17-4CF8-9445-9C78D7B29A57}" srcId="{8D895FB2-2021-4E89-980D-AD705DE289F9}" destId="{B5D12DE3-1F40-40DF-9553-35B6C59307AA}" srcOrd="0" destOrd="0" parTransId="{A4D4F9D0-63C1-4624-BB9F-0C1F4C852CE6}" sibTransId="{5B977B38-977E-40D7-AFD2-8AAF37A95A65}"/>
    <dgm:cxn modelId="{CA6BD0E0-7469-4B53-B507-DAE41B66F2E1}" type="presOf" srcId="{8D895FB2-2021-4E89-980D-AD705DE289F9}" destId="{8D13F083-D1FA-4DDC-939C-C32A4ED10803}" srcOrd="0" destOrd="0" presId="urn:microsoft.com/office/officeart/2005/8/layout/hList3"/>
    <dgm:cxn modelId="{96F4E1E0-B54A-47F4-9B37-F706D6D2FE4E}" type="presOf" srcId="{67A005AC-C874-49AE-AFEE-860F57E6CAE8}" destId="{8D13F083-D1FA-4DDC-939C-C32A4ED10803}" srcOrd="0" destOrd="5" presId="urn:microsoft.com/office/officeart/2005/8/layout/hList3"/>
    <dgm:cxn modelId="{E4C665E3-554B-4F15-849A-6F9A9A94CCEC}" type="presOf" srcId="{F3A059CE-2F8B-4262-BA71-FDE8AC2792CE}" destId="{C1FB9ADA-745F-4D5A-9117-FC9EE24AEB6A}" srcOrd="0" destOrd="3" presId="urn:microsoft.com/office/officeart/2005/8/layout/hList3"/>
    <dgm:cxn modelId="{CF8BBFEF-A23C-4836-B9C6-49F234B0A027}" type="presOf" srcId="{493A2D77-AB43-4A8B-AF2A-84E1DC42CF7B}" destId="{8D13F083-D1FA-4DDC-939C-C32A4ED10803}" srcOrd="0" destOrd="4" presId="urn:microsoft.com/office/officeart/2005/8/layout/hList3"/>
    <dgm:cxn modelId="{D4A245F3-1A2C-4C95-93FF-59F035047FED}" srcId="{EA2A3105-74C4-406B-A262-8A2D015268F5}" destId="{969FE7D5-EC5C-4F20-BBA2-0CA7E0EC9ABE}" srcOrd="1" destOrd="0" parTransId="{83C2F444-9FC4-4304-9202-7F297AB1A699}" sibTransId="{FA3435B7-0985-4108-A0EC-82F5E3A70685}"/>
    <dgm:cxn modelId="{758254F9-FBDA-438F-A551-58A80C006CFA}" srcId="{EA2A3105-74C4-406B-A262-8A2D015268F5}" destId="{626D1344-B073-43EB-B0E1-642FA58E0CC6}" srcOrd="3" destOrd="0" parTransId="{4DC8CB73-9253-45C1-A7D3-CF693B505149}" sibTransId="{8D43828D-E3C3-4D7C-8C7C-F6DCB003B663}"/>
    <dgm:cxn modelId="{E9907DDA-3F23-4EDA-A4E2-55CCC21E91D2}" type="presParOf" srcId="{0A7FAB1C-A94A-4889-BAA7-129EA4EE8A57}" destId="{09A58B18-2656-48C3-8D25-A7A5A23466FC}" srcOrd="0" destOrd="0" presId="urn:microsoft.com/office/officeart/2005/8/layout/hList3"/>
    <dgm:cxn modelId="{F2D7581C-B614-4F08-A178-B7E622435942}" type="presParOf" srcId="{0A7FAB1C-A94A-4889-BAA7-129EA4EE8A57}" destId="{CA133593-972E-492F-8D04-8F840B1F8AC3}" srcOrd="1" destOrd="0" presId="urn:microsoft.com/office/officeart/2005/8/layout/hList3"/>
    <dgm:cxn modelId="{82328B36-C4B7-4AE1-9774-99CEE2B87220}" type="presParOf" srcId="{CA133593-972E-492F-8D04-8F840B1F8AC3}" destId="{C1FB9ADA-745F-4D5A-9117-FC9EE24AEB6A}" srcOrd="0" destOrd="0" presId="urn:microsoft.com/office/officeart/2005/8/layout/hList3"/>
    <dgm:cxn modelId="{B2186462-C5BF-40F8-94E6-A06FC9A825B8}" type="presParOf" srcId="{CA133593-972E-492F-8D04-8F840B1F8AC3}" destId="{8D13F083-D1FA-4DDC-939C-C32A4ED10803}" srcOrd="1" destOrd="0" presId="urn:microsoft.com/office/officeart/2005/8/layout/hList3"/>
    <dgm:cxn modelId="{20A67C8E-7AFC-41D0-B4E9-29DDD15D1ADF}" type="presParOf" srcId="{CA133593-972E-492F-8D04-8F840B1F8AC3}" destId="{51A14946-6236-4253-9F61-39EB33C47B6B}" srcOrd="2" destOrd="0" presId="urn:microsoft.com/office/officeart/2005/8/layout/hList3"/>
    <dgm:cxn modelId="{660C011D-DD13-4496-85E2-5E7740C67A46}" type="presParOf" srcId="{0A7FAB1C-A94A-4889-BAA7-129EA4EE8A57}" destId="{FA3BAA82-7F44-4192-BD06-EFE08A87B8BF}"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2BE76CD-6C9A-448A-83FB-A97862639B64}"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s-CO"/>
        </a:p>
      </dgm:t>
    </dgm:pt>
    <dgm:pt modelId="{42D492FD-FF0B-4AA0-8F09-E3F3B6C10F65}">
      <dgm:prSet phldrT="[Texto]"/>
      <dgm:spPr/>
      <dgm:t>
        <a:bodyPr/>
        <a:lstStyle/>
        <a:p>
          <a:r>
            <a:rPr lang="es-CO" dirty="0"/>
            <a:t>Disposición de activos decomisados</a:t>
          </a:r>
        </a:p>
      </dgm:t>
    </dgm:pt>
    <dgm:pt modelId="{79AB5A91-0B03-4D56-B776-27F1862F4095}" type="parTrans" cxnId="{E8F2C808-B1F4-40AC-84E2-B0A5104FA5B2}">
      <dgm:prSet/>
      <dgm:spPr/>
      <dgm:t>
        <a:bodyPr/>
        <a:lstStyle/>
        <a:p>
          <a:endParaRPr lang="es-CO"/>
        </a:p>
      </dgm:t>
    </dgm:pt>
    <dgm:pt modelId="{F4065CB6-5AB0-4448-A9AD-42D424299408}" type="sibTrans" cxnId="{E8F2C808-B1F4-40AC-84E2-B0A5104FA5B2}">
      <dgm:prSet/>
      <dgm:spPr/>
      <dgm:t>
        <a:bodyPr/>
        <a:lstStyle/>
        <a:p>
          <a:endParaRPr lang="es-CO"/>
        </a:p>
      </dgm:t>
    </dgm:pt>
    <dgm:pt modelId="{EA2A3105-74C4-406B-A262-8A2D015268F5}">
      <dgm:prSet phldrT="[Texto]"/>
      <dgm:spPr/>
      <dgm:t>
        <a:bodyPr/>
        <a:lstStyle/>
        <a:p>
          <a:r>
            <a:rPr lang="es-CO" b="1" dirty="0"/>
            <a:t>Buena Práctica</a:t>
          </a:r>
        </a:p>
      </dgm:t>
    </dgm:pt>
    <dgm:pt modelId="{4EC670B1-2E60-46A2-8ED8-FE342C1D9873}" type="parTrans" cxnId="{0F431B93-D31D-4855-98A9-0C89C491BBC8}">
      <dgm:prSet/>
      <dgm:spPr/>
      <dgm:t>
        <a:bodyPr/>
        <a:lstStyle/>
        <a:p>
          <a:endParaRPr lang="es-CO"/>
        </a:p>
      </dgm:t>
    </dgm:pt>
    <dgm:pt modelId="{82A30BFF-7701-4194-A9DF-A4454E36629F}" type="sibTrans" cxnId="{0F431B93-D31D-4855-98A9-0C89C491BBC8}">
      <dgm:prSet/>
      <dgm:spPr/>
      <dgm:t>
        <a:bodyPr/>
        <a:lstStyle/>
        <a:p>
          <a:endParaRPr lang="es-CO"/>
        </a:p>
      </dgm:t>
    </dgm:pt>
    <dgm:pt modelId="{8D895FB2-2021-4E89-980D-AD705DE289F9}">
      <dgm:prSet phldrT="[Texto]"/>
      <dgm:spPr/>
      <dgm:t>
        <a:bodyPr/>
        <a:lstStyle/>
        <a:p>
          <a:r>
            <a:rPr lang="es-CO" b="1" dirty="0"/>
            <a:t>Práctica en Colombia</a:t>
          </a:r>
        </a:p>
      </dgm:t>
    </dgm:pt>
    <dgm:pt modelId="{5D585004-593D-4C50-8800-2FBAF7A23BA2}" type="parTrans" cxnId="{92808760-663A-4E71-8D6F-303B00584338}">
      <dgm:prSet/>
      <dgm:spPr/>
      <dgm:t>
        <a:bodyPr/>
        <a:lstStyle/>
        <a:p>
          <a:endParaRPr lang="es-CO"/>
        </a:p>
      </dgm:t>
    </dgm:pt>
    <dgm:pt modelId="{9A3D77B8-DAC3-48F0-931C-B50BB7D12E7F}" type="sibTrans" cxnId="{92808760-663A-4E71-8D6F-303B00584338}">
      <dgm:prSet/>
      <dgm:spPr/>
      <dgm:t>
        <a:bodyPr/>
        <a:lstStyle/>
        <a:p>
          <a:endParaRPr lang="es-CO"/>
        </a:p>
      </dgm:t>
    </dgm:pt>
    <dgm:pt modelId="{57091335-CADC-425F-AA51-378210E7456C}">
      <dgm:prSet phldrT="[Texto]"/>
      <dgm:spPr/>
      <dgm:t>
        <a:bodyPr/>
        <a:lstStyle/>
        <a:p>
          <a:r>
            <a:rPr lang="es-CO" b="1" dirty="0"/>
            <a:t>Dificultades para la ABI – SAE</a:t>
          </a:r>
        </a:p>
      </dgm:t>
    </dgm:pt>
    <dgm:pt modelId="{AEDE7C55-A6A5-4B73-82CE-2E454CC95F0B}" type="parTrans" cxnId="{0A395F4F-32DA-4318-BDC1-5B58E2289E2E}">
      <dgm:prSet/>
      <dgm:spPr/>
      <dgm:t>
        <a:bodyPr/>
        <a:lstStyle/>
        <a:p>
          <a:endParaRPr lang="es-CO"/>
        </a:p>
      </dgm:t>
    </dgm:pt>
    <dgm:pt modelId="{09E01F3A-BA3D-4DE5-9A96-212A04CE0F77}" type="sibTrans" cxnId="{0A395F4F-32DA-4318-BDC1-5B58E2289E2E}">
      <dgm:prSet/>
      <dgm:spPr/>
      <dgm:t>
        <a:bodyPr/>
        <a:lstStyle/>
        <a:p>
          <a:endParaRPr lang="es-CO"/>
        </a:p>
      </dgm:t>
    </dgm:pt>
    <dgm:pt modelId="{64AFDD4A-D04B-4CF0-B131-6C7698E1867D}">
      <dgm:prSet phldrT="[Texto]"/>
      <dgm:spPr/>
      <dgm:t>
        <a:bodyPr/>
        <a:lstStyle/>
        <a:p>
          <a:r>
            <a:rPr lang="es-CO"/>
            <a:t>La investigación patrimonial como herramienta indispensable de las</a:t>
          </a:r>
          <a:endParaRPr lang="es-CO" dirty="0"/>
        </a:p>
      </dgm:t>
    </dgm:pt>
    <dgm:pt modelId="{FF7C6976-90E2-4825-AC04-56CD2C2E8F93}" type="parTrans" cxnId="{BC42797C-B4B9-4E62-98F4-0CED7BBA5E68}">
      <dgm:prSet/>
      <dgm:spPr/>
      <dgm:t>
        <a:bodyPr/>
        <a:lstStyle/>
        <a:p>
          <a:endParaRPr lang="es-CO"/>
        </a:p>
      </dgm:t>
    </dgm:pt>
    <dgm:pt modelId="{657FE06C-B3C1-45F7-AA41-FFD2A7D510C0}" type="sibTrans" cxnId="{BC42797C-B4B9-4E62-98F4-0CED7BBA5E68}">
      <dgm:prSet/>
      <dgm:spPr/>
      <dgm:t>
        <a:bodyPr/>
        <a:lstStyle/>
        <a:p>
          <a:endParaRPr lang="es-CO"/>
        </a:p>
      </dgm:t>
    </dgm:pt>
    <dgm:pt modelId="{44CC5D12-C2C8-446F-8B6D-6975E81ECAFE}">
      <dgm:prSet/>
      <dgm:spPr/>
      <dgm:t>
        <a:bodyPr/>
        <a:lstStyle/>
        <a:p>
          <a:r>
            <a:rPr lang="es-CO" dirty="0"/>
            <a:t>autoridades de la aplicación de la Ley.</a:t>
          </a:r>
        </a:p>
      </dgm:t>
    </dgm:pt>
    <dgm:pt modelId="{2AC08776-96F9-44FE-B873-D51BCD9AC1C4}" type="parTrans" cxnId="{1A482285-24B3-414D-ABC5-B50CAC675C0E}">
      <dgm:prSet/>
      <dgm:spPr/>
      <dgm:t>
        <a:bodyPr/>
        <a:lstStyle/>
        <a:p>
          <a:endParaRPr lang="es-CO"/>
        </a:p>
      </dgm:t>
    </dgm:pt>
    <dgm:pt modelId="{5BB65A6E-CCC3-4921-84AF-82709FA3CBA7}" type="sibTrans" cxnId="{1A482285-24B3-414D-ABC5-B50CAC675C0E}">
      <dgm:prSet/>
      <dgm:spPr/>
      <dgm:t>
        <a:bodyPr/>
        <a:lstStyle/>
        <a:p>
          <a:endParaRPr lang="es-CO"/>
        </a:p>
      </dgm:t>
    </dgm:pt>
    <dgm:pt modelId="{C9142B39-6A85-44A0-880B-6B8EE09E2209}">
      <dgm:prSet/>
      <dgm:spPr/>
      <dgm:t>
        <a:bodyPr/>
        <a:lstStyle/>
        <a:p>
          <a:r>
            <a:rPr lang="es-CO" dirty="0"/>
            <a:t>Planificación anticipada y principio de discrecionalidad de la autoridad.</a:t>
          </a:r>
        </a:p>
      </dgm:t>
    </dgm:pt>
    <dgm:pt modelId="{3E3F84CA-A181-4556-849B-DBF706D92D1E}" type="parTrans" cxnId="{C3B1ECA6-F56D-4799-BC5F-9466FC6665F2}">
      <dgm:prSet/>
      <dgm:spPr/>
      <dgm:t>
        <a:bodyPr/>
        <a:lstStyle/>
        <a:p>
          <a:endParaRPr lang="es-CO"/>
        </a:p>
      </dgm:t>
    </dgm:pt>
    <dgm:pt modelId="{7924623F-C3A0-4607-85BB-C87B5BEF1B47}" type="sibTrans" cxnId="{C3B1ECA6-F56D-4799-BC5F-9466FC6665F2}">
      <dgm:prSet/>
      <dgm:spPr/>
      <dgm:t>
        <a:bodyPr/>
        <a:lstStyle/>
        <a:p>
          <a:endParaRPr lang="es-CO"/>
        </a:p>
      </dgm:t>
    </dgm:pt>
    <dgm:pt modelId="{0DAD3A68-D56C-4455-AF97-960AB3DD6976}">
      <dgm:prSet/>
      <dgm:spPr/>
      <dgm:t>
        <a:bodyPr/>
        <a:lstStyle/>
        <a:p>
          <a:r>
            <a:rPr lang="es-CO" dirty="0"/>
            <a:t> Incautación de bienes de interés económico.</a:t>
          </a:r>
        </a:p>
      </dgm:t>
    </dgm:pt>
    <dgm:pt modelId="{7E911B9C-6BEE-480D-9C9C-A03F3F096E63}" type="parTrans" cxnId="{03C3C52E-C70A-4CD4-ADAA-FE74AE2AE54B}">
      <dgm:prSet/>
      <dgm:spPr/>
      <dgm:t>
        <a:bodyPr/>
        <a:lstStyle/>
        <a:p>
          <a:endParaRPr lang="es-CO"/>
        </a:p>
      </dgm:t>
    </dgm:pt>
    <dgm:pt modelId="{EF09A8D8-5304-4A41-BFDB-F0D7075AF9CE}" type="sibTrans" cxnId="{03C3C52E-C70A-4CD4-ADAA-FE74AE2AE54B}">
      <dgm:prSet/>
      <dgm:spPr/>
      <dgm:t>
        <a:bodyPr/>
        <a:lstStyle/>
        <a:p>
          <a:endParaRPr lang="es-CO"/>
        </a:p>
      </dgm:t>
    </dgm:pt>
    <dgm:pt modelId="{B5D12DE3-1F40-40DF-9553-35B6C59307AA}">
      <dgm:prSet phldrT="[Texto]"/>
      <dgm:spPr/>
      <dgm:t>
        <a:bodyPr/>
        <a:lstStyle/>
        <a:p>
          <a:r>
            <a:rPr lang="es-CO" dirty="0"/>
            <a:t>La FGN, para habilitar el ejercicio de la acción de extinción, requiere cumplir mandatos constitucionales (art 34 y 58 CP), criterios de priorización (art 25 CED), que el bien se constituya en un fundamento serio y razonable (art 117 CED) y que contribuya a la desarticulación financiera y económica de las organizaciones criminales.</a:t>
          </a:r>
        </a:p>
      </dgm:t>
    </dgm:pt>
    <dgm:pt modelId="{A4D4F9D0-63C1-4624-BB9F-0C1F4C852CE6}" type="parTrans" cxnId="{DF1001DA-BA17-4CF8-9445-9C78D7B29A57}">
      <dgm:prSet/>
      <dgm:spPr/>
      <dgm:t>
        <a:bodyPr/>
        <a:lstStyle/>
        <a:p>
          <a:endParaRPr lang="es-CO"/>
        </a:p>
      </dgm:t>
    </dgm:pt>
    <dgm:pt modelId="{5B977B38-977E-40D7-AFD2-8AAF37A95A65}" type="sibTrans" cxnId="{DF1001DA-BA17-4CF8-9445-9C78D7B29A57}">
      <dgm:prSet/>
      <dgm:spPr/>
      <dgm:t>
        <a:bodyPr/>
        <a:lstStyle/>
        <a:p>
          <a:endParaRPr lang="es-CO"/>
        </a:p>
      </dgm:t>
    </dgm:pt>
    <dgm:pt modelId="{4E5EDFFC-4B2D-4E82-854F-2BADE039291D}">
      <dgm:prSet/>
      <dgm:spPr/>
      <dgm:t>
        <a:bodyPr/>
        <a:lstStyle/>
        <a:p>
          <a:r>
            <a:rPr lang="es-CO" dirty="0"/>
            <a:t>En la materialización de la medida cautelar no se identifican por anticipado los bienes por tipo y su condición.</a:t>
          </a:r>
        </a:p>
      </dgm:t>
    </dgm:pt>
    <dgm:pt modelId="{AC3A3DCE-31F4-4C7A-A65F-4C0003E97948}" type="parTrans" cxnId="{5999478E-E017-4D0C-BBF9-365DBE524D3F}">
      <dgm:prSet/>
      <dgm:spPr/>
      <dgm:t>
        <a:bodyPr/>
        <a:lstStyle/>
        <a:p>
          <a:endParaRPr lang="es-CO"/>
        </a:p>
      </dgm:t>
    </dgm:pt>
    <dgm:pt modelId="{5D1A86B1-21CE-480A-BF28-35CF2CAC2964}" type="sibTrans" cxnId="{5999478E-E017-4D0C-BBF9-365DBE524D3F}">
      <dgm:prSet/>
      <dgm:spPr/>
      <dgm:t>
        <a:bodyPr/>
        <a:lstStyle/>
        <a:p>
          <a:endParaRPr lang="es-CO"/>
        </a:p>
      </dgm:t>
    </dgm:pt>
    <dgm:pt modelId="{1BB4D7C9-C0D2-4613-8C97-139650413B3C}">
      <dgm:prSet/>
      <dgm:spPr/>
      <dgm:t>
        <a:bodyPr/>
        <a:lstStyle/>
        <a:p>
          <a:r>
            <a:rPr lang="es-CO" dirty="0"/>
            <a:t>Inexistencia de criterios técnicos para valoración de los activos a fin de establecer su interés económico.</a:t>
          </a:r>
        </a:p>
      </dgm:t>
    </dgm:pt>
    <dgm:pt modelId="{C1B47A9F-1F31-4410-80BE-67556D399D3B}" type="parTrans" cxnId="{FCFC366D-E530-45ED-A06E-17AEB9FCED89}">
      <dgm:prSet/>
      <dgm:spPr/>
      <dgm:t>
        <a:bodyPr/>
        <a:lstStyle/>
        <a:p>
          <a:endParaRPr lang="es-CO"/>
        </a:p>
      </dgm:t>
    </dgm:pt>
    <dgm:pt modelId="{D0A4E5AB-C3EB-429F-BFCF-90917B178103}" type="sibTrans" cxnId="{FCFC366D-E530-45ED-A06E-17AEB9FCED89}">
      <dgm:prSet/>
      <dgm:spPr/>
      <dgm:t>
        <a:bodyPr/>
        <a:lstStyle/>
        <a:p>
          <a:endParaRPr lang="es-CO"/>
        </a:p>
      </dgm:t>
    </dgm:pt>
    <dgm:pt modelId="{0A7FAB1C-A94A-4889-BAA7-129EA4EE8A57}" type="pres">
      <dgm:prSet presAssocID="{12BE76CD-6C9A-448A-83FB-A97862639B64}" presName="composite" presStyleCnt="0">
        <dgm:presLayoutVars>
          <dgm:chMax val="1"/>
          <dgm:dir/>
          <dgm:resizeHandles val="exact"/>
        </dgm:presLayoutVars>
      </dgm:prSet>
      <dgm:spPr/>
    </dgm:pt>
    <dgm:pt modelId="{09A58B18-2656-48C3-8D25-A7A5A23466FC}" type="pres">
      <dgm:prSet presAssocID="{42D492FD-FF0B-4AA0-8F09-E3F3B6C10F65}" presName="roof" presStyleLbl="dkBgShp" presStyleIdx="0" presStyleCnt="2"/>
      <dgm:spPr/>
    </dgm:pt>
    <dgm:pt modelId="{CA133593-972E-492F-8D04-8F840B1F8AC3}" type="pres">
      <dgm:prSet presAssocID="{42D492FD-FF0B-4AA0-8F09-E3F3B6C10F65}" presName="pillars" presStyleCnt="0"/>
      <dgm:spPr/>
    </dgm:pt>
    <dgm:pt modelId="{C1FB9ADA-745F-4D5A-9117-FC9EE24AEB6A}" type="pres">
      <dgm:prSet presAssocID="{42D492FD-FF0B-4AA0-8F09-E3F3B6C10F65}" presName="pillar1" presStyleLbl="node1" presStyleIdx="0" presStyleCnt="3">
        <dgm:presLayoutVars>
          <dgm:bulletEnabled val="1"/>
        </dgm:presLayoutVars>
      </dgm:prSet>
      <dgm:spPr/>
    </dgm:pt>
    <dgm:pt modelId="{8D13F083-D1FA-4DDC-939C-C32A4ED10803}" type="pres">
      <dgm:prSet presAssocID="{8D895FB2-2021-4E89-980D-AD705DE289F9}" presName="pillarX" presStyleLbl="node1" presStyleIdx="1" presStyleCnt="3">
        <dgm:presLayoutVars>
          <dgm:bulletEnabled val="1"/>
        </dgm:presLayoutVars>
      </dgm:prSet>
      <dgm:spPr/>
    </dgm:pt>
    <dgm:pt modelId="{51A14946-6236-4253-9F61-39EB33C47B6B}" type="pres">
      <dgm:prSet presAssocID="{57091335-CADC-425F-AA51-378210E7456C}" presName="pillarX" presStyleLbl="node1" presStyleIdx="2" presStyleCnt="3">
        <dgm:presLayoutVars>
          <dgm:bulletEnabled val="1"/>
        </dgm:presLayoutVars>
      </dgm:prSet>
      <dgm:spPr/>
    </dgm:pt>
    <dgm:pt modelId="{FA3BAA82-7F44-4192-BD06-EFE08A87B8BF}" type="pres">
      <dgm:prSet presAssocID="{42D492FD-FF0B-4AA0-8F09-E3F3B6C10F65}" presName="base" presStyleLbl="dkBgShp" presStyleIdx="1" presStyleCnt="2"/>
      <dgm:spPr/>
    </dgm:pt>
  </dgm:ptLst>
  <dgm:cxnLst>
    <dgm:cxn modelId="{E8F2C808-B1F4-40AC-84E2-B0A5104FA5B2}" srcId="{12BE76CD-6C9A-448A-83FB-A97862639B64}" destId="{42D492FD-FF0B-4AA0-8F09-E3F3B6C10F65}" srcOrd="0" destOrd="0" parTransId="{79AB5A91-0B03-4D56-B776-27F1862F4095}" sibTransId="{F4065CB6-5AB0-4448-A9AD-42D424299408}"/>
    <dgm:cxn modelId="{9A712D13-5E71-4A4B-9A9E-262F1447C5C8}" type="presOf" srcId="{EA2A3105-74C4-406B-A262-8A2D015268F5}" destId="{C1FB9ADA-745F-4D5A-9117-FC9EE24AEB6A}" srcOrd="0" destOrd="0" presId="urn:microsoft.com/office/officeart/2005/8/layout/hList3"/>
    <dgm:cxn modelId="{03C3C52E-C70A-4CD4-ADAA-FE74AE2AE54B}" srcId="{EA2A3105-74C4-406B-A262-8A2D015268F5}" destId="{0DAD3A68-D56C-4455-AF97-960AB3DD6976}" srcOrd="3" destOrd="0" parTransId="{7E911B9C-6BEE-480D-9C9C-A03F3F096E63}" sibTransId="{EF09A8D8-5304-4A41-BFDB-F0D7075AF9CE}"/>
    <dgm:cxn modelId="{0461A45F-72D7-429F-B5FA-3779EAF611C0}" type="presOf" srcId="{44CC5D12-C2C8-446F-8B6D-6975E81ECAFE}" destId="{C1FB9ADA-745F-4D5A-9117-FC9EE24AEB6A}" srcOrd="0" destOrd="2" presId="urn:microsoft.com/office/officeart/2005/8/layout/hList3"/>
    <dgm:cxn modelId="{92808760-663A-4E71-8D6F-303B00584338}" srcId="{42D492FD-FF0B-4AA0-8F09-E3F3B6C10F65}" destId="{8D895FB2-2021-4E89-980D-AD705DE289F9}" srcOrd="1" destOrd="0" parTransId="{5D585004-593D-4C50-8800-2FBAF7A23BA2}" sibTransId="{9A3D77B8-DAC3-48F0-931C-B50BB7D12E7F}"/>
    <dgm:cxn modelId="{FCFC366D-E530-45ED-A06E-17AEB9FCED89}" srcId="{57091335-CADC-425F-AA51-378210E7456C}" destId="{1BB4D7C9-C0D2-4613-8C97-139650413B3C}" srcOrd="1" destOrd="0" parTransId="{C1B47A9F-1F31-4410-80BE-67556D399D3B}" sibTransId="{D0A4E5AB-C3EB-429F-BFCF-90917B178103}"/>
    <dgm:cxn modelId="{E04C214E-DB2C-4423-BACB-C577AD8DE3B0}" type="presOf" srcId="{4E5EDFFC-4B2D-4E82-854F-2BADE039291D}" destId="{51A14946-6236-4253-9F61-39EB33C47B6B}" srcOrd="0" destOrd="1" presId="urn:microsoft.com/office/officeart/2005/8/layout/hList3"/>
    <dgm:cxn modelId="{0A395F4F-32DA-4318-BDC1-5B58E2289E2E}" srcId="{42D492FD-FF0B-4AA0-8F09-E3F3B6C10F65}" destId="{57091335-CADC-425F-AA51-378210E7456C}" srcOrd="2" destOrd="0" parTransId="{AEDE7C55-A6A5-4B73-82CE-2E454CC95F0B}" sibTransId="{09E01F3A-BA3D-4DE5-9A96-212A04CE0F77}"/>
    <dgm:cxn modelId="{BC42797C-B4B9-4E62-98F4-0CED7BBA5E68}" srcId="{EA2A3105-74C4-406B-A262-8A2D015268F5}" destId="{64AFDD4A-D04B-4CF0-B131-6C7698E1867D}" srcOrd="0" destOrd="0" parTransId="{FF7C6976-90E2-4825-AC04-56CD2C2E8F93}" sibTransId="{657FE06C-B3C1-45F7-AA41-FFD2A7D510C0}"/>
    <dgm:cxn modelId="{1A482285-24B3-414D-ABC5-B50CAC675C0E}" srcId="{EA2A3105-74C4-406B-A262-8A2D015268F5}" destId="{44CC5D12-C2C8-446F-8B6D-6975E81ECAFE}" srcOrd="1" destOrd="0" parTransId="{2AC08776-96F9-44FE-B873-D51BCD9AC1C4}" sibTransId="{5BB65A6E-CCC3-4921-84AF-82709FA3CBA7}"/>
    <dgm:cxn modelId="{5999478E-E017-4D0C-BBF9-365DBE524D3F}" srcId="{57091335-CADC-425F-AA51-378210E7456C}" destId="{4E5EDFFC-4B2D-4E82-854F-2BADE039291D}" srcOrd="0" destOrd="0" parTransId="{AC3A3DCE-31F4-4C7A-A65F-4C0003E97948}" sibTransId="{5D1A86B1-21CE-480A-BF28-35CF2CAC2964}"/>
    <dgm:cxn modelId="{29AEB58F-F223-4917-A239-8839851B9924}" type="presOf" srcId="{C9142B39-6A85-44A0-880B-6B8EE09E2209}" destId="{C1FB9ADA-745F-4D5A-9117-FC9EE24AEB6A}" srcOrd="0" destOrd="3" presId="urn:microsoft.com/office/officeart/2005/8/layout/hList3"/>
    <dgm:cxn modelId="{0F431B93-D31D-4855-98A9-0C89C491BBC8}" srcId="{42D492FD-FF0B-4AA0-8F09-E3F3B6C10F65}" destId="{EA2A3105-74C4-406B-A262-8A2D015268F5}" srcOrd="0" destOrd="0" parTransId="{4EC670B1-2E60-46A2-8ED8-FE342C1D9873}" sibTransId="{82A30BFF-7701-4194-A9DF-A4454E36629F}"/>
    <dgm:cxn modelId="{42D07594-EA26-4DB7-9120-0F20C9C97FE0}" type="presOf" srcId="{12BE76CD-6C9A-448A-83FB-A97862639B64}" destId="{0A7FAB1C-A94A-4889-BAA7-129EA4EE8A57}" srcOrd="0" destOrd="0" presId="urn:microsoft.com/office/officeart/2005/8/layout/hList3"/>
    <dgm:cxn modelId="{ADA41AA1-A723-43EB-B1EE-C7CB12DD5201}" type="presOf" srcId="{64AFDD4A-D04B-4CF0-B131-6C7698E1867D}" destId="{C1FB9ADA-745F-4D5A-9117-FC9EE24AEB6A}" srcOrd="0" destOrd="1" presId="urn:microsoft.com/office/officeart/2005/8/layout/hList3"/>
    <dgm:cxn modelId="{C3B1ECA6-F56D-4799-BC5F-9466FC6665F2}" srcId="{EA2A3105-74C4-406B-A262-8A2D015268F5}" destId="{C9142B39-6A85-44A0-880B-6B8EE09E2209}" srcOrd="2" destOrd="0" parTransId="{3E3F84CA-A181-4556-849B-DBF706D92D1E}" sibTransId="{7924623F-C3A0-4607-85BB-C87B5BEF1B47}"/>
    <dgm:cxn modelId="{931B93A9-FAE7-4AA7-9B4B-5CDB797D9C12}" type="presOf" srcId="{57091335-CADC-425F-AA51-378210E7456C}" destId="{51A14946-6236-4253-9F61-39EB33C47B6B}" srcOrd="0" destOrd="0" presId="urn:microsoft.com/office/officeart/2005/8/layout/hList3"/>
    <dgm:cxn modelId="{6E01C5AC-C9CF-4D92-A232-155998EF7555}" type="presOf" srcId="{B5D12DE3-1F40-40DF-9553-35B6C59307AA}" destId="{8D13F083-D1FA-4DDC-939C-C32A4ED10803}" srcOrd="0" destOrd="1" presId="urn:microsoft.com/office/officeart/2005/8/layout/hList3"/>
    <dgm:cxn modelId="{F7A441C3-95BA-48B7-9D70-2F90A2457CB6}" type="presOf" srcId="{1BB4D7C9-C0D2-4613-8C97-139650413B3C}" destId="{51A14946-6236-4253-9F61-39EB33C47B6B}" srcOrd="0" destOrd="2" presId="urn:microsoft.com/office/officeart/2005/8/layout/hList3"/>
    <dgm:cxn modelId="{EB321CD3-0110-4946-8AE3-419B3AA89ADD}" type="presOf" srcId="{42D492FD-FF0B-4AA0-8F09-E3F3B6C10F65}" destId="{09A58B18-2656-48C3-8D25-A7A5A23466FC}" srcOrd="0" destOrd="0" presId="urn:microsoft.com/office/officeart/2005/8/layout/hList3"/>
    <dgm:cxn modelId="{DF1001DA-BA17-4CF8-9445-9C78D7B29A57}" srcId="{8D895FB2-2021-4E89-980D-AD705DE289F9}" destId="{B5D12DE3-1F40-40DF-9553-35B6C59307AA}" srcOrd="0" destOrd="0" parTransId="{A4D4F9D0-63C1-4624-BB9F-0C1F4C852CE6}" sibTransId="{5B977B38-977E-40D7-AFD2-8AAF37A95A65}"/>
    <dgm:cxn modelId="{55024FDE-910F-4649-90A7-263A1D84BD0C}" type="presOf" srcId="{0DAD3A68-D56C-4455-AF97-960AB3DD6976}" destId="{C1FB9ADA-745F-4D5A-9117-FC9EE24AEB6A}" srcOrd="0" destOrd="4" presId="urn:microsoft.com/office/officeart/2005/8/layout/hList3"/>
    <dgm:cxn modelId="{CA6BD0E0-7469-4B53-B507-DAE41B66F2E1}" type="presOf" srcId="{8D895FB2-2021-4E89-980D-AD705DE289F9}" destId="{8D13F083-D1FA-4DDC-939C-C32A4ED10803}" srcOrd="0" destOrd="0" presId="urn:microsoft.com/office/officeart/2005/8/layout/hList3"/>
    <dgm:cxn modelId="{E9907DDA-3F23-4EDA-A4E2-55CCC21E91D2}" type="presParOf" srcId="{0A7FAB1C-A94A-4889-BAA7-129EA4EE8A57}" destId="{09A58B18-2656-48C3-8D25-A7A5A23466FC}" srcOrd="0" destOrd="0" presId="urn:microsoft.com/office/officeart/2005/8/layout/hList3"/>
    <dgm:cxn modelId="{F2D7581C-B614-4F08-A178-B7E622435942}" type="presParOf" srcId="{0A7FAB1C-A94A-4889-BAA7-129EA4EE8A57}" destId="{CA133593-972E-492F-8D04-8F840B1F8AC3}" srcOrd="1" destOrd="0" presId="urn:microsoft.com/office/officeart/2005/8/layout/hList3"/>
    <dgm:cxn modelId="{82328B36-C4B7-4AE1-9774-99CEE2B87220}" type="presParOf" srcId="{CA133593-972E-492F-8D04-8F840B1F8AC3}" destId="{C1FB9ADA-745F-4D5A-9117-FC9EE24AEB6A}" srcOrd="0" destOrd="0" presId="urn:microsoft.com/office/officeart/2005/8/layout/hList3"/>
    <dgm:cxn modelId="{B2186462-C5BF-40F8-94E6-A06FC9A825B8}" type="presParOf" srcId="{CA133593-972E-492F-8D04-8F840B1F8AC3}" destId="{8D13F083-D1FA-4DDC-939C-C32A4ED10803}" srcOrd="1" destOrd="0" presId="urn:microsoft.com/office/officeart/2005/8/layout/hList3"/>
    <dgm:cxn modelId="{20A67C8E-7AFC-41D0-B4E9-29DDD15D1ADF}" type="presParOf" srcId="{CA133593-972E-492F-8D04-8F840B1F8AC3}" destId="{51A14946-6236-4253-9F61-39EB33C47B6B}" srcOrd="2" destOrd="0" presId="urn:microsoft.com/office/officeart/2005/8/layout/hList3"/>
    <dgm:cxn modelId="{660C011D-DD13-4496-85E2-5E7740C67A46}" type="presParOf" srcId="{0A7FAB1C-A94A-4889-BAA7-129EA4EE8A57}" destId="{FA3BAA82-7F44-4192-BD06-EFE08A87B8BF}"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C3BF360-2CBA-4B25-8A0D-EAC763CC859D}" type="doc">
      <dgm:prSet loTypeId="urn:microsoft.com/office/officeart/2005/8/layout/vList6" loCatId="process" qsTypeId="urn:microsoft.com/office/officeart/2005/8/quickstyle/3d2" qsCatId="3D" csTypeId="urn:microsoft.com/office/officeart/2005/8/colors/accent1_2" csCatId="accent1" phldr="1"/>
      <dgm:spPr/>
      <dgm:t>
        <a:bodyPr/>
        <a:lstStyle/>
        <a:p>
          <a:endParaRPr lang="es-CO"/>
        </a:p>
      </dgm:t>
    </dgm:pt>
    <dgm:pt modelId="{3B192DBC-A8C6-4DB2-A282-0716FEFC361F}">
      <dgm:prSet phldrT="[Texto]" custT="1"/>
      <dgm:spPr>
        <a:solidFill>
          <a:schemeClr val="accent1">
            <a:lumMod val="75000"/>
          </a:schemeClr>
        </a:solidFill>
      </dgm:spPr>
      <dgm:t>
        <a:bodyPr/>
        <a:lstStyle/>
        <a:p>
          <a:r>
            <a:rPr lang="es-CO" sz="1800" b="1" dirty="0"/>
            <a:t>Artículo 133 de la ley 2010 de 2019, que adicionó el artículo 92 de la ley 1708 de 2014 </a:t>
          </a:r>
          <a:endParaRPr lang="es-ES" sz="1800" b="1" dirty="0"/>
        </a:p>
      </dgm:t>
    </dgm:pt>
    <dgm:pt modelId="{066816D0-4D21-40D9-B4C9-AF5BAD276ECE}" type="parTrans" cxnId="{8AB1C3A5-7152-464C-B720-7642557B1DA1}">
      <dgm:prSet/>
      <dgm:spPr/>
      <dgm:t>
        <a:bodyPr/>
        <a:lstStyle/>
        <a:p>
          <a:endParaRPr lang="es-CO"/>
        </a:p>
      </dgm:t>
    </dgm:pt>
    <dgm:pt modelId="{01D4B2A6-A5DA-4097-995C-F43B57905031}" type="sibTrans" cxnId="{8AB1C3A5-7152-464C-B720-7642557B1DA1}">
      <dgm:prSet/>
      <dgm:spPr/>
      <dgm:t>
        <a:bodyPr/>
        <a:lstStyle/>
        <a:p>
          <a:endParaRPr lang="es-CO"/>
        </a:p>
      </dgm:t>
    </dgm:pt>
    <dgm:pt modelId="{7C0689EA-C90E-4AE0-A65F-38F1E5B01D14}">
      <dgm:prSet phldrT="[Texto]" custT="1"/>
      <dgm:spPr/>
      <dgm:t>
        <a:bodyPr/>
        <a:lstStyle/>
        <a:p>
          <a:r>
            <a:rPr lang="es-MX" sz="2000" b="1" dirty="0"/>
            <a:t>Interpretación de la norma</a:t>
          </a:r>
          <a:r>
            <a:rPr lang="es-MX" sz="1800" b="1" dirty="0"/>
            <a:t>. </a:t>
          </a:r>
          <a:endParaRPr lang="es-CO" sz="1800" b="1" dirty="0"/>
        </a:p>
      </dgm:t>
    </dgm:pt>
    <dgm:pt modelId="{38578675-0B71-4743-B3C8-A69F5D7C5DE9}" type="sibTrans" cxnId="{7C2884DE-8C2B-4820-8C0E-80123E0B7671}">
      <dgm:prSet/>
      <dgm:spPr/>
      <dgm:t>
        <a:bodyPr/>
        <a:lstStyle/>
        <a:p>
          <a:endParaRPr lang="es-CO"/>
        </a:p>
      </dgm:t>
    </dgm:pt>
    <dgm:pt modelId="{3EF89C91-8206-4B08-8C99-C2582F5E6F89}" type="parTrans" cxnId="{7C2884DE-8C2B-4820-8C0E-80123E0B7671}">
      <dgm:prSet/>
      <dgm:spPr/>
      <dgm:t>
        <a:bodyPr/>
        <a:lstStyle/>
        <a:p>
          <a:endParaRPr lang="es-CO"/>
        </a:p>
      </dgm:t>
    </dgm:pt>
    <dgm:pt modelId="{10824295-C955-4DAC-9ABC-064DF812E5DD}">
      <dgm:prSet phldrT="[Texto]" custT="1"/>
      <dgm:spPr/>
      <dgm:t>
        <a:bodyPr/>
        <a:lstStyle/>
        <a:p>
          <a:r>
            <a:rPr lang="es-ES" sz="1400" dirty="0"/>
            <a:t>Agrupar un número plural de bienes de diferentes tipologías.</a:t>
          </a:r>
          <a:endParaRPr lang="es-CO" sz="1400" b="1" dirty="0"/>
        </a:p>
      </dgm:t>
    </dgm:pt>
    <dgm:pt modelId="{7B18A41B-B97C-4DBA-AC6A-A32B18D3A331}" type="sibTrans" cxnId="{71CCD5D6-F666-4167-B05F-C7C631AE1165}">
      <dgm:prSet/>
      <dgm:spPr/>
      <dgm:t>
        <a:bodyPr/>
        <a:lstStyle/>
        <a:p>
          <a:endParaRPr lang="es-CO"/>
        </a:p>
      </dgm:t>
    </dgm:pt>
    <dgm:pt modelId="{E52DDB14-D238-49E3-B112-E01CA299199B}" type="parTrans" cxnId="{71CCD5D6-F666-4167-B05F-C7C631AE1165}">
      <dgm:prSet/>
      <dgm:spPr/>
      <dgm:t>
        <a:bodyPr/>
        <a:lstStyle/>
        <a:p>
          <a:endParaRPr lang="es-CO"/>
        </a:p>
      </dgm:t>
    </dgm:pt>
    <dgm:pt modelId="{D1B386E9-5BB1-4ED9-A70D-3537F67876C6}">
      <dgm:prSet phldrT="[Texto]" custT="1"/>
      <dgm:spPr/>
      <dgm:t>
        <a:bodyPr/>
        <a:lstStyle/>
        <a:p>
          <a:endParaRPr lang="es-CO" sz="1100" b="1" dirty="0"/>
        </a:p>
      </dgm:t>
    </dgm:pt>
    <dgm:pt modelId="{6AB030C1-49CE-4CC8-966E-88C56D62579C}" type="sibTrans" cxnId="{99057E12-C7B0-4E52-A3D6-EF57368BE2A2}">
      <dgm:prSet/>
      <dgm:spPr/>
      <dgm:t>
        <a:bodyPr/>
        <a:lstStyle/>
        <a:p>
          <a:endParaRPr lang="es-CO"/>
        </a:p>
      </dgm:t>
    </dgm:pt>
    <dgm:pt modelId="{3B05F2C1-8416-4A51-8D3B-E5F0C55D366C}" type="parTrans" cxnId="{99057E12-C7B0-4E52-A3D6-EF57368BE2A2}">
      <dgm:prSet/>
      <dgm:spPr/>
      <dgm:t>
        <a:bodyPr/>
        <a:lstStyle/>
        <a:p>
          <a:endParaRPr lang="es-CO"/>
        </a:p>
      </dgm:t>
    </dgm:pt>
    <dgm:pt modelId="{340D3C57-E679-4600-A30C-B2F12E296D29}">
      <dgm:prSet phldrT="[Texto]" custT="1"/>
      <dgm:spPr/>
      <dgm:t>
        <a:bodyPr/>
        <a:lstStyle/>
        <a:p>
          <a:endParaRPr lang="es-CO" sz="1100" b="1" dirty="0"/>
        </a:p>
      </dgm:t>
    </dgm:pt>
    <dgm:pt modelId="{6F62BCED-BEEF-49EB-A279-F16A27422308}" type="sibTrans" cxnId="{C8F55772-AF3F-4922-AE87-A2D0E7763FD8}">
      <dgm:prSet/>
      <dgm:spPr/>
      <dgm:t>
        <a:bodyPr/>
        <a:lstStyle/>
        <a:p>
          <a:endParaRPr lang="es-CO"/>
        </a:p>
      </dgm:t>
    </dgm:pt>
    <dgm:pt modelId="{C0323E4D-0C34-40FA-A632-AF104333C955}" type="parTrans" cxnId="{C8F55772-AF3F-4922-AE87-A2D0E7763FD8}">
      <dgm:prSet/>
      <dgm:spPr/>
      <dgm:t>
        <a:bodyPr/>
        <a:lstStyle/>
        <a:p>
          <a:endParaRPr lang="es-CO"/>
        </a:p>
      </dgm:t>
    </dgm:pt>
    <dgm:pt modelId="{EFCAE0FD-F37E-485F-9D42-FA9F13E11ADB}">
      <dgm:prSet custT="1"/>
      <dgm:spPr/>
      <dgm:t>
        <a:bodyPr/>
        <a:lstStyle/>
        <a:p>
          <a:endParaRPr lang="es-CO" sz="1100" b="1" dirty="0"/>
        </a:p>
      </dgm:t>
    </dgm:pt>
    <dgm:pt modelId="{025162CB-2B6E-4BD5-AE3F-61F620DCB748}" type="parTrans" cxnId="{B4D02297-2348-48AD-8A49-7DB6B33D0601}">
      <dgm:prSet/>
      <dgm:spPr/>
      <dgm:t>
        <a:bodyPr/>
        <a:lstStyle/>
        <a:p>
          <a:endParaRPr lang="es-CO"/>
        </a:p>
      </dgm:t>
    </dgm:pt>
    <dgm:pt modelId="{0592DD70-DE2C-4D54-B90A-B5DE677C3ADB}" type="sibTrans" cxnId="{B4D02297-2348-48AD-8A49-7DB6B33D0601}">
      <dgm:prSet/>
      <dgm:spPr/>
      <dgm:t>
        <a:bodyPr/>
        <a:lstStyle/>
        <a:p>
          <a:endParaRPr lang="es-CO"/>
        </a:p>
      </dgm:t>
    </dgm:pt>
    <dgm:pt modelId="{A779DA9C-094E-4F25-8046-1225CE76CDDE}">
      <dgm:prSet custT="1"/>
      <dgm:spPr/>
      <dgm:t>
        <a:bodyPr/>
        <a:lstStyle/>
        <a:p>
          <a:r>
            <a:rPr lang="es-CO" sz="1600" b="1" dirty="0"/>
            <a:t>“(…) VENTA MASIVA DE BIENES: se llamará Venta Masiva al mecanismo de administración de bienes con el que cuenta el administrador del FRISCO para agrupar conjuntos de bienes de todas las tipologías y adjudicarlos en bloque. (Negrilla y subrayado fuera del texto)</a:t>
          </a:r>
        </a:p>
      </dgm:t>
    </dgm:pt>
    <dgm:pt modelId="{B67A8280-FBA7-4A52-B134-BC4814254E10}" type="parTrans" cxnId="{3A77A5C3-B703-49DC-BDD5-990C748B53C5}">
      <dgm:prSet/>
      <dgm:spPr/>
      <dgm:t>
        <a:bodyPr/>
        <a:lstStyle/>
        <a:p>
          <a:endParaRPr lang="es-CO"/>
        </a:p>
      </dgm:t>
    </dgm:pt>
    <dgm:pt modelId="{3BB4EBE0-5673-49C7-8479-C4B9DBF763E2}" type="sibTrans" cxnId="{3A77A5C3-B703-49DC-BDD5-990C748B53C5}">
      <dgm:prSet/>
      <dgm:spPr/>
      <dgm:t>
        <a:bodyPr/>
        <a:lstStyle/>
        <a:p>
          <a:endParaRPr lang="es-CO"/>
        </a:p>
      </dgm:t>
    </dgm:pt>
    <dgm:pt modelId="{40F69F01-244A-4BAA-B968-B9BAB24ADA01}">
      <dgm:prSet custT="1"/>
      <dgm:spPr/>
      <dgm:t>
        <a:bodyPr/>
        <a:lstStyle/>
        <a:p>
          <a:endParaRPr lang="es-CO" sz="1100" b="1" dirty="0"/>
        </a:p>
      </dgm:t>
    </dgm:pt>
    <dgm:pt modelId="{EA26E4E2-15BB-483E-8EF0-34F39384D8A2}" type="parTrans" cxnId="{28D11CF3-1C82-485C-A36B-08E9D0E06A3F}">
      <dgm:prSet/>
      <dgm:spPr/>
      <dgm:t>
        <a:bodyPr/>
        <a:lstStyle/>
        <a:p>
          <a:endParaRPr lang="es-CO"/>
        </a:p>
      </dgm:t>
    </dgm:pt>
    <dgm:pt modelId="{0A4E305F-A910-4DFD-A348-54879CB4767B}" type="sibTrans" cxnId="{28D11CF3-1C82-485C-A36B-08E9D0E06A3F}">
      <dgm:prSet/>
      <dgm:spPr/>
      <dgm:t>
        <a:bodyPr/>
        <a:lstStyle/>
        <a:p>
          <a:endParaRPr lang="es-CO"/>
        </a:p>
      </dgm:t>
    </dgm:pt>
    <dgm:pt modelId="{5510E25E-3B1D-44EB-B735-A6CDD67D4EE6}">
      <dgm:prSet custT="1"/>
      <dgm:spPr/>
      <dgm:t>
        <a:bodyPr/>
        <a:lstStyle/>
        <a:p>
          <a:endParaRPr lang="es-CO" sz="1100" b="1" dirty="0"/>
        </a:p>
      </dgm:t>
    </dgm:pt>
    <dgm:pt modelId="{0BBB2233-0F84-432B-A193-B27198750038}" type="parTrans" cxnId="{6C40E312-CCD6-46D6-8213-26CD381584E5}">
      <dgm:prSet/>
      <dgm:spPr/>
      <dgm:t>
        <a:bodyPr/>
        <a:lstStyle/>
        <a:p>
          <a:endParaRPr lang="es-CO"/>
        </a:p>
      </dgm:t>
    </dgm:pt>
    <dgm:pt modelId="{EDE13D02-0E0A-4D1B-B558-78D0570CBE61}" type="sibTrans" cxnId="{6C40E312-CCD6-46D6-8213-26CD381584E5}">
      <dgm:prSet/>
      <dgm:spPr/>
      <dgm:t>
        <a:bodyPr/>
        <a:lstStyle/>
        <a:p>
          <a:endParaRPr lang="es-CO"/>
        </a:p>
      </dgm:t>
    </dgm:pt>
    <dgm:pt modelId="{B080C8F2-FDDB-4B9F-9036-763D3AE1788E}">
      <dgm:prSet phldrT="[Texto]" custT="1"/>
      <dgm:spPr/>
      <dgm:t>
        <a:bodyPr/>
        <a:lstStyle/>
        <a:p>
          <a:endParaRPr lang="es-CO" sz="1200" b="1" dirty="0"/>
        </a:p>
      </dgm:t>
    </dgm:pt>
    <dgm:pt modelId="{1CA7002A-F775-4E23-A4B0-E3249FD2105B}" type="parTrans" cxnId="{99AC9669-49A2-494A-9DE3-01B922ABE8A4}">
      <dgm:prSet/>
      <dgm:spPr/>
      <dgm:t>
        <a:bodyPr/>
        <a:lstStyle/>
        <a:p>
          <a:endParaRPr lang="es-CO"/>
        </a:p>
      </dgm:t>
    </dgm:pt>
    <dgm:pt modelId="{E2F52625-FBA3-4302-8487-716E49E5B126}" type="sibTrans" cxnId="{99AC9669-49A2-494A-9DE3-01B922ABE8A4}">
      <dgm:prSet/>
      <dgm:spPr/>
      <dgm:t>
        <a:bodyPr/>
        <a:lstStyle/>
        <a:p>
          <a:endParaRPr lang="es-CO"/>
        </a:p>
      </dgm:t>
    </dgm:pt>
    <dgm:pt modelId="{55466A96-10A6-4E42-BDB3-373FEA2D7596}">
      <dgm:prSet custT="1"/>
      <dgm:spPr/>
      <dgm:t>
        <a:bodyPr/>
        <a:lstStyle/>
        <a:p>
          <a:endParaRPr lang="es-CO" sz="1600" b="1" dirty="0"/>
        </a:p>
      </dgm:t>
    </dgm:pt>
    <dgm:pt modelId="{0FCBE09F-A76C-401A-ABB4-32EE6CC68C5C}" type="parTrans" cxnId="{B9969A3F-1055-475D-8839-6F9A236E1697}">
      <dgm:prSet/>
      <dgm:spPr/>
      <dgm:t>
        <a:bodyPr/>
        <a:lstStyle/>
        <a:p>
          <a:endParaRPr lang="es-CO"/>
        </a:p>
      </dgm:t>
    </dgm:pt>
    <dgm:pt modelId="{AA08A2A1-1EA6-4CA2-9F1D-A6B4E177D95A}" type="sibTrans" cxnId="{B9969A3F-1055-475D-8839-6F9A236E1697}">
      <dgm:prSet/>
      <dgm:spPr/>
      <dgm:t>
        <a:bodyPr/>
        <a:lstStyle/>
        <a:p>
          <a:endParaRPr lang="es-CO"/>
        </a:p>
      </dgm:t>
    </dgm:pt>
    <dgm:pt modelId="{4B8CA883-5D90-4D0B-9942-A4A14C987344}">
      <dgm:prSet custT="1"/>
      <dgm:spPr/>
      <dgm:t>
        <a:bodyPr/>
        <a:lstStyle/>
        <a:p>
          <a:r>
            <a:rPr lang="es-CO" sz="1600" b="1" dirty="0"/>
            <a:t>Precio de venta masiva de bienes. </a:t>
          </a:r>
        </a:p>
      </dgm:t>
    </dgm:pt>
    <dgm:pt modelId="{0EB82760-8FD6-4410-95DD-DD99A1E1CD16}" type="parTrans" cxnId="{4FAF13F2-57ED-4F6F-B387-4B6042B4714F}">
      <dgm:prSet/>
      <dgm:spPr/>
      <dgm:t>
        <a:bodyPr/>
        <a:lstStyle/>
        <a:p>
          <a:endParaRPr lang="es-CO"/>
        </a:p>
      </dgm:t>
    </dgm:pt>
    <dgm:pt modelId="{8927A4D1-D256-4B2F-8CBF-D366E631CA61}" type="sibTrans" cxnId="{4FAF13F2-57ED-4F6F-B387-4B6042B4714F}">
      <dgm:prSet/>
      <dgm:spPr/>
      <dgm:t>
        <a:bodyPr/>
        <a:lstStyle/>
        <a:p>
          <a:endParaRPr lang="es-CO"/>
        </a:p>
      </dgm:t>
    </dgm:pt>
    <dgm:pt modelId="{6ED67E8A-F3B0-44C4-8A0C-372E12CAE23D}">
      <dgm:prSet custT="1"/>
      <dgm:spPr/>
      <dgm:t>
        <a:bodyPr/>
        <a:lstStyle/>
        <a:p>
          <a:endParaRPr lang="es-CO" sz="1200" b="1" dirty="0"/>
        </a:p>
      </dgm:t>
    </dgm:pt>
    <dgm:pt modelId="{0C1E0C20-A18E-40D6-844D-E6D4B63886BF}" type="parTrans" cxnId="{9E4569AF-A4F0-43EE-89B6-932CB870FBD7}">
      <dgm:prSet/>
      <dgm:spPr/>
      <dgm:t>
        <a:bodyPr/>
        <a:lstStyle/>
        <a:p>
          <a:endParaRPr lang="es-CO"/>
        </a:p>
      </dgm:t>
    </dgm:pt>
    <dgm:pt modelId="{3CD01461-EBF7-40BA-9DD0-A276A822E735}" type="sibTrans" cxnId="{9E4569AF-A4F0-43EE-89B6-932CB870FBD7}">
      <dgm:prSet/>
      <dgm:spPr/>
      <dgm:t>
        <a:bodyPr/>
        <a:lstStyle/>
        <a:p>
          <a:endParaRPr lang="es-CO"/>
        </a:p>
      </dgm:t>
    </dgm:pt>
    <dgm:pt modelId="{97A33811-622A-40FF-A69B-B4F72C48A1BE}">
      <dgm:prSet phldrT="[Texto]" custT="1"/>
      <dgm:spPr/>
      <dgm:t>
        <a:bodyPr/>
        <a:lstStyle/>
        <a:p>
          <a:r>
            <a:rPr lang="es-ES" sz="1400" dirty="0"/>
            <a:t>Adjudicar en bloque a un persona natural o jurídica el número plural de bienes agrupados.</a:t>
          </a:r>
          <a:endParaRPr lang="es-CO" sz="1400" b="1" dirty="0"/>
        </a:p>
      </dgm:t>
    </dgm:pt>
    <dgm:pt modelId="{81B6536E-EAA6-41E0-B376-E88692408FBE}" type="parTrans" cxnId="{40567D36-E373-434C-8514-7773CAEF03B5}">
      <dgm:prSet/>
      <dgm:spPr/>
      <dgm:t>
        <a:bodyPr/>
        <a:lstStyle/>
        <a:p>
          <a:endParaRPr lang="es-CO"/>
        </a:p>
      </dgm:t>
    </dgm:pt>
    <dgm:pt modelId="{E45E0D28-7E69-4473-B734-C077F5E7E202}" type="sibTrans" cxnId="{40567D36-E373-434C-8514-7773CAEF03B5}">
      <dgm:prSet/>
      <dgm:spPr/>
      <dgm:t>
        <a:bodyPr/>
        <a:lstStyle/>
        <a:p>
          <a:endParaRPr lang="es-CO"/>
        </a:p>
      </dgm:t>
    </dgm:pt>
    <dgm:pt modelId="{D793FA2D-9252-4560-BD18-1E0AFDB972C5}">
      <dgm:prSet phldrT="[Texto]" custT="1"/>
      <dgm:spPr/>
      <dgm:t>
        <a:bodyPr/>
        <a:lstStyle/>
        <a:p>
          <a:r>
            <a:rPr lang="es-ES" sz="1400" dirty="0"/>
            <a:t>Determinar un precio de venta y efectuar un descuento en el mismo, que actualmente se encuentra delimitado en un porcentaje del 30%.</a:t>
          </a:r>
          <a:endParaRPr lang="es-CO" sz="1400" b="1" dirty="0"/>
        </a:p>
      </dgm:t>
    </dgm:pt>
    <dgm:pt modelId="{481C4B68-D51D-4084-B74B-0E114E74E4D0}" type="parTrans" cxnId="{D91F520B-A04E-47A3-ACF1-601F09BADCE6}">
      <dgm:prSet/>
      <dgm:spPr/>
      <dgm:t>
        <a:bodyPr/>
        <a:lstStyle/>
        <a:p>
          <a:endParaRPr lang="es-CO"/>
        </a:p>
      </dgm:t>
    </dgm:pt>
    <dgm:pt modelId="{621ACBF1-2141-464D-BCFE-C11351DD8AA9}" type="sibTrans" cxnId="{D91F520B-A04E-47A3-ACF1-601F09BADCE6}">
      <dgm:prSet/>
      <dgm:spPr/>
      <dgm:t>
        <a:bodyPr/>
        <a:lstStyle/>
        <a:p>
          <a:endParaRPr lang="es-CO"/>
        </a:p>
      </dgm:t>
    </dgm:pt>
    <dgm:pt modelId="{0884620F-E139-492E-A74E-7F4481A0F8CB}">
      <dgm:prSet phldrT="[Texto]" custT="1"/>
      <dgm:spPr/>
      <dgm:t>
        <a:bodyPr/>
        <a:lstStyle/>
        <a:p>
          <a:r>
            <a:rPr lang="es-CO" sz="1400" dirty="0"/>
            <a:t>Apoyarse en un estructurador experto de origen nacional o internacional que se encargue de desarrollar las actividades propias de implementación y puesta en marcha del proceso de venta masiva</a:t>
          </a:r>
          <a:r>
            <a:rPr lang="es-CO" sz="1200" dirty="0"/>
            <a:t>. </a:t>
          </a:r>
          <a:endParaRPr lang="es-CO" sz="1200" b="1" dirty="0"/>
        </a:p>
      </dgm:t>
    </dgm:pt>
    <dgm:pt modelId="{CB09A148-8ECC-4443-A252-047B46D96575}" type="parTrans" cxnId="{1C99F238-A61E-458E-BE6C-E168F1D96CB4}">
      <dgm:prSet/>
      <dgm:spPr/>
      <dgm:t>
        <a:bodyPr/>
        <a:lstStyle/>
        <a:p>
          <a:endParaRPr lang="es-CO"/>
        </a:p>
      </dgm:t>
    </dgm:pt>
    <dgm:pt modelId="{9C89DCCF-0AD8-446F-A5FA-3B1A10FEE103}" type="sibTrans" cxnId="{1C99F238-A61E-458E-BE6C-E168F1D96CB4}">
      <dgm:prSet/>
      <dgm:spPr/>
      <dgm:t>
        <a:bodyPr/>
        <a:lstStyle/>
        <a:p>
          <a:endParaRPr lang="es-CO"/>
        </a:p>
      </dgm:t>
    </dgm:pt>
    <dgm:pt modelId="{D878D8B8-92E5-4909-999B-C5ED5A9F7226}" type="pres">
      <dgm:prSet presAssocID="{6C3BF360-2CBA-4B25-8A0D-EAC763CC859D}" presName="Name0" presStyleCnt="0">
        <dgm:presLayoutVars>
          <dgm:dir/>
          <dgm:animLvl val="lvl"/>
          <dgm:resizeHandles/>
        </dgm:presLayoutVars>
      </dgm:prSet>
      <dgm:spPr/>
    </dgm:pt>
    <dgm:pt modelId="{6DF6765F-CC1D-40D5-ADD7-CC247FA49C69}" type="pres">
      <dgm:prSet presAssocID="{3B192DBC-A8C6-4DB2-A282-0716FEFC361F}" presName="linNode" presStyleCnt="0"/>
      <dgm:spPr/>
    </dgm:pt>
    <dgm:pt modelId="{D0C67BC0-34E6-4367-8847-1F651641EC1E}" type="pres">
      <dgm:prSet presAssocID="{3B192DBC-A8C6-4DB2-A282-0716FEFC361F}" presName="parentShp" presStyleLbl="node1" presStyleIdx="0" presStyleCnt="2" custScaleX="75554" custScaleY="97303">
        <dgm:presLayoutVars>
          <dgm:bulletEnabled val="1"/>
        </dgm:presLayoutVars>
      </dgm:prSet>
      <dgm:spPr/>
    </dgm:pt>
    <dgm:pt modelId="{CE5F4119-A273-4826-BA71-7EA10566791F}" type="pres">
      <dgm:prSet presAssocID="{3B192DBC-A8C6-4DB2-A282-0716FEFC361F}" presName="childShp" presStyleLbl="bgAccFollowNode1" presStyleIdx="0" presStyleCnt="2" custScaleX="131519" custScaleY="116396">
        <dgm:presLayoutVars>
          <dgm:bulletEnabled val="1"/>
        </dgm:presLayoutVars>
      </dgm:prSet>
      <dgm:spPr/>
    </dgm:pt>
    <dgm:pt modelId="{BF0E2357-D72D-4D39-BBEE-E34706CD1BE5}" type="pres">
      <dgm:prSet presAssocID="{01D4B2A6-A5DA-4097-995C-F43B57905031}" presName="spacing" presStyleCnt="0"/>
      <dgm:spPr/>
    </dgm:pt>
    <dgm:pt modelId="{CE0FB2B9-0407-4C11-9221-6FC94F909DB4}" type="pres">
      <dgm:prSet presAssocID="{7C0689EA-C90E-4AE0-A65F-38F1E5B01D14}" presName="linNode" presStyleCnt="0"/>
      <dgm:spPr/>
    </dgm:pt>
    <dgm:pt modelId="{B8A3480C-245E-493E-886B-49CFD08A0925}" type="pres">
      <dgm:prSet presAssocID="{7C0689EA-C90E-4AE0-A65F-38F1E5B01D14}" presName="parentShp" presStyleLbl="node1" presStyleIdx="1" presStyleCnt="2" custScaleX="69621" custScaleY="97641" custLinFactNeighborX="-4762" custLinFactNeighborY="-10734">
        <dgm:presLayoutVars>
          <dgm:bulletEnabled val="1"/>
        </dgm:presLayoutVars>
      </dgm:prSet>
      <dgm:spPr/>
    </dgm:pt>
    <dgm:pt modelId="{BF2AF396-A566-49EA-BAB5-812A5916BEEB}" type="pres">
      <dgm:prSet presAssocID="{7C0689EA-C90E-4AE0-A65F-38F1E5B01D14}" presName="childShp" presStyleLbl="bgAccFollowNode1" presStyleIdx="1" presStyleCnt="2" custScaleX="119716" custScaleY="121207" custLinFactNeighborX="785" custLinFactNeighborY="-8014">
        <dgm:presLayoutVars>
          <dgm:bulletEnabled val="1"/>
        </dgm:presLayoutVars>
      </dgm:prSet>
      <dgm:spPr/>
    </dgm:pt>
  </dgm:ptLst>
  <dgm:cxnLst>
    <dgm:cxn modelId="{A12A3201-59BE-4757-BA26-3423A2C92931}" type="presOf" srcId="{A779DA9C-094E-4F25-8046-1225CE76CDDE}" destId="{CE5F4119-A273-4826-BA71-7EA10566791F}" srcOrd="0" destOrd="1" presId="urn:microsoft.com/office/officeart/2005/8/layout/vList6"/>
    <dgm:cxn modelId="{63B96502-F02E-415E-8407-75A59412AE94}" type="presOf" srcId="{340D3C57-E679-4600-A30C-B2F12E296D29}" destId="{CE5F4119-A273-4826-BA71-7EA10566791F}" srcOrd="0" destOrd="8" presId="urn:microsoft.com/office/officeart/2005/8/layout/vList6"/>
    <dgm:cxn modelId="{D91F520B-A04E-47A3-ACF1-601F09BADCE6}" srcId="{7C0689EA-C90E-4AE0-A65F-38F1E5B01D14}" destId="{D793FA2D-9252-4560-BD18-1E0AFDB972C5}" srcOrd="3" destOrd="0" parTransId="{481C4B68-D51D-4084-B74B-0E114E74E4D0}" sibTransId="{621ACBF1-2141-464D-BCFE-C11351DD8AA9}"/>
    <dgm:cxn modelId="{03C97E0B-950C-4BDE-89AD-4EE5E6A79D75}" type="presOf" srcId="{97A33811-622A-40FF-A69B-B4F72C48A1BE}" destId="{BF2AF396-A566-49EA-BAB5-812A5916BEEB}" srcOrd="0" destOrd="2" presId="urn:microsoft.com/office/officeart/2005/8/layout/vList6"/>
    <dgm:cxn modelId="{99057E12-C7B0-4E52-A3D6-EF57368BE2A2}" srcId="{3B192DBC-A8C6-4DB2-A282-0716FEFC361F}" destId="{D1B386E9-5BB1-4ED9-A70D-3537F67876C6}" srcOrd="0" destOrd="0" parTransId="{3B05F2C1-8416-4A51-8D3B-E5F0C55D366C}" sibTransId="{6AB030C1-49CE-4CC8-966E-88C56D62579C}"/>
    <dgm:cxn modelId="{6C40E312-CCD6-46D6-8213-26CD381584E5}" srcId="{3B192DBC-A8C6-4DB2-A282-0716FEFC361F}" destId="{5510E25E-3B1D-44EB-B735-A6CDD67D4EE6}" srcOrd="6" destOrd="0" parTransId="{0BBB2233-0F84-432B-A193-B27198750038}" sibTransId="{EDE13D02-0E0A-4D1B-B558-78D0570CBE61}"/>
    <dgm:cxn modelId="{C3998417-21D4-41C8-8BD4-36C19AE758D7}" type="presOf" srcId="{55466A96-10A6-4E42-BDB3-373FEA2D7596}" destId="{CE5F4119-A273-4826-BA71-7EA10566791F}" srcOrd="0" destOrd="2" presId="urn:microsoft.com/office/officeart/2005/8/layout/vList6"/>
    <dgm:cxn modelId="{1CF1032B-A863-449D-82B8-D829B6AAB329}" type="presOf" srcId="{6C3BF360-2CBA-4B25-8A0D-EAC763CC859D}" destId="{D878D8B8-92E5-4909-999B-C5ED5A9F7226}" srcOrd="0" destOrd="0" presId="urn:microsoft.com/office/officeart/2005/8/layout/vList6"/>
    <dgm:cxn modelId="{9F05F22C-AB9A-4E2C-B476-1CAAD7628547}" type="presOf" srcId="{D1B386E9-5BB1-4ED9-A70D-3537F67876C6}" destId="{CE5F4119-A273-4826-BA71-7EA10566791F}" srcOrd="0" destOrd="0" presId="urn:microsoft.com/office/officeart/2005/8/layout/vList6"/>
    <dgm:cxn modelId="{40567D36-E373-434C-8514-7773CAEF03B5}" srcId="{7C0689EA-C90E-4AE0-A65F-38F1E5B01D14}" destId="{97A33811-622A-40FF-A69B-B4F72C48A1BE}" srcOrd="2" destOrd="0" parTransId="{81B6536E-EAA6-41E0-B376-E88692408FBE}" sibTransId="{E45E0D28-7E69-4473-B734-C077F5E7E202}"/>
    <dgm:cxn modelId="{1C99F238-A61E-458E-BE6C-E168F1D96CB4}" srcId="{7C0689EA-C90E-4AE0-A65F-38F1E5B01D14}" destId="{0884620F-E139-492E-A74E-7F4481A0F8CB}" srcOrd="4" destOrd="0" parTransId="{CB09A148-8ECC-4443-A252-047B46D96575}" sibTransId="{9C89DCCF-0AD8-446F-A5FA-3B1A10FEE103}"/>
    <dgm:cxn modelId="{B9969A3F-1055-475D-8839-6F9A236E1697}" srcId="{3B192DBC-A8C6-4DB2-A282-0716FEFC361F}" destId="{55466A96-10A6-4E42-BDB3-373FEA2D7596}" srcOrd="2" destOrd="0" parTransId="{0FCBE09F-A76C-401A-ABB4-32EE6CC68C5C}" sibTransId="{AA08A2A1-1EA6-4CA2-9F1D-A6B4E177D95A}"/>
    <dgm:cxn modelId="{99AC9669-49A2-494A-9DE3-01B922ABE8A4}" srcId="{7C0689EA-C90E-4AE0-A65F-38F1E5B01D14}" destId="{B080C8F2-FDDB-4B9F-9036-763D3AE1788E}" srcOrd="0" destOrd="0" parTransId="{1CA7002A-F775-4E23-A4B0-E3249FD2105B}" sibTransId="{E2F52625-FBA3-4302-8487-716E49E5B126}"/>
    <dgm:cxn modelId="{C8F55772-AF3F-4922-AE87-A2D0E7763FD8}" srcId="{3B192DBC-A8C6-4DB2-A282-0716FEFC361F}" destId="{340D3C57-E679-4600-A30C-B2F12E296D29}" srcOrd="8" destOrd="0" parTransId="{C0323E4D-0C34-40FA-A632-AF104333C955}" sibTransId="{6F62BCED-BEEF-49EB-A279-F16A27422308}"/>
    <dgm:cxn modelId="{4B8DC977-6D9E-4E88-8B91-047973296D42}" type="presOf" srcId="{0884620F-E139-492E-A74E-7F4481A0F8CB}" destId="{BF2AF396-A566-49EA-BAB5-812A5916BEEB}" srcOrd="0" destOrd="4" presId="urn:microsoft.com/office/officeart/2005/8/layout/vList6"/>
    <dgm:cxn modelId="{B4D02297-2348-48AD-8A49-7DB6B33D0601}" srcId="{3B192DBC-A8C6-4DB2-A282-0716FEFC361F}" destId="{EFCAE0FD-F37E-485F-9D42-FA9F13E11ADB}" srcOrd="7" destOrd="0" parTransId="{025162CB-2B6E-4BD5-AE3F-61F620DCB748}" sibTransId="{0592DD70-DE2C-4D54-B90A-B5DE677C3ADB}"/>
    <dgm:cxn modelId="{8AB1C3A5-7152-464C-B720-7642557B1DA1}" srcId="{6C3BF360-2CBA-4B25-8A0D-EAC763CC859D}" destId="{3B192DBC-A8C6-4DB2-A282-0716FEFC361F}" srcOrd="0" destOrd="0" parTransId="{066816D0-4D21-40D9-B4C9-AF5BAD276ECE}" sibTransId="{01D4B2A6-A5DA-4097-995C-F43B57905031}"/>
    <dgm:cxn modelId="{6B5598A8-96B7-4E36-88FE-947818FAE115}" type="presOf" srcId="{10824295-C955-4DAC-9ABC-064DF812E5DD}" destId="{BF2AF396-A566-49EA-BAB5-812A5916BEEB}" srcOrd="0" destOrd="1" presId="urn:microsoft.com/office/officeart/2005/8/layout/vList6"/>
    <dgm:cxn modelId="{D62B44A9-A817-45A7-AF77-190F672E0622}" type="presOf" srcId="{EFCAE0FD-F37E-485F-9D42-FA9F13E11ADB}" destId="{CE5F4119-A273-4826-BA71-7EA10566791F}" srcOrd="0" destOrd="7" presId="urn:microsoft.com/office/officeart/2005/8/layout/vList6"/>
    <dgm:cxn modelId="{9E4569AF-A4F0-43EE-89B6-932CB870FBD7}" srcId="{3B192DBC-A8C6-4DB2-A282-0716FEFC361F}" destId="{6ED67E8A-F3B0-44C4-8A0C-372E12CAE23D}" srcOrd="4" destOrd="0" parTransId="{0C1E0C20-A18E-40D6-844D-E6D4B63886BF}" sibTransId="{3CD01461-EBF7-40BA-9DD0-A276A822E735}"/>
    <dgm:cxn modelId="{AA0904B8-C266-4103-A239-7B647B02094C}" type="presOf" srcId="{B080C8F2-FDDB-4B9F-9036-763D3AE1788E}" destId="{BF2AF396-A566-49EA-BAB5-812A5916BEEB}" srcOrd="0" destOrd="0" presId="urn:microsoft.com/office/officeart/2005/8/layout/vList6"/>
    <dgm:cxn modelId="{DEEF95C1-CE25-453B-9A42-BDAA82D37922}" type="presOf" srcId="{3B192DBC-A8C6-4DB2-A282-0716FEFC361F}" destId="{D0C67BC0-34E6-4367-8847-1F651641EC1E}" srcOrd="0" destOrd="0" presId="urn:microsoft.com/office/officeart/2005/8/layout/vList6"/>
    <dgm:cxn modelId="{3A77A5C3-B703-49DC-BDD5-990C748B53C5}" srcId="{3B192DBC-A8C6-4DB2-A282-0716FEFC361F}" destId="{A779DA9C-094E-4F25-8046-1225CE76CDDE}" srcOrd="1" destOrd="0" parTransId="{B67A8280-FBA7-4A52-B134-BC4814254E10}" sibTransId="{3BB4EBE0-5673-49C7-8479-C4B9DBF763E2}"/>
    <dgm:cxn modelId="{6A574BCF-4D26-4C5F-BDE0-D5034A91DCCB}" type="presOf" srcId="{4B8CA883-5D90-4D0B-9942-A4A14C987344}" destId="{CE5F4119-A273-4826-BA71-7EA10566791F}" srcOrd="0" destOrd="3" presId="urn:microsoft.com/office/officeart/2005/8/layout/vList6"/>
    <dgm:cxn modelId="{E48534D0-0947-4499-B148-9A8ED797926A}" type="presOf" srcId="{D793FA2D-9252-4560-BD18-1E0AFDB972C5}" destId="{BF2AF396-A566-49EA-BAB5-812A5916BEEB}" srcOrd="0" destOrd="3" presId="urn:microsoft.com/office/officeart/2005/8/layout/vList6"/>
    <dgm:cxn modelId="{71CCD5D6-F666-4167-B05F-C7C631AE1165}" srcId="{7C0689EA-C90E-4AE0-A65F-38F1E5B01D14}" destId="{10824295-C955-4DAC-9ABC-064DF812E5DD}" srcOrd="1" destOrd="0" parTransId="{E52DDB14-D238-49E3-B112-E01CA299199B}" sibTransId="{7B18A41B-B97C-4DBA-AC6A-A32B18D3A331}"/>
    <dgm:cxn modelId="{C71CD0DD-4220-4D82-A475-7C90024B00DF}" type="presOf" srcId="{6ED67E8A-F3B0-44C4-8A0C-372E12CAE23D}" destId="{CE5F4119-A273-4826-BA71-7EA10566791F}" srcOrd="0" destOrd="4" presId="urn:microsoft.com/office/officeart/2005/8/layout/vList6"/>
    <dgm:cxn modelId="{7C2884DE-8C2B-4820-8C0E-80123E0B7671}" srcId="{6C3BF360-2CBA-4B25-8A0D-EAC763CC859D}" destId="{7C0689EA-C90E-4AE0-A65F-38F1E5B01D14}" srcOrd="1" destOrd="0" parTransId="{3EF89C91-8206-4B08-8C99-C2582F5E6F89}" sibTransId="{38578675-0B71-4743-B3C8-A69F5D7C5DE9}"/>
    <dgm:cxn modelId="{7A1018E3-02A3-47B2-9AB7-B5728A207168}" type="presOf" srcId="{7C0689EA-C90E-4AE0-A65F-38F1E5B01D14}" destId="{B8A3480C-245E-493E-886B-49CFD08A0925}" srcOrd="0" destOrd="0" presId="urn:microsoft.com/office/officeart/2005/8/layout/vList6"/>
    <dgm:cxn modelId="{4FAF13F2-57ED-4F6F-B387-4B6042B4714F}" srcId="{3B192DBC-A8C6-4DB2-A282-0716FEFC361F}" destId="{4B8CA883-5D90-4D0B-9942-A4A14C987344}" srcOrd="3" destOrd="0" parTransId="{0EB82760-8FD6-4410-95DD-DD99A1E1CD16}" sibTransId="{8927A4D1-D256-4B2F-8CBF-D366E631CA61}"/>
    <dgm:cxn modelId="{66FE92F2-1216-4C44-9E42-CF89C962BB6E}" type="presOf" srcId="{40F69F01-244A-4BAA-B968-B9BAB24ADA01}" destId="{CE5F4119-A273-4826-BA71-7EA10566791F}" srcOrd="0" destOrd="5" presId="urn:microsoft.com/office/officeart/2005/8/layout/vList6"/>
    <dgm:cxn modelId="{28D11CF3-1C82-485C-A36B-08E9D0E06A3F}" srcId="{3B192DBC-A8C6-4DB2-A282-0716FEFC361F}" destId="{40F69F01-244A-4BAA-B968-B9BAB24ADA01}" srcOrd="5" destOrd="0" parTransId="{EA26E4E2-15BB-483E-8EF0-34F39384D8A2}" sibTransId="{0A4E305F-A910-4DFD-A348-54879CB4767B}"/>
    <dgm:cxn modelId="{DEC609F8-60FC-4F6D-9B18-3F62026F2E2C}" type="presOf" srcId="{5510E25E-3B1D-44EB-B735-A6CDD67D4EE6}" destId="{CE5F4119-A273-4826-BA71-7EA10566791F}" srcOrd="0" destOrd="6" presId="urn:microsoft.com/office/officeart/2005/8/layout/vList6"/>
    <dgm:cxn modelId="{297AE545-F352-41DD-92B6-8A3F54A0CED8}" type="presParOf" srcId="{D878D8B8-92E5-4909-999B-C5ED5A9F7226}" destId="{6DF6765F-CC1D-40D5-ADD7-CC247FA49C69}" srcOrd="0" destOrd="0" presId="urn:microsoft.com/office/officeart/2005/8/layout/vList6"/>
    <dgm:cxn modelId="{3D0FE508-7FAF-4D24-BCAE-127BE137580C}" type="presParOf" srcId="{6DF6765F-CC1D-40D5-ADD7-CC247FA49C69}" destId="{D0C67BC0-34E6-4367-8847-1F651641EC1E}" srcOrd="0" destOrd="0" presId="urn:microsoft.com/office/officeart/2005/8/layout/vList6"/>
    <dgm:cxn modelId="{0C0681D2-F2BD-4250-88B6-01A11922FE16}" type="presParOf" srcId="{6DF6765F-CC1D-40D5-ADD7-CC247FA49C69}" destId="{CE5F4119-A273-4826-BA71-7EA10566791F}" srcOrd="1" destOrd="0" presId="urn:microsoft.com/office/officeart/2005/8/layout/vList6"/>
    <dgm:cxn modelId="{15786E7F-589D-49CD-B4CE-F54BE0737A5A}" type="presParOf" srcId="{D878D8B8-92E5-4909-999B-C5ED5A9F7226}" destId="{BF0E2357-D72D-4D39-BBEE-E34706CD1BE5}" srcOrd="1" destOrd="0" presId="urn:microsoft.com/office/officeart/2005/8/layout/vList6"/>
    <dgm:cxn modelId="{CE88A142-10B4-4ABC-AED9-23C0F935420B}" type="presParOf" srcId="{D878D8B8-92E5-4909-999B-C5ED5A9F7226}" destId="{CE0FB2B9-0407-4C11-9221-6FC94F909DB4}" srcOrd="2" destOrd="0" presId="urn:microsoft.com/office/officeart/2005/8/layout/vList6"/>
    <dgm:cxn modelId="{3946015D-312D-4A81-B5D3-0399676FC4D7}" type="presParOf" srcId="{CE0FB2B9-0407-4C11-9221-6FC94F909DB4}" destId="{B8A3480C-245E-493E-886B-49CFD08A0925}" srcOrd="0" destOrd="0" presId="urn:microsoft.com/office/officeart/2005/8/layout/vList6"/>
    <dgm:cxn modelId="{F376A1FE-BF25-48D5-9D25-E2EE1532FE10}" type="presParOf" srcId="{CE0FB2B9-0407-4C11-9221-6FC94F909DB4}" destId="{BF2AF396-A566-49EA-BAB5-812A5916BEEB}"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EDD55-723E-476D-99C2-B4EE6B85301C}">
      <dsp:nvSpPr>
        <dsp:cNvPr id="0" name=""/>
        <dsp:cNvSpPr/>
      </dsp:nvSpPr>
      <dsp:spPr>
        <a:xfrm>
          <a:off x="521491" y="0"/>
          <a:ext cx="3171557" cy="2114363"/>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9676BE-94F8-4C14-A028-C49F5F955E33}">
      <dsp:nvSpPr>
        <dsp:cNvPr id="0" name=""/>
        <dsp:cNvSpPr/>
      </dsp:nvSpPr>
      <dsp:spPr>
        <a:xfrm>
          <a:off x="3825471" y="2246579"/>
          <a:ext cx="4493314" cy="2775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CO" sz="3500" kern="1200" dirty="0"/>
            <a:t>El modelo colombiano para la administración de activos incautados y extinguidos es ineficiente.</a:t>
          </a:r>
        </a:p>
      </dsp:txBody>
      <dsp:txXfrm>
        <a:off x="3825471" y="2246579"/>
        <a:ext cx="4493314" cy="2775441"/>
      </dsp:txXfrm>
    </dsp:sp>
    <dsp:sp modelId="{7054A67B-75B1-44F4-BB7C-2C1AE450BAF1}">
      <dsp:nvSpPr>
        <dsp:cNvPr id="0" name=""/>
        <dsp:cNvSpPr/>
      </dsp:nvSpPr>
      <dsp:spPr>
        <a:xfrm>
          <a:off x="3429026" y="1850474"/>
          <a:ext cx="1079119" cy="1079398"/>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59FCEE-C821-48F7-A944-1631B7A2242B}">
      <dsp:nvSpPr>
        <dsp:cNvPr id="0" name=""/>
        <dsp:cNvSpPr/>
      </dsp:nvSpPr>
      <dsp:spPr>
        <a:xfrm rot="5400000">
          <a:off x="7667226" y="1850614"/>
          <a:ext cx="1079398" cy="1079119"/>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14C2D9-D35A-4602-926B-697F7F9C26E6}">
      <dsp:nvSpPr>
        <dsp:cNvPr id="0" name=""/>
        <dsp:cNvSpPr/>
      </dsp:nvSpPr>
      <dsp:spPr>
        <a:xfrm rot="16200000">
          <a:off x="3428887" y="4339408"/>
          <a:ext cx="1079398" cy="1079119"/>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72D509-DD05-4B0D-80CF-AB41B58EA72D}">
      <dsp:nvSpPr>
        <dsp:cNvPr id="0" name=""/>
        <dsp:cNvSpPr/>
      </dsp:nvSpPr>
      <dsp:spPr>
        <a:xfrm rot="10800000">
          <a:off x="7667366" y="4339268"/>
          <a:ext cx="1079119" cy="1079398"/>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89F5D-D156-4203-9AB2-9189B2EB588B}">
      <dsp:nvSpPr>
        <dsp:cNvPr id="0" name=""/>
        <dsp:cNvSpPr/>
      </dsp:nvSpPr>
      <dsp:spPr>
        <a:xfrm>
          <a:off x="0" y="0"/>
          <a:ext cx="10510105"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6CB9F6-1CF6-4DCA-8201-19BE3EF63A3C}">
      <dsp:nvSpPr>
        <dsp:cNvPr id="0" name=""/>
        <dsp:cNvSpPr/>
      </dsp:nvSpPr>
      <dsp:spPr>
        <a:xfrm>
          <a:off x="0" y="0"/>
          <a:ext cx="2102021" cy="5626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CO" sz="2900" kern="1200" dirty="0">
              <a:latin typeface="Arial Narrow" panose="020B0606020202030204" pitchFamily="34" charset="0"/>
            </a:rPr>
            <a:t>Antecedentes </a:t>
          </a:r>
        </a:p>
      </dsp:txBody>
      <dsp:txXfrm>
        <a:off x="0" y="0"/>
        <a:ext cx="2102021" cy="5626775"/>
      </dsp:txXfrm>
    </dsp:sp>
    <dsp:sp modelId="{B917CBCA-08CF-45F9-BA1E-C8FC848F2948}">
      <dsp:nvSpPr>
        <dsp:cNvPr id="0" name=""/>
        <dsp:cNvSpPr/>
      </dsp:nvSpPr>
      <dsp:spPr>
        <a:xfrm>
          <a:off x="2259672" y="66144"/>
          <a:ext cx="8250432" cy="1322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s-CO" sz="2100" kern="1200" dirty="0">
              <a:latin typeface="Arial Narrow" panose="020B0606020202030204" pitchFamily="34" charset="0"/>
            </a:rPr>
            <a:t>Congelamiento, aprehensión y confiscación de bienes como mecanismo para privar a los delincuentes del producto de sus actividades delictivas y eliminar así su principal incentivo, como complemento al enfoque tradicional de lucha contra la criminalidad.</a:t>
          </a:r>
        </a:p>
      </dsp:txBody>
      <dsp:txXfrm>
        <a:off x="2259672" y="66144"/>
        <a:ext cx="8250432" cy="1322896"/>
      </dsp:txXfrm>
    </dsp:sp>
    <dsp:sp modelId="{F84109A7-ECAF-4A26-B743-A9D37CBE75DA}">
      <dsp:nvSpPr>
        <dsp:cNvPr id="0" name=""/>
        <dsp:cNvSpPr/>
      </dsp:nvSpPr>
      <dsp:spPr>
        <a:xfrm>
          <a:off x="2102021" y="1389041"/>
          <a:ext cx="84080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83D5EF-BAFB-4D87-AF54-E570F5FCD9F8}">
      <dsp:nvSpPr>
        <dsp:cNvPr id="0" name=""/>
        <dsp:cNvSpPr/>
      </dsp:nvSpPr>
      <dsp:spPr>
        <a:xfrm>
          <a:off x="2259672" y="1455186"/>
          <a:ext cx="8250432" cy="1322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s-CO" sz="2100" kern="1200" dirty="0">
              <a:latin typeface="Arial Narrow" panose="020B0606020202030204" pitchFamily="34" charset="0"/>
            </a:rPr>
            <a:t>Colombia ha suscrito acuerdos con organismos multilaterales y los ha incorporado a la normatividad que regula la materia.</a:t>
          </a:r>
        </a:p>
      </dsp:txBody>
      <dsp:txXfrm>
        <a:off x="2259672" y="1455186"/>
        <a:ext cx="8250432" cy="1322896"/>
      </dsp:txXfrm>
    </dsp:sp>
    <dsp:sp modelId="{3AD60DD4-3701-403D-B441-C8E85A55C179}">
      <dsp:nvSpPr>
        <dsp:cNvPr id="0" name=""/>
        <dsp:cNvSpPr/>
      </dsp:nvSpPr>
      <dsp:spPr>
        <a:xfrm>
          <a:off x="2102021" y="2778083"/>
          <a:ext cx="84080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824F79-187F-4AF3-BAA7-E272BB93C0DA}">
      <dsp:nvSpPr>
        <dsp:cNvPr id="0" name=""/>
        <dsp:cNvSpPr/>
      </dsp:nvSpPr>
      <dsp:spPr>
        <a:xfrm>
          <a:off x="2259672" y="2844228"/>
          <a:ext cx="8250432" cy="1322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s-CO" sz="2100" kern="1200" dirty="0">
              <a:latin typeface="Arial Narrow" panose="020B0606020202030204" pitchFamily="34" charset="0"/>
            </a:rPr>
            <a:t>La extinción de dominio tiene su origen en el Código Penal de 1980, el único mecanismo que permitía quitarles los bienes obtenidos ilegalmente a los miembros de las organizaciones criminales era el “comiso”, como una consecuencia civil accesoria de la responsabilidad penal.</a:t>
          </a:r>
        </a:p>
      </dsp:txBody>
      <dsp:txXfrm>
        <a:off x="2259672" y="2844228"/>
        <a:ext cx="8250432" cy="1322896"/>
      </dsp:txXfrm>
    </dsp:sp>
    <dsp:sp modelId="{6CD2C5F0-B905-4A5C-A904-4A496F3875F9}">
      <dsp:nvSpPr>
        <dsp:cNvPr id="0" name=""/>
        <dsp:cNvSpPr/>
      </dsp:nvSpPr>
      <dsp:spPr>
        <a:xfrm>
          <a:off x="2102021" y="4167124"/>
          <a:ext cx="84080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D8B9FE-3911-4167-9257-683CD082AC8C}">
      <dsp:nvSpPr>
        <dsp:cNvPr id="0" name=""/>
        <dsp:cNvSpPr/>
      </dsp:nvSpPr>
      <dsp:spPr>
        <a:xfrm>
          <a:off x="2259672" y="4233269"/>
          <a:ext cx="8250432" cy="1322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CO" sz="2100" kern="1200" dirty="0">
              <a:latin typeface="Arial Narrow" panose="020B0606020202030204" pitchFamily="34" charset="0"/>
            </a:rPr>
            <a:t>Las acciones persistentes de grupos antisociales relacionados con el narcotráfico, llevaron a la expedición de un nuevo Estatuto Nacional de Estupefacientes, en el que da competencia al Consejo Nacional de Estupefacientes (en adelante CNE), adscrito al Ministerio del Interior y de Justicia.</a:t>
          </a:r>
        </a:p>
      </dsp:txBody>
      <dsp:txXfrm>
        <a:off x="2259672" y="4233269"/>
        <a:ext cx="8250432" cy="1322896"/>
      </dsp:txXfrm>
    </dsp:sp>
    <dsp:sp modelId="{B5B7286E-1F84-4441-81F6-0BA7AE7B070A}">
      <dsp:nvSpPr>
        <dsp:cNvPr id="0" name=""/>
        <dsp:cNvSpPr/>
      </dsp:nvSpPr>
      <dsp:spPr>
        <a:xfrm>
          <a:off x="2102021" y="5556166"/>
          <a:ext cx="84080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89F5D-D156-4203-9AB2-9189B2EB588B}">
      <dsp:nvSpPr>
        <dsp:cNvPr id="0" name=""/>
        <dsp:cNvSpPr/>
      </dsp:nvSpPr>
      <dsp:spPr>
        <a:xfrm>
          <a:off x="0" y="0"/>
          <a:ext cx="10510105"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6CB9F6-1CF6-4DCA-8201-19BE3EF63A3C}">
      <dsp:nvSpPr>
        <dsp:cNvPr id="0" name=""/>
        <dsp:cNvSpPr/>
      </dsp:nvSpPr>
      <dsp:spPr>
        <a:xfrm>
          <a:off x="0" y="0"/>
          <a:ext cx="2102021" cy="5626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CO" sz="2900" kern="1200" dirty="0">
              <a:latin typeface="Arial Narrow" panose="020B0606020202030204" pitchFamily="34" charset="0"/>
            </a:rPr>
            <a:t>Antecedentes </a:t>
          </a:r>
        </a:p>
      </dsp:txBody>
      <dsp:txXfrm>
        <a:off x="0" y="0"/>
        <a:ext cx="2102021" cy="5626775"/>
      </dsp:txXfrm>
    </dsp:sp>
    <dsp:sp modelId="{B917CBCA-08CF-45F9-BA1E-C8FC848F2948}">
      <dsp:nvSpPr>
        <dsp:cNvPr id="0" name=""/>
        <dsp:cNvSpPr/>
      </dsp:nvSpPr>
      <dsp:spPr>
        <a:xfrm>
          <a:off x="2259672" y="66144"/>
          <a:ext cx="8250432" cy="1322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s-CO" sz="1800" b="0" kern="1200" dirty="0">
              <a:latin typeface="Arial Narrow" panose="020B0606020202030204" pitchFamily="34" charset="0"/>
            </a:rPr>
            <a:t>Decreto 494 de 1990: se asignan al Consejo responsabilidades en materia de disposición, administración, destinación provisional y depósito de bienes decomisados preventivamente por su vinculación, directa o indirecta, o su procedencia ilegítima. En este mismo Decreto, con el ánimo de hacer más eficaz la ejecución de las decisiones del Consejo, se creó DNE.</a:t>
          </a:r>
        </a:p>
      </dsp:txBody>
      <dsp:txXfrm>
        <a:off x="2259672" y="66144"/>
        <a:ext cx="8250432" cy="1322896"/>
      </dsp:txXfrm>
    </dsp:sp>
    <dsp:sp modelId="{F84109A7-ECAF-4A26-B743-A9D37CBE75DA}">
      <dsp:nvSpPr>
        <dsp:cNvPr id="0" name=""/>
        <dsp:cNvSpPr/>
      </dsp:nvSpPr>
      <dsp:spPr>
        <a:xfrm>
          <a:off x="2102021" y="1389041"/>
          <a:ext cx="84080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83D5EF-BAFB-4D87-AF54-E570F5FCD9F8}">
      <dsp:nvSpPr>
        <dsp:cNvPr id="0" name=""/>
        <dsp:cNvSpPr/>
      </dsp:nvSpPr>
      <dsp:spPr>
        <a:xfrm>
          <a:off x="2259672" y="1455186"/>
          <a:ext cx="8250432" cy="1322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s-CO" sz="1800" kern="1200" dirty="0">
              <a:latin typeface="Arial Narrow" panose="020B0606020202030204" pitchFamily="34" charset="0"/>
            </a:rPr>
            <a:t>La política de extinción de dominio fue elevada a rango constitucional con el artículo 34 de la Carta de 1991. pero fue con la Ley 333 de 19966 cuando se establecieron las normas para su aplicación, permitiendo el despojo, aun cuando no existiera sentencia condenatoria penal. Esta norma no logró una independencia total frente a la acción penal, por lo que fue la Ley 793 de 2002 la que la eliminó, señalando que el resultado de la una no afecta la otra</a:t>
          </a:r>
        </a:p>
      </dsp:txBody>
      <dsp:txXfrm>
        <a:off x="2259672" y="1455186"/>
        <a:ext cx="8250432" cy="1322896"/>
      </dsp:txXfrm>
    </dsp:sp>
    <dsp:sp modelId="{3AD60DD4-3701-403D-B441-C8E85A55C179}">
      <dsp:nvSpPr>
        <dsp:cNvPr id="0" name=""/>
        <dsp:cNvSpPr/>
      </dsp:nvSpPr>
      <dsp:spPr>
        <a:xfrm>
          <a:off x="2102021" y="2778083"/>
          <a:ext cx="84080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824F79-187F-4AF3-BAA7-E272BB93C0DA}">
      <dsp:nvSpPr>
        <dsp:cNvPr id="0" name=""/>
        <dsp:cNvSpPr/>
      </dsp:nvSpPr>
      <dsp:spPr>
        <a:xfrm>
          <a:off x="2259672" y="2844228"/>
          <a:ext cx="8250432" cy="1322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s-CO" sz="1800" kern="1200" dirty="0">
              <a:latin typeface="Arial Narrow" panose="020B0606020202030204" pitchFamily="34" charset="0"/>
            </a:rPr>
            <a:t>Los bienes incautados y extintos fueron parte de los recursos del FRISCO, creado con el artículo 25 de la Ley 333 de 1996 como una cuenta especial sin personería jurídica, cuya administración fue asignada a la DNE.</a:t>
          </a:r>
        </a:p>
      </dsp:txBody>
      <dsp:txXfrm>
        <a:off x="2259672" y="2844228"/>
        <a:ext cx="8250432" cy="1322896"/>
      </dsp:txXfrm>
    </dsp:sp>
    <dsp:sp modelId="{6CD2C5F0-B905-4A5C-A904-4A496F3875F9}">
      <dsp:nvSpPr>
        <dsp:cNvPr id="0" name=""/>
        <dsp:cNvSpPr/>
      </dsp:nvSpPr>
      <dsp:spPr>
        <a:xfrm>
          <a:off x="2102021" y="4167124"/>
          <a:ext cx="84080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B363FF-6585-494D-965B-C22401450D10}">
      <dsp:nvSpPr>
        <dsp:cNvPr id="0" name=""/>
        <dsp:cNvSpPr/>
      </dsp:nvSpPr>
      <dsp:spPr>
        <a:xfrm>
          <a:off x="2259672" y="4233269"/>
          <a:ext cx="8250432" cy="1322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s-CO" sz="1800" kern="1200" dirty="0">
              <a:latin typeface="Arial Narrow" panose="020B0606020202030204" pitchFamily="34" charset="0"/>
            </a:rPr>
            <a:t>La política integral contra las drogas ilícitas estuvo liderada por el CNE, mientras que la DNE era la responsable de la ejecución de esta política.</a:t>
          </a:r>
        </a:p>
      </dsp:txBody>
      <dsp:txXfrm>
        <a:off x="2259672" y="4233269"/>
        <a:ext cx="8250432" cy="1322896"/>
      </dsp:txXfrm>
    </dsp:sp>
    <dsp:sp modelId="{39633BE9-D825-4F15-BE8B-378DB5B362BF}">
      <dsp:nvSpPr>
        <dsp:cNvPr id="0" name=""/>
        <dsp:cNvSpPr/>
      </dsp:nvSpPr>
      <dsp:spPr>
        <a:xfrm>
          <a:off x="2102021" y="5556166"/>
          <a:ext cx="84080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89393B-3FCE-4191-98DA-D344EB05B68F}">
      <dsp:nvSpPr>
        <dsp:cNvPr id="0" name=""/>
        <dsp:cNvSpPr/>
      </dsp:nvSpPr>
      <dsp:spPr>
        <a:xfrm>
          <a:off x="8175" y="1140506"/>
          <a:ext cx="5396458" cy="63487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68CD69-78C6-4C1C-B78D-1DC398DB4748}">
      <dsp:nvSpPr>
        <dsp:cNvPr id="0" name=""/>
        <dsp:cNvSpPr/>
      </dsp:nvSpPr>
      <dsp:spPr>
        <a:xfrm>
          <a:off x="8175" y="1378940"/>
          <a:ext cx="396443" cy="396443"/>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0C2DDB-066D-4BCA-9575-F85897F7B180}">
      <dsp:nvSpPr>
        <dsp:cNvPr id="0" name=""/>
        <dsp:cNvSpPr/>
      </dsp:nvSpPr>
      <dsp:spPr>
        <a:xfrm>
          <a:off x="8175" y="0"/>
          <a:ext cx="5396458" cy="1140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82550" rIns="123825" bIns="82550" numCol="1" spcCol="1270" anchor="ctr" anchorCtr="0">
          <a:noAutofit/>
        </a:bodyPr>
        <a:lstStyle/>
        <a:p>
          <a:pPr marL="0" lvl="0" indent="0" algn="l" defTabSz="2889250">
            <a:lnSpc>
              <a:spcPct val="90000"/>
            </a:lnSpc>
            <a:spcBef>
              <a:spcPct val="0"/>
            </a:spcBef>
            <a:spcAft>
              <a:spcPct val="35000"/>
            </a:spcAft>
            <a:buNone/>
          </a:pPr>
          <a:r>
            <a:rPr lang="es-CO" sz="6500" kern="1200" dirty="0">
              <a:latin typeface="Arial Narrow" panose="020B0606020202030204" pitchFamily="34" charset="0"/>
            </a:rPr>
            <a:t>Fortalezas</a:t>
          </a:r>
        </a:p>
      </dsp:txBody>
      <dsp:txXfrm>
        <a:off x="8175" y="0"/>
        <a:ext cx="5396458" cy="1140506"/>
      </dsp:txXfrm>
    </dsp:sp>
    <dsp:sp modelId="{5816C314-206D-4AA0-9521-4228C633CDD3}">
      <dsp:nvSpPr>
        <dsp:cNvPr id="0" name=""/>
        <dsp:cNvSpPr/>
      </dsp:nvSpPr>
      <dsp:spPr>
        <a:xfrm>
          <a:off x="8175" y="2303038"/>
          <a:ext cx="396433" cy="396433"/>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BD15F4-3BD5-4BFC-A441-86C50D7282F3}">
      <dsp:nvSpPr>
        <dsp:cNvPr id="0" name=""/>
        <dsp:cNvSpPr/>
      </dsp:nvSpPr>
      <dsp:spPr>
        <a:xfrm>
          <a:off x="385927" y="2039211"/>
          <a:ext cx="5018705" cy="92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sz="1600" kern="1200" dirty="0">
              <a:latin typeface="Arial Narrow" panose="020B0606020202030204" pitchFamily="34" charset="0"/>
            </a:rPr>
            <a:t>Incorporación de la recomendación de la Organización de Estados Americanos (OEA) – Creación organismo nacional el cual se encargue de todo el proceso administrativo </a:t>
          </a:r>
        </a:p>
      </dsp:txBody>
      <dsp:txXfrm>
        <a:off x="385927" y="2039211"/>
        <a:ext cx="5018705" cy="924087"/>
      </dsp:txXfrm>
    </dsp:sp>
    <dsp:sp modelId="{30C17CC4-6098-4EC3-9D86-7D9EEBB2BF4A}">
      <dsp:nvSpPr>
        <dsp:cNvPr id="0" name=""/>
        <dsp:cNvSpPr/>
      </dsp:nvSpPr>
      <dsp:spPr>
        <a:xfrm>
          <a:off x="8175" y="3227125"/>
          <a:ext cx="396433" cy="396433"/>
        </a:xfrm>
        <a:prstGeom prst="rect">
          <a:avLst/>
        </a:prstGeom>
        <a:solidFill>
          <a:schemeClr val="lt1">
            <a:hueOff val="0"/>
            <a:satOff val="0"/>
            <a:lumOff val="0"/>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0C21A0-D9C7-497A-9FFA-26139D55C9B4}">
      <dsp:nvSpPr>
        <dsp:cNvPr id="0" name=""/>
        <dsp:cNvSpPr/>
      </dsp:nvSpPr>
      <dsp:spPr>
        <a:xfrm>
          <a:off x="385927" y="2963298"/>
          <a:ext cx="5018705" cy="92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sz="1600" kern="1200" dirty="0">
              <a:latin typeface="Arial Narrow" panose="020B0606020202030204" pitchFamily="34" charset="0"/>
            </a:rPr>
            <a:t>Pasó de ser una entidad financiada con el Presupuesto General de la Nación a ser autosuficiente</a:t>
          </a:r>
        </a:p>
      </dsp:txBody>
      <dsp:txXfrm>
        <a:off x="385927" y="2963298"/>
        <a:ext cx="5018705" cy="924087"/>
      </dsp:txXfrm>
    </dsp:sp>
    <dsp:sp modelId="{03112541-F27A-4E81-95CD-725EE2781850}">
      <dsp:nvSpPr>
        <dsp:cNvPr id="0" name=""/>
        <dsp:cNvSpPr/>
      </dsp:nvSpPr>
      <dsp:spPr>
        <a:xfrm>
          <a:off x="8175" y="4151213"/>
          <a:ext cx="396433" cy="396433"/>
        </a:xfrm>
        <a:prstGeom prst="rect">
          <a:avLst/>
        </a:prstGeom>
        <a:solidFill>
          <a:schemeClr val="lt1">
            <a:hueOff val="0"/>
            <a:satOff val="0"/>
            <a:lumOff val="0"/>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C924DB-D76A-41AC-872C-B802B3AACB62}">
      <dsp:nvSpPr>
        <dsp:cNvPr id="0" name=""/>
        <dsp:cNvSpPr/>
      </dsp:nvSpPr>
      <dsp:spPr>
        <a:xfrm>
          <a:off x="385927" y="3887386"/>
          <a:ext cx="5018705" cy="92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s-CO" sz="1600" kern="1200" dirty="0">
              <a:latin typeface="Arial Narrow" panose="020B0606020202030204" pitchFamily="34" charset="0"/>
            </a:rPr>
            <a:t>Separación de la política antidroga y la ABI</a:t>
          </a:r>
        </a:p>
      </dsp:txBody>
      <dsp:txXfrm>
        <a:off x="385927" y="3887386"/>
        <a:ext cx="5018705" cy="924087"/>
      </dsp:txXfrm>
    </dsp:sp>
    <dsp:sp modelId="{487ABCA5-3D5C-403D-A4D8-278182829110}">
      <dsp:nvSpPr>
        <dsp:cNvPr id="0" name=""/>
        <dsp:cNvSpPr/>
      </dsp:nvSpPr>
      <dsp:spPr>
        <a:xfrm>
          <a:off x="8175" y="5075300"/>
          <a:ext cx="396433" cy="396433"/>
        </a:xfrm>
        <a:prstGeom prst="rect">
          <a:avLst/>
        </a:prstGeom>
        <a:solidFill>
          <a:schemeClr val="lt1">
            <a:hueOff val="0"/>
            <a:satOff val="0"/>
            <a:lumOff val="0"/>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0AD5E5-81AC-4AF7-8C1D-FD3B2B9B01B9}">
      <dsp:nvSpPr>
        <dsp:cNvPr id="0" name=""/>
        <dsp:cNvSpPr/>
      </dsp:nvSpPr>
      <dsp:spPr>
        <a:xfrm>
          <a:off x="385927" y="4811473"/>
          <a:ext cx="5018705" cy="92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sz="1600" kern="1200" dirty="0">
              <a:latin typeface="Arial Narrow" panose="020B0606020202030204" pitchFamily="34" charset="0"/>
            </a:rPr>
            <a:t>La expedición del CED logró la separación total del proceso penal de la extinción de dominio, con lo cual se agilizó la persecución de los bienes producto de actividades ilícitas.</a:t>
          </a:r>
        </a:p>
      </dsp:txBody>
      <dsp:txXfrm>
        <a:off x="385927" y="4811473"/>
        <a:ext cx="5018705" cy="924087"/>
      </dsp:txXfrm>
    </dsp:sp>
    <dsp:sp modelId="{22428018-2916-4654-9320-1DFBB04D3FCE}">
      <dsp:nvSpPr>
        <dsp:cNvPr id="0" name=""/>
        <dsp:cNvSpPr/>
      </dsp:nvSpPr>
      <dsp:spPr>
        <a:xfrm>
          <a:off x="5674456" y="1140506"/>
          <a:ext cx="5396458" cy="634877"/>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28948B-2513-454F-AE67-A810F292AEAB}">
      <dsp:nvSpPr>
        <dsp:cNvPr id="0" name=""/>
        <dsp:cNvSpPr/>
      </dsp:nvSpPr>
      <dsp:spPr>
        <a:xfrm>
          <a:off x="5674456" y="1378940"/>
          <a:ext cx="396443" cy="396443"/>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3003AA-B058-44A2-8310-DD7DDD7C83AA}">
      <dsp:nvSpPr>
        <dsp:cNvPr id="0" name=""/>
        <dsp:cNvSpPr/>
      </dsp:nvSpPr>
      <dsp:spPr>
        <a:xfrm>
          <a:off x="5674456" y="0"/>
          <a:ext cx="5396458" cy="1140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82550" rIns="123825" bIns="82550" numCol="1" spcCol="1270" anchor="ctr" anchorCtr="0">
          <a:noAutofit/>
        </a:bodyPr>
        <a:lstStyle/>
        <a:p>
          <a:pPr marL="0" lvl="0" indent="0" algn="l" defTabSz="2889250">
            <a:lnSpc>
              <a:spcPct val="90000"/>
            </a:lnSpc>
            <a:spcBef>
              <a:spcPct val="0"/>
            </a:spcBef>
            <a:spcAft>
              <a:spcPct val="35000"/>
            </a:spcAft>
            <a:buNone/>
          </a:pPr>
          <a:r>
            <a:rPr lang="es-CO" sz="6500" kern="1200" dirty="0">
              <a:latin typeface="Arial Narrow" panose="020B0606020202030204" pitchFamily="34" charset="0"/>
            </a:rPr>
            <a:t>Debilidades</a:t>
          </a:r>
        </a:p>
      </dsp:txBody>
      <dsp:txXfrm>
        <a:off x="5674456" y="0"/>
        <a:ext cx="5396458" cy="1140506"/>
      </dsp:txXfrm>
    </dsp:sp>
    <dsp:sp modelId="{05BA433B-6C9A-418A-B17D-2BBBA9BC5B61}">
      <dsp:nvSpPr>
        <dsp:cNvPr id="0" name=""/>
        <dsp:cNvSpPr/>
      </dsp:nvSpPr>
      <dsp:spPr>
        <a:xfrm>
          <a:off x="5674456" y="2303038"/>
          <a:ext cx="396433" cy="396433"/>
        </a:xfrm>
        <a:prstGeom prst="rect">
          <a:avLst/>
        </a:prstGeom>
        <a:solidFill>
          <a:schemeClr val="lt1">
            <a:hueOff val="0"/>
            <a:satOff val="0"/>
            <a:lumOff val="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98FBA6-55D0-4736-93F7-49517E1C64C9}">
      <dsp:nvSpPr>
        <dsp:cNvPr id="0" name=""/>
        <dsp:cNvSpPr/>
      </dsp:nvSpPr>
      <dsp:spPr>
        <a:xfrm>
          <a:off x="6052208" y="2039211"/>
          <a:ext cx="5018705" cy="92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s-CO" sz="1600" kern="1200" dirty="0">
              <a:latin typeface="Arial Narrow" panose="020B0606020202030204" pitchFamily="34" charset="0"/>
            </a:rPr>
            <a:t>Se parte de la experiencia exitosa de CISA sin considerar que el alcance de la nueva entidad incluía la administración de activos con características diferentes</a:t>
          </a:r>
        </a:p>
      </dsp:txBody>
      <dsp:txXfrm>
        <a:off x="6052208" y="2039211"/>
        <a:ext cx="5018705" cy="924087"/>
      </dsp:txXfrm>
    </dsp:sp>
    <dsp:sp modelId="{DA055F0B-D84D-49B9-82ED-A92419B9D622}">
      <dsp:nvSpPr>
        <dsp:cNvPr id="0" name=""/>
        <dsp:cNvSpPr/>
      </dsp:nvSpPr>
      <dsp:spPr>
        <a:xfrm>
          <a:off x="5674456" y="3227125"/>
          <a:ext cx="396433" cy="396433"/>
        </a:xfrm>
        <a:prstGeom prst="rect">
          <a:avLst/>
        </a:prstGeom>
        <a:solidFill>
          <a:schemeClr val="lt1">
            <a:hueOff val="0"/>
            <a:satOff val="0"/>
            <a:lumOff val="0"/>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88B734-90F9-4A66-BB30-EBDD94F38764}">
      <dsp:nvSpPr>
        <dsp:cNvPr id="0" name=""/>
        <dsp:cNvSpPr/>
      </dsp:nvSpPr>
      <dsp:spPr>
        <a:xfrm>
          <a:off x="6052208" y="2963298"/>
          <a:ext cx="5018705" cy="92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sz="1600" kern="1200" dirty="0">
              <a:latin typeface="Arial Narrow" panose="020B0606020202030204" pitchFamily="34" charset="0"/>
            </a:rPr>
            <a:t>Las complicaciones surgidas en el proceso de transición entre la DNE y la SAE obligaron a una reprogramación improvisada de la implementación de la estrategia</a:t>
          </a:r>
        </a:p>
      </dsp:txBody>
      <dsp:txXfrm>
        <a:off x="6052208" y="2963298"/>
        <a:ext cx="5018705" cy="924087"/>
      </dsp:txXfrm>
    </dsp:sp>
    <dsp:sp modelId="{32F4ECC7-8ACD-446F-9EA6-E8E00CF3502B}">
      <dsp:nvSpPr>
        <dsp:cNvPr id="0" name=""/>
        <dsp:cNvSpPr/>
      </dsp:nvSpPr>
      <dsp:spPr>
        <a:xfrm>
          <a:off x="5674456" y="4151213"/>
          <a:ext cx="396433" cy="396433"/>
        </a:xfrm>
        <a:prstGeom prst="rect">
          <a:avLst/>
        </a:prstGeom>
        <a:solidFill>
          <a:schemeClr val="lt1">
            <a:hueOff val="0"/>
            <a:satOff val="0"/>
            <a:lumOff val="0"/>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793D21-8284-407A-8509-ABAB74DA9D43}">
      <dsp:nvSpPr>
        <dsp:cNvPr id="0" name=""/>
        <dsp:cNvSpPr/>
      </dsp:nvSpPr>
      <dsp:spPr>
        <a:xfrm>
          <a:off x="6052208" y="3887386"/>
          <a:ext cx="5018705" cy="92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sz="1600" kern="1200" dirty="0">
              <a:latin typeface="Arial Narrow" panose="020B0606020202030204" pitchFamily="34" charset="0"/>
            </a:rPr>
            <a:t>Se limitó a la transferencia de bienes, dejando de lado los factores de la planeación de una política incluidos objetivos, metas, resultados e impactos esperados</a:t>
          </a:r>
        </a:p>
      </dsp:txBody>
      <dsp:txXfrm>
        <a:off x="6052208" y="3887386"/>
        <a:ext cx="5018705" cy="924087"/>
      </dsp:txXfrm>
    </dsp:sp>
    <dsp:sp modelId="{D3E30C46-99ED-4FC4-95A3-65F5E35EE09B}">
      <dsp:nvSpPr>
        <dsp:cNvPr id="0" name=""/>
        <dsp:cNvSpPr/>
      </dsp:nvSpPr>
      <dsp:spPr>
        <a:xfrm>
          <a:off x="5674456" y="5075300"/>
          <a:ext cx="396433" cy="396433"/>
        </a:xfrm>
        <a:prstGeom prst="rect">
          <a:avLst/>
        </a:prstGeom>
        <a:solidFill>
          <a:schemeClr val="lt1">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21FED2-BA11-44AC-ACB0-A2723177DF67}">
      <dsp:nvSpPr>
        <dsp:cNvPr id="0" name=""/>
        <dsp:cNvSpPr/>
      </dsp:nvSpPr>
      <dsp:spPr>
        <a:xfrm>
          <a:off x="6052208" y="4811473"/>
          <a:ext cx="5018705" cy="924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90000"/>
            </a:lnSpc>
            <a:spcBef>
              <a:spcPct val="0"/>
            </a:spcBef>
            <a:spcAft>
              <a:spcPct val="35000"/>
            </a:spcAft>
            <a:buNone/>
          </a:pPr>
          <a:r>
            <a:rPr lang="es-CO" sz="1600" kern="1200" dirty="0">
              <a:latin typeface="Arial Narrow" panose="020B0606020202030204" pitchFamily="34" charset="0"/>
            </a:rPr>
            <a:t>El tiempo estipulado por decreto, para la entrega de los activos, no fue suficiente para la adecuada recepción y verificación de los inventarios.</a:t>
          </a:r>
        </a:p>
      </dsp:txBody>
      <dsp:txXfrm>
        <a:off x="6052208" y="4811473"/>
        <a:ext cx="5018705" cy="9240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84430-88D9-4AB4-B2CB-3B9979905416}">
      <dsp:nvSpPr>
        <dsp:cNvPr id="0" name=""/>
        <dsp:cNvSpPr/>
      </dsp:nvSpPr>
      <dsp:spPr>
        <a:xfrm>
          <a:off x="0" y="0"/>
          <a:ext cx="11627729" cy="0"/>
        </a:xfrm>
        <a:prstGeom prst="line">
          <a:avLst/>
        </a:prstGeom>
        <a:solidFill>
          <a:schemeClr val="accent2">
            <a:alpha val="9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5FB578-5989-4592-833E-6EE2491F5618}">
      <dsp:nvSpPr>
        <dsp:cNvPr id="0" name=""/>
        <dsp:cNvSpPr/>
      </dsp:nvSpPr>
      <dsp:spPr>
        <a:xfrm>
          <a:off x="0" y="0"/>
          <a:ext cx="2325545" cy="5794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vert270"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s-CO" sz="6500" kern="1200" dirty="0">
              <a:latin typeface="Arial Narrow" panose="020B0606020202030204" pitchFamily="34" charset="0"/>
            </a:rPr>
            <a:t>Debilidades</a:t>
          </a:r>
        </a:p>
      </dsp:txBody>
      <dsp:txXfrm>
        <a:off x="0" y="0"/>
        <a:ext cx="2325545" cy="5794236"/>
      </dsp:txXfrm>
    </dsp:sp>
    <dsp:sp modelId="{55327AB2-D392-4FE2-BFD2-EDD3CBBF324C}">
      <dsp:nvSpPr>
        <dsp:cNvPr id="0" name=""/>
        <dsp:cNvSpPr/>
      </dsp:nvSpPr>
      <dsp:spPr>
        <a:xfrm>
          <a:off x="2499961" y="90534"/>
          <a:ext cx="9127767" cy="1810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CO" sz="2400" kern="1200" dirty="0">
              <a:latin typeface="Arial Narrow" panose="020B0606020202030204" pitchFamily="34" charset="0"/>
            </a:rPr>
            <a:t>La planeación financiera de la SAE se realizó con base en una estimación de activos que no correspondió a la realidad, lo cual conllevó a la disminución de ingresos esperados.</a:t>
          </a:r>
        </a:p>
      </dsp:txBody>
      <dsp:txXfrm>
        <a:off x="2499961" y="90534"/>
        <a:ext cx="9127767" cy="1810698"/>
      </dsp:txXfrm>
    </dsp:sp>
    <dsp:sp modelId="{39828D02-E9BE-48EE-A15F-3C34D3963489}">
      <dsp:nvSpPr>
        <dsp:cNvPr id="0" name=""/>
        <dsp:cNvSpPr/>
      </dsp:nvSpPr>
      <dsp:spPr>
        <a:xfrm>
          <a:off x="2325545" y="1901233"/>
          <a:ext cx="930218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3CD6D5-1D4A-437E-8085-A41B9DE15A7E}">
      <dsp:nvSpPr>
        <dsp:cNvPr id="0" name=""/>
        <dsp:cNvSpPr/>
      </dsp:nvSpPr>
      <dsp:spPr>
        <a:xfrm>
          <a:off x="2499961" y="1991768"/>
          <a:ext cx="9127767" cy="1810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CO" sz="2400" kern="1200" dirty="0">
              <a:latin typeface="Arial Narrow" panose="020B0606020202030204" pitchFamily="34" charset="0"/>
            </a:rPr>
            <a:t>Falta de asignación de los responsables para realizar el seguimiento de la estrategia teniendo en cuenta la escisión de la política antidrogas.</a:t>
          </a:r>
        </a:p>
      </dsp:txBody>
      <dsp:txXfrm>
        <a:off x="2499961" y="1991768"/>
        <a:ext cx="9127767" cy="1810698"/>
      </dsp:txXfrm>
    </dsp:sp>
    <dsp:sp modelId="{AAD7DAB2-670A-4384-AD08-3E9D5AEB3415}">
      <dsp:nvSpPr>
        <dsp:cNvPr id="0" name=""/>
        <dsp:cNvSpPr/>
      </dsp:nvSpPr>
      <dsp:spPr>
        <a:xfrm>
          <a:off x="2325545" y="3802467"/>
          <a:ext cx="930218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95084F-A01C-494E-8B68-C0F37D8A2CEC}">
      <dsp:nvSpPr>
        <dsp:cNvPr id="0" name=""/>
        <dsp:cNvSpPr/>
      </dsp:nvSpPr>
      <dsp:spPr>
        <a:xfrm>
          <a:off x="2499961" y="3893002"/>
          <a:ext cx="9127767" cy="1810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CO" sz="2400" kern="1200" dirty="0">
              <a:latin typeface="Arial Narrow" panose="020B0606020202030204" pitchFamily="34" charset="0"/>
            </a:rPr>
            <a:t>A pesar de que la administración de los bienes es una estrategia de la política antidrogas, y que el artículo 90 de la Ley 1708 de 2014 señala que se realizará acorde con las políticas trazadas por el CNE, no se evidencia una participación activa de este órgano en el direccionamiento de la administración del FRISCO.</a:t>
          </a:r>
        </a:p>
      </dsp:txBody>
      <dsp:txXfrm>
        <a:off x="2499961" y="3893002"/>
        <a:ext cx="9127767" cy="1810698"/>
      </dsp:txXfrm>
    </dsp:sp>
    <dsp:sp modelId="{3D55CF76-A026-4DAB-8555-C00DC2E037C3}">
      <dsp:nvSpPr>
        <dsp:cNvPr id="0" name=""/>
        <dsp:cNvSpPr/>
      </dsp:nvSpPr>
      <dsp:spPr>
        <a:xfrm>
          <a:off x="2325545" y="5703701"/>
          <a:ext cx="930218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84430-88D9-4AB4-B2CB-3B9979905416}">
      <dsp:nvSpPr>
        <dsp:cNvPr id="0" name=""/>
        <dsp:cNvSpPr/>
      </dsp:nvSpPr>
      <dsp:spPr>
        <a:xfrm>
          <a:off x="0" y="0"/>
          <a:ext cx="11627729" cy="0"/>
        </a:xfrm>
        <a:prstGeom prst="line">
          <a:avLst/>
        </a:prstGeom>
        <a:solidFill>
          <a:schemeClr val="accent2">
            <a:alpha val="9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5FB578-5989-4592-833E-6EE2491F5618}">
      <dsp:nvSpPr>
        <dsp:cNvPr id="0" name=""/>
        <dsp:cNvSpPr/>
      </dsp:nvSpPr>
      <dsp:spPr>
        <a:xfrm>
          <a:off x="0" y="0"/>
          <a:ext cx="2325545" cy="5794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vert270"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s-CO" sz="6500" kern="1200" dirty="0">
              <a:latin typeface="Arial Narrow" panose="020B0606020202030204" pitchFamily="34" charset="0"/>
            </a:rPr>
            <a:t>Debilidades</a:t>
          </a:r>
        </a:p>
      </dsp:txBody>
      <dsp:txXfrm>
        <a:off x="0" y="0"/>
        <a:ext cx="2325545" cy="5794236"/>
      </dsp:txXfrm>
    </dsp:sp>
    <dsp:sp modelId="{55327AB2-D392-4FE2-BFD2-EDD3CBBF324C}">
      <dsp:nvSpPr>
        <dsp:cNvPr id="0" name=""/>
        <dsp:cNvSpPr/>
      </dsp:nvSpPr>
      <dsp:spPr>
        <a:xfrm>
          <a:off x="2499961" y="90534"/>
          <a:ext cx="9127767" cy="1810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CO" sz="2400" kern="1200" dirty="0">
              <a:latin typeface="Arial Narrow" panose="020B0606020202030204" pitchFamily="34" charset="0"/>
            </a:rPr>
            <a:t>Inexistencia de mecanismos para la coordinación, seguimiento y control en la materialización de la estrategia.</a:t>
          </a:r>
        </a:p>
      </dsp:txBody>
      <dsp:txXfrm>
        <a:off x="2499961" y="90534"/>
        <a:ext cx="9127767" cy="1810698"/>
      </dsp:txXfrm>
    </dsp:sp>
    <dsp:sp modelId="{39828D02-E9BE-48EE-A15F-3C34D3963489}">
      <dsp:nvSpPr>
        <dsp:cNvPr id="0" name=""/>
        <dsp:cNvSpPr/>
      </dsp:nvSpPr>
      <dsp:spPr>
        <a:xfrm>
          <a:off x="2325545" y="1901233"/>
          <a:ext cx="930218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3CD6D5-1D4A-437E-8085-A41B9DE15A7E}">
      <dsp:nvSpPr>
        <dsp:cNvPr id="0" name=""/>
        <dsp:cNvSpPr/>
      </dsp:nvSpPr>
      <dsp:spPr>
        <a:xfrm>
          <a:off x="2499961" y="1991768"/>
          <a:ext cx="9127767" cy="1810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CO" sz="2400" kern="1200" dirty="0">
              <a:latin typeface="Arial Narrow" panose="020B0606020202030204" pitchFamily="34" charset="0"/>
            </a:rPr>
            <a:t>La falta de una visión común de las entidades involucradas en los procesos de extinción de dominio no solo genera desorden administrativo, dispersión de información y un entorno propicio para la corrupción, sino que va en contravía de las recomendaciones de organismos internacionales y mejores prácticas.</a:t>
          </a:r>
        </a:p>
      </dsp:txBody>
      <dsp:txXfrm>
        <a:off x="2499961" y="1991768"/>
        <a:ext cx="9127767" cy="1810698"/>
      </dsp:txXfrm>
    </dsp:sp>
    <dsp:sp modelId="{AAD7DAB2-670A-4384-AD08-3E9D5AEB3415}">
      <dsp:nvSpPr>
        <dsp:cNvPr id="0" name=""/>
        <dsp:cNvSpPr/>
      </dsp:nvSpPr>
      <dsp:spPr>
        <a:xfrm>
          <a:off x="2325545" y="3802467"/>
          <a:ext cx="930218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95084F-A01C-494E-8B68-C0F37D8A2CEC}">
      <dsp:nvSpPr>
        <dsp:cNvPr id="0" name=""/>
        <dsp:cNvSpPr/>
      </dsp:nvSpPr>
      <dsp:spPr>
        <a:xfrm>
          <a:off x="2499961" y="3893002"/>
          <a:ext cx="9127767" cy="1810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CO" sz="2400" kern="1200" dirty="0">
              <a:latin typeface="Arial Narrow" panose="020B0606020202030204" pitchFamily="34" charset="0"/>
            </a:rPr>
            <a:t>El CED presentó vacíos en lo referente a la administración de los activos especiales, que se han venido subsanando con leyes posteriores, lo que impacta su eficiencia.</a:t>
          </a:r>
        </a:p>
      </dsp:txBody>
      <dsp:txXfrm>
        <a:off x="2499961" y="3893002"/>
        <a:ext cx="9127767" cy="1810698"/>
      </dsp:txXfrm>
    </dsp:sp>
    <dsp:sp modelId="{3D55CF76-A026-4DAB-8555-C00DC2E037C3}">
      <dsp:nvSpPr>
        <dsp:cNvPr id="0" name=""/>
        <dsp:cNvSpPr/>
      </dsp:nvSpPr>
      <dsp:spPr>
        <a:xfrm>
          <a:off x="2325545" y="5703701"/>
          <a:ext cx="930218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58B18-2656-48C3-8D25-A7A5A23466FC}">
      <dsp:nvSpPr>
        <dsp:cNvPr id="0" name=""/>
        <dsp:cNvSpPr/>
      </dsp:nvSpPr>
      <dsp:spPr>
        <a:xfrm>
          <a:off x="0" y="0"/>
          <a:ext cx="11309644" cy="167583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s-CO" sz="5000" kern="1200" dirty="0">
              <a:latin typeface="Arial Narrow" panose="020B0606020202030204" pitchFamily="34" charset="0"/>
            </a:rPr>
            <a:t>Investigación patrimonial y medidas cautelares</a:t>
          </a:r>
        </a:p>
      </dsp:txBody>
      <dsp:txXfrm>
        <a:off x="0" y="0"/>
        <a:ext cx="11309644" cy="1675838"/>
      </dsp:txXfrm>
    </dsp:sp>
    <dsp:sp modelId="{C1FB9ADA-745F-4D5A-9117-FC9EE24AEB6A}">
      <dsp:nvSpPr>
        <dsp:cNvPr id="0" name=""/>
        <dsp:cNvSpPr/>
      </dsp:nvSpPr>
      <dsp:spPr>
        <a:xfrm>
          <a:off x="5522" y="1675838"/>
          <a:ext cx="3766199" cy="351926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CO" sz="2400" b="1" kern="1200" dirty="0">
              <a:latin typeface="Arial Narrow" panose="020B0606020202030204" pitchFamily="34" charset="0"/>
            </a:rPr>
            <a:t>Buena Práctica</a:t>
          </a:r>
        </a:p>
        <a:p>
          <a:pPr marL="171450" lvl="1" indent="-171450" algn="l" defTabSz="844550">
            <a:lnSpc>
              <a:spcPct val="90000"/>
            </a:lnSpc>
            <a:spcBef>
              <a:spcPct val="0"/>
            </a:spcBef>
            <a:spcAft>
              <a:spcPct val="15000"/>
            </a:spcAft>
            <a:buChar char="•"/>
          </a:pPr>
          <a:r>
            <a:rPr lang="es-CO" sz="1900" kern="1200" dirty="0">
              <a:latin typeface="Arial Narrow" panose="020B0606020202030204" pitchFamily="34" charset="0"/>
            </a:rPr>
            <a:t>La investigación patrimonial como herramienta indispensable de las autoridades de la aplicación de la Ley.</a:t>
          </a:r>
        </a:p>
        <a:p>
          <a:pPr marL="171450" lvl="1" indent="-171450" algn="l" defTabSz="844550">
            <a:lnSpc>
              <a:spcPct val="90000"/>
            </a:lnSpc>
            <a:spcBef>
              <a:spcPct val="0"/>
            </a:spcBef>
            <a:spcAft>
              <a:spcPct val="15000"/>
            </a:spcAft>
            <a:buChar char="•"/>
          </a:pPr>
          <a:r>
            <a:rPr lang="es-CO" sz="1900" kern="1200" dirty="0">
              <a:latin typeface="Arial Narrow" panose="020B0606020202030204" pitchFamily="34" charset="0"/>
            </a:rPr>
            <a:t>Planificación anticipada y principio de discrecionalidad de la autoridad.</a:t>
          </a:r>
        </a:p>
        <a:p>
          <a:pPr marL="171450" lvl="1" indent="-171450" algn="l" defTabSz="844550">
            <a:lnSpc>
              <a:spcPct val="90000"/>
            </a:lnSpc>
            <a:spcBef>
              <a:spcPct val="0"/>
            </a:spcBef>
            <a:spcAft>
              <a:spcPct val="15000"/>
            </a:spcAft>
            <a:buChar char="•"/>
          </a:pPr>
          <a:r>
            <a:rPr lang="es-CO" sz="1900" kern="1200" dirty="0">
              <a:latin typeface="Arial Narrow" panose="020B0606020202030204" pitchFamily="34" charset="0"/>
            </a:rPr>
            <a:t> Incautación de bienes de interés económico.</a:t>
          </a:r>
        </a:p>
      </dsp:txBody>
      <dsp:txXfrm>
        <a:off x="5522" y="1675838"/>
        <a:ext cx="3766199" cy="3519260"/>
      </dsp:txXfrm>
    </dsp:sp>
    <dsp:sp modelId="{8D13F083-D1FA-4DDC-939C-C32A4ED10803}">
      <dsp:nvSpPr>
        <dsp:cNvPr id="0" name=""/>
        <dsp:cNvSpPr/>
      </dsp:nvSpPr>
      <dsp:spPr>
        <a:xfrm>
          <a:off x="3771722" y="1675838"/>
          <a:ext cx="3766199" cy="351926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CO" sz="2400" b="1" kern="1200" dirty="0">
              <a:latin typeface="Arial Narrow" panose="020B0606020202030204" pitchFamily="34" charset="0"/>
            </a:rPr>
            <a:t>Práctica en Colombia</a:t>
          </a:r>
        </a:p>
        <a:p>
          <a:pPr marL="171450" lvl="1" indent="-171450" algn="l" defTabSz="844550">
            <a:lnSpc>
              <a:spcPct val="90000"/>
            </a:lnSpc>
            <a:spcBef>
              <a:spcPct val="0"/>
            </a:spcBef>
            <a:spcAft>
              <a:spcPct val="15000"/>
            </a:spcAft>
            <a:buChar char="•"/>
          </a:pPr>
          <a:r>
            <a:rPr lang="es-CO" sz="1900" kern="1200" dirty="0">
              <a:latin typeface="Arial Narrow" panose="020B0606020202030204" pitchFamily="34" charset="0"/>
            </a:rPr>
            <a:t>La FGN, para habilitar el ejercicio de la acción de extinción, requiere cumplir mandatos constitucionales (art 34 y 58 CP), criterios de priorización (art 25 CED), que el bien se constituya en un fundamento serio y razonable (art 117 CED) y que contribuya a la desarticulación financiera y económica de las organizaciones criminales.</a:t>
          </a:r>
        </a:p>
      </dsp:txBody>
      <dsp:txXfrm>
        <a:off x="3771722" y="1675838"/>
        <a:ext cx="3766199" cy="3519260"/>
      </dsp:txXfrm>
    </dsp:sp>
    <dsp:sp modelId="{51A14946-6236-4253-9F61-39EB33C47B6B}">
      <dsp:nvSpPr>
        <dsp:cNvPr id="0" name=""/>
        <dsp:cNvSpPr/>
      </dsp:nvSpPr>
      <dsp:spPr>
        <a:xfrm>
          <a:off x="7537921" y="1675838"/>
          <a:ext cx="3766199" cy="351926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CO" sz="2400" b="1" kern="1200" dirty="0">
              <a:latin typeface="Arial Narrow" panose="020B0606020202030204" pitchFamily="34" charset="0"/>
            </a:rPr>
            <a:t>Dificultades para la ABI – SAE</a:t>
          </a:r>
        </a:p>
        <a:p>
          <a:pPr marL="171450" lvl="1" indent="-171450" algn="l" defTabSz="844550">
            <a:lnSpc>
              <a:spcPct val="90000"/>
            </a:lnSpc>
            <a:spcBef>
              <a:spcPct val="0"/>
            </a:spcBef>
            <a:spcAft>
              <a:spcPct val="15000"/>
            </a:spcAft>
            <a:buChar char="•"/>
          </a:pPr>
          <a:r>
            <a:rPr lang="es-CO" sz="1900" kern="1200" dirty="0">
              <a:latin typeface="Arial Narrow" panose="020B0606020202030204" pitchFamily="34" charset="0"/>
            </a:rPr>
            <a:t>En la materialización de la medida cautelar no se identifican por anticipado los bienes por tipo y su condición.</a:t>
          </a:r>
        </a:p>
        <a:p>
          <a:pPr marL="171450" lvl="1" indent="-171450" algn="l" defTabSz="844550">
            <a:lnSpc>
              <a:spcPct val="90000"/>
            </a:lnSpc>
            <a:spcBef>
              <a:spcPct val="0"/>
            </a:spcBef>
            <a:spcAft>
              <a:spcPct val="15000"/>
            </a:spcAft>
            <a:buChar char="•"/>
          </a:pPr>
          <a:r>
            <a:rPr lang="es-CO" sz="1900" kern="1200" dirty="0">
              <a:latin typeface="Arial Narrow" panose="020B0606020202030204" pitchFamily="34" charset="0"/>
            </a:rPr>
            <a:t>Inexistencia de criterios técnicos para valoración de los activos a fin de establecer su interés económico.</a:t>
          </a:r>
        </a:p>
      </dsp:txBody>
      <dsp:txXfrm>
        <a:off x="7537921" y="1675838"/>
        <a:ext cx="3766199" cy="3519260"/>
      </dsp:txXfrm>
    </dsp:sp>
    <dsp:sp modelId="{FA3BAA82-7F44-4192-BD06-EFE08A87B8BF}">
      <dsp:nvSpPr>
        <dsp:cNvPr id="0" name=""/>
        <dsp:cNvSpPr/>
      </dsp:nvSpPr>
      <dsp:spPr>
        <a:xfrm>
          <a:off x="0" y="5195098"/>
          <a:ext cx="11309644" cy="39102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58B18-2656-48C3-8D25-A7A5A23466FC}">
      <dsp:nvSpPr>
        <dsp:cNvPr id="0" name=""/>
        <dsp:cNvSpPr/>
      </dsp:nvSpPr>
      <dsp:spPr>
        <a:xfrm>
          <a:off x="0" y="0"/>
          <a:ext cx="11530428" cy="1767839"/>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es-CO" sz="5200" kern="1200" dirty="0">
              <a:latin typeface="Arial Narrow" panose="020B0606020202030204" pitchFamily="34" charset="0"/>
            </a:rPr>
            <a:t>Administración de bienes incautados y decomisados</a:t>
          </a:r>
        </a:p>
      </dsp:txBody>
      <dsp:txXfrm>
        <a:off x="0" y="0"/>
        <a:ext cx="11530428" cy="1767839"/>
      </dsp:txXfrm>
    </dsp:sp>
    <dsp:sp modelId="{C1FB9ADA-745F-4D5A-9117-FC9EE24AEB6A}">
      <dsp:nvSpPr>
        <dsp:cNvPr id="0" name=""/>
        <dsp:cNvSpPr/>
      </dsp:nvSpPr>
      <dsp:spPr>
        <a:xfrm>
          <a:off x="735" y="1767839"/>
          <a:ext cx="3548058" cy="371246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ctr" defTabSz="933450">
            <a:lnSpc>
              <a:spcPct val="90000"/>
            </a:lnSpc>
            <a:spcBef>
              <a:spcPct val="0"/>
            </a:spcBef>
            <a:spcAft>
              <a:spcPct val="35000"/>
            </a:spcAft>
            <a:buNone/>
          </a:pPr>
          <a:r>
            <a:rPr lang="es-CO" sz="2100" b="1" kern="1200" dirty="0">
              <a:latin typeface="Arial Narrow" panose="020B0606020202030204" pitchFamily="34" charset="0"/>
            </a:rPr>
            <a:t>Buena Práctica</a:t>
          </a:r>
        </a:p>
        <a:p>
          <a:pPr marL="171450" lvl="1" indent="-171450" algn="just" defTabSz="711200">
            <a:lnSpc>
              <a:spcPct val="90000"/>
            </a:lnSpc>
            <a:spcBef>
              <a:spcPct val="0"/>
            </a:spcBef>
            <a:spcAft>
              <a:spcPct val="15000"/>
            </a:spcAft>
            <a:buChar char="•"/>
          </a:pPr>
          <a:r>
            <a:rPr lang="es-CO" sz="1600" kern="1200" dirty="0">
              <a:latin typeface="Arial Narrow" panose="020B0606020202030204" pitchFamily="34" charset="0"/>
            </a:rPr>
            <a:t>Creación o fortalecimiento del organismo centralizado y especializado en la ABI.</a:t>
          </a:r>
        </a:p>
        <a:p>
          <a:pPr marL="171450" lvl="1" indent="-171450" algn="just" defTabSz="711200">
            <a:lnSpc>
              <a:spcPct val="90000"/>
            </a:lnSpc>
            <a:spcBef>
              <a:spcPct val="0"/>
            </a:spcBef>
            <a:spcAft>
              <a:spcPct val="15000"/>
            </a:spcAft>
            <a:buChar char="•"/>
          </a:pPr>
          <a:r>
            <a:rPr lang="es-CO" sz="1600" kern="1200" dirty="0">
              <a:latin typeface="Arial Narrow" panose="020B0606020202030204" pitchFamily="34" charset="0"/>
            </a:rPr>
            <a:t>Contratación de terceros especializados (El nombramiento depositarios debe ser excepción a la regla general).</a:t>
          </a:r>
        </a:p>
        <a:p>
          <a:pPr marL="171450" lvl="1" indent="-171450" algn="just" defTabSz="711200">
            <a:lnSpc>
              <a:spcPct val="90000"/>
            </a:lnSpc>
            <a:spcBef>
              <a:spcPct val="0"/>
            </a:spcBef>
            <a:spcAft>
              <a:spcPct val="15000"/>
            </a:spcAft>
            <a:buChar char="•"/>
          </a:pPr>
          <a:r>
            <a:rPr lang="es-CO" sz="1600" kern="1200" dirty="0">
              <a:latin typeface="Arial Narrow" panose="020B0606020202030204" pitchFamily="34" charset="0"/>
            </a:rPr>
            <a:t>Creación de sistemas tecnológicos de registro de bienes incautados y decomisados.</a:t>
          </a:r>
        </a:p>
        <a:p>
          <a:pPr marL="171450" lvl="1" indent="-171450" algn="just" defTabSz="711200">
            <a:lnSpc>
              <a:spcPct val="90000"/>
            </a:lnSpc>
            <a:spcBef>
              <a:spcPct val="0"/>
            </a:spcBef>
            <a:spcAft>
              <a:spcPct val="15000"/>
            </a:spcAft>
            <a:buChar char="•"/>
          </a:pPr>
          <a:r>
            <a:rPr lang="es-CO" sz="1600" kern="1200" dirty="0">
              <a:latin typeface="Arial Narrow" panose="020B0606020202030204" pitchFamily="34" charset="0"/>
            </a:rPr>
            <a:t> Cuenta centralizada de dineros incautados y decomisados.</a:t>
          </a:r>
        </a:p>
        <a:p>
          <a:pPr marL="171450" lvl="1" indent="-171450" algn="just" defTabSz="711200">
            <a:lnSpc>
              <a:spcPct val="90000"/>
            </a:lnSpc>
            <a:spcBef>
              <a:spcPct val="0"/>
            </a:spcBef>
            <a:spcAft>
              <a:spcPct val="15000"/>
            </a:spcAft>
            <a:buChar char="•"/>
          </a:pPr>
          <a:r>
            <a:rPr lang="es-CO" sz="1600" kern="1200" dirty="0">
              <a:latin typeface="Arial Narrow" panose="020B0606020202030204" pitchFamily="34" charset="0"/>
            </a:rPr>
            <a:t> Recursos apropiados para el mantenimiento de los bienes incautados.</a:t>
          </a:r>
        </a:p>
        <a:p>
          <a:pPr marL="171450" lvl="1" indent="-171450" algn="just" defTabSz="711200">
            <a:lnSpc>
              <a:spcPct val="90000"/>
            </a:lnSpc>
            <a:spcBef>
              <a:spcPct val="0"/>
            </a:spcBef>
            <a:spcAft>
              <a:spcPct val="15000"/>
            </a:spcAft>
            <a:buChar char="•"/>
          </a:pPr>
          <a:r>
            <a:rPr lang="es-CO" sz="1600" kern="1200" dirty="0">
              <a:latin typeface="Arial Narrow" panose="020B0606020202030204" pitchFamily="34" charset="0"/>
            </a:rPr>
            <a:t> Existencia de controles.</a:t>
          </a:r>
        </a:p>
      </dsp:txBody>
      <dsp:txXfrm>
        <a:off x="735" y="1767839"/>
        <a:ext cx="3548058" cy="3712462"/>
      </dsp:txXfrm>
    </dsp:sp>
    <dsp:sp modelId="{8D13F083-D1FA-4DDC-939C-C32A4ED10803}">
      <dsp:nvSpPr>
        <dsp:cNvPr id="0" name=""/>
        <dsp:cNvSpPr/>
      </dsp:nvSpPr>
      <dsp:spPr>
        <a:xfrm>
          <a:off x="3548794" y="1767839"/>
          <a:ext cx="5325610" cy="371246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s-CO" sz="1800" b="1" kern="1200" dirty="0">
              <a:latin typeface="Arial Narrow" panose="020B0606020202030204" pitchFamily="34" charset="0"/>
            </a:rPr>
            <a:t>Práctica en Colombia</a:t>
          </a:r>
        </a:p>
        <a:p>
          <a:pPr marL="114300" lvl="1" indent="-114300" algn="just" defTabSz="600075">
            <a:lnSpc>
              <a:spcPct val="90000"/>
            </a:lnSpc>
            <a:spcBef>
              <a:spcPct val="0"/>
            </a:spcBef>
            <a:spcAft>
              <a:spcPct val="15000"/>
            </a:spcAft>
            <a:buChar char="•"/>
          </a:pPr>
          <a:r>
            <a:rPr lang="es-CO" sz="1350" kern="1200" dirty="0">
              <a:latin typeface="Arial Narrow" panose="020B0606020202030204" pitchFamily="34" charset="0"/>
            </a:rPr>
            <a:t>Asignación de la SAE del régimen privado, como administradora del FRISCO, con personal calificado y presencia nacional.</a:t>
          </a:r>
        </a:p>
        <a:p>
          <a:pPr marL="114300" lvl="1" indent="-114300" algn="just" defTabSz="600075">
            <a:lnSpc>
              <a:spcPct val="90000"/>
            </a:lnSpc>
            <a:spcBef>
              <a:spcPct val="0"/>
            </a:spcBef>
            <a:spcAft>
              <a:spcPct val="15000"/>
            </a:spcAft>
            <a:buChar char="•"/>
          </a:pPr>
          <a:r>
            <a:rPr lang="es-CO" sz="1350" kern="1200" dirty="0">
              <a:latin typeface="Arial Narrow" panose="020B0606020202030204" pitchFamily="34" charset="0"/>
            </a:rPr>
            <a:t>Fortalecimiento de mecanismos ABI: Enajenación Temprana y Venta masiva.</a:t>
          </a:r>
        </a:p>
        <a:p>
          <a:pPr marL="114300" lvl="1" indent="-114300" algn="just" defTabSz="600075">
            <a:lnSpc>
              <a:spcPct val="90000"/>
            </a:lnSpc>
            <a:spcBef>
              <a:spcPct val="0"/>
            </a:spcBef>
            <a:spcAft>
              <a:spcPct val="15000"/>
            </a:spcAft>
            <a:buChar char="•"/>
          </a:pPr>
          <a:r>
            <a:rPr lang="es-CO" sz="1350" kern="1200" dirty="0">
              <a:latin typeface="Arial Narrow" panose="020B0606020202030204" pitchFamily="34" charset="0"/>
            </a:rPr>
            <a:t>Selección y designación automática de depositarios; asignación de bienes en destinación provisional y Contratación de CISA como promotor especializado para la venta.</a:t>
          </a:r>
        </a:p>
        <a:p>
          <a:pPr marL="114300" lvl="1" indent="-114300" algn="just" defTabSz="600075">
            <a:lnSpc>
              <a:spcPct val="90000"/>
            </a:lnSpc>
            <a:spcBef>
              <a:spcPct val="0"/>
            </a:spcBef>
            <a:spcAft>
              <a:spcPct val="15000"/>
            </a:spcAft>
            <a:buChar char="•"/>
          </a:pPr>
          <a:r>
            <a:rPr lang="es-CO" sz="1350" kern="1200" dirty="0">
              <a:latin typeface="Arial Narrow" panose="020B0606020202030204" pitchFamily="34" charset="0"/>
            </a:rPr>
            <a:t> Desarrollo del sistema Matrix 2.0 con módulos para la recepción, registro y devoluciones de todas las tipologías; de diagnóstico, alistamiento, saneamiento y asignación de depositarios provisionales y de administración directa para los inmuebles, encontrándose en desarrollo para las demás tipologías.</a:t>
          </a:r>
        </a:p>
        <a:p>
          <a:pPr marL="114300" lvl="1" indent="-114300" algn="just" defTabSz="600075">
            <a:lnSpc>
              <a:spcPct val="90000"/>
            </a:lnSpc>
            <a:spcBef>
              <a:spcPct val="0"/>
            </a:spcBef>
            <a:spcAft>
              <a:spcPct val="15000"/>
            </a:spcAft>
            <a:buChar char="•"/>
          </a:pPr>
          <a:r>
            <a:rPr lang="es-CO" sz="1350" kern="1200" dirty="0">
              <a:latin typeface="Arial Narrow" panose="020B0606020202030204" pitchFamily="34" charset="0"/>
            </a:rPr>
            <a:t> Los gastos de mantenimiento de los bienes del FRISCO y de funcionamiento de la SAE provendrán de la productividad de los bienes administrados y su enajenación.</a:t>
          </a:r>
        </a:p>
        <a:p>
          <a:pPr marL="114300" lvl="1" indent="-114300" algn="just" defTabSz="600075">
            <a:lnSpc>
              <a:spcPct val="90000"/>
            </a:lnSpc>
            <a:spcBef>
              <a:spcPct val="0"/>
            </a:spcBef>
            <a:spcAft>
              <a:spcPct val="15000"/>
            </a:spcAft>
            <a:buChar char="•"/>
          </a:pPr>
          <a:r>
            <a:rPr lang="es-CO" sz="1350" kern="1200" dirty="0">
              <a:latin typeface="Arial Narrow" panose="020B0606020202030204" pitchFamily="34" charset="0"/>
            </a:rPr>
            <a:t>La SAE está sujeta a evaluaciones de control interno y auditorías por parte de la Contraloría General de la República.</a:t>
          </a:r>
        </a:p>
      </dsp:txBody>
      <dsp:txXfrm>
        <a:off x="3548794" y="1767839"/>
        <a:ext cx="5325610" cy="3712462"/>
      </dsp:txXfrm>
    </dsp:sp>
    <dsp:sp modelId="{51A14946-6236-4253-9F61-39EB33C47B6B}">
      <dsp:nvSpPr>
        <dsp:cNvPr id="0" name=""/>
        <dsp:cNvSpPr/>
      </dsp:nvSpPr>
      <dsp:spPr>
        <a:xfrm>
          <a:off x="8874405" y="1767839"/>
          <a:ext cx="2655287" cy="371246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ctr" defTabSz="933450">
            <a:lnSpc>
              <a:spcPct val="90000"/>
            </a:lnSpc>
            <a:spcBef>
              <a:spcPct val="0"/>
            </a:spcBef>
            <a:spcAft>
              <a:spcPct val="35000"/>
            </a:spcAft>
            <a:buNone/>
          </a:pPr>
          <a:r>
            <a:rPr lang="es-CO" sz="2100" b="1" kern="1200" dirty="0">
              <a:latin typeface="Arial Narrow" panose="020B0606020202030204" pitchFamily="34" charset="0"/>
            </a:rPr>
            <a:t>Dificultades para la ABI – SAE</a:t>
          </a:r>
        </a:p>
        <a:p>
          <a:pPr marL="171450" lvl="1" indent="-171450" algn="just" defTabSz="711200">
            <a:lnSpc>
              <a:spcPct val="90000"/>
            </a:lnSpc>
            <a:spcBef>
              <a:spcPct val="0"/>
            </a:spcBef>
            <a:spcAft>
              <a:spcPct val="15000"/>
            </a:spcAft>
            <a:buChar char="•"/>
          </a:pPr>
          <a:r>
            <a:rPr lang="es-CO" sz="1600" kern="1200" dirty="0">
              <a:latin typeface="Arial Narrow" panose="020B0606020202030204" pitchFamily="34" charset="0"/>
            </a:rPr>
            <a:t>El incumplimiento de las obligaciones de los depositarios y destinatarios conlleva a su remoción y eventuales demandas civiles.</a:t>
          </a:r>
        </a:p>
        <a:p>
          <a:pPr marL="171450" lvl="1" indent="-171450" algn="just" defTabSz="711200">
            <a:lnSpc>
              <a:spcPct val="90000"/>
            </a:lnSpc>
            <a:spcBef>
              <a:spcPct val="0"/>
            </a:spcBef>
            <a:spcAft>
              <a:spcPct val="15000"/>
            </a:spcAft>
            <a:buChar char="•"/>
          </a:pPr>
          <a:r>
            <a:rPr lang="es-CO" sz="1600" kern="1200" dirty="0">
              <a:latin typeface="Arial Narrow" panose="020B0606020202030204" pitchFamily="34" charset="0"/>
            </a:rPr>
            <a:t>La ausencia de un aplicativo tecnológico unificado con información actualizada de los bienes en procesos de ED, diligenciados por cada uno de los actores según su perfil y competencia.</a:t>
          </a:r>
        </a:p>
      </dsp:txBody>
      <dsp:txXfrm>
        <a:off x="8874405" y="1767839"/>
        <a:ext cx="2655287" cy="3712462"/>
      </dsp:txXfrm>
    </dsp:sp>
    <dsp:sp modelId="{FA3BAA82-7F44-4192-BD06-EFE08A87B8BF}">
      <dsp:nvSpPr>
        <dsp:cNvPr id="0" name=""/>
        <dsp:cNvSpPr/>
      </dsp:nvSpPr>
      <dsp:spPr>
        <a:xfrm>
          <a:off x="0" y="5480301"/>
          <a:ext cx="11530428" cy="412495"/>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58B18-2656-48C3-8D25-A7A5A23466FC}">
      <dsp:nvSpPr>
        <dsp:cNvPr id="0" name=""/>
        <dsp:cNvSpPr/>
      </dsp:nvSpPr>
      <dsp:spPr>
        <a:xfrm>
          <a:off x="0" y="0"/>
          <a:ext cx="11881511" cy="1747375"/>
        </a:xfrm>
        <a:prstGeom prst="rect">
          <a:avLst/>
        </a:prstGeom>
        <a:solidFill>
          <a:schemeClr val="accent3">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s-CO" sz="4900" kern="1200" dirty="0"/>
            <a:t>Pérdida del objeto producto o instrumento del delito</a:t>
          </a:r>
        </a:p>
      </dsp:txBody>
      <dsp:txXfrm>
        <a:off x="0" y="0"/>
        <a:ext cx="11881511" cy="1747375"/>
      </dsp:txXfrm>
    </dsp:sp>
    <dsp:sp modelId="{C1FB9ADA-745F-4D5A-9117-FC9EE24AEB6A}">
      <dsp:nvSpPr>
        <dsp:cNvPr id="0" name=""/>
        <dsp:cNvSpPr/>
      </dsp:nvSpPr>
      <dsp:spPr>
        <a:xfrm>
          <a:off x="1616" y="1747375"/>
          <a:ext cx="2318024" cy="3669488"/>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CO" sz="2100" b="1" kern="1200" dirty="0"/>
            <a:t>Buena Práctica</a:t>
          </a:r>
        </a:p>
        <a:p>
          <a:pPr marL="171450" lvl="1" indent="-171450" algn="l" defTabSz="711200">
            <a:lnSpc>
              <a:spcPct val="90000"/>
            </a:lnSpc>
            <a:spcBef>
              <a:spcPct val="0"/>
            </a:spcBef>
            <a:spcAft>
              <a:spcPct val="15000"/>
            </a:spcAft>
            <a:buChar char="•"/>
          </a:pPr>
          <a:r>
            <a:rPr lang="es-CO" sz="1600" kern="1200" dirty="0"/>
            <a:t>Facultades de enajenación y subasta sobre bienes incautados en forma anticipada.</a:t>
          </a:r>
        </a:p>
        <a:p>
          <a:pPr marL="171450" lvl="1" indent="-171450" algn="l" defTabSz="711200">
            <a:lnSpc>
              <a:spcPct val="90000"/>
            </a:lnSpc>
            <a:spcBef>
              <a:spcPct val="0"/>
            </a:spcBef>
            <a:spcAft>
              <a:spcPct val="15000"/>
            </a:spcAft>
            <a:buChar char="•"/>
          </a:pPr>
          <a:r>
            <a:rPr lang="es-CO" sz="1600" kern="1200" dirty="0"/>
            <a:t>Decomiso de bienes abandonados no reclamados en el proceso.</a:t>
          </a:r>
        </a:p>
      </dsp:txBody>
      <dsp:txXfrm>
        <a:off x="1616" y="1747375"/>
        <a:ext cx="2318024" cy="3669488"/>
      </dsp:txXfrm>
    </dsp:sp>
    <dsp:sp modelId="{8D13F083-D1FA-4DDC-939C-C32A4ED10803}">
      <dsp:nvSpPr>
        <dsp:cNvPr id="0" name=""/>
        <dsp:cNvSpPr/>
      </dsp:nvSpPr>
      <dsp:spPr>
        <a:xfrm>
          <a:off x="2319641" y="1747375"/>
          <a:ext cx="6615983" cy="3669488"/>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CO" sz="2100" b="1" kern="1200" dirty="0"/>
            <a:t>Práctica en Colombia</a:t>
          </a:r>
        </a:p>
        <a:p>
          <a:pPr marL="171450" lvl="1" indent="-171450" algn="just" defTabSz="711200">
            <a:lnSpc>
              <a:spcPct val="90000"/>
            </a:lnSpc>
            <a:spcBef>
              <a:spcPct val="0"/>
            </a:spcBef>
            <a:spcAft>
              <a:spcPct val="15000"/>
            </a:spcAft>
            <a:buChar char="•"/>
          </a:pPr>
          <a:r>
            <a:rPr lang="es-CO" sz="1600" kern="1200" dirty="0"/>
            <a:t>El artículo 24 de la ley 1849 de 2017 que modifica el artículo 93 del CED, agilizó la enajenación temprana de los bienes en procesos de ED, previa aprobación de un comité colegiado y restringido al cumplimiento de ciertas causales y la constitución de una reserva técnica del 30% del valor de su venta, para cubrir las contingencias en caso de que la ED no prospere.</a:t>
          </a:r>
        </a:p>
        <a:p>
          <a:pPr marL="171450" lvl="1" indent="-171450" algn="just" defTabSz="711200">
            <a:lnSpc>
              <a:spcPct val="90000"/>
            </a:lnSpc>
            <a:spcBef>
              <a:spcPct val="0"/>
            </a:spcBef>
            <a:spcAft>
              <a:spcPct val="15000"/>
            </a:spcAft>
            <a:buChar char="•"/>
          </a:pPr>
          <a:r>
            <a:rPr lang="es-CO" sz="1600" kern="1200" dirty="0"/>
            <a:t>El CED concedió la facultad de enajenar los bienes que pese con orden de devolución no son reclamados por sus beneficiarios, administrando los recursos obtenidos con la regla de los bienes en proceso (Art. 108). Si pasados 3 años para bienes muebles y 5 para bienes inmuebles a partir de la ejecutoria de la orden de devolución, se instauren los procesos ante la jurisdicción civil para que sea reconocida la prescripción adquisitiva de dominio especial (Art. 109).</a:t>
          </a:r>
        </a:p>
      </dsp:txBody>
      <dsp:txXfrm>
        <a:off x="2319641" y="1747375"/>
        <a:ext cx="6615983" cy="3669488"/>
      </dsp:txXfrm>
    </dsp:sp>
    <dsp:sp modelId="{51A14946-6236-4253-9F61-39EB33C47B6B}">
      <dsp:nvSpPr>
        <dsp:cNvPr id="0" name=""/>
        <dsp:cNvSpPr/>
      </dsp:nvSpPr>
      <dsp:spPr>
        <a:xfrm>
          <a:off x="8935624" y="1747375"/>
          <a:ext cx="2944271" cy="3669488"/>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CO" sz="2100" b="1" kern="1200" dirty="0"/>
            <a:t>Dificultades para la ABI – SAE</a:t>
          </a:r>
        </a:p>
        <a:p>
          <a:pPr marL="171450" lvl="1" indent="-171450" algn="just" defTabSz="711200">
            <a:lnSpc>
              <a:spcPct val="90000"/>
            </a:lnSpc>
            <a:spcBef>
              <a:spcPct val="0"/>
            </a:spcBef>
            <a:spcAft>
              <a:spcPct val="15000"/>
            </a:spcAft>
            <a:buChar char="•"/>
          </a:pPr>
          <a:r>
            <a:rPr lang="es-CO" sz="1600" kern="1200" dirty="0"/>
            <a:t>Desconocimiento o falta de socialización de las autoridades judiciales de las normas de enajenación temprana.</a:t>
          </a:r>
        </a:p>
      </dsp:txBody>
      <dsp:txXfrm>
        <a:off x="8935624" y="1747375"/>
        <a:ext cx="2944271" cy="3669488"/>
      </dsp:txXfrm>
    </dsp:sp>
    <dsp:sp modelId="{FA3BAA82-7F44-4192-BD06-EFE08A87B8BF}">
      <dsp:nvSpPr>
        <dsp:cNvPr id="0" name=""/>
        <dsp:cNvSpPr/>
      </dsp:nvSpPr>
      <dsp:spPr>
        <a:xfrm>
          <a:off x="0" y="5416864"/>
          <a:ext cx="11881511" cy="407720"/>
        </a:xfrm>
        <a:prstGeom prst="rect">
          <a:avLst/>
        </a:prstGeom>
        <a:solidFill>
          <a:schemeClr val="accent3">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58B18-2656-48C3-8D25-A7A5A23466FC}">
      <dsp:nvSpPr>
        <dsp:cNvPr id="0" name=""/>
        <dsp:cNvSpPr/>
      </dsp:nvSpPr>
      <dsp:spPr>
        <a:xfrm>
          <a:off x="0" y="0"/>
          <a:ext cx="11309644" cy="1675838"/>
        </a:xfrm>
        <a:prstGeom prst="rect">
          <a:avLst/>
        </a:prstGeom>
        <a:solidFill>
          <a:schemeClr val="accent6">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s-CO" sz="5700" kern="1200" dirty="0"/>
            <a:t>Disposiciones especiales sobre la ABI</a:t>
          </a:r>
        </a:p>
      </dsp:txBody>
      <dsp:txXfrm>
        <a:off x="0" y="0"/>
        <a:ext cx="11309644" cy="1675838"/>
      </dsp:txXfrm>
    </dsp:sp>
    <dsp:sp modelId="{C1FB9ADA-745F-4D5A-9117-FC9EE24AEB6A}">
      <dsp:nvSpPr>
        <dsp:cNvPr id="0" name=""/>
        <dsp:cNvSpPr/>
      </dsp:nvSpPr>
      <dsp:spPr>
        <a:xfrm>
          <a:off x="1677" y="1675838"/>
          <a:ext cx="2501596" cy="3519260"/>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s-CO" sz="1700" b="1" kern="1200" dirty="0"/>
            <a:t>Buena Práctica</a:t>
          </a:r>
        </a:p>
        <a:p>
          <a:pPr marL="114300" lvl="1" indent="-114300" algn="l" defTabSz="577850">
            <a:lnSpc>
              <a:spcPct val="90000"/>
            </a:lnSpc>
            <a:spcBef>
              <a:spcPct val="0"/>
            </a:spcBef>
            <a:spcAft>
              <a:spcPct val="15000"/>
            </a:spcAft>
            <a:buChar char="•"/>
          </a:pPr>
          <a:r>
            <a:rPr lang="es-CO" sz="1300" kern="1200" dirty="0"/>
            <a:t>Uso provisional de los bienes incautados</a:t>
          </a:r>
        </a:p>
        <a:p>
          <a:pPr marL="114300" lvl="1" indent="-114300" algn="l" defTabSz="577850">
            <a:lnSpc>
              <a:spcPct val="90000"/>
            </a:lnSpc>
            <a:spcBef>
              <a:spcPct val="0"/>
            </a:spcBef>
            <a:spcAft>
              <a:spcPct val="15000"/>
            </a:spcAft>
            <a:buChar char="•"/>
          </a:pPr>
          <a:r>
            <a:rPr lang="es-CO" sz="1300" kern="1200" dirty="0"/>
            <a:t>Suspensión o exoneración temporal de cargas tributarias</a:t>
          </a:r>
        </a:p>
        <a:p>
          <a:pPr marL="114300" lvl="1" indent="-114300" algn="l" defTabSz="577850">
            <a:lnSpc>
              <a:spcPct val="90000"/>
            </a:lnSpc>
            <a:spcBef>
              <a:spcPct val="0"/>
            </a:spcBef>
            <a:spcAft>
              <a:spcPct val="15000"/>
            </a:spcAft>
            <a:buChar char="•"/>
          </a:pPr>
          <a:r>
            <a:rPr lang="es-CO" sz="1300" kern="1200" dirty="0"/>
            <a:t>Facultades al organismo especializado para contratar</a:t>
          </a:r>
        </a:p>
        <a:p>
          <a:pPr marL="114300" lvl="1" indent="-114300" algn="l" defTabSz="577850">
            <a:lnSpc>
              <a:spcPct val="90000"/>
            </a:lnSpc>
            <a:spcBef>
              <a:spcPct val="0"/>
            </a:spcBef>
            <a:spcAft>
              <a:spcPct val="15000"/>
            </a:spcAft>
            <a:buChar char="•"/>
          </a:pPr>
          <a:r>
            <a:rPr lang="es-CO" sz="1300" kern="1200" dirty="0"/>
            <a:t>Protección a terceros de buena fe que tengan a favor hipotecas o prenda sobre bienes incautados</a:t>
          </a:r>
        </a:p>
      </dsp:txBody>
      <dsp:txXfrm>
        <a:off x="1677" y="1675838"/>
        <a:ext cx="2501596" cy="3519260"/>
      </dsp:txXfrm>
    </dsp:sp>
    <dsp:sp modelId="{8D13F083-D1FA-4DDC-939C-C32A4ED10803}">
      <dsp:nvSpPr>
        <dsp:cNvPr id="0" name=""/>
        <dsp:cNvSpPr/>
      </dsp:nvSpPr>
      <dsp:spPr>
        <a:xfrm>
          <a:off x="2503273" y="1675838"/>
          <a:ext cx="6303096" cy="3519260"/>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s-CO" sz="1700" b="1" kern="1200" dirty="0"/>
            <a:t>Práctica en Colombia</a:t>
          </a:r>
        </a:p>
        <a:p>
          <a:pPr marL="114300" lvl="1" indent="-114300" algn="l" defTabSz="577850">
            <a:lnSpc>
              <a:spcPct val="90000"/>
            </a:lnSpc>
            <a:spcBef>
              <a:spcPct val="0"/>
            </a:spcBef>
            <a:spcAft>
              <a:spcPct val="15000"/>
            </a:spcAft>
            <a:buChar char="•"/>
          </a:pPr>
          <a:r>
            <a:rPr lang="es-CO" sz="1300" kern="1200" dirty="0"/>
            <a:t>La “Destinación Provisional” permite a las entidades estatales o personas jurídicas privadas sin ánimo de lucro, acceder temporalmente a los inmuebles que no sea posible vender o de difícil administración para el cumplimiento de sus funciones y por necesidad del servicio (Art. 96 Ley 1708/2014).</a:t>
          </a:r>
        </a:p>
        <a:p>
          <a:pPr marL="114300" lvl="1" indent="-114300" algn="l" defTabSz="577850">
            <a:lnSpc>
              <a:spcPct val="90000"/>
            </a:lnSpc>
            <a:spcBef>
              <a:spcPct val="0"/>
            </a:spcBef>
            <a:spcAft>
              <a:spcPct val="15000"/>
            </a:spcAft>
            <a:buChar char="•"/>
          </a:pPr>
          <a:r>
            <a:rPr lang="es-CO" sz="1300" kern="1200" dirty="0"/>
            <a:t>El CED, dispone que las obligaciones causadas sobre bienes improductivos, se pagarán cuando el bien genere la productividad suficiente para cubrir su pasivo, con el producto de su venta o el beneficiario asume este pago en caso de devolución del bien.</a:t>
          </a:r>
        </a:p>
        <a:p>
          <a:pPr marL="114300" lvl="1" indent="-114300" algn="l" defTabSz="577850">
            <a:lnSpc>
              <a:spcPct val="90000"/>
            </a:lnSpc>
            <a:spcBef>
              <a:spcPct val="0"/>
            </a:spcBef>
            <a:spcAft>
              <a:spcPct val="15000"/>
            </a:spcAft>
            <a:buChar char="•"/>
          </a:pPr>
          <a:r>
            <a:rPr lang="es-CO" sz="1300" kern="1200" dirty="0"/>
            <a:t>Los impuestos sobre los bienes del Frisco no causan intereses remuneratorios ni moratorios durante el proceso de ED. Cuando se declare la ED y se enajene el bien, se cancelará el valor tributario por pagar con cargo a dicha venta (Art. 54 Ley 1849/17).</a:t>
          </a:r>
        </a:p>
        <a:p>
          <a:pPr marL="114300" lvl="1" indent="-114300" algn="l" defTabSz="577850">
            <a:lnSpc>
              <a:spcPct val="90000"/>
            </a:lnSpc>
            <a:spcBef>
              <a:spcPct val="0"/>
            </a:spcBef>
            <a:spcAft>
              <a:spcPct val="15000"/>
            </a:spcAft>
            <a:buChar char="•"/>
          </a:pPr>
          <a:r>
            <a:rPr lang="es-CO" sz="1300" kern="1200" dirty="0"/>
            <a:t>Permite la celebración de contratos de bienes o servicios, que por su naturaleza o complejidad no se encuentren en el portafolio de servicios del administrador del Frisco.</a:t>
          </a:r>
        </a:p>
        <a:p>
          <a:pPr marL="114300" lvl="1" indent="-114300" algn="l" defTabSz="577850">
            <a:lnSpc>
              <a:spcPct val="90000"/>
            </a:lnSpc>
            <a:spcBef>
              <a:spcPct val="0"/>
            </a:spcBef>
            <a:spcAft>
              <a:spcPct val="15000"/>
            </a:spcAft>
            <a:buChar char="•"/>
          </a:pPr>
          <a:r>
            <a:rPr lang="es-CO" sz="1300" kern="1200" dirty="0"/>
            <a:t>Con respecto a los bienes con hipoteca o prenda, la SAE se encuentra supeditada a la decisión que dentro del trámite de extinción de dominio sea adoptada por la autoridad judicial competente.</a:t>
          </a:r>
        </a:p>
      </dsp:txBody>
      <dsp:txXfrm>
        <a:off x="2503273" y="1675838"/>
        <a:ext cx="6303096" cy="3519260"/>
      </dsp:txXfrm>
    </dsp:sp>
    <dsp:sp modelId="{51A14946-6236-4253-9F61-39EB33C47B6B}">
      <dsp:nvSpPr>
        <dsp:cNvPr id="0" name=""/>
        <dsp:cNvSpPr/>
      </dsp:nvSpPr>
      <dsp:spPr>
        <a:xfrm>
          <a:off x="8806370" y="1675838"/>
          <a:ext cx="2501596" cy="3519260"/>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s-CO" sz="1700" b="1" kern="1200" dirty="0"/>
            <a:t>Dificultades para la ABI – SAE</a:t>
          </a:r>
        </a:p>
        <a:p>
          <a:pPr marL="114300" lvl="1" indent="-114300" algn="l" defTabSz="577850">
            <a:lnSpc>
              <a:spcPct val="90000"/>
            </a:lnSpc>
            <a:spcBef>
              <a:spcPct val="0"/>
            </a:spcBef>
            <a:spcAft>
              <a:spcPct val="15000"/>
            </a:spcAft>
            <a:buChar char="•"/>
          </a:pPr>
          <a:r>
            <a:rPr lang="es-CO" sz="1300" kern="1200" dirty="0"/>
            <a:t>En la materialización de la medida cautelar no se identifican por anticipado los bienes por tipo y su condición.</a:t>
          </a:r>
        </a:p>
        <a:p>
          <a:pPr marL="114300" lvl="1" indent="-114300" algn="l" defTabSz="577850">
            <a:lnSpc>
              <a:spcPct val="90000"/>
            </a:lnSpc>
            <a:spcBef>
              <a:spcPct val="0"/>
            </a:spcBef>
            <a:spcAft>
              <a:spcPct val="15000"/>
            </a:spcAft>
            <a:buChar char="•"/>
          </a:pPr>
          <a:r>
            <a:rPr lang="es-CO" sz="1300" kern="1200" dirty="0"/>
            <a:t>Inexistencia de criterios técnicos para valoración de los activos a fin de establecer su interés económico.</a:t>
          </a:r>
        </a:p>
      </dsp:txBody>
      <dsp:txXfrm>
        <a:off x="8806370" y="1675838"/>
        <a:ext cx="2501596" cy="3519260"/>
      </dsp:txXfrm>
    </dsp:sp>
    <dsp:sp modelId="{FA3BAA82-7F44-4192-BD06-EFE08A87B8BF}">
      <dsp:nvSpPr>
        <dsp:cNvPr id="0" name=""/>
        <dsp:cNvSpPr/>
      </dsp:nvSpPr>
      <dsp:spPr>
        <a:xfrm>
          <a:off x="0" y="5195098"/>
          <a:ext cx="11309644" cy="391028"/>
        </a:xfrm>
        <a:prstGeom prst="rect">
          <a:avLst/>
        </a:prstGeom>
        <a:solidFill>
          <a:schemeClr val="accent6">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58B18-2656-48C3-8D25-A7A5A23466FC}">
      <dsp:nvSpPr>
        <dsp:cNvPr id="0" name=""/>
        <dsp:cNvSpPr/>
      </dsp:nvSpPr>
      <dsp:spPr>
        <a:xfrm>
          <a:off x="0" y="0"/>
          <a:ext cx="11309644" cy="167583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s-CO" sz="5900" kern="1200" dirty="0"/>
            <a:t>Disposición de activos decomisados</a:t>
          </a:r>
        </a:p>
      </dsp:txBody>
      <dsp:txXfrm>
        <a:off x="0" y="0"/>
        <a:ext cx="11309644" cy="1675838"/>
      </dsp:txXfrm>
    </dsp:sp>
    <dsp:sp modelId="{C1FB9ADA-745F-4D5A-9117-FC9EE24AEB6A}">
      <dsp:nvSpPr>
        <dsp:cNvPr id="0" name=""/>
        <dsp:cNvSpPr/>
      </dsp:nvSpPr>
      <dsp:spPr>
        <a:xfrm>
          <a:off x="5522" y="1675838"/>
          <a:ext cx="3766199" cy="351926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CO" sz="2300" b="1" kern="1200" dirty="0"/>
            <a:t>Buena Práctica</a:t>
          </a:r>
        </a:p>
        <a:p>
          <a:pPr marL="171450" lvl="1" indent="-171450" algn="l" defTabSz="800100">
            <a:lnSpc>
              <a:spcPct val="90000"/>
            </a:lnSpc>
            <a:spcBef>
              <a:spcPct val="0"/>
            </a:spcBef>
            <a:spcAft>
              <a:spcPct val="15000"/>
            </a:spcAft>
            <a:buChar char="•"/>
          </a:pPr>
          <a:r>
            <a:rPr lang="es-CO" sz="1800" kern="1200"/>
            <a:t>La investigación patrimonial como herramienta indispensable de las</a:t>
          </a:r>
          <a:endParaRPr lang="es-CO" sz="1800" kern="1200" dirty="0"/>
        </a:p>
        <a:p>
          <a:pPr marL="171450" lvl="1" indent="-171450" algn="l" defTabSz="800100">
            <a:lnSpc>
              <a:spcPct val="90000"/>
            </a:lnSpc>
            <a:spcBef>
              <a:spcPct val="0"/>
            </a:spcBef>
            <a:spcAft>
              <a:spcPct val="15000"/>
            </a:spcAft>
            <a:buChar char="•"/>
          </a:pPr>
          <a:r>
            <a:rPr lang="es-CO" sz="1800" kern="1200" dirty="0"/>
            <a:t>autoridades de la aplicación de la Ley.</a:t>
          </a:r>
        </a:p>
        <a:p>
          <a:pPr marL="171450" lvl="1" indent="-171450" algn="l" defTabSz="800100">
            <a:lnSpc>
              <a:spcPct val="90000"/>
            </a:lnSpc>
            <a:spcBef>
              <a:spcPct val="0"/>
            </a:spcBef>
            <a:spcAft>
              <a:spcPct val="15000"/>
            </a:spcAft>
            <a:buChar char="•"/>
          </a:pPr>
          <a:r>
            <a:rPr lang="es-CO" sz="1800" kern="1200" dirty="0"/>
            <a:t>Planificación anticipada y principio de discrecionalidad de la autoridad.</a:t>
          </a:r>
        </a:p>
        <a:p>
          <a:pPr marL="171450" lvl="1" indent="-171450" algn="l" defTabSz="800100">
            <a:lnSpc>
              <a:spcPct val="90000"/>
            </a:lnSpc>
            <a:spcBef>
              <a:spcPct val="0"/>
            </a:spcBef>
            <a:spcAft>
              <a:spcPct val="15000"/>
            </a:spcAft>
            <a:buChar char="•"/>
          </a:pPr>
          <a:r>
            <a:rPr lang="es-CO" sz="1800" kern="1200" dirty="0"/>
            <a:t> Incautación de bienes de interés económico.</a:t>
          </a:r>
        </a:p>
      </dsp:txBody>
      <dsp:txXfrm>
        <a:off x="5522" y="1675838"/>
        <a:ext cx="3766199" cy="3519260"/>
      </dsp:txXfrm>
    </dsp:sp>
    <dsp:sp modelId="{8D13F083-D1FA-4DDC-939C-C32A4ED10803}">
      <dsp:nvSpPr>
        <dsp:cNvPr id="0" name=""/>
        <dsp:cNvSpPr/>
      </dsp:nvSpPr>
      <dsp:spPr>
        <a:xfrm>
          <a:off x="3771722" y="1675838"/>
          <a:ext cx="3766199" cy="351926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CO" sz="2300" b="1" kern="1200" dirty="0"/>
            <a:t>Práctica en Colombia</a:t>
          </a:r>
        </a:p>
        <a:p>
          <a:pPr marL="171450" lvl="1" indent="-171450" algn="l" defTabSz="800100">
            <a:lnSpc>
              <a:spcPct val="90000"/>
            </a:lnSpc>
            <a:spcBef>
              <a:spcPct val="0"/>
            </a:spcBef>
            <a:spcAft>
              <a:spcPct val="15000"/>
            </a:spcAft>
            <a:buChar char="•"/>
          </a:pPr>
          <a:r>
            <a:rPr lang="es-CO" sz="1800" kern="1200" dirty="0"/>
            <a:t>La FGN, para habilitar el ejercicio de la acción de extinción, requiere cumplir mandatos constitucionales (art 34 y 58 CP), criterios de priorización (art 25 CED), que el bien se constituya en un fundamento serio y razonable (art 117 CED) y que contribuya a la desarticulación financiera y económica de las organizaciones criminales.</a:t>
          </a:r>
        </a:p>
      </dsp:txBody>
      <dsp:txXfrm>
        <a:off x="3771722" y="1675838"/>
        <a:ext cx="3766199" cy="3519260"/>
      </dsp:txXfrm>
    </dsp:sp>
    <dsp:sp modelId="{51A14946-6236-4253-9F61-39EB33C47B6B}">
      <dsp:nvSpPr>
        <dsp:cNvPr id="0" name=""/>
        <dsp:cNvSpPr/>
      </dsp:nvSpPr>
      <dsp:spPr>
        <a:xfrm>
          <a:off x="7537921" y="1675838"/>
          <a:ext cx="3766199" cy="3519260"/>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CO" sz="2300" b="1" kern="1200" dirty="0"/>
            <a:t>Dificultades para la ABI – SAE</a:t>
          </a:r>
        </a:p>
        <a:p>
          <a:pPr marL="171450" lvl="1" indent="-171450" algn="l" defTabSz="800100">
            <a:lnSpc>
              <a:spcPct val="90000"/>
            </a:lnSpc>
            <a:spcBef>
              <a:spcPct val="0"/>
            </a:spcBef>
            <a:spcAft>
              <a:spcPct val="15000"/>
            </a:spcAft>
            <a:buChar char="•"/>
          </a:pPr>
          <a:r>
            <a:rPr lang="es-CO" sz="1800" kern="1200" dirty="0"/>
            <a:t>En la materialización de la medida cautelar no se identifican por anticipado los bienes por tipo y su condición.</a:t>
          </a:r>
        </a:p>
        <a:p>
          <a:pPr marL="171450" lvl="1" indent="-171450" algn="l" defTabSz="800100">
            <a:lnSpc>
              <a:spcPct val="90000"/>
            </a:lnSpc>
            <a:spcBef>
              <a:spcPct val="0"/>
            </a:spcBef>
            <a:spcAft>
              <a:spcPct val="15000"/>
            </a:spcAft>
            <a:buChar char="•"/>
          </a:pPr>
          <a:r>
            <a:rPr lang="es-CO" sz="1800" kern="1200" dirty="0"/>
            <a:t>Inexistencia de criterios técnicos para valoración de los activos a fin de establecer su interés económico.</a:t>
          </a:r>
        </a:p>
      </dsp:txBody>
      <dsp:txXfrm>
        <a:off x="7537921" y="1675838"/>
        <a:ext cx="3766199" cy="3519260"/>
      </dsp:txXfrm>
    </dsp:sp>
    <dsp:sp modelId="{FA3BAA82-7F44-4192-BD06-EFE08A87B8BF}">
      <dsp:nvSpPr>
        <dsp:cNvPr id="0" name=""/>
        <dsp:cNvSpPr/>
      </dsp:nvSpPr>
      <dsp:spPr>
        <a:xfrm>
          <a:off x="0" y="5195098"/>
          <a:ext cx="11309644" cy="39102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F4119-A273-4826-BA71-7EA10566791F}">
      <dsp:nvSpPr>
        <dsp:cNvPr id="0" name=""/>
        <dsp:cNvSpPr/>
      </dsp:nvSpPr>
      <dsp:spPr>
        <a:xfrm>
          <a:off x="2516954" y="439"/>
          <a:ext cx="6568149" cy="2619810"/>
        </a:xfrm>
        <a:prstGeom prst="rightArrow">
          <a:avLst>
            <a:gd name="adj1" fmla="val 75000"/>
            <a:gd name="adj2" fmla="val 5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endParaRPr lang="es-CO" sz="1100" b="1" kern="1200" dirty="0"/>
        </a:p>
        <a:p>
          <a:pPr marL="171450" lvl="1" indent="-171450" algn="l" defTabSz="711200">
            <a:lnSpc>
              <a:spcPct val="90000"/>
            </a:lnSpc>
            <a:spcBef>
              <a:spcPct val="0"/>
            </a:spcBef>
            <a:spcAft>
              <a:spcPct val="15000"/>
            </a:spcAft>
            <a:buChar char="•"/>
          </a:pPr>
          <a:r>
            <a:rPr lang="es-CO" sz="1600" b="1" kern="1200" dirty="0"/>
            <a:t>“(…) VENTA MASIVA DE BIENES: se llamará Venta Masiva al mecanismo de administración de bienes con el que cuenta el administrador del FRISCO para agrupar conjuntos de bienes de todas las tipologías y adjudicarlos en bloque. (Negrilla y subrayado fuera del texto)</a:t>
          </a:r>
        </a:p>
        <a:p>
          <a:pPr marL="171450" lvl="1" indent="-171450" algn="l" defTabSz="711200">
            <a:lnSpc>
              <a:spcPct val="90000"/>
            </a:lnSpc>
            <a:spcBef>
              <a:spcPct val="0"/>
            </a:spcBef>
            <a:spcAft>
              <a:spcPct val="15000"/>
            </a:spcAft>
            <a:buChar char="•"/>
          </a:pPr>
          <a:endParaRPr lang="es-CO" sz="1600" b="1" kern="1200" dirty="0"/>
        </a:p>
        <a:p>
          <a:pPr marL="171450" lvl="1" indent="-171450" algn="l" defTabSz="711200">
            <a:lnSpc>
              <a:spcPct val="90000"/>
            </a:lnSpc>
            <a:spcBef>
              <a:spcPct val="0"/>
            </a:spcBef>
            <a:spcAft>
              <a:spcPct val="15000"/>
            </a:spcAft>
            <a:buChar char="•"/>
          </a:pPr>
          <a:r>
            <a:rPr lang="es-CO" sz="1600" b="1" kern="1200" dirty="0"/>
            <a:t>Precio de venta masiva de bienes. </a:t>
          </a:r>
        </a:p>
        <a:p>
          <a:pPr marL="114300" lvl="1" indent="-114300" algn="l" defTabSz="533400">
            <a:lnSpc>
              <a:spcPct val="90000"/>
            </a:lnSpc>
            <a:spcBef>
              <a:spcPct val="0"/>
            </a:spcBef>
            <a:spcAft>
              <a:spcPct val="15000"/>
            </a:spcAft>
            <a:buChar char="•"/>
          </a:pPr>
          <a:endParaRPr lang="es-CO" sz="1200" b="1" kern="1200" dirty="0"/>
        </a:p>
        <a:p>
          <a:pPr marL="57150" lvl="1" indent="-57150" algn="l" defTabSz="488950">
            <a:lnSpc>
              <a:spcPct val="90000"/>
            </a:lnSpc>
            <a:spcBef>
              <a:spcPct val="0"/>
            </a:spcBef>
            <a:spcAft>
              <a:spcPct val="15000"/>
            </a:spcAft>
            <a:buChar char="•"/>
          </a:pPr>
          <a:endParaRPr lang="es-CO" sz="1100" b="1" kern="1200" dirty="0"/>
        </a:p>
        <a:p>
          <a:pPr marL="57150" lvl="1" indent="-57150" algn="l" defTabSz="488950">
            <a:lnSpc>
              <a:spcPct val="90000"/>
            </a:lnSpc>
            <a:spcBef>
              <a:spcPct val="0"/>
            </a:spcBef>
            <a:spcAft>
              <a:spcPct val="15000"/>
            </a:spcAft>
            <a:buChar char="•"/>
          </a:pPr>
          <a:endParaRPr lang="es-CO" sz="1100" b="1" kern="1200" dirty="0"/>
        </a:p>
        <a:p>
          <a:pPr marL="57150" lvl="1" indent="-57150" algn="l" defTabSz="488950">
            <a:lnSpc>
              <a:spcPct val="90000"/>
            </a:lnSpc>
            <a:spcBef>
              <a:spcPct val="0"/>
            </a:spcBef>
            <a:spcAft>
              <a:spcPct val="15000"/>
            </a:spcAft>
            <a:buChar char="•"/>
          </a:pPr>
          <a:endParaRPr lang="es-CO" sz="1100" b="1" kern="1200" dirty="0"/>
        </a:p>
        <a:p>
          <a:pPr marL="57150" lvl="1" indent="-57150" algn="l" defTabSz="488950">
            <a:lnSpc>
              <a:spcPct val="90000"/>
            </a:lnSpc>
            <a:spcBef>
              <a:spcPct val="0"/>
            </a:spcBef>
            <a:spcAft>
              <a:spcPct val="15000"/>
            </a:spcAft>
            <a:buChar char="•"/>
          </a:pPr>
          <a:endParaRPr lang="es-CO" sz="1100" b="1" kern="1200" dirty="0"/>
        </a:p>
      </dsp:txBody>
      <dsp:txXfrm>
        <a:off x="2516954" y="327915"/>
        <a:ext cx="5585720" cy="1964858"/>
      </dsp:txXfrm>
    </dsp:sp>
    <dsp:sp modelId="{D0C67BC0-34E6-4367-8847-1F651641EC1E}">
      <dsp:nvSpPr>
        <dsp:cNvPr id="0" name=""/>
        <dsp:cNvSpPr/>
      </dsp:nvSpPr>
      <dsp:spPr>
        <a:xfrm>
          <a:off x="1475" y="215309"/>
          <a:ext cx="2515479" cy="2190070"/>
        </a:xfrm>
        <a:prstGeom prst="roundRect">
          <a:avLst/>
        </a:prstGeom>
        <a:solidFill>
          <a:schemeClr val="accent1">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CO" sz="1800" b="1" kern="1200" dirty="0"/>
            <a:t>Artículo 133 de la ley 2010 de 2019, que adicionó el artículo 92 de la ley 1708 de 2014 </a:t>
          </a:r>
          <a:endParaRPr lang="es-ES" sz="1800" b="1" kern="1200" dirty="0"/>
        </a:p>
      </dsp:txBody>
      <dsp:txXfrm>
        <a:off x="108385" y="322219"/>
        <a:ext cx="2301659" cy="1976250"/>
      </dsp:txXfrm>
    </dsp:sp>
    <dsp:sp modelId="{BF2AF396-A566-49EA-BAB5-812A5916BEEB}">
      <dsp:nvSpPr>
        <dsp:cNvPr id="0" name=""/>
        <dsp:cNvSpPr/>
      </dsp:nvSpPr>
      <dsp:spPr>
        <a:xfrm>
          <a:off x="2566099" y="2664950"/>
          <a:ext cx="6520479" cy="2728095"/>
        </a:xfrm>
        <a:prstGeom prst="rightArrow">
          <a:avLst>
            <a:gd name="adj1" fmla="val 75000"/>
            <a:gd name="adj2" fmla="val 5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endParaRPr lang="es-CO" sz="1200" b="1" kern="1200" dirty="0"/>
        </a:p>
        <a:p>
          <a:pPr marL="114300" lvl="1" indent="-114300" algn="l" defTabSz="622300">
            <a:lnSpc>
              <a:spcPct val="90000"/>
            </a:lnSpc>
            <a:spcBef>
              <a:spcPct val="0"/>
            </a:spcBef>
            <a:spcAft>
              <a:spcPct val="15000"/>
            </a:spcAft>
            <a:buChar char="•"/>
          </a:pPr>
          <a:r>
            <a:rPr lang="es-ES" sz="1400" kern="1200" dirty="0"/>
            <a:t>Agrupar un número plural de bienes de diferentes tipologías.</a:t>
          </a:r>
          <a:endParaRPr lang="es-CO" sz="1400" b="1" kern="1200" dirty="0"/>
        </a:p>
        <a:p>
          <a:pPr marL="114300" lvl="1" indent="-114300" algn="l" defTabSz="622300">
            <a:lnSpc>
              <a:spcPct val="90000"/>
            </a:lnSpc>
            <a:spcBef>
              <a:spcPct val="0"/>
            </a:spcBef>
            <a:spcAft>
              <a:spcPct val="15000"/>
            </a:spcAft>
            <a:buChar char="•"/>
          </a:pPr>
          <a:r>
            <a:rPr lang="es-ES" sz="1400" kern="1200" dirty="0"/>
            <a:t>Adjudicar en bloque a un persona natural o jurídica el número plural de bienes agrupados.</a:t>
          </a:r>
          <a:endParaRPr lang="es-CO" sz="1400" b="1" kern="1200" dirty="0"/>
        </a:p>
        <a:p>
          <a:pPr marL="114300" lvl="1" indent="-114300" algn="l" defTabSz="622300">
            <a:lnSpc>
              <a:spcPct val="90000"/>
            </a:lnSpc>
            <a:spcBef>
              <a:spcPct val="0"/>
            </a:spcBef>
            <a:spcAft>
              <a:spcPct val="15000"/>
            </a:spcAft>
            <a:buChar char="•"/>
          </a:pPr>
          <a:r>
            <a:rPr lang="es-ES" sz="1400" kern="1200" dirty="0"/>
            <a:t>Determinar un precio de venta y efectuar un descuento en el mismo, que actualmente se encuentra delimitado en un porcentaje del 30%.</a:t>
          </a:r>
          <a:endParaRPr lang="es-CO" sz="1400" b="1" kern="1200" dirty="0"/>
        </a:p>
        <a:p>
          <a:pPr marL="114300" lvl="1" indent="-114300" algn="l" defTabSz="622300">
            <a:lnSpc>
              <a:spcPct val="90000"/>
            </a:lnSpc>
            <a:spcBef>
              <a:spcPct val="0"/>
            </a:spcBef>
            <a:spcAft>
              <a:spcPct val="15000"/>
            </a:spcAft>
            <a:buChar char="•"/>
          </a:pPr>
          <a:r>
            <a:rPr lang="es-CO" sz="1400" kern="1200" dirty="0"/>
            <a:t>Apoyarse en un estructurador experto de origen nacional o internacional que se encargue de desarrollar las actividades propias de implementación y puesta en marcha del proceso de venta masiva</a:t>
          </a:r>
          <a:r>
            <a:rPr lang="es-CO" sz="1200" kern="1200" dirty="0"/>
            <a:t>. </a:t>
          </a:r>
          <a:endParaRPr lang="es-CO" sz="1200" b="1" kern="1200" dirty="0"/>
        </a:p>
      </dsp:txBody>
      <dsp:txXfrm>
        <a:off x="2566099" y="3005962"/>
        <a:ext cx="5497443" cy="2046071"/>
      </dsp:txXfrm>
    </dsp:sp>
    <dsp:sp modelId="{B8A3480C-245E-493E-886B-49CFD08A0925}">
      <dsp:nvSpPr>
        <dsp:cNvPr id="0" name=""/>
        <dsp:cNvSpPr/>
      </dsp:nvSpPr>
      <dsp:spPr>
        <a:xfrm>
          <a:off x="0" y="2868938"/>
          <a:ext cx="2527995" cy="219767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MX" sz="2000" b="1" kern="1200" dirty="0"/>
            <a:t>Interpretación de la norma</a:t>
          </a:r>
          <a:r>
            <a:rPr lang="es-MX" sz="1800" b="1" kern="1200" dirty="0"/>
            <a:t>. </a:t>
          </a:r>
          <a:endParaRPr lang="es-CO" sz="1800" b="1" kern="1200" dirty="0"/>
        </a:p>
      </dsp:txBody>
      <dsp:txXfrm>
        <a:off x="107282" y="2976220"/>
        <a:ext cx="2313431" cy="1983114"/>
      </dsp:txXfrm>
    </dsp:sp>
  </dsp:spTree>
</dsp:drawing>
</file>

<file path=ppt/diagrams/layout1.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24/09/2020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4F0FE190-6E0D-45DF-AADA-A4068149D260}" type="slidenum">
              <a:rPr lang="es-CO" smtClean="0"/>
              <a:t>8</a:t>
            </a:fld>
            <a:endParaRPr lang="es-CO"/>
          </a:p>
        </p:txBody>
      </p:sp>
    </p:spTree>
    <p:extLst>
      <p:ext uri="{BB962C8B-B14F-4D97-AF65-F5344CB8AC3E}">
        <p14:creationId xmlns:p14="http://schemas.microsoft.com/office/powerpoint/2010/main" val="303863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121</a:t>
            </a:fld>
            <a:endParaRPr lang="en-US"/>
          </a:p>
        </p:txBody>
      </p:sp>
    </p:spTree>
    <p:extLst>
      <p:ext uri="{BB962C8B-B14F-4D97-AF65-F5344CB8AC3E}">
        <p14:creationId xmlns:p14="http://schemas.microsoft.com/office/powerpoint/2010/main" val="1615615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C964E-0841-4A85-84C0-4E7DA9DC5C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C796974-EFC4-4F93-8E97-3E63DC6B2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F6B6BC3-4C27-4C90-BAB1-341ADD31CA6D}"/>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a:extLst>
              <a:ext uri="{FF2B5EF4-FFF2-40B4-BE49-F238E27FC236}">
                <a16:creationId xmlns:a16="http://schemas.microsoft.com/office/drawing/2014/main" id="{B146EF15-88C2-498A-912D-BF756C917CA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6C2905-BA2D-4BA1-81D3-E27E21BE3884}"/>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27698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25FA34-F2C3-4B6C-9C1B-B02B7A63213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D1BBF85-507A-4352-B925-F05680D6DAD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4F38FC0-E53D-4A5A-A8DB-4BE08A128887}"/>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a:extLst>
              <a:ext uri="{FF2B5EF4-FFF2-40B4-BE49-F238E27FC236}">
                <a16:creationId xmlns:a16="http://schemas.microsoft.com/office/drawing/2014/main" id="{C7B168EE-8772-42B6-8BF5-5CD87C7ACC6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83CA4D-FABC-4C10-9287-E29353EA71D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6801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CAE42-0AB0-48E3-B7FD-4527C69A3BD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B4F8A38-832B-4437-848F-6698EE3C9F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8C9ABBA-074F-43D3-A8BA-CD7F43F1B271}"/>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a:extLst>
              <a:ext uri="{FF2B5EF4-FFF2-40B4-BE49-F238E27FC236}">
                <a16:creationId xmlns:a16="http://schemas.microsoft.com/office/drawing/2014/main" id="{E1D35823-DA96-4A2C-8BBA-C0311EE6E26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46035F-477B-4B53-AA20-CCC2D4F90F9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2169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61574-86AA-4E86-B34D-06BC838EF0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B6C37D1-C69D-4833-A38B-E3A4322F979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F94F80A-8E67-44A0-8D1B-FE27A63F109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891D9A4-6B25-438C-99FB-44455B7B0898}"/>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6" name="Marcador de pie de página 5">
            <a:extLst>
              <a:ext uri="{FF2B5EF4-FFF2-40B4-BE49-F238E27FC236}">
                <a16:creationId xmlns:a16="http://schemas.microsoft.com/office/drawing/2014/main" id="{213C8731-97A3-4677-83C2-205A4568FF9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CE9E624-8C8C-401C-8D07-A75EBD786A0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7079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4555AE-A6AF-47C7-A437-936EAED43D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BE9C469-5785-4A06-9064-DCA11092C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4E4EB32-AC2C-4087-BBD3-B873BDB4AB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087DA4E6-D7A8-4C0A-B8F1-D06FD063C4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7B5EDFD-E02C-4D80-81B4-363A135E8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3C5667A-E9B8-470A-A321-2F71E4F48CDE}"/>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8" name="Marcador de pie de página 7">
            <a:extLst>
              <a:ext uri="{FF2B5EF4-FFF2-40B4-BE49-F238E27FC236}">
                <a16:creationId xmlns:a16="http://schemas.microsoft.com/office/drawing/2014/main" id="{271F16BC-8343-4CB9-8E98-BC24C733141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F2355D2-185F-48E3-9CBB-4E6DFE3BA46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18758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1898CF-D4FD-4198-BB03-03AFFF9B4D8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C770590-2F79-4752-B0C3-F3F34FED5B48}"/>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4" name="Marcador de pie de página 3">
            <a:extLst>
              <a:ext uri="{FF2B5EF4-FFF2-40B4-BE49-F238E27FC236}">
                <a16:creationId xmlns:a16="http://schemas.microsoft.com/office/drawing/2014/main" id="{8BDB13DE-7959-478E-91FF-0186A17A2F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AE06CDC-A7CB-4AF8-81D5-A669600C0B7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515088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9918F8A-0EAC-491F-839F-A7EBE594EC2F}"/>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3" name="Marcador de pie de página 2">
            <a:extLst>
              <a:ext uri="{FF2B5EF4-FFF2-40B4-BE49-F238E27FC236}">
                <a16:creationId xmlns:a16="http://schemas.microsoft.com/office/drawing/2014/main" id="{FD8B831F-28E5-4B80-82B1-6F24A17287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1F4F1D0-41C5-49E0-8D96-6FE484B4228D}"/>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7504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A68A07-CD1D-4214-81F2-941E4EAC18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1084C28-2EB1-4C89-A286-9240D43C99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24E1D67A-AA9D-47FC-99D9-9F944DACC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FF20CB4-4F68-4337-B8AD-7329FD156979}"/>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6" name="Marcador de pie de página 5">
            <a:extLst>
              <a:ext uri="{FF2B5EF4-FFF2-40B4-BE49-F238E27FC236}">
                <a16:creationId xmlns:a16="http://schemas.microsoft.com/office/drawing/2014/main" id="{6ECCBD6A-7271-422A-8CF3-AE89B9F7AE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B659EB-DE08-4184-AC21-FB7DFD39AD2C}"/>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66682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6E9C6-538E-4605-B345-FADD984F02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B8452C91-E005-486E-92D4-B5E87C0AD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7E24297-111E-4BF8-927D-E56009EA5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CC0E73-2B1C-4792-8F97-19FA433CECD2}"/>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6" name="Marcador de pie de página 5">
            <a:extLst>
              <a:ext uri="{FF2B5EF4-FFF2-40B4-BE49-F238E27FC236}">
                <a16:creationId xmlns:a16="http://schemas.microsoft.com/office/drawing/2014/main" id="{9CAC7FF5-B66C-481B-A253-E6CDAE9E69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08F1B6E-FB0E-4A0D-AB13-60A5EF62FB3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604997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7C7B6-083F-4D28-B98F-D69B2A9382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5401DEE-DA08-4503-9BA6-51460B0A42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A5B805C-2A37-4D48-976E-6BD45ED121DF}"/>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a:extLst>
              <a:ext uri="{FF2B5EF4-FFF2-40B4-BE49-F238E27FC236}">
                <a16:creationId xmlns:a16="http://schemas.microsoft.com/office/drawing/2014/main" id="{9B9D250D-8CBA-4C60-97A7-DB3852425A0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0903C69-F765-4E0C-9BE8-662765B346B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2784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4B25FB1-8472-4C1A-8636-8049DB71382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1E95A7C-A197-4932-9B9F-13085BB6E5A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0ABB7E8-4E1A-432F-A094-273DC02DA78F}"/>
              </a:ext>
            </a:extLst>
          </p:cNvPr>
          <p:cNvSpPr>
            <a:spLocks noGrp="1"/>
          </p:cNvSpPr>
          <p:nvPr>
            <p:ph type="dt" sz="half" idx="10"/>
          </p:nvPr>
        </p:nvSpPr>
        <p:spPr/>
        <p:txBody>
          <a:bodyPr/>
          <a:lstStyle/>
          <a:p>
            <a:fld id="{83FEBEB7-25AB-664A-96B3-95BD3AB0599F}" type="datetimeFigureOut">
              <a:rPr lang="es-ES" smtClean="0"/>
              <a:t>24/09/2020</a:t>
            </a:fld>
            <a:endParaRPr lang="es-ES"/>
          </a:p>
        </p:txBody>
      </p:sp>
      <p:sp>
        <p:nvSpPr>
          <p:cNvPr id="5" name="Marcador de pie de página 4">
            <a:extLst>
              <a:ext uri="{FF2B5EF4-FFF2-40B4-BE49-F238E27FC236}">
                <a16:creationId xmlns:a16="http://schemas.microsoft.com/office/drawing/2014/main" id="{C414C0C1-F695-40C5-B998-E5B1796060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6049EC-975B-4A0C-92C0-997A367B17C0}"/>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551341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181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FA26AC4-8720-4199-9FEB-B8F2224CD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0AB5086-09B6-4B22-8D58-98688DE648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BE680C4-D926-442A-8387-D2BAFF2EE3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24/09/2020</a:t>
            </a:fld>
            <a:endParaRPr lang="es-ES"/>
          </a:p>
        </p:txBody>
      </p:sp>
      <p:sp>
        <p:nvSpPr>
          <p:cNvPr id="5" name="Marcador de pie de página 4">
            <a:extLst>
              <a:ext uri="{FF2B5EF4-FFF2-40B4-BE49-F238E27FC236}">
                <a16:creationId xmlns:a16="http://schemas.microsoft.com/office/drawing/2014/main" id="{9C3ECDB8-B226-45F1-BE41-9BB032BF74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33273CA-64BB-4933-ABC7-241CF8F9B3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143276378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5.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105.xm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7.xml"/><Relationship Id="rId5" Type="http://schemas.openxmlformats.org/officeDocument/2006/relationships/image" Target="../media/image16.png"/><Relationship Id="rId4" Type="http://schemas.openxmlformats.org/officeDocument/2006/relationships/slide" Target="slide6.xml"/></Relationships>
</file>

<file path=ppt/slides/_rels/slide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12.xml"/></Relationships>
</file>

<file path=ppt/slides/_rels/slide10.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6.png"/><Relationship Id="rId2" Type="http://schemas.openxmlformats.org/officeDocument/2006/relationships/slide" Target="slide1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18.xml"/><Relationship Id="rId4" Type="http://schemas.openxmlformats.org/officeDocument/2006/relationships/slide" Target="slide1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emf"/><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image" Target="../media/image6.png"/><Relationship Id="rId2" Type="http://schemas.openxmlformats.org/officeDocument/2006/relationships/image" Target="../media/image23.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4.emf"/><Relationship Id="rId4" Type="http://schemas.openxmlformats.org/officeDocument/2006/relationships/slide" Target="slide22.xml"/></Relationships>
</file>

<file path=ppt/slides/_rels/slide21.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image" Target="../media/image25.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6.emf"/></Relationships>
</file>

<file path=ppt/slides/_rels/slide22.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27.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 Target="slide29.xml"/><Relationship Id="rId7" Type="http://schemas.openxmlformats.org/officeDocument/2006/relationships/image" Target="../media/image6.png"/><Relationship Id="rId2" Type="http://schemas.openxmlformats.org/officeDocument/2006/relationships/image" Target="../media/image31.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2.emf"/><Relationship Id="rId4" Type="http://schemas.openxmlformats.org/officeDocument/2006/relationships/slide" Target="slide30.xml"/></Relationships>
</file>

<file path=ppt/slides/_rels/slide29.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33.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4.emf"/></Relationships>
</file>

<file path=ppt/slides/_rels/slide30.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35.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7.em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5.png"/><Relationship Id="rId5" Type="http://schemas.openxmlformats.org/officeDocument/2006/relationships/chart" Target="../charts/chart1.xml"/><Relationship Id="rId4" Type="http://schemas.openxmlformats.org/officeDocument/2006/relationships/image" Target="../media/image38.emf"/></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pn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4.jpeg"/><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45.emf"/></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6.png"/><Relationship Id="rId4" Type="http://schemas.openxmlformats.org/officeDocument/2006/relationships/image" Target="../media/image48.png"/><Relationship Id="rId9"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png"/><Relationship Id="rId4" Type="http://schemas.openxmlformats.org/officeDocument/2006/relationships/image" Target="../media/image57.png"/><Relationship Id="rId9"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6.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7.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68.emf"/></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9.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70.jpg"/></Relationships>
</file>

<file path=ppt/slides/_rels/slide7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7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7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8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png"/><Relationship Id="rId7" Type="http://schemas.openxmlformats.org/officeDocument/2006/relationships/diagramColors" Target="../diagrams/colors5.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png"/><Relationship Id="rId7" Type="http://schemas.openxmlformats.org/officeDocument/2006/relationships/diagramColors" Target="../diagrams/colors6.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85.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6.png"/><Relationship Id="rId7" Type="http://schemas.openxmlformats.org/officeDocument/2006/relationships/diagramColors" Target="../diagrams/colors7.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86.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6.png"/><Relationship Id="rId7" Type="http://schemas.openxmlformats.org/officeDocument/2006/relationships/diagramColors" Target="../diagrams/colors8.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87.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6.png"/><Relationship Id="rId7" Type="http://schemas.openxmlformats.org/officeDocument/2006/relationships/diagramColors" Target="../diagrams/colors9.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88.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6.png"/><Relationship Id="rId7" Type="http://schemas.openxmlformats.org/officeDocument/2006/relationships/diagramColors" Target="../diagrams/colors10.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89.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6.png"/><Relationship Id="rId7" Type="http://schemas.openxmlformats.org/officeDocument/2006/relationships/diagramColors" Target="../diagrams/colors11.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image" Target="../media/image74.png"/></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79.png"/><Relationship Id="rId4" Type="http://schemas.openxmlformats.org/officeDocument/2006/relationships/image" Target="../media/image78.png"/></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83.emf"/></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84.png"/></Relationships>
</file>

<file path=ppt/slides/_rels/slide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87.png"/><Relationship Id="rId4" Type="http://schemas.openxmlformats.org/officeDocument/2006/relationships/image" Target="../media/image86.png"/></Relationships>
</file>

<file path=ppt/slides/_rels/slide10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10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88.emf"/><Relationship Id="rId5" Type="http://schemas.openxmlformats.org/officeDocument/2006/relationships/chart" Target="../charts/chart10.xml"/><Relationship Id="rId4" Type="http://schemas.openxmlformats.org/officeDocument/2006/relationships/chart" Target="../charts/chart9.xml"/></Relationships>
</file>

<file path=ppt/slides/_rels/slide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89.emf"/></Relationships>
</file>

<file path=ppt/slides/_rels/slide1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6.png"/><Relationship Id="rId7" Type="http://schemas.openxmlformats.org/officeDocument/2006/relationships/image" Target="../media/image93.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1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98.emf"/><Relationship Id="rId5" Type="http://schemas.openxmlformats.org/officeDocument/2006/relationships/package" Target="../embeddings/Microsoft_Excel_Worksheet1.xlsx"/><Relationship Id="rId4" Type="http://schemas.openxmlformats.org/officeDocument/2006/relationships/image" Target="../media/image6.png"/></Relationships>
</file>

<file path=ppt/slides/_rels/slide1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99.emf"/><Relationship Id="rId4" Type="http://schemas.openxmlformats.org/officeDocument/2006/relationships/package" Target="../embeddings/Microsoft_Excel_Worksheet2.xlsx"/></Relationships>
</file>

<file path=ppt/slides/_rels/slide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100.jpeg"/></Relationships>
</file>

<file path=ppt/slides/_rels/slide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5" Type="http://schemas.openxmlformats.org/officeDocument/2006/relationships/image" Target="../media/image102.svg"/><Relationship Id="rId4" Type="http://schemas.openxmlformats.org/officeDocument/2006/relationships/image" Target="../media/image101.png"/></Relationships>
</file>

<file path=ppt/slides/_rels/slide1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8" Type="http://schemas.openxmlformats.org/officeDocument/2006/relationships/image" Target="../media/image106.svg"/><Relationship Id="rId3" Type="http://schemas.openxmlformats.org/officeDocument/2006/relationships/image" Target="../media/image5.png"/><Relationship Id="rId7" Type="http://schemas.openxmlformats.org/officeDocument/2006/relationships/image" Target="../media/image10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6.png"/></Relationships>
</file>

<file path=ppt/slides/_rels/slide122.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6.png"/><Relationship Id="rId7" Type="http://schemas.openxmlformats.org/officeDocument/2006/relationships/diagramColors" Target="../diagrams/colors1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1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7.gif"/></Relationships>
</file>

<file path=ppt/slides/_rels/slide124.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6.png"/><Relationship Id="rId7" Type="http://schemas.openxmlformats.org/officeDocument/2006/relationships/image" Target="../media/image111.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09.svg"/><Relationship Id="rId4" Type="http://schemas.openxmlformats.org/officeDocument/2006/relationships/image" Target="../media/image108.png"/><Relationship Id="rId9" Type="http://schemas.openxmlformats.org/officeDocument/2006/relationships/image" Target="../media/image113.svg"/></Relationships>
</file>

<file path=ppt/slides/_rels/slide1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7.gif"/></Relationships>
</file>

<file path=ppt/slides/_rels/slide126.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6.png"/><Relationship Id="rId7" Type="http://schemas.openxmlformats.org/officeDocument/2006/relationships/image" Target="../media/image115.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106.svg"/><Relationship Id="rId4" Type="http://schemas.openxmlformats.org/officeDocument/2006/relationships/image" Target="../media/image105.png"/><Relationship Id="rId9" Type="http://schemas.openxmlformats.org/officeDocument/2006/relationships/image" Target="../media/image117.svg"/></Relationships>
</file>

<file path=ppt/slides/_rels/slide1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1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226342" y="2880778"/>
            <a:ext cx="6714308" cy="923330"/>
          </a:xfrm>
          <a:prstGeom prst="rect">
            <a:avLst/>
          </a:prstGeom>
          <a:noFill/>
        </p:spPr>
        <p:txBody>
          <a:bodyPr wrap="square" rtlCol="0">
            <a:spAutoFit/>
          </a:bodyPr>
          <a:lstStyle/>
          <a:p>
            <a:pPr algn="ctr"/>
            <a:r>
              <a:rPr lang="es-CO" sz="5400" b="1" dirty="0"/>
              <a:t>Junta Directiva No 200</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9219531" y="3804108"/>
            <a:ext cx="2721119" cy="369332"/>
          </a:xfrm>
          <a:prstGeom prst="rect">
            <a:avLst/>
          </a:prstGeom>
          <a:noFill/>
        </p:spPr>
        <p:txBody>
          <a:bodyPr wrap="square" rtlCol="0">
            <a:spAutoFit/>
          </a:bodyPr>
          <a:lstStyle/>
          <a:p>
            <a:r>
              <a:rPr lang="es-CO" dirty="0"/>
              <a:t>30 septiembre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200</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722089" y="349587"/>
            <a:ext cx="5027187" cy="769441"/>
          </a:xfrm>
          <a:prstGeom prst="rect">
            <a:avLst/>
          </a:prstGeom>
          <a:noFill/>
        </p:spPr>
        <p:txBody>
          <a:bodyPr wrap="square" rtlCol="0">
            <a:spAutoFit/>
          </a:bodyPr>
          <a:lstStyle/>
          <a:p>
            <a:pPr algn="r"/>
            <a:r>
              <a:rPr lang="es-ES" sz="4400" b="1" u="sng" dirty="0">
                <a:solidFill>
                  <a:srgbClr val="002060"/>
                </a:solidFill>
              </a:rPr>
              <a:t>ORDEN DEL DÍA</a:t>
            </a:r>
            <a:endParaRPr lang="es-ES" sz="4400" u="sng"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838200" y="1401944"/>
            <a:ext cx="10561320" cy="4816703"/>
          </a:xfrm>
          <a:prstGeom prst="rect">
            <a:avLst/>
          </a:prstGeom>
        </p:spPr>
        <p:txBody>
          <a:bodyPr wrap="square">
            <a:spAutoFit/>
          </a:bodyPr>
          <a:lstStyle/>
          <a:p>
            <a:pPr lvl="0"/>
            <a:r>
              <a:rPr lang="es-CO" sz="2000" dirty="0"/>
              <a:t>1. Verificación del Quorum</a:t>
            </a:r>
          </a:p>
          <a:p>
            <a:pPr lvl="0"/>
            <a:r>
              <a:rPr lang="es-CO" sz="2000" dirty="0"/>
              <a:t>2. Aprobación Actas</a:t>
            </a:r>
          </a:p>
          <a:p>
            <a:pPr lvl="0"/>
            <a:r>
              <a:rPr lang="es-CO" sz="2000" dirty="0"/>
              <a:t>3. Comité Financiero </a:t>
            </a:r>
          </a:p>
          <a:p>
            <a:pPr marL="171450" indent="-171450">
              <a:lnSpc>
                <a:spcPct val="150000"/>
              </a:lnSpc>
              <a:buFont typeface="Arial" panose="020B0604020202020204" pitchFamily="34" charset="0"/>
              <a:buChar char="•"/>
              <a:defRPr/>
            </a:pPr>
            <a:r>
              <a:rPr lang="es-CO" altLang="es-CO" sz="1400" dirty="0"/>
              <a:t>Transferencias 2020</a:t>
            </a:r>
          </a:p>
          <a:p>
            <a:pPr marL="171450" indent="-171450">
              <a:lnSpc>
                <a:spcPct val="150000"/>
              </a:lnSpc>
              <a:buFont typeface="Arial" panose="020B0604020202020204" pitchFamily="34" charset="0"/>
              <a:buChar char="•"/>
              <a:defRPr/>
            </a:pPr>
            <a:r>
              <a:rPr lang="es-CO" altLang="es-CO" sz="1400" dirty="0"/>
              <a:t>Estados Financieros SAE a Agosto de 2020</a:t>
            </a:r>
          </a:p>
          <a:p>
            <a:pPr marL="171450" indent="-171450">
              <a:lnSpc>
                <a:spcPct val="150000"/>
              </a:lnSpc>
              <a:buFont typeface="Arial" panose="020B0604020202020204" pitchFamily="34" charset="0"/>
              <a:buChar char="•"/>
              <a:defRPr/>
            </a:pPr>
            <a:r>
              <a:rPr lang="es-CO" altLang="es-CO" sz="1400" dirty="0"/>
              <a:t>Indicadores Financieros SAE a Agosto de 2020</a:t>
            </a:r>
          </a:p>
          <a:p>
            <a:pPr marL="171450" indent="-171450">
              <a:lnSpc>
                <a:spcPct val="150000"/>
              </a:lnSpc>
              <a:buFont typeface="Arial" panose="020B0604020202020204" pitchFamily="34" charset="0"/>
              <a:buChar char="•"/>
              <a:defRPr/>
            </a:pPr>
            <a:r>
              <a:rPr lang="es-ES" altLang="es-CO" sz="1400" dirty="0"/>
              <a:t>Ejecución Presupuestal </a:t>
            </a:r>
            <a:r>
              <a:rPr lang="es-CO" altLang="es-CO" sz="1400" dirty="0"/>
              <a:t>a Agosto de 2020</a:t>
            </a:r>
            <a:r>
              <a:rPr lang="es-ES" altLang="es-CO" sz="1400" dirty="0"/>
              <a:t> </a:t>
            </a:r>
            <a:endParaRPr lang="es-CO" altLang="es-CO" sz="1400" dirty="0"/>
          </a:p>
          <a:p>
            <a:pPr marL="171450" indent="-171450">
              <a:lnSpc>
                <a:spcPct val="150000"/>
              </a:lnSpc>
              <a:buFont typeface="Arial" panose="020B0604020202020204" pitchFamily="34" charset="0"/>
              <a:buChar char="•"/>
              <a:defRPr/>
            </a:pPr>
            <a:r>
              <a:rPr lang="es-CO" altLang="es-CO" sz="1400" dirty="0"/>
              <a:t>Portafolio a Agosto de 2020</a:t>
            </a:r>
          </a:p>
          <a:p>
            <a:pPr marL="171450" indent="-171450">
              <a:lnSpc>
                <a:spcPct val="150000"/>
              </a:lnSpc>
              <a:buFont typeface="Arial" panose="020B0604020202020204" pitchFamily="34" charset="0"/>
              <a:buChar char="•"/>
              <a:defRPr/>
            </a:pPr>
            <a:r>
              <a:rPr lang="es-CO" altLang="es-CO" sz="1400" dirty="0"/>
              <a:t>Adición y Prorroga Contrato Arrendamiento Bodega de Archivo</a:t>
            </a:r>
          </a:p>
          <a:p>
            <a:pPr marL="171450" indent="-171450">
              <a:lnSpc>
                <a:spcPct val="150000"/>
              </a:lnSpc>
              <a:buFont typeface="Arial" panose="020B0604020202020204" pitchFamily="34" charset="0"/>
              <a:buChar char="•"/>
              <a:defRPr/>
            </a:pPr>
            <a:r>
              <a:rPr lang="es-CO" altLang="es-CO" sz="1400" dirty="0"/>
              <a:t>Procedimiento venta de oro</a:t>
            </a:r>
          </a:p>
          <a:p>
            <a:pPr lvl="0"/>
            <a:r>
              <a:rPr lang="es-CO" sz="2000" dirty="0"/>
              <a:t>4. Solicitud devolución saldos a favor DIAN</a:t>
            </a:r>
          </a:p>
          <a:p>
            <a:pPr lvl="0"/>
            <a:r>
              <a:rPr lang="es-CO" sz="2000" dirty="0"/>
              <a:t>5. Informe Contraloría</a:t>
            </a:r>
          </a:p>
          <a:p>
            <a:pPr lvl="0"/>
            <a:r>
              <a:rPr lang="es-CO" sz="2000" dirty="0"/>
              <a:t>6. Informe Comercial </a:t>
            </a:r>
          </a:p>
          <a:p>
            <a:pPr lvl="0"/>
            <a:r>
              <a:rPr lang="es-CO" sz="2000" dirty="0"/>
              <a:t>7. Alcance concepto jurídico competencias venta masiva</a:t>
            </a:r>
          </a:p>
          <a:p>
            <a:pPr lvl="0"/>
            <a:r>
              <a:rPr lang="es-CO" sz="2000" dirty="0"/>
              <a:t>8. Proposiciones y Varios.</a:t>
            </a:r>
          </a:p>
        </p:txBody>
      </p:sp>
      <p:pic>
        <p:nvPicPr>
          <p:cNvPr id="11"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COMITÉ FINANCIERO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329128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uadroTexto 7">
            <a:extLst>
              <a:ext uri="{FF2B5EF4-FFF2-40B4-BE49-F238E27FC236}">
                <a16:creationId xmlns:a16="http://schemas.microsoft.com/office/drawing/2014/main" id="{D996E883-49EC-4E27-9AFE-9AB85449F8E9}"/>
              </a:ext>
            </a:extLst>
          </p:cNvPr>
          <p:cNvSpPr txBox="1">
            <a:spLocks noChangeArrowheads="1"/>
          </p:cNvSpPr>
          <p:nvPr/>
        </p:nvSpPr>
        <p:spPr bwMode="auto">
          <a:xfrm>
            <a:off x="2324894" y="549830"/>
            <a:ext cx="7199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400" b="1" dirty="0">
                <a:solidFill>
                  <a:srgbClr val="000A8B"/>
                </a:solidFill>
              </a:rPr>
              <a:t>COMITÉ FINANCIERO </a:t>
            </a:r>
          </a:p>
          <a:p>
            <a:pPr algn="ctr"/>
            <a:r>
              <a:rPr lang="es-CO" altLang="es-CO" sz="2400" b="1" dirty="0">
                <a:solidFill>
                  <a:srgbClr val="000A8B"/>
                </a:solidFill>
              </a:rPr>
              <a:t>SEPTIEMBRE DE 2020</a:t>
            </a:r>
          </a:p>
          <a:p>
            <a:pPr algn="ctr"/>
            <a:r>
              <a:rPr lang="es-CO" altLang="es-CO" sz="2400" b="1" dirty="0">
                <a:solidFill>
                  <a:srgbClr val="000A8B"/>
                </a:solidFill>
              </a:rPr>
              <a:t>ORDEN DEL DIA:</a:t>
            </a:r>
          </a:p>
        </p:txBody>
      </p:sp>
      <p:sp>
        <p:nvSpPr>
          <p:cNvPr id="3075" name="CuadroTexto 8">
            <a:extLst>
              <a:ext uri="{FF2B5EF4-FFF2-40B4-BE49-F238E27FC236}">
                <a16:creationId xmlns:a16="http://schemas.microsoft.com/office/drawing/2014/main" id="{59240190-3F9F-456E-A271-7D4BEF2DC66E}"/>
              </a:ext>
            </a:extLst>
          </p:cNvPr>
          <p:cNvSpPr txBox="1">
            <a:spLocks noChangeArrowheads="1"/>
          </p:cNvSpPr>
          <p:nvPr/>
        </p:nvSpPr>
        <p:spPr bwMode="auto">
          <a:xfrm>
            <a:off x="1863954" y="1794566"/>
            <a:ext cx="7540625" cy="5021055"/>
          </a:xfrm>
          <a:prstGeom prst="rect">
            <a:avLst/>
          </a:prstGeom>
          <a:noFill/>
          <a:ln>
            <a:noFill/>
          </a:ln>
        </p:spPr>
        <p:txBody>
          <a:bodyPr>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buFontTx/>
              <a:buAutoNum type="arabicPeriod"/>
              <a:defRPr/>
            </a:pPr>
            <a:r>
              <a:rPr lang="es-CO" altLang="es-CO" sz="2400" dirty="0"/>
              <a:t>Transferencias</a:t>
            </a:r>
          </a:p>
          <a:p>
            <a:pPr>
              <a:lnSpc>
                <a:spcPct val="150000"/>
              </a:lnSpc>
              <a:buFontTx/>
              <a:buAutoNum type="arabicPeriod"/>
              <a:defRPr/>
            </a:pPr>
            <a:r>
              <a:rPr lang="es-CO" altLang="es-CO" sz="2400" dirty="0"/>
              <a:t>Estados Financieros SAE a Agosto de 2020</a:t>
            </a:r>
          </a:p>
          <a:p>
            <a:pPr>
              <a:lnSpc>
                <a:spcPct val="150000"/>
              </a:lnSpc>
              <a:buFontTx/>
              <a:buAutoNum type="arabicPeriod"/>
              <a:defRPr/>
            </a:pPr>
            <a:r>
              <a:rPr lang="es-CO" altLang="es-CO" sz="2400" dirty="0"/>
              <a:t>Indicadores Financieros SAE a Agosto de 2020</a:t>
            </a:r>
          </a:p>
          <a:p>
            <a:pPr>
              <a:lnSpc>
                <a:spcPct val="150000"/>
              </a:lnSpc>
              <a:buFontTx/>
              <a:buAutoNum type="arabicPeriod"/>
              <a:defRPr/>
            </a:pPr>
            <a:r>
              <a:rPr lang="es-ES" altLang="es-CO" sz="2400" dirty="0"/>
              <a:t>Ejecución Presupuestal </a:t>
            </a:r>
            <a:r>
              <a:rPr lang="es-CO" altLang="es-CO" sz="2400" dirty="0"/>
              <a:t>a Agosto de 2020</a:t>
            </a:r>
            <a:r>
              <a:rPr lang="es-ES" altLang="es-CO" sz="2400" dirty="0"/>
              <a:t> </a:t>
            </a:r>
            <a:endParaRPr lang="es-CO" altLang="es-CO" sz="2400" dirty="0"/>
          </a:p>
          <a:p>
            <a:pPr>
              <a:lnSpc>
                <a:spcPct val="150000"/>
              </a:lnSpc>
              <a:buFontTx/>
              <a:buAutoNum type="arabicPeriod"/>
              <a:defRPr/>
            </a:pPr>
            <a:r>
              <a:rPr lang="es-CO" altLang="es-CO" sz="2400" dirty="0"/>
              <a:t>Portafolio a Agosto de 2020</a:t>
            </a:r>
          </a:p>
          <a:p>
            <a:pPr>
              <a:lnSpc>
                <a:spcPct val="150000"/>
              </a:lnSpc>
              <a:buFontTx/>
              <a:buAutoNum type="arabicPeriod"/>
              <a:defRPr/>
            </a:pPr>
            <a:r>
              <a:rPr lang="es-CO" altLang="es-CO" sz="2400" dirty="0"/>
              <a:t>Adición y Prorroga Contrato Arrendamiento Bodega de Archivo</a:t>
            </a:r>
          </a:p>
          <a:p>
            <a:pPr>
              <a:lnSpc>
                <a:spcPct val="150000"/>
              </a:lnSpc>
              <a:buFontTx/>
              <a:buAutoNum type="arabicPeriod"/>
              <a:defRPr/>
            </a:pPr>
            <a:r>
              <a:rPr lang="es-CO" altLang="es-CO" sz="2400" dirty="0"/>
              <a:t>Procedimiento venta de oro</a:t>
            </a:r>
          </a:p>
          <a:p>
            <a:pPr marL="0" indent="0">
              <a:lnSpc>
                <a:spcPct val="150000"/>
              </a:lnSpc>
              <a:defRPr/>
            </a:pPr>
            <a:endParaRPr lang="es-CO" altLang="es-CO" sz="2400" dirty="0">
              <a:solidFill>
                <a:srgbClr val="000A8B"/>
              </a:solidFill>
            </a:endParaRPr>
          </a:p>
        </p:txBody>
      </p:sp>
      <p:sp>
        <p:nvSpPr>
          <p:cNvPr id="8" name="Rectángulo 7">
            <a:extLst>
              <a:ext uri="{FF2B5EF4-FFF2-40B4-BE49-F238E27FC236}">
                <a16:creationId xmlns:a16="http://schemas.microsoft.com/office/drawing/2014/main" id="{472AE2D8-C82A-40BA-A2F0-220D3BB07D9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AF02ED2F-43F5-494B-B17D-07F4CB04297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03A3C780-FAA9-49A2-8416-CEF767D19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7F93916E-2D86-477C-8023-67F6DC9129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6C58722F-A421-4844-8512-C61CFBDC6C72}"/>
              </a:ext>
            </a:extLst>
          </p:cNvPr>
          <p:cNvSpPr txBox="1"/>
          <p:nvPr/>
        </p:nvSpPr>
        <p:spPr>
          <a:xfrm>
            <a:off x="2455863" y="2720976"/>
            <a:ext cx="6610350" cy="708025"/>
          </a:xfrm>
          <a:prstGeom prst="rect">
            <a:avLst/>
          </a:prstGeom>
          <a:noFill/>
        </p:spPr>
        <p:txBody>
          <a:bodyPr>
            <a:spAutoFit/>
          </a:bodyPr>
          <a:lstStyle/>
          <a:p>
            <a:pPr algn="ctr">
              <a:defRPr/>
            </a:pPr>
            <a:r>
              <a:rPr lang="es-CO" sz="4000" b="1" dirty="0">
                <a:solidFill>
                  <a:srgbClr val="000A8B"/>
                </a:solidFill>
              </a:rPr>
              <a:t>1. TRANSFERENCIAS 2020</a:t>
            </a:r>
          </a:p>
        </p:txBody>
      </p:sp>
      <p:sp>
        <p:nvSpPr>
          <p:cNvPr id="7" name="Rectángulo 6">
            <a:extLst>
              <a:ext uri="{FF2B5EF4-FFF2-40B4-BE49-F238E27FC236}">
                <a16:creationId xmlns:a16="http://schemas.microsoft.com/office/drawing/2014/main" id="{D253CECB-03F9-4F57-ADBA-0499DEDEC71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6332479F-F628-46FA-96B8-4BF21A4561B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6A51B803-3001-4BDA-8619-F4428BFDF2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9F10FBCA-0F80-4E2F-89FE-78765CDE26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uadroTexto 57">
            <a:extLst>
              <a:ext uri="{FF2B5EF4-FFF2-40B4-BE49-F238E27FC236}">
                <a16:creationId xmlns:a16="http://schemas.microsoft.com/office/drawing/2014/main" id="{C7513F50-7BBA-48E0-8A90-201B0D58DB3B}"/>
              </a:ext>
            </a:extLst>
          </p:cNvPr>
          <p:cNvSpPr txBox="1"/>
          <p:nvPr/>
        </p:nvSpPr>
        <p:spPr>
          <a:xfrm>
            <a:off x="9277350" y="6299201"/>
            <a:ext cx="1390650" cy="219075"/>
          </a:xfrm>
          <a:prstGeom prst="rect">
            <a:avLst/>
          </a:prstGeom>
          <a:noFill/>
        </p:spPr>
        <p:txBody>
          <a:bodyPr>
            <a:spAutoFit/>
          </a:bodyPr>
          <a:lstStyle/>
          <a:p>
            <a:pPr>
              <a:defRPr/>
            </a:pPr>
            <a:r>
              <a:rPr lang="es-CO" sz="825" dirty="0"/>
              <a:t>Cifras en Millones de Pesos</a:t>
            </a:r>
          </a:p>
        </p:txBody>
      </p:sp>
      <p:sp>
        <p:nvSpPr>
          <p:cNvPr id="59" name="Título 1">
            <a:extLst>
              <a:ext uri="{FF2B5EF4-FFF2-40B4-BE49-F238E27FC236}">
                <a16:creationId xmlns:a16="http://schemas.microsoft.com/office/drawing/2014/main" id="{E87BCEB8-05DA-40D8-9628-4942A994A22A}"/>
              </a:ext>
            </a:extLst>
          </p:cNvPr>
          <p:cNvSpPr txBox="1">
            <a:spLocks/>
          </p:cNvSpPr>
          <p:nvPr/>
        </p:nvSpPr>
        <p:spPr>
          <a:xfrm>
            <a:off x="3306764" y="332583"/>
            <a:ext cx="4084637" cy="64611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s-ES"/>
            </a:defPPr>
            <a:lvl1pPr>
              <a:defRPr sz="2500">
                <a:solidFill>
                  <a:srgbClr val="0070C0"/>
                </a:solidFill>
                <a:latin typeface="Lato Bold"/>
                <a:cs typeface="Lato Bold"/>
              </a:defRPr>
            </a:lvl1pPr>
          </a:lstStyle>
          <a:p>
            <a:pPr algn="ctr">
              <a:defRPr/>
            </a:pPr>
            <a:r>
              <a:rPr lang="es-ES" sz="1800" b="1" dirty="0">
                <a:solidFill>
                  <a:schemeClr val="accent1">
                    <a:lumMod val="75000"/>
                  </a:schemeClr>
                </a:solidFill>
                <a:latin typeface="+mn-lt"/>
                <a:cs typeface="+mn-cs"/>
              </a:rPr>
              <a:t>Transferencias Realizadas </a:t>
            </a:r>
          </a:p>
          <a:p>
            <a:pPr algn="ctr">
              <a:defRPr/>
            </a:pPr>
            <a:r>
              <a:rPr lang="es-ES" sz="1800" b="1" dirty="0">
                <a:solidFill>
                  <a:schemeClr val="accent1">
                    <a:lumMod val="75000"/>
                  </a:schemeClr>
                </a:solidFill>
                <a:latin typeface="+mn-lt"/>
                <a:cs typeface="+mn-cs"/>
              </a:rPr>
              <a:t>2015 - 2020</a:t>
            </a:r>
            <a:endParaRPr lang="es-CO" sz="1500" b="1" dirty="0">
              <a:solidFill>
                <a:schemeClr val="accent1">
                  <a:lumMod val="75000"/>
                </a:schemeClr>
              </a:solidFill>
              <a:latin typeface="+mn-lt"/>
              <a:cs typeface="+mn-cs"/>
            </a:endParaRPr>
          </a:p>
        </p:txBody>
      </p:sp>
      <p:sp>
        <p:nvSpPr>
          <p:cNvPr id="72" name="CuadroTexto 71">
            <a:extLst>
              <a:ext uri="{FF2B5EF4-FFF2-40B4-BE49-F238E27FC236}">
                <a16:creationId xmlns:a16="http://schemas.microsoft.com/office/drawing/2014/main" id="{8301B26B-23B4-4629-AAE6-77E9568FFE31}"/>
              </a:ext>
            </a:extLst>
          </p:cNvPr>
          <p:cNvSpPr txBox="1"/>
          <p:nvPr/>
        </p:nvSpPr>
        <p:spPr>
          <a:xfrm>
            <a:off x="5546726" y="4524375"/>
            <a:ext cx="1236663" cy="3683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ES" b="1" dirty="0"/>
              <a:t>$112.504</a:t>
            </a:r>
            <a:endParaRPr lang="es-CO" b="1" dirty="0"/>
          </a:p>
        </p:txBody>
      </p:sp>
      <p:pic>
        <p:nvPicPr>
          <p:cNvPr id="5128" name="Imagen 13">
            <a:extLst>
              <a:ext uri="{FF2B5EF4-FFF2-40B4-BE49-F238E27FC236}">
                <a16:creationId xmlns:a16="http://schemas.microsoft.com/office/drawing/2014/main" id="{679AD9CE-E05A-42BA-8985-4E89BAB392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2007"/>
          <a:stretch>
            <a:fillRect/>
          </a:stretch>
        </p:blipFill>
        <p:spPr bwMode="auto">
          <a:xfrm>
            <a:off x="7878763" y="1190626"/>
            <a:ext cx="2697162"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ángulo 24">
            <a:extLst>
              <a:ext uri="{FF2B5EF4-FFF2-40B4-BE49-F238E27FC236}">
                <a16:creationId xmlns:a16="http://schemas.microsoft.com/office/drawing/2014/main" id="{D3F07003-6FCC-45D2-9A20-BD38C2ACEB99}"/>
              </a:ext>
            </a:extLst>
          </p:cNvPr>
          <p:cNvSpPr/>
          <p:nvPr/>
        </p:nvSpPr>
        <p:spPr>
          <a:xfrm>
            <a:off x="0" y="6540501"/>
            <a:ext cx="12191999" cy="31750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dirty="0">
                <a:solidFill>
                  <a:srgbClr val="A9A8A9"/>
                </a:solidFill>
              </a:rPr>
              <a:t>Sociedad de Activos Especiales</a:t>
            </a:r>
          </a:p>
        </p:txBody>
      </p:sp>
      <p:pic>
        <p:nvPicPr>
          <p:cNvPr id="5130" name="Imagen 4" descr="Imagen que contiene dibujo, señal&#10;&#10;Descripción generada automáticamente">
            <a:extLst>
              <a:ext uri="{FF2B5EF4-FFF2-40B4-BE49-F238E27FC236}">
                <a16:creationId xmlns:a16="http://schemas.microsoft.com/office/drawing/2014/main" id="{2268A6C2-5143-4A41-9E6D-96CFAB7FC5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500" y="2273300"/>
            <a:ext cx="6604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Imagen 9" descr="Imagen que contiene dibujo, cuarto&#10;&#10;Descripción generada automáticamente">
            <a:extLst>
              <a:ext uri="{FF2B5EF4-FFF2-40B4-BE49-F238E27FC236}">
                <a16:creationId xmlns:a16="http://schemas.microsoft.com/office/drawing/2014/main" id="{1D9A1461-5CAF-4EF9-BC8D-761A6F9F3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402013"/>
            <a:ext cx="5207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Imagen 14" descr="Imagen que contiene pájaro&#10;&#10;Descripción generada automáticamente">
            <a:extLst>
              <a:ext uri="{FF2B5EF4-FFF2-40B4-BE49-F238E27FC236}">
                <a16:creationId xmlns:a16="http://schemas.microsoft.com/office/drawing/2014/main" id="{2B2F1009-DCB7-44EE-B901-5996477C51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855913"/>
            <a:ext cx="1333500"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Imagen 21" descr="Imagen que contiene firmar, pájaro, jugador&#10;&#10;Descripción generada automáticamente">
            <a:extLst>
              <a:ext uri="{FF2B5EF4-FFF2-40B4-BE49-F238E27FC236}">
                <a16:creationId xmlns:a16="http://schemas.microsoft.com/office/drawing/2014/main" id="{7E1EE974-D1C2-4470-89B6-247E63EF8C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1" y="1262064"/>
            <a:ext cx="12477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Imagen 25" descr="Imagen que contiene cuchillo&#10;&#10;Descripción generada automáticamente">
            <a:extLst>
              <a:ext uri="{FF2B5EF4-FFF2-40B4-BE49-F238E27FC236}">
                <a16:creationId xmlns:a16="http://schemas.microsoft.com/office/drawing/2014/main" id="{0D4786CE-57F4-44D6-BCC1-77CF773D5A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7025" y="3975101"/>
            <a:ext cx="11001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Imagen 31" descr="Imagen que contiene dibujo&#10;&#10;Descripción generada automáticamente">
            <a:extLst>
              <a:ext uri="{FF2B5EF4-FFF2-40B4-BE49-F238E27FC236}">
                <a16:creationId xmlns:a16="http://schemas.microsoft.com/office/drawing/2014/main" id="{5A3503A5-DF84-40EA-AEB0-35F443827D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63700" y="4795839"/>
            <a:ext cx="10985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Imagen 33" descr="Imagen que contiene dibujo, alimentos&#10;&#10;Descripción generada automáticamente">
            <a:extLst>
              <a:ext uri="{FF2B5EF4-FFF2-40B4-BE49-F238E27FC236}">
                <a16:creationId xmlns:a16="http://schemas.microsoft.com/office/drawing/2014/main" id="{7DF2E708-E974-4534-9C4F-793EC2516F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1747838"/>
            <a:ext cx="5207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ángulo 36">
            <a:extLst>
              <a:ext uri="{FF2B5EF4-FFF2-40B4-BE49-F238E27FC236}">
                <a16:creationId xmlns:a16="http://schemas.microsoft.com/office/drawing/2014/main" id="{7E139864-2518-4A5E-A949-C26F68E2F569}"/>
              </a:ext>
            </a:extLst>
          </p:cNvPr>
          <p:cNvSpPr/>
          <p:nvPr/>
        </p:nvSpPr>
        <p:spPr>
          <a:xfrm>
            <a:off x="2844800" y="1358900"/>
            <a:ext cx="3436938"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5138" name="CuadroTexto 37">
            <a:extLst>
              <a:ext uri="{FF2B5EF4-FFF2-40B4-BE49-F238E27FC236}">
                <a16:creationId xmlns:a16="http://schemas.microsoft.com/office/drawing/2014/main" id="{5A837ACE-98CD-421F-8737-B63A9609B898}"/>
              </a:ext>
            </a:extLst>
          </p:cNvPr>
          <p:cNvSpPr txBox="1">
            <a:spLocks noChangeArrowheads="1"/>
          </p:cNvSpPr>
          <p:nvPr/>
        </p:nvSpPr>
        <p:spPr bwMode="auto">
          <a:xfrm>
            <a:off x="6319838" y="1416050"/>
            <a:ext cx="1117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$ 156.768</a:t>
            </a:r>
          </a:p>
        </p:txBody>
      </p:sp>
      <p:sp>
        <p:nvSpPr>
          <p:cNvPr id="47" name="Rectángulo 46">
            <a:extLst>
              <a:ext uri="{FF2B5EF4-FFF2-40B4-BE49-F238E27FC236}">
                <a16:creationId xmlns:a16="http://schemas.microsoft.com/office/drawing/2014/main" id="{A50541A0-75EB-4986-AD33-699D232EFACD}"/>
              </a:ext>
            </a:extLst>
          </p:cNvPr>
          <p:cNvSpPr/>
          <p:nvPr/>
        </p:nvSpPr>
        <p:spPr>
          <a:xfrm>
            <a:off x="2857500" y="2409825"/>
            <a:ext cx="1441450"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48" name="Rectángulo 47">
            <a:extLst>
              <a:ext uri="{FF2B5EF4-FFF2-40B4-BE49-F238E27FC236}">
                <a16:creationId xmlns:a16="http://schemas.microsoft.com/office/drawing/2014/main" id="{CFDDCCAE-B6FB-4533-BB4B-64DD74189A5F}"/>
              </a:ext>
            </a:extLst>
          </p:cNvPr>
          <p:cNvSpPr/>
          <p:nvPr/>
        </p:nvSpPr>
        <p:spPr>
          <a:xfrm>
            <a:off x="2857501" y="2938463"/>
            <a:ext cx="1152525"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49" name="Rectángulo 48">
            <a:extLst>
              <a:ext uri="{FF2B5EF4-FFF2-40B4-BE49-F238E27FC236}">
                <a16:creationId xmlns:a16="http://schemas.microsoft.com/office/drawing/2014/main" id="{EE04F278-40D3-4BB3-99A3-35496C3C24D5}"/>
              </a:ext>
            </a:extLst>
          </p:cNvPr>
          <p:cNvSpPr/>
          <p:nvPr/>
        </p:nvSpPr>
        <p:spPr>
          <a:xfrm>
            <a:off x="2857501" y="3440113"/>
            <a:ext cx="1101725"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50" name="Rectángulo 49">
            <a:extLst>
              <a:ext uri="{FF2B5EF4-FFF2-40B4-BE49-F238E27FC236}">
                <a16:creationId xmlns:a16="http://schemas.microsoft.com/office/drawing/2014/main" id="{B6793B1E-F6B0-495F-B456-4449EAE26BA3}"/>
              </a:ext>
            </a:extLst>
          </p:cNvPr>
          <p:cNvSpPr/>
          <p:nvPr/>
        </p:nvSpPr>
        <p:spPr>
          <a:xfrm>
            <a:off x="2857500" y="3989388"/>
            <a:ext cx="863600"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51" name="Rectángulo 50">
            <a:extLst>
              <a:ext uri="{FF2B5EF4-FFF2-40B4-BE49-F238E27FC236}">
                <a16:creationId xmlns:a16="http://schemas.microsoft.com/office/drawing/2014/main" id="{D43DF850-DAF8-48BF-BFE2-DBE8D16F2022}"/>
              </a:ext>
            </a:extLst>
          </p:cNvPr>
          <p:cNvSpPr/>
          <p:nvPr/>
        </p:nvSpPr>
        <p:spPr>
          <a:xfrm>
            <a:off x="2855913" y="4889500"/>
            <a:ext cx="525462"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52" name="Rectángulo 51">
            <a:extLst>
              <a:ext uri="{FF2B5EF4-FFF2-40B4-BE49-F238E27FC236}">
                <a16:creationId xmlns:a16="http://schemas.microsoft.com/office/drawing/2014/main" id="{5F2C2B98-E939-4076-8391-2836E563DCAC}"/>
              </a:ext>
            </a:extLst>
          </p:cNvPr>
          <p:cNvSpPr/>
          <p:nvPr/>
        </p:nvSpPr>
        <p:spPr>
          <a:xfrm>
            <a:off x="2855913" y="1851025"/>
            <a:ext cx="2432050"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5145" name="CuadroTexto 52">
            <a:extLst>
              <a:ext uri="{FF2B5EF4-FFF2-40B4-BE49-F238E27FC236}">
                <a16:creationId xmlns:a16="http://schemas.microsoft.com/office/drawing/2014/main" id="{965C97ED-E29F-4C29-8C10-BDFD1A18F718}"/>
              </a:ext>
            </a:extLst>
          </p:cNvPr>
          <p:cNvSpPr txBox="1">
            <a:spLocks noChangeArrowheads="1"/>
          </p:cNvSpPr>
          <p:nvPr/>
        </p:nvSpPr>
        <p:spPr bwMode="auto">
          <a:xfrm>
            <a:off x="4654551" y="2484439"/>
            <a:ext cx="1000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$ 97.980</a:t>
            </a:r>
          </a:p>
        </p:txBody>
      </p:sp>
      <p:sp>
        <p:nvSpPr>
          <p:cNvPr id="5146" name="CuadroTexto 53">
            <a:extLst>
              <a:ext uri="{FF2B5EF4-FFF2-40B4-BE49-F238E27FC236}">
                <a16:creationId xmlns:a16="http://schemas.microsoft.com/office/drawing/2014/main" id="{2176443E-DFA7-4DAB-8D32-FF8670B30C85}"/>
              </a:ext>
            </a:extLst>
          </p:cNvPr>
          <p:cNvSpPr txBox="1">
            <a:spLocks noChangeArrowheads="1"/>
          </p:cNvSpPr>
          <p:nvPr/>
        </p:nvSpPr>
        <p:spPr bwMode="auto">
          <a:xfrm>
            <a:off x="4070351" y="3021014"/>
            <a:ext cx="1001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$ 59.663</a:t>
            </a:r>
          </a:p>
        </p:txBody>
      </p:sp>
      <p:sp>
        <p:nvSpPr>
          <p:cNvPr id="5147" name="CuadroTexto 54">
            <a:extLst>
              <a:ext uri="{FF2B5EF4-FFF2-40B4-BE49-F238E27FC236}">
                <a16:creationId xmlns:a16="http://schemas.microsoft.com/office/drawing/2014/main" id="{252F1B83-DACE-43C9-BFCF-D84199B12A2A}"/>
              </a:ext>
            </a:extLst>
          </p:cNvPr>
          <p:cNvSpPr txBox="1">
            <a:spLocks noChangeArrowheads="1"/>
          </p:cNvSpPr>
          <p:nvPr/>
        </p:nvSpPr>
        <p:spPr bwMode="auto">
          <a:xfrm>
            <a:off x="4021138" y="3505200"/>
            <a:ext cx="1001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$ 56.529</a:t>
            </a:r>
          </a:p>
        </p:txBody>
      </p:sp>
      <p:sp>
        <p:nvSpPr>
          <p:cNvPr id="5148" name="CuadroTexto 55">
            <a:extLst>
              <a:ext uri="{FF2B5EF4-FFF2-40B4-BE49-F238E27FC236}">
                <a16:creationId xmlns:a16="http://schemas.microsoft.com/office/drawing/2014/main" id="{E7202FC2-66A0-4376-ABFD-F123D0A9F9D2}"/>
              </a:ext>
            </a:extLst>
          </p:cNvPr>
          <p:cNvSpPr txBox="1">
            <a:spLocks noChangeArrowheads="1"/>
          </p:cNvSpPr>
          <p:nvPr/>
        </p:nvSpPr>
        <p:spPr bwMode="auto">
          <a:xfrm>
            <a:off x="3413125" y="4962525"/>
            <a:ext cx="884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$ 4.851</a:t>
            </a:r>
          </a:p>
        </p:txBody>
      </p:sp>
      <p:sp>
        <p:nvSpPr>
          <p:cNvPr id="5149" name="CuadroTexto 56">
            <a:extLst>
              <a:ext uri="{FF2B5EF4-FFF2-40B4-BE49-F238E27FC236}">
                <a16:creationId xmlns:a16="http://schemas.microsoft.com/office/drawing/2014/main" id="{424B0C6F-1C80-4FB7-B8B2-642C6E70CD40}"/>
              </a:ext>
            </a:extLst>
          </p:cNvPr>
          <p:cNvSpPr txBox="1">
            <a:spLocks noChangeArrowheads="1"/>
          </p:cNvSpPr>
          <p:nvPr/>
        </p:nvSpPr>
        <p:spPr bwMode="auto">
          <a:xfrm>
            <a:off x="3551238" y="4514850"/>
            <a:ext cx="1001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$ 13.197</a:t>
            </a:r>
          </a:p>
        </p:txBody>
      </p:sp>
      <p:sp>
        <p:nvSpPr>
          <p:cNvPr id="5150" name="CuadroTexto 60">
            <a:extLst>
              <a:ext uri="{FF2B5EF4-FFF2-40B4-BE49-F238E27FC236}">
                <a16:creationId xmlns:a16="http://schemas.microsoft.com/office/drawing/2014/main" id="{04819545-DC70-4D2E-90A9-C0BAC164F3CC}"/>
              </a:ext>
            </a:extLst>
          </p:cNvPr>
          <p:cNvSpPr txBox="1">
            <a:spLocks noChangeArrowheads="1"/>
          </p:cNvSpPr>
          <p:nvPr/>
        </p:nvSpPr>
        <p:spPr bwMode="auto">
          <a:xfrm>
            <a:off x="5348288" y="1920875"/>
            <a:ext cx="1117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$ 112.981</a:t>
            </a:r>
          </a:p>
        </p:txBody>
      </p:sp>
      <p:sp>
        <p:nvSpPr>
          <p:cNvPr id="64" name="Rectángulo 63">
            <a:extLst>
              <a:ext uri="{FF2B5EF4-FFF2-40B4-BE49-F238E27FC236}">
                <a16:creationId xmlns:a16="http://schemas.microsoft.com/office/drawing/2014/main" id="{C4718B35-6CFD-4A7A-AF12-3E4C05418749}"/>
              </a:ext>
            </a:extLst>
          </p:cNvPr>
          <p:cNvSpPr/>
          <p:nvPr/>
        </p:nvSpPr>
        <p:spPr>
          <a:xfrm>
            <a:off x="4230688" y="1365250"/>
            <a:ext cx="2051050" cy="355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t>$84.688</a:t>
            </a:r>
          </a:p>
        </p:txBody>
      </p:sp>
      <p:sp>
        <p:nvSpPr>
          <p:cNvPr id="65" name="Rectángulo 64">
            <a:extLst>
              <a:ext uri="{FF2B5EF4-FFF2-40B4-BE49-F238E27FC236}">
                <a16:creationId xmlns:a16="http://schemas.microsoft.com/office/drawing/2014/main" id="{7E1D4FE1-E2E8-4C37-B616-279B1E79150C}"/>
              </a:ext>
            </a:extLst>
          </p:cNvPr>
          <p:cNvSpPr/>
          <p:nvPr/>
        </p:nvSpPr>
        <p:spPr>
          <a:xfrm>
            <a:off x="3713164" y="2414589"/>
            <a:ext cx="974725" cy="3635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t>$52931</a:t>
            </a:r>
          </a:p>
        </p:txBody>
      </p:sp>
      <p:sp>
        <p:nvSpPr>
          <p:cNvPr id="66" name="Rectángulo 65">
            <a:extLst>
              <a:ext uri="{FF2B5EF4-FFF2-40B4-BE49-F238E27FC236}">
                <a16:creationId xmlns:a16="http://schemas.microsoft.com/office/drawing/2014/main" id="{4BFC2BAC-94D1-4E4C-BE9E-E36EC34208E2}"/>
              </a:ext>
            </a:extLst>
          </p:cNvPr>
          <p:cNvSpPr/>
          <p:nvPr/>
        </p:nvSpPr>
        <p:spPr>
          <a:xfrm>
            <a:off x="4122739" y="1851025"/>
            <a:ext cx="1165225" cy="355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t>$ 52.931</a:t>
            </a:r>
          </a:p>
        </p:txBody>
      </p:sp>
      <p:sp>
        <p:nvSpPr>
          <p:cNvPr id="67" name="Rectángulo 66">
            <a:extLst>
              <a:ext uri="{FF2B5EF4-FFF2-40B4-BE49-F238E27FC236}">
                <a16:creationId xmlns:a16="http://schemas.microsoft.com/office/drawing/2014/main" id="{E64D730D-68F7-4D36-BB85-72F613D0E568}"/>
              </a:ext>
            </a:extLst>
          </p:cNvPr>
          <p:cNvSpPr/>
          <p:nvPr/>
        </p:nvSpPr>
        <p:spPr>
          <a:xfrm>
            <a:off x="3159126" y="3995738"/>
            <a:ext cx="568325" cy="355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t>$ 9.231</a:t>
            </a:r>
          </a:p>
        </p:txBody>
      </p:sp>
      <p:sp>
        <p:nvSpPr>
          <p:cNvPr id="73" name="Rectángulo 72">
            <a:extLst>
              <a:ext uri="{FF2B5EF4-FFF2-40B4-BE49-F238E27FC236}">
                <a16:creationId xmlns:a16="http://schemas.microsoft.com/office/drawing/2014/main" id="{AB30D04D-0F31-4CEA-B11A-088AFF2FE57C}"/>
              </a:ext>
            </a:extLst>
          </p:cNvPr>
          <p:cNvSpPr/>
          <p:nvPr/>
        </p:nvSpPr>
        <p:spPr>
          <a:xfrm>
            <a:off x="3525838" y="2951163"/>
            <a:ext cx="495300" cy="355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750" b="1" dirty="0"/>
              <a:t>$</a:t>
            </a:r>
            <a:r>
              <a:rPr lang="es-CO" sz="900" b="1" dirty="0"/>
              <a:t> </a:t>
            </a:r>
            <a:r>
              <a:rPr lang="es-CO" sz="788" b="1" dirty="0"/>
              <a:t>10.337</a:t>
            </a:r>
          </a:p>
        </p:txBody>
      </p:sp>
      <p:sp>
        <p:nvSpPr>
          <p:cNvPr id="74" name="Rectángulo 73">
            <a:extLst>
              <a:ext uri="{FF2B5EF4-FFF2-40B4-BE49-F238E27FC236}">
                <a16:creationId xmlns:a16="http://schemas.microsoft.com/office/drawing/2014/main" id="{86373730-AB00-4404-A5E3-2D6E632B64D2}"/>
              </a:ext>
            </a:extLst>
          </p:cNvPr>
          <p:cNvSpPr/>
          <p:nvPr/>
        </p:nvSpPr>
        <p:spPr>
          <a:xfrm>
            <a:off x="3402014" y="3443288"/>
            <a:ext cx="568325" cy="355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t>$ 21.173</a:t>
            </a:r>
            <a:endParaRPr lang="es-CO" b="1" dirty="0"/>
          </a:p>
        </p:txBody>
      </p:sp>
      <p:sp>
        <p:nvSpPr>
          <p:cNvPr id="5157" name="CuadroTexto 75">
            <a:extLst>
              <a:ext uri="{FF2B5EF4-FFF2-40B4-BE49-F238E27FC236}">
                <a16:creationId xmlns:a16="http://schemas.microsoft.com/office/drawing/2014/main" id="{5F70D9D3-0A4F-4A6E-96E8-3D65E1402B64}"/>
              </a:ext>
            </a:extLst>
          </p:cNvPr>
          <p:cNvSpPr txBox="1">
            <a:spLocks noChangeArrowheads="1"/>
          </p:cNvSpPr>
          <p:nvPr/>
        </p:nvSpPr>
        <p:spPr bwMode="auto">
          <a:xfrm>
            <a:off x="3786189" y="4046539"/>
            <a:ext cx="1062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$ 43.424</a:t>
            </a:r>
          </a:p>
        </p:txBody>
      </p:sp>
      <p:sp>
        <p:nvSpPr>
          <p:cNvPr id="77" name="Rectángulo 76">
            <a:extLst>
              <a:ext uri="{FF2B5EF4-FFF2-40B4-BE49-F238E27FC236}">
                <a16:creationId xmlns:a16="http://schemas.microsoft.com/office/drawing/2014/main" id="{F959929B-CE89-4CAB-A487-FBD43749F41F}"/>
              </a:ext>
            </a:extLst>
          </p:cNvPr>
          <p:cNvSpPr/>
          <p:nvPr/>
        </p:nvSpPr>
        <p:spPr>
          <a:xfrm>
            <a:off x="2844801" y="4452938"/>
            <a:ext cx="625475"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sp>
        <p:nvSpPr>
          <p:cNvPr id="78" name="Rectángulo 77">
            <a:extLst>
              <a:ext uri="{FF2B5EF4-FFF2-40B4-BE49-F238E27FC236}">
                <a16:creationId xmlns:a16="http://schemas.microsoft.com/office/drawing/2014/main" id="{FEDD58B9-E99D-4123-8FCA-B0563E639863}"/>
              </a:ext>
            </a:extLst>
          </p:cNvPr>
          <p:cNvSpPr/>
          <p:nvPr/>
        </p:nvSpPr>
        <p:spPr>
          <a:xfrm>
            <a:off x="2990851" y="4889500"/>
            <a:ext cx="411163" cy="355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675" b="1" dirty="0"/>
              <a:t>$ 3.600</a:t>
            </a:r>
          </a:p>
        </p:txBody>
      </p:sp>
      <p:sp>
        <p:nvSpPr>
          <p:cNvPr id="79" name="CuadroTexto 78">
            <a:extLst>
              <a:ext uri="{FF2B5EF4-FFF2-40B4-BE49-F238E27FC236}">
                <a16:creationId xmlns:a16="http://schemas.microsoft.com/office/drawing/2014/main" id="{69D5E821-C3F3-49E7-B94C-4B18AF244A74}"/>
              </a:ext>
            </a:extLst>
          </p:cNvPr>
          <p:cNvSpPr txBox="1"/>
          <p:nvPr/>
        </p:nvSpPr>
        <p:spPr>
          <a:xfrm>
            <a:off x="5576888" y="3844925"/>
            <a:ext cx="1179512" cy="3698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ES" b="1" dirty="0"/>
              <a:t>$ 545.393</a:t>
            </a:r>
            <a:endParaRPr lang="es-CO" b="1" dirty="0"/>
          </a:p>
        </p:txBody>
      </p:sp>
      <p:sp>
        <p:nvSpPr>
          <p:cNvPr id="5161" name="CuadroTexto 38">
            <a:extLst>
              <a:ext uri="{FF2B5EF4-FFF2-40B4-BE49-F238E27FC236}">
                <a16:creationId xmlns:a16="http://schemas.microsoft.com/office/drawing/2014/main" id="{BFD8A578-703A-4C98-9D42-AE3CBB43B16F}"/>
              </a:ext>
            </a:extLst>
          </p:cNvPr>
          <p:cNvSpPr txBox="1">
            <a:spLocks noChangeArrowheads="1"/>
          </p:cNvSpPr>
          <p:nvPr/>
        </p:nvSpPr>
        <p:spPr bwMode="auto">
          <a:xfrm>
            <a:off x="5467350" y="3519489"/>
            <a:ext cx="20653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TRANSFERENCIAS LIQUIDAS 2015 -2020</a:t>
            </a:r>
          </a:p>
        </p:txBody>
      </p:sp>
      <p:sp>
        <p:nvSpPr>
          <p:cNvPr id="5162" name="CuadroTexto 79">
            <a:extLst>
              <a:ext uri="{FF2B5EF4-FFF2-40B4-BE49-F238E27FC236}">
                <a16:creationId xmlns:a16="http://schemas.microsoft.com/office/drawing/2014/main" id="{2A397992-7815-4BD0-98F8-6111456811D4}"/>
              </a:ext>
            </a:extLst>
          </p:cNvPr>
          <p:cNvSpPr txBox="1">
            <a:spLocks noChangeArrowheads="1"/>
          </p:cNvSpPr>
          <p:nvPr/>
        </p:nvSpPr>
        <p:spPr bwMode="auto">
          <a:xfrm>
            <a:off x="5456239" y="4264026"/>
            <a:ext cx="14319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TRANSFERENCIAS ESPECIE</a:t>
            </a:r>
          </a:p>
        </p:txBody>
      </p:sp>
      <p:sp>
        <p:nvSpPr>
          <p:cNvPr id="5163" name="CuadroTexto 80">
            <a:extLst>
              <a:ext uri="{FF2B5EF4-FFF2-40B4-BE49-F238E27FC236}">
                <a16:creationId xmlns:a16="http://schemas.microsoft.com/office/drawing/2014/main" id="{AAE4C174-0748-41D6-BAE5-508D25399D3F}"/>
              </a:ext>
            </a:extLst>
          </p:cNvPr>
          <p:cNvSpPr txBox="1">
            <a:spLocks noChangeArrowheads="1"/>
          </p:cNvSpPr>
          <p:nvPr/>
        </p:nvSpPr>
        <p:spPr bwMode="auto">
          <a:xfrm>
            <a:off x="5443538" y="4978401"/>
            <a:ext cx="19177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TOTAL TRANSFERENCIAS 2015 -2020</a:t>
            </a:r>
          </a:p>
        </p:txBody>
      </p:sp>
      <p:sp>
        <p:nvSpPr>
          <p:cNvPr id="82" name="CuadroTexto 81">
            <a:extLst>
              <a:ext uri="{FF2B5EF4-FFF2-40B4-BE49-F238E27FC236}">
                <a16:creationId xmlns:a16="http://schemas.microsoft.com/office/drawing/2014/main" id="{52783704-AF8C-47BF-BDB9-17B1861A3654}"/>
              </a:ext>
            </a:extLst>
          </p:cNvPr>
          <p:cNvSpPr txBox="1"/>
          <p:nvPr/>
        </p:nvSpPr>
        <p:spPr>
          <a:xfrm>
            <a:off x="5535614" y="5314950"/>
            <a:ext cx="1177925" cy="368300"/>
          </a:xfrm>
          <a:prstGeom prst="rect">
            <a:avLst/>
          </a:prstGeom>
          <a:solidFill>
            <a:schemeClr val="accent1">
              <a:lumMod val="50000"/>
            </a:schemeClr>
          </a:solidFill>
          <a:ln>
            <a:noFill/>
          </a:ln>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ES" b="1" dirty="0">
                <a:solidFill>
                  <a:schemeClr val="bg1"/>
                </a:solidFill>
              </a:rPr>
              <a:t>$ 657.897</a:t>
            </a:r>
            <a:endParaRPr lang="es-CO" b="1" dirty="0">
              <a:solidFill>
                <a:schemeClr val="bg1"/>
              </a:solidFill>
            </a:endParaRPr>
          </a:p>
        </p:txBody>
      </p:sp>
      <p:sp>
        <p:nvSpPr>
          <p:cNvPr id="5165" name="CuadroTexto 59">
            <a:extLst>
              <a:ext uri="{FF2B5EF4-FFF2-40B4-BE49-F238E27FC236}">
                <a16:creationId xmlns:a16="http://schemas.microsoft.com/office/drawing/2014/main" id="{C95DE512-747B-428F-B456-D88D07DE076C}"/>
              </a:ext>
            </a:extLst>
          </p:cNvPr>
          <p:cNvSpPr txBox="1">
            <a:spLocks noChangeArrowheads="1"/>
          </p:cNvSpPr>
          <p:nvPr/>
        </p:nvSpPr>
        <p:spPr bwMode="auto">
          <a:xfrm>
            <a:off x="5499100" y="2822575"/>
            <a:ext cx="177323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b="1"/>
              <a:t>TRANSFERENCIAS LIQUIDAS 2020</a:t>
            </a:r>
          </a:p>
        </p:txBody>
      </p:sp>
      <p:sp>
        <p:nvSpPr>
          <p:cNvPr id="69" name="CuadroTexto 68">
            <a:extLst>
              <a:ext uri="{FF2B5EF4-FFF2-40B4-BE49-F238E27FC236}">
                <a16:creationId xmlns:a16="http://schemas.microsoft.com/office/drawing/2014/main" id="{C818DA1C-CA49-4E40-BEB1-A32C012B8711}"/>
              </a:ext>
            </a:extLst>
          </p:cNvPr>
          <p:cNvSpPr txBox="1"/>
          <p:nvPr/>
        </p:nvSpPr>
        <p:spPr>
          <a:xfrm>
            <a:off x="5567363" y="3108325"/>
            <a:ext cx="1179512" cy="368300"/>
          </a:xfrm>
          <a:prstGeom prst="rect">
            <a:avLst/>
          </a:prstGeom>
          <a:solidFill>
            <a:srgbClr val="C00000"/>
          </a:solidFill>
          <a:ln>
            <a:noFill/>
          </a:ln>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es-ES" b="1" dirty="0">
                <a:solidFill>
                  <a:schemeClr val="bg1"/>
                </a:solidFill>
              </a:rPr>
              <a:t>$ 243.037</a:t>
            </a:r>
            <a:endParaRPr lang="es-CO" b="1" dirty="0">
              <a:solidFill>
                <a:schemeClr val="bg1"/>
              </a:solidFill>
            </a:endParaRPr>
          </a:p>
        </p:txBody>
      </p:sp>
      <p:sp>
        <p:nvSpPr>
          <p:cNvPr id="71" name="CuadroTexto 70">
            <a:extLst>
              <a:ext uri="{FF2B5EF4-FFF2-40B4-BE49-F238E27FC236}">
                <a16:creationId xmlns:a16="http://schemas.microsoft.com/office/drawing/2014/main" id="{037CA38D-2616-4BA1-BCBD-3941178471C5}"/>
              </a:ext>
            </a:extLst>
          </p:cNvPr>
          <p:cNvSpPr txBox="1"/>
          <p:nvPr/>
        </p:nvSpPr>
        <p:spPr>
          <a:xfrm>
            <a:off x="3203575" y="1147763"/>
            <a:ext cx="2425700" cy="254000"/>
          </a:xfrm>
          <a:prstGeom prst="rect">
            <a:avLst/>
          </a:prstGeom>
          <a:noFill/>
        </p:spPr>
        <p:txBody>
          <a:bodyPr wrap="none">
            <a:spAutoFit/>
          </a:bodyPr>
          <a:lstStyle/>
          <a:p>
            <a:pPr>
              <a:defRPr/>
            </a:pPr>
            <a:r>
              <a:rPr lang="es-CO" sz="1050" b="1" dirty="0">
                <a:solidFill>
                  <a:schemeClr val="tx2"/>
                </a:solidFill>
              </a:rPr>
              <a:t>TRANSFERENCIAS LIQUIDAS 2015 - 2020</a:t>
            </a:r>
          </a:p>
        </p:txBody>
      </p:sp>
      <p:pic>
        <p:nvPicPr>
          <p:cNvPr id="5168" name="Imagen 74" descr="Imagen que contiene firmar, pájaro, jugador&#10;&#10;Descripción generada automáticamente">
            <a:extLst>
              <a:ext uri="{FF2B5EF4-FFF2-40B4-BE49-F238E27FC236}">
                <a16:creationId xmlns:a16="http://schemas.microsoft.com/office/drawing/2014/main" id="{2BA3F676-AE37-4946-BC61-6816F1EFE9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89901" y="2654300"/>
            <a:ext cx="110966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9" name="Imagen 2">
            <a:extLst>
              <a:ext uri="{FF2B5EF4-FFF2-40B4-BE49-F238E27FC236}">
                <a16:creationId xmlns:a16="http://schemas.microsoft.com/office/drawing/2014/main" id="{8C22F564-2B7F-455D-837D-FE7F81421D0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77975" y="4427539"/>
            <a:ext cx="106203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Rectángulo 82">
            <a:extLst>
              <a:ext uri="{FF2B5EF4-FFF2-40B4-BE49-F238E27FC236}">
                <a16:creationId xmlns:a16="http://schemas.microsoft.com/office/drawing/2014/main" id="{38A8FE8C-B73A-48E0-AD29-45368B24F0BA}"/>
              </a:ext>
            </a:extLst>
          </p:cNvPr>
          <p:cNvSpPr/>
          <p:nvPr/>
        </p:nvSpPr>
        <p:spPr>
          <a:xfrm>
            <a:off x="3095626" y="4445000"/>
            <a:ext cx="384175" cy="355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675" b="1" dirty="0"/>
              <a:t>$ 1.846</a:t>
            </a:r>
          </a:p>
        </p:txBody>
      </p:sp>
      <p:sp>
        <p:nvSpPr>
          <p:cNvPr id="4" name="CuadroTexto 3">
            <a:extLst>
              <a:ext uri="{FF2B5EF4-FFF2-40B4-BE49-F238E27FC236}">
                <a16:creationId xmlns:a16="http://schemas.microsoft.com/office/drawing/2014/main" id="{3FE5EAEE-6718-4EAB-AA2C-103F4B4D07E6}"/>
              </a:ext>
            </a:extLst>
          </p:cNvPr>
          <p:cNvSpPr txBox="1"/>
          <p:nvPr/>
        </p:nvSpPr>
        <p:spPr>
          <a:xfrm>
            <a:off x="6783388" y="3098800"/>
            <a:ext cx="608012" cy="369888"/>
          </a:xfrm>
          <a:prstGeom prst="rect">
            <a:avLst/>
          </a:prstGeom>
          <a:solidFill>
            <a:schemeClr val="accent1">
              <a:lumMod val="50000"/>
            </a:schemeClr>
          </a:solidFill>
        </p:spPr>
        <p:txBody>
          <a:bodyPr>
            <a:spAutoFit/>
          </a:bodyPr>
          <a:lstStyle/>
          <a:p>
            <a:pPr>
              <a:defRPr/>
            </a:pPr>
            <a:r>
              <a:rPr lang="es-CO" b="1" dirty="0">
                <a:solidFill>
                  <a:schemeClr val="bg1"/>
                </a:solidFill>
              </a:rPr>
              <a:t>37%</a:t>
            </a:r>
          </a:p>
        </p:txBody>
      </p:sp>
      <p:sp>
        <p:nvSpPr>
          <p:cNvPr id="8" name="Rectángulo 7">
            <a:extLst>
              <a:ext uri="{FF2B5EF4-FFF2-40B4-BE49-F238E27FC236}">
                <a16:creationId xmlns:a16="http://schemas.microsoft.com/office/drawing/2014/main" id="{B40774AE-2F8D-4892-9B3A-5FDEC39579A1}"/>
              </a:ext>
            </a:extLst>
          </p:cNvPr>
          <p:cNvSpPr/>
          <p:nvPr/>
        </p:nvSpPr>
        <p:spPr>
          <a:xfrm>
            <a:off x="5265738" y="2822575"/>
            <a:ext cx="2266950" cy="29543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a:p>
        </p:txBody>
      </p:sp>
      <p:pic>
        <p:nvPicPr>
          <p:cNvPr id="53" name="Imagen 7">
            <a:extLst>
              <a:ext uri="{FF2B5EF4-FFF2-40B4-BE49-F238E27FC236}">
                <a16:creationId xmlns:a16="http://schemas.microsoft.com/office/drawing/2014/main" id="{94B219F0-7495-429C-9C87-87B9083F303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4" name="Imagen 5">
            <a:extLst>
              <a:ext uri="{FF2B5EF4-FFF2-40B4-BE49-F238E27FC236}">
                <a16:creationId xmlns:a16="http://schemas.microsoft.com/office/drawing/2014/main" id="{C4AE1763-0DB1-41CD-88EC-1BE575B96ED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BF66325D-A903-44F8-9BF8-113E9BE718DF}"/>
              </a:ext>
            </a:extLst>
          </p:cNvPr>
          <p:cNvSpPr txBox="1"/>
          <p:nvPr/>
        </p:nvSpPr>
        <p:spPr>
          <a:xfrm>
            <a:off x="2857500" y="2447926"/>
            <a:ext cx="6610350" cy="1323975"/>
          </a:xfrm>
          <a:prstGeom prst="rect">
            <a:avLst/>
          </a:prstGeom>
          <a:noFill/>
        </p:spPr>
        <p:txBody>
          <a:bodyPr>
            <a:spAutoFit/>
          </a:bodyPr>
          <a:lstStyle/>
          <a:p>
            <a:pPr algn="ctr">
              <a:defRPr/>
            </a:pPr>
            <a:r>
              <a:rPr lang="es-CO" sz="4000" b="1" dirty="0">
                <a:solidFill>
                  <a:srgbClr val="000A8B"/>
                </a:solidFill>
              </a:rPr>
              <a:t>2. ESTADOS FINANCIEROS SAE</a:t>
            </a:r>
          </a:p>
          <a:p>
            <a:pPr algn="ctr">
              <a:defRPr/>
            </a:pPr>
            <a:r>
              <a:rPr lang="es-CO" sz="4000" b="1" dirty="0">
                <a:solidFill>
                  <a:srgbClr val="000A8B"/>
                </a:solidFill>
              </a:rPr>
              <a:t> AL 31 DE AGOSTO DE 2020</a:t>
            </a:r>
            <a:endParaRPr lang="es-ES" sz="4000" b="1"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8BBE3301-A823-483E-BCC2-58648F9AD80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CDA09202-9742-4C47-907A-362C3930C55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FF8CD700-171B-49C9-8701-D8CAD8981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F8999D35-D157-41D6-9893-A77EEB793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FF302912-D85F-4E26-BCF3-8363C333A7A6}"/>
              </a:ext>
            </a:extLst>
          </p:cNvPr>
          <p:cNvSpPr txBox="1">
            <a:spLocks/>
          </p:cNvSpPr>
          <p:nvPr/>
        </p:nvSpPr>
        <p:spPr>
          <a:xfrm>
            <a:off x="2857501" y="28575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400" b="1" dirty="0">
                <a:latin typeface="+mn-lt"/>
              </a:rPr>
              <a:t> </a:t>
            </a:r>
            <a:r>
              <a:rPr lang="es-CO" sz="1400" b="1" dirty="0">
                <a:solidFill>
                  <a:srgbClr val="0070C0"/>
                </a:solidFill>
                <a:latin typeface="+mn-lt"/>
                <a:ea typeface="+mn-ea"/>
                <a:cs typeface="Lato Regular"/>
              </a:rPr>
              <a:t>ESTADO DE SITUACIÓN FINANCIERA INDIVIDUAL</a:t>
            </a:r>
          </a:p>
          <a:p>
            <a:pPr algn="ctr">
              <a:defRPr/>
            </a:pPr>
            <a:r>
              <a:rPr lang="es-CO" sz="1400" b="1" dirty="0">
                <a:solidFill>
                  <a:srgbClr val="0070C0"/>
                </a:solidFill>
                <a:latin typeface="+mn-lt"/>
                <a:ea typeface="+mn-ea"/>
                <a:cs typeface="Lato Regular"/>
              </a:rPr>
              <a:t>AL 30 DE AGOSTO DE 2020 Y 30 DE AGOSTO DE 2019</a:t>
            </a:r>
          </a:p>
          <a:p>
            <a:pPr algn="ctr">
              <a:defRPr/>
            </a:pPr>
            <a:r>
              <a:rPr lang="es-CO" sz="1400" b="1"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AF222F56-AA29-4688-BAD1-4E55F2FF7B69}"/>
              </a:ext>
            </a:extLst>
          </p:cNvPr>
          <p:cNvGraphicFramePr>
            <a:graphicFrameLocks noGrp="1"/>
          </p:cNvGraphicFramePr>
          <p:nvPr/>
        </p:nvGraphicFramePr>
        <p:xfrm>
          <a:off x="2114550" y="1489076"/>
          <a:ext cx="7659688" cy="4691059"/>
        </p:xfrm>
        <a:graphic>
          <a:graphicData uri="http://schemas.openxmlformats.org/drawingml/2006/table">
            <a:tbl>
              <a:tblPr/>
              <a:tblGrid>
                <a:gridCol w="2701630">
                  <a:extLst>
                    <a:ext uri="{9D8B030D-6E8A-4147-A177-3AD203B41FA5}">
                      <a16:colId xmlns:a16="http://schemas.microsoft.com/office/drawing/2014/main" val="20000"/>
                    </a:ext>
                  </a:extLst>
                </a:gridCol>
                <a:gridCol w="1007228">
                  <a:extLst>
                    <a:ext uri="{9D8B030D-6E8A-4147-A177-3AD203B41FA5}">
                      <a16:colId xmlns:a16="http://schemas.microsoft.com/office/drawing/2014/main" val="20001"/>
                    </a:ext>
                  </a:extLst>
                </a:gridCol>
                <a:gridCol w="87857">
                  <a:extLst>
                    <a:ext uri="{9D8B030D-6E8A-4147-A177-3AD203B41FA5}">
                      <a16:colId xmlns:a16="http://schemas.microsoft.com/office/drawing/2014/main" val="20002"/>
                    </a:ext>
                  </a:extLst>
                </a:gridCol>
                <a:gridCol w="1054294">
                  <a:extLst>
                    <a:ext uri="{9D8B030D-6E8A-4147-A177-3AD203B41FA5}">
                      <a16:colId xmlns:a16="http://schemas.microsoft.com/office/drawing/2014/main" val="20003"/>
                    </a:ext>
                  </a:extLst>
                </a:gridCol>
                <a:gridCol w="87857">
                  <a:extLst>
                    <a:ext uri="{9D8B030D-6E8A-4147-A177-3AD203B41FA5}">
                      <a16:colId xmlns:a16="http://schemas.microsoft.com/office/drawing/2014/main" val="20004"/>
                    </a:ext>
                  </a:extLst>
                </a:gridCol>
                <a:gridCol w="931921">
                  <a:extLst>
                    <a:ext uri="{9D8B030D-6E8A-4147-A177-3AD203B41FA5}">
                      <a16:colId xmlns:a16="http://schemas.microsoft.com/office/drawing/2014/main" val="20005"/>
                    </a:ext>
                  </a:extLst>
                </a:gridCol>
                <a:gridCol w="75489">
                  <a:extLst>
                    <a:ext uri="{9D8B030D-6E8A-4147-A177-3AD203B41FA5}">
                      <a16:colId xmlns:a16="http://schemas.microsoft.com/office/drawing/2014/main" val="20006"/>
                    </a:ext>
                  </a:extLst>
                </a:gridCol>
                <a:gridCol w="856615">
                  <a:extLst>
                    <a:ext uri="{9D8B030D-6E8A-4147-A177-3AD203B41FA5}">
                      <a16:colId xmlns:a16="http://schemas.microsoft.com/office/drawing/2014/main" val="20007"/>
                    </a:ext>
                  </a:extLst>
                </a:gridCol>
                <a:gridCol w="75489">
                  <a:extLst>
                    <a:ext uri="{9D8B030D-6E8A-4147-A177-3AD203B41FA5}">
                      <a16:colId xmlns:a16="http://schemas.microsoft.com/office/drawing/2014/main" val="20008"/>
                    </a:ext>
                  </a:extLst>
                </a:gridCol>
                <a:gridCol w="781308">
                  <a:extLst>
                    <a:ext uri="{9D8B030D-6E8A-4147-A177-3AD203B41FA5}">
                      <a16:colId xmlns:a16="http://schemas.microsoft.com/office/drawing/2014/main" val="20009"/>
                    </a:ext>
                  </a:extLst>
                </a:gridCol>
              </a:tblGrid>
              <a:tr h="571316">
                <a:tc>
                  <a:txBody>
                    <a:bodyPr/>
                    <a:lstStyle/>
                    <a:p>
                      <a:pPr algn="ctr" fontAlgn="ctr"/>
                      <a:r>
                        <a:rPr lang="es-CO" sz="1200" b="1" i="0" u="none" strike="noStrike" dirty="0">
                          <a:effectLst/>
                          <a:latin typeface="Calibri" panose="020F0502020204030204" pitchFamily="34" charset="0"/>
                        </a:rPr>
                        <a:t>ACTIVO</a:t>
                      </a:r>
                    </a:p>
                  </a:txBody>
                  <a:tcPr marL="9058" marR="9058" marT="9061"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30-Agosto-2020</a:t>
                      </a:r>
                    </a:p>
                  </a:txBody>
                  <a:tcPr marL="9058" marR="9058" marT="906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30-Agosto-2019</a:t>
                      </a:r>
                    </a:p>
                  </a:txBody>
                  <a:tcPr marL="9058" marR="9058" marT="906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058" marR="9058" marT="906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Agosto 2020 - 2019</a:t>
                      </a:r>
                    </a:p>
                  </a:txBody>
                  <a:tcPr marL="9058" marR="9058" marT="906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 - Dic 2020-2019</a:t>
                      </a:r>
                    </a:p>
                  </a:txBody>
                  <a:tcPr marL="9058" marR="9058" marT="9061"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196624">
                <a:tc>
                  <a:txBody>
                    <a:bodyPr/>
                    <a:lstStyle/>
                    <a:p>
                      <a:pPr algn="l" fontAlgn="ctr"/>
                      <a:r>
                        <a:rPr lang="es-CO" sz="1200" b="1" i="0" u="none" strike="noStrike">
                          <a:effectLst/>
                          <a:latin typeface="Calibri" panose="020F0502020204030204" pitchFamily="34" charset="0"/>
                        </a:rPr>
                        <a:t>ACTIVO CORRIENTE</a:t>
                      </a:r>
                    </a:p>
                  </a:txBody>
                  <a:tcPr marL="9058" marR="9058" marT="9061"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58" marR="9058" marT="906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58" marR="9058" marT="9061"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48712">
                <a:tc>
                  <a:txBody>
                    <a:bodyPr/>
                    <a:lstStyle/>
                    <a:p>
                      <a:pPr algn="l" fontAlgn="ctr"/>
                      <a:r>
                        <a:rPr lang="es-CO" sz="1200" b="0" i="0" u="none" strike="noStrike">
                          <a:effectLst/>
                          <a:latin typeface="Calibri" panose="020F0502020204030204" pitchFamily="34" charset="0"/>
                        </a:rPr>
                        <a:t>Efectivo en Bancos</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812</a:t>
                      </a:r>
                    </a:p>
                  </a:txBody>
                  <a:tcPr marL="9058" marR="9058" marT="9061"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325</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475</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150</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71</a:t>
                      </a:r>
                    </a:p>
                  </a:txBody>
                  <a:tcPr marL="9058" marR="9058" marT="9061" marB="0" anchor="ctr">
                    <a:lnL>
                      <a:noFill/>
                    </a:lnL>
                    <a:lnR>
                      <a:noFill/>
                    </a:lnR>
                    <a:lnT>
                      <a:noFill/>
                    </a:lnT>
                    <a:lnB>
                      <a:noFill/>
                    </a:lnB>
                  </a:tcPr>
                </a:tc>
                <a:extLst>
                  <a:ext uri="{0D108BD9-81ED-4DB2-BD59-A6C34878D82A}">
                    <a16:rowId xmlns:a16="http://schemas.microsoft.com/office/drawing/2014/main" val="10002"/>
                  </a:ext>
                </a:extLst>
              </a:tr>
              <a:tr h="248712">
                <a:tc>
                  <a:txBody>
                    <a:bodyPr/>
                    <a:lstStyle/>
                    <a:p>
                      <a:pPr algn="l" fontAlgn="ctr"/>
                      <a:r>
                        <a:rPr lang="es-CO" sz="1200" b="0" i="0" u="none" strike="noStrike">
                          <a:effectLst/>
                          <a:latin typeface="Calibri" panose="020F0502020204030204" pitchFamily="34" charset="0"/>
                        </a:rPr>
                        <a:t>Efectivo de uso restringido</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5,894</a:t>
                      </a:r>
                    </a:p>
                  </a:txBody>
                  <a:tcPr marL="9058" marR="9058" marT="9061"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6,439</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6,640</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058" marR="9058" marT="9061" marB="0" anchor="ctr">
                    <a:lnL>
                      <a:noFill/>
                    </a:lnL>
                    <a:lnR>
                      <a:noFill/>
                    </a:lnR>
                    <a:lnT>
                      <a:noFill/>
                    </a:lnT>
                    <a:lnB>
                      <a:noFill/>
                    </a:lnB>
                  </a:tcPr>
                </a:tc>
                <a:extLst>
                  <a:ext uri="{0D108BD9-81ED-4DB2-BD59-A6C34878D82A}">
                    <a16:rowId xmlns:a16="http://schemas.microsoft.com/office/drawing/2014/main" val="10003"/>
                  </a:ext>
                </a:extLst>
              </a:tr>
              <a:tr h="248712">
                <a:tc>
                  <a:txBody>
                    <a:bodyPr/>
                    <a:lstStyle/>
                    <a:p>
                      <a:pPr algn="l" fontAlgn="ctr"/>
                      <a:r>
                        <a:rPr lang="es-CO" sz="1200" b="0" i="0" u="none" strike="noStrike">
                          <a:effectLst/>
                          <a:latin typeface="Calibri" panose="020F0502020204030204" pitchFamily="34" charset="0"/>
                        </a:rPr>
                        <a:t>Inversiones de administración de liquidez</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8,625</a:t>
                      </a:r>
                    </a:p>
                  </a:txBody>
                  <a:tcPr marL="9058" marR="9058" marT="9061"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13,337</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10,076</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9058" marR="9058" marT="9061" marB="0" anchor="ctr">
                    <a:lnL>
                      <a:noFill/>
                    </a:lnL>
                    <a:lnR>
                      <a:noFill/>
                    </a:lnR>
                    <a:lnT>
                      <a:noFill/>
                    </a:lnT>
                    <a:lnB>
                      <a:noFill/>
                    </a:lnB>
                  </a:tcPr>
                </a:tc>
                <a:extLst>
                  <a:ext uri="{0D108BD9-81ED-4DB2-BD59-A6C34878D82A}">
                    <a16:rowId xmlns:a16="http://schemas.microsoft.com/office/drawing/2014/main" val="10004"/>
                  </a:ext>
                </a:extLst>
              </a:tr>
              <a:tr h="248712">
                <a:tc>
                  <a:txBody>
                    <a:bodyPr/>
                    <a:lstStyle/>
                    <a:p>
                      <a:pPr algn="l" fontAlgn="ctr"/>
                      <a:r>
                        <a:rPr lang="es-CO" sz="1200" b="0" i="0" u="none" strike="noStrike">
                          <a:effectLst/>
                          <a:latin typeface="Calibri" panose="020F0502020204030204" pitchFamily="34" charset="0"/>
                        </a:rPr>
                        <a:t>Cuentas por Cobrar Corto Plazo</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4,098</a:t>
                      </a:r>
                    </a:p>
                  </a:txBody>
                  <a:tcPr marL="9058" marR="9058" marT="9061"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5,482</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80</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a:t>
                      </a:r>
                    </a:p>
                  </a:txBody>
                  <a:tcPr marL="9058" marR="9058" marT="9061" marB="0" anchor="ctr">
                    <a:lnL>
                      <a:noFill/>
                    </a:lnL>
                    <a:lnR>
                      <a:noFill/>
                    </a:lnR>
                    <a:lnT>
                      <a:noFill/>
                    </a:lnT>
                    <a:lnB>
                      <a:noFill/>
                    </a:lnB>
                  </a:tcPr>
                </a:tc>
                <a:extLst>
                  <a:ext uri="{0D108BD9-81ED-4DB2-BD59-A6C34878D82A}">
                    <a16:rowId xmlns:a16="http://schemas.microsoft.com/office/drawing/2014/main" val="10005"/>
                  </a:ext>
                </a:extLst>
              </a:tr>
              <a:tr h="248712">
                <a:tc>
                  <a:txBody>
                    <a:bodyPr/>
                    <a:lstStyle/>
                    <a:p>
                      <a:pPr algn="l" fontAlgn="ctr"/>
                      <a:r>
                        <a:rPr lang="es-CO" sz="1200" b="0" i="0" u="none" strike="noStrike">
                          <a:effectLst/>
                          <a:latin typeface="Calibri" panose="020F0502020204030204" pitchFamily="34" charset="0"/>
                        </a:rPr>
                        <a:t>Anticipos y Saldo a Favor en Impuestos</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8,629</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8,332</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8,189</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6624">
                <a:tc>
                  <a:txBody>
                    <a:bodyPr/>
                    <a:lstStyle/>
                    <a:p>
                      <a:pPr algn="l" fontAlgn="ctr"/>
                      <a:r>
                        <a:rPr lang="es-CO" sz="1200" b="1" i="0" u="none" strike="noStrike">
                          <a:effectLst/>
                          <a:latin typeface="Calibri" panose="020F0502020204030204" pitchFamily="34" charset="0"/>
                        </a:rPr>
                        <a:t>TOTAL ACTIVO CORRIENTE</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28,056</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30,709</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30,863</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7"/>
                  </a:ext>
                </a:extLst>
              </a:tr>
              <a:tr h="196624">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196624">
                <a:tc>
                  <a:txBody>
                    <a:bodyPr/>
                    <a:lstStyle/>
                    <a:p>
                      <a:pPr algn="l" fontAlgn="ctr"/>
                      <a:r>
                        <a:rPr lang="es-CO" sz="1200" b="1" i="0" u="none" strike="noStrike">
                          <a:effectLst/>
                          <a:latin typeface="Calibri" panose="020F0502020204030204" pitchFamily="34" charset="0"/>
                        </a:rPr>
                        <a:t>ACTIVO NO CORRIENTE</a:t>
                      </a: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extLst>
                  <a:ext uri="{0D108BD9-81ED-4DB2-BD59-A6C34878D82A}">
                    <a16:rowId xmlns:a16="http://schemas.microsoft.com/office/drawing/2014/main" val="10009"/>
                  </a:ext>
                </a:extLst>
              </a:tr>
              <a:tr h="248712">
                <a:tc>
                  <a:txBody>
                    <a:bodyPr/>
                    <a:lstStyle/>
                    <a:p>
                      <a:pPr algn="l" fontAlgn="ctr"/>
                      <a:r>
                        <a:rPr lang="es-CO" sz="1200" b="0" i="0" u="none" strike="noStrike">
                          <a:effectLst/>
                          <a:latin typeface="Calibri" panose="020F0502020204030204" pitchFamily="34" charset="0"/>
                        </a:rPr>
                        <a:t>Cuentas por Cobrar Largo Plazo</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61" marB="0" anchor="ctr">
                    <a:lnL>
                      <a:noFill/>
                    </a:lnL>
                    <a:lnR>
                      <a:noFill/>
                    </a:lnR>
                    <a:lnT>
                      <a:noFill/>
                    </a:lnT>
                    <a:lnB>
                      <a:noFill/>
                    </a:lnB>
                  </a:tcPr>
                </a:tc>
                <a:extLst>
                  <a:ext uri="{0D108BD9-81ED-4DB2-BD59-A6C34878D82A}">
                    <a16:rowId xmlns:a16="http://schemas.microsoft.com/office/drawing/2014/main" val="10010"/>
                  </a:ext>
                </a:extLst>
              </a:tr>
              <a:tr h="248712">
                <a:tc>
                  <a:txBody>
                    <a:bodyPr/>
                    <a:lstStyle/>
                    <a:p>
                      <a:pPr algn="l" fontAlgn="ctr"/>
                      <a:r>
                        <a:rPr lang="es-CO" sz="1200" b="0" i="0" u="none" strike="noStrike">
                          <a:effectLst/>
                          <a:latin typeface="Calibri" panose="020F0502020204030204" pitchFamily="34" charset="0"/>
                        </a:rPr>
                        <a:t>Deterioro</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48712">
                <a:tc>
                  <a:txBody>
                    <a:bodyPr/>
                    <a:lstStyle/>
                    <a:p>
                      <a:pPr algn="l" fontAlgn="ctr"/>
                      <a:r>
                        <a:rPr lang="es-CO" sz="1200" b="0" i="0" u="none" strike="noStrike">
                          <a:effectLst/>
                          <a:latin typeface="Calibri" panose="020F0502020204030204" pitchFamily="34" charset="0"/>
                        </a:rPr>
                        <a:t>Total Cuenta por Cobrar Largo Plazo</a:t>
                      </a:r>
                    </a:p>
                  </a:txBody>
                  <a:tcPr marL="9058" marR="9058" marT="9061"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6624">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3"/>
                  </a:ext>
                </a:extLst>
              </a:tr>
              <a:tr h="248712">
                <a:tc>
                  <a:txBody>
                    <a:bodyPr/>
                    <a:lstStyle/>
                    <a:p>
                      <a:pPr algn="l" fontAlgn="ctr"/>
                      <a:r>
                        <a:rPr lang="es-CO" sz="1200" b="0" i="0" u="none" strike="noStrike">
                          <a:effectLst/>
                          <a:latin typeface="Calibri" panose="020F0502020204030204" pitchFamily="34" charset="0"/>
                        </a:rPr>
                        <a:t>Propiedades, Planta y equipo</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442</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477</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438</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9058" marR="9058" marT="9061" marB="0" anchor="ctr">
                    <a:lnL>
                      <a:noFill/>
                    </a:lnL>
                    <a:lnR>
                      <a:noFill/>
                    </a:lnR>
                    <a:lnT>
                      <a:noFill/>
                    </a:lnT>
                    <a:lnB>
                      <a:noFill/>
                    </a:lnB>
                  </a:tcPr>
                </a:tc>
                <a:extLst>
                  <a:ext uri="{0D108BD9-81ED-4DB2-BD59-A6C34878D82A}">
                    <a16:rowId xmlns:a16="http://schemas.microsoft.com/office/drawing/2014/main" val="10014"/>
                  </a:ext>
                </a:extLst>
              </a:tr>
              <a:tr h="248712">
                <a:tc>
                  <a:txBody>
                    <a:bodyPr/>
                    <a:lstStyle/>
                    <a:p>
                      <a:pPr algn="l" fontAlgn="ctr"/>
                      <a:r>
                        <a:rPr lang="es-CO" sz="1200" b="0" i="0" u="none" strike="noStrike">
                          <a:effectLst/>
                          <a:latin typeface="Calibri" panose="020F0502020204030204" pitchFamily="34" charset="0"/>
                        </a:rPr>
                        <a:t>Otros Activos (Intangibles)</a:t>
                      </a: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2,643</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1,552</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2,385</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70</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9058" marR="9058" marT="906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48712">
                <a:tc>
                  <a:txBody>
                    <a:bodyPr/>
                    <a:lstStyle/>
                    <a:p>
                      <a:pPr algn="l" fontAlgn="ctr"/>
                      <a:r>
                        <a:rPr lang="es-CO" sz="1200" b="1" i="0" u="none" strike="noStrike">
                          <a:effectLst/>
                          <a:latin typeface="Calibri" panose="020F0502020204030204" pitchFamily="34" charset="0"/>
                        </a:rPr>
                        <a:t>TOTAL ACTIVO NO CORRIENTE</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3,085</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2,030</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2,822</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6"/>
                  </a:ext>
                </a:extLst>
              </a:tr>
              <a:tr h="196624">
                <a:tc>
                  <a:txBody>
                    <a:bodyPr/>
                    <a:lstStyle/>
                    <a:p>
                      <a:pPr algn="l" fontAlgn="ctr"/>
                      <a:endParaRPr lang="es-CO" sz="1200" b="1"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4167">
                <a:tc>
                  <a:txBody>
                    <a:bodyPr/>
                    <a:lstStyle/>
                    <a:p>
                      <a:pPr algn="l" fontAlgn="ctr"/>
                      <a:r>
                        <a:rPr lang="es-CO" sz="1200" b="1" i="0" u="none" strike="noStrike">
                          <a:effectLst/>
                          <a:latin typeface="Calibri" panose="020F0502020204030204" pitchFamily="34" charset="0"/>
                        </a:rPr>
                        <a:t>TOTAL ACTIVO</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31,142</a:t>
                      </a:r>
                    </a:p>
                  </a:txBody>
                  <a:tcPr marL="9058" marR="9058" marT="906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32,739</a:t>
                      </a:r>
                    </a:p>
                  </a:txBody>
                  <a:tcPr marL="9058" marR="9058" marT="906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058" marR="9058" marT="906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9058" marR="9058" marT="906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1"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-8</a:t>
                      </a:r>
                    </a:p>
                  </a:txBody>
                  <a:tcPr marL="9058" marR="9058" marT="9061"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8"/>
                  </a:ext>
                </a:extLst>
              </a:tr>
            </a:tbl>
          </a:graphicData>
        </a:graphic>
      </p:graphicFrame>
      <p:sp>
        <p:nvSpPr>
          <p:cNvPr id="11" name="Botón de acción: ir hacia delante o siguiente 10">
            <a:hlinkClick r:id="rId3" action="ppaction://hlinksldjump" highlightClick="1"/>
            <a:extLst>
              <a:ext uri="{FF2B5EF4-FFF2-40B4-BE49-F238E27FC236}">
                <a16:creationId xmlns:a16="http://schemas.microsoft.com/office/drawing/2014/main" id="{230A7AC5-6AD0-4068-8342-BC9463D0E223}"/>
              </a:ext>
            </a:extLst>
          </p:cNvPr>
          <p:cNvSpPr/>
          <p:nvPr/>
        </p:nvSpPr>
        <p:spPr>
          <a:xfrm>
            <a:off x="3367088" y="2343151"/>
            <a:ext cx="2032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586F918C-3BA7-42CC-8CD7-32919E760AD4}"/>
              </a:ext>
            </a:extLst>
          </p:cNvPr>
          <p:cNvSpPr/>
          <p:nvPr/>
        </p:nvSpPr>
        <p:spPr>
          <a:xfrm>
            <a:off x="3873501" y="2584450"/>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3" action="ppaction://hlinksldjump" highlightClick="1"/>
            <a:extLst>
              <a:ext uri="{FF2B5EF4-FFF2-40B4-BE49-F238E27FC236}">
                <a16:creationId xmlns:a16="http://schemas.microsoft.com/office/drawing/2014/main" id="{90EB9704-FD3E-4796-B551-6456A9956C47}"/>
              </a:ext>
            </a:extLst>
          </p:cNvPr>
          <p:cNvSpPr/>
          <p:nvPr/>
        </p:nvSpPr>
        <p:spPr>
          <a:xfrm>
            <a:off x="4737101" y="2832101"/>
            <a:ext cx="200025"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7414" name="Imagen 8">
            <a:hlinkClick r:id="rId4" action="ppaction://hlinksldjump"/>
            <a:extLst>
              <a:ext uri="{FF2B5EF4-FFF2-40B4-BE49-F238E27FC236}">
                <a16:creationId xmlns:a16="http://schemas.microsoft.com/office/drawing/2014/main" id="{2F0E9E58-530E-45C2-AD04-A9E1AA23DB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1789" y="3087689"/>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4" action="ppaction://hlinksldjump" highlightClick="1"/>
            <a:extLst>
              <a:ext uri="{FF2B5EF4-FFF2-40B4-BE49-F238E27FC236}">
                <a16:creationId xmlns:a16="http://schemas.microsoft.com/office/drawing/2014/main" id="{1CA602DB-F2E5-4E22-8F12-F9C65480F714}"/>
              </a:ext>
            </a:extLst>
          </p:cNvPr>
          <p:cNvSpPr/>
          <p:nvPr/>
        </p:nvSpPr>
        <p:spPr>
          <a:xfrm>
            <a:off x="4432301" y="4700589"/>
            <a:ext cx="23812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6" action="ppaction://hlinksldjump" highlightClick="1"/>
            <a:extLst>
              <a:ext uri="{FF2B5EF4-FFF2-40B4-BE49-F238E27FC236}">
                <a16:creationId xmlns:a16="http://schemas.microsoft.com/office/drawing/2014/main" id="{091DF637-FAAB-43E7-8018-DDED59F3A139}"/>
              </a:ext>
            </a:extLst>
          </p:cNvPr>
          <p:cNvSpPr/>
          <p:nvPr/>
        </p:nvSpPr>
        <p:spPr>
          <a:xfrm>
            <a:off x="4000501" y="5118100"/>
            <a:ext cx="206375"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6" action="ppaction://hlinksldjump" highlightClick="1"/>
            <a:extLst>
              <a:ext uri="{FF2B5EF4-FFF2-40B4-BE49-F238E27FC236}">
                <a16:creationId xmlns:a16="http://schemas.microsoft.com/office/drawing/2014/main" id="{90B50623-ECE6-4FF2-95EE-82C70CFDDC59}"/>
              </a:ext>
            </a:extLst>
          </p:cNvPr>
          <p:cNvSpPr/>
          <p:nvPr/>
        </p:nvSpPr>
        <p:spPr>
          <a:xfrm>
            <a:off x="3838576" y="5384800"/>
            <a:ext cx="239713" cy="10318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6" action="ppaction://hlinksldjump" highlightClick="1"/>
            <a:extLst>
              <a:ext uri="{FF2B5EF4-FFF2-40B4-BE49-F238E27FC236}">
                <a16:creationId xmlns:a16="http://schemas.microsoft.com/office/drawing/2014/main" id="{B9C17393-0CC9-4543-B4EC-64EF96E4AFB5}"/>
              </a:ext>
            </a:extLst>
          </p:cNvPr>
          <p:cNvSpPr/>
          <p:nvPr/>
        </p:nvSpPr>
        <p:spPr>
          <a:xfrm>
            <a:off x="4597401" y="3351214"/>
            <a:ext cx="200025"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8" name="Rectángulo 17">
            <a:extLst>
              <a:ext uri="{FF2B5EF4-FFF2-40B4-BE49-F238E27FC236}">
                <a16:creationId xmlns:a16="http://schemas.microsoft.com/office/drawing/2014/main" id="{E2127C8C-711C-4D05-895F-FBB166FBEC6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E64B9BD9-3380-4A50-A064-18E4B984529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4" name="Imagen 7">
            <a:extLst>
              <a:ext uri="{FF2B5EF4-FFF2-40B4-BE49-F238E27FC236}">
                <a16:creationId xmlns:a16="http://schemas.microsoft.com/office/drawing/2014/main" id="{DE710045-0A03-46AD-84B8-DAF86EBA1C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5" name="Imagen 5">
            <a:extLst>
              <a:ext uri="{FF2B5EF4-FFF2-40B4-BE49-F238E27FC236}">
                <a16:creationId xmlns:a16="http://schemas.microsoft.com/office/drawing/2014/main" id="{43773E90-D522-4504-82D5-9713493706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51DBCCD6-05B7-4DBD-8596-E3FA1EDE1BFD}"/>
              </a:ext>
            </a:extLst>
          </p:cNvPr>
          <p:cNvSpPr txBox="1">
            <a:spLocks/>
          </p:cNvSpPr>
          <p:nvPr/>
        </p:nvSpPr>
        <p:spPr>
          <a:xfrm>
            <a:off x="2913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200" b="1" dirty="0">
                <a:latin typeface="+mn-lt"/>
              </a:rPr>
              <a:t> </a:t>
            </a:r>
            <a:r>
              <a:rPr lang="es-CO" sz="1200" b="1" dirty="0">
                <a:solidFill>
                  <a:srgbClr val="0070C0"/>
                </a:solidFill>
                <a:latin typeface="+mn-lt"/>
                <a:ea typeface="+mn-ea"/>
                <a:cs typeface="Lato Regular"/>
              </a:rPr>
              <a:t>ESTADO DE SITUACIÓN FINANCIERA INDIVIDUAL</a:t>
            </a:r>
          </a:p>
          <a:p>
            <a:pPr algn="ctr">
              <a:defRPr/>
            </a:pPr>
            <a:r>
              <a:rPr lang="es-CO" sz="1200" b="1" dirty="0">
                <a:solidFill>
                  <a:srgbClr val="0070C0"/>
                </a:solidFill>
                <a:latin typeface="+mn-lt"/>
                <a:ea typeface="+mn-ea"/>
                <a:cs typeface="Lato Regular"/>
              </a:rPr>
              <a:t>AL 30 DE AGOSTO DE 2020 Y 30 DE  DE 2019</a:t>
            </a:r>
          </a:p>
          <a:p>
            <a:pPr algn="ctr">
              <a:defRPr/>
            </a:pPr>
            <a:r>
              <a:rPr lang="es-CO" sz="1200" b="1"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4" name="Tabla 3">
            <a:extLst>
              <a:ext uri="{FF2B5EF4-FFF2-40B4-BE49-F238E27FC236}">
                <a16:creationId xmlns:a16="http://schemas.microsoft.com/office/drawing/2014/main" id="{CC9DEA34-5331-46E7-BCB6-99A0ED7580E0}"/>
              </a:ext>
            </a:extLst>
          </p:cNvPr>
          <p:cNvGraphicFramePr>
            <a:graphicFrameLocks noGrp="1"/>
          </p:cNvGraphicFramePr>
          <p:nvPr/>
        </p:nvGraphicFramePr>
        <p:xfrm>
          <a:off x="2143126" y="1593851"/>
          <a:ext cx="7694612" cy="4538659"/>
        </p:xfrm>
        <a:graphic>
          <a:graphicData uri="http://schemas.openxmlformats.org/drawingml/2006/table">
            <a:tbl>
              <a:tblPr/>
              <a:tblGrid>
                <a:gridCol w="2714078">
                  <a:extLst>
                    <a:ext uri="{9D8B030D-6E8A-4147-A177-3AD203B41FA5}">
                      <a16:colId xmlns:a16="http://schemas.microsoft.com/office/drawing/2014/main" val="20000"/>
                    </a:ext>
                  </a:extLst>
                </a:gridCol>
                <a:gridCol w="1011869">
                  <a:extLst>
                    <a:ext uri="{9D8B030D-6E8A-4147-A177-3AD203B41FA5}">
                      <a16:colId xmlns:a16="http://schemas.microsoft.com/office/drawing/2014/main" val="20001"/>
                    </a:ext>
                  </a:extLst>
                </a:gridCol>
                <a:gridCol w="88262">
                  <a:extLst>
                    <a:ext uri="{9D8B030D-6E8A-4147-A177-3AD203B41FA5}">
                      <a16:colId xmlns:a16="http://schemas.microsoft.com/office/drawing/2014/main" val="20002"/>
                    </a:ext>
                  </a:extLst>
                </a:gridCol>
                <a:gridCol w="1059152">
                  <a:extLst>
                    <a:ext uri="{9D8B030D-6E8A-4147-A177-3AD203B41FA5}">
                      <a16:colId xmlns:a16="http://schemas.microsoft.com/office/drawing/2014/main" val="20003"/>
                    </a:ext>
                  </a:extLst>
                </a:gridCol>
                <a:gridCol w="88262">
                  <a:extLst>
                    <a:ext uri="{9D8B030D-6E8A-4147-A177-3AD203B41FA5}">
                      <a16:colId xmlns:a16="http://schemas.microsoft.com/office/drawing/2014/main" val="20004"/>
                    </a:ext>
                  </a:extLst>
                </a:gridCol>
                <a:gridCol w="936215">
                  <a:extLst>
                    <a:ext uri="{9D8B030D-6E8A-4147-A177-3AD203B41FA5}">
                      <a16:colId xmlns:a16="http://schemas.microsoft.com/office/drawing/2014/main" val="20005"/>
                    </a:ext>
                  </a:extLst>
                </a:gridCol>
                <a:gridCol w="75653">
                  <a:extLst>
                    <a:ext uri="{9D8B030D-6E8A-4147-A177-3AD203B41FA5}">
                      <a16:colId xmlns:a16="http://schemas.microsoft.com/office/drawing/2014/main" val="20006"/>
                    </a:ext>
                  </a:extLst>
                </a:gridCol>
                <a:gridCol w="860561">
                  <a:extLst>
                    <a:ext uri="{9D8B030D-6E8A-4147-A177-3AD203B41FA5}">
                      <a16:colId xmlns:a16="http://schemas.microsoft.com/office/drawing/2014/main" val="20007"/>
                    </a:ext>
                  </a:extLst>
                </a:gridCol>
                <a:gridCol w="75653">
                  <a:extLst>
                    <a:ext uri="{9D8B030D-6E8A-4147-A177-3AD203B41FA5}">
                      <a16:colId xmlns:a16="http://schemas.microsoft.com/office/drawing/2014/main" val="20008"/>
                    </a:ext>
                  </a:extLst>
                </a:gridCol>
                <a:gridCol w="784907">
                  <a:extLst>
                    <a:ext uri="{9D8B030D-6E8A-4147-A177-3AD203B41FA5}">
                      <a16:colId xmlns:a16="http://schemas.microsoft.com/office/drawing/2014/main" val="20009"/>
                    </a:ext>
                  </a:extLst>
                </a:gridCol>
              </a:tblGrid>
              <a:tr h="562403">
                <a:tc>
                  <a:txBody>
                    <a:bodyPr/>
                    <a:lstStyle/>
                    <a:p>
                      <a:pPr algn="ctr" fontAlgn="ctr"/>
                      <a:r>
                        <a:rPr lang="es-CO" sz="1200" b="1" i="0" u="none" strike="noStrike">
                          <a:effectLst/>
                          <a:latin typeface="Calibri" panose="020F0502020204030204" pitchFamily="34" charset="0"/>
                        </a:rPr>
                        <a:t>PASIVO</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30-Agosto-2020</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30-Agosto-2019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Agosto 2020 - 2019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 - Dic 2020-2019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247087">
                <a:tc>
                  <a:txBody>
                    <a:bodyPr/>
                    <a:lstStyle/>
                    <a:p>
                      <a:pPr algn="l" fontAlgn="ctr"/>
                      <a:r>
                        <a:rPr lang="es-CO" sz="1200" b="1" i="0" u="none" strike="noStrike">
                          <a:effectLst/>
                          <a:latin typeface="Calibri" panose="020F0502020204030204" pitchFamily="34" charset="0"/>
                        </a:rPr>
                        <a:t>PASIVO CORRIENTE</a:t>
                      </a: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47087">
                <a:tc>
                  <a:txBody>
                    <a:bodyPr/>
                    <a:lstStyle/>
                    <a:p>
                      <a:pPr algn="l" fontAlgn="ctr"/>
                      <a:r>
                        <a:rPr lang="es-CO" sz="1200" b="0" i="0" u="none" strike="noStrike">
                          <a:effectLst/>
                          <a:latin typeface="Calibri" panose="020F0502020204030204" pitchFamily="34" charset="0"/>
                        </a:rPr>
                        <a:t>Cuentas por Pagar</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2,877</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2,993</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3,166</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a:t>
                      </a:r>
                    </a:p>
                  </a:txBody>
                  <a:tcPr marL="9218" marR="9218" marT="9220" marB="0" anchor="ctr">
                    <a:lnL>
                      <a:noFill/>
                    </a:lnL>
                    <a:lnR>
                      <a:noFill/>
                    </a:lnR>
                    <a:lnT>
                      <a:noFill/>
                    </a:lnT>
                    <a:lnB>
                      <a:noFill/>
                    </a:lnB>
                  </a:tcPr>
                </a:tc>
                <a:extLst>
                  <a:ext uri="{0D108BD9-81ED-4DB2-BD59-A6C34878D82A}">
                    <a16:rowId xmlns:a16="http://schemas.microsoft.com/office/drawing/2014/main" val="10002"/>
                  </a:ext>
                </a:extLst>
              </a:tr>
              <a:tr h="247087">
                <a:tc>
                  <a:txBody>
                    <a:bodyPr/>
                    <a:lstStyle/>
                    <a:p>
                      <a:pPr algn="l" fontAlgn="ctr"/>
                      <a:r>
                        <a:rPr lang="es-CO" sz="1200" b="0" i="0" u="none" strike="noStrike">
                          <a:effectLst/>
                          <a:latin typeface="Calibri" panose="020F0502020204030204" pitchFamily="34" charset="0"/>
                        </a:rPr>
                        <a:t>Beneficios a los empleados Corto Plazo</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2,449</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2,232</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2,541</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9218" marR="9218" marT="9220" marB="0" anchor="ctr">
                    <a:lnL>
                      <a:noFill/>
                    </a:lnL>
                    <a:lnR>
                      <a:noFill/>
                    </a:lnR>
                    <a:lnT>
                      <a:noFill/>
                    </a:lnT>
                    <a:lnB>
                      <a:noFill/>
                    </a:lnB>
                  </a:tcPr>
                </a:tc>
                <a:extLst>
                  <a:ext uri="{0D108BD9-81ED-4DB2-BD59-A6C34878D82A}">
                    <a16:rowId xmlns:a16="http://schemas.microsoft.com/office/drawing/2014/main" val="10003"/>
                  </a:ext>
                </a:extLst>
              </a:tr>
              <a:tr h="247087">
                <a:tc>
                  <a:txBody>
                    <a:bodyPr/>
                    <a:lstStyle/>
                    <a:p>
                      <a:pPr algn="l" fontAlgn="ctr"/>
                      <a:r>
                        <a:rPr lang="es-CO" sz="1200" b="0" i="0" u="none" strike="noStrike" dirty="0">
                          <a:effectLst/>
                          <a:latin typeface="Calibri" panose="020F0502020204030204" pitchFamily="34" charset="0"/>
                        </a:rPr>
                        <a:t>Provisiones</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10004"/>
                  </a:ext>
                </a:extLst>
              </a:tr>
              <a:tr h="247087">
                <a:tc>
                  <a:txBody>
                    <a:bodyPr/>
                    <a:lstStyle/>
                    <a:p>
                      <a:pPr algn="l" fontAlgn="ctr"/>
                      <a:r>
                        <a:rPr lang="es-CO" sz="1200" b="0" i="0" u="none" strike="noStrike">
                          <a:effectLst/>
                          <a:latin typeface="Calibri" panose="020F0502020204030204" pitchFamily="34" charset="0"/>
                        </a:rPr>
                        <a:t>Otros pasivos</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6,475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7,099</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6,815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7087">
                <a:tc>
                  <a:txBody>
                    <a:bodyPr/>
                    <a:lstStyle/>
                    <a:p>
                      <a:pPr algn="l" fontAlgn="ctr"/>
                      <a:r>
                        <a:rPr lang="es-CO" sz="1200" b="1" i="0" u="none" strike="noStrike">
                          <a:effectLst/>
                          <a:latin typeface="Calibri" panose="020F0502020204030204" pitchFamily="34" charset="0"/>
                        </a:rPr>
                        <a:t>TOTAL PASIVO CORRIENTE</a:t>
                      </a:r>
                    </a:p>
                  </a:txBody>
                  <a:tcPr marL="9218" marR="9218"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11,998</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12,521</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12,719</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-4</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-6</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3614">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3614">
                <a:tc>
                  <a:txBody>
                    <a:bodyPr/>
                    <a:lstStyle/>
                    <a:p>
                      <a:pPr algn="l" fontAlgn="ctr"/>
                      <a:r>
                        <a:rPr lang="es-CO" sz="1200" b="1" i="0" u="none" strike="noStrike">
                          <a:effectLst/>
                          <a:latin typeface="Calibri" panose="020F0502020204030204" pitchFamily="34" charset="0"/>
                        </a:rPr>
                        <a:t>TOTAL PASIVO</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11,998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12,521</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12,719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8"/>
                  </a:ext>
                </a:extLst>
              </a:tr>
              <a:tr h="192136">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r h="247087">
                <a:tc>
                  <a:txBody>
                    <a:bodyPr/>
                    <a:lstStyle/>
                    <a:p>
                      <a:pPr algn="ctr" fontAlgn="ctr"/>
                      <a:r>
                        <a:rPr lang="es-CO" sz="1200" b="1" i="0" u="none" strike="noStrike">
                          <a:effectLst/>
                          <a:latin typeface="Calibri" panose="020F0502020204030204" pitchFamily="34" charset="0"/>
                        </a:rPr>
                        <a:t>PATRIMONIO</a:t>
                      </a: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extLst>
                  <a:ext uri="{0D108BD9-81ED-4DB2-BD59-A6C34878D82A}">
                    <a16:rowId xmlns:a16="http://schemas.microsoft.com/office/drawing/2014/main" val="10010"/>
                  </a:ext>
                </a:extLst>
              </a:tr>
              <a:tr h="247087">
                <a:tc>
                  <a:txBody>
                    <a:bodyPr/>
                    <a:lstStyle/>
                    <a:p>
                      <a:pPr algn="l" fontAlgn="ctr"/>
                      <a:r>
                        <a:rPr lang="es-CO" sz="1200" b="0" i="0" u="none" strike="noStrike">
                          <a:effectLst/>
                          <a:latin typeface="Calibri" panose="020F0502020204030204" pitchFamily="34" charset="0"/>
                        </a:rPr>
                        <a:t>Capital Suscrito y Pagado</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10011"/>
                  </a:ext>
                </a:extLst>
              </a:tr>
              <a:tr h="247087">
                <a:tc>
                  <a:txBody>
                    <a:bodyPr/>
                    <a:lstStyle/>
                    <a:p>
                      <a:pPr algn="l" fontAlgn="ctr"/>
                      <a:r>
                        <a:rPr lang="es-CO" sz="1200" b="0" i="0" u="none" strike="noStrike">
                          <a:effectLst/>
                          <a:latin typeface="Calibri" panose="020F0502020204030204" pitchFamily="34" charset="0"/>
                        </a:rPr>
                        <a:t>Reservas</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901</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9218" marR="9218" marT="9220" marB="0" anchor="ctr">
                    <a:lnL>
                      <a:noFill/>
                    </a:lnL>
                    <a:lnR>
                      <a:noFill/>
                    </a:lnR>
                    <a:lnT>
                      <a:noFill/>
                    </a:lnT>
                    <a:lnB>
                      <a:noFill/>
                    </a:lnB>
                  </a:tcPr>
                </a:tc>
                <a:extLst>
                  <a:ext uri="{0D108BD9-81ED-4DB2-BD59-A6C34878D82A}">
                    <a16:rowId xmlns:a16="http://schemas.microsoft.com/office/drawing/2014/main" val="10012"/>
                  </a:ext>
                </a:extLst>
              </a:tr>
              <a:tr h="239712">
                <a:tc>
                  <a:txBody>
                    <a:bodyPr/>
                    <a:lstStyle/>
                    <a:p>
                      <a:pPr algn="l" fontAlgn="ctr"/>
                      <a:r>
                        <a:rPr lang="es-CO" sz="1200" b="0" i="0" u="none" strike="noStrike">
                          <a:effectLst/>
                          <a:latin typeface="Calibri" panose="020F0502020204030204" pitchFamily="34" charset="0"/>
                        </a:rPr>
                        <a:t>Resultados Ejercicio Anterior                                </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8" marR="9218" marT="922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10013"/>
                  </a:ext>
                </a:extLst>
              </a:tr>
              <a:tr h="247087">
                <a:tc>
                  <a:txBody>
                    <a:bodyPr/>
                    <a:lstStyle/>
                    <a:p>
                      <a:pPr algn="l" fontAlgn="ctr"/>
                      <a:r>
                        <a:rPr lang="es-CO" sz="1200" b="0" i="0" u="none" strike="noStrike">
                          <a:effectLst/>
                          <a:latin typeface="Calibri" panose="020F0502020204030204" pitchFamily="34" charset="0"/>
                        </a:rPr>
                        <a:t>Resultado del ejercicio</a:t>
                      </a: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939</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2,319 </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3,068 </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-60</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-69</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47087">
                <a:tc>
                  <a:txBody>
                    <a:bodyPr/>
                    <a:lstStyle/>
                    <a:p>
                      <a:pPr algn="l" fontAlgn="ctr"/>
                      <a:r>
                        <a:rPr lang="es-CO" sz="1200" b="1" i="0" u="none" strike="noStrike">
                          <a:effectLst/>
                          <a:latin typeface="Calibri" panose="020F0502020204030204" pitchFamily="34" charset="0"/>
                        </a:rPr>
                        <a:t>TOTAL PATRIMONIO</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19,144</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20,218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20,967</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-5</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5"/>
                  </a:ext>
                </a:extLst>
              </a:tr>
              <a:tr h="192136">
                <a:tc>
                  <a:txBody>
                    <a:bodyPr/>
                    <a:lstStyle/>
                    <a:p>
                      <a:pPr algn="l"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47087">
                <a:tc>
                  <a:txBody>
                    <a:bodyPr/>
                    <a:lstStyle/>
                    <a:p>
                      <a:pPr algn="l" fontAlgn="ctr"/>
                      <a:r>
                        <a:rPr lang="es-CO" sz="1200" b="1" i="0" u="none" strike="noStrike">
                          <a:effectLst/>
                          <a:latin typeface="Calibri" panose="020F0502020204030204" pitchFamily="34" charset="0"/>
                        </a:rPr>
                        <a:t>TOTAL PASIVO Y PATRIMONIO</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31,142</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32,739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7"/>
                  </a:ext>
                </a:extLst>
              </a:tr>
            </a:tbl>
          </a:graphicData>
        </a:graphic>
      </p:graphicFrame>
      <p:sp>
        <p:nvSpPr>
          <p:cNvPr id="10" name="Botón de acción: ir hacia delante o siguiente 9">
            <a:hlinkClick r:id="rId2" action="ppaction://hlinksldjump" highlightClick="1"/>
            <a:extLst>
              <a:ext uri="{FF2B5EF4-FFF2-40B4-BE49-F238E27FC236}">
                <a16:creationId xmlns:a16="http://schemas.microsoft.com/office/drawing/2014/main" id="{7AA74992-7F05-419F-9DC4-D34D01B3B19A}"/>
              </a:ext>
            </a:extLst>
          </p:cNvPr>
          <p:cNvSpPr/>
          <p:nvPr/>
        </p:nvSpPr>
        <p:spPr>
          <a:xfrm>
            <a:off x="3324225" y="2482850"/>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75B9CBB4-8652-44F8-9CDF-FFB4DB7C3621}"/>
              </a:ext>
            </a:extLst>
          </p:cNvPr>
          <p:cNvSpPr/>
          <p:nvPr/>
        </p:nvSpPr>
        <p:spPr>
          <a:xfrm>
            <a:off x="2924175" y="298450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FD90E78B-5C36-4217-828A-5D474E08EAC9}"/>
              </a:ext>
            </a:extLst>
          </p:cNvPr>
          <p:cNvSpPr/>
          <p:nvPr/>
        </p:nvSpPr>
        <p:spPr>
          <a:xfrm>
            <a:off x="3057525" y="324485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BFF61752-A707-4AAB-8481-BB9F496BD64B}"/>
              </a:ext>
            </a:extLst>
          </p:cNvPr>
          <p:cNvSpPr/>
          <p:nvPr/>
        </p:nvSpPr>
        <p:spPr>
          <a:xfrm>
            <a:off x="4616450" y="273367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4" name="Rectángulo 13">
            <a:extLst>
              <a:ext uri="{FF2B5EF4-FFF2-40B4-BE49-F238E27FC236}">
                <a16:creationId xmlns:a16="http://schemas.microsoft.com/office/drawing/2014/main" id="{89181D84-78F8-428D-86DF-9B14CAE5DDE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F0D18F40-B7B8-4BC5-9087-51F5998EB4C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9" name="Imagen 7">
            <a:extLst>
              <a:ext uri="{FF2B5EF4-FFF2-40B4-BE49-F238E27FC236}">
                <a16:creationId xmlns:a16="http://schemas.microsoft.com/office/drawing/2014/main" id="{02280350-0F89-4964-9C24-D91346FBCF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D5C27883-D269-4407-8E4B-CDE93CFA00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ítulo 1">
            <a:extLst>
              <a:ext uri="{FF2B5EF4-FFF2-40B4-BE49-F238E27FC236}">
                <a16:creationId xmlns:a16="http://schemas.microsoft.com/office/drawing/2014/main" id="{E3538103-820C-4FE8-B089-4CEE04985259}"/>
              </a:ext>
            </a:extLst>
          </p:cNvPr>
          <p:cNvSpPr txBox="1">
            <a:spLocks noChangeArrowheads="1"/>
          </p:cNvSpPr>
          <p:nvPr/>
        </p:nvSpPr>
        <p:spPr bwMode="auto">
          <a:xfrm>
            <a:off x="2566988" y="471489"/>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90000"/>
              </a:lnSpc>
            </a:pPr>
            <a:r>
              <a:rPr lang="es-CO" altLang="es-CO" sz="1200" b="1" dirty="0"/>
              <a:t> </a:t>
            </a:r>
            <a:r>
              <a:rPr lang="es-CO" altLang="es-CO" sz="1200" b="1" dirty="0">
                <a:solidFill>
                  <a:srgbClr val="0070C0"/>
                </a:solidFill>
                <a:ea typeface="Lato Regular"/>
                <a:cs typeface="Lato Regular"/>
              </a:rPr>
              <a:t>ESTADO DE RESULTADO INTEGRAL INDIVIDUAL</a:t>
            </a:r>
          </a:p>
          <a:p>
            <a:pPr algn="ctr">
              <a:lnSpc>
                <a:spcPct val="90000"/>
              </a:lnSpc>
            </a:pPr>
            <a:r>
              <a:rPr lang="es-CO" altLang="es-CO" sz="1200" b="1" dirty="0">
                <a:solidFill>
                  <a:srgbClr val="0070C0"/>
                </a:solidFill>
                <a:ea typeface="Lato Regular"/>
                <a:cs typeface="Lato Regular"/>
              </a:rPr>
              <a:t>DEL 1° AL 30  DE AGOSTO DE 2020 Y DEL 1° AL 30 DE AGOSTO DE 2019</a:t>
            </a:r>
          </a:p>
          <a:p>
            <a:pPr algn="ctr">
              <a:lnSpc>
                <a:spcPct val="90000"/>
              </a:lnSpc>
            </a:pPr>
            <a:r>
              <a:rPr lang="es-CO" altLang="es-CO" sz="1200" b="1" dirty="0">
                <a:solidFill>
                  <a:srgbClr val="0070C0"/>
                </a:solidFill>
                <a:ea typeface="Lato Regular"/>
                <a:cs typeface="Lato Regular"/>
              </a:rPr>
              <a:t>(cifras expresadas en millones de pesos)</a:t>
            </a:r>
          </a:p>
          <a:p>
            <a:pPr>
              <a:lnSpc>
                <a:spcPct val="90000"/>
              </a:lnSpc>
            </a:pPr>
            <a:endParaRPr lang="es-CO" altLang="es-CO" sz="700" dirty="0">
              <a:solidFill>
                <a:srgbClr val="0070C0"/>
              </a:solidFill>
              <a:ea typeface="Lato Regular"/>
              <a:cs typeface="Lato Regular"/>
            </a:endParaRPr>
          </a:p>
        </p:txBody>
      </p:sp>
      <p:graphicFrame>
        <p:nvGraphicFramePr>
          <p:cNvPr id="2" name="Tabla 1">
            <a:extLst>
              <a:ext uri="{FF2B5EF4-FFF2-40B4-BE49-F238E27FC236}">
                <a16:creationId xmlns:a16="http://schemas.microsoft.com/office/drawing/2014/main" id="{71116FC0-D821-4C50-B2BC-2A78DEA8FC38}"/>
              </a:ext>
            </a:extLst>
          </p:cNvPr>
          <p:cNvGraphicFramePr>
            <a:graphicFrameLocks noGrp="1"/>
          </p:cNvGraphicFramePr>
          <p:nvPr/>
        </p:nvGraphicFramePr>
        <p:xfrm>
          <a:off x="2151063" y="1663700"/>
          <a:ext cx="8043861" cy="4535491"/>
        </p:xfrm>
        <a:graphic>
          <a:graphicData uri="http://schemas.openxmlformats.org/drawingml/2006/table">
            <a:tbl>
              <a:tblPr/>
              <a:tblGrid>
                <a:gridCol w="3063248">
                  <a:extLst>
                    <a:ext uri="{9D8B030D-6E8A-4147-A177-3AD203B41FA5}">
                      <a16:colId xmlns:a16="http://schemas.microsoft.com/office/drawing/2014/main" val="20000"/>
                    </a:ext>
                  </a:extLst>
                </a:gridCol>
                <a:gridCol w="97634">
                  <a:extLst>
                    <a:ext uri="{9D8B030D-6E8A-4147-A177-3AD203B41FA5}">
                      <a16:colId xmlns:a16="http://schemas.microsoft.com/office/drawing/2014/main" val="20001"/>
                    </a:ext>
                  </a:extLst>
                </a:gridCol>
                <a:gridCol w="83692">
                  <a:extLst>
                    <a:ext uri="{9D8B030D-6E8A-4147-A177-3AD203B41FA5}">
                      <a16:colId xmlns:a16="http://schemas.microsoft.com/office/drawing/2014/main" val="20002"/>
                    </a:ext>
                  </a:extLst>
                </a:gridCol>
                <a:gridCol w="1012945">
                  <a:extLst>
                    <a:ext uri="{9D8B030D-6E8A-4147-A177-3AD203B41FA5}">
                      <a16:colId xmlns:a16="http://schemas.microsoft.com/office/drawing/2014/main" val="20003"/>
                    </a:ext>
                  </a:extLst>
                </a:gridCol>
                <a:gridCol w="85428">
                  <a:extLst>
                    <a:ext uri="{9D8B030D-6E8A-4147-A177-3AD203B41FA5}">
                      <a16:colId xmlns:a16="http://schemas.microsoft.com/office/drawing/2014/main" val="20004"/>
                    </a:ext>
                  </a:extLst>
                </a:gridCol>
                <a:gridCol w="1015997">
                  <a:extLst>
                    <a:ext uri="{9D8B030D-6E8A-4147-A177-3AD203B41FA5}">
                      <a16:colId xmlns:a16="http://schemas.microsoft.com/office/drawing/2014/main" val="20005"/>
                    </a:ext>
                  </a:extLst>
                </a:gridCol>
                <a:gridCol w="85428">
                  <a:extLst>
                    <a:ext uri="{9D8B030D-6E8A-4147-A177-3AD203B41FA5}">
                      <a16:colId xmlns:a16="http://schemas.microsoft.com/office/drawing/2014/main" val="20006"/>
                    </a:ext>
                  </a:extLst>
                </a:gridCol>
                <a:gridCol w="927517">
                  <a:extLst>
                    <a:ext uri="{9D8B030D-6E8A-4147-A177-3AD203B41FA5}">
                      <a16:colId xmlns:a16="http://schemas.microsoft.com/office/drawing/2014/main" val="20007"/>
                    </a:ext>
                  </a:extLst>
                </a:gridCol>
                <a:gridCol w="44074">
                  <a:extLst>
                    <a:ext uri="{9D8B030D-6E8A-4147-A177-3AD203B41FA5}">
                      <a16:colId xmlns:a16="http://schemas.microsoft.com/office/drawing/2014/main" val="20008"/>
                    </a:ext>
                  </a:extLst>
                </a:gridCol>
                <a:gridCol w="773606">
                  <a:extLst>
                    <a:ext uri="{9D8B030D-6E8A-4147-A177-3AD203B41FA5}">
                      <a16:colId xmlns:a16="http://schemas.microsoft.com/office/drawing/2014/main" val="20009"/>
                    </a:ext>
                  </a:extLst>
                </a:gridCol>
                <a:gridCol w="85428">
                  <a:extLst>
                    <a:ext uri="{9D8B030D-6E8A-4147-A177-3AD203B41FA5}">
                      <a16:colId xmlns:a16="http://schemas.microsoft.com/office/drawing/2014/main" val="20010"/>
                    </a:ext>
                  </a:extLst>
                </a:gridCol>
                <a:gridCol w="768864">
                  <a:extLst>
                    <a:ext uri="{9D8B030D-6E8A-4147-A177-3AD203B41FA5}">
                      <a16:colId xmlns:a16="http://schemas.microsoft.com/office/drawing/2014/main" val="20011"/>
                    </a:ext>
                  </a:extLst>
                </a:gridCol>
              </a:tblGrid>
              <a:tr h="597276">
                <a:tc>
                  <a:txBody>
                    <a:bodyPr/>
                    <a:lstStyle/>
                    <a:p>
                      <a:pPr algn="l"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30-Agosto-2020</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30-Agosto-2019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Agosto 2020 - 2019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 - Dic 2020-2019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192213">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336" marR="9336" marT="93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336" marR="9336" marT="9333"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9336" marR="9336" marT="933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5983">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31,269</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31,977</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48,813</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-36</a:t>
                      </a:r>
                    </a:p>
                  </a:txBody>
                  <a:tcPr marL="9336" marR="9336" marT="9333" marB="0" anchor="b">
                    <a:lnL>
                      <a:noFill/>
                    </a:lnL>
                    <a:lnR>
                      <a:noFill/>
                    </a:lnR>
                    <a:lnT>
                      <a:noFill/>
                    </a:lnT>
                    <a:lnB>
                      <a:noFill/>
                    </a:lnB>
                  </a:tcPr>
                </a:tc>
                <a:extLst>
                  <a:ext uri="{0D108BD9-81ED-4DB2-BD59-A6C34878D82A}">
                    <a16:rowId xmlns:a16="http://schemas.microsoft.com/office/drawing/2014/main" val="10002"/>
                  </a:ext>
                </a:extLst>
              </a:tr>
              <a:tr h="195983">
                <a:tc>
                  <a:txBody>
                    <a:bodyPr/>
                    <a:lstStyle/>
                    <a:p>
                      <a:pPr algn="l" fontAlgn="b"/>
                      <a:r>
                        <a:rPr lang="es-CO" sz="1200" b="0" i="0" u="none" strike="noStrike">
                          <a:solidFill>
                            <a:srgbClr val="000000"/>
                          </a:solidFill>
                          <a:effectLst/>
                          <a:latin typeface="Calibri" panose="020F0502020204030204" pitchFamily="34" charset="0"/>
                        </a:rPr>
                        <a:t>FINANCIEROS</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257</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69</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273</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a:t>
                      </a:r>
                    </a:p>
                  </a:txBody>
                  <a:tcPr marL="9336" marR="9336" marT="9333" marB="0" anchor="b">
                    <a:lnL>
                      <a:noFill/>
                    </a:lnL>
                    <a:lnR>
                      <a:noFill/>
                    </a:lnR>
                    <a:lnT>
                      <a:noFill/>
                    </a:lnT>
                    <a:lnB>
                      <a:noFill/>
                    </a:lnB>
                  </a:tcPr>
                </a:tc>
                <a:extLst>
                  <a:ext uri="{0D108BD9-81ED-4DB2-BD59-A6C34878D82A}">
                    <a16:rowId xmlns:a16="http://schemas.microsoft.com/office/drawing/2014/main" val="10003"/>
                  </a:ext>
                </a:extLst>
              </a:tr>
              <a:tr h="195983">
                <a:tc>
                  <a:txBody>
                    <a:bodyPr/>
                    <a:lstStyle/>
                    <a:p>
                      <a:pPr algn="l" fontAlgn="b"/>
                      <a:r>
                        <a:rPr lang="es-CO" sz="1200" b="0" i="0" u="none" strike="noStrike">
                          <a:solidFill>
                            <a:srgbClr val="000000"/>
                          </a:solidFill>
                          <a:effectLst/>
                          <a:latin typeface="Calibri" panose="020F0502020204030204" pitchFamily="34" charset="0"/>
                        </a:rPr>
                        <a:t>SUBVENCIONES</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extLst>
                  <a:ext uri="{0D108BD9-81ED-4DB2-BD59-A6C34878D82A}">
                    <a16:rowId xmlns:a16="http://schemas.microsoft.com/office/drawing/2014/main" val="10004"/>
                  </a:ext>
                </a:extLst>
              </a:tr>
              <a:tr h="195983">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0112">
                <a:tc>
                  <a:txBody>
                    <a:bodyPr/>
                    <a:lstStyle/>
                    <a:p>
                      <a:pPr algn="l" fontAlgn="b"/>
                      <a:r>
                        <a:rPr lang="es-CO" sz="1200" b="1" i="0" u="none" strike="noStrike" dirty="0">
                          <a:solidFill>
                            <a:srgbClr val="000000"/>
                          </a:solidFill>
                          <a:effectLst/>
                          <a:latin typeface="Calibri" panose="020F0502020204030204" pitchFamily="34" charset="0"/>
                        </a:rPr>
                        <a:t>TOTAL INGRESOS OPERACIONALES</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31,526</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32,151</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49,093</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-36</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6"/>
                  </a:ext>
                </a:extLst>
              </a:tr>
              <a:tr h="205315">
                <a:tc>
                  <a:txBody>
                    <a:bodyPr/>
                    <a:lstStyle/>
                    <a:p>
                      <a:pPr algn="l" fontAlgn="b"/>
                      <a:endParaRPr lang="es-CO" sz="1200" b="1" i="0" u="none" strike="noStrike" dirty="0">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192213">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extLst>
                  <a:ext uri="{0D108BD9-81ED-4DB2-BD59-A6C34878D82A}">
                    <a16:rowId xmlns:a16="http://schemas.microsoft.com/office/drawing/2014/main" val="10008"/>
                  </a:ext>
                </a:extLst>
              </a:tr>
              <a:tr h="195983">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2033"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18,525</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17,444</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27,134</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-32</a:t>
                      </a:r>
                    </a:p>
                  </a:txBody>
                  <a:tcPr marL="9336" marR="9336" marT="9333" marB="0" anchor="b">
                    <a:lnL>
                      <a:noFill/>
                    </a:lnL>
                    <a:lnR>
                      <a:noFill/>
                    </a:lnR>
                    <a:lnT>
                      <a:noFill/>
                    </a:lnT>
                    <a:lnB>
                      <a:noFill/>
                    </a:lnB>
                  </a:tcPr>
                </a:tc>
                <a:extLst>
                  <a:ext uri="{0D108BD9-81ED-4DB2-BD59-A6C34878D82A}">
                    <a16:rowId xmlns:a16="http://schemas.microsoft.com/office/drawing/2014/main" val="10009"/>
                  </a:ext>
                </a:extLst>
              </a:tr>
              <a:tr h="195983">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12033"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8,629</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7,866</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12,799</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a:t>
                      </a:r>
                    </a:p>
                  </a:txBody>
                  <a:tcPr marL="9336" marR="9336" marT="9333" marB="0" anchor="b">
                    <a:lnL>
                      <a:noFill/>
                    </a:lnL>
                    <a:lnR>
                      <a:noFill/>
                    </a:lnR>
                    <a:lnT>
                      <a:noFill/>
                    </a:lnT>
                    <a:lnB>
                      <a:noFill/>
                    </a:lnB>
                  </a:tcPr>
                </a:tc>
                <a:extLst>
                  <a:ext uri="{0D108BD9-81ED-4DB2-BD59-A6C34878D82A}">
                    <a16:rowId xmlns:a16="http://schemas.microsoft.com/office/drawing/2014/main" val="10010"/>
                  </a:ext>
                </a:extLst>
              </a:tr>
              <a:tr h="195983">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12033"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142</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333</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a:t>
                      </a:r>
                    </a:p>
                  </a:txBody>
                  <a:tcPr marL="9336" marR="9336" marT="9333" marB="0" anchor="b">
                    <a:lnL>
                      <a:noFill/>
                    </a:lnL>
                    <a:lnR>
                      <a:noFill/>
                    </a:lnR>
                    <a:lnT>
                      <a:noFill/>
                    </a:lnT>
                    <a:lnB>
                      <a:noFill/>
                    </a:lnB>
                  </a:tcPr>
                </a:tc>
                <a:extLst>
                  <a:ext uri="{0D108BD9-81ED-4DB2-BD59-A6C34878D82A}">
                    <a16:rowId xmlns:a16="http://schemas.microsoft.com/office/drawing/2014/main" val="10011"/>
                  </a:ext>
                </a:extLst>
              </a:tr>
              <a:tr h="195983">
                <a:tc>
                  <a:txBody>
                    <a:bodyPr/>
                    <a:lstStyle/>
                    <a:p>
                      <a:pPr algn="l" fontAlgn="b"/>
                      <a:r>
                        <a:rPr lang="es-CO" sz="1200" b="0" i="0" u="none" strike="noStrike">
                          <a:solidFill>
                            <a:srgbClr val="000000"/>
                          </a:solidFill>
                          <a:effectLst/>
                          <a:latin typeface="Calibri" panose="020F0502020204030204" pitchFamily="34" charset="0"/>
                        </a:rPr>
                        <a:t>GASTOS DE OPERACIÓN</a:t>
                      </a:r>
                    </a:p>
                  </a:txBody>
                  <a:tcPr marL="112033"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1,588</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2,071</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3,422</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-54</a:t>
                      </a:r>
                    </a:p>
                  </a:txBody>
                  <a:tcPr marL="9336" marR="9336" marT="9333" marB="0" anchor="b">
                    <a:lnL>
                      <a:noFill/>
                    </a:lnL>
                    <a:lnR>
                      <a:noFill/>
                    </a:lnR>
                    <a:lnT>
                      <a:noFill/>
                    </a:lnT>
                    <a:lnB>
                      <a:noFill/>
                    </a:lnB>
                  </a:tcPr>
                </a:tc>
                <a:extLst>
                  <a:ext uri="{0D108BD9-81ED-4DB2-BD59-A6C34878D82A}">
                    <a16:rowId xmlns:a16="http://schemas.microsoft.com/office/drawing/2014/main" val="10012"/>
                  </a:ext>
                </a:extLst>
              </a:tr>
              <a:tr h="195983">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12033"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275</a:t>
                      </a:r>
                    </a:p>
                  </a:txBody>
                  <a:tcPr marL="9336" marR="9336" marT="9333"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471</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-42</a:t>
                      </a:r>
                    </a:p>
                  </a:txBody>
                  <a:tcPr marL="9336" marR="9336" marT="9333"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a:t>
                      </a:r>
                    </a:p>
                  </a:txBody>
                  <a:tcPr marL="9336" marR="9336" marT="9333" marB="0" anchor="b">
                    <a:lnL>
                      <a:noFill/>
                    </a:lnL>
                    <a:lnR>
                      <a:noFill/>
                    </a:lnR>
                    <a:lnT>
                      <a:noFill/>
                    </a:lnT>
                    <a:lnB>
                      <a:noFill/>
                    </a:lnB>
                  </a:tcPr>
                </a:tc>
                <a:extLst>
                  <a:ext uri="{0D108BD9-81ED-4DB2-BD59-A6C34878D82A}">
                    <a16:rowId xmlns:a16="http://schemas.microsoft.com/office/drawing/2014/main" val="10013"/>
                  </a:ext>
                </a:extLst>
              </a:tr>
              <a:tr h="195983">
                <a:tc gridSpan="2">
                  <a:txBody>
                    <a:bodyPr/>
                    <a:lstStyle/>
                    <a:p>
                      <a:pPr algn="l" fontAlgn="b"/>
                      <a:r>
                        <a:rPr lang="es-CO" sz="1200" b="0" i="0" u="none" strike="noStrike">
                          <a:solidFill>
                            <a:srgbClr val="000000"/>
                          </a:solidFill>
                          <a:effectLst/>
                          <a:latin typeface="Calibri" panose="020F0502020204030204" pitchFamily="34" charset="0"/>
                        </a:rPr>
                        <a:t>OTROS GASTOS OPERACIONALES (IVA ASUMIDO)</a:t>
                      </a:r>
                    </a:p>
                  </a:txBody>
                  <a:tcPr marL="112033" marR="9336" marT="9333"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999</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997</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1,668</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50112">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30,188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28,991</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45,932</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-34</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5"/>
                  </a:ext>
                </a:extLst>
              </a:tr>
              <a:tr h="192213">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6"/>
                  </a:ext>
                </a:extLst>
              </a:tr>
              <a:tr h="250112">
                <a:tc gridSpan="2">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9336" marR="9336" marT="9333" marB="0" anchor="b">
                    <a:lnL>
                      <a:noFill/>
                    </a:lnL>
                    <a:lnR>
                      <a:noFill/>
                    </a:lnR>
                    <a:lnT>
                      <a:noFill/>
                    </a:lnT>
                    <a:lnB>
                      <a:noFill/>
                    </a:lnB>
                    <a:solidFill>
                      <a:srgbClr val="DBDBDB"/>
                    </a:solidFill>
                  </a:tcPr>
                </a:tc>
                <a:tc hMerge="1">
                  <a:txBody>
                    <a:bodyPr/>
                    <a:lstStyle/>
                    <a:p>
                      <a:endParaRPr lang="es-CO"/>
                    </a:p>
                  </a:txBody>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1,338</a:t>
                      </a:r>
                    </a:p>
                  </a:txBody>
                  <a:tcPr marL="9336" marR="9336" marT="933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3,159</a:t>
                      </a:r>
                    </a:p>
                  </a:txBody>
                  <a:tcPr marL="9336" marR="9336" marT="933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3,161</a:t>
                      </a:r>
                    </a:p>
                  </a:txBody>
                  <a:tcPr marL="9336" marR="9336" marT="933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-58</a:t>
                      </a:r>
                    </a:p>
                  </a:txBody>
                  <a:tcPr marL="9336" marR="9336" marT="9333"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-58</a:t>
                      </a:r>
                    </a:p>
                  </a:txBody>
                  <a:tcPr marL="9336" marR="9336" marT="9333" marB="0" anchor="b">
                    <a:lnL>
                      <a:noFill/>
                    </a:lnL>
                    <a:lnR>
                      <a:noFill/>
                    </a:lnR>
                    <a:lnT>
                      <a:noFill/>
                    </a:lnT>
                    <a:lnB>
                      <a:noFill/>
                    </a:lnB>
                    <a:solidFill>
                      <a:srgbClr val="DBDBDB"/>
                    </a:solidFill>
                  </a:tcPr>
                </a:tc>
                <a:extLst>
                  <a:ext uri="{0D108BD9-81ED-4DB2-BD59-A6C34878D82A}">
                    <a16:rowId xmlns:a16="http://schemas.microsoft.com/office/drawing/2014/main" val="10017"/>
                  </a:ext>
                </a:extLst>
              </a:tr>
              <a:tr h="195983">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2033"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840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328</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50112">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939</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2,319</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3,068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-60</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-69</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9"/>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538C0230-CBA0-4431-AFAD-5F391BE9DB34}"/>
              </a:ext>
            </a:extLst>
          </p:cNvPr>
          <p:cNvSpPr/>
          <p:nvPr/>
        </p:nvSpPr>
        <p:spPr>
          <a:xfrm>
            <a:off x="3738563" y="3927476"/>
            <a:ext cx="233362"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4F888277-30E7-43AD-B9A0-1BC43314AA27}"/>
              </a:ext>
            </a:extLst>
          </p:cNvPr>
          <p:cNvSpPr/>
          <p:nvPr/>
        </p:nvSpPr>
        <p:spPr>
          <a:xfrm>
            <a:off x="3598864" y="4108451"/>
            <a:ext cx="231775"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4" action="ppaction://hlinksldjump" highlightClick="1"/>
            <a:extLst>
              <a:ext uri="{FF2B5EF4-FFF2-40B4-BE49-F238E27FC236}">
                <a16:creationId xmlns:a16="http://schemas.microsoft.com/office/drawing/2014/main" id="{94B3AB78-877F-44D2-ACB1-A1030B14AE25}"/>
              </a:ext>
            </a:extLst>
          </p:cNvPr>
          <p:cNvSpPr/>
          <p:nvPr/>
        </p:nvSpPr>
        <p:spPr>
          <a:xfrm>
            <a:off x="3802064" y="4497389"/>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5275AD75-E850-4E68-BA51-23A64A9DECCA}"/>
              </a:ext>
            </a:extLst>
          </p:cNvPr>
          <p:cNvSpPr/>
          <p:nvPr/>
        </p:nvSpPr>
        <p:spPr>
          <a:xfrm>
            <a:off x="5083176" y="4702176"/>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5" action="ppaction://hlinksldjump" highlightClick="1"/>
            <a:extLst>
              <a:ext uri="{FF2B5EF4-FFF2-40B4-BE49-F238E27FC236}">
                <a16:creationId xmlns:a16="http://schemas.microsoft.com/office/drawing/2014/main" id="{B50D928E-2DC8-414C-81C5-FC90124D0BC0}"/>
              </a:ext>
            </a:extLst>
          </p:cNvPr>
          <p:cNvSpPr/>
          <p:nvPr/>
        </p:nvSpPr>
        <p:spPr>
          <a:xfrm>
            <a:off x="5341939" y="4854575"/>
            <a:ext cx="142875" cy="12858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Rectángulo 12">
            <a:extLst>
              <a:ext uri="{FF2B5EF4-FFF2-40B4-BE49-F238E27FC236}">
                <a16:creationId xmlns:a16="http://schemas.microsoft.com/office/drawing/2014/main" id="{31D45522-55A3-4849-A5E7-6A87E2F0B0A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68611A0F-3F96-4CA9-907E-2B637F54815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519AD48F-5C50-4E34-AE88-7123A06002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EB4DE462-2F90-4686-950C-786F8BBD25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1D430398-5C75-420A-BE2A-B82599E42498}"/>
              </a:ext>
            </a:extLst>
          </p:cNvPr>
          <p:cNvSpPr txBox="1"/>
          <p:nvPr/>
        </p:nvSpPr>
        <p:spPr>
          <a:xfrm>
            <a:off x="2457451" y="2447926"/>
            <a:ext cx="7553325" cy="1323975"/>
          </a:xfrm>
          <a:prstGeom prst="rect">
            <a:avLst/>
          </a:prstGeom>
          <a:noFill/>
        </p:spPr>
        <p:txBody>
          <a:bodyPr>
            <a:spAutoFit/>
          </a:bodyPr>
          <a:lstStyle/>
          <a:p>
            <a:pPr algn="ctr">
              <a:defRPr/>
            </a:pPr>
            <a:r>
              <a:rPr lang="es-CO" sz="4000" b="1" dirty="0">
                <a:solidFill>
                  <a:srgbClr val="000A8B"/>
                </a:solidFill>
              </a:rPr>
              <a:t>3. INDICADORES FINANCIEROS SAE</a:t>
            </a:r>
          </a:p>
          <a:p>
            <a:pPr algn="ctr">
              <a:defRPr/>
            </a:pPr>
            <a:r>
              <a:rPr lang="es-CO" sz="4000" b="1" dirty="0">
                <a:solidFill>
                  <a:srgbClr val="000A8B"/>
                </a:solidFill>
              </a:rPr>
              <a:t> AL 31 DE AGOSTO DE 2020</a:t>
            </a:r>
            <a:endParaRPr lang="es-ES" sz="4000" b="1"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F4C14A47-4D41-4274-8C24-86E3ADCE0A3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51ADBBDD-8AC2-4CA0-A46A-19FC4BEEE64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6AE23BEE-A695-4599-B7FF-6AC496B329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F12BF488-E51E-431D-975F-BF4A5ECE1D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ítulo 1">
            <a:extLst>
              <a:ext uri="{FF2B5EF4-FFF2-40B4-BE49-F238E27FC236}">
                <a16:creationId xmlns:a16="http://schemas.microsoft.com/office/drawing/2014/main" id="{99AE9FD8-0985-4766-B312-D67CD4E8AD76}"/>
              </a:ext>
            </a:extLst>
          </p:cNvPr>
          <p:cNvSpPr txBox="1">
            <a:spLocks noChangeArrowheads="1"/>
          </p:cNvSpPr>
          <p:nvPr/>
        </p:nvSpPr>
        <p:spPr bwMode="auto">
          <a:xfrm>
            <a:off x="2566988" y="471489"/>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90000"/>
              </a:lnSpc>
            </a:pPr>
            <a:r>
              <a:rPr lang="es-CO" altLang="es-CO" sz="1200" b="1" dirty="0">
                <a:solidFill>
                  <a:srgbClr val="0070C0"/>
                </a:solidFill>
                <a:ea typeface="Lato Regular"/>
                <a:cs typeface="Lato Regular"/>
              </a:rPr>
              <a:t>INDICADORES FINANCIEROS</a:t>
            </a:r>
          </a:p>
          <a:p>
            <a:pPr algn="ctr">
              <a:lnSpc>
                <a:spcPct val="90000"/>
              </a:lnSpc>
            </a:pPr>
            <a:r>
              <a:rPr lang="es-CO" altLang="es-CO" sz="1200" b="1" dirty="0">
                <a:solidFill>
                  <a:srgbClr val="0070C0"/>
                </a:solidFill>
                <a:ea typeface="Lato Regular"/>
                <a:cs typeface="Lato Regular"/>
              </a:rPr>
              <a:t>DEL 1° AL 31  DE AGOSTO DE 2020 Y DEL 1° AL 31 DE AGOSTO DE 2019</a:t>
            </a:r>
          </a:p>
          <a:p>
            <a:pPr algn="ctr">
              <a:lnSpc>
                <a:spcPct val="90000"/>
              </a:lnSpc>
            </a:pPr>
            <a:r>
              <a:rPr lang="es-CO" altLang="es-CO" sz="1200" b="1" dirty="0">
                <a:solidFill>
                  <a:srgbClr val="0070C0"/>
                </a:solidFill>
                <a:ea typeface="Lato Regular"/>
                <a:cs typeface="Lato Regular"/>
              </a:rPr>
              <a:t>(cifra en millones de pesos colombianos)</a:t>
            </a:r>
          </a:p>
          <a:p>
            <a:pPr algn="ctr">
              <a:lnSpc>
                <a:spcPct val="90000"/>
              </a:lnSpc>
            </a:pPr>
            <a:endParaRPr lang="es-CO" altLang="es-CO" sz="700" dirty="0">
              <a:solidFill>
                <a:srgbClr val="0070C0"/>
              </a:solidFill>
              <a:ea typeface="Lato Regular"/>
              <a:cs typeface="Lato Regular"/>
            </a:endParaRPr>
          </a:p>
          <a:p>
            <a:pPr algn="ctr">
              <a:lnSpc>
                <a:spcPct val="90000"/>
              </a:lnSpc>
            </a:pPr>
            <a:endParaRPr lang="es-CO" altLang="es-CO" sz="700" dirty="0">
              <a:solidFill>
                <a:srgbClr val="0070C0"/>
              </a:solidFill>
              <a:ea typeface="Lato Regular"/>
              <a:cs typeface="Lato Regular"/>
            </a:endParaRPr>
          </a:p>
          <a:p>
            <a:pPr>
              <a:lnSpc>
                <a:spcPct val="90000"/>
              </a:lnSpc>
            </a:pPr>
            <a:endParaRPr lang="es-CO" altLang="es-CO" sz="700" dirty="0">
              <a:solidFill>
                <a:srgbClr val="0070C0"/>
              </a:solidFill>
              <a:ea typeface="Lato Regular"/>
              <a:cs typeface="Lato Regular"/>
            </a:endParaRPr>
          </a:p>
        </p:txBody>
      </p:sp>
      <p:graphicFrame>
        <p:nvGraphicFramePr>
          <p:cNvPr id="11" name="Tabla 10">
            <a:extLst>
              <a:ext uri="{FF2B5EF4-FFF2-40B4-BE49-F238E27FC236}">
                <a16:creationId xmlns:a16="http://schemas.microsoft.com/office/drawing/2014/main" id="{B7AC7EF3-3E30-435C-9382-4BEA8FBABFD8}"/>
              </a:ext>
            </a:extLst>
          </p:cNvPr>
          <p:cNvGraphicFramePr>
            <a:graphicFrameLocks noGrp="1"/>
          </p:cNvGraphicFramePr>
          <p:nvPr/>
        </p:nvGraphicFramePr>
        <p:xfrm>
          <a:off x="2544764" y="1325563"/>
          <a:ext cx="6973887" cy="3363913"/>
        </p:xfrm>
        <a:graphic>
          <a:graphicData uri="http://schemas.openxmlformats.org/drawingml/2006/table">
            <a:tbl>
              <a:tblPr/>
              <a:tblGrid>
                <a:gridCol w="2779869">
                  <a:extLst>
                    <a:ext uri="{9D8B030D-6E8A-4147-A177-3AD203B41FA5}">
                      <a16:colId xmlns:a16="http://schemas.microsoft.com/office/drawing/2014/main" val="20000"/>
                    </a:ext>
                  </a:extLst>
                </a:gridCol>
                <a:gridCol w="1162315">
                  <a:extLst>
                    <a:ext uri="{9D8B030D-6E8A-4147-A177-3AD203B41FA5}">
                      <a16:colId xmlns:a16="http://schemas.microsoft.com/office/drawing/2014/main" val="20001"/>
                    </a:ext>
                  </a:extLst>
                </a:gridCol>
                <a:gridCol w="1136847">
                  <a:extLst>
                    <a:ext uri="{9D8B030D-6E8A-4147-A177-3AD203B41FA5}">
                      <a16:colId xmlns:a16="http://schemas.microsoft.com/office/drawing/2014/main" val="20002"/>
                    </a:ext>
                  </a:extLst>
                </a:gridCol>
                <a:gridCol w="1013434">
                  <a:extLst>
                    <a:ext uri="{9D8B030D-6E8A-4147-A177-3AD203B41FA5}">
                      <a16:colId xmlns:a16="http://schemas.microsoft.com/office/drawing/2014/main" val="20003"/>
                    </a:ext>
                  </a:extLst>
                </a:gridCol>
                <a:gridCol w="881422">
                  <a:extLst>
                    <a:ext uri="{9D8B030D-6E8A-4147-A177-3AD203B41FA5}">
                      <a16:colId xmlns:a16="http://schemas.microsoft.com/office/drawing/2014/main" val="20004"/>
                    </a:ext>
                  </a:extLst>
                </a:gridCol>
              </a:tblGrid>
              <a:tr h="603881">
                <a:tc>
                  <a:txBody>
                    <a:bodyPr/>
                    <a:lstStyle/>
                    <a:p>
                      <a:pPr algn="ctr" rtl="0" fontAlgn="ctr"/>
                      <a:r>
                        <a:rPr lang="es-CO" sz="1300" b="1" i="0" u="none" strike="noStrike" dirty="0">
                          <a:solidFill>
                            <a:srgbClr val="FFFFFF"/>
                          </a:solidFill>
                          <a:effectLst/>
                          <a:latin typeface="Calibri" panose="020F0502020204030204" pitchFamily="34" charset="0"/>
                        </a:rPr>
                        <a:t>INDICADORES FINANCIEROS</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solidFill>
                      <a:srgbClr val="3366CC"/>
                    </a:solidFill>
                  </a:tcPr>
                </a:tc>
                <a:tc>
                  <a:txBody>
                    <a:bodyPr/>
                    <a:lstStyle/>
                    <a:p>
                      <a:pPr algn="ctr" rtl="0" fontAlgn="ctr"/>
                      <a:r>
                        <a:rPr lang="es-CO" sz="1300" b="1" i="0" u="none" strike="noStrike" dirty="0">
                          <a:solidFill>
                            <a:srgbClr val="FFFFFF"/>
                          </a:solidFill>
                          <a:effectLst/>
                          <a:latin typeface="Calibri" panose="020F0502020204030204" pitchFamily="34" charset="0"/>
                        </a:rPr>
                        <a:t>31-Agosto-2020</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solidFill>
                      <a:srgbClr val="3366CC"/>
                    </a:solidFill>
                  </a:tcPr>
                </a:tc>
                <a:tc>
                  <a:txBody>
                    <a:bodyPr/>
                    <a:lstStyle/>
                    <a:p>
                      <a:pPr algn="ctr" rtl="0" fontAlgn="ctr"/>
                      <a:r>
                        <a:rPr lang="es-CO" sz="1300" b="1" i="0" u="none" strike="noStrike" dirty="0">
                          <a:solidFill>
                            <a:srgbClr val="FFFFFF"/>
                          </a:solidFill>
                          <a:effectLst/>
                          <a:latin typeface="Calibri" panose="020F0502020204030204" pitchFamily="34" charset="0"/>
                        </a:rPr>
                        <a:t>31-Agosto-2019</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solidFill>
                      <a:srgbClr val="3366CC"/>
                    </a:solidFill>
                  </a:tcPr>
                </a:tc>
                <a:tc>
                  <a:txBody>
                    <a:bodyPr/>
                    <a:lstStyle/>
                    <a:p>
                      <a:pPr algn="ctr" rtl="0" fontAlgn="ctr"/>
                      <a:r>
                        <a:rPr lang="es-CO" sz="1300" b="1" i="0" u="none" strike="noStrike" dirty="0">
                          <a:solidFill>
                            <a:srgbClr val="FFFFFF"/>
                          </a:solidFill>
                          <a:effectLst/>
                          <a:latin typeface="Calibri" panose="020F0502020204030204" pitchFamily="34" charset="0"/>
                        </a:rPr>
                        <a:t>Al 31-Dic 2019</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solidFill>
                      <a:srgbClr val="3366CC"/>
                    </a:solidFill>
                  </a:tcPr>
                </a:tc>
                <a:tc>
                  <a:txBody>
                    <a:bodyPr/>
                    <a:lstStyle/>
                    <a:p>
                      <a:pPr algn="ctr" rtl="0" fontAlgn="ctr"/>
                      <a:r>
                        <a:rPr lang="es-CO" sz="1300" b="1" i="0" u="none" strike="noStrike">
                          <a:solidFill>
                            <a:srgbClr val="FFFFFF"/>
                          </a:solidFill>
                          <a:effectLst/>
                          <a:latin typeface="Calibri" panose="020F0502020204030204" pitchFamily="34" charset="0"/>
                        </a:rPr>
                        <a:t>Variación % Agosto 2020 - 2019</a:t>
                      </a:r>
                    </a:p>
                  </a:txBody>
                  <a:tcPr marL="9525" marR="9525" marT="9521" marB="0" anchor="ctr">
                    <a:lnL w="6350" cap="flat" cmpd="sng" algn="ctr">
                      <a:solidFill>
                        <a:srgbClr val="3366CC"/>
                      </a:solidFill>
                      <a:prstDash val="dot"/>
                      <a:round/>
                      <a:headEnd type="none" w="med" len="med"/>
                      <a:tailEnd type="none" w="med" len="med"/>
                    </a:lnL>
                    <a:lnR>
                      <a:noFill/>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solidFill>
                      <a:srgbClr val="3366CC"/>
                    </a:solidFill>
                  </a:tcPr>
                </a:tc>
                <a:extLst>
                  <a:ext uri="{0D108BD9-81ED-4DB2-BD59-A6C34878D82A}">
                    <a16:rowId xmlns:a16="http://schemas.microsoft.com/office/drawing/2014/main" val="10000"/>
                  </a:ext>
                </a:extLst>
              </a:tr>
              <a:tr h="231427">
                <a:tc>
                  <a:txBody>
                    <a:bodyPr/>
                    <a:lstStyle/>
                    <a:p>
                      <a:pPr algn="l" rtl="0" fontAlgn="ctr"/>
                      <a:r>
                        <a:rPr lang="es-CO" sz="1400" b="1" i="0" u="none" strike="noStrike">
                          <a:solidFill>
                            <a:srgbClr val="000000"/>
                          </a:solidFill>
                          <a:effectLst/>
                          <a:latin typeface="Calibri" panose="020F0502020204030204" pitchFamily="34" charset="0"/>
                        </a:rPr>
                        <a:t>Gestión financiera</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l" rtl="0" fontAlgn="ctr"/>
                      <a:r>
                        <a:rPr lang="es-CO" sz="1400" b="1"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l" rtl="0" fontAlgn="ctr"/>
                      <a:r>
                        <a:rPr lang="es-CO" sz="1400" b="1"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l" rtl="0" fontAlgn="ctr"/>
                      <a:r>
                        <a:rPr lang="es-CO" sz="1400" b="1"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l" rtl="0" fontAlgn="ctr"/>
                      <a:r>
                        <a:rPr lang="es-CO" sz="1400" b="1" i="0" u="none" strike="noStrike" dirty="0">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1"/>
                  </a:ext>
                </a:extLst>
              </a:tr>
              <a:tr h="231427">
                <a:tc>
                  <a:txBody>
                    <a:bodyPr/>
                    <a:lstStyle/>
                    <a:p>
                      <a:pPr algn="l" rtl="0" fontAlgn="ctr"/>
                      <a:r>
                        <a:rPr lang="es-CO" sz="1400" b="0" i="0" u="none" strike="noStrike">
                          <a:solidFill>
                            <a:srgbClr val="000000"/>
                          </a:solidFill>
                          <a:effectLst/>
                          <a:latin typeface="Calibri" panose="020F0502020204030204" pitchFamily="34" charset="0"/>
                        </a:rPr>
                        <a:t>Capital de Trabajo</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16,058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           18,188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18,144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-11</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2"/>
                  </a:ext>
                </a:extLst>
              </a:tr>
              <a:tr h="231427">
                <a:tc>
                  <a:txBody>
                    <a:bodyPr/>
                    <a:lstStyle/>
                    <a:p>
                      <a:pPr algn="l" rtl="0" fontAlgn="ctr"/>
                      <a:r>
                        <a:rPr lang="es-CO" sz="1400" b="0" i="0" u="none" strike="noStrike">
                          <a:solidFill>
                            <a:srgbClr val="000000"/>
                          </a:solidFill>
                          <a:effectLst/>
                          <a:latin typeface="Calibri" panose="020F0502020204030204" pitchFamily="34" charset="0"/>
                        </a:rPr>
                        <a:t>Endeudamiento</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39%</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38%</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38%</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2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3"/>
                  </a:ext>
                </a:extLst>
              </a:tr>
              <a:tr h="231427">
                <a:tc>
                  <a:txBody>
                    <a:bodyPr/>
                    <a:lstStyle/>
                    <a:p>
                      <a:pPr algn="l" rtl="0" fontAlgn="ctr"/>
                      <a:r>
                        <a:rPr lang="es-CO" sz="1400" b="0" i="0" u="none" strike="noStrike">
                          <a:solidFill>
                            <a:srgbClr val="000000"/>
                          </a:solidFill>
                          <a:effectLst/>
                          <a:latin typeface="Calibri" panose="020F0502020204030204" pitchFamily="34" charset="0"/>
                        </a:rPr>
                        <a:t>Liquidez</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2.34</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2.45</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2.43</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-4</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4"/>
                  </a:ext>
                </a:extLst>
              </a:tr>
              <a:tr h="222881">
                <a:tc>
                  <a:txBody>
                    <a:bodyPr/>
                    <a:lstStyle/>
                    <a:p>
                      <a:pPr algn="l"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5"/>
                  </a:ext>
                </a:extLst>
              </a:tr>
              <a:tr h="231427">
                <a:tc>
                  <a:txBody>
                    <a:bodyPr/>
                    <a:lstStyle/>
                    <a:p>
                      <a:pPr algn="l" rtl="0" fontAlgn="ctr"/>
                      <a:r>
                        <a:rPr lang="es-CO" sz="1400" b="1" i="0" u="none" strike="noStrike">
                          <a:solidFill>
                            <a:srgbClr val="000000"/>
                          </a:solidFill>
                          <a:effectLst/>
                          <a:latin typeface="Calibri" panose="020F0502020204030204" pitchFamily="34" charset="0"/>
                        </a:rPr>
                        <a:t>Gestión Operativa</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6"/>
                  </a:ext>
                </a:extLst>
              </a:tr>
              <a:tr h="231427">
                <a:tc>
                  <a:txBody>
                    <a:bodyPr/>
                    <a:lstStyle/>
                    <a:p>
                      <a:pPr algn="l" rtl="0" fontAlgn="ctr"/>
                      <a:r>
                        <a:rPr lang="es-CO" sz="1400" b="0" i="0" u="none" strike="noStrike">
                          <a:solidFill>
                            <a:srgbClr val="000000"/>
                          </a:solidFill>
                          <a:effectLst/>
                          <a:latin typeface="Calibri" panose="020F0502020204030204" pitchFamily="34" charset="0"/>
                        </a:rPr>
                        <a:t>ROA</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3%</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7%</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9%</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-67</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7"/>
                  </a:ext>
                </a:extLst>
              </a:tr>
              <a:tr h="231427">
                <a:tc>
                  <a:txBody>
                    <a:bodyPr/>
                    <a:lstStyle/>
                    <a:p>
                      <a:pPr algn="l" rtl="0" fontAlgn="ctr"/>
                      <a:r>
                        <a:rPr lang="es-CO" sz="1400" b="0" i="0" u="none" strike="noStrike">
                          <a:solidFill>
                            <a:srgbClr val="000000"/>
                          </a:solidFill>
                          <a:effectLst/>
                          <a:latin typeface="Calibri" panose="020F0502020204030204" pitchFamily="34" charset="0"/>
                        </a:rPr>
                        <a:t>ROE</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5%</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11%</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15%</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-66</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8"/>
                  </a:ext>
                </a:extLst>
              </a:tr>
              <a:tr h="222881">
                <a:tc>
                  <a:txBody>
                    <a:bodyPr/>
                    <a:lstStyle/>
                    <a:p>
                      <a:pPr algn="l"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09"/>
                  </a:ext>
                </a:extLst>
              </a:tr>
              <a:tr h="231427">
                <a:tc>
                  <a:txBody>
                    <a:bodyPr/>
                    <a:lstStyle/>
                    <a:p>
                      <a:pPr algn="l" rtl="0" fontAlgn="ctr"/>
                      <a:r>
                        <a:rPr lang="es-CO" sz="1400" b="1" i="0" u="none" strike="noStrike">
                          <a:solidFill>
                            <a:srgbClr val="000000"/>
                          </a:solidFill>
                          <a:effectLst/>
                          <a:latin typeface="Calibri" panose="020F0502020204030204" pitchFamily="34" charset="0"/>
                        </a:rPr>
                        <a:t>Gestión Estratégica</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10"/>
                  </a:ext>
                </a:extLst>
              </a:tr>
              <a:tr h="231427">
                <a:tc>
                  <a:txBody>
                    <a:bodyPr/>
                    <a:lstStyle/>
                    <a:p>
                      <a:pPr algn="l" rtl="0" fontAlgn="ctr"/>
                      <a:r>
                        <a:rPr lang="es-CO" sz="1400" b="0" i="0" u="none" strike="noStrike">
                          <a:solidFill>
                            <a:srgbClr val="000000"/>
                          </a:solidFill>
                          <a:effectLst/>
                          <a:latin typeface="Calibri" panose="020F0502020204030204" pitchFamily="34" charset="0"/>
                        </a:rPr>
                        <a:t>Margen Bruta</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3%</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a:solidFill>
                            <a:srgbClr val="000000"/>
                          </a:solidFill>
                          <a:effectLst/>
                          <a:latin typeface="Calibri" panose="020F0502020204030204" pitchFamily="34" charset="0"/>
                        </a:rPr>
                        <a:t>7%</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6%</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-52</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11"/>
                  </a:ext>
                </a:extLst>
              </a:tr>
              <a:tr h="231427">
                <a:tc>
                  <a:txBody>
                    <a:bodyPr/>
                    <a:lstStyle/>
                    <a:p>
                      <a:pPr algn="l" rtl="0" fontAlgn="ctr"/>
                      <a:r>
                        <a:rPr lang="es-CO" sz="1400" b="0" i="0" u="none" strike="noStrike" dirty="0">
                          <a:solidFill>
                            <a:srgbClr val="000000"/>
                          </a:solidFill>
                          <a:effectLst/>
                          <a:latin typeface="Calibri" panose="020F0502020204030204" pitchFamily="34" charset="0"/>
                        </a:rPr>
                        <a:t>Ebitda</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               1,613    </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3,631</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3,737</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tc>
                  <a:txBody>
                    <a:bodyPr/>
                    <a:lstStyle/>
                    <a:p>
                      <a:pPr algn="r" rtl="0" fontAlgn="ctr"/>
                      <a:r>
                        <a:rPr lang="es-CO" sz="1400" b="0" i="0" u="none" strike="noStrike" dirty="0">
                          <a:solidFill>
                            <a:srgbClr val="000000"/>
                          </a:solidFill>
                          <a:effectLst/>
                          <a:latin typeface="Calibri" panose="020F0502020204030204" pitchFamily="34" charset="0"/>
                        </a:rPr>
                        <a:t>-57</a:t>
                      </a:r>
                    </a:p>
                  </a:txBody>
                  <a:tcPr marL="9525" marR="9525" marT="9521" marB="0" anchor="ctr">
                    <a:lnL w="6350" cap="flat" cmpd="sng" algn="ctr">
                      <a:solidFill>
                        <a:srgbClr val="3366CC"/>
                      </a:solidFill>
                      <a:prstDash val="dot"/>
                      <a:round/>
                      <a:headEnd type="none" w="med" len="med"/>
                      <a:tailEnd type="none" w="med" len="med"/>
                    </a:lnL>
                    <a:lnR w="6350" cap="flat" cmpd="sng" algn="ctr">
                      <a:solidFill>
                        <a:srgbClr val="3366CC"/>
                      </a:solidFill>
                      <a:prstDash val="dot"/>
                      <a:round/>
                      <a:headEnd type="none" w="med" len="med"/>
                      <a:tailEnd type="none" w="med" len="med"/>
                    </a:lnR>
                    <a:lnT w="6350" cap="flat" cmpd="sng" algn="ctr">
                      <a:solidFill>
                        <a:srgbClr val="3366CC"/>
                      </a:solidFill>
                      <a:prstDash val="dot"/>
                      <a:round/>
                      <a:headEnd type="none" w="med" len="med"/>
                      <a:tailEnd type="none" w="med" len="med"/>
                    </a:lnT>
                    <a:lnB w="6350" cap="flat" cmpd="sng" algn="ctr">
                      <a:solidFill>
                        <a:srgbClr val="3366CC"/>
                      </a:solidFill>
                      <a:prstDash val="dot"/>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8" name="Rectángulo 7">
            <a:extLst>
              <a:ext uri="{FF2B5EF4-FFF2-40B4-BE49-F238E27FC236}">
                <a16:creationId xmlns:a16="http://schemas.microsoft.com/office/drawing/2014/main" id="{B3AE7676-1AE7-4372-95F5-7746D50720C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23A1A8FF-6471-4A35-81D8-357A792BEEF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A3142ABD-3C40-4540-A1CD-6EEE582AC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D8DD52DD-9D96-46A4-8BCC-9C3AD373D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38FCF8FC-84E0-4FA1-B449-7A4B2C8C2BDA}"/>
              </a:ext>
            </a:extLst>
          </p:cNvPr>
          <p:cNvSpPr txBox="1"/>
          <p:nvPr/>
        </p:nvSpPr>
        <p:spPr>
          <a:xfrm>
            <a:off x="2857500" y="2447926"/>
            <a:ext cx="6610350" cy="1323975"/>
          </a:xfrm>
          <a:prstGeom prst="rect">
            <a:avLst/>
          </a:prstGeom>
          <a:noFill/>
        </p:spPr>
        <p:txBody>
          <a:bodyPr>
            <a:spAutoFit/>
          </a:bodyPr>
          <a:lstStyle/>
          <a:p>
            <a:pPr algn="ctr">
              <a:defRPr/>
            </a:pPr>
            <a:r>
              <a:rPr lang="es-CO" sz="4000" b="1" dirty="0">
                <a:solidFill>
                  <a:srgbClr val="000A8B"/>
                </a:solidFill>
              </a:rPr>
              <a:t>4. EJECUCIÓN PRESUPUESTAL</a:t>
            </a:r>
          </a:p>
          <a:p>
            <a:pPr algn="ctr">
              <a:defRPr/>
            </a:pPr>
            <a:r>
              <a:rPr lang="es-CO" sz="4000" b="1" dirty="0">
                <a:solidFill>
                  <a:srgbClr val="000A8B"/>
                </a:solidFill>
              </a:rPr>
              <a:t> AL 31 DE AGOSTO DE 2020</a:t>
            </a:r>
            <a:endParaRPr lang="es-ES" sz="4000" b="1"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86ED0202-9BA8-4EC6-BEF8-91DB61F9631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070811BC-4E59-49E2-94AB-9916B56835D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3204AA66-8E4C-47E0-B622-1C751544D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30446E09-8883-4BB9-8304-3FB616A24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uadroTexto 4">
            <a:extLst>
              <a:ext uri="{FF2B5EF4-FFF2-40B4-BE49-F238E27FC236}">
                <a16:creationId xmlns:a16="http://schemas.microsoft.com/office/drawing/2014/main" id="{7D410C8E-23E9-4E6F-9001-79627E538603}"/>
              </a:ext>
            </a:extLst>
          </p:cNvPr>
          <p:cNvSpPr txBox="1">
            <a:spLocks noChangeArrowheads="1"/>
          </p:cNvSpPr>
          <p:nvPr/>
        </p:nvSpPr>
        <p:spPr bwMode="auto">
          <a:xfrm>
            <a:off x="2660649" y="2106840"/>
            <a:ext cx="68580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4400" b="1" dirty="0">
                <a:solidFill>
                  <a:srgbClr val="000A8B"/>
                </a:solidFill>
              </a:rPr>
              <a:t>Ejecución Presupuestal de</a:t>
            </a:r>
          </a:p>
          <a:p>
            <a:pPr algn="ctr"/>
            <a:r>
              <a:rPr lang="es-CO" altLang="es-CO" sz="4400" b="1" dirty="0">
                <a:solidFill>
                  <a:srgbClr val="000A8B"/>
                </a:solidFill>
              </a:rPr>
              <a:t> Ingresos FRISCO</a:t>
            </a:r>
          </a:p>
          <a:p>
            <a:pPr algn="ctr"/>
            <a:r>
              <a:rPr lang="es-CO" altLang="es-CO" sz="4400" b="1" dirty="0">
                <a:solidFill>
                  <a:srgbClr val="000A8B"/>
                </a:solidFill>
              </a:rPr>
              <a:t> Corte Agosto 2020</a:t>
            </a:r>
            <a:endParaRPr lang="es-ES" altLang="es-CO" sz="4400" b="1" dirty="0">
              <a:solidFill>
                <a:srgbClr val="000A8B"/>
              </a:solidFill>
            </a:endParaRPr>
          </a:p>
        </p:txBody>
      </p:sp>
      <p:sp>
        <p:nvSpPr>
          <p:cNvPr id="6" name="Rectángulo 5">
            <a:extLst>
              <a:ext uri="{FF2B5EF4-FFF2-40B4-BE49-F238E27FC236}">
                <a16:creationId xmlns:a16="http://schemas.microsoft.com/office/drawing/2014/main" id="{397433AA-67EE-49E9-B0A2-457949CE8E6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1463A02E-3849-47AC-88AE-4D6997B7F64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8" name="Imagen 7">
            <a:extLst>
              <a:ext uri="{FF2B5EF4-FFF2-40B4-BE49-F238E27FC236}">
                <a16:creationId xmlns:a16="http://schemas.microsoft.com/office/drawing/2014/main" id="{89C9911A-5DB5-45EF-9264-139705469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B3A03A57-B8A5-40D5-8BFF-569A05BA66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6B5A1AB7-E533-4EF0-9D68-8F890278CB78}"/>
              </a:ext>
            </a:extLst>
          </p:cNvPr>
          <p:cNvSpPr txBox="1"/>
          <p:nvPr/>
        </p:nvSpPr>
        <p:spPr>
          <a:xfrm>
            <a:off x="2952235" y="994426"/>
            <a:ext cx="6970712" cy="668337"/>
          </a:xfrm>
          <a:prstGeom prst="rect">
            <a:avLst/>
          </a:prstGeom>
          <a:noFill/>
        </p:spPr>
        <p:txBody>
          <a:bodyPr>
            <a:spAutoFit/>
          </a:bodyPr>
          <a:lstStyle/>
          <a:p>
            <a:pPr>
              <a:defRPr/>
            </a:pPr>
            <a:r>
              <a:rPr lang="es-ES" sz="1875" b="1" dirty="0">
                <a:solidFill>
                  <a:srgbClr val="A9A8A9"/>
                </a:solidFill>
                <a:latin typeface="Lato Bold"/>
                <a:cs typeface="Lato Bold"/>
              </a:rPr>
              <a:t>Ejecución de Ingresos FRISCO Corte Agosto de 2020</a:t>
            </a:r>
          </a:p>
          <a:p>
            <a:pPr>
              <a:defRPr/>
            </a:pPr>
            <a:endParaRPr lang="es-ES" sz="1875" dirty="0">
              <a:solidFill>
                <a:srgbClr val="A9A8A9"/>
              </a:solidFill>
              <a:latin typeface="Lato Bold"/>
              <a:cs typeface="Lato Bold"/>
            </a:endParaRPr>
          </a:p>
        </p:txBody>
      </p:sp>
      <p:pic>
        <p:nvPicPr>
          <p:cNvPr id="14343" name="Picture 4">
            <a:extLst>
              <a:ext uri="{FF2B5EF4-FFF2-40B4-BE49-F238E27FC236}">
                <a16:creationId xmlns:a16="http://schemas.microsoft.com/office/drawing/2014/main" id="{7F9C92B0-4454-4C41-BEEF-7428E87CB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0039" y="1627188"/>
            <a:ext cx="8950325"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a:extLst>
              <a:ext uri="{FF2B5EF4-FFF2-40B4-BE49-F238E27FC236}">
                <a16:creationId xmlns:a16="http://schemas.microsoft.com/office/drawing/2014/main" id="{4282D95E-77BA-4A29-85C8-4D6593B1F1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6052E5E2-23E2-4772-A63A-2C4A2D02076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FF6B1962-9459-4462-990D-9B1C3B4B8A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2EED7CE3-3383-4EE1-A897-AFE30634A1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n 1">
            <a:extLst>
              <a:ext uri="{FF2B5EF4-FFF2-40B4-BE49-F238E27FC236}">
                <a16:creationId xmlns:a16="http://schemas.microsoft.com/office/drawing/2014/main" id="{9D83FB95-E802-49DD-8A66-B4380539AC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2149476"/>
            <a:ext cx="9097963"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uadroTexto 8">
            <a:extLst>
              <a:ext uri="{FF2B5EF4-FFF2-40B4-BE49-F238E27FC236}">
                <a16:creationId xmlns:a16="http://schemas.microsoft.com/office/drawing/2014/main" id="{7D0C9BBE-FFCB-4F40-A3D1-C5F71E72819C}"/>
              </a:ext>
            </a:extLst>
          </p:cNvPr>
          <p:cNvSpPr txBox="1"/>
          <p:nvPr/>
        </p:nvSpPr>
        <p:spPr>
          <a:xfrm>
            <a:off x="2587626" y="1001714"/>
            <a:ext cx="6970712" cy="669925"/>
          </a:xfrm>
          <a:prstGeom prst="rect">
            <a:avLst/>
          </a:prstGeom>
          <a:noFill/>
        </p:spPr>
        <p:txBody>
          <a:bodyPr>
            <a:spAutoFit/>
          </a:bodyPr>
          <a:lstStyle/>
          <a:p>
            <a:pPr>
              <a:defRPr/>
            </a:pPr>
            <a:r>
              <a:rPr lang="es-ES" sz="1875" b="1" dirty="0">
                <a:solidFill>
                  <a:srgbClr val="A9A8A9"/>
                </a:solidFill>
                <a:latin typeface="Lato Bold"/>
                <a:cs typeface="Lato Bold"/>
              </a:rPr>
              <a:t>Ejecución de Ingresos FRISCO Corte Agosto de 2020.                        					Proyecciones</a:t>
            </a:r>
          </a:p>
        </p:txBody>
      </p:sp>
      <p:sp>
        <p:nvSpPr>
          <p:cNvPr id="8" name="Rectángulo 7">
            <a:extLst>
              <a:ext uri="{FF2B5EF4-FFF2-40B4-BE49-F238E27FC236}">
                <a16:creationId xmlns:a16="http://schemas.microsoft.com/office/drawing/2014/main" id="{977DA6F7-672D-4CE1-A75A-C31544F95FF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99BEE2FE-DE05-4F30-8092-7FC3B59901E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7C91BF93-B323-40C6-B54D-609B7D03E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E578EFCA-F15B-4534-86A2-704C96CAC8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uadroTexto 4">
            <a:extLst>
              <a:ext uri="{FF2B5EF4-FFF2-40B4-BE49-F238E27FC236}">
                <a16:creationId xmlns:a16="http://schemas.microsoft.com/office/drawing/2014/main" id="{4D1FF204-820A-43DF-8C64-6F7DF1FE4731}"/>
              </a:ext>
            </a:extLst>
          </p:cNvPr>
          <p:cNvSpPr txBox="1">
            <a:spLocks noChangeArrowheads="1"/>
          </p:cNvSpPr>
          <p:nvPr/>
        </p:nvSpPr>
        <p:spPr bwMode="auto">
          <a:xfrm>
            <a:off x="2558143" y="2005241"/>
            <a:ext cx="68580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4400" b="1" dirty="0">
                <a:solidFill>
                  <a:srgbClr val="000A8B"/>
                </a:solidFill>
              </a:rPr>
              <a:t>Ejecución Presupuestal de </a:t>
            </a:r>
          </a:p>
          <a:p>
            <a:pPr algn="ctr"/>
            <a:r>
              <a:rPr lang="es-CO" altLang="es-CO" sz="4400" b="1" dirty="0">
                <a:solidFill>
                  <a:srgbClr val="000A8B"/>
                </a:solidFill>
              </a:rPr>
              <a:t>Gastos FRISCO</a:t>
            </a:r>
          </a:p>
          <a:p>
            <a:pPr algn="ctr"/>
            <a:r>
              <a:rPr lang="es-CO" altLang="es-CO" sz="4400" b="1" dirty="0">
                <a:solidFill>
                  <a:srgbClr val="000A8B"/>
                </a:solidFill>
              </a:rPr>
              <a:t> Corte Agosto 2020</a:t>
            </a:r>
            <a:endParaRPr lang="es-ES" altLang="es-CO" sz="4400" b="1" dirty="0">
              <a:solidFill>
                <a:srgbClr val="000A8B"/>
              </a:solidFill>
            </a:endParaRPr>
          </a:p>
        </p:txBody>
      </p:sp>
      <p:sp>
        <p:nvSpPr>
          <p:cNvPr id="5" name="Rectángulo 4">
            <a:extLst>
              <a:ext uri="{FF2B5EF4-FFF2-40B4-BE49-F238E27FC236}">
                <a16:creationId xmlns:a16="http://schemas.microsoft.com/office/drawing/2014/main" id="{84EE6F95-C3D2-43A8-A93C-B7BBED1A9D0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16ED29C2-CBEA-42CF-89C2-A99C910249A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7">
            <a:extLst>
              <a:ext uri="{FF2B5EF4-FFF2-40B4-BE49-F238E27FC236}">
                <a16:creationId xmlns:a16="http://schemas.microsoft.com/office/drawing/2014/main" id="{78448FC9-5887-4EC3-9608-A1E18D539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4E5487DA-7D54-4C97-8CB1-3229BF7ED0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F6CCFE61-44C7-4AA4-A211-30A93B5322EC}"/>
              </a:ext>
            </a:extLst>
          </p:cNvPr>
          <p:cNvSpPr txBox="1"/>
          <p:nvPr/>
        </p:nvSpPr>
        <p:spPr>
          <a:xfrm>
            <a:off x="3216729" y="924906"/>
            <a:ext cx="6970713" cy="669925"/>
          </a:xfrm>
          <a:prstGeom prst="rect">
            <a:avLst/>
          </a:prstGeom>
          <a:noFill/>
        </p:spPr>
        <p:txBody>
          <a:bodyPr>
            <a:spAutoFit/>
          </a:bodyPr>
          <a:lstStyle/>
          <a:p>
            <a:pPr>
              <a:defRPr/>
            </a:pPr>
            <a:r>
              <a:rPr lang="es-ES" sz="1875" b="1" dirty="0">
                <a:solidFill>
                  <a:srgbClr val="A9A8A9"/>
                </a:solidFill>
                <a:latin typeface="Lato Bold"/>
                <a:cs typeface="Lato Bold"/>
              </a:rPr>
              <a:t>Ejecución de Gasto FRISCO Corte Agosto de 2020</a:t>
            </a:r>
          </a:p>
          <a:p>
            <a:pPr>
              <a:defRPr/>
            </a:pPr>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3C186BF2-4BE4-4FFE-B30E-412270151B57}"/>
              </a:ext>
            </a:extLst>
          </p:cNvPr>
          <p:cNvSpPr/>
          <p:nvPr/>
        </p:nvSpPr>
        <p:spPr>
          <a:xfrm>
            <a:off x="5197475" y="3375025"/>
            <a:ext cx="1677988" cy="300038"/>
          </a:xfrm>
          <a:prstGeom prst="rect">
            <a:avLst/>
          </a:prstGeom>
        </p:spPr>
        <p:txBody>
          <a:bodyPr wrap="none">
            <a:spAutoFit/>
          </a:bodyPr>
          <a:lstStyle/>
          <a:p>
            <a:pPr algn="r">
              <a:defRPr/>
            </a:pPr>
            <a:r>
              <a:rPr lang="es-ES" sz="1350" b="1" dirty="0">
                <a:solidFill>
                  <a:srgbClr val="0070C0"/>
                </a:solidFill>
                <a:cs typeface="Lato Regular"/>
              </a:rPr>
              <a:t>Participación de Giro</a:t>
            </a:r>
          </a:p>
        </p:txBody>
      </p:sp>
      <p:pic>
        <p:nvPicPr>
          <p:cNvPr id="17416" name="Imagen 8">
            <a:extLst>
              <a:ext uri="{FF2B5EF4-FFF2-40B4-BE49-F238E27FC236}">
                <a16:creationId xmlns:a16="http://schemas.microsoft.com/office/drawing/2014/main" id="{37486101-766E-4F6B-86F6-BD7166C9D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9664" y="3681414"/>
            <a:ext cx="4567237"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Imagen 4">
            <a:extLst>
              <a:ext uri="{FF2B5EF4-FFF2-40B4-BE49-F238E27FC236}">
                <a16:creationId xmlns:a16="http://schemas.microsoft.com/office/drawing/2014/main" id="{778CD94F-4D9B-4E4A-A35C-60FE2A379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7575" y="1406526"/>
            <a:ext cx="7816850"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a:extLst>
              <a:ext uri="{FF2B5EF4-FFF2-40B4-BE49-F238E27FC236}">
                <a16:creationId xmlns:a16="http://schemas.microsoft.com/office/drawing/2014/main" id="{A835F355-6F49-4772-9D13-098FCF6C644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C3414B43-9A96-4F39-8C55-069EBBB4B857}"/>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A153A950-5E50-4BE2-BA91-E7CE73D3E6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C846DC0A-BB6E-48AB-AE42-C473D86E5E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88DCBDA0-B78D-4CC8-9FEF-DEAF8FBAF910}"/>
              </a:ext>
            </a:extLst>
          </p:cNvPr>
          <p:cNvSpPr txBox="1"/>
          <p:nvPr/>
        </p:nvSpPr>
        <p:spPr>
          <a:xfrm>
            <a:off x="1712914" y="1004889"/>
            <a:ext cx="8882515" cy="669414"/>
          </a:xfrm>
          <a:prstGeom prst="rect">
            <a:avLst/>
          </a:prstGeom>
          <a:noFill/>
        </p:spPr>
        <p:txBody>
          <a:bodyPr wrap="square">
            <a:spAutoFit/>
          </a:bodyPr>
          <a:lstStyle/>
          <a:p>
            <a:pPr>
              <a:defRPr/>
            </a:pPr>
            <a:r>
              <a:rPr lang="es-ES" sz="1875" b="1" dirty="0">
                <a:solidFill>
                  <a:srgbClr val="A9A8A9"/>
                </a:solidFill>
                <a:latin typeface="Lato Bold"/>
                <a:cs typeface="Lato Bold"/>
              </a:rPr>
              <a:t>Ejecución de Gasto FRISCO Transferencias Corte 21 de Septiembre de 2020*</a:t>
            </a:r>
          </a:p>
          <a:p>
            <a:pPr>
              <a:defRPr/>
            </a:pPr>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B71AA9B1-BAA3-46EB-905D-B5F02A17F644}"/>
              </a:ext>
            </a:extLst>
          </p:cNvPr>
          <p:cNvSpPr/>
          <p:nvPr/>
        </p:nvSpPr>
        <p:spPr>
          <a:xfrm>
            <a:off x="5197475" y="3375025"/>
            <a:ext cx="1677988" cy="300038"/>
          </a:xfrm>
          <a:prstGeom prst="rect">
            <a:avLst/>
          </a:prstGeom>
        </p:spPr>
        <p:txBody>
          <a:bodyPr wrap="none">
            <a:spAutoFit/>
          </a:bodyPr>
          <a:lstStyle/>
          <a:p>
            <a:pPr algn="r">
              <a:defRPr/>
            </a:pPr>
            <a:r>
              <a:rPr lang="es-ES" sz="1350" b="1" dirty="0">
                <a:solidFill>
                  <a:srgbClr val="0070C0"/>
                </a:solidFill>
                <a:cs typeface="Lato Regular"/>
              </a:rPr>
              <a:t>Participación de Giro</a:t>
            </a:r>
          </a:p>
        </p:txBody>
      </p:sp>
      <p:pic>
        <p:nvPicPr>
          <p:cNvPr id="18440" name="Imagen 2">
            <a:extLst>
              <a:ext uri="{FF2B5EF4-FFF2-40B4-BE49-F238E27FC236}">
                <a16:creationId xmlns:a16="http://schemas.microsoft.com/office/drawing/2014/main" id="{0C51450E-073A-4FA2-99C7-FBE8B5AFCF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7575" y="1465264"/>
            <a:ext cx="7816850"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Imagen 6">
            <a:extLst>
              <a:ext uri="{FF2B5EF4-FFF2-40B4-BE49-F238E27FC236}">
                <a16:creationId xmlns:a16="http://schemas.microsoft.com/office/drawing/2014/main" id="{93960C6F-F44B-4019-AFD3-B70DAA7ACD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5875" y="3638550"/>
            <a:ext cx="388620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CuadroTexto 2">
            <a:extLst>
              <a:ext uri="{FF2B5EF4-FFF2-40B4-BE49-F238E27FC236}">
                <a16:creationId xmlns:a16="http://schemas.microsoft.com/office/drawing/2014/main" id="{1A92E549-B1A0-442B-B6F6-016E693997E7}"/>
              </a:ext>
            </a:extLst>
          </p:cNvPr>
          <p:cNvSpPr txBox="1">
            <a:spLocks noChangeArrowheads="1"/>
          </p:cNvSpPr>
          <p:nvPr/>
        </p:nvSpPr>
        <p:spPr bwMode="auto">
          <a:xfrm>
            <a:off x="1431926" y="6196807"/>
            <a:ext cx="6437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dirty="0"/>
              <a:t>* Las transferencias se realizaron en el mes de septiembre de 2020</a:t>
            </a:r>
          </a:p>
        </p:txBody>
      </p:sp>
      <p:sp>
        <p:nvSpPr>
          <p:cNvPr id="11" name="Rectángulo 10">
            <a:extLst>
              <a:ext uri="{FF2B5EF4-FFF2-40B4-BE49-F238E27FC236}">
                <a16:creationId xmlns:a16="http://schemas.microsoft.com/office/drawing/2014/main" id="{13A810F4-B326-4440-B8D7-E5AB59E34FA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85C85FDA-414C-428E-ACC8-1246110FDD2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2AD64D96-B7CF-4C3A-A3FF-A3CDF94622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44914" cy="1092252"/>
          </a:xfrm>
          <a:prstGeom prst="rect">
            <a:avLst/>
          </a:prstGeom>
        </p:spPr>
      </p:pic>
      <p:pic>
        <p:nvPicPr>
          <p:cNvPr id="14" name="Imagen 5">
            <a:extLst>
              <a:ext uri="{FF2B5EF4-FFF2-40B4-BE49-F238E27FC236}">
                <a16:creationId xmlns:a16="http://schemas.microsoft.com/office/drawing/2014/main" id="{F7264D5C-A8B8-488C-AB95-A0DC6B9988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n 4">
            <a:extLst>
              <a:ext uri="{FF2B5EF4-FFF2-40B4-BE49-F238E27FC236}">
                <a16:creationId xmlns:a16="http://schemas.microsoft.com/office/drawing/2014/main" id="{65FF36CB-A9A9-4E5E-89A2-C104FAAC1E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5014" y="1416051"/>
            <a:ext cx="8016875"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a:extLst>
              <a:ext uri="{FF2B5EF4-FFF2-40B4-BE49-F238E27FC236}">
                <a16:creationId xmlns:a16="http://schemas.microsoft.com/office/drawing/2014/main" id="{3D30118E-F487-46AD-9634-17169FF5645E}"/>
              </a:ext>
            </a:extLst>
          </p:cNvPr>
          <p:cNvSpPr txBox="1"/>
          <p:nvPr/>
        </p:nvSpPr>
        <p:spPr>
          <a:xfrm>
            <a:off x="2040730" y="944987"/>
            <a:ext cx="8097837" cy="669925"/>
          </a:xfrm>
          <a:prstGeom prst="rect">
            <a:avLst/>
          </a:prstGeom>
          <a:noFill/>
        </p:spPr>
        <p:txBody>
          <a:bodyPr>
            <a:spAutoFit/>
          </a:bodyPr>
          <a:lstStyle/>
          <a:p>
            <a:pPr>
              <a:defRPr/>
            </a:pPr>
            <a:r>
              <a:rPr lang="es-ES" sz="1875" b="1" dirty="0">
                <a:solidFill>
                  <a:srgbClr val="A9A8A9"/>
                </a:solidFill>
                <a:latin typeface="Lato Bold"/>
                <a:cs typeface="Lato Bold"/>
              </a:rPr>
              <a:t>Ejecución de Gasto FRISCO Corte Agosto 2020-Sin Transferencias</a:t>
            </a:r>
          </a:p>
          <a:p>
            <a:pPr>
              <a:defRPr/>
            </a:pPr>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25255C3A-F310-46B2-A1EB-3115528EB15B}"/>
              </a:ext>
            </a:extLst>
          </p:cNvPr>
          <p:cNvSpPr/>
          <p:nvPr/>
        </p:nvSpPr>
        <p:spPr>
          <a:xfrm>
            <a:off x="5175250" y="3249614"/>
            <a:ext cx="1677988" cy="300037"/>
          </a:xfrm>
          <a:prstGeom prst="rect">
            <a:avLst/>
          </a:prstGeom>
        </p:spPr>
        <p:txBody>
          <a:bodyPr wrap="none">
            <a:spAutoFit/>
          </a:bodyPr>
          <a:lstStyle/>
          <a:p>
            <a:pPr algn="r">
              <a:defRPr/>
            </a:pPr>
            <a:r>
              <a:rPr lang="es-ES" sz="1350" b="1" dirty="0">
                <a:solidFill>
                  <a:srgbClr val="0070C0"/>
                </a:solidFill>
                <a:cs typeface="Lato Regular"/>
              </a:rPr>
              <a:t>Participación de Giro</a:t>
            </a:r>
          </a:p>
        </p:txBody>
      </p:sp>
      <p:sp>
        <p:nvSpPr>
          <p:cNvPr id="15" name="Flecha: a la derecha 14">
            <a:hlinkClick r:id="rId3" action="ppaction://hlinksldjump"/>
            <a:extLst>
              <a:ext uri="{FF2B5EF4-FFF2-40B4-BE49-F238E27FC236}">
                <a16:creationId xmlns:a16="http://schemas.microsoft.com/office/drawing/2014/main" id="{8C1423AF-D033-45A2-94FD-45C10034050E}"/>
              </a:ext>
            </a:extLst>
          </p:cNvPr>
          <p:cNvSpPr/>
          <p:nvPr/>
        </p:nvSpPr>
        <p:spPr>
          <a:xfrm>
            <a:off x="3794125" y="2090738"/>
            <a:ext cx="300038" cy="2413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6" name="Flecha: a la derecha 15">
            <a:hlinkClick r:id="rId4" action="ppaction://hlinksldjump"/>
            <a:extLst>
              <a:ext uri="{FF2B5EF4-FFF2-40B4-BE49-F238E27FC236}">
                <a16:creationId xmlns:a16="http://schemas.microsoft.com/office/drawing/2014/main" id="{7D84C8FA-20DD-491D-9594-A954138EDFFF}"/>
              </a:ext>
            </a:extLst>
          </p:cNvPr>
          <p:cNvSpPr/>
          <p:nvPr/>
        </p:nvSpPr>
        <p:spPr>
          <a:xfrm>
            <a:off x="3789364" y="2379663"/>
            <a:ext cx="300037" cy="2413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pic>
        <p:nvPicPr>
          <p:cNvPr id="19467" name="Imagen 6">
            <a:extLst>
              <a:ext uri="{FF2B5EF4-FFF2-40B4-BE49-F238E27FC236}">
                <a16:creationId xmlns:a16="http://schemas.microsoft.com/office/drawing/2014/main" id="{B01F6939-1C72-45BF-954D-B246DD27E5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9364" y="3549651"/>
            <a:ext cx="4651375"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a:extLst>
              <a:ext uri="{FF2B5EF4-FFF2-40B4-BE49-F238E27FC236}">
                <a16:creationId xmlns:a16="http://schemas.microsoft.com/office/drawing/2014/main" id="{DAED4767-2A8B-4322-8041-A0934135A74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528ABE09-FD5D-4F65-BBBD-B7546655B4F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7">
            <a:extLst>
              <a:ext uri="{FF2B5EF4-FFF2-40B4-BE49-F238E27FC236}">
                <a16:creationId xmlns:a16="http://schemas.microsoft.com/office/drawing/2014/main" id="{3F46EC41-F14D-443B-B150-BFA94EAD61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005014" cy="1126004"/>
          </a:xfrm>
          <a:prstGeom prst="rect">
            <a:avLst/>
          </a:prstGeom>
        </p:spPr>
      </p:pic>
      <p:pic>
        <p:nvPicPr>
          <p:cNvPr id="18" name="Imagen 5">
            <a:extLst>
              <a:ext uri="{FF2B5EF4-FFF2-40B4-BE49-F238E27FC236}">
                <a16:creationId xmlns:a16="http://schemas.microsoft.com/office/drawing/2014/main" id="{FB3BF3C0-EE6C-422A-88F2-A3AF2F6F24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n 2">
            <a:extLst>
              <a:ext uri="{FF2B5EF4-FFF2-40B4-BE49-F238E27FC236}">
                <a16:creationId xmlns:a16="http://schemas.microsoft.com/office/drawing/2014/main" id="{6B2A39E1-A37F-48F0-96E2-71353CD74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526" y="1414463"/>
            <a:ext cx="8861425"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a:extLst>
              <a:ext uri="{FF2B5EF4-FFF2-40B4-BE49-F238E27FC236}">
                <a16:creationId xmlns:a16="http://schemas.microsoft.com/office/drawing/2014/main" id="{1AE34BF7-69CC-467B-9FFA-462CDA9623FD}"/>
              </a:ext>
            </a:extLst>
          </p:cNvPr>
          <p:cNvSpPr txBox="1"/>
          <p:nvPr/>
        </p:nvSpPr>
        <p:spPr>
          <a:xfrm>
            <a:off x="1778000" y="949326"/>
            <a:ext cx="8605838" cy="669925"/>
          </a:xfrm>
          <a:prstGeom prst="rect">
            <a:avLst/>
          </a:prstGeom>
          <a:noFill/>
        </p:spPr>
        <p:txBody>
          <a:bodyPr>
            <a:spAutoFit/>
          </a:bodyPr>
          <a:lstStyle/>
          <a:p>
            <a:pPr>
              <a:defRPr/>
            </a:pPr>
            <a:r>
              <a:rPr lang="es-ES" sz="1875" b="1" dirty="0">
                <a:solidFill>
                  <a:srgbClr val="A9A8A9"/>
                </a:solidFill>
                <a:latin typeface="Lato Bold"/>
                <a:cs typeface="Lato Bold"/>
              </a:rPr>
              <a:t>Ejecución de Gastos de Personal Extintos Corte Agosto 2020- FRISCO</a:t>
            </a:r>
          </a:p>
          <a:p>
            <a:pPr>
              <a:defRPr/>
            </a:pPr>
            <a:endParaRPr lang="es-ES" sz="1875" dirty="0">
              <a:solidFill>
                <a:srgbClr val="A9A8A9"/>
              </a:solidFill>
              <a:latin typeface="Lato Bold"/>
              <a:cs typeface="Lato Bold"/>
            </a:endParaRPr>
          </a:p>
        </p:txBody>
      </p:sp>
      <p:sp>
        <p:nvSpPr>
          <p:cNvPr id="20486" name="Rectángulo 3">
            <a:extLst>
              <a:ext uri="{FF2B5EF4-FFF2-40B4-BE49-F238E27FC236}">
                <a16:creationId xmlns:a16="http://schemas.microsoft.com/office/drawing/2014/main" id="{D0972ADB-1E5D-4390-B16B-1E947D4F2B13}"/>
              </a:ext>
            </a:extLst>
          </p:cNvPr>
          <p:cNvSpPr>
            <a:spLocks noChangeArrowheads="1"/>
          </p:cNvSpPr>
          <p:nvPr/>
        </p:nvSpPr>
        <p:spPr bwMode="auto">
          <a:xfrm>
            <a:off x="4872039" y="3006725"/>
            <a:ext cx="1958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600" b="1">
                <a:solidFill>
                  <a:srgbClr val="0070C0"/>
                </a:solidFill>
                <a:ea typeface="Lato Regular"/>
                <a:cs typeface="Lato Regular"/>
              </a:rPr>
              <a:t>Participación de Giro</a:t>
            </a:r>
          </a:p>
        </p:txBody>
      </p:sp>
      <p:sp>
        <p:nvSpPr>
          <p:cNvPr id="12" name="Flecha: a la derecha 11">
            <a:hlinkClick r:id="rId3" action="ppaction://hlinksldjump"/>
            <a:extLst>
              <a:ext uri="{FF2B5EF4-FFF2-40B4-BE49-F238E27FC236}">
                <a16:creationId xmlns:a16="http://schemas.microsoft.com/office/drawing/2014/main" id="{F5995C2C-7C47-4954-B208-F3795687A103}"/>
              </a:ext>
            </a:extLst>
          </p:cNvPr>
          <p:cNvSpPr/>
          <p:nvPr/>
        </p:nvSpPr>
        <p:spPr>
          <a:xfrm>
            <a:off x="4745039" y="2020888"/>
            <a:ext cx="300037" cy="2413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pic>
        <p:nvPicPr>
          <p:cNvPr id="20490" name="Imagen 10">
            <a:extLst>
              <a:ext uri="{FF2B5EF4-FFF2-40B4-BE49-F238E27FC236}">
                <a16:creationId xmlns:a16="http://schemas.microsoft.com/office/drawing/2014/main" id="{46D6CE19-8333-463D-B775-62F2F485E1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3379789"/>
            <a:ext cx="4635500"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ángulo 10">
            <a:extLst>
              <a:ext uri="{FF2B5EF4-FFF2-40B4-BE49-F238E27FC236}">
                <a16:creationId xmlns:a16="http://schemas.microsoft.com/office/drawing/2014/main" id="{8B2A1B92-B9AE-4B22-A1C7-D16C54DA4E7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8F7A1149-E8C6-4F62-8C7F-969C0879C41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F24A325E-0D45-4870-A5F9-EFDB44336C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915886" cy="1075950"/>
          </a:xfrm>
          <a:prstGeom prst="rect">
            <a:avLst/>
          </a:prstGeom>
        </p:spPr>
      </p:pic>
      <p:pic>
        <p:nvPicPr>
          <p:cNvPr id="16" name="Imagen 5">
            <a:extLst>
              <a:ext uri="{FF2B5EF4-FFF2-40B4-BE49-F238E27FC236}">
                <a16:creationId xmlns:a16="http://schemas.microsoft.com/office/drawing/2014/main" id="{D7C08550-AC23-4DA4-A2C9-3E8DD04B50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Imagen 3">
            <a:extLst>
              <a:ext uri="{FF2B5EF4-FFF2-40B4-BE49-F238E27FC236}">
                <a16:creationId xmlns:a16="http://schemas.microsoft.com/office/drawing/2014/main" id="{E41B9EDE-2989-4958-A412-16DD793AA5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1508125"/>
            <a:ext cx="8688388" cy="457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a:extLst>
              <a:ext uri="{FF2B5EF4-FFF2-40B4-BE49-F238E27FC236}">
                <a16:creationId xmlns:a16="http://schemas.microsoft.com/office/drawing/2014/main" id="{E6ED335C-8A01-4441-BE9D-152ABDB4C373}"/>
              </a:ext>
            </a:extLst>
          </p:cNvPr>
          <p:cNvSpPr txBox="1"/>
          <p:nvPr/>
        </p:nvSpPr>
        <p:spPr>
          <a:xfrm>
            <a:off x="1712914" y="901700"/>
            <a:ext cx="8809037" cy="668338"/>
          </a:xfrm>
          <a:prstGeom prst="rect">
            <a:avLst/>
          </a:prstGeom>
          <a:noFill/>
        </p:spPr>
        <p:txBody>
          <a:bodyPr>
            <a:spAutoFit/>
          </a:bodyPr>
          <a:lstStyle/>
          <a:p>
            <a:pPr>
              <a:defRPr/>
            </a:pPr>
            <a:r>
              <a:rPr lang="es-ES" sz="1875" b="1" dirty="0">
                <a:solidFill>
                  <a:srgbClr val="A9A8A9"/>
                </a:solidFill>
                <a:latin typeface="Lato Bold"/>
                <a:cs typeface="Lato Bold"/>
              </a:rPr>
              <a:t>Ejecución de Gastos Generales y en Proceso Corte Agosto de 2020 - FRISCO</a:t>
            </a:r>
          </a:p>
          <a:p>
            <a:pPr>
              <a:defRPr/>
            </a:pPr>
            <a:endParaRPr lang="es-ES" sz="1875" dirty="0">
              <a:solidFill>
                <a:srgbClr val="A9A8A9"/>
              </a:solidFill>
              <a:latin typeface="Lato Bold"/>
              <a:cs typeface="Lato Bold"/>
            </a:endParaRPr>
          </a:p>
        </p:txBody>
      </p:sp>
      <p:sp>
        <p:nvSpPr>
          <p:cNvPr id="11" name="Flecha: a la derecha 10">
            <a:hlinkClick r:id="rId3" action="ppaction://hlinksldjump"/>
            <a:extLst>
              <a:ext uri="{FF2B5EF4-FFF2-40B4-BE49-F238E27FC236}">
                <a16:creationId xmlns:a16="http://schemas.microsoft.com/office/drawing/2014/main" id="{19F8C04C-6287-454F-8890-6798ECDA2566}"/>
              </a:ext>
            </a:extLst>
          </p:cNvPr>
          <p:cNvSpPr/>
          <p:nvPr/>
        </p:nvSpPr>
        <p:spPr>
          <a:xfrm>
            <a:off x="4711700" y="3403600"/>
            <a:ext cx="300038" cy="2413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9" name="Rectángulo 8">
            <a:extLst>
              <a:ext uri="{FF2B5EF4-FFF2-40B4-BE49-F238E27FC236}">
                <a16:creationId xmlns:a16="http://schemas.microsoft.com/office/drawing/2014/main" id="{4E760BAA-E585-412C-86E8-9E16BEAE2BF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453239B9-E6E8-4596-84D2-7A2CC1AA08A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68734BE8-28F5-48EB-A54F-5B05AD88AE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790700" cy="1005646"/>
          </a:xfrm>
          <a:prstGeom prst="rect">
            <a:avLst/>
          </a:prstGeom>
        </p:spPr>
      </p:pic>
      <p:pic>
        <p:nvPicPr>
          <p:cNvPr id="14" name="Imagen 5">
            <a:extLst>
              <a:ext uri="{FF2B5EF4-FFF2-40B4-BE49-F238E27FC236}">
                <a16:creationId xmlns:a16="http://schemas.microsoft.com/office/drawing/2014/main" id="{3C61CB3E-EC30-474E-B88D-A981EB7F70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B4DA65EA-02DA-4BE1-90E7-96C2BCE4D772}"/>
              </a:ext>
            </a:extLst>
          </p:cNvPr>
          <p:cNvSpPr txBox="1"/>
          <p:nvPr/>
        </p:nvSpPr>
        <p:spPr>
          <a:xfrm>
            <a:off x="2569257" y="944987"/>
            <a:ext cx="8809037" cy="957263"/>
          </a:xfrm>
          <a:prstGeom prst="rect">
            <a:avLst/>
          </a:prstGeom>
          <a:noFill/>
        </p:spPr>
        <p:txBody>
          <a:bodyPr>
            <a:spAutoFit/>
          </a:bodyPr>
          <a:lstStyle/>
          <a:p>
            <a:pPr>
              <a:defRPr/>
            </a:pPr>
            <a:r>
              <a:rPr lang="es-ES" sz="1875" b="1" dirty="0">
                <a:solidFill>
                  <a:srgbClr val="A9A8A9"/>
                </a:solidFill>
                <a:latin typeface="Lato Bold"/>
                <a:cs typeface="Lato Bold"/>
              </a:rPr>
              <a:t>Ejecución Transferencias- Corte Agosto 2020 - FRISCO</a:t>
            </a:r>
          </a:p>
          <a:p>
            <a:pPr>
              <a:defRPr/>
            </a:pPr>
            <a:endParaRPr lang="es-ES" sz="1875" dirty="0">
              <a:solidFill>
                <a:srgbClr val="A9A8A9"/>
              </a:solidFill>
              <a:latin typeface="Lato Bold"/>
              <a:cs typeface="Lato Bold"/>
            </a:endParaRPr>
          </a:p>
          <a:p>
            <a:pPr>
              <a:defRPr/>
            </a:pPr>
            <a:endParaRPr lang="es-ES" sz="1875" dirty="0">
              <a:solidFill>
                <a:srgbClr val="A9A8A9"/>
              </a:solidFill>
              <a:latin typeface="Lato Bold"/>
              <a:cs typeface="Lato Bold"/>
            </a:endParaRPr>
          </a:p>
        </p:txBody>
      </p:sp>
      <p:pic>
        <p:nvPicPr>
          <p:cNvPr id="22535" name="Imagen 2">
            <a:extLst>
              <a:ext uri="{FF2B5EF4-FFF2-40B4-BE49-F238E27FC236}">
                <a16:creationId xmlns:a16="http://schemas.microsoft.com/office/drawing/2014/main" id="{9A2B5C2D-2211-4A3E-A17B-F5AB890477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901" y="1536701"/>
            <a:ext cx="8956675"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A83D6D8F-6FDD-4C45-8369-E14766A57FB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C6FA5ABD-EA84-4511-92D3-8CF6CF30B3B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4147A775-C037-40FB-A564-3042464B90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3DD547F5-F0A0-4F9E-A5CF-7D754C784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33D1FDC-A6E9-46CA-957D-AF58D1EF5566}"/>
              </a:ext>
            </a:extLst>
          </p:cNvPr>
          <p:cNvSpPr txBox="1"/>
          <p:nvPr/>
        </p:nvSpPr>
        <p:spPr>
          <a:xfrm>
            <a:off x="1952172" y="1197059"/>
            <a:ext cx="8809037" cy="957263"/>
          </a:xfrm>
          <a:prstGeom prst="rect">
            <a:avLst/>
          </a:prstGeom>
          <a:noFill/>
        </p:spPr>
        <p:txBody>
          <a:bodyPr>
            <a:spAutoFit/>
          </a:bodyPr>
          <a:lstStyle/>
          <a:p>
            <a:pPr>
              <a:defRPr/>
            </a:pPr>
            <a:r>
              <a:rPr lang="es-ES" sz="1875" b="1" dirty="0">
                <a:solidFill>
                  <a:srgbClr val="A9A8A9"/>
                </a:solidFill>
                <a:latin typeface="Lato Bold"/>
                <a:cs typeface="Lato Bold"/>
              </a:rPr>
              <a:t>Ejecución de Gasto FRISCO Transferencias Corte 21 de Septiembre de 2020</a:t>
            </a:r>
          </a:p>
          <a:p>
            <a:pPr>
              <a:defRPr/>
            </a:pPr>
            <a:endParaRPr lang="es-ES" sz="1875" dirty="0">
              <a:solidFill>
                <a:srgbClr val="A9A8A9"/>
              </a:solidFill>
              <a:latin typeface="Lato Bold"/>
              <a:cs typeface="Lato Bold"/>
            </a:endParaRPr>
          </a:p>
          <a:p>
            <a:pPr>
              <a:defRPr/>
            </a:pPr>
            <a:endParaRPr lang="es-ES" sz="1875" dirty="0">
              <a:solidFill>
                <a:srgbClr val="A9A8A9"/>
              </a:solidFill>
              <a:latin typeface="Lato Bold"/>
              <a:cs typeface="Lato Bold"/>
            </a:endParaRPr>
          </a:p>
        </p:txBody>
      </p:sp>
      <p:pic>
        <p:nvPicPr>
          <p:cNvPr id="23559" name="Imagen 4">
            <a:extLst>
              <a:ext uri="{FF2B5EF4-FFF2-40B4-BE49-F238E27FC236}">
                <a16:creationId xmlns:a16="http://schemas.microsoft.com/office/drawing/2014/main" id="{4ADEEBE0-EF25-455F-9750-6B85B10B5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5450" y="1846620"/>
            <a:ext cx="8796338" cy="415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2D24B63A-AFA8-4953-9356-2553268E907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2FD17A68-4F0C-4477-A641-117890E620E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5D6094DC-4115-4183-8F9E-D68588917F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7F59BF24-BABF-4B1C-B608-2DFC606B6B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uadroTexto 4">
            <a:extLst>
              <a:ext uri="{FF2B5EF4-FFF2-40B4-BE49-F238E27FC236}">
                <a16:creationId xmlns:a16="http://schemas.microsoft.com/office/drawing/2014/main" id="{34652E15-4E67-40C5-92B1-A00CB30DADAF}"/>
              </a:ext>
            </a:extLst>
          </p:cNvPr>
          <p:cNvSpPr txBox="1">
            <a:spLocks noChangeArrowheads="1"/>
          </p:cNvSpPr>
          <p:nvPr/>
        </p:nvSpPr>
        <p:spPr bwMode="auto">
          <a:xfrm>
            <a:off x="2660649" y="2459504"/>
            <a:ext cx="6858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4000" b="1" dirty="0">
                <a:solidFill>
                  <a:srgbClr val="000A8B"/>
                </a:solidFill>
              </a:rPr>
              <a:t>Ejecución Presupuestal de </a:t>
            </a:r>
          </a:p>
          <a:p>
            <a:pPr algn="ctr"/>
            <a:r>
              <a:rPr lang="es-CO" altLang="es-CO" sz="4000" b="1" dirty="0">
                <a:solidFill>
                  <a:srgbClr val="000A8B"/>
                </a:solidFill>
              </a:rPr>
              <a:t>Ingresos SAE</a:t>
            </a:r>
          </a:p>
          <a:p>
            <a:pPr algn="ctr"/>
            <a:r>
              <a:rPr lang="es-CO" altLang="es-CO" sz="4000" b="1" dirty="0">
                <a:solidFill>
                  <a:srgbClr val="000A8B"/>
                </a:solidFill>
              </a:rPr>
              <a:t> Corte Agosto 2020</a:t>
            </a:r>
            <a:endParaRPr lang="es-ES" altLang="es-CO" sz="4000" b="1" dirty="0">
              <a:solidFill>
                <a:srgbClr val="000A8B"/>
              </a:solidFill>
            </a:endParaRPr>
          </a:p>
        </p:txBody>
      </p:sp>
      <p:sp>
        <p:nvSpPr>
          <p:cNvPr id="5" name="Rectángulo 4">
            <a:extLst>
              <a:ext uri="{FF2B5EF4-FFF2-40B4-BE49-F238E27FC236}">
                <a16:creationId xmlns:a16="http://schemas.microsoft.com/office/drawing/2014/main" id="{5FD70CB7-6F3E-45CF-9C6C-60175905DE5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B1AD8E4B-DE91-4066-B035-3940BDB89D4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7">
            <a:extLst>
              <a:ext uri="{FF2B5EF4-FFF2-40B4-BE49-F238E27FC236}">
                <a16:creationId xmlns:a16="http://schemas.microsoft.com/office/drawing/2014/main" id="{2FBC8329-BC6E-4E26-A4C4-5EFEA4E50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289F04F5-1E30-4E49-96B1-F25E689A98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67575BC6-DA41-4FFC-96F4-FF318AAA6957}"/>
              </a:ext>
            </a:extLst>
          </p:cNvPr>
          <p:cNvSpPr txBox="1"/>
          <p:nvPr/>
        </p:nvSpPr>
        <p:spPr>
          <a:xfrm>
            <a:off x="2011135" y="1303885"/>
            <a:ext cx="7800521" cy="750205"/>
          </a:xfrm>
          <a:prstGeom prst="rect">
            <a:avLst/>
          </a:prstGeom>
          <a:noFill/>
        </p:spPr>
        <p:txBody>
          <a:bodyPr wrap="square">
            <a:spAutoFit/>
          </a:bodyPr>
          <a:lstStyle/>
          <a:p>
            <a:pPr>
              <a:defRPr/>
            </a:pPr>
            <a:r>
              <a:rPr lang="es-ES" sz="2400" b="1" dirty="0">
                <a:solidFill>
                  <a:srgbClr val="A9A8A9"/>
                </a:solidFill>
                <a:latin typeface="Lato Bold"/>
                <a:cs typeface="Lato Bold"/>
              </a:rPr>
              <a:t>Ejecución de Ingresos SAE Corte Agosto de 2020</a:t>
            </a:r>
          </a:p>
          <a:p>
            <a:pPr>
              <a:defRPr/>
            </a:pPr>
            <a:endParaRPr lang="es-ES" sz="1875" dirty="0">
              <a:solidFill>
                <a:srgbClr val="A9A8A9"/>
              </a:solidFill>
              <a:latin typeface="Lato Bold"/>
              <a:cs typeface="Lato Bold"/>
            </a:endParaRPr>
          </a:p>
        </p:txBody>
      </p:sp>
      <p:pic>
        <p:nvPicPr>
          <p:cNvPr id="25605" name="Imagen 2">
            <a:extLst>
              <a:ext uri="{FF2B5EF4-FFF2-40B4-BE49-F238E27FC236}">
                <a16:creationId xmlns:a16="http://schemas.microsoft.com/office/drawing/2014/main" id="{239DFFC1-B2C9-4F5D-B583-69C888D78E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439" y="2265364"/>
            <a:ext cx="8747125"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a:extLst>
              <a:ext uri="{FF2B5EF4-FFF2-40B4-BE49-F238E27FC236}">
                <a16:creationId xmlns:a16="http://schemas.microsoft.com/office/drawing/2014/main" id="{CFE76158-7A57-4289-B293-4A3DFC8B4C1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954655BA-9328-4E9C-8ECC-B021E33BC43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9" name="Imagen 7">
            <a:extLst>
              <a:ext uri="{FF2B5EF4-FFF2-40B4-BE49-F238E27FC236}">
                <a16:creationId xmlns:a16="http://schemas.microsoft.com/office/drawing/2014/main" id="{49F2A04F-CAB5-4607-87F1-BD416E24B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702F8ACE-F773-43F9-BC11-840255F7C7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uadroTexto 4">
            <a:extLst>
              <a:ext uri="{FF2B5EF4-FFF2-40B4-BE49-F238E27FC236}">
                <a16:creationId xmlns:a16="http://schemas.microsoft.com/office/drawing/2014/main" id="{4C9D16D0-AC8A-40B1-BD1B-CFB09D7E8056}"/>
              </a:ext>
            </a:extLst>
          </p:cNvPr>
          <p:cNvSpPr txBox="1">
            <a:spLocks noChangeArrowheads="1"/>
          </p:cNvSpPr>
          <p:nvPr/>
        </p:nvSpPr>
        <p:spPr bwMode="auto">
          <a:xfrm>
            <a:off x="2660649" y="2459504"/>
            <a:ext cx="6858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4000" b="1" dirty="0">
                <a:solidFill>
                  <a:srgbClr val="000A8B"/>
                </a:solidFill>
              </a:rPr>
              <a:t>Ejecución Presupuestal de </a:t>
            </a:r>
          </a:p>
          <a:p>
            <a:pPr algn="ctr"/>
            <a:r>
              <a:rPr lang="es-CO" altLang="es-CO" sz="4000" b="1" dirty="0">
                <a:solidFill>
                  <a:srgbClr val="000A8B"/>
                </a:solidFill>
              </a:rPr>
              <a:t>Gastos SAE</a:t>
            </a:r>
          </a:p>
          <a:p>
            <a:pPr algn="ctr"/>
            <a:r>
              <a:rPr lang="es-CO" altLang="es-CO" sz="4000" b="1" dirty="0">
                <a:solidFill>
                  <a:srgbClr val="000A8B"/>
                </a:solidFill>
              </a:rPr>
              <a:t> Corte Agosto 2020</a:t>
            </a:r>
            <a:endParaRPr lang="es-ES" altLang="es-CO" sz="4000" b="1" dirty="0">
              <a:solidFill>
                <a:srgbClr val="000A8B"/>
              </a:solidFill>
            </a:endParaRPr>
          </a:p>
        </p:txBody>
      </p:sp>
      <p:sp>
        <p:nvSpPr>
          <p:cNvPr id="5" name="Rectángulo 4">
            <a:extLst>
              <a:ext uri="{FF2B5EF4-FFF2-40B4-BE49-F238E27FC236}">
                <a16:creationId xmlns:a16="http://schemas.microsoft.com/office/drawing/2014/main" id="{D380E279-F729-452F-AF08-BABA97437C9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D7FCD602-F53A-406A-816C-48AD838CB42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7" name="Imagen 7">
            <a:extLst>
              <a:ext uri="{FF2B5EF4-FFF2-40B4-BE49-F238E27FC236}">
                <a16:creationId xmlns:a16="http://schemas.microsoft.com/office/drawing/2014/main" id="{1336B27E-B1A6-4F8C-B9EA-D11CABEA9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6AC66969-B5D2-4F22-9B6F-48A27DEDE7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agen 4">
            <a:extLst>
              <a:ext uri="{FF2B5EF4-FFF2-40B4-BE49-F238E27FC236}">
                <a16:creationId xmlns:a16="http://schemas.microsoft.com/office/drawing/2014/main" id="{618E4146-FF89-4A79-860F-7DBB61918F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1" y="1443039"/>
            <a:ext cx="795972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a:extLst>
              <a:ext uri="{FF2B5EF4-FFF2-40B4-BE49-F238E27FC236}">
                <a16:creationId xmlns:a16="http://schemas.microsoft.com/office/drawing/2014/main" id="{A85B79EF-6160-4093-803B-C71FDA4A457C}"/>
              </a:ext>
            </a:extLst>
          </p:cNvPr>
          <p:cNvSpPr txBox="1"/>
          <p:nvPr/>
        </p:nvSpPr>
        <p:spPr>
          <a:xfrm>
            <a:off x="2742025" y="797156"/>
            <a:ext cx="6970712" cy="750205"/>
          </a:xfrm>
          <a:prstGeom prst="rect">
            <a:avLst/>
          </a:prstGeom>
          <a:noFill/>
        </p:spPr>
        <p:txBody>
          <a:bodyPr>
            <a:spAutoFit/>
          </a:bodyPr>
          <a:lstStyle/>
          <a:p>
            <a:pPr>
              <a:defRPr/>
            </a:pPr>
            <a:r>
              <a:rPr lang="es-ES" sz="2400" b="1" dirty="0">
                <a:solidFill>
                  <a:srgbClr val="A9A8A9"/>
                </a:solidFill>
                <a:latin typeface="Lato Bold"/>
                <a:cs typeface="Lato Bold"/>
              </a:rPr>
              <a:t>Ejecución de Gasto SAE Corte Agosto 2020</a:t>
            </a:r>
          </a:p>
          <a:p>
            <a:pPr>
              <a:defRPr/>
            </a:pPr>
            <a:endParaRPr lang="es-ES" sz="1875" dirty="0">
              <a:solidFill>
                <a:srgbClr val="A9A8A9"/>
              </a:solidFill>
              <a:latin typeface="Lato Bold"/>
              <a:cs typeface="Lato Bold"/>
            </a:endParaRPr>
          </a:p>
        </p:txBody>
      </p:sp>
      <p:sp>
        <p:nvSpPr>
          <p:cNvPr id="27654" name="Rectángulo 3">
            <a:extLst>
              <a:ext uri="{FF2B5EF4-FFF2-40B4-BE49-F238E27FC236}">
                <a16:creationId xmlns:a16="http://schemas.microsoft.com/office/drawing/2014/main" id="{99895D34-608E-48D2-846A-9F98279DC308}"/>
              </a:ext>
            </a:extLst>
          </p:cNvPr>
          <p:cNvSpPr>
            <a:spLocks noChangeArrowheads="1"/>
          </p:cNvSpPr>
          <p:nvPr/>
        </p:nvSpPr>
        <p:spPr bwMode="auto">
          <a:xfrm>
            <a:off x="4870451" y="3228976"/>
            <a:ext cx="1958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600" b="1">
                <a:solidFill>
                  <a:srgbClr val="0070C0"/>
                </a:solidFill>
                <a:ea typeface="Lato Regular"/>
                <a:cs typeface="Lato Regular"/>
              </a:rPr>
              <a:t>Participación de Giro</a:t>
            </a:r>
          </a:p>
        </p:txBody>
      </p:sp>
      <p:sp>
        <p:nvSpPr>
          <p:cNvPr id="12" name="Flecha: a la derecha 11">
            <a:hlinkClick r:id="rId3" action="ppaction://hlinksldjump"/>
            <a:extLst>
              <a:ext uri="{FF2B5EF4-FFF2-40B4-BE49-F238E27FC236}">
                <a16:creationId xmlns:a16="http://schemas.microsoft.com/office/drawing/2014/main" id="{A3A37188-B53B-4FEF-B01F-AB162ED2D3A7}"/>
              </a:ext>
            </a:extLst>
          </p:cNvPr>
          <p:cNvSpPr/>
          <p:nvPr/>
        </p:nvSpPr>
        <p:spPr>
          <a:xfrm>
            <a:off x="3962401" y="1927225"/>
            <a:ext cx="187325" cy="242888"/>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15" name="Flecha: a la derecha 14">
            <a:hlinkClick r:id="rId4" action="ppaction://hlinksldjump"/>
            <a:extLst>
              <a:ext uri="{FF2B5EF4-FFF2-40B4-BE49-F238E27FC236}">
                <a16:creationId xmlns:a16="http://schemas.microsoft.com/office/drawing/2014/main" id="{ABD25A0F-D673-4A6F-9250-E0EB4BDB389D}"/>
              </a:ext>
            </a:extLst>
          </p:cNvPr>
          <p:cNvSpPr/>
          <p:nvPr/>
        </p:nvSpPr>
        <p:spPr>
          <a:xfrm>
            <a:off x="3962401" y="2212975"/>
            <a:ext cx="187325" cy="242888"/>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pic>
        <p:nvPicPr>
          <p:cNvPr id="27659" name="Imagen 6">
            <a:extLst>
              <a:ext uri="{FF2B5EF4-FFF2-40B4-BE49-F238E27FC236}">
                <a16:creationId xmlns:a16="http://schemas.microsoft.com/office/drawing/2014/main" id="{52FFB941-87E1-4DD0-A01A-4E7BA9F803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1726" y="3576639"/>
            <a:ext cx="4441825"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ángulo 13">
            <a:extLst>
              <a:ext uri="{FF2B5EF4-FFF2-40B4-BE49-F238E27FC236}">
                <a16:creationId xmlns:a16="http://schemas.microsoft.com/office/drawing/2014/main" id="{5A11EF2A-FDBD-491C-814D-6A72F489522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0E71D516-7E7D-402A-9E72-DEC28516E63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7">
            <a:extLst>
              <a:ext uri="{FF2B5EF4-FFF2-40B4-BE49-F238E27FC236}">
                <a16:creationId xmlns:a16="http://schemas.microsoft.com/office/drawing/2014/main" id="{7171C6FD-4978-485B-B7FE-A6272EA2E7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032001" cy="1141160"/>
          </a:xfrm>
          <a:prstGeom prst="rect">
            <a:avLst/>
          </a:prstGeom>
        </p:spPr>
      </p:pic>
      <p:pic>
        <p:nvPicPr>
          <p:cNvPr id="18" name="Imagen 5">
            <a:extLst>
              <a:ext uri="{FF2B5EF4-FFF2-40B4-BE49-F238E27FC236}">
                <a16:creationId xmlns:a16="http://schemas.microsoft.com/office/drawing/2014/main" id="{D8C7E36C-567C-4BD8-8F0D-B510F45C34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9" y="211801"/>
            <a:ext cx="3329624" cy="63387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Imagen 2">
            <a:extLst>
              <a:ext uri="{FF2B5EF4-FFF2-40B4-BE49-F238E27FC236}">
                <a16:creationId xmlns:a16="http://schemas.microsoft.com/office/drawing/2014/main" id="{FD3C6A1F-6E6E-4610-967B-FCB80D154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901" y="1439863"/>
            <a:ext cx="8969375"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a:extLst>
              <a:ext uri="{FF2B5EF4-FFF2-40B4-BE49-F238E27FC236}">
                <a16:creationId xmlns:a16="http://schemas.microsoft.com/office/drawing/2014/main" id="{628C7CD9-0E2E-4931-B1A7-F652F3EBF711}"/>
              </a:ext>
            </a:extLst>
          </p:cNvPr>
          <p:cNvSpPr txBox="1"/>
          <p:nvPr/>
        </p:nvSpPr>
        <p:spPr>
          <a:xfrm>
            <a:off x="2469697" y="924906"/>
            <a:ext cx="8607425" cy="668338"/>
          </a:xfrm>
          <a:prstGeom prst="rect">
            <a:avLst/>
          </a:prstGeom>
          <a:noFill/>
        </p:spPr>
        <p:txBody>
          <a:bodyPr>
            <a:spAutoFit/>
          </a:bodyPr>
          <a:lstStyle/>
          <a:p>
            <a:pPr>
              <a:defRPr/>
            </a:pPr>
            <a:r>
              <a:rPr lang="es-ES" sz="1875" b="1" dirty="0">
                <a:solidFill>
                  <a:srgbClr val="A9A8A9"/>
                </a:solidFill>
                <a:latin typeface="Lato Bold"/>
                <a:cs typeface="Lato Bold"/>
              </a:rPr>
              <a:t>Ejecución de Gastos de Personal SAE Corte Agosto de 2020</a:t>
            </a:r>
          </a:p>
          <a:p>
            <a:pPr>
              <a:defRPr/>
            </a:pPr>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B89E9415-1109-429B-864A-5AFF9EA85D9C}"/>
              </a:ext>
            </a:extLst>
          </p:cNvPr>
          <p:cNvSpPr/>
          <p:nvPr/>
        </p:nvSpPr>
        <p:spPr>
          <a:xfrm>
            <a:off x="5253038" y="3386139"/>
            <a:ext cx="1676400" cy="300037"/>
          </a:xfrm>
          <a:prstGeom prst="rect">
            <a:avLst/>
          </a:prstGeom>
        </p:spPr>
        <p:txBody>
          <a:bodyPr wrap="none">
            <a:spAutoFit/>
          </a:bodyPr>
          <a:lstStyle/>
          <a:p>
            <a:pPr algn="r">
              <a:defRPr/>
            </a:pPr>
            <a:r>
              <a:rPr lang="es-ES" sz="1350" b="1" dirty="0">
                <a:solidFill>
                  <a:srgbClr val="0070C0"/>
                </a:solidFill>
                <a:cs typeface="Lato Regular"/>
              </a:rPr>
              <a:t>Participación de Giro</a:t>
            </a:r>
          </a:p>
        </p:txBody>
      </p:sp>
      <p:sp>
        <p:nvSpPr>
          <p:cNvPr id="12" name="Flecha: a la derecha 11">
            <a:hlinkClick r:id="rId3" action="ppaction://hlinksldjump"/>
            <a:extLst>
              <a:ext uri="{FF2B5EF4-FFF2-40B4-BE49-F238E27FC236}">
                <a16:creationId xmlns:a16="http://schemas.microsoft.com/office/drawing/2014/main" id="{3B71D0EC-7821-4D73-B9F7-E1454E8BE07F}"/>
              </a:ext>
            </a:extLst>
          </p:cNvPr>
          <p:cNvSpPr/>
          <p:nvPr/>
        </p:nvSpPr>
        <p:spPr>
          <a:xfrm>
            <a:off x="5402264" y="2238375"/>
            <a:ext cx="300037" cy="2413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pic>
        <p:nvPicPr>
          <p:cNvPr id="28682" name="Imagen 7">
            <a:extLst>
              <a:ext uri="{FF2B5EF4-FFF2-40B4-BE49-F238E27FC236}">
                <a16:creationId xmlns:a16="http://schemas.microsoft.com/office/drawing/2014/main" id="{C1B08083-6839-47E9-B58E-851EBC93E0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5214" y="3667126"/>
            <a:ext cx="4440237"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ángulo 10">
            <a:extLst>
              <a:ext uri="{FF2B5EF4-FFF2-40B4-BE49-F238E27FC236}">
                <a16:creationId xmlns:a16="http://schemas.microsoft.com/office/drawing/2014/main" id="{E525C72E-7427-4D1F-BB7E-979013DE4AF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06671CB6-9B78-496A-A6E3-8CC3A4EA9C0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D1DD613D-6298-4DFE-B9F2-1E22A201BC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AF77CF63-58CB-45AF-A03D-AD688B2F15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agen 6">
            <a:extLst>
              <a:ext uri="{FF2B5EF4-FFF2-40B4-BE49-F238E27FC236}">
                <a16:creationId xmlns:a16="http://schemas.microsoft.com/office/drawing/2014/main" id="{F21D0360-0C07-4286-A751-B11CFA398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1639" y="1901826"/>
            <a:ext cx="8804275" cy="349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a:extLst>
              <a:ext uri="{FF2B5EF4-FFF2-40B4-BE49-F238E27FC236}">
                <a16:creationId xmlns:a16="http://schemas.microsoft.com/office/drawing/2014/main" id="{58BA72EF-CE68-4A79-8B08-3D5A97080BAD}"/>
              </a:ext>
            </a:extLst>
          </p:cNvPr>
          <p:cNvSpPr txBox="1"/>
          <p:nvPr/>
        </p:nvSpPr>
        <p:spPr>
          <a:xfrm>
            <a:off x="2513467" y="1007788"/>
            <a:ext cx="8607425" cy="669925"/>
          </a:xfrm>
          <a:prstGeom prst="rect">
            <a:avLst/>
          </a:prstGeom>
          <a:noFill/>
        </p:spPr>
        <p:txBody>
          <a:bodyPr>
            <a:spAutoFit/>
          </a:bodyPr>
          <a:lstStyle/>
          <a:p>
            <a:pPr>
              <a:defRPr/>
            </a:pPr>
            <a:r>
              <a:rPr lang="es-ES" sz="1875" b="1" dirty="0">
                <a:solidFill>
                  <a:srgbClr val="A9A8A9"/>
                </a:solidFill>
                <a:latin typeface="Lato Bold"/>
                <a:cs typeface="Lato Bold"/>
              </a:rPr>
              <a:t>Ejecución de Gastos Generales SAE Corte Agosto de 2020</a:t>
            </a:r>
          </a:p>
          <a:p>
            <a:pPr>
              <a:defRPr/>
            </a:pPr>
            <a:endParaRPr lang="es-ES" sz="1875" dirty="0">
              <a:solidFill>
                <a:srgbClr val="A9A8A9"/>
              </a:solidFill>
              <a:latin typeface="Lato Bold"/>
              <a:cs typeface="Lato Bold"/>
            </a:endParaRPr>
          </a:p>
        </p:txBody>
      </p:sp>
      <p:sp>
        <p:nvSpPr>
          <p:cNvPr id="11" name="Flecha: a la derecha 10">
            <a:hlinkClick r:id="rId3" action="ppaction://hlinksldjump"/>
            <a:extLst>
              <a:ext uri="{FF2B5EF4-FFF2-40B4-BE49-F238E27FC236}">
                <a16:creationId xmlns:a16="http://schemas.microsoft.com/office/drawing/2014/main" id="{323418F8-1910-4D78-AB36-C5285D15E762}"/>
              </a:ext>
            </a:extLst>
          </p:cNvPr>
          <p:cNvSpPr/>
          <p:nvPr/>
        </p:nvSpPr>
        <p:spPr>
          <a:xfrm>
            <a:off x="5099050" y="3408363"/>
            <a:ext cx="300038" cy="2413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9" name="Rectángulo 8">
            <a:extLst>
              <a:ext uri="{FF2B5EF4-FFF2-40B4-BE49-F238E27FC236}">
                <a16:creationId xmlns:a16="http://schemas.microsoft.com/office/drawing/2014/main" id="{79A4C701-8603-4FAA-A2D8-CC8555CA1CE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48756A2E-880A-4D0A-ACAB-A19FF54F415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EFCFBDFB-13C6-4E92-B536-FAFF4E3E8E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2ED71731-B5E2-4013-B495-EC84B3A502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9D71D880-C17A-4CBB-ACAD-2BC02B4E0516}"/>
              </a:ext>
            </a:extLst>
          </p:cNvPr>
          <p:cNvSpPr txBox="1"/>
          <p:nvPr/>
        </p:nvSpPr>
        <p:spPr>
          <a:xfrm>
            <a:off x="2519589" y="1494050"/>
            <a:ext cx="8807450" cy="958850"/>
          </a:xfrm>
          <a:prstGeom prst="rect">
            <a:avLst/>
          </a:prstGeom>
          <a:noFill/>
        </p:spPr>
        <p:txBody>
          <a:bodyPr>
            <a:spAutoFit/>
          </a:bodyPr>
          <a:lstStyle/>
          <a:p>
            <a:pPr>
              <a:defRPr/>
            </a:pPr>
            <a:r>
              <a:rPr lang="es-ES" sz="1875" b="1" dirty="0">
                <a:solidFill>
                  <a:srgbClr val="A9A8A9"/>
                </a:solidFill>
                <a:latin typeface="Lato Bold"/>
                <a:cs typeface="Lato Bold"/>
              </a:rPr>
              <a:t>Ejecución Transferencias- Corte Agosto de 2020- SAE</a:t>
            </a:r>
          </a:p>
          <a:p>
            <a:pPr>
              <a:defRPr/>
            </a:pPr>
            <a:endParaRPr lang="es-ES" sz="1875" dirty="0">
              <a:solidFill>
                <a:srgbClr val="A9A8A9"/>
              </a:solidFill>
              <a:latin typeface="Lato Bold"/>
              <a:cs typeface="Lato Bold"/>
            </a:endParaRPr>
          </a:p>
          <a:p>
            <a:pPr>
              <a:defRPr/>
            </a:pPr>
            <a:endParaRPr lang="es-ES" sz="1875" dirty="0">
              <a:solidFill>
                <a:srgbClr val="A9A8A9"/>
              </a:solidFill>
              <a:latin typeface="Lato Bold"/>
              <a:cs typeface="Lato Bold"/>
            </a:endParaRPr>
          </a:p>
        </p:txBody>
      </p:sp>
      <p:pic>
        <p:nvPicPr>
          <p:cNvPr id="30727" name="Imagen 2">
            <a:extLst>
              <a:ext uri="{FF2B5EF4-FFF2-40B4-BE49-F238E27FC236}">
                <a16:creationId xmlns:a16="http://schemas.microsoft.com/office/drawing/2014/main" id="{1A55D0AE-2E94-4EF8-97EC-ABE207599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8146" y="2452900"/>
            <a:ext cx="10234872" cy="18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a:extLst>
              <a:ext uri="{FF2B5EF4-FFF2-40B4-BE49-F238E27FC236}">
                <a16:creationId xmlns:a16="http://schemas.microsoft.com/office/drawing/2014/main" id="{866A5FDE-2CAF-4FF4-A510-F5719F508A3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3FF65B46-2DC1-4745-9392-9D9B1D6E84E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41E2EF57-D8BB-4110-8C30-25795859BD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569A4167-2EA0-4484-813B-FEF4E81D42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3">
            <a:extLst>
              <a:ext uri="{FF2B5EF4-FFF2-40B4-BE49-F238E27FC236}">
                <a16:creationId xmlns:a16="http://schemas.microsoft.com/office/drawing/2014/main" id="{9473ED77-50B9-4E35-945A-8C27CCC64F2F}"/>
              </a:ext>
            </a:extLst>
          </p:cNvPr>
          <p:cNvSpPr txBox="1">
            <a:spLocks/>
          </p:cNvSpPr>
          <p:nvPr/>
        </p:nvSpPr>
        <p:spPr>
          <a:xfrm>
            <a:off x="1922010" y="643332"/>
            <a:ext cx="7724775" cy="303213"/>
          </a:xfrm>
          <a:prstGeom prst="rect">
            <a:avLst/>
          </a:prstGeom>
        </p:spPr>
        <p:txBody>
          <a:bodyPr lIns="68580" tIns="34290" rIns="68580" bIns="3429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defRPr/>
            </a:pPr>
            <a:r>
              <a:rPr lang="es-CO" sz="1800" b="1" dirty="0"/>
              <a:t>FLUJO DE CAJA ACUMULADO AGOSTO 2020</a:t>
            </a:r>
          </a:p>
        </p:txBody>
      </p:sp>
      <p:graphicFrame>
        <p:nvGraphicFramePr>
          <p:cNvPr id="31748" name="Objeto 3">
            <a:extLst>
              <a:ext uri="{FF2B5EF4-FFF2-40B4-BE49-F238E27FC236}">
                <a16:creationId xmlns:a16="http://schemas.microsoft.com/office/drawing/2014/main" id="{D56728F0-5A66-41CC-9C81-1A7472651B6D}"/>
              </a:ext>
            </a:extLst>
          </p:cNvPr>
          <p:cNvGraphicFramePr>
            <a:graphicFrameLocks noChangeAspect="1"/>
          </p:cNvGraphicFramePr>
          <p:nvPr>
            <p:extLst>
              <p:ext uri="{D42A27DB-BD31-4B8C-83A1-F6EECF244321}">
                <p14:modId xmlns:p14="http://schemas.microsoft.com/office/powerpoint/2010/main" val="205607705"/>
              </p:ext>
            </p:extLst>
          </p:nvPr>
        </p:nvGraphicFramePr>
        <p:xfrm>
          <a:off x="956620" y="1509486"/>
          <a:ext cx="10327818" cy="4789713"/>
        </p:xfrm>
        <a:graphic>
          <a:graphicData uri="http://schemas.openxmlformats.org/presentationml/2006/ole">
            <mc:AlternateContent xmlns:mc="http://schemas.openxmlformats.org/markup-compatibility/2006">
              <mc:Choice xmlns:v="urn:schemas-microsoft-com:vml" Requires="v">
                <p:oleObj spid="_x0000_s17440" name="Worksheet" r:id="rId3" imgW="7648367" imgH="5858046" progId="Excel.Sheet.12">
                  <p:embed/>
                </p:oleObj>
              </mc:Choice>
              <mc:Fallback>
                <p:oleObj name="Worksheet" r:id="rId3" imgW="7648367" imgH="5858046" progId="Excel.Sheet.12">
                  <p:embed/>
                  <p:pic>
                    <p:nvPicPr>
                      <p:cNvPr id="31748" name="Objeto 3">
                        <a:extLst>
                          <a:ext uri="{FF2B5EF4-FFF2-40B4-BE49-F238E27FC236}">
                            <a16:creationId xmlns:a16="http://schemas.microsoft.com/office/drawing/2014/main" id="{D56728F0-5A66-41CC-9C81-1A7472651B6D}"/>
                          </a:ext>
                        </a:extLst>
                      </p:cNvPr>
                      <p:cNvPicPr>
                        <a:picLocks noChangeAspect="1" noChangeArrowheads="1"/>
                      </p:cNvPicPr>
                      <p:nvPr/>
                    </p:nvPicPr>
                    <p:blipFill>
                      <a:blip r:embed="rId4"/>
                      <a:srcRect/>
                      <a:stretch>
                        <a:fillRect/>
                      </a:stretch>
                    </p:blipFill>
                    <p:spPr bwMode="auto">
                      <a:xfrm>
                        <a:off x="956620" y="1509486"/>
                        <a:ext cx="10327818" cy="4789713"/>
                      </a:xfrm>
                      <a:prstGeom prst="rect">
                        <a:avLst/>
                      </a:prstGeom>
                      <a:noFill/>
                      <a:ln>
                        <a:noFill/>
                      </a:ln>
                    </p:spPr>
                  </p:pic>
                </p:oleObj>
              </mc:Fallback>
            </mc:AlternateContent>
          </a:graphicData>
        </a:graphic>
      </p:graphicFrame>
      <p:sp>
        <p:nvSpPr>
          <p:cNvPr id="9" name="Rectángulo 8">
            <a:extLst>
              <a:ext uri="{FF2B5EF4-FFF2-40B4-BE49-F238E27FC236}">
                <a16:creationId xmlns:a16="http://schemas.microsoft.com/office/drawing/2014/main" id="{0BC1C4EA-FE1B-42A1-B3FE-0DB4D4E4540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03B4AC57-301C-4EC6-8D25-9E9C1707588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AB93B497-B10A-460F-ACA3-9EBBA768BF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CD14C0B7-5819-4410-BC78-AF1638C775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0B5FE3D0-F294-4692-BE83-53635AD7BB35}"/>
              </a:ext>
            </a:extLst>
          </p:cNvPr>
          <p:cNvSpPr txBox="1"/>
          <p:nvPr/>
        </p:nvSpPr>
        <p:spPr>
          <a:xfrm>
            <a:off x="2857500" y="2447926"/>
            <a:ext cx="6610350" cy="1323975"/>
          </a:xfrm>
          <a:prstGeom prst="rect">
            <a:avLst/>
          </a:prstGeom>
          <a:noFill/>
        </p:spPr>
        <p:txBody>
          <a:bodyPr>
            <a:spAutoFit/>
          </a:bodyPr>
          <a:lstStyle/>
          <a:p>
            <a:pPr algn="ctr">
              <a:defRPr/>
            </a:pPr>
            <a:r>
              <a:rPr lang="es-CO" sz="4000" b="1" dirty="0">
                <a:solidFill>
                  <a:srgbClr val="000A8B"/>
                </a:solidFill>
              </a:rPr>
              <a:t>5. PORTAFOLIO </a:t>
            </a:r>
          </a:p>
          <a:p>
            <a:pPr algn="ctr">
              <a:defRPr/>
            </a:pPr>
            <a:r>
              <a:rPr lang="es-CO" sz="4000" b="1" dirty="0">
                <a:solidFill>
                  <a:srgbClr val="000A8B"/>
                </a:solidFill>
              </a:rPr>
              <a:t> AL 31 DE AGOSTO DE 2020</a:t>
            </a:r>
            <a:endParaRPr lang="es-ES" sz="4000" b="1" dirty="0">
              <a:solidFill>
                <a:schemeClr val="accent5">
                  <a:lumMod val="50000"/>
                </a:schemeClr>
              </a:solidFill>
              <a:latin typeface="Arial Narrow" panose="020B0606020202030204" pitchFamily="34" charset="0"/>
            </a:endParaRPr>
          </a:p>
        </p:txBody>
      </p:sp>
      <p:sp>
        <p:nvSpPr>
          <p:cNvPr id="7" name="Rectángulo 6">
            <a:extLst>
              <a:ext uri="{FF2B5EF4-FFF2-40B4-BE49-F238E27FC236}">
                <a16:creationId xmlns:a16="http://schemas.microsoft.com/office/drawing/2014/main" id="{BC93FDD7-4C58-4DCE-A4EC-3E9C485143B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8254A8E0-2D46-4994-90B9-655DFB2A028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B27D3CA8-0341-47A0-82F1-6164364C0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B384DF46-7E97-4062-92AC-499A035BC5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ítulo 7">
            <a:extLst>
              <a:ext uri="{FF2B5EF4-FFF2-40B4-BE49-F238E27FC236}">
                <a16:creationId xmlns:a16="http://schemas.microsoft.com/office/drawing/2014/main" id="{425DD852-8F90-43D6-BF44-762AF9919785}"/>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AGOSTO 2020 </a:t>
            </a:r>
          </a:p>
        </p:txBody>
      </p:sp>
      <p:sp>
        <p:nvSpPr>
          <p:cNvPr id="33798" name="CuadroTexto 15">
            <a:extLst>
              <a:ext uri="{FF2B5EF4-FFF2-40B4-BE49-F238E27FC236}">
                <a16:creationId xmlns:a16="http://schemas.microsoft.com/office/drawing/2014/main" id="{CAF7A61F-965A-4E40-9EBF-7CF7859A3613}"/>
              </a:ext>
            </a:extLst>
          </p:cNvPr>
          <p:cNvSpPr txBox="1">
            <a:spLocks noChangeArrowheads="1"/>
          </p:cNvSpPr>
          <p:nvPr/>
        </p:nvSpPr>
        <p:spPr bwMode="auto">
          <a:xfrm>
            <a:off x="8469314" y="1296988"/>
            <a:ext cx="21177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33799" name="Objeto 2">
            <a:extLst>
              <a:ext uri="{FF2B5EF4-FFF2-40B4-BE49-F238E27FC236}">
                <a16:creationId xmlns:a16="http://schemas.microsoft.com/office/drawing/2014/main" id="{2AA49EE1-7189-465F-A929-819A85C9F0DC}"/>
              </a:ext>
            </a:extLst>
          </p:cNvPr>
          <p:cNvGraphicFramePr>
            <a:graphicFrameLocks noChangeAspect="1"/>
          </p:cNvGraphicFramePr>
          <p:nvPr/>
        </p:nvGraphicFramePr>
        <p:xfrm>
          <a:off x="2238375" y="1574801"/>
          <a:ext cx="7715250" cy="2543175"/>
        </p:xfrm>
        <a:graphic>
          <a:graphicData uri="http://schemas.openxmlformats.org/presentationml/2006/ole">
            <mc:AlternateContent xmlns:mc="http://schemas.openxmlformats.org/markup-compatibility/2006">
              <mc:Choice xmlns:v="urn:schemas-microsoft-com:vml" Requires="v">
                <p:oleObj spid="_x0000_s18464" name="Worksheet" r:id="rId3" imgW="7715201" imgH="2543093" progId="Excel.Sheet.12">
                  <p:embed/>
                </p:oleObj>
              </mc:Choice>
              <mc:Fallback>
                <p:oleObj name="Worksheet" r:id="rId3" imgW="7715201" imgH="2543093" progId="Excel.Sheet.12">
                  <p:embed/>
                  <p:pic>
                    <p:nvPicPr>
                      <p:cNvPr id="33799" name="Objeto 2">
                        <a:extLst>
                          <a:ext uri="{FF2B5EF4-FFF2-40B4-BE49-F238E27FC236}">
                            <a16:creationId xmlns:a16="http://schemas.microsoft.com/office/drawing/2014/main" id="{2AA49EE1-7189-465F-A929-819A85C9F0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8375" y="1574801"/>
                        <a:ext cx="771525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Gráfico 11">
            <a:extLst>
              <a:ext uri="{FF2B5EF4-FFF2-40B4-BE49-F238E27FC236}">
                <a16:creationId xmlns:a16="http://schemas.microsoft.com/office/drawing/2014/main" id="{3428D104-1FE2-4182-B595-F2C5B1BC43D4}"/>
              </a:ext>
            </a:extLst>
          </p:cNvPr>
          <p:cNvGraphicFramePr>
            <a:graphicFrameLocks/>
          </p:cNvGraphicFramePr>
          <p:nvPr/>
        </p:nvGraphicFramePr>
        <p:xfrm>
          <a:off x="2238376" y="4211273"/>
          <a:ext cx="7624281" cy="2364429"/>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ángulo 10">
            <a:extLst>
              <a:ext uri="{FF2B5EF4-FFF2-40B4-BE49-F238E27FC236}">
                <a16:creationId xmlns:a16="http://schemas.microsoft.com/office/drawing/2014/main" id="{174F75CF-57A7-4BD2-B1E6-FE18E1E260A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A677AB55-0A3C-4C69-A759-DC9386BE08F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BBE7C3D7-FF8D-4E6F-AF8F-BBCA7E077A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02A433C8-4562-46B1-96CF-149C8275B6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ítulo 7">
            <a:extLst>
              <a:ext uri="{FF2B5EF4-FFF2-40B4-BE49-F238E27FC236}">
                <a16:creationId xmlns:a16="http://schemas.microsoft.com/office/drawing/2014/main" id="{155976E9-D9D9-4B46-8AB1-74BC68559CEB}"/>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AGOSTO 2020 </a:t>
            </a:r>
          </a:p>
        </p:txBody>
      </p:sp>
      <p:sp>
        <p:nvSpPr>
          <p:cNvPr id="34822" name="CuadroTexto 15">
            <a:extLst>
              <a:ext uri="{FF2B5EF4-FFF2-40B4-BE49-F238E27FC236}">
                <a16:creationId xmlns:a16="http://schemas.microsoft.com/office/drawing/2014/main" id="{A1A86BDC-6875-4CC9-803B-32B8CF3D16BD}"/>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3" name="Gráfico 12">
            <a:extLst>
              <a:ext uri="{FF2B5EF4-FFF2-40B4-BE49-F238E27FC236}">
                <a16:creationId xmlns:a16="http://schemas.microsoft.com/office/drawing/2014/main" id="{3B00747B-7050-4035-8743-3C3D45ED29D9}"/>
              </a:ext>
            </a:extLst>
          </p:cNvPr>
          <p:cNvGraphicFramePr>
            <a:graphicFrameLocks/>
          </p:cNvGraphicFramePr>
          <p:nvPr/>
        </p:nvGraphicFramePr>
        <p:xfrm>
          <a:off x="2471957" y="1762883"/>
          <a:ext cx="7600425" cy="4436581"/>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ángulo 9">
            <a:extLst>
              <a:ext uri="{FF2B5EF4-FFF2-40B4-BE49-F238E27FC236}">
                <a16:creationId xmlns:a16="http://schemas.microsoft.com/office/drawing/2014/main" id="{A6AEABCA-5695-4175-8578-42113F9FA8D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D11078B3-5EA4-489C-AA78-46F166DA2C5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893BA74E-72A4-4236-975C-1C7684738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F09DA74E-529B-4B75-889B-CA3D642B16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ítulo 7">
            <a:extLst>
              <a:ext uri="{FF2B5EF4-FFF2-40B4-BE49-F238E27FC236}">
                <a16:creationId xmlns:a16="http://schemas.microsoft.com/office/drawing/2014/main" id="{1B31693B-F615-4FC6-8468-E30346937FF2}"/>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AGOSTO 2020 </a:t>
            </a:r>
          </a:p>
        </p:txBody>
      </p:sp>
      <p:sp>
        <p:nvSpPr>
          <p:cNvPr id="35846" name="CuadroTexto 15">
            <a:extLst>
              <a:ext uri="{FF2B5EF4-FFF2-40B4-BE49-F238E27FC236}">
                <a16:creationId xmlns:a16="http://schemas.microsoft.com/office/drawing/2014/main" id="{049C9E5D-06B9-43B9-A5BB-B1B91FA412CC}"/>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3" name="Gráfico 12">
            <a:extLst>
              <a:ext uri="{FF2B5EF4-FFF2-40B4-BE49-F238E27FC236}">
                <a16:creationId xmlns:a16="http://schemas.microsoft.com/office/drawing/2014/main" id="{455CB988-562B-4938-B643-F28986DB5DAD}"/>
              </a:ext>
            </a:extLst>
          </p:cNvPr>
          <p:cNvGraphicFramePr>
            <a:graphicFrameLocks/>
          </p:cNvGraphicFramePr>
          <p:nvPr/>
        </p:nvGraphicFramePr>
        <p:xfrm>
          <a:off x="2258014" y="1639772"/>
          <a:ext cx="7948592" cy="4375134"/>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ángulo 9">
            <a:extLst>
              <a:ext uri="{FF2B5EF4-FFF2-40B4-BE49-F238E27FC236}">
                <a16:creationId xmlns:a16="http://schemas.microsoft.com/office/drawing/2014/main" id="{C87C87B0-C164-496D-BB3C-278EB8DB6D5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64A28342-D0F2-4451-AC5B-612F711C42F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CDC8DA80-4C8B-4BD8-94AD-5FCAD1FD72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0CA9359B-0EE0-4C00-8863-86CFCD6FE6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Título 7">
            <a:extLst>
              <a:ext uri="{FF2B5EF4-FFF2-40B4-BE49-F238E27FC236}">
                <a16:creationId xmlns:a16="http://schemas.microsoft.com/office/drawing/2014/main" id="{39534D28-7C99-480A-9D26-B5709C1DDE97}"/>
              </a:ext>
            </a:extLst>
          </p:cNvPr>
          <p:cNvSpPr txBox="1">
            <a:spLocks noChangeArrowheads="1"/>
          </p:cNvSpPr>
          <p:nvPr/>
        </p:nvSpPr>
        <p:spPr bwMode="auto">
          <a:xfrm>
            <a:off x="2714625" y="1044576"/>
            <a:ext cx="697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a:solidFill>
                  <a:srgbClr val="000A8B"/>
                </a:solidFill>
              </a:rPr>
              <a:t>HECHOS RELEVANTES PORTAFOLIO DE INVERSIONES EXTINTO AGOSTO 2020</a:t>
            </a:r>
          </a:p>
        </p:txBody>
      </p:sp>
      <p:sp>
        <p:nvSpPr>
          <p:cNvPr id="18" name="CuadroTexto 17">
            <a:extLst>
              <a:ext uri="{FF2B5EF4-FFF2-40B4-BE49-F238E27FC236}">
                <a16:creationId xmlns:a16="http://schemas.microsoft.com/office/drawing/2014/main" id="{72D6EB41-B5B3-41DE-93C2-8A7A6DBB7732}"/>
              </a:ext>
            </a:extLst>
          </p:cNvPr>
          <p:cNvSpPr txBox="1"/>
          <p:nvPr/>
        </p:nvSpPr>
        <p:spPr>
          <a:xfrm>
            <a:off x="2266951" y="2066925"/>
            <a:ext cx="6010275" cy="647700"/>
          </a:xfrm>
          <a:prstGeom prst="rect">
            <a:avLst/>
          </a:prstGeom>
          <a:noFill/>
        </p:spPr>
        <p:txBody>
          <a:bodyPr>
            <a:spAutoFit/>
          </a:bodyPr>
          <a:lstStyle/>
          <a:p>
            <a:pPr>
              <a:defRPr/>
            </a:pPr>
            <a:r>
              <a:rPr lang="es-CO" b="1" dirty="0">
                <a:solidFill>
                  <a:srgbClr val="000A8B"/>
                </a:solidFill>
              </a:rPr>
              <a:t>Valoración Portafolio Extinto</a:t>
            </a:r>
          </a:p>
          <a:p>
            <a:pPr marL="285750" indent="-285750">
              <a:buFont typeface="Arial" panose="020B0604020202020204" pitchFamily="34" charset="0"/>
              <a:buChar char="•"/>
              <a:defRPr/>
            </a:pPr>
            <a:r>
              <a:rPr lang="es-CO" dirty="0"/>
              <a:t>Los TES se valoraron en $29,192,603 (0,71%)</a:t>
            </a:r>
          </a:p>
        </p:txBody>
      </p:sp>
      <p:sp>
        <p:nvSpPr>
          <p:cNvPr id="36871" name="Rectángulo 2">
            <a:extLst>
              <a:ext uri="{FF2B5EF4-FFF2-40B4-BE49-F238E27FC236}">
                <a16:creationId xmlns:a16="http://schemas.microsoft.com/office/drawing/2014/main" id="{993C5779-9F92-4306-8635-37A0D1892A3E}"/>
              </a:ext>
            </a:extLst>
          </p:cNvPr>
          <p:cNvSpPr>
            <a:spLocks noChangeArrowheads="1"/>
          </p:cNvSpPr>
          <p:nvPr/>
        </p:nvSpPr>
        <p:spPr bwMode="auto">
          <a:xfrm>
            <a:off x="2266951" y="3630614"/>
            <a:ext cx="2138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solidFill>
                  <a:srgbClr val="000A8B"/>
                </a:solidFill>
              </a:rPr>
              <a:t>Valoración Acciones </a:t>
            </a:r>
          </a:p>
        </p:txBody>
      </p:sp>
      <p:sp>
        <p:nvSpPr>
          <p:cNvPr id="5" name="CuadroTexto 4">
            <a:extLst>
              <a:ext uri="{FF2B5EF4-FFF2-40B4-BE49-F238E27FC236}">
                <a16:creationId xmlns:a16="http://schemas.microsoft.com/office/drawing/2014/main" id="{04451BE0-AF9B-4848-A11F-E10A481F4371}"/>
              </a:ext>
            </a:extLst>
          </p:cNvPr>
          <p:cNvSpPr txBox="1"/>
          <p:nvPr/>
        </p:nvSpPr>
        <p:spPr>
          <a:xfrm>
            <a:off x="2228851" y="4187825"/>
            <a:ext cx="4625975" cy="1200150"/>
          </a:xfrm>
          <a:prstGeom prst="rect">
            <a:avLst/>
          </a:prstGeom>
          <a:noFill/>
        </p:spPr>
        <p:txBody>
          <a:bodyPr>
            <a:spAutoFit/>
          </a:bodyPr>
          <a:lstStyle/>
          <a:p>
            <a:pPr marL="285750" indent="-285750">
              <a:buFont typeface="Arial" panose="020B0604020202020204" pitchFamily="34" charset="0"/>
              <a:buChar char="•"/>
              <a:defRPr/>
            </a:pPr>
            <a:r>
              <a:rPr lang="es-CO" dirty="0"/>
              <a:t>Las Acciones Extintas se valorizaron en</a:t>
            </a:r>
          </a:p>
          <a:p>
            <a:pPr>
              <a:defRPr/>
            </a:pPr>
            <a:r>
              <a:rPr lang="es-CO" dirty="0"/>
              <a:t>      $28,121,530  (3,64%)</a:t>
            </a:r>
          </a:p>
          <a:p>
            <a:pPr marL="285750" indent="-285750">
              <a:buFont typeface="Arial" panose="020B0604020202020204" pitchFamily="34" charset="0"/>
              <a:buChar char="•"/>
              <a:defRPr/>
            </a:pPr>
            <a:endParaRPr lang="es-CO" dirty="0"/>
          </a:p>
          <a:p>
            <a:pPr>
              <a:defRPr/>
            </a:pPr>
            <a:r>
              <a:rPr lang="es-CO" dirty="0"/>
              <a:t>                             </a:t>
            </a:r>
          </a:p>
        </p:txBody>
      </p:sp>
      <p:pic>
        <p:nvPicPr>
          <p:cNvPr id="36873" name="Picture 2" descr="Resultado de imagen para grupo argos">
            <a:extLst>
              <a:ext uri="{FF2B5EF4-FFF2-40B4-BE49-F238E27FC236}">
                <a16:creationId xmlns:a16="http://schemas.microsoft.com/office/drawing/2014/main" id="{8D6481A6-63E9-4D0E-B13D-5C8B9E106E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951" y="5145089"/>
            <a:ext cx="1319213"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CuadroTexto 16">
            <a:extLst>
              <a:ext uri="{FF2B5EF4-FFF2-40B4-BE49-F238E27FC236}">
                <a16:creationId xmlns:a16="http://schemas.microsoft.com/office/drawing/2014/main" id="{04133251-04F7-4454-BBCF-116F6D77AF92}"/>
              </a:ext>
            </a:extLst>
          </p:cNvPr>
          <p:cNvSpPr txBox="1">
            <a:spLocks noChangeArrowheads="1"/>
          </p:cNvSpPr>
          <p:nvPr/>
        </p:nvSpPr>
        <p:spPr bwMode="auto">
          <a:xfrm>
            <a:off x="2266951" y="5875338"/>
            <a:ext cx="1819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Aumento  16.86%</a:t>
            </a:r>
          </a:p>
          <a:p>
            <a:r>
              <a:rPr lang="es-CO" altLang="es-CO" sz="1200"/>
              <a:t>Reactivación Económica</a:t>
            </a:r>
          </a:p>
        </p:txBody>
      </p:sp>
      <p:sp>
        <p:nvSpPr>
          <p:cNvPr id="20" name="Flecha: hacia abajo 19">
            <a:extLst>
              <a:ext uri="{FF2B5EF4-FFF2-40B4-BE49-F238E27FC236}">
                <a16:creationId xmlns:a16="http://schemas.microsoft.com/office/drawing/2014/main" id="{88337904-5BB0-474E-B5BC-E8F1D94F9373}"/>
              </a:ext>
            </a:extLst>
          </p:cNvPr>
          <p:cNvSpPr/>
          <p:nvPr/>
        </p:nvSpPr>
        <p:spPr>
          <a:xfrm rot="10800000">
            <a:off x="3662363" y="5184776"/>
            <a:ext cx="374650" cy="6524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pic>
        <p:nvPicPr>
          <p:cNvPr id="36876" name="Picture 2" descr="BBVA España en App Store">
            <a:extLst>
              <a:ext uri="{FF2B5EF4-FFF2-40B4-BE49-F238E27FC236}">
                <a16:creationId xmlns:a16="http://schemas.microsoft.com/office/drawing/2014/main" id="{8EDFF83A-01D2-42AD-AB6E-D961CAD17C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167" t="9692" r="28914" b="11325"/>
          <a:stretch>
            <a:fillRect/>
          </a:stretch>
        </p:blipFill>
        <p:spPr bwMode="auto">
          <a:xfrm>
            <a:off x="4770439" y="5110163"/>
            <a:ext cx="82867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lecha: hacia abajo 20">
            <a:extLst>
              <a:ext uri="{FF2B5EF4-FFF2-40B4-BE49-F238E27FC236}">
                <a16:creationId xmlns:a16="http://schemas.microsoft.com/office/drawing/2014/main" id="{24E08F0F-93E4-4F40-B6AB-528ECE8FC195}"/>
              </a:ext>
            </a:extLst>
          </p:cNvPr>
          <p:cNvSpPr/>
          <p:nvPr/>
        </p:nvSpPr>
        <p:spPr>
          <a:xfrm>
            <a:off x="5908675" y="5216525"/>
            <a:ext cx="374650" cy="59690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36878" name="CuadroTexto 21">
            <a:extLst>
              <a:ext uri="{FF2B5EF4-FFF2-40B4-BE49-F238E27FC236}">
                <a16:creationId xmlns:a16="http://schemas.microsoft.com/office/drawing/2014/main" id="{0079FBC3-3953-428B-AF04-1F8003A38DE0}"/>
              </a:ext>
            </a:extLst>
          </p:cNvPr>
          <p:cNvSpPr txBox="1">
            <a:spLocks noChangeArrowheads="1"/>
          </p:cNvSpPr>
          <p:nvPr/>
        </p:nvSpPr>
        <p:spPr bwMode="auto">
          <a:xfrm>
            <a:off x="4660901" y="5880101"/>
            <a:ext cx="1622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Las acciones se desvalorización 3,30%</a:t>
            </a:r>
          </a:p>
        </p:txBody>
      </p:sp>
      <p:pic>
        <p:nvPicPr>
          <p:cNvPr id="36879" name="Picture 2" descr="6 pasos clave para armar la mejor cartera de inversión">
            <a:extLst>
              <a:ext uri="{FF2B5EF4-FFF2-40B4-BE49-F238E27FC236}">
                <a16:creationId xmlns:a16="http://schemas.microsoft.com/office/drawing/2014/main" id="{EFD28FA4-825D-485D-86E1-793FC66438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4088" y="2373313"/>
            <a:ext cx="2819400"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ángulo 18">
            <a:extLst>
              <a:ext uri="{FF2B5EF4-FFF2-40B4-BE49-F238E27FC236}">
                <a16:creationId xmlns:a16="http://schemas.microsoft.com/office/drawing/2014/main" id="{CB1E3A8A-7FB8-48B2-AC34-60DD0F672F5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2" name="CuadroTexto 21">
            <a:extLst>
              <a:ext uri="{FF2B5EF4-FFF2-40B4-BE49-F238E27FC236}">
                <a16:creationId xmlns:a16="http://schemas.microsoft.com/office/drawing/2014/main" id="{1DD198EF-F7E9-4856-8450-4E0C495CA77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3" name="Imagen 7">
            <a:extLst>
              <a:ext uri="{FF2B5EF4-FFF2-40B4-BE49-F238E27FC236}">
                <a16:creationId xmlns:a16="http://schemas.microsoft.com/office/drawing/2014/main" id="{A0B67D87-4201-458B-A483-CB470066AF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4" name="Imagen 5">
            <a:extLst>
              <a:ext uri="{FF2B5EF4-FFF2-40B4-BE49-F238E27FC236}">
                <a16:creationId xmlns:a16="http://schemas.microsoft.com/office/drawing/2014/main" id="{394299FC-8692-4337-9E34-CEFB8FBBE3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Usuarios de Bancolombia están indignados – Violeta Stereo Casanare">
            <a:extLst>
              <a:ext uri="{FF2B5EF4-FFF2-40B4-BE49-F238E27FC236}">
                <a16:creationId xmlns:a16="http://schemas.microsoft.com/office/drawing/2014/main" id="{7B4D877F-4589-448C-A262-0A2EA572A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7164" y="5430839"/>
            <a:ext cx="17541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Título 7">
            <a:extLst>
              <a:ext uri="{FF2B5EF4-FFF2-40B4-BE49-F238E27FC236}">
                <a16:creationId xmlns:a16="http://schemas.microsoft.com/office/drawing/2014/main" id="{D7CB25BB-EE70-4C2C-AF3A-3412671A264D}"/>
              </a:ext>
            </a:extLst>
          </p:cNvPr>
          <p:cNvSpPr txBox="1">
            <a:spLocks noChangeArrowheads="1"/>
          </p:cNvSpPr>
          <p:nvPr/>
        </p:nvSpPr>
        <p:spPr bwMode="auto">
          <a:xfrm>
            <a:off x="2609850" y="1085851"/>
            <a:ext cx="697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a:solidFill>
                  <a:srgbClr val="000A8B"/>
                </a:solidFill>
              </a:rPr>
              <a:t>HECHOS RELEVANTES PORTAFOLIO DE INVERSIONES EN PROCESO AGOSTO 2020 </a:t>
            </a:r>
          </a:p>
        </p:txBody>
      </p:sp>
      <p:sp>
        <p:nvSpPr>
          <p:cNvPr id="11" name="CuadroTexto 10">
            <a:extLst>
              <a:ext uri="{FF2B5EF4-FFF2-40B4-BE49-F238E27FC236}">
                <a16:creationId xmlns:a16="http://schemas.microsoft.com/office/drawing/2014/main" id="{87171F2D-1783-403C-A84C-5ED330CA3571}"/>
              </a:ext>
            </a:extLst>
          </p:cNvPr>
          <p:cNvSpPr txBox="1"/>
          <p:nvPr/>
        </p:nvSpPr>
        <p:spPr>
          <a:xfrm>
            <a:off x="1931989" y="2119313"/>
            <a:ext cx="5392737" cy="1477962"/>
          </a:xfrm>
          <a:prstGeom prst="rect">
            <a:avLst/>
          </a:prstGeom>
          <a:noFill/>
        </p:spPr>
        <p:txBody>
          <a:bodyPr>
            <a:spAutoFit/>
          </a:bodyPr>
          <a:lstStyle/>
          <a:p>
            <a:pPr>
              <a:defRPr/>
            </a:pPr>
            <a:r>
              <a:rPr lang="es-CO" b="1" dirty="0">
                <a:solidFill>
                  <a:srgbClr val="000A8B"/>
                </a:solidFill>
              </a:rPr>
              <a:t>Valoración Portafolio En Proceso de Extinción </a:t>
            </a:r>
          </a:p>
          <a:p>
            <a:pPr>
              <a:defRPr/>
            </a:pPr>
            <a:endParaRPr lang="es-CO" dirty="0"/>
          </a:p>
          <a:p>
            <a:pPr marL="285750" indent="-285750">
              <a:buFont typeface="Arial" panose="020B0604020202020204" pitchFamily="34" charset="0"/>
              <a:buChar char="•"/>
              <a:defRPr/>
            </a:pPr>
            <a:r>
              <a:rPr lang="es-CO" dirty="0"/>
              <a:t>Los TES  se valoraron en $2,378,322,582.00 (4,21%)</a:t>
            </a:r>
          </a:p>
          <a:p>
            <a:pPr marL="285750" indent="-285750">
              <a:buFont typeface="Arial" panose="020B0604020202020204" pitchFamily="34" charset="0"/>
              <a:buChar char="•"/>
              <a:defRPr/>
            </a:pPr>
            <a:r>
              <a:rPr lang="es-CO" dirty="0"/>
              <a:t>Los CDT se valoraron en $   773,950,925.00 (0,35%)</a:t>
            </a:r>
          </a:p>
          <a:p>
            <a:pPr marL="285750" indent="-285750">
              <a:buFont typeface="Arial" panose="020B0604020202020204" pitchFamily="34" charset="0"/>
              <a:buChar char="•"/>
              <a:defRPr/>
            </a:pPr>
            <a:endParaRPr lang="es-CO" dirty="0"/>
          </a:p>
        </p:txBody>
      </p:sp>
      <p:sp>
        <p:nvSpPr>
          <p:cNvPr id="37896" name="CuadroTexto 16">
            <a:extLst>
              <a:ext uri="{FF2B5EF4-FFF2-40B4-BE49-F238E27FC236}">
                <a16:creationId xmlns:a16="http://schemas.microsoft.com/office/drawing/2014/main" id="{6412D69E-503B-4DAC-8816-5888275422D6}"/>
              </a:ext>
            </a:extLst>
          </p:cNvPr>
          <p:cNvSpPr txBox="1">
            <a:spLocks noChangeArrowheads="1"/>
          </p:cNvSpPr>
          <p:nvPr/>
        </p:nvSpPr>
        <p:spPr bwMode="auto">
          <a:xfrm>
            <a:off x="9588501" y="5607050"/>
            <a:ext cx="625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endParaRPr lang="es-CO" altLang="es-CO"/>
          </a:p>
        </p:txBody>
      </p:sp>
      <p:pic>
        <p:nvPicPr>
          <p:cNvPr id="37897" name="Imagen 2">
            <a:extLst>
              <a:ext uri="{FF2B5EF4-FFF2-40B4-BE49-F238E27FC236}">
                <a16:creationId xmlns:a16="http://schemas.microsoft.com/office/drawing/2014/main" id="{F10FE34B-E761-43AD-861C-08BA421FC0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1063" y="2178051"/>
            <a:ext cx="330835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uadroTexto 21">
            <a:extLst>
              <a:ext uri="{FF2B5EF4-FFF2-40B4-BE49-F238E27FC236}">
                <a16:creationId xmlns:a16="http://schemas.microsoft.com/office/drawing/2014/main" id="{13233D7E-DD96-4FF7-9353-0B1536CBD26B}"/>
              </a:ext>
            </a:extLst>
          </p:cNvPr>
          <p:cNvSpPr txBox="1"/>
          <p:nvPr/>
        </p:nvSpPr>
        <p:spPr>
          <a:xfrm>
            <a:off x="1931989" y="3617913"/>
            <a:ext cx="5253037" cy="1200150"/>
          </a:xfrm>
          <a:prstGeom prst="rect">
            <a:avLst/>
          </a:prstGeom>
          <a:noFill/>
        </p:spPr>
        <p:txBody>
          <a:bodyPr>
            <a:spAutoFit/>
          </a:bodyPr>
          <a:lstStyle/>
          <a:p>
            <a:pPr>
              <a:defRPr/>
            </a:pPr>
            <a:r>
              <a:rPr lang="es-CO" b="1" dirty="0">
                <a:solidFill>
                  <a:srgbClr val="000A8B"/>
                </a:solidFill>
              </a:rPr>
              <a:t>Pago Rendimientos CDT Bancolombia</a:t>
            </a:r>
          </a:p>
          <a:p>
            <a:pPr>
              <a:defRPr/>
            </a:pPr>
            <a:endParaRPr lang="es-CO" dirty="0"/>
          </a:p>
          <a:p>
            <a:pPr marL="285750" indent="-285750">
              <a:buFont typeface="Arial" panose="020B0604020202020204" pitchFamily="34" charset="0"/>
              <a:buChar char="•"/>
              <a:defRPr/>
            </a:pPr>
            <a:r>
              <a:rPr lang="es-CO" dirty="0"/>
              <a:t>Valor Recibido $ 129,950,000</a:t>
            </a:r>
          </a:p>
          <a:p>
            <a:pPr marL="285750" indent="-285750">
              <a:buFont typeface="Arial" panose="020B0604020202020204" pitchFamily="34" charset="0"/>
              <a:buChar char="•"/>
              <a:defRPr/>
            </a:pPr>
            <a:endParaRPr lang="es-CO" dirty="0"/>
          </a:p>
        </p:txBody>
      </p:sp>
      <p:sp>
        <p:nvSpPr>
          <p:cNvPr id="23" name="CuadroTexto 22">
            <a:extLst>
              <a:ext uri="{FF2B5EF4-FFF2-40B4-BE49-F238E27FC236}">
                <a16:creationId xmlns:a16="http://schemas.microsoft.com/office/drawing/2014/main" id="{F6388DA2-54C3-4416-BD49-71D00D61A2B8}"/>
              </a:ext>
            </a:extLst>
          </p:cNvPr>
          <p:cNvSpPr txBox="1"/>
          <p:nvPr/>
        </p:nvSpPr>
        <p:spPr>
          <a:xfrm>
            <a:off x="1978025" y="4629151"/>
            <a:ext cx="5253038" cy="1477963"/>
          </a:xfrm>
          <a:prstGeom prst="rect">
            <a:avLst/>
          </a:prstGeom>
          <a:noFill/>
        </p:spPr>
        <p:txBody>
          <a:bodyPr>
            <a:spAutoFit/>
          </a:bodyPr>
          <a:lstStyle/>
          <a:p>
            <a:pPr>
              <a:defRPr/>
            </a:pPr>
            <a:r>
              <a:rPr lang="es-CO" b="1" dirty="0">
                <a:solidFill>
                  <a:srgbClr val="000A8B"/>
                </a:solidFill>
              </a:rPr>
              <a:t>Inversión TES Reserva Técnica /28/08/2020</a:t>
            </a:r>
          </a:p>
          <a:p>
            <a:pPr>
              <a:defRPr/>
            </a:pPr>
            <a:endParaRPr lang="es-CO" dirty="0"/>
          </a:p>
          <a:p>
            <a:pPr marL="285750" indent="-285750">
              <a:buFont typeface="Arial" panose="020B0604020202020204" pitchFamily="34" charset="0"/>
              <a:buChar char="•"/>
              <a:defRPr/>
            </a:pPr>
            <a:r>
              <a:rPr lang="es-CO" dirty="0"/>
              <a:t>Valor invertido $15,999,930,274.00</a:t>
            </a:r>
          </a:p>
          <a:p>
            <a:pPr marL="285750" indent="-285750">
              <a:buFont typeface="Arial" panose="020B0604020202020204" pitchFamily="34" charset="0"/>
              <a:buChar char="•"/>
              <a:defRPr/>
            </a:pPr>
            <a:r>
              <a:rPr lang="es-CO" dirty="0"/>
              <a:t>TES DEL 27        $10,367,330,274.00 </a:t>
            </a:r>
          </a:p>
          <a:p>
            <a:pPr marL="285750" indent="-285750">
              <a:buFont typeface="Arial" panose="020B0604020202020204" pitchFamily="34" charset="0"/>
              <a:buChar char="•"/>
              <a:defRPr/>
            </a:pPr>
            <a:r>
              <a:rPr lang="es-CO" dirty="0"/>
              <a:t>TES DEL 34        $  5,632,600,000.00</a:t>
            </a:r>
          </a:p>
        </p:txBody>
      </p:sp>
      <p:sp>
        <p:nvSpPr>
          <p:cNvPr id="24" name="CuadroTexto 23">
            <a:extLst>
              <a:ext uri="{FF2B5EF4-FFF2-40B4-BE49-F238E27FC236}">
                <a16:creationId xmlns:a16="http://schemas.microsoft.com/office/drawing/2014/main" id="{05B5311F-D3F4-4670-95A8-E108297AA819}"/>
              </a:ext>
            </a:extLst>
          </p:cNvPr>
          <p:cNvSpPr txBox="1"/>
          <p:nvPr/>
        </p:nvSpPr>
        <p:spPr>
          <a:xfrm>
            <a:off x="6334126" y="4629150"/>
            <a:ext cx="4333875" cy="1201738"/>
          </a:xfrm>
          <a:prstGeom prst="rect">
            <a:avLst/>
          </a:prstGeom>
          <a:noFill/>
        </p:spPr>
        <p:txBody>
          <a:bodyPr>
            <a:spAutoFit/>
          </a:bodyPr>
          <a:lstStyle/>
          <a:p>
            <a:pPr algn="ctr">
              <a:defRPr/>
            </a:pPr>
            <a:r>
              <a:rPr lang="es-CO" b="1" dirty="0">
                <a:solidFill>
                  <a:srgbClr val="000A8B"/>
                </a:solidFill>
              </a:rPr>
              <a:t>Acciones en Proceso</a:t>
            </a:r>
          </a:p>
          <a:p>
            <a:pPr>
              <a:defRPr/>
            </a:pPr>
            <a:endParaRPr lang="es-CO" b="1" dirty="0">
              <a:solidFill>
                <a:srgbClr val="000A8B"/>
              </a:solidFill>
            </a:endParaRPr>
          </a:p>
          <a:p>
            <a:pPr marL="285750" indent="-285750">
              <a:buFont typeface="Arial" panose="020B0604020202020204" pitchFamily="34" charset="0"/>
              <a:buChar char="•"/>
              <a:defRPr/>
            </a:pPr>
            <a:r>
              <a:rPr lang="es-CO" dirty="0"/>
              <a:t>Se Desvalorizaron en $4,996,030 (-2.22%)</a:t>
            </a:r>
          </a:p>
          <a:p>
            <a:pPr>
              <a:defRPr/>
            </a:pPr>
            <a:endParaRPr lang="es-CO" dirty="0"/>
          </a:p>
        </p:txBody>
      </p:sp>
      <p:sp>
        <p:nvSpPr>
          <p:cNvPr id="37901" name="CuadroTexto 9">
            <a:extLst>
              <a:ext uri="{FF2B5EF4-FFF2-40B4-BE49-F238E27FC236}">
                <a16:creationId xmlns:a16="http://schemas.microsoft.com/office/drawing/2014/main" id="{535091A2-E03F-4CA4-9BA9-88A4BA92A138}"/>
              </a:ext>
            </a:extLst>
          </p:cNvPr>
          <p:cNvSpPr txBox="1">
            <a:spLocks noChangeArrowheads="1"/>
          </p:cNvSpPr>
          <p:nvPr/>
        </p:nvSpPr>
        <p:spPr bwMode="auto">
          <a:xfrm>
            <a:off x="7185025" y="6167439"/>
            <a:ext cx="863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-2,99%</a:t>
            </a:r>
          </a:p>
        </p:txBody>
      </p:sp>
      <p:pic>
        <p:nvPicPr>
          <p:cNvPr id="37902" name="Picture 2" descr="BBVA España en App Store">
            <a:extLst>
              <a:ext uri="{FF2B5EF4-FFF2-40B4-BE49-F238E27FC236}">
                <a16:creationId xmlns:a16="http://schemas.microsoft.com/office/drawing/2014/main" id="{5EF9975B-D05B-44C0-B9F2-E91E52208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9167" t="9692" r="28914" b="11325"/>
          <a:stretch>
            <a:fillRect/>
          </a:stretch>
        </p:blipFill>
        <p:spPr bwMode="auto">
          <a:xfrm>
            <a:off x="8394701" y="5503864"/>
            <a:ext cx="82867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Picture 2" descr="Grupo Ecopetrol apoyará a familias colombianas en el pago de la factura de  energía">
            <a:extLst>
              <a:ext uri="{FF2B5EF4-FFF2-40B4-BE49-F238E27FC236}">
                <a16:creationId xmlns:a16="http://schemas.microsoft.com/office/drawing/2014/main" id="{4C292943-F7E5-4090-981E-E272C5950C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4513" y="5537200"/>
            <a:ext cx="114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4" name="CuadroTexto 19">
            <a:extLst>
              <a:ext uri="{FF2B5EF4-FFF2-40B4-BE49-F238E27FC236}">
                <a16:creationId xmlns:a16="http://schemas.microsoft.com/office/drawing/2014/main" id="{6D056BAD-0CB9-48FA-8A82-842F27E075A3}"/>
              </a:ext>
            </a:extLst>
          </p:cNvPr>
          <p:cNvSpPr txBox="1">
            <a:spLocks noChangeArrowheads="1"/>
          </p:cNvSpPr>
          <p:nvPr/>
        </p:nvSpPr>
        <p:spPr bwMode="auto">
          <a:xfrm>
            <a:off x="8509000" y="6223001"/>
            <a:ext cx="8651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-3.30%</a:t>
            </a:r>
          </a:p>
        </p:txBody>
      </p:sp>
      <p:sp>
        <p:nvSpPr>
          <p:cNvPr id="37905" name="CuadroTexto 20">
            <a:extLst>
              <a:ext uri="{FF2B5EF4-FFF2-40B4-BE49-F238E27FC236}">
                <a16:creationId xmlns:a16="http://schemas.microsoft.com/office/drawing/2014/main" id="{8A0AB115-D884-4757-AAAC-7C60E9C12946}"/>
              </a:ext>
            </a:extLst>
          </p:cNvPr>
          <p:cNvSpPr txBox="1">
            <a:spLocks noChangeArrowheads="1"/>
          </p:cNvSpPr>
          <p:nvPr/>
        </p:nvSpPr>
        <p:spPr bwMode="auto">
          <a:xfrm>
            <a:off x="9758364" y="6172201"/>
            <a:ext cx="865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5.29%</a:t>
            </a:r>
          </a:p>
        </p:txBody>
      </p:sp>
      <p:sp>
        <p:nvSpPr>
          <p:cNvPr id="20" name="Rectángulo 19">
            <a:extLst>
              <a:ext uri="{FF2B5EF4-FFF2-40B4-BE49-F238E27FC236}">
                <a16:creationId xmlns:a16="http://schemas.microsoft.com/office/drawing/2014/main" id="{AC0E690B-B181-4B92-90FA-8C43B56EA9D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AA5E82A6-2961-426B-B50C-B9AA7229642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5" name="Imagen 7">
            <a:extLst>
              <a:ext uri="{FF2B5EF4-FFF2-40B4-BE49-F238E27FC236}">
                <a16:creationId xmlns:a16="http://schemas.microsoft.com/office/drawing/2014/main" id="{F9566D94-9E32-499E-A379-C2F27CCB5D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6" name="Imagen 5">
            <a:extLst>
              <a:ext uri="{FF2B5EF4-FFF2-40B4-BE49-F238E27FC236}">
                <a16:creationId xmlns:a16="http://schemas.microsoft.com/office/drawing/2014/main" id="{B0FDC111-3F21-4CE7-A52C-A9FE3A33FB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CuadroTexto 6">
            <a:extLst>
              <a:ext uri="{FF2B5EF4-FFF2-40B4-BE49-F238E27FC236}">
                <a16:creationId xmlns:a16="http://schemas.microsoft.com/office/drawing/2014/main" id="{1DFAA1A6-A43F-4C35-9594-C0048C6741B3}"/>
              </a:ext>
            </a:extLst>
          </p:cNvPr>
          <p:cNvSpPr txBox="1">
            <a:spLocks noChangeArrowheads="1"/>
          </p:cNvSpPr>
          <p:nvPr/>
        </p:nvSpPr>
        <p:spPr bwMode="auto">
          <a:xfrm>
            <a:off x="5568950" y="939801"/>
            <a:ext cx="4637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2000" b="1">
                <a:solidFill>
                  <a:srgbClr val="000A8B"/>
                </a:solidFill>
              </a:rPr>
              <a:t>PORTAFOLIO RECURSOS PROPIOS SAE AGOSTO 2020 </a:t>
            </a:r>
          </a:p>
        </p:txBody>
      </p:sp>
      <p:sp>
        <p:nvSpPr>
          <p:cNvPr id="38917" name="CuadroTexto 2">
            <a:extLst>
              <a:ext uri="{FF2B5EF4-FFF2-40B4-BE49-F238E27FC236}">
                <a16:creationId xmlns:a16="http://schemas.microsoft.com/office/drawing/2014/main" id="{BC74F9ED-7D08-479A-9DAB-38205AB548CD}"/>
              </a:ext>
            </a:extLst>
          </p:cNvPr>
          <p:cNvSpPr txBox="1">
            <a:spLocks noChangeArrowheads="1"/>
          </p:cNvSpPr>
          <p:nvPr/>
        </p:nvSpPr>
        <p:spPr bwMode="auto">
          <a:xfrm>
            <a:off x="7924800" y="1647826"/>
            <a:ext cx="2116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38919" name="Objeto 5">
            <a:extLst>
              <a:ext uri="{FF2B5EF4-FFF2-40B4-BE49-F238E27FC236}">
                <a16:creationId xmlns:a16="http://schemas.microsoft.com/office/drawing/2014/main" id="{5E6FF4E2-AEF3-4EBC-8BBE-E5A60CF090F9}"/>
              </a:ext>
            </a:extLst>
          </p:cNvPr>
          <p:cNvGraphicFramePr>
            <a:graphicFrameLocks noChangeAspect="1"/>
          </p:cNvGraphicFramePr>
          <p:nvPr/>
        </p:nvGraphicFramePr>
        <p:xfrm>
          <a:off x="1920876" y="1924050"/>
          <a:ext cx="8321675" cy="1322388"/>
        </p:xfrm>
        <a:graphic>
          <a:graphicData uri="http://schemas.openxmlformats.org/presentationml/2006/ole">
            <mc:AlternateContent xmlns:mc="http://schemas.openxmlformats.org/markup-compatibility/2006">
              <mc:Choice xmlns:v="urn:schemas-microsoft-com:vml" Requires="v">
                <p:oleObj spid="_x0000_s19488" name="Worksheet" r:id="rId3" imgW="7295975" imgH="962147" progId="Excel.Sheet.12">
                  <p:embed/>
                </p:oleObj>
              </mc:Choice>
              <mc:Fallback>
                <p:oleObj name="Worksheet" r:id="rId3" imgW="7295975" imgH="962147" progId="Excel.Sheet.12">
                  <p:embed/>
                  <p:pic>
                    <p:nvPicPr>
                      <p:cNvPr id="38919" name="Objeto 5">
                        <a:extLst>
                          <a:ext uri="{FF2B5EF4-FFF2-40B4-BE49-F238E27FC236}">
                            <a16:creationId xmlns:a16="http://schemas.microsoft.com/office/drawing/2014/main" id="{5E6FF4E2-AEF3-4EBC-8BBE-E5A60CF090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0876" y="1924050"/>
                        <a:ext cx="8321675"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Gráfico 15">
            <a:extLst>
              <a:ext uri="{FF2B5EF4-FFF2-40B4-BE49-F238E27FC236}">
                <a16:creationId xmlns:a16="http://schemas.microsoft.com/office/drawing/2014/main" id="{4CE515D1-5A82-4F0B-88D6-84E5F0B2A72E}"/>
              </a:ext>
            </a:extLst>
          </p:cNvPr>
          <p:cNvGraphicFramePr>
            <a:graphicFrameLocks/>
          </p:cNvGraphicFramePr>
          <p:nvPr/>
        </p:nvGraphicFramePr>
        <p:xfrm>
          <a:off x="1524000" y="3405809"/>
          <a:ext cx="5371440" cy="311460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Gráfico 19">
            <a:extLst>
              <a:ext uri="{FF2B5EF4-FFF2-40B4-BE49-F238E27FC236}">
                <a16:creationId xmlns:a16="http://schemas.microsoft.com/office/drawing/2014/main" id="{5278684E-131B-4D75-8377-B4C154D33D63}"/>
              </a:ext>
            </a:extLst>
          </p:cNvPr>
          <p:cNvGraphicFramePr>
            <a:graphicFrameLocks/>
          </p:cNvGraphicFramePr>
          <p:nvPr/>
        </p:nvGraphicFramePr>
        <p:xfrm>
          <a:off x="5724939" y="3431655"/>
          <a:ext cx="5371440" cy="3088762"/>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ángulo 11">
            <a:extLst>
              <a:ext uri="{FF2B5EF4-FFF2-40B4-BE49-F238E27FC236}">
                <a16:creationId xmlns:a16="http://schemas.microsoft.com/office/drawing/2014/main" id="{E1643DDA-C923-4691-B159-EC05B31CD46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79A87091-D7BD-4F80-98D9-CCBFF8E1B6A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9AEC3879-4C15-4E2E-8D0E-12D251DF2D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1C220DE7-5C45-4E34-B5C8-6C3ACF2CF0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ángulo 7">
            <a:extLst>
              <a:ext uri="{FF2B5EF4-FFF2-40B4-BE49-F238E27FC236}">
                <a16:creationId xmlns:a16="http://schemas.microsoft.com/office/drawing/2014/main" id="{1114950E-2872-4174-8FE0-6BB44A163B64}"/>
              </a:ext>
            </a:extLst>
          </p:cNvPr>
          <p:cNvSpPr>
            <a:spLocks noChangeArrowheads="1"/>
          </p:cNvSpPr>
          <p:nvPr/>
        </p:nvSpPr>
        <p:spPr bwMode="auto">
          <a:xfrm>
            <a:off x="2420939" y="2305050"/>
            <a:ext cx="75263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3600" b="1">
                <a:solidFill>
                  <a:srgbClr val="000A8B"/>
                </a:solidFill>
                <a:latin typeface="Arial Narrow" panose="020B0606020202030204" pitchFamily="34" charset="0"/>
              </a:rPr>
              <a:t>6. APROBACIÓN ADICIÓN Y PRÓRROGA CONTRATO ARRENDAMIENTO BODEGA ARCHIVO CENTRAL</a:t>
            </a:r>
            <a:endParaRPr lang="es-CO" altLang="es-CO" sz="3600" b="1">
              <a:latin typeface="Arial Narrow" panose="020B0606020202030204" pitchFamily="34" charset="0"/>
            </a:endParaRPr>
          </a:p>
        </p:txBody>
      </p:sp>
      <p:sp>
        <p:nvSpPr>
          <p:cNvPr id="8" name="Rectángulo 7">
            <a:extLst>
              <a:ext uri="{FF2B5EF4-FFF2-40B4-BE49-F238E27FC236}">
                <a16:creationId xmlns:a16="http://schemas.microsoft.com/office/drawing/2014/main" id="{44FFCCB9-2BD3-4F44-93E1-D62A9923397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96A6DB3E-56B7-406B-A3A5-84756FC0101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8411EEC1-B744-4E97-8D8C-3C85DEB02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B37D9B0D-AB9F-4BF3-AF01-2AE303F71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CuadroTexto 7">
            <a:extLst>
              <a:ext uri="{FF2B5EF4-FFF2-40B4-BE49-F238E27FC236}">
                <a16:creationId xmlns:a16="http://schemas.microsoft.com/office/drawing/2014/main" id="{D9D8BB2B-B7F7-43D5-84AA-48C6672A0264}"/>
              </a:ext>
            </a:extLst>
          </p:cNvPr>
          <p:cNvSpPr txBox="1">
            <a:spLocks noChangeArrowheads="1"/>
          </p:cNvSpPr>
          <p:nvPr/>
        </p:nvSpPr>
        <p:spPr bwMode="auto">
          <a:xfrm>
            <a:off x="1943101" y="1930401"/>
            <a:ext cx="8194675"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200" b="1">
                <a:latin typeface="Arial Narrow" panose="020B0606020202030204" pitchFamily="34" charset="0"/>
              </a:rPr>
              <a:t>Objeto del contrato</a:t>
            </a:r>
            <a:r>
              <a:rPr lang="es-CO" altLang="es-CO" sz="2200">
                <a:latin typeface="Arial Narrow" panose="020B0606020202030204" pitchFamily="34" charset="0"/>
              </a:rPr>
              <a:t>: </a:t>
            </a:r>
            <a:r>
              <a:rPr lang="es-ES" altLang="es-CO" sz="2200">
                <a:latin typeface="Arial Narrow" panose="020B0606020202030204" pitchFamily="34" charset="0"/>
              </a:rPr>
              <a:t>Arrendar la bodega ubicada en la carrera 36 No. 15 - 35 en la ciudad de Bogotá, para la disposición, custodia y administración del archivo de la SOCIEDAD DE ACTIVOS ESPECIALES - SAE SAS”</a:t>
            </a:r>
            <a:r>
              <a:rPr lang="es-CO" altLang="es-CO" sz="2200">
                <a:latin typeface="Arial Narrow" panose="020B0606020202030204" pitchFamily="34" charset="0"/>
              </a:rPr>
              <a:t>.</a:t>
            </a:r>
          </a:p>
          <a:p>
            <a:pPr algn="just"/>
            <a:endParaRPr lang="es-CO" altLang="es-CO" sz="2200">
              <a:latin typeface="Arial Narrow" panose="020B0606020202030204" pitchFamily="34" charset="0"/>
            </a:endParaRPr>
          </a:p>
          <a:p>
            <a:pPr algn="just"/>
            <a:r>
              <a:rPr lang="es-CO" altLang="es-CO" sz="2200" b="1">
                <a:latin typeface="Arial Narrow" panose="020B0606020202030204" pitchFamily="34" charset="0"/>
              </a:rPr>
              <a:t>Alcance</a:t>
            </a:r>
            <a:r>
              <a:rPr lang="es-CO" altLang="es-CO" sz="2200">
                <a:latin typeface="Arial Narrow" panose="020B0606020202030204" pitchFamily="34" charset="0"/>
              </a:rPr>
              <a:t>: Contar con un inmueble que cumpla con las necesidades técnicas, tecnológicas y de espacio requeridas para </a:t>
            </a:r>
            <a:r>
              <a:rPr lang="es-ES" altLang="es-CO" sz="2200">
                <a:latin typeface="Arial Narrow" panose="020B0606020202030204" pitchFamily="34" charset="0"/>
              </a:rPr>
              <a:t>la disposición, custodia y administración del archivo de la SAE SAS”</a:t>
            </a:r>
            <a:r>
              <a:rPr lang="es-CO" altLang="es-CO" sz="2200">
                <a:latin typeface="Arial Narrow" panose="020B0606020202030204" pitchFamily="34" charset="0"/>
              </a:rPr>
              <a:t> en la ciudad de Bogotá.</a:t>
            </a:r>
          </a:p>
          <a:p>
            <a:pPr algn="just"/>
            <a:endParaRPr lang="es-CO" altLang="es-CO" sz="2200">
              <a:latin typeface="Arial Narrow" panose="020B0606020202030204" pitchFamily="34" charset="0"/>
            </a:endParaRPr>
          </a:p>
          <a:p>
            <a:pPr algn="just"/>
            <a:r>
              <a:rPr lang="es-CO" altLang="es-CO" sz="2200">
                <a:latin typeface="Arial Narrow" panose="020B0606020202030204" pitchFamily="34" charset="0"/>
              </a:rPr>
              <a:t>El espacio del inmueble arrendado actualmente cuenta con un área total de 2.058 mts².</a:t>
            </a:r>
            <a:endParaRPr lang="es-CO" altLang="es-CO" sz="2200"/>
          </a:p>
        </p:txBody>
      </p:sp>
      <p:sp>
        <p:nvSpPr>
          <p:cNvPr id="40966" name="CuadroTexto 8">
            <a:extLst>
              <a:ext uri="{FF2B5EF4-FFF2-40B4-BE49-F238E27FC236}">
                <a16:creationId xmlns:a16="http://schemas.microsoft.com/office/drawing/2014/main" id="{95E03453-C8C0-4D17-8863-5ECD2C4E05E9}"/>
              </a:ext>
            </a:extLst>
          </p:cNvPr>
          <p:cNvSpPr txBox="1">
            <a:spLocks noChangeArrowheads="1"/>
          </p:cNvSpPr>
          <p:nvPr/>
        </p:nvSpPr>
        <p:spPr bwMode="auto">
          <a:xfrm>
            <a:off x="1943100" y="1063626"/>
            <a:ext cx="8358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800" b="1">
                <a:latin typeface="Arial Narrow" panose="020B0606020202030204" pitchFamily="34" charset="0"/>
              </a:rPr>
              <a:t>Adicionar y prorrogar el contrato No. 014 de 2015</a:t>
            </a:r>
          </a:p>
        </p:txBody>
      </p:sp>
      <p:sp>
        <p:nvSpPr>
          <p:cNvPr id="9" name="Rectángulo 8">
            <a:extLst>
              <a:ext uri="{FF2B5EF4-FFF2-40B4-BE49-F238E27FC236}">
                <a16:creationId xmlns:a16="http://schemas.microsoft.com/office/drawing/2014/main" id="{12B8D3D8-60B9-422B-BD68-80C235E0805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79F5E198-BEBC-4BB6-A7B5-FEEEE784735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556B4D37-FFFC-41ED-9F4A-81BD9497ED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B0BB1514-F1BA-421C-8AD9-8F2B68133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CuadroTexto 10">
            <a:extLst>
              <a:ext uri="{FF2B5EF4-FFF2-40B4-BE49-F238E27FC236}">
                <a16:creationId xmlns:a16="http://schemas.microsoft.com/office/drawing/2014/main" id="{5EEA4BA1-A323-49A7-8C0E-F54AE5102C5D}"/>
              </a:ext>
            </a:extLst>
          </p:cNvPr>
          <p:cNvSpPr txBox="1">
            <a:spLocks noChangeArrowheads="1"/>
          </p:cNvSpPr>
          <p:nvPr/>
        </p:nvSpPr>
        <p:spPr bwMode="auto">
          <a:xfrm>
            <a:off x="1762126" y="1245993"/>
            <a:ext cx="85471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000" b="1" dirty="0">
                <a:latin typeface="Arial Narrow" panose="020B0606020202030204" pitchFamily="34" charset="0"/>
              </a:rPr>
              <a:t>Valor y plazo iniciales: </a:t>
            </a:r>
            <a:r>
              <a:rPr lang="es-CO" altLang="es-CO" sz="2000" dirty="0">
                <a:latin typeface="Arial Narrow" panose="020B0606020202030204" pitchFamily="34" charset="0"/>
              </a:rPr>
              <a:t>El valor inicial del contrato es de $16.356.000, con un plazo de ejecución de tres (3) meses, desde el 2 de febrero de 2015 con fecha de terminación el 1 de mayo de 2015.</a:t>
            </a:r>
          </a:p>
          <a:p>
            <a:pPr algn="just"/>
            <a:endParaRPr lang="es-CO" altLang="es-CO" sz="2000" dirty="0">
              <a:latin typeface="Arial Narrow" panose="020B0606020202030204" pitchFamily="34" charset="0"/>
            </a:endParaRPr>
          </a:p>
          <a:p>
            <a:pPr algn="just"/>
            <a:r>
              <a:rPr lang="es-CO" altLang="es-CO" sz="2000" dirty="0">
                <a:latin typeface="Arial Narrow" panose="020B0606020202030204" pitchFamily="34" charset="0"/>
              </a:rPr>
              <a:t>El siguiente cuadro detalla las modificaciones realizadas al contrato:</a:t>
            </a:r>
          </a:p>
          <a:p>
            <a:pPr algn="just"/>
            <a:endParaRPr lang="es-CO" altLang="es-CO" sz="1600" dirty="0">
              <a:latin typeface="Arial Narrow" panose="020B0606020202030204" pitchFamily="34" charset="0"/>
            </a:endParaRPr>
          </a:p>
          <a:p>
            <a:pPr algn="just"/>
            <a:endParaRPr lang="es-CO" altLang="es-CO" sz="1600" dirty="0">
              <a:latin typeface="Arial Narrow" panose="020B0606020202030204" pitchFamily="34" charset="0"/>
            </a:endParaRPr>
          </a:p>
          <a:p>
            <a:pPr algn="just"/>
            <a:endParaRPr lang="es-CO" altLang="es-CO" sz="1600" dirty="0">
              <a:latin typeface="Arial Narrow" panose="020B0606020202030204" pitchFamily="34" charset="0"/>
            </a:endParaRPr>
          </a:p>
          <a:p>
            <a:pPr algn="just"/>
            <a:endParaRPr lang="es-CO" altLang="es-CO" sz="1600" dirty="0">
              <a:latin typeface="Arial Narrow" panose="020B0606020202030204" pitchFamily="34" charset="0"/>
            </a:endParaRPr>
          </a:p>
          <a:p>
            <a:pPr algn="just"/>
            <a:endParaRPr lang="es-CO" altLang="es-CO" sz="1600" dirty="0">
              <a:latin typeface="Arial Narrow" panose="020B0606020202030204" pitchFamily="34" charset="0"/>
            </a:endParaRPr>
          </a:p>
          <a:p>
            <a:pPr algn="just"/>
            <a:endParaRPr lang="es-CO" altLang="es-CO" sz="1600" dirty="0">
              <a:latin typeface="Arial Narrow" panose="020B0606020202030204" pitchFamily="34" charset="0"/>
            </a:endParaRPr>
          </a:p>
        </p:txBody>
      </p:sp>
      <p:graphicFrame>
        <p:nvGraphicFramePr>
          <p:cNvPr id="3" name="Tabla 2">
            <a:extLst>
              <a:ext uri="{FF2B5EF4-FFF2-40B4-BE49-F238E27FC236}">
                <a16:creationId xmlns:a16="http://schemas.microsoft.com/office/drawing/2014/main" id="{23419872-39E8-4254-97D5-26ABB1CE6DF2}"/>
              </a:ext>
            </a:extLst>
          </p:cNvPr>
          <p:cNvGraphicFramePr>
            <a:graphicFrameLocks noGrp="1"/>
          </p:cNvGraphicFramePr>
          <p:nvPr/>
        </p:nvGraphicFramePr>
        <p:xfrm>
          <a:off x="1871664" y="2938463"/>
          <a:ext cx="8328025" cy="2557462"/>
        </p:xfrm>
        <a:graphic>
          <a:graphicData uri="http://schemas.openxmlformats.org/drawingml/2006/table">
            <a:tbl>
              <a:tblPr>
                <a:tableStyleId>{22838BEF-8BB2-4498-84A7-C5851F593DF1}</a:tableStyleId>
              </a:tblPr>
              <a:tblGrid>
                <a:gridCol w="964756">
                  <a:extLst>
                    <a:ext uri="{9D8B030D-6E8A-4147-A177-3AD203B41FA5}">
                      <a16:colId xmlns:a16="http://schemas.microsoft.com/office/drawing/2014/main" val="20000"/>
                    </a:ext>
                  </a:extLst>
                </a:gridCol>
                <a:gridCol w="1702333">
                  <a:extLst>
                    <a:ext uri="{9D8B030D-6E8A-4147-A177-3AD203B41FA5}">
                      <a16:colId xmlns:a16="http://schemas.microsoft.com/office/drawing/2014/main" val="20001"/>
                    </a:ext>
                  </a:extLst>
                </a:gridCol>
                <a:gridCol w="1430353">
                  <a:extLst>
                    <a:ext uri="{9D8B030D-6E8A-4147-A177-3AD203B41FA5}">
                      <a16:colId xmlns:a16="http://schemas.microsoft.com/office/drawing/2014/main" val="20002"/>
                    </a:ext>
                  </a:extLst>
                </a:gridCol>
                <a:gridCol w="1539417">
                  <a:extLst>
                    <a:ext uri="{9D8B030D-6E8A-4147-A177-3AD203B41FA5}">
                      <a16:colId xmlns:a16="http://schemas.microsoft.com/office/drawing/2014/main" val="20003"/>
                    </a:ext>
                  </a:extLst>
                </a:gridCol>
                <a:gridCol w="847307">
                  <a:extLst>
                    <a:ext uri="{9D8B030D-6E8A-4147-A177-3AD203B41FA5}">
                      <a16:colId xmlns:a16="http://schemas.microsoft.com/office/drawing/2014/main" val="20004"/>
                    </a:ext>
                  </a:extLst>
                </a:gridCol>
                <a:gridCol w="1843859">
                  <a:extLst>
                    <a:ext uri="{9D8B030D-6E8A-4147-A177-3AD203B41FA5}">
                      <a16:colId xmlns:a16="http://schemas.microsoft.com/office/drawing/2014/main" val="20005"/>
                    </a:ext>
                  </a:extLst>
                </a:gridCol>
              </a:tblGrid>
              <a:tr h="633270">
                <a:tc>
                  <a:txBody>
                    <a:bodyPr/>
                    <a:lstStyle/>
                    <a:p>
                      <a:pPr algn="ctr" fontAlgn="ctr"/>
                      <a:r>
                        <a:rPr lang="es-CO" sz="1400" b="1" u="none" strike="noStrike" dirty="0">
                          <a:solidFill>
                            <a:schemeClr val="bg1"/>
                          </a:solidFill>
                          <a:effectLst/>
                          <a:latin typeface="Arial Narrow" panose="020B0606020202030204" pitchFamily="34" charset="0"/>
                        </a:rPr>
                        <a:t>Modificación No. </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CO" sz="1400" b="1" u="none" strike="noStrike" dirty="0">
                          <a:solidFill>
                            <a:schemeClr val="bg1"/>
                          </a:solidFill>
                          <a:effectLst/>
                          <a:latin typeface="Arial Narrow" panose="020B0606020202030204" pitchFamily="34" charset="0"/>
                        </a:rPr>
                        <a:t>Fecha Modificación </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CO" sz="1400" b="1" u="none" strike="noStrike" dirty="0">
                          <a:solidFill>
                            <a:schemeClr val="bg1"/>
                          </a:solidFill>
                          <a:effectLst/>
                          <a:latin typeface="Arial Narrow" panose="020B0606020202030204" pitchFamily="34" charset="0"/>
                        </a:rPr>
                        <a:t> Valor Adición  </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ES" sz="1400" b="1" u="none" strike="noStrike" dirty="0">
                          <a:solidFill>
                            <a:schemeClr val="bg1"/>
                          </a:solidFill>
                          <a:effectLst/>
                          <a:latin typeface="Arial Narrow" panose="020B0606020202030204" pitchFamily="34" charset="0"/>
                        </a:rPr>
                        <a:t> Nuevo Valor Total del Contrato </a:t>
                      </a:r>
                      <a:endParaRPr lang="es-ES"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CO" sz="1400" b="1" u="none" strike="noStrike" dirty="0">
                          <a:solidFill>
                            <a:schemeClr val="bg1"/>
                          </a:solidFill>
                          <a:effectLst/>
                          <a:latin typeface="Arial Narrow" panose="020B0606020202030204" pitchFamily="34" charset="0"/>
                        </a:rPr>
                        <a:t>Prorroga</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tc>
                  <a:txBody>
                    <a:bodyPr/>
                    <a:lstStyle/>
                    <a:p>
                      <a:pPr algn="ctr" fontAlgn="ctr"/>
                      <a:r>
                        <a:rPr lang="es-CO" sz="1400" b="1" u="none" strike="noStrike" dirty="0">
                          <a:solidFill>
                            <a:schemeClr val="bg1"/>
                          </a:solidFill>
                          <a:effectLst/>
                          <a:latin typeface="Arial Narrow" panose="020B0606020202030204" pitchFamily="34" charset="0"/>
                        </a:rPr>
                        <a:t>Nueva fecha de Terminación</a:t>
                      </a:r>
                      <a:endParaRPr lang="es-CO" sz="1400" b="1" i="0" u="none" strike="noStrike" dirty="0">
                        <a:solidFill>
                          <a:schemeClr val="bg1"/>
                        </a:solidFill>
                        <a:effectLst/>
                        <a:latin typeface="Arial Narrow" panose="020B0606020202030204" pitchFamily="34" charset="0"/>
                      </a:endParaRPr>
                    </a:p>
                  </a:txBody>
                  <a:tcPr marL="9525" marR="9525" marT="9525" marB="0" anchor="ctr">
                    <a:solidFill>
                      <a:schemeClr val="accent1">
                        <a:lumMod val="75000"/>
                      </a:schemeClr>
                    </a:solidFill>
                  </a:tcPr>
                </a:tc>
                <a:extLst>
                  <a:ext uri="{0D108BD9-81ED-4DB2-BD59-A6C34878D82A}">
                    <a16:rowId xmlns:a16="http://schemas.microsoft.com/office/drawing/2014/main" val="10000"/>
                  </a:ext>
                </a:extLst>
              </a:tr>
              <a:tr h="405707">
                <a:tc>
                  <a:txBody>
                    <a:bodyPr/>
                    <a:lstStyle/>
                    <a:p>
                      <a:pPr algn="ctr" fontAlgn="b"/>
                      <a:r>
                        <a:rPr lang="es-CO" sz="1400" u="none" strike="noStrike" dirty="0">
                          <a:effectLst/>
                          <a:latin typeface="Arial Narrow" panose="020B0606020202030204" pitchFamily="34" charset="0"/>
                        </a:rPr>
                        <a:t>01</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27 de abril de 2015</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38,164,000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54,520,000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a:effectLst/>
                          <a:latin typeface="Arial Narrow" panose="020B0606020202030204" pitchFamily="34" charset="0"/>
                        </a:rPr>
                        <a:t>7 meses</a:t>
                      </a:r>
                      <a:endParaRPr lang="es-CO" sz="1400" b="0" i="0" u="none" strike="noStrike">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01 de diciembre de 2015</a:t>
                      </a:r>
                      <a:endParaRPr lang="es-CO" sz="14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1"/>
                  </a:ext>
                </a:extLst>
              </a:tr>
              <a:tr h="385913">
                <a:tc>
                  <a:txBody>
                    <a:bodyPr/>
                    <a:lstStyle/>
                    <a:p>
                      <a:pPr algn="ctr" fontAlgn="b"/>
                      <a:r>
                        <a:rPr lang="es-CO" sz="1400" u="none" strike="noStrike" dirty="0">
                          <a:effectLst/>
                          <a:latin typeface="Arial Narrow" panose="020B0606020202030204" pitchFamily="34" charset="0"/>
                        </a:rPr>
                        <a:t>02</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20 de noviembre de 2015</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243,600,000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298,120,000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12 meses</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01 de diciembre de 2016</a:t>
                      </a:r>
                      <a:endParaRPr lang="es-CO" sz="14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2"/>
                  </a:ext>
                </a:extLst>
              </a:tr>
              <a:tr h="377524">
                <a:tc>
                  <a:txBody>
                    <a:bodyPr/>
                    <a:lstStyle/>
                    <a:p>
                      <a:pPr algn="ctr" fontAlgn="b"/>
                      <a:r>
                        <a:rPr lang="es-CO" sz="1400" u="none" strike="noStrike" dirty="0">
                          <a:effectLst/>
                          <a:latin typeface="Arial Narrow" panose="020B0606020202030204" pitchFamily="34" charset="0"/>
                        </a:rPr>
                        <a:t>03</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pt-BR" sz="1400" u="none" strike="noStrike" dirty="0">
                          <a:effectLst/>
                          <a:latin typeface="Arial Narrow" panose="020B0606020202030204" pitchFamily="34" charset="0"/>
                        </a:rPr>
                        <a:t>31 de agosto de 2016</a:t>
                      </a:r>
                      <a:endParaRPr lang="pt-BR"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323,688,000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621,808,000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12 meses</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01 de diciembre de 2017</a:t>
                      </a:r>
                      <a:endParaRPr lang="es-CO" sz="14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3"/>
                  </a:ext>
                </a:extLst>
              </a:tr>
              <a:tr h="394302">
                <a:tc>
                  <a:txBody>
                    <a:bodyPr/>
                    <a:lstStyle/>
                    <a:p>
                      <a:pPr algn="ctr" fontAlgn="b"/>
                      <a:r>
                        <a:rPr lang="es-CO" sz="1400" u="none" strike="noStrike" dirty="0">
                          <a:effectLst/>
                          <a:latin typeface="Arial Narrow" panose="020B0606020202030204" pitchFamily="34" charset="0"/>
                        </a:rPr>
                        <a:t>04</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20 de noviembre de 2017</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316,990,488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a:effectLst/>
                          <a:latin typeface="Arial Narrow" panose="020B0606020202030204" pitchFamily="34" charset="0"/>
                        </a:rPr>
                        <a:t> $         938,798,488 </a:t>
                      </a:r>
                      <a:endParaRPr lang="es-CO" sz="1400" b="0" i="0" u="none" strike="noStrike">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a:effectLst/>
                          <a:latin typeface="Arial Narrow" panose="020B0606020202030204" pitchFamily="34" charset="0"/>
                        </a:rPr>
                        <a:t>12 meses </a:t>
                      </a:r>
                      <a:endParaRPr lang="es-CO" sz="1400" b="0" i="0" u="none" strike="noStrike">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01 de diciembre de 2018</a:t>
                      </a:r>
                      <a:endParaRPr lang="es-CO" sz="1400" b="0"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4"/>
                  </a:ext>
                </a:extLst>
              </a:tr>
              <a:tr h="360746">
                <a:tc>
                  <a:txBody>
                    <a:bodyPr/>
                    <a:lstStyle/>
                    <a:p>
                      <a:pPr algn="ctr" fontAlgn="b"/>
                      <a:r>
                        <a:rPr lang="es-CO" sz="1400" u="none" strike="noStrike" dirty="0">
                          <a:effectLst/>
                          <a:latin typeface="Arial Narrow" panose="020B0606020202030204" pitchFamily="34" charset="0"/>
                        </a:rPr>
                        <a:t>05</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ES" sz="1400" u="none" strike="noStrike" dirty="0">
                          <a:effectLst/>
                          <a:latin typeface="Arial Narrow" panose="020B0606020202030204" pitchFamily="34" charset="0"/>
                        </a:rPr>
                        <a:t>26 de octubre de 2018</a:t>
                      </a:r>
                      <a:endParaRPr lang="es-ES"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         735,000,000 </a:t>
                      </a:r>
                      <a:endParaRPr lang="es-CO" sz="1400" b="0"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dirty="0">
                          <a:effectLst/>
                          <a:latin typeface="Arial Narrow" panose="020B0606020202030204" pitchFamily="34" charset="0"/>
                        </a:rPr>
                        <a:t> </a:t>
                      </a:r>
                      <a:r>
                        <a:rPr lang="es-CO" sz="1400" b="1" u="none" strike="noStrike" dirty="0">
                          <a:effectLst/>
                          <a:latin typeface="Arial Narrow" panose="020B0606020202030204" pitchFamily="34" charset="0"/>
                        </a:rPr>
                        <a:t>$      1,673,798,488 </a:t>
                      </a:r>
                      <a:endParaRPr lang="es-CO" sz="1400" b="1" i="0" u="none" strike="noStrike" dirty="0">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u="none" strike="noStrike">
                          <a:effectLst/>
                          <a:latin typeface="Arial Narrow" panose="020B0606020202030204" pitchFamily="34" charset="0"/>
                        </a:rPr>
                        <a:t>24 meses</a:t>
                      </a:r>
                      <a:endParaRPr lang="es-CO" sz="1400" b="0" i="0" u="none" strike="noStrike">
                        <a:solidFill>
                          <a:srgbClr val="000000"/>
                        </a:solidFill>
                        <a:effectLst/>
                        <a:latin typeface="Arial Narrow" panose="020B0606020202030204" pitchFamily="34" charset="0"/>
                      </a:endParaRPr>
                    </a:p>
                  </a:txBody>
                  <a:tcPr marL="9525" marR="9525" marT="9525" marB="0" anchor="ctr"/>
                </a:tc>
                <a:tc>
                  <a:txBody>
                    <a:bodyPr/>
                    <a:lstStyle/>
                    <a:p>
                      <a:pPr algn="ctr" fontAlgn="ctr"/>
                      <a:r>
                        <a:rPr lang="es-CO" sz="1400" b="1" u="none" strike="noStrike" dirty="0">
                          <a:effectLst/>
                          <a:latin typeface="Arial Narrow" panose="020B0606020202030204" pitchFamily="34" charset="0"/>
                        </a:rPr>
                        <a:t>01 de diciembre de 2020</a:t>
                      </a:r>
                      <a:endParaRPr lang="es-CO" sz="1400" b="1" i="0" u="none" strike="noStrike" dirty="0">
                        <a:solidFill>
                          <a:srgbClr val="000000"/>
                        </a:solidFill>
                        <a:effectLst/>
                        <a:latin typeface="Arial Narrow" panose="020B0606020202030204" pitchFamily="34" charset="0"/>
                      </a:endParaRPr>
                    </a:p>
                  </a:txBody>
                  <a:tcPr marL="9525" marR="9525" marT="9525" marB="0" anchor="ctr"/>
                </a:tc>
                <a:extLst>
                  <a:ext uri="{0D108BD9-81ED-4DB2-BD59-A6C34878D82A}">
                    <a16:rowId xmlns:a16="http://schemas.microsoft.com/office/drawing/2014/main" val="10005"/>
                  </a:ext>
                </a:extLst>
              </a:tr>
            </a:tbl>
          </a:graphicData>
        </a:graphic>
      </p:graphicFrame>
      <p:sp>
        <p:nvSpPr>
          <p:cNvPr id="9" name="Rectángulo 8">
            <a:extLst>
              <a:ext uri="{FF2B5EF4-FFF2-40B4-BE49-F238E27FC236}">
                <a16:creationId xmlns:a16="http://schemas.microsoft.com/office/drawing/2014/main" id="{04DF4CE2-B515-4737-B031-57E1DC29903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254DE32E-4D20-479C-8487-75F88978B56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A8069A3B-665D-475F-968B-932B7DC27A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04571" cy="1181915"/>
          </a:xfrm>
          <a:prstGeom prst="rect">
            <a:avLst/>
          </a:prstGeom>
        </p:spPr>
      </p:pic>
      <p:pic>
        <p:nvPicPr>
          <p:cNvPr id="12" name="Imagen 5">
            <a:extLst>
              <a:ext uri="{FF2B5EF4-FFF2-40B4-BE49-F238E27FC236}">
                <a16:creationId xmlns:a16="http://schemas.microsoft.com/office/drawing/2014/main" id="{C3BB05DA-C0F6-4578-9FA2-671479A1F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448537" cy="65650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CuadroTexto 7">
            <a:extLst>
              <a:ext uri="{FF2B5EF4-FFF2-40B4-BE49-F238E27FC236}">
                <a16:creationId xmlns:a16="http://schemas.microsoft.com/office/drawing/2014/main" id="{41149D00-60FF-43E5-931C-E7EB36E87B85}"/>
              </a:ext>
            </a:extLst>
          </p:cNvPr>
          <p:cNvSpPr txBox="1">
            <a:spLocks noChangeArrowheads="1"/>
          </p:cNvSpPr>
          <p:nvPr/>
        </p:nvSpPr>
        <p:spPr bwMode="auto">
          <a:xfrm>
            <a:off x="1822451" y="957264"/>
            <a:ext cx="84105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1600" dirty="0">
                <a:latin typeface="Arial Narrow" panose="020B0606020202030204" pitchFamily="34" charset="0"/>
              </a:rPr>
              <a:t>El archivo de gestión Documental se encuentra ubicada </a:t>
            </a:r>
            <a:r>
              <a:rPr lang="es-ES" altLang="es-CO" sz="1600" dirty="0">
                <a:latin typeface="Arial Narrow" panose="020B0606020202030204" pitchFamily="34" charset="0"/>
              </a:rPr>
              <a:t>sector de Puente Aranda con un área de 2.058,4 mts², inmueble acondicionado por la SAE con mobiliario de estantería industrial para el almacenamiento del material documental, convirtiéndose en el espacio adecuado para la administración, custodia y conservación del acervo</a:t>
            </a:r>
            <a:r>
              <a:rPr lang="es-ES" altLang="es-CO" sz="1600" b="1" dirty="0">
                <a:latin typeface="Arial Narrow" panose="020B0606020202030204" pitchFamily="34" charset="0"/>
              </a:rPr>
              <a:t> </a:t>
            </a:r>
            <a:r>
              <a:rPr lang="es-ES" altLang="es-CO" sz="1600" dirty="0">
                <a:latin typeface="Arial Narrow" panose="020B0606020202030204" pitchFamily="34" charset="0"/>
              </a:rPr>
              <a:t>documental de la Sociedad. Igualmente en este acervo documental, reposan aproximadamente 26.000 cajas ref. X200 y 2.000 cajas ref. X300, es decir, todo el archivo generado por cada una de las áreas que componen la Sociedad.</a:t>
            </a:r>
            <a:endParaRPr lang="es-ES" altLang="es-CO" sz="1600" dirty="0">
              <a:solidFill>
                <a:srgbClr val="A9A8A9"/>
              </a:solidFill>
              <a:latin typeface="Lato Bold"/>
              <a:ea typeface="Lato Bold"/>
              <a:cs typeface="Lato Bold"/>
            </a:endParaRPr>
          </a:p>
        </p:txBody>
      </p:sp>
      <p:pic>
        <p:nvPicPr>
          <p:cNvPr id="43014" name="Imagen 8">
            <a:extLst>
              <a:ext uri="{FF2B5EF4-FFF2-40B4-BE49-F238E27FC236}">
                <a16:creationId xmlns:a16="http://schemas.microsoft.com/office/drawing/2014/main" id="{0CCAE9E0-820C-41D8-88AE-005450F956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613" y="4318000"/>
            <a:ext cx="1611312"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Imagen 14">
            <a:extLst>
              <a:ext uri="{FF2B5EF4-FFF2-40B4-BE49-F238E27FC236}">
                <a16:creationId xmlns:a16="http://schemas.microsoft.com/office/drawing/2014/main" id="{124D64F6-E191-4DBF-92BC-5F9D080FD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4165600"/>
            <a:ext cx="1692275"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Imagen 15">
            <a:extLst>
              <a:ext uri="{FF2B5EF4-FFF2-40B4-BE49-F238E27FC236}">
                <a16:creationId xmlns:a16="http://schemas.microsoft.com/office/drawing/2014/main" id="{BDE474CD-8A2A-40B3-8C40-E6F1E4375E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5264" y="4271963"/>
            <a:ext cx="184467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Imagen 10">
            <a:extLst>
              <a:ext uri="{FF2B5EF4-FFF2-40B4-BE49-F238E27FC236}">
                <a16:creationId xmlns:a16="http://schemas.microsoft.com/office/drawing/2014/main" id="{2D737E9F-E861-4072-AD65-A33ED7704F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771" t="9741" r="15077" b="24940"/>
          <a:stretch>
            <a:fillRect/>
          </a:stretch>
        </p:blipFill>
        <p:spPr bwMode="auto">
          <a:xfrm>
            <a:off x="4862514" y="2473326"/>
            <a:ext cx="2479675"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Imagen 16">
            <a:extLst>
              <a:ext uri="{FF2B5EF4-FFF2-40B4-BE49-F238E27FC236}">
                <a16:creationId xmlns:a16="http://schemas.microsoft.com/office/drawing/2014/main" id="{B8DCFFE8-4FCA-40E2-8C21-7CC5428DE5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7248" t="9834" r="14665" b="22545"/>
          <a:stretch>
            <a:fillRect/>
          </a:stretch>
        </p:blipFill>
        <p:spPr bwMode="auto">
          <a:xfrm>
            <a:off x="1992313" y="2473326"/>
            <a:ext cx="2462212"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Imagen 17">
            <a:extLst>
              <a:ext uri="{FF2B5EF4-FFF2-40B4-BE49-F238E27FC236}">
                <a16:creationId xmlns:a16="http://schemas.microsoft.com/office/drawing/2014/main" id="{1C960B9A-4EAF-4E48-9E27-4CE2C7A1C2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6100" y="4292600"/>
            <a:ext cx="1690688"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n 18">
            <a:extLst>
              <a:ext uri="{FF2B5EF4-FFF2-40B4-BE49-F238E27FC236}">
                <a16:creationId xmlns:a16="http://schemas.microsoft.com/office/drawing/2014/main" id="{139F9375-76EA-416C-BA9E-2DC7BA1B1188}"/>
              </a:ext>
            </a:extLst>
          </p:cNvPr>
          <p:cNvPicPr>
            <a:picLocks noChangeAspect="1"/>
          </p:cNvPicPr>
          <p:nvPr/>
        </p:nvPicPr>
        <p:blipFill rotWithShape="1">
          <a:blip r:embed="rId8"/>
          <a:srcRect t="10681" b="19856"/>
          <a:stretch/>
        </p:blipFill>
        <p:spPr>
          <a:xfrm>
            <a:off x="7886701" y="2411414"/>
            <a:ext cx="2251075" cy="1495425"/>
          </a:xfrm>
          <a:prstGeom prst="rect">
            <a:avLst/>
          </a:prstGeom>
          <a:ln>
            <a:noFill/>
          </a:ln>
          <a:effectLst>
            <a:outerShdw blurRad="292100" dist="139700" dir="2700000" algn="tl" rotWithShape="0">
              <a:srgbClr val="333333">
                <a:alpha val="65000"/>
              </a:srgbClr>
            </a:outerShdw>
          </a:effectLst>
        </p:spPr>
      </p:pic>
      <p:sp>
        <p:nvSpPr>
          <p:cNvPr id="43021" name="Rectángulo 19">
            <a:extLst>
              <a:ext uri="{FF2B5EF4-FFF2-40B4-BE49-F238E27FC236}">
                <a16:creationId xmlns:a16="http://schemas.microsoft.com/office/drawing/2014/main" id="{4F94E337-C159-4178-A20A-C9EE60C2CA1C}"/>
              </a:ext>
            </a:extLst>
          </p:cNvPr>
          <p:cNvSpPr>
            <a:spLocks noChangeArrowheads="1"/>
          </p:cNvSpPr>
          <p:nvPr/>
        </p:nvSpPr>
        <p:spPr bwMode="auto">
          <a:xfrm>
            <a:off x="1346200" y="5976939"/>
            <a:ext cx="84455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sz="1600">
                <a:latin typeface="Arial Narrow" panose="020B0606020202030204" pitchFamily="34" charset="0"/>
              </a:rPr>
              <a:t>, </a:t>
            </a:r>
          </a:p>
        </p:txBody>
      </p:sp>
      <p:sp>
        <p:nvSpPr>
          <p:cNvPr id="16" name="Rectángulo 15">
            <a:extLst>
              <a:ext uri="{FF2B5EF4-FFF2-40B4-BE49-F238E27FC236}">
                <a16:creationId xmlns:a16="http://schemas.microsoft.com/office/drawing/2014/main" id="{30C9BE55-20EE-475B-ABF9-0FB2C12C3F0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0038AE4C-802F-4347-B820-50265588D4C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8" name="Imagen 7">
            <a:extLst>
              <a:ext uri="{FF2B5EF4-FFF2-40B4-BE49-F238E27FC236}">
                <a16:creationId xmlns:a16="http://schemas.microsoft.com/office/drawing/2014/main" id="{50CA2165-0F3B-44C5-AEAE-1472EB4BBCC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1822451" cy="1023478"/>
          </a:xfrm>
          <a:prstGeom prst="rect">
            <a:avLst/>
          </a:prstGeom>
        </p:spPr>
      </p:pic>
      <p:pic>
        <p:nvPicPr>
          <p:cNvPr id="20" name="Imagen 5">
            <a:extLst>
              <a:ext uri="{FF2B5EF4-FFF2-40B4-BE49-F238E27FC236}">
                <a16:creationId xmlns:a16="http://schemas.microsoft.com/office/drawing/2014/main" id="{D704C15A-4F3A-4BCB-81F2-46318FDF47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CuadroTexto 10">
            <a:extLst>
              <a:ext uri="{FF2B5EF4-FFF2-40B4-BE49-F238E27FC236}">
                <a16:creationId xmlns:a16="http://schemas.microsoft.com/office/drawing/2014/main" id="{D9175708-D052-4E5A-8B30-1B43D5C25F97}"/>
              </a:ext>
            </a:extLst>
          </p:cNvPr>
          <p:cNvSpPr txBox="1">
            <a:spLocks noChangeArrowheads="1"/>
          </p:cNvSpPr>
          <p:nvPr/>
        </p:nvSpPr>
        <p:spPr bwMode="auto">
          <a:xfrm>
            <a:off x="1752600" y="936626"/>
            <a:ext cx="84455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1600">
                <a:latin typeface="Arial Narrow" panose="020B0606020202030204" pitchFamily="34" charset="0"/>
              </a:rPr>
              <a:t>Se procedió a realizar un estudio de mercado, con el propósito de conocer </a:t>
            </a:r>
            <a:r>
              <a:rPr lang="es-ES" altLang="es-CO" sz="1600">
                <a:latin typeface="Arial Narrow" panose="020B0606020202030204" pitchFamily="34" charset="0"/>
              </a:rPr>
              <a:t>los precios del mercado de alquiler inmobiliario en el sector, </a:t>
            </a:r>
            <a:r>
              <a:rPr lang="es-CO" altLang="es-CO" sz="1600">
                <a:latin typeface="Arial Narrow" panose="020B0606020202030204" pitchFamily="34" charset="0"/>
              </a:rPr>
              <a:t>teniendo en cuenta las características requeridas del inmueble en donde reposa actualmente el Archivo Central, resultados que se detallan en el siguiente cuadro:</a:t>
            </a:r>
          </a:p>
        </p:txBody>
      </p:sp>
      <p:pic>
        <p:nvPicPr>
          <p:cNvPr id="44038" name="Imagen 1">
            <a:extLst>
              <a:ext uri="{FF2B5EF4-FFF2-40B4-BE49-F238E27FC236}">
                <a16:creationId xmlns:a16="http://schemas.microsoft.com/office/drawing/2014/main" id="{AB8E2745-E8E9-44EB-882D-FF4D5E9F65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0" y="1860550"/>
            <a:ext cx="72263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0E75B6BF-1868-41BA-A56F-5C16FE70F78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C7D0B176-2685-4A84-9064-9EF45B08826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DFB6AAF5-31CC-4237-9B22-B28B58D672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68078" cy="992942"/>
          </a:xfrm>
          <a:prstGeom prst="rect">
            <a:avLst/>
          </a:prstGeom>
        </p:spPr>
      </p:pic>
      <p:pic>
        <p:nvPicPr>
          <p:cNvPr id="12" name="Imagen 5">
            <a:extLst>
              <a:ext uri="{FF2B5EF4-FFF2-40B4-BE49-F238E27FC236}">
                <a16:creationId xmlns:a16="http://schemas.microsoft.com/office/drawing/2014/main" id="{2791401E-65D7-4F35-ADCD-627D31B24A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180519"/>
            <a:ext cx="3232328" cy="61534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CuadroTexto 8">
            <a:extLst>
              <a:ext uri="{FF2B5EF4-FFF2-40B4-BE49-F238E27FC236}">
                <a16:creationId xmlns:a16="http://schemas.microsoft.com/office/drawing/2014/main" id="{B1C49FD5-6A65-45B7-87DD-051E59EAD63D}"/>
              </a:ext>
            </a:extLst>
          </p:cNvPr>
          <p:cNvSpPr txBox="1">
            <a:spLocks noChangeArrowheads="1"/>
          </p:cNvSpPr>
          <p:nvPr/>
        </p:nvSpPr>
        <p:spPr bwMode="auto">
          <a:xfrm>
            <a:off x="1778001" y="936626"/>
            <a:ext cx="85248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1600">
                <a:latin typeface="Arial Narrow" panose="020B0606020202030204" pitchFamily="34" charset="0"/>
              </a:rPr>
              <a:t>Actualmente la Sociedad cancela </a:t>
            </a:r>
            <a:r>
              <a:rPr lang="es-ES" altLang="es-CO" sz="1600">
                <a:latin typeface="Arial Narrow" panose="020B0606020202030204" pitchFamily="34" charset="0"/>
              </a:rPr>
              <a:t>un canon mensual de arrendamiento por la suma de </a:t>
            </a:r>
            <a:r>
              <a:rPr lang="es-ES" altLang="es-CO" sz="1600" b="1">
                <a:latin typeface="Arial Narrow" panose="020B0606020202030204" pitchFamily="34" charset="0"/>
              </a:rPr>
              <a:t>$31.512.177 </a:t>
            </a:r>
            <a:r>
              <a:rPr lang="es-ES" altLang="es-CO" sz="1600">
                <a:latin typeface="Arial Narrow" panose="020B0606020202030204" pitchFamily="34" charset="0"/>
              </a:rPr>
              <a:t>(IVA incluido)</a:t>
            </a:r>
            <a:r>
              <a:rPr lang="es-CO" altLang="es-CO" sz="1600">
                <a:latin typeface="Arial Narrow" panose="020B0606020202030204" pitchFamily="34" charset="0"/>
              </a:rPr>
              <a:t> cuyo valor </a:t>
            </a:r>
            <a:r>
              <a:rPr lang="es-ES" altLang="es-CO" sz="1600">
                <a:latin typeface="Arial Narrow" panose="020B0606020202030204" pitchFamily="34" charset="0"/>
              </a:rPr>
              <a:t>por mt² equivale a </a:t>
            </a:r>
            <a:r>
              <a:rPr lang="es-ES" altLang="es-CO" sz="1600" b="1">
                <a:latin typeface="Arial Narrow" panose="020B0606020202030204" pitchFamily="34" charset="0"/>
              </a:rPr>
              <a:t>$15.312 </a:t>
            </a:r>
            <a:r>
              <a:rPr lang="es-ES" altLang="es-CO" sz="1600">
                <a:latin typeface="Arial Narrow" panose="020B0606020202030204" pitchFamily="34" charset="0"/>
              </a:rPr>
              <a:t>(IVA incluido), valor mas económico y favorable en comparación con los resultados</a:t>
            </a:r>
            <a:r>
              <a:rPr lang="es-CO" altLang="es-CO" sz="1600">
                <a:latin typeface="Arial Narrow" panose="020B0606020202030204" pitchFamily="34" charset="0"/>
              </a:rPr>
              <a:t> arrojados en el Estudio de Mercado, teniendo en cuenta que en promedio el Valor por mt² en el sector se encuentra por $19.918 </a:t>
            </a:r>
            <a:r>
              <a:rPr lang="es-ES" altLang="es-CO" sz="1600">
                <a:latin typeface="Arial Narrow" panose="020B0606020202030204" pitchFamily="34" charset="0"/>
              </a:rPr>
              <a:t>(IVA incluido)</a:t>
            </a:r>
            <a:r>
              <a:rPr lang="es-CO" altLang="es-CO" sz="1600">
                <a:latin typeface="Arial Narrow" panose="020B0606020202030204" pitchFamily="34" charset="0"/>
              </a:rPr>
              <a:t>, como se evidencia en la siguiente grafica.</a:t>
            </a:r>
          </a:p>
        </p:txBody>
      </p:sp>
      <p:graphicFrame>
        <p:nvGraphicFramePr>
          <p:cNvPr id="45062" name="Gráfico 10">
            <a:extLst>
              <a:ext uri="{FF2B5EF4-FFF2-40B4-BE49-F238E27FC236}">
                <a16:creationId xmlns:a16="http://schemas.microsoft.com/office/drawing/2014/main" id="{1FC1DB0F-0D82-421D-829D-87019FB129EB}"/>
              </a:ext>
            </a:extLst>
          </p:cNvPr>
          <p:cNvGraphicFramePr>
            <a:graphicFrameLocks/>
          </p:cNvGraphicFramePr>
          <p:nvPr/>
        </p:nvGraphicFramePr>
        <p:xfrm>
          <a:off x="3787775" y="1903414"/>
          <a:ext cx="4224338" cy="2268537"/>
        </p:xfrm>
        <a:graphic>
          <a:graphicData uri="http://schemas.openxmlformats.org/presentationml/2006/ole">
            <mc:AlternateContent xmlns:mc="http://schemas.openxmlformats.org/markup-compatibility/2006">
              <mc:Choice xmlns:v="urn:schemas-microsoft-com:vml" Requires="v">
                <p:oleObj spid="_x0000_s20512" name="Chart" r:id="rId3" imgW="4230991" imgH="2274005" progId="Excel.Chart.8">
                  <p:embed/>
                </p:oleObj>
              </mc:Choice>
              <mc:Fallback>
                <p:oleObj name="Chart" r:id="rId3" imgW="4230991" imgH="2274005" progId="Excel.Chart.8">
                  <p:embed/>
                  <p:pic>
                    <p:nvPicPr>
                      <p:cNvPr id="45062" name="Gráfico 10">
                        <a:extLst>
                          <a:ext uri="{FF2B5EF4-FFF2-40B4-BE49-F238E27FC236}">
                            <a16:creationId xmlns:a16="http://schemas.microsoft.com/office/drawing/2014/main" id="{1FC1DB0F-0D82-421D-829D-87019FB129E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7775" y="1903414"/>
                        <a:ext cx="4224338"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3" name="Rectángulo 2">
            <a:extLst>
              <a:ext uri="{FF2B5EF4-FFF2-40B4-BE49-F238E27FC236}">
                <a16:creationId xmlns:a16="http://schemas.microsoft.com/office/drawing/2014/main" id="{8BD17A98-9923-4574-AAE4-5EE1ED5D9FB1}"/>
              </a:ext>
            </a:extLst>
          </p:cNvPr>
          <p:cNvSpPr>
            <a:spLocks noChangeArrowheads="1"/>
          </p:cNvSpPr>
          <p:nvPr/>
        </p:nvSpPr>
        <p:spPr bwMode="auto">
          <a:xfrm>
            <a:off x="1778001" y="4027488"/>
            <a:ext cx="852487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sz="1600">
                <a:latin typeface="Arial Narrow" panose="020B0606020202030204" pitchFamily="34" charset="0"/>
              </a:rPr>
              <a:t>Adicionalmente, dada la emergencia sanitaria como consecuencia del Covid-19, en negociación con el Arrendatario se logro acordar un 0% de incremento al ajuste del canon mensual de arrendamiento para los 2 años por los que se prorrogara el contrato, sin tener en cuenta el incremento del IPC mas dos puntos porcentuales inicialmente pactados, es decir el valor mensual del canon de arrendamiento que cancelara la SAE por el tiempo en que se prorrogue el contrato será por </a:t>
            </a:r>
            <a:r>
              <a:rPr lang="es-ES" altLang="es-CO" sz="1600" b="1">
                <a:latin typeface="Arial Narrow" panose="020B0606020202030204" pitchFamily="34" charset="0"/>
              </a:rPr>
              <a:t>$31.512.177 (IVA Incluido), </a:t>
            </a:r>
            <a:r>
              <a:rPr lang="es-ES" altLang="es-CO" sz="1600">
                <a:latin typeface="Arial Narrow" panose="020B0606020202030204" pitchFamily="34" charset="0"/>
              </a:rPr>
              <a:t>lo que implica un ahorro aproximado de </a:t>
            </a:r>
            <a:r>
              <a:rPr lang="es-ES" altLang="es-CO" sz="1600" b="1">
                <a:latin typeface="Arial Narrow" panose="020B0606020202030204" pitchFamily="34" charset="0"/>
              </a:rPr>
              <a:t>$68.000.000 </a:t>
            </a:r>
            <a:r>
              <a:rPr lang="es-ES" altLang="es-CO" sz="1600">
                <a:latin typeface="Arial Narrow" panose="020B0606020202030204" pitchFamily="34" charset="0"/>
              </a:rPr>
              <a:t>a favor de la SAE para los 24 meses.</a:t>
            </a:r>
          </a:p>
          <a:p>
            <a:endParaRPr lang="es-ES" altLang="es-CO" sz="1600"/>
          </a:p>
          <a:p>
            <a:pPr algn="just"/>
            <a:r>
              <a:rPr lang="es-ES" altLang="es-CO" sz="1600">
                <a:latin typeface="Arial Narrow" panose="020B0606020202030204" pitchFamily="34" charset="0"/>
              </a:rPr>
              <a:t>Este inmueble es de propiedad de la sociedad Conti Construcciones &amp; Ingeniería SCI, la cual se encuentra inmersa en un proceso de extinción de dominio donde SAE SAS representa el 100% de las acciones de dicha sociedad.</a:t>
            </a:r>
          </a:p>
          <a:p>
            <a:pPr algn="just"/>
            <a:endParaRPr lang="es-CO" altLang="es-CO" sz="1600">
              <a:latin typeface="Arial Narrow" panose="020B0606020202030204" pitchFamily="34" charset="0"/>
            </a:endParaRPr>
          </a:p>
        </p:txBody>
      </p:sp>
      <p:sp>
        <p:nvSpPr>
          <p:cNvPr id="10" name="Rectángulo 9">
            <a:extLst>
              <a:ext uri="{FF2B5EF4-FFF2-40B4-BE49-F238E27FC236}">
                <a16:creationId xmlns:a16="http://schemas.microsoft.com/office/drawing/2014/main" id="{47FD7901-E9ED-4C96-9A6E-0805D526BFC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E3CE1B7B-AE20-4B29-A8B3-DD28C0652B2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2" name="Imagen 7">
            <a:extLst>
              <a:ext uri="{FF2B5EF4-FFF2-40B4-BE49-F238E27FC236}">
                <a16:creationId xmlns:a16="http://schemas.microsoft.com/office/drawing/2014/main" id="{DA1539CB-22EF-4FCA-9055-912E2D6FF2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889124" cy="1060921"/>
          </a:xfrm>
          <a:prstGeom prst="rect">
            <a:avLst/>
          </a:prstGeom>
        </p:spPr>
      </p:pic>
      <p:pic>
        <p:nvPicPr>
          <p:cNvPr id="13" name="Imagen 5">
            <a:extLst>
              <a:ext uri="{FF2B5EF4-FFF2-40B4-BE49-F238E27FC236}">
                <a16:creationId xmlns:a16="http://schemas.microsoft.com/office/drawing/2014/main" id="{FD37DE9E-95A0-48CB-9824-50375117F8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2"/>
            <a:ext cx="3095507" cy="58930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CuadroTexto 10">
            <a:extLst>
              <a:ext uri="{FF2B5EF4-FFF2-40B4-BE49-F238E27FC236}">
                <a16:creationId xmlns:a16="http://schemas.microsoft.com/office/drawing/2014/main" id="{EF04A01A-A246-463B-8700-735AC3135EAC}"/>
              </a:ext>
            </a:extLst>
          </p:cNvPr>
          <p:cNvSpPr txBox="1">
            <a:spLocks noChangeArrowheads="1"/>
          </p:cNvSpPr>
          <p:nvPr/>
        </p:nvSpPr>
        <p:spPr bwMode="auto">
          <a:xfrm>
            <a:off x="1782764" y="1273175"/>
            <a:ext cx="8626475"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200" b="1">
                <a:latin typeface="Arial Narrow" panose="020B0606020202030204" pitchFamily="34" charset="0"/>
              </a:rPr>
              <a:t>SOLICITUD DE APROBACIÓN:</a:t>
            </a:r>
          </a:p>
          <a:p>
            <a:pPr algn="just"/>
            <a:endParaRPr lang="es-CO" altLang="es-CO" sz="2200" b="1">
              <a:latin typeface="Arial Narrow" panose="020B0606020202030204" pitchFamily="34" charset="0"/>
            </a:endParaRPr>
          </a:p>
          <a:p>
            <a:pPr algn="just"/>
            <a:r>
              <a:rPr lang="es-CO" altLang="es-CO" sz="2200" b="1">
                <a:latin typeface="Arial Narrow" panose="020B0606020202030204" pitchFamily="34" charset="0"/>
              </a:rPr>
              <a:t>Adición</a:t>
            </a:r>
            <a:r>
              <a:rPr lang="es-CO" altLang="es-CO" sz="2200">
                <a:latin typeface="Arial Narrow" panose="020B0606020202030204" pitchFamily="34" charset="0"/>
              </a:rPr>
              <a:t>: </a:t>
            </a:r>
            <a:r>
              <a:rPr lang="es-ES" altLang="es-CO" sz="2200">
                <a:latin typeface="Arial Narrow" panose="020B0606020202030204" pitchFamily="34" charset="0"/>
              </a:rPr>
              <a:t>El valor de la presente adición es de ($ 751.545.307) Setecientos cincuenta y un millones quinientos cuarenta y cinco mil trescientos siete pesos M/CTE, Valor que incluye IVA y todos los impuestos, tasas y contribuciones a que haya lugar.</a:t>
            </a:r>
          </a:p>
          <a:p>
            <a:pPr algn="just"/>
            <a:endParaRPr lang="es-ES" altLang="es-CO" sz="2200">
              <a:latin typeface="Arial Narrow" panose="020B0606020202030204" pitchFamily="34" charset="0"/>
            </a:endParaRPr>
          </a:p>
          <a:p>
            <a:pPr algn="just"/>
            <a:r>
              <a:rPr lang="es-CO" altLang="es-CO" sz="2200" b="1">
                <a:latin typeface="Arial Narrow" panose="020B0606020202030204" pitchFamily="34" charset="0"/>
              </a:rPr>
              <a:t>Prorroga</a:t>
            </a:r>
            <a:r>
              <a:rPr lang="es-CO" altLang="es-CO" sz="2200">
                <a:latin typeface="Arial Narrow" panose="020B0606020202030204" pitchFamily="34" charset="0"/>
              </a:rPr>
              <a:t>: La prorroga solicitada es de veinticuatro (24) meses, la nueva vigencia del contrato será hasta el próximo 1 de diciembre de 2022.</a:t>
            </a:r>
          </a:p>
          <a:p>
            <a:pPr algn="just"/>
            <a:endParaRPr lang="es-CO" altLang="es-CO" sz="2200">
              <a:latin typeface="Arial Narrow" panose="020B0606020202030204" pitchFamily="34" charset="0"/>
            </a:endParaRPr>
          </a:p>
          <a:p>
            <a:pPr algn="just"/>
            <a:r>
              <a:rPr lang="es-CO" altLang="es-CO" sz="2200" b="1">
                <a:latin typeface="Arial Narrow" panose="020B0606020202030204" pitchFamily="34" charset="0"/>
              </a:rPr>
              <a:t>Solicitud</a:t>
            </a:r>
            <a:r>
              <a:rPr lang="es-CO" altLang="es-CO" sz="2200">
                <a:latin typeface="Arial Narrow" panose="020B0606020202030204" pitchFamily="34" charset="0"/>
              </a:rPr>
              <a:t>: Aprobación por parte de la Junta Directiva de la SAE SAS, de la adición y prorroga del contrato 014 de 2015 por un monto de </a:t>
            </a:r>
            <a:r>
              <a:rPr lang="es-ES" altLang="es-CO" sz="2200">
                <a:latin typeface="Arial Narrow" panose="020B0606020202030204" pitchFamily="34" charset="0"/>
              </a:rPr>
              <a:t>$ 751.545.307 </a:t>
            </a:r>
            <a:r>
              <a:rPr lang="es-CO" altLang="es-CO" sz="2200">
                <a:latin typeface="Arial Narrow" panose="020B0606020202030204" pitchFamily="34" charset="0"/>
              </a:rPr>
              <a:t>y un plazo de veinticuatro (24) meses respectivamente.</a:t>
            </a:r>
          </a:p>
          <a:p>
            <a:pPr algn="just"/>
            <a:endParaRPr lang="es-ES" altLang="es-CO" sz="2400">
              <a:latin typeface="Arial Narrow" panose="020B0606020202030204" pitchFamily="34" charset="0"/>
            </a:endParaRPr>
          </a:p>
          <a:p>
            <a:pPr algn="ctr"/>
            <a:endParaRPr lang="es-ES" altLang="es-CO" sz="2400">
              <a:solidFill>
                <a:srgbClr val="A9A8A9"/>
              </a:solidFill>
              <a:latin typeface="Lato Bold"/>
              <a:ea typeface="Lato Bold"/>
              <a:cs typeface="Lato Bold"/>
            </a:endParaRPr>
          </a:p>
        </p:txBody>
      </p:sp>
      <p:sp>
        <p:nvSpPr>
          <p:cNvPr id="8" name="Rectángulo 7">
            <a:extLst>
              <a:ext uri="{FF2B5EF4-FFF2-40B4-BE49-F238E27FC236}">
                <a16:creationId xmlns:a16="http://schemas.microsoft.com/office/drawing/2014/main" id="{A1CE9FA0-5B18-4CEF-A8FC-F129D0B2534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27C6CD6B-1E5F-4401-A13E-956EC9B225F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01E94A2E-7ACF-4C23-BDB7-CF054B043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DA72174D-B271-4B07-AA52-0AAA863F28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uadroTexto 4">
            <a:extLst>
              <a:ext uri="{FF2B5EF4-FFF2-40B4-BE49-F238E27FC236}">
                <a16:creationId xmlns:a16="http://schemas.microsoft.com/office/drawing/2014/main" id="{0408C6E8-7E2E-45E4-B241-237F1620CC9C}"/>
              </a:ext>
            </a:extLst>
          </p:cNvPr>
          <p:cNvSpPr txBox="1">
            <a:spLocks noChangeArrowheads="1"/>
          </p:cNvSpPr>
          <p:nvPr/>
        </p:nvSpPr>
        <p:spPr bwMode="auto">
          <a:xfrm>
            <a:off x="2017714" y="1844676"/>
            <a:ext cx="8156575"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700" b="1">
                <a:solidFill>
                  <a:srgbClr val="000A8B"/>
                </a:solidFill>
              </a:rPr>
              <a:t>7.SOLICITUD APROBACIÓN PROCEDIMIENTO PARA VENTA DE ORO Y CONTRATACIÓN </a:t>
            </a:r>
            <a:r>
              <a:rPr lang="es-ES" altLang="es-CO" sz="2700" b="1">
                <a:solidFill>
                  <a:srgbClr val="000A8B"/>
                </a:solidFill>
              </a:rPr>
              <a:t>INTERMEDIACIÓN COMERCIAL A TRAVÉS DE UNA CI LEGALMENTE CONSTITUIDA EN COLOMBIA PARA LA VENTA A NIVEL INTERNACIONAL MEDIANTE LA METODOLOGÍA DE SUBASTA DEL ORO QUE TIENE LA SAE S.A.S., ASÍ COMO REALIZAR LOS TRÁMITES DE LIQUIDACIÓN DE IMPUESTOS, TRANSPORTE Y EXPORTACIÓN DEL MATERIAL PRECIOSO.</a:t>
            </a:r>
          </a:p>
        </p:txBody>
      </p:sp>
      <p:sp>
        <p:nvSpPr>
          <p:cNvPr id="6" name="Rectángulo 5">
            <a:extLst>
              <a:ext uri="{FF2B5EF4-FFF2-40B4-BE49-F238E27FC236}">
                <a16:creationId xmlns:a16="http://schemas.microsoft.com/office/drawing/2014/main" id="{1AC76A24-E9CE-4F50-A4EB-B4486453056B}"/>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8" name="CuadroTexto 7">
            <a:extLst>
              <a:ext uri="{FF2B5EF4-FFF2-40B4-BE49-F238E27FC236}">
                <a16:creationId xmlns:a16="http://schemas.microsoft.com/office/drawing/2014/main" id="{49266581-C866-405F-8F08-0692B52C4F1E}"/>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7" name="Imagen 7">
            <a:extLst>
              <a:ext uri="{FF2B5EF4-FFF2-40B4-BE49-F238E27FC236}">
                <a16:creationId xmlns:a16="http://schemas.microsoft.com/office/drawing/2014/main" id="{B850B57C-213C-437F-B137-DD2A81179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18B0099D-4666-44FC-8520-45B22871F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Gráfico 12" descr="Engranajes">
            <a:extLst>
              <a:ext uri="{FF2B5EF4-FFF2-40B4-BE49-F238E27FC236}">
                <a16:creationId xmlns:a16="http://schemas.microsoft.com/office/drawing/2014/main" id="{52A23626-5EFD-4D46-A0D8-A18046CAA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1150" y="2314575"/>
            <a:ext cx="42068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CuadroTexto 13">
            <a:extLst>
              <a:ext uri="{FF2B5EF4-FFF2-40B4-BE49-F238E27FC236}">
                <a16:creationId xmlns:a16="http://schemas.microsoft.com/office/drawing/2014/main" id="{61A72A4B-0A91-40FF-9807-CA616D228A79}"/>
              </a:ext>
            </a:extLst>
          </p:cNvPr>
          <p:cNvSpPr txBox="1">
            <a:spLocks noChangeArrowheads="1"/>
          </p:cNvSpPr>
          <p:nvPr/>
        </p:nvSpPr>
        <p:spPr bwMode="auto">
          <a:xfrm>
            <a:off x="1951038" y="2257426"/>
            <a:ext cx="1466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a:t>Proceso de contratación.</a:t>
            </a:r>
          </a:p>
        </p:txBody>
      </p:sp>
      <p:sp>
        <p:nvSpPr>
          <p:cNvPr id="16" name="Rectángulo: esquinas redondeadas 15">
            <a:extLst>
              <a:ext uri="{FF2B5EF4-FFF2-40B4-BE49-F238E27FC236}">
                <a16:creationId xmlns:a16="http://schemas.microsoft.com/office/drawing/2014/main" id="{DA99CDBF-AC9C-4BAE-B43E-483B31008173}"/>
              </a:ext>
            </a:extLst>
          </p:cNvPr>
          <p:cNvSpPr/>
          <p:nvPr/>
        </p:nvSpPr>
        <p:spPr>
          <a:xfrm>
            <a:off x="3360738" y="2220913"/>
            <a:ext cx="1966912" cy="609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900" dirty="0">
                <a:solidFill>
                  <a:schemeClr val="tx1"/>
                </a:solidFill>
              </a:rPr>
              <a:t>Contratación directa, literal f del numeral 4.2. </a:t>
            </a:r>
            <a:r>
              <a:rPr lang="es-ES" sz="900" dirty="0">
                <a:solidFill>
                  <a:schemeClr val="tx1"/>
                </a:solidFill>
              </a:rPr>
              <a:t>Para la prestación de servicios como apoyo a la gestión/ Concurso Público.*</a:t>
            </a:r>
            <a:endParaRPr lang="es-CO" sz="900" dirty="0">
              <a:solidFill>
                <a:schemeClr val="tx1"/>
              </a:solidFill>
            </a:endParaRPr>
          </a:p>
        </p:txBody>
      </p:sp>
      <p:pic>
        <p:nvPicPr>
          <p:cNvPr id="48133" name="Gráfico 33" descr="Dinero">
            <a:extLst>
              <a:ext uri="{FF2B5EF4-FFF2-40B4-BE49-F238E27FC236}">
                <a16:creationId xmlns:a16="http://schemas.microsoft.com/office/drawing/2014/main" id="{F4F0C9F2-06BD-4DAA-B7E5-0AEDB33AAC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5" y="4178301"/>
            <a:ext cx="4206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CuadroTexto 34">
            <a:extLst>
              <a:ext uri="{FF2B5EF4-FFF2-40B4-BE49-F238E27FC236}">
                <a16:creationId xmlns:a16="http://schemas.microsoft.com/office/drawing/2014/main" id="{73C5D0E9-D5E0-40DC-97E5-C5F54E1E73B4}"/>
              </a:ext>
            </a:extLst>
          </p:cNvPr>
          <p:cNvSpPr txBox="1">
            <a:spLocks noChangeArrowheads="1"/>
          </p:cNvSpPr>
          <p:nvPr/>
        </p:nvSpPr>
        <p:spPr bwMode="auto">
          <a:xfrm>
            <a:off x="6669089" y="3040063"/>
            <a:ext cx="14954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a:t>Adjudicación y recaudo</a:t>
            </a:r>
          </a:p>
        </p:txBody>
      </p:sp>
      <p:sp>
        <p:nvSpPr>
          <p:cNvPr id="36" name="Rectángulo: esquinas redondeadas 35">
            <a:extLst>
              <a:ext uri="{FF2B5EF4-FFF2-40B4-BE49-F238E27FC236}">
                <a16:creationId xmlns:a16="http://schemas.microsoft.com/office/drawing/2014/main" id="{C5A8D9A6-B841-4194-9EF3-4CA9DCB5C545}"/>
              </a:ext>
            </a:extLst>
          </p:cNvPr>
          <p:cNvSpPr/>
          <p:nvPr/>
        </p:nvSpPr>
        <p:spPr>
          <a:xfrm>
            <a:off x="8078789" y="2998788"/>
            <a:ext cx="2365375" cy="736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900" dirty="0">
                <a:solidFill>
                  <a:schemeClr val="tx1"/>
                </a:solidFill>
              </a:rPr>
              <a:t>El comprador realiza dos pagos: (i) el anticipo cuando la transportadora certifica que tiene el oro para su exportación y (ii) cuando el comprador recibe el material y valida su pureza.</a:t>
            </a:r>
          </a:p>
        </p:txBody>
      </p:sp>
      <p:pic>
        <p:nvPicPr>
          <p:cNvPr id="48136" name="Gráfico 49" descr="Camión">
            <a:extLst>
              <a:ext uri="{FF2B5EF4-FFF2-40B4-BE49-F238E27FC236}">
                <a16:creationId xmlns:a16="http://schemas.microsoft.com/office/drawing/2014/main" id="{DC7AB663-A78D-4EF2-AA0F-6C47526CF2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7989" y="4137025"/>
            <a:ext cx="42068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7" name="CuadroTexto 50">
            <a:extLst>
              <a:ext uri="{FF2B5EF4-FFF2-40B4-BE49-F238E27FC236}">
                <a16:creationId xmlns:a16="http://schemas.microsoft.com/office/drawing/2014/main" id="{70EEB7EA-672B-4913-BD9E-D1F68E65E364}"/>
              </a:ext>
            </a:extLst>
          </p:cNvPr>
          <p:cNvSpPr txBox="1">
            <a:spLocks noChangeArrowheads="1"/>
          </p:cNvSpPr>
          <p:nvPr/>
        </p:nvSpPr>
        <p:spPr bwMode="auto">
          <a:xfrm>
            <a:off x="2138364" y="4195763"/>
            <a:ext cx="1279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a:t>Transporte</a:t>
            </a:r>
          </a:p>
        </p:txBody>
      </p:sp>
      <p:sp>
        <p:nvSpPr>
          <p:cNvPr id="52" name="Rectángulo: esquinas redondeadas 51">
            <a:extLst>
              <a:ext uri="{FF2B5EF4-FFF2-40B4-BE49-F238E27FC236}">
                <a16:creationId xmlns:a16="http://schemas.microsoft.com/office/drawing/2014/main" id="{EAD48FD3-5811-492F-A32A-0D10524E6C46}"/>
              </a:ext>
            </a:extLst>
          </p:cNvPr>
          <p:cNvSpPr/>
          <p:nvPr/>
        </p:nvSpPr>
        <p:spPr>
          <a:xfrm>
            <a:off x="3357564" y="4000501"/>
            <a:ext cx="1970087" cy="60801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900" dirty="0">
                <a:solidFill>
                  <a:schemeClr val="tx1"/>
                </a:solidFill>
              </a:rPr>
              <a:t>El transporte a la CI estará a cargo de la Sociedad de Activos Especiales S.A.S. en el marco del contrato de prestación de servicios celebrado.</a:t>
            </a:r>
          </a:p>
        </p:txBody>
      </p:sp>
      <p:sp>
        <p:nvSpPr>
          <p:cNvPr id="48139" name="CuadroTexto 53">
            <a:extLst>
              <a:ext uri="{FF2B5EF4-FFF2-40B4-BE49-F238E27FC236}">
                <a16:creationId xmlns:a16="http://schemas.microsoft.com/office/drawing/2014/main" id="{A7D82655-4894-43F5-A5C0-90F0E17480D0}"/>
              </a:ext>
            </a:extLst>
          </p:cNvPr>
          <p:cNvSpPr txBox="1">
            <a:spLocks noChangeArrowheads="1"/>
          </p:cNvSpPr>
          <p:nvPr/>
        </p:nvSpPr>
        <p:spPr bwMode="auto">
          <a:xfrm>
            <a:off x="2098676" y="3132138"/>
            <a:ext cx="1158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a:t>Precio venta</a:t>
            </a:r>
          </a:p>
        </p:txBody>
      </p:sp>
      <p:sp>
        <p:nvSpPr>
          <p:cNvPr id="55" name="Rectángulo: esquinas redondeadas 54">
            <a:extLst>
              <a:ext uri="{FF2B5EF4-FFF2-40B4-BE49-F238E27FC236}">
                <a16:creationId xmlns:a16="http://schemas.microsoft.com/office/drawing/2014/main" id="{ABD372C9-2EEE-4F2A-B861-C781421AE4C5}"/>
              </a:ext>
            </a:extLst>
          </p:cNvPr>
          <p:cNvSpPr/>
          <p:nvPr/>
        </p:nvSpPr>
        <p:spPr>
          <a:xfrm>
            <a:off x="3357564" y="3065464"/>
            <a:ext cx="1970087" cy="6699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900" dirty="0">
                <a:solidFill>
                  <a:schemeClr val="tx1"/>
                </a:solidFill>
              </a:rPr>
              <a:t>Propuesto por la CI y avalado por la Gerencia Técnica, son tenidos en cuenta el precio del mercado, la tasa representativa del mercado y los gramos de oro puro</a:t>
            </a:r>
          </a:p>
        </p:txBody>
      </p:sp>
      <p:pic>
        <p:nvPicPr>
          <p:cNvPr id="48141" name="Gráfico 58" descr="Calculadora">
            <a:extLst>
              <a:ext uri="{FF2B5EF4-FFF2-40B4-BE49-F238E27FC236}">
                <a16:creationId xmlns:a16="http://schemas.microsoft.com/office/drawing/2014/main" id="{47169BDB-2B65-404F-B516-D241E7B684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0514" y="3155950"/>
            <a:ext cx="42068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2" name="CuadroTexto 60">
            <a:extLst>
              <a:ext uri="{FF2B5EF4-FFF2-40B4-BE49-F238E27FC236}">
                <a16:creationId xmlns:a16="http://schemas.microsoft.com/office/drawing/2014/main" id="{CA825335-B54B-424A-8A55-70CE5111A542}"/>
              </a:ext>
            </a:extLst>
          </p:cNvPr>
          <p:cNvSpPr txBox="1">
            <a:spLocks noChangeArrowheads="1"/>
          </p:cNvSpPr>
          <p:nvPr/>
        </p:nvSpPr>
        <p:spPr bwMode="auto">
          <a:xfrm>
            <a:off x="2159000" y="5013325"/>
            <a:ext cx="9794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a:t>Análisis de pureza</a:t>
            </a:r>
          </a:p>
        </p:txBody>
      </p:sp>
      <p:sp>
        <p:nvSpPr>
          <p:cNvPr id="62" name="Rectángulo: esquinas redondeadas 61">
            <a:extLst>
              <a:ext uri="{FF2B5EF4-FFF2-40B4-BE49-F238E27FC236}">
                <a16:creationId xmlns:a16="http://schemas.microsoft.com/office/drawing/2014/main" id="{EDCD6AE0-D65E-4A6C-B6F5-C02D94CD3313}"/>
              </a:ext>
            </a:extLst>
          </p:cNvPr>
          <p:cNvSpPr/>
          <p:nvPr/>
        </p:nvSpPr>
        <p:spPr>
          <a:xfrm>
            <a:off x="3295650" y="4803776"/>
            <a:ext cx="2032000" cy="9747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900" dirty="0">
                <a:solidFill>
                  <a:schemeClr val="tx1"/>
                </a:solidFill>
              </a:rPr>
              <a:t>El oro es trasladado del Banco de la República a las instalaciones de la CI, analiza la cantidad de onzas finas de oro. El comprador también analiza el oro al recibir y realizar el pago. Se estima un margen de 1% de variación.</a:t>
            </a:r>
          </a:p>
        </p:txBody>
      </p:sp>
      <p:pic>
        <p:nvPicPr>
          <p:cNvPr id="48144" name="Gráfico 65" descr="Profesor">
            <a:extLst>
              <a:ext uri="{FF2B5EF4-FFF2-40B4-BE49-F238E27FC236}">
                <a16:creationId xmlns:a16="http://schemas.microsoft.com/office/drawing/2014/main" id="{2CA2D1F4-F413-490F-A05B-D88BE1F3A6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4588" y="2289175"/>
            <a:ext cx="430212"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5" name="CuadroTexto 66">
            <a:extLst>
              <a:ext uri="{FF2B5EF4-FFF2-40B4-BE49-F238E27FC236}">
                <a16:creationId xmlns:a16="http://schemas.microsoft.com/office/drawing/2014/main" id="{AEBDE8C9-A421-4586-B798-66E07C1F329F}"/>
              </a:ext>
            </a:extLst>
          </p:cNvPr>
          <p:cNvSpPr txBox="1">
            <a:spLocks noChangeArrowheads="1"/>
          </p:cNvSpPr>
          <p:nvPr/>
        </p:nvSpPr>
        <p:spPr bwMode="auto">
          <a:xfrm>
            <a:off x="6918326" y="2322513"/>
            <a:ext cx="1001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a:t>Subasta</a:t>
            </a:r>
          </a:p>
        </p:txBody>
      </p:sp>
      <p:sp>
        <p:nvSpPr>
          <p:cNvPr id="69" name="Rectángulo 68">
            <a:extLst>
              <a:ext uri="{FF2B5EF4-FFF2-40B4-BE49-F238E27FC236}">
                <a16:creationId xmlns:a16="http://schemas.microsoft.com/office/drawing/2014/main" id="{1ED79BC0-2A55-40F0-90B1-89A5FAAAE366}"/>
              </a:ext>
            </a:extLst>
          </p:cNvPr>
          <p:cNvSpPr/>
          <p:nvPr/>
        </p:nvSpPr>
        <p:spPr>
          <a:xfrm>
            <a:off x="1757364" y="1020763"/>
            <a:ext cx="8910637" cy="1084262"/>
          </a:xfrm>
          <a:prstGeom prst="rect">
            <a:avLst/>
          </a:prstGeom>
          <a:noFill/>
        </p:spPr>
        <p:txBody>
          <a:bodyPr lIns="68580" tIns="34290" rIns="68580" bIns="34290">
            <a:spAutoFit/>
          </a:bodyPr>
          <a:lstStyle/>
          <a:p>
            <a:pPr algn="ctr">
              <a:defRPr/>
            </a:pPr>
            <a:r>
              <a:rPr lang="es-CO" sz="3300" b="1" dirty="0">
                <a:ln w="0"/>
                <a:effectLst>
                  <a:outerShdw blurRad="38100" dist="19050" dir="2700000" algn="tl" rotWithShape="0">
                    <a:schemeClr val="dk1">
                      <a:alpha val="40000"/>
                    </a:schemeClr>
                  </a:outerShdw>
                </a:effectLst>
                <a:latin typeface="+mj-lt"/>
              </a:rPr>
              <a:t>Venta de oro mediante Comercializadora Internacional</a:t>
            </a:r>
            <a:endParaRPr lang="es-CO" sz="3300" b="1" dirty="0">
              <a:ln w="0"/>
              <a:effectLst>
                <a:outerShdw blurRad="38100" dist="19050" dir="2700000" algn="tl" rotWithShape="0">
                  <a:schemeClr val="dk1">
                    <a:alpha val="40000"/>
                  </a:schemeClr>
                </a:outerShdw>
              </a:effectLst>
            </a:endParaRPr>
          </a:p>
        </p:txBody>
      </p:sp>
      <p:sp>
        <p:nvSpPr>
          <p:cNvPr id="48147" name="CuadroTexto 45">
            <a:extLst>
              <a:ext uri="{FF2B5EF4-FFF2-40B4-BE49-F238E27FC236}">
                <a16:creationId xmlns:a16="http://schemas.microsoft.com/office/drawing/2014/main" id="{CB765CCF-A5D6-4D4F-8B18-0F9B86DE235E}"/>
              </a:ext>
            </a:extLst>
          </p:cNvPr>
          <p:cNvSpPr txBox="1">
            <a:spLocks noChangeArrowheads="1"/>
          </p:cNvSpPr>
          <p:nvPr/>
        </p:nvSpPr>
        <p:spPr bwMode="auto">
          <a:xfrm>
            <a:off x="6805614" y="4171951"/>
            <a:ext cx="10937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a:t>Pago comisión</a:t>
            </a:r>
          </a:p>
        </p:txBody>
      </p:sp>
      <p:sp>
        <p:nvSpPr>
          <p:cNvPr id="47" name="Rectángulo: esquinas redondeadas 46">
            <a:extLst>
              <a:ext uri="{FF2B5EF4-FFF2-40B4-BE49-F238E27FC236}">
                <a16:creationId xmlns:a16="http://schemas.microsoft.com/office/drawing/2014/main" id="{B70E6B0E-BE45-4DCB-A71C-4FC7B7635F1C}"/>
              </a:ext>
            </a:extLst>
          </p:cNvPr>
          <p:cNvSpPr/>
          <p:nvPr/>
        </p:nvSpPr>
        <p:spPr>
          <a:xfrm>
            <a:off x="8078789" y="4117975"/>
            <a:ext cx="2365375" cy="609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900" dirty="0">
                <a:solidFill>
                  <a:schemeClr val="tx1"/>
                </a:solidFill>
              </a:rPr>
              <a:t>El contratista remite factura por el porcentaje de la comisión de venta, se le facturan los impuestos correspondientes.</a:t>
            </a:r>
          </a:p>
        </p:txBody>
      </p:sp>
      <p:pic>
        <p:nvPicPr>
          <p:cNvPr id="48149" name="Gráfico 2" descr="Caja registradora">
            <a:extLst>
              <a:ext uri="{FF2B5EF4-FFF2-40B4-BE49-F238E27FC236}">
                <a16:creationId xmlns:a16="http://schemas.microsoft.com/office/drawing/2014/main" id="{5ABBC808-0AAC-4CDA-88D4-50736F8913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38876" y="3092451"/>
            <a:ext cx="4302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0" name="Gráfico 3" descr="Lupa">
            <a:extLst>
              <a:ext uri="{FF2B5EF4-FFF2-40B4-BE49-F238E27FC236}">
                <a16:creationId xmlns:a16="http://schemas.microsoft.com/office/drawing/2014/main" id="{6A3F752D-BABF-41E2-8CB7-789583AD5D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82751" y="5081589"/>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ángulo: esquinas redondeadas 25">
            <a:extLst>
              <a:ext uri="{FF2B5EF4-FFF2-40B4-BE49-F238E27FC236}">
                <a16:creationId xmlns:a16="http://schemas.microsoft.com/office/drawing/2014/main" id="{22D4816B-463C-4C03-A25A-A764E1C3CBA8}"/>
              </a:ext>
            </a:extLst>
          </p:cNvPr>
          <p:cNvSpPr/>
          <p:nvPr/>
        </p:nvSpPr>
        <p:spPr>
          <a:xfrm>
            <a:off x="8078789" y="2159000"/>
            <a:ext cx="2365375" cy="609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CO" sz="900" dirty="0">
                <a:solidFill>
                  <a:schemeClr val="tx1"/>
                </a:solidFill>
              </a:rPr>
              <a:t>Se realiza la negociación denominada FIX con clientes internacionales </a:t>
            </a:r>
            <a:r>
              <a:rPr lang="es-ES" sz="900" dirty="0">
                <a:solidFill>
                  <a:schemeClr val="tx1"/>
                </a:solidFill>
              </a:rPr>
              <a:t>basados en el precio del oro a nivel internacional y la tasa representativa del mercado.</a:t>
            </a:r>
            <a:endParaRPr lang="es-CO" sz="900" dirty="0">
              <a:solidFill>
                <a:schemeClr val="tx1"/>
              </a:solidFill>
            </a:endParaRPr>
          </a:p>
        </p:txBody>
      </p:sp>
      <p:sp>
        <p:nvSpPr>
          <p:cNvPr id="48152" name="Rectángulo 1">
            <a:extLst>
              <a:ext uri="{FF2B5EF4-FFF2-40B4-BE49-F238E27FC236}">
                <a16:creationId xmlns:a16="http://schemas.microsoft.com/office/drawing/2014/main" id="{44379820-9F47-4D41-893D-61AAADD443C9}"/>
              </a:ext>
            </a:extLst>
          </p:cNvPr>
          <p:cNvSpPr>
            <a:spLocks noChangeArrowheads="1"/>
          </p:cNvSpPr>
          <p:nvPr/>
        </p:nvSpPr>
        <p:spPr bwMode="auto">
          <a:xfrm>
            <a:off x="5937250" y="5289551"/>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sz="600" b="1">
                <a:solidFill>
                  <a:srgbClr val="000000"/>
                </a:solidFill>
                <a:latin typeface="Arial" panose="020B0604020202020204" pitchFamily="34" charset="0"/>
              </a:rPr>
              <a:t>* F Para la prestación de servicios como apoyo a la gestión: </a:t>
            </a:r>
            <a:r>
              <a:rPr lang="es-ES" altLang="es-CO" sz="600">
                <a:solidFill>
                  <a:srgbClr val="000000"/>
                </a:solidFill>
                <a:latin typeface="Arial" panose="020B0604020202020204" pitchFamily="34" charset="0"/>
              </a:rPr>
              <a:t>Cuando se trate de contratar personas naturales o jurídicas cuyo objeto de la prestación de servicios sea el apoyo a la gestión de la entidad o necesarios para el desarrollo del objeto social, para fines o proyectos específicos o cuando no hubiese personal de planta disponible o calificado para el efecto, deberá contar con la certificación de la Gerencia de Talento Humano o quien haga sus veces. </a:t>
            </a:r>
          </a:p>
        </p:txBody>
      </p:sp>
      <p:sp>
        <p:nvSpPr>
          <p:cNvPr id="30" name="Rectángulo 29">
            <a:extLst>
              <a:ext uri="{FF2B5EF4-FFF2-40B4-BE49-F238E27FC236}">
                <a16:creationId xmlns:a16="http://schemas.microsoft.com/office/drawing/2014/main" id="{57617ECE-9B7E-424B-B9F4-E70E721CBE98}"/>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31" name="CuadroTexto 30">
            <a:extLst>
              <a:ext uri="{FF2B5EF4-FFF2-40B4-BE49-F238E27FC236}">
                <a16:creationId xmlns:a16="http://schemas.microsoft.com/office/drawing/2014/main" id="{D4020B30-F132-4EB3-B2A7-11502533376C}"/>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32" name="Imagen 7">
            <a:extLst>
              <a:ext uri="{FF2B5EF4-FFF2-40B4-BE49-F238E27FC236}">
                <a16:creationId xmlns:a16="http://schemas.microsoft.com/office/drawing/2014/main" id="{C069C7CC-D4A3-4278-BB56-70E8971998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33" name="Imagen 5">
            <a:extLst>
              <a:ext uri="{FF2B5EF4-FFF2-40B4-BE49-F238E27FC236}">
                <a16:creationId xmlns:a16="http://schemas.microsoft.com/office/drawing/2014/main" id="{1DE66715-3ECB-4CBC-9FA8-BFBAF39E68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Imagen 3">
            <a:extLst>
              <a:ext uri="{FF2B5EF4-FFF2-40B4-BE49-F238E27FC236}">
                <a16:creationId xmlns:a16="http://schemas.microsoft.com/office/drawing/2014/main" id="{1812E162-DB76-4B4D-ACF6-2662AA285D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435" t="9203" r="17825" b="20009"/>
          <a:stretch>
            <a:fillRect/>
          </a:stretch>
        </p:blipFill>
        <p:spPr bwMode="auto">
          <a:xfrm>
            <a:off x="1846263" y="1452564"/>
            <a:ext cx="8475662" cy="434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3B729594-3F00-486B-8DA2-A9E17B696EAA}"/>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5AA39353-EF19-4BE5-917A-A47295F62118}"/>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1" name="Imagen 7">
            <a:extLst>
              <a:ext uri="{FF2B5EF4-FFF2-40B4-BE49-F238E27FC236}">
                <a16:creationId xmlns:a16="http://schemas.microsoft.com/office/drawing/2014/main" id="{809E2600-8A53-4C4D-B720-2AE493275C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89EA8A2E-2398-4D60-8230-A30F1117BA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06AA00CE-B4B8-4BDD-9A50-E37AC805A22A}"/>
              </a:ext>
            </a:extLst>
          </p:cNvPr>
          <p:cNvSpPr txBox="1"/>
          <p:nvPr/>
        </p:nvSpPr>
        <p:spPr>
          <a:xfrm>
            <a:off x="1417637" y="1117600"/>
            <a:ext cx="9356726" cy="369888"/>
          </a:xfrm>
          <a:prstGeom prst="rect">
            <a:avLst/>
          </a:prstGeom>
          <a:noFill/>
        </p:spPr>
        <p:txBody>
          <a:bodyPr>
            <a:spAutoFit/>
          </a:bodyPr>
          <a:lstStyle/>
          <a:p>
            <a:pPr algn="ctr">
              <a:defRPr/>
            </a:pPr>
            <a:r>
              <a:rPr lang="es-CO" b="1" dirty="0">
                <a:ln w="0"/>
                <a:effectLst>
                  <a:outerShdw blurRad="38100" dist="25400" dir="5400000" algn="ctr" rotWithShape="0">
                    <a:srgbClr val="6E747A">
                      <a:alpha val="43000"/>
                    </a:srgbClr>
                  </a:outerShdw>
                </a:effectLst>
                <a:latin typeface="+mj-lt"/>
              </a:rPr>
              <a:t>PROCEDIMIENTO COMERCIALIZACIÓN DE ORO MEDIANTE COMERCIALIZADORA INTERNACIONAL </a:t>
            </a:r>
          </a:p>
        </p:txBody>
      </p:sp>
      <p:sp>
        <p:nvSpPr>
          <p:cNvPr id="32" name="Rectángulo: esquinas redondeadas 31">
            <a:extLst>
              <a:ext uri="{FF2B5EF4-FFF2-40B4-BE49-F238E27FC236}">
                <a16:creationId xmlns:a16="http://schemas.microsoft.com/office/drawing/2014/main" id="{87794A8E-6C3A-4F01-8BF5-5923FAAEE8EF}"/>
              </a:ext>
            </a:extLst>
          </p:cNvPr>
          <p:cNvSpPr/>
          <p:nvPr/>
        </p:nvSpPr>
        <p:spPr>
          <a:xfrm>
            <a:off x="2967038" y="1838325"/>
            <a:ext cx="1363662" cy="534988"/>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900" b="1" dirty="0">
                <a:solidFill>
                  <a:schemeClr val="tx1"/>
                </a:solidFill>
              </a:rPr>
              <a:t>1. Información del inventario a comercializar.</a:t>
            </a:r>
            <a:endParaRPr lang="es-CO" sz="1200" dirty="0">
              <a:solidFill>
                <a:schemeClr val="tx1"/>
              </a:solidFill>
            </a:endParaRPr>
          </a:p>
        </p:txBody>
      </p:sp>
      <p:sp>
        <p:nvSpPr>
          <p:cNvPr id="33" name="Rectángulo: esquinas redondeadas 32">
            <a:extLst>
              <a:ext uri="{FF2B5EF4-FFF2-40B4-BE49-F238E27FC236}">
                <a16:creationId xmlns:a16="http://schemas.microsoft.com/office/drawing/2014/main" id="{E9A33E75-6FAF-46D9-867E-775BF75A553E}"/>
              </a:ext>
            </a:extLst>
          </p:cNvPr>
          <p:cNvSpPr/>
          <p:nvPr/>
        </p:nvSpPr>
        <p:spPr>
          <a:xfrm>
            <a:off x="5429250" y="1838325"/>
            <a:ext cx="1220788" cy="534988"/>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2. Envío del oro al laboratorio de la CI.</a:t>
            </a:r>
            <a:endParaRPr lang="es-CO" sz="1200" dirty="0">
              <a:solidFill>
                <a:schemeClr val="tx1"/>
              </a:solidFill>
            </a:endParaRPr>
          </a:p>
        </p:txBody>
      </p:sp>
      <p:sp>
        <p:nvSpPr>
          <p:cNvPr id="34" name="Rectángulo: esquinas redondeadas 33">
            <a:extLst>
              <a:ext uri="{FF2B5EF4-FFF2-40B4-BE49-F238E27FC236}">
                <a16:creationId xmlns:a16="http://schemas.microsoft.com/office/drawing/2014/main" id="{81455339-D48C-4EE5-BDF3-CC25548C32BD}"/>
              </a:ext>
            </a:extLst>
          </p:cNvPr>
          <p:cNvSpPr/>
          <p:nvPr/>
        </p:nvSpPr>
        <p:spPr>
          <a:xfrm>
            <a:off x="7748589" y="1838325"/>
            <a:ext cx="1220787" cy="534988"/>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3. Validación de la pureza de los lingotes.</a:t>
            </a:r>
            <a:endParaRPr lang="es-CO" sz="1200" dirty="0">
              <a:solidFill>
                <a:schemeClr val="tx1"/>
              </a:solidFill>
            </a:endParaRPr>
          </a:p>
        </p:txBody>
      </p:sp>
      <p:sp>
        <p:nvSpPr>
          <p:cNvPr id="35" name="Rectángulo: esquinas redondeadas 34">
            <a:extLst>
              <a:ext uri="{FF2B5EF4-FFF2-40B4-BE49-F238E27FC236}">
                <a16:creationId xmlns:a16="http://schemas.microsoft.com/office/drawing/2014/main" id="{8B1F850B-3984-461B-A3D0-BC8F386F87D4}"/>
              </a:ext>
            </a:extLst>
          </p:cNvPr>
          <p:cNvSpPr/>
          <p:nvPr/>
        </p:nvSpPr>
        <p:spPr>
          <a:xfrm>
            <a:off x="7748589" y="2878139"/>
            <a:ext cx="1220787"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4. Negociación FIX – Subasta.</a:t>
            </a:r>
            <a:endParaRPr lang="es-CO" sz="1200" dirty="0">
              <a:solidFill>
                <a:schemeClr val="tx1"/>
              </a:solidFill>
            </a:endParaRPr>
          </a:p>
        </p:txBody>
      </p:sp>
      <p:sp>
        <p:nvSpPr>
          <p:cNvPr id="36" name="Rectángulo: esquinas redondeadas 35">
            <a:extLst>
              <a:ext uri="{FF2B5EF4-FFF2-40B4-BE49-F238E27FC236}">
                <a16:creationId xmlns:a16="http://schemas.microsoft.com/office/drawing/2014/main" id="{5707E672-C823-40CD-AFC5-65634B880A03}"/>
              </a:ext>
            </a:extLst>
          </p:cNvPr>
          <p:cNvSpPr/>
          <p:nvPr/>
        </p:nvSpPr>
        <p:spPr>
          <a:xfrm>
            <a:off x="5429250" y="2878139"/>
            <a:ext cx="1220788"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5. Inventario de las barras con oro bruto y oro fino, así como el tipo de Ley.</a:t>
            </a:r>
            <a:endParaRPr lang="es-CO" sz="1200" dirty="0">
              <a:solidFill>
                <a:schemeClr val="tx1"/>
              </a:solidFill>
            </a:endParaRPr>
          </a:p>
        </p:txBody>
      </p:sp>
      <p:sp>
        <p:nvSpPr>
          <p:cNvPr id="37" name="Rectángulo: esquinas redondeadas 36">
            <a:extLst>
              <a:ext uri="{FF2B5EF4-FFF2-40B4-BE49-F238E27FC236}">
                <a16:creationId xmlns:a16="http://schemas.microsoft.com/office/drawing/2014/main" id="{9F70DD5C-FC9B-4BEA-AE38-E98B41FF1E49}"/>
              </a:ext>
            </a:extLst>
          </p:cNvPr>
          <p:cNvSpPr/>
          <p:nvPr/>
        </p:nvSpPr>
        <p:spPr>
          <a:xfrm>
            <a:off x="2944814" y="2878139"/>
            <a:ext cx="1476375"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800" b="1" dirty="0">
                <a:solidFill>
                  <a:schemeClr val="tx1"/>
                </a:solidFill>
              </a:rPr>
              <a:t>6. Entrega del oro a la Transportadora Internacional y certificación de custodia.*</a:t>
            </a:r>
            <a:endParaRPr lang="es-CO" sz="800" dirty="0">
              <a:solidFill>
                <a:schemeClr val="tx1"/>
              </a:solidFill>
            </a:endParaRPr>
          </a:p>
        </p:txBody>
      </p:sp>
      <p:sp>
        <p:nvSpPr>
          <p:cNvPr id="38" name="Rectángulo: esquinas redondeadas 37">
            <a:extLst>
              <a:ext uri="{FF2B5EF4-FFF2-40B4-BE49-F238E27FC236}">
                <a16:creationId xmlns:a16="http://schemas.microsoft.com/office/drawing/2014/main" id="{D4080F48-BF58-4750-BFF7-86265FF8DC2E}"/>
              </a:ext>
            </a:extLst>
          </p:cNvPr>
          <p:cNvSpPr/>
          <p:nvPr/>
        </p:nvSpPr>
        <p:spPr>
          <a:xfrm>
            <a:off x="3109914" y="3932239"/>
            <a:ext cx="1220787"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7. Desembolso de anticipo</a:t>
            </a:r>
          </a:p>
        </p:txBody>
      </p:sp>
      <p:sp>
        <p:nvSpPr>
          <p:cNvPr id="40" name="Rectángulo: esquinas redondeadas 39">
            <a:extLst>
              <a:ext uri="{FF2B5EF4-FFF2-40B4-BE49-F238E27FC236}">
                <a16:creationId xmlns:a16="http://schemas.microsoft.com/office/drawing/2014/main" id="{52879621-8E9B-4DD5-926B-463307EB99BD}"/>
              </a:ext>
            </a:extLst>
          </p:cNvPr>
          <p:cNvSpPr/>
          <p:nvPr/>
        </p:nvSpPr>
        <p:spPr>
          <a:xfrm>
            <a:off x="5429250" y="3903664"/>
            <a:ext cx="1220788"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8. Remisión a SAE de la liquidación del oro.</a:t>
            </a:r>
          </a:p>
        </p:txBody>
      </p:sp>
      <p:sp>
        <p:nvSpPr>
          <p:cNvPr id="41" name="Rectángulo: esquinas redondeadas 40">
            <a:extLst>
              <a:ext uri="{FF2B5EF4-FFF2-40B4-BE49-F238E27FC236}">
                <a16:creationId xmlns:a16="http://schemas.microsoft.com/office/drawing/2014/main" id="{CD1B2902-7B70-467E-A9F5-040B702BDE83}"/>
              </a:ext>
            </a:extLst>
          </p:cNvPr>
          <p:cNvSpPr/>
          <p:nvPr/>
        </p:nvSpPr>
        <p:spPr>
          <a:xfrm>
            <a:off x="7731125" y="3929064"/>
            <a:ext cx="1220788"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9. Elaboración de factura de venta a la CI.</a:t>
            </a:r>
          </a:p>
        </p:txBody>
      </p:sp>
      <p:sp>
        <p:nvSpPr>
          <p:cNvPr id="42" name="Rectángulo: esquinas redondeadas 41">
            <a:extLst>
              <a:ext uri="{FF2B5EF4-FFF2-40B4-BE49-F238E27FC236}">
                <a16:creationId xmlns:a16="http://schemas.microsoft.com/office/drawing/2014/main" id="{4EFCB313-FBF1-4A5C-96A7-DB3A8EA1C384}"/>
              </a:ext>
            </a:extLst>
          </p:cNvPr>
          <p:cNvSpPr/>
          <p:nvPr/>
        </p:nvSpPr>
        <p:spPr>
          <a:xfrm>
            <a:off x="7723189" y="5022850"/>
            <a:ext cx="1220787" cy="534988"/>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10. La CI emite el certificado proveedor (exime de IVA).</a:t>
            </a:r>
          </a:p>
        </p:txBody>
      </p:sp>
      <p:sp>
        <p:nvSpPr>
          <p:cNvPr id="43" name="Rectángulo: esquinas redondeadas 42">
            <a:extLst>
              <a:ext uri="{FF2B5EF4-FFF2-40B4-BE49-F238E27FC236}">
                <a16:creationId xmlns:a16="http://schemas.microsoft.com/office/drawing/2014/main" id="{94D1AA44-E4F7-43FE-A924-42BEBA8246EE}"/>
              </a:ext>
            </a:extLst>
          </p:cNvPr>
          <p:cNvSpPr/>
          <p:nvPr/>
        </p:nvSpPr>
        <p:spPr>
          <a:xfrm>
            <a:off x="5429250" y="4983164"/>
            <a:ext cx="1220788"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11. CI expide factura al cliente en el exterior</a:t>
            </a:r>
          </a:p>
        </p:txBody>
      </p:sp>
      <p:sp>
        <p:nvSpPr>
          <p:cNvPr id="46" name="Flecha: a la derecha 45">
            <a:extLst>
              <a:ext uri="{FF2B5EF4-FFF2-40B4-BE49-F238E27FC236}">
                <a16:creationId xmlns:a16="http://schemas.microsoft.com/office/drawing/2014/main" id="{97811521-7EE4-4503-97D7-57F464D77EE9}"/>
              </a:ext>
            </a:extLst>
          </p:cNvPr>
          <p:cNvSpPr/>
          <p:nvPr/>
        </p:nvSpPr>
        <p:spPr>
          <a:xfrm rot="10800000">
            <a:off x="6864351" y="3019426"/>
            <a:ext cx="576263" cy="182563"/>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47" name="Flecha: a la derecha 46">
            <a:extLst>
              <a:ext uri="{FF2B5EF4-FFF2-40B4-BE49-F238E27FC236}">
                <a16:creationId xmlns:a16="http://schemas.microsoft.com/office/drawing/2014/main" id="{344142B4-FF70-4C53-9D88-362D7DE7A6BD}"/>
              </a:ext>
            </a:extLst>
          </p:cNvPr>
          <p:cNvSpPr/>
          <p:nvPr/>
        </p:nvSpPr>
        <p:spPr>
          <a:xfrm rot="10800000">
            <a:off x="4545013" y="3019426"/>
            <a:ext cx="576262" cy="182563"/>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48" name="Flecha: a la derecha 47">
            <a:extLst>
              <a:ext uri="{FF2B5EF4-FFF2-40B4-BE49-F238E27FC236}">
                <a16:creationId xmlns:a16="http://schemas.microsoft.com/office/drawing/2014/main" id="{ADF20B3C-B2FF-4AA6-B446-E57BBD31CCB7}"/>
              </a:ext>
            </a:extLst>
          </p:cNvPr>
          <p:cNvSpPr/>
          <p:nvPr/>
        </p:nvSpPr>
        <p:spPr>
          <a:xfrm>
            <a:off x="4545013" y="4064001"/>
            <a:ext cx="576262" cy="182563"/>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49" name="Flecha: a la derecha 48">
            <a:extLst>
              <a:ext uri="{FF2B5EF4-FFF2-40B4-BE49-F238E27FC236}">
                <a16:creationId xmlns:a16="http://schemas.microsoft.com/office/drawing/2014/main" id="{0E346BD8-AA1B-4A02-BCAC-30C2F99A680A}"/>
              </a:ext>
            </a:extLst>
          </p:cNvPr>
          <p:cNvSpPr/>
          <p:nvPr/>
        </p:nvSpPr>
        <p:spPr>
          <a:xfrm>
            <a:off x="6864351" y="4073526"/>
            <a:ext cx="576263" cy="182563"/>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50" name="Flecha: a la derecha 49">
            <a:extLst>
              <a:ext uri="{FF2B5EF4-FFF2-40B4-BE49-F238E27FC236}">
                <a16:creationId xmlns:a16="http://schemas.microsoft.com/office/drawing/2014/main" id="{6A2EE7F3-010C-4FB6-AFEA-5B46793D251D}"/>
              </a:ext>
            </a:extLst>
          </p:cNvPr>
          <p:cNvSpPr/>
          <p:nvPr/>
        </p:nvSpPr>
        <p:spPr>
          <a:xfrm rot="10800000">
            <a:off x="6864351" y="5159375"/>
            <a:ext cx="576263" cy="184150"/>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53" name="Flecha: hacia abajo 52">
            <a:extLst>
              <a:ext uri="{FF2B5EF4-FFF2-40B4-BE49-F238E27FC236}">
                <a16:creationId xmlns:a16="http://schemas.microsoft.com/office/drawing/2014/main" id="{DD2B948C-110C-4792-BE9E-B5A0C95446D9}"/>
              </a:ext>
            </a:extLst>
          </p:cNvPr>
          <p:cNvSpPr/>
          <p:nvPr/>
        </p:nvSpPr>
        <p:spPr>
          <a:xfrm>
            <a:off x="3621089" y="3479800"/>
            <a:ext cx="198437" cy="336550"/>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54" name="Flecha: hacia abajo 53">
            <a:extLst>
              <a:ext uri="{FF2B5EF4-FFF2-40B4-BE49-F238E27FC236}">
                <a16:creationId xmlns:a16="http://schemas.microsoft.com/office/drawing/2014/main" id="{190B825A-409C-4577-AB03-4B070AE2EA48}"/>
              </a:ext>
            </a:extLst>
          </p:cNvPr>
          <p:cNvSpPr/>
          <p:nvPr/>
        </p:nvSpPr>
        <p:spPr>
          <a:xfrm>
            <a:off x="8285164" y="4575176"/>
            <a:ext cx="198437" cy="334963"/>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26" name="Flecha: a la derecha 25">
            <a:extLst>
              <a:ext uri="{FF2B5EF4-FFF2-40B4-BE49-F238E27FC236}">
                <a16:creationId xmlns:a16="http://schemas.microsoft.com/office/drawing/2014/main" id="{BD85F631-6329-4AFC-B981-C9DD9C0E0AE3}"/>
              </a:ext>
            </a:extLst>
          </p:cNvPr>
          <p:cNvSpPr/>
          <p:nvPr/>
        </p:nvSpPr>
        <p:spPr>
          <a:xfrm>
            <a:off x="4545013" y="2006600"/>
            <a:ext cx="576262" cy="184150"/>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27" name="Flecha: a la derecha 26">
            <a:extLst>
              <a:ext uri="{FF2B5EF4-FFF2-40B4-BE49-F238E27FC236}">
                <a16:creationId xmlns:a16="http://schemas.microsoft.com/office/drawing/2014/main" id="{40748946-498F-469A-AE49-2870EC23FF46}"/>
              </a:ext>
            </a:extLst>
          </p:cNvPr>
          <p:cNvSpPr/>
          <p:nvPr/>
        </p:nvSpPr>
        <p:spPr>
          <a:xfrm>
            <a:off x="6864351" y="2006600"/>
            <a:ext cx="576263" cy="184150"/>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28" name="Flecha: hacia abajo 27">
            <a:extLst>
              <a:ext uri="{FF2B5EF4-FFF2-40B4-BE49-F238E27FC236}">
                <a16:creationId xmlns:a16="http://schemas.microsoft.com/office/drawing/2014/main" id="{1D1C6289-7AB3-4060-A3EE-9CC278E75D0A}"/>
              </a:ext>
            </a:extLst>
          </p:cNvPr>
          <p:cNvSpPr/>
          <p:nvPr/>
        </p:nvSpPr>
        <p:spPr>
          <a:xfrm>
            <a:off x="8285164" y="2459038"/>
            <a:ext cx="198437" cy="334962"/>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30" name="Rectángulo: esquinas redondeadas 29">
            <a:extLst>
              <a:ext uri="{FF2B5EF4-FFF2-40B4-BE49-F238E27FC236}">
                <a16:creationId xmlns:a16="http://schemas.microsoft.com/office/drawing/2014/main" id="{AE985E68-967D-40EC-B767-5203345942D6}"/>
              </a:ext>
            </a:extLst>
          </p:cNvPr>
          <p:cNvSpPr/>
          <p:nvPr/>
        </p:nvSpPr>
        <p:spPr>
          <a:xfrm>
            <a:off x="3135314" y="4983164"/>
            <a:ext cx="1220787"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900" b="1" dirty="0">
                <a:solidFill>
                  <a:schemeClr val="tx1"/>
                </a:solidFill>
              </a:rPr>
              <a:t>12. CI realiza el trámite de liquidación de regalías</a:t>
            </a:r>
          </a:p>
        </p:txBody>
      </p:sp>
      <p:sp>
        <p:nvSpPr>
          <p:cNvPr id="39" name="Flecha: a la derecha 38">
            <a:extLst>
              <a:ext uri="{FF2B5EF4-FFF2-40B4-BE49-F238E27FC236}">
                <a16:creationId xmlns:a16="http://schemas.microsoft.com/office/drawing/2014/main" id="{1600EF79-CE71-4CD2-B2F0-C17F9C9FEBAA}"/>
              </a:ext>
            </a:extLst>
          </p:cNvPr>
          <p:cNvSpPr/>
          <p:nvPr/>
        </p:nvSpPr>
        <p:spPr>
          <a:xfrm rot="10800000">
            <a:off x="4622800" y="5159376"/>
            <a:ext cx="577850" cy="182563"/>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00">
              <a:solidFill>
                <a:schemeClr val="tx1"/>
              </a:solidFill>
            </a:endParaRPr>
          </a:p>
        </p:txBody>
      </p:sp>
      <p:sp>
        <p:nvSpPr>
          <p:cNvPr id="50202" name="CuadroTexto 1">
            <a:extLst>
              <a:ext uri="{FF2B5EF4-FFF2-40B4-BE49-F238E27FC236}">
                <a16:creationId xmlns:a16="http://schemas.microsoft.com/office/drawing/2014/main" id="{75E890B2-56AD-4FCF-94F1-0C82F2913803}"/>
              </a:ext>
            </a:extLst>
          </p:cNvPr>
          <p:cNvSpPr txBox="1">
            <a:spLocks noChangeArrowheads="1"/>
          </p:cNvSpPr>
          <p:nvPr/>
        </p:nvSpPr>
        <p:spPr bwMode="auto">
          <a:xfrm>
            <a:off x="4108450" y="5732464"/>
            <a:ext cx="42751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a:t>*SAE pierde el dominio del oro comercializado</a:t>
            </a:r>
          </a:p>
        </p:txBody>
      </p:sp>
      <p:sp>
        <p:nvSpPr>
          <p:cNvPr id="31" name="Rectángulo 30">
            <a:extLst>
              <a:ext uri="{FF2B5EF4-FFF2-40B4-BE49-F238E27FC236}">
                <a16:creationId xmlns:a16="http://schemas.microsoft.com/office/drawing/2014/main" id="{642EBCAB-96A1-4CCA-9CF0-9C0DFDBDA4F3}"/>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44" name="CuadroTexto 43">
            <a:extLst>
              <a:ext uri="{FF2B5EF4-FFF2-40B4-BE49-F238E27FC236}">
                <a16:creationId xmlns:a16="http://schemas.microsoft.com/office/drawing/2014/main" id="{323A0DBB-B900-41BA-9544-24161ED7012E}"/>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52" name="Imagen 7">
            <a:extLst>
              <a:ext uri="{FF2B5EF4-FFF2-40B4-BE49-F238E27FC236}">
                <a16:creationId xmlns:a16="http://schemas.microsoft.com/office/drawing/2014/main" id="{9BD337D5-B611-4718-A4A5-272165A2E9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48114" cy="1206368"/>
          </a:xfrm>
          <a:prstGeom prst="rect">
            <a:avLst/>
          </a:prstGeom>
        </p:spPr>
      </p:pic>
      <p:pic>
        <p:nvPicPr>
          <p:cNvPr id="55" name="Imagen 5">
            <a:extLst>
              <a:ext uri="{FF2B5EF4-FFF2-40B4-BE49-F238E27FC236}">
                <a16:creationId xmlns:a16="http://schemas.microsoft.com/office/drawing/2014/main" id="{48999767-6560-4F99-A9C5-67652F9121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519886" cy="67009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CB4DBE1E-F58C-42E1-90C8-7B85B0E3A6B4}"/>
              </a:ext>
            </a:extLst>
          </p:cNvPr>
          <p:cNvSpPr txBox="1"/>
          <p:nvPr/>
        </p:nvSpPr>
        <p:spPr>
          <a:xfrm>
            <a:off x="1417637" y="1117600"/>
            <a:ext cx="9356726" cy="707886"/>
          </a:xfrm>
          <a:prstGeom prst="rect">
            <a:avLst/>
          </a:prstGeom>
          <a:noFill/>
        </p:spPr>
        <p:txBody>
          <a:bodyPr>
            <a:spAutoFit/>
          </a:bodyPr>
          <a:lstStyle/>
          <a:p>
            <a:pPr algn="ctr">
              <a:defRPr/>
            </a:pPr>
            <a:r>
              <a:rPr lang="es-CO" sz="2000" b="1" dirty="0">
                <a:ln w="0"/>
                <a:effectLst>
                  <a:outerShdw blurRad="38100" dist="25400" dir="5400000" algn="ctr" rotWithShape="0">
                    <a:srgbClr val="6E747A">
                      <a:alpha val="43000"/>
                    </a:srgbClr>
                  </a:outerShdw>
                </a:effectLst>
                <a:latin typeface="+mj-lt"/>
              </a:rPr>
              <a:t>PROCEDIMIENTO COMERCIALIZACIÓN DE ORO MEDIANTE COMERCIALIZADORA INTERNACIONAL </a:t>
            </a:r>
          </a:p>
        </p:txBody>
      </p:sp>
      <p:sp>
        <p:nvSpPr>
          <p:cNvPr id="32" name="Rectángulo: esquinas redondeadas 31">
            <a:extLst>
              <a:ext uri="{FF2B5EF4-FFF2-40B4-BE49-F238E27FC236}">
                <a16:creationId xmlns:a16="http://schemas.microsoft.com/office/drawing/2014/main" id="{56D14C96-D04F-4351-B551-CBB5AFC1BE75}"/>
              </a:ext>
            </a:extLst>
          </p:cNvPr>
          <p:cNvSpPr/>
          <p:nvPr/>
        </p:nvSpPr>
        <p:spPr>
          <a:xfrm>
            <a:off x="2967038" y="2810787"/>
            <a:ext cx="1363662" cy="534988"/>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000" b="1" dirty="0">
                <a:solidFill>
                  <a:schemeClr val="tx1"/>
                </a:solidFill>
              </a:rPr>
              <a:t>13. CI paga el valor de las regalías.</a:t>
            </a:r>
            <a:endParaRPr lang="es-CO" sz="1000" dirty="0">
              <a:solidFill>
                <a:schemeClr val="tx1"/>
              </a:solidFill>
            </a:endParaRPr>
          </a:p>
        </p:txBody>
      </p:sp>
      <p:sp>
        <p:nvSpPr>
          <p:cNvPr id="33" name="Rectángulo: esquinas redondeadas 32">
            <a:extLst>
              <a:ext uri="{FF2B5EF4-FFF2-40B4-BE49-F238E27FC236}">
                <a16:creationId xmlns:a16="http://schemas.microsoft.com/office/drawing/2014/main" id="{A4110BDC-DFB7-4649-9A5E-84060D7A6216}"/>
              </a:ext>
            </a:extLst>
          </p:cNvPr>
          <p:cNvSpPr/>
          <p:nvPr/>
        </p:nvSpPr>
        <p:spPr>
          <a:xfrm>
            <a:off x="5429250" y="2810787"/>
            <a:ext cx="1220788" cy="534988"/>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b="1" dirty="0">
                <a:solidFill>
                  <a:schemeClr val="tx1"/>
                </a:solidFill>
              </a:rPr>
              <a:t>14. Asignación de cita de inspección VUCE y DIAN</a:t>
            </a:r>
            <a:endParaRPr lang="es-CO" sz="1000" dirty="0">
              <a:solidFill>
                <a:schemeClr val="tx1"/>
              </a:solidFill>
            </a:endParaRPr>
          </a:p>
        </p:txBody>
      </p:sp>
      <p:sp>
        <p:nvSpPr>
          <p:cNvPr id="34" name="Rectángulo: esquinas redondeadas 33">
            <a:extLst>
              <a:ext uri="{FF2B5EF4-FFF2-40B4-BE49-F238E27FC236}">
                <a16:creationId xmlns:a16="http://schemas.microsoft.com/office/drawing/2014/main" id="{9D8DEA17-287E-4395-A07D-4A51C5FD80BA}"/>
              </a:ext>
            </a:extLst>
          </p:cNvPr>
          <p:cNvSpPr/>
          <p:nvPr/>
        </p:nvSpPr>
        <p:spPr>
          <a:xfrm>
            <a:off x="7748589" y="2810787"/>
            <a:ext cx="1220787" cy="534988"/>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b="1" dirty="0">
                <a:solidFill>
                  <a:schemeClr val="tx1"/>
                </a:solidFill>
              </a:rPr>
              <a:t>15. Remisión de cartas de responsabilidad.</a:t>
            </a:r>
            <a:endParaRPr lang="es-CO" sz="1000" dirty="0">
              <a:solidFill>
                <a:schemeClr val="tx1"/>
              </a:solidFill>
            </a:endParaRPr>
          </a:p>
        </p:txBody>
      </p:sp>
      <p:sp>
        <p:nvSpPr>
          <p:cNvPr id="35" name="Rectángulo: esquinas redondeadas 34">
            <a:extLst>
              <a:ext uri="{FF2B5EF4-FFF2-40B4-BE49-F238E27FC236}">
                <a16:creationId xmlns:a16="http://schemas.microsoft.com/office/drawing/2014/main" id="{920C3781-7D65-47CE-9777-B166E84AD94C}"/>
              </a:ext>
            </a:extLst>
          </p:cNvPr>
          <p:cNvSpPr/>
          <p:nvPr/>
        </p:nvSpPr>
        <p:spPr>
          <a:xfrm>
            <a:off x="7748589" y="3850601"/>
            <a:ext cx="1220787"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b="1" dirty="0">
                <a:solidFill>
                  <a:schemeClr val="tx1"/>
                </a:solidFill>
              </a:rPr>
              <a:t>16. Exportación del oro.</a:t>
            </a:r>
            <a:endParaRPr lang="es-CO" sz="1000" dirty="0">
              <a:solidFill>
                <a:schemeClr val="tx1"/>
              </a:solidFill>
            </a:endParaRPr>
          </a:p>
        </p:txBody>
      </p:sp>
      <p:sp>
        <p:nvSpPr>
          <p:cNvPr id="36" name="Rectángulo: esquinas redondeadas 35">
            <a:extLst>
              <a:ext uri="{FF2B5EF4-FFF2-40B4-BE49-F238E27FC236}">
                <a16:creationId xmlns:a16="http://schemas.microsoft.com/office/drawing/2014/main" id="{02690D8C-CB1E-4629-8E17-C4B8284D455C}"/>
              </a:ext>
            </a:extLst>
          </p:cNvPr>
          <p:cNvSpPr/>
          <p:nvPr/>
        </p:nvSpPr>
        <p:spPr>
          <a:xfrm>
            <a:off x="5429250" y="3850601"/>
            <a:ext cx="1220788"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b="1" dirty="0">
                <a:solidFill>
                  <a:schemeClr val="tx1"/>
                </a:solidFill>
              </a:rPr>
              <a:t>17. Recepción del oro en el país de destino.</a:t>
            </a:r>
            <a:endParaRPr lang="es-CO" sz="1000" dirty="0">
              <a:solidFill>
                <a:schemeClr val="tx1"/>
              </a:solidFill>
            </a:endParaRPr>
          </a:p>
        </p:txBody>
      </p:sp>
      <p:sp>
        <p:nvSpPr>
          <p:cNvPr id="37" name="Rectángulo: esquinas redondeadas 36">
            <a:extLst>
              <a:ext uri="{FF2B5EF4-FFF2-40B4-BE49-F238E27FC236}">
                <a16:creationId xmlns:a16="http://schemas.microsoft.com/office/drawing/2014/main" id="{E1B16314-7F61-405C-8A1E-11E29A10676F}"/>
              </a:ext>
            </a:extLst>
          </p:cNvPr>
          <p:cNvSpPr/>
          <p:nvPr/>
        </p:nvSpPr>
        <p:spPr>
          <a:xfrm>
            <a:off x="2944814" y="3850601"/>
            <a:ext cx="1476375"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b="1" dirty="0">
                <a:solidFill>
                  <a:schemeClr val="tx1"/>
                </a:solidFill>
              </a:rPr>
              <a:t>18. Expedición de la Declaración de Exportación - DEX</a:t>
            </a:r>
            <a:endParaRPr lang="es-CO" sz="1000" dirty="0">
              <a:solidFill>
                <a:schemeClr val="tx1"/>
              </a:solidFill>
            </a:endParaRPr>
          </a:p>
        </p:txBody>
      </p:sp>
      <p:sp>
        <p:nvSpPr>
          <p:cNvPr id="38" name="Rectángulo: esquinas redondeadas 37">
            <a:extLst>
              <a:ext uri="{FF2B5EF4-FFF2-40B4-BE49-F238E27FC236}">
                <a16:creationId xmlns:a16="http://schemas.microsoft.com/office/drawing/2014/main" id="{AF668D81-2717-4EFC-B8DD-06E1E422895E}"/>
              </a:ext>
            </a:extLst>
          </p:cNvPr>
          <p:cNvSpPr/>
          <p:nvPr/>
        </p:nvSpPr>
        <p:spPr>
          <a:xfrm>
            <a:off x="3109914" y="4904701"/>
            <a:ext cx="1220787" cy="534987"/>
          </a:xfrm>
          <a:prstGeom prst="roundRect">
            <a:avLst/>
          </a:prstGeom>
          <a:solidFill>
            <a:schemeClr val="accent3">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b="1" dirty="0">
                <a:solidFill>
                  <a:schemeClr val="tx1"/>
                </a:solidFill>
              </a:rPr>
              <a:t>19. Fin del proceso.</a:t>
            </a:r>
          </a:p>
        </p:txBody>
      </p:sp>
      <p:sp>
        <p:nvSpPr>
          <p:cNvPr id="46" name="Flecha: a la derecha 45">
            <a:extLst>
              <a:ext uri="{FF2B5EF4-FFF2-40B4-BE49-F238E27FC236}">
                <a16:creationId xmlns:a16="http://schemas.microsoft.com/office/drawing/2014/main" id="{6279B7B2-68E1-499C-B347-72FAAAA37D26}"/>
              </a:ext>
            </a:extLst>
          </p:cNvPr>
          <p:cNvSpPr/>
          <p:nvPr/>
        </p:nvSpPr>
        <p:spPr>
          <a:xfrm rot="10800000">
            <a:off x="6864351" y="3991888"/>
            <a:ext cx="576263" cy="182563"/>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000">
              <a:solidFill>
                <a:schemeClr val="tx1"/>
              </a:solidFill>
            </a:endParaRPr>
          </a:p>
        </p:txBody>
      </p:sp>
      <p:sp>
        <p:nvSpPr>
          <p:cNvPr id="47" name="Flecha: a la derecha 46">
            <a:extLst>
              <a:ext uri="{FF2B5EF4-FFF2-40B4-BE49-F238E27FC236}">
                <a16:creationId xmlns:a16="http://schemas.microsoft.com/office/drawing/2014/main" id="{8B430179-E25D-4431-8850-929A3C0BD9F1}"/>
              </a:ext>
            </a:extLst>
          </p:cNvPr>
          <p:cNvSpPr/>
          <p:nvPr/>
        </p:nvSpPr>
        <p:spPr>
          <a:xfrm rot="10800000">
            <a:off x="4545013" y="3991888"/>
            <a:ext cx="576262" cy="182563"/>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000">
              <a:solidFill>
                <a:schemeClr val="tx1"/>
              </a:solidFill>
            </a:endParaRPr>
          </a:p>
        </p:txBody>
      </p:sp>
      <p:sp>
        <p:nvSpPr>
          <p:cNvPr id="53" name="Flecha: hacia abajo 52">
            <a:extLst>
              <a:ext uri="{FF2B5EF4-FFF2-40B4-BE49-F238E27FC236}">
                <a16:creationId xmlns:a16="http://schemas.microsoft.com/office/drawing/2014/main" id="{28F31D7D-0F0D-4159-9DAB-84DB19F88838}"/>
              </a:ext>
            </a:extLst>
          </p:cNvPr>
          <p:cNvSpPr/>
          <p:nvPr/>
        </p:nvSpPr>
        <p:spPr>
          <a:xfrm>
            <a:off x="3621089" y="4452262"/>
            <a:ext cx="198437" cy="336550"/>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000">
              <a:solidFill>
                <a:schemeClr val="tx1"/>
              </a:solidFill>
            </a:endParaRPr>
          </a:p>
        </p:txBody>
      </p:sp>
      <p:sp>
        <p:nvSpPr>
          <p:cNvPr id="26" name="Flecha: a la derecha 25">
            <a:extLst>
              <a:ext uri="{FF2B5EF4-FFF2-40B4-BE49-F238E27FC236}">
                <a16:creationId xmlns:a16="http://schemas.microsoft.com/office/drawing/2014/main" id="{1788CCD7-B2A6-4009-9AEC-85494231E635}"/>
              </a:ext>
            </a:extLst>
          </p:cNvPr>
          <p:cNvSpPr/>
          <p:nvPr/>
        </p:nvSpPr>
        <p:spPr>
          <a:xfrm>
            <a:off x="4545013" y="2979062"/>
            <a:ext cx="576262" cy="184150"/>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000">
              <a:solidFill>
                <a:schemeClr val="tx1"/>
              </a:solidFill>
            </a:endParaRPr>
          </a:p>
        </p:txBody>
      </p:sp>
      <p:sp>
        <p:nvSpPr>
          <p:cNvPr id="27" name="Flecha: a la derecha 26">
            <a:extLst>
              <a:ext uri="{FF2B5EF4-FFF2-40B4-BE49-F238E27FC236}">
                <a16:creationId xmlns:a16="http://schemas.microsoft.com/office/drawing/2014/main" id="{C7915CBA-4C7D-4FB0-9C78-BA003C16D3F0}"/>
              </a:ext>
            </a:extLst>
          </p:cNvPr>
          <p:cNvSpPr/>
          <p:nvPr/>
        </p:nvSpPr>
        <p:spPr>
          <a:xfrm>
            <a:off x="6864351" y="2979062"/>
            <a:ext cx="576263" cy="184150"/>
          </a:xfrm>
          <a:prstGeom prst="right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000">
              <a:solidFill>
                <a:schemeClr val="tx1"/>
              </a:solidFill>
            </a:endParaRPr>
          </a:p>
        </p:txBody>
      </p:sp>
      <p:sp>
        <p:nvSpPr>
          <p:cNvPr id="28" name="Flecha: hacia abajo 27">
            <a:extLst>
              <a:ext uri="{FF2B5EF4-FFF2-40B4-BE49-F238E27FC236}">
                <a16:creationId xmlns:a16="http://schemas.microsoft.com/office/drawing/2014/main" id="{A1242083-45C7-48CC-A6CA-082DCC4A32BC}"/>
              </a:ext>
            </a:extLst>
          </p:cNvPr>
          <p:cNvSpPr/>
          <p:nvPr/>
        </p:nvSpPr>
        <p:spPr>
          <a:xfrm>
            <a:off x="8285164" y="3431500"/>
            <a:ext cx="198437" cy="334962"/>
          </a:xfrm>
          <a:prstGeom prst="downArrow">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000">
              <a:solidFill>
                <a:schemeClr val="tx1"/>
              </a:solidFill>
            </a:endParaRPr>
          </a:p>
        </p:txBody>
      </p:sp>
      <p:sp>
        <p:nvSpPr>
          <p:cNvPr id="20" name="Rectángulo 19">
            <a:extLst>
              <a:ext uri="{FF2B5EF4-FFF2-40B4-BE49-F238E27FC236}">
                <a16:creationId xmlns:a16="http://schemas.microsoft.com/office/drawing/2014/main" id="{8085AAFA-0736-4ADD-8538-F4AE6094559C}"/>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1" name="CuadroTexto 20">
            <a:extLst>
              <a:ext uri="{FF2B5EF4-FFF2-40B4-BE49-F238E27FC236}">
                <a16:creationId xmlns:a16="http://schemas.microsoft.com/office/drawing/2014/main" id="{A0AA9CF1-EFCC-45DF-AF63-47E816096FD3}"/>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22" name="Imagen 7">
            <a:extLst>
              <a:ext uri="{FF2B5EF4-FFF2-40B4-BE49-F238E27FC236}">
                <a16:creationId xmlns:a16="http://schemas.microsoft.com/office/drawing/2014/main" id="{3A626FCA-DA0D-4695-8874-7E5BDDBCF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23" name="Imagen 5">
            <a:extLst>
              <a:ext uri="{FF2B5EF4-FFF2-40B4-BE49-F238E27FC236}">
                <a16:creationId xmlns:a16="http://schemas.microsoft.com/office/drawing/2014/main" id="{63010A79-A667-4309-BF2D-B0B18D22B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543670" cy="67462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0" name="Título 1">
            <a:extLst>
              <a:ext uri="{FF2B5EF4-FFF2-40B4-BE49-F238E27FC236}">
                <a16:creationId xmlns:a16="http://schemas.microsoft.com/office/drawing/2014/main" id="{A4EE987C-8D96-4E72-9D07-7F0343932CA6}"/>
              </a:ext>
            </a:extLst>
          </p:cNvPr>
          <p:cNvSpPr txBox="1">
            <a:spLocks noChangeArrowheads="1"/>
          </p:cNvSpPr>
          <p:nvPr/>
        </p:nvSpPr>
        <p:spPr bwMode="auto">
          <a:xfrm>
            <a:off x="653143" y="950547"/>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1.Antecedentes</a:t>
            </a:r>
            <a:endParaRPr lang="es-CO" altLang="es-CO" sz="3300" b="1" dirty="0">
              <a:latin typeface="+mn-lt"/>
            </a:endParaRPr>
          </a:p>
        </p:txBody>
      </p:sp>
      <p:sp>
        <p:nvSpPr>
          <p:cNvPr id="26" name="Marcador de contenido 2">
            <a:extLst>
              <a:ext uri="{FF2B5EF4-FFF2-40B4-BE49-F238E27FC236}">
                <a16:creationId xmlns:a16="http://schemas.microsoft.com/office/drawing/2014/main" id="{4C03FD8A-486D-4F20-90B0-C4DA77FFBC24}"/>
              </a:ext>
            </a:extLst>
          </p:cNvPr>
          <p:cNvSpPr txBox="1">
            <a:spLocks/>
          </p:cNvSpPr>
          <p:nvPr/>
        </p:nvSpPr>
        <p:spPr>
          <a:xfrm>
            <a:off x="653143" y="1747838"/>
            <a:ext cx="10348685" cy="4017963"/>
          </a:xfrm>
          <a:prstGeom prst="rect">
            <a:avLst/>
          </a:prstGeom>
        </p:spPr>
        <p:txBody>
          <a:bodyPr lIns="68580" tIns="34290" rIns="68580" bIns="3429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defRPr/>
            </a:pPr>
            <a:r>
              <a:rPr lang="es-CO" sz="2000" dirty="0">
                <a:solidFill>
                  <a:schemeClr val="tx1"/>
                </a:solidFill>
              </a:rPr>
              <a:t>En atención a las funciones legales que tiene la Sociedad de Activos Especiales S.A.S. otorgadas por la Ley 1708 de 2014 y el Decreto Ley 903 de 2017, se tiene un inventario de aproximadamente:</a:t>
            </a:r>
          </a:p>
          <a:p>
            <a:pPr algn="just">
              <a:defRPr/>
            </a:pPr>
            <a:endParaRPr lang="es-CO" sz="2000" dirty="0">
              <a:solidFill>
                <a:schemeClr val="tx1"/>
              </a:solidFill>
            </a:endParaRPr>
          </a:p>
          <a:p>
            <a:pPr algn="just">
              <a:defRPr/>
            </a:pPr>
            <a:endParaRPr lang="es-CO" sz="2000" dirty="0">
              <a:solidFill>
                <a:schemeClr val="tx1"/>
              </a:solidFill>
            </a:endParaRPr>
          </a:p>
          <a:p>
            <a:pPr algn="just">
              <a:defRPr/>
            </a:pPr>
            <a:endParaRPr lang="es-CO" sz="2000" dirty="0">
              <a:solidFill>
                <a:schemeClr val="tx1"/>
              </a:solidFill>
            </a:endParaRPr>
          </a:p>
          <a:p>
            <a:pPr algn="just">
              <a:defRPr/>
            </a:pPr>
            <a:endParaRPr lang="es-CO" sz="2000" dirty="0">
              <a:solidFill>
                <a:schemeClr val="tx1"/>
              </a:solidFill>
            </a:endParaRPr>
          </a:p>
          <a:p>
            <a:pPr algn="just">
              <a:defRPr/>
            </a:pPr>
            <a:endParaRPr lang="es-CO" sz="2000" dirty="0">
              <a:solidFill>
                <a:schemeClr val="tx1"/>
              </a:solidFill>
            </a:endParaRPr>
          </a:p>
          <a:p>
            <a:pPr algn="just">
              <a:defRPr/>
            </a:pPr>
            <a:r>
              <a:rPr lang="es-CO" sz="2000" dirty="0">
                <a:solidFill>
                  <a:schemeClr val="tx1"/>
                </a:solidFill>
              </a:rPr>
              <a:t>Este peso se determinó a partir de lo informado por el contratita CIJ Gutierrez y CIA S.A. quien, en el marco del contrato 055 de 2020, realizó la fundición del material precioso elaborando lingotes que cumplen con los estándares internacionales.</a:t>
            </a:r>
          </a:p>
          <a:p>
            <a:pPr algn="just">
              <a:defRPr/>
            </a:pPr>
            <a:endParaRPr lang="es-CO" sz="2000" dirty="0">
              <a:solidFill>
                <a:schemeClr val="tx1"/>
              </a:solidFill>
            </a:endParaRPr>
          </a:p>
          <a:p>
            <a:pPr algn="just">
              <a:defRPr/>
            </a:pPr>
            <a:r>
              <a:rPr lang="es-CO" sz="2000" dirty="0">
                <a:solidFill>
                  <a:schemeClr val="tx1"/>
                </a:solidFill>
              </a:rPr>
              <a:t>Dentro del proceso de fundición e identificación de pureza que realizó el contratista entes citado, se pudo concluir el peso bruto del oro y el aproximado de oro fino</a:t>
            </a:r>
            <a:endParaRPr lang="es-ES" sz="2000" dirty="0">
              <a:solidFill>
                <a:schemeClr val="tx1"/>
              </a:solidFill>
            </a:endParaRPr>
          </a:p>
        </p:txBody>
      </p:sp>
      <p:graphicFrame>
        <p:nvGraphicFramePr>
          <p:cNvPr id="3" name="Tabla 3">
            <a:extLst>
              <a:ext uri="{FF2B5EF4-FFF2-40B4-BE49-F238E27FC236}">
                <a16:creationId xmlns:a16="http://schemas.microsoft.com/office/drawing/2014/main" id="{8821765B-6184-4372-B31C-F2B9E43F9962}"/>
              </a:ext>
            </a:extLst>
          </p:cNvPr>
          <p:cNvGraphicFramePr>
            <a:graphicFrameLocks noGrp="1"/>
          </p:cNvGraphicFramePr>
          <p:nvPr>
            <p:extLst>
              <p:ext uri="{D42A27DB-BD31-4B8C-83A1-F6EECF244321}">
                <p14:modId xmlns:p14="http://schemas.microsoft.com/office/powerpoint/2010/main" val="1213658977"/>
              </p:ext>
            </p:extLst>
          </p:nvPr>
        </p:nvGraphicFramePr>
        <p:xfrm>
          <a:off x="2473640" y="2686050"/>
          <a:ext cx="7081839" cy="1485900"/>
        </p:xfrm>
        <a:graphic>
          <a:graphicData uri="http://schemas.openxmlformats.org/drawingml/2006/table">
            <a:tbl>
              <a:tblPr firstRow="1" bandRow="1">
                <a:tableStyleId>{5C22544A-7EE6-4342-B048-85BDC9FD1C3A}</a:tableStyleId>
              </a:tblPr>
              <a:tblGrid>
                <a:gridCol w="2360613">
                  <a:extLst>
                    <a:ext uri="{9D8B030D-6E8A-4147-A177-3AD203B41FA5}">
                      <a16:colId xmlns:a16="http://schemas.microsoft.com/office/drawing/2014/main" val="20000"/>
                    </a:ext>
                  </a:extLst>
                </a:gridCol>
                <a:gridCol w="2360613">
                  <a:extLst>
                    <a:ext uri="{9D8B030D-6E8A-4147-A177-3AD203B41FA5}">
                      <a16:colId xmlns:a16="http://schemas.microsoft.com/office/drawing/2014/main" val="20001"/>
                    </a:ext>
                  </a:extLst>
                </a:gridCol>
                <a:gridCol w="2360613">
                  <a:extLst>
                    <a:ext uri="{9D8B030D-6E8A-4147-A177-3AD203B41FA5}">
                      <a16:colId xmlns:a16="http://schemas.microsoft.com/office/drawing/2014/main" val="20002"/>
                    </a:ext>
                  </a:extLst>
                </a:gridCol>
              </a:tblGrid>
              <a:tr h="434340">
                <a:tc>
                  <a:txBody>
                    <a:bodyPr/>
                    <a:lstStyle/>
                    <a:p>
                      <a:r>
                        <a:rPr lang="es-MX" sz="1200" dirty="0"/>
                        <a:t>Gerencia </a:t>
                      </a:r>
                      <a:endParaRPr lang="es-CO" sz="1200" dirty="0"/>
                    </a:p>
                  </a:txBody>
                  <a:tcPr marL="68592" marR="68592" marT="34290" marB="34290"/>
                </a:tc>
                <a:tc>
                  <a:txBody>
                    <a:bodyPr/>
                    <a:lstStyle/>
                    <a:p>
                      <a:r>
                        <a:rPr lang="es-MX" sz="1200" dirty="0"/>
                        <a:t>Lingotes de oro fundido (gr. brutos)</a:t>
                      </a:r>
                      <a:endParaRPr lang="es-CO" sz="1200" dirty="0"/>
                    </a:p>
                  </a:txBody>
                  <a:tcPr marL="68592" marR="68592" marT="34290" marB="34290"/>
                </a:tc>
                <a:tc>
                  <a:txBody>
                    <a:bodyPr/>
                    <a:lstStyle/>
                    <a:p>
                      <a:r>
                        <a:rPr lang="es-MX" sz="1200" dirty="0"/>
                        <a:t>Subproductos</a:t>
                      </a:r>
                      <a:endParaRPr lang="es-CO" sz="1200" dirty="0"/>
                    </a:p>
                  </a:txBody>
                  <a:tcPr marL="68592" marR="68592" marT="34290" marB="34290"/>
                </a:tc>
                <a:extLst>
                  <a:ext uri="{0D108BD9-81ED-4DB2-BD59-A6C34878D82A}">
                    <a16:rowId xmlns:a16="http://schemas.microsoft.com/office/drawing/2014/main" val="10000"/>
                  </a:ext>
                </a:extLst>
              </a:tr>
              <a:tr h="434340">
                <a:tc>
                  <a:txBody>
                    <a:bodyPr/>
                    <a:lstStyle/>
                    <a:p>
                      <a:r>
                        <a:rPr lang="es-MX" sz="1200" dirty="0"/>
                        <a:t>Bienes Muebles</a:t>
                      </a:r>
                      <a:endParaRPr lang="es-CO" sz="1200" dirty="0"/>
                    </a:p>
                  </a:txBody>
                  <a:tcPr marL="68592" marR="68592" marT="34290" marB="34290"/>
                </a:tc>
                <a:tc>
                  <a:txBody>
                    <a:bodyPr/>
                    <a:lstStyle/>
                    <a:p>
                      <a:r>
                        <a:rPr lang="es-MX" sz="1200" dirty="0"/>
                        <a:t>1 Lingote (11.242,2 gr)</a:t>
                      </a:r>
                      <a:endParaRPr lang="es-CO" sz="1200" dirty="0"/>
                    </a:p>
                  </a:txBody>
                  <a:tcPr marL="68592" marR="68592" marT="34290" marB="34290"/>
                </a:tc>
                <a:tc>
                  <a:txBody>
                    <a:bodyPr/>
                    <a:lstStyle/>
                    <a:p>
                      <a:r>
                        <a:rPr lang="es-MX" sz="1200" dirty="0"/>
                        <a:t>1 Lingote rico en oro y 2 botones ricos en oro y plata (2.353,2 gr.)</a:t>
                      </a:r>
                      <a:endParaRPr lang="es-CO" sz="1200" dirty="0"/>
                    </a:p>
                  </a:txBody>
                  <a:tcPr marL="68592" marR="68592" marT="34290" marB="34290"/>
                </a:tc>
                <a:extLst>
                  <a:ext uri="{0D108BD9-81ED-4DB2-BD59-A6C34878D82A}">
                    <a16:rowId xmlns:a16="http://schemas.microsoft.com/office/drawing/2014/main" val="10001"/>
                  </a:ext>
                </a:extLst>
              </a:tr>
              <a:tr h="617220">
                <a:tc>
                  <a:txBody>
                    <a:bodyPr/>
                    <a:lstStyle/>
                    <a:p>
                      <a:r>
                        <a:rPr lang="es-MX" sz="1200" dirty="0"/>
                        <a:t>Proyectos Especiales</a:t>
                      </a:r>
                      <a:endParaRPr lang="es-CO" sz="1200" dirty="0"/>
                    </a:p>
                  </a:txBody>
                  <a:tcPr marL="68592" marR="68592" marT="34290" marB="34290"/>
                </a:tc>
                <a:tc>
                  <a:txBody>
                    <a:bodyPr/>
                    <a:lstStyle/>
                    <a:p>
                      <a:r>
                        <a:rPr lang="es-MX" sz="1200" dirty="0"/>
                        <a:t>18 Lingotes (206.818,29 gr.)</a:t>
                      </a:r>
                      <a:endParaRPr lang="es-CO" sz="1200" dirty="0"/>
                    </a:p>
                  </a:txBody>
                  <a:tcPr marL="68592" marR="68592" marT="34290" marB="34290"/>
                </a:tc>
                <a:tc>
                  <a:txBody>
                    <a:bodyPr/>
                    <a:lstStyle/>
                    <a:p>
                      <a:r>
                        <a:rPr lang="es-MX" sz="1200" dirty="0"/>
                        <a:t>5 Lingotes  (15.552,10 gr.)</a:t>
                      </a:r>
                    </a:p>
                    <a:p>
                      <a:r>
                        <a:rPr lang="es-MX" sz="1200" dirty="0"/>
                        <a:t>4 lingotes ricos en plata</a:t>
                      </a:r>
                    </a:p>
                    <a:p>
                      <a:r>
                        <a:rPr lang="es-MX" sz="1200" dirty="0"/>
                        <a:t>1 lingote rico en oro</a:t>
                      </a:r>
                      <a:endParaRPr lang="es-CO" sz="1200" dirty="0"/>
                    </a:p>
                  </a:txBody>
                  <a:tcPr marL="68592" marR="68592" marT="34290" marB="34290"/>
                </a:tc>
                <a:extLst>
                  <a:ext uri="{0D108BD9-81ED-4DB2-BD59-A6C34878D82A}">
                    <a16:rowId xmlns:a16="http://schemas.microsoft.com/office/drawing/2014/main" val="10002"/>
                  </a:ext>
                </a:extLst>
              </a:tr>
            </a:tbl>
          </a:graphicData>
        </a:graphic>
      </p:graphicFrame>
      <p:sp>
        <p:nvSpPr>
          <p:cNvPr id="9" name="Rectángulo 8">
            <a:extLst>
              <a:ext uri="{FF2B5EF4-FFF2-40B4-BE49-F238E27FC236}">
                <a16:creationId xmlns:a16="http://schemas.microsoft.com/office/drawing/2014/main" id="{2BAD75D1-A70F-430D-83A9-D5F47E17D2E6}"/>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72512E46-C477-4DDE-BF7E-C7016537AD14}"/>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1" name="Imagen 7">
            <a:extLst>
              <a:ext uri="{FF2B5EF4-FFF2-40B4-BE49-F238E27FC236}">
                <a16:creationId xmlns:a16="http://schemas.microsoft.com/office/drawing/2014/main" id="{9133C5E3-8133-4E2F-9DEB-048063EC17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48114" cy="1206368"/>
          </a:xfrm>
          <a:prstGeom prst="rect">
            <a:avLst/>
          </a:prstGeom>
        </p:spPr>
      </p:pic>
      <p:pic>
        <p:nvPicPr>
          <p:cNvPr id="12" name="Imagen 5">
            <a:extLst>
              <a:ext uri="{FF2B5EF4-FFF2-40B4-BE49-F238E27FC236}">
                <a16:creationId xmlns:a16="http://schemas.microsoft.com/office/drawing/2014/main" id="{98F8AF13-2A6F-4677-8874-67CF3CF4C7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519886" cy="67009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Título 1">
            <a:extLst>
              <a:ext uri="{FF2B5EF4-FFF2-40B4-BE49-F238E27FC236}">
                <a16:creationId xmlns:a16="http://schemas.microsoft.com/office/drawing/2014/main" id="{F8016656-8071-41C7-9064-1087E72B7748}"/>
              </a:ext>
            </a:extLst>
          </p:cNvPr>
          <p:cNvSpPr txBox="1">
            <a:spLocks noChangeArrowheads="1"/>
          </p:cNvSpPr>
          <p:nvPr/>
        </p:nvSpPr>
        <p:spPr bwMode="auto">
          <a:xfrm>
            <a:off x="972457" y="1071577"/>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1. Antecedentes</a:t>
            </a:r>
            <a:endParaRPr lang="es-CO" altLang="es-CO" sz="3300" b="1" dirty="0">
              <a:latin typeface="+mn-lt"/>
            </a:endParaRPr>
          </a:p>
        </p:txBody>
      </p:sp>
      <p:sp>
        <p:nvSpPr>
          <p:cNvPr id="53255" name="Marcador de contenido 2">
            <a:extLst>
              <a:ext uri="{FF2B5EF4-FFF2-40B4-BE49-F238E27FC236}">
                <a16:creationId xmlns:a16="http://schemas.microsoft.com/office/drawing/2014/main" id="{F4ED3F1D-367E-4355-95E6-B15A8981A6CA}"/>
              </a:ext>
            </a:extLst>
          </p:cNvPr>
          <p:cNvSpPr txBox="1">
            <a:spLocks noChangeArrowheads="1"/>
          </p:cNvSpPr>
          <p:nvPr/>
        </p:nvSpPr>
        <p:spPr bwMode="auto">
          <a:xfrm>
            <a:off x="928914" y="1970512"/>
            <a:ext cx="10334172" cy="289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20002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4574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9146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3718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es-CO" altLang="es-CO" dirty="0"/>
              <a:t>Para realizar la comercialización del oro, las Gerencias de Bienes Muebles y Proyectos Especiales realizaron diversos acercamientos con terceros que pudieran determinar la metodología implementada en el mercado para la venta de oro a nivel internacional, los costos que puede generar el transporte y los impuestos que se deben asumir.</a:t>
            </a:r>
          </a:p>
          <a:p>
            <a:pPr algn="just" eaLnBrk="1" hangingPunct="1">
              <a:buFont typeface="Arial" panose="020B0604020202020204" pitchFamily="34" charset="0"/>
              <a:buNone/>
            </a:pPr>
            <a:endParaRPr lang="es-CO" altLang="es-CO" dirty="0"/>
          </a:p>
          <a:p>
            <a:pPr algn="just" eaLnBrk="1" hangingPunct="1">
              <a:buFont typeface="Arial" panose="020B0604020202020204" pitchFamily="34" charset="0"/>
              <a:buNone/>
            </a:pPr>
            <a:r>
              <a:rPr lang="es-CO" altLang="es-CO" dirty="0"/>
              <a:t>Una vez realizada esta validación y atendiendo a que la Sociedad de Activos Especiales S.A.S. no cuenta con los medios tecnológicos ni de infraestructura que permita realizar la subasta se decidió iniciar el proceso de contratación para la prestación del servicio de intermediación comercial, liquidación de impuestos, transporte y exportación del oro</a:t>
            </a:r>
            <a:r>
              <a:rPr lang="es-CO" altLang="es-CO" sz="1500" dirty="0"/>
              <a:t>.</a:t>
            </a:r>
          </a:p>
          <a:p>
            <a:pPr algn="just" eaLnBrk="1" hangingPunct="1">
              <a:buFont typeface="Arial" panose="020B0604020202020204" pitchFamily="34" charset="0"/>
              <a:buNone/>
            </a:pPr>
            <a:endParaRPr lang="es-CO" altLang="es-CO" sz="1500" dirty="0"/>
          </a:p>
        </p:txBody>
      </p:sp>
      <p:sp>
        <p:nvSpPr>
          <p:cNvPr id="9" name="Rectángulo 8">
            <a:extLst>
              <a:ext uri="{FF2B5EF4-FFF2-40B4-BE49-F238E27FC236}">
                <a16:creationId xmlns:a16="http://schemas.microsoft.com/office/drawing/2014/main" id="{0D88F334-5221-4AC0-AD82-F99265845D5A}"/>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4C277CCF-2057-457C-AE30-9544EFBACDCA}"/>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1" name="Imagen 7">
            <a:extLst>
              <a:ext uri="{FF2B5EF4-FFF2-40B4-BE49-F238E27FC236}">
                <a16:creationId xmlns:a16="http://schemas.microsoft.com/office/drawing/2014/main" id="{96BB0917-5B66-465D-AF6E-993039383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2" name="Imagen 5">
            <a:extLst>
              <a:ext uri="{FF2B5EF4-FFF2-40B4-BE49-F238E27FC236}">
                <a16:creationId xmlns:a16="http://schemas.microsoft.com/office/drawing/2014/main" id="{E1848182-F7E6-43F4-AEAD-40D725EC8A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543670" cy="67462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Imagen 8">
            <a:extLst>
              <a:ext uri="{FF2B5EF4-FFF2-40B4-BE49-F238E27FC236}">
                <a16:creationId xmlns:a16="http://schemas.microsoft.com/office/drawing/2014/main" id="{A5AFFA2D-0403-4799-ACE1-204D197D2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7039" y="93663"/>
            <a:ext cx="128587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Imagen 10">
            <a:extLst>
              <a:ext uri="{FF2B5EF4-FFF2-40B4-BE49-F238E27FC236}">
                <a16:creationId xmlns:a16="http://schemas.microsoft.com/office/drawing/2014/main" id="{72AF897A-F568-4ABF-BCBC-B8590E7B7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5389" y="0"/>
            <a:ext cx="3113087"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Título 1">
            <a:extLst>
              <a:ext uri="{FF2B5EF4-FFF2-40B4-BE49-F238E27FC236}">
                <a16:creationId xmlns:a16="http://schemas.microsoft.com/office/drawing/2014/main" id="{24A2034C-2EBC-495A-9269-5D769C209CBA}"/>
              </a:ext>
            </a:extLst>
          </p:cNvPr>
          <p:cNvSpPr txBox="1">
            <a:spLocks noChangeArrowheads="1"/>
          </p:cNvSpPr>
          <p:nvPr/>
        </p:nvSpPr>
        <p:spPr bwMode="auto">
          <a:xfrm>
            <a:off x="1697038" y="100965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2. Objeto del contrato</a:t>
            </a:r>
            <a:r>
              <a:rPr lang="es-ES" altLang="es-CO" sz="3300" dirty="0">
                <a:latin typeface="Lato Bold"/>
              </a:rPr>
              <a:t>.</a:t>
            </a:r>
            <a:endParaRPr lang="es-CO" altLang="es-CO" sz="3300" dirty="0"/>
          </a:p>
        </p:txBody>
      </p:sp>
      <p:sp>
        <p:nvSpPr>
          <p:cNvPr id="54279" name="Marcador de contenido 2">
            <a:extLst>
              <a:ext uri="{FF2B5EF4-FFF2-40B4-BE49-F238E27FC236}">
                <a16:creationId xmlns:a16="http://schemas.microsoft.com/office/drawing/2014/main" id="{C60CE423-74E1-4D51-8CF1-C1AA0FE455C4}"/>
              </a:ext>
            </a:extLst>
          </p:cNvPr>
          <p:cNvSpPr txBox="1">
            <a:spLocks noChangeArrowheads="1"/>
          </p:cNvSpPr>
          <p:nvPr/>
        </p:nvSpPr>
        <p:spPr bwMode="auto">
          <a:xfrm>
            <a:off x="2339976" y="2224088"/>
            <a:ext cx="75025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20002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4574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9146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3718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buFont typeface="Arial" panose="020B0604020202020204" pitchFamily="34" charset="0"/>
              <a:buNone/>
            </a:pPr>
            <a:endParaRPr lang="es-CO" altLang="es-CO" sz="1500"/>
          </a:p>
        </p:txBody>
      </p:sp>
      <p:sp>
        <p:nvSpPr>
          <p:cNvPr id="3" name="Rectángulo 2">
            <a:extLst>
              <a:ext uri="{FF2B5EF4-FFF2-40B4-BE49-F238E27FC236}">
                <a16:creationId xmlns:a16="http://schemas.microsoft.com/office/drawing/2014/main" id="{DAAA4B2F-79E6-4684-B706-11081C7A1893}"/>
              </a:ext>
            </a:extLst>
          </p:cNvPr>
          <p:cNvSpPr/>
          <p:nvPr/>
        </p:nvSpPr>
        <p:spPr>
          <a:xfrm>
            <a:off x="914400" y="2075543"/>
            <a:ext cx="5500689" cy="3785652"/>
          </a:xfrm>
          <a:prstGeom prst="rect">
            <a:avLst/>
          </a:prstGeom>
        </p:spPr>
        <p:txBody>
          <a:bodyPr wrap="square">
            <a:spAutoFit/>
          </a:bodyPr>
          <a:lstStyle/>
          <a:p>
            <a:pPr algn="just">
              <a:defRPr/>
            </a:pPr>
            <a:r>
              <a:rPr lang="es-ES" sz="2400" dirty="0"/>
              <a:t>Contratar los servicios de intermediación comercial a través de una Comercializadora Internacional legalmente constituida en Colombia para que realice la venta a nivel internacional mediante la metodología de subasta del oro que tiene la Sociedad de Activos Especiales S.A.S. así mismo realizar los trámites de liquidación de impuestos, transporte y exportación del metal precioso </a:t>
            </a:r>
            <a:endParaRPr lang="es-CO" sz="2400" dirty="0"/>
          </a:p>
        </p:txBody>
      </p:sp>
      <p:pic>
        <p:nvPicPr>
          <p:cNvPr id="54281" name="Picture 2" descr="Científicos chinos convierten el cobre en un material casi idéntico al oro  | Life - ComputerHoy.com">
            <a:extLst>
              <a:ext uri="{FF2B5EF4-FFF2-40B4-BE49-F238E27FC236}">
                <a16:creationId xmlns:a16="http://schemas.microsoft.com/office/drawing/2014/main" id="{9574A570-2EC1-4030-A051-6FB03E6B50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0426" y="2670175"/>
            <a:ext cx="3887088" cy="2177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a:extLst>
              <a:ext uri="{FF2B5EF4-FFF2-40B4-BE49-F238E27FC236}">
                <a16:creationId xmlns:a16="http://schemas.microsoft.com/office/drawing/2014/main" id="{8295D1C6-8C75-49F3-828D-ECDEBE747F4E}"/>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011DBD7B-4C56-4B01-B09C-A1CE58A302B4}"/>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Título 1">
            <a:extLst>
              <a:ext uri="{FF2B5EF4-FFF2-40B4-BE49-F238E27FC236}">
                <a16:creationId xmlns:a16="http://schemas.microsoft.com/office/drawing/2014/main" id="{0C6B2326-7B01-47B7-8DBB-E5DFB9296553}"/>
              </a:ext>
            </a:extLst>
          </p:cNvPr>
          <p:cNvSpPr txBox="1">
            <a:spLocks noChangeArrowheads="1"/>
          </p:cNvSpPr>
          <p:nvPr/>
        </p:nvSpPr>
        <p:spPr bwMode="auto">
          <a:xfrm>
            <a:off x="1846263" y="1003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3.  Alcance del objeto</a:t>
            </a:r>
            <a:endParaRPr lang="es-CO" altLang="es-CO" sz="3300" b="1" dirty="0">
              <a:latin typeface="+mn-lt"/>
            </a:endParaRPr>
          </a:p>
        </p:txBody>
      </p:sp>
      <p:sp>
        <p:nvSpPr>
          <p:cNvPr id="55303" name="Marcador de contenido 2">
            <a:extLst>
              <a:ext uri="{FF2B5EF4-FFF2-40B4-BE49-F238E27FC236}">
                <a16:creationId xmlns:a16="http://schemas.microsoft.com/office/drawing/2014/main" id="{F4ECADC7-54A4-41A5-B3B5-E889C9459BC4}"/>
              </a:ext>
            </a:extLst>
          </p:cNvPr>
          <p:cNvSpPr txBox="1">
            <a:spLocks noChangeArrowheads="1"/>
          </p:cNvSpPr>
          <p:nvPr/>
        </p:nvSpPr>
        <p:spPr bwMode="auto">
          <a:xfrm>
            <a:off x="2339976" y="2224088"/>
            <a:ext cx="75025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20002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4574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9146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3718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buFont typeface="Arial" panose="020B0604020202020204" pitchFamily="34" charset="0"/>
              <a:buNone/>
            </a:pPr>
            <a:endParaRPr lang="es-CO" altLang="es-CO" sz="1500"/>
          </a:p>
        </p:txBody>
      </p:sp>
      <p:sp>
        <p:nvSpPr>
          <p:cNvPr id="10" name="Rectángulo: esquinas redondeadas 9">
            <a:extLst>
              <a:ext uri="{FF2B5EF4-FFF2-40B4-BE49-F238E27FC236}">
                <a16:creationId xmlns:a16="http://schemas.microsoft.com/office/drawing/2014/main" id="{874E5B9D-FE70-4F87-BB2D-C4B96E3C289B}"/>
              </a:ext>
            </a:extLst>
          </p:cNvPr>
          <p:cNvSpPr/>
          <p:nvPr/>
        </p:nvSpPr>
        <p:spPr>
          <a:xfrm>
            <a:off x="4041776" y="2060576"/>
            <a:ext cx="1622425" cy="428625"/>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sz="1600" dirty="0">
                <a:solidFill>
                  <a:schemeClr val="bg1"/>
                </a:solidFill>
              </a:rPr>
              <a:t>ANÁLISIS DEL ORO</a:t>
            </a:r>
          </a:p>
        </p:txBody>
      </p:sp>
      <p:sp>
        <p:nvSpPr>
          <p:cNvPr id="14" name="Rectángulo: esquinas redondeadas 13">
            <a:extLst>
              <a:ext uri="{FF2B5EF4-FFF2-40B4-BE49-F238E27FC236}">
                <a16:creationId xmlns:a16="http://schemas.microsoft.com/office/drawing/2014/main" id="{30413ACF-F374-4673-B165-33FAF6ACACA0}"/>
              </a:ext>
            </a:extLst>
          </p:cNvPr>
          <p:cNvSpPr/>
          <p:nvPr/>
        </p:nvSpPr>
        <p:spPr>
          <a:xfrm>
            <a:off x="6129339" y="2076451"/>
            <a:ext cx="1622425" cy="428625"/>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sz="1400" dirty="0">
                <a:solidFill>
                  <a:schemeClr val="bg1"/>
                </a:solidFill>
              </a:rPr>
              <a:t>NEGOCIACIÓN DEL ORO EN SUBASTA</a:t>
            </a:r>
          </a:p>
        </p:txBody>
      </p:sp>
      <p:sp>
        <p:nvSpPr>
          <p:cNvPr id="16" name="Rectángulo: esquinas redondeadas 15">
            <a:extLst>
              <a:ext uri="{FF2B5EF4-FFF2-40B4-BE49-F238E27FC236}">
                <a16:creationId xmlns:a16="http://schemas.microsoft.com/office/drawing/2014/main" id="{0F929ADA-0362-4D13-A56B-5C2CCF28CB7F}"/>
              </a:ext>
            </a:extLst>
          </p:cNvPr>
          <p:cNvSpPr/>
          <p:nvPr/>
        </p:nvSpPr>
        <p:spPr>
          <a:xfrm>
            <a:off x="8453439" y="2043114"/>
            <a:ext cx="1622425" cy="42703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CO" sz="1400" dirty="0">
              <a:solidFill>
                <a:schemeClr val="bg1"/>
              </a:solidFill>
            </a:endParaRPr>
          </a:p>
          <a:p>
            <a:pPr algn="ctr">
              <a:defRPr/>
            </a:pPr>
            <a:r>
              <a:rPr lang="es-CO" sz="1400" dirty="0">
                <a:solidFill>
                  <a:schemeClr val="bg1"/>
                </a:solidFill>
              </a:rPr>
              <a:t>TRÁMITE CON TRANSPORTADORA </a:t>
            </a:r>
            <a:r>
              <a:rPr lang="es-CO" dirty="0">
                <a:solidFill>
                  <a:schemeClr val="bg1"/>
                </a:solidFill>
              </a:rPr>
              <a:t>I</a:t>
            </a:r>
          </a:p>
        </p:txBody>
      </p:sp>
      <p:sp>
        <p:nvSpPr>
          <p:cNvPr id="17" name="Rectángulo 16">
            <a:extLst>
              <a:ext uri="{FF2B5EF4-FFF2-40B4-BE49-F238E27FC236}">
                <a16:creationId xmlns:a16="http://schemas.microsoft.com/office/drawing/2014/main" id="{278C2569-5813-4ED6-8F7D-3CE376CAD947}"/>
              </a:ext>
            </a:extLst>
          </p:cNvPr>
          <p:cNvSpPr/>
          <p:nvPr/>
        </p:nvSpPr>
        <p:spPr>
          <a:xfrm>
            <a:off x="8621714" y="2851151"/>
            <a:ext cx="1622425" cy="270192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dirty="0"/>
              <a:t>El contratista realiza las labores de entrega del material a la Transportadora Internacional</a:t>
            </a:r>
          </a:p>
        </p:txBody>
      </p:sp>
      <p:sp>
        <p:nvSpPr>
          <p:cNvPr id="19" name="Rectángulo: esquinas redondeadas 18">
            <a:extLst>
              <a:ext uri="{FF2B5EF4-FFF2-40B4-BE49-F238E27FC236}">
                <a16:creationId xmlns:a16="http://schemas.microsoft.com/office/drawing/2014/main" id="{CAA50F61-B620-4EF3-8001-C97855F82EED}"/>
              </a:ext>
            </a:extLst>
          </p:cNvPr>
          <p:cNvSpPr/>
          <p:nvPr/>
        </p:nvSpPr>
        <p:spPr>
          <a:xfrm>
            <a:off x="1846264" y="2060576"/>
            <a:ext cx="1622425" cy="428625"/>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sz="1600" dirty="0">
                <a:solidFill>
                  <a:schemeClr val="bg1"/>
                </a:solidFill>
              </a:rPr>
              <a:t>TRANSPORTE PARA ANÁLISIS</a:t>
            </a:r>
          </a:p>
        </p:txBody>
      </p:sp>
      <p:sp>
        <p:nvSpPr>
          <p:cNvPr id="27" name="Rectángulo 26">
            <a:extLst>
              <a:ext uri="{FF2B5EF4-FFF2-40B4-BE49-F238E27FC236}">
                <a16:creationId xmlns:a16="http://schemas.microsoft.com/office/drawing/2014/main" id="{358EEA94-6783-4878-86B3-DAD30362FEAE}"/>
              </a:ext>
            </a:extLst>
          </p:cNvPr>
          <p:cNvSpPr/>
          <p:nvPr/>
        </p:nvSpPr>
        <p:spPr>
          <a:xfrm>
            <a:off x="6278564" y="2851151"/>
            <a:ext cx="1622425" cy="270192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dirty="0"/>
              <a:t>Luego del análisis de pureza se comercializa con oferentes internacionales.</a:t>
            </a:r>
          </a:p>
        </p:txBody>
      </p:sp>
      <p:sp>
        <p:nvSpPr>
          <p:cNvPr id="28" name="Rectángulo 27">
            <a:extLst>
              <a:ext uri="{FF2B5EF4-FFF2-40B4-BE49-F238E27FC236}">
                <a16:creationId xmlns:a16="http://schemas.microsoft.com/office/drawing/2014/main" id="{952A65B5-3EBD-4BD8-943A-530B615DE2AD}"/>
              </a:ext>
            </a:extLst>
          </p:cNvPr>
          <p:cNvSpPr/>
          <p:nvPr/>
        </p:nvSpPr>
        <p:spPr>
          <a:xfrm>
            <a:off x="4041775" y="2851151"/>
            <a:ext cx="1373190" cy="270192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dirty="0"/>
              <a:t>Analizar y catalogar el material del oro de conformidad con su peso bruto, oro fino y ley que lo regula</a:t>
            </a:r>
          </a:p>
        </p:txBody>
      </p:sp>
      <p:sp>
        <p:nvSpPr>
          <p:cNvPr id="30" name="Rectángulo 29">
            <a:extLst>
              <a:ext uri="{FF2B5EF4-FFF2-40B4-BE49-F238E27FC236}">
                <a16:creationId xmlns:a16="http://schemas.microsoft.com/office/drawing/2014/main" id="{79872FFF-3CD9-4E4C-B56A-D9FA8C2F0AF9}"/>
              </a:ext>
            </a:extLst>
          </p:cNvPr>
          <p:cNvSpPr/>
          <p:nvPr/>
        </p:nvSpPr>
        <p:spPr>
          <a:xfrm>
            <a:off x="1928814" y="2851151"/>
            <a:ext cx="1323975" cy="270192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dirty="0"/>
              <a:t>Se entrega el metal precioso para que el contratista analice su pureza</a:t>
            </a:r>
          </a:p>
        </p:txBody>
      </p:sp>
      <p:cxnSp>
        <p:nvCxnSpPr>
          <p:cNvPr id="32" name="Conector recto de flecha 31">
            <a:extLst>
              <a:ext uri="{FF2B5EF4-FFF2-40B4-BE49-F238E27FC236}">
                <a16:creationId xmlns:a16="http://schemas.microsoft.com/office/drawing/2014/main" id="{4DCD3484-407E-43C8-A03E-80E2B342E525}"/>
              </a:ext>
            </a:extLst>
          </p:cNvPr>
          <p:cNvCxnSpPr/>
          <p:nvPr/>
        </p:nvCxnSpPr>
        <p:spPr>
          <a:xfrm>
            <a:off x="3305176" y="4205288"/>
            <a:ext cx="67786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Conector recto de flecha 32">
            <a:extLst>
              <a:ext uri="{FF2B5EF4-FFF2-40B4-BE49-F238E27FC236}">
                <a16:creationId xmlns:a16="http://schemas.microsoft.com/office/drawing/2014/main" id="{7765CB4A-881C-4723-A67A-B979E1597696}"/>
              </a:ext>
            </a:extLst>
          </p:cNvPr>
          <p:cNvCxnSpPr/>
          <p:nvPr/>
        </p:nvCxnSpPr>
        <p:spPr>
          <a:xfrm>
            <a:off x="5451476" y="4194175"/>
            <a:ext cx="67786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de flecha 33">
            <a:extLst>
              <a:ext uri="{FF2B5EF4-FFF2-40B4-BE49-F238E27FC236}">
                <a16:creationId xmlns:a16="http://schemas.microsoft.com/office/drawing/2014/main" id="{9169268F-E7AE-476A-A88D-03C66DE56AD7}"/>
              </a:ext>
            </a:extLst>
          </p:cNvPr>
          <p:cNvCxnSpPr/>
          <p:nvPr/>
        </p:nvCxnSpPr>
        <p:spPr>
          <a:xfrm>
            <a:off x="7937500" y="4143375"/>
            <a:ext cx="67945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Rectángulo 19">
            <a:extLst>
              <a:ext uri="{FF2B5EF4-FFF2-40B4-BE49-F238E27FC236}">
                <a16:creationId xmlns:a16="http://schemas.microsoft.com/office/drawing/2014/main" id="{FBCCC62D-5210-4872-9A77-34FEC8746D5D}"/>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1" name="CuadroTexto 20">
            <a:extLst>
              <a:ext uri="{FF2B5EF4-FFF2-40B4-BE49-F238E27FC236}">
                <a16:creationId xmlns:a16="http://schemas.microsoft.com/office/drawing/2014/main" id="{1751C8BD-90B4-4B0E-A3BF-C299EEA680DB}"/>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22" name="Imagen 7">
            <a:extLst>
              <a:ext uri="{FF2B5EF4-FFF2-40B4-BE49-F238E27FC236}">
                <a16:creationId xmlns:a16="http://schemas.microsoft.com/office/drawing/2014/main" id="{CA06D2C1-357E-4D38-B5C0-4CFAFC8888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23" name="Imagen 5">
            <a:extLst>
              <a:ext uri="{FF2B5EF4-FFF2-40B4-BE49-F238E27FC236}">
                <a16:creationId xmlns:a16="http://schemas.microsoft.com/office/drawing/2014/main" id="{1B46EB26-F60B-4B2E-9CE2-BBBF0A771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543670" cy="67462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Título 1">
            <a:extLst>
              <a:ext uri="{FF2B5EF4-FFF2-40B4-BE49-F238E27FC236}">
                <a16:creationId xmlns:a16="http://schemas.microsoft.com/office/drawing/2014/main" id="{B427AEAD-13CD-44A6-90AF-79DD6E6CB19F}"/>
              </a:ext>
            </a:extLst>
          </p:cNvPr>
          <p:cNvSpPr txBox="1">
            <a:spLocks noChangeArrowheads="1"/>
          </p:cNvSpPr>
          <p:nvPr/>
        </p:nvSpPr>
        <p:spPr bwMode="auto">
          <a:xfrm>
            <a:off x="1865313" y="113030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3.  Alcance del objeto</a:t>
            </a:r>
            <a:endParaRPr lang="es-CO" altLang="es-CO" sz="3300" b="1" dirty="0">
              <a:latin typeface="+mn-lt"/>
            </a:endParaRPr>
          </a:p>
        </p:txBody>
      </p:sp>
      <p:sp>
        <p:nvSpPr>
          <p:cNvPr id="56327" name="Marcador de contenido 2">
            <a:extLst>
              <a:ext uri="{FF2B5EF4-FFF2-40B4-BE49-F238E27FC236}">
                <a16:creationId xmlns:a16="http://schemas.microsoft.com/office/drawing/2014/main" id="{2066430D-E70D-46BD-974A-D35879323C81}"/>
              </a:ext>
            </a:extLst>
          </p:cNvPr>
          <p:cNvSpPr txBox="1">
            <a:spLocks noChangeArrowheads="1"/>
          </p:cNvSpPr>
          <p:nvPr/>
        </p:nvSpPr>
        <p:spPr bwMode="auto">
          <a:xfrm>
            <a:off x="2339976" y="2224088"/>
            <a:ext cx="75025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20002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4574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9146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3718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buFont typeface="Arial" panose="020B0604020202020204" pitchFamily="34" charset="0"/>
              <a:buNone/>
            </a:pPr>
            <a:endParaRPr lang="es-CO" altLang="es-CO" sz="1500"/>
          </a:p>
        </p:txBody>
      </p:sp>
      <p:sp>
        <p:nvSpPr>
          <p:cNvPr id="10" name="Rectángulo: esquinas redondeadas 9">
            <a:extLst>
              <a:ext uri="{FF2B5EF4-FFF2-40B4-BE49-F238E27FC236}">
                <a16:creationId xmlns:a16="http://schemas.microsoft.com/office/drawing/2014/main" id="{9A86080E-6952-4510-8F3A-F70B33BAF1D0}"/>
              </a:ext>
            </a:extLst>
          </p:cNvPr>
          <p:cNvSpPr/>
          <p:nvPr/>
        </p:nvSpPr>
        <p:spPr>
          <a:xfrm>
            <a:off x="3937001" y="2087564"/>
            <a:ext cx="1622425" cy="428625"/>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sz="1400" dirty="0">
                <a:solidFill>
                  <a:schemeClr val="bg1"/>
                </a:solidFill>
              </a:rPr>
              <a:t>REGALÍAS</a:t>
            </a:r>
          </a:p>
        </p:txBody>
      </p:sp>
      <p:sp>
        <p:nvSpPr>
          <p:cNvPr id="14" name="Rectángulo: esquinas redondeadas 13">
            <a:extLst>
              <a:ext uri="{FF2B5EF4-FFF2-40B4-BE49-F238E27FC236}">
                <a16:creationId xmlns:a16="http://schemas.microsoft.com/office/drawing/2014/main" id="{8C21471A-8906-4936-8A63-A465EC1C811A}"/>
              </a:ext>
            </a:extLst>
          </p:cNvPr>
          <p:cNvSpPr/>
          <p:nvPr/>
        </p:nvSpPr>
        <p:spPr>
          <a:xfrm>
            <a:off x="6129339" y="2103439"/>
            <a:ext cx="1622425" cy="42703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sz="1400" dirty="0">
                <a:solidFill>
                  <a:schemeClr val="bg1"/>
                </a:solidFill>
              </a:rPr>
              <a:t>VISITAS PARA EXPORTACIÓN</a:t>
            </a:r>
          </a:p>
        </p:txBody>
      </p:sp>
      <p:sp>
        <p:nvSpPr>
          <p:cNvPr id="16" name="Rectángulo: esquinas redondeadas 15">
            <a:extLst>
              <a:ext uri="{FF2B5EF4-FFF2-40B4-BE49-F238E27FC236}">
                <a16:creationId xmlns:a16="http://schemas.microsoft.com/office/drawing/2014/main" id="{1E212EF2-FFF4-4CCD-AA1D-0FCE344CF4EB}"/>
              </a:ext>
            </a:extLst>
          </p:cNvPr>
          <p:cNvSpPr/>
          <p:nvPr/>
        </p:nvSpPr>
        <p:spPr>
          <a:xfrm>
            <a:off x="8472489" y="2112964"/>
            <a:ext cx="1622425" cy="428625"/>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sz="1400" dirty="0">
                <a:solidFill>
                  <a:schemeClr val="bg1"/>
                </a:solidFill>
              </a:rPr>
              <a:t>EXPORTACIÓN DEL ORO</a:t>
            </a:r>
          </a:p>
        </p:txBody>
      </p:sp>
      <p:sp>
        <p:nvSpPr>
          <p:cNvPr id="17" name="Rectángulo 16">
            <a:extLst>
              <a:ext uri="{FF2B5EF4-FFF2-40B4-BE49-F238E27FC236}">
                <a16:creationId xmlns:a16="http://schemas.microsoft.com/office/drawing/2014/main" id="{D69B0540-90C7-4CC7-BC92-FF0FABA11F09}"/>
              </a:ext>
            </a:extLst>
          </p:cNvPr>
          <p:cNvSpPr/>
          <p:nvPr/>
        </p:nvSpPr>
        <p:spPr>
          <a:xfrm>
            <a:off x="8593139" y="2741613"/>
            <a:ext cx="1470025" cy="3098800"/>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dirty="0"/>
              <a:t>El contratista realiza la exportación del oro y seguimiento de la recepción y análisis por el comprador</a:t>
            </a:r>
          </a:p>
        </p:txBody>
      </p:sp>
      <p:sp>
        <p:nvSpPr>
          <p:cNvPr id="19" name="Rectángulo: esquinas redondeadas 18">
            <a:extLst>
              <a:ext uri="{FF2B5EF4-FFF2-40B4-BE49-F238E27FC236}">
                <a16:creationId xmlns:a16="http://schemas.microsoft.com/office/drawing/2014/main" id="{0469EA36-181A-40AC-98D6-68FCF717528B}"/>
              </a:ext>
            </a:extLst>
          </p:cNvPr>
          <p:cNvSpPr/>
          <p:nvPr/>
        </p:nvSpPr>
        <p:spPr>
          <a:xfrm>
            <a:off x="1846264" y="2087564"/>
            <a:ext cx="1622425" cy="428625"/>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sz="1400" dirty="0">
                <a:solidFill>
                  <a:schemeClr val="bg1"/>
                </a:solidFill>
              </a:rPr>
              <a:t>RECEPCIÓN DE PAGOS</a:t>
            </a:r>
          </a:p>
        </p:txBody>
      </p:sp>
      <p:sp>
        <p:nvSpPr>
          <p:cNvPr id="27" name="Rectángulo 26">
            <a:extLst>
              <a:ext uri="{FF2B5EF4-FFF2-40B4-BE49-F238E27FC236}">
                <a16:creationId xmlns:a16="http://schemas.microsoft.com/office/drawing/2014/main" id="{B2D4CCD9-3094-4E84-86F8-9AD08347E831}"/>
              </a:ext>
            </a:extLst>
          </p:cNvPr>
          <p:cNvSpPr/>
          <p:nvPr/>
        </p:nvSpPr>
        <p:spPr>
          <a:xfrm>
            <a:off x="6248401" y="2751139"/>
            <a:ext cx="1323975" cy="308927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dirty="0"/>
              <a:t>El contratista coordina las visitas por las entidades legales requeridas para autorizar la exportación</a:t>
            </a:r>
          </a:p>
        </p:txBody>
      </p:sp>
      <p:sp>
        <p:nvSpPr>
          <p:cNvPr id="28" name="Rectángulo 27">
            <a:extLst>
              <a:ext uri="{FF2B5EF4-FFF2-40B4-BE49-F238E27FC236}">
                <a16:creationId xmlns:a16="http://schemas.microsoft.com/office/drawing/2014/main" id="{B9BD589B-0CE2-4790-BEDA-786F3C8DA630}"/>
              </a:ext>
            </a:extLst>
          </p:cNvPr>
          <p:cNvSpPr/>
          <p:nvPr/>
        </p:nvSpPr>
        <p:spPr>
          <a:xfrm>
            <a:off x="3978276" y="2751139"/>
            <a:ext cx="1473200" cy="308927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dirty="0"/>
              <a:t>Analizar y catalogar el material del oro de conformidad con su peso bruto, oro fino y ley que lo regula</a:t>
            </a:r>
          </a:p>
        </p:txBody>
      </p:sp>
      <p:sp>
        <p:nvSpPr>
          <p:cNvPr id="30" name="Rectángulo 29">
            <a:extLst>
              <a:ext uri="{FF2B5EF4-FFF2-40B4-BE49-F238E27FC236}">
                <a16:creationId xmlns:a16="http://schemas.microsoft.com/office/drawing/2014/main" id="{8D695B1B-F9BF-4E5E-B374-8ED79DDFE98D}"/>
              </a:ext>
            </a:extLst>
          </p:cNvPr>
          <p:cNvSpPr/>
          <p:nvPr/>
        </p:nvSpPr>
        <p:spPr>
          <a:xfrm>
            <a:off x="1928814" y="2752725"/>
            <a:ext cx="1323975" cy="3087688"/>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s-CO" dirty="0"/>
              <a:t>El contratista recibe los pagos realizados por el contratista y los transfiere a SAE</a:t>
            </a:r>
          </a:p>
        </p:txBody>
      </p:sp>
      <p:cxnSp>
        <p:nvCxnSpPr>
          <p:cNvPr id="32" name="Conector recto de flecha 31">
            <a:extLst>
              <a:ext uri="{FF2B5EF4-FFF2-40B4-BE49-F238E27FC236}">
                <a16:creationId xmlns:a16="http://schemas.microsoft.com/office/drawing/2014/main" id="{55E03D8C-46CD-41B9-949D-862EE2DB37A5}"/>
              </a:ext>
            </a:extLst>
          </p:cNvPr>
          <p:cNvCxnSpPr/>
          <p:nvPr/>
        </p:nvCxnSpPr>
        <p:spPr>
          <a:xfrm>
            <a:off x="3305176" y="4205288"/>
            <a:ext cx="67786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Conector recto de flecha 32">
            <a:extLst>
              <a:ext uri="{FF2B5EF4-FFF2-40B4-BE49-F238E27FC236}">
                <a16:creationId xmlns:a16="http://schemas.microsoft.com/office/drawing/2014/main" id="{003B1F81-E6EC-4D66-A133-ACE0205E64A3}"/>
              </a:ext>
            </a:extLst>
          </p:cNvPr>
          <p:cNvCxnSpPr/>
          <p:nvPr/>
        </p:nvCxnSpPr>
        <p:spPr>
          <a:xfrm>
            <a:off x="5451476" y="4194175"/>
            <a:ext cx="67786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de flecha 33">
            <a:extLst>
              <a:ext uri="{FF2B5EF4-FFF2-40B4-BE49-F238E27FC236}">
                <a16:creationId xmlns:a16="http://schemas.microsoft.com/office/drawing/2014/main" id="{D8DB8FF7-E051-4BDB-8306-0BB42483B48F}"/>
              </a:ext>
            </a:extLst>
          </p:cNvPr>
          <p:cNvCxnSpPr/>
          <p:nvPr/>
        </p:nvCxnSpPr>
        <p:spPr>
          <a:xfrm>
            <a:off x="7793038" y="4151313"/>
            <a:ext cx="67945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Rectángulo 19">
            <a:extLst>
              <a:ext uri="{FF2B5EF4-FFF2-40B4-BE49-F238E27FC236}">
                <a16:creationId xmlns:a16="http://schemas.microsoft.com/office/drawing/2014/main" id="{A415A647-5DD6-46C5-A18A-6C9458AF0ED0}"/>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1" name="CuadroTexto 20">
            <a:extLst>
              <a:ext uri="{FF2B5EF4-FFF2-40B4-BE49-F238E27FC236}">
                <a16:creationId xmlns:a16="http://schemas.microsoft.com/office/drawing/2014/main" id="{1ACBAFC8-2835-4C88-B2E2-B61182F1CD39}"/>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22" name="Imagen 7">
            <a:extLst>
              <a:ext uri="{FF2B5EF4-FFF2-40B4-BE49-F238E27FC236}">
                <a16:creationId xmlns:a16="http://schemas.microsoft.com/office/drawing/2014/main" id="{4C6F5DEC-3E81-4EA7-A3BC-E356C9ACF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23" name="Imagen 5">
            <a:extLst>
              <a:ext uri="{FF2B5EF4-FFF2-40B4-BE49-F238E27FC236}">
                <a16:creationId xmlns:a16="http://schemas.microsoft.com/office/drawing/2014/main" id="{B84870FA-F7B6-4C10-ABD3-FDDBF759E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Título 1">
            <a:extLst>
              <a:ext uri="{FF2B5EF4-FFF2-40B4-BE49-F238E27FC236}">
                <a16:creationId xmlns:a16="http://schemas.microsoft.com/office/drawing/2014/main" id="{3AD1EFFE-9136-429E-B8D2-6F4149CF171E}"/>
              </a:ext>
            </a:extLst>
          </p:cNvPr>
          <p:cNvSpPr txBox="1">
            <a:spLocks noChangeArrowheads="1"/>
          </p:cNvSpPr>
          <p:nvPr/>
        </p:nvSpPr>
        <p:spPr bwMode="auto">
          <a:xfrm>
            <a:off x="1905000" y="979806"/>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4. Valor del contrato</a:t>
            </a:r>
            <a:endParaRPr lang="es-CO" altLang="es-CO" sz="3300" b="1" dirty="0">
              <a:latin typeface="+mn-lt"/>
            </a:endParaRPr>
          </a:p>
        </p:txBody>
      </p:sp>
      <p:sp>
        <p:nvSpPr>
          <p:cNvPr id="10" name="Marcador de contenido 2">
            <a:extLst>
              <a:ext uri="{FF2B5EF4-FFF2-40B4-BE49-F238E27FC236}">
                <a16:creationId xmlns:a16="http://schemas.microsoft.com/office/drawing/2014/main" id="{C216A34E-AACC-4D6A-B36C-94D0E0376061}"/>
              </a:ext>
            </a:extLst>
          </p:cNvPr>
          <p:cNvSpPr txBox="1">
            <a:spLocks/>
          </p:cNvSpPr>
          <p:nvPr/>
        </p:nvSpPr>
        <p:spPr>
          <a:xfrm>
            <a:off x="1088571" y="1889255"/>
            <a:ext cx="5378905" cy="3712254"/>
          </a:xfrm>
          <a:prstGeom prst="rect">
            <a:avLst/>
          </a:prstGeom>
        </p:spPr>
        <p:txBody>
          <a:bodyPr lIns="68580" tIns="34290" rIns="68580" bIns="34290">
            <a:normAutofit fontScale="9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defRPr/>
            </a:pPr>
            <a:r>
              <a:rPr lang="es-ES" sz="2200" dirty="0">
                <a:solidFill>
                  <a:schemeClr val="tx1"/>
                </a:solidFill>
              </a:rPr>
              <a:t>El valor estimado de los contratos es hasta de cinco mil trescientos millones ciento veinticinco mil tres pesos m/cte. ($5.623.930.377) incluido IVA, así como todos los impuestos, tasas y contribuciones que se generen durante su ejecución.</a:t>
            </a:r>
          </a:p>
          <a:p>
            <a:pPr algn="just">
              <a:defRPr/>
            </a:pPr>
            <a:r>
              <a:rPr lang="es-ES" sz="2200" b="1" dirty="0">
                <a:solidFill>
                  <a:schemeClr val="tx1"/>
                </a:solidFill>
              </a:rPr>
              <a:t>Comisión:</a:t>
            </a:r>
          </a:p>
          <a:p>
            <a:pPr marL="257175" indent="-257175" algn="l">
              <a:buFont typeface="Arial" panose="020B0604020202020204" pitchFamily="34" charset="0"/>
              <a:buChar char="•"/>
              <a:defRPr/>
            </a:pPr>
            <a:r>
              <a:rPr lang="es-ES" sz="2200" dirty="0">
                <a:solidFill>
                  <a:schemeClr val="tx1"/>
                </a:solidFill>
              </a:rPr>
              <a:t>G. Bienes Muebles: $56.590.043</a:t>
            </a:r>
          </a:p>
          <a:p>
            <a:pPr marL="257175" indent="-257175" algn="l">
              <a:buFont typeface="Arial" panose="020B0604020202020204" pitchFamily="34" charset="0"/>
              <a:buChar char="•"/>
              <a:defRPr/>
            </a:pPr>
            <a:r>
              <a:rPr lang="es-ES" sz="2200" dirty="0">
                <a:solidFill>
                  <a:schemeClr val="tx1"/>
                </a:solidFill>
              </a:rPr>
              <a:t>G. Proyectos Especiales: $1.064.921.715</a:t>
            </a:r>
          </a:p>
          <a:p>
            <a:pPr marL="257175" indent="-257175" algn="l">
              <a:buFont typeface="Arial" panose="020B0604020202020204" pitchFamily="34" charset="0"/>
              <a:buChar char="•"/>
              <a:defRPr/>
            </a:pPr>
            <a:endParaRPr lang="es-ES" sz="2200" dirty="0">
              <a:solidFill>
                <a:schemeClr val="tx1"/>
              </a:solidFill>
            </a:endParaRPr>
          </a:p>
          <a:p>
            <a:pPr algn="l">
              <a:defRPr/>
            </a:pPr>
            <a:r>
              <a:rPr lang="es-ES" sz="2200" b="1" dirty="0">
                <a:solidFill>
                  <a:schemeClr val="tx1"/>
                </a:solidFill>
              </a:rPr>
              <a:t>Gastos reembolsables:</a:t>
            </a:r>
          </a:p>
          <a:p>
            <a:pPr marL="257175" indent="-257175" algn="l">
              <a:buFont typeface="Arial" panose="020B0604020202020204" pitchFamily="34" charset="0"/>
              <a:buChar char="•"/>
              <a:defRPr/>
            </a:pPr>
            <a:r>
              <a:rPr lang="es-ES" sz="2200" dirty="0">
                <a:solidFill>
                  <a:schemeClr val="tx1"/>
                </a:solidFill>
              </a:rPr>
              <a:t>G. Bienes Muebles: $283.776.303</a:t>
            </a:r>
          </a:p>
          <a:p>
            <a:pPr marL="257175" indent="-257175" algn="l">
              <a:buFont typeface="Arial" panose="020B0604020202020204" pitchFamily="34" charset="0"/>
              <a:buChar char="•"/>
              <a:defRPr/>
            </a:pPr>
            <a:r>
              <a:rPr lang="es-ES" sz="2200" dirty="0">
                <a:solidFill>
                  <a:schemeClr val="tx1"/>
                </a:solidFill>
              </a:rPr>
              <a:t>G. Proyectos Especiales: $5.340.154.073</a:t>
            </a:r>
          </a:p>
          <a:p>
            <a:pPr marL="257175" indent="-257175" algn="l">
              <a:buFont typeface="Arial" panose="020B0604020202020204" pitchFamily="34" charset="0"/>
              <a:buChar char="•"/>
              <a:defRPr/>
            </a:pPr>
            <a:endParaRPr lang="es-ES" sz="1800" dirty="0">
              <a:solidFill>
                <a:schemeClr val="tx1"/>
              </a:solidFill>
            </a:endParaRPr>
          </a:p>
          <a:p>
            <a:pPr marL="257175" indent="-257175" algn="l">
              <a:buFont typeface="Arial" panose="020B0604020202020204" pitchFamily="34" charset="0"/>
              <a:buChar char="•"/>
              <a:defRPr/>
            </a:pPr>
            <a:endParaRPr lang="es-ES" sz="1800" dirty="0">
              <a:solidFill>
                <a:schemeClr val="tx1"/>
              </a:solidFill>
            </a:endParaRPr>
          </a:p>
          <a:p>
            <a:pPr marL="257175" indent="-257175" algn="l">
              <a:buFont typeface="Arial" panose="020B0604020202020204" pitchFamily="34" charset="0"/>
              <a:buChar char="•"/>
              <a:defRPr/>
            </a:pPr>
            <a:endParaRPr lang="es-ES" sz="1800" dirty="0">
              <a:solidFill>
                <a:schemeClr val="tx1"/>
              </a:solidFill>
            </a:endParaRPr>
          </a:p>
          <a:p>
            <a:pPr algn="just">
              <a:defRPr/>
            </a:pPr>
            <a:endParaRPr lang="es-CO" sz="1800" dirty="0">
              <a:solidFill>
                <a:schemeClr val="tx1"/>
              </a:solidFill>
            </a:endParaRPr>
          </a:p>
        </p:txBody>
      </p:sp>
      <p:pic>
        <p:nvPicPr>
          <p:cNvPr id="57352" name="Imagen 11">
            <a:extLst>
              <a:ext uri="{FF2B5EF4-FFF2-40B4-BE49-F238E27FC236}">
                <a16:creationId xmlns:a16="http://schemas.microsoft.com/office/drawing/2014/main" id="{B90598AB-0894-4EDC-AC8E-2685FB453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9438" y="2293086"/>
            <a:ext cx="3695680" cy="2879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BDE73162-212F-4630-BAC9-EF855704F26B}"/>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8B3AB0A8-ED4C-4540-9FFD-E64E556DC157}"/>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2" name="Imagen 7">
            <a:extLst>
              <a:ext uri="{FF2B5EF4-FFF2-40B4-BE49-F238E27FC236}">
                <a16:creationId xmlns:a16="http://schemas.microsoft.com/office/drawing/2014/main" id="{093652AE-0BEB-4427-86C6-B60946983B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3" name="Imagen 5">
            <a:extLst>
              <a:ext uri="{FF2B5EF4-FFF2-40B4-BE49-F238E27FC236}">
                <a16:creationId xmlns:a16="http://schemas.microsoft.com/office/drawing/2014/main" id="{10F8DC8C-043B-46E7-A8B1-EECEE534FB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Título 1">
            <a:extLst>
              <a:ext uri="{FF2B5EF4-FFF2-40B4-BE49-F238E27FC236}">
                <a16:creationId xmlns:a16="http://schemas.microsoft.com/office/drawing/2014/main" id="{231A7753-FFEB-4F39-AE0A-18E71030D904}"/>
              </a:ext>
            </a:extLst>
          </p:cNvPr>
          <p:cNvSpPr txBox="1">
            <a:spLocks noChangeArrowheads="1"/>
          </p:cNvSpPr>
          <p:nvPr/>
        </p:nvSpPr>
        <p:spPr bwMode="auto">
          <a:xfrm>
            <a:off x="1905000" y="1350963"/>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5. Duración del contrato</a:t>
            </a:r>
            <a:endParaRPr lang="es-CO" altLang="es-CO" sz="3300" b="1" dirty="0">
              <a:latin typeface="+mn-lt"/>
            </a:endParaRPr>
          </a:p>
        </p:txBody>
      </p:sp>
      <p:sp>
        <p:nvSpPr>
          <p:cNvPr id="58375" name="Marcador de contenido 2">
            <a:extLst>
              <a:ext uri="{FF2B5EF4-FFF2-40B4-BE49-F238E27FC236}">
                <a16:creationId xmlns:a16="http://schemas.microsoft.com/office/drawing/2014/main" id="{973D5EA9-E262-4D63-A1B7-E118775FBDF8}"/>
              </a:ext>
            </a:extLst>
          </p:cNvPr>
          <p:cNvSpPr txBox="1">
            <a:spLocks noChangeArrowheads="1"/>
          </p:cNvSpPr>
          <p:nvPr/>
        </p:nvSpPr>
        <p:spPr bwMode="auto">
          <a:xfrm>
            <a:off x="1074057" y="2639335"/>
            <a:ext cx="5263925" cy="267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1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15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1500">
                <a:solidFill>
                  <a:schemeClr val="tx1"/>
                </a:solidFill>
                <a:latin typeface="Calibri" panose="020F0502020204030204" pitchFamily="34" charset="0"/>
              </a:defRPr>
            </a:lvl5pPr>
            <a:lvl6pPr marL="20002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4574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29146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371850" indent="-171450" defTabSz="4572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es-ES" altLang="es-CO" dirty="0"/>
              <a:t>Tendrá una duración de seis (06) meses a partir de la legalización y firma del acta de inicio, que podrá ser prorrogado por escrito y de común acuerdo entre las partes si en desarrollo del cumplimiento de los compromisos suscritos se hace necesario. </a:t>
            </a:r>
            <a:r>
              <a:rPr lang="es-CO" altLang="es-CO" dirty="0"/>
              <a:t> </a:t>
            </a:r>
          </a:p>
        </p:txBody>
      </p:sp>
      <p:pic>
        <p:nvPicPr>
          <p:cNvPr id="58376" name="Picture 2" descr="Cuál es la duración de los contratos de alquiler de vivienda ...">
            <a:extLst>
              <a:ext uri="{FF2B5EF4-FFF2-40B4-BE49-F238E27FC236}">
                <a16:creationId xmlns:a16="http://schemas.microsoft.com/office/drawing/2014/main" id="{6F0E3114-6796-4197-AB75-A3931B1A57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5787" y="2169259"/>
            <a:ext cx="3324457" cy="2353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E2AF862E-BE86-4498-8416-5AC642E0C6AF}"/>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BDD9CF2B-B81B-4692-90F0-EB3152DA264E}"/>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1" name="Imagen 7">
            <a:extLst>
              <a:ext uri="{FF2B5EF4-FFF2-40B4-BE49-F238E27FC236}">
                <a16:creationId xmlns:a16="http://schemas.microsoft.com/office/drawing/2014/main" id="{219CFE16-4985-4698-9A0A-A9C84F2878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2" name="Imagen 5">
            <a:extLst>
              <a:ext uri="{FF2B5EF4-FFF2-40B4-BE49-F238E27FC236}">
                <a16:creationId xmlns:a16="http://schemas.microsoft.com/office/drawing/2014/main" id="{876D26DA-24A6-413B-9E92-4971C1EE75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Título 1">
            <a:extLst>
              <a:ext uri="{FF2B5EF4-FFF2-40B4-BE49-F238E27FC236}">
                <a16:creationId xmlns:a16="http://schemas.microsoft.com/office/drawing/2014/main" id="{F73997F6-A326-4CC1-A2C4-194354D614A5}"/>
              </a:ext>
            </a:extLst>
          </p:cNvPr>
          <p:cNvSpPr txBox="1">
            <a:spLocks noChangeArrowheads="1"/>
          </p:cNvSpPr>
          <p:nvPr/>
        </p:nvSpPr>
        <p:spPr bwMode="auto">
          <a:xfrm>
            <a:off x="1725613" y="1094523"/>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6. Estudio de mercado.</a:t>
            </a:r>
            <a:endParaRPr lang="es-CO" altLang="es-CO" sz="3300" b="1" dirty="0">
              <a:latin typeface="+mn-lt"/>
            </a:endParaRPr>
          </a:p>
        </p:txBody>
      </p:sp>
      <p:sp>
        <p:nvSpPr>
          <p:cNvPr id="59399" name="CuadroTexto 2">
            <a:extLst>
              <a:ext uri="{FF2B5EF4-FFF2-40B4-BE49-F238E27FC236}">
                <a16:creationId xmlns:a16="http://schemas.microsoft.com/office/drawing/2014/main" id="{3E955D73-F4F8-4D4B-8470-C4293A85C3A3}"/>
              </a:ext>
            </a:extLst>
          </p:cNvPr>
          <p:cNvSpPr txBox="1">
            <a:spLocks noChangeArrowheads="1"/>
          </p:cNvSpPr>
          <p:nvPr/>
        </p:nvSpPr>
        <p:spPr bwMode="auto">
          <a:xfrm>
            <a:off x="1573213" y="1951773"/>
            <a:ext cx="947215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000" dirty="0"/>
              <a:t>El estudio de mercado realizado se elaboró con la finalidad de determinar el porcentaje de comisión que cobran las CI que cuentan con experiencia en el desarrollo de este tipo de ventas, se solicitó cotización a las Comercializadoras Internacionales:  C.I Fundición Gutierrez, C.I </a:t>
            </a:r>
            <a:r>
              <a:rPr lang="es-CO" altLang="es-CO" sz="2000" dirty="0" err="1"/>
              <a:t>Meprecol</a:t>
            </a:r>
            <a:r>
              <a:rPr lang="es-CO" altLang="es-CO" sz="2000" dirty="0"/>
              <a:t>, CIISGA, C.I Promotora Minera, C.I. Comercial Fox y C.I </a:t>
            </a:r>
            <a:r>
              <a:rPr lang="es-CO" altLang="es-CO" sz="2000" dirty="0" err="1"/>
              <a:t>Anexpo</a:t>
            </a:r>
            <a:r>
              <a:rPr lang="es-CO" altLang="es-CO" sz="2000" dirty="0"/>
              <a:t>,  de las cuales se recibieron propuestas con forme a lo siguiente:</a:t>
            </a:r>
          </a:p>
        </p:txBody>
      </p:sp>
      <p:sp>
        <p:nvSpPr>
          <p:cNvPr id="59400" name="Rectángulo 9">
            <a:extLst>
              <a:ext uri="{FF2B5EF4-FFF2-40B4-BE49-F238E27FC236}">
                <a16:creationId xmlns:a16="http://schemas.microsoft.com/office/drawing/2014/main" id="{C1E9395F-AA6C-459B-8EF4-268EE2B008A7}"/>
              </a:ext>
            </a:extLst>
          </p:cNvPr>
          <p:cNvSpPr>
            <a:spLocks noChangeArrowheads="1"/>
          </p:cNvSpPr>
          <p:nvPr/>
        </p:nvSpPr>
        <p:spPr bwMode="auto">
          <a:xfrm>
            <a:off x="1393371" y="4827588"/>
            <a:ext cx="1001485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000" dirty="0"/>
              <a:t>Este valor solamente cubre las labores que intermediación sin impuestos que se puedan generar de la relación SAE – CONTRATISTA.</a:t>
            </a:r>
          </a:p>
          <a:p>
            <a:pPr algn="just"/>
            <a:endParaRPr lang="es-CO" altLang="es-CO" sz="2000" dirty="0"/>
          </a:p>
          <a:p>
            <a:pPr algn="just"/>
            <a:r>
              <a:rPr lang="es-CO" altLang="es-CO" sz="2000" dirty="0"/>
              <a:t>El trasporte, impuestos por la venta de oro y regalías serán asumidos por la SAE como gasto reembolsable.</a:t>
            </a:r>
          </a:p>
        </p:txBody>
      </p:sp>
      <p:pic>
        <p:nvPicPr>
          <p:cNvPr id="59401" name="Imagen 3">
            <a:extLst>
              <a:ext uri="{FF2B5EF4-FFF2-40B4-BE49-F238E27FC236}">
                <a16:creationId xmlns:a16="http://schemas.microsoft.com/office/drawing/2014/main" id="{B835A523-14CF-46EE-8665-6F5604FFC2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9564" y="3725863"/>
            <a:ext cx="618172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a:extLst>
              <a:ext uri="{FF2B5EF4-FFF2-40B4-BE49-F238E27FC236}">
                <a16:creationId xmlns:a16="http://schemas.microsoft.com/office/drawing/2014/main" id="{283A13D8-1DAE-4FA5-B86A-C70AFF206DFA}"/>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8967A1E8-0FD3-4FEA-A17E-AA5E44B30CD3}"/>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2" name="Imagen 7">
            <a:extLst>
              <a:ext uri="{FF2B5EF4-FFF2-40B4-BE49-F238E27FC236}">
                <a16:creationId xmlns:a16="http://schemas.microsoft.com/office/drawing/2014/main" id="{457E01F2-98AD-41C6-BE26-CFB6EC52E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3" name="Imagen 5">
            <a:extLst>
              <a:ext uri="{FF2B5EF4-FFF2-40B4-BE49-F238E27FC236}">
                <a16:creationId xmlns:a16="http://schemas.microsoft.com/office/drawing/2014/main" id="{087DC821-130D-4545-8DE5-23400F3D9D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BC65CCE-4D4B-4722-A6CD-F3DCD1E47C5F}"/>
              </a:ext>
            </a:extLst>
          </p:cNvPr>
          <p:cNvSpPr txBox="1">
            <a:spLocks/>
          </p:cNvSpPr>
          <p:nvPr/>
        </p:nvSpPr>
        <p:spPr>
          <a:xfrm>
            <a:off x="1593851" y="1314850"/>
            <a:ext cx="8229600" cy="857250"/>
          </a:xfrm>
          <a:prstGeom prst="rect">
            <a:avLst/>
          </a:prstGeom>
        </p:spPr>
        <p:txBody>
          <a:bodyPr lIns="68580" tIns="34290" rIns="68580" bIns="3429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defRPr/>
            </a:pPr>
            <a:r>
              <a:rPr lang="es-ES" sz="3300" dirty="0">
                <a:latin typeface="+mn-lt"/>
              </a:rPr>
              <a:t>6. Estudio de mercado </a:t>
            </a:r>
          </a:p>
          <a:p>
            <a:pPr algn="just">
              <a:defRPr/>
            </a:pPr>
            <a:r>
              <a:rPr lang="es-ES" sz="3300" dirty="0">
                <a:latin typeface="Lato Bold"/>
              </a:rPr>
              <a:t>    </a:t>
            </a:r>
            <a:r>
              <a:rPr lang="es-ES" sz="2325" dirty="0">
                <a:latin typeface="Lato Bold"/>
              </a:rPr>
              <a:t>Comercializadores de ORO en Colombia</a:t>
            </a:r>
            <a:endParaRPr lang="es-CO" sz="2325" dirty="0">
              <a:latin typeface="Lato Bold"/>
            </a:endParaRPr>
          </a:p>
        </p:txBody>
      </p:sp>
      <p:graphicFrame>
        <p:nvGraphicFramePr>
          <p:cNvPr id="60423" name="Objeto 4">
            <a:extLst>
              <a:ext uri="{FF2B5EF4-FFF2-40B4-BE49-F238E27FC236}">
                <a16:creationId xmlns:a16="http://schemas.microsoft.com/office/drawing/2014/main" id="{D8AE69CE-7C4D-4E39-B2FF-2DE9D7938D7C}"/>
              </a:ext>
            </a:extLst>
          </p:cNvPr>
          <p:cNvGraphicFramePr>
            <a:graphicFrameLocks noChangeAspect="1"/>
          </p:cNvGraphicFramePr>
          <p:nvPr>
            <p:extLst>
              <p:ext uri="{D42A27DB-BD31-4B8C-83A1-F6EECF244321}">
                <p14:modId xmlns:p14="http://schemas.microsoft.com/office/powerpoint/2010/main" val="1180091957"/>
              </p:ext>
            </p:extLst>
          </p:nvPr>
        </p:nvGraphicFramePr>
        <p:xfrm>
          <a:off x="3527426" y="2457451"/>
          <a:ext cx="5701767" cy="3711120"/>
        </p:xfrm>
        <a:graphic>
          <a:graphicData uri="http://schemas.openxmlformats.org/presentationml/2006/ole">
            <mc:AlternateContent xmlns:mc="http://schemas.openxmlformats.org/markup-compatibility/2006">
              <mc:Choice xmlns:v="urn:schemas-microsoft-com:vml" Requires="v">
                <p:oleObj spid="_x0000_s21538" name="Hoja de cálculo" r:id="rId3" imgW="7002710" imgH="4556736" progId="Excel.Sheet.12">
                  <p:embed/>
                </p:oleObj>
              </mc:Choice>
              <mc:Fallback>
                <p:oleObj name="Hoja de cálculo" r:id="rId3" imgW="7002710" imgH="4556736" progId="Excel.Sheet.12">
                  <p:embed/>
                  <p:pic>
                    <p:nvPicPr>
                      <p:cNvPr id="60423" name="Objeto 4">
                        <a:extLst>
                          <a:ext uri="{FF2B5EF4-FFF2-40B4-BE49-F238E27FC236}">
                            <a16:creationId xmlns:a16="http://schemas.microsoft.com/office/drawing/2014/main" id="{D8AE69CE-7C4D-4E39-B2FF-2DE9D7938D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7426" y="2457451"/>
                        <a:ext cx="5701767" cy="3711120"/>
                      </a:xfrm>
                      <a:prstGeom prst="rect">
                        <a:avLst/>
                      </a:prstGeom>
                      <a:noFill/>
                      <a:ln w="38100">
                        <a:solidFill>
                          <a:srgbClr val="17375E"/>
                        </a:solidFill>
                        <a:miter lim="800000"/>
                        <a:headEnd/>
                        <a:tailEnd/>
                      </a:ln>
                    </p:spPr>
                  </p:pic>
                </p:oleObj>
              </mc:Fallback>
            </mc:AlternateContent>
          </a:graphicData>
        </a:graphic>
      </p:graphicFrame>
      <p:sp>
        <p:nvSpPr>
          <p:cNvPr id="9" name="Rectángulo 8">
            <a:extLst>
              <a:ext uri="{FF2B5EF4-FFF2-40B4-BE49-F238E27FC236}">
                <a16:creationId xmlns:a16="http://schemas.microsoft.com/office/drawing/2014/main" id="{7E60B04D-90C3-4C6E-AE32-0A9E13F96AB0}"/>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003A453A-6D87-4909-8D38-4743FD23476D}"/>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1" name="Imagen 7">
            <a:extLst>
              <a:ext uri="{FF2B5EF4-FFF2-40B4-BE49-F238E27FC236}">
                <a16:creationId xmlns:a16="http://schemas.microsoft.com/office/drawing/2014/main" id="{D05DAC09-FBF1-4A1C-82F1-53F4CE2A9F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2" name="Imagen 5">
            <a:extLst>
              <a:ext uri="{FF2B5EF4-FFF2-40B4-BE49-F238E27FC236}">
                <a16:creationId xmlns:a16="http://schemas.microsoft.com/office/drawing/2014/main" id="{FC5E600E-3031-4CCD-A095-ABDE6336DF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C5F12FD8-C99C-4CA0-975C-C0A0B418116D}"/>
              </a:ext>
            </a:extLst>
          </p:cNvPr>
          <p:cNvSpPr txBox="1"/>
          <p:nvPr/>
        </p:nvSpPr>
        <p:spPr>
          <a:xfrm>
            <a:off x="7683501" y="6548438"/>
            <a:ext cx="2524125" cy="254000"/>
          </a:xfrm>
          <a:prstGeom prst="rect">
            <a:avLst/>
          </a:prstGeom>
          <a:noFill/>
        </p:spPr>
        <p:txBody>
          <a:bodyPr>
            <a:spAutoFit/>
          </a:bodyPr>
          <a:lstStyle/>
          <a:p>
            <a:pPr algn="r">
              <a:defRPr/>
            </a:pPr>
            <a:r>
              <a:rPr lang="es-ES" sz="1050" dirty="0">
                <a:solidFill>
                  <a:srgbClr val="A9A8A9"/>
                </a:solidFill>
                <a:latin typeface="Lato Regular"/>
                <a:cs typeface="Lato Regular"/>
              </a:rPr>
              <a:t>Gerencia de Bienes Muebles </a:t>
            </a:r>
          </a:p>
        </p:txBody>
      </p:sp>
      <p:sp>
        <p:nvSpPr>
          <p:cNvPr id="61446" name="Título 1">
            <a:extLst>
              <a:ext uri="{FF2B5EF4-FFF2-40B4-BE49-F238E27FC236}">
                <a16:creationId xmlns:a16="http://schemas.microsoft.com/office/drawing/2014/main" id="{8CC888EF-48B4-4FC5-BEF6-A3DABCB434E3}"/>
              </a:ext>
            </a:extLst>
          </p:cNvPr>
          <p:cNvSpPr txBox="1">
            <a:spLocks noChangeArrowheads="1"/>
          </p:cNvSpPr>
          <p:nvPr/>
        </p:nvSpPr>
        <p:spPr bwMode="auto">
          <a:xfrm>
            <a:off x="2681288" y="478373"/>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200" b="1" dirty="0">
                <a:latin typeface="+mn-lt"/>
              </a:rPr>
              <a:t>7. Requisitos mínimos técnicos</a:t>
            </a:r>
            <a:endParaRPr lang="es-CO" altLang="es-CO" sz="3200" b="1" dirty="0">
              <a:latin typeface="+mn-lt"/>
            </a:endParaRPr>
          </a:p>
        </p:txBody>
      </p:sp>
      <p:sp>
        <p:nvSpPr>
          <p:cNvPr id="61447" name="CuadroTexto 2">
            <a:extLst>
              <a:ext uri="{FF2B5EF4-FFF2-40B4-BE49-F238E27FC236}">
                <a16:creationId xmlns:a16="http://schemas.microsoft.com/office/drawing/2014/main" id="{12D7FFB9-75BB-4F8C-9E91-EC95B6F20A07}"/>
              </a:ext>
            </a:extLst>
          </p:cNvPr>
          <p:cNvSpPr txBox="1">
            <a:spLocks noChangeArrowheads="1"/>
          </p:cNvSpPr>
          <p:nvPr/>
        </p:nvSpPr>
        <p:spPr bwMode="auto">
          <a:xfrm>
            <a:off x="1659733" y="1451927"/>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t>EXPERIENCIA</a:t>
            </a:r>
            <a:r>
              <a:rPr lang="es-CO" altLang="es-CO"/>
              <a:t> </a:t>
            </a:r>
          </a:p>
        </p:txBody>
      </p:sp>
      <p:sp>
        <p:nvSpPr>
          <p:cNvPr id="61448" name="CuadroTexto 4">
            <a:extLst>
              <a:ext uri="{FF2B5EF4-FFF2-40B4-BE49-F238E27FC236}">
                <a16:creationId xmlns:a16="http://schemas.microsoft.com/office/drawing/2014/main" id="{592F58A4-515C-48DC-B906-96F498CA0CF2}"/>
              </a:ext>
            </a:extLst>
          </p:cNvPr>
          <p:cNvSpPr txBox="1">
            <a:spLocks noChangeArrowheads="1"/>
          </p:cNvSpPr>
          <p:nvPr/>
        </p:nvSpPr>
        <p:spPr bwMode="auto">
          <a:xfrm>
            <a:off x="807725" y="1884680"/>
            <a:ext cx="3672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dirty="0"/>
              <a:t>El proponente deberá ser una Comercializadora Internacional legalmente constituida en Colombia y deberá acreditar experiencia mínima de dos años en servicios de comercialización de oro de manera internacional aportando máximo cinco (05) certificados de exportación de material precioso en el cual se evidencie que actuó como comercializador del material preciso </a:t>
            </a:r>
            <a:r>
              <a:rPr lang="es-CO" altLang="es-CO" dirty="0"/>
              <a:t>y cuya sumatoria sea igual o superior al 100% del valor del presupuesto estimado</a:t>
            </a:r>
          </a:p>
        </p:txBody>
      </p:sp>
      <p:sp>
        <p:nvSpPr>
          <p:cNvPr id="61449" name="CuadroTexto 11">
            <a:extLst>
              <a:ext uri="{FF2B5EF4-FFF2-40B4-BE49-F238E27FC236}">
                <a16:creationId xmlns:a16="http://schemas.microsoft.com/office/drawing/2014/main" id="{02172B27-C2F1-4377-9EB8-0EA4FDBC1305}"/>
              </a:ext>
            </a:extLst>
          </p:cNvPr>
          <p:cNvSpPr txBox="1">
            <a:spLocks noChangeArrowheads="1"/>
          </p:cNvSpPr>
          <p:nvPr/>
        </p:nvSpPr>
        <p:spPr bwMode="auto">
          <a:xfrm>
            <a:off x="5110162" y="1254284"/>
            <a:ext cx="19716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dirty="0"/>
              <a:t>CUPO</a:t>
            </a:r>
            <a:r>
              <a:rPr lang="es-CO" altLang="es-CO" dirty="0"/>
              <a:t> </a:t>
            </a:r>
            <a:r>
              <a:rPr lang="es-CO" altLang="es-CO" b="1" dirty="0"/>
              <a:t>MONETIZACIÓN</a:t>
            </a:r>
            <a:r>
              <a:rPr lang="es-CO" altLang="es-CO" dirty="0"/>
              <a:t> </a:t>
            </a:r>
          </a:p>
        </p:txBody>
      </p:sp>
      <p:sp>
        <p:nvSpPr>
          <p:cNvPr id="61450" name="CuadroTexto 12">
            <a:extLst>
              <a:ext uri="{FF2B5EF4-FFF2-40B4-BE49-F238E27FC236}">
                <a16:creationId xmlns:a16="http://schemas.microsoft.com/office/drawing/2014/main" id="{D2DECC84-70BF-4CBA-824C-E7C56FB3C918}"/>
              </a:ext>
            </a:extLst>
          </p:cNvPr>
          <p:cNvSpPr txBox="1">
            <a:spLocks noChangeArrowheads="1"/>
          </p:cNvSpPr>
          <p:nvPr/>
        </p:nvSpPr>
        <p:spPr bwMode="auto">
          <a:xfrm>
            <a:off x="4846639" y="2322831"/>
            <a:ext cx="2547937"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dirty="0"/>
              <a:t>Deberá allegar un certificado emitido por la entidad bancaria en donde conste que tiene el cupo para realizar monetizaciones de al menos dieciocho millones de dólares americanos (US 18.000.000).</a:t>
            </a:r>
            <a:endParaRPr lang="es-CO" altLang="es-CO" dirty="0"/>
          </a:p>
        </p:txBody>
      </p:sp>
      <p:sp>
        <p:nvSpPr>
          <p:cNvPr id="61451" name="CuadroTexto 13">
            <a:extLst>
              <a:ext uri="{FF2B5EF4-FFF2-40B4-BE49-F238E27FC236}">
                <a16:creationId xmlns:a16="http://schemas.microsoft.com/office/drawing/2014/main" id="{34EEE1BB-1811-4AD0-84D6-BBF1158B30CA}"/>
              </a:ext>
            </a:extLst>
          </p:cNvPr>
          <p:cNvSpPr txBox="1">
            <a:spLocks noChangeArrowheads="1"/>
          </p:cNvSpPr>
          <p:nvPr/>
        </p:nvSpPr>
        <p:spPr bwMode="auto">
          <a:xfrm>
            <a:off x="8047829" y="1174115"/>
            <a:ext cx="24844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b="1" dirty="0"/>
              <a:t>AUTORIZACIÓN MIN COMERCIO Y RUCOM</a:t>
            </a:r>
          </a:p>
        </p:txBody>
      </p:sp>
      <p:sp>
        <p:nvSpPr>
          <p:cNvPr id="15" name="CuadroTexto 14">
            <a:extLst>
              <a:ext uri="{FF2B5EF4-FFF2-40B4-BE49-F238E27FC236}">
                <a16:creationId xmlns:a16="http://schemas.microsoft.com/office/drawing/2014/main" id="{B80B1C4F-8B54-4B8A-98B4-9921FFB6AA68}"/>
              </a:ext>
            </a:extLst>
          </p:cNvPr>
          <p:cNvSpPr txBox="1"/>
          <p:nvPr/>
        </p:nvSpPr>
        <p:spPr>
          <a:xfrm>
            <a:off x="7875564" y="2278151"/>
            <a:ext cx="3359829" cy="2862322"/>
          </a:xfrm>
          <a:prstGeom prst="rect">
            <a:avLst/>
          </a:prstGeom>
          <a:noFill/>
        </p:spPr>
        <p:txBody>
          <a:bodyPr wrap="square">
            <a:spAutoFit/>
          </a:bodyPr>
          <a:lstStyle/>
          <a:p>
            <a:pPr marL="214313" indent="-214313" algn="just">
              <a:buFont typeface="Arial" panose="020B0604020202020204" pitchFamily="34" charset="0"/>
              <a:buChar char="•"/>
              <a:defRPr/>
            </a:pPr>
            <a:r>
              <a:rPr lang="es-ES" dirty="0"/>
              <a:t>El oferente deberá acreditar junto con su propuesta que se encuentra inscrita y autorizada por el Ministerio de Comercio, Industria y Turismo para realizar la comercialización internacional de oro.</a:t>
            </a:r>
          </a:p>
          <a:p>
            <a:pPr algn="just">
              <a:defRPr/>
            </a:pPr>
            <a:endParaRPr lang="es-ES" dirty="0"/>
          </a:p>
          <a:p>
            <a:pPr marL="214313" indent="-214313" algn="just">
              <a:buFont typeface="Arial" panose="020B0604020202020204" pitchFamily="34" charset="0"/>
              <a:buChar char="•"/>
              <a:defRPr/>
            </a:pPr>
            <a:r>
              <a:rPr lang="es-ES" dirty="0"/>
              <a:t>El oferente deberá acreditar estar inscrito en RUCOM.</a:t>
            </a:r>
            <a:endParaRPr lang="es-CO" dirty="0"/>
          </a:p>
        </p:txBody>
      </p:sp>
      <p:cxnSp>
        <p:nvCxnSpPr>
          <p:cNvPr id="7" name="Conector recto 6">
            <a:extLst>
              <a:ext uri="{FF2B5EF4-FFF2-40B4-BE49-F238E27FC236}">
                <a16:creationId xmlns:a16="http://schemas.microsoft.com/office/drawing/2014/main" id="{AED4AF81-46EB-4897-ACFF-D7A0252D4B41}"/>
              </a:ext>
            </a:extLst>
          </p:cNvPr>
          <p:cNvCxnSpPr/>
          <p:nvPr/>
        </p:nvCxnSpPr>
        <p:spPr>
          <a:xfrm>
            <a:off x="4646613" y="1941831"/>
            <a:ext cx="0" cy="3508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Conector recto 15">
            <a:extLst>
              <a:ext uri="{FF2B5EF4-FFF2-40B4-BE49-F238E27FC236}">
                <a16:creationId xmlns:a16="http://schemas.microsoft.com/office/drawing/2014/main" id="{887F81C0-724A-48B2-B5EE-F9B29F549E22}"/>
              </a:ext>
            </a:extLst>
          </p:cNvPr>
          <p:cNvCxnSpPr/>
          <p:nvPr/>
        </p:nvCxnSpPr>
        <p:spPr>
          <a:xfrm>
            <a:off x="7683500" y="2000569"/>
            <a:ext cx="0" cy="3506787"/>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ángulo 16">
            <a:extLst>
              <a:ext uri="{FF2B5EF4-FFF2-40B4-BE49-F238E27FC236}">
                <a16:creationId xmlns:a16="http://schemas.microsoft.com/office/drawing/2014/main" id="{4A8C8E9F-AFBB-4760-A1D9-D909146BC05A}"/>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8" name="CuadroTexto 17">
            <a:extLst>
              <a:ext uri="{FF2B5EF4-FFF2-40B4-BE49-F238E27FC236}">
                <a16:creationId xmlns:a16="http://schemas.microsoft.com/office/drawing/2014/main" id="{71744823-1FBB-402C-8C93-5CEFAD5D43FA}"/>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9" name="Imagen 7">
            <a:extLst>
              <a:ext uri="{FF2B5EF4-FFF2-40B4-BE49-F238E27FC236}">
                <a16:creationId xmlns:a16="http://schemas.microsoft.com/office/drawing/2014/main" id="{C1A3876B-594B-4171-A278-251C5685A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20" name="Imagen 5">
            <a:extLst>
              <a:ext uri="{FF2B5EF4-FFF2-40B4-BE49-F238E27FC236}">
                <a16:creationId xmlns:a16="http://schemas.microsoft.com/office/drawing/2014/main" id="{F6DCCEB8-7F86-461E-8154-1004B67992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0" name="Título 1">
            <a:extLst>
              <a:ext uri="{FF2B5EF4-FFF2-40B4-BE49-F238E27FC236}">
                <a16:creationId xmlns:a16="http://schemas.microsoft.com/office/drawing/2014/main" id="{541A36CD-703F-4A30-85C8-C8C55C2F5E2B}"/>
              </a:ext>
            </a:extLst>
          </p:cNvPr>
          <p:cNvSpPr txBox="1">
            <a:spLocks noChangeArrowheads="1"/>
          </p:cNvSpPr>
          <p:nvPr/>
        </p:nvSpPr>
        <p:spPr bwMode="auto">
          <a:xfrm>
            <a:off x="1976438" y="16160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8. Requisitos mínimos financieros</a:t>
            </a:r>
            <a:endParaRPr lang="es-CO" altLang="es-CO" sz="3300" b="1" dirty="0">
              <a:latin typeface="+mn-lt"/>
            </a:endParaRPr>
          </a:p>
        </p:txBody>
      </p:sp>
      <p:graphicFrame>
        <p:nvGraphicFramePr>
          <p:cNvPr id="3" name="Tabla 2">
            <a:extLst>
              <a:ext uri="{FF2B5EF4-FFF2-40B4-BE49-F238E27FC236}">
                <a16:creationId xmlns:a16="http://schemas.microsoft.com/office/drawing/2014/main" id="{5C4F8954-6BD2-4E2E-917B-60F943C090B3}"/>
              </a:ext>
            </a:extLst>
          </p:cNvPr>
          <p:cNvGraphicFramePr>
            <a:graphicFrameLocks noGrp="1"/>
          </p:cNvGraphicFramePr>
          <p:nvPr>
            <p:extLst>
              <p:ext uri="{D42A27DB-BD31-4B8C-83A1-F6EECF244321}">
                <p14:modId xmlns:p14="http://schemas.microsoft.com/office/powerpoint/2010/main" val="3171841379"/>
              </p:ext>
            </p:extLst>
          </p:nvPr>
        </p:nvGraphicFramePr>
        <p:xfrm>
          <a:off x="1976438" y="2863851"/>
          <a:ext cx="8432482" cy="2378074"/>
        </p:xfrm>
        <a:graphic>
          <a:graphicData uri="http://schemas.openxmlformats.org/drawingml/2006/table">
            <a:tbl>
              <a:tblPr firstRow="1" firstCol="1" bandRow="1">
                <a:tableStyleId>{5C22544A-7EE6-4342-B048-85BDC9FD1C3A}</a:tableStyleId>
              </a:tblPr>
              <a:tblGrid>
                <a:gridCol w="4015548">
                  <a:extLst>
                    <a:ext uri="{9D8B030D-6E8A-4147-A177-3AD203B41FA5}">
                      <a16:colId xmlns:a16="http://schemas.microsoft.com/office/drawing/2014/main" val="20000"/>
                    </a:ext>
                  </a:extLst>
                </a:gridCol>
                <a:gridCol w="4416934">
                  <a:extLst>
                    <a:ext uri="{9D8B030D-6E8A-4147-A177-3AD203B41FA5}">
                      <a16:colId xmlns:a16="http://schemas.microsoft.com/office/drawing/2014/main" val="20001"/>
                    </a:ext>
                  </a:extLst>
                </a:gridCol>
              </a:tblGrid>
              <a:tr h="551540">
                <a:tc>
                  <a:txBody>
                    <a:bodyPr/>
                    <a:lstStyle/>
                    <a:p>
                      <a:pPr algn="ctr">
                        <a:spcAft>
                          <a:spcPts val="0"/>
                        </a:spcAft>
                      </a:pPr>
                      <a:r>
                        <a:rPr lang="es-ES" sz="2000" spc="-10" dirty="0">
                          <a:effectLst/>
                        </a:rPr>
                        <a:t>INDICADOR</a:t>
                      </a:r>
                      <a:endParaRPr lang="es-CO" sz="2000" dirty="0">
                        <a:effectLst/>
                        <a:latin typeface="Times New Roman" panose="02020603050405020304" pitchFamily="18" charset="0"/>
                        <a:ea typeface="MS Mincho" panose="02020609040205080304" pitchFamily="49" charset="-128"/>
                      </a:endParaRPr>
                    </a:p>
                  </a:txBody>
                  <a:tcPr marL="51431" marR="51431" marT="0" marB="0"/>
                </a:tc>
                <a:tc>
                  <a:txBody>
                    <a:bodyPr/>
                    <a:lstStyle/>
                    <a:p>
                      <a:pPr algn="ctr">
                        <a:spcAft>
                          <a:spcPts val="0"/>
                        </a:spcAft>
                      </a:pPr>
                      <a:r>
                        <a:rPr lang="es-ES" sz="2000" spc="-10" dirty="0">
                          <a:effectLst/>
                        </a:rPr>
                        <a:t>INDICE REQUERIDO</a:t>
                      </a:r>
                      <a:endParaRPr lang="es-CO" sz="2000" dirty="0">
                        <a:effectLst/>
                        <a:latin typeface="Times New Roman" panose="02020603050405020304" pitchFamily="18" charset="0"/>
                        <a:ea typeface="MS Mincho" panose="02020609040205080304" pitchFamily="49" charset="-128"/>
                      </a:endParaRPr>
                    </a:p>
                  </a:txBody>
                  <a:tcPr marL="51431" marR="51431" marT="0" marB="0"/>
                </a:tc>
                <a:extLst>
                  <a:ext uri="{0D108BD9-81ED-4DB2-BD59-A6C34878D82A}">
                    <a16:rowId xmlns:a16="http://schemas.microsoft.com/office/drawing/2014/main" val="10000"/>
                  </a:ext>
                </a:extLst>
              </a:tr>
              <a:tr h="551540">
                <a:tc>
                  <a:txBody>
                    <a:bodyPr/>
                    <a:lstStyle/>
                    <a:p>
                      <a:pPr>
                        <a:spcAft>
                          <a:spcPts val="0"/>
                        </a:spcAft>
                      </a:pPr>
                      <a:r>
                        <a:rPr lang="es-ES" sz="2000" spc="-10" dirty="0">
                          <a:effectLst/>
                        </a:rPr>
                        <a:t>Índice de Liquidez </a:t>
                      </a:r>
                      <a:endParaRPr lang="es-CO" sz="2000" dirty="0">
                        <a:effectLst/>
                        <a:latin typeface="Times New Roman" panose="02020603050405020304" pitchFamily="18" charset="0"/>
                        <a:ea typeface="MS Mincho" panose="02020609040205080304" pitchFamily="49" charset="-128"/>
                      </a:endParaRPr>
                    </a:p>
                  </a:txBody>
                  <a:tcPr marL="51431" marR="51431" marT="0" marB="0" anchor="ctr"/>
                </a:tc>
                <a:tc>
                  <a:txBody>
                    <a:bodyPr/>
                    <a:lstStyle/>
                    <a:p>
                      <a:pPr>
                        <a:spcAft>
                          <a:spcPts val="0"/>
                        </a:spcAft>
                      </a:pPr>
                      <a:r>
                        <a:rPr lang="es-ES" sz="2000" spc="-10">
                          <a:effectLst/>
                        </a:rPr>
                        <a:t>Mayor o igual a 1.5</a:t>
                      </a:r>
                      <a:endParaRPr lang="es-CO" sz="2000">
                        <a:effectLst/>
                        <a:latin typeface="Times New Roman" panose="02020603050405020304" pitchFamily="18" charset="0"/>
                        <a:ea typeface="MS Mincho" panose="02020609040205080304" pitchFamily="49" charset="-128"/>
                      </a:endParaRPr>
                    </a:p>
                  </a:txBody>
                  <a:tcPr marL="51431" marR="51431" marT="0" marB="0"/>
                </a:tc>
                <a:extLst>
                  <a:ext uri="{0D108BD9-81ED-4DB2-BD59-A6C34878D82A}">
                    <a16:rowId xmlns:a16="http://schemas.microsoft.com/office/drawing/2014/main" val="10001"/>
                  </a:ext>
                </a:extLst>
              </a:tr>
              <a:tr h="551540">
                <a:tc>
                  <a:txBody>
                    <a:bodyPr/>
                    <a:lstStyle/>
                    <a:p>
                      <a:pPr>
                        <a:spcAft>
                          <a:spcPts val="0"/>
                        </a:spcAft>
                      </a:pPr>
                      <a:r>
                        <a:rPr lang="es-ES" sz="2000" spc="-10" dirty="0">
                          <a:effectLst/>
                        </a:rPr>
                        <a:t>Índice de Endeudamiento </a:t>
                      </a:r>
                      <a:endParaRPr lang="es-CO" sz="2000" dirty="0">
                        <a:effectLst/>
                        <a:latin typeface="Times New Roman" panose="02020603050405020304" pitchFamily="18" charset="0"/>
                        <a:ea typeface="MS Mincho" panose="02020609040205080304" pitchFamily="49" charset="-128"/>
                      </a:endParaRPr>
                    </a:p>
                  </a:txBody>
                  <a:tcPr marL="51431" marR="51431" marT="0" marB="0" anchor="ctr"/>
                </a:tc>
                <a:tc>
                  <a:txBody>
                    <a:bodyPr/>
                    <a:lstStyle/>
                    <a:p>
                      <a:pPr>
                        <a:spcAft>
                          <a:spcPts val="0"/>
                        </a:spcAft>
                      </a:pPr>
                      <a:r>
                        <a:rPr lang="es-ES" sz="2000" spc="-10" dirty="0">
                          <a:effectLst/>
                        </a:rPr>
                        <a:t>Menor o igual a 70%</a:t>
                      </a:r>
                      <a:endParaRPr lang="es-CO" sz="2000" dirty="0">
                        <a:effectLst/>
                        <a:latin typeface="Times New Roman" panose="02020603050405020304" pitchFamily="18" charset="0"/>
                        <a:ea typeface="MS Mincho" panose="02020609040205080304" pitchFamily="49" charset="-128"/>
                      </a:endParaRPr>
                    </a:p>
                  </a:txBody>
                  <a:tcPr marL="51431" marR="51431" marT="0" marB="0"/>
                </a:tc>
                <a:extLst>
                  <a:ext uri="{0D108BD9-81ED-4DB2-BD59-A6C34878D82A}">
                    <a16:rowId xmlns:a16="http://schemas.microsoft.com/office/drawing/2014/main" val="10002"/>
                  </a:ext>
                </a:extLst>
              </a:tr>
              <a:tr h="723454">
                <a:tc>
                  <a:txBody>
                    <a:bodyPr/>
                    <a:lstStyle/>
                    <a:p>
                      <a:pPr>
                        <a:spcAft>
                          <a:spcPts val="0"/>
                        </a:spcAft>
                      </a:pPr>
                      <a:r>
                        <a:rPr lang="es-ES" sz="2000" spc="-10" dirty="0">
                          <a:effectLst/>
                        </a:rPr>
                        <a:t>Capital de Trabajo</a:t>
                      </a:r>
                      <a:endParaRPr lang="es-CO" sz="2000" dirty="0">
                        <a:effectLst/>
                        <a:latin typeface="Times New Roman" panose="02020603050405020304" pitchFamily="18" charset="0"/>
                        <a:ea typeface="MS Mincho" panose="02020609040205080304" pitchFamily="49" charset="-128"/>
                      </a:endParaRPr>
                    </a:p>
                  </a:txBody>
                  <a:tcPr marL="51431" marR="51431" marT="0" marB="0" anchor="ctr"/>
                </a:tc>
                <a:tc>
                  <a:txBody>
                    <a:bodyPr/>
                    <a:lstStyle/>
                    <a:p>
                      <a:pPr>
                        <a:spcAft>
                          <a:spcPts val="0"/>
                        </a:spcAft>
                      </a:pPr>
                      <a:r>
                        <a:rPr lang="es-ES" sz="2000" spc="-10" dirty="0">
                          <a:effectLst/>
                        </a:rPr>
                        <a:t>Mayor o igual al 50% del presupuesto del contrato</a:t>
                      </a:r>
                      <a:endParaRPr lang="es-CO" sz="2000" dirty="0">
                        <a:effectLst/>
                        <a:latin typeface="Times New Roman" panose="02020603050405020304" pitchFamily="18" charset="0"/>
                        <a:ea typeface="MS Mincho" panose="02020609040205080304" pitchFamily="49" charset="-128"/>
                      </a:endParaRPr>
                    </a:p>
                  </a:txBody>
                  <a:tcPr marL="51431" marR="51431" marT="0" marB="0"/>
                </a:tc>
                <a:extLst>
                  <a:ext uri="{0D108BD9-81ED-4DB2-BD59-A6C34878D82A}">
                    <a16:rowId xmlns:a16="http://schemas.microsoft.com/office/drawing/2014/main" val="10003"/>
                  </a:ext>
                </a:extLst>
              </a:tr>
            </a:tbl>
          </a:graphicData>
        </a:graphic>
      </p:graphicFrame>
      <p:sp>
        <p:nvSpPr>
          <p:cNvPr id="9" name="Rectángulo 8">
            <a:extLst>
              <a:ext uri="{FF2B5EF4-FFF2-40B4-BE49-F238E27FC236}">
                <a16:creationId xmlns:a16="http://schemas.microsoft.com/office/drawing/2014/main" id="{04D0CCED-C639-4EED-BAA7-23439E0930CA}"/>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81AB9090-A6E8-468F-9001-F2C4AAEB5677}"/>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1" name="Imagen 7">
            <a:extLst>
              <a:ext uri="{FF2B5EF4-FFF2-40B4-BE49-F238E27FC236}">
                <a16:creationId xmlns:a16="http://schemas.microsoft.com/office/drawing/2014/main" id="{E8F76F99-EAAC-4239-8F26-C7E2765B15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2" name="Imagen 5">
            <a:extLst>
              <a:ext uri="{FF2B5EF4-FFF2-40B4-BE49-F238E27FC236}">
                <a16:creationId xmlns:a16="http://schemas.microsoft.com/office/drawing/2014/main" id="{1F475DE7-505D-4342-993D-DD848F00C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4" name="Título 1">
            <a:extLst>
              <a:ext uri="{FF2B5EF4-FFF2-40B4-BE49-F238E27FC236}">
                <a16:creationId xmlns:a16="http://schemas.microsoft.com/office/drawing/2014/main" id="{E8ECB99D-41D6-45FD-8DBA-A71E66E1215B}"/>
              </a:ext>
            </a:extLst>
          </p:cNvPr>
          <p:cNvSpPr txBox="1">
            <a:spLocks noChangeArrowheads="1"/>
          </p:cNvSpPr>
          <p:nvPr/>
        </p:nvSpPr>
        <p:spPr bwMode="auto">
          <a:xfrm>
            <a:off x="1719263" y="103822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9. Ponderación</a:t>
            </a:r>
            <a:endParaRPr lang="es-CO" altLang="es-CO" sz="3300" b="1" dirty="0">
              <a:latin typeface="+mn-lt"/>
            </a:endParaRPr>
          </a:p>
        </p:txBody>
      </p:sp>
      <p:sp>
        <p:nvSpPr>
          <p:cNvPr id="63495" name="Rectángulo 3">
            <a:extLst>
              <a:ext uri="{FF2B5EF4-FFF2-40B4-BE49-F238E27FC236}">
                <a16:creationId xmlns:a16="http://schemas.microsoft.com/office/drawing/2014/main" id="{ACA7DF2A-8AFC-415E-B036-FA0F35C9D130}"/>
              </a:ext>
            </a:extLst>
          </p:cNvPr>
          <p:cNvSpPr>
            <a:spLocks noChangeArrowheads="1"/>
          </p:cNvSpPr>
          <p:nvPr/>
        </p:nvSpPr>
        <p:spPr bwMode="auto">
          <a:xfrm>
            <a:off x="1385094" y="2042459"/>
            <a:ext cx="963771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2000" b="1" dirty="0"/>
              <a:t>CRITERIOS PARA SELECCIONAR LA OFERTA MÁS FAVORABLE</a:t>
            </a:r>
          </a:p>
          <a:p>
            <a:endParaRPr lang="es-ES" altLang="es-CO" sz="2000" b="1" dirty="0"/>
          </a:p>
          <a:p>
            <a:r>
              <a:rPr lang="es-ES" altLang="es-CO" sz="2000" dirty="0"/>
              <a:t>1.	Oferta Económica – Ponderación (Puntaje máximo 100 PUNTOS)</a:t>
            </a:r>
          </a:p>
          <a:p>
            <a:endParaRPr lang="es-ES" altLang="es-CO" sz="2000" dirty="0"/>
          </a:p>
          <a:p>
            <a:pPr algn="just"/>
            <a:r>
              <a:rPr lang="es-ES" altLang="es-CO" sz="2000" dirty="0"/>
              <a:t>El proponente con el valor de su propuesta más baja se llevará una puntuación de 100 puntos y se descontará proporcionalmente para los otros oferentes. El ganador será la propuesta que obtenga el mayor puntaje en su oferta económica.</a:t>
            </a:r>
          </a:p>
        </p:txBody>
      </p:sp>
      <p:graphicFrame>
        <p:nvGraphicFramePr>
          <p:cNvPr id="3" name="Tabla 4">
            <a:extLst>
              <a:ext uri="{FF2B5EF4-FFF2-40B4-BE49-F238E27FC236}">
                <a16:creationId xmlns:a16="http://schemas.microsoft.com/office/drawing/2014/main" id="{0E074D10-F508-40FC-908A-8A22121508A5}"/>
              </a:ext>
            </a:extLst>
          </p:cNvPr>
          <p:cNvGraphicFramePr>
            <a:graphicFrameLocks noGrp="1"/>
          </p:cNvGraphicFramePr>
          <p:nvPr>
            <p:extLst>
              <p:ext uri="{D42A27DB-BD31-4B8C-83A1-F6EECF244321}">
                <p14:modId xmlns:p14="http://schemas.microsoft.com/office/powerpoint/2010/main" val="3371093954"/>
              </p:ext>
            </p:extLst>
          </p:nvPr>
        </p:nvGraphicFramePr>
        <p:xfrm>
          <a:off x="2194559" y="4436212"/>
          <a:ext cx="7754304" cy="1751227"/>
        </p:xfrm>
        <a:graphic>
          <a:graphicData uri="http://schemas.openxmlformats.org/drawingml/2006/table">
            <a:tbl>
              <a:tblPr firstRow="1" bandRow="1">
                <a:tableStyleId>{5C22544A-7EE6-4342-B048-85BDC9FD1C3A}</a:tableStyleId>
              </a:tblPr>
              <a:tblGrid>
                <a:gridCol w="1938576">
                  <a:extLst>
                    <a:ext uri="{9D8B030D-6E8A-4147-A177-3AD203B41FA5}">
                      <a16:colId xmlns:a16="http://schemas.microsoft.com/office/drawing/2014/main" val="20000"/>
                    </a:ext>
                  </a:extLst>
                </a:gridCol>
                <a:gridCol w="1938576">
                  <a:extLst>
                    <a:ext uri="{9D8B030D-6E8A-4147-A177-3AD203B41FA5}">
                      <a16:colId xmlns:a16="http://schemas.microsoft.com/office/drawing/2014/main" val="20001"/>
                    </a:ext>
                  </a:extLst>
                </a:gridCol>
                <a:gridCol w="1938576">
                  <a:extLst>
                    <a:ext uri="{9D8B030D-6E8A-4147-A177-3AD203B41FA5}">
                      <a16:colId xmlns:a16="http://schemas.microsoft.com/office/drawing/2014/main" val="20002"/>
                    </a:ext>
                  </a:extLst>
                </a:gridCol>
                <a:gridCol w="1938576">
                  <a:extLst>
                    <a:ext uri="{9D8B030D-6E8A-4147-A177-3AD203B41FA5}">
                      <a16:colId xmlns:a16="http://schemas.microsoft.com/office/drawing/2014/main" val="20003"/>
                    </a:ext>
                  </a:extLst>
                </a:gridCol>
              </a:tblGrid>
              <a:tr h="469998">
                <a:tc rowSpan="2">
                  <a:txBody>
                    <a:bodyPr/>
                    <a:lstStyle/>
                    <a:p>
                      <a:r>
                        <a:rPr lang="es-MX" sz="1400" dirty="0"/>
                        <a:t>Concepto</a:t>
                      </a:r>
                      <a:endParaRPr lang="es-CO" sz="1400" dirty="0"/>
                    </a:p>
                  </a:txBody>
                  <a:tcPr marL="68593" marR="68593" marT="34277" marB="34277"/>
                </a:tc>
                <a:tc gridSpan="2">
                  <a:txBody>
                    <a:bodyPr/>
                    <a:lstStyle/>
                    <a:p>
                      <a:r>
                        <a:rPr lang="es-MX" sz="1400" dirty="0"/>
                        <a:t>Valor concepto</a:t>
                      </a:r>
                      <a:endParaRPr lang="es-CO" sz="1400" dirty="0"/>
                    </a:p>
                  </a:txBody>
                  <a:tcPr marL="68593" marR="68593" marT="34277" marB="34277"/>
                </a:tc>
                <a:tc hMerge="1">
                  <a:txBody>
                    <a:bodyPr/>
                    <a:lstStyle/>
                    <a:p>
                      <a:endParaRPr lang="es-CO" dirty="0"/>
                    </a:p>
                  </a:txBody>
                  <a:tcPr/>
                </a:tc>
                <a:tc rowSpan="2">
                  <a:txBody>
                    <a:bodyPr/>
                    <a:lstStyle/>
                    <a:p>
                      <a:r>
                        <a:rPr lang="es-MX" sz="1400" dirty="0"/>
                        <a:t>Periodo</a:t>
                      </a:r>
                      <a:endParaRPr lang="es-CO" sz="1400" dirty="0"/>
                    </a:p>
                  </a:txBody>
                  <a:tcPr marL="68593" marR="68593" marT="34277" marB="34277"/>
                </a:tc>
                <a:extLst>
                  <a:ext uri="{0D108BD9-81ED-4DB2-BD59-A6C34878D82A}">
                    <a16:rowId xmlns:a16="http://schemas.microsoft.com/office/drawing/2014/main" val="10000"/>
                  </a:ext>
                </a:extLst>
              </a:tr>
              <a:tr h="469998">
                <a:tc vMerge="1">
                  <a:txBody>
                    <a:bodyPr/>
                    <a:lstStyle/>
                    <a:p>
                      <a:endParaRPr lang="es-CO" dirty="0"/>
                    </a:p>
                  </a:txBody>
                  <a:tcPr/>
                </a:tc>
                <a:tc>
                  <a:txBody>
                    <a:bodyPr/>
                    <a:lstStyle/>
                    <a:p>
                      <a:r>
                        <a:rPr lang="es-MX" sz="1400" dirty="0"/>
                        <a:t>Máx. aprobado SAE</a:t>
                      </a:r>
                      <a:endParaRPr lang="es-CO" sz="1400" dirty="0"/>
                    </a:p>
                  </a:txBody>
                  <a:tcPr marL="68593" marR="68593" marT="34277" marB="34277"/>
                </a:tc>
                <a:tc>
                  <a:txBody>
                    <a:bodyPr/>
                    <a:lstStyle/>
                    <a:p>
                      <a:r>
                        <a:rPr lang="es-MX" sz="1400" dirty="0"/>
                        <a:t>Cotización oferente</a:t>
                      </a:r>
                      <a:endParaRPr lang="es-CO" sz="1400" dirty="0"/>
                    </a:p>
                  </a:txBody>
                  <a:tcPr marL="68593" marR="68593" marT="34277" marB="34277"/>
                </a:tc>
                <a:tc vMerge="1">
                  <a:txBody>
                    <a:bodyPr/>
                    <a:lstStyle/>
                    <a:p>
                      <a:endParaRPr lang="es-CO" dirty="0"/>
                    </a:p>
                  </a:txBody>
                  <a:tcPr/>
                </a:tc>
                <a:extLst>
                  <a:ext uri="{0D108BD9-81ED-4DB2-BD59-A6C34878D82A}">
                    <a16:rowId xmlns:a16="http://schemas.microsoft.com/office/drawing/2014/main" val="10001"/>
                  </a:ext>
                </a:extLst>
              </a:tr>
              <a:tr h="811231">
                <a:tc>
                  <a:txBody>
                    <a:bodyPr/>
                    <a:lstStyle/>
                    <a:p>
                      <a:r>
                        <a:rPr lang="es-MX" sz="1400" dirty="0"/>
                        <a:t>Porcentaje comisión venta oro</a:t>
                      </a:r>
                      <a:endParaRPr lang="es-CO" sz="1400" dirty="0"/>
                    </a:p>
                  </a:txBody>
                  <a:tcPr marL="68593" marR="68593" marT="34277" marB="34277"/>
                </a:tc>
                <a:tc>
                  <a:txBody>
                    <a:bodyPr/>
                    <a:lstStyle/>
                    <a:p>
                      <a:r>
                        <a:rPr lang="es-MX" sz="1400" dirty="0"/>
                        <a:t>1,7%</a:t>
                      </a:r>
                      <a:endParaRPr lang="es-CO" sz="1400" dirty="0"/>
                    </a:p>
                  </a:txBody>
                  <a:tcPr marL="68593" marR="68593" marT="34277" marB="34277"/>
                </a:tc>
                <a:tc>
                  <a:txBody>
                    <a:bodyPr/>
                    <a:lstStyle/>
                    <a:p>
                      <a:endParaRPr lang="es-CO" sz="1400"/>
                    </a:p>
                  </a:txBody>
                  <a:tcPr marL="68593" marR="68593" marT="34277" marB="34277"/>
                </a:tc>
                <a:tc>
                  <a:txBody>
                    <a:bodyPr/>
                    <a:lstStyle/>
                    <a:p>
                      <a:r>
                        <a:rPr lang="es-MX" sz="1400" dirty="0"/>
                        <a:t>Una vez</a:t>
                      </a:r>
                      <a:endParaRPr lang="es-CO" sz="1400" dirty="0"/>
                    </a:p>
                  </a:txBody>
                  <a:tcPr marL="68593" marR="68593" marT="34277" marB="34277"/>
                </a:tc>
                <a:extLst>
                  <a:ext uri="{0D108BD9-81ED-4DB2-BD59-A6C34878D82A}">
                    <a16:rowId xmlns:a16="http://schemas.microsoft.com/office/drawing/2014/main" val="10002"/>
                  </a:ext>
                </a:extLst>
              </a:tr>
            </a:tbl>
          </a:graphicData>
        </a:graphic>
      </p:graphicFrame>
      <p:sp>
        <p:nvSpPr>
          <p:cNvPr id="9" name="Rectángulo 8">
            <a:extLst>
              <a:ext uri="{FF2B5EF4-FFF2-40B4-BE49-F238E27FC236}">
                <a16:creationId xmlns:a16="http://schemas.microsoft.com/office/drawing/2014/main" id="{4A935C76-DE5F-439C-BDEB-4CDA95013334}"/>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 name="CuadroTexto 9">
            <a:extLst>
              <a:ext uri="{FF2B5EF4-FFF2-40B4-BE49-F238E27FC236}">
                <a16:creationId xmlns:a16="http://schemas.microsoft.com/office/drawing/2014/main" id="{4A66365F-696F-45B0-94F2-DFAE0A4C56C2}"/>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1" name="Imagen 7">
            <a:extLst>
              <a:ext uri="{FF2B5EF4-FFF2-40B4-BE49-F238E27FC236}">
                <a16:creationId xmlns:a16="http://schemas.microsoft.com/office/drawing/2014/main" id="{7FE67DA8-26A6-4E03-8667-24D6AEF7F6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2" name="Imagen 5">
            <a:extLst>
              <a:ext uri="{FF2B5EF4-FFF2-40B4-BE49-F238E27FC236}">
                <a16:creationId xmlns:a16="http://schemas.microsoft.com/office/drawing/2014/main" id="{97C9EF85-EA52-4552-8F8C-4DEF436BF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8" name="Título 1">
            <a:extLst>
              <a:ext uri="{FF2B5EF4-FFF2-40B4-BE49-F238E27FC236}">
                <a16:creationId xmlns:a16="http://schemas.microsoft.com/office/drawing/2014/main" id="{CFC98C30-10DC-4C0B-808A-B40922AE8062}"/>
              </a:ext>
            </a:extLst>
          </p:cNvPr>
          <p:cNvSpPr txBox="1">
            <a:spLocks noChangeArrowheads="1"/>
          </p:cNvSpPr>
          <p:nvPr/>
        </p:nvSpPr>
        <p:spPr bwMode="auto">
          <a:xfrm>
            <a:off x="2305050" y="463016"/>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10. Metodología de contratación</a:t>
            </a:r>
            <a:endParaRPr lang="es-CO" altLang="es-CO" sz="3300" b="1" dirty="0">
              <a:latin typeface="+mn-lt"/>
            </a:endParaRPr>
          </a:p>
        </p:txBody>
      </p:sp>
      <p:sp>
        <p:nvSpPr>
          <p:cNvPr id="64519" name="CuadroTexto 11">
            <a:extLst>
              <a:ext uri="{FF2B5EF4-FFF2-40B4-BE49-F238E27FC236}">
                <a16:creationId xmlns:a16="http://schemas.microsoft.com/office/drawing/2014/main" id="{A1A5D610-AECD-4D7D-92A7-4B73EDBDA94A}"/>
              </a:ext>
            </a:extLst>
          </p:cNvPr>
          <p:cNvSpPr txBox="1">
            <a:spLocks noChangeArrowheads="1"/>
          </p:cNvSpPr>
          <p:nvPr/>
        </p:nvSpPr>
        <p:spPr bwMode="auto">
          <a:xfrm>
            <a:off x="2423159" y="3490477"/>
            <a:ext cx="33604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2400" b="1" dirty="0"/>
              <a:t>CONCURSO PÚBLICO  </a:t>
            </a:r>
          </a:p>
        </p:txBody>
      </p:sp>
      <p:sp>
        <p:nvSpPr>
          <p:cNvPr id="64520" name="CuadroTexto 13">
            <a:extLst>
              <a:ext uri="{FF2B5EF4-FFF2-40B4-BE49-F238E27FC236}">
                <a16:creationId xmlns:a16="http://schemas.microsoft.com/office/drawing/2014/main" id="{EAC98CF5-D7DB-486A-B4A6-845F31DAE189}"/>
              </a:ext>
            </a:extLst>
          </p:cNvPr>
          <p:cNvSpPr txBox="1">
            <a:spLocks noChangeArrowheads="1"/>
          </p:cNvSpPr>
          <p:nvPr/>
        </p:nvSpPr>
        <p:spPr bwMode="auto">
          <a:xfrm>
            <a:off x="1335314" y="4033839"/>
            <a:ext cx="447176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000" dirty="0"/>
              <a:t>En atención al valor del contrato y según lo establecido en el manual de contratación de esta Sociedad, la metodología de contratación a implementar sería mediante el concurso público.</a:t>
            </a:r>
          </a:p>
        </p:txBody>
      </p:sp>
      <p:sp>
        <p:nvSpPr>
          <p:cNvPr id="64521" name="CuadroTexto 14">
            <a:extLst>
              <a:ext uri="{FF2B5EF4-FFF2-40B4-BE49-F238E27FC236}">
                <a16:creationId xmlns:a16="http://schemas.microsoft.com/office/drawing/2014/main" id="{3E31DEBB-0DCB-4088-8FEA-97604E418644}"/>
              </a:ext>
            </a:extLst>
          </p:cNvPr>
          <p:cNvSpPr txBox="1">
            <a:spLocks noChangeArrowheads="1"/>
          </p:cNvSpPr>
          <p:nvPr/>
        </p:nvSpPr>
        <p:spPr bwMode="auto">
          <a:xfrm>
            <a:off x="6948964" y="3374013"/>
            <a:ext cx="32280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2400" b="1" dirty="0"/>
              <a:t>CUPO</a:t>
            </a:r>
            <a:r>
              <a:rPr lang="es-CO" altLang="es-CO" sz="2400" dirty="0"/>
              <a:t> </a:t>
            </a:r>
            <a:r>
              <a:rPr lang="es-CO" altLang="es-CO" sz="2400" b="1" dirty="0"/>
              <a:t>MONETIZACIÓN</a:t>
            </a:r>
            <a:r>
              <a:rPr lang="es-CO" altLang="es-CO" sz="2400" dirty="0"/>
              <a:t> </a:t>
            </a:r>
          </a:p>
        </p:txBody>
      </p:sp>
      <p:sp>
        <p:nvSpPr>
          <p:cNvPr id="64522" name="CuadroTexto 15">
            <a:extLst>
              <a:ext uri="{FF2B5EF4-FFF2-40B4-BE49-F238E27FC236}">
                <a16:creationId xmlns:a16="http://schemas.microsoft.com/office/drawing/2014/main" id="{65254A34-2C1B-457E-A132-B7058F10DC6C}"/>
              </a:ext>
            </a:extLst>
          </p:cNvPr>
          <p:cNvSpPr txBox="1">
            <a:spLocks noChangeArrowheads="1"/>
          </p:cNvSpPr>
          <p:nvPr/>
        </p:nvSpPr>
        <p:spPr bwMode="auto">
          <a:xfrm>
            <a:off x="6591299" y="3895726"/>
            <a:ext cx="472984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sz="2000" dirty="0"/>
              <a:t>En atención a que este servicio se requiere como apoyo a la gestión, es posible llevar a cabo la contratación directa* con MEPRECOL, quien cumple con los requisitos y tiene las capacidades para realizar las labores de intermediación comercial.	</a:t>
            </a:r>
            <a:endParaRPr lang="es-CO" altLang="es-CO" sz="2000" dirty="0"/>
          </a:p>
        </p:txBody>
      </p:sp>
      <p:cxnSp>
        <p:nvCxnSpPr>
          <p:cNvPr id="17" name="Conector recto 16">
            <a:extLst>
              <a:ext uri="{FF2B5EF4-FFF2-40B4-BE49-F238E27FC236}">
                <a16:creationId xmlns:a16="http://schemas.microsoft.com/office/drawing/2014/main" id="{3B7E93F9-908C-443A-B519-BA5031220C25}"/>
              </a:ext>
            </a:extLst>
          </p:cNvPr>
          <p:cNvCxnSpPr>
            <a:cxnSpLocks/>
          </p:cNvCxnSpPr>
          <p:nvPr/>
        </p:nvCxnSpPr>
        <p:spPr>
          <a:xfrm>
            <a:off x="6096000" y="4156076"/>
            <a:ext cx="0" cy="1509713"/>
          </a:xfrm>
          <a:prstGeom prst="line">
            <a:avLst/>
          </a:prstGeom>
        </p:spPr>
        <p:style>
          <a:lnRef idx="2">
            <a:schemeClr val="accent1"/>
          </a:lnRef>
          <a:fillRef idx="0">
            <a:schemeClr val="accent1"/>
          </a:fillRef>
          <a:effectRef idx="1">
            <a:schemeClr val="accent1"/>
          </a:effectRef>
          <a:fontRef idx="minor">
            <a:schemeClr val="tx1"/>
          </a:fontRef>
        </p:style>
      </p:cxnSp>
      <p:sp>
        <p:nvSpPr>
          <p:cNvPr id="64524" name="CuadroTexto 4">
            <a:extLst>
              <a:ext uri="{FF2B5EF4-FFF2-40B4-BE49-F238E27FC236}">
                <a16:creationId xmlns:a16="http://schemas.microsoft.com/office/drawing/2014/main" id="{9EC86B21-8368-4EA9-A529-3A77EDDA4C01}"/>
              </a:ext>
            </a:extLst>
          </p:cNvPr>
          <p:cNvSpPr txBox="1">
            <a:spLocks noChangeArrowheads="1"/>
          </p:cNvSpPr>
          <p:nvPr/>
        </p:nvSpPr>
        <p:spPr bwMode="auto">
          <a:xfrm>
            <a:off x="1480460" y="1731964"/>
            <a:ext cx="927462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CO" altLang="es-CO" sz="2000" dirty="0"/>
              <a:t>Se pone a consideración de la Junta Directiva la metodología de contratación para lograr la prestación de los servicios por un tercero, a continuación las opciones disponibles de conformidad con el manual de contratación de la SAE</a:t>
            </a:r>
          </a:p>
        </p:txBody>
      </p:sp>
      <p:sp>
        <p:nvSpPr>
          <p:cNvPr id="64525" name="CuadroTexto 5">
            <a:extLst>
              <a:ext uri="{FF2B5EF4-FFF2-40B4-BE49-F238E27FC236}">
                <a16:creationId xmlns:a16="http://schemas.microsoft.com/office/drawing/2014/main" id="{08C44530-11C3-4209-9073-DAA743E2BE75}"/>
              </a:ext>
            </a:extLst>
          </p:cNvPr>
          <p:cNvSpPr txBox="1">
            <a:spLocks noChangeArrowheads="1"/>
          </p:cNvSpPr>
          <p:nvPr/>
        </p:nvSpPr>
        <p:spPr bwMode="auto">
          <a:xfrm>
            <a:off x="2698750" y="6169025"/>
            <a:ext cx="651668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900"/>
              <a:t>* Literal f, numeral 4.2, Manual de Contratación de SAE</a:t>
            </a:r>
          </a:p>
        </p:txBody>
      </p:sp>
      <p:sp>
        <p:nvSpPr>
          <p:cNvPr id="14" name="Rectángulo 13">
            <a:extLst>
              <a:ext uri="{FF2B5EF4-FFF2-40B4-BE49-F238E27FC236}">
                <a16:creationId xmlns:a16="http://schemas.microsoft.com/office/drawing/2014/main" id="{A395D735-C71B-4523-9D02-D91ADB1F3A07}"/>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5" name="CuadroTexto 14">
            <a:extLst>
              <a:ext uri="{FF2B5EF4-FFF2-40B4-BE49-F238E27FC236}">
                <a16:creationId xmlns:a16="http://schemas.microsoft.com/office/drawing/2014/main" id="{97F1E8BB-5778-4DA2-B942-2FB33411450A}"/>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6" name="Imagen 7">
            <a:extLst>
              <a:ext uri="{FF2B5EF4-FFF2-40B4-BE49-F238E27FC236}">
                <a16:creationId xmlns:a16="http://schemas.microsoft.com/office/drawing/2014/main" id="{84188EE8-AC77-467C-8A55-33C7CD9D71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8" name="Imagen 5">
            <a:extLst>
              <a:ext uri="{FF2B5EF4-FFF2-40B4-BE49-F238E27FC236}">
                <a16:creationId xmlns:a16="http://schemas.microsoft.com/office/drawing/2014/main" id="{AA193097-C33A-436C-B240-7EDC203D99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9971" y="144406"/>
            <a:ext cx="3774028" cy="718474"/>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Título 1">
            <a:extLst>
              <a:ext uri="{FF2B5EF4-FFF2-40B4-BE49-F238E27FC236}">
                <a16:creationId xmlns:a16="http://schemas.microsoft.com/office/drawing/2014/main" id="{6C6B77C0-87DB-414C-B2DB-1EBB9C909DCE}"/>
              </a:ext>
            </a:extLst>
          </p:cNvPr>
          <p:cNvSpPr txBox="1">
            <a:spLocks noChangeArrowheads="1"/>
          </p:cNvSpPr>
          <p:nvPr/>
        </p:nvSpPr>
        <p:spPr bwMode="auto">
          <a:xfrm>
            <a:off x="1905000" y="114935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300" b="1" dirty="0">
                <a:latin typeface="+mn-lt"/>
              </a:rPr>
              <a:t>11. Conclusiones</a:t>
            </a:r>
            <a:endParaRPr lang="es-CO" altLang="es-CO" sz="3300" b="1" dirty="0">
              <a:latin typeface="+mn-lt"/>
            </a:endParaRPr>
          </a:p>
        </p:txBody>
      </p:sp>
      <p:sp>
        <p:nvSpPr>
          <p:cNvPr id="10" name="Marcador de contenido 2">
            <a:extLst>
              <a:ext uri="{FF2B5EF4-FFF2-40B4-BE49-F238E27FC236}">
                <a16:creationId xmlns:a16="http://schemas.microsoft.com/office/drawing/2014/main" id="{62EB0FAF-75E5-44B6-A377-66E1FE92C1F1}"/>
              </a:ext>
            </a:extLst>
          </p:cNvPr>
          <p:cNvSpPr txBox="1">
            <a:spLocks/>
          </p:cNvSpPr>
          <p:nvPr/>
        </p:nvSpPr>
        <p:spPr>
          <a:xfrm>
            <a:off x="1280160" y="2133600"/>
            <a:ext cx="7268754" cy="3810000"/>
          </a:xfrm>
          <a:prstGeom prst="rect">
            <a:avLst/>
          </a:prstGeom>
        </p:spPr>
        <p:txBody>
          <a:bodyPr lIns="68580" tIns="34290" rIns="68580" bIns="34290">
            <a:normAutofit fontScale="4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57175" indent="-257175" algn="just">
              <a:buFont typeface="Arial" panose="020B0604020202020204" pitchFamily="34" charset="0"/>
              <a:buChar char="•"/>
              <a:defRPr/>
            </a:pPr>
            <a:r>
              <a:rPr lang="es-CO" sz="5100" dirty="0">
                <a:solidFill>
                  <a:schemeClr val="tx1"/>
                </a:solidFill>
              </a:rPr>
              <a:t>El presente procedimiento y contratación tienen en cuenta los aspectos necesarios para el éxito de la venta del metal precioso a nivel internacional.</a:t>
            </a:r>
          </a:p>
          <a:p>
            <a:pPr marL="257175" indent="-257175" algn="just">
              <a:buFont typeface="Arial" panose="020B0604020202020204" pitchFamily="34" charset="0"/>
              <a:buChar char="•"/>
              <a:defRPr/>
            </a:pPr>
            <a:endParaRPr lang="es-CO" sz="5100" dirty="0">
              <a:solidFill>
                <a:schemeClr val="tx1"/>
              </a:solidFill>
            </a:endParaRPr>
          </a:p>
          <a:p>
            <a:pPr marL="257175" indent="-257175" algn="just">
              <a:buFont typeface="Arial" panose="020B0604020202020204" pitchFamily="34" charset="0"/>
              <a:buChar char="•"/>
              <a:defRPr/>
            </a:pPr>
            <a:r>
              <a:rPr lang="es-CO" sz="5100" dirty="0">
                <a:solidFill>
                  <a:schemeClr val="tx1"/>
                </a:solidFill>
              </a:rPr>
              <a:t>Al contar con un tercero especializado en la comercialización de este tipo de bienes a nivel internacional el alance en el mercado será mayor.</a:t>
            </a:r>
          </a:p>
          <a:p>
            <a:pPr marL="257175" indent="-257175" algn="just">
              <a:buFont typeface="Arial" panose="020B0604020202020204" pitchFamily="34" charset="0"/>
              <a:buChar char="•"/>
              <a:defRPr/>
            </a:pPr>
            <a:endParaRPr lang="es-CO" sz="5100" dirty="0">
              <a:solidFill>
                <a:schemeClr val="tx1"/>
              </a:solidFill>
            </a:endParaRPr>
          </a:p>
          <a:p>
            <a:pPr marL="257175" indent="-257175" algn="just">
              <a:buFont typeface="Arial" panose="020B0604020202020204" pitchFamily="34" charset="0"/>
              <a:buChar char="•"/>
              <a:defRPr/>
            </a:pPr>
            <a:r>
              <a:rPr lang="es-CO" sz="5100" dirty="0">
                <a:solidFill>
                  <a:schemeClr val="tx1"/>
                </a:solidFill>
              </a:rPr>
              <a:t>Atendiendo a que la SAE no tiene personal experto en este tipo de procedimientos ni cuenta con los medios idóneos para adelantar el proceso, se hace necesario contratar un tercero que haga la intermediación comercial, transporte, liquidación y pago de impuestos, exportación del oro y recaudo de la venta.</a:t>
            </a:r>
          </a:p>
          <a:p>
            <a:pPr marL="257175" indent="-257175" algn="just">
              <a:buFont typeface="Arial" panose="020B0604020202020204" pitchFamily="34" charset="0"/>
              <a:buChar char="•"/>
              <a:defRPr/>
            </a:pPr>
            <a:endParaRPr lang="es-CO" sz="1875" dirty="0">
              <a:solidFill>
                <a:schemeClr val="tx1"/>
              </a:solidFill>
            </a:endParaRPr>
          </a:p>
        </p:txBody>
      </p:sp>
      <p:pic>
        <p:nvPicPr>
          <p:cNvPr id="65544" name="Picture 4" descr="Resultado de imagen para checklist">
            <a:extLst>
              <a:ext uri="{FF2B5EF4-FFF2-40B4-BE49-F238E27FC236}">
                <a16:creationId xmlns:a16="http://schemas.microsoft.com/office/drawing/2014/main" id="{34D43AB8-A013-4D1C-9DF4-1C8CF348D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692" y="2543910"/>
            <a:ext cx="3620135" cy="240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4C79C0FA-1E71-4240-9CE3-8ED504C17E36}"/>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A96AB2E0-0A8F-469A-BCCC-F3B718005EAE}"/>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2" name="Imagen 7">
            <a:extLst>
              <a:ext uri="{FF2B5EF4-FFF2-40B4-BE49-F238E27FC236}">
                <a16:creationId xmlns:a16="http://schemas.microsoft.com/office/drawing/2014/main" id="{7ECB73D2-2A8E-4BE4-841C-7A6FEF2D87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3" name="Imagen 5">
            <a:extLst>
              <a:ext uri="{FF2B5EF4-FFF2-40B4-BE49-F238E27FC236}">
                <a16:creationId xmlns:a16="http://schemas.microsoft.com/office/drawing/2014/main" id="{780146F7-1C51-4DA9-BFA3-36E1A8B43A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contenido 2">
            <a:extLst>
              <a:ext uri="{FF2B5EF4-FFF2-40B4-BE49-F238E27FC236}">
                <a16:creationId xmlns:a16="http://schemas.microsoft.com/office/drawing/2014/main" id="{7FC40719-2052-435F-A245-6843264E78EA}"/>
              </a:ext>
            </a:extLst>
          </p:cNvPr>
          <p:cNvSpPr txBox="1">
            <a:spLocks/>
          </p:cNvSpPr>
          <p:nvPr/>
        </p:nvSpPr>
        <p:spPr>
          <a:xfrm>
            <a:off x="609601" y="2054862"/>
            <a:ext cx="10609942" cy="3608387"/>
          </a:xfrm>
          <a:prstGeom prst="rect">
            <a:avLst/>
          </a:prstGeom>
        </p:spPr>
        <p:txBody>
          <a:bodyPr lIns="68580" tIns="34290" rIns="68580" bIns="3429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defRPr/>
            </a:pPr>
            <a:r>
              <a:rPr lang="es-CO" sz="2400" dirty="0">
                <a:solidFill>
                  <a:schemeClr val="tx1"/>
                </a:solidFill>
              </a:rPr>
              <a:t>Se solicita la aprobación del procedimiento y la autorización para iniciar el concurso público/celebrar una contratación directa para contratar la prestación del servicio </a:t>
            </a:r>
            <a:r>
              <a:rPr lang="es-ES" sz="2400" dirty="0">
                <a:solidFill>
                  <a:schemeClr val="tx1"/>
                </a:solidFill>
              </a:rPr>
              <a:t>de intermediación comercial a través de una Comercializadora Internacional legalmente constituida en Colombia para que realice la venta a nivel internacional mediante la metodología de subasta del oro que tiene la Sociedad de Activos Especiales S.A.S. así mismo realizar los trámites de liquidación de impuestos, transporte y exportación del material precioso.</a:t>
            </a:r>
          </a:p>
        </p:txBody>
      </p:sp>
      <p:sp>
        <p:nvSpPr>
          <p:cNvPr id="66567" name="Título 1">
            <a:extLst>
              <a:ext uri="{FF2B5EF4-FFF2-40B4-BE49-F238E27FC236}">
                <a16:creationId xmlns:a16="http://schemas.microsoft.com/office/drawing/2014/main" id="{95D87266-366C-4852-8D84-940FF2D87F5D}"/>
              </a:ext>
            </a:extLst>
          </p:cNvPr>
          <p:cNvSpPr txBox="1">
            <a:spLocks noChangeArrowheads="1"/>
          </p:cNvSpPr>
          <p:nvPr/>
        </p:nvSpPr>
        <p:spPr bwMode="auto">
          <a:xfrm>
            <a:off x="609601" y="1206812"/>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O" sz="3600" b="1" dirty="0">
                <a:latin typeface="+mn-lt"/>
              </a:rPr>
              <a:t>12. Solicitud</a:t>
            </a:r>
            <a:endParaRPr lang="es-CO" altLang="es-CO" sz="3600" b="1" dirty="0">
              <a:latin typeface="+mn-lt"/>
            </a:endParaRPr>
          </a:p>
        </p:txBody>
      </p:sp>
      <p:sp>
        <p:nvSpPr>
          <p:cNvPr id="9" name="Rectángulo 8">
            <a:extLst>
              <a:ext uri="{FF2B5EF4-FFF2-40B4-BE49-F238E27FC236}">
                <a16:creationId xmlns:a16="http://schemas.microsoft.com/office/drawing/2014/main" id="{66E9D01A-95FA-4246-B28D-000668208366}"/>
              </a:ext>
            </a:extLst>
          </p:cNvPr>
          <p:cNvSpPr/>
          <p:nvPr/>
        </p:nvSpPr>
        <p:spPr>
          <a:xfrm>
            <a:off x="1" y="6480910"/>
            <a:ext cx="12192000" cy="37655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CuadroTexto 10">
            <a:extLst>
              <a:ext uri="{FF2B5EF4-FFF2-40B4-BE49-F238E27FC236}">
                <a16:creationId xmlns:a16="http://schemas.microsoft.com/office/drawing/2014/main" id="{9CFAF486-D045-4696-979A-EA14B3C3278B}"/>
              </a:ext>
            </a:extLst>
          </p:cNvPr>
          <p:cNvSpPr txBox="1"/>
          <p:nvPr/>
        </p:nvSpPr>
        <p:spPr>
          <a:xfrm>
            <a:off x="9555479" y="6523020"/>
            <a:ext cx="2524125" cy="307777"/>
          </a:xfrm>
          <a:prstGeom prst="rect">
            <a:avLst/>
          </a:prstGeom>
          <a:noFill/>
        </p:spPr>
        <p:txBody>
          <a:bodyPr>
            <a:spAutoFit/>
          </a:bodyPr>
          <a:lstStyle/>
          <a:p>
            <a:pPr algn="r">
              <a:defRPr/>
            </a:pPr>
            <a:r>
              <a:rPr lang="es-ES" sz="1400" dirty="0">
                <a:solidFill>
                  <a:srgbClr val="A9A8A9"/>
                </a:solidFill>
                <a:latin typeface="Lato Regular"/>
                <a:cs typeface="Lato Regular"/>
              </a:rPr>
              <a:t>Gerencia de Bienes Muebles</a:t>
            </a:r>
          </a:p>
        </p:txBody>
      </p:sp>
      <p:pic>
        <p:nvPicPr>
          <p:cNvPr id="12" name="Imagen 7">
            <a:extLst>
              <a:ext uri="{FF2B5EF4-FFF2-40B4-BE49-F238E27FC236}">
                <a16:creationId xmlns:a16="http://schemas.microsoft.com/office/drawing/2014/main" id="{04096FBE-7E1E-4889-9011-4AA839FF4F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3" name="Imagen 5">
            <a:extLst>
              <a:ext uri="{FF2B5EF4-FFF2-40B4-BE49-F238E27FC236}">
                <a16:creationId xmlns:a16="http://schemas.microsoft.com/office/drawing/2014/main" id="{1F5B648B-4D45-43EB-9D76-FBBD95725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C50CDA13-8043-49F5-A113-AF1FB50FC152}"/>
              </a:ext>
            </a:extLst>
          </p:cNvPr>
          <p:cNvSpPr txBox="1"/>
          <p:nvPr/>
        </p:nvSpPr>
        <p:spPr>
          <a:xfrm>
            <a:off x="1222131" y="2533662"/>
            <a:ext cx="9143999" cy="3662541"/>
          </a:xfrm>
          <a:prstGeom prst="rect">
            <a:avLst/>
          </a:prstGeom>
          <a:noFill/>
        </p:spPr>
        <p:txBody>
          <a:bodyPr wrap="square" rtlCol="0">
            <a:spAutoFit/>
          </a:bodyPr>
          <a:lstStyle/>
          <a:p>
            <a:pPr algn="ctr"/>
            <a:r>
              <a:rPr lang="es-ES" sz="4800" b="1" dirty="0">
                <a:solidFill>
                  <a:srgbClr val="002060"/>
                </a:solidFill>
              </a:rPr>
              <a:t>4. </a:t>
            </a:r>
            <a:r>
              <a:rPr lang="en-US" sz="4800" b="1" dirty="0">
                <a:solidFill>
                  <a:srgbClr val="002060"/>
                </a:solidFill>
              </a:rPr>
              <a:t>SOLICITUD DEVOLUCIÓN SALDOS A FAVOR </a:t>
            </a:r>
            <a:r>
              <a:rPr lang="es-CO" sz="4800" b="1" dirty="0">
                <a:solidFill>
                  <a:srgbClr val="002060"/>
                </a:solidFill>
              </a:rPr>
              <a:t>DIAN</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9" name="Rectángulo 8">
            <a:extLst>
              <a:ext uri="{FF2B5EF4-FFF2-40B4-BE49-F238E27FC236}">
                <a16:creationId xmlns:a16="http://schemas.microsoft.com/office/drawing/2014/main" id="{2A5E0690-D7A2-45E0-A56A-81BE6DCCAFE7}"/>
              </a:ext>
            </a:extLst>
          </p:cNvPr>
          <p:cNvSpPr/>
          <p:nvPr/>
        </p:nvSpPr>
        <p:spPr>
          <a:xfrm>
            <a:off x="1"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4B047B54-F5A1-4535-BA97-D1B1DB3BD1FA}"/>
              </a:ext>
            </a:extLst>
          </p:cNvPr>
          <p:cNvSpPr txBox="1"/>
          <p:nvPr/>
        </p:nvSpPr>
        <p:spPr>
          <a:xfrm>
            <a:off x="6644641" y="6520422"/>
            <a:ext cx="547769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5118615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AA9E83-4B86-4719-BF4C-77CBA1E8E86C}"/>
              </a:ext>
            </a:extLst>
          </p:cNvPr>
          <p:cNvSpPr txBox="1"/>
          <p:nvPr/>
        </p:nvSpPr>
        <p:spPr>
          <a:xfrm>
            <a:off x="740229" y="1196232"/>
            <a:ext cx="10755085" cy="5016758"/>
          </a:xfrm>
          <a:prstGeom prst="rect">
            <a:avLst/>
          </a:prstGeom>
          <a:noFill/>
        </p:spPr>
        <p:txBody>
          <a:bodyPr wrap="square" rtlCol="0">
            <a:spAutoFit/>
          </a:bodyPr>
          <a:lstStyle/>
          <a:p>
            <a:r>
              <a:rPr lang="es-ES" sz="2000" dirty="0"/>
              <a:t>Monto Solicitud: </a:t>
            </a:r>
            <a:r>
              <a:rPr lang="es-ES" sz="2000" b="1" dirty="0"/>
              <a:t>$4.305.783.000</a:t>
            </a:r>
          </a:p>
          <a:p>
            <a:endParaRPr lang="es-ES" sz="2000" dirty="0"/>
          </a:p>
          <a:p>
            <a:r>
              <a:rPr lang="es-ES" sz="2000" dirty="0"/>
              <a:t>Fecha Radicación: 19 de Junio de 2020</a:t>
            </a:r>
          </a:p>
          <a:p>
            <a:endParaRPr lang="es-ES" sz="2000" dirty="0"/>
          </a:p>
          <a:p>
            <a:pPr algn="just"/>
            <a:r>
              <a:rPr lang="es-ES" sz="2000" dirty="0"/>
              <a:t>Inadmisorio 1: El Registro Único Tributario del solicitante (representante legal) debe estar formalizado y actualizado ante la DIAN, lo anterior teniendo en cuenta que el RUT del representante legal se encuentra en estado Enviado.</a:t>
            </a:r>
          </a:p>
          <a:p>
            <a:endParaRPr lang="es-ES" sz="2000" dirty="0"/>
          </a:p>
          <a:p>
            <a:r>
              <a:rPr lang="es-ES" sz="2000" dirty="0"/>
              <a:t>Inadmisorio 2: Mediante Auto Inadmisorio DIAN 12257001988455, se manifiesta:</a:t>
            </a:r>
          </a:p>
          <a:p>
            <a:endParaRPr lang="es-ES" sz="2000" dirty="0"/>
          </a:p>
          <a:p>
            <a:pPr algn="just"/>
            <a:r>
              <a:rPr lang="es-ES" sz="2000" dirty="0"/>
              <a:t>“</a:t>
            </a:r>
            <a:r>
              <a:rPr lang="es-ES" sz="2000" i="1" dirty="0"/>
              <a:t>El Representante Legal presenta limitación de cuantías en las facultades expresas en el certificado de existencia y representación legal de la Cámara de Comercio de Bogotá (1000) salarios mínimos legales mensuales vigentes, por lo tanto, debe adjuntar la correspondiente acta de Asamblea de Accionistas, donde se autorice al representante legal de la sociedad para presentar la solicitud del saldo a favor generado en la declaración objeto de solicitud. Lo anterior, en cumplimiento al Art. 1.6.1.20.3 del Decreto Reglamentario 1625 del 11/Octubre/2016</a:t>
            </a:r>
            <a:r>
              <a:rPr lang="es-ES" sz="2000" dirty="0"/>
              <a:t>.”     </a:t>
            </a:r>
            <a:endParaRPr lang="es-CO" sz="2000" dirty="0"/>
          </a:p>
        </p:txBody>
      </p:sp>
      <p:sp>
        <p:nvSpPr>
          <p:cNvPr id="7" name="CuadroTexto 6">
            <a:extLst>
              <a:ext uri="{FF2B5EF4-FFF2-40B4-BE49-F238E27FC236}">
                <a16:creationId xmlns:a16="http://schemas.microsoft.com/office/drawing/2014/main" id="{20CEA97F-8C64-4235-B254-8A8149275C38}"/>
              </a:ext>
            </a:extLst>
          </p:cNvPr>
          <p:cNvSpPr txBox="1"/>
          <p:nvPr/>
        </p:nvSpPr>
        <p:spPr>
          <a:xfrm>
            <a:off x="3362056" y="184082"/>
            <a:ext cx="3774027" cy="584775"/>
          </a:xfrm>
          <a:prstGeom prst="rect">
            <a:avLst/>
          </a:prstGeom>
          <a:noFill/>
        </p:spPr>
        <p:txBody>
          <a:bodyPr wrap="square" rtlCol="0">
            <a:spAutoFit/>
          </a:bodyPr>
          <a:lstStyle/>
          <a:p>
            <a:pPr algn="ctr"/>
            <a:r>
              <a:rPr lang="es-ES" sz="3200" b="1" dirty="0">
                <a:solidFill>
                  <a:schemeClr val="tx2">
                    <a:lumMod val="60000"/>
                    <a:lumOff val="40000"/>
                  </a:schemeClr>
                </a:solidFill>
              </a:rPr>
              <a:t>Antecedentes</a:t>
            </a:r>
          </a:p>
        </p:txBody>
      </p:sp>
      <p:pic>
        <p:nvPicPr>
          <p:cNvPr id="10" name="Imagen 7">
            <a:extLst>
              <a:ext uri="{FF2B5EF4-FFF2-40B4-BE49-F238E27FC236}">
                <a16:creationId xmlns:a16="http://schemas.microsoft.com/office/drawing/2014/main" id="{678B2024-CEDD-4086-B00C-22A7FF953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1" name="Imagen 5">
            <a:extLst>
              <a:ext uri="{FF2B5EF4-FFF2-40B4-BE49-F238E27FC236}">
                <a16:creationId xmlns:a16="http://schemas.microsoft.com/office/drawing/2014/main" id="{E499FA70-4064-4C49-9822-D88E1B2861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
        <p:nvSpPr>
          <p:cNvPr id="12" name="Rectángulo 11">
            <a:extLst>
              <a:ext uri="{FF2B5EF4-FFF2-40B4-BE49-F238E27FC236}">
                <a16:creationId xmlns:a16="http://schemas.microsoft.com/office/drawing/2014/main" id="{B962EE1A-52BA-48B0-BBA2-19F59384B666}"/>
              </a:ext>
            </a:extLst>
          </p:cNvPr>
          <p:cNvSpPr/>
          <p:nvPr/>
        </p:nvSpPr>
        <p:spPr>
          <a:xfrm>
            <a:off x="1"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0B934CFF-FDB9-4C28-A52B-94A1E2820553}"/>
              </a:ext>
            </a:extLst>
          </p:cNvPr>
          <p:cNvSpPr txBox="1"/>
          <p:nvPr/>
        </p:nvSpPr>
        <p:spPr>
          <a:xfrm>
            <a:off x="6644641" y="6520422"/>
            <a:ext cx="547769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36656163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AA9E83-4B86-4719-BF4C-77CBA1E8E86C}"/>
              </a:ext>
            </a:extLst>
          </p:cNvPr>
          <p:cNvSpPr txBox="1"/>
          <p:nvPr/>
        </p:nvSpPr>
        <p:spPr>
          <a:xfrm>
            <a:off x="829676" y="1718619"/>
            <a:ext cx="9910895" cy="4093428"/>
          </a:xfrm>
          <a:prstGeom prst="rect">
            <a:avLst/>
          </a:prstGeom>
          <a:noFill/>
        </p:spPr>
        <p:txBody>
          <a:bodyPr wrap="square" rtlCol="0">
            <a:spAutoFit/>
          </a:bodyPr>
          <a:lstStyle/>
          <a:p>
            <a:pPr marL="285750" indent="-285750" algn="just">
              <a:buFontTx/>
              <a:buChar char="-"/>
            </a:pPr>
            <a:r>
              <a:rPr lang="es-ES" sz="2000" b="1" dirty="0">
                <a:solidFill>
                  <a:srgbClr val="000A8B"/>
                </a:solidFill>
              </a:rPr>
              <a:t>SAE remitió comunicado a la DIAN en la que se manifiesta: </a:t>
            </a:r>
          </a:p>
          <a:p>
            <a:pPr marL="285750" indent="-285750" algn="just">
              <a:buFontTx/>
              <a:buChar char="-"/>
            </a:pPr>
            <a:endParaRPr lang="es-ES" sz="2000" dirty="0"/>
          </a:p>
          <a:p>
            <a:pPr marL="269875" algn="just"/>
            <a:r>
              <a:rPr lang="es-ES" sz="2000" dirty="0"/>
              <a:t>“… consideramos que el representante legal de SAE S.A.S. se encuentra plenamente facultado para efectos de adelantar el trámite de devolución indicado, dado que la restricción establecida de los mil (1.000) salarios mínimos mensuales legales vigentes aplican exclusivamente para la celebración de contratos distintos a los derivados del giro ordinario de los negocios y, en ningún caso, para la realización de otros actos de representación legal diferentes a los relacionados con asuntos en materia de contratación. </a:t>
            </a:r>
          </a:p>
          <a:p>
            <a:pPr marL="285750" indent="-285750" algn="just">
              <a:buFontTx/>
              <a:buChar char="-"/>
            </a:pPr>
            <a:endParaRPr lang="es-ES" sz="2000" dirty="0"/>
          </a:p>
          <a:p>
            <a:pPr marL="269875" algn="just"/>
            <a:r>
              <a:rPr lang="es-ES" sz="2000" dirty="0"/>
              <a:t>… facultades que encarna la representación legal de la sociedad se establece en el literal I del artículo 41 de los estatutos sociales, lo siguiente:</a:t>
            </a:r>
            <a:r>
              <a:rPr lang="es-ES" sz="2000" i="1" dirty="0"/>
              <a:t> “I. Representar a la sociedad ante los accionistas, ante terceros y ante toda clase de autoridades del orden administrativo o jurisdiccional;”.</a:t>
            </a:r>
            <a:endParaRPr lang="es-CO" sz="2000" dirty="0"/>
          </a:p>
        </p:txBody>
      </p:sp>
      <p:sp>
        <p:nvSpPr>
          <p:cNvPr id="7" name="Rectángulo 6">
            <a:extLst>
              <a:ext uri="{FF2B5EF4-FFF2-40B4-BE49-F238E27FC236}">
                <a16:creationId xmlns:a16="http://schemas.microsoft.com/office/drawing/2014/main" id="{ADF0BC03-4C13-4A9C-B0CC-36DEDC590B3A}"/>
              </a:ext>
            </a:extLst>
          </p:cNvPr>
          <p:cNvSpPr/>
          <p:nvPr/>
        </p:nvSpPr>
        <p:spPr>
          <a:xfrm>
            <a:off x="1"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E92FB69-FEF5-4CB8-9DD6-B3BA9B93CAC3}"/>
              </a:ext>
            </a:extLst>
          </p:cNvPr>
          <p:cNvSpPr txBox="1"/>
          <p:nvPr/>
        </p:nvSpPr>
        <p:spPr>
          <a:xfrm>
            <a:off x="6644641" y="6520422"/>
            <a:ext cx="547769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1" name="CuadroTexto 10">
            <a:extLst>
              <a:ext uri="{FF2B5EF4-FFF2-40B4-BE49-F238E27FC236}">
                <a16:creationId xmlns:a16="http://schemas.microsoft.com/office/drawing/2014/main" id="{B55CF940-060A-45F8-BED9-2890AE64A89A}"/>
              </a:ext>
            </a:extLst>
          </p:cNvPr>
          <p:cNvSpPr txBox="1"/>
          <p:nvPr/>
        </p:nvSpPr>
        <p:spPr>
          <a:xfrm>
            <a:off x="3949844" y="461178"/>
            <a:ext cx="3282584" cy="584775"/>
          </a:xfrm>
          <a:prstGeom prst="rect">
            <a:avLst/>
          </a:prstGeom>
          <a:noFill/>
        </p:spPr>
        <p:txBody>
          <a:bodyPr wrap="square" rtlCol="0">
            <a:spAutoFit/>
          </a:bodyPr>
          <a:lstStyle/>
          <a:p>
            <a:pPr algn="ctr"/>
            <a:r>
              <a:rPr lang="es-ES" sz="3200" b="1" dirty="0">
                <a:solidFill>
                  <a:schemeClr val="tx2">
                    <a:lumMod val="60000"/>
                    <a:lumOff val="40000"/>
                  </a:schemeClr>
                </a:solidFill>
              </a:rPr>
              <a:t>Antecedentes</a:t>
            </a:r>
          </a:p>
        </p:txBody>
      </p:sp>
      <p:pic>
        <p:nvPicPr>
          <p:cNvPr id="12" name="Imagen 7">
            <a:extLst>
              <a:ext uri="{FF2B5EF4-FFF2-40B4-BE49-F238E27FC236}">
                <a16:creationId xmlns:a16="http://schemas.microsoft.com/office/drawing/2014/main" id="{BCA04A7A-C68E-47FC-916A-3177D5D9E3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4" name="Imagen 5">
            <a:extLst>
              <a:ext uri="{FF2B5EF4-FFF2-40B4-BE49-F238E27FC236}">
                <a16:creationId xmlns:a16="http://schemas.microsoft.com/office/drawing/2014/main" id="{228503EE-AA62-41BB-AE07-EDAC6D1B5B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Tree>
    <p:extLst>
      <p:ext uri="{BB962C8B-B14F-4D97-AF65-F5344CB8AC3E}">
        <p14:creationId xmlns:p14="http://schemas.microsoft.com/office/powerpoint/2010/main" val="1418663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AA9E83-4B86-4719-BF4C-77CBA1E8E86C}"/>
              </a:ext>
            </a:extLst>
          </p:cNvPr>
          <p:cNvSpPr txBox="1"/>
          <p:nvPr/>
        </p:nvSpPr>
        <p:spPr>
          <a:xfrm>
            <a:off x="420914" y="1324692"/>
            <a:ext cx="11350171" cy="4801314"/>
          </a:xfrm>
          <a:prstGeom prst="rect">
            <a:avLst/>
          </a:prstGeom>
          <a:noFill/>
        </p:spPr>
        <p:txBody>
          <a:bodyPr wrap="square" rtlCol="0">
            <a:spAutoFit/>
          </a:bodyPr>
          <a:lstStyle/>
          <a:p>
            <a:pPr marL="285750" indent="-285750">
              <a:buFontTx/>
              <a:buChar char="-"/>
            </a:pPr>
            <a:endParaRPr lang="es-ES" sz="2400" dirty="0"/>
          </a:p>
          <a:p>
            <a:pPr marL="285750" indent="-285750">
              <a:buFontTx/>
              <a:buChar char="-"/>
            </a:pPr>
            <a:r>
              <a:rPr lang="es-ES" sz="2400" b="1" dirty="0">
                <a:solidFill>
                  <a:srgbClr val="000A8B"/>
                </a:solidFill>
              </a:rPr>
              <a:t>Respuesta DIAN:</a:t>
            </a:r>
          </a:p>
          <a:p>
            <a:pPr marL="285750" indent="-285750">
              <a:buFontTx/>
              <a:buChar char="-"/>
            </a:pPr>
            <a:endParaRPr lang="es-ES" sz="2400" dirty="0"/>
          </a:p>
          <a:p>
            <a:pPr marL="269875" algn="just"/>
            <a:r>
              <a:rPr lang="es-ES" sz="2400" i="1" dirty="0"/>
              <a:t>“… </a:t>
            </a:r>
            <a:r>
              <a:rPr lang="es-CO" sz="2400" i="1" dirty="0"/>
              <a:t>informamos que dentro de nuestro ordenamiento Constitucional y Legal las actuaciones de las autoridades públicas y Administrativas están sujetas a procedimientos señalados en la Ley, convirtiéndose en una manifestación del principio de legalidad, es decir, que las autoridades administrativas deben cumplir con las normas jurídicas sustantivas y procedimentales que regulan cada actuación. La Administración Tributaria se encuentra enmarcada en el inciso 3 del artículo 2 de la ley 1437 de 2011 que preceptúa, “(...) las autoridades sujetarán sus actuaciones a los procedimientos que se establecen en este código, sin perjuicio de los procedimientos regulados en las Leyes especiales...”</a:t>
            </a:r>
            <a:r>
              <a:rPr lang="es-CO" sz="2400" dirty="0"/>
              <a:t>”</a:t>
            </a:r>
            <a:r>
              <a:rPr lang="es-ES" sz="2400" dirty="0"/>
              <a:t> </a:t>
            </a:r>
            <a:r>
              <a:rPr lang="es-ES" sz="2400" i="1" dirty="0"/>
              <a:t>   </a:t>
            </a:r>
          </a:p>
          <a:p>
            <a:pPr marL="269875" algn="just"/>
            <a:endParaRPr lang="es-ES" i="1" dirty="0"/>
          </a:p>
        </p:txBody>
      </p:sp>
      <p:sp>
        <p:nvSpPr>
          <p:cNvPr id="8" name="CuadroTexto 7">
            <a:extLst>
              <a:ext uri="{FF2B5EF4-FFF2-40B4-BE49-F238E27FC236}">
                <a16:creationId xmlns:a16="http://schemas.microsoft.com/office/drawing/2014/main" id="{3368C3EE-A884-43BD-ADCC-67A15EFFB1D4}"/>
              </a:ext>
            </a:extLst>
          </p:cNvPr>
          <p:cNvSpPr txBox="1"/>
          <p:nvPr/>
        </p:nvSpPr>
        <p:spPr>
          <a:xfrm>
            <a:off x="3841028" y="607260"/>
            <a:ext cx="3282584" cy="584775"/>
          </a:xfrm>
          <a:prstGeom prst="rect">
            <a:avLst/>
          </a:prstGeom>
          <a:noFill/>
        </p:spPr>
        <p:txBody>
          <a:bodyPr wrap="square" rtlCol="0">
            <a:spAutoFit/>
          </a:bodyPr>
          <a:lstStyle/>
          <a:p>
            <a:pPr algn="ctr"/>
            <a:r>
              <a:rPr lang="es-ES" sz="3200" b="1" dirty="0">
                <a:solidFill>
                  <a:schemeClr val="tx2">
                    <a:lumMod val="60000"/>
                    <a:lumOff val="40000"/>
                  </a:schemeClr>
                </a:solidFill>
              </a:rPr>
              <a:t>Antecedentes</a:t>
            </a:r>
          </a:p>
        </p:txBody>
      </p:sp>
      <p:pic>
        <p:nvPicPr>
          <p:cNvPr id="11" name="Imagen 7">
            <a:extLst>
              <a:ext uri="{FF2B5EF4-FFF2-40B4-BE49-F238E27FC236}">
                <a16:creationId xmlns:a16="http://schemas.microsoft.com/office/drawing/2014/main" id="{C55FE806-A331-4CF8-8507-C817218761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2" name="Imagen 5">
            <a:extLst>
              <a:ext uri="{FF2B5EF4-FFF2-40B4-BE49-F238E27FC236}">
                <a16:creationId xmlns:a16="http://schemas.microsoft.com/office/drawing/2014/main" id="{9CE36C82-2C02-4F3A-9499-F1A268346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
        <p:nvSpPr>
          <p:cNvPr id="14" name="Rectángulo 13">
            <a:extLst>
              <a:ext uri="{FF2B5EF4-FFF2-40B4-BE49-F238E27FC236}">
                <a16:creationId xmlns:a16="http://schemas.microsoft.com/office/drawing/2014/main" id="{D99C6CD3-E24A-4F4A-A029-519211916A57}"/>
              </a:ext>
            </a:extLst>
          </p:cNvPr>
          <p:cNvSpPr/>
          <p:nvPr/>
        </p:nvSpPr>
        <p:spPr>
          <a:xfrm>
            <a:off x="1"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98DFEB81-AA77-4CB4-AAC8-39AFEDCFA492}"/>
              </a:ext>
            </a:extLst>
          </p:cNvPr>
          <p:cNvSpPr txBox="1"/>
          <p:nvPr/>
        </p:nvSpPr>
        <p:spPr>
          <a:xfrm>
            <a:off x="6644641" y="6520422"/>
            <a:ext cx="547769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7174022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AA9E83-4B86-4719-BF4C-77CBA1E8E86C}"/>
              </a:ext>
            </a:extLst>
          </p:cNvPr>
          <p:cNvSpPr txBox="1"/>
          <p:nvPr/>
        </p:nvSpPr>
        <p:spPr>
          <a:xfrm>
            <a:off x="638630" y="1451713"/>
            <a:ext cx="10885714" cy="4524315"/>
          </a:xfrm>
          <a:prstGeom prst="rect">
            <a:avLst/>
          </a:prstGeom>
          <a:noFill/>
        </p:spPr>
        <p:txBody>
          <a:bodyPr wrap="square" rtlCol="0">
            <a:spAutoFit/>
          </a:bodyPr>
          <a:lstStyle/>
          <a:p>
            <a:pPr marL="269875" algn="just"/>
            <a:endParaRPr lang="es-ES" sz="2400" i="1" dirty="0"/>
          </a:p>
          <a:p>
            <a:pPr algn="just"/>
            <a:r>
              <a:rPr lang="es-ES" sz="2400" dirty="0"/>
              <a:t>Respecto de la exigencia de la DIAN según la cual, para subsanar la causal de inadmisión se debe </a:t>
            </a:r>
            <a:r>
              <a:rPr lang="es-ES" sz="2400" i="1" dirty="0"/>
              <a:t>“…adjuntar la correspondiente acta de Asamblea de Accionistas, donde se autorice al representante legal de la sociedad para presentar la solicitud del saldo a favor…”, </a:t>
            </a:r>
            <a:r>
              <a:rPr lang="es-ES" sz="2400" dirty="0"/>
              <a:t>es claro que tal actuación no se encuentra limitada de forma alguna en los Estatutos de la sociedad, y que de acuerdo con los mismos Estatutos, la expedición de una autorización, con el único fin de atender lo dispuesto por la DIAN, sería otorgada por la Asamblea de Accionistas de la sociedad.</a:t>
            </a:r>
          </a:p>
          <a:p>
            <a:pPr algn="just"/>
            <a:r>
              <a:rPr lang="es-ES" sz="2400" dirty="0"/>
              <a:t> </a:t>
            </a:r>
            <a:endParaRPr lang="es-CO" sz="2400" dirty="0"/>
          </a:p>
          <a:p>
            <a:pPr algn="just"/>
            <a:r>
              <a:rPr lang="es-ES" sz="2400" dirty="0"/>
              <a:t>Por lo anterior, atendiendo la exigencia de la DIAN y aras de dar continuidad al trámite de la solicitud de devolución, se presentará a consideración de la Asamblea de Accionistas la presente autorización.</a:t>
            </a:r>
            <a:endParaRPr lang="es-CO" sz="2400" i="1" dirty="0"/>
          </a:p>
        </p:txBody>
      </p:sp>
      <p:sp>
        <p:nvSpPr>
          <p:cNvPr id="8" name="CuadroTexto 7">
            <a:extLst>
              <a:ext uri="{FF2B5EF4-FFF2-40B4-BE49-F238E27FC236}">
                <a16:creationId xmlns:a16="http://schemas.microsoft.com/office/drawing/2014/main" id="{062CE7ED-4F02-4326-8E66-1F7F1207BA25}"/>
              </a:ext>
            </a:extLst>
          </p:cNvPr>
          <p:cNvSpPr txBox="1"/>
          <p:nvPr/>
        </p:nvSpPr>
        <p:spPr>
          <a:xfrm>
            <a:off x="4115092" y="748341"/>
            <a:ext cx="3282584" cy="584775"/>
          </a:xfrm>
          <a:prstGeom prst="rect">
            <a:avLst/>
          </a:prstGeom>
          <a:noFill/>
        </p:spPr>
        <p:txBody>
          <a:bodyPr wrap="square" rtlCol="0">
            <a:spAutoFit/>
          </a:bodyPr>
          <a:lstStyle/>
          <a:p>
            <a:pPr algn="ctr"/>
            <a:r>
              <a:rPr lang="es-ES" sz="3200" b="1" dirty="0">
                <a:solidFill>
                  <a:schemeClr val="tx2">
                    <a:lumMod val="60000"/>
                    <a:lumOff val="40000"/>
                  </a:schemeClr>
                </a:solidFill>
              </a:rPr>
              <a:t>Fundamento Legal</a:t>
            </a:r>
          </a:p>
        </p:txBody>
      </p:sp>
      <p:pic>
        <p:nvPicPr>
          <p:cNvPr id="11" name="Imagen 7">
            <a:extLst>
              <a:ext uri="{FF2B5EF4-FFF2-40B4-BE49-F238E27FC236}">
                <a16:creationId xmlns:a16="http://schemas.microsoft.com/office/drawing/2014/main" id="{08F7F774-71B8-404A-8C32-CFBE583AB5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62629" cy="1214520"/>
          </a:xfrm>
          <a:prstGeom prst="rect">
            <a:avLst/>
          </a:prstGeom>
        </p:spPr>
      </p:pic>
      <p:pic>
        <p:nvPicPr>
          <p:cNvPr id="12" name="Imagen 5">
            <a:extLst>
              <a:ext uri="{FF2B5EF4-FFF2-40B4-BE49-F238E27FC236}">
                <a16:creationId xmlns:a16="http://schemas.microsoft.com/office/drawing/2014/main" id="{46192FF5-9B1F-4E76-BFA6-1A9176F6D8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9" y="211802"/>
            <a:ext cx="3774028" cy="718474"/>
          </a:xfrm>
          <a:prstGeom prst="rect">
            <a:avLst/>
          </a:prstGeom>
        </p:spPr>
      </p:pic>
      <p:sp>
        <p:nvSpPr>
          <p:cNvPr id="14" name="Rectángulo 13">
            <a:extLst>
              <a:ext uri="{FF2B5EF4-FFF2-40B4-BE49-F238E27FC236}">
                <a16:creationId xmlns:a16="http://schemas.microsoft.com/office/drawing/2014/main" id="{6E01A79F-E87D-495B-8FF6-A9079AF8AD90}"/>
              </a:ext>
            </a:extLst>
          </p:cNvPr>
          <p:cNvSpPr/>
          <p:nvPr/>
        </p:nvSpPr>
        <p:spPr>
          <a:xfrm>
            <a:off x="1"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AAFAD28A-57BA-4DAB-B9E8-CAE5BAF1B972}"/>
              </a:ext>
            </a:extLst>
          </p:cNvPr>
          <p:cNvSpPr txBox="1"/>
          <p:nvPr/>
        </p:nvSpPr>
        <p:spPr>
          <a:xfrm>
            <a:off x="6644641" y="6520422"/>
            <a:ext cx="547769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241759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26571" y="1250912"/>
            <a:ext cx="11270343" cy="4955203"/>
          </a:xfrm>
          <a:prstGeom prst="rect">
            <a:avLst/>
          </a:prstGeom>
          <a:noFill/>
        </p:spPr>
        <p:txBody>
          <a:bodyPr wrap="square" rtlCol="0">
            <a:spAutoFit/>
          </a:bodyPr>
          <a:lstStyle/>
          <a:p>
            <a:pPr algn="ctr"/>
            <a:r>
              <a:rPr lang="es-ES_tradnl" sz="4000" b="1" dirty="0">
                <a:solidFill>
                  <a:srgbClr val="000A8B"/>
                </a:solidFill>
              </a:rPr>
              <a:t>Informe a la Junta Directiva</a:t>
            </a:r>
          </a:p>
          <a:p>
            <a:pPr algn="ctr"/>
            <a:r>
              <a:rPr lang="es-ES_tradnl" sz="1200" b="1" dirty="0"/>
              <a:t> </a:t>
            </a:r>
          </a:p>
          <a:p>
            <a:pPr algn="ctr"/>
            <a:endParaRPr lang="es-ES_tradnl" sz="2400" b="1" dirty="0"/>
          </a:p>
          <a:p>
            <a:pPr algn="just"/>
            <a:r>
              <a:rPr lang="es-CO" sz="2400" dirty="0"/>
              <a:t>Se informa a la Junta Directiva que se elevará a la Asamblea de Accionistas la autorización al Representante Legal, ante la Dirección de Impuestos y Aduanas Nacionales - DIAN, la solicitud de devolución y/o compensación del saldo a favor originado en el Impuesto sobre la Renta del año gravable 2018, por valor de CUATRO MIL TRESCIENTOS CINCO MILLONES SETECIENTOS OCHENTA Y TRES MIL PESOS M/CTE ($4.305.783.000), y para adelantar todos los trámites relacionados con la misma</a:t>
            </a:r>
            <a:r>
              <a:rPr lang="es-ES_tradnl" sz="2400" dirty="0"/>
              <a:t>.</a:t>
            </a:r>
          </a:p>
          <a:p>
            <a:pPr algn="just"/>
            <a:endParaRPr lang="es-ES_tradnl" sz="2400" dirty="0"/>
          </a:p>
          <a:p>
            <a:pPr algn="just"/>
            <a:r>
              <a:rPr lang="es-ES_tradnl" sz="2400" dirty="0"/>
              <a:t>Con fundamento en </a:t>
            </a:r>
            <a:r>
              <a:rPr lang="es-CO" sz="2400" dirty="0"/>
              <a:t>el numeral 6° del artículo 420 del Código de Comercio que señala </a:t>
            </a:r>
            <a:r>
              <a:rPr lang="es-CO" sz="2400" i="1" dirty="0"/>
              <a:t>“</a:t>
            </a:r>
            <a:r>
              <a:rPr lang="es-CO" sz="2400" b="1" i="1" dirty="0"/>
              <a:t>adoptar las medidas que exigiere el interés de la sociedad…” </a:t>
            </a:r>
            <a:endParaRPr lang="es-ES_tradnl" sz="2400" dirty="0"/>
          </a:p>
          <a:p>
            <a:pPr algn="just"/>
            <a:endParaRPr lang="es-ES" sz="2400" dirty="0">
              <a:solidFill>
                <a:srgbClr val="A9A8A9"/>
              </a:solidFill>
              <a:latin typeface="Lato Bold"/>
              <a:cs typeface="Lato Bold"/>
            </a:endParaRP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756" y="76815"/>
            <a:ext cx="1715135" cy="745491"/>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9806" y="109201"/>
            <a:ext cx="3996235" cy="713105"/>
          </a:xfrm>
          <a:prstGeom prst="rect">
            <a:avLst/>
          </a:prstGeom>
        </p:spPr>
      </p:pic>
      <p:sp>
        <p:nvSpPr>
          <p:cNvPr id="8" name="Rectángulo 7">
            <a:extLst>
              <a:ext uri="{FF2B5EF4-FFF2-40B4-BE49-F238E27FC236}">
                <a16:creationId xmlns:a16="http://schemas.microsoft.com/office/drawing/2014/main" id="{1CCEAA8B-F242-4A2C-B255-4DA51F132FF5}"/>
              </a:ext>
            </a:extLst>
          </p:cNvPr>
          <p:cNvSpPr/>
          <p:nvPr/>
        </p:nvSpPr>
        <p:spPr>
          <a:xfrm>
            <a:off x="1"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959CA481-9CA7-48E3-B604-8AA07419CEBA}"/>
              </a:ext>
            </a:extLst>
          </p:cNvPr>
          <p:cNvSpPr txBox="1"/>
          <p:nvPr/>
        </p:nvSpPr>
        <p:spPr>
          <a:xfrm>
            <a:off x="6644641" y="6520422"/>
            <a:ext cx="547769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9973310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92620" y="2243310"/>
            <a:ext cx="9143999" cy="4893647"/>
          </a:xfrm>
          <a:prstGeom prst="rect">
            <a:avLst/>
          </a:prstGeom>
          <a:noFill/>
        </p:spPr>
        <p:txBody>
          <a:bodyPr wrap="square" rtlCol="0">
            <a:spAutoFit/>
          </a:bodyPr>
          <a:lstStyle/>
          <a:p>
            <a:pPr algn="ctr"/>
            <a:r>
              <a:rPr lang="es-ES" sz="4800" b="1" dirty="0">
                <a:solidFill>
                  <a:srgbClr val="002060"/>
                </a:solidFill>
              </a:rPr>
              <a:t>5.INFORME CONTRALORIA</a:t>
            </a:r>
          </a:p>
          <a:p>
            <a:pPr algn="ctr"/>
            <a:endParaRPr lang="es-ES" sz="4800" b="1" dirty="0">
              <a:solidFill>
                <a:srgbClr val="002060"/>
              </a:solidFill>
            </a:endParaRPr>
          </a:p>
          <a:p>
            <a:pPr algn="ctr"/>
            <a:r>
              <a:rPr lang="es-CO" sz="4000" b="1" dirty="0">
                <a:solidFill>
                  <a:srgbClr val="002060"/>
                </a:solidFill>
              </a:rPr>
              <a:t>MODELO DE ADMINISTRACIÓN DE BIENES INCAUTADOS EN COLOMBIA </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3431828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00513"/>
            <a:ext cx="5764529" cy="862352"/>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ENFOQUE DE EVALUACIÓN DEL PROBLEMA PÚBLICO</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26" name="Grupo 25">
            <a:extLst>
              <a:ext uri="{FF2B5EF4-FFF2-40B4-BE49-F238E27FC236}">
                <a16:creationId xmlns:a16="http://schemas.microsoft.com/office/drawing/2014/main" id="{A52E0679-3908-434A-BB7D-F65FFF26ED12}"/>
              </a:ext>
            </a:extLst>
          </p:cNvPr>
          <p:cNvGrpSpPr/>
          <p:nvPr/>
        </p:nvGrpSpPr>
        <p:grpSpPr>
          <a:xfrm>
            <a:off x="2243524" y="965232"/>
            <a:ext cx="7704952" cy="5892768"/>
            <a:chOff x="2330245" y="975062"/>
            <a:chExt cx="7704952" cy="5892768"/>
          </a:xfrm>
        </p:grpSpPr>
        <p:pic>
          <p:nvPicPr>
            <p:cNvPr id="20" name="Imagen 19">
              <a:extLst>
                <a:ext uri="{FF2B5EF4-FFF2-40B4-BE49-F238E27FC236}">
                  <a16:creationId xmlns:a16="http://schemas.microsoft.com/office/drawing/2014/main" id="{A7916C30-486E-4230-B6AD-EA49B2D8E9BF}"/>
                </a:ext>
              </a:extLst>
            </p:cNvPr>
            <p:cNvPicPr>
              <a:picLocks noChangeAspect="1"/>
            </p:cNvPicPr>
            <p:nvPr/>
          </p:nvPicPr>
          <p:blipFill rotWithShape="1">
            <a:blip r:embed="rId4">
              <a:extLst>
                <a:ext uri="{28A0092B-C50C-407E-A947-70E740481C1C}">
                  <a14:useLocalDpi xmlns:a14="http://schemas.microsoft.com/office/drawing/2010/main" val="0"/>
                </a:ext>
              </a:extLst>
            </a:blip>
            <a:srcRect t="2591" b="1241"/>
            <a:stretch/>
          </p:blipFill>
          <p:spPr>
            <a:xfrm>
              <a:off x="2330245" y="975062"/>
              <a:ext cx="7704952" cy="5892768"/>
            </a:xfrm>
            <a:prstGeom prst="rect">
              <a:avLst/>
            </a:prstGeom>
          </p:spPr>
        </p:pic>
        <p:sp>
          <p:nvSpPr>
            <p:cNvPr id="21" name="CuadroTexto 20">
              <a:extLst>
                <a:ext uri="{FF2B5EF4-FFF2-40B4-BE49-F238E27FC236}">
                  <a16:creationId xmlns:a16="http://schemas.microsoft.com/office/drawing/2014/main" id="{DF838C31-F029-4F3C-BA52-E9ACD3E3BD7F}"/>
                </a:ext>
              </a:extLst>
            </p:cNvPr>
            <p:cNvSpPr txBox="1"/>
            <p:nvPr/>
          </p:nvSpPr>
          <p:spPr>
            <a:xfrm>
              <a:off x="3223816" y="2341469"/>
              <a:ext cx="2487560" cy="969496"/>
            </a:xfrm>
            <a:prstGeom prst="rect">
              <a:avLst/>
            </a:prstGeom>
            <a:noFill/>
          </p:spPr>
          <p:txBody>
            <a:bodyPr wrap="square" rtlCol="0">
              <a:spAutoFit/>
            </a:bodyPr>
            <a:lstStyle/>
            <a:p>
              <a:pPr algn="ctr"/>
              <a:r>
                <a:rPr lang="es-CO" sz="1900" dirty="0">
                  <a:latin typeface="Arial Narrow" panose="020B0606020202030204" pitchFamily="34" charset="0"/>
                </a:rPr>
                <a:t>Riesgos de corrupción, y los problemas en la</a:t>
              </a:r>
            </a:p>
            <a:p>
              <a:pPr algn="ctr"/>
              <a:r>
                <a:rPr lang="es-CO" sz="1900" dirty="0">
                  <a:latin typeface="Arial Narrow" panose="020B0606020202030204" pitchFamily="34" charset="0"/>
                </a:rPr>
                <a:t>administración de bienes </a:t>
              </a:r>
            </a:p>
          </p:txBody>
        </p:sp>
        <p:sp>
          <p:nvSpPr>
            <p:cNvPr id="22" name="CuadroTexto 21">
              <a:extLst>
                <a:ext uri="{FF2B5EF4-FFF2-40B4-BE49-F238E27FC236}">
                  <a16:creationId xmlns:a16="http://schemas.microsoft.com/office/drawing/2014/main" id="{5B029DD6-73FA-40D8-B74D-98AE4ABA6C58}"/>
                </a:ext>
              </a:extLst>
            </p:cNvPr>
            <p:cNvSpPr txBox="1"/>
            <p:nvPr/>
          </p:nvSpPr>
          <p:spPr>
            <a:xfrm>
              <a:off x="6735901" y="2242993"/>
              <a:ext cx="2487560" cy="1554272"/>
            </a:xfrm>
            <a:prstGeom prst="rect">
              <a:avLst/>
            </a:prstGeom>
            <a:noFill/>
          </p:spPr>
          <p:txBody>
            <a:bodyPr wrap="square" rtlCol="0">
              <a:spAutoFit/>
            </a:bodyPr>
            <a:lstStyle/>
            <a:p>
              <a:pPr algn="ctr"/>
              <a:r>
                <a:rPr lang="es-CO" sz="1900" dirty="0">
                  <a:latin typeface="Arial Narrow" panose="020B0606020202030204" pitchFamily="34" charset="0"/>
                </a:rPr>
                <a:t>calidad, confiabilidad e integridad en la información que  reposa en los sistemas de la entidad</a:t>
              </a:r>
            </a:p>
          </p:txBody>
        </p:sp>
        <p:sp>
          <p:nvSpPr>
            <p:cNvPr id="24" name="CuadroTexto 23">
              <a:extLst>
                <a:ext uri="{FF2B5EF4-FFF2-40B4-BE49-F238E27FC236}">
                  <a16:creationId xmlns:a16="http://schemas.microsoft.com/office/drawing/2014/main" id="{0C237FB7-2DB3-4374-B80A-32AA53DFA0B2}"/>
                </a:ext>
              </a:extLst>
            </p:cNvPr>
            <p:cNvSpPr txBox="1"/>
            <p:nvPr/>
          </p:nvSpPr>
          <p:spPr>
            <a:xfrm>
              <a:off x="4938941" y="4943204"/>
              <a:ext cx="2487560" cy="1261884"/>
            </a:xfrm>
            <a:prstGeom prst="rect">
              <a:avLst/>
            </a:prstGeom>
            <a:noFill/>
          </p:spPr>
          <p:txBody>
            <a:bodyPr wrap="square" rtlCol="0">
              <a:spAutoFit/>
            </a:bodyPr>
            <a:lstStyle/>
            <a:p>
              <a:pPr algn="ctr"/>
              <a:r>
                <a:rPr lang="es-CO" sz="1900" dirty="0">
                  <a:latin typeface="Arial Narrow" panose="020B0606020202030204" pitchFamily="34" charset="0"/>
                </a:rPr>
                <a:t>No se han arrojado los resultados esperados (nueva normativa, nueva entidad)</a:t>
              </a:r>
              <a:endParaRPr lang="es-CO" sz="1900" b="1" dirty="0">
                <a:latin typeface="Arial Narrow" panose="020B0606020202030204" pitchFamily="34" charset="0"/>
              </a:endParaRPr>
            </a:p>
          </p:txBody>
        </p:sp>
      </p:grpSp>
    </p:spTree>
    <p:extLst>
      <p:ext uri="{BB962C8B-B14F-4D97-AF65-F5344CB8AC3E}">
        <p14:creationId xmlns:p14="http://schemas.microsoft.com/office/powerpoint/2010/main" val="23702719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descr="Imagen que contiene señal&#10;&#10;Descripción generada automáticamente">
            <a:extLst>
              <a:ext uri="{FF2B5EF4-FFF2-40B4-BE49-F238E27FC236}">
                <a16:creationId xmlns:a16="http://schemas.microsoft.com/office/drawing/2014/main" id="{AC9FA557-6E1E-4C7F-AB87-5AB1FA546053}"/>
              </a:ext>
            </a:extLst>
          </p:cNvPr>
          <p:cNvPicPr>
            <a:picLocks noChangeAspect="1"/>
          </p:cNvPicPr>
          <p:nvPr/>
        </p:nvPicPr>
        <p:blipFill rotWithShape="1">
          <a:blip r:embed="rId2">
            <a:extLst>
              <a:ext uri="{28A0092B-C50C-407E-A947-70E740481C1C}">
                <a14:useLocalDpi xmlns:a14="http://schemas.microsoft.com/office/drawing/2010/main" val="0"/>
              </a:ext>
            </a:extLst>
          </a:blip>
          <a:srcRect b="4309"/>
          <a:stretch/>
        </p:blipFill>
        <p:spPr>
          <a:xfrm>
            <a:off x="4893895" y="976073"/>
            <a:ext cx="2404210" cy="5841504"/>
          </a:xfrm>
          <a:prstGeom prst="rect">
            <a:avLst/>
          </a:prstGeom>
        </p:spPr>
      </p:pic>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effectLst/>
                <a:latin typeface="Arial Narrow" panose="020B0606020202030204" pitchFamily="34" charset="0"/>
                <a:ea typeface="Calibri" panose="020F0502020204030204" pitchFamily="34" charset="0"/>
                <a:cs typeface="Arial" panose="020B0604020202020204" pitchFamily="34" charset="0"/>
              </a:rPr>
              <a:t>OBJETIVOS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B5AD1A77-272A-492D-B5A9-2B4026656290}"/>
              </a:ext>
            </a:extLst>
          </p:cNvPr>
          <p:cNvSpPr txBox="1"/>
          <p:nvPr/>
        </p:nvSpPr>
        <p:spPr>
          <a:xfrm>
            <a:off x="6567352" y="5463044"/>
            <a:ext cx="5444701" cy="1200329"/>
          </a:xfrm>
          <a:prstGeom prst="rect">
            <a:avLst/>
          </a:prstGeom>
          <a:noFill/>
        </p:spPr>
        <p:txBody>
          <a:bodyPr wrap="square">
            <a:spAutoFit/>
          </a:bodyPr>
          <a:lstStyle/>
          <a:p>
            <a:pPr algn="just"/>
            <a:r>
              <a:rPr lang="es-CO" b="1" dirty="0">
                <a:latin typeface="Arial Narrow" panose="020B0606020202030204" pitchFamily="34" charset="0"/>
              </a:rPr>
              <a:t>Analizar el modelo actual de administración </a:t>
            </a:r>
            <a:r>
              <a:rPr lang="es-CO" dirty="0">
                <a:latin typeface="Arial Narrow" panose="020B0606020202030204" pitchFamily="34" charset="0"/>
              </a:rPr>
              <a:t>de bienes incautados en Colombia, a partir de las deficiencias evidenciadas en su gestión, con el fin de </a:t>
            </a:r>
            <a:r>
              <a:rPr lang="es-CO" b="1" dirty="0">
                <a:latin typeface="Arial Narrow" panose="020B0606020202030204" pitchFamily="34" charset="0"/>
              </a:rPr>
              <a:t>identificar sus debilidades y sus posibles causas.</a:t>
            </a:r>
            <a:endParaRPr lang="es-MX" sz="1800" b="1" i="0" u="none" strike="noStrike" baseline="0" dirty="0">
              <a:latin typeface="Arial Narrow" panose="020B0606020202030204" pitchFamily="34" charset="0"/>
            </a:endParaRPr>
          </a:p>
        </p:txBody>
      </p:sp>
      <p:sp>
        <p:nvSpPr>
          <p:cNvPr id="12" name="CuadroTexto 11">
            <a:extLst>
              <a:ext uri="{FF2B5EF4-FFF2-40B4-BE49-F238E27FC236}">
                <a16:creationId xmlns:a16="http://schemas.microsoft.com/office/drawing/2014/main" id="{0AF42FA0-71E7-4678-9AFE-A67696F2E8D9}"/>
              </a:ext>
            </a:extLst>
          </p:cNvPr>
          <p:cNvSpPr txBox="1"/>
          <p:nvPr/>
        </p:nvSpPr>
        <p:spPr>
          <a:xfrm>
            <a:off x="354287" y="4329449"/>
            <a:ext cx="5176247" cy="1200329"/>
          </a:xfrm>
          <a:prstGeom prst="rect">
            <a:avLst/>
          </a:prstGeom>
          <a:noFill/>
        </p:spPr>
        <p:txBody>
          <a:bodyPr wrap="square">
            <a:spAutoFit/>
          </a:bodyPr>
          <a:lstStyle/>
          <a:p>
            <a:pPr algn="r"/>
            <a:r>
              <a:rPr lang="es-CO" dirty="0">
                <a:latin typeface="Arial Narrow" panose="020B0606020202030204" pitchFamily="34" charset="0"/>
              </a:rPr>
              <a:t>Verificación del </a:t>
            </a:r>
            <a:r>
              <a:rPr lang="es-CO" b="1" dirty="0">
                <a:latin typeface="Arial Narrow" panose="020B0606020202030204" pitchFamily="34" charset="0"/>
              </a:rPr>
              <a:t>cumplimiento</a:t>
            </a:r>
            <a:r>
              <a:rPr lang="es-CO" dirty="0">
                <a:latin typeface="Arial Narrow" panose="020B0606020202030204" pitchFamily="34" charset="0"/>
              </a:rPr>
              <a:t> de actividades diseñadas en la </a:t>
            </a:r>
            <a:r>
              <a:rPr lang="es-CO" b="1" dirty="0">
                <a:latin typeface="Arial Narrow" panose="020B0606020202030204" pitchFamily="34" charset="0"/>
              </a:rPr>
              <a:t>planeación de la estrategia </a:t>
            </a:r>
            <a:r>
              <a:rPr lang="es-CO" dirty="0">
                <a:latin typeface="Arial Narrow" panose="020B0606020202030204" pitchFamily="34" charset="0"/>
              </a:rPr>
              <a:t>y a la </a:t>
            </a:r>
            <a:r>
              <a:rPr lang="es-CO" b="1" dirty="0">
                <a:latin typeface="Arial Narrow" panose="020B0606020202030204" pitchFamily="34" charset="0"/>
              </a:rPr>
              <a:t>destinación de los recursos</a:t>
            </a:r>
            <a:r>
              <a:rPr lang="es-CO" dirty="0">
                <a:latin typeface="Arial Narrow" panose="020B0606020202030204" pitchFamily="34" charset="0"/>
              </a:rPr>
              <a:t>.</a:t>
            </a:r>
            <a:endParaRPr lang="es-MX" dirty="0">
              <a:latin typeface="Arial Narrow" panose="020B0606020202030204" pitchFamily="34" charset="0"/>
            </a:endParaRPr>
          </a:p>
          <a:p>
            <a:pPr algn="r"/>
            <a:endParaRPr lang="es-MX" sz="1800" i="0" u="none" strike="noStrike" baseline="0" dirty="0">
              <a:latin typeface="Arial Narrow" panose="020B0606020202030204" pitchFamily="34" charset="0"/>
            </a:endParaRPr>
          </a:p>
        </p:txBody>
      </p:sp>
      <p:sp>
        <p:nvSpPr>
          <p:cNvPr id="13" name="CuadroTexto 12">
            <a:extLst>
              <a:ext uri="{FF2B5EF4-FFF2-40B4-BE49-F238E27FC236}">
                <a16:creationId xmlns:a16="http://schemas.microsoft.com/office/drawing/2014/main" id="{CC00492C-16E5-498A-B266-18AB4424A7E6}"/>
              </a:ext>
            </a:extLst>
          </p:cNvPr>
          <p:cNvSpPr txBox="1"/>
          <p:nvPr/>
        </p:nvSpPr>
        <p:spPr>
          <a:xfrm>
            <a:off x="6567352" y="3401467"/>
            <a:ext cx="5506065" cy="877163"/>
          </a:xfrm>
          <a:prstGeom prst="rect">
            <a:avLst/>
          </a:prstGeom>
          <a:noFill/>
        </p:spPr>
        <p:txBody>
          <a:bodyPr wrap="square">
            <a:spAutoFit/>
          </a:bodyPr>
          <a:lstStyle/>
          <a:p>
            <a:pPr algn="just"/>
            <a:r>
              <a:rPr lang="es-CO" sz="1700" b="1" dirty="0">
                <a:latin typeface="Arial Narrow" panose="020B0606020202030204" pitchFamily="34" charset="0"/>
              </a:rPr>
              <a:t>Análisis de la dinámica entre los actores que intervienen </a:t>
            </a:r>
            <a:r>
              <a:rPr lang="es-CO" sz="1700" dirty="0">
                <a:latin typeface="Arial Narrow" panose="020B0606020202030204" pitchFamily="34" charset="0"/>
              </a:rPr>
              <a:t>en la política en los aspectos de coordinación interinstitucional y de la </a:t>
            </a:r>
            <a:r>
              <a:rPr lang="es-CO" sz="1700" b="1" dirty="0">
                <a:latin typeface="Arial Narrow" panose="020B0606020202030204" pitchFamily="34" charset="0"/>
              </a:rPr>
              <a:t>efectividad en el intercambio </a:t>
            </a:r>
            <a:r>
              <a:rPr lang="es-CO" sz="1700" dirty="0">
                <a:latin typeface="Arial Narrow" panose="020B0606020202030204" pitchFamily="34" charset="0"/>
              </a:rPr>
              <a:t>de información entre los actores.</a:t>
            </a:r>
            <a:endParaRPr lang="es-MX" sz="1700" i="0" u="none" strike="noStrike" baseline="0" dirty="0">
              <a:latin typeface="Arial Narrow" panose="020B0606020202030204" pitchFamily="34" charset="0"/>
            </a:endParaRPr>
          </a:p>
        </p:txBody>
      </p:sp>
      <p:sp>
        <p:nvSpPr>
          <p:cNvPr id="15" name="CuadroTexto 14">
            <a:extLst>
              <a:ext uri="{FF2B5EF4-FFF2-40B4-BE49-F238E27FC236}">
                <a16:creationId xmlns:a16="http://schemas.microsoft.com/office/drawing/2014/main" id="{626D486C-36B3-46D5-92DF-BF9D3EF5127F}"/>
              </a:ext>
            </a:extLst>
          </p:cNvPr>
          <p:cNvSpPr txBox="1"/>
          <p:nvPr/>
        </p:nvSpPr>
        <p:spPr>
          <a:xfrm>
            <a:off x="475340" y="2092052"/>
            <a:ext cx="5055194" cy="1200329"/>
          </a:xfrm>
          <a:prstGeom prst="rect">
            <a:avLst/>
          </a:prstGeom>
          <a:noFill/>
        </p:spPr>
        <p:txBody>
          <a:bodyPr wrap="square">
            <a:spAutoFit/>
          </a:bodyPr>
          <a:lstStyle/>
          <a:p>
            <a:pPr algn="r"/>
            <a:r>
              <a:rPr lang="es-CO" b="1" dirty="0">
                <a:latin typeface="Arial Narrow" panose="020B0606020202030204" pitchFamily="34" charset="0"/>
              </a:rPr>
              <a:t>Revisar los modelos de referentes internacionales </a:t>
            </a:r>
            <a:r>
              <a:rPr lang="es-CO" dirty="0">
                <a:latin typeface="Arial Narrow" panose="020B0606020202030204" pitchFamily="34" charset="0"/>
              </a:rPr>
              <a:t>en la administración de bienes incautados, para </a:t>
            </a:r>
            <a:r>
              <a:rPr lang="es-CO" b="1" dirty="0">
                <a:latin typeface="Arial Narrow" panose="020B0606020202030204" pitchFamily="34" charset="0"/>
              </a:rPr>
              <a:t>identificar buenas prácticas y recomendaciones </a:t>
            </a:r>
            <a:r>
              <a:rPr lang="es-CO" dirty="0">
                <a:latin typeface="Arial Narrow" panose="020B0606020202030204" pitchFamily="34" charset="0"/>
              </a:rPr>
              <a:t>en la materia y su adopción en el modelo colombiano.</a:t>
            </a:r>
            <a:endParaRPr lang="es-MX" sz="1800" b="1" i="0" u="none" strike="noStrike" baseline="0" dirty="0">
              <a:latin typeface="Arial Narrow" panose="020B0606020202030204" pitchFamily="34" charset="0"/>
            </a:endParaRPr>
          </a:p>
        </p:txBody>
      </p:sp>
      <p:sp>
        <p:nvSpPr>
          <p:cNvPr id="17" name="CuadroTexto 16">
            <a:extLst>
              <a:ext uri="{FF2B5EF4-FFF2-40B4-BE49-F238E27FC236}">
                <a16:creationId xmlns:a16="http://schemas.microsoft.com/office/drawing/2014/main" id="{8B7D3146-AF79-4BDC-8F6C-C4603AC884B9}"/>
              </a:ext>
            </a:extLst>
          </p:cNvPr>
          <p:cNvSpPr txBox="1"/>
          <p:nvPr/>
        </p:nvSpPr>
        <p:spPr>
          <a:xfrm>
            <a:off x="6636774" y="1035612"/>
            <a:ext cx="5375279" cy="1200329"/>
          </a:xfrm>
          <a:prstGeom prst="rect">
            <a:avLst/>
          </a:prstGeom>
          <a:noFill/>
        </p:spPr>
        <p:txBody>
          <a:bodyPr wrap="square">
            <a:spAutoFit/>
          </a:bodyPr>
          <a:lstStyle/>
          <a:p>
            <a:pPr algn="just"/>
            <a:r>
              <a:rPr lang="es-CO" b="1" dirty="0">
                <a:latin typeface="Arial Narrow" panose="020B0606020202030204" pitchFamily="34" charset="0"/>
              </a:rPr>
              <a:t>Seguimiento</a:t>
            </a:r>
            <a:r>
              <a:rPr lang="es-CO" dirty="0">
                <a:latin typeface="Arial Narrow" panose="020B0606020202030204" pitchFamily="34" charset="0"/>
              </a:rPr>
              <a:t> </a:t>
            </a:r>
            <a:r>
              <a:rPr lang="es-CO" b="1" dirty="0">
                <a:latin typeface="Arial Narrow" panose="020B0606020202030204" pitchFamily="34" charset="0"/>
              </a:rPr>
              <a:t>a la incorporación </a:t>
            </a:r>
            <a:r>
              <a:rPr lang="es-CO" dirty="0">
                <a:latin typeface="Arial Narrow" panose="020B0606020202030204" pitchFamily="34" charset="0"/>
              </a:rPr>
              <a:t>de buenas prácticas internacionales sobre administración de bienes conforme a las recomendaciones del “proyecto BIDAL” y </a:t>
            </a:r>
            <a:r>
              <a:rPr lang="es-CO" b="1" dirty="0">
                <a:latin typeface="Arial Narrow" panose="020B0606020202030204" pitchFamily="34" charset="0"/>
              </a:rPr>
              <a:t>comparación con países de características similares a Colombia.</a:t>
            </a:r>
            <a:endParaRPr lang="es-CO" sz="1800" b="1" dirty="0">
              <a:latin typeface="Arial Narrow" panose="020B0606020202030204" pitchFamily="34" charset="0"/>
            </a:endParaRPr>
          </a:p>
        </p:txBody>
      </p:sp>
    </p:spTree>
    <p:extLst>
      <p:ext uri="{BB962C8B-B14F-4D97-AF65-F5344CB8AC3E}">
        <p14:creationId xmlns:p14="http://schemas.microsoft.com/office/powerpoint/2010/main" val="15606790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Calibri" panose="020F0502020204030204" pitchFamily="34" charset="0"/>
                <a:cs typeface="Arial" panose="020B0604020202020204" pitchFamily="34" charset="0"/>
              </a:rPr>
              <a:t>HIPOTESIS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2" name="Diagrama 1">
            <a:extLst>
              <a:ext uri="{FF2B5EF4-FFF2-40B4-BE49-F238E27FC236}">
                <a16:creationId xmlns:a16="http://schemas.microsoft.com/office/drawing/2014/main" id="{368FEBE1-364C-4A21-8654-31434B67B82E}"/>
              </a:ext>
            </a:extLst>
          </p:cNvPr>
          <p:cNvGraphicFramePr/>
          <p:nvPr>
            <p:extLst>
              <p:ext uri="{D42A27DB-BD31-4B8C-83A1-F6EECF244321}">
                <p14:modId xmlns:p14="http://schemas.microsoft.com/office/powerpoint/2010/main" val="3653194232"/>
              </p:ext>
            </p:extLst>
          </p:nvPr>
        </p:nvGraphicFramePr>
        <p:xfrm>
          <a:off x="1307353" y="752100"/>
          <a:ext cx="9267977"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ángulo 7">
            <a:extLst>
              <a:ext uri="{FF2B5EF4-FFF2-40B4-BE49-F238E27FC236}">
                <a16:creationId xmlns:a16="http://schemas.microsoft.com/office/drawing/2014/main" id="{8C33B898-B2FC-401F-9079-A670A931838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1D307B58-5C43-4B59-8A7B-2808E6CF3265}"/>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5947980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METODOLOGÍA</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22" name="Grupo 21">
            <a:extLst>
              <a:ext uri="{FF2B5EF4-FFF2-40B4-BE49-F238E27FC236}">
                <a16:creationId xmlns:a16="http://schemas.microsoft.com/office/drawing/2014/main" id="{FD6CC4EB-D6FD-4BA7-BAC3-E42159D86B43}"/>
              </a:ext>
            </a:extLst>
          </p:cNvPr>
          <p:cNvGrpSpPr/>
          <p:nvPr/>
        </p:nvGrpSpPr>
        <p:grpSpPr>
          <a:xfrm>
            <a:off x="157321" y="1014775"/>
            <a:ext cx="12054344" cy="5559414"/>
            <a:chOff x="157321" y="1014775"/>
            <a:chExt cx="12054344" cy="5559414"/>
          </a:xfrm>
        </p:grpSpPr>
        <p:pic>
          <p:nvPicPr>
            <p:cNvPr id="10" name="Imagen 9" descr="Imagen que contiene tabla&#10;&#10;Descripción generada automáticamente">
              <a:extLst>
                <a:ext uri="{FF2B5EF4-FFF2-40B4-BE49-F238E27FC236}">
                  <a16:creationId xmlns:a16="http://schemas.microsoft.com/office/drawing/2014/main" id="{6133B762-D6CB-4E52-A304-39CE019CFC9E}"/>
                </a:ext>
              </a:extLst>
            </p:cNvPr>
            <p:cNvPicPr>
              <a:picLocks noChangeAspect="1"/>
            </p:cNvPicPr>
            <p:nvPr/>
          </p:nvPicPr>
          <p:blipFill rotWithShape="1">
            <a:blip r:embed="rId4">
              <a:extLst>
                <a:ext uri="{28A0092B-C50C-407E-A947-70E740481C1C}">
                  <a14:useLocalDpi xmlns:a14="http://schemas.microsoft.com/office/drawing/2010/main" val="0"/>
                </a:ext>
              </a:extLst>
            </a:blip>
            <a:srcRect t="32439" b="4580"/>
            <a:stretch/>
          </p:blipFill>
          <p:spPr>
            <a:xfrm>
              <a:off x="339213" y="1014775"/>
              <a:ext cx="11513574" cy="3528089"/>
            </a:xfrm>
            <a:prstGeom prst="rect">
              <a:avLst/>
            </a:prstGeom>
          </p:spPr>
        </p:pic>
        <p:sp>
          <p:nvSpPr>
            <p:cNvPr id="12" name="CuadroTexto 11">
              <a:extLst>
                <a:ext uri="{FF2B5EF4-FFF2-40B4-BE49-F238E27FC236}">
                  <a16:creationId xmlns:a16="http://schemas.microsoft.com/office/drawing/2014/main" id="{7EA8BE44-472C-4EC8-A03E-A97A5AF7AB73}"/>
                </a:ext>
              </a:extLst>
            </p:cNvPr>
            <p:cNvSpPr txBox="1"/>
            <p:nvPr/>
          </p:nvSpPr>
          <p:spPr>
            <a:xfrm>
              <a:off x="157321" y="4108676"/>
              <a:ext cx="2576052" cy="2339102"/>
            </a:xfrm>
            <a:prstGeom prst="rect">
              <a:avLst/>
            </a:prstGeom>
            <a:noFill/>
          </p:spPr>
          <p:txBody>
            <a:bodyPr wrap="square">
              <a:spAutoFit/>
            </a:bodyPr>
            <a:lstStyle/>
            <a:p>
              <a:pPr algn="ctr"/>
              <a:endParaRPr lang="es-CO" sz="2000" b="0" i="0" u="none" strike="noStrike" baseline="0" dirty="0">
                <a:solidFill>
                  <a:srgbClr val="000000"/>
                </a:solidFill>
                <a:latin typeface="Arial Narrow" panose="020B0606020202030204" pitchFamily="34" charset="0"/>
              </a:endParaRPr>
            </a:p>
            <a:p>
              <a:pPr algn="ctr"/>
              <a:r>
                <a:rPr lang="es-CO" b="1" dirty="0">
                  <a:solidFill>
                    <a:srgbClr val="000000"/>
                  </a:solidFill>
                  <a:latin typeface="Arial Narrow" panose="020B0606020202030204" pitchFamily="34" charset="0"/>
                </a:rPr>
                <a:t>Evaluación de</a:t>
              </a:r>
            </a:p>
            <a:p>
              <a:pPr algn="ctr"/>
              <a:r>
                <a:rPr lang="es-CO" b="1" dirty="0">
                  <a:solidFill>
                    <a:srgbClr val="000000"/>
                  </a:solidFill>
                  <a:latin typeface="Arial Narrow" panose="020B0606020202030204" pitchFamily="34" charset="0"/>
                </a:rPr>
                <a:t>Diseño de Políticas Públicas </a:t>
              </a:r>
              <a:r>
                <a:rPr lang="es-CO" dirty="0">
                  <a:solidFill>
                    <a:srgbClr val="000000"/>
                  </a:solidFill>
                  <a:latin typeface="Arial Narrow" panose="020B0606020202030204" pitchFamily="34" charset="0"/>
                </a:rPr>
                <a:t>que tiene por objetivo “la revisión de los elementos que justifican su necesidad y la forma en que se articula”</a:t>
              </a:r>
              <a:endParaRPr lang="es-CO" sz="1800" i="0" u="none" strike="noStrike" baseline="0" dirty="0">
                <a:solidFill>
                  <a:srgbClr val="000000"/>
                </a:solidFill>
                <a:latin typeface="Arial Narrow" panose="020B0606020202030204" pitchFamily="34" charset="0"/>
              </a:endParaRPr>
            </a:p>
          </p:txBody>
        </p:sp>
        <p:sp>
          <p:nvSpPr>
            <p:cNvPr id="17" name="CuadroTexto 16">
              <a:extLst>
                <a:ext uri="{FF2B5EF4-FFF2-40B4-BE49-F238E27FC236}">
                  <a16:creationId xmlns:a16="http://schemas.microsoft.com/office/drawing/2014/main" id="{762E23AC-C690-46F2-B889-0BB10BE1F549}"/>
                </a:ext>
              </a:extLst>
            </p:cNvPr>
            <p:cNvSpPr txBox="1"/>
            <p:nvPr/>
          </p:nvSpPr>
          <p:spPr>
            <a:xfrm>
              <a:off x="8976852" y="2897369"/>
              <a:ext cx="3234813" cy="2308324"/>
            </a:xfrm>
            <a:prstGeom prst="rect">
              <a:avLst/>
            </a:prstGeom>
            <a:noFill/>
          </p:spPr>
          <p:txBody>
            <a:bodyPr wrap="square">
              <a:spAutoFit/>
            </a:bodyPr>
            <a:lstStyle/>
            <a:p>
              <a:pPr algn="ctr"/>
              <a:r>
                <a:rPr lang="es-CO" b="1" dirty="0">
                  <a:solidFill>
                    <a:srgbClr val="000000"/>
                  </a:solidFill>
                  <a:latin typeface="Arial Narrow" panose="020B0606020202030204" pitchFamily="34" charset="0"/>
                </a:rPr>
                <a:t>Comparación con referentes internacionales </a:t>
              </a:r>
              <a:r>
                <a:rPr lang="es-CO" dirty="0">
                  <a:solidFill>
                    <a:srgbClr val="000000"/>
                  </a:solidFill>
                  <a:latin typeface="Arial Narrow" panose="020B0606020202030204" pitchFamily="34" charset="0"/>
                </a:rPr>
                <a:t>para visualizar enfoques que puedan adaptarse a las prácticas de la administración de los bienes y, establecer cómo se alinea la planeación</a:t>
              </a:r>
            </a:p>
            <a:p>
              <a:pPr algn="ctr"/>
              <a:r>
                <a:rPr lang="es-CO" dirty="0">
                  <a:solidFill>
                    <a:srgbClr val="000000"/>
                  </a:solidFill>
                  <a:latin typeface="Arial Narrow" panose="020B0606020202030204" pitchFamily="34" charset="0"/>
                </a:rPr>
                <a:t>nacional con los convenios y/o compromisos internacionales.</a:t>
              </a:r>
              <a:endParaRPr lang="es-CO" dirty="0">
                <a:latin typeface="Arial Narrow" panose="020B0606020202030204" pitchFamily="34" charset="0"/>
              </a:endParaRPr>
            </a:p>
          </p:txBody>
        </p:sp>
        <p:sp>
          <p:nvSpPr>
            <p:cNvPr id="19" name="CuadroTexto 18">
              <a:extLst>
                <a:ext uri="{FF2B5EF4-FFF2-40B4-BE49-F238E27FC236}">
                  <a16:creationId xmlns:a16="http://schemas.microsoft.com/office/drawing/2014/main" id="{23881EE5-CE3A-4AE8-906C-75D92489B025}"/>
                </a:ext>
              </a:extLst>
            </p:cNvPr>
            <p:cNvSpPr txBox="1"/>
            <p:nvPr/>
          </p:nvSpPr>
          <p:spPr>
            <a:xfrm>
              <a:off x="3215149" y="2828835"/>
              <a:ext cx="2789903" cy="1200329"/>
            </a:xfrm>
            <a:prstGeom prst="rect">
              <a:avLst/>
            </a:prstGeom>
            <a:noFill/>
          </p:spPr>
          <p:txBody>
            <a:bodyPr wrap="square">
              <a:spAutoFit/>
            </a:bodyPr>
            <a:lstStyle/>
            <a:p>
              <a:pPr algn="ctr"/>
              <a:r>
                <a:rPr lang="es-CO" b="1" dirty="0">
                  <a:solidFill>
                    <a:srgbClr val="000000"/>
                  </a:solidFill>
                  <a:latin typeface="Arial Narrow" panose="020B0606020202030204" pitchFamily="34" charset="0"/>
                </a:rPr>
                <a:t>Desagregar </a:t>
              </a:r>
              <a:r>
                <a:rPr lang="es-CO" dirty="0">
                  <a:solidFill>
                    <a:srgbClr val="000000"/>
                  </a:solidFill>
                  <a:latin typeface="Arial Narrow" panose="020B0606020202030204" pitchFamily="34" charset="0"/>
                </a:rPr>
                <a:t>los componentes del programa y se realiza una valoración crítica de cada elemento</a:t>
              </a:r>
              <a:endParaRPr lang="es-MX" sz="1800" i="0" u="none" strike="noStrike" baseline="0" dirty="0">
                <a:solidFill>
                  <a:srgbClr val="000000"/>
                </a:solidFill>
                <a:latin typeface="Arial Narrow" panose="020B0606020202030204" pitchFamily="34" charset="0"/>
              </a:endParaRPr>
            </a:p>
          </p:txBody>
        </p:sp>
        <p:sp>
          <p:nvSpPr>
            <p:cNvPr id="21" name="CuadroTexto 20">
              <a:extLst>
                <a:ext uri="{FF2B5EF4-FFF2-40B4-BE49-F238E27FC236}">
                  <a16:creationId xmlns:a16="http://schemas.microsoft.com/office/drawing/2014/main" id="{CBAC972A-F4B5-4ED5-AB0E-D54A453AAD22}"/>
                </a:ext>
              </a:extLst>
            </p:cNvPr>
            <p:cNvSpPr txBox="1"/>
            <p:nvPr/>
          </p:nvSpPr>
          <p:spPr>
            <a:xfrm>
              <a:off x="5500469" y="4542864"/>
              <a:ext cx="3376246" cy="2031325"/>
            </a:xfrm>
            <a:prstGeom prst="rect">
              <a:avLst/>
            </a:prstGeom>
            <a:noFill/>
          </p:spPr>
          <p:txBody>
            <a:bodyPr wrap="square">
              <a:spAutoFit/>
            </a:bodyPr>
            <a:lstStyle/>
            <a:p>
              <a:pPr algn="ctr"/>
              <a:r>
                <a:rPr lang="es-CO" b="1" dirty="0">
                  <a:solidFill>
                    <a:srgbClr val="000000"/>
                  </a:solidFill>
                  <a:latin typeface="Arial Narrow" panose="020B0606020202030204" pitchFamily="34" charset="0"/>
                </a:rPr>
                <a:t>Evaluación: </a:t>
              </a:r>
              <a:r>
                <a:rPr lang="es-CO" dirty="0">
                  <a:solidFill>
                    <a:srgbClr val="000000"/>
                  </a:solidFill>
                  <a:latin typeface="Arial Narrow" panose="020B0606020202030204" pitchFamily="34" charset="0"/>
                </a:rPr>
                <a:t>se seleccionó la Teoría del Cambio, complemento del Marco Lógico porque permite detectar qué funcionó en caso de que se hayan logrado los resultados esperados y los ajustes a realizar en caso contrario</a:t>
              </a:r>
              <a:endParaRPr lang="es-MX" sz="1800" i="0" u="none" strike="noStrike" baseline="0" dirty="0">
                <a:solidFill>
                  <a:srgbClr val="000000"/>
                </a:solidFill>
                <a:latin typeface="Arial Narrow" panose="020B0606020202030204" pitchFamily="34" charset="0"/>
              </a:endParaRPr>
            </a:p>
          </p:txBody>
        </p:sp>
      </p:grpSp>
      <p:sp>
        <p:nvSpPr>
          <p:cNvPr id="13" name="Rectángulo 12">
            <a:extLst>
              <a:ext uri="{FF2B5EF4-FFF2-40B4-BE49-F238E27FC236}">
                <a16:creationId xmlns:a16="http://schemas.microsoft.com/office/drawing/2014/main" id="{B67445C3-DA55-4114-B283-E235012C1F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BD6C9567-EB40-4D31-9D4D-170B5B5FDB2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5234529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ANTECEDENTES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3" name="Diagrama 2">
            <a:extLst>
              <a:ext uri="{FF2B5EF4-FFF2-40B4-BE49-F238E27FC236}">
                <a16:creationId xmlns:a16="http://schemas.microsoft.com/office/drawing/2014/main" id="{751E52E7-1693-4DD2-8ACC-68EB585EFD14}"/>
              </a:ext>
            </a:extLst>
          </p:cNvPr>
          <p:cNvGraphicFramePr/>
          <p:nvPr/>
        </p:nvGraphicFramePr>
        <p:xfrm>
          <a:off x="814386" y="1154412"/>
          <a:ext cx="10510105" cy="56267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689853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ANTECEDENTES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3" name="Diagrama 2">
            <a:extLst>
              <a:ext uri="{FF2B5EF4-FFF2-40B4-BE49-F238E27FC236}">
                <a16:creationId xmlns:a16="http://schemas.microsoft.com/office/drawing/2014/main" id="{751E52E7-1693-4DD2-8ACC-68EB585EFD14}"/>
              </a:ext>
            </a:extLst>
          </p:cNvPr>
          <p:cNvGraphicFramePr/>
          <p:nvPr/>
        </p:nvGraphicFramePr>
        <p:xfrm>
          <a:off x="814386" y="1154412"/>
          <a:ext cx="10510105" cy="56267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548139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MODELO ACTUAL</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6F9E2B72-C52E-49E5-B4B7-3D1EE757DEA2}"/>
              </a:ext>
            </a:extLst>
          </p:cNvPr>
          <p:cNvSpPr/>
          <p:nvPr/>
        </p:nvSpPr>
        <p:spPr>
          <a:xfrm>
            <a:off x="399022" y="1100846"/>
            <a:ext cx="11291230" cy="5062924"/>
          </a:xfrm>
          <a:prstGeom prst="rect">
            <a:avLst/>
          </a:prstGeom>
        </p:spPr>
        <p:txBody>
          <a:bodyPr wrap="square">
            <a:spAutoFit/>
          </a:bodyPr>
          <a:lstStyle/>
          <a:p>
            <a:pPr algn="just"/>
            <a:r>
              <a:rPr lang="es-CO" sz="1900" dirty="0">
                <a:latin typeface="Arial Narrow" panose="020B0606020202030204" pitchFamily="34" charset="0"/>
              </a:rPr>
              <a:t>Para la administración de bienes incautados se necesita la coordinación de:</a:t>
            </a:r>
          </a:p>
          <a:p>
            <a:pPr marL="1435100" indent="-285750" algn="just">
              <a:buFont typeface="Wingdings" panose="05000000000000000000" pitchFamily="2" charset="2"/>
              <a:buChar char="ü"/>
            </a:pPr>
            <a:r>
              <a:rPr lang="es-CO" sz="1900" dirty="0">
                <a:latin typeface="Arial Narrow" panose="020B0606020202030204" pitchFamily="34" charset="0"/>
              </a:rPr>
              <a:t>Fiscalía General de la Nación (FGN)</a:t>
            </a:r>
          </a:p>
          <a:p>
            <a:pPr marL="1435100" indent="-285750" algn="just">
              <a:buFont typeface="Wingdings" panose="05000000000000000000" pitchFamily="2" charset="2"/>
              <a:buChar char="ü"/>
            </a:pPr>
            <a:r>
              <a:rPr lang="es-CO" sz="1900" dirty="0">
                <a:latin typeface="Arial Narrow" panose="020B0606020202030204" pitchFamily="34" charset="0"/>
              </a:rPr>
              <a:t>Rama Judicial</a:t>
            </a:r>
          </a:p>
          <a:p>
            <a:pPr marL="1435100" indent="-285750" algn="just">
              <a:buFont typeface="Wingdings" panose="05000000000000000000" pitchFamily="2" charset="2"/>
              <a:buChar char="ü"/>
            </a:pPr>
            <a:r>
              <a:rPr lang="es-CO" sz="1900" dirty="0">
                <a:latin typeface="Arial Narrow" panose="020B0606020202030204" pitchFamily="34" charset="0"/>
              </a:rPr>
              <a:t>Ministerio de Hacienda y Crédito Publico y Ministerio de Justicia y el Derecho </a:t>
            </a:r>
          </a:p>
          <a:p>
            <a:pPr marL="1435100" indent="-285750" algn="just">
              <a:buFont typeface="Wingdings" panose="05000000000000000000" pitchFamily="2" charset="2"/>
              <a:buChar char="ü"/>
            </a:pPr>
            <a:r>
              <a:rPr lang="es-CO" sz="1900" dirty="0">
                <a:latin typeface="Arial Narrow" panose="020B0606020202030204" pitchFamily="34" charset="0"/>
              </a:rPr>
              <a:t>Sociedad de Activos Especiales (SAE)</a:t>
            </a:r>
          </a:p>
          <a:p>
            <a:pPr marL="1435100" indent="-285750" algn="just">
              <a:buFont typeface="Wingdings" panose="05000000000000000000" pitchFamily="2" charset="2"/>
              <a:buChar char="ü"/>
            </a:pPr>
            <a:r>
              <a:rPr lang="es-CO" sz="1900" dirty="0">
                <a:latin typeface="Arial Narrow" panose="020B0606020202030204" pitchFamily="34" charset="0"/>
              </a:rPr>
              <a:t>Procuraduría General de la Nación (PGN)</a:t>
            </a:r>
          </a:p>
          <a:p>
            <a:pPr marL="1435100" indent="-285750" algn="just">
              <a:buFont typeface="Wingdings" panose="05000000000000000000" pitchFamily="2" charset="2"/>
              <a:buChar char="ü"/>
            </a:pPr>
            <a:r>
              <a:rPr lang="es-CO" sz="1900" dirty="0">
                <a:latin typeface="Arial Narrow" panose="020B0606020202030204" pitchFamily="34" charset="0"/>
              </a:rPr>
              <a:t>Superintendencia de Notariado y Registro (SNR), Superintendencia de Sociedades, Cámaras de Comercio</a:t>
            </a:r>
          </a:p>
          <a:p>
            <a:pPr marL="1435100" indent="-285750" algn="just">
              <a:buFont typeface="Wingdings" panose="05000000000000000000" pitchFamily="2" charset="2"/>
              <a:buChar char="ü"/>
            </a:pPr>
            <a:r>
              <a:rPr lang="es-CO" sz="1900" dirty="0">
                <a:latin typeface="Arial Narrow" panose="020B0606020202030204" pitchFamily="34" charset="0"/>
              </a:rPr>
              <a:t>Agencia Nacional de Tierras (ANT), Unidad de Restitución de Tierras (URT), Unidad para la Atención y de Reparación Integral a las Víctimas (URV), Policía Nacional, Instituto Colombiano de Bienestar Familiar (ICBF)</a:t>
            </a:r>
          </a:p>
          <a:p>
            <a:pPr marL="1435100" indent="-285750" algn="just">
              <a:buFont typeface="Wingdings" panose="05000000000000000000" pitchFamily="2" charset="2"/>
              <a:buChar char="ü"/>
            </a:pPr>
            <a:r>
              <a:rPr lang="es-CO" sz="1900" dirty="0">
                <a:latin typeface="Arial Narrow" panose="020B0606020202030204" pitchFamily="34" charset="0"/>
              </a:rPr>
              <a:t>CISA</a:t>
            </a:r>
          </a:p>
          <a:p>
            <a:pPr marL="1435100" indent="-285750" algn="just">
              <a:buFont typeface="Wingdings" panose="05000000000000000000" pitchFamily="2" charset="2"/>
              <a:buChar char="ü"/>
            </a:pPr>
            <a:r>
              <a:rPr lang="es-CO" sz="1900" dirty="0">
                <a:latin typeface="Arial Narrow" panose="020B0606020202030204" pitchFamily="34" charset="0"/>
              </a:rPr>
              <a:t>Alcaldías Municipales, Secretarías de Hacienda y Planeación, entre otras.</a:t>
            </a:r>
          </a:p>
          <a:p>
            <a:pPr algn="just"/>
            <a:endParaRPr lang="es-CO" sz="1900" dirty="0">
              <a:latin typeface="Arial Narrow" panose="020B0606020202030204" pitchFamily="34" charset="0"/>
            </a:endParaRPr>
          </a:p>
          <a:p>
            <a:pPr algn="just"/>
            <a:r>
              <a:rPr lang="es-CO" sz="1900" dirty="0">
                <a:latin typeface="Arial Narrow" panose="020B0606020202030204" pitchFamily="34" charset="0"/>
              </a:rPr>
              <a:t>El proceso inicia con la recepción de los bienes secuestrados y termina con la disposición final de estos. Su entrega implica que la SAE, los depositarios y las autoridades competentes (Policía, Ejército u otros) se presenten en el</a:t>
            </a:r>
          </a:p>
          <a:p>
            <a:pPr algn="just"/>
            <a:r>
              <a:rPr lang="es-CO" sz="1900" dirty="0">
                <a:latin typeface="Arial Narrow" panose="020B0606020202030204" pitchFamily="34" charset="0"/>
              </a:rPr>
              <a:t>lugar señalado por la FGN para cumplir con la medida cautelar. En el sitio, los participantes diligencian un formato detallado según el tipo de bien. Terminada la diligencia, la SAE asume la administración de lo afectado, de forma</a:t>
            </a:r>
          </a:p>
          <a:p>
            <a:pPr algn="just"/>
            <a:r>
              <a:rPr lang="es-CO" sz="1900" dirty="0">
                <a:latin typeface="Arial Narrow" panose="020B0606020202030204" pitchFamily="34" charset="0"/>
              </a:rPr>
              <a:t>autónoma e independiente.</a:t>
            </a:r>
          </a:p>
        </p:txBody>
      </p:sp>
      <p:sp>
        <p:nvSpPr>
          <p:cNvPr id="8" name="Rectángulo 7">
            <a:extLst>
              <a:ext uri="{FF2B5EF4-FFF2-40B4-BE49-F238E27FC236}">
                <a16:creationId xmlns:a16="http://schemas.microsoft.com/office/drawing/2014/main" id="{2C4742CB-D0B8-4049-88EB-30FE0A7FB14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29199BB8-E236-4EA9-930D-894BBDC5373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946172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MODELO ACTUAL</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6F9E2B72-C52E-49E5-B4B7-3D1EE757DEA2}"/>
              </a:ext>
            </a:extLst>
          </p:cNvPr>
          <p:cNvSpPr/>
          <p:nvPr/>
        </p:nvSpPr>
        <p:spPr>
          <a:xfrm>
            <a:off x="497495" y="1283726"/>
            <a:ext cx="10860259" cy="5016758"/>
          </a:xfrm>
          <a:prstGeom prst="rect">
            <a:avLst/>
          </a:prstGeom>
        </p:spPr>
        <p:txBody>
          <a:bodyPr wrap="square">
            <a:spAutoFit/>
          </a:bodyPr>
          <a:lstStyle/>
          <a:p>
            <a:pPr algn="just"/>
            <a:r>
              <a:rPr lang="es-CO" sz="2000" dirty="0">
                <a:latin typeface="Arial Narrow" panose="020B0606020202030204" pitchFamily="34" charset="0"/>
              </a:rPr>
              <a:t>A pesar de que la SAE cuenta con una arquitectura empresarial robusta y consistente, se presentan dificultades de coordinación interinstitucional y de operación del modelo, entre las que se destacan:</a:t>
            </a:r>
          </a:p>
          <a:p>
            <a:pPr algn="just"/>
            <a:endParaRPr lang="es-CO" sz="2000" dirty="0">
              <a:latin typeface="Arial Narrow" panose="020B0606020202030204" pitchFamily="34" charset="0"/>
            </a:endParaRPr>
          </a:p>
          <a:p>
            <a:pPr marL="285750" indent="-285750" algn="just">
              <a:buFont typeface="Wingdings" panose="05000000000000000000" pitchFamily="2" charset="2"/>
              <a:buChar char="ü"/>
            </a:pPr>
            <a:r>
              <a:rPr lang="es-CO" sz="2000" dirty="0">
                <a:latin typeface="Arial Narrow" panose="020B0606020202030204" pitchFamily="34" charset="0"/>
              </a:rPr>
              <a:t>A 2018, el 87% de los bienes administrados estaba en proceso de extinción de dominio, que puede tardar en resolverse 7 años en promedio (hay casos en que superan los 30 años), lo que genera mayores costos y gestiones representativas.</a:t>
            </a:r>
          </a:p>
          <a:p>
            <a:pPr marL="285750" indent="-285750" algn="just">
              <a:buFont typeface="Wingdings" panose="05000000000000000000" pitchFamily="2" charset="2"/>
              <a:buChar char="ü"/>
            </a:pPr>
            <a:r>
              <a:rPr lang="es-CO" sz="2000" dirty="0">
                <a:latin typeface="Arial Narrow" panose="020B0606020202030204" pitchFamily="34" charset="0"/>
              </a:rPr>
              <a:t>Represamiento del aparato judicial, en razón a que solo cuenta con once jueces a nivel nacional y una Sala de Segunda Instancia Especializada.</a:t>
            </a:r>
          </a:p>
          <a:p>
            <a:pPr marL="285750" indent="-285750" algn="just">
              <a:buFont typeface="Wingdings" panose="05000000000000000000" pitchFamily="2" charset="2"/>
              <a:buChar char="ü"/>
            </a:pPr>
            <a:r>
              <a:rPr lang="es-CO" sz="2000" dirty="0">
                <a:latin typeface="Arial Narrow" panose="020B0606020202030204" pitchFamily="34" charset="0"/>
              </a:rPr>
              <a:t>Demoras en el suministro de la información catastral debido a que debe solicitarse a las oficinas municipales, obstaculizando la administración y comercialización de los bienes.</a:t>
            </a:r>
          </a:p>
          <a:p>
            <a:pPr marL="285750" indent="-285750" algn="just">
              <a:buFont typeface="Wingdings" panose="05000000000000000000" pitchFamily="2" charset="2"/>
              <a:buChar char="ü"/>
            </a:pPr>
            <a:r>
              <a:rPr lang="es-CO" sz="2000" dirty="0">
                <a:latin typeface="Arial Narrow" panose="020B0606020202030204" pitchFamily="34" charset="0"/>
              </a:rPr>
              <a:t>A pesar de la facultad de policía administrativa otorgada a la SAE, no ha sido posible la recuperación los predios ocupados irregularmente (51% del total) debido a suspensiones de las diligencias de desalojo por: acciones de tutela, falta de acompañamiento de las autoridades correspondientes y ubicación en zonas con problemas de orden público.</a:t>
            </a:r>
          </a:p>
          <a:p>
            <a:pPr marL="285750" indent="-285750" algn="just">
              <a:buFont typeface="Wingdings" panose="05000000000000000000" pitchFamily="2" charset="2"/>
              <a:buChar char="ü"/>
            </a:pPr>
            <a:r>
              <a:rPr lang="es-CO" sz="2000" dirty="0">
                <a:latin typeface="Arial Narrow" panose="020B0606020202030204" pitchFamily="34" charset="0"/>
              </a:rPr>
              <a:t>Detección de acciones fraudulentas de los depositarios que atentan contra los ingresos del FRISCO por el no pago de las productividades generadas por los bienes.</a:t>
            </a:r>
          </a:p>
        </p:txBody>
      </p:sp>
      <p:sp>
        <p:nvSpPr>
          <p:cNvPr id="8" name="Rectángulo 7">
            <a:extLst>
              <a:ext uri="{FF2B5EF4-FFF2-40B4-BE49-F238E27FC236}">
                <a16:creationId xmlns:a16="http://schemas.microsoft.com/office/drawing/2014/main" id="{D8828356-5FB1-4EEB-A6B6-EC80CA1F69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FF429D84-6E43-4DBB-89B8-7037D7FA2C3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7999047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DISEÑO DE LA ESTRATEGIA</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3" name="Diagrama 2">
            <a:extLst>
              <a:ext uri="{FF2B5EF4-FFF2-40B4-BE49-F238E27FC236}">
                <a16:creationId xmlns:a16="http://schemas.microsoft.com/office/drawing/2014/main" id="{A0CAE379-936C-44C6-9BF6-1C3719B5D335}"/>
              </a:ext>
            </a:extLst>
          </p:cNvPr>
          <p:cNvGraphicFramePr/>
          <p:nvPr>
            <p:extLst>
              <p:ext uri="{D42A27DB-BD31-4B8C-83A1-F6EECF244321}">
                <p14:modId xmlns:p14="http://schemas.microsoft.com/office/powerpoint/2010/main" val="3235429843"/>
              </p:ext>
            </p:extLst>
          </p:nvPr>
        </p:nvGraphicFramePr>
        <p:xfrm>
          <a:off x="568959" y="789917"/>
          <a:ext cx="11079090" cy="60198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ángulo 7">
            <a:extLst>
              <a:ext uri="{FF2B5EF4-FFF2-40B4-BE49-F238E27FC236}">
                <a16:creationId xmlns:a16="http://schemas.microsoft.com/office/drawing/2014/main" id="{0F178EEB-CCE6-466F-9EA2-CFDAE64623D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8B2CE6E0-CD09-427B-AD46-63546C70C08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0090776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DISEÑO DE LA ESTRATEGIA</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a 3">
            <a:extLst>
              <a:ext uri="{FF2B5EF4-FFF2-40B4-BE49-F238E27FC236}">
                <a16:creationId xmlns:a16="http://schemas.microsoft.com/office/drawing/2014/main" id="{21C2793A-F7A4-475D-A4B9-DC31ABA2FC2D}"/>
              </a:ext>
            </a:extLst>
          </p:cNvPr>
          <p:cNvGraphicFramePr/>
          <p:nvPr>
            <p:extLst>
              <p:ext uri="{D42A27DB-BD31-4B8C-83A1-F6EECF244321}">
                <p14:modId xmlns:p14="http://schemas.microsoft.com/office/powerpoint/2010/main" val="2728299662"/>
              </p:ext>
            </p:extLst>
          </p:nvPr>
        </p:nvGraphicFramePr>
        <p:xfrm>
          <a:off x="357944" y="986952"/>
          <a:ext cx="11627729" cy="57942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881652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DISEÑO DE LA ESTRATEGIA</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a 3">
            <a:extLst>
              <a:ext uri="{FF2B5EF4-FFF2-40B4-BE49-F238E27FC236}">
                <a16:creationId xmlns:a16="http://schemas.microsoft.com/office/drawing/2014/main" id="{21C2793A-F7A4-475D-A4B9-DC31ABA2FC2D}"/>
              </a:ext>
            </a:extLst>
          </p:cNvPr>
          <p:cNvGraphicFramePr/>
          <p:nvPr>
            <p:extLst>
              <p:ext uri="{D42A27DB-BD31-4B8C-83A1-F6EECF244321}">
                <p14:modId xmlns:p14="http://schemas.microsoft.com/office/powerpoint/2010/main" val="3908319715"/>
              </p:ext>
            </p:extLst>
          </p:nvPr>
        </p:nvGraphicFramePr>
        <p:xfrm>
          <a:off x="357944" y="986952"/>
          <a:ext cx="11627729" cy="57942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04593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COMPARATIVO INTERNACIONAL</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7" name="Diagrama 46">
            <a:extLst>
              <a:ext uri="{FF2B5EF4-FFF2-40B4-BE49-F238E27FC236}">
                <a16:creationId xmlns:a16="http://schemas.microsoft.com/office/drawing/2014/main" id="{528CB77C-600E-4564-A0BF-0A22ED07B68E}"/>
              </a:ext>
            </a:extLst>
          </p:cNvPr>
          <p:cNvGraphicFramePr/>
          <p:nvPr>
            <p:extLst>
              <p:ext uri="{D42A27DB-BD31-4B8C-83A1-F6EECF244321}">
                <p14:modId xmlns:p14="http://schemas.microsoft.com/office/powerpoint/2010/main" val="3830640098"/>
              </p:ext>
            </p:extLst>
          </p:nvPr>
        </p:nvGraphicFramePr>
        <p:xfrm>
          <a:off x="422811" y="1096587"/>
          <a:ext cx="11309644" cy="55861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140598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COMPARATIVO INTERNACIONAL</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7" name="Diagrama 46">
            <a:extLst>
              <a:ext uri="{FF2B5EF4-FFF2-40B4-BE49-F238E27FC236}">
                <a16:creationId xmlns:a16="http://schemas.microsoft.com/office/drawing/2014/main" id="{528CB77C-600E-4564-A0BF-0A22ED07B68E}"/>
              </a:ext>
            </a:extLst>
          </p:cNvPr>
          <p:cNvGraphicFramePr/>
          <p:nvPr>
            <p:extLst>
              <p:ext uri="{D42A27DB-BD31-4B8C-83A1-F6EECF244321}">
                <p14:modId xmlns:p14="http://schemas.microsoft.com/office/powerpoint/2010/main" val="3923981459"/>
              </p:ext>
            </p:extLst>
          </p:nvPr>
        </p:nvGraphicFramePr>
        <p:xfrm>
          <a:off x="441178" y="916966"/>
          <a:ext cx="11530428" cy="58927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928166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COMPARATIVO INTERNACIONAL</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7" name="Diagrama 46">
            <a:extLst>
              <a:ext uri="{FF2B5EF4-FFF2-40B4-BE49-F238E27FC236}">
                <a16:creationId xmlns:a16="http://schemas.microsoft.com/office/drawing/2014/main" id="{528CB77C-600E-4564-A0BF-0A22ED07B68E}"/>
              </a:ext>
            </a:extLst>
          </p:cNvPr>
          <p:cNvGraphicFramePr/>
          <p:nvPr/>
        </p:nvGraphicFramePr>
        <p:xfrm>
          <a:off x="155244" y="956603"/>
          <a:ext cx="11881512" cy="58245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968711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COMPARATIVO INTERNACIONAL</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7" name="Diagrama 46">
            <a:extLst>
              <a:ext uri="{FF2B5EF4-FFF2-40B4-BE49-F238E27FC236}">
                <a16:creationId xmlns:a16="http://schemas.microsoft.com/office/drawing/2014/main" id="{528CB77C-600E-4564-A0BF-0A22ED07B68E}"/>
              </a:ext>
            </a:extLst>
          </p:cNvPr>
          <p:cNvGraphicFramePr/>
          <p:nvPr/>
        </p:nvGraphicFramePr>
        <p:xfrm>
          <a:off x="422811" y="1096587"/>
          <a:ext cx="11309644" cy="55861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346737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COMPARATIVO INTERNACIONAL</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7" name="Diagrama 46">
            <a:extLst>
              <a:ext uri="{FF2B5EF4-FFF2-40B4-BE49-F238E27FC236}">
                <a16:creationId xmlns:a16="http://schemas.microsoft.com/office/drawing/2014/main" id="{528CB77C-600E-4564-A0BF-0A22ED07B68E}"/>
              </a:ext>
            </a:extLst>
          </p:cNvPr>
          <p:cNvGraphicFramePr/>
          <p:nvPr/>
        </p:nvGraphicFramePr>
        <p:xfrm>
          <a:off x="422811" y="1096587"/>
          <a:ext cx="11309644" cy="55861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376309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2417038" y="746735"/>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COMPARATIVO INTERNACIONAL</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580BE795-86EA-477A-8E07-36552231CC57}"/>
              </a:ext>
            </a:extLst>
          </p:cNvPr>
          <p:cNvSpPr/>
          <p:nvPr/>
        </p:nvSpPr>
        <p:spPr>
          <a:xfrm>
            <a:off x="919526" y="1414239"/>
            <a:ext cx="9951674" cy="4801314"/>
          </a:xfrm>
          <a:prstGeom prst="rect">
            <a:avLst/>
          </a:prstGeom>
        </p:spPr>
        <p:txBody>
          <a:bodyPr wrap="square">
            <a:spAutoFit/>
          </a:bodyPr>
          <a:lstStyle/>
          <a:p>
            <a:pPr marL="285750" indent="-285750" algn="just">
              <a:buFont typeface="Arial" panose="020B0604020202020204" pitchFamily="34" charset="0"/>
              <a:buChar char="•"/>
            </a:pPr>
            <a:r>
              <a:rPr lang="es-CO" dirty="0"/>
              <a:t>En el diseño de la política de administración de bienes incautados se pudo evidenciar una deficiente planeación que no contempló metas, resultados e impactos esperados, ni una visión integral de las entidades involucradas en el proceso de extinción de dominio. Se limitó a crear una entidad de gestión de activos desconociendo la procedencia, estado real y otras características de los bienes, que debido a la traumática transición entre el DNE y SAE, heredó el desorden 67 administrativo y dispersión de la información.</a:t>
            </a:r>
          </a:p>
          <a:p>
            <a:pPr marL="285750" indent="-285750" algn="just">
              <a:buFont typeface="Arial" panose="020B0604020202020204" pitchFamily="34" charset="0"/>
              <a:buChar char="•"/>
            </a:pPr>
            <a:r>
              <a:rPr lang="es-CO" dirty="0"/>
              <a:t>La implementación del modelo de administración de bienes se dio vía normativa, a partir de la expedición del CED y los decretos que lo modificaron y adicionaron, adoptando algunas recomendaciones internacionales y ajustándolo a través del tiempo, de acuerdo con las necesidades que se fueron identificando.</a:t>
            </a:r>
          </a:p>
          <a:p>
            <a:pPr marL="285750" indent="-285750" algn="just">
              <a:buFont typeface="Arial" panose="020B0604020202020204" pitchFamily="34" charset="0"/>
              <a:buChar char="•"/>
            </a:pPr>
            <a:r>
              <a:rPr lang="es-CO" dirty="0"/>
              <a:t>Diferentes factores afectan el funcionamiento eficiente del modelo de la administración de bienes entre los que se pueden destacar: i) Duración prolongada de los procesos judiciales de extinción de dominio, </a:t>
            </a:r>
            <a:r>
              <a:rPr lang="es-CO" dirty="0" err="1"/>
              <a:t>ii</a:t>
            </a:r>
            <a:r>
              <a:rPr lang="es-CO" dirty="0"/>
              <a:t>) Inoperancia de la figura de depositarios, </a:t>
            </a:r>
            <a:r>
              <a:rPr lang="es-CO" dirty="0" err="1"/>
              <a:t>iii</a:t>
            </a:r>
            <a:r>
              <a:rPr lang="es-CO" dirty="0"/>
              <a:t>) Inconvenientes para el desalojo de predios, </a:t>
            </a:r>
            <a:r>
              <a:rPr lang="es-CO" dirty="0" err="1"/>
              <a:t>iv</a:t>
            </a:r>
            <a:r>
              <a:rPr lang="es-CO" dirty="0"/>
              <a:t>) Dificultades para la enajenación de activos debido a restricciones del mercado, v) Desconocimiento de la localización y estado de muchos bienes y vi) Falta de coordinación con las entidades de registro para obtener la información de los bienes.</a:t>
            </a:r>
          </a:p>
          <a:p>
            <a:pPr marL="285750" indent="-285750">
              <a:buFont typeface="Arial" panose="020B0604020202020204" pitchFamily="34" charset="0"/>
              <a:buChar char="•"/>
            </a:pPr>
            <a:endParaRPr lang="es-CO" dirty="0"/>
          </a:p>
        </p:txBody>
      </p:sp>
      <p:sp>
        <p:nvSpPr>
          <p:cNvPr id="8" name="Rectángulo 7">
            <a:extLst>
              <a:ext uri="{FF2B5EF4-FFF2-40B4-BE49-F238E27FC236}">
                <a16:creationId xmlns:a16="http://schemas.microsoft.com/office/drawing/2014/main" id="{FD4EFE9C-4FBE-4373-BC6D-7EC18ECEB6A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C1410E75-1C74-45C3-909D-C6601EF2F1C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4296887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CONCLUSIONES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E3F23373-85C2-4457-B791-84B3F930CEAB}"/>
              </a:ext>
            </a:extLst>
          </p:cNvPr>
          <p:cNvSpPr/>
          <p:nvPr/>
        </p:nvSpPr>
        <p:spPr>
          <a:xfrm>
            <a:off x="422030" y="1226802"/>
            <a:ext cx="11380764" cy="6056273"/>
          </a:xfrm>
          <a:prstGeom prst="rect">
            <a:avLst/>
          </a:prstGeom>
        </p:spPr>
        <p:txBody>
          <a:bodyPr wrap="square">
            <a:spAutoFit/>
          </a:bodyPr>
          <a:lstStyle/>
          <a:p>
            <a:pPr marL="285750" indent="-285750" algn="just">
              <a:lnSpc>
                <a:spcPct val="107000"/>
              </a:lnSpc>
              <a:spcAft>
                <a:spcPts val="0"/>
              </a:spcAft>
              <a:buFont typeface="Arial" panose="020B0604020202020204" pitchFamily="34" charset="0"/>
              <a:buChar char="•"/>
            </a:pPr>
            <a:r>
              <a:rPr lang="es-CO" sz="2400" dirty="0">
                <a:latin typeface="Arial Narrow" panose="020B0606020202030204" pitchFamily="34" charset="0"/>
                <a:ea typeface="Calibri" panose="020F0502020204030204" pitchFamily="34" charset="0"/>
                <a:cs typeface="CIDFont+F2"/>
              </a:rPr>
              <a:t>Respecto al cumplimiento del objeto del FRISCO, se evidencia que no ha tenido un impacto importante en las políticas que deberían atender sus productividades, tales como:</a:t>
            </a:r>
            <a:endParaRPr lang="es-CO" sz="24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CO" sz="2400" dirty="0">
                <a:latin typeface="Arial Narrow" panose="020B0606020202030204" pitchFamily="34" charset="0"/>
                <a:ea typeface="Calibri" panose="020F0502020204030204" pitchFamily="34" charset="0"/>
                <a:cs typeface="CIDFont+F2"/>
              </a:rPr>
              <a:t> </a:t>
            </a:r>
            <a:endParaRPr lang="es-CO" sz="2400" dirty="0">
              <a:latin typeface="Arial Narrow" panose="020B0606020202030204" pitchFamily="34" charset="0"/>
              <a:ea typeface="Calibri" panose="020F0502020204030204" pitchFamily="34" charset="0"/>
              <a:cs typeface="Times New Roman" panose="02020603050405020304" pitchFamily="18" charset="0"/>
            </a:endParaRPr>
          </a:p>
          <a:p>
            <a:pPr marL="801688" indent="-350838" algn="just">
              <a:lnSpc>
                <a:spcPct val="107000"/>
              </a:lnSpc>
              <a:spcAft>
                <a:spcPts val="1200"/>
              </a:spcAft>
              <a:buFont typeface="Wingdings" panose="05000000000000000000" pitchFamily="2" charset="2"/>
              <a:buChar char="ü"/>
              <a:tabLst>
                <a:tab pos="900113" algn="l"/>
              </a:tabLst>
            </a:pPr>
            <a:r>
              <a:rPr lang="es-CO" sz="2400" b="1" u="sng" dirty="0">
                <a:latin typeface="Arial Narrow" panose="020B0606020202030204" pitchFamily="34" charset="0"/>
                <a:ea typeface="Calibri" panose="020F0502020204030204" pitchFamily="34" charset="0"/>
                <a:cs typeface="CIDFont+F2"/>
              </a:rPr>
              <a:t>Inversión social: </a:t>
            </a:r>
            <a:r>
              <a:rPr lang="es-CO" sz="2400" dirty="0">
                <a:latin typeface="Arial Narrow" panose="020B0606020202030204" pitchFamily="34" charset="0"/>
                <a:ea typeface="Calibri" panose="020F0502020204030204" pitchFamily="34" charset="0"/>
                <a:cs typeface="CIDFont+F2"/>
              </a:rPr>
              <a:t>No han sido solicitados por las entidades beneficiarias los recursos para programas de vivienda de interés social rural prioritario, explotación sexual de niños, niñas y adolescentes, y proyectos de infraestructura de la Fuerza Pública</a:t>
            </a:r>
            <a:r>
              <a:rPr lang="es-CO" sz="2400" dirty="0">
                <a:latin typeface="Arial Narrow" panose="020B0606020202030204" pitchFamily="34" charset="0"/>
                <a:ea typeface="Calibri" panose="020F0502020204030204" pitchFamily="34" charset="0"/>
                <a:cs typeface="CIDFont+F3"/>
              </a:rPr>
              <a:t>.</a:t>
            </a:r>
            <a:endParaRPr lang="es-CO" sz="2400" dirty="0">
              <a:latin typeface="Arial Narrow" panose="020B0606020202030204" pitchFamily="34" charset="0"/>
              <a:ea typeface="Calibri" panose="020F0502020204030204" pitchFamily="34" charset="0"/>
              <a:cs typeface="Times New Roman" panose="02020603050405020304" pitchFamily="18" charset="0"/>
            </a:endParaRPr>
          </a:p>
          <a:p>
            <a:pPr marL="801688" indent="-350838" algn="just">
              <a:lnSpc>
                <a:spcPct val="107000"/>
              </a:lnSpc>
              <a:spcAft>
                <a:spcPts val="1200"/>
              </a:spcAft>
              <a:buFont typeface="Wingdings" panose="05000000000000000000" pitchFamily="2" charset="2"/>
              <a:buChar char="ü"/>
              <a:tabLst>
                <a:tab pos="900113" algn="l"/>
              </a:tabLst>
            </a:pPr>
            <a:r>
              <a:rPr lang="es-CO" sz="2400" b="1" u="sng" dirty="0">
                <a:latin typeface="Arial Narrow" panose="020B0606020202030204" pitchFamily="34" charset="0"/>
                <a:ea typeface="Calibri" panose="020F0502020204030204" pitchFamily="34" charset="0"/>
                <a:cs typeface="CIDFont+F2"/>
              </a:rPr>
              <a:t>Fortalecimiento de la justicia: </a:t>
            </a:r>
            <a:r>
              <a:rPr lang="es-CO" sz="2400" dirty="0">
                <a:latin typeface="Arial Narrow" panose="020B0606020202030204" pitchFamily="34" charset="0"/>
                <a:ea typeface="Calibri" panose="020F0502020204030204" pitchFamily="34" charset="0"/>
                <a:cs typeface="CIDFont+F2"/>
              </a:rPr>
              <a:t>No se ha priorizado la creación de juzgados de extinción de dominio como lo indica la norma.</a:t>
            </a:r>
          </a:p>
          <a:p>
            <a:pPr marL="801688" indent="-350838" algn="just">
              <a:lnSpc>
                <a:spcPct val="107000"/>
              </a:lnSpc>
              <a:spcAft>
                <a:spcPts val="1200"/>
              </a:spcAft>
              <a:buFont typeface="Wingdings" panose="05000000000000000000" pitchFamily="2" charset="2"/>
              <a:buChar char="ü"/>
              <a:tabLst>
                <a:tab pos="900113" algn="l"/>
              </a:tabLst>
            </a:pPr>
            <a:r>
              <a:rPr lang="es-CO" sz="2400" b="1" u="sng" dirty="0">
                <a:latin typeface="Arial Narrow" panose="020B0606020202030204" pitchFamily="34" charset="0"/>
                <a:ea typeface="Calibri" panose="020F0502020204030204" pitchFamily="34" charset="0"/>
                <a:cs typeface="CIDFont+F2"/>
              </a:rPr>
              <a:t>Reparación de víctimas y desarrollo rural: </a:t>
            </a:r>
            <a:r>
              <a:rPr lang="es-CO" sz="2400" dirty="0">
                <a:latin typeface="Arial Narrow" panose="020B0606020202030204" pitchFamily="34" charset="0"/>
                <a:ea typeface="Calibri" panose="020F0502020204030204" pitchFamily="34" charset="0"/>
                <a:cs typeface="CIDFont+F2"/>
              </a:rPr>
              <a:t>Se evidenció que a pesar de la transferencia de algunos predios no se ha logrado la monetización requerida para contar con recursos líquidos para la compensación de las víctimas ni el oportuno saneamiento de los predios para su desarrollo productivo.</a:t>
            </a:r>
          </a:p>
          <a:p>
            <a:pPr marL="285750" indent="-285750">
              <a:lnSpc>
                <a:spcPct val="107000"/>
              </a:lnSpc>
              <a:spcAft>
                <a:spcPts val="0"/>
              </a:spcAft>
              <a:buFont typeface="Arial" panose="020B0604020202020204" pitchFamily="34" charset="0"/>
              <a:buChar char="•"/>
            </a:pPr>
            <a:endParaRPr lang="es-CO" sz="2400" dirty="0">
              <a:effectLst/>
              <a:latin typeface="Arial Narrow" panose="020B0606020202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endParaRPr lang="es-CO" sz="24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8" name="Rectángulo 7">
            <a:extLst>
              <a:ext uri="{FF2B5EF4-FFF2-40B4-BE49-F238E27FC236}">
                <a16:creationId xmlns:a16="http://schemas.microsoft.com/office/drawing/2014/main" id="{ADAA3776-8E9A-42E8-99DD-F8EFFF2B167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E619C18F-9DA8-4CAA-BA3E-1100A45F44A4}"/>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0284246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2417038" y="529237"/>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CONCLUSIONES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E3F23373-85C2-4457-B791-84B3F930CEAB}"/>
              </a:ext>
            </a:extLst>
          </p:cNvPr>
          <p:cNvSpPr/>
          <p:nvPr/>
        </p:nvSpPr>
        <p:spPr>
          <a:xfrm>
            <a:off x="546295" y="1375355"/>
            <a:ext cx="11380764" cy="4719818"/>
          </a:xfrm>
          <a:prstGeom prst="rect">
            <a:avLst/>
          </a:prstGeom>
        </p:spPr>
        <p:txBody>
          <a:bodyPr wrap="square">
            <a:spAutoFit/>
          </a:bodyPr>
          <a:lstStyle/>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rPr>
              <a:t>En cuanto a las destinaciones en especie, estas se han convertido en un problema para la entidad receptora del bien, debido a que son asignados sin realizar el saneamiento jurídico, técnico o administrativo que limitan su uso y vocación reparadora. Es necesario definir las condiciones de entrega, considerando la situación de los pasivos, desalojos y cesión de contratos; igualmente, se debe evaluar la capacidad de dichas entidades para administrar los bienes en tanto se transfieren a terceros o se comercializan.</a:t>
            </a:r>
          </a:p>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rPr>
              <a:t>La ley no prevé un seguimiento y control para que las destinaciones cumplan la finalidad del FRISCO y no se desvíen para cubrir gastos de funcionamiento. Actualmente, las transferencias se realizan en cumplimiento de un mandato legal de entrega a las entidades beneficiarias, en la que la única garantía es que sean utilizadas en la función propia de cada una de ellas.</a:t>
            </a:r>
          </a:p>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rPr>
              <a:t>La financiación de los programas se vio limitada por la baja ejecución de las transferencias líquidas, que en el periodo alcanzaron apenas el 37% frente al presupuesto, que se basa en los recursos recaudados en el periodo anterior.</a:t>
            </a:r>
            <a:endParaRPr lang="es-CO" sz="22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8" name="Rectángulo 7">
            <a:extLst>
              <a:ext uri="{FF2B5EF4-FFF2-40B4-BE49-F238E27FC236}">
                <a16:creationId xmlns:a16="http://schemas.microsoft.com/office/drawing/2014/main" id="{984C595A-BA94-49ED-A26C-8D5D06A4E6C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7B396C92-B769-46BE-A101-E6DD59A64BB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7904376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2750866" y="580380"/>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CONCLUSIONES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E3F23373-85C2-4457-B791-84B3F930CEAB}"/>
              </a:ext>
            </a:extLst>
          </p:cNvPr>
          <p:cNvSpPr/>
          <p:nvPr/>
        </p:nvSpPr>
        <p:spPr>
          <a:xfrm>
            <a:off x="546295" y="1375355"/>
            <a:ext cx="11380764" cy="3841373"/>
          </a:xfrm>
          <a:prstGeom prst="rect">
            <a:avLst/>
          </a:prstGeom>
        </p:spPr>
        <p:txBody>
          <a:bodyPr wrap="square">
            <a:spAutoFit/>
          </a:bodyPr>
          <a:lstStyle/>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rPr>
              <a:t>La SAE está pasando por un momento coyuntural en el que se han implementado mecanismos que permiten prever la consecución de mayores ingresos a partir de la venta masiva y la enajenación temprana. Con este panorama, el Gobierno nacional debería garantizar la efectividad de las transferencias, teniendo en cuenta las observaciones anteriormente planteadas y los beneficiarios.</a:t>
            </a:r>
          </a:p>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rPr>
              <a:t>La falta de coordinación e interacción entre las entidades involucradas no han permitido consolidar un sistema de información unificado con un inventario real de los bienes incautados, estado, valor, ubicación y seguimiento del estado judicial, que permita sustentar el diseño y formulación de las políticas públicas. La información disponible respecto a los bienes incautados es disímil entre las entidades, cada una tiene su propia base de datos con variables que considera útil para el cumplimiento de su misión y no se evidencia un cruce de información entre ellas.</a:t>
            </a:r>
          </a:p>
        </p:txBody>
      </p:sp>
      <p:sp>
        <p:nvSpPr>
          <p:cNvPr id="8" name="Rectángulo 7">
            <a:extLst>
              <a:ext uri="{FF2B5EF4-FFF2-40B4-BE49-F238E27FC236}">
                <a16:creationId xmlns:a16="http://schemas.microsoft.com/office/drawing/2014/main" id="{86FC30E6-157E-494A-B1BE-DB42A2535F8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DE6DB77C-7005-43D4-9501-EA8E15500AC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9493342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2446066" y="594894"/>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CONCLUSIONES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E3F23373-85C2-4457-B791-84B3F930CEAB}"/>
              </a:ext>
            </a:extLst>
          </p:cNvPr>
          <p:cNvSpPr/>
          <p:nvPr/>
        </p:nvSpPr>
        <p:spPr>
          <a:xfrm>
            <a:off x="405618" y="1508313"/>
            <a:ext cx="11380764" cy="3841373"/>
          </a:xfrm>
          <a:prstGeom prst="rect">
            <a:avLst/>
          </a:prstGeom>
        </p:spPr>
        <p:txBody>
          <a:bodyPr wrap="square">
            <a:spAutoFit/>
          </a:bodyPr>
          <a:lstStyle/>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ea typeface="Calibri" panose="020F0502020204030204" pitchFamily="34" charset="0"/>
                <a:cs typeface="Times New Roman" panose="02020603050405020304" pitchFamily="18" charset="0"/>
              </a:rPr>
              <a:t>La Comisión intersectorial para la extinción del dominio se ha centrado en las particularidades de la administración de bienes incautados, dejando de lado la integralidad de la política de extinción de dominio. Si bien ha impulsado la normatividad para mejorar la ABI, en temas como la interconexión de bases de datos, las acciones sugeridas no han redundado en su solución. De igual manera no ha profundizado en problemas expuestos por sus integrantes como son: la capacidad de las entidades para el eficiente desarrollo de la política, las diferencias entre los bienes relacionados en las actas de diligencia de secuestro y los materializados, y la destinación de recursos del FRISCO.</a:t>
            </a:r>
          </a:p>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ea typeface="Calibri" panose="020F0502020204030204" pitchFamily="34" charset="0"/>
                <a:cs typeface="Times New Roman" panose="02020603050405020304" pitchFamily="18" charset="0"/>
              </a:rPr>
              <a:t>En general se observa una adecuada adaptación de Colombia a las recomendaciones internacionales, hasta el punto de que el país se ha convertido en un referente internacional, como es el tema de la separación del proceso penal con el de extinción de dominio.</a:t>
            </a:r>
          </a:p>
        </p:txBody>
      </p:sp>
      <p:sp>
        <p:nvSpPr>
          <p:cNvPr id="8" name="Rectángulo 7">
            <a:extLst>
              <a:ext uri="{FF2B5EF4-FFF2-40B4-BE49-F238E27FC236}">
                <a16:creationId xmlns:a16="http://schemas.microsoft.com/office/drawing/2014/main" id="{FA53E7DB-11D2-4723-B595-AA3AB3F71AE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5EF04690-1EF6-454F-8AC2-55EA0156355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9284996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BA473F87-E378-4FC8-ADA8-0BFBA4518CB7}"/>
              </a:ext>
            </a:extLst>
          </p:cNvPr>
          <p:cNvSpPr/>
          <p:nvPr/>
        </p:nvSpPr>
        <p:spPr>
          <a:xfrm>
            <a:off x="1996123" y="284921"/>
            <a:ext cx="5764529" cy="467179"/>
          </a:xfrm>
          <a:prstGeom prst="rect">
            <a:avLst/>
          </a:prstGeom>
        </p:spPr>
        <p:txBody>
          <a:bodyPr wrap="square">
            <a:spAutoFit/>
          </a:bodyPr>
          <a:lstStyle/>
          <a:p>
            <a:pPr algn="ctr">
              <a:lnSpc>
                <a:spcPct val="107000"/>
              </a:lnSpc>
              <a:spcAft>
                <a:spcPts val="800"/>
              </a:spcAft>
              <a:tabLst>
                <a:tab pos="4423410" algn="l"/>
              </a:tabLst>
            </a:pPr>
            <a:r>
              <a:rPr lang="es-CO" sz="2400" b="1" dirty="0">
                <a:solidFill>
                  <a:schemeClr val="accent1">
                    <a:lumMod val="75000"/>
                  </a:schemeClr>
                </a:solidFill>
                <a:latin typeface="Arial Narrow" panose="020B0606020202030204" pitchFamily="34" charset="0"/>
                <a:ea typeface="Times New Roman" panose="02020603050405020304" pitchFamily="18" charset="0"/>
                <a:cs typeface="Arial" panose="020B0604020202020204" pitchFamily="34" charset="0"/>
              </a:rPr>
              <a:t>CONCLUSIONES</a:t>
            </a:r>
            <a:endParaRPr lang="es-CO" sz="2400" dirty="0">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E3F23373-85C2-4457-B791-84B3F930CEAB}"/>
              </a:ext>
            </a:extLst>
          </p:cNvPr>
          <p:cNvSpPr/>
          <p:nvPr/>
        </p:nvSpPr>
        <p:spPr>
          <a:xfrm>
            <a:off x="405618" y="1336812"/>
            <a:ext cx="11380764" cy="4928209"/>
          </a:xfrm>
          <a:prstGeom prst="rect">
            <a:avLst/>
          </a:prstGeom>
        </p:spPr>
        <p:txBody>
          <a:bodyPr wrap="square">
            <a:spAutoFit/>
          </a:bodyPr>
          <a:lstStyle/>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ea typeface="Calibri" panose="020F0502020204030204" pitchFamily="34" charset="0"/>
                <a:cs typeface="Times New Roman" panose="02020603050405020304" pitchFamily="18" charset="0"/>
              </a:rPr>
              <a:t>En el comparativo con otros países se pudo evidenciar que en Colombia: el volumen de los bienes incautados es muy superior al de los demás países 70 en estudio; la financiación de la entidad administradora es la única que no proviene del Presupuesto General de la Nación y es pionero en la implementación de los mecanismos de enajenación temprana y venta masiva.</a:t>
            </a:r>
          </a:p>
          <a:p>
            <a:pPr marL="285750" indent="-285750" algn="just">
              <a:lnSpc>
                <a:spcPct val="107000"/>
              </a:lnSpc>
              <a:spcAft>
                <a:spcPts val="1200"/>
              </a:spcAft>
              <a:buFont typeface="Arial" panose="020B0604020202020204" pitchFamily="34" charset="0"/>
              <a:buChar char="•"/>
            </a:pPr>
            <a:r>
              <a:rPr lang="es-CO" sz="2200" dirty="0">
                <a:latin typeface="Arial Narrow" panose="020B0606020202030204" pitchFamily="34" charset="0"/>
                <a:ea typeface="Calibri" panose="020F0502020204030204" pitchFamily="34" charset="0"/>
                <a:cs typeface="Times New Roman" panose="02020603050405020304" pitchFamily="18" charset="0"/>
              </a:rPr>
              <a:t>Por su parte, en los países en comparación se destacan prácticas como: i)Seguimiento y control a las destinaciones de las productividades con incidencias admitida, civil y penal; </a:t>
            </a:r>
            <a:r>
              <a:rPr lang="es-CO" sz="2200" dirty="0" err="1">
                <a:latin typeface="Arial Narrow" panose="020B0606020202030204" pitchFamily="34" charset="0"/>
                <a:ea typeface="Calibri" panose="020F0502020204030204" pitchFamily="34" charset="0"/>
                <a:cs typeface="Times New Roman" panose="02020603050405020304" pitchFamily="18" charset="0"/>
              </a:rPr>
              <a:t>ii</a:t>
            </a:r>
            <a:r>
              <a:rPr lang="es-CO" sz="2200" dirty="0">
                <a:latin typeface="Arial Narrow" panose="020B0606020202030204" pitchFamily="34" charset="0"/>
                <a:ea typeface="Calibri" panose="020F0502020204030204" pitchFamily="34" charset="0"/>
                <a:cs typeface="Times New Roman" panose="02020603050405020304" pitchFamily="18" charset="0"/>
              </a:rPr>
              <a:t>) Creación de un sistema informático que consolida la información de todos los actores, desde la incautación de bienes hasta la destinación definitiva; </a:t>
            </a:r>
            <a:r>
              <a:rPr lang="es-CO" sz="2200" dirty="0" err="1">
                <a:latin typeface="Arial Narrow" panose="020B0606020202030204" pitchFamily="34" charset="0"/>
                <a:ea typeface="Calibri" panose="020F0502020204030204" pitchFamily="34" charset="0"/>
                <a:cs typeface="Times New Roman" panose="02020603050405020304" pitchFamily="18" charset="0"/>
              </a:rPr>
              <a:t>iii</a:t>
            </a:r>
            <a:r>
              <a:rPr lang="es-CO" sz="2200" dirty="0">
                <a:latin typeface="Arial Narrow" panose="020B0606020202030204" pitchFamily="34" charset="0"/>
                <a:ea typeface="Calibri" panose="020F0502020204030204" pitchFamily="34" charset="0"/>
                <a:cs typeface="Times New Roman" panose="02020603050405020304" pitchFamily="18" charset="0"/>
              </a:rPr>
              <a:t>) Existencia de un registro nacional de bienes incautados a disposición de la ciudadanía; </a:t>
            </a:r>
            <a:r>
              <a:rPr lang="es-CO" sz="2200" dirty="0" err="1">
                <a:latin typeface="Arial Narrow" panose="020B0606020202030204" pitchFamily="34" charset="0"/>
                <a:ea typeface="Calibri" panose="020F0502020204030204" pitchFamily="34" charset="0"/>
                <a:cs typeface="Times New Roman" panose="02020603050405020304" pitchFamily="18" charset="0"/>
              </a:rPr>
              <a:t>iv</a:t>
            </a:r>
            <a:r>
              <a:rPr lang="es-CO" sz="2200" dirty="0">
                <a:latin typeface="Arial Narrow" panose="020B0606020202030204" pitchFamily="34" charset="0"/>
                <a:ea typeface="Calibri" panose="020F0502020204030204" pitchFamily="34" charset="0"/>
                <a:cs typeface="Times New Roman" panose="02020603050405020304" pitchFamily="18" charset="0"/>
              </a:rPr>
              <a:t>) Creación del Registro Nacional de Extinción de Dominio donde se puede consultar los bienes afectados, las sentencias y su cumplimiento; v) Relevancia en la búsqueda de rentabilidad de las sociedades antes que de su enajenación y vi) fortalecimiento del sistema judicial de extinción de dominio para mejorar los tiempos de administración de los bienes; elementos que podrían contribuir con un mejoramiento sustancial en el modelo colombiano.</a:t>
            </a:r>
          </a:p>
        </p:txBody>
      </p:sp>
      <p:sp>
        <p:nvSpPr>
          <p:cNvPr id="8" name="Rectángulo 7">
            <a:extLst>
              <a:ext uri="{FF2B5EF4-FFF2-40B4-BE49-F238E27FC236}">
                <a16:creationId xmlns:a16="http://schemas.microsoft.com/office/drawing/2014/main" id="{5E9786C6-8E98-486B-A60A-51C4A0B0032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0750011A-4047-4AC9-937C-3D58E1B0CC0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5260037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Comercial</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143000" y="2782650"/>
            <a:ext cx="9143999" cy="2923877"/>
          </a:xfrm>
          <a:prstGeom prst="rect">
            <a:avLst/>
          </a:prstGeom>
          <a:noFill/>
        </p:spPr>
        <p:txBody>
          <a:bodyPr wrap="square" rtlCol="0">
            <a:spAutoFit/>
          </a:bodyPr>
          <a:lstStyle/>
          <a:p>
            <a:pPr algn="ctr"/>
            <a:r>
              <a:rPr lang="es-ES" sz="4800" b="1" dirty="0">
                <a:solidFill>
                  <a:srgbClr val="002060"/>
                </a:solidFill>
              </a:rPr>
              <a:t>6.INFORME </a:t>
            </a:r>
            <a:r>
              <a:rPr lang="es-CO" sz="4800" b="1" dirty="0">
                <a:solidFill>
                  <a:srgbClr val="002060"/>
                </a:solidFill>
              </a:rPr>
              <a:t>COMERCIAL</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9732582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5" name="CuadroTexto 4"/>
          <p:cNvSpPr txBox="1"/>
          <p:nvPr/>
        </p:nvSpPr>
        <p:spPr>
          <a:xfrm>
            <a:off x="444138" y="1607612"/>
            <a:ext cx="5390605" cy="3785652"/>
          </a:xfrm>
          <a:prstGeom prst="rect">
            <a:avLst/>
          </a:prstGeom>
          <a:noFill/>
        </p:spPr>
        <p:txBody>
          <a:bodyPr wrap="square" rtlCol="0">
            <a:spAutoFit/>
          </a:bodyPr>
          <a:lstStyle/>
          <a:p>
            <a:pPr algn="ctr"/>
            <a:r>
              <a:rPr lang="es-CO" sz="6000" b="1" dirty="0">
                <a:solidFill>
                  <a:schemeClr val="bg1"/>
                </a:solidFill>
                <a:latin typeface="Arial Narrow" panose="020B0606020202030204" pitchFamily="34" charset="0"/>
              </a:rPr>
              <a:t>Resultados </a:t>
            </a:r>
          </a:p>
          <a:p>
            <a:pPr algn="ctr"/>
            <a:r>
              <a:rPr lang="es-CO" sz="6000" b="1" dirty="0">
                <a:solidFill>
                  <a:schemeClr val="bg1"/>
                </a:solidFill>
                <a:latin typeface="Arial Narrow" panose="020B0606020202030204" pitchFamily="34" charset="0"/>
              </a:rPr>
              <a:t>Comercialización Inmuebles CISA</a:t>
            </a:r>
          </a:p>
          <a:p>
            <a:pPr algn="ctr"/>
            <a:r>
              <a:rPr lang="es-CO" sz="6000" b="1" dirty="0">
                <a:solidFill>
                  <a:schemeClr val="bg1"/>
                </a:solidFill>
                <a:latin typeface="Arial Narrow" panose="020B0606020202030204" pitchFamily="34" charset="0"/>
              </a:rPr>
              <a:t>agosto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906" y="5506608"/>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97</a:t>
            </a:fld>
            <a:endParaRPr lang="es-ES" dirty="0"/>
          </a:p>
        </p:txBody>
      </p:sp>
    </p:spTree>
    <p:extLst>
      <p:ext uri="{BB962C8B-B14F-4D97-AF65-F5344CB8AC3E}">
        <p14:creationId xmlns:p14="http://schemas.microsoft.com/office/powerpoint/2010/main" val="17911324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Resultado Comercialización Inmuebles – CISA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35" name="CuadroTexto 34">
            <a:extLst>
              <a:ext uri="{FF2B5EF4-FFF2-40B4-BE49-F238E27FC236}">
                <a16:creationId xmlns:a16="http://schemas.microsoft.com/office/drawing/2014/main" id="{53B06936-D9E2-4ECC-97CA-0E482A2E39A1}"/>
              </a:ext>
            </a:extLst>
          </p:cNvPr>
          <p:cNvSpPr txBox="1"/>
          <p:nvPr/>
        </p:nvSpPr>
        <p:spPr>
          <a:xfrm>
            <a:off x="520684" y="1089142"/>
            <a:ext cx="5575316" cy="523220"/>
          </a:xfrm>
          <a:prstGeom prst="rect">
            <a:avLst/>
          </a:prstGeom>
          <a:noFill/>
        </p:spPr>
        <p:txBody>
          <a:bodyPr wrap="square" rtlCol="0">
            <a:spAutoFit/>
          </a:bodyPr>
          <a:lstStyle/>
          <a:p>
            <a:r>
              <a:rPr lang="es-CO" b="1" dirty="0">
                <a:latin typeface="Arial Narrow" panose="020B0606020202030204" pitchFamily="34" charset="0"/>
              </a:rPr>
              <a:t>Valor venta de inmuebles:  </a:t>
            </a:r>
            <a:r>
              <a:rPr lang="es-CO" sz="2800" b="1" dirty="0">
                <a:solidFill>
                  <a:schemeClr val="accent2">
                    <a:lumMod val="75000"/>
                  </a:schemeClr>
                </a:solidFill>
                <a:latin typeface="Arial Narrow" panose="020B0606020202030204" pitchFamily="34" charset="0"/>
              </a:rPr>
              <a:t>$260.504</a:t>
            </a:r>
            <a:endParaRPr lang="es-CO" b="1" dirty="0">
              <a:solidFill>
                <a:schemeClr val="accent2">
                  <a:lumMod val="75000"/>
                </a:schemeClr>
              </a:solidFill>
              <a:latin typeface="Arial Narrow" panose="020B0606020202030204" pitchFamily="34" charset="0"/>
            </a:endParaRPr>
          </a:p>
        </p:txBody>
      </p:sp>
      <p:sp>
        <p:nvSpPr>
          <p:cNvPr id="36" name="CuadroTexto 35">
            <a:extLst>
              <a:ext uri="{FF2B5EF4-FFF2-40B4-BE49-F238E27FC236}">
                <a16:creationId xmlns:a16="http://schemas.microsoft.com/office/drawing/2014/main" id="{7566BC5A-8647-40DE-A347-4B8D6C77865F}"/>
              </a:ext>
            </a:extLst>
          </p:cNvPr>
          <p:cNvSpPr txBox="1"/>
          <p:nvPr/>
        </p:nvSpPr>
        <p:spPr>
          <a:xfrm>
            <a:off x="6096000" y="1091487"/>
            <a:ext cx="5966592" cy="523220"/>
          </a:xfrm>
          <a:prstGeom prst="rect">
            <a:avLst/>
          </a:prstGeom>
          <a:noFill/>
        </p:spPr>
        <p:txBody>
          <a:bodyPr wrap="square" rtlCol="0">
            <a:spAutoFit/>
          </a:bodyPr>
          <a:lstStyle/>
          <a:p>
            <a:r>
              <a:rPr lang="es-CO" b="1" dirty="0">
                <a:latin typeface="Arial Narrow" panose="020B0606020202030204" pitchFamily="34" charset="0"/>
              </a:rPr>
              <a:t>Cant. Inmuebles Vendidos:	</a:t>
            </a:r>
            <a:r>
              <a:rPr lang="es-CO" sz="2800" b="1" dirty="0">
                <a:solidFill>
                  <a:schemeClr val="accent2">
                    <a:lumMod val="75000"/>
                  </a:schemeClr>
                </a:solidFill>
                <a:latin typeface="Arial Narrow" panose="020B0606020202030204" pitchFamily="34" charset="0"/>
              </a:rPr>
              <a:t>818 Unid. / 1030 FMI.</a:t>
            </a:r>
            <a:endParaRPr lang="es-CO" b="1" dirty="0">
              <a:solidFill>
                <a:schemeClr val="accent2">
                  <a:lumMod val="75000"/>
                </a:schemeClr>
              </a:solidFill>
              <a:latin typeface="Arial Narrow" panose="020B0606020202030204" pitchFamily="34" charset="0"/>
            </a:endParaRPr>
          </a:p>
        </p:txBody>
      </p:sp>
      <p:cxnSp>
        <p:nvCxnSpPr>
          <p:cNvPr id="42" name="Conector recto 41">
            <a:extLst>
              <a:ext uri="{FF2B5EF4-FFF2-40B4-BE49-F238E27FC236}">
                <a16:creationId xmlns:a16="http://schemas.microsoft.com/office/drawing/2014/main" id="{43ABDC01-BA6A-447D-947A-E1628C9C93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35CA2872-41A0-451F-AD84-0CAE5327B741}"/>
              </a:ext>
            </a:extLst>
          </p:cNvPr>
          <p:cNvSpPr txBox="1"/>
          <p:nvPr/>
        </p:nvSpPr>
        <p:spPr>
          <a:xfrm>
            <a:off x="1002760" y="4238454"/>
            <a:ext cx="456682" cy="261610"/>
          </a:xfrm>
          <a:prstGeom prst="rect">
            <a:avLst/>
          </a:prstGeom>
          <a:noFill/>
        </p:spPr>
        <p:txBody>
          <a:bodyPr wrap="square" rtlCol="0">
            <a:spAutoFit/>
          </a:bodyPr>
          <a:lstStyle/>
          <a:p>
            <a:r>
              <a:rPr lang="es-CO" sz="1050" b="1" dirty="0">
                <a:solidFill>
                  <a:schemeClr val="bg1"/>
                </a:solidFill>
              </a:rPr>
              <a:t>4%</a:t>
            </a:r>
          </a:p>
        </p:txBody>
      </p:sp>
      <p:sp>
        <p:nvSpPr>
          <p:cNvPr id="16" name="CuadroTexto 15">
            <a:extLst>
              <a:ext uri="{FF2B5EF4-FFF2-40B4-BE49-F238E27FC236}">
                <a16:creationId xmlns:a16="http://schemas.microsoft.com/office/drawing/2014/main" id="{A12AFF56-C4F0-416F-BB16-11439996EE74}"/>
              </a:ext>
            </a:extLst>
          </p:cNvPr>
          <p:cNvSpPr txBox="1"/>
          <p:nvPr/>
        </p:nvSpPr>
        <p:spPr>
          <a:xfrm>
            <a:off x="1995905" y="4174728"/>
            <a:ext cx="456682" cy="261610"/>
          </a:xfrm>
          <a:prstGeom prst="rect">
            <a:avLst/>
          </a:prstGeom>
          <a:noFill/>
        </p:spPr>
        <p:txBody>
          <a:bodyPr wrap="square" rtlCol="0">
            <a:spAutoFit/>
          </a:bodyPr>
          <a:lstStyle/>
          <a:p>
            <a:r>
              <a:rPr lang="es-CO" sz="1050" b="1" dirty="0">
                <a:solidFill>
                  <a:schemeClr val="bg1"/>
                </a:solidFill>
              </a:rPr>
              <a:t>10%</a:t>
            </a:r>
          </a:p>
        </p:txBody>
      </p:sp>
      <p:sp>
        <p:nvSpPr>
          <p:cNvPr id="17" name="CuadroTexto 16">
            <a:extLst>
              <a:ext uri="{FF2B5EF4-FFF2-40B4-BE49-F238E27FC236}">
                <a16:creationId xmlns:a16="http://schemas.microsoft.com/office/drawing/2014/main" id="{9B712D01-C618-4962-8605-C3E09922816C}"/>
              </a:ext>
            </a:extLst>
          </p:cNvPr>
          <p:cNvSpPr txBox="1"/>
          <p:nvPr/>
        </p:nvSpPr>
        <p:spPr>
          <a:xfrm>
            <a:off x="3002703" y="3441527"/>
            <a:ext cx="456682" cy="253916"/>
          </a:xfrm>
          <a:prstGeom prst="rect">
            <a:avLst/>
          </a:prstGeom>
          <a:noFill/>
        </p:spPr>
        <p:txBody>
          <a:bodyPr wrap="square" rtlCol="0">
            <a:spAutoFit/>
          </a:bodyPr>
          <a:lstStyle/>
          <a:p>
            <a:r>
              <a:rPr lang="es-CO" sz="1050" b="1" dirty="0">
                <a:solidFill>
                  <a:schemeClr val="bg1"/>
                </a:solidFill>
              </a:rPr>
              <a:t>20%</a:t>
            </a:r>
          </a:p>
        </p:txBody>
      </p:sp>
      <p:sp>
        <p:nvSpPr>
          <p:cNvPr id="19" name="CuadroTexto 18">
            <a:extLst>
              <a:ext uri="{FF2B5EF4-FFF2-40B4-BE49-F238E27FC236}">
                <a16:creationId xmlns:a16="http://schemas.microsoft.com/office/drawing/2014/main" id="{9079F8BA-3CFD-4A77-9E46-CB0A6BF4E9E3}"/>
              </a:ext>
            </a:extLst>
          </p:cNvPr>
          <p:cNvSpPr txBox="1"/>
          <p:nvPr/>
        </p:nvSpPr>
        <p:spPr>
          <a:xfrm>
            <a:off x="4024375" y="2089126"/>
            <a:ext cx="456682" cy="253916"/>
          </a:xfrm>
          <a:prstGeom prst="rect">
            <a:avLst/>
          </a:prstGeom>
          <a:noFill/>
        </p:spPr>
        <p:txBody>
          <a:bodyPr wrap="square" rtlCol="0">
            <a:spAutoFit/>
          </a:bodyPr>
          <a:lstStyle/>
          <a:p>
            <a:r>
              <a:rPr lang="es-CO" sz="1050" b="1" dirty="0">
                <a:solidFill>
                  <a:schemeClr val="bg1"/>
                </a:solidFill>
              </a:rPr>
              <a:t>46%</a:t>
            </a:r>
          </a:p>
        </p:txBody>
      </p:sp>
      <p:sp>
        <p:nvSpPr>
          <p:cNvPr id="20" name="CuadroTexto 19">
            <a:extLst>
              <a:ext uri="{FF2B5EF4-FFF2-40B4-BE49-F238E27FC236}">
                <a16:creationId xmlns:a16="http://schemas.microsoft.com/office/drawing/2014/main" id="{FB8A4B38-4383-4117-B05F-22098EBCF9D8}"/>
              </a:ext>
            </a:extLst>
          </p:cNvPr>
          <p:cNvSpPr txBox="1"/>
          <p:nvPr/>
        </p:nvSpPr>
        <p:spPr>
          <a:xfrm>
            <a:off x="5071219" y="3499265"/>
            <a:ext cx="456682" cy="253916"/>
          </a:xfrm>
          <a:prstGeom prst="rect">
            <a:avLst/>
          </a:prstGeom>
          <a:noFill/>
        </p:spPr>
        <p:txBody>
          <a:bodyPr wrap="square" rtlCol="0">
            <a:spAutoFit/>
          </a:bodyPr>
          <a:lstStyle/>
          <a:p>
            <a:r>
              <a:rPr lang="es-CO" sz="1050" b="1" dirty="0">
                <a:solidFill>
                  <a:schemeClr val="bg1"/>
                </a:solidFill>
              </a:rPr>
              <a:t>20%</a:t>
            </a:r>
          </a:p>
        </p:txBody>
      </p:sp>
      <p:sp>
        <p:nvSpPr>
          <p:cNvPr id="6" name="Rectángulo 5">
            <a:extLst>
              <a:ext uri="{FF2B5EF4-FFF2-40B4-BE49-F238E27FC236}">
                <a16:creationId xmlns:a16="http://schemas.microsoft.com/office/drawing/2014/main" id="{365E36CC-BDB2-41F4-944E-949DF9445A14}"/>
              </a:ext>
            </a:extLst>
          </p:cNvPr>
          <p:cNvSpPr/>
          <p:nvPr/>
        </p:nvSpPr>
        <p:spPr>
          <a:xfrm>
            <a:off x="1000493" y="4305353"/>
            <a:ext cx="410690" cy="276999"/>
          </a:xfrm>
          <a:prstGeom prst="rect">
            <a:avLst/>
          </a:prstGeom>
        </p:spPr>
        <p:txBody>
          <a:bodyPr wrap="none">
            <a:spAutoFit/>
          </a:bodyPr>
          <a:lstStyle/>
          <a:p>
            <a:r>
              <a:rPr lang="es-CO" sz="1200" b="1" dirty="0">
                <a:solidFill>
                  <a:schemeClr val="bg1"/>
                </a:solidFill>
                <a:latin typeface="Calibri" panose="020F0502020204030204" pitchFamily="34" charset="0"/>
              </a:rPr>
              <a:t>4%</a:t>
            </a:r>
            <a:r>
              <a:rPr lang="es-CO" sz="1200" b="1" dirty="0">
                <a:solidFill>
                  <a:schemeClr val="bg1"/>
                </a:solidFill>
              </a:rPr>
              <a:t> </a:t>
            </a:r>
          </a:p>
        </p:txBody>
      </p:sp>
      <p:sp>
        <p:nvSpPr>
          <p:cNvPr id="23" name="Rectángulo 22">
            <a:extLst>
              <a:ext uri="{FF2B5EF4-FFF2-40B4-BE49-F238E27FC236}">
                <a16:creationId xmlns:a16="http://schemas.microsoft.com/office/drawing/2014/main" id="{CC1CFCE9-2549-4D97-9227-43A6FCED98D0}"/>
              </a:ext>
            </a:extLst>
          </p:cNvPr>
          <p:cNvSpPr/>
          <p:nvPr/>
        </p:nvSpPr>
        <p:spPr>
          <a:xfrm>
            <a:off x="1976794" y="4077793"/>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10%</a:t>
            </a:r>
            <a:r>
              <a:rPr lang="es-CO" sz="1200" b="1" dirty="0">
                <a:solidFill>
                  <a:schemeClr val="bg1"/>
                </a:solidFill>
              </a:rPr>
              <a:t> </a:t>
            </a:r>
          </a:p>
        </p:txBody>
      </p:sp>
      <p:sp>
        <p:nvSpPr>
          <p:cNvPr id="24" name="Rectángulo 23">
            <a:extLst>
              <a:ext uri="{FF2B5EF4-FFF2-40B4-BE49-F238E27FC236}">
                <a16:creationId xmlns:a16="http://schemas.microsoft.com/office/drawing/2014/main" id="{FEB13BBF-8388-4EED-AD44-A154B1CED103}"/>
              </a:ext>
            </a:extLst>
          </p:cNvPr>
          <p:cNvSpPr/>
          <p:nvPr/>
        </p:nvSpPr>
        <p:spPr>
          <a:xfrm>
            <a:off x="2992070" y="3577024"/>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20%</a:t>
            </a:r>
            <a:r>
              <a:rPr lang="es-CO" sz="1200" b="1" dirty="0">
                <a:solidFill>
                  <a:schemeClr val="bg1"/>
                </a:solidFill>
              </a:rPr>
              <a:t> </a:t>
            </a:r>
          </a:p>
        </p:txBody>
      </p:sp>
      <p:sp>
        <p:nvSpPr>
          <p:cNvPr id="25" name="Rectángulo 24">
            <a:extLst>
              <a:ext uri="{FF2B5EF4-FFF2-40B4-BE49-F238E27FC236}">
                <a16:creationId xmlns:a16="http://schemas.microsoft.com/office/drawing/2014/main" id="{78AEBC62-2602-4D8B-B465-85BBF9FB5D3E}"/>
              </a:ext>
            </a:extLst>
          </p:cNvPr>
          <p:cNvSpPr/>
          <p:nvPr/>
        </p:nvSpPr>
        <p:spPr>
          <a:xfrm>
            <a:off x="4027488" y="2403716"/>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45%</a:t>
            </a:r>
            <a:r>
              <a:rPr lang="es-CO" sz="1200" b="1" dirty="0">
                <a:solidFill>
                  <a:schemeClr val="bg1"/>
                </a:solidFill>
              </a:rPr>
              <a:t> </a:t>
            </a:r>
          </a:p>
        </p:txBody>
      </p:sp>
      <p:sp>
        <p:nvSpPr>
          <p:cNvPr id="26" name="Rectángulo 25">
            <a:extLst>
              <a:ext uri="{FF2B5EF4-FFF2-40B4-BE49-F238E27FC236}">
                <a16:creationId xmlns:a16="http://schemas.microsoft.com/office/drawing/2014/main" id="{E9198A7E-CD15-4FC0-A8C5-FE9B6E370147}"/>
              </a:ext>
            </a:extLst>
          </p:cNvPr>
          <p:cNvSpPr/>
          <p:nvPr/>
        </p:nvSpPr>
        <p:spPr>
          <a:xfrm>
            <a:off x="5037150" y="3545037"/>
            <a:ext cx="543916" cy="276999"/>
          </a:xfrm>
          <a:prstGeom prst="rect">
            <a:avLst/>
          </a:prstGeom>
        </p:spPr>
        <p:txBody>
          <a:bodyPr wrap="square">
            <a:spAutoFit/>
          </a:bodyPr>
          <a:lstStyle/>
          <a:p>
            <a:r>
              <a:rPr lang="es-CO" sz="1200" b="1" dirty="0">
                <a:solidFill>
                  <a:schemeClr val="bg1"/>
                </a:solidFill>
                <a:latin typeface="Calibri" panose="020F0502020204030204" pitchFamily="34" charset="0"/>
              </a:rPr>
              <a:t>21%</a:t>
            </a:r>
            <a:r>
              <a:rPr lang="es-CO" sz="1200" b="1" dirty="0">
                <a:solidFill>
                  <a:schemeClr val="bg1"/>
                </a:solidFill>
              </a:rPr>
              <a:t> </a:t>
            </a:r>
          </a:p>
        </p:txBody>
      </p:sp>
      <p:sp>
        <p:nvSpPr>
          <p:cNvPr id="29" name="CuadroTexto 28">
            <a:extLst>
              <a:ext uri="{FF2B5EF4-FFF2-40B4-BE49-F238E27FC236}">
                <a16:creationId xmlns:a16="http://schemas.microsoft.com/office/drawing/2014/main" id="{60DE00C1-5B34-44A4-B6D3-C89DE0F0FA7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5" name="CuadroTexto 4">
            <a:extLst>
              <a:ext uri="{FF2B5EF4-FFF2-40B4-BE49-F238E27FC236}">
                <a16:creationId xmlns:a16="http://schemas.microsoft.com/office/drawing/2014/main" id="{75C0B55A-E38A-431C-B7A8-B9663E6968AA}"/>
              </a:ext>
            </a:extLst>
          </p:cNvPr>
          <p:cNvSpPr txBox="1"/>
          <p:nvPr/>
        </p:nvSpPr>
        <p:spPr>
          <a:xfrm>
            <a:off x="449201" y="5190930"/>
            <a:ext cx="4143017" cy="1015663"/>
          </a:xfrm>
          <a:prstGeom prst="rect">
            <a:avLst/>
          </a:prstGeom>
          <a:noFill/>
        </p:spPr>
        <p:txBody>
          <a:bodyPr wrap="square" rtlCol="0">
            <a:spAutoFit/>
          </a:bodyPr>
          <a:lstStyle/>
          <a:p>
            <a:r>
              <a:rPr lang="es-MX" sz="2000" b="1" dirty="0">
                <a:solidFill>
                  <a:schemeClr val="accent5">
                    <a:lumMod val="75000"/>
                  </a:schemeClr>
                </a:solidFill>
              </a:rPr>
              <a:t>Recaudo año 2020:	$29.262</a:t>
            </a:r>
          </a:p>
          <a:p>
            <a:r>
              <a:rPr lang="es-MX" sz="2000" b="1" dirty="0">
                <a:solidFill>
                  <a:schemeClr val="accent5">
                    <a:lumMod val="75000"/>
                  </a:schemeClr>
                </a:solidFill>
              </a:rPr>
              <a:t>Meta año 2020:	    	$85.249</a:t>
            </a:r>
          </a:p>
          <a:p>
            <a:r>
              <a:rPr lang="es-MX" sz="2000" b="1" dirty="0">
                <a:solidFill>
                  <a:schemeClr val="accent5">
                    <a:lumMod val="75000"/>
                  </a:schemeClr>
                </a:solidFill>
              </a:rPr>
              <a:t>Avance:				34.3%</a:t>
            </a:r>
            <a:endParaRPr lang="es-CO" sz="2000" b="1" dirty="0">
              <a:solidFill>
                <a:schemeClr val="accent5">
                  <a:lumMod val="75000"/>
                </a:schemeClr>
              </a:solidFill>
            </a:endParaRPr>
          </a:p>
        </p:txBody>
      </p:sp>
      <p:pic>
        <p:nvPicPr>
          <p:cNvPr id="11" name="Imagen 10">
            <a:extLst>
              <a:ext uri="{FF2B5EF4-FFF2-40B4-BE49-F238E27FC236}">
                <a16:creationId xmlns:a16="http://schemas.microsoft.com/office/drawing/2014/main" id="{73D51123-DBA0-4678-AEAB-969B357A3126}"/>
              </a:ext>
            </a:extLst>
          </p:cNvPr>
          <p:cNvPicPr>
            <a:picLocks noChangeAspect="1"/>
          </p:cNvPicPr>
          <p:nvPr/>
        </p:nvPicPr>
        <p:blipFill rotWithShape="1">
          <a:blip r:embed="rId4"/>
          <a:srcRect l="18859"/>
          <a:stretch/>
        </p:blipFill>
        <p:spPr>
          <a:xfrm>
            <a:off x="767722" y="1608992"/>
            <a:ext cx="4269427" cy="3368105"/>
          </a:xfrm>
          <a:prstGeom prst="rect">
            <a:avLst/>
          </a:prstGeom>
        </p:spPr>
      </p:pic>
      <p:graphicFrame>
        <p:nvGraphicFramePr>
          <p:cNvPr id="27" name="Gráfico 26">
            <a:extLst>
              <a:ext uri="{FF2B5EF4-FFF2-40B4-BE49-F238E27FC236}">
                <a16:creationId xmlns:a16="http://schemas.microsoft.com/office/drawing/2014/main" id="{50E87048-5D1B-4E0A-9F73-A0F320CEE44C}"/>
              </a:ext>
            </a:extLst>
          </p:cNvPr>
          <p:cNvGraphicFramePr>
            <a:graphicFrameLocks/>
          </p:cNvGraphicFramePr>
          <p:nvPr/>
        </p:nvGraphicFramePr>
        <p:xfrm>
          <a:off x="6392879" y="1748119"/>
          <a:ext cx="5067733" cy="324946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574861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037589" y="434715"/>
            <a:ext cx="5718173"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Inmuebles con oferta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475348" y="987445"/>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pic>
        <p:nvPicPr>
          <p:cNvPr id="3" name="Imagen 2">
            <a:extLst>
              <a:ext uri="{FF2B5EF4-FFF2-40B4-BE49-F238E27FC236}">
                <a16:creationId xmlns:a16="http://schemas.microsoft.com/office/drawing/2014/main" id="{A58BFE23-747D-4328-AABE-4383B1A13C96}"/>
              </a:ext>
            </a:extLst>
          </p:cNvPr>
          <p:cNvPicPr>
            <a:picLocks noChangeAspect="1"/>
          </p:cNvPicPr>
          <p:nvPr/>
        </p:nvPicPr>
        <p:blipFill rotWithShape="1">
          <a:blip r:embed="rId4"/>
          <a:srcRect l="4448" t="73905" r="84571" b="8571"/>
          <a:stretch/>
        </p:blipFill>
        <p:spPr>
          <a:xfrm>
            <a:off x="802235" y="2493436"/>
            <a:ext cx="691786" cy="620975"/>
          </a:xfrm>
          <a:prstGeom prst="rect">
            <a:avLst/>
          </a:prstGeom>
        </p:spPr>
      </p:pic>
      <p:sp>
        <p:nvSpPr>
          <p:cNvPr id="6" name="CuadroTexto 5">
            <a:extLst>
              <a:ext uri="{FF2B5EF4-FFF2-40B4-BE49-F238E27FC236}">
                <a16:creationId xmlns:a16="http://schemas.microsoft.com/office/drawing/2014/main" id="{A125E9D7-FA4B-4E99-93B6-439EA1CD7D1D}"/>
              </a:ext>
            </a:extLst>
          </p:cNvPr>
          <p:cNvSpPr txBox="1"/>
          <p:nvPr/>
        </p:nvSpPr>
        <p:spPr>
          <a:xfrm>
            <a:off x="906248" y="1238816"/>
            <a:ext cx="3970254" cy="400110"/>
          </a:xfrm>
          <a:prstGeom prst="rect">
            <a:avLst/>
          </a:prstGeom>
          <a:noFill/>
        </p:spPr>
        <p:txBody>
          <a:bodyPr wrap="square" rtlCol="0">
            <a:spAutoFit/>
          </a:bodyPr>
          <a:lstStyle/>
          <a:p>
            <a:pPr algn="ctr"/>
            <a:r>
              <a:rPr lang="es-CO" sz="2000" b="1" u="sng" dirty="0">
                <a:solidFill>
                  <a:schemeClr val="accent5">
                    <a:lumMod val="75000"/>
                  </a:schemeClr>
                </a:solidFill>
                <a:latin typeface="Arial Narrow" panose="020B0606020202030204" pitchFamily="34" charset="0"/>
              </a:rPr>
              <a:t>En puja</a:t>
            </a:r>
          </a:p>
        </p:txBody>
      </p:sp>
      <p:sp>
        <p:nvSpPr>
          <p:cNvPr id="32" name="CuadroTexto 31">
            <a:extLst>
              <a:ext uri="{FF2B5EF4-FFF2-40B4-BE49-F238E27FC236}">
                <a16:creationId xmlns:a16="http://schemas.microsoft.com/office/drawing/2014/main" id="{81E595B0-5DFA-4D2D-8725-86C746523161}"/>
              </a:ext>
            </a:extLst>
          </p:cNvPr>
          <p:cNvSpPr txBox="1"/>
          <p:nvPr/>
        </p:nvSpPr>
        <p:spPr>
          <a:xfrm>
            <a:off x="7013657" y="1329761"/>
            <a:ext cx="4050239" cy="400110"/>
          </a:xfrm>
          <a:prstGeom prst="rect">
            <a:avLst/>
          </a:prstGeom>
          <a:noFill/>
        </p:spPr>
        <p:txBody>
          <a:bodyPr wrap="square" rtlCol="0">
            <a:spAutoFit/>
          </a:bodyPr>
          <a:lstStyle>
            <a:defPPr>
              <a:defRPr lang="es-ES"/>
            </a:defPPr>
            <a:lvl1pPr algn="ctr">
              <a:defRPr b="1" u="sng">
                <a:solidFill>
                  <a:schemeClr val="accent5">
                    <a:lumMod val="75000"/>
                  </a:schemeClr>
                </a:solidFill>
                <a:latin typeface="Arial Narrow" panose="020B0606020202030204" pitchFamily="34" charset="0"/>
              </a:defRPr>
            </a:lvl1pPr>
          </a:lstStyle>
          <a:p>
            <a:r>
              <a:rPr lang="es-CO" sz="2000" dirty="0"/>
              <a:t>Oferta Aprobada</a:t>
            </a:r>
          </a:p>
        </p:txBody>
      </p:sp>
      <p:sp>
        <p:nvSpPr>
          <p:cNvPr id="41" name="CuadroTexto 40">
            <a:extLst>
              <a:ext uri="{FF2B5EF4-FFF2-40B4-BE49-F238E27FC236}">
                <a16:creationId xmlns:a16="http://schemas.microsoft.com/office/drawing/2014/main" id="{B8C0AD86-88C9-431F-ADC3-56B20B08228C}"/>
              </a:ext>
            </a:extLst>
          </p:cNvPr>
          <p:cNvSpPr txBox="1"/>
          <p:nvPr/>
        </p:nvSpPr>
        <p:spPr>
          <a:xfrm>
            <a:off x="1437413" y="2083465"/>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43" name="CuadroTexto 42">
            <a:extLst>
              <a:ext uri="{FF2B5EF4-FFF2-40B4-BE49-F238E27FC236}">
                <a16:creationId xmlns:a16="http://schemas.microsoft.com/office/drawing/2014/main" id="{E5D27B47-03D5-4204-A422-EA0486B12551}"/>
              </a:ext>
            </a:extLst>
          </p:cNvPr>
          <p:cNvSpPr txBox="1"/>
          <p:nvPr/>
        </p:nvSpPr>
        <p:spPr>
          <a:xfrm>
            <a:off x="65864" y="2750067"/>
            <a:ext cx="766438" cy="276999"/>
          </a:xfrm>
          <a:prstGeom prst="rect">
            <a:avLst/>
          </a:prstGeom>
          <a:noFill/>
        </p:spPr>
        <p:txBody>
          <a:bodyPr wrap="square" rtlCol="0">
            <a:spAutoFit/>
          </a:bodyPr>
          <a:lstStyle/>
          <a:p>
            <a:r>
              <a:rPr lang="es-CO" sz="1200" dirty="0">
                <a:solidFill>
                  <a:schemeClr val="accent5">
                    <a:lumMod val="50000"/>
                  </a:schemeClr>
                </a:solidFill>
              </a:rPr>
              <a:t>Vivienda</a:t>
            </a:r>
          </a:p>
        </p:txBody>
      </p:sp>
      <p:sp>
        <p:nvSpPr>
          <p:cNvPr id="45" name="CuadroTexto 44">
            <a:extLst>
              <a:ext uri="{FF2B5EF4-FFF2-40B4-BE49-F238E27FC236}">
                <a16:creationId xmlns:a16="http://schemas.microsoft.com/office/drawing/2014/main" id="{88B7F67D-B97F-48BA-B6DD-0B9DE93CA995}"/>
              </a:ext>
            </a:extLst>
          </p:cNvPr>
          <p:cNvSpPr txBox="1"/>
          <p:nvPr/>
        </p:nvSpPr>
        <p:spPr>
          <a:xfrm>
            <a:off x="1447156" y="264666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17                    </a:t>
            </a:r>
          </a:p>
        </p:txBody>
      </p:sp>
      <p:sp>
        <p:nvSpPr>
          <p:cNvPr id="46" name="CuadroTexto 45">
            <a:extLst>
              <a:ext uri="{FF2B5EF4-FFF2-40B4-BE49-F238E27FC236}">
                <a16:creationId xmlns:a16="http://schemas.microsoft.com/office/drawing/2014/main" id="{87181D5A-DB97-453F-B880-C49E7B76ACCF}"/>
              </a:ext>
            </a:extLst>
          </p:cNvPr>
          <p:cNvSpPr txBox="1"/>
          <p:nvPr/>
        </p:nvSpPr>
        <p:spPr>
          <a:xfrm>
            <a:off x="4225904" y="2065895"/>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47" name="CuadroTexto 46">
            <a:extLst>
              <a:ext uri="{FF2B5EF4-FFF2-40B4-BE49-F238E27FC236}">
                <a16:creationId xmlns:a16="http://schemas.microsoft.com/office/drawing/2014/main" id="{E91BA12E-F91E-4B87-BB38-D7D282EB37E8}"/>
              </a:ext>
            </a:extLst>
          </p:cNvPr>
          <p:cNvSpPr txBox="1"/>
          <p:nvPr/>
        </p:nvSpPr>
        <p:spPr>
          <a:xfrm>
            <a:off x="4017796" y="2646665"/>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$2.330</a:t>
            </a:r>
          </a:p>
        </p:txBody>
      </p:sp>
      <p:pic>
        <p:nvPicPr>
          <p:cNvPr id="15" name="Imagen 14">
            <a:extLst>
              <a:ext uri="{FF2B5EF4-FFF2-40B4-BE49-F238E27FC236}">
                <a16:creationId xmlns:a16="http://schemas.microsoft.com/office/drawing/2014/main" id="{449D214B-B8AF-4865-BCB0-6F61F11355D4}"/>
              </a:ext>
            </a:extLst>
          </p:cNvPr>
          <p:cNvPicPr>
            <a:picLocks noChangeAspect="1"/>
          </p:cNvPicPr>
          <p:nvPr/>
        </p:nvPicPr>
        <p:blipFill rotWithShape="1">
          <a:blip r:embed="rId5"/>
          <a:srcRect l="25052" t="63215" r="65592" b="19305"/>
          <a:stretch/>
        </p:blipFill>
        <p:spPr>
          <a:xfrm>
            <a:off x="890938" y="3164042"/>
            <a:ext cx="479890" cy="504341"/>
          </a:xfrm>
          <a:prstGeom prst="rect">
            <a:avLst/>
          </a:prstGeom>
        </p:spPr>
      </p:pic>
      <p:sp>
        <p:nvSpPr>
          <p:cNvPr id="55" name="CuadroTexto 54">
            <a:extLst>
              <a:ext uri="{FF2B5EF4-FFF2-40B4-BE49-F238E27FC236}">
                <a16:creationId xmlns:a16="http://schemas.microsoft.com/office/drawing/2014/main" id="{704C034E-238F-49A6-82D5-0216064EF639}"/>
              </a:ext>
            </a:extLst>
          </p:cNvPr>
          <p:cNvSpPr txBox="1"/>
          <p:nvPr/>
        </p:nvSpPr>
        <p:spPr>
          <a:xfrm>
            <a:off x="53655" y="3267031"/>
            <a:ext cx="841800" cy="276999"/>
          </a:xfrm>
          <a:prstGeom prst="rect">
            <a:avLst/>
          </a:prstGeom>
          <a:noFill/>
        </p:spPr>
        <p:txBody>
          <a:bodyPr wrap="square" rtlCol="0">
            <a:spAutoFit/>
          </a:bodyPr>
          <a:lstStyle/>
          <a:p>
            <a:r>
              <a:rPr lang="es-CO" sz="1200" dirty="0">
                <a:solidFill>
                  <a:schemeClr val="accent5">
                    <a:lumMod val="50000"/>
                  </a:schemeClr>
                </a:solidFill>
              </a:rPr>
              <a:t>Comercial</a:t>
            </a:r>
          </a:p>
        </p:txBody>
      </p:sp>
      <p:sp>
        <p:nvSpPr>
          <p:cNvPr id="63" name="CuadroTexto 62">
            <a:extLst>
              <a:ext uri="{FF2B5EF4-FFF2-40B4-BE49-F238E27FC236}">
                <a16:creationId xmlns:a16="http://schemas.microsoft.com/office/drawing/2014/main" id="{B4CA2936-A8E1-49B8-93F8-23C3C4CBA3B1}"/>
              </a:ext>
            </a:extLst>
          </p:cNvPr>
          <p:cNvSpPr txBox="1"/>
          <p:nvPr/>
        </p:nvSpPr>
        <p:spPr>
          <a:xfrm>
            <a:off x="2721237" y="2098334"/>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64" name="CuadroTexto 63">
            <a:extLst>
              <a:ext uri="{FF2B5EF4-FFF2-40B4-BE49-F238E27FC236}">
                <a16:creationId xmlns:a16="http://schemas.microsoft.com/office/drawing/2014/main" id="{2B28FF90-E56C-41EA-B5EF-95254CDF3D24}"/>
              </a:ext>
            </a:extLst>
          </p:cNvPr>
          <p:cNvSpPr txBox="1"/>
          <p:nvPr/>
        </p:nvSpPr>
        <p:spPr>
          <a:xfrm>
            <a:off x="2772218" y="2643952"/>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MX" sz="2000" dirty="0"/>
              <a:t>21</a:t>
            </a:r>
            <a:endParaRPr lang="es-CO" sz="2000" dirty="0"/>
          </a:p>
        </p:txBody>
      </p:sp>
      <p:cxnSp>
        <p:nvCxnSpPr>
          <p:cNvPr id="92" name="Conector recto 91">
            <a:extLst>
              <a:ext uri="{FF2B5EF4-FFF2-40B4-BE49-F238E27FC236}">
                <a16:creationId xmlns:a16="http://schemas.microsoft.com/office/drawing/2014/main" id="{58725D13-285D-4F1B-A495-44F6045DCFE3}"/>
              </a:ext>
            </a:extLst>
          </p:cNvPr>
          <p:cNvCxnSpPr/>
          <p:nvPr/>
        </p:nvCxnSpPr>
        <p:spPr>
          <a:xfrm>
            <a:off x="1527142" y="2543643"/>
            <a:ext cx="39702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Conector recto 92">
            <a:extLst>
              <a:ext uri="{FF2B5EF4-FFF2-40B4-BE49-F238E27FC236}">
                <a16:creationId xmlns:a16="http://schemas.microsoft.com/office/drawing/2014/main" id="{A361C11C-691C-4361-9C2D-AA1F1EB731AF}"/>
              </a:ext>
            </a:extLst>
          </p:cNvPr>
          <p:cNvCxnSpPr/>
          <p:nvPr/>
        </p:nvCxnSpPr>
        <p:spPr>
          <a:xfrm>
            <a:off x="1487148" y="3593082"/>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94" name="Conector recto 93">
            <a:extLst>
              <a:ext uri="{FF2B5EF4-FFF2-40B4-BE49-F238E27FC236}">
                <a16:creationId xmlns:a16="http://schemas.microsoft.com/office/drawing/2014/main" id="{079E4A3C-C7CC-41C3-8897-0E7DF40CA62D}"/>
              </a:ext>
            </a:extLst>
          </p:cNvPr>
          <p:cNvCxnSpPr/>
          <p:nvPr/>
        </p:nvCxnSpPr>
        <p:spPr>
          <a:xfrm>
            <a:off x="1527142" y="3117394"/>
            <a:ext cx="3970254"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47" name="Conector recto 146">
            <a:extLst>
              <a:ext uri="{FF2B5EF4-FFF2-40B4-BE49-F238E27FC236}">
                <a16:creationId xmlns:a16="http://schemas.microsoft.com/office/drawing/2014/main" id="{51B638F1-B860-4626-8D2B-C07575E28221}"/>
              </a:ext>
            </a:extLst>
          </p:cNvPr>
          <p:cNvCxnSpPr>
            <a:cxnSpLocks/>
          </p:cNvCxnSpPr>
          <p:nvPr/>
        </p:nvCxnSpPr>
        <p:spPr>
          <a:xfrm>
            <a:off x="6096000" y="1517967"/>
            <a:ext cx="0" cy="337911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4" name="Marcador de número de diapositiva 3">
            <a:extLst>
              <a:ext uri="{FF2B5EF4-FFF2-40B4-BE49-F238E27FC236}">
                <a16:creationId xmlns:a16="http://schemas.microsoft.com/office/drawing/2014/main" id="{827CD54E-5376-4F56-9FCF-847B33FBC908}"/>
              </a:ext>
            </a:extLst>
          </p:cNvPr>
          <p:cNvSpPr>
            <a:spLocks noGrp="1"/>
          </p:cNvSpPr>
          <p:nvPr>
            <p:ph type="sldNum" sz="quarter" idx="12"/>
          </p:nvPr>
        </p:nvSpPr>
        <p:spPr/>
        <p:txBody>
          <a:bodyPr/>
          <a:lstStyle/>
          <a:p>
            <a:fld id="{8F70F9DA-11E8-C347-B57A-A65ED631A843}" type="slidenum">
              <a:rPr lang="es-ES" smtClean="0"/>
              <a:t>99</a:t>
            </a:fld>
            <a:endParaRPr lang="es-ES" dirty="0"/>
          </a:p>
        </p:txBody>
      </p:sp>
      <p:pic>
        <p:nvPicPr>
          <p:cNvPr id="54" name="Imagen 53">
            <a:extLst>
              <a:ext uri="{FF2B5EF4-FFF2-40B4-BE49-F238E27FC236}">
                <a16:creationId xmlns:a16="http://schemas.microsoft.com/office/drawing/2014/main" id="{B450BD46-E1AA-417C-B613-05BCC4B3E174}"/>
              </a:ext>
            </a:extLst>
          </p:cNvPr>
          <p:cNvPicPr>
            <a:picLocks noChangeAspect="1"/>
          </p:cNvPicPr>
          <p:nvPr/>
        </p:nvPicPr>
        <p:blipFill rotWithShape="1">
          <a:blip r:embed="rId4"/>
          <a:srcRect l="4448" t="73905" r="84571" b="8571"/>
          <a:stretch/>
        </p:blipFill>
        <p:spPr>
          <a:xfrm>
            <a:off x="7047215" y="2452753"/>
            <a:ext cx="691786" cy="620975"/>
          </a:xfrm>
          <a:prstGeom prst="rect">
            <a:avLst/>
          </a:prstGeom>
        </p:spPr>
      </p:pic>
      <p:sp>
        <p:nvSpPr>
          <p:cNvPr id="58" name="CuadroTexto 57">
            <a:extLst>
              <a:ext uri="{FF2B5EF4-FFF2-40B4-BE49-F238E27FC236}">
                <a16:creationId xmlns:a16="http://schemas.microsoft.com/office/drawing/2014/main" id="{6E2B038C-6BB7-4ED8-86F1-F27AE9594F89}"/>
              </a:ext>
            </a:extLst>
          </p:cNvPr>
          <p:cNvSpPr txBox="1"/>
          <p:nvPr/>
        </p:nvSpPr>
        <p:spPr>
          <a:xfrm>
            <a:off x="7720665" y="2026860"/>
            <a:ext cx="704849"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Unid.</a:t>
            </a:r>
          </a:p>
        </p:txBody>
      </p:sp>
      <p:sp>
        <p:nvSpPr>
          <p:cNvPr id="59" name="CuadroTexto 58">
            <a:extLst>
              <a:ext uri="{FF2B5EF4-FFF2-40B4-BE49-F238E27FC236}">
                <a16:creationId xmlns:a16="http://schemas.microsoft.com/office/drawing/2014/main" id="{B0F96D03-A7AB-4FCE-84B7-7C41E84CEF2C}"/>
              </a:ext>
            </a:extLst>
          </p:cNvPr>
          <p:cNvSpPr txBox="1"/>
          <p:nvPr/>
        </p:nvSpPr>
        <p:spPr>
          <a:xfrm>
            <a:off x="6337361" y="2693462"/>
            <a:ext cx="766438" cy="276999"/>
          </a:xfrm>
          <a:prstGeom prst="rect">
            <a:avLst/>
          </a:prstGeom>
          <a:noFill/>
        </p:spPr>
        <p:txBody>
          <a:bodyPr wrap="square" rtlCol="0">
            <a:spAutoFit/>
          </a:bodyPr>
          <a:lstStyle/>
          <a:p>
            <a:r>
              <a:rPr lang="es-CO" sz="1200" dirty="0">
                <a:solidFill>
                  <a:schemeClr val="accent5">
                    <a:lumMod val="50000"/>
                  </a:schemeClr>
                </a:solidFill>
              </a:rPr>
              <a:t>Vivienda</a:t>
            </a:r>
          </a:p>
        </p:txBody>
      </p:sp>
      <p:sp>
        <p:nvSpPr>
          <p:cNvPr id="65" name="CuadroTexto 64">
            <a:extLst>
              <a:ext uri="{FF2B5EF4-FFF2-40B4-BE49-F238E27FC236}">
                <a16:creationId xmlns:a16="http://schemas.microsoft.com/office/drawing/2014/main" id="{83F69561-2BAB-4CDF-A400-283ACDB7058C}"/>
              </a:ext>
            </a:extLst>
          </p:cNvPr>
          <p:cNvSpPr txBox="1"/>
          <p:nvPr/>
        </p:nvSpPr>
        <p:spPr>
          <a:xfrm>
            <a:off x="7730408" y="2590060"/>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MX" sz="2000" dirty="0"/>
              <a:t>2</a:t>
            </a:r>
            <a:endParaRPr lang="es-CO" sz="2000" dirty="0"/>
          </a:p>
        </p:txBody>
      </p:sp>
      <p:sp>
        <p:nvSpPr>
          <p:cNvPr id="69" name="CuadroTexto 68">
            <a:extLst>
              <a:ext uri="{FF2B5EF4-FFF2-40B4-BE49-F238E27FC236}">
                <a16:creationId xmlns:a16="http://schemas.microsoft.com/office/drawing/2014/main" id="{291E90F4-0B50-4BED-A343-047D3804B4F0}"/>
              </a:ext>
            </a:extLst>
          </p:cNvPr>
          <p:cNvSpPr txBox="1"/>
          <p:nvPr/>
        </p:nvSpPr>
        <p:spPr>
          <a:xfrm>
            <a:off x="10509156" y="2009290"/>
            <a:ext cx="953213" cy="400110"/>
          </a:xfrm>
          <a:prstGeom prst="rect">
            <a:avLst/>
          </a:prstGeom>
          <a:noFill/>
        </p:spPr>
        <p:txBody>
          <a:bodyPr wrap="square" rtlCol="0">
            <a:spAutoFit/>
          </a:bodyPr>
          <a:lstStyle/>
          <a:p>
            <a:pPr algn="ctr"/>
            <a:r>
              <a:rPr lang="es-CO" sz="2000" b="1" dirty="0">
                <a:solidFill>
                  <a:schemeClr val="accent1">
                    <a:lumMod val="75000"/>
                  </a:schemeClr>
                </a:solidFill>
                <a:latin typeface="Arial Narrow" panose="020B0606020202030204" pitchFamily="34" charset="0"/>
              </a:rPr>
              <a:t>Valor</a:t>
            </a:r>
          </a:p>
        </p:txBody>
      </p:sp>
      <p:sp>
        <p:nvSpPr>
          <p:cNvPr id="70" name="CuadroTexto 69">
            <a:extLst>
              <a:ext uri="{FF2B5EF4-FFF2-40B4-BE49-F238E27FC236}">
                <a16:creationId xmlns:a16="http://schemas.microsoft.com/office/drawing/2014/main" id="{5668BC0E-A870-44C3-936F-E287B34653E7}"/>
              </a:ext>
            </a:extLst>
          </p:cNvPr>
          <p:cNvSpPr txBox="1"/>
          <p:nvPr/>
        </p:nvSpPr>
        <p:spPr>
          <a:xfrm>
            <a:off x="10301048" y="2590060"/>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$291</a:t>
            </a:r>
          </a:p>
        </p:txBody>
      </p:sp>
      <p:sp>
        <p:nvSpPr>
          <p:cNvPr id="75" name="CuadroTexto 74">
            <a:extLst>
              <a:ext uri="{FF2B5EF4-FFF2-40B4-BE49-F238E27FC236}">
                <a16:creationId xmlns:a16="http://schemas.microsoft.com/office/drawing/2014/main" id="{97702795-1CF4-48A1-89DA-27F5123E525E}"/>
              </a:ext>
            </a:extLst>
          </p:cNvPr>
          <p:cNvSpPr txBox="1"/>
          <p:nvPr/>
        </p:nvSpPr>
        <p:spPr>
          <a:xfrm>
            <a:off x="9004489" y="2041729"/>
            <a:ext cx="765057"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F.M.I.</a:t>
            </a:r>
          </a:p>
        </p:txBody>
      </p:sp>
      <p:sp>
        <p:nvSpPr>
          <p:cNvPr id="76" name="CuadroTexto 75">
            <a:extLst>
              <a:ext uri="{FF2B5EF4-FFF2-40B4-BE49-F238E27FC236}">
                <a16:creationId xmlns:a16="http://schemas.microsoft.com/office/drawing/2014/main" id="{A2AA9A1E-A5A2-4F64-8010-259E80FCA2DF}"/>
              </a:ext>
            </a:extLst>
          </p:cNvPr>
          <p:cNvSpPr txBox="1"/>
          <p:nvPr/>
        </p:nvSpPr>
        <p:spPr>
          <a:xfrm>
            <a:off x="9014232" y="2587347"/>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MX" sz="2000" dirty="0"/>
              <a:t>2</a:t>
            </a:r>
            <a:endParaRPr lang="es-CO" sz="2000" dirty="0"/>
          </a:p>
        </p:txBody>
      </p:sp>
      <p:cxnSp>
        <p:nvCxnSpPr>
          <p:cNvPr id="78" name="Conector recto 77">
            <a:extLst>
              <a:ext uri="{FF2B5EF4-FFF2-40B4-BE49-F238E27FC236}">
                <a16:creationId xmlns:a16="http://schemas.microsoft.com/office/drawing/2014/main" id="{E72B45CC-8756-40BB-9739-2627840818DA}"/>
              </a:ext>
            </a:extLst>
          </p:cNvPr>
          <p:cNvCxnSpPr/>
          <p:nvPr/>
        </p:nvCxnSpPr>
        <p:spPr>
          <a:xfrm>
            <a:off x="7810394" y="2487038"/>
            <a:ext cx="397025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CuadroTexto 80">
            <a:extLst>
              <a:ext uri="{FF2B5EF4-FFF2-40B4-BE49-F238E27FC236}">
                <a16:creationId xmlns:a16="http://schemas.microsoft.com/office/drawing/2014/main" id="{8DA4D1CE-4D78-4D59-833F-7DA76E1C6EB9}"/>
              </a:ext>
            </a:extLst>
          </p:cNvPr>
          <p:cNvSpPr txBox="1"/>
          <p:nvPr/>
        </p:nvSpPr>
        <p:spPr>
          <a:xfrm>
            <a:off x="7739001" y="4130934"/>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8</a:t>
            </a:r>
          </a:p>
        </p:txBody>
      </p:sp>
      <p:sp>
        <p:nvSpPr>
          <p:cNvPr id="82" name="CuadroTexto 81">
            <a:extLst>
              <a:ext uri="{FF2B5EF4-FFF2-40B4-BE49-F238E27FC236}">
                <a16:creationId xmlns:a16="http://schemas.microsoft.com/office/drawing/2014/main" id="{B9D8463E-8C89-486E-9B30-45F95238D453}"/>
              </a:ext>
            </a:extLst>
          </p:cNvPr>
          <p:cNvSpPr txBox="1"/>
          <p:nvPr/>
        </p:nvSpPr>
        <p:spPr>
          <a:xfrm>
            <a:off x="10184241" y="4099810"/>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$931</a:t>
            </a:r>
          </a:p>
        </p:txBody>
      </p:sp>
      <p:sp>
        <p:nvSpPr>
          <p:cNvPr id="83" name="CuadroTexto 82">
            <a:extLst>
              <a:ext uri="{FF2B5EF4-FFF2-40B4-BE49-F238E27FC236}">
                <a16:creationId xmlns:a16="http://schemas.microsoft.com/office/drawing/2014/main" id="{C751DE06-5615-4BA1-A471-B41F539C7A00}"/>
              </a:ext>
            </a:extLst>
          </p:cNvPr>
          <p:cNvSpPr txBox="1"/>
          <p:nvPr/>
        </p:nvSpPr>
        <p:spPr>
          <a:xfrm>
            <a:off x="9038777" y="4100062"/>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8</a:t>
            </a:r>
          </a:p>
        </p:txBody>
      </p:sp>
      <p:cxnSp>
        <p:nvCxnSpPr>
          <p:cNvPr id="84" name="Conector recto 83">
            <a:extLst>
              <a:ext uri="{FF2B5EF4-FFF2-40B4-BE49-F238E27FC236}">
                <a16:creationId xmlns:a16="http://schemas.microsoft.com/office/drawing/2014/main" id="{7FEAEC85-C556-403F-B4C4-A87E74018E62}"/>
              </a:ext>
            </a:extLst>
          </p:cNvPr>
          <p:cNvCxnSpPr/>
          <p:nvPr/>
        </p:nvCxnSpPr>
        <p:spPr>
          <a:xfrm>
            <a:off x="7836392" y="4103920"/>
            <a:ext cx="3970254" cy="0"/>
          </a:xfrm>
          <a:prstGeom prst="line">
            <a:avLst/>
          </a:prstGeom>
        </p:spPr>
        <p:style>
          <a:lnRef idx="2">
            <a:schemeClr val="accent1"/>
          </a:lnRef>
          <a:fillRef idx="0">
            <a:schemeClr val="accent1"/>
          </a:fillRef>
          <a:effectRef idx="1">
            <a:schemeClr val="accent1"/>
          </a:effectRef>
          <a:fontRef idx="minor">
            <a:schemeClr val="tx1"/>
          </a:fontRef>
        </p:style>
      </p:cxnSp>
      <p:pic>
        <p:nvPicPr>
          <p:cNvPr id="48" name="Imagen 47">
            <a:extLst>
              <a:ext uri="{FF2B5EF4-FFF2-40B4-BE49-F238E27FC236}">
                <a16:creationId xmlns:a16="http://schemas.microsoft.com/office/drawing/2014/main" id="{CE5B6B27-50E5-47D9-AAED-D018AC0004D1}"/>
              </a:ext>
            </a:extLst>
          </p:cNvPr>
          <p:cNvPicPr>
            <a:picLocks noChangeAspect="1"/>
          </p:cNvPicPr>
          <p:nvPr/>
        </p:nvPicPr>
        <p:blipFill rotWithShape="1">
          <a:blip r:embed="rId6"/>
          <a:srcRect l="24278" t="76788" r="69304" b="13867"/>
          <a:stretch/>
        </p:blipFill>
        <p:spPr>
          <a:xfrm>
            <a:off x="841800" y="3640008"/>
            <a:ext cx="556004" cy="455423"/>
          </a:xfrm>
          <a:prstGeom prst="rect">
            <a:avLst/>
          </a:prstGeom>
        </p:spPr>
      </p:pic>
      <p:sp>
        <p:nvSpPr>
          <p:cNvPr id="49" name="CuadroTexto 48">
            <a:extLst>
              <a:ext uri="{FF2B5EF4-FFF2-40B4-BE49-F238E27FC236}">
                <a16:creationId xmlns:a16="http://schemas.microsoft.com/office/drawing/2014/main" id="{77B4A114-7917-4502-B577-3C00763ABF9A}"/>
              </a:ext>
            </a:extLst>
          </p:cNvPr>
          <p:cNvSpPr txBox="1"/>
          <p:nvPr/>
        </p:nvSpPr>
        <p:spPr>
          <a:xfrm>
            <a:off x="45845" y="3752634"/>
            <a:ext cx="750110" cy="276999"/>
          </a:xfrm>
          <a:prstGeom prst="rect">
            <a:avLst/>
          </a:prstGeom>
          <a:noFill/>
        </p:spPr>
        <p:txBody>
          <a:bodyPr wrap="square" rtlCol="0">
            <a:spAutoFit/>
          </a:bodyPr>
          <a:lstStyle/>
          <a:p>
            <a:r>
              <a:rPr lang="es-CO" sz="1200" dirty="0">
                <a:solidFill>
                  <a:schemeClr val="accent5">
                    <a:lumMod val="50000"/>
                  </a:schemeClr>
                </a:solidFill>
              </a:rPr>
              <a:t>Terrenos</a:t>
            </a:r>
          </a:p>
        </p:txBody>
      </p:sp>
      <p:sp>
        <p:nvSpPr>
          <p:cNvPr id="50" name="CuadroTexto 49">
            <a:extLst>
              <a:ext uri="{FF2B5EF4-FFF2-40B4-BE49-F238E27FC236}">
                <a16:creationId xmlns:a16="http://schemas.microsoft.com/office/drawing/2014/main" id="{D824E2BF-5B32-491B-AD66-BA8FC17402A7}"/>
              </a:ext>
            </a:extLst>
          </p:cNvPr>
          <p:cNvSpPr txBox="1"/>
          <p:nvPr/>
        </p:nvSpPr>
        <p:spPr>
          <a:xfrm>
            <a:off x="1437413" y="3700649"/>
            <a:ext cx="704849" cy="400110"/>
          </a:xfrm>
          <a:prstGeom prst="rect">
            <a:avLst/>
          </a:prstGeom>
          <a:noFill/>
        </p:spPr>
        <p:txBody>
          <a:bodyPr wrap="square" rtlCol="0">
            <a:spAutoFit/>
          </a:bodyPr>
          <a:lstStyle/>
          <a:p>
            <a:pPr algn="ctr"/>
            <a:r>
              <a:rPr lang="es-MX" sz="2000" dirty="0">
                <a:solidFill>
                  <a:schemeClr val="accent5">
                    <a:lumMod val="75000"/>
                  </a:schemeClr>
                </a:solidFill>
                <a:latin typeface="Arial Narrow" panose="020B0606020202030204" pitchFamily="34" charset="0"/>
              </a:rPr>
              <a:t>9</a:t>
            </a:r>
            <a:endParaRPr lang="es-CO" sz="2000" dirty="0">
              <a:solidFill>
                <a:schemeClr val="accent5">
                  <a:lumMod val="75000"/>
                </a:schemeClr>
              </a:solidFill>
              <a:latin typeface="Arial Narrow" panose="020B0606020202030204" pitchFamily="34" charset="0"/>
            </a:endParaRPr>
          </a:p>
        </p:txBody>
      </p:sp>
      <p:sp>
        <p:nvSpPr>
          <p:cNvPr id="51" name="CuadroTexto 50">
            <a:extLst>
              <a:ext uri="{FF2B5EF4-FFF2-40B4-BE49-F238E27FC236}">
                <a16:creationId xmlns:a16="http://schemas.microsoft.com/office/drawing/2014/main" id="{4EB46528-123F-4E55-9DCD-ADC7D4D01F87}"/>
              </a:ext>
            </a:extLst>
          </p:cNvPr>
          <p:cNvSpPr txBox="1"/>
          <p:nvPr/>
        </p:nvSpPr>
        <p:spPr>
          <a:xfrm>
            <a:off x="1519176" y="4091913"/>
            <a:ext cx="704849" cy="400110"/>
          </a:xfrm>
          <a:prstGeom prst="rect">
            <a:avLst/>
          </a:prstGeom>
          <a:noFill/>
        </p:spPr>
        <p:txBody>
          <a:bodyPr wrap="square" rtlCol="0">
            <a:spAutoFit/>
          </a:bodyPr>
          <a:lstStyle/>
          <a:p>
            <a:pPr algn="ctr"/>
            <a:r>
              <a:rPr lang="es-MX" sz="2000" b="1" dirty="0">
                <a:solidFill>
                  <a:schemeClr val="accent5">
                    <a:lumMod val="75000"/>
                  </a:schemeClr>
                </a:solidFill>
                <a:latin typeface="Arial Narrow" panose="020B0606020202030204" pitchFamily="34" charset="0"/>
              </a:rPr>
              <a:t>33</a:t>
            </a:r>
            <a:endParaRPr lang="es-CO" sz="2000" b="1" dirty="0">
              <a:solidFill>
                <a:schemeClr val="accent5">
                  <a:lumMod val="75000"/>
                </a:schemeClr>
              </a:solidFill>
              <a:latin typeface="Arial Narrow" panose="020B0606020202030204" pitchFamily="34" charset="0"/>
            </a:endParaRPr>
          </a:p>
        </p:txBody>
      </p:sp>
      <p:sp>
        <p:nvSpPr>
          <p:cNvPr id="56" name="CuadroTexto 55">
            <a:extLst>
              <a:ext uri="{FF2B5EF4-FFF2-40B4-BE49-F238E27FC236}">
                <a16:creationId xmlns:a16="http://schemas.microsoft.com/office/drawing/2014/main" id="{A52743C4-86DE-4DC4-BCA1-07F04890A2CF}"/>
              </a:ext>
            </a:extLst>
          </p:cNvPr>
          <p:cNvSpPr txBox="1"/>
          <p:nvPr/>
        </p:nvSpPr>
        <p:spPr>
          <a:xfrm>
            <a:off x="3896011" y="4119366"/>
            <a:ext cx="1270238" cy="400110"/>
          </a:xfrm>
          <a:prstGeom prst="rect">
            <a:avLst/>
          </a:prstGeom>
          <a:noFill/>
        </p:spPr>
        <p:txBody>
          <a:bodyPr wrap="square" rtlCol="0">
            <a:spAutoFit/>
          </a:bodyPr>
          <a:lstStyle/>
          <a:p>
            <a:pPr algn="r"/>
            <a:r>
              <a:rPr lang="es-CO" sz="2000" b="1" dirty="0">
                <a:solidFill>
                  <a:schemeClr val="accent5">
                    <a:lumMod val="75000"/>
                  </a:schemeClr>
                </a:solidFill>
                <a:latin typeface="Arial Narrow" panose="020B0606020202030204" pitchFamily="34" charset="0"/>
              </a:rPr>
              <a:t>$3.991</a:t>
            </a:r>
          </a:p>
        </p:txBody>
      </p:sp>
      <p:sp>
        <p:nvSpPr>
          <p:cNvPr id="57" name="CuadroTexto 56">
            <a:extLst>
              <a:ext uri="{FF2B5EF4-FFF2-40B4-BE49-F238E27FC236}">
                <a16:creationId xmlns:a16="http://schemas.microsoft.com/office/drawing/2014/main" id="{96122A73-EA5C-4D42-8A7A-74F0D740D212}"/>
              </a:ext>
            </a:extLst>
          </p:cNvPr>
          <p:cNvSpPr txBox="1"/>
          <p:nvPr/>
        </p:nvSpPr>
        <p:spPr>
          <a:xfrm>
            <a:off x="3871931" y="3691803"/>
            <a:ext cx="1259241"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$183</a:t>
            </a:r>
          </a:p>
        </p:txBody>
      </p:sp>
      <p:sp>
        <p:nvSpPr>
          <p:cNvPr id="62" name="CuadroTexto 61">
            <a:extLst>
              <a:ext uri="{FF2B5EF4-FFF2-40B4-BE49-F238E27FC236}">
                <a16:creationId xmlns:a16="http://schemas.microsoft.com/office/drawing/2014/main" id="{05DDB17B-BEFD-41EA-B020-93EB5B4B7EAE}"/>
              </a:ext>
            </a:extLst>
          </p:cNvPr>
          <p:cNvSpPr txBox="1"/>
          <p:nvPr/>
        </p:nvSpPr>
        <p:spPr>
          <a:xfrm>
            <a:off x="2788108" y="3708679"/>
            <a:ext cx="631563" cy="400110"/>
          </a:xfrm>
          <a:prstGeom prst="rect">
            <a:avLst/>
          </a:prstGeom>
          <a:noFill/>
        </p:spPr>
        <p:txBody>
          <a:bodyPr wrap="square" rtlCol="0">
            <a:spAutoFit/>
          </a:bodyPr>
          <a:lstStyle/>
          <a:p>
            <a:pPr algn="ctr"/>
            <a:r>
              <a:rPr lang="es-CO" sz="2000" dirty="0">
                <a:solidFill>
                  <a:schemeClr val="accent5">
                    <a:lumMod val="75000"/>
                  </a:schemeClr>
                </a:solidFill>
                <a:latin typeface="Arial Narrow" panose="020B0606020202030204" pitchFamily="34" charset="0"/>
              </a:rPr>
              <a:t>9</a:t>
            </a:r>
          </a:p>
        </p:txBody>
      </p:sp>
      <p:sp>
        <p:nvSpPr>
          <p:cNvPr id="67" name="CuadroTexto 66">
            <a:extLst>
              <a:ext uri="{FF2B5EF4-FFF2-40B4-BE49-F238E27FC236}">
                <a16:creationId xmlns:a16="http://schemas.microsoft.com/office/drawing/2014/main" id="{01543F5A-6B76-4982-8327-CEE8C286222B}"/>
              </a:ext>
            </a:extLst>
          </p:cNvPr>
          <p:cNvSpPr txBox="1"/>
          <p:nvPr/>
        </p:nvSpPr>
        <p:spPr>
          <a:xfrm>
            <a:off x="2721237" y="4067832"/>
            <a:ext cx="704849" cy="400110"/>
          </a:xfrm>
          <a:prstGeom prst="rect">
            <a:avLst/>
          </a:prstGeom>
          <a:noFill/>
        </p:spPr>
        <p:txBody>
          <a:bodyPr wrap="square" rtlCol="0">
            <a:spAutoFit/>
          </a:bodyPr>
          <a:lstStyle/>
          <a:p>
            <a:pPr algn="ctr"/>
            <a:r>
              <a:rPr lang="es-CO" sz="2000" b="1" dirty="0">
                <a:solidFill>
                  <a:schemeClr val="accent5">
                    <a:lumMod val="75000"/>
                  </a:schemeClr>
                </a:solidFill>
                <a:latin typeface="Arial Narrow" panose="020B0606020202030204" pitchFamily="34" charset="0"/>
              </a:rPr>
              <a:t>39</a:t>
            </a:r>
          </a:p>
        </p:txBody>
      </p:sp>
      <p:cxnSp>
        <p:nvCxnSpPr>
          <p:cNvPr id="71" name="Conector recto 70">
            <a:extLst>
              <a:ext uri="{FF2B5EF4-FFF2-40B4-BE49-F238E27FC236}">
                <a16:creationId xmlns:a16="http://schemas.microsoft.com/office/drawing/2014/main" id="{6D60E7BC-222F-4DA4-BA34-264F4A291D5C}"/>
              </a:ext>
            </a:extLst>
          </p:cNvPr>
          <p:cNvCxnSpPr/>
          <p:nvPr/>
        </p:nvCxnSpPr>
        <p:spPr>
          <a:xfrm>
            <a:off x="1501167" y="4068493"/>
            <a:ext cx="3970254"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CuadroTexto 59">
            <a:extLst>
              <a:ext uri="{FF2B5EF4-FFF2-40B4-BE49-F238E27FC236}">
                <a16:creationId xmlns:a16="http://schemas.microsoft.com/office/drawing/2014/main" id="{B47032F2-E62A-4491-8934-63CAA289C1B9}"/>
              </a:ext>
            </a:extLst>
          </p:cNvPr>
          <p:cNvSpPr txBox="1"/>
          <p:nvPr/>
        </p:nvSpPr>
        <p:spPr>
          <a:xfrm>
            <a:off x="6350670" y="3753358"/>
            <a:ext cx="750110" cy="276999"/>
          </a:xfrm>
          <a:prstGeom prst="rect">
            <a:avLst/>
          </a:prstGeom>
          <a:noFill/>
        </p:spPr>
        <p:txBody>
          <a:bodyPr wrap="square" rtlCol="0">
            <a:spAutoFit/>
          </a:bodyPr>
          <a:lstStyle/>
          <a:p>
            <a:r>
              <a:rPr lang="es-CO" sz="1200" dirty="0">
                <a:solidFill>
                  <a:schemeClr val="accent5">
                    <a:lumMod val="50000"/>
                  </a:schemeClr>
                </a:solidFill>
              </a:rPr>
              <a:t>Terrenos</a:t>
            </a:r>
          </a:p>
        </p:txBody>
      </p:sp>
      <p:pic>
        <p:nvPicPr>
          <p:cNvPr id="61" name="Imagen 60">
            <a:extLst>
              <a:ext uri="{FF2B5EF4-FFF2-40B4-BE49-F238E27FC236}">
                <a16:creationId xmlns:a16="http://schemas.microsoft.com/office/drawing/2014/main" id="{5DBE1DEC-EA72-4ABD-8301-6270D6EF163C}"/>
              </a:ext>
            </a:extLst>
          </p:cNvPr>
          <p:cNvPicPr>
            <a:picLocks noChangeAspect="1"/>
          </p:cNvPicPr>
          <p:nvPr/>
        </p:nvPicPr>
        <p:blipFill rotWithShape="1">
          <a:blip r:embed="rId6"/>
          <a:srcRect l="24278" t="76788" r="69304" b="13867"/>
          <a:stretch/>
        </p:blipFill>
        <p:spPr>
          <a:xfrm>
            <a:off x="7121676" y="3675511"/>
            <a:ext cx="556004" cy="455423"/>
          </a:xfrm>
          <a:prstGeom prst="rect">
            <a:avLst/>
          </a:prstGeom>
        </p:spPr>
      </p:pic>
      <p:cxnSp>
        <p:nvCxnSpPr>
          <p:cNvPr id="68" name="Conector recto 67">
            <a:extLst>
              <a:ext uri="{FF2B5EF4-FFF2-40B4-BE49-F238E27FC236}">
                <a16:creationId xmlns:a16="http://schemas.microsoft.com/office/drawing/2014/main" id="{61E54D56-56E8-40AC-9613-CAB4508F2BEF}"/>
              </a:ext>
            </a:extLst>
          </p:cNvPr>
          <p:cNvCxnSpPr/>
          <p:nvPr/>
        </p:nvCxnSpPr>
        <p:spPr>
          <a:xfrm>
            <a:off x="7845623" y="3114411"/>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72" name="CuadroTexto 71">
            <a:extLst>
              <a:ext uri="{FF2B5EF4-FFF2-40B4-BE49-F238E27FC236}">
                <a16:creationId xmlns:a16="http://schemas.microsoft.com/office/drawing/2014/main" id="{B411386E-1750-4C40-AAA6-147213EBD614}"/>
              </a:ext>
            </a:extLst>
          </p:cNvPr>
          <p:cNvSpPr txBox="1"/>
          <p:nvPr/>
        </p:nvSpPr>
        <p:spPr>
          <a:xfrm>
            <a:off x="7755762" y="318799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a:t>
            </a:r>
          </a:p>
        </p:txBody>
      </p:sp>
      <p:sp>
        <p:nvSpPr>
          <p:cNvPr id="73" name="CuadroTexto 72">
            <a:extLst>
              <a:ext uri="{FF2B5EF4-FFF2-40B4-BE49-F238E27FC236}">
                <a16:creationId xmlns:a16="http://schemas.microsoft.com/office/drawing/2014/main" id="{22AEAE43-893F-462D-950A-36E7E1362BE9}"/>
              </a:ext>
            </a:extLst>
          </p:cNvPr>
          <p:cNvSpPr txBox="1"/>
          <p:nvPr/>
        </p:nvSpPr>
        <p:spPr>
          <a:xfrm>
            <a:off x="9038777" y="3205668"/>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1</a:t>
            </a:r>
          </a:p>
        </p:txBody>
      </p:sp>
      <p:sp>
        <p:nvSpPr>
          <p:cNvPr id="77" name="CuadroTexto 76">
            <a:extLst>
              <a:ext uri="{FF2B5EF4-FFF2-40B4-BE49-F238E27FC236}">
                <a16:creationId xmlns:a16="http://schemas.microsoft.com/office/drawing/2014/main" id="{C315D9F4-62A4-4941-A898-7634C9351FBB}"/>
              </a:ext>
            </a:extLst>
          </p:cNvPr>
          <p:cNvSpPr txBox="1"/>
          <p:nvPr/>
        </p:nvSpPr>
        <p:spPr>
          <a:xfrm>
            <a:off x="10301048" y="3172683"/>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$440</a:t>
            </a:r>
          </a:p>
        </p:txBody>
      </p:sp>
      <p:sp>
        <p:nvSpPr>
          <p:cNvPr id="74" name="CuadroTexto 73">
            <a:extLst>
              <a:ext uri="{FF2B5EF4-FFF2-40B4-BE49-F238E27FC236}">
                <a16:creationId xmlns:a16="http://schemas.microsoft.com/office/drawing/2014/main" id="{A314DEB8-FAE1-49D4-9675-57A9074C0728}"/>
              </a:ext>
            </a:extLst>
          </p:cNvPr>
          <p:cNvSpPr txBox="1"/>
          <p:nvPr/>
        </p:nvSpPr>
        <p:spPr>
          <a:xfrm>
            <a:off x="2762127" y="3155653"/>
            <a:ext cx="704849" cy="400110"/>
          </a:xfrm>
          <a:prstGeom prst="rect">
            <a:avLst/>
          </a:prstGeom>
          <a:noFill/>
        </p:spPr>
        <p:txBody>
          <a:bodyPr wrap="square" rtlCol="0">
            <a:spAutoFit/>
          </a:bodyPr>
          <a:lstStyle/>
          <a:p>
            <a:pPr algn="ctr"/>
            <a:r>
              <a:rPr lang="es-MX" sz="2000" dirty="0">
                <a:solidFill>
                  <a:schemeClr val="accent5">
                    <a:lumMod val="75000"/>
                  </a:schemeClr>
                </a:solidFill>
                <a:latin typeface="Arial Narrow" panose="020B0606020202030204" pitchFamily="34" charset="0"/>
              </a:rPr>
              <a:t>9</a:t>
            </a:r>
            <a:endParaRPr lang="es-CO" sz="2000" dirty="0">
              <a:solidFill>
                <a:schemeClr val="accent5">
                  <a:lumMod val="75000"/>
                </a:schemeClr>
              </a:solidFill>
              <a:latin typeface="Arial Narrow" panose="020B0606020202030204" pitchFamily="34" charset="0"/>
            </a:endParaRPr>
          </a:p>
        </p:txBody>
      </p:sp>
      <p:sp>
        <p:nvSpPr>
          <p:cNvPr id="79" name="CuadroTexto 78">
            <a:extLst>
              <a:ext uri="{FF2B5EF4-FFF2-40B4-BE49-F238E27FC236}">
                <a16:creationId xmlns:a16="http://schemas.microsoft.com/office/drawing/2014/main" id="{CA15C717-A77A-4D68-BC76-E25593987F59}"/>
              </a:ext>
            </a:extLst>
          </p:cNvPr>
          <p:cNvSpPr txBox="1"/>
          <p:nvPr/>
        </p:nvSpPr>
        <p:spPr>
          <a:xfrm>
            <a:off x="1456001" y="3164592"/>
            <a:ext cx="704849" cy="400110"/>
          </a:xfrm>
          <a:prstGeom prst="rect">
            <a:avLst/>
          </a:prstGeom>
          <a:noFill/>
        </p:spPr>
        <p:txBody>
          <a:bodyPr wrap="square" rtlCol="0">
            <a:spAutoFit/>
          </a:bodyPr>
          <a:lstStyle/>
          <a:p>
            <a:pPr algn="ctr"/>
            <a:r>
              <a:rPr lang="es-MX" sz="2000" dirty="0">
                <a:solidFill>
                  <a:schemeClr val="accent5">
                    <a:lumMod val="75000"/>
                  </a:schemeClr>
                </a:solidFill>
                <a:latin typeface="Arial Narrow" panose="020B0606020202030204" pitchFamily="34" charset="0"/>
              </a:rPr>
              <a:t>7</a:t>
            </a:r>
            <a:endParaRPr lang="es-CO" sz="2000" dirty="0">
              <a:solidFill>
                <a:schemeClr val="accent5">
                  <a:lumMod val="75000"/>
                </a:schemeClr>
              </a:solidFill>
              <a:latin typeface="Arial Narrow" panose="020B0606020202030204" pitchFamily="34" charset="0"/>
            </a:endParaRPr>
          </a:p>
        </p:txBody>
      </p:sp>
      <p:sp>
        <p:nvSpPr>
          <p:cNvPr id="80" name="CuadroTexto 79">
            <a:extLst>
              <a:ext uri="{FF2B5EF4-FFF2-40B4-BE49-F238E27FC236}">
                <a16:creationId xmlns:a16="http://schemas.microsoft.com/office/drawing/2014/main" id="{1A52A62F-08F6-4293-8624-AF8628140557}"/>
              </a:ext>
            </a:extLst>
          </p:cNvPr>
          <p:cNvSpPr txBox="1"/>
          <p:nvPr/>
        </p:nvSpPr>
        <p:spPr>
          <a:xfrm>
            <a:off x="3848315" y="3219733"/>
            <a:ext cx="1259241" cy="400110"/>
          </a:xfrm>
          <a:prstGeom prst="rect">
            <a:avLst/>
          </a:prstGeom>
          <a:noFill/>
        </p:spPr>
        <p:txBody>
          <a:bodyPr wrap="square" rtlCol="0">
            <a:spAutoFit/>
          </a:bodyPr>
          <a:lstStyle/>
          <a:p>
            <a:pPr algn="r"/>
            <a:r>
              <a:rPr lang="es-CO" sz="2000" dirty="0">
                <a:solidFill>
                  <a:schemeClr val="accent5">
                    <a:lumMod val="75000"/>
                  </a:schemeClr>
                </a:solidFill>
                <a:latin typeface="Arial Narrow" panose="020B0606020202030204" pitchFamily="34" charset="0"/>
              </a:rPr>
              <a:t>$1.478</a:t>
            </a:r>
          </a:p>
        </p:txBody>
      </p:sp>
      <p:cxnSp>
        <p:nvCxnSpPr>
          <p:cNvPr id="66" name="Conector recto 65">
            <a:extLst>
              <a:ext uri="{FF2B5EF4-FFF2-40B4-BE49-F238E27FC236}">
                <a16:creationId xmlns:a16="http://schemas.microsoft.com/office/drawing/2014/main" id="{D9A0006B-2907-486A-8B91-449FED4AFE61}"/>
              </a:ext>
            </a:extLst>
          </p:cNvPr>
          <p:cNvCxnSpPr/>
          <p:nvPr/>
        </p:nvCxnSpPr>
        <p:spPr>
          <a:xfrm>
            <a:off x="7836392" y="3593082"/>
            <a:ext cx="3970254" cy="0"/>
          </a:xfrm>
          <a:prstGeom prst="line">
            <a:avLst/>
          </a:prstGeom>
          <a:ln w="9525"/>
        </p:spPr>
        <p:style>
          <a:lnRef idx="2">
            <a:schemeClr val="accent1"/>
          </a:lnRef>
          <a:fillRef idx="0">
            <a:schemeClr val="accent1"/>
          </a:fillRef>
          <a:effectRef idx="1">
            <a:schemeClr val="accent1"/>
          </a:effectRef>
          <a:fontRef idx="minor">
            <a:schemeClr val="tx1"/>
          </a:fontRef>
        </p:style>
      </p:cxnSp>
      <p:pic>
        <p:nvPicPr>
          <p:cNvPr id="85" name="Imagen 84">
            <a:extLst>
              <a:ext uri="{FF2B5EF4-FFF2-40B4-BE49-F238E27FC236}">
                <a16:creationId xmlns:a16="http://schemas.microsoft.com/office/drawing/2014/main" id="{5F4BB10C-F97F-4F60-B03E-AB2E19897F32}"/>
              </a:ext>
            </a:extLst>
          </p:cNvPr>
          <p:cNvPicPr>
            <a:picLocks noChangeAspect="1"/>
          </p:cNvPicPr>
          <p:nvPr/>
        </p:nvPicPr>
        <p:blipFill rotWithShape="1">
          <a:blip r:embed="rId5"/>
          <a:srcRect l="25052" t="63215" r="65592" b="19305"/>
          <a:stretch/>
        </p:blipFill>
        <p:spPr>
          <a:xfrm>
            <a:off x="7153163" y="3155653"/>
            <a:ext cx="479890" cy="504341"/>
          </a:xfrm>
          <a:prstGeom prst="rect">
            <a:avLst/>
          </a:prstGeom>
        </p:spPr>
      </p:pic>
      <p:sp>
        <p:nvSpPr>
          <p:cNvPr id="86" name="CuadroTexto 85">
            <a:extLst>
              <a:ext uri="{FF2B5EF4-FFF2-40B4-BE49-F238E27FC236}">
                <a16:creationId xmlns:a16="http://schemas.microsoft.com/office/drawing/2014/main" id="{B8E445DF-8922-4E21-B00E-EE10B7602C83}"/>
              </a:ext>
            </a:extLst>
          </p:cNvPr>
          <p:cNvSpPr txBox="1"/>
          <p:nvPr/>
        </p:nvSpPr>
        <p:spPr>
          <a:xfrm>
            <a:off x="6287545" y="3247057"/>
            <a:ext cx="841800" cy="276999"/>
          </a:xfrm>
          <a:prstGeom prst="rect">
            <a:avLst/>
          </a:prstGeom>
          <a:noFill/>
        </p:spPr>
        <p:txBody>
          <a:bodyPr wrap="square" rtlCol="0">
            <a:spAutoFit/>
          </a:bodyPr>
          <a:lstStyle/>
          <a:p>
            <a:r>
              <a:rPr lang="es-CO" sz="1200" dirty="0">
                <a:solidFill>
                  <a:schemeClr val="accent5">
                    <a:lumMod val="50000"/>
                  </a:schemeClr>
                </a:solidFill>
              </a:rPr>
              <a:t>Comercial</a:t>
            </a:r>
          </a:p>
        </p:txBody>
      </p:sp>
      <p:sp>
        <p:nvSpPr>
          <p:cNvPr id="87" name="CuadroTexto 86">
            <a:extLst>
              <a:ext uri="{FF2B5EF4-FFF2-40B4-BE49-F238E27FC236}">
                <a16:creationId xmlns:a16="http://schemas.microsoft.com/office/drawing/2014/main" id="{05835ABB-A58C-4A27-887C-485499F6AD86}"/>
              </a:ext>
            </a:extLst>
          </p:cNvPr>
          <p:cNvSpPr txBox="1"/>
          <p:nvPr/>
        </p:nvSpPr>
        <p:spPr>
          <a:xfrm>
            <a:off x="7750105" y="3670282"/>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5</a:t>
            </a:r>
          </a:p>
        </p:txBody>
      </p:sp>
      <p:sp>
        <p:nvSpPr>
          <p:cNvPr id="88" name="CuadroTexto 87">
            <a:extLst>
              <a:ext uri="{FF2B5EF4-FFF2-40B4-BE49-F238E27FC236}">
                <a16:creationId xmlns:a16="http://schemas.microsoft.com/office/drawing/2014/main" id="{C9EEAC02-DDA5-4CB6-9088-BA72EA66A56D}"/>
              </a:ext>
            </a:extLst>
          </p:cNvPr>
          <p:cNvSpPr txBox="1"/>
          <p:nvPr/>
        </p:nvSpPr>
        <p:spPr>
          <a:xfrm>
            <a:off x="9034592" y="3676395"/>
            <a:ext cx="704849" cy="400110"/>
          </a:xfrm>
          <a:prstGeom prst="rect">
            <a:avLst/>
          </a:prstGeom>
          <a:noFill/>
        </p:spPr>
        <p:txBody>
          <a:bodyPr wrap="square" rtlCol="0">
            <a:spAutoFit/>
          </a:bodyPr>
          <a:lstStyle>
            <a:defPPr>
              <a:defRPr lang="es-ES"/>
            </a:defPPr>
            <a:lvl1pPr algn="ctr">
              <a:defRPr>
                <a:solidFill>
                  <a:schemeClr val="accent5">
                    <a:lumMod val="75000"/>
                  </a:schemeClr>
                </a:solidFill>
                <a:latin typeface="Arial Narrow" panose="020B0606020202030204" pitchFamily="34" charset="0"/>
              </a:defRPr>
            </a:lvl1pPr>
          </a:lstStyle>
          <a:p>
            <a:r>
              <a:rPr lang="es-CO" sz="2000" dirty="0"/>
              <a:t>5</a:t>
            </a:r>
          </a:p>
        </p:txBody>
      </p:sp>
      <p:sp>
        <p:nvSpPr>
          <p:cNvPr id="89" name="CuadroTexto 88">
            <a:extLst>
              <a:ext uri="{FF2B5EF4-FFF2-40B4-BE49-F238E27FC236}">
                <a16:creationId xmlns:a16="http://schemas.microsoft.com/office/drawing/2014/main" id="{21F0C4E8-942A-44B2-BDFC-1C80405D45F0}"/>
              </a:ext>
            </a:extLst>
          </p:cNvPr>
          <p:cNvSpPr txBox="1"/>
          <p:nvPr/>
        </p:nvSpPr>
        <p:spPr>
          <a:xfrm>
            <a:off x="10301047" y="3682936"/>
            <a:ext cx="1119093" cy="400110"/>
          </a:xfrm>
          <a:prstGeom prst="rect">
            <a:avLst/>
          </a:prstGeom>
          <a:noFill/>
        </p:spPr>
        <p:txBody>
          <a:bodyPr wrap="square" rtlCol="0">
            <a:spAutoFit/>
          </a:bodyPr>
          <a:lstStyle>
            <a:defPPr>
              <a:defRPr lang="es-ES"/>
            </a:defPPr>
            <a:lvl1pPr algn="r">
              <a:defRPr>
                <a:solidFill>
                  <a:schemeClr val="accent5">
                    <a:lumMod val="75000"/>
                  </a:schemeClr>
                </a:solidFill>
                <a:latin typeface="Arial Narrow" panose="020B0606020202030204" pitchFamily="34" charset="0"/>
              </a:defRPr>
            </a:lvl1pPr>
          </a:lstStyle>
          <a:p>
            <a:r>
              <a:rPr lang="es-CO" sz="2000" dirty="0"/>
              <a:t>$200</a:t>
            </a:r>
          </a:p>
        </p:txBody>
      </p:sp>
      <p:sp>
        <p:nvSpPr>
          <p:cNvPr id="90" name="CuadroTexto 89">
            <a:extLst>
              <a:ext uri="{FF2B5EF4-FFF2-40B4-BE49-F238E27FC236}">
                <a16:creationId xmlns:a16="http://schemas.microsoft.com/office/drawing/2014/main" id="{57E8FB8E-F601-4265-90A8-97CE5EC4959B}"/>
              </a:ext>
            </a:extLst>
          </p:cNvPr>
          <p:cNvSpPr txBox="1"/>
          <p:nvPr/>
        </p:nvSpPr>
        <p:spPr>
          <a:xfrm>
            <a:off x="375939" y="4983385"/>
            <a:ext cx="5395443" cy="1508105"/>
          </a:xfrm>
          <a:prstGeom prst="rect">
            <a:avLst/>
          </a:prstGeom>
          <a:noFill/>
        </p:spPr>
        <p:txBody>
          <a:bodyPr wrap="square" rtlCol="0">
            <a:spAutoFit/>
          </a:bodyPr>
          <a:lstStyle/>
          <a:p>
            <a:r>
              <a:rPr lang="es-CO" sz="2000" b="1" dirty="0">
                <a:solidFill>
                  <a:schemeClr val="accent5">
                    <a:lumMod val="75000"/>
                  </a:schemeClr>
                </a:solidFill>
                <a:latin typeface="Arial Narrow" panose="020B0606020202030204" pitchFamily="34" charset="0"/>
              </a:rPr>
              <a:t>Los mas representativos:</a:t>
            </a:r>
          </a:p>
          <a:p>
            <a:endParaRPr lang="es-CO" b="1" dirty="0">
              <a:solidFill>
                <a:schemeClr val="accent1">
                  <a:lumMod val="75000"/>
                </a:schemeClr>
              </a:solidFill>
              <a:latin typeface="Arial Narrow" panose="020B0606020202030204" pitchFamily="34" charset="0"/>
            </a:endParaRPr>
          </a:p>
          <a:p>
            <a:pPr marL="285750" indent="-285750">
              <a:buFont typeface="Arial" panose="020B0604020202020204" pitchFamily="34" charset="0"/>
              <a:buChar char="•"/>
            </a:pPr>
            <a:r>
              <a:rPr lang="es-CO" dirty="0">
                <a:latin typeface="Arial Narrow" panose="020B0606020202030204" pitchFamily="34" charset="0"/>
              </a:rPr>
              <a:t>Oficina Barranquilla $559 (Enajenación Temprana Sociedades)</a:t>
            </a:r>
          </a:p>
          <a:p>
            <a:pPr marL="285750" indent="-285750">
              <a:buFont typeface="Arial" panose="020B0604020202020204" pitchFamily="34" charset="0"/>
              <a:buChar char="•"/>
            </a:pPr>
            <a:r>
              <a:rPr lang="es-CO" dirty="0">
                <a:latin typeface="Arial Narrow" panose="020B0606020202030204" pitchFamily="34" charset="0"/>
              </a:rPr>
              <a:t>Apartamento Medellín $375 (Enajenación Temprana)</a:t>
            </a:r>
          </a:p>
        </p:txBody>
      </p:sp>
      <p:sp>
        <p:nvSpPr>
          <p:cNvPr id="91" name="CuadroTexto 90">
            <a:extLst>
              <a:ext uri="{FF2B5EF4-FFF2-40B4-BE49-F238E27FC236}">
                <a16:creationId xmlns:a16="http://schemas.microsoft.com/office/drawing/2014/main" id="{FF0ACA38-47EC-4FE6-B9B8-84D193E2213B}"/>
              </a:ext>
            </a:extLst>
          </p:cNvPr>
          <p:cNvSpPr txBox="1"/>
          <p:nvPr/>
        </p:nvSpPr>
        <p:spPr>
          <a:xfrm>
            <a:off x="6505445" y="5033816"/>
            <a:ext cx="5395443" cy="1231106"/>
          </a:xfrm>
          <a:prstGeom prst="rect">
            <a:avLst/>
          </a:prstGeom>
          <a:noFill/>
        </p:spPr>
        <p:txBody>
          <a:bodyPr wrap="square" rtlCol="0">
            <a:spAutoFit/>
          </a:bodyPr>
          <a:lstStyle/>
          <a:p>
            <a:r>
              <a:rPr lang="es-CO" sz="2000" b="1" dirty="0">
                <a:solidFill>
                  <a:schemeClr val="accent5">
                    <a:lumMod val="75000"/>
                  </a:schemeClr>
                </a:solidFill>
                <a:latin typeface="Arial Narrow" panose="020B0606020202030204" pitchFamily="34" charset="0"/>
              </a:rPr>
              <a:t>Los mas representativos:</a:t>
            </a:r>
          </a:p>
          <a:p>
            <a:endParaRPr lang="es-CO" b="1" dirty="0">
              <a:solidFill>
                <a:schemeClr val="accent1">
                  <a:lumMod val="75000"/>
                </a:schemeClr>
              </a:solidFill>
              <a:latin typeface="Arial Narrow" panose="020B0606020202030204" pitchFamily="34" charset="0"/>
            </a:endParaRPr>
          </a:p>
          <a:p>
            <a:pPr marL="285750" indent="-285750">
              <a:buFont typeface="Arial" panose="020B0604020202020204" pitchFamily="34" charset="0"/>
              <a:buChar char="•"/>
            </a:pPr>
            <a:r>
              <a:rPr lang="es-CO" dirty="0">
                <a:latin typeface="Arial Narrow" panose="020B0606020202030204" pitchFamily="34" charset="0"/>
              </a:rPr>
              <a:t>Bodega Arauquita $440 (Extinto)</a:t>
            </a:r>
          </a:p>
          <a:p>
            <a:pPr marL="285750" indent="-285750">
              <a:buFont typeface="Arial" panose="020B0604020202020204" pitchFamily="34" charset="0"/>
              <a:buChar char="•"/>
            </a:pPr>
            <a:r>
              <a:rPr lang="es-CO" dirty="0">
                <a:latin typeface="Arial Narrow" panose="020B0606020202030204" pitchFamily="34" charset="0"/>
              </a:rPr>
              <a:t>Apartamento Envigado  $173 (Enajenación Temprana)</a:t>
            </a:r>
          </a:p>
        </p:txBody>
      </p:sp>
      <p:sp>
        <p:nvSpPr>
          <p:cNvPr id="95" name="CuadroTexto 94">
            <a:extLst>
              <a:ext uri="{FF2B5EF4-FFF2-40B4-BE49-F238E27FC236}">
                <a16:creationId xmlns:a16="http://schemas.microsoft.com/office/drawing/2014/main" id="{41A0BFF9-12D0-4AAA-9F62-FB188455B648}"/>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Tree>
    <p:extLst>
      <p:ext uri="{BB962C8B-B14F-4D97-AF65-F5344CB8AC3E}">
        <p14:creationId xmlns:p14="http://schemas.microsoft.com/office/powerpoint/2010/main" val="41298140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para venta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cxnSp>
        <p:nvCxnSpPr>
          <p:cNvPr id="91" name="Conector recto 90">
            <a:extLst>
              <a:ext uri="{FF2B5EF4-FFF2-40B4-BE49-F238E27FC236}">
                <a16:creationId xmlns:a16="http://schemas.microsoft.com/office/drawing/2014/main" id="{409558C2-8176-4897-9E5F-1A06B9BDFE95}"/>
              </a:ext>
            </a:extLst>
          </p:cNvPr>
          <p:cNvCxnSpPr>
            <a:cxnSpLocks/>
          </p:cNvCxnSpPr>
          <p:nvPr/>
        </p:nvCxnSpPr>
        <p:spPr>
          <a:xfrm>
            <a:off x="6096000" y="1924548"/>
            <a:ext cx="14358" cy="4378255"/>
          </a:xfrm>
          <a:prstGeom prst="line">
            <a:avLst/>
          </a:prstGeom>
        </p:spPr>
        <p:style>
          <a:lnRef idx="2">
            <a:schemeClr val="accent1"/>
          </a:lnRef>
          <a:fillRef idx="0">
            <a:schemeClr val="accent1"/>
          </a:fillRef>
          <a:effectRef idx="1">
            <a:schemeClr val="accent1"/>
          </a:effectRef>
          <a:fontRef idx="minor">
            <a:schemeClr val="tx1"/>
          </a:fontRef>
        </p:style>
      </p:cxnSp>
      <p:sp>
        <p:nvSpPr>
          <p:cNvPr id="3" name="CuadroTexto 2">
            <a:extLst>
              <a:ext uri="{FF2B5EF4-FFF2-40B4-BE49-F238E27FC236}">
                <a16:creationId xmlns:a16="http://schemas.microsoft.com/office/drawing/2014/main" id="{19C2E456-6CB4-4A0D-AFF2-C3CAEE29BE95}"/>
              </a:ext>
            </a:extLst>
          </p:cNvPr>
          <p:cNvSpPr txBox="1"/>
          <p:nvPr/>
        </p:nvSpPr>
        <p:spPr>
          <a:xfrm>
            <a:off x="626565" y="5645536"/>
            <a:ext cx="4768575" cy="584775"/>
          </a:xfrm>
          <a:prstGeom prst="rect">
            <a:avLst/>
          </a:prstGeom>
          <a:noFill/>
        </p:spPr>
        <p:txBody>
          <a:bodyPr wrap="square" rtlCol="0">
            <a:spAutoFit/>
          </a:bodyPr>
          <a:lstStyle/>
          <a:p>
            <a:r>
              <a:rPr lang="es-CO" sz="2400" dirty="0">
                <a:solidFill>
                  <a:srgbClr val="C00000"/>
                </a:solidFill>
                <a:latin typeface="Arial Narrow" panose="020B0606020202030204" pitchFamily="34" charset="0"/>
              </a:rPr>
              <a:t>Valor portafolio: </a:t>
            </a:r>
            <a:r>
              <a:rPr lang="es-CO" sz="3200" b="1" dirty="0">
                <a:solidFill>
                  <a:srgbClr val="C00000"/>
                </a:solidFill>
                <a:latin typeface="Arial Narrow" panose="020B0606020202030204" pitchFamily="34" charset="0"/>
              </a:rPr>
              <a:t>$601.948</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100</a:t>
            </a:fld>
            <a:endParaRPr lang="es-ES" dirty="0"/>
          </a:p>
        </p:txBody>
      </p:sp>
      <p:sp>
        <p:nvSpPr>
          <p:cNvPr id="47" name="CuadroTexto 46">
            <a:extLst>
              <a:ext uri="{FF2B5EF4-FFF2-40B4-BE49-F238E27FC236}">
                <a16:creationId xmlns:a16="http://schemas.microsoft.com/office/drawing/2014/main" id="{1DC92809-7290-40C1-9C30-CC0083C0AF55}"/>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pic>
        <p:nvPicPr>
          <p:cNvPr id="6" name="Imagen 5">
            <a:extLst>
              <a:ext uri="{FF2B5EF4-FFF2-40B4-BE49-F238E27FC236}">
                <a16:creationId xmlns:a16="http://schemas.microsoft.com/office/drawing/2014/main" id="{96CAA0EF-FF65-486E-88F9-D21802A9AED2}"/>
              </a:ext>
            </a:extLst>
          </p:cNvPr>
          <p:cNvPicPr>
            <a:picLocks noChangeAspect="1"/>
          </p:cNvPicPr>
          <p:nvPr/>
        </p:nvPicPr>
        <p:blipFill rotWithShape="1">
          <a:blip r:embed="rId4"/>
          <a:srcRect l="5220"/>
          <a:stretch/>
        </p:blipFill>
        <p:spPr>
          <a:xfrm>
            <a:off x="626565" y="1742048"/>
            <a:ext cx="5003237" cy="3734441"/>
          </a:xfrm>
          <a:prstGeom prst="rect">
            <a:avLst/>
          </a:prstGeom>
        </p:spPr>
      </p:pic>
      <p:pic>
        <p:nvPicPr>
          <p:cNvPr id="11" name="Imagen 10">
            <a:extLst>
              <a:ext uri="{FF2B5EF4-FFF2-40B4-BE49-F238E27FC236}">
                <a16:creationId xmlns:a16="http://schemas.microsoft.com/office/drawing/2014/main" id="{453D56BC-1EB4-40D3-B98E-8849C768E0F9}"/>
              </a:ext>
            </a:extLst>
          </p:cNvPr>
          <p:cNvPicPr>
            <a:picLocks noChangeAspect="1"/>
          </p:cNvPicPr>
          <p:nvPr/>
        </p:nvPicPr>
        <p:blipFill>
          <a:blip r:embed="rId5"/>
          <a:stretch>
            <a:fillRect/>
          </a:stretch>
        </p:blipFill>
        <p:spPr>
          <a:xfrm>
            <a:off x="6438239" y="1612511"/>
            <a:ext cx="5025534" cy="4627618"/>
          </a:xfrm>
          <a:prstGeom prst="rect">
            <a:avLst/>
          </a:prstGeom>
        </p:spPr>
      </p:pic>
    </p:spTree>
    <p:extLst>
      <p:ext uri="{BB962C8B-B14F-4D97-AF65-F5344CB8AC3E}">
        <p14:creationId xmlns:p14="http://schemas.microsoft.com/office/powerpoint/2010/main" val="1592034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para venta</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101</a:t>
            </a:fld>
            <a:endParaRPr lang="es-ES" dirty="0"/>
          </a:p>
        </p:txBody>
      </p:sp>
      <p:sp>
        <p:nvSpPr>
          <p:cNvPr id="47" name="CuadroTexto 46">
            <a:extLst>
              <a:ext uri="{FF2B5EF4-FFF2-40B4-BE49-F238E27FC236}">
                <a16:creationId xmlns:a16="http://schemas.microsoft.com/office/drawing/2014/main" id="{B64D13C9-E207-4801-AC64-F3959D474BE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48" name="CuadroTexto 47">
            <a:extLst>
              <a:ext uri="{FF2B5EF4-FFF2-40B4-BE49-F238E27FC236}">
                <a16:creationId xmlns:a16="http://schemas.microsoft.com/office/drawing/2014/main" id="{7875662B-9D2E-4275-8CBA-6B272662D874}"/>
              </a:ext>
            </a:extLst>
          </p:cNvPr>
          <p:cNvSpPr txBox="1"/>
          <p:nvPr/>
        </p:nvSpPr>
        <p:spPr>
          <a:xfrm>
            <a:off x="282963" y="5922544"/>
            <a:ext cx="4768575" cy="584775"/>
          </a:xfrm>
          <a:prstGeom prst="rect">
            <a:avLst/>
          </a:prstGeom>
          <a:noFill/>
        </p:spPr>
        <p:txBody>
          <a:bodyPr wrap="square" rtlCol="0">
            <a:spAutoFit/>
          </a:bodyPr>
          <a:lstStyle/>
          <a:p>
            <a:r>
              <a:rPr lang="es-CO" sz="2400" dirty="0">
                <a:solidFill>
                  <a:srgbClr val="C00000"/>
                </a:solidFill>
                <a:latin typeface="Arial Narrow" panose="020B0606020202030204" pitchFamily="34" charset="0"/>
              </a:rPr>
              <a:t>Valor portafolio: </a:t>
            </a:r>
            <a:r>
              <a:rPr lang="es-CO" sz="3200" b="1" dirty="0">
                <a:solidFill>
                  <a:srgbClr val="C00000"/>
                </a:solidFill>
                <a:latin typeface="Arial Narrow" panose="020B0606020202030204" pitchFamily="34" charset="0"/>
              </a:rPr>
              <a:t>$601.948</a:t>
            </a:r>
          </a:p>
        </p:txBody>
      </p:sp>
      <p:pic>
        <p:nvPicPr>
          <p:cNvPr id="6" name="Imagen 5">
            <a:extLst>
              <a:ext uri="{FF2B5EF4-FFF2-40B4-BE49-F238E27FC236}">
                <a16:creationId xmlns:a16="http://schemas.microsoft.com/office/drawing/2014/main" id="{ADACD30D-7756-4A53-ACE4-A9BA7A0DF6D6}"/>
              </a:ext>
            </a:extLst>
          </p:cNvPr>
          <p:cNvPicPr>
            <a:picLocks noChangeAspect="1"/>
          </p:cNvPicPr>
          <p:nvPr/>
        </p:nvPicPr>
        <p:blipFill rotWithShape="1">
          <a:blip r:embed="rId4"/>
          <a:srcRect r="1244" b="2557"/>
          <a:stretch/>
        </p:blipFill>
        <p:spPr>
          <a:xfrm>
            <a:off x="1570046" y="1030524"/>
            <a:ext cx="7896683" cy="1586959"/>
          </a:xfrm>
          <a:prstGeom prst="rect">
            <a:avLst/>
          </a:prstGeom>
        </p:spPr>
      </p:pic>
      <p:pic>
        <p:nvPicPr>
          <p:cNvPr id="12" name="Imagen 11">
            <a:extLst>
              <a:ext uri="{FF2B5EF4-FFF2-40B4-BE49-F238E27FC236}">
                <a16:creationId xmlns:a16="http://schemas.microsoft.com/office/drawing/2014/main" id="{77D2A761-7D9E-40D4-B55A-FAF0268C416E}"/>
              </a:ext>
            </a:extLst>
          </p:cNvPr>
          <p:cNvPicPr>
            <a:picLocks noChangeAspect="1"/>
          </p:cNvPicPr>
          <p:nvPr/>
        </p:nvPicPr>
        <p:blipFill>
          <a:blip r:embed="rId5"/>
          <a:stretch>
            <a:fillRect/>
          </a:stretch>
        </p:blipFill>
        <p:spPr>
          <a:xfrm>
            <a:off x="2106561" y="2873540"/>
            <a:ext cx="3378687" cy="3086840"/>
          </a:xfrm>
          <a:prstGeom prst="rect">
            <a:avLst/>
          </a:prstGeom>
        </p:spPr>
      </p:pic>
      <p:pic>
        <p:nvPicPr>
          <p:cNvPr id="14" name="Imagen 13">
            <a:extLst>
              <a:ext uri="{FF2B5EF4-FFF2-40B4-BE49-F238E27FC236}">
                <a16:creationId xmlns:a16="http://schemas.microsoft.com/office/drawing/2014/main" id="{6DCC7265-3CD0-4BA2-B7B6-1E02FAB2B36D}"/>
              </a:ext>
            </a:extLst>
          </p:cNvPr>
          <p:cNvPicPr>
            <a:picLocks noChangeAspect="1"/>
          </p:cNvPicPr>
          <p:nvPr/>
        </p:nvPicPr>
        <p:blipFill>
          <a:blip r:embed="rId6"/>
          <a:stretch>
            <a:fillRect/>
          </a:stretch>
        </p:blipFill>
        <p:spPr>
          <a:xfrm>
            <a:off x="5696696" y="2873540"/>
            <a:ext cx="3411766" cy="3118038"/>
          </a:xfrm>
          <a:prstGeom prst="rect">
            <a:avLst/>
          </a:prstGeom>
        </p:spPr>
      </p:pic>
    </p:spTree>
    <p:extLst>
      <p:ext uri="{BB962C8B-B14F-4D97-AF65-F5344CB8AC3E}">
        <p14:creationId xmlns:p14="http://schemas.microsoft.com/office/powerpoint/2010/main" val="12200456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102</a:t>
            </a:fld>
            <a:endParaRPr lang="es-ES" dirty="0"/>
          </a:p>
        </p:txBody>
      </p:sp>
      <p:pic>
        <p:nvPicPr>
          <p:cNvPr id="10" name="Imagen 9">
            <a:extLst>
              <a:ext uri="{FF2B5EF4-FFF2-40B4-BE49-F238E27FC236}">
                <a16:creationId xmlns:a16="http://schemas.microsoft.com/office/drawing/2014/main" id="{E19BF714-EC93-422C-9872-57B3BF13983C}"/>
              </a:ext>
            </a:extLst>
          </p:cNvPr>
          <p:cNvPicPr>
            <a:picLocks noChangeAspect="1"/>
          </p:cNvPicPr>
          <p:nvPr/>
        </p:nvPicPr>
        <p:blipFill>
          <a:blip r:embed="rId4"/>
          <a:stretch>
            <a:fillRect/>
          </a:stretch>
        </p:blipFill>
        <p:spPr>
          <a:xfrm>
            <a:off x="3194124" y="177151"/>
            <a:ext cx="5354884" cy="6313464"/>
          </a:xfrm>
          <a:prstGeom prst="rect">
            <a:avLst/>
          </a:prstGeom>
        </p:spPr>
      </p:pic>
      <p:sp>
        <p:nvSpPr>
          <p:cNvPr id="14" name="CuadroTexto 13">
            <a:extLst>
              <a:ext uri="{FF2B5EF4-FFF2-40B4-BE49-F238E27FC236}">
                <a16:creationId xmlns:a16="http://schemas.microsoft.com/office/drawing/2014/main" id="{5D14C937-4669-4744-82F3-AEB6A43162E4}"/>
              </a:ext>
            </a:extLst>
          </p:cNvPr>
          <p:cNvSpPr txBox="1"/>
          <p:nvPr/>
        </p:nvSpPr>
        <p:spPr>
          <a:xfrm>
            <a:off x="8693074" y="4832207"/>
            <a:ext cx="2547012" cy="1569660"/>
          </a:xfrm>
          <a:prstGeom prst="rect">
            <a:avLst/>
          </a:prstGeom>
          <a:noFill/>
        </p:spPr>
        <p:txBody>
          <a:bodyPr wrap="square" rtlCol="0">
            <a:spAutoFit/>
          </a:bodyPr>
          <a:lstStyle/>
          <a:p>
            <a:pPr algn="ctr"/>
            <a:r>
              <a:rPr lang="es-CO" sz="2400" b="1" dirty="0">
                <a:solidFill>
                  <a:schemeClr val="accent1">
                    <a:lumMod val="75000"/>
                  </a:schemeClr>
                </a:solidFill>
              </a:rPr>
              <a:t>377 unidades</a:t>
            </a:r>
          </a:p>
          <a:p>
            <a:pPr algn="ctr"/>
            <a:r>
              <a:rPr lang="es-CO" sz="2400" b="1" dirty="0">
                <a:solidFill>
                  <a:schemeClr val="accent1">
                    <a:lumMod val="75000"/>
                  </a:schemeClr>
                </a:solidFill>
              </a:rPr>
              <a:t>454 FMI</a:t>
            </a:r>
          </a:p>
          <a:p>
            <a:pPr algn="ctr"/>
            <a:r>
              <a:rPr lang="es-CO" sz="2400" b="1" dirty="0">
                <a:solidFill>
                  <a:schemeClr val="accent1">
                    <a:lumMod val="75000"/>
                  </a:schemeClr>
                </a:solidFill>
              </a:rPr>
              <a:t>$282.577</a:t>
            </a:r>
          </a:p>
          <a:p>
            <a:pPr algn="ctr"/>
            <a:r>
              <a:rPr lang="es-CO" sz="2400" b="1" dirty="0">
                <a:solidFill>
                  <a:schemeClr val="accent1">
                    <a:lumMod val="75000"/>
                  </a:schemeClr>
                </a:solidFill>
              </a:rPr>
              <a:t>47%</a:t>
            </a:r>
          </a:p>
        </p:txBody>
      </p:sp>
      <p:sp>
        <p:nvSpPr>
          <p:cNvPr id="38" name="CuadroTexto 37">
            <a:extLst>
              <a:ext uri="{FF2B5EF4-FFF2-40B4-BE49-F238E27FC236}">
                <a16:creationId xmlns:a16="http://schemas.microsoft.com/office/drawing/2014/main" id="{368BFCCF-6A38-4CA2-A00D-75C06B723597}"/>
              </a:ext>
            </a:extLst>
          </p:cNvPr>
          <p:cNvSpPr txBox="1"/>
          <p:nvPr/>
        </p:nvSpPr>
        <p:spPr>
          <a:xfrm>
            <a:off x="718762" y="4096725"/>
            <a:ext cx="2683322" cy="1938992"/>
          </a:xfrm>
          <a:prstGeom prst="rect">
            <a:avLst/>
          </a:prstGeom>
          <a:noFill/>
        </p:spPr>
        <p:txBody>
          <a:bodyPr wrap="square" rtlCol="0">
            <a:spAutoFit/>
          </a:bodyPr>
          <a:lstStyle/>
          <a:p>
            <a:pPr algn="ctr"/>
            <a:r>
              <a:rPr lang="es-CO" sz="2400" b="1" dirty="0">
                <a:solidFill>
                  <a:schemeClr val="tx1">
                    <a:lumMod val="50000"/>
                    <a:lumOff val="50000"/>
                  </a:schemeClr>
                </a:solidFill>
              </a:rPr>
              <a:t>518 Unidades</a:t>
            </a:r>
          </a:p>
          <a:p>
            <a:pPr algn="ctr"/>
            <a:r>
              <a:rPr lang="es-CO" sz="2400" b="1" dirty="0">
                <a:solidFill>
                  <a:schemeClr val="tx1">
                    <a:lumMod val="50000"/>
                    <a:lumOff val="50000"/>
                  </a:schemeClr>
                </a:solidFill>
              </a:rPr>
              <a:t>660 FMI</a:t>
            </a:r>
          </a:p>
          <a:p>
            <a:pPr algn="ctr"/>
            <a:r>
              <a:rPr lang="es-CO" sz="2400" b="1" dirty="0">
                <a:solidFill>
                  <a:schemeClr val="tx1">
                    <a:lumMod val="50000"/>
                    <a:lumOff val="50000"/>
                  </a:schemeClr>
                </a:solidFill>
              </a:rPr>
              <a:t>$138.336</a:t>
            </a:r>
          </a:p>
          <a:p>
            <a:pPr algn="ctr"/>
            <a:r>
              <a:rPr lang="es-CO" sz="2400" b="1" dirty="0">
                <a:solidFill>
                  <a:schemeClr val="tx1">
                    <a:lumMod val="50000"/>
                    <a:lumOff val="50000"/>
                  </a:schemeClr>
                </a:solidFill>
              </a:rPr>
              <a:t>23%</a:t>
            </a:r>
          </a:p>
          <a:p>
            <a:pPr algn="ctr"/>
            <a:endParaRPr lang="es-CO" sz="2400" b="1" dirty="0">
              <a:solidFill>
                <a:schemeClr val="tx1">
                  <a:lumMod val="50000"/>
                  <a:lumOff val="50000"/>
                </a:schemeClr>
              </a:solidFill>
            </a:endParaRPr>
          </a:p>
        </p:txBody>
      </p:sp>
      <p:sp>
        <p:nvSpPr>
          <p:cNvPr id="39" name="CuadroTexto 38">
            <a:extLst>
              <a:ext uri="{FF2B5EF4-FFF2-40B4-BE49-F238E27FC236}">
                <a16:creationId xmlns:a16="http://schemas.microsoft.com/office/drawing/2014/main" id="{C794622F-0C17-465F-9B59-81885529457E}"/>
              </a:ext>
            </a:extLst>
          </p:cNvPr>
          <p:cNvSpPr txBox="1"/>
          <p:nvPr/>
        </p:nvSpPr>
        <p:spPr>
          <a:xfrm>
            <a:off x="919526" y="1334175"/>
            <a:ext cx="2376393" cy="1569660"/>
          </a:xfrm>
          <a:prstGeom prst="rect">
            <a:avLst/>
          </a:prstGeom>
          <a:noFill/>
        </p:spPr>
        <p:txBody>
          <a:bodyPr wrap="square" rtlCol="0">
            <a:spAutoFit/>
          </a:bodyPr>
          <a:lstStyle/>
          <a:p>
            <a:pPr algn="ctr"/>
            <a:r>
              <a:rPr lang="es-CO" sz="2400" b="1" dirty="0">
                <a:solidFill>
                  <a:schemeClr val="accent4">
                    <a:lumMod val="60000"/>
                    <a:lumOff val="40000"/>
                  </a:schemeClr>
                </a:solidFill>
              </a:rPr>
              <a:t>194 Unidades</a:t>
            </a:r>
          </a:p>
          <a:p>
            <a:pPr algn="ctr"/>
            <a:r>
              <a:rPr lang="es-CO" sz="2400" b="1" dirty="0">
                <a:solidFill>
                  <a:schemeClr val="accent4">
                    <a:lumMod val="60000"/>
                    <a:lumOff val="40000"/>
                  </a:schemeClr>
                </a:solidFill>
              </a:rPr>
              <a:t>299 FMI</a:t>
            </a:r>
          </a:p>
          <a:p>
            <a:pPr algn="ctr"/>
            <a:r>
              <a:rPr lang="es-CO" sz="2400" b="1" dirty="0">
                <a:solidFill>
                  <a:schemeClr val="accent4">
                    <a:lumMod val="60000"/>
                    <a:lumOff val="40000"/>
                  </a:schemeClr>
                </a:solidFill>
              </a:rPr>
              <a:t>$128.065 </a:t>
            </a:r>
          </a:p>
          <a:p>
            <a:pPr algn="ctr"/>
            <a:r>
              <a:rPr lang="es-CO" sz="2400" b="1" dirty="0">
                <a:solidFill>
                  <a:schemeClr val="accent4">
                    <a:lumMod val="60000"/>
                    <a:lumOff val="40000"/>
                  </a:schemeClr>
                </a:solidFill>
              </a:rPr>
              <a:t>21%</a:t>
            </a:r>
          </a:p>
        </p:txBody>
      </p:sp>
      <p:sp>
        <p:nvSpPr>
          <p:cNvPr id="40" name="CuadroTexto 39">
            <a:extLst>
              <a:ext uri="{FF2B5EF4-FFF2-40B4-BE49-F238E27FC236}">
                <a16:creationId xmlns:a16="http://schemas.microsoft.com/office/drawing/2014/main" id="{09790F57-71EF-491C-9964-C6B6A689F55D}"/>
              </a:ext>
            </a:extLst>
          </p:cNvPr>
          <p:cNvSpPr txBox="1"/>
          <p:nvPr/>
        </p:nvSpPr>
        <p:spPr>
          <a:xfrm>
            <a:off x="8809412" y="1348792"/>
            <a:ext cx="2064914" cy="1569660"/>
          </a:xfrm>
          <a:prstGeom prst="rect">
            <a:avLst/>
          </a:prstGeom>
          <a:noFill/>
        </p:spPr>
        <p:txBody>
          <a:bodyPr wrap="square" rtlCol="0">
            <a:spAutoFit/>
          </a:bodyPr>
          <a:lstStyle/>
          <a:p>
            <a:pPr algn="ctr"/>
            <a:r>
              <a:rPr lang="es-CO" sz="2400" b="1" dirty="0">
                <a:solidFill>
                  <a:schemeClr val="accent3">
                    <a:lumMod val="75000"/>
                  </a:schemeClr>
                </a:solidFill>
              </a:rPr>
              <a:t>172 unidades</a:t>
            </a:r>
          </a:p>
          <a:p>
            <a:pPr algn="ctr"/>
            <a:r>
              <a:rPr lang="es-CO" sz="2400" b="1" dirty="0">
                <a:solidFill>
                  <a:schemeClr val="accent3">
                    <a:lumMod val="75000"/>
                  </a:schemeClr>
                </a:solidFill>
              </a:rPr>
              <a:t>206 FMI</a:t>
            </a:r>
          </a:p>
          <a:p>
            <a:pPr algn="ctr"/>
            <a:r>
              <a:rPr lang="es-CO" sz="2400" b="1" dirty="0">
                <a:solidFill>
                  <a:schemeClr val="accent3">
                    <a:lumMod val="75000"/>
                  </a:schemeClr>
                </a:solidFill>
              </a:rPr>
              <a:t>52.970</a:t>
            </a:r>
          </a:p>
          <a:p>
            <a:pPr algn="ctr"/>
            <a:r>
              <a:rPr lang="es-CO" sz="2400" b="1" dirty="0">
                <a:solidFill>
                  <a:schemeClr val="accent3">
                    <a:lumMod val="75000"/>
                  </a:schemeClr>
                </a:solidFill>
              </a:rPr>
              <a:t> 9%</a:t>
            </a:r>
          </a:p>
        </p:txBody>
      </p:sp>
      <p:sp>
        <p:nvSpPr>
          <p:cNvPr id="47" name="CuadroTexto 46">
            <a:extLst>
              <a:ext uri="{FF2B5EF4-FFF2-40B4-BE49-F238E27FC236}">
                <a16:creationId xmlns:a16="http://schemas.microsoft.com/office/drawing/2014/main" id="{75B466C8-F3B9-4767-A67E-5A64E4B03306}"/>
              </a:ext>
            </a:extLst>
          </p:cNvPr>
          <p:cNvSpPr txBox="1"/>
          <p:nvPr/>
        </p:nvSpPr>
        <p:spPr>
          <a:xfrm>
            <a:off x="4797492" y="3100976"/>
            <a:ext cx="2148147" cy="523220"/>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800" dirty="0">
                <a:solidFill>
                  <a:schemeClr val="bg1"/>
                </a:solidFill>
              </a:rPr>
              <a:t>Regionales</a:t>
            </a:r>
            <a:endParaRPr lang="es-CO" sz="3600" dirty="0">
              <a:solidFill>
                <a:schemeClr val="bg1"/>
              </a:solidFill>
            </a:endParaRPr>
          </a:p>
        </p:txBody>
      </p:sp>
      <p:sp>
        <p:nvSpPr>
          <p:cNvPr id="48" name="CuadroTexto 47">
            <a:extLst>
              <a:ext uri="{FF2B5EF4-FFF2-40B4-BE49-F238E27FC236}">
                <a16:creationId xmlns:a16="http://schemas.microsoft.com/office/drawing/2014/main" id="{4372FB49-F8A0-441A-8847-5C34A91E4D4B}"/>
              </a:ext>
            </a:extLst>
          </p:cNvPr>
          <p:cNvSpPr txBox="1"/>
          <p:nvPr/>
        </p:nvSpPr>
        <p:spPr>
          <a:xfrm>
            <a:off x="281354" y="5779126"/>
            <a:ext cx="4768575" cy="584775"/>
          </a:xfrm>
          <a:prstGeom prst="rect">
            <a:avLst/>
          </a:prstGeom>
          <a:noFill/>
        </p:spPr>
        <p:txBody>
          <a:bodyPr wrap="square" rtlCol="0">
            <a:spAutoFit/>
          </a:bodyPr>
          <a:lstStyle/>
          <a:p>
            <a:r>
              <a:rPr lang="es-CO" sz="2400" dirty="0">
                <a:solidFill>
                  <a:srgbClr val="C00000"/>
                </a:solidFill>
                <a:latin typeface="Arial Narrow" panose="020B0606020202030204" pitchFamily="34" charset="0"/>
              </a:rPr>
              <a:t>Valor portafolio: </a:t>
            </a:r>
            <a:r>
              <a:rPr lang="es-CO" sz="3200" b="1" dirty="0">
                <a:solidFill>
                  <a:srgbClr val="C00000"/>
                </a:solidFill>
                <a:latin typeface="Arial Narrow" panose="020B0606020202030204" pitchFamily="34" charset="0"/>
              </a:rPr>
              <a:t>$601.948</a:t>
            </a:r>
          </a:p>
        </p:txBody>
      </p:sp>
    </p:spTree>
    <p:extLst>
      <p:ext uri="{BB962C8B-B14F-4D97-AF65-F5344CB8AC3E}">
        <p14:creationId xmlns:p14="http://schemas.microsoft.com/office/powerpoint/2010/main" val="41920086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277217" y="212030"/>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Inmuebles disponibles por rango de valor</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103</a:t>
            </a:fld>
            <a:endParaRPr lang="es-ES" dirty="0"/>
          </a:p>
        </p:txBody>
      </p:sp>
      <p:sp>
        <p:nvSpPr>
          <p:cNvPr id="47" name="CuadroTexto 46">
            <a:extLst>
              <a:ext uri="{FF2B5EF4-FFF2-40B4-BE49-F238E27FC236}">
                <a16:creationId xmlns:a16="http://schemas.microsoft.com/office/drawing/2014/main" id="{B64D13C9-E207-4801-AC64-F3959D474BE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pic>
        <p:nvPicPr>
          <p:cNvPr id="11" name="Imagen 10">
            <a:extLst>
              <a:ext uri="{FF2B5EF4-FFF2-40B4-BE49-F238E27FC236}">
                <a16:creationId xmlns:a16="http://schemas.microsoft.com/office/drawing/2014/main" id="{90D28055-8C8E-48A1-B1D6-3B99DEAFCA0C}"/>
              </a:ext>
            </a:extLst>
          </p:cNvPr>
          <p:cNvPicPr>
            <a:picLocks noChangeAspect="1"/>
          </p:cNvPicPr>
          <p:nvPr/>
        </p:nvPicPr>
        <p:blipFill>
          <a:blip r:embed="rId4"/>
          <a:stretch>
            <a:fillRect/>
          </a:stretch>
        </p:blipFill>
        <p:spPr>
          <a:xfrm>
            <a:off x="987677" y="2055921"/>
            <a:ext cx="10119594" cy="2746158"/>
          </a:xfrm>
          <a:prstGeom prst="rect">
            <a:avLst/>
          </a:prstGeom>
        </p:spPr>
      </p:pic>
    </p:spTree>
    <p:extLst>
      <p:ext uri="{BB962C8B-B14F-4D97-AF65-F5344CB8AC3E}">
        <p14:creationId xmlns:p14="http://schemas.microsoft.com/office/powerpoint/2010/main" val="15728851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138829" y="328252"/>
            <a:ext cx="5479117"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MX" sz="2400" dirty="0">
                <a:solidFill>
                  <a:schemeClr val="accent1">
                    <a:lumMod val="75000"/>
                  </a:schemeClr>
                </a:solidFill>
              </a:rPr>
              <a:t>Portafolio disponible con N aplicado</a:t>
            </a:r>
            <a:endParaRPr lang="es-CO" sz="2400" dirty="0">
              <a:solidFill>
                <a:schemeClr val="accent1">
                  <a:lumMod val="75000"/>
                </a:schemeClr>
              </a:solidFill>
            </a:endParaRP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573089" y="893080"/>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104</a:t>
            </a:fld>
            <a:endParaRPr lang="es-ES" dirty="0"/>
          </a:p>
        </p:txBody>
      </p:sp>
      <p:sp>
        <p:nvSpPr>
          <p:cNvPr id="47" name="CuadroTexto 46">
            <a:extLst>
              <a:ext uri="{FF2B5EF4-FFF2-40B4-BE49-F238E27FC236}">
                <a16:creationId xmlns:a16="http://schemas.microsoft.com/office/drawing/2014/main" id="{B64D13C9-E207-4801-AC64-F3959D474BEE}"/>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10" name="CuadroTexto 9">
            <a:extLst>
              <a:ext uri="{FF2B5EF4-FFF2-40B4-BE49-F238E27FC236}">
                <a16:creationId xmlns:a16="http://schemas.microsoft.com/office/drawing/2014/main" id="{AE62CF69-7471-40A0-BBC4-3B050932A18E}"/>
              </a:ext>
            </a:extLst>
          </p:cNvPr>
          <p:cNvSpPr txBox="1"/>
          <p:nvPr/>
        </p:nvSpPr>
        <p:spPr>
          <a:xfrm>
            <a:off x="919526" y="5099815"/>
            <a:ext cx="10971909" cy="830997"/>
          </a:xfrm>
          <a:prstGeom prst="rect">
            <a:avLst/>
          </a:prstGeom>
          <a:noFill/>
        </p:spPr>
        <p:txBody>
          <a:bodyPr wrap="square" rtlCol="0">
            <a:spAutoFit/>
          </a:bodyPr>
          <a:lstStyle/>
          <a:p>
            <a:r>
              <a:rPr lang="es-MX" sz="2400" b="1" dirty="0">
                <a:solidFill>
                  <a:schemeClr val="accent4">
                    <a:lumMod val="75000"/>
                  </a:schemeClr>
                </a:solidFill>
              </a:rPr>
              <a:t>Unidades comerciales con mas de 6 meses publicados 166 unidades por valor de $146.299</a:t>
            </a:r>
          </a:p>
        </p:txBody>
      </p:sp>
      <p:pic>
        <p:nvPicPr>
          <p:cNvPr id="3" name="Imagen 2">
            <a:extLst>
              <a:ext uri="{FF2B5EF4-FFF2-40B4-BE49-F238E27FC236}">
                <a16:creationId xmlns:a16="http://schemas.microsoft.com/office/drawing/2014/main" id="{7AFF0E5E-EFDC-4989-895C-B5E9D8E2E0D7}"/>
              </a:ext>
            </a:extLst>
          </p:cNvPr>
          <p:cNvPicPr>
            <a:picLocks noChangeAspect="1"/>
          </p:cNvPicPr>
          <p:nvPr/>
        </p:nvPicPr>
        <p:blipFill>
          <a:blip r:embed="rId4"/>
          <a:stretch>
            <a:fillRect/>
          </a:stretch>
        </p:blipFill>
        <p:spPr>
          <a:xfrm>
            <a:off x="956860" y="1460930"/>
            <a:ext cx="10265577" cy="3170670"/>
          </a:xfrm>
          <a:prstGeom prst="rect">
            <a:avLst/>
          </a:prstGeom>
        </p:spPr>
      </p:pic>
    </p:spTree>
    <p:extLst>
      <p:ext uri="{BB962C8B-B14F-4D97-AF65-F5344CB8AC3E}">
        <p14:creationId xmlns:p14="http://schemas.microsoft.com/office/powerpoint/2010/main" val="12159088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5" name="Marcador de número de diapositiva 4">
            <a:extLst>
              <a:ext uri="{FF2B5EF4-FFF2-40B4-BE49-F238E27FC236}">
                <a16:creationId xmlns:a16="http://schemas.microsoft.com/office/drawing/2014/main" id="{A8323AD4-4C38-4873-8618-F8D6C82DCD76}"/>
              </a:ext>
            </a:extLst>
          </p:cNvPr>
          <p:cNvSpPr>
            <a:spLocks noGrp="1"/>
          </p:cNvSpPr>
          <p:nvPr>
            <p:ph type="sldNum" sz="quarter" idx="12"/>
          </p:nvPr>
        </p:nvSpPr>
        <p:spPr/>
        <p:txBody>
          <a:bodyPr/>
          <a:lstStyle/>
          <a:p>
            <a:fld id="{8F70F9DA-11E8-C347-B57A-A65ED631A843}" type="slidenum">
              <a:rPr lang="es-ES" smtClean="0"/>
              <a:t>105</a:t>
            </a:fld>
            <a:endParaRPr lang="es-ES" dirty="0"/>
          </a:p>
        </p:txBody>
      </p:sp>
      <p:pic>
        <p:nvPicPr>
          <p:cNvPr id="14" name="Imagen 13">
            <a:extLst>
              <a:ext uri="{FF2B5EF4-FFF2-40B4-BE49-F238E27FC236}">
                <a16:creationId xmlns:a16="http://schemas.microsoft.com/office/drawing/2014/main" id="{F0152D20-7F5E-4738-B78B-5AA964C44F35}"/>
              </a:ext>
            </a:extLst>
          </p:cNvPr>
          <p:cNvPicPr>
            <a:picLocks noChangeAspect="1"/>
          </p:cNvPicPr>
          <p:nvPr/>
        </p:nvPicPr>
        <p:blipFill>
          <a:blip r:embed="rId4"/>
          <a:stretch>
            <a:fillRect/>
          </a:stretch>
        </p:blipFill>
        <p:spPr>
          <a:xfrm>
            <a:off x="7835318" y="1263036"/>
            <a:ext cx="4150361" cy="4850498"/>
          </a:xfrm>
          <a:prstGeom prst="rect">
            <a:avLst/>
          </a:prstGeom>
        </p:spPr>
      </p:pic>
      <p:sp>
        <p:nvSpPr>
          <p:cNvPr id="15" name="CuadroTexto 14">
            <a:extLst>
              <a:ext uri="{FF2B5EF4-FFF2-40B4-BE49-F238E27FC236}">
                <a16:creationId xmlns:a16="http://schemas.microsoft.com/office/drawing/2014/main" id="{74E73FC7-CC15-4CE8-90AB-EC506E02122F}"/>
              </a:ext>
            </a:extLst>
          </p:cNvPr>
          <p:cNvSpPr txBox="1"/>
          <p:nvPr/>
        </p:nvSpPr>
        <p:spPr>
          <a:xfrm>
            <a:off x="1693080" y="499931"/>
            <a:ext cx="6370616"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MX" sz="2400" dirty="0">
                <a:solidFill>
                  <a:schemeClr val="accent1">
                    <a:lumMod val="75000"/>
                  </a:schemeClr>
                </a:solidFill>
              </a:rPr>
              <a:t>Subasta Lote MAMBO ID CISA 5476 ID SAE 23926 </a:t>
            </a:r>
            <a:endParaRPr lang="es-CO" sz="2400" dirty="0">
              <a:solidFill>
                <a:schemeClr val="accent1">
                  <a:lumMod val="75000"/>
                </a:schemeClr>
              </a:solidFill>
            </a:endParaRPr>
          </a:p>
        </p:txBody>
      </p:sp>
      <p:pic>
        <p:nvPicPr>
          <p:cNvPr id="16" name="Imagen 15">
            <a:extLst>
              <a:ext uri="{FF2B5EF4-FFF2-40B4-BE49-F238E27FC236}">
                <a16:creationId xmlns:a16="http://schemas.microsoft.com/office/drawing/2014/main" id="{365A8DDA-2189-42F9-9D04-9ACB277348FD}"/>
              </a:ext>
            </a:extLst>
          </p:cNvPr>
          <p:cNvPicPr>
            <a:picLocks noChangeAspect="1"/>
          </p:cNvPicPr>
          <p:nvPr/>
        </p:nvPicPr>
        <p:blipFill>
          <a:blip r:embed="rId5"/>
          <a:stretch>
            <a:fillRect/>
          </a:stretch>
        </p:blipFill>
        <p:spPr>
          <a:xfrm>
            <a:off x="149732" y="1353278"/>
            <a:ext cx="7505700" cy="4333875"/>
          </a:xfrm>
          <a:prstGeom prst="rect">
            <a:avLst/>
          </a:prstGeom>
        </p:spPr>
      </p:pic>
    </p:spTree>
    <p:extLst>
      <p:ext uri="{BB962C8B-B14F-4D97-AF65-F5344CB8AC3E}">
        <p14:creationId xmlns:p14="http://schemas.microsoft.com/office/powerpoint/2010/main" val="40652832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Ajustes al proceso de comercialización </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29" name="CuadroTexto 28">
            <a:extLst>
              <a:ext uri="{FF2B5EF4-FFF2-40B4-BE49-F238E27FC236}">
                <a16:creationId xmlns:a16="http://schemas.microsoft.com/office/drawing/2014/main" id="{60DE00C1-5B34-44A4-B6D3-C89DE0F0FA71}"/>
              </a:ext>
            </a:extLst>
          </p:cNvPr>
          <p:cNvSpPr txBox="1"/>
          <p:nvPr/>
        </p:nvSpPr>
        <p:spPr>
          <a:xfrm>
            <a:off x="96472" y="6606861"/>
            <a:ext cx="3927903" cy="246221"/>
          </a:xfrm>
          <a:prstGeom prst="rect">
            <a:avLst/>
          </a:prstGeom>
          <a:noFill/>
        </p:spPr>
        <p:txBody>
          <a:bodyPr wrap="square" rtlCol="0">
            <a:spAutoFit/>
          </a:bodyPr>
          <a:lstStyle/>
          <a:p>
            <a:r>
              <a:rPr lang="es-CO" sz="1000" i="1" dirty="0">
                <a:solidFill>
                  <a:schemeClr val="bg1"/>
                </a:solidFill>
              </a:rPr>
              <a:t>Fuente de la información – CISA informe a corte  31/08/2020</a:t>
            </a:r>
          </a:p>
        </p:txBody>
      </p:sp>
      <p:sp>
        <p:nvSpPr>
          <p:cNvPr id="3" name="CuadroTexto 2">
            <a:extLst>
              <a:ext uri="{FF2B5EF4-FFF2-40B4-BE49-F238E27FC236}">
                <a16:creationId xmlns:a16="http://schemas.microsoft.com/office/drawing/2014/main" id="{46FF4D41-A100-4527-A99C-07C27DFDE58E}"/>
              </a:ext>
            </a:extLst>
          </p:cNvPr>
          <p:cNvSpPr txBox="1"/>
          <p:nvPr/>
        </p:nvSpPr>
        <p:spPr>
          <a:xfrm>
            <a:off x="689317" y="1336431"/>
            <a:ext cx="10578905" cy="1569660"/>
          </a:xfrm>
          <a:prstGeom prst="rect">
            <a:avLst/>
          </a:prstGeom>
          <a:solidFill>
            <a:schemeClr val="accent1">
              <a:lumMod val="75000"/>
            </a:schemeClr>
          </a:solidFill>
        </p:spPr>
        <p:txBody>
          <a:bodyPr wrap="square" rtlCol="0">
            <a:spAutoFit/>
          </a:bodyPr>
          <a:lstStyle/>
          <a:p>
            <a:pPr marL="285750" indent="-285750">
              <a:buFont typeface="Arial" panose="020B0604020202020204" pitchFamily="34" charset="0"/>
              <a:buChar char="•"/>
            </a:pPr>
            <a:r>
              <a:rPr lang="es-CO" sz="2400" dirty="0">
                <a:solidFill>
                  <a:schemeClr val="bg1"/>
                </a:solidFill>
                <a:latin typeface="Arial Narrow" panose="020B0606020202030204" pitchFamily="34" charset="0"/>
              </a:rPr>
              <a:t>Modificaciones al contrato Interadministrativo.</a:t>
            </a:r>
          </a:p>
          <a:p>
            <a:r>
              <a:rPr lang="es-CO" sz="2400" dirty="0">
                <a:solidFill>
                  <a:schemeClr val="bg1"/>
                </a:solidFill>
                <a:latin typeface="Arial Narrow" panose="020B0606020202030204" pitchFamily="34" charset="0"/>
              </a:rPr>
              <a:t>	Venta de proindivisos</a:t>
            </a:r>
          </a:p>
          <a:p>
            <a:r>
              <a:rPr lang="es-CO" sz="2400" dirty="0">
                <a:solidFill>
                  <a:schemeClr val="bg1"/>
                </a:solidFill>
                <a:latin typeface="Arial Narrow" panose="020B0606020202030204" pitchFamily="34" charset="0"/>
              </a:rPr>
              <a:t>	Venta de inmuebles rurales</a:t>
            </a:r>
          </a:p>
          <a:p>
            <a:r>
              <a:rPr lang="es-CO" sz="2400" dirty="0">
                <a:solidFill>
                  <a:schemeClr val="bg1"/>
                </a:solidFill>
                <a:latin typeface="Arial Narrow" panose="020B0606020202030204" pitchFamily="34" charset="0"/>
              </a:rPr>
              <a:t>	Presentación de clientes </a:t>
            </a:r>
          </a:p>
        </p:txBody>
      </p:sp>
      <p:sp>
        <p:nvSpPr>
          <p:cNvPr id="27" name="CuadroTexto 26">
            <a:extLst>
              <a:ext uri="{FF2B5EF4-FFF2-40B4-BE49-F238E27FC236}">
                <a16:creationId xmlns:a16="http://schemas.microsoft.com/office/drawing/2014/main" id="{5E4BBFA8-32E5-4678-8262-08A13B1BBC49}"/>
              </a:ext>
            </a:extLst>
          </p:cNvPr>
          <p:cNvSpPr txBox="1"/>
          <p:nvPr/>
        </p:nvSpPr>
        <p:spPr>
          <a:xfrm>
            <a:off x="689316" y="3533575"/>
            <a:ext cx="10578905" cy="2308324"/>
          </a:xfrm>
          <a:prstGeom prst="rect">
            <a:avLst/>
          </a:prstGeom>
          <a:solidFill>
            <a:schemeClr val="accent1">
              <a:lumMod val="75000"/>
            </a:schemeClr>
          </a:solidFill>
        </p:spPr>
        <p:txBody>
          <a:bodyPr wrap="square" rtlCol="0">
            <a:spAutoFit/>
          </a:bodyPr>
          <a:lstStyle>
            <a:defPPr>
              <a:defRPr lang="es-ES"/>
            </a:defPPr>
            <a:lvl1pPr marL="285750" indent="-285750">
              <a:buFont typeface="Arial" panose="020B0604020202020204" pitchFamily="34" charset="0"/>
              <a:buChar char="•"/>
              <a:defRPr sz="2400">
                <a:solidFill>
                  <a:schemeClr val="bg1"/>
                </a:solidFill>
              </a:defRPr>
            </a:lvl1pPr>
          </a:lstStyle>
          <a:p>
            <a:r>
              <a:rPr lang="es-CO" dirty="0">
                <a:latin typeface="Arial Narrow" panose="020B0606020202030204" pitchFamily="34" charset="0"/>
              </a:rPr>
              <a:t>Solicitudes </a:t>
            </a:r>
          </a:p>
          <a:p>
            <a:r>
              <a:rPr lang="es-CO" dirty="0">
                <a:latin typeface="Arial Narrow" panose="020B0606020202030204" pitchFamily="34" charset="0"/>
              </a:rPr>
              <a:t>Unificación plazo máximo para el no pago de intereses independiente si es Extintos o Enajenación Temprana: 90 días.</a:t>
            </a:r>
          </a:p>
          <a:p>
            <a:r>
              <a:rPr lang="es-CO" dirty="0">
                <a:latin typeface="Arial Narrow" panose="020B0606020202030204" pitchFamily="34" charset="0"/>
              </a:rPr>
              <a:t>El cobro de intereses aplicará a partir del día 91.</a:t>
            </a:r>
          </a:p>
          <a:p>
            <a:r>
              <a:rPr lang="es-CO" dirty="0">
                <a:latin typeface="Arial Narrow" panose="020B0606020202030204" pitchFamily="34" charset="0"/>
              </a:rPr>
              <a:t>Pago intereses mensuales.</a:t>
            </a:r>
          </a:p>
          <a:p>
            <a:r>
              <a:rPr lang="es-CO" dirty="0">
                <a:latin typeface="Arial Narrow" panose="020B0606020202030204" pitchFamily="34" charset="0"/>
              </a:rPr>
              <a:t>Disminución en la tasa de interés.</a:t>
            </a:r>
          </a:p>
        </p:txBody>
      </p:sp>
    </p:spTree>
    <p:extLst>
      <p:ext uri="{BB962C8B-B14F-4D97-AF65-F5344CB8AC3E}">
        <p14:creationId xmlns:p14="http://schemas.microsoft.com/office/powerpoint/2010/main" val="38289651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5" name="CuadroTexto 4"/>
          <p:cNvSpPr txBox="1"/>
          <p:nvPr/>
        </p:nvSpPr>
        <p:spPr>
          <a:xfrm>
            <a:off x="444138" y="1607612"/>
            <a:ext cx="5390605" cy="4708981"/>
          </a:xfrm>
          <a:prstGeom prst="rect">
            <a:avLst/>
          </a:prstGeom>
          <a:noFill/>
        </p:spPr>
        <p:txBody>
          <a:bodyPr wrap="square" rtlCol="0">
            <a:spAutoFit/>
          </a:bodyPr>
          <a:lstStyle/>
          <a:p>
            <a:pPr algn="ctr"/>
            <a:r>
              <a:rPr lang="es-CO" sz="6000" b="1" dirty="0">
                <a:solidFill>
                  <a:schemeClr val="bg1">
                    <a:lumMod val="85000"/>
                  </a:schemeClr>
                </a:solidFill>
                <a:latin typeface="Arial Narrow" panose="020B0606020202030204" pitchFamily="34" charset="0"/>
              </a:rPr>
              <a:t>Resultados </a:t>
            </a:r>
          </a:p>
          <a:p>
            <a:pPr algn="ctr"/>
            <a:r>
              <a:rPr lang="es-CO" sz="6000" b="1" dirty="0">
                <a:solidFill>
                  <a:schemeClr val="bg1">
                    <a:lumMod val="85000"/>
                  </a:schemeClr>
                </a:solidFill>
                <a:latin typeface="Arial Narrow" panose="020B0606020202030204" pitchFamily="34" charset="0"/>
              </a:rPr>
              <a:t>Productividad Arrendamiento de Inmuebles Agosto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906" y="5506608"/>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107</a:t>
            </a:fld>
            <a:endParaRPr lang="es-ES" dirty="0"/>
          </a:p>
        </p:txBody>
      </p:sp>
    </p:spTree>
    <p:extLst>
      <p:ext uri="{BB962C8B-B14F-4D97-AF65-F5344CB8AC3E}">
        <p14:creationId xmlns:p14="http://schemas.microsoft.com/office/powerpoint/2010/main" val="11816103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362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Recaudo total Contratos Arrendamiento 2020</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Agosto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10791213" y="841963"/>
            <a:ext cx="1338826" cy="261610"/>
          </a:xfrm>
          <a:prstGeom prst="rect">
            <a:avLst/>
          </a:prstGeom>
          <a:noFill/>
        </p:spPr>
        <p:txBody>
          <a:bodyPr wrap="square" rtlCol="0">
            <a:spAutoFit/>
          </a:bodyPr>
          <a:lstStyle/>
          <a:p>
            <a:pPr algn="r"/>
            <a:r>
              <a:rPr lang="es-CO" sz="1100" i="1" dirty="0">
                <a:latin typeface="Arial Narrow" panose="020B0606020202030204" pitchFamily="34" charset="0"/>
              </a:rPr>
              <a:t>Cifras en Millones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108</a:t>
            </a:fld>
            <a:endParaRPr lang="es-ES" dirty="0"/>
          </a:p>
        </p:txBody>
      </p:sp>
      <p:sp>
        <p:nvSpPr>
          <p:cNvPr id="17" name="CuadroTexto 16">
            <a:extLst>
              <a:ext uri="{FF2B5EF4-FFF2-40B4-BE49-F238E27FC236}">
                <a16:creationId xmlns:a16="http://schemas.microsoft.com/office/drawing/2014/main" id="{5219B5FA-6248-4ED2-865C-1F1E24845FA3}"/>
              </a:ext>
            </a:extLst>
          </p:cNvPr>
          <p:cNvSpPr txBox="1"/>
          <p:nvPr/>
        </p:nvSpPr>
        <p:spPr>
          <a:xfrm>
            <a:off x="7594552" y="5946349"/>
            <a:ext cx="4219621" cy="338554"/>
          </a:xfrm>
          <a:prstGeom prst="rect">
            <a:avLst/>
          </a:prstGeom>
          <a:noFill/>
        </p:spPr>
        <p:txBody>
          <a:bodyPr wrap="square" rtlCol="0">
            <a:spAutoFit/>
          </a:bodyPr>
          <a:lstStyle/>
          <a:p>
            <a:pPr algn="r"/>
            <a:r>
              <a:rPr lang="es-CO" sz="1600" dirty="0">
                <a:solidFill>
                  <a:schemeClr val="accent1">
                    <a:lumMod val="75000"/>
                  </a:schemeClr>
                </a:solidFill>
                <a:latin typeface="Arial Narrow" panose="020B0606020202030204" pitchFamily="34" charset="0"/>
              </a:rPr>
              <a:t>Promedio de recaudo mensual año 2020 $5.424</a:t>
            </a:r>
          </a:p>
        </p:txBody>
      </p:sp>
      <p:graphicFrame>
        <p:nvGraphicFramePr>
          <p:cNvPr id="14" name="Gráfico 13">
            <a:extLst>
              <a:ext uri="{FF2B5EF4-FFF2-40B4-BE49-F238E27FC236}">
                <a16:creationId xmlns:a16="http://schemas.microsoft.com/office/drawing/2014/main" id="{55AFCD26-EF75-4BBF-9561-BBF098EAF3AE}"/>
              </a:ext>
            </a:extLst>
          </p:cNvPr>
          <p:cNvGraphicFramePr>
            <a:graphicFrameLocks/>
          </p:cNvGraphicFramePr>
          <p:nvPr/>
        </p:nvGraphicFramePr>
        <p:xfrm>
          <a:off x="4996767" y="1820041"/>
          <a:ext cx="7133274" cy="36356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áfico 19">
            <a:extLst>
              <a:ext uri="{FF2B5EF4-FFF2-40B4-BE49-F238E27FC236}">
                <a16:creationId xmlns:a16="http://schemas.microsoft.com/office/drawing/2014/main" id="{456C2DD0-DEF6-43D3-959A-A286C3D8E612}"/>
              </a:ext>
            </a:extLst>
          </p:cNvPr>
          <p:cNvGraphicFramePr>
            <a:graphicFrameLocks/>
          </p:cNvGraphicFramePr>
          <p:nvPr/>
        </p:nvGraphicFramePr>
        <p:xfrm>
          <a:off x="0" y="1660954"/>
          <a:ext cx="5177927" cy="3977877"/>
        </p:xfrm>
        <a:graphic>
          <a:graphicData uri="http://schemas.openxmlformats.org/drawingml/2006/chart">
            <c:chart xmlns:c="http://schemas.openxmlformats.org/drawingml/2006/chart" xmlns:r="http://schemas.openxmlformats.org/officeDocument/2006/relationships" r:id="rId5"/>
          </a:graphicData>
        </a:graphic>
      </p:graphicFrame>
      <p:sp>
        <p:nvSpPr>
          <p:cNvPr id="15" name="CuadroTexto 14">
            <a:extLst>
              <a:ext uri="{FF2B5EF4-FFF2-40B4-BE49-F238E27FC236}">
                <a16:creationId xmlns:a16="http://schemas.microsoft.com/office/drawing/2014/main" id="{F762CBD8-85D4-4658-86DD-40E10EFA8FCB}"/>
              </a:ext>
            </a:extLst>
          </p:cNvPr>
          <p:cNvSpPr txBox="1"/>
          <p:nvPr/>
        </p:nvSpPr>
        <p:spPr>
          <a:xfrm>
            <a:off x="449201" y="5190930"/>
            <a:ext cx="4143017" cy="1015663"/>
          </a:xfrm>
          <a:prstGeom prst="rect">
            <a:avLst/>
          </a:prstGeom>
          <a:noFill/>
        </p:spPr>
        <p:txBody>
          <a:bodyPr wrap="square" rtlCol="0">
            <a:spAutoFit/>
          </a:bodyPr>
          <a:lstStyle/>
          <a:p>
            <a:r>
              <a:rPr lang="es-MX" sz="2000" b="1" dirty="0">
                <a:solidFill>
                  <a:schemeClr val="accent5">
                    <a:lumMod val="75000"/>
                  </a:schemeClr>
                </a:solidFill>
              </a:rPr>
              <a:t>Recaudo año 2020:	$43.396</a:t>
            </a:r>
          </a:p>
          <a:p>
            <a:r>
              <a:rPr lang="es-MX" sz="2000" b="1" dirty="0">
                <a:solidFill>
                  <a:schemeClr val="accent5">
                    <a:lumMod val="75000"/>
                  </a:schemeClr>
                </a:solidFill>
              </a:rPr>
              <a:t>Meta año 2020:	    	$70.200</a:t>
            </a:r>
          </a:p>
          <a:p>
            <a:r>
              <a:rPr lang="es-MX" sz="2000" b="1" dirty="0">
                <a:solidFill>
                  <a:schemeClr val="accent5">
                    <a:lumMod val="75000"/>
                  </a:schemeClr>
                </a:solidFill>
              </a:rPr>
              <a:t>Avance:				61.8%</a:t>
            </a:r>
            <a:endParaRPr lang="es-CO" sz="2000" b="1" dirty="0">
              <a:solidFill>
                <a:schemeClr val="accent5">
                  <a:lumMod val="75000"/>
                </a:schemeClr>
              </a:solidFill>
            </a:endParaRPr>
          </a:p>
        </p:txBody>
      </p:sp>
    </p:spTree>
    <p:extLst>
      <p:ext uri="{BB962C8B-B14F-4D97-AF65-F5344CB8AC3E}">
        <p14:creationId xmlns:p14="http://schemas.microsoft.com/office/powerpoint/2010/main" val="31490114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977051" y="239016"/>
            <a:ext cx="5802672"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u="sng" dirty="0">
                <a:solidFill>
                  <a:schemeClr val="accent1">
                    <a:lumMod val="75000"/>
                  </a:schemeClr>
                </a:solidFill>
              </a:rPr>
              <a:t>Comportamiento Contratos vigentes 2020</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9262186" y="875789"/>
            <a:ext cx="232021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Números de contratos </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109</a:t>
            </a:fld>
            <a:endParaRPr lang="es-ES" dirty="0"/>
          </a:p>
        </p:txBody>
      </p:sp>
      <p:sp>
        <p:nvSpPr>
          <p:cNvPr id="14" name="CuadroTexto 3">
            <a:extLst>
              <a:ext uri="{FF2B5EF4-FFF2-40B4-BE49-F238E27FC236}">
                <a16:creationId xmlns:a16="http://schemas.microsoft.com/office/drawing/2014/main" id="{5B937187-CD8D-46A0-A9B8-970FE6870587}"/>
              </a:ext>
            </a:extLst>
          </p:cNvPr>
          <p:cNvSpPr txBox="1"/>
          <p:nvPr/>
        </p:nvSpPr>
        <p:spPr>
          <a:xfrm>
            <a:off x="7498080" y="2834599"/>
            <a:ext cx="3811993" cy="430974"/>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s-CO" sz="1600" b="1" dirty="0">
                <a:solidFill>
                  <a:srgbClr val="FF0000"/>
                </a:solidFill>
              </a:rPr>
              <a:t>CONTRATOS PROMEDIO POR MES 3.282</a:t>
            </a:r>
          </a:p>
        </p:txBody>
      </p:sp>
      <p:sp>
        <p:nvSpPr>
          <p:cNvPr id="19" name="CuadroTexto 18">
            <a:extLst>
              <a:ext uri="{FF2B5EF4-FFF2-40B4-BE49-F238E27FC236}">
                <a16:creationId xmlns:a16="http://schemas.microsoft.com/office/drawing/2014/main" id="{C04C2315-2491-4FFC-96C0-629136D274E5}"/>
              </a:ext>
            </a:extLst>
          </p:cNvPr>
          <p:cNvSpPr txBox="1"/>
          <p:nvPr/>
        </p:nvSpPr>
        <p:spPr>
          <a:xfrm>
            <a:off x="96472" y="6522453"/>
            <a:ext cx="7401608" cy="338554"/>
          </a:xfrm>
          <a:prstGeom prst="rect">
            <a:avLst/>
          </a:prstGeom>
          <a:noFill/>
        </p:spPr>
        <p:txBody>
          <a:bodyPr wrap="square" rtlCol="0">
            <a:spAutoFit/>
          </a:bodyPr>
          <a:lstStyle/>
          <a:p>
            <a:r>
              <a:rPr lang="es-CO" sz="1600" i="1" dirty="0">
                <a:solidFill>
                  <a:schemeClr val="bg1"/>
                </a:solidFill>
              </a:rPr>
              <a:t>Informe a corte  Agosto  2020</a:t>
            </a:r>
          </a:p>
        </p:txBody>
      </p:sp>
      <p:graphicFrame>
        <p:nvGraphicFramePr>
          <p:cNvPr id="16" name="Gráfico 15">
            <a:extLst>
              <a:ext uri="{FF2B5EF4-FFF2-40B4-BE49-F238E27FC236}">
                <a16:creationId xmlns:a16="http://schemas.microsoft.com/office/drawing/2014/main" id="{2679BC00-AF33-4A55-AA4D-0FC07C6B11A8}"/>
              </a:ext>
            </a:extLst>
          </p:cNvPr>
          <p:cNvGraphicFramePr>
            <a:graphicFrameLocks/>
          </p:cNvGraphicFramePr>
          <p:nvPr/>
        </p:nvGraphicFramePr>
        <p:xfrm>
          <a:off x="683582" y="1230939"/>
          <a:ext cx="10626492" cy="27818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Gráfico 20">
            <a:extLst>
              <a:ext uri="{FF2B5EF4-FFF2-40B4-BE49-F238E27FC236}">
                <a16:creationId xmlns:a16="http://schemas.microsoft.com/office/drawing/2014/main" id="{5152DBBA-60E7-4053-BD16-C18FBC27A370}"/>
              </a:ext>
            </a:extLst>
          </p:cNvPr>
          <p:cNvGraphicFramePr>
            <a:graphicFrameLocks/>
          </p:cNvGraphicFramePr>
          <p:nvPr/>
        </p:nvGraphicFramePr>
        <p:xfrm>
          <a:off x="61959" y="3916583"/>
          <a:ext cx="4307205" cy="2636520"/>
        </p:xfrm>
        <a:graphic>
          <a:graphicData uri="http://schemas.openxmlformats.org/drawingml/2006/chart">
            <c:chart xmlns:c="http://schemas.openxmlformats.org/drawingml/2006/chart" xmlns:r="http://schemas.openxmlformats.org/officeDocument/2006/relationships" r:id="rId5"/>
          </a:graphicData>
        </a:graphic>
      </p:graphicFrame>
      <p:pic>
        <p:nvPicPr>
          <p:cNvPr id="5" name="Imagen 4">
            <a:extLst>
              <a:ext uri="{FF2B5EF4-FFF2-40B4-BE49-F238E27FC236}">
                <a16:creationId xmlns:a16="http://schemas.microsoft.com/office/drawing/2014/main" id="{F9CC1553-0D57-4BF8-9A3A-9E771437970B}"/>
              </a:ext>
            </a:extLst>
          </p:cNvPr>
          <p:cNvPicPr>
            <a:picLocks noChangeAspect="1"/>
          </p:cNvPicPr>
          <p:nvPr/>
        </p:nvPicPr>
        <p:blipFill>
          <a:blip r:embed="rId6"/>
          <a:stretch>
            <a:fillRect/>
          </a:stretch>
        </p:blipFill>
        <p:spPr>
          <a:xfrm>
            <a:off x="4369164" y="4367903"/>
            <a:ext cx="6798945" cy="1583313"/>
          </a:xfrm>
          <a:prstGeom prst="rect">
            <a:avLst/>
          </a:prstGeom>
        </p:spPr>
      </p:pic>
    </p:spTree>
    <p:extLst>
      <p:ext uri="{BB962C8B-B14F-4D97-AF65-F5344CB8AC3E}">
        <p14:creationId xmlns:p14="http://schemas.microsoft.com/office/powerpoint/2010/main" val="33248880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1589211" y="129493"/>
            <a:ext cx="6578353" cy="830997"/>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pPr>
              <a:defRPr sz="1400" b="0" i="0" u="none" strike="noStrike" kern="1200" spc="0" baseline="0">
                <a:solidFill>
                  <a:prstClr val="black">
                    <a:lumMod val="65000"/>
                    <a:lumOff val="35000"/>
                  </a:prstClr>
                </a:solidFill>
                <a:latin typeface="+mn-lt"/>
                <a:ea typeface="+mn-ea"/>
                <a:cs typeface="+mn-cs"/>
              </a:defRPr>
            </a:pPr>
            <a:r>
              <a:rPr lang="es-CO" sz="2400" dirty="0">
                <a:solidFill>
                  <a:schemeClr val="accent1">
                    <a:lumMod val="75000"/>
                  </a:schemeClr>
                </a:solidFill>
              </a:rPr>
              <a:t>Comparativo contratos de arrendamiento nuevos  vigencia 2018 al 2020</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110</a:t>
            </a:fld>
            <a:endParaRPr lang="es-ES" dirty="0"/>
          </a:p>
        </p:txBody>
      </p:sp>
      <p:sp>
        <p:nvSpPr>
          <p:cNvPr id="17" name="CuadroTexto 16">
            <a:extLst>
              <a:ext uri="{FF2B5EF4-FFF2-40B4-BE49-F238E27FC236}">
                <a16:creationId xmlns:a16="http://schemas.microsoft.com/office/drawing/2014/main" id="{F31F50CD-2FB1-4D2C-8FCD-8A2DC9E255DE}"/>
              </a:ext>
            </a:extLst>
          </p:cNvPr>
          <p:cNvSpPr txBox="1"/>
          <p:nvPr/>
        </p:nvSpPr>
        <p:spPr>
          <a:xfrm>
            <a:off x="1220715" y="6035575"/>
            <a:ext cx="9422295" cy="369332"/>
          </a:xfrm>
          <a:prstGeom prst="rect">
            <a:avLst/>
          </a:prstGeom>
          <a:noFill/>
        </p:spPr>
        <p:txBody>
          <a:bodyPr wrap="square" rtlCol="0">
            <a:spAutoFit/>
          </a:bodyPr>
          <a:lstStyle/>
          <a:p>
            <a:r>
              <a:rPr lang="es-CO" dirty="0">
                <a:solidFill>
                  <a:schemeClr val="accent1">
                    <a:lumMod val="75000"/>
                  </a:schemeClr>
                </a:solidFill>
                <a:latin typeface="Arial Narrow" panose="020B0606020202030204" pitchFamily="34" charset="0"/>
              </a:rPr>
              <a:t>Promedio numero de contratos por mes nuevos 45 para el año 2019 y 21 para el 2020.</a:t>
            </a:r>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Agosto  2020</a:t>
            </a:r>
          </a:p>
        </p:txBody>
      </p:sp>
      <p:graphicFrame>
        <p:nvGraphicFramePr>
          <p:cNvPr id="11" name="Gráfico 10">
            <a:extLst>
              <a:ext uri="{FF2B5EF4-FFF2-40B4-BE49-F238E27FC236}">
                <a16:creationId xmlns:a16="http://schemas.microsoft.com/office/drawing/2014/main" id="{B4C3F38E-E37D-4B0E-90B0-8BB4CC47D17F}"/>
              </a:ext>
            </a:extLst>
          </p:cNvPr>
          <p:cNvGraphicFramePr>
            <a:graphicFrameLocks/>
          </p:cNvGraphicFramePr>
          <p:nvPr/>
        </p:nvGraphicFramePr>
        <p:xfrm>
          <a:off x="577049" y="1021457"/>
          <a:ext cx="10564427" cy="46158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291033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973874" y="791618"/>
            <a:ext cx="9892393"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Seguimiento al recaudo de  los contratos de arrendamiento Inmuebles Nuevos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111</a:t>
            </a:fld>
            <a:endParaRPr lang="es-ES" dirty="0"/>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Agosto 2020</a:t>
            </a:r>
          </a:p>
        </p:txBody>
      </p:sp>
      <p:sp>
        <p:nvSpPr>
          <p:cNvPr id="11" name="CuadroTexto 10">
            <a:extLst>
              <a:ext uri="{FF2B5EF4-FFF2-40B4-BE49-F238E27FC236}">
                <a16:creationId xmlns:a16="http://schemas.microsoft.com/office/drawing/2014/main" id="{71C419E5-6A4E-483E-B25D-17082E276672}"/>
              </a:ext>
            </a:extLst>
          </p:cNvPr>
          <p:cNvSpPr txBox="1"/>
          <p:nvPr/>
        </p:nvSpPr>
        <p:spPr>
          <a:xfrm>
            <a:off x="9277165" y="841963"/>
            <a:ext cx="2852874" cy="261610"/>
          </a:xfrm>
          <a:prstGeom prst="rect">
            <a:avLst/>
          </a:prstGeom>
          <a:noFill/>
        </p:spPr>
        <p:txBody>
          <a:bodyPr wrap="square" rtlCol="0">
            <a:spAutoFit/>
          </a:bodyPr>
          <a:lstStyle/>
          <a:p>
            <a:pPr algn="r"/>
            <a:r>
              <a:rPr lang="es-CO" sz="1100" i="1" dirty="0">
                <a:solidFill>
                  <a:schemeClr val="accent1">
                    <a:lumMod val="75000"/>
                  </a:schemeClr>
                </a:solidFill>
                <a:latin typeface="Arial Narrow" panose="020B0606020202030204" pitchFamily="34" charset="0"/>
              </a:rPr>
              <a:t>Cifras en pesos</a:t>
            </a:r>
          </a:p>
        </p:txBody>
      </p:sp>
      <p:pic>
        <p:nvPicPr>
          <p:cNvPr id="6" name="Imagen 5">
            <a:extLst>
              <a:ext uri="{FF2B5EF4-FFF2-40B4-BE49-F238E27FC236}">
                <a16:creationId xmlns:a16="http://schemas.microsoft.com/office/drawing/2014/main" id="{F9EA4D1A-424A-4C89-8396-5C8C45473DC7}"/>
              </a:ext>
            </a:extLst>
          </p:cNvPr>
          <p:cNvPicPr>
            <a:picLocks noChangeAspect="1"/>
          </p:cNvPicPr>
          <p:nvPr/>
        </p:nvPicPr>
        <p:blipFill>
          <a:blip r:embed="rId4"/>
          <a:stretch>
            <a:fillRect/>
          </a:stretch>
        </p:blipFill>
        <p:spPr>
          <a:xfrm>
            <a:off x="810442" y="2087220"/>
            <a:ext cx="10277649" cy="3521100"/>
          </a:xfrm>
          <a:prstGeom prst="rect">
            <a:avLst/>
          </a:prstGeom>
        </p:spPr>
      </p:pic>
    </p:spTree>
    <p:extLst>
      <p:ext uri="{BB962C8B-B14F-4D97-AF65-F5344CB8AC3E}">
        <p14:creationId xmlns:p14="http://schemas.microsoft.com/office/powerpoint/2010/main" val="36932104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13B323C-A462-4F2A-A9E9-4DBFFE14428C}"/>
              </a:ext>
            </a:extLst>
          </p:cNvPr>
          <p:cNvSpPr/>
          <p:nvPr/>
        </p:nvSpPr>
        <p:spPr>
          <a:xfrm>
            <a:off x="6096000" y="0"/>
            <a:ext cx="6096000"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8" name="Rectángulo 7">
            <a:extLst>
              <a:ext uri="{FF2B5EF4-FFF2-40B4-BE49-F238E27FC236}">
                <a16:creationId xmlns:a16="http://schemas.microsoft.com/office/drawing/2014/main" id="{F8E711C3-1BE5-457D-ABCD-A23FD859B71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5" name="CuadroTexto 4"/>
          <p:cNvSpPr txBox="1"/>
          <p:nvPr/>
        </p:nvSpPr>
        <p:spPr>
          <a:xfrm>
            <a:off x="444138" y="1607612"/>
            <a:ext cx="5390605" cy="2862322"/>
          </a:xfrm>
          <a:prstGeom prst="rect">
            <a:avLst/>
          </a:prstGeom>
          <a:noFill/>
        </p:spPr>
        <p:txBody>
          <a:bodyPr wrap="square" rtlCol="0">
            <a:spAutoFit/>
          </a:bodyPr>
          <a:lstStyle/>
          <a:p>
            <a:pPr algn="ctr"/>
            <a:r>
              <a:rPr lang="es-CO" sz="6000" b="1" dirty="0">
                <a:solidFill>
                  <a:schemeClr val="bg1">
                    <a:lumMod val="85000"/>
                  </a:schemeClr>
                </a:solidFill>
                <a:latin typeface="Arial Narrow" panose="020B0606020202030204" pitchFamily="34" charset="0"/>
              </a:rPr>
              <a:t>Segunda Política de alivios para arrendatarios.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4906" y="5506608"/>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Marcador de número de diapositiva 1">
            <a:extLst>
              <a:ext uri="{FF2B5EF4-FFF2-40B4-BE49-F238E27FC236}">
                <a16:creationId xmlns:a16="http://schemas.microsoft.com/office/drawing/2014/main" id="{AE8D6EFD-B004-4E8B-9F26-CE52FE6861E7}"/>
              </a:ext>
            </a:extLst>
          </p:cNvPr>
          <p:cNvSpPr>
            <a:spLocks noGrp="1"/>
          </p:cNvSpPr>
          <p:nvPr>
            <p:ph type="sldNum" sz="quarter" idx="12"/>
          </p:nvPr>
        </p:nvSpPr>
        <p:spPr/>
        <p:txBody>
          <a:bodyPr/>
          <a:lstStyle/>
          <a:p>
            <a:fld id="{8F70F9DA-11E8-C347-B57A-A65ED631A843}" type="slidenum">
              <a:rPr lang="es-ES" smtClean="0"/>
              <a:t>112</a:t>
            </a:fld>
            <a:endParaRPr lang="es-ES" dirty="0"/>
          </a:p>
        </p:txBody>
      </p:sp>
    </p:spTree>
    <p:extLst>
      <p:ext uri="{BB962C8B-B14F-4D97-AF65-F5344CB8AC3E}">
        <p14:creationId xmlns:p14="http://schemas.microsoft.com/office/powerpoint/2010/main" val="11727370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579829" y="331564"/>
            <a:ext cx="5142878"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Promoción alivios para arrendatarios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113</a:t>
            </a:fld>
            <a:endParaRPr lang="es-ES" dirty="0"/>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26 Septiembre 2020</a:t>
            </a:r>
          </a:p>
        </p:txBody>
      </p:sp>
      <p:pic>
        <p:nvPicPr>
          <p:cNvPr id="4" name="Imagen 3">
            <a:extLst>
              <a:ext uri="{FF2B5EF4-FFF2-40B4-BE49-F238E27FC236}">
                <a16:creationId xmlns:a16="http://schemas.microsoft.com/office/drawing/2014/main" id="{D819BF38-CDED-4A85-B754-528959ED6E67}"/>
              </a:ext>
            </a:extLst>
          </p:cNvPr>
          <p:cNvPicPr>
            <a:picLocks noChangeAspect="1"/>
          </p:cNvPicPr>
          <p:nvPr/>
        </p:nvPicPr>
        <p:blipFill rotWithShape="1">
          <a:blip r:embed="rId4"/>
          <a:srcRect l="30463" t="55162" r="30711" b="19095"/>
          <a:stretch/>
        </p:blipFill>
        <p:spPr>
          <a:xfrm>
            <a:off x="444137" y="1123157"/>
            <a:ext cx="5300553" cy="1976846"/>
          </a:xfrm>
          <a:prstGeom prst="rect">
            <a:avLst/>
          </a:prstGeom>
        </p:spPr>
      </p:pic>
      <p:pic>
        <p:nvPicPr>
          <p:cNvPr id="5" name="Imagen 4">
            <a:extLst>
              <a:ext uri="{FF2B5EF4-FFF2-40B4-BE49-F238E27FC236}">
                <a16:creationId xmlns:a16="http://schemas.microsoft.com/office/drawing/2014/main" id="{2EC5209C-8133-41F4-B6DE-937585EF019F}"/>
              </a:ext>
            </a:extLst>
          </p:cNvPr>
          <p:cNvPicPr>
            <a:picLocks noChangeAspect="1"/>
          </p:cNvPicPr>
          <p:nvPr/>
        </p:nvPicPr>
        <p:blipFill rotWithShape="1">
          <a:blip r:embed="rId5"/>
          <a:srcRect l="30214" t="53968" r="30703" b="17207"/>
          <a:stretch/>
        </p:blipFill>
        <p:spPr>
          <a:xfrm>
            <a:off x="6462511" y="1138837"/>
            <a:ext cx="4764948" cy="1976847"/>
          </a:xfrm>
          <a:prstGeom prst="rect">
            <a:avLst/>
          </a:prstGeom>
        </p:spPr>
      </p:pic>
      <p:pic>
        <p:nvPicPr>
          <p:cNvPr id="6" name="Imagen 5">
            <a:extLst>
              <a:ext uri="{FF2B5EF4-FFF2-40B4-BE49-F238E27FC236}">
                <a16:creationId xmlns:a16="http://schemas.microsoft.com/office/drawing/2014/main" id="{E31B8FE0-C227-47EA-8923-064DC5B96308}"/>
              </a:ext>
            </a:extLst>
          </p:cNvPr>
          <p:cNvPicPr>
            <a:picLocks noChangeAspect="1"/>
          </p:cNvPicPr>
          <p:nvPr/>
        </p:nvPicPr>
        <p:blipFill rotWithShape="1">
          <a:blip r:embed="rId6"/>
          <a:srcRect l="30143" t="54797" r="31357" b="19238"/>
          <a:stretch/>
        </p:blipFill>
        <p:spPr>
          <a:xfrm>
            <a:off x="444137" y="3895597"/>
            <a:ext cx="5211099" cy="1976846"/>
          </a:xfrm>
          <a:prstGeom prst="rect">
            <a:avLst/>
          </a:prstGeom>
        </p:spPr>
      </p:pic>
      <p:pic>
        <p:nvPicPr>
          <p:cNvPr id="10" name="Imagen 9">
            <a:extLst>
              <a:ext uri="{FF2B5EF4-FFF2-40B4-BE49-F238E27FC236}">
                <a16:creationId xmlns:a16="http://schemas.microsoft.com/office/drawing/2014/main" id="{3631E367-BA02-4FBB-8CD5-34A7D3367E14}"/>
              </a:ext>
            </a:extLst>
          </p:cNvPr>
          <p:cNvPicPr>
            <a:picLocks noChangeAspect="1"/>
          </p:cNvPicPr>
          <p:nvPr/>
        </p:nvPicPr>
        <p:blipFill rotWithShape="1">
          <a:blip r:embed="rId7"/>
          <a:srcRect l="28356" t="10159" r="28168" b="14370"/>
          <a:stretch/>
        </p:blipFill>
        <p:spPr>
          <a:xfrm>
            <a:off x="7463567" y="3583692"/>
            <a:ext cx="2917050" cy="2848371"/>
          </a:xfrm>
          <a:prstGeom prst="rect">
            <a:avLst/>
          </a:prstGeom>
        </p:spPr>
      </p:pic>
      <p:pic>
        <p:nvPicPr>
          <p:cNvPr id="12" name="Imagen 11">
            <a:extLst>
              <a:ext uri="{FF2B5EF4-FFF2-40B4-BE49-F238E27FC236}">
                <a16:creationId xmlns:a16="http://schemas.microsoft.com/office/drawing/2014/main" id="{3F441D78-E802-4AC9-A721-B6E309F020EC}"/>
              </a:ext>
            </a:extLst>
          </p:cNvPr>
          <p:cNvPicPr>
            <a:picLocks noChangeAspect="1"/>
          </p:cNvPicPr>
          <p:nvPr/>
        </p:nvPicPr>
        <p:blipFill rotWithShape="1">
          <a:blip r:embed="rId8"/>
          <a:srcRect l="84357" t="52255" r="9000" b="38390"/>
          <a:stretch/>
        </p:blipFill>
        <p:spPr>
          <a:xfrm>
            <a:off x="11227459" y="3469094"/>
            <a:ext cx="809897" cy="641544"/>
          </a:xfrm>
          <a:prstGeom prst="rect">
            <a:avLst/>
          </a:prstGeom>
        </p:spPr>
      </p:pic>
      <p:pic>
        <p:nvPicPr>
          <p:cNvPr id="15" name="Imagen 14">
            <a:extLst>
              <a:ext uri="{FF2B5EF4-FFF2-40B4-BE49-F238E27FC236}">
                <a16:creationId xmlns:a16="http://schemas.microsoft.com/office/drawing/2014/main" id="{13603F7A-C463-43CE-A7B8-58CC79721B4C}"/>
              </a:ext>
            </a:extLst>
          </p:cNvPr>
          <p:cNvPicPr>
            <a:picLocks noChangeAspect="1"/>
          </p:cNvPicPr>
          <p:nvPr/>
        </p:nvPicPr>
        <p:blipFill rotWithShape="1">
          <a:blip r:embed="rId8"/>
          <a:srcRect l="1714" t="66179" r="93357" b="25968"/>
          <a:stretch/>
        </p:blipFill>
        <p:spPr>
          <a:xfrm>
            <a:off x="11355975" y="4062141"/>
            <a:ext cx="600891" cy="538545"/>
          </a:xfrm>
          <a:prstGeom prst="rect">
            <a:avLst/>
          </a:prstGeom>
        </p:spPr>
      </p:pic>
      <p:pic>
        <p:nvPicPr>
          <p:cNvPr id="16" name="Imagen 15">
            <a:extLst>
              <a:ext uri="{FF2B5EF4-FFF2-40B4-BE49-F238E27FC236}">
                <a16:creationId xmlns:a16="http://schemas.microsoft.com/office/drawing/2014/main" id="{EDDCAB31-D736-4524-9200-3C4C27D5FF8D}"/>
              </a:ext>
            </a:extLst>
          </p:cNvPr>
          <p:cNvPicPr>
            <a:picLocks noChangeAspect="1"/>
          </p:cNvPicPr>
          <p:nvPr/>
        </p:nvPicPr>
        <p:blipFill rotWithShape="1">
          <a:blip r:embed="rId9"/>
          <a:srcRect l="24572" t="52255" r="70500" b="38342"/>
          <a:stretch/>
        </p:blipFill>
        <p:spPr>
          <a:xfrm>
            <a:off x="11355975" y="4593268"/>
            <a:ext cx="600892" cy="644856"/>
          </a:xfrm>
          <a:prstGeom prst="rect">
            <a:avLst/>
          </a:prstGeom>
        </p:spPr>
      </p:pic>
      <p:pic>
        <p:nvPicPr>
          <p:cNvPr id="17" name="Imagen 16">
            <a:extLst>
              <a:ext uri="{FF2B5EF4-FFF2-40B4-BE49-F238E27FC236}">
                <a16:creationId xmlns:a16="http://schemas.microsoft.com/office/drawing/2014/main" id="{455899A7-EC43-4C98-8CD3-822F5B3F8094}"/>
              </a:ext>
            </a:extLst>
          </p:cNvPr>
          <p:cNvPicPr>
            <a:picLocks noChangeAspect="1"/>
          </p:cNvPicPr>
          <p:nvPr/>
        </p:nvPicPr>
        <p:blipFill rotWithShape="1">
          <a:blip r:embed="rId10"/>
          <a:srcRect l="28786" t="28952" r="65000" b="57969"/>
          <a:stretch/>
        </p:blipFill>
        <p:spPr>
          <a:xfrm>
            <a:off x="11279710" y="5307456"/>
            <a:ext cx="757646" cy="896983"/>
          </a:xfrm>
          <a:prstGeom prst="rect">
            <a:avLst/>
          </a:prstGeom>
        </p:spPr>
      </p:pic>
      <p:pic>
        <p:nvPicPr>
          <p:cNvPr id="18" name="Imagen 17">
            <a:extLst>
              <a:ext uri="{FF2B5EF4-FFF2-40B4-BE49-F238E27FC236}">
                <a16:creationId xmlns:a16="http://schemas.microsoft.com/office/drawing/2014/main" id="{748E797A-2CA9-4AA8-8209-290C7FB722EA}"/>
              </a:ext>
            </a:extLst>
          </p:cNvPr>
          <p:cNvPicPr>
            <a:picLocks noChangeAspect="1"/>
          </p:cNvPicPr>
          <p:nvPr/>
        </p:nvPicPr>
        <p:blipFill rotWithShape="1">
          <a:blip r:embed="rId11"/>
          <a:srcRect l="44000" t="31940" r="50785" b="57207"/>
          <a:stretch/>
        </p:blipFill>
        <p:spPr>
          <a:xfrm>
            <a:off x="11355975" y="2795859"/>
            <a:ext cx="635728" cy="744359"/>
          </a:xfrm>
          <a:prstGeom prst="rect">
            <a:avLst/>
          </a:prstGeom>
        </p:spPr>
      </p:pic>
    </p:spTree>
    <p:extLst>
      <p:ext uri="{BB962C8B-B14F-4D97-AF65-F5344CB8AC3E}">
        <p14:creationId xmlns:p14="http://schemas.microsoft.com/office/powerpoint/2010/main" val="22422987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2579829" y="331564"/>
            <a:ext cx="5142878" cy="461665"/>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sz="2400" dirty="0">
                <a:solidFill>
                  <a:schemeClr val="accent1">
                    <a:lumMod val="75000"/>
                  </a:schemeClr>
                </a:solidFill>
              </a:rPr>
              <a:t>ESTADISTICAS 2° POLITICA DE ALIVIOS</a:t>
            </a:r>
          </a:p>
        </p:txBody>
      </p:sp>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114</a:t>
            </a:fld>
            <a:endParaRPr lang="es-ES" dirty="0"/>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26 Septiembre 2020</a:t>
            </a:r>
          </a:p>
        </p:txBody>
      </p:sp>
      <p:sp>
        <p:nvSpPr>
          <p:cNvPr id="68" name="CuadroTexto 67">
            <a:extLst>
              <a:ext uri="{FF2B5EF4-FFF2-40B4-BE49-F238E27FC236}">
                <a16:creationId xmlns:a16="http://schemas.microsoft.com/office/drawing/2014/main" id="{C058A989-6321-4350-986B-96D1E12A1405}"/>
              </a:ext>
            </a:extLst>
          </p:cNvPr>
          <p:cNvSpPr txBox="1"/>
          <p:nvPr/>
        </p:nvSpPr>
        <p:spPr>
          <a:xfrm>
            <a:off x="8844985" y="815380"/>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Cifras en millones</a:t>
            </a:r>
          </a:p>
        </p:txBody>
      </p:sp>
      <p:graphicFrame>
        <p:nvGraphicFramePr>
          <p:cNvPr id="11" name="Objeto 10">
            <a:extLst>
              <a:ext uri="{FF2B5EF4-FFF2-40B4-BE49-F238E27FC236}">
                <a16:creationId xmlns:a16="http://schemas.microsoft.com/office/drawing/2014/main" id="{B7DD745C-3D42-40D3-8B8E-E6F3BC7B2FD2}"/>
              </a:ext>
            </a:extLst>
          </p:cNvPr>
          <p:cNvGraphicFramePr>
            <a:graphicFrameLocks noChangeAspect="1"/>
          </p:cNvGraphicFramePr>
          <p:nvPr/>
        </p:nvGraphicFramePr>
        <p:xfrm>
          <a:off x="1482725" y="1323975"/>
          <a:ext cx="9377363" cy="4570413"/>
        </p:xfrm>
        <a:graphic>
          <a:graphicData uri="http://schemas.openxmlformats.org/presentationml/2006/ole">
            <mc:AlternateContent xmlns:mc="http://schemas.openxmlformats.org/markup-compatibility/2006">
              <mc:Choice xmlns:v="urn:schemas-microsoft-com:vml" Requires="v">
                <p:oleObj spid="_x0000_s22531" name="Worksheet" r:id="rId5" imgW="4162305" imgH="2028805" progId="Excel.Sheet.12">
                  <p:embed/>
                </p:oleObj>
              </mc:Choice>
              <mc:Fallback>
                <p:oleObj name="Worksheet" r:id="rId5" imgW="4162305" imgH="2028805" progId="Excel.Sheet.12">
                  <p:embed/>
                  <p:pic>
                    <p:nvPicPr>
                      <p:cNvPr id="11" name="Objeto 10">
                        <a:extLst>
                          <a:ext uri="{FF2B5EF4-FFF2-40B4-BE49-F238E27FC236}">
                            <a16:creationId xmlns:a16="http://schemas.microsoft.com/office/drawing/2014/main" id="{B7DD745C-3D42-40D3-8B8E-E6F3BC7B2FD2}"/>
                          </a:ext>
                        </a:extLst>
                      </p:cNvPr>
                      <p:cNvPicPr/>
                      <p:nvPr/>
                    </p:nvPicPr>
                    <p:blipFill>
                      <a:blip r:embed="rId6"/>
                      <a:stretch>
                        <a:fillRect/>
                      </a:stretch>
                    </p:blipFill>
                    <p:spPr>
                      <a:xfrm>
                        <a:off x="1482725" y="1323975"/>
                        <a:ext cx="9377363" cy="4570413"/>
                      </a:xfrm>
                      <a:prstGeom prst="rect">
                        <a:avLst/>
                      </a:prstGeom>
                    </p:spPr>
                  </p:pic>
                </p:oleObj>
              </mc:Fallback>
            </mc:AlternateContent>
          </a:graphicData>
        </a:graphic>
      </p:graphicFrame>
    </p:spTree>
    <p:extLst>
      <p:ext uri="{BB962C8B-B14F-4D97-AF65-F5344CB8AC3E}">
        <p14:creationId xmlns:p14="http://schemas.microsoft.com/office/powerpoint/2010/main" val="25067469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Arial Narrow" panose="020B0606020202030204" pitchFamily="34" charset="0"/>
                <a:cs typeface="Lato Regular"/>
              </a:rPr>
              <a:t>Gerencia Comercial</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0" y="48237"/>
            <a:ext cx="993118" cy="431663"/>
          </a:xfrm>
          <a:prstGeom prst="rect">
            <a:avLst/>
          </a:prstGeom>
        </p:spPr>
      </p:pic>
      <p:sp>
        <p:nvSpPr>
          <p:cNvPr id="3" name="Marcador de número de diapositiva 2">
            <a:extLst>
              <a:ext uri="{FF2B5EF4-FFF2-40B4-BE49-F238E27FC236}">
                <a16:creationId xmlns:a16="http://schemas.microsoft.com/office/drawing/2014/main" id="{350D73C5-92D8-4369-8562-2CCC537E87F7}"/>
              </a:ext>
            </a:extLst>
          </p:cNvPr>
          <p:cNvSpPr>
            <a:spLocks noGrp="1"/>
          </p:cNvSpPr>
          <p:nvPr>
            <p:ph type="sldNum" sz="quarter" idx="12"/>
          </p:nvPr>
        </p:nvSpPr>
        <p:spPr/>
        <p:txBody>
          <a:bodyPr/>
          <a:lstStyle/>
          <a:p>
            <a:fld id="{8F70F9DA-11E8-C347-B57A-A65ED631A843}" type="slidenum">
              <a:rPr lang="es-ES" smtClean="0"/>
              <a:t>115</a:t>
            </a:fld>
            <a:endParaRPr lang="es-ES" dirty="0"/>
          </a:p>
        </p:txBody>
      </p:sp>
      <p:sp>
        <p:nvSpPr>
          <p:cNvPr id="14" name="CuadroTexto 13">
            <a:extLst>
              <a:ext uri="{FF2B5EF4-FFF2-40B4-BE49-F238E27FC236}">
                <a16:creationId xmlns:a16="http://schemas.microsoft.com/office/drawing/2014/main" id="{8DCB91EC-5FB1-4E0E-9BD0-65CE6C904522}"/>
              </a:ext>
            </a:extLst>
          </p:cNvPr>
          <p:cNvSpPr txBox="1"/>
          <p:nvPr/>
        </p:nvSpPr>
        <p:spPr>
          <a:xfrm>
            <a:off x="61959" y="6535322"/>
            <a:ext cx="7401608" cy="338554"/>
          </a:xfrm>
          <a:prstGeom prst="rect">
            <a:avLst/>
          </a:prstGeom>
          <a:noFill/>
        </p:spPr>
        <p:txBody>
          <a:bodyPr wrap="square" rtlCol="0">
            <a:spAutoFit/>
          </a:bodyPr>
          <a:lstStyle/>
          <a:p>
            <a:r>
              <a:rPr lang="es-CO" sz="1600" i="1" dirty="0">
                <a:solidFill>
                  <a:schemeClr val="bg1"/>
                </a:solidFill>
              </a:rPr>
              <a:t>Informe a corte  26 Septiembre 2020</a:t>
            </a:r>
          </a:p>
        </p:txBody>
      </p:sp>
      <p:graphicFrame>
        <p:nvGraphicFramePr>
          <p:cNvPr id="5" name="Objeto 4">
            <a:extLst>
              <a:ext uri="{FF2B5EF4-FFF2-40B4-BE49-F238E27FC236}">
                <a16:creationId xmlns:a16="http://schemas.microsoft.com/office/drawing/2014/main" id="{27B73F89-6ED9-43A7-BDB4-F73E849FE221}"/>
              </a:ext>
            </a:extLst>
          </p:cNvPr>
          <p:cNvGraphicFramePr>
            <a:graphicFrameLocks noChangeAspect="1"/>
          </p:cNvGraphicFramePr>
          <p:nvPr/>
        </p:nvGraphicFramePr>
        <p:xfrm>
          <a:off x="1207476" y="303598"/>
          <a:ext cx="9777047" cy="5970619"/>
        </p:xfrm>
        <a:graphic>
          <a:graphicData uri="http://schemas.openxmlformats.org/presentationml/2006/ole">
            <mc:AlternateContent xmlns:mc="http://schemas.openxmlformats.org/markup-compatibility/2006">
              <mc:Choice xmlns:v="urn:schemas-microsoft-com:vml" Requires="v">
                <p:oleObj spid="_x0000_s23555" name="Worksheet" r:id="rId4" imgW="7315298" imgH="4467346" progId="Excel.Sheet.12">
                  <p:embed/>
                </p:oleObj>
              </mc:Choice>
              <mc:Fallback>
                <p:oleObj name="Worksheet" r:id="rId4" imgW="7315298" imgH="4467346" progId="Excel.Sheet.12">
                  <p:embed/>
                  <p:pic>
                    <p:nvPicPr>
                      <p:cNvPr id="5" name="Objeto 4">
                        <a:extLst>
                          <a:ext uri="{FF2B5EF4-FFF2-40B4-BE49-F238E27FC236}">
                            <a16:creationId xmlns:a16="http://schemas.microsoft.com/office/drawing/2014/main" id="{27B73F89-6ED9-43A7-BDB4-F73E849FE221}"/>
                          </a:ext>
                        </a:extLst>
                      </p:cNvPr>
                      <p:cNvPicPr/>
                      <p:nvPr/>
                    </p:nvPicPr>
                    <p:blipFill>
                      <a:blip r:embed="rId5"/>
                      <a:stretch>
                        <a:fillRect/>
                      </a:stretch>
                    </p:blipFill>
                    <p:spPr>
                      <a:xfrm>
                        <a:off x="1207476" y="303598"/>
                        <a:ext cx="9777047" cy="5970619"/>
                      </a:xfrm>
                      <a:prstGeom prst="rect">
                        <a:avLst/>
                      </a:prstGeom>
                    </p:spPr>
                  </p:pic>
                </p:oleObj>
              </mc:Fallback>
            </mc:AlternateContent>
          </a:graphicData>
        </a:graphic>
      </p:graphicFrame>
      <p:sp>
        <p:nvSpPr>
          <p:cNvPr id="6" name="CuadroTexto 5">
            <a:extLst>
              <a:ext uri="{FF2B5EF4-FFF2-40B4-BE49-F238E27FC236}">
                <a16:creationId xmlns:a16="http://schemas.microsoft.com/office/drawing/2014/main" id="{D40BDD81-6574-4098-99D1-53B0E4986C7D}"/>
              </a:ext>
            </a:extLst>
          </p:cNvPr>
          <p:cNvSpPr txBox="1"/>
          <p:nvPr/>
        </p:nvSpPr>
        <p:spPr>
          <a:xfrm>
            <a:off x="7852916" y="5981342"/>
            <a:ext cx="4189030" cy="276999"/>
          </a:xfrm>
          <a:prstGeom prst="rect">
            <a:avLst/>
          </a:prstGeom>
          <a:noFill/>
        </p:spPr>
        <p:txBody>
          <a:bodyPr wrap="square" rtlCol="0">
            <a:spAutoFit/>
          </a:bodyPr>
          <a:lstStyle/>
          <a:p>
            <a:pPr algn="just"/>
            <a:r>
              <a:rPr lang="es-CO" sz="1200" b="1" i="1" dirty="0">
                <a:solidFill>
                  <a:srgbClr val="7030A0"/>
                </a:solidFill>
                <a:latin typeface="Arial Narrow" panose="020B0606020202030204" pitchFamily="34" charset="0"/>
              </a:rPr>
              <a:t>Aprobados:  Comerciales ajuste 50%  /  Vivienda ajuste 15%</a:t>
            </a:r>
          </a:p>
        </p:txBody>
      </p:sp>
      <p:sp>
        <p:nvSpPr>
          <p:cNvPr id="15" name="CuadroTexto 14">
            <a:extLst>
              <a:ext uri="{FF2B5EF4-FFF2-40B4-BE49-F238E27FC236}">
                <a16:creationId xmlns:a16="http://schemas.microsoft.com/office/drawing/2014/main" id="{D037F312-AE72-4AD0-82B6-847389858134}"/>
              </a:ext>
            </a:extLst>
          </p:cNvPr>
          <p:cNvSpPr txBox="1"/>
          <p:nvPr/>
        </p:nvSpPr>
        <p:spPr>
          <a:xfrm>
            <a:off x="10874326" y="59816"/>
            <a:ext cx="1364566" cy="276999"/>
          </a:xfrm>
          <a:prstGeom prst="rect">
            <a:avLst/>
          </a:prstGeom>
          <a:noFill/>
        </p:spPr>
        <p:txBody>
          <a:bodyPr wrap="square" rtlCol="0">
            <a:spAutoFit/>
          </a:bodyPr>
          <a:lstStyle/>
          <a:p>
            <a:pPr algn="r"/>
            <a:r>
              <a:rPr lang="es-ES" sz="1200" dirty="0">
                <a:solidFill>
                  <a:srgbClr val="A9A8A9"/>
                </a:solidFill>
                <a:latin typeface="Arial Narrow" panose="020B0606020202030204" pitchFamily="34" charset="0"/>
                <a:cs typeface="Lato Regular"/>
              </a:rPr>
              <a:t>Cifras en millones</a:t>
            </a:r>
          </a:p>
        </p:txBody>
      </p:sp>
    </p:spTree>
    <p:extLst>
      <p:ext uri="{BB962C8B-B14F-4D97-AF65-F5344CB8AC3E}">
        <p14:creationId xmlns:p14="http://schemas.microsoft.com/office/powerpoint/2010/main" val="32373338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67905" y="2371554"/>
            <a:ext cx="9143999" cy="3662541"/>
          </a:xfrm>
          <a:prstGeom prst="rect">
            <a:avLst/>
          </a:prstGeom>
          <a:noFill/>
        </p:spPr>
        <p:txBody>
          <a:bodyPr wrap="square" rtlCol="0">
            <a:spAutoFit/>
          </a:bodyPr>
          <a:lstStyle/>
          <a:p>
            <a:pPr algn="ctr"/>
            <a:r>
              <a:rPr lang="es-CO" sz="4800" b="1" dirty="0">
                <a:solidFill>
                  <a:srgbClr val="002060"/>
                </a:solidFill>
              </a:rPr>
              <a:t>7. ALCANCE CONCEPTO JURIDICO COMPETENCIAS VENTA MASIVA</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41342801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7">
            <a:extLst>
              <a:ext uri="{FF2B5EF4-FFF2-40B4-BE49-F238E27FC236}">
                <a16:creationId xmlns:a16="http://schemas.microsoft.com/office/drawing/2014/main" id="{AA79F54D-618E-40A5-9833-8E39F7A5CEAA}"/>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16" name="CuadroTexto 15">
            <a:extLst>
              <a:ext uri="{FF2B5EF4-FFF2-40B4-BE49-F238E27FC236}">
                <a16:creationId xmlns:a16="http://schemas.microsoft.com/office/drawing/2014/main" id="{7FC31CFB-B763-4DBC-975A-7B7B1F2DED47}"/>
              </a:ext>
            </a:extLst>
          </p:cNvPr>
          <p:cNvSpPr txBox="1"/>
          <p:nvPr/>
        </p:nvSpPr>
        <p:spPr>
          <a:xfrm>
            <a:off x="2570726" y="235501"/>
            <a:ext cx="537645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Alcance Concepto Jurídico </a:t>
            </a:r>
          </a:p>
          <a:p>
            <a:pPr algn="ctr"/>
            <a:r>
              <a:rPr lang="es-ES" sz="1600" b="1" dirty="0">
                <a:solidFill>
                  <a:schemeClr val="tx2">
                    <a:lumMod val="75000"/>
                  </a:schemeClr>
                </a:solidFill>
              </a:rPr>
              <a:t>“</a:t>
            </a:r>
            <a:r>
              <a:rPr lang="es-ES" sz="1600" dirty="0">
                <a:solidFill>
                  <a:schemeClr val="tx2">
                    <a:lumMod val="75000"/>
                  </a:schemeClr>
                </a:solidFill>
              </a:rPr>
              <a:t>Órgano competente para aprobar el inicio del proceso de venta masiva y los bienes objeto de este</a:t>
            </a:r>
            <a:r>
              <a:rPr lang="es-ES" dirty="0"/>
              <a:t>”</a:t>
            </a:r>
            <a:endParaRPr lang="es-ES" sz="3600" b="1" dirty="0">
              <a:solidFill>
                <a:srgbClr val="000A8B"/>
              </a:solidFill>
            </a:endParaRPr>
          </a:p>
        </p:txBody>
      </p:sp>
      <p:grpSp>
        <p:nvGrpSpPr>
          <p:cNvPr id="38" name="Group 12">
            <a:extLst>
              <a:ext uri="{FF2B5EF4-FFF2-40B4-BE49-F238E27FC236}">
                <a16:creationId xmlns:a16="http://schemas.microsoft.com/office/drawing/2014/main" id="{B369393A-8F79-456C-A02A-3869775280A1}"/>
              </a:ext>
            </a:extLst>
          </p:cNvPr>
          <p:cNvGrpSpPr/>
          <p:nvPr/>
        </p:nvGrpSpPr>
        <p:grpSpPr>
          <a:xfrm>
            <a:off x="514694" y="1521623"/>
            <a:ext cx="3007088" cy="2707934"/>
            <a:chOff x="1271321" y="4882460"/>
            <a:chExt cx="6428754" cy="1654767"/>
          </a:xfrm>
        </p:grpSpPr>
        <p:sp>
          <p:nvSpPr>
            <p:cNvPr id="39" name="TextBox 13">
              <a:extLst>
                <a:ext uri="{FF2B5EF4-FFF2-40B4-BE49-F238E27FC236}">
                  <a16:creationId xmlns:a16="http://schemas.microsoft.com/office/drawing/2014/main" id="{92862B00-1576-4286-B624-1DC62F1BA422}"/>
                </a:ext>
              </a:extLst>
            </p:cNvPr>
            <p:cNvSpPr txBox="1"/>
            <p:nvPr/>
          </p:nvSpPr>
          <p:spPr>
            <a:xfrm>
              <a:off x="1271321" y="4882460"/>
              <a:ext cx="5881610" cy="564230"/>
            </a:xfrm>
            <a:prstGeom prst="rect">
              <a:avLst/>
            </a:prstGeom>
            <a:noFill/>
          </p:spPr>
          <p:txBody>
            <a:bodyPr wrap="square" rtlCol="0" anchor="b">
              <a:spAutoFit/>
            </a:bodyPr>
            <a:lstStyle/>
            <a:p>
              <a:pPr algn="ctr"/>
              <a:r>
                <a:rPr lang="es-CO" b="1" cap="all" dirty="0">
                  <a:solidFill>
                    <a:srgbClr val="000066"/>
                  </a:solidFill>
                </a:rPr>
                <a:t>giro ordinario de los negocios a cargo de la SAE:</a:t>
              </a:r>
            </a:p>
          </p:txBody>
        </p:sp>
        <p:sp>
          <p:nvSpPr>
            <p:cNvPr id="40" name="Rectangle 14">
              <a:extLst>
                <a:ext uri="{FF2B5EF4-FFF2-40B4-BE49-F238E27FC236}">
                  <a16:creationId xmlns:a16="http://schemas.microsoft.com/office/drawing/2014/main" id="{E449D395-60A4-4A63-AFBE-840D738D8001}"/>
                </a:ext>
              </a:extLst>
            </p:cNvPr>
            <p:cNvSpPr/>
            <p:nvPr/>
          </p:nvSpPr>
          <p:spPr>
            <a:xfrm>
              <a:off x="1271321" y="5465192"/>
              <a:ext cx="6428754" cy="1072035"/>
            </a:xfrm>
            <a:prstGeom prst="rect">
              <a:avLst/>
            </a:prstGeom>
          </p:spPr>
          <p:txBody>
            <a:bodyPr wrap="square">
              <a:spAutoFit/>
            </a:bodyPr>
            <a:lstStyle/>
            <a:p>
              <a:r>
                <a:rPr lang="es-CO" dirty="0"/>
                <a:t>Aplicación de los mecanismos de administración consagrados en la norma, para la adecuada administración de los bienes a cargo del FRISCO.</a:t>
              </a:r>
            </a:p>
          </p:txBody>
        </p:sp>
      </p:grpSp>
      <p:grpSp>
        <p:nvGrpSpPr>
          <p:cNvPr id="68" name="Google Shape;8350;p68">
            <a:extLst>
              <a:ext uri="{FF2B5EF4-FFF2-40B4-BE49-F238E27FC236}">
                <a16:creationId xmlns:a16="http://schemas.microsoft.com/office/drawing/2014/main" id="{70A98D21-64E7-460E-B309-FB07EF95E1F3}"/>
              </a:ext>
            </a:extLst>
          </p:cNvPr>
          <p:cNvGrpSpPr/>
          <p:nvPr/>
        </p:nvGrpSpPr>
        <p:grpSpPr>
          <a:xfrm>
            <a:off x="4390245" y="5230496"/>
            <a:ext cx="289720" cy="329595"/>
            <a:chOff x="-919700" y="2420750"/>
            <a:chExt cx="257575" cy="293025"/>
          </a:xfrm>
          <a:solidFill>
            <a:schemeClr val="bg1"/>
          </a:solidFill>
        </p:grpSpPr>
        <p:sp>
          <p:nvSpPr>
            <p:cNvPr id="69" name="Google Shape;8351;p68">
              <a:extLst>
                <a:ext uri="{FF2B5EF4-FFF2-40B4-BE49-F238E27FC236}">
                  <a16:creationId xmlns:a16="http://schemas.microsoft.com/office/drawing/2014/main" id="{DB304989-3AC2-47D9-AE7A-F50BE474F811}"/>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352;p68">
              <a:extLst>
                <a:ext uri="{FF2B5EF4-FFF2-40B4-BE49-F238E27FC236}">
                  <a16:creationId xmlns:a16="http://schemas.microsoft.com/office/drawing/2014/main" id="{78BC18DB-3A73-4A4D-9403-1578068C7388}"/>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353;p68">
              <a:extLst>
                <a:ext uri="{FF2B5EF4-FFF2-40B4-BE49-F238E27FC236}">
                  <a16:creationId xmlns:a16="http://schemas.microsoft.com/office/drawing/2014/main" id="{4BEEF08D-DAC7-42E8-9379-70B031336A71}"/>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oogle Shape;4799;p60">
            <a:extLst>
              <a:ext uri="{FF2B5EF4-FFF2-40B4-BE49-F238E27FC236}">
                <a16:creationId xmlns:a16="http://schemas.microsoft.com/office/drawing/2014/main" id="{7D456ADA-BE7C-436E-8B95-1F042EAE5D19}"/>
              </a:ext>
            </a:extLst>
          </p:cNvPr>
          <p:cNvGrpSpPr/>
          <p:nvPr/>
        </p:nvGrpSpPr>
        <p:grpSpPr>
          <a:xfrm>
            <a:off x="4350355" y="3409093"/>
            <a:ext cx="347715" cy="351155"/>
            <a:chOff x="-59100700" y="1911950"/>
            <a:chExt cx="315875" cy="319000"/>
          </a:xfrm>
          <a:solidFill>
            <a:schemeClr val="bg1"/>
          </a:solidFill>
        </p:grpSpPr>
        <p:sp>
          <p:nvSpPr>
            <p:cNvPr id="73" name="Google Shape;4800;p60">
              <a:extLst>
                <a:ext uri="{FF2B5EF4-FFF2-40B4-BE49-F238E27FC236}">
                  <a16:creationId xmlns:a16="http://schemas.microsoft.com/office/drawing/2014/main" id="{35D6D36F-9F81-4E8F-B7A4-616011F1B9AA}"/>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01;p60">
              <a:extLst>
                <a:ext uri="{FF2B5EF4-FFF2-40B4-BE49-F238E27FC236}">
                  <a16:creationId xmlns:a16="http://schemas.microsoft.com/office/drawing/2014/main" id="{A6308C28-3FC1-480C-A047-B7B8483AF0A2}"/>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802;p60">
              <a:extLst>
                <a:ext uri="{FF2B5EF4-FFF2-40B4-BE49-F238E27FC236}">
                  <a16:creationId xmlns:a16="http://schemas.microsoft.com/office/drawing/2014/main" id="{65015BCB-3519-4C4E-A08F-D659A0F87BAA}"/>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803;p60">
              <a:extLst>
                <a:ext uri="{FF2B5EF4-FFF2-40B4-BE49-F238E27FC236}">
                  <a16:creationId xmlns:a16="http://schemas.microsoft.com/office/drawing/2014/main" id="{2F6447F4-6563-4EFA-812B-C0D0AB14D37F}"/>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804;p60">
              <a:extLst>
                <a:ext uri="{FF2B5EF4-FFF2-40B4-BE49-F238E27FC236}">
                  <a16:creationId xmlns:a16="http://schemas.microsoft.com/office/drawing/2014/main" id="{3C2B057A-1EB0-4B98-B554-9B6024F92562}"/>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805;p60">
              <a:extLst>
                <a:ext uri="{FF2B5EF4-FFF2-40B4-BE49-F238E27FC236}">
                  <a16:creationId xmlns:a16="http://schemas.microsoft.com/office/drawing/2014/main" id="{6C43C9B7-2D25-4292-BB52-D06466AA1444}"/>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806;p60">
              <a:extLst>
                <a:ext uri="{FF2B5EF4-FFF2-40B4-BE49-F238E27FC236}">
                  <a16:creationId xmlns:a16="http://schemas.microsoft.com/office/drawing/2014/main" id="{68732A46-D6A6-47AA-9C7C-E25A15CC53E0}"/>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807;p60">
              <a:extLst>
                <a:ext uri="{FF2B5EF4-FFF2-40B4-BE49-F238E27FC236}">
                  <a16:creationId xmlns:a16="http://schemas.microsoft.com/office/drawing/2014/main" id="{C0B7BBB4-05BB-45AA-A371-0DE447C0226F}"/>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808;p60">
              <a:extLst>
                <a:ext uri="{FF2B5EF4-FFF2-40B4-BE49-F238E27FC236}">
                  <a16:creationId xmlns:a16="http://schemas.microsoft.com/office/drawing/2014/main" id="{952B0F3B-8F3C-4436-A79A-2C7E52DC3569}"/>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809;p60">
              <a:extLst>
                <a:ext uri="{FF2B5EF4-FFF2-40B4-BE49-F238E27FC236}">
                  <a16:creationId xmlns:a16="http://schemas.microsoft.com/office/drawing/2014/main" id="{E7D7ABC7-3EDB-4C29-BEFC-83D013E98F3A}"/>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Flecha: a la derecha 2">
            <a:extLst>
              <a:ext uri="{FF2B5EF4-FFF2-40B4-BE49-F238E27FC236}">
                <a16:creationId xmlns:a16="http://schemas.microsoft.com/office/drawing/2014/main" id="{BCA16F76-A592-45E8-B2DA-79F567036857}"/>
              </a:ext>
            </a:extLst>
          </p:cNvPr>
          <p:cNvSpPr/>
          <p:nvPr/>
        </p:nvSpPr>
        <p:spPr>
          <a:xfrm>
            <a:off x="3882057" y="2315866"/>
            <a:ext cx="936595" cy="638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7410" name="Picture 2" descr="Giro DE Negocio Vector | Imágenes premium de alta resolución">
            <a:extLst>
              <a:ext uri="{FF2B5EF4-FFF2-40B4-BE49-F238E27FC236}">
                <a16:creationId xmlns:a16="http://schemas.microsoft.com/office/drawing/2014/main" id="{24DA05BD-B3EB-4070-B93A-89EAB4E1A3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245" y="4356845"/>
            <a:ext cx="2466975" cy="1905000"/>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Group 12">
            <a:extLst>
              <a:ext uri="{FF2B5EF4-FFF2-40B4-BE49-F238E27FC236}">
                <a16:creationId xmlns:a16="http://schemas.microsoft.com/office/drawing/2014/main" id="{FD832103-63B4-40D8-8F2F-5428C3AFA04E}"/>
              </a:ext>
            </a:extLst>
          </p:cNvPr>
          <p:cNvGrpSpPr/>
          <p:nvPr/>
        </p:nvGrpSpPr>
        <p:grpSpPr>
          <a:xfrm>
            <a:off x="4922667" y="4571351"/>
            <a:ext cx="6114028" cy="1309668"/>
            <a:chOff x="1271321" y="5044820"/>
            <a:chExt cx="5881610" cy="1425045"/>
          </a:xfrm>
        </p:grpSpPr>
        <p:sp>
          <p:nvSpPr>
            <p:cNvPr id="57" name="TextBox 13">
              <a:extLst>
                <a:ext uri="{FF2B5EF4-FFF2-40B4-BE49-F238E27FC236}">
                  <a16:creationId xmlns:a16="http://schemas.microsoft.com/office/drawing/2014/main" id="{6C69AA1D-F74B-4896-9C3D-517D0D363F92}"/>
                </a:ext>
              </a:extLst>
            </p:cNvPr>
            <p:cNvSpPr txBox="1"/>
            <p:nvPr/>
          </p:nvSpPr>
          <p:spPr>
            <a:xfrm>
              <a:off x="1271321" y="5044820"/>
              <a:ext cx="5881610" cy="401869"/>
            </a:xfrm>
            <a:prstGeom prst="rect">
              <a:avLst/>
            </a:prstGeom>
            <a:noFill/>
          </p:spPr>
          <p:txBody>
            <a:bodyPr wrap="square" rtlCol="0" anchor="b">
              <a:spAutoFit/>
            </a:bodyPr>
            <a:lstStyle/>
            <a:p>
              <a:pPr algn="ctr"/>
              <a:r>
                <a:rPr lang="en-US" b="1" cap="all" noProof="1">
                  <a:solidFill>
                    <a:srgbClr val="000066"/>
                  </a:solidFill>
                  <a:latin typeface="+mj-lt"/>
                </a:rPr>
                <a:t>Aplicación del mecanismo de  VENTA MASIVA</a:t>
              </a:r>
            </a:p>
          </p:txBody>
        </p:sp>
        <p:sp>
          <p:nvSpPr>
            <p:cNvPr id="58" name="Rectangle 14">
              <a:extLst>
                <a:ext uri="{FF2B5EF4-FFF2-40B4-BE49-F238E27FC236}">
                  <a16:creationId xmlns:a16="http://schemas.microsoft.com/office/drawing/2014/main" id="{7EEF936F-38A9-40BC-9627-A8A16B54E283}"/>
                </a:ext>
              </a:extLst>
            </p:cNvPr>
            <p:cNvSpPr/>
            <p:nvPr/>
          </p:nvSpPr>
          <p:spPr>
            <a:xfrm>
              <a:off x="1271321" y="5465193"/>
              <a:ext cx="5881610" cy="1004672"/>
            </a:xfrm>
            <a:prstGeom prst="rect">
              <a:avLst/>
            </a:prstGeom>
          </p:spPr>
          <p:txBody>
            <a:bodyPr wrap="square">
              <a:spAutoFit/>
            </a:bodyPr>
            <a:lstStyle/>
            <a:p>
              <a:pPr algn="just">
                <a:spcBef>
                  <a:spcPts val="900"/>
                </a:spcBef>
              </a:pPr>
              <a:r>
                <a:rPr lang="es-ES" dirty="0"/>
                <a:t>No deberá tener autorización de la Junta Directiva por tratarse de una actividad propia del giro normal de los negocios adelantados por esta Sociedad.</a:t>
              </a:r>
              <a:endParaRPr lang="en-US" noProof="1"/>
            </a:p>
          </p:txBody>
        </p:sp>
      </p:grpSp>
      <p:sp>
        <p:nvSpPr>
          <p:cNvPr id="5" name="Flecha: hacia abajo 4">
            <a:extLst>
              <a:ext uri="{FF2B5EF4-FFF2-40B4-BE49-F238E27FC236}">
                <a16:creationId xmlns:a16="http://schemas.microsoft.com/office/drawing/2014/main" id="{645843D3-F311-44BC-A2BD-9298B30C6F4C}"/>
              </a:ext>
            </a:extLst>
          </p:cNvPr>
          <p:cNvSpPr/>
          <p:nvPr/>
        </p:nvSpPr>
        <p:spPr>
          <a:xfrm>
            <a:off x="7088141" y="3582855"/>
            <a:ext cx="1783080" cy="6617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59" name="Group 12">
            <a:extLst>
              <a:ext uri="{FF2B5EF4-FFF2-40B4-BE49-F238E27FC236}">
                <a16:creationId xmlns:a16="http://schemas.microsoft.com/office/drawing/2014/main" id="{F185F68C-D182-4BA8-8E71-4FFFA0E5F3D9}"/>
              </a:ext>
            </a:extLst>
          </p:cNvPr>
          <p:cNvGrpSpPr/>
          <p:nvPr/>
        </p:nvGrpSpPr>
        <p:grpSpPr>
          <a:xfrm>
            <a:off x="5396261" y="1804548"/>
            <a:ext cx="6114028" cy="1585611"/>
            <a:chOff x="1271321" y="5051729"/>
            <a:chExt cx="5881610" cy="1725296"/>
          </a:xfrm>
        </p:grpSpPr>
        <p:sp>
          <p:nvSpPr>
            <p:cNvPr id="60" name="TextBox 13">
              <a:extLst>
                <a:ext uri="{FF2B5EF4-FFF2-40B4-BE49-F238E27FC236}">
                  <a16:creationId xmlns:a16="http://schemas.microsoft.com/office/drawing/2014/main" id="{8C173C31-5A93-4BB7-91D6-1DA15E61C30C}"/>
                </a:ext>
              </a:extLst>
            </p:cNvPr>
            <p:cNvSpPr txBox="1"/>
            <p:nvPr/>
          </p:nvSpPr>
          <p:spPr>
            <a:xfrm>
              <a:off x="1271321" y="5051729"/>
              <a:ext cx="5881610" cy="394960"/>
            </a:xfrm>
            <a:prstGeom prst="rect">
              <a:avLst/>
            </a:prstGeom>
            <a:noFill/>
          </p:spPr>
          <p:txBody>
            <a:bodyPr wrap="square" rtlCol="0" anchor="b">
              <a:spAutoFit/>
            </a:bodyPr>
            <a:lstStyle/>
            <a:p>
              <a:pPr algn="ctr"/>
              <a:r>
                <a:rPr lang="en-US" b="1" cap="all" noProof="1">
                  <a:solidFill>
                    <a:srgbClr val="000066"/>
                  </a:solidFill>
                  <a:latin typeface="+mj-lt"/>
                </a:rPr>
                <a:t>PROCESO DE VENTA MASIVA</a:t>
              </a:r>
            </a:p>
          </p:txBody>
        </p:sp>
        <p:sp>
          <p:nvSpPr>
            <p:cNvPr id="61" name="Rectangle 14">
              <a:extLst>
                <a:ext uri="{FF2B5EF4-FFF2-40B4-BE49-F238E27FC236}">
                  <a16:creationId xmlns:a16="http://schemas.microsoft.com/office/drawing/2014/main" id="{B7209923-798B-46F3-8AE7-B7F2D2EEA03A}"/>
                </a:ext>
              </a:extLst>
            </p:cNvPr>
            <p:cNvSpPr/>
            <p:nvPr/>
          </p:nvSpPr>
          <p:spPr>
            <a:xfrm>
              <a:off x="1271321" y="5465192"/>
              <a:ext cx="5881610" cy="1311833"/>
            </a:xfrm>
            <a:prstGeom prst="rect">
              <a:avLst/>
            </a:prstGeom>
          </p:spPr>
          <p:txBody>
            <a:bodyPr wrap="square">
              <a:spAutoFit/>
            </a:bodyPr>
            <a:lstStyle/>
            <a:p>
              <a:pPr algn="just">
                <a:spcBef>
                  <a:spcPts val="900"/>
                </a:spcBef>
              </a:pPr>
              <a:r>
                <a:rPr lang="es-ES" noProof="1"/>
                <a:t>Mecanismo de administración para los bienes a cargo del FRISCO.</a:t>
              </a:r>
            </a:p>
            <a:p>
              <a:pPr algn="just">
                <a:spcBef>
                  <a:spcPts val="900"/>
                </a:spcBef>
              </a:pPr>
              <a:r>
                <a:rPr lang="es-ES" noProof="1"/>
                <a:t>Instituido por mandato legal y desarrollado mediante el artículo 133 de la ley 2010 de 2019.</a:t>
              </a:r>
              <a:endParaRPr lang="en-US" noProof="1"/>
            </a:p>
          </p:txBody>
        </p:sp>
      </p:grpSp>
    </p:spTree>
    <p:extLst>
      <p:ext uri="{BB962C8B-B14F-4D97-AF65-F5344CB8AC3E}">
        <p14:creationId xmlns:p14="http://schemas.microsoft.com/office/powerpoint/2010/main" val="229009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echa: a la derecha 6">
            <a:extLst>
              <a:ext uri="{FF2B5EF4-FFF2-40B4-BE49-F238E27FC236}">
                <a16:creationId xmlns:a16="http://schemas.microsoft.com/office/drawing/2014/main" id="{A219FBF3-B0A0-47A2-A84E-1B77236B6B6B}"/>
              </a:ext>
            </a:extLst>
          </p:cNvPr>
          <p:cNvSpPr/>
          <p:nvPr/>
        </p:nvSpPr>
        <p:spPr>
          <a:xfrm>
            <a:off x="623338" y="1534409"/>
            <a:ext cx="3591637" cy="17947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7">
            <a:extLst>
              <a:ext uri="{FF2B5EF4-FFF2-40B4-BE49-F238E27FC236}">
                <a16:creationId xmlns:a16="http://schemas.microsoft.com/office/drawing/2014/main" id="{AA79F54D-618E-40A5-9833-8E39F7A5CEAA}"/>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11" name="CuadroTexto 10">
            <a:extLst>
              <a:ext uri="{FF2B5EF4-FFF2-40B4-BE49-F238E27FC236}">
                <a16:creationId xmlns:a16="http://schemas.microsoft.com/office/drawing/2014/main" id="{A4D94D1D-4ECD-4C59-B86B-8C202F70255D}"/>
              </a:ext>
            </a:extLst>
          </p:cNvPr>
          <p:cNvSpPr txBox="1"/>
          <p:nvPr/>
        </p:nvSpPr>
        <p:spPr>
          <a:xfrm>
            <a:off x="1844708" y="3563162"/>
            <a:ext cx="3081918" cy="738664"/>
          </a:xfrm>
          <a:prstGeom prst="rect">
            <a:avLst/>
          </a:prstGeom>
          <a:noFill/>
        </p:spPr>
        <p:txBody>
          <a:bodyPr wrap="square" rtlCol="0">
            <a:spAutoFit/>
          </a:bodyPr>
          <a:lstStyle/>
          <a:p>
            <a:r>
              <a:rPr lang="es-ES" sz="2400" b="1" dirty="0"/>
              <a:t>Decreto 2136 de 2015 </a:t>
            </a:r>
            <a:r>
              <a:rPr lang="es-ES" i="1" dirty="0"/>
              <a:t>“</a:t>
            </a:r>
            <a:r>
              <a:rPr lang="es-ES" b="1" i="1" dirty="0"/>
              <a:t>Artículo 2.5.5.2.7.</a:t>
            </a:r>
            <a:r>
              <a:rPr lang="es-ES" i="1" dirty="0"/>
              <a:t> </a:t>
            </a:r>
            <a:endParaRPr lang="es-CO" dirty="0"/>
          </a:p>
        </p:txBody>
      </p:sp>
      <p:sp>
        <p:nvSpPr>
          <p:cNvPr id="42" name="CuadroTexto 41">
            <a:extLst>
              <a:ext uri="{FF2B5EF4-FFF2-40B4-BE49-F238E27FC236}">
                <a16:creationId xmlns:a16="http://schemas.microsoft.com/office/drawing/2014/main" id="{3CAA3834-D195-4393-8703-3DB50955BFA9}"/>
              </a:ext>
            </a:extLst>
          </p:cNvPr>
          <p:cNvSpPr txBox="1"/>
          <p:nvPr/>
        </p:nvSpPr>
        <p:spPr>
          <a:xfrm>
            <a:off x="2360396" y="266400"/>
            <a:ext cx="537645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Alcance Concepto Jurídico </a:t>
            </a:r>
          </a:p>
          <a:p>
            <a:pPr algn="ctr"/>
            <a:r>
              <a:rPr lang="es-ES" sz="1600" b="1" dirty="0">
                <a:solidFill>
                  <a:schemeClr val="tx2">
                    <a:lumMod val="75000"/>
                  </a:schemeClr>
                </a:solidFill>
              </a:rPr>
              <a:t>“</a:t>
            </a:r>
            <a:r>
              <a:rPr lang="es-ES" sz="1600" dirty="0">
                <a:solidFill>
                  <a:schemeClr val="tx2">
                    <a:lumMod val="75000"/>
                  </a:schemeClr>
                </a:solidFill>
              </a:rPr>
              <a:t>Órgano competente para aprobar el inicio del proceso de venta masiva y los bienes objeto de este</a:t>
            </a:r>
            <a:r>
              <a:rPr lang="es-ES" dirty="0"/>
              <a:t>”</a:t>
            </a:r>
            <a:endParaRPr lang="es-ES" sz="3600" b="1" dirty="0">
              <a:solidFill>
                <a:srgbClr val="000A8B"/>
              </a:solidFill>
            </a:endParaRPr>
          </a:p>
        </p:txBody>
      </p:sp>
      <p:grpSp>
        <p:nvGrpSpPr>
          <p:cNvPr id="90" name="Group 13">
            <a:extLst>
              <a:ext uri="{FF2B5EF4-FFF2-40B4-BE49-F238E27FC236}">
                <a16:creationId xmlns:a16="http://schemas.microsoft.com/office/drawing/2014/main" id="{6C8C229C-291A-40FB-A3DE-4212E5D401AA}"/>
              </a:ext>
            </a:extLst>
          </p:cNvPr>
          <p:cNvGrpSpPr/>
          <p:nvPr/>
        </p:nvGrpSpPr>
        <p:grpSpPr>
          <a:xfrm>
            <a:off x="10301881" y="810554"/>
            <a:ext cx="1234678" cy="3788135"/>
            <a:chOff x="8905493" y="0"/>
            <a:chExt cx="1646237" cy="3524749"/>
          </a:xfrm>
        </p:grpSpPr>
        <p:sp>
          <p:nvSpPr>
            <p:cNvPr id="91" name="Rectangle 2101">
              <a:extLst>
                <a:ext uri="{FF2B5EF4-FFF2-40B4-BE49-F238E27FC236}">
                  <a16:creationId xmlns:a16="http://schemas.microsoft.com/office/drawing/2014/main" id="{15AE13BA-F1B8-45DA-A97B-429A622A7F38}"/>
                </a:ext>
              </a:extLst>
            </p:cNvPr>
            <p:cNvSpPr>
              <a:spLocks noChangeArrowheads="1"/>
            </p:cNvSpPr>
            <p:nvPr/>
          </p:nvSpPr>
          <p:spPr bwMode="auto">
            <a:xfrm>
              <a:off x="9714324" y="0"/>
              <a:ext cx="28575" cy="201168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2" name="Freeform 2305">
              <a:extLst>
                <a:ext uri="{FF2B5EF4-FFF2-40B4-BE49-F238E27FC236}">
                  <a16:creationId xmlns:a16="http://schemas.microsoft.com/office/drawing/2014/main" id="{8CF949C9-E90E-4F98-B9A3-FC9B76495417}"/>
                </a:ext>
              </a:extLst>
            </p:cNvPr>
            <p:cNvSpPr>
              <a:spLocks/>
            </p:cNvSpPr>
            <p:nvPr/>
          </p:nvSpPr>
          <p:spPr bwMode="auto">
            <a:xfrm>
              <a:off x="9269030" y="1829299"/>
              <a:ext cx="939800" cy="1363663"/>
            </a:xfrm>
            <a:custGeom>
              <a:avLst/>
              <a:gdLst>
                <a:gd name="T0" fmla="*/ 1686 w 1833"/>
                <a:gd name="T1" fmla="*/ 1245 h 2660"/>
                <a:gd name="T2" fmla="*/ 1340 w 1833"/>
                <a:gd name="T3" fmla="*/ 930 h 2660"/>
                <a:gd name="T4" fmla="*/ 1339 w 1833"/>
                <a:gd name="T5" fmla="*/ 209 h 2660"/>
                <a:gd name="T6" fmla="*/ 1325 w 1833"/>
                <a:gd name="T7" fmla="*/ 173 h 2660"/>
                <a:gd name="T8" fmla="*/ 923 w 1833"/>
                <a:gd name="T9" fmla="*/ 0 h 2660"/>
                <a:gd name="T10" fmla="*/ 495 w 1833"/>
                <a:gd name="T11" fmla="*/ 168 h 2660"/>
                <a:gd name="T12" fmla="*/ 477 w 1833"/>
                <a:gd name="T13" fmla="*/ 209 h 2660"/>
                <a:gd name="T14" fmla="*/ 475 w 1833"/>
                <a:gd name="T15" fmla="*/ 940 h 2660"/>
                <a:gd name="T16" fmla="*/ 143 w 1833"/>
                <a:gd name="T17" fmla="*/ 1251 h 2660"/>
                <a:gd name="T18" fmla="*/ 0 w 1833"/>
                <a:gd name="T19" fmla="*/ 1743 h 2660"/>
                <a:gd name="T20" fmla="*/ 916 w 1833"/>
                <a:gd name="T21" fmla="*/ 2660 h 2660"/>
                <a:gd name="T22" fmla="*/ 1833 w 1833"/>
                <a:gd name="T23" fmla="*/ 1743 h 2660"/>
                <a:gd name="T24" fmla="*/ 1686 w 1833"/>
                <a:gd name="T25" fmla="*/ 1245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3" h="2660">
                  <a:moveTo>
                    <a:pt x="1686" y="1245"/>
                  </a:moveTo>
                  <a:cubicBezTo>
                    <a:pt x="1599" y="1112"/>
                    <a:pt x="1480" y="1004"/>
                    <a:pt x="1340" y="930"/>
                  </a:cubicBezTo>
                  <a:cubicBezTo>
                    <a:pt x="1340"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cubicBezTo>
                    <a:pt x="1422" y="2660"/>
                    <a:pt x="1833" y="2249"/>
                    <a:pt x="1833" y="1743"/>
                  </a:cubicBezTo>
                  <a:cubicBezTo>
                    <a:pt x="1833" y="1566"/>
                    <a:pt x="1782" y="1393"/>
                    <a:pt x="1686" y="12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3" name="Freeform 3735">
              <a:extLst>
                <a:ext uri="{FF2B5EF4-FFF2-40B4-BE49-F238E27FC236}">
                  <a16:creationId xmlns:a16="http://schemas.microsoft.com/office/drawing/2014/main" id="{183A0B57-B711-4897-9564-106BA88D88AF}"/>
                </a:ext>
              </a:extLst>
            </p:cNvPr>
            <p:cNvSpPr>
              <a:spLocks noEditPoints="1"/>
            </p:cNvSpPr>
            <p:nvPr/>
          </p:nvSpPr>
          <p:spPr bwMode="auto">
            <a:xfrm>
              <a:off x="9265855" y="1829299"/>
              <a:ext cx="941388" cy="1363663"/>
            </a:xfrm>
            <a:custGeom>
              <a:avLst/>
              <a:gdLst>
                <a:gd name="T0" fmla="*/ 1136 w 1833"/>
                <a:gd name="T1" fmla="*/ 1789 h 2660"/>
                <a:gd name="T2" fmla="*/ 1165 w 1833"/>
                <a:gd name="T3" fmla="*/ 1885 h 2660"/>
                <a:gd name="T4" fmla="*/ 1072 w 1833"/>
                <a:gd name="T5" fmla="*/ 1757 h 2660"/>
                <a:gd name="T6" fmla="*/ 666 w 1833"/>
                <a:gd name="T7" fmla="*/ 1848 h 2660"/>
                <a:gd name="T8" fmla="*/ 594 w 1833"/>
                <a:gd name="T9" fmla="*/ 1863 h 2660"/>
                <a:gd name="T10" fmla="*/ 696 w 1833"/>
                <a:gd name="T11" fmla="*/ 1757 h 2660"/>
                <a:gd name="T12" fmla="*/ 598 w 1833"/>
                <a:gd name="T13" fmla="*/ 1007 h 2660"/>
                <a:gd name="T14" fmla="*/ 761 w 1833"/>
                <a:gd name="T15" fmla="*/ 825 h 2660"/>
                <a:gd name="T16" fmla="*/ 713 w 1833"/>
                <a:gd name="T17" fmla="*/ 1668 h 2660"/>
                <a:gd name="T18" fmla="*/ 544 w 1833"/>
                <a:gd name="T19" fmla="*/ 1840 h 2660"/>
                <a:gd name="T20" fmla="*/ 704 w 1833"/>
                <a:gd name="T21" fmla="*/ 1907 h 2660"/>
                <a:gd name="T22" fmla="*/ 817 w 1833"/>
                <a:gd name="T23" fmla="*/ 1770 h 2660"/>
                <a:gd name="T24" fmla="*/ 884 w 1833"/>
                <a:gd name="T25" fmla="*/ 2000 h 2660"/>
                <a:gd name="T26" fmla="*/ 950 w 1833"/>
                <a:gd name="T27" fmla="*/ 1770 h 2660"/>
                <a:gd name="T28" fmla="*/ 1064 w 1833"/>
                <a:gd name="T29" fmla="*/ 1907 h 2660"/>
                <a:gd name="T30" fmla="*/ 1224 w 1833"/>
                <a:gd name="T31" fmla="*/ 1840 h 2660"/>
                <a:gd name="T32" fmla="*/ 1055 w 1833"/>
                <a:gd name="T33" fmla="*/ 1668 h 2660"/>
                <a:gd name="T34" fmla="*/ 1007 w 1833"/>
                <a:gd name="T35" fmla="*/ 867 h 2660"/>
                <a:gd name="T36" fmla="*/ 1221 w 1833"/>
                <a:gd name="T37" fmla="*/ 1002 h 2660"/>
                <a:gd name="T38" fmla="*/ 1717 w 1833"/>
                <a:gd name="T39" fmla="*/ 1743 h 2660"/>
                <a:gd name="T40" fmla="*/ 115 w 1833"/>
                <a:gd name="T41" fmla="*/ 1743 h 2660"/>
                <a:gd name="T42" fmla="*/ 933 w 1833"/>
                <a:gd name="T43" fmla="*/ 1869 h 2660"/>
                <a:gd name="T44" fmla="*/ 835 w 1833"/>
                <a:gd name="T45" fmla="*/ 1869 h 2660"/>
                <a:gd name="T46" fmla="*/ 933 w 1833"/>
                <a:gd name="T47" fmla="*/ 1869 h 2660"/>
                <a:gd name="T48" fmla="*/ 884 w 1833"/>
                <a:gd name="T49" fmla="*/ 1714 h 2660"/>
                <a:gd name="T50" fmla="*/ 766 w 1833"/>
                <a:gd name="T51" fmla="*/ 1670 h 2660"/>
                <a:gd name="T52" fmla="*/ 813 w 1833"/>
                <a:gd name="T53" fmla="*/ 834 h 2660"/>
                <a:gd name="T54" fmla="*/ 957 w 1833"/>
                <a:gd name="T55" fmla="*/ 950 h 2660"/>
                <a:gd name="T56" fmla="*/ 906 w 1833"/>
                <a:gd name="T57" fmla="*/ 1700 h 2660"/>
                <a:gd name="T58" fmla="*/ 1221 w 1833"/>
                <a:gd name="T59" fmla="*/ 675 h 2660"/>
                <a:gd name="T60" fmla="*/ 1221 w 1833"/>
                <a:gd name="T61" fmla="*/ 787 h 2660"/>
                <a:gd name="T62" fmla="*/ 595 w 1833"/>
                <a:gd name="T63" fmla="*/ 560 h 2660"/>
                <a:gd name="T64" fmla="*/ 1221 w 1833"/>
                <a:gd name="T65" fmla="*/ 425 h 2660"/>
                <a:gd name="T66" fmla="*/ 595 w 1833"/>
                <a:gd name="T67" fmla="*/ 443 h 2660"/>
                <a:gd name="T68" fmla="*/ 916 w 1833"/>
                <a:gd name="T69" fmla="*/ 2660 h 2660"/>
                <a:gd name="T70" fmla="*/ 1685 w 1833"/>
                <a:gd name="T71" fmla="*/ 1245 h 2660"/>
                <a:gd name="T72" fmla="*/ 1339 w 1833"/>
                <a:gd name="T73" fmla="*/ 209 h 2660"/>
                <a:gd name="T74" fmla="*/ 923 w 1833"/>
                <a:gd name="T75" fmla="*/ 0 h 2660"/>
                <a:gd name="T76" fmla="*/ 477 w 1833"/>
                <a:gd name="T77" fmla="*/ 209 h 2660"/>
                <a:gd name="T78" fmla="*/ 143 w 1833"/>
                <a:gd name="T79" fmla="*/ 1251 h 2660"/>
                <a:gd name="T80" fmla="*/ 916 w 1833"/>
                <a:gd name="T81" fmla="*/ 2660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33" h="2660">
                  <a:moveTo>
                    <a:pt x="1072" y="1757"/>
                  </a:moveTo>
                  <a:cubicBezTo>
                    <a:pt x="1096" y="1762"/>
                    <a:pt x="1118" y="1772"/>
                    <a:pt x="1136" y="1789"/>
                  </a:cubicBezTo>
                  <a:cubicBezTo>
                    <a:pt x="1157" y="1807"/>
                    <a:pt x="1169" y="1832"/>
                    <a:pt x="1174" y="1863"/>
                  </a:cubicBezTo>
                  <a:cubicBezTo>
                    <a:pt x="1175" y="1870"/>
                    <a:pt x="1171" y="1879"/>
                    <a:pt x="1165" y="1885"/>
                  </a:cubicBezTo>
                  <a:cubicBezTo>
                    <a:pt x="1152" y="1897"/>
                    <a:pt x="1128" y="1894"/>
                    <a:pt x="1102" y="1848"/>
                  </a:cubicBezTo>
                  <a:cubicBezTo>
                    <a:pt x="1091" y="1828"/>
                    <a:pt x="1081" y="1796"/>
                    <a:pt x="1072" y="1757"/>
                  </a:cubicBezTo>
                  <a:close/>
                  <a:moveTo>
                    <a:pt x="696" y="1757"/>
                  </a:moveTo>
                  <a:cubicBezTo>
                    <a:pt x="687" y="1796"/>
                    <a:pt x="677" y="1828"/>
                    <a:pt x="666" y="1848"/>
                  </a:cubicBezTo>
                  <a:cubicBezTo>
                    <a:pt x="640" y="1894"/>
                    <a:pt x="616" y="1897"/>
                    <a:pt x="603" y="1885"/>
                  </a:cubicBezTo>
                  <a:cubicBezTo>
                    <a:pt x="596" y="1879"/>
                    <a:pt x="593" y="1870"/>
                    <a:pt x="594" y="1863"/>
                  </a:cubicBezTo>
                  <a:cubicBezTo>
                    <a:pt x="599" y="1832"/>
                    <a:pt x="611" y="1807"/>
                    <a:pt x="631" y="1789"/>
                  </a:cubicBezTo>
                  <a:cubicBezTo>
                    <a:pt x="650" y="1772"/>
                    <a:pt x="672" y="1762"/>
                    <a:pt x="696" y="1757"/>
                  </a:cubicBezTo>
                  <a:close/>
                  <a:moveTo>
                    <a:pt x="565" y="1023"/>
                  </a:moveTo>
                  <a:lnTo>
                    <a:pt x="598" y="1007"/>
                  </a:lnTo>
                  <a:lnTo>
                    <a:pt x="595" y="796"/>
                  </a:lnTo>
                  <a:lnTo>
                    <a:pt x="761" y="825"/>
                  </a:lnTo>
                  <a:cubicBezTo>
                    <a:pt x="761" y="855"/>
                    <a:pt x="760" y="898"/>
                    <a:pt x="758" y="950"/>
                  </a:cubicBezTo>
                  <a:cubicBezTo>
                    <a:pt x="753" y="1157"/>
                    <a:pt x="739" y="1499"/>
                    <a:pt x="713" y="1668"/>
                  </a:cubicBezTo>
                  <a:cubicBezTo>
                    <a:pt x="674" y="1672"/>
                    <a:pt x="636" y="1685"/>
                    <a:pt x="606" y="1713"/>
                  </a:cubicBezTo>
                  <a:cubicBezTo>
                    <a:pt x="574" y="1742"/>
                    <a:pt x="552" y="1787"/>
                    <a:pt x="544" y="1840"/>
                  </a:cubicBezTo>
                  <a:cubicBezTo>
                    <a:pt x="536" y="1887"/>
                    <a:pt x="550" y="1935"/>
                    <a:pt x="577" y="1961"/>
                  </a:cubicBezTo>
                  <a:cubicBezTo>
                    <a:pt x="607" y="1988"/>
                    <a:pt x="658" y="1990"/>
                    <a:pt x="704" y="1907"/>
                  </a:cubicBezTo>
                  <a:cubicBezTo>
                    <a:pt x="723" y="1873"/>
                    <a:pt x="738" y="1820"/>
                    <a:pt x="751" y="1755"/>
                  </a:cubicBezTo>
                  <a:cubicBezTo>
                    <a:pt x="774" y="1757"/>
                    <a:pt x="796" y="1762"/>
                    <a:pt x="817" y="1770"/>
                  </a:cubicBezTo>
                  <a:cubicBezTo>
                    <a:pt x="785" y="1809"/>
                    <a:pt x="782" y="1853"/>
                    <a:pt x="783" y="1874"/>
                  </a:cubicBezTo>
                  <a:cubicBezTo>
                    <a:pt x="785" y="1936"/>
                    <a:pt x="832" y="2000"/>
                    <a:pt x="884" y="2000"/>
                  </a:cubicBezTo>
                  <a:cubicBezTo>
                    <a:pt x="936" y="2000"/>
                    <a:pt x="983" y="1936"/>
                    <a:pt x="985" y="1874"/>
                  </a:cubicBezTo>
                  <a:cubicBezTo>
                    <a:pt x="986" y="1853"/>
                    <a:pt x="983" y="1809"/>
                    <a:pt x="950" y="1770"/>
                  </a:cubicBezTo>
                  <a:cubicBezTo>
                    <a:pt x="971" y="1762"/>
                    <a:pt x="994" y="1757"/>
                    <a:pt x="1017" y="1755"/>
                  </a:cubicBezTo>
                  <a:cubicBezTo>
                    <a:pt x="1029" y="1820"/>
                    <a:pt x="1045" y="1873"/>
                    <a:pt x="1064" y="1907"/>
                  </a:cubicBezTo>
                  <a:cubicBezTo>
                    <a:pt x="1110" y="1990"/>
                    <a:pt x="1161" y="1988"/>
                    <a:pt x="1190" y="1961"/>
                  </a:cubicBezTo>
                  <a:cubicBezTo>
                    <a:pt x="1218" y="1935"/>
                    <a:pt x="1232" y="1887"/>
                    <a:pt x="1224" y="1840"/>
                  </a:cubicBezTo>
                  <a:cubicBezTo>
                    <a:pt x="1215" y="1787"/>
                    <a:pt x="1194" y="1742"/>
                    <a:pt x="1161" y="1713"/>
                  </a:cubicBezTo>
                  <a:cubicBezTo>
                    <a:pt x="1131" y="1685"/>
                    <a:pt x="1094" y="1672"/>
                    <a:pt x="1055" y="1668"/>
                  </a:cubicBezTo>
                  <a:cubicBezTo>
                    <a:pt x="1029" y="1499"/>
                    <a:pt x="1015" y="1157"/>
                    <a:pt x="1009" y="950"/>
                  </a:cubicBezTo>
                  <a:cubicBezTo>
                    <a:pt x="1008" y="919"/>
                    <a:pt x="1008" y="891"/>
                    <a:pt x="1007" y="867"/>
                  </a:cubicBezTo>
                  <a:lnTo>
                    <a:pt x="1221" y="904"/>
                  </a:lnTo>
                  <a:lnTo>
                    <a:pt x="1221" y="1002"/>
                  </a:lnTo>
                  <a:lnTo>
                    <a:pt x="1255" y="1017"/>
                  </a:lnTo>
                  <a:cubicBezTo>
                    <a:pt x="1536" y="1148"/>
                    <a:pt x="1717" y="1433"/>
                    <a:pt x="1717" y="1743"/>
                  </a:cubicBezTo>
                  <a:cubicBezTo>
                    <a:pt x="1717" y="2185"/>
                    <a:pt x="1358" y="2544"/>
                    <a:pt x="916" y="2544"/>
                  </a:cubicBezTo>
                  <a:cubicBezTo>
                    <a:pt x="475" y="2544"/>
                    <a:pt x="115" y="2185"/>
                    <a:pt x="115" y="1743"/>
                  </a:cubicBezTo>
                  <a:cubicBezTo>
                    <a:pt x="115" y="1435"/>
                    <a:pt x="288" y="1159"/>
                    <a:pt x="565" y="1023"/>
                  </a:cubicBezTo>
                  <a:close/>
                  <a:moveTo>
                    <a:pt x="933" y="1869"/>
                  </a:moveTo>
                  <a:cubicBezTo>
                    <a:pt x="933" y="1882"/>
                    <a:pt x="905" y="1912"/>
                    <a:pt x="884" y="1912"/>
                  </a:cubicBezTo>
                  <a:cubicBezTo>
                    <a:pt x="862" y="1912"/>
                    <a:pt x="835" y="1882"/>
                    <a:pt x="835" y="1869"/>
                  </a:cubicBezTo>
                  <a:cubicBezTo>
                    <a:pt x="834" y="1857"/>
                    <a:pt x="847" y="1832"/>
                    <a:pt x="884" y="1812"/>
                  </a:cubicBezTo>
                  <a:cubicBezTo>
                    <a:pt x="920" y="1832"/>
                    <a:pt x="934" y="1857"/>
                    <a:pt x="933" y="1869"/>
                  </a:cubicBezTo>
                  <a:close/>
                  <a:moveTo>
                    <a:pt x="906" y="1700"/>
                  </a:moveTo>
                  <a:cubicBezTo>
                    <a:pt x="898" y="1704"/>
                    <a:pt x="891" y="1709"/>
                    <a:pt x="884" y="1714"/>
                  </a:cubicBezTo>
                  <a:cubicBezTo>
                    <a:pt x="877" y="1709"/>
                    <a:pt x="869" y="1704"/>
                    <a:pt x="862" y="1700"/>
                  </a:cubicBezTo>
                  <a:cubicBezTo>
                    <a:pt x="833" y="1685"/>
                    <a:pt x="800" y="1674"/>
                    <a:pt x="766" y="1670"/>
                  </a:cubicBezTo>
                  <a:cubicBezTo>
                    <a:pt x="795" y="1476"/>
                    <a:pt x="806" y="1137"/>
                    <a:pt x="811" y="950"/>
                  </a:cubicBezTo>
                  <a:cubicBezTo>
                    <a:pt x="812" y="896"/>
                    <a:pt x="813" y="855"/>
                    <a:pt x="813" y="834"/>
                  </a:cubicBezTo>
                  <a:lnTo>
                    <a:pt x="955" y="858"/>
                  </a:lnTo>
                  <a:cubicBezTo>
                    <a:pt x="955" y="881"/>
                    <a:pt x="956" y="912"/>
                    <a:pt x="957" y="950"/>
                  </a:cubicBezTo>
                  <a:cubicBezTo>
                    <a:pt x="961" y="1137"/>
                    <a:pt x="973" y="1476"/>
                    <a:pt x="1002" y="1670"/>
                  </a:cubicBezTo>
                  <a:cubicBezTo>
                    <a:pt x="968" y="1674"/>
                    <a:pt x="935" y="1685"/>
                    <a:pt x="906" y="1700"/>
                  </a:cubicBezTo>
                  <a:close/>
                  <a:moveTo>
                    <a:pt x="595" y="560"/>
                  </a:moveTo>
                  <a:lnTo>
                    <a:pt x="1221" y="675"/>
                  </a:lnTo>
                  <a:lnTo>
                    <a:pt x="1221" y="749"/>
                  </a:lnTo>
                  <a:lnTo>
                    <a:pt x="1221" y="787"/>
                  </a:lnTo>
                  <a:lnTo>
                    <a:pt x="595" y="679"/>
                  </a:lnTo>
                  <a:lnTo>
                    <a:pt x="595" y="560"/>
                  </a:lnTo>
                  <a:close/>
                  <a:moveTo>
                    <a:pt x="595" y="313"/>
                  </a:moveTo>
                  <a:lnTo>
                    <a:pt x="1221" y="425"/>
                  </a:lnTo>
                  <a:lnTo>
                    <a:pt x="1221" y="557"/>
                  </a:lnTo>
                  <a:lnTo>
                    <a:pt x="595" y="443"/>
                  </a:lnTo>
                  <a:lnTo>
                    <a:pt x="595" y="313"/>
                  </a:lnTo>
                  <a:close/>
                  <a:moveTo>
                    <a:pt x="916" y="2660"/>
                  </a:moveTo>
                  <a:cubicBezTo>
                    <a:pt x="1422" y="2660"/>
                    <a:pt x="1833" y="2249"/>
                    <a:pt x="1833" y="1743"/>
                  </a:cubicBezTo>
                  <a:cubicBezTo>
                    <a:pt x="1833" y="1565"/>
                    <a:pt x="1782" y="1393"/>
                    <a:pt x="1685" y="1245"/>
                  </a:cubicBezTo>
                  <a:cubicBezTo>
                    <a:pt x="1599" y="1111"/>
                    <a:pt x="1480" y="1004"/>
                    <a:pt x="1340" y="930"/>
                  </a:cubicBezTo>
                  <a:cubicBezTo>
                    <a:pt x="1339"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94" name="Freeform 3736">
              <a:extLst>
                <a:ext uri="{FF2B5EF4-FFF2-40B4-BE49-F238E27FC236}">
                  <a16:creationId xmlns:a16="http://schemas.microsoft.com/office/drawing/2014/main" id="{0E7CAE58-1B75-4332-9E14-CD5E778711AA}"/>
                </a:ext>
              </a:extLst>
            </p:cNvPr>
            <p:cNvSpPr>
              <a:spLocks/>
            </p:cNvSpPr>
            <p:nvPr/>
          </p:nvSpPr>
          <p:spPr bwMode="auto">
            <a:xfrm>
              <a:off x="10281855" y="2762749"/>
              <a:ext cx="269875" cy="71438"/>
            </a:xfrm>
            <a:custGeom>
              <a:avLst/>
              <a:gdLst>
                <a:gd name="T0" fmla="*/ 0 w 526"/>
                <a:gd name="T1" fmla="*/ 69 h 139"/>
                <a:gd name="T2" fmla="*/ 71 w 526"/>
                <a:gd name="T3" fmla="*/ 139 h 139"/>
                <a:gd name="T4" fmla="*/ 455 w 526"/>
                <a:gd name="T5" fmla="*/ 139 h 139"/>
                <a:gd name="T6" fmla="*/ 526 w 526"/>
                <a:gd name="T7" fmla="*/ 69 h 139"/>
                <a:gd name="T8" fmla="*/ 455 w 526"/>
                <a:gd name="T9" fmla="*/ 0 h 139"/>
                <a:gd name="T10" fmla="*/ 71 w 526"/>
                <a:gd name="T11" fmla="*/ 0 h 139"/>
                <a:gd name="T12" fmla="*/ 0 w 526"/>
                <a:gd name="T13" fmla="*/ 69 h 139"/>
              </a:gdLst>
              <a:ahLst/>
              <a:cxnLst>
                <a:cxn ang="0">
                  <a:pos x="T0" y="T1"/>
                </a:cxn>
                <a:cxn ang="0">
                  <a:pos x="T2" y="T3"/>
                </a:cxn>
                <a:cxn ang="0">
                  <a:pos x="T4" y="T5"/>
                </a:cxn>
                <a:cxn ang="0">
                  <a:pos x="T6" y="T7"/>
                </a:cxn>
                <a:cxn ang="0">
                  <a:pos x="T8" y="T9"/>
                </a:cxn>
                <a:cxn ang="0">
                  <a:pos x="T10" y="T11"/>
                </a:cxn>
                <a:cxn ang="0">
                  <a:pos x="T12" y="T13"/>
                </a:cxn>
              </a:cxnLst>
              <a:rect l="0" t="0" r="r" b="b"/>
              <a:pathLst>
                <a:path w="526" h="139">
                  <a:moveTo>
                    <a:pt x="0" y="69"/>
                  </a:moveTo>
                  <a:cubicBezTo>
                    <a:pt x="0" y="108"/>
                    <a:pt x="32" y="139"/>
                    <a:pt x="71" y="139"/>
                  </a:cubicBezTo>
                  <a:lnTo>
                    <a:pt x="455" y="139"/>
                  </a:lnTo>
                  <a:cubicBezTo>
                    <a:pt x="494" y="139"/>
                    <a:pt x="526" y="108"/>
                    <a:pt x="526" y="69"/>
                  </a:cubicBezTo>
                  <a:cubicBezTo>
                    <a:pt x="526" y="31"/>
                    <a:pt x="494" y="0"/>
                    <a:pt x="455" y="0"/>
                  </a:cubicBezTo>
                  <a:lnTo>
                    <a:pt x="71" y="0"/>
                  </a:lnTo>
                  <a:cubicBezTo>
                    <a:pt x="32" y="0"/>
                    <a:pt x="0" y="31"/>
                    <a:pt x="0" y="6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5" name="Freeform 3737">
              <a:extLst>
                <a:ext uri="{FF2B5EF4-FFF2-40B4-BE49-F238E27FC236}">
                  <a16:creationId xmlns:a16="http://schemas.microsoft.com/office/drawing/2014/main" id="{D2B2CC97-5732-4CD7-8543-6FB53A767FFD}"/>
                </a:ext>
              </a:extLst>
            </p:cNvPr>
            <p:cNvSpPr>
              <a:spLocks/>
            </p:cNvSpPr>
            <p:nvPr/>
          </p:nvSpPr>
          <p:spPr bwMode="auto">
            <a:xfrm>
              <a:off x="9653205" y="3262811"/>
              <a:ext cx="73025" cy="261938"/>
            </a:xfrm>
            <a:custGeom>
              <a:avLst/>
              <a:gdLst>
                <a:gd name="T0" fmla="*/ 71 w 142"/>
                <a:gd name="T1" fmla="*/ 0 h 513"/>
                <a:gd name="T2" fmla="*/ 0 w 142"/>
                <a:gd name="T3" fmla="*/ 69 h 513"/>
                <a:gd name="T4" fmla="*/ 0 w 142"/>
                <a:gd name="T5" fmla="*/ 443 h 513"/>
                <a:gd name="T6" fmla="*/ 71 w 142"/>
                <a:gd name="T7" fmla="*/ 513 h 513"/>
                <a:gd name="T8" fmla="*/ 142 w 142"/>
                <a:gd name="T9" fmla="*/ 443 h 513"/>
                <a:gd name="T10" fmla="*/ 142 w 142"/>
                <a:gd name="T11" fmla="*/ 69 h 513"/>
                <a:gd name="T12" fmla="*/ 71 w 142"/>
                <a:gd name="T13" fmla="*/ 0 h 513"/>
              </a:gdLst>
              <a:ahLst/>
              <a:cxnLst>
                <a:cxn ang="0">
                  <a:pos x="T0" y="T1"/>
                </a:cxn>
                <a:cxn ang="0">
                  <a:pos x="T2" y="T3"/>
                </a:cxn>
                <a:cxn ang="0">
                  <a:pos x="T4" y="T5"/>
                </a:cxn>
                <a:cxn ang="0">
                  <a:pos x="T6" y="T7"/>
                </a:cxn>
                <a:cxn ang="0">
                  <a:pos x="T8" y="T9"/>
                </a:cxn>
                <a:cxn ang="0">
                  <a:pos x="T10" y="T11"/>
                </a:cxn>
                <a:cxn ang="0">
                  <a:pos x="T12" y="T13"/>
                </a:cxn>
              </a:cxnLst>
              <a:rect l="0" t="0" r="r" b="b"/>
              <a:pathLst>
                <a:path w="142" h="513">
                  <a:moveTo>
                    <a:pt x="71" y="0"/>
                  </a:moveTo>
                  <a:cubicBezTo>
                    <a:pt x="32" y="0"/>
                    <a:pt x="0" y="31"/>
                    <a:pt x="0" y="69"/>
                  </a:cubicBezTo>
                  <a:lnTo>
                    <a:pt x="0" y="443"/>
                  </a:lnTo>
                  <a:cubicBezTo>
                    <a:pt x="0" y="482"/>
                    <a:pt x="32" y="513"/>
                    <a:pt x="71" y="513"/>
                  </a:cubicBezTo>
                  <a:cubicBezTo>
                    <a:pt x="110" y="513"/>
                    <a:pt x="142" y="482"/>
                    <a:pt x="142" y="443"/>
                  </a:cubicBezTo>
                  <a:lnTo>
                    <a:pt x="142" y="69"/>
                  </a:lnTo>
                  <a:cubicBezTo>
                    <a:pt x="142" y="31"/>
                    <a:pt x="110" y="0"/>
                    <a:pt x="7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6" name="Freeform 3738">
              <a:extLst>
                <a:ext uri="{FF2B5EF4-FFF2-40B4-BE49-F238E27FC236}">
                  <a16:creationId xmlns:a16="http://schemas.microsoft.com/office/drawing/2014/main" id="{AAB508F3-EA6D-45DA-B00B-C362DEF2F946}"/>
                </a:ext>
              </a:extLst>
            </p:cNvPr>
            <p:cNvSpPr>
              <a:spLocks/>
            </p:cNvSpPr>
            <p:nvPr/>
          </p:nvSpPr>
          <p:spPr bwMode="auto">
            <a:xfrm>
              <a:off x="8905493" y="2729411"/>
              <a:ext cx="269875" cy="71438"/>
            </a:xfrm>
            <a:custGeom>
              <a:avLst/>
              <a:gdLst>
                <a:gd name="T0" fmla="*/ 71 w 526"/>
                <a:gd name="T1" fmla="*/ 138 h 138"/>
                <a:gd name="T2" fmla="*/ 455 w 526"/>
                <a:gd name="T3" fmla="*/ 138 h 138"/>
                <a:gd name="T4" fmla="*/ 526 w 526"/>
                <a:gd name="T5" fmla="*/ 69 h 138"/>
                <a:gd name="T6" fmla="*/ 455 w 526"/>
                <a:gd name="T7" fmla="*/ 0 h 138"/>
                <a:gd name="T8" fmla="*/ 71 w 526"/>
                <a:gd name="T9" fmla="*/ 0 h 138"/>
                <a:gd name="T10" fmla="*/ 0 w 526"/>
                <a:gd name="T11" fmla="*/ 69 h 138"/>
                <a:gd name="T12" fmla="*/ 71 w 52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526" h="138">
                  <a:moveTo>
                    <a:pt x="71" y="138"/>
                  </a:moveTo>
                  <a:lnTo>
                    <a:pt x="455" y="138"/>
                  </a:lnTo>
                  <a:cubicBezTo>
                    <a:pt x="494" y="138"/>
                    <a:pt x="526" y="107"/>
                    <a:pt x="526" y="69"/>
                  </a:cubicBezTo>
                  <a:cubicBezTo>
                    <a:pt x="526" y="31"/>
                    <a:pt x="494" y="0"/>
                    <a:pt x="455" y="0"/>
                  </a:cubicBezTo>
                  <a:lnTo>
                    <a:pt x="71" y="0"/>
                  </a:lnTo>
                  <a:cubicBezTo>
                    <a:pt x="32" y="0"/>
                    <a:pt x="0" y="31"/>
                    <a:pt x="0" y="69"/>
                  </a:cubicBezTo>
                  <a:cubicBezTo>
                    <a:pt x="0" y="107"/>
                    <a:pt x="32" y="138"/>
                    <a:pt x="71" y="13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7" name="Freeform 3739">
              <a:extLst>
                <a:ext uri="{FF2B5EF4-FFF2-40B4-BE49-F238E27FC236}">
                  <a16:creationId xmlns:a16="http://schemas.microsoft.com/office/drawing/2014/main" id="{F953F33D-7833-415C-BE20-54FF77621A79}"/>
                </a:ext>
              </a:extLst>
            </p:cNvPr>
            <p:cNvSpPr>
              <a:spLocks/>
            </p:cNvSpPr>
            <p:nvPr/>
          </p:nvSpPr>
          <p:spPr bwMode="auto">
            <a:xfrm>
              <a:off x="9062655" y="2194424"/>
              <a:ext cx="239713" cy="192088"/>
            </a:xfrm>
            <a:custGeom>
              <a:avLst/>
              <a:gdLst>
                <a:gd name="T0" fmla="*/ 38 w 467"/>
                <a:gd name="T1" fmla="*/ 125 h 374"/>
                <a:gd name="T2" fmla="*/ 344 w 467"/>
                <a:gd name="T3" fmla="*/ 351 h 374"/>
                <a:gd name="T4" fmla="*/ 443 w 467"/>
                <a:gd name="T5" fmla="*/ 337 h 374"/>
                <a:gd name="T6" fmla="*/ 429 w 467"/>
                <a:gd name="T7" fmla="*/ 241 h 374"/>
                <a:gd name="T8" fmla="*/ 123 w 467"/>
                <a:gd name="T9" fmla="*/ 14 h 374"/>
                <a:gd name="T10" fmla="*/ 81 w 467"/>
                <a:gd name="T11" fmla="*/ 0 h 374"/>
                <a:gd name="T12" fmla="*/ 24 w 467"/>
                <a:gd name="T13" fmla="*/ 28 h 374"/>
                <a:gd name="T14" fmla="*/ 38 w 467"/>
                <a:gd name="T15" fmla="*/ 125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7" h="374">
                  <a:moveTo>
                    <a:pt x="38" y="125"/>
                  </a:moveTo>
                  <a:lnTo>
                    <a:pt x="344" y="351"/>
                  </a:lnTo>
                  <a:cubicBezTo>
                    <a:pt x="375" y="374"/>
                    <a:pt x="419" y="368"/>
                    <a:pt x="443" y="337"/>
                  </a:cubicBezTo>
                  <a:cubicBezTo>
                    <a:pt x="467" y="307"/>
                    <a:pt x="460" y="264"/>
                    <a:pt x="429" y="241"/>
                  </a:cubicBezTo>
                  <a:lnTo>
                    <a:pt x="123" y="14"/>
                  </a:lnTo>
                  <a:cubicBezTo>
                    <a:pt x="111" y="5"/>
                    <a:pt x="96" y="0"/>
                    <a:pt x="81" y="0"/>
                  </a:cubicBezTo>
                  <a:cubicBezTo>
                    <a:pt x="59" y="0"/>
                    <a:pt x="38" y="10"/>
                    <a:pt x="24" y="28"/>
                  </a:cubicBezTo>
                  <a:cubicBezTo>
                    <a:pt x="0" y="58"/>
                    <a:pt x="7" y="102"/>
                    <a:pt x="38" y="12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8" name="Freeform 3740">
              <a:extLst>
                <a:ext uri="{FF2B5EF4-FFF2-40B4-BE49-F238E27FC236}">
                  <a16:creationId xmlns:a16="http://schemas.microsoft.com/office/drawing/2014/main" id="{7846CA31-A7E7-4466-B970-D2DAC3C0FA51}"/>
                </a:ext>
              </a:extLst>
            </p:cNvPr>
            <p:cNvSpPr>
              <a:spLocks/>
            </p:cNvSpPr>
            <p:nvPr/>
          </p:nvSpPr>
          <p:spPr bwMode="auto">
            <a:xfrm>
              <a:off x="10162793" y="2194424"/>
              <a:ext cx="238125" cy="192088"/>
            </a:xfrm>
            <a:custGeom>
              <a:avLst/>
              <a:gdLst>
                <a:gd name="T0" fmla="*/ 123 w 466"/>
                <a:gd name="T1" fmla="*/ 351 h 374"/>
                <a:gd name="T2" fmla="*/ 429 w 466"/>
                <a:gd name="T3" fmla="*/ 125 h 374"/>
                <a:gd name="T4" fmla="*/ 442 w 466"/>
                <a:gd name="T5" fmla="*/ 28 h 374"/>
                <a:gd name="T6" fmla="*/ 386 w 466"/>
                <a:gd name="T7" fmla="*/ 0 h 374"/>
                <a:gd name="T8" fmla="*/ 343 w 466"/>
                <a:gd name="T9" fmla="*/ 14 h 374"/>
                <a:gd name="T10" fmla="*/ 37 w 466"/>
                <a:gd name="T11" fmla="*/ 241 h 374"/>
                <a:gd name="T12" fmla="*/ 23 w 466"/>
                <a:gd name="T13" fmla="*/ 337 h 374"/>
                <a:gd name="T14" fmla="*/ 123 w 466"/>
                <a:gd name="T15" fmla="*/ 351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374">
                  <a:moveTo>
                    <a:pt x="123" y="351"/>
                  </a:moveTo>
                  <a:lnTo>
                    <a:pt x="429" y="125"/>
                  </a:lnTo>
                  <a:cubicBezTo>
                    <a:pt x="460" y="102"/>
                    <a:pt x="466" y="58"/>
                    <a:pt x="442" y="28"/>
                  </a:cubicBezTo>
                  <a:cubicBezTo>
                    <a:pt x="428" y="10"/>
                    <a:pt x="407" y="0"/>
                    <a:pt x="386" y="0"/>
                  </a:cubicBezTo>
                  <a:cubicBezTo>
                    <a:pt x="371" y="0"/>
                    <a:pt x="356" y="5"/>
                    <a:pt x="343" y="14"/>
                  </a:cubicBezTo>
                  <a:lnTo>
                    <a:pt x="37" y="241"/>
                  </a:lnTo>
                  <a:cubicBezTo>
                    <a:pt x="6" y="264"/>
                    <a:pt x="0" y="307"/>
                    <a:pt x="23" y="337"/>
                  </a:cubicBezTo>
                  <a:cubicBezTo>
                    <a:pt x="47" y="368"/>
                    <a:pt x="92" y="374"/>
                    <a:pt x="123" y="35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9" name="Freeform 3741">
              <a:extLst>
                <a:ext uri="{FF2B5EF4-FFF2-40B4-BE49-F238E27FC236}">
                  <a16:creationId xmlns:a16="http://schemas.microsoft.com/office/drawing/2014/main" id="{5C0B60D0-0056-4954-BC23-50806B59C44C}"/>
                </a:ext>
              </a:extLst>
            </p:cNvPr>
            <p:cNvSpPr>
              <a:spLocks/>
            </p:cNvSpPr>
            <p:nvPr/>
          </p:nvSpPr>
          <p:spPr bwMode="auto">
            <a:xfrm>
              <a:off x="9108693" y="3148511"/>
              <a:ext cx="219075" cy="211138"/>
            </a:xfrm>
            <a:custGeom>
              <a:avLst/>
              <a:gdLst>
                <a:gd name="T0" fmla="*/ 349 w 427"/>
                <a:gd name="T1" fmla="*/ 0 h 410"/>
                <a:gd name="T2" fmla="*/ 299 w 427"/>
                <a:gd name="T3" fmla="*/ 20 h 410"/>
                <a:gd name="T4" fmla="*/ 27 w 427"/>
                <a:gd name="T5" fmla="*/ 285 h 410"/>
                <a:gd name="T6" fmla="*/ 27 w 427"/>
                <a:gd name="T7" fmla="*/ 383 h 410"/>
                <a:gd name="T8" fmla="*/ 128 w 427"/>
                <a:gd name="T9" fmla="*/ 383 h 410"/>
                <a:gd name="T10" fmla="*/ 399 w 427"/>
                <a:gd name="T11" fmla="*/ 118 h 410"/>
                <a:gd name="T12" fmla="*/ 399 w 427"/>
                <a:gd name="T13" fmla="*/ 20 h 410"/>
                <a:gd name="T14" fmla="*/ 349 w 427"/>
                <a:gd name="T15" fmla="*/ 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349" y="0"/>
                  </a:moveTo>
                  <a:cubicBezTo>
                    <a:pt x="331" y="0"/>
                    <a:pt x="313" y="7"/>
                    <a:pt x="299" y="20"/>
                  </a:cubicBezTo>
                  <a:lnTo>
                    <a:pt x="27" y="285"/>
                  </a:lnTo>
                  <a:cubicBezTo>
                    <a:pt x="0" y="312"/>
                    <a:pt x="0" y="356"/>
                    <a:pt x="27" y="383"/>
                  </a:cubicBezTo>
                  <a:cubicBezTo>
                    <a:pt x="55" y="410"/>
                    <a:pt x="100" y="410"/>
                    <a:pt x="128" y="383"/>
                  </a:cubicBezTo>
                  <a:lnTo>
                    <a:pt x="399" y="118"/>
                  </a:lnTo>
                  <a:cubicBezTo>
                    <a:pt x="427" y="91"/>
                    <a:pt x="427" y="47"/>
                    <a:pt x="399" y="20"/>
                  </a:cubicBezTo>
                  <a:cubicBezTo>
                    <a:pt x="385" y="7"/>
                    <a:pt x="367" y="0"/>
                    <a:pt x="34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00" name="Freeform 3742">
              <a:extLst>
                <a:ext uri="{FF2B5EF4-FFF2-40B4-BE49-F238E27FC236}">
                  <a16:creationId xmlns:a16="http://schemas.microsoft.com/office/drawing/2014/main" id="{0FA4400A-F9BA-441D-BC2B-EFBFAA21382F}"/>
                </a:ext>
              </a:extLst>
            </p:cNvPr>
            <p:cNvSpPr>
              <a:spLocks/>
            </p:cNvSpPr>
            <p:nvPr/>
          </p:nvSpPr>
          <p:spPr bwMode="auto">
            <a:xfrm>
              <a:off x="10113580" y="3148511"/>
              <a:ext cx="219075" cy="211138"/>
            </a:xfrm>
            <a:custGeom>
              <a:avLst/>
              <a:gdLst>
                <a:gd name="T0" fmla="*/ 128 w 427"/>
                <a:gd name="T1" fmla="*/ 20 h 410"/>
                <a:gd name="T2" fmla="*/ 78 w 427"/>
                <a:gd name="T3" fmla="*/ 0 h 410"/>
                <a:gd name="T4" fmla="*/ 28 w 427"/>
                <a:gd name="T5" fmla="*/ 20 h 410"/>
                <a:gd name="T6" fmla="*/ 28 w 427"/>
                <a:gd name="T7" fmla="*/ 118 h 410"/>
                <a:gd name="T8" fmla="*/ 299 w 427"/>
                <a:gd name="T9" fmla="*/ 383 h 410"/>
                <a:gd name="T10" fmla="*/ 399 w 427"/>
                <a:gd name="T11" fmla="*/ 383 h 410"/>
                <a:gd name="T12" fmla="*/ 399 w 427"/>
                <a:gd name="T13" fmla="*/ 285 h 410"/>
                <a:gd name="T14" fmla="*/ 128 w 427"/>
                <a:gd name="T15" fmla="*/ 2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128" y="20"/>
                  </a:moveTo>
                  <a:cubicBezTo>
                    <a:pt x="114" y="7"/>
                    <a:pt x="96" y="0"/>
                    <a:pt x="78" y="0"/>
                  </a:cubicBezTo>
                  <a:cubicBezTo>
                    <a:pt x="60" y="0"/>
                    <a:pt x="42" y="7"/>
                    <a:pt x="28" y="20"/>
                  </a:cubicBezTo>
                  <a:cubicBezTo>
                    <a:pt x="0" y="47"/>
                    <a:pt x="0" y="91"/>
                    <a:pt x="28" y="118"/>
                  </a:cubicBezTo>
                  <a:lnTo>
                    <a:pt x="299" y="383"/>
                  </a:lnTo>
                  <a:cubicBezTo>
                    <a:pt x="327" y="410"/>
                    <a:pt x="372" y="410"/>
                    <a:pt x="399" y="383"/>
                  </a:cubicBezTo>
                  <a:cubicBezTo>
                    <a:pt x="427" y="356"/>
                    <a:pt x="427" y="312"/>
                    <a:pt x="399" y="285"/>
                  </a:cubicBezTo>
                  <a:lnTo>
                    <a:pt x="128" y="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01" name="Graphic 20" descr="Single gear">
            <a:extLst>
              <a:ext uri="{FF2B5EF4-FFF2-40B4-BE49-F238E27FC236}">
                <a16:creationId xmlns:a16="http://schemas.microsoft.com/office/drawing/2014/main" id="{1F2212A5-48D1-4531-A2A6-9C5F330EA4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4281" y="3502479"/>
            <a:ext cx="992555" cy="1045804"/>
          </a:xfrm>
          <a:prstGeom prst="rect">
            <a:avLst/>
          </a:prstGeom>
        </p:spPr>
      </p:pic>
      <p:sp>
        <p:nvSpPr>
          <p:cNvPr id="102" name="Rectángulo: esquinas redondeadas 101">
            <a:extLst>
              <a:ext uri="{FF2B5EF4-FFF2-40B4-BE49-F238E27FC236}">
                <a16:creationId xmlns:a16="http://schemas.microsoft.com/office/drawing/2014/main" id="{384B6D41-5CE1-49CD-BC58-4AC0367F50AA}"/>
              </a:ext>
            </a:extLst>
          </p:cNvPr>
          <p:cNvSpPr/>
          <p:nvPr/>
        </p:nvSpPr>
        <p:spPr>
          <a:xfrm>
            <a:off x="4504725" y="1836332"/>
            <a:ext cx="5329560" cy="1465561"/>
          </a:xfrm>
          <a:prstGeom prst="roundRect">
            <a:avLst>
              <a:gd name="adj" fmla="val 1666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dirty="0"/>
              <a:t>Obtención de productividad de los bienes </a:t>
            </a:r>
          </a:p>
          <a:p>
            <a:pPr marL="285750" indent="-285750" algn="just">
              <a:buFont typeface="Arial" panose="020B0604020202020204" pitchFamily="34" charset="0"/>
              <a:buChar char="•"/>
            </a:pPr>
            <a:r>
              <a:rPr lang="es-ES" sz="2000" dirty="0">
                <a:solidFill>
                  <a:schemeClr val="tx1"/>
                </a:solidFill>
              </a:rPr>
              <a:t>Obtención de productividad de los bienes.</a:t>
            </a:r>
          </a:p>
          <a:p>
            <a:pPr marL="285750" indent="-285750" algn="just">
              <a:buFont typeface="Arial" panose="020B0604020202020204" pitchFamily="34" charset="0"/>
              <a:buChar char="•"/>
            </a:pPr>
            <a:r>
              <a:rPr lang="es-ES" sz="2000" dirty="0">
                <a:solidFill>
                  <a:schemeClr val="tx1"/>
                </a:solidFill>
              </a:rPr>
              <a:t>Generación de recursos que puedan apoyar las políticas públicas</a:t>
            </a:r>
          </a:p>
          <a:p>
            <a:pPr algn="just"/>
            <a:endParaRPr lang="es-ES" b="1" cap="all" dirty="0">
              <a:solidFill>
                <a:srgbClr val="000066"/>
              </a:solidFill>
            </a:endParaRPr>
          </a:p>
        </p:txBody>
      </p:sp>
      <p:sp>
        <p:nvSpPr>
          <p:cNvPr id="6" name="Rectángulo 5">
            <a:extLst>
              <a:ext uri="{FF2B5EF4-FFF2-40B4-BE49-F238E27FC236}">
                <a16:creationId xmlns:a16="http://schemas.microsoft.com/office/drawing/2014/main" id="{F6EA4004-F96C-4759-9D74-2C8196666477}"/>
              </a:ext>
            </a:extLst>
          </p:cNvPr>
          <p:cNvSpPr/>
          <p:nvPr/>
        </p:nvSpPr>
        <p:spPr>
          <a:xfrm>
            <a:off x="847600" y="2108643"/>
            <a:ext cx="2764280" cy="646331"/>
          </a:xfrm>
          <a:prstGeom prst="rect">
            <a:avLst/>
          </a:prstGeom>
        </p:spPr>
        <p:txBody>
          <a:bodyPr wrap="square">
            <a:spAutoFit/>
          </a:bodyPr>
          <a:lstStyle/>
          <a:p>
            <a:pPr algn="ctr"/>
            <a:r>
              <a:rPr lang="es-ES" b="1" dirty="0"/>
              <a:t>Políticas de Administración de SAE</a:t>
            </a:r>
            <a:endParaRPr lang="es-CO" b="1" dirty="0"/>
          </a:p>
        </p:txBody>
      </p:sp>
      <p:sp>
        <p:nvSpPr>
          <p:cNvPr id="104" name="Rectángulo: esquinas redondeadas 103">
            <a:extLst>
              <a:ext uri="{FF2B5EF4-FFF2-40B4-BE49-F238E27FC236}">
                <a16:creationId xmlns:a16="http://schemas.microsoft.com/office/drawing/2014/main" id="{C42EF298-BC58-4DA6-8392-143148F223C7}"/>
              </a:ext>
            </a:extLst>
          </p:cNvPr>
          <p:cNvSpPr/>
          <p:nvPr/>
        </p:nvSpPr>
        <p:spPr>
          <a:xfrm>
            <a:off x="919526" y="4916439"/>
            <a:ext cx="9751325" cy="1237783"/>
          </a:xfrm>
          <a:prstGeom prst="roundRect">
            <a:avLst>
              <a:gd name="adj" fmla="val 1666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s-ES" dirty="0">
              <a:solidFill>
                <a:schemeClr val="tx1"/>
              </a:solidFill>
            </a:endParaRPr>
          </a:p>
          <a:p>
            <a:pPr marL="285750" indent="-285750" algn="just">
              <a:buFont typeface="Arial" panose="020B0604020202020204" pitchFamily="34" charset="0"/>
              <a:buChar char="•"/>
            </a:pPr>
            <a:r>
              <a:rPr lang="es-ES" b="1" cap="all" dirty="0">
                <a:solidFill>
                  <a:schemeClr val="tx1"/>
                </a:solidFill>
              </a:rPr>
              <a:t>Comité de Negocios nivel central: </a:t>
            </a:r>
            <a:r>
              <a:rPr lang="es-ES" cap="all" dirty="0">
                <a:solidFill>
                  <a:schemeClr val="tx1"/>
                </a:solidFill>
              </a:rPr>
              <a:t>T</a:t>
            </a:r>
            <a:r>
              <a:rPr lang="es-ES" dirty="0">
                <a:solidFill>
                  <a:schemeClr val="tx1"/>
                </a:solidFill>
              </a:rPr>
              <a:t>iene el deber de evaluar y decidir sobre las propuestas o ideas de negocios que sean innovadoras y que contribuyan a mejorar la productividad y rentabilidad de los activos. </a:t>
            </a:r>
            <a:endParaRPr lang="es-ES" b="1" cap="all" dirty="0">
              <a:solidFill>
                <a:schemeClr val="tx1"/>
              </a:solidFill>
            </a:endParaRPr>
          </a:p>
          <a:p>
            <a:pPr marL="285750" indent="-285750" algn="just">
              <a:buFont typeface="Arial" panose="020B0604020202020204" pitchFamily="34" charset="0"/>
              <a:buChar char="•"/>
            </a:pPr>
            <a:endParaRPr lang="es-ES" b="1" cap="all" dirty="0">
              <a:solidFill>
                <a:srgbClr val="000066"/>
              </a:solidFill>
            </a:endParaRPr>
          </a:p>
        </p:txBody>
      </p:sp>
      <p:pic>
        <p:nvPicPr>
          <p:cNvPr id="105" name="Graphic 20" descr="Single gear">
            <a:extLst>
              <a:ext uri="{FF2B5EF4-FFF2-40B4-BE49-F238E27FC236}">
                <a16:creationId xmlns:a16="http://schemas.microsoft.com/office/drawing/2014/main" id="{B205D204-7559-412D-B00A-F7CB7B5C11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68216" y="3502479"/>
            <a:ext cx="992555" cy="1045804"/>
          </a:xfrm>
          <a:prstGeom prst="rect">
            <a:avLst/>
          </a:prstGeom>
        </p:spPr>
      </p:pic>
      <p:sp>
        <p:nvSpPr>
          <p:cNvPr id="106" name="CuadroTexto 105">
            <a:extLst>
              <a:ext uri="{FF2B5EF4-FFF2-40B4-BE49-F238E27FC236}">
                <a16:creationId xmlns:a16="http://schemas.microsoft.com/office/drawing/2014/main" id="{1E792CA0-4DC7-4688-B2AB-03456E28EA01}"/>
              </a:ext>
            </a:extLst>
          </p:cNvPr>
          <p:cNvSpPr txBox="1"/>
          <p:nvPr/>
        </p:nvSpPr>
        <p:spPr>
          <a:xfrm>
            <a:off x="6329225" y="3624953"/>
            <a:ext cx="3505060" cy="830997"/>
          </a:xfrm>
          <a:prstGeom prst="rect">
            <a:avLst/>
          </a:prstGeom>
          <a:noFill/>
        </p:spPr>
        <p:txBody>
          <a:bodyPr wrap="square" rtlCol="0">
            <a:spAutoFit/>
          </a:bodyPr>
          <a:lstStyle/>
          <a:p>
            <a:r>
              <a:rPr lang="es-ES" sz="2400" b="1" dirty="0"/>
              <a:t>FRISCO es una cuenta con destinaciones específicas </a:t>
            </a:r>
            <a:endParaRPr lang="es-CO" sz="2400" b="1" dirty="0"/>
          </a:p>
        </p:txBody>
      </p:sp>
    </p:spTree>
    <p:extLst>
      <p:ext uri="{BB962C8B-B14F-4D97-AF65-F5344CB8AC3E}">
        <p14:creationId xmlns:p14="http://schemas.microsoft.com/office/powerpoint/2010/main" val="29411988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7">
            <a:extLst>
              <a:ext uri="{FF2B5EF4-FFF2-40B4-BE49-F238E27FC236}">
                <a16:creationId xmlns:a16="http://schemas.microsoft.com/office/drawing/2014/main" id="{AA79F54D-618E-40A5-9833-8E39F7A5CEAA}"/>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grpSp>
        <p:nvGrpSpPr>
          <p:cNvPr id="72" name="Google Shape;4799;p60">
            <a:extLst>
              <a:ext uri="{FF2B5EF4-FFF2-40B4-BE49-F238E27FC236}">
                <a16:creationId xmlns:a16="http://schemas.microsoft.com/office/drawing/2014/main" id="{7D456ADA-BE7C-436E-8B95-1F042EAE5D19}"/>
              </a:ext>
            </a:extLst>
          </p:cNvPr>
          <p:cNvGrpSpPr/>
          <p:nvPr/>
        </p:nvGrpSpPr>
        <p:grpSpPr>
          <a:xfrm>
            <a:off x="4350355" y="3409093"/>
            <a:ext cx="347715" cy="351155"/>
            <a:chOff x="-59100700" y="1911950"/>
            <a:chExt cx="315875" cy="319000"/>
          </a:xfrm>
          <a:solidFill>
            <a:schemeClr val="bg1"/>
          </a:solidFill>
        </p:grpSpPr>
        <p:sp>
          <p:nvSpPr>
            <p:cNvPr id="73" name="Google Shape;4800;p60">
              <a:extLst>
                <a:ext uri="{FF2B5EF4-FFF2-40B4-BE49-F238E27FC236}">
                  <a16:creationId xmlns:a16="http://schemas.microsoft.com/office/drawing/2014/main" id="{35D6D36F-9F81-4E8F-B7A4-616011F1B9AA}"/>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01;p60">
              <a:extLst>
                <a:ext uri="{FF2B5EF4-FFF2-40B4-BE49-F238E27FC236}">
                  <a16:creationId xmlns:a16="http://schemas.microsoft.com/office/drawing/2014/main" id="{A6308C28-3FC1-480C-A047-B7B8483AF0A2}"/>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802;p60">
              <a:extLst>
                <a:ext uri="{FF2B5EF4-FFF2-40B4-BE49-F238E27FC236}">
                  <a16:creationId xmlns:a16="http://schemas.microsoft.com/office/drawing/2014/main" id="{65015BCB-3519-4C4E-A08F-D659A0F87BAA}"/>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803;p60">
              <a:extLst>
                <a:ext uri="{FF2B5EF4-FFF2-40B4-BE49-F238E27FC236}">
                  <a16:creationId xmlns:a16="http://schemas.microsoft.com/office/drawing/2014/main" id="{2F6447F4-6563-4EFA-812B-C0D0AB14D37F}"/>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804;p60">
              <a:extLst>
                <a:ext uri="{FF2B5EF4-FFF2-40B4-BE49-F238E27FC236}">
                  <a16:creationId xmlns:a16="http://schemas.microsoft.com/office/drawing/2014/main" id="{3C2B057A-1EB0-4B98-B554-9B6024F92562}"/>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805;p60">
              <a:extLst>
                <a:ext uri="{FF2B5EF4-FFF2-40B4-BE49-F238E27FC236}">
                  <a16:creationId xmlns:a16="http://schemas.microsoft.com/office/drawing/2014/main" id="{6C43C9B7-2D25-4292-BB52-D06466AA1444}"/>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806;p60">
              <a:extLst>
                <a:ext uri="{FF2B5EF4-FFF2-40B4-BE49-F238E27FC236}">
                  <a16:creationId xmlns:a16="http://schemas.microsoft.com/office/drawing/2014/main" id="{68732A46-D6A6-47AA-9C7C-E25A15CC53E0}"/>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807;p60">
              <a:extLst>
                <a:ext uri="{FF2B5EF4-FFF2-40B4-BE49-F238E27FC236}">
                  <a16:creationId xmlns:a16="http://schemas.microsoft.com/office/drawing/2014/main" id="{C0B7BBB4-05BB-45AA-A371-0DE447C0226F}"/>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808;p60">
              <a:extLst>
                <a:ext uri="{FF2B5EF4-FFF2-40B4-BE49-F238E27FC236}">
                  <a16:creationId xmlns:a16="http://schemas.microsoft.com/office/drawing/2014/main" id="{952B0F3B-8F3C-4436-A79A-2C7E52DC3569}"/>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809;p60">
              <a:extLst>
                <a:ext uri="{FF2B5EF4-FFF2-40B4-BE49-F238E27FC236}">
                  <a16:creationId xmlns:a16="http://schemas.microsoft.com/office/drawing/2014/main" id="{E7D7ABC7-3EDB-4C29-BEFC-83D013E98F3A}"/>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 name="CuadroTexto 41">
            <a:extLst>
              <a:ext uri="{FF2B5EF4-FFF2-40B4-BE49-F238E27FC236}">
                <a16:creationId xmlns:a16="http://schemas.microsoft.com/office/drawing/2014/main" id="{3CAA3834-D195-4393-8703-3DB50955BFA9}"/>
              </a:ext>
            </a:extLst>
          </p:cNvPr>
          <p:cNvSpPr txBox="1"/>
          <p:nvPr/>
        </p:nvSpPr>
        <p:spPr>
          <a:xfrm>
            <a:off x="2954144" y="922628"/>
            <a:ext cx="537645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CONCLUSIONES</a:t>
            </a:r>
          </a:p>
        </p:txBody>
      </p:sp>
      <p:grpSp>
        <p:nvGrpSpPr>
          <p:cNvPr id="4" name="Grupo 3">
            <a:extLst>
              <a:ext uri="{FF2B5EF4-FFF2-40B4-BE49-F238E27FC236}">
                <a16:creationId xmlns:a16="http://schemas.microsoft.com/office/drawing/2014/main" id="{BCF2F43D-499E-4093-B04F-F9D15190A61F}"/>
              </a:ext>
            </a:extLst>
          </p:cNvPr>
          <p:cNvGrpSpPr/>
          <p:nvPr/>
        </p:nvGrpSpPr>
        <p:grpSpPr>
          <a:xfrm>
            <a:off x="194641" y="1829585"/>
            <a:ext cx="11848274" cy="3127858"/>
            <a:chOff x="495250" y="2329484"/>
            <a:chExt cx="12959479" cy="3493338"/>
          </a:xfrm>
        </p:grpSpPr>
        <p:grpSp>
          <p:nvGrpSpPr>
            <p:cNvPr id="25" name="Grupo 24">
              <a:extLst>
                <a:ext uri="{FF2B5EF4-FFF2-40B4-BE49-F238E27FC236}">
                  <a16:creationId xmlns:a16="http://schemas.microsoft.com/office/drawing/2014/main" id="{82D64ED1-CAFC-4DC1-B001-44D1152CDA68}"/>
                </a:ext>
              </a:extLst>
            </p:cNvPr>
            <p:cNvGrpSpPr/>
            <p:nvPr/>
          </p:nvGrpSpPr>
          <p:grpSpPr>
            <a:xfrm>
              <a:off x="495250" y="2329484"/>
              <a:ext cx="12959479" cy="3493338"/>
              <a:chOff x="-367095" y="2098059"/>
              <a:chExt cx="11556082" cy="3493338"/>
            </a:xfrm>
          </p:grpSpPr>
          <p:cxnSp>
            <p:nvCxnSpPr>
              <p:cNvPr id="26" name="Straight Connector 15">
                <a:extLst>
                  <a:ext uri="{FF2B5EF4-FFF2-40B4-BE49-F238E27FC236}">
                    <a16:creationId xmlns:a16="http://schemas.microsoft.com/office/drawing/2014/main" id="{2DC35321-FEEB-4206-8BDE-4CAC5638E635}"/>
                  </a:ext>
                </a:extLst>
              </p:cNvPr>
              <p:cNvCxnSpPr>
                <a:cxnSpLocks/>
              </p:cNvCxnSpPr>
              <p:nvPr/>
            </p:nvCxnSpPr>
            <p:spPr>
              <a:xfrm flipV="1">
                <a:off x="7082431" y="3581142"/>
                <a:ext cx="717789" cy="670514"/>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27" name="Grupo 26">
                <a:extLst>
                  <a:ext uri="{FF2B5EF4-FFF2-40B4-BE49-F238E27FC236}">
                    <a16:creationId xmlns:a16="http://schemas.microsoft.com/office/drawing/2014/main" id="{031B4B15-AD04-4316-8A69-005D715B13EC}"/>
                  </a:ext>
                </a:extLst>
              </p:cNvPr>
              <p:cNvGrpSpPr/>
              <p:nvPr/>
            </p:nvGrpSpPr>
            <p:grpSpPr>
              <a:xfrm>
                <a:off x="-367095" y="2098059"/>
                <a:ext cx="11556082" cy="3493338"/>
                <a:chOff x="-311652" y="666506"/>
                <a:chExt cx="11556082" cy="3493338"/>
              </a:xfrm>
            </p:grpSpPr>
            <p:sp>
              <p:nvSpPr>
                <p:cNvPr id="28" name="TextBox 151">
                  <a:extLst>
                    <a:ext uri="{FF2B5EF4-FFF2-40B4-BE49-F238E27FC236}">
                      <a16:creationId xmlns:a16="http://schemas.microsoft.com/office/drawing/2014/main" id="{1454D342-0C9F-4277-B860-254708ADD9FB}"/>
                    </a:ext>
                  </a:extLst>
                </p:cNvPr>
                <p:cNvSpPr txBox="1"/>
                <p:nvPr/>
              </p:nvSpPr>
              <p:spPr>
                <a:xfrm>
                  <a:off x="9166476" y="794196"/>
                  <a:ext cx="2077954" cy="2028062"/>
                </a:xfrm>
                <a:prstGeom prst="rect">
                  <a:avLst/>
                </a:prstGeom>
                <a:noFill/>
              </p:spPr>
              <p:txBody>
                <a:bodyPr wrap="square" rtlCol="0">
                  <a:spAutoFit/>
                </a:bodyPr>
                <a:lstStyle/>
                <a:p>
                  <a:pPr algn="ctr" defTabSz="685766">
                    <a:defRPr/>
                  </a:pPr>
                  <a:r>
                    <a:rPr lang="es-CO" sz="1600" dirty="0">
                      <a:solidFill>
                        <a:srgbClr val="000000"/>
                      </a:solidFill>
                      <a:ea typeface="Open Sans" panose="020B0606030504020204" pitchFamily="34" charset="0"/>
                      <a:cs typeface="Open Sans" panose="020B0606030504020204" pitchFamily="34" charset="0"/>
                    </a:rPr>
                    <a:t>Para Potencializar los inmuebles se haría necesario implementar un procedimiento y políticas internas para identificar las gestiones necesarias</a:t>
                  </a:r>
                  <a:r>
                    <a:rPr lang="es-CO" sz="1400" dirty="0">
                      <a:solidFill>
                        <a:srgbClr val="000000"/>
                      </a:solidFill>
                      <a:ea typeface="Open Sans" panose="020B0606030504020204" pitchFamily="34" charset="0"/>
                      <a:cs typeface="Open Sans" panose="020B0606030504020204" pitchFamily="34" charset="0"/>
                    </a:rPr>
                    <a:t>.</a:t>
                  </a:r>
                </a:p>
              </p:txBody>
            </p:sp>
            <p:grpSp>
              <p:nvGrpSpPr>
                <p:cNvPr id="29" name="Grupo 28">
                  <a:extLst>
                    <a:ext uri="{FF2B5EF4-FFF2-40B4-BE49-F238E27FC236}">
                      <a16:creationId xmlns:a16="http://schemas.microsoft.com/office/drawing/2014/main" id="{98C89B83-E2CE-4B37-8E1F-27B7EDB8CC6B}"/>
                    </a:ext>
                  </a:extLst>
                </p:cNvPr>
                <p:cNvGrpSpPr/>
                <p:nvPr/>
              </p:nvGrpSpPr>
              <p:grpSpPr>
                <a:xfrm>
                  <a:off x="-311652" y="666506"/>
                  <a:ext cx="8913233" cy="3493338"/>
                  <a:chOff x="-467573" y="656635"/>
                  <a:chExt cx="8913233" cy="3493338"/>
                </a:xfrm>
              </p:grpSpPr>
              <p:sp>
                <p:nvSpPr>
                  <p:cNvPr id="30" name="TextBox 154">
                    <a:extLst>
                      <a:ext uri="{FF2B5EF4-FFF2-40B4-BE49-F238E27FC236}">
                        <a16:creationId xmlns:a16="http://schemas.microsoft.com/office/drawing/2014/main" id="{A69AABED-EA04-46CD-9DEF-1CEA9D80C963}"/>
                      </a:ext>
                    </a:extLst>
                  </p:cNvPr>
                  <p:cNvSpPr txBox="1"/>
                  <p:nvPr/>
                </p:nvSpPr>
                <p:spPr>
                  <a:xfrm>
                    <a:off x="-467573" y="2395647"/>
                    <a:ext cx="2320623" cy="1754326"/>
                  </a:xfrm>
                  <a:prstGeom prst="rect">
                    <a:avLst/>
                  </a:prstGeom>
                  <a:noFill/>
                </p:spPr>
                <p:txBody>
                  <a:bodyPr wrap="square" rtlCol="0">
                    <a:spAutoFit/>
                  </a:bodyPr>
                  <a:lstStyle/>
                  <a:p>
                    <a:pPr algn="ctr" defTabSz="685766">
                      <a:defRPr/>
                    </a:pPr>
                    <a:r>
                      <a:rPr lang="es-ES" sz="1600" dirty="0"/>
                      <a:t>La Venta Masiva es un mecanismo de administración  enmarcado en las gestiones propias del giro normal del negocio</a:t>
                    </a:r>
                    <a:r>
                      <a:rPr lang="es-CO" sz="1100" dirty="0"/>
                      <a:t>.</a:t>
                    </a:r>
                    <a:endParaRPr lang="en-US" sz="11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1" name="Grupo 30">
                    <a:extLst>
                      <a:ext uri="{FF2B5EF4-FFF2-40B4-BE49-F238E27FC236}">
                        <a16:creationId xmlns:a16="http://schemas.microsoft.com/office/drawing/2014/main" id="{02636682-189B-4ECA-BE17-CD6083F0A7C7}"/>
                      </a:ext>
                    </a:extLst>
                  </p:cNvPr>
                  <p:cNvGrpSpPr/>
                  <p:nvPr/>
                </p:nvGrpSpPr>
                <p:grpSpPr>
                  <a:xfrm>
                    <a:off x="384129" y="656635"/>
                    <a:ext cx="8061531" cy="2672239"/>
                    <a:chOff x="384129" y="656635"/>
                    <a:chExt cx="8061531" cy="2672239"/>
                  </a:xfrm>
                </p:grpSpPr>
                <p:sp>
                  <p:nvSpPr>
                    <p:cNvPr id="33" name="TextBox 145">
                      <a:extLst>
                        <a:ext uri="{FF2B5EF4-FFF2-40B4-BE49-F238E27FC236}">
                          <a16:creationId xmlns:a16="http://schemas.microsoft.com/office/drawing/2014/main" id="{B8922912-F3DB-419A-83DA-7B3C3AC08B5C}"/>
                        </a:ext>
                      </a:extLst>
                    </p:cNvPr>
                    <p:cNvSpPr txBox="1"/>
                    <p:nvPr/>
                  </p:nvSpPr>
                  <p:spPr>
                    <a:xfrm>
                      <a:off x="1271878" y="656635"/>
                      <a:ext cx="2226473" cy="1754326"/>
                    </a:xfrm>
                    <a:prstGeom prst="rect">
                      <a:avLst/>
                    </a:prstGeom>
                    <a:noFill/>
                  </p:spPr>
                  <p:txBody>
                    <a:bodyPr wrap="square" rtlCol="0">
                      <a:spAutoFit/>
                    </a:bodyPr>
                    <a:lstStyle/>
                    <a:p>
                      <a:pPr algn="ctr" defTabSz="685766">
                        <a:defRPr/>
                      </a:pPr>
                      <a:r>
                        <a:rPr lang="es-ES" sz="1600" dirty="0"/>
                        <a:t>No es competencia de la Junta Directiva aprobar la celebración e implementación del citado mecanismo de administración</a:t>
                      </a:r>
                      <a:r>
                        <a:rPr lang="es-CO" sz="1100" dirty="0"/>
                        <a:t>.</a:t>
                      </a:r>
                      <a:endParaRPr lang="es-CO" sz="1100" dirty="0">
                        <a:solidFill>
                          <a:srgbClr val="000000"/>
                        </a:solidFill>
                        <a:latin typeface="+mj-lt"/>
                      </a:endParaRPr>
                    </a:p>
                  </p:txBody>
                </p:sp>
                <p:sp>
                  <p:nvSpPr>
                    <p:cNvPr id="34" name="TextBox 148">
                      <a:extLst>
                        <a:ext uri="{FF2B5EF4-FFF2-40B4-BE49-F238E27FC236}">
                          <a16:creationId xmlns:a16="http://schemas.microsoft.com/office/drawing/2014/main" id="{51E24A46-04FD-4D93-8363-1B948FBC0CF9}"/>
                        </a:ext>
                      </a:extLst>
                    </p:cNvPr>
                    <p:cNvSpPr txBox="1"/>
                    <p:nvPr/>
                  </p:nvSpPr>
                  <p:spPr>
                    <a:xfrm>
                      <a:off x="5340805" y="873070"/>
                      <a:ext cx="1967558" cy="1477328"/>
                    </a:xfrm>
                    <a:prstGeom prst="rect">
                      <a:avLst/>
                    </a:prstGeom>
                    <a:noFill/>
                  </p:spPr>
                  <p:txBody>
                    <a:bodyPr wrap="square" rtlCol="0">
                      <a:spAutoFit/>
                    </a:bodyPr>
                    <a:lstStyle/>
                    <a:p>
                      <a:pPr algn="ctr" defTabSz="685766">
                        <a:defRPr/>
                      </a:pPr>
                      <a:r>
                        <a:rPr lang="es-ES" sz="1600" dirty="0"/>
                        <a:t>SAE cuenta con un procedimiento para la determinación de precio mínimo de Venta. </a:t>
                      </a:r>
                      <a:endParaRPr lang="es-CO" sz="800" dirty="0">
                        <a:solidFill>
                          <a:srgbClr val="7E8C8D"/>
                        </a:solidFill>
                        <a:latin typeface="+mj-lt"/>
                        <a:ea typeface="Open Sans" panose="020B0606030504020204" pitchFamily="34" charset="0"/>
                        <a:cs typeface="Open Sans" panose="020B0606030504020204" pitchFamily="34" charset="0"/>
                      </a:endParaRPr>
                    </a:p>
                  </p:txBody>
                </p:sp>
                <p:cxnSp>
                  <p:nvCxnSpPr>
                    <p:cNvPr id="35" name="Straight Connector 9">
                      <a:extLst>
                        <a:ext uri="{FF2B5EF4-FFF2-40B4-BE49-F238E27FC236}">
                          <a16:creationId xmlns:a16="http://schemas.microsoft.com/office/drawing/2014/main" id="{D2F4D9E2-E958-421F-9829-F21901783F5D}"/>
                        </a:ext>
                      </a:extLst>
                    </p:cNvPr>
                    <p:cNvCxnSpPr>
                      <a:cxnSpLocks/>
                    </p:cNvCxnSpPr>
                    <p:nvPr/>
                  </p:nvCxnSpPr>
                  <p:spPr>
                    <a:xfrm>
                      <a:off x="996722" y="2273854"/>
                      <a:ext cx="894423" cy="74641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6" name="Straight Connector 11">
                      <a:extLst>
                        <a:ext uri="{FF2B5EF4-FFF2-40B4-BE49-F238E27FC236}">
                          <a16:creationId xmlns:a16="http://schemas.microsoft.com/office/drawing/2014/main" id="{998EEBD0-0CCC-482C-B4B8-786934E719F0}"/>
                        </a:ext>
                      </a:extLst>
                    </p:cNvPr>
                    <p:cNvCxnSpPr>
                      <a:cxnSpLocks/>
                    </p:cNvCxnSpPr>
                    <p:nvPr/>
                  </p:nvCxnSpPr>
                  <p:spPr>
                    <a:xfrm flipV="1">
                      <a:off x="2956295" y="2202046"/>
                      <a:ext cx="916856" cy="797673"/>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7" name="Straight Connector 13">
                      <a:extLst>
                        <a:ext uri="{FF2B5EF4-FFF2-40B4-BE49-F238E27FC236}">
                          <a16:creationId xmlns:a16="http://schemas.microsoft.com/office/drawing/2014/main" id="{06B8B047-10FF-44A2-A6F3-DDB2D37615ED}"/>
                        </a:ext>
                      </a:extLst>
                    </p:cNvPr>
                    <p:cNvCxnSpPr>
                      <a:cxnSpLocks/>
                    </p:cNvCxnSpPr>
                    <p:nvPr/>
                  </p:nvCxnSpPr>
                  <p:spPr>
                    <a:xfrm>
                      <a:off x="4952256" y="2220722"/>
                      <a:ext cx="925591" cy="77482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38" name="Freeform 194">
                      <a:extLst>
                        <a:ext uri="{FF2B5EF4-FFF2-40B4-BE49-F238E27FC236}">
                          <a16:creationId xmlns:a16="http://schemas.microsoft.com/office/drawing/2014/main" id="{C1749E4A-97CC-4E65-9636-7AA60F31EB91}"/>
                        </a:ext>
                      </a:extLst>
                    </p:cNvPr>
                    <p:cNvSpPr>
                      <a:spLocks/>
                    </p:cNvSpPr>
                    <p:nvPr/>
                  </p:nvSpPr>
                  <p:spPr bwMode="auto">
                    <a:xfrm>
                      <a:off x="7828440" y="1730248"/>
                      <a:ext cx="617220" cy="617220"/>
                    </a:xfrm>
                    <a:custGeom>
                      <a:avLst/>
                      <a:gdLst>
                        <a:gd name="T0" fmla="*/ 746 w 1574"/>
                        <a:gd name="T1" fmla="*/ 1 h 1575"/>
                        <a:gd name="T2" fmla="*/ 589 w 1574"/>
                        <a:gd name="T3" fmla="*/ 25 h 1575"/>
                        <a:gd name="T4" fmla="*/ 446 w 1574"/>
                        <a:gd name="T5" fmla="*/ 78 h 1575"/>
                        <a:gd name="T6" fmla="*/ 316 w 1574"/>
                        <a:gd name="T7" fmla="*/ 157 h 1575"/>
                        <a:gd name="T8" fmla="*/ 203 w 1574"/>
                        <a:gd name="T9" fmla="*/ 258 h 1575"/>
                        <a:gd name="T10" fmla="*/ 114 w 1574"/>
                        <a:gd name="T11" fmla="*/ 380 h 1575"/>
                        <a:gd name="T12" fmla="*/ 46 w 1574"/>
                        <a:gd name="T13" fmla="*/ 517 h 1575"/>
                        <a:gd name="T14" fmla="*/ 9 w 1574"/>
                        <a:gd name="T15" fmla="*/ 668 h 1575"/>
                        <a:gd name="T16" fmla="*/ 0 w 1574"/>
                        <a:gd name="T17" fmla="*/ 788 h 1575"/>
                        <a:gd name="T18" fmla="*/ 9 w 1574"/>
                        <a:gd name="T19" fmla="*/ 907 h 1575"/>
                        <a:gd name="T20" fmla="*/ 46 w 1574"/>
                        <a:gd name="T21" fmla="*/ 1059 h 1575"/>
                        <a:gd name="T22" fmla="*/ 114 w 1574"/>
                        <a:gd name="T23" fmla="*/ 1196 h 1575"/>
                        <a:gd name="T24" fmla="*/ 203 w 1574"/>
                        <a:gd name="T25" fmla="*/ 1317 h 1575"/>
                        <a:gd name="T26" fmla="*/ 316 w 1574"/>
                        <a:gd name="T27" fmla="*/ 1419 h 1575"/>
                        <a:gd name="T28" fmla="*/ 446 w 1574"/>
                        <a:gd name="T29" fmla="*/ 1498 h 1575"/>
                        <a:gd name="T30" fmla="*/ 589 w 1574"/>
                        <a:gd name="T31" fmla="*/ 1550 h 1575"/>
                        <a:gd name="T32" fmla="*/ 746 w 1574"/>
                        <a:gd name="T33" fmla="*/ 1575 h 1575"/>
                        <a:gd name="T34" fmla="*/ 828 w 1574"/>
                        <a:gd name="T35" fmla="*/ 1575 h 1575"/>
                        <a:gd name="T36" fmla="*/ 983 w 1574"/>
                        <a:gd name="T37" fmla="*/ 1550 h 1575"/>
                        <a:gd name="T38" fmla="*/ 1129 w 1574"/>
                        <a:gd name="T39" fmla="*/ 1498 h 1575"/>
                        <a:gd name="T40" fmla="*/ 1258 w 1574"/>
                        <a:gd name="T41" fmla="*/ 1419 h 1575"/>
                        <a:gd name="T42" fmla="*/ 1370 w 1574"/>
                        <a:gd name="T43" fmla="*/ 1317 h 1575"/>
                        <a:gd name="T44" fmla="*/ 1460 w 1574"/>
                        <a:gd name="T45" fmla="*/ 1196 h 1575"/>
                        <a:gd name="T46" fmla="*/ 1526 w 1574"/>
                        <a:gd name="T47" fmla="*/ 1059 h 1575"/>
                        <a:gd name="T48" fmla="*/ 1565 w 1574"/>
                        <a:gd name="T49" fmla="*/ 907 h 1575"/>
                        <a:gd name="T50" fmla="*/ 1574 w 1574"/>
                        <a:gd name="T51" fmla="*/ 788 h 1575"/>
                        <a:gd name="T52" fmla="*/ 1565 w 1574"/>
                        <a:gd name="T53" fmla="*/ 668 h 1575"/>
                        <a:gd name="T54" fmla="*/ 1526 w 1574"/>
                        <a:gd name="T55" fmla="*/ 517 h 1575"/>
                        <a:gd name="T56" fmla="*/ 1460 w 1574"/>
                        <a:gd name="T57" fmla="*/ 380 h 1575"/>
                        <a:gd name="T58" fmla="*/ 1370 w 1574"/>
                        <a:gd name="T59" fmla="*/ 258 h 1575"/>
                        <a:gd name="T60" fmla="*/ 1258 w 1574"/>
                        <a:gd name="T61" fmla="*/ 157 h 1575"/>
                        <a:gd name="T62" fmla="*/ 1129 w 1574"/>
                        <a:gd name="T63" fmla="*/ 78 h 1575"/>
                        <a:gd name="T64" fmla="*/ 983 w 1574"/>
                        <a:gd name="T65" fmla="*/ 25 h 1575"/>
                        <a:gd name="T66" fmla="*/ 828 w 1574"/>
                        <a:gd name="T67" fmla="*/ 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74" h="1575">
                          <a:moveTo>
                            <a:pt x="786" y="0"/>
                          </a:moveTo>
                          <a:lnTo>
                            <a:pt x="746" y="1"/>
                          </a:lnTo>
                          <a:lnTo>
                            <a:pt x="667" y="9"/>
                          </a:lnTo>
                          <a:lnTo>
                            <a:pt x="589" y="25"/>
                          </a:lnTo>
                          <a:lnTo>
                            <a:pt x="515" y="48"/>
                          </a:lnTo>
                          <a:lnTo>
                            <a:pt x="446" y="78"/>
                          </a:lnTo>
                          <a:lnTo>
                            <a:pt x="378" y="114"/>
                          </a:lnTo>
                          <a:lnTo>
                            <a:pt x="316" y="157"/>
                          </a:lnTo>
                          <a:lnTo>
                            <a:pt x="258" y="205"/>
                          </a:lnTo>
                          <a:lnTo>
                            <a:pt x="203" y="258"/>
                          </a:lnTo>
                          <a:lnTo>
                            <a:pt x="155" y="316"/>
                          </a:lnTo>
                          <a:lnTo>
                            <a:pt x="114" y="380"/>
                          </a:lnTo>
                          <a:lnTo>
                            <a:pt x="77" y="446"/>
                          </a:lnTo>
                          <a:lnTo>
                            <a:pt x="46" y="517"/>
                          </a:lnTo>
                          <a:lnTo>
                            <a:pt x="24" y="591"/>
                          </a:lnTo>
                          <a:lnTo>
                            <a:pt x="9" y="668"/>
                          </a:lnTo>
                          <a:lnTo>
                            <a:pt x="0" y="748"/>
                          </a:lnTo>
                          <a:lnTo>
                            <a:pt x="0" y="788"/>
                          </a:lnTo>
                          <a:lnTo>
                            <a:pt x="0" y="828"/>
                          </a:lnTo>
                          <a:lnTo>
                            <a:pt x="9" y="907"/>
                          </a:lnTo>
                          <a:lnTo>
                            <a:pt x="24" y="985"/>
                          </a:lnTo>
                          <a:lnTo>
                            <a:pt x="46" y="1059"/>
                          </a:lnTo>
                          <a:lnTo>
                            <a:pt x="77" y="1129"/>
                          </a:lnTo>
                          <a:lnTo>
                            <a:pt x="114" y="1196"/>
                          </a:lnTo>
                          <a:lnTo>
                            <a:pt x="155" y="1259"/>
                          </a:lnTo>
                          <a:lnTo>
                            <a:pt x="203" y="1317"/>
                          </a:lnTo>
                          <a:lnTo>
                            <a:pt x="258" y="1371"/>
                          </a:lnTo>
                          <a:lnTo>
                            <a:pt x="316" y="1419"/>
                          </a:lnTo>
                          <a:lnTo>
                            <a:pt x="378" y="1462"/>
                          </a:lnTo>
                          <a:lnTo>
                            <a:pt x="446" y="1498"/>
                          </a:lnTo>
                          <a:lnTo>
                            <a:pt x="515" y="1528"/>
                          </a:lnTo>
                          <a:lnTo>
                            <a:pt x="589" y="1550"/>
                          </a:lnTo>
                          <a:lnTo>
                            <a:pt x="667" y="1567"/>
                          </a:lnTo>
                          <a:lnTo>
                            <a:pt x="746" y="1575"/>
                          </a:lnTo>
                          <a:lnTo>
                            <a:pt x="786" y="1575"/>
                          </a:lnTo>
                          <a:lnTo>
                            <a:pt x="828" y="1575"/>
                          </a:lnTo>
                          <a:lnTo>
                            <a:pt x="907" y="1567"/>
                          </a:lnTo>
                          <a:lnTo>
                            <a:pt x="983" y="1550"/>
                          </a:lnTo>
                          <a:lnTo>
                            <a:pt x="1057" y="1528"/>
                          </a:lnTo>
                          <a:lnTo>
                            <a:pt x="1129" y="1498"/>
                          </a:lnTo>
                          <a:lnTo>
                            <a:pt x="1195" y="1462"/>
                          </a:lnTo>
                          <a:lnTo>
                            <a:pt x="1258" y="1419"/>
                          </a:lnTo>
                          <a:lnTo>
                            <a:pt x="1317" y="1371"/>
                          </a:lnTo>
                          <a:lnTo>
                            <a:pt x="1370" y="1317"/>
                          </a:lnTo>
                          <a:lnTo>
                            <a:pt x="1418" y="1259"/>
                          </a:lnTo>
                          <a:lnTo>
                            <a:pt x="1460" y="1196"/>
                          </a:lnTo>
                          <a:lnTo>
                            <a:pt x="1497" y="1129"/>
                          </a:lnTo>
                          <a:lnTo>
                            <a:pt x="1526" y="1059"/>
                          </a:lnTo>
                          <a:lnTo>
                            <a:pt x="1550" y="985"/>
                          </a:lnTo>
                          <a:lnTo>
                            <a:pt x="1565" y="907"/>
                          </a:lnTo>
                          <a:lnTo>
                            <a:pt x="1573" y="828"/>
                          </a:lnTo>
                          <a:lnTo>
                            <a:pt x="1574" y="788"/>
                          </a:lnTo>
                          <a:lnTo>
                            <a:pt x="1573" y="748"/>
                          </a:lnTo>
                          <a:lnTo>
                            <a:pt x="1565" y="668"/>
                          </a:lnTo>
                          <a:lnTo>
                            <a:pt x="1550" y="591"/>
                          </a:lnTo>
                          <a:lnTo>
                            <a:pt x="1526" y="517"/>
                          </a:lnTo>
                          <a:lnTo>
                            <a:pt x="1497" y="446"/>
                          </a:lnTo>
                          <a:lnTo>
                            <a:pt x="1460" y="380"/>
                          </a:lnTo>
                          <a:lnTo>
                            <a:pt x="1418" y="316"/>
                          </a:lnTo>
                          <a:lnTo>
                            <a:pt x="1370" y="258"/>
                          </a:lnTo>
                          <a:lnTo>
                            <a:pt x="1317" y="205"/>
                          </a:lnTo>
                          <a:lnTo>
                            <a:pt x="1258" y="157"/>
                          </a:lnTo>
                          <a:lnTo>
                            <a:pt x="1195" y="114"/>
                          </a:lnTo>
                          <a:lnTo>
                            <a:pt x="1129" y="78"/>
                          </a:lnTo>
                          <a:lnTo>
                            <a:pt x="1057" y="48"/>
                          </a:lnTo>
                          <a:lnTo>
                            <a:pt x="983" y="25"/>
                          </a:lnTo>
                          <a:lnTo>
                            <a:pt x="907" y="9"/>
                          </a:lnTo>
                          <a:lnTo>
                            <a:pt x="828" y="1"/>
                          </a:lnTo>
                          <a:lnTo>
                            <a:pt x="786" y="0"/>
                          </a:lnTo>
                          <a:close/>
                        </a:path>
                      </a:pathLst>
                    </a:custGeom>
                    <a:solidFill>
                      <a:schemeClr val="bg1"/>
                    </a:solidFill>
                    <a:ln w="127000">
                      <a:solidFill>
                        <a:srgbClr val="E84C3D"/>
                      </a:solidFill>
                      <a:round/>
                      <a:headEnd/>
                      <a:tailEnd/>
                    </a:ln>
                    <a:effectLst>
                      <a:outerShdw blurRad="76200" dir="13500000" sy="23000" kx="1200000" algn="br" rotWithShape="0">
                        <a:prstClr val="black">
                          <a:alpha val="20000"/>
                        </a:prstClr>
                      </a:outerShdw>
                    </a:effectLst>
                  </p:spPr>
                  <p:txBody>
                    <a:bodyPr vert="horz" wrap="square" lIns="0" tIns="0" rIns="0" bIns="0" numCol="1" anchor="ctr" anchorCtr="0" compatLnSpc="1">
                      <a:prstTxWarp prst="textNoShape">
                        <a:avLst/>
                      </a:prstTxWarp>
                    </a:bodyPr>
                    <a:lstStyle/>
                    <a:p>
                      <a:pPr algn="ctr" defTabSz="685766">
                        <a:defRPr/>
                      </a:pPr>
                      <a:r>
                        <a:rPr lang="en-US" sz="1350" b="1" dirty="0">
                          <a:solidFill>
                            <a:srgbClr val="E84C3D"/>
                          </a:solidFill>
                          <a:latin typeface="Calibri"/>
                        </a:rPr>
                        <a:t>5</a:t>
                      </a:r>
                    </a:p>
                  </p:txBody>
                </p:sp>
                <p:sp>
                  <p:nvSpPr>
                    <p:cNvPr id="39" name="Freeform 192">
                      <a:extLst>
                        <a:ext uri="{FF2B5EF4-FFF2-40B4-BE49-F238E27FC236}">
                          <a16:creationId xmlns:a16="http://schemas.microsoft.com/office/drawing/2014/main" id="{B34F0063-1E30-45AC-B7E8-D072DD1C6393}"/>
                        </a:ext>
                      </a:extLst>
                    </p:cNvPr>
                    <p:cNvSpPr>
                      <a:spLocks/>
                    </p:cNvSpPr>
                    <p:nvPr/>
                  </p:nvSpPr>
                  <p:spPr bwMode="auto">
                    <a:xfrm>
                      <a:off x="6098543" y="2711654"/>
                      <a:ext cx="617220" cy="617220"/>
                    </a:xfrm>
                    <a:custGeom>
                      <a:avLst/>
                      <a:gdLst>
                        <a:gd name="T0" fmla="*/ 828 w 1574"/>
                        <a:gd name="T1" fmla="*/ 1 h 1575"/>
                        <a:gd name="T2" fmla="*/ 983 w 1574"/>
                        <a:gd name="T3" fmla="*/ 25 h 1575"/>
                        <a:gd name="T4" fmla="*/ 1128 w 1574"/>
                        <a:gd name="T5" fmla="*/ 78 h 1575"/>
                        <a:gd name="T6" fmla="*/ 1258 w 1574"/>
                        <a:gd name="T7" fmla="*/ 157 h 1575"/>
                        <a:gd name="T8" fmla="*/ 1370 w 1574"/>
                        <a:gd name="T9" fmla="*/ 258 h 1575"/>
                        <a:gd name="T10" fmla="*/ 1460 w 1574"/>
                        <a:gd name="T11" fmla="*/ 379 h 1575"/>
                        <a:gd name="T12" fmla="*/ 1526 w 1574"/>
                        <a:gd name="T13" fmla="*/ 517 h 1575"/>
                        <a:gd name="T14" fmla="*/ 1565 w 1574"/>
                        <a:gd name="T15" fmla="*/ 668 h 1575"/>
                        <a:gd name="T16" fmla="*/ 1574 w 1574"/>
                        <a:gd name="T17" fmla="*/ 788 h 1575"/>
                        <a:gd name="T18" fmla="*/ 1565 w 1574"/>
                        <a:gd name="T19" fmla="*/ 907 h 1575"/>
                        <a:gd name="T20" fmla="*/ 1526 w 1574"/>
                        <a:gd name="T21" fmla="*/ 1059 h 1575"/>
                        <a:gd name="T22" fmla="*/ 1460 w 1574"/>
                        <a:gd name="T23" fmla="*/ 1196 h 1575"/>
                        <a:gd name="T24" fmla="*/ 1370 w 1574"/>
                        <a:gd name="T25" fmla="*/ 1317 h 1575"/>
                        <a:gd name="T26" fmla="*/ 1258 w 1574"/>
                        <a:gd name="T27" fmla="*/ 1419 h 1575"/>
                        <a:gd name="T28" fmla="*/ 1128 w 1574"/>
                        <a:gd name="T29" fmla="*/ 1497 h 1575"/>
                        <a:gd name="T30" fmla="*/ 983 w 1574"/>
                        <a:gd name="T31" fmla="*/ 1550 h 1575"/>
                        <a:gd name="T32" fmla="*/ 828 w 1574"/>
                        <a:gd name="T33" fmla="*/ 1574 h 1575"/>
                        <a:gd name="T34" fmla="*/ 746 w 1574"/>
                        <a:gd name="T35" fmla="*/ 1574 h 1575"/>
                        <a:gd name="T36" fmla="*/ 589 w 1574"/>
                        <a:gd name="T37" fmla="*/ 1550 h 1575"/>
                        <a:gd name="T38" fmla="*/ 445 w 1574"/>
                        <a:gd name="T39" fmla="*/ 1497 h 1575"/>
                        <a:gd name="T40" fmla="*/ 316 w 1574"/>
                        <a:gd name="T41" fmla="*/ 1419 h 1575"/>
                        <a:gd name="T42" fmla="*/ 203 w 1574"/>
                        <a:gd name="T43" fmla="*/ 1317 h 1575"/>
                        <a:gd name="T44" fmla="*/ 112 w 1574"/>
                        <a:gd name="T45" fmla="*/ 1196 h 1575"/>
                        <a:gd name="T46" fmla="*/ 46 w 1574"/>
                        <a:gd name="T47" fmla="*/ 1059 h 1575"/>
                        <a:gd name="T48" fmla="*/ 9 w 1574"/>
                        <a:gd name="T49" fmla="*/ 907 h 1575"/>
                        <a:gd name="T50" fmla="*/ 0 w 1574"/>
                        <a:gd name="T51" fmla="*/ 788 h 1575"/>
                        <a:gd name="T52" fmla="*/ 9 w 1574"/>
                        <a:gd name="T53" fmla="*/ 668 h 1575"/>
                        <a:gd name="T54" fmla="*/ 46 w 1574"/>
                        <a:gd name="T55" fmla="*/ 517 h 1575"/>
                        <a:gd name="T56" fmla="*/ 112 w 1574"/>
                        <a:gd name="T57" fmla="*/ 379 h 1575"/>
                        <a:gd name="T58" fmla="*/ 203 w 1574"/>
                        <a:gd name="T59" fmla="*/ 258 h 1575"/>
                        <a:gd name="T60" fmla="*/ 316 w 1574"/>
                        <a:gd name="T61" fmla="*/ 157 h 1575"/>
                        <a:gd name="T62" fmla="*/ 445 w 1574"/>
                        <a:gd name="T63" fmla="*/ 78 h 1575"/>
                        <a:gd name="T64" fmla="*/ 589 w 1574"/>
                        <a:gd name="T65" fmla="*/ 25 h 1575"/>
                        <a:gd name="T66" fmla="*/ 746 w 1574"/>
                        <a:gd name="T67" fmla="*/ 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74" h="1575">
                          <a:moveTo>
                            <a:pt x="786" y="0"/>
                          </a:moveTo>
                          <a:lnTo>
                            <a:pt x="828" y="1"/>
                          </a:lnTo>
                          <a:lnTo>
                            <a:pt x="907" y="9"/>
                          </a:lnTo>
                          <a:lnTo>
                            <a:pt x="983" y="25"/>
                          </a:lnTo>
                          <a:lnTo>
                            <a:pt x="1057" y="48"/>
                          </a:lnTo>
                          <a:lnTo>
                            <a:pt x="1128" y="78"/>
                          </a:lnTo>
                          <a:lnTo>
                            <a:pt x="1195" y="114"/>
                          </a:lnTo>
                          <a:lnTo>
                            <a:pt x="1258" y="157"/>
                          </a:lnTo>
                          <a:lnTo>
                            <a:pt x="1316" y="205"/>
                          </a:lnTo>
                          <a:lnTo>
                            <a:pt x="1370" y="258"/>
                          </a:lnTo>
                          <a:lnTo>
                            <a:pt x="1418" y="316"/>
                          </a:lnTo>
                          <a:lnTo>
                            <a:pt x="1460" y="379"/>
                          </a:lnTo>
                          <a:lnTo>
                            <a:pt x="1497" y="446"/>
                          </a:lnTo>
                          <a:lnTo>
                            <a:pt x="1526" y="517"/>
                          </a:lnTo>
                          <a:lnTo>
                            <a:pt x="1550" y="591"/>
                          </a:lnTo>
                          <a:lnTo>
                            <a:pt x="1565" y="668"/>
                          </a:lnTo>
                          <a:lnTo>
                            <a:pt x="1573" y="747"/>
                          </a:lnTo>
                          <a:lnTo>
                            <a:pt x="1574" y="788"/>
                          </a:lnTo>
                          <a:lnTo>
                            <a:pt x="1573" y="828"/>
                          </a:lnTo>
                          <a:lnTo>
                            <a:pt x="1565" y="907"/>
                          </a:lnTo>
                          <a:lnTo>
                            <a:pt x="1550" y="984"/>
                          </a:lnTo>
                          <a:lnTo>
                            <a:pt x="1526" y="1059"/>
                          </a:lnTo>
                          <a:lnTo>
                            <a:pt x="1497" y="1129"/>
                          </a:lnTo>
                          <a:lnTo>
                            <a:pt x="1460" y="1196"/>
                          </a:lnTo>
                          <a:lnTo>
                            <a:pt x="1418" y="1259"/>
                          </a:lnTo>
                          <a:lnTo>
                            <a:pt x="1370" y="1317"/>
                          </a:lnTo>
                          <a:lnTo>
                            <a:pt x="1316" y="1370"/>
                          </a:lnTo>
                          <a:lnTo>
                            <a:pt x="1258" y="1419"/>
                          </a:lnTo>
                          <a:lnTo>
                            <a:pt x="1195" y="1461"/>
                          </a:lnTo>
                          <a:lnTo>
                            <a:pt x="1128" y="1497"/>
                          </a:lnTo>
                          <a:lnTo>
                            <a:pt x="1057" y="1527"/>
                          </a:lnTo>
                          <a:lnTo>
                            <a:pt x="983" y="1550"/>
                          </a:lnTo>
                          <a:lnTo>
                            <a:pt x="907" y="1566"/>
                          </a:lnTo>
                          <a:lnTo>
                            <a:pt x="828" y="1574"/>
                          </a:lnTo>
                          <a:lnTo>
                            <a:pt x="786" y="1575"/>
                          </a:lnTo>
                          <a:lnTo>
                            <a:pt x="746" y="1574"/>
                          </a:lnTo>
                          <a:lnTo>
                            <a:pt x="667" y="1566"/>
                          </a:lnTo>
                          <a:lnTo>
                            <a:pt x="589" y="1550"/>
                          </a:lnTo>
                          <a:lnTo>
                            <a:pt x="515" y="1527"/>
                          </a:lnTo>
                          <a:lnTo>
                            <a:pt x="445" y="1497"/>
                          </a:lnTo>
                          <a:lnTo>
                            <a:pt x="378" y="1461"/>
                          </a:lnTo>
                          <a:lnTo>
                            <a:pt x="316" y="1419"/>
                          </a:lnTo>
                          <a:lnTo>
                            <a:pt x="257" y="1370"/>
                          </a:lnTo>
                          <a:lnTo>
                            <a:pt x="203" y="1317"/>
                          </a:lnTo>
                          <a:lnTo>
                            <a:pt x="155" y="1259"/>
                          </a:lnTo>
                          <a:lnTo>
                            <a:pt x="112" y="1196"/>
                          </a:lnTo>
                          <a:lnTo>
                            <a:pt x="76" y="1129"/>
                          </a:lnTo>
                          <a:lnTo>
                            <a:pt x="46" y="1059"/>
                          </a:lnTo>
                          <a:lnTo>
                            <a:pt x="24" y="984"/>
                          </a:lnTo>
                          <a:lnTo>
                            <a:pt x="9" y="907"/>
                          </a:lnTo>
                          <a:lnTo>
                            <a:pt x="0" y="828"/>
                          </a:lnTo>
                          <a:lnTo>
                            <a:pt x="0" y="788"/>
                          </a:lnTo>
                          <a:lnTo>
                            <a:pt x="0" y="747"/>
                          </a:lnTo>
                          <a:lnTo>
                            <a:pt x="9" y="668"/>
                          </a:lnTo>
                          <a:lnTo>
                            <a:pt x="24" y="591"/>
                          </a:lnTo>
                          <a:lnTo>
                            <a:pt x="46" y="517"/>
                          </a:lnTo>
                          <a:lnTo>
                            <a:pt x="76" y="446"/>
                          </a:lnTo>
                          <a:lnTo>
                            <a:pt x="112" y="379"/>
                          </a:lnTo>
                          <a:lnTo>
                            <a:pt x="155" y="316"/>
                          </a:lnTo>
                          <a:lnTo>
                            <a:pt x="203" y="258"/>
                          </a:lnTo>
                          <a:lnTo>
                            <a:pt x="257" y="205"/>
                          </a:lnTo>
                          <a:lnTo>
                            <a:pt x="316" y="157"/>
                          </a:lnTo>
                          <a:lnTo>
                            <a:pt x="378" y="114"/>
                          </a:lnTo>
                          <a:lnTo>
                            <a:pt x="445" y="78"/>
                          </a:lnTo>
                          <a:lnTo>
                            <a:pt x="515" y="48"/>
                          </a:lnTo>
                          <a:lnTo>
                            <a:pt x="589" y="25"/>
                          </a:lnTo>
                          <a:lnTo>
                            <a:pt x="667" y="9"/>
                          </a:lnTo>
                          <a:lnTo>
                            <a:pt x="746" y="1"/>
                          </a:lnTo>
                          <a:lnTo>
                            <a:pt x="786" y="0"/>
                          </a:lnTo>
                          <a:close/>
                        </a:path>
                      </a:pathLst>
                    </a:custGeom>
                    <a:solidFill>
                      <a:schemeClr val="bg1"/>
                    </a:solidFill>
                    <a:ln w="127000">
                      <a:solidFill>
                        <a:srgbClr val="27AE61"/>
                      </a:solidFill>
                      <a:round/>
                      <a:headEnd/>
                      <a:tailEnd/>
                    </a:ln>
                    <a:effectLst>
                      <a:outerShdw blurRad="76200" dir="13500000" sy="23000" kx="1200000" algn="br" rotWithShape="0">
                        <a:prstClr val="black">
                          <a:alpha val="20000"/>
                        </a:prstClr>
                      </a:outerShdw>
                    </a:effectLst>
                  </p:spPr>
                  <p:txBody>
                    <a:bodyPr vert="horz" wrap="square" lIns="0" tIns="0" rIns="0" bIns="0" numCol="1" anchor="ctr" anchorCtr="0" compatLnSpc="1">
                      <a:prstTxWarp prst="textNoShape">
                        <a:avLst/>
                      </a:prstTxWarp>
                    </a:bodyPr>
                    <a:lstStyle/>
                    <a:p>
                      <a:pPr algn="ctr" defTabSz="685766">
                        <a:defRPr/>
                      </a:pPr>
                      <a:r>
                        <a:rPr lang="en-US" sz="1350" b="1" dirty="0">
                          <a:solidFill>
                            <a:srgbClr val="27AE61"/>
                          </a:solidFill>
                          <a:latin typeface="Calibri"/>
                        </a:rPr>
                        <a:t>4</a:t>
                      </a:r>
                    </a:p>
                  </p:txBody>
                </p:sp>
                <p:sp>
                  <p:nvSpPr>
                    <p:cNvPr id="40" name="Freeform 190">
                      <a:extLst>
                        <a:ext uri="{FF2B5EF4-FFF2-40B4-BE49-F238E27FC236}">
                          <a16:creationId xmlns:a16="http://schemas.microsoft.com/office/drawing/2014/main" id="{DA4ACCFC-0EC7-4ABF-95C1-874CB10B9A34}"/>
                        </a:ext>
                      </a:extLst>
                    </p:cNvPr>
                    <p:cNvSpPr>
                      <a:spLocks/>
                    </p:cNvSpPr>
                    <p:nvPr/>
                  </p:nvSpPr>
                  <p:spPr bwMode="auto">
                    <a:xfrm>
                      <a:off x="4184889" y="1648340"/>
                      <a:ext cx="617220" cy="617220"/>
                    </a:xfrm>
                    <a:custGeom>
                      <a:avLst/>
                      <a:gdLst>
                        <a:gd name="T0" fmla="*/ 747 w 1575"/>
                        <a:gd name="T1" fmla="*/ 1 h 1575"/>
                        <a:gd name="T2" fmla="*/ 591 w 1575"/>
                        <a:gd name="T3" fmla="*/ 25 h 1575"/>
                        <a:gd name="T4" fmla="*/ 446 w 1575"/>
                        <a:gd name="T5" fmla="*/ 78 h 1575"/>
                        <a:gd name="T6" fmla="*/ 316 w 1575"/>
                        <a:gd name="T7" fmla="*/ 157 h 1575"/>
                        <a:gd name="T8" fmla="*/ 205 w 1575"/>
                        <a:gd name="T9" fmla="*/ 258 h 1575"/>
                        <a:gd name="T10" fmla="*/ 114 w 1575"/>
                        <a:gd name="T11" fmla="*/ 380 h 1575"/>
                        <a:gd name="T12" fmla="*/ 48 w 1575"/>
                        <a:gd name="T13" fmla="*/ 517 h 1575"/>
                        <a:gd name="T14" fmla="*/ 9 w 1575"/>
                        <a:gd name="T15" fmla="*/ 668 h 1575"/>
                        <a:gd name="T16" fmla="*/ 0 w 1575"/>
                        <a:gd name="T17" fmla="*/ 788 h 1575"/>
                        <a:gd name="T18" fmla="*/ 9 w 1575"/>
                        <a:gd name="T19" fmla="*/ 907 h 1575"/>
                        <a:gd name="T20" fmla="*/ 48 w 1575"/>
                        <a:gd name="T21" fmla="*/ 1059 h 1575"/>
                        <a:gd name="T22" fmla="*/ 114 w 1575"/>
                        <a:gd name="T23" fmla="*/ 1196 h 1575"/>
                        <a:gd name="T24" fmla="*/ 205 w 1575"/>
                        <a:gd name="T25" fmla="*/ 1317 h 1575"/>
                        <a:gd name="T26" fmla="*/ 316 w 1575"/>
                        <a:gd name="T27" fmla="*/ 1419 h 1575"/>
                        <a:gd name="T28" fmla="*/ 446 w 1575"/>
                        <a:gd name="T29" fmla="*/ 1498 h 1575"/>
                        <a:gd name="T30" fmla="*/ 591 w 1575"/>
                        <a:gd name="T31" fmla="*/ 1550 h 1575"/>
                        <a:gd name="T32" fmla="*/ 747 w 1575"/>
                        <a:gd name="T33" fmla="*/ 1575 h 1575"/>
                        <a:gd name="T34" fmla="*/ 828 w 1575"/>
                        <a:gd name="T35" fmla="*/ 1575 h 1575"/>
                        <a:gd name="T36" fmla="*/ 984 w 1575"/>
                        <a:gd name="T37" fmla="*/ 1550 h 1575"/>
                        <a:gd name="T38" fmla="*/ 1129 w 1575"/>
                        <a:gd name="T39" fmla="*/ 1498 h 1575"/>
                        <a:gd name="T40" fmla="*/ 1258 w 1575"/>
                        <a:gd name="T41" fmla="*/ 1419 h 1575"/>
                        <a:gd name="T42" fmla="*/ 1370 w 1575"/>
                        <a:gd name="T43" fmla="*/ 1317 h 1575"/>
                        <a:gd name="T44" fmla="*/ 1461 w 1575"/>
                        <a:gd name="T45" fmla="*/ 1196 h 1575"/>
                        <a:gd name="T46" fmla="*/ 1527 w 1575"/>
                        <a:gd name="T47" fmla="*/ 1059 h 1575"/>
                        <a:gd name="T48" fmla="*/ 1566 w 1575"/>
                        <a:gd name="T49" fmla="*/ 907 h 1575"/>
                        <a:gd name="T50" fmla="*/ 1575 w 1575"/>
                        <a:gd name="T51" fmla="*/ 788 h 1575"/>
                        <a:gd name="T52" fmla="*/ 1566 w 1575"/>
                        <a:gd name="T53" fmla="*/ 668 h 1575"/>
                        <a:gd name="T54" fmla="*/ 1527 w 1575"/>
                        <a:gd name="T55" fmla="*/ 517 h 1575"/>
                        <a:gd name="T56" fmla="*/ 1461 w 1575"/>
                        <a:gd name="T57" fmla="*/ 380 h 1575"/>
                        <a:gd name="T58" fmla="*/ 1370 w 1575"/>
                        <a:gd name="T59" fmla="*/ 258 h 1575"/>
                        <a:gd name="T60" fmla="*/ 1258 w 1575"/>
                        <a:gd name="T61" fmla="*/ 157 h 1575"/>
                        <a:gd name="T62" fmla="*/ 1129 w 1575"/>
                        <a:gd name="T63" fmla="*/ 78 h 1575"/>
                        <a:gd name="T64" fmla="*/ 984 w 1575"/>
                        <a:gd name="T65" fmla="*/ 25 h 1575"/>
                        <a:gd name="T66" fmla="*/ 828 w 1575"/>
                        <a:gd name="T67" fmla="*/ 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75" h="1575">
                          <a:moveTo>
                            <a:pt x="788" y="0"/>
                          </a:moveTo>
                          <a:lnTo>
                            <a:pt x="747" y="1"/>
                          </a:lnTo>
                          <a:lnTo>
                            <a:pt x="667" y="9"/>
                          </a:lnTo>
                          <a:lnTo>
                            <a:pt x="591" y="25"/>
                          </a:lnTo>
                          <a:lnTo>
                            <a:pt x="517" y="48"/>
                          </a:lnTo>
                          <a:lnTo>
                            <a:pt x="446" y="78"/>
                          </a:lnTo>
                          <a:lnTo>
                            <a:pt x="378" y="114"/>
                          </a:lnTo>
                          <a:lnTo>
                            <a:pt x="316" y="157"/>
                          </a:lnTo>
                          <a:lnTo>
                            <a:pt x="258" y="205"/>
                          </a:lnTo>
                          <a:lnTo>
                            <a:pt x="205" y="258"/>
                          </a:lnTo>
                          <a:lnTo>
                            <a:pt x="157" y="316"/>
                          </a:lnTo>
                          <a:lnTo>
                            <a:pt x="114" y="380"/>
                          </a:lnTo>
                          <a:lnTo>
                            <a:pt x="78" y="446"/>
                          </a:lnTo>
                          <a:lnTo>
                            <a:pt x="48" y="517"/>
                          </a:lnTo>
                          <a:lnTo>
                            <a:pt x="25" y="591"/>
                          </a:lnTo>
                          <a:lnTo>
                            <a:pt x="9" y="668"/>
                          </a:lnTo>
                          <a:lnTo>
                            <a:pt x="1" y="748"/>
                          </a:lnTo>
                          <a:lnTo>
                            <a:pt x="0" y="788"/>
                          </a:lnTo>
                          <a:lnTo>
                            <a:pt x="1" y="828"/>
                          </a:lnTo>
                          <a:lnTo>
                            <a:pt x="9" y="907"/>
                          </a:lnTo>
                          <a:lnTo>
                            <a:pt x="25" y="985"/>
                          </a:lnTo>
                          <a:lnTo>
                            <a:pt x="48" y="1059"/>
                          </a:lnTo>
                          <a:lnTo>
                            <a:pt x="78" y="1129"/>
                          </a:lnTo>
                          <a:lnTo>
                            <a:pt x="114" y="1196"/>
                          </a:lnTo>
                          <a:lnTo>
                            <a:pt x="157" y="1259"/>
                          </a:lnTo>
                          <a:lnTo>
                            <a:pt x="205" y="1317"/>
                          </a:lnTo>
                          <a:lnTo>
                            <a:pt x="258" y="1371"/>
                          </a:lnTo>
                          <a:lnTo>
                            <a:pt x="316" y="1419"/>
                          </a:lnTo>
                          <a:lnTo>
                            <a:pt x="378" y="1462"/>
                          </a:lnTo>
                          <a:lnTo>
                            <a:pt x="446" y="1498"/>
                          </a:lnTo>
                          <a:lnTo>
                            <a:pt x="517" y="1528"/>
                          </a:lnTo>
                          <a:lnTo>
                            <a:pt x="591" y="1550"/>
                          </a:lnTo>
                          <a:lnTo>
                            <a:pt x="667" y="1567"/>
                          </a:lnTo>
                          <a:lnTo>
                            <a:pt x="747" y="1575"/>
                          </a:lnTo>
                          <a:lnTo>
                            <a:pt x="788" y="1575"/>
                          </a:lnTo>
                          <a:lnTo>
                            <a:pt x="828" y="1575"/>
                          </a:lnTo>
                          <a:lnTo>
                            <a:pt x="907" y="1567"/>
                          </a:lnTo>
                          <a:lnTo>
                            <a:pt x="984" y="1550"/>
                          </a:lnTo>
                          <a:lnTo>
                            <a:pt x="1059" y="1528"/>
                          </a:lnTo>
                          <a:lnTo>
                            <a:pt x="1129" y="1498"/>
                          </a:lnTo>
                          <a:lnTo>
                            <a:pt x="1196" y="1462"/>
                          </a:lnTo>
                          <a:lnTo>
                            <a:pt x="1258" y="1419"/>
                          </a:lnTo>
                          <a:lnTo>
                            <a:pt x="1317" y="1371"/>
                          </a:lnTo>
                          <a:lnTo>
                            <a:pt x="1370" y="1317"/>
                          </a:lnTo>
                          <a:lnTo>
                            <a:pt x="1419" y="1259"/>
                          </a:lnTo>
                          <a:lnTo>
                            <a:pt x="1461" y="1196"/>
                          </a:lnTo>
                          <a:lnTo>
                            <a:pt x="1497" y="1129"/>
                          </a:lnTo>
                          <a:lnTo>
                            <a:pt x="1527" y="1059"/>
                          </a:lnTo>
                          <a:lnTo>
                            <a:pt x="1550" y="985"/>
                          </a:lnTo>
                          <a:lnTo>
                            <a:pt x="1566" y="907"/>
                          </a:lnTo>
                          <a:lnTo>
                            <a:pt x="1575" y="828"/>
                          </a:lnTo>
                          <a:lnTo>
                            <a:pt x="1575" y="788"/>
                          </a:lnTo>
                          <a:lnTo>
                            <a:pt x="1575" y="748"/>
                          </a:lnTo>
                          <a:lnTo>
                            <a:pt x="1566" y="668"/>
                          </a:lnTo>
                          <a:lnTo>
                            <a:pt x="1550" y="591"/>
                          </a:lnTo>
                          <a:lnTo>
                            <a:pt x="1527" y="517"/>
                          </a:lnTo>
                          <a:lnTo>
                            <a:pt x="1497" y="446"/>
                          </a:lnTo>
                          <a:lnTo>
                            <a:pt x="1461" y="380"/>
                          </a:lnTo>
                          <a:lnTo>
                            <a:pt x="1419" y="316"/>
                          </a:lnTo>
                          <a:lnTo>
                            <a:pt x="1370" y="258"/>
                          </a:lnTo>
                          <a:lnTo>
                            <a:pt x="1317" y="205"/>
                          </a:lnTo>
                          <a:lnTo>
                            <a:pt x="1258" y="157"/>
                          </a:lnTo>
                          <a:lnTo>
                            <a:pt x="1196" y="114"/>
                          </a:lnTo>
                          <a:lnTo>
                            <a:pt x="1129" y="78"/>
                          </a:lnTo>
                          <a:lnTo>
                            <a:pt x="1059" y="48"/>
                          </a:lnTo>
                          <a:lnTo>
                            <a:pt x="984" y="25"/>
                          </a:lnTo>
                          <a:lnTo>
                            <a:pt x="907" y="9"/>
                          </a:lnTo>
                          <a:lnTo>
                            <a:pt x="828" y="1"/>
                          </a:lnTo>
                          <a:lnTo>
                            <a:pt x="788" y="0"/>
                          </a:lnTo>
                          <a:close/>
                        </a:path>
                      </a:pathLst>
                    </a:custGeom>
                    <a:solidFill>
                      <a:schemeClr val="bg1"/>
                    </a:solidFill>
                    <a:ln w="127000">
                      <a:solidFill>
                        <a:srgbClr val="297FB8"/>
                      </a:solidFill>
                      <a:round/>
                      <a:headEnd/>
                      <a:tailEnd/>
                    </a:ln>
                    <a:effectLst>
                      <a:outerShdw blurRad="76200" dir="13500000" sy="23000" kx="1200000" algn="br" rotWithShape="0">
                        <a:prstClr val="black">
                          <a:alpha val="20000"/>
                        </a:prstClr>
                      </a:outerShdw>
                    </a:effectLst>
                  </p:spPr>
                  <p:txBody>
                    <a:bodyPr vert="horz" wrap="square" lIns="0" tIns="0" rIns="0" bIns="0" numCol="1" anchor="ctr" anchorCtr="0" compatLnSpc="1">
                      <a:prstTxWarp prst="textNoShape">
                        <a:avLst/>
                      </a:prstTxWarp>
                    </a:bodyPr>
                    <a:lstStyle/>
                    <a:p>
                      <a:pPr algn="ctr" defTabSz="685766">
                        <a:defRPr/>
                      </a:pPr>
                      <a:r>
                        <a:rPr lang="en-US" sz="1350" b="1" dirty="0">
                          <a:solidFill>
                            <a:srgbClr val="297FB8"/>
                          </a:solidFill>
                          <a:latin typeface="Calibri"/>
                        </a:rPr>
                        <a:t>3</a:t>
                      </a:r>
                    </a:p>
                  </p:txBody>
                </p:sp>
                <p:sp>
                  <p:nvSpPr>
                    <p:cNvPr id="41" name="Freeform 188">
                      <a:extLst>
                        <a:ext uri="{FF2B5EF4-FFF2-40B4-BE49-F238E27FC236}">
                          <a16:creationId xmlns:a16="http://schemas.microsoft.com/office/drawing/2014/main" id="{2FDDEB77-745F-4417-81D8-F53CF2750EB1}"/>
                        </a:ext>
                      </a:extLst>
                    </p:cNvPr>
                    <p:cNvSpPr>
                      <a:spLocks/>
                    </p:cNvSpPr>
                    <p:nvPr/>
                  </p:nvSpPr>
                  <p:spPr bwMode="auto">
                    <a:xfrm>
                      <a:off x="2137175" y="2608131"/>
                      <a:ext cx="617220" cy="617220"/>
                    </a:xfrm>
                    <a:custGeom>
                      <a:avLst/>
                      <a:gdLst>
                        <a:gd name="T0" fmla="*/ 828 w 1575"/>
                        <a:gd name="T1" fmla="*/ 1 h 1575"/>
                        <a:gd name="T2" fmla="*/ 984 w 1575"/>
                        <a:gd name="T3" fmla="*/ 25 h 1575"/>
                        <a:gd name="T4" fmla="*/ 1129 w 1575"/>
                        <a:gd name="T5" fmla="*/ 78 h 1575"/>
                        <a:gd name="T6" fmla="*/ 1258 w 1575"/>
                        <a:gd name="T7" fmla="*/ 157 h 1575"/>
                        <a:gd name="T8" fmla="*/ 1370 w 1575"/>
                        <a:gd name="T9" fmla="*/ 258 h 1575"/>
                        <a:gd name="T10" fmla="*/ 1461 w 1575"/>
                        <a:gd name="T11" fmla="*/ 379 h 1575"/>
                        <a:gd name="T12" fmla="*/ 1527 w 1575"/>
                        <a:gd name="T13" fmla="*/ 517 h 1575"/>
                        <a:gd name="T14" fmla="*/ 1566 w 1575"/>
                        <a:gd name="T15" fmla="*/ 668 h 1575"/>
                        <a:gd name="T16" fmla="*/ 1575 w 1575"/>
                        <a:gd name="T17" fmla="*/ 788 h 1575"/>
                        <a:gd name="T18" fmla="*/ 1566 w 1575"/>
                        <a:gd name="T19" fmla="*/ 907 h 1575"/>
                        <a:gd name="T20" fmla="*/ 1527 w 1575"/>
                        <a:gd name="T21" fmla="*/ 1059 h 1575"/>
                        <a:gd name="T22" fmla="*/ 1461 w 1575"/>
                        <a:gd name="T23" fmla="*/ 1196 h 1575"/>
                        <a:gd name="T24" fmla="*/ 1370 w 1575"/>
                        <a:gd name="T25" fmla="*/ 1317 h 1575"/>
                        <a:gd name="T26" fmla="*/ 1258 w 1575"/>
                        <a:gd name="T27" fmla="*/ 1419 h 1575"/>
                        <a:gd name="T28" fmla="*/ 1129 w 1575"/>
                        <a:gd name="T29" fmla="*/ 1497 h 1575"/>
                        <a:gd name="T30" fmla="*/ 984 w 1575"/>
                        <a:gd name="T31" fmla="*/ 1550 h 1575"/>
                        <a:gd name="T32" fmla="*/ 828 w 1575"/>
                        <a:gd name="T33" fmla="*/ 1574 h 1575"/>
                        <a:gd name="T34" fmla="*/ 746 w 1575"/>
                        <a:gd name="T35" fmla="*/ 1574 h 1575"/>
                        <a:gd name="T36" fmla="*/ 591 w 1575"/>
                        <a:gd name="T37" fmla="*/ 1550 h 1575"/>
                        <a:gd name="T38" fmla="*/ 446 w 1575"/>
                        <a:gd name="T39" fmla="*/ 1497 h 1575"/>
                        <a:gd name="T40" fmla="*/ 316 w 1575"/>
                        <a:gd name="T41" fmla="*/ 1419 h 1575"/>
                        <a:gd name="T42" fmla="*/ 205 w 1575"/>
                        <a:gd name="T43" fmla="*/ 1317 h 1575"/>
                        <a:gd name="T44" fmla="*/ 114 w 1575"/>
                        <a:gd name="T45" fmla="*/ 1196 h 1575"/>
                        <a:gd name="T46" fmla="*/ 48 w 1575"/>
                        <a:gd name="T47" fmla="*/ 1059 h 1575"/>
                        <a:gd name="T48" fmla="*/ 9 w 1575"/>
                        <a:gd name="T49" fmla="*/ 907 h 1575"/>
                        <a:gd name="T50" fmla="*/ 0 w 1575"/>
                        <a:gd name="T51" fmla="*/ 788 h 1575"/>
                        <a:gd name="T52" fmla="*/ 9 w 1575"/>
                        <a:gd name="T53" fmla="*/ 668 h 1575"/>
                        <a:gd name="T54" fmla="*/ 48 w 1575"/>
                        <a:gd name="T55" fmla="*/ 517 h 1575"/>
                        <a:gd name="T56" fmla="*/ 114 w 1575"/>
                        <a:gd name="T57" fmla="*/ 379 h 1575"/>
                        <a:gd name="T58" fmla="*/ 205 w 1575"/>
                        <a:gd name="T59" fmla="*/ 258 h 1575"/>
                        <a:gd name="T60" fmla="*/ 316 w 1575"/>
                        <a:gd name="T61" fmla="*/ 157 h 1575"/>
                        <a:gd name="T62" fmla="*/ 446 w 1575"/>
                        <a:gd name="T63" fmla="*/ 78 h 1575"/>
                        <a:gd name="T64" fmla="*/ 591 w 1575"/>
                        <a:gd name="T65" fmla="*/ 25 h 1575"/>
                        <a:gd name="T66" fmla="*/ 746 w 1575"/>
                        <a:gd name="T67" fmla="*/ 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75" h="1575">
                          <a:moveTo>
                            <a:pt x="787" y="0"/>
                          </a:moveTo>
                          <a:lnTo>
                            <a:pt x="828" y="1"/>
                          </a:lnTo>
                          <a:lnTo>
                            <a:pt x="907" y="9"/>
                          </a:lnTo>
                          <a:lnTo>
                            <a:pt x="984" y="25"/>
                          </a:lnTo>
                          <a:lnTo>
                            <a:pt x="1058" y="48"/>
                          </a:lnTo>
                          <a:lnTo>
                            <a:pt x="1129" y="78"/>
                          </a:lnTo>
                          <a:lnTo>
                            <a:pt x="1196" y="114"/>
                          </a:lnTo>
                          <a:lnTo>
                            <a:pt x="1258" y="157"/>
                          </a:lnTo>
                          <a:lnTo>
                            <a:pt x="1317" y="205"/>
                          </a:lnTo>
                          <a:lnTo>
                            <a:pt x="1370" y="258"/>
                          </a:lnTo>
                          <a:lnTo>
                            <a:pt x="1418" y="316"/>
                          </a:lnTo>
                          <a:lnTo>
                            <a:pt x="1461" y="379"/>
                          </a:lnTo>
                          <a:lnTo>
                            <a:pt x="1497" y="446"/>
                          </a:lnTo>
                          <a:lnTo>
                            <a:pt x="1527" y="517"/>
                          </a:lnTo>
                          <a:lnTo>
                            <a:pt x="1550" y="591"/>
                          </a:lnTo>
                          <a:lnTo>
                            <a:pt x="1566" y="668"/>
                          </a:lnTo>
                          <a:lnTo>
                            <a:pt x="1573" y="747"/>
                          </a:lnTo>
                          <a:lnTo>
                            <a:pt x="1575" y="788"/>
                          </a:lnTo>
                          <a:lnTo>
                            <a:pt x="1573" y="828"/>
                          </a:lnTo>
                          <a:lnTo>
                            <a:pt x="1566" y="907"/>
                          </a:lnTo>
                          <a:lnTo>
                            <a:pt x="1550" y="984"/>
                          </a:lnTo>
                          <a:lnTo>
                            <a:pt x="1527" y="1059"/>
                          </a:lnTo>
                          <a:lnTo>
                            <a:pt x="1497" y="1129"/>
                          </a:lnTo>
                          <a:lnTo>
                            <a:pt x="1461" y="1196"/>
                          </a:lnTo>
                          <a:lnTo>
                            <a:pt x="1418" y="1259"/>
                          </a:lnTo>
                          <a:lnTo>
                            <a:pt x="1370" y="1317"/>
                          </a:lnTo>
                          <a:lnTo>
                            <a:pt x="1317" y="1370"/>
                          </a:lnTo>
                          <a:lnTo>
                            <a:pt x="1258" y="1419"/>
                          </a:lnTo>
                          <a:lnTo>
                            <a:pt x="1196" y="1461"/>
                          </a:lnTo>
                          <a:lnTo>
                            <a:pt x="1129" y="1497"/>
                          </a:lnTo>
                          <a:lnTo>
                            <a:pt x="1058" y="1527"/>
                          </a:lnTo>
                          <a:lnTo>
                            <a:pt x="984" y="1550"/>
                          </a:lnTo>
                          <a:lnTo>
                            <a:pt x="907" y="1566"/>
                          </a:lnTo>
                          <a:lnTo>
                            <a:pt x="828" y="1574"/>
                          </a:lnTo>
                          <a:lnTo>
                            <a:pt x="787" y="1575"/>
                          </a:lnTo>
                          <a:lnTo>
                            <a:pt x="746" y="1574"/>
                          </a:lnTo>
                          <a:lnTo>
                            <a:pt x="667" y="1566"/>
                          </a:lnTo>
                          <a:lnTo>
                            <a:pt x="591" y="1550"/>
                          </a:lnTo>
                          <a:lnTo>
                            <a:pt x="516" y="1527"/>
                          </a:lnTo>
                          <a:lnTo>
                            <a:pt x="446" y="1497"/>
                          </a:lnTo>
                          <a:lnTo>
                            <a:pt x="378" y="1461"/>
                          </a:lnTo>
                          <a:lnTo>
                            <a:pt x="316" y="1419"/>
                          </a:lnTo>
                          <a:lnTo>
                            <a:pt x="258" y="1370"/>
                          </a:lnTo>
                          <a:lnTo>
                            <a:pt x="205" y="1317"/>
                          </a:lnTo>
                          <a:lnTo>
                            <a:pt x="155" y="1259"/>
                          </a:lnTo>
                          <a:lnTo>
                            <a:pt x="114" y="1196"/>
                          </a:lnTo>
                          <a:lnTo>
                            <a:pt x="78" y="1129"/>
                          </a:lnTo>
                          <a:lnTo>
                            <a:pt x="48" y="1059"/>
                          </a:lnTo>
                          <a:lnTo>
                            <a:pt x="25" y="984"/>
                          </a:lnTo>
                          <a:lnTo>
                            <a:pt x="9" y="907"/>
                          </a:lnTo>
                          <a:lnTo>
                            <a:pt x="0" y="828"/>
                          </a:lnTo>
                          <a:lnTo>
                            <a:pt x="0" y="788"/>
                          </a:lnTo>
                          <a:lnTo>
                            <a:pt x="0" y="747"/>
                          </a:lnTo>
                          <a:lnTo>
                            <a:pt x="9" y="668"/>
                          </a:lnTo>
                          <a:lnTo>
                            <a:pt x="25" y="591"/>
                          </a:lnTo>
                          <a:lnTo>
                            <a:pt x="48" y="517"/>
                          </a:lnTo>
                          <a:lnTo>
                            <a:pt x="78" y="446"/>
                          </a:lnTo>
                          <a:lnTo>
                            <a:pt x="114" y="379"/>
                          </a:lnTo>
                          <a:lnTo>
                            <a:pt x="155" y="316"/>
                          </a:lnTo>
                          <a:lnTo>
                            <a:pt x="205" y="258"/>
                          </a:lnTo>
                          <a:lnTo>
                            <a:pt x="258" y="205"/>
                          </a:lnTo>
                          <a:lnTo>
                            <a:pt x="316" y="157"/>
                          </a:lnTo>
                          <a:lnTo>
                            <a:pt x="378" y="114"/>
                          </a:lnTo>
                          <a:lnTo>
                            <a:pt x="446" y="78"/>
                          </a:lnTo>
                          <a:lnTo>
                            <a:pt x="516" y="48"/>
                          </a:lnTo>
                          <a:lnTo>
                            <a:pt x="591" y="25"/>
                          </a:lnTo>
                          <a:lnTo>
                            <a:pt x="667" y="9"/>
                          </a:lnTo>
                          <a:lnTo>
                            <a:pt x="746" y="1"/>
                          </a:lnTo>
                          <a:lnTo>
                            <a:pt x="787" y="0"/>
                          </a:lnTo>
                          <a:close/>
                        </a:path>
                      </a:pathLst>
                    </a:custGeom>
                    <a:solidFill>
                      <a:schemeClr val="bg1"/>
                    </a:solidFill>
                    <a:ln w="127000">
                      <a:solidFill>
                        <a:srgbClr val="8D44AD"/>
                      </a:solidFill>
                      <a:round/>
                      <a:headEnd/>
                      <a:tailEnd/>
                    </a:ln>
                    <a:effectLst>
                      <a:outerShdw blurRad="76200" dir="13500000" sy="23000" kx="1200000" algn="br" rotWithShape="0">
                        <a:prstClr val="black">
                          <a:alpha val="20000"/>
                        </a:prstClr>
                      </a:outerShdw>
                    </a:effectLst>
                  </p:spPr>
                  <p:txBody>
                    <a:bodyPr vert="horz" wrap="square" lIns="0" tIns="0" rIns="0" bIns="0" numCol="1" anchor="ctr" anchorCtr="0" compatLnSpc="1">
                      <a:prstTxWarp prst="textNoShape">
                        <a:avLst/>
                      </a:prstTxWarp>
                    </a:bodyPr>
                    <a:lstStyle/>
                    <a:p>
                      <a:pPr algn="ctr" defTabSz="685766">
                        <a:defRPr/>
                      </a:pPr>
                      <a:r>
                        <a:rPr lang="en-US" sz="1350" b="1" dirty="0">
                          <a:solidFill>
                            <a:srgbClr val="8D44AD"/>
                          </a:solidFill>
                          <a:latin typeface="Calibri"/>
                        </a:rPr>
                        <a:t>2</a:t>
                      </a:r>
                    </a:p>
                  </p:txBody>
                </p:sp>
                <p:sp>
                  <p:nvSpPr>
                    <p:cNvPr id="43" name="Freeform 187">
                      <a:extLst>
                        <a:ext uri="{FF2B5EF4-FFF2-40B4-BE49-F238E27FC236}">
                          <a16:creationId xmlns:a16="http://schemas.microsoft.com/office/drawing/2014/main" id="{589334CB-056A-40B9-B00B-DCA15FD5227B}"/>
                        </a:ext>
                      </a:extLst>
                    </p:cNvPr>
                    <p:cNvSpPr>
                      <a:spLocks/>
                    </p:cNvSpPr>
                    <p:nvPr/>
                  </p:nvSpPr>
                  <p:spPr bwMode="auto">
                    <a:xfrm>
                      <a:off x="384129" y="1651241"/>
                      <a:ext cx="617220" cy="617220"/>
                    </a:xfrm>
                    <a:custGeom>
                      <a:avLst/>
                      <a:gdLst>
                        <a:gd name="T0" fmla="*/ 828 w 1575"/>
                        <a:gd name="T1" fmla="*/ 1 h 1575"/>
                        <a:gd name="T2" fmla="*/ 985 w 1575"/>
                        <a:gd name="T3" fmla="*/ 25 h 1575"/>
                        <a:gd name="T4" fmla="*/ 1129 w 1575"/>
                        <a:gd name="T5" fmla="*/ 78 h 1575"/>
                        <a:gd name="T6" fmla="*/ 1258 w 1575"/>
                        <a:gd name="T7" fmla="*/ 157 h 1575"/>
                        <a:gd name="T8" fmla="*/ 1371 w 1575"/>
                        <a:gd name="T9" fmla="*/ 258 h 1575"/>
                        <a:gd name="T10" fmla="*/ 1461 w 1575"/>
                        <a:gd name="T11" fmla="*/ 380 h 1575"/>
                        <a:gd name="T12" fmla="*/ 1528 w 1575"/>
                        <a:gd name="T13" fmla="*/ 517 h 1575"/>
                        <a:gd name="T14" fmla="*/ 1566 w 1575"/>
                        <a:gd name="T15" fmla="*/ 668 h 1575"/>
                        <a:gd name="T16" fmla="*/ 1575 w 1575"/>
                        <a:gd name="T17" fmla="*/ 788 h 1575"/>
                        <a:gd name="T18" fmla="*/ 1566 w 1575"/>
                        <a:gd name="T19" fmla="*/ 907 h 1575"/>
                        <a:gd name="T20" fmla="*/ 1528 w 1575"/>
                        <a:gd name="T21" fmla="*/ 1059 h 1575"/>
                        <a:gd name="T22" fmla="*/ 1461 w 1575"/>
                        <a:gd name="T23" fmla="*/ 1196 h 1575"/>
                        <a:gd name="T24" fmla="*/ 1371 w 1575"/>
                        <a:gd name="T25" fmla="*/ 1317 h 1575"/>
                        <a:gd name="T26" fmla="*/ 1258 w 1575"/>
                        <a:gd name="T27" fmla="*/ 1419 h 1575"/>
                        <a:gd name="T28" fmla="*/ 1129 w 1575"/>
                        <a:gd name="T29" fmla="*/ 1498 h 1575"/>
                        <a:gd name="T30" fmla="*/ 985 w 1575"/>
                        <a:gd name="T31" fmla="*/ 1550 h 1575"/>
                        <a:gd name="T32" fmla="*/ 828 w 1575"/>
                        <a:gd name="T33" fmla="*/ 1575 h 1575"/>
                        <a:gd name="T34" fmla="*/ 747 w 1575"/>
                        <a:gd name="T35" fmla="*/ 1575 h 1575"/>
                        <a:gd name="T36" fmla="*/ 591 w 1575"/>
                        <a:gd name="T37" fmla="*/ 1550 h 1575"/>
                        <a:gd name="T38" fmla="*/ 446 w 1575"/>
                        <a:gd name="T39" fmla="*/ 1498 h 1575"/>
                        <a:gd name="T40" fmla="*/ 316 w 1575"/>
                        <a:gd name="T41" fmla="*/ 1419 h 1575"/>
                        <a:gd name="T42" fmla="*/ 205 w 1575"/>
                        <a:gd name="T43" fmla="*/ 1317 h 1575"/>
                        <a:gd name="T44" fmla="*/ 114 w 1575"/>
                        <a:gd name="T45" fmla="*/ 1196 h 1575"/>
                        <a:gd name="T46" fmla="*/ 48 w 1575"/>
                        <a:gd name="T47" fmla="*/ 1059 h 1575"/>
                        <a:gd name="T48" fmla="*/ 9 w 1575"/>
                        <a:gd name="T49" fmla="*/ 907 h 1575"/>
                        <a:gd name="T50" fmla="*/ 0 w 1575"/>
                        <a:gd name="T51" fmla="*/ 788 h 1575"/>
                        <a:gd name="T52" fmla="*/ 9 w 1575"/>
                        <a:gd name="T53" fmla="*/ 668 h 1575"/>
                        <a:gd name="T54" fmla="*/ 48 w 1575"/>
                        <a:gd name="T55" fmla="*/ 517 h 1575"/>
                        <a:gd name="T56" fmla="*/ 114 w 1575"/>
                        <a:gd name="T57" fmla="*/ 380 h 1575"/>
                        <a:gd name="T58" fmla="*/ 205 w 1575"/>
                        <a:gd name="T59" fmla="*/ 258 h 1575"/>
                        <a:gd name="T60" fmla="*/ 316 w 1575"/>
                        <a:gd name="T61" fmla="*/ 157 h 1575"/>
                        <a:gd name="T62" fmla="*/ 446 w 1575"/>
                        <a:gd name="T63" fmla="*/ 78 h 1575"/>
                        <a:gd name="T64" fmla="*/ 591 w 1575"/>
                        <a:gd name="T65" fmla="*/ 25 h 1575"/>
                        <a:gd name="T66" fmla="*/ 747 w 1575"/>
                        <a:gd name="T67" fmla="*/ 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75" h="1575">
                          <a:moveTo>
                            <a:pt x="788" y="0"/>
                          </a:moveTo>
                          <a:lnTo>
                            <a:pt x="828" y="1"/>
                          </a:lnTo>
                          <a:lnTo>
                            <a:pt x="907" y="9"/>
                          </a:lnTo>
                          <a:lnTo>
                            <a:pt x="985" y="25"/>
                          </a:lnTo>
                          <a:lnTo>
                            <a:pt x="1059" y="48"/>
                          </a:lnTo>
                          <a:lnTo>
                            <a:pt x="1129" y="78"/>
                          </a:lnTo>
                          <a:lnTo>
                            <a:pt x="1196" y="114"/>
                          </a:lnTo>
                          <a:lnTo>
                            <a:pt x="1258" y="157"/>
                          </a:lnTo>
                          <a:lnTo>
                            <a:pt x="1317" y="205"/>
                          </a:lnTo>
                          <a:lnTo>
                            <a:pt x="1371" y="258"/>
                          </a:lnTo>
                          <a:lnTo>
                            <a:pt x="1419" y="316"/>
                          </a:lnTo>
                          <a:lnTo>
                            <a:pt x="1461" y="380"/>
                          </a:lnTo>
                          <a:lnTo>
                            <a:pt x="1497" y="446"/>
                          </a:lnTo>
                          <a:lnTo>
                            <a:pt x="1528" y="517"/>
                          </a:lnTo>
                          <a:lnTo>
                            <a:pt x="1550" y="591"/>
                          </a:lnTo>
                          <a:lnTo>
                            <a:pt x="1566" y="668"/>
                          </a:lnTo>
                          <a:lnTo>
                            <a:pt x="1575" y="748"/>
                          </a:lnTo>
                          <a:lnTo>
                            <a:pt x="1575" y="788"/>
                          </a:lnTo>
                          <a:lnTo>
                            <a:pt x="1575" y="828"/>
                          </a:lnTo>
                          <a:lnTo>
                            <a:pt x="1566" y="907"/>
                          </a:lnTo>
                          <a:lnTo>
                            <a:pt x="1550" y="985"/>
                          </a:lnTo>
                          <a:lnTo>
                            <a:pt x="1528" y="1059"/>
                          </a:lnTo>
                          <a:lnTo>
                            <a:pt x="1497" y="1129"/>
                          </a:lnTo>
                          <a:lnTo>
                            <a:pt x="1461" y="1196"/>
                          </a:lnTo>
                          <a:lnTo>
                            <a:pt x="1419" y="1259"/>
                          </a:lnTo>
                          <a:lnTo>
                            <a:pt x="1371" y="1317"/>
                          </a:lnTo>
                          <a:lnTo>
                            <a:pt x="1317" y="1371"/>
                          </a:lnTo>
                          <a:lnTo>
                            <a:pt x="1258" y="1419"/>
                          </a:lnTo>
                          <a:lnTo>
                            <a:pt x="1196" y="1462"/>
                          </a:lnTo>
                          <a:lnTo>
                            <a:pt x="1129" y="1498"/>
                          </a:lnTo>
                          <a:lnTo>
                            <a:pt x="1059" y="1528"/>
                          </a:lnTo>
                          <a:lnTo>
                            <a:pt x="985" y="1550"/>
                          </a:lnTo>
                          <a:lnTo>
                            <a:pt x="907" y="1567"/>
                          </a:lnTo>
                          <a:lnTo>
                            <a:pt x="828" y="1575"/>
                          </a:lnTo>
                          <a:lnTo>
                            <a:pt x="788" y="1575"/>
                          </a:lnTo>
                          <a:lnTo>
                            <a:pt x="747" y="1575"/>
                          </a:lnTo>
                          <a:lnTo>
                            <a:pt x="667" y="1567"/>
                          </a:lnTo>
                          <a:lnTo>
                            <a:pt x="591" y="1550"/>
                          </a:lnTo>
                          <a:lnTo>
                            <a:pt x="517" y="1528"/>
                          </a:lnTo>
                          <a:lnTo>
                            <a:pt x="446" y="1498"/>
                          </a:lnTo>
                          <a:lnTo>
                            <a:pt x="380" y="1462"/>
                          </a:lnTo>
                          <a:lnTo>
                            <a:pt x="316" y="1419"/>
                          </a:lnTo>
                          <a:lnTo>
                            <a:pt x="258" y="1371"/>
                          </a:lnTo>
                          <a:lnTo>
                            <a:pt x="205" y="1317"/>
                          </a:lnTo>
                          <a:lnTo>
                            <a:pt x="157" y="1259"/>
                          </a:lnTo>
                          <a:lnTo>
                            <a:pt x="114" y="1196"/>
                          </a:lnTo>
                          <a:lnTo>
                            <a:pt x="78" y="1129"/>
                          </a:lnTo>
                          <a:lnTo>
                            <a:pt x="48" y="1059"/>
                          </a:lnTo>
                          <a:lnTo>
                            <a:pt x="25" y="985"/>
                          </a:lnTo>
                          <a:lnTo>
                            <a:pt x="9" y="907"/>
                          </a:lnTo>
                          <a:lnTo>
                            <a:pt x="1" y="828"/>
                          </a:lnTo>
                          <a:lnTo>
                            <a:pt x="0" y="788"/>
                          </a:lnTo>
                          <a:lnTo>
                            <a:pt x="1" y="748"/>
                          </a:lnTo>
                          <a:lnTo>
                            <a:pt x="9" y="668"/>
                          </a:lnTo>
                          <a:lnTo>
                            <a:pt x="25" y="591"/>
                          </a:lnTo>
                          <a:lnTo>
                            <a:pt x="48" y="517"/>
                          </a:lnTo>
                          <a:lnTo>
                            <a:pt x="78" y="446"/>
                          </a:lnTo>
                          <a:lnTo>
                            <a:pt x="114" y="380"/>
                          </a:lnTo>
                          <a:lnTo>
                            <a:pt x="157" y="316"/>
                          </a:lnTo>
                          <a:lnTo>
                            <a:pt x="205" y="258"/>
                          </a:lnTo>
                          <a:lnTo>
                            <a:pt x="258" y="205"/>
                          </a:lnTo>
                          <a:lnTo>
                            <a:pt x="316" y="157"/>
                          </a:lnTo>
                          <a:lnTo>
                            <a:pt x="380" y="114"/>
                          </a:lnTo>
                          <a:lnTo>
                            <a:pt x="446" y="78"/>
                          </a:lnTo>
                          <a:lnTo>
                            <a:pt x="517" y="48"/>
                          </a:lnTo>
                          <a:lnTo>
                            <a:pt x="591" y="25"/>
                          </a:lnTo>
                          <a:lnTo>
                            <a:pt x="667" y="9"/>
                          </a:lnTo>
                          <a:lnTo>
                            <a:pt x="747" y="1"/>
                          </a:lnTo>
                          <a:lnTo>
                            <a:pt x="788" y="0"/>
                          </a:lnTo>
                          <a:close/>
                        </a:path>
                      </a:pathLst>
                    </a:custGeom>
                    <a:solidFill>
                      <a:srgbClr val="FFFFFF"/>
                    </a:solidFill>
                    <a:ln w="127000">
                      <a:solidFill>
                        <a:srgbClr val="2D3E50"/>
                      </a:solidFill>
                      <a:round/>
                      <a:headEnd/>
                      <a:tailEnd/>
                    </a:ln>
                    <a:effectLst>
                      <a:outerShdw blurRad="76200" dir="13500000" sy="23000" kx="1200000" algn="br" rotWithShape="0">
                        <a:prstClr val="black">
                          <a:alpha val="20000"/>
                        </a:prstClr>
                      </a:outerShdw>
                    </a:effectLst>
                  </p:spPr>
                  <p:txBody>
                    <a:bodyPr vert="horz" wrap="square" lIns="0" tIns="0" rIns="0" bIns="0" numCol="1" anchor="ctr" anchorCtr="0" compatLnSpc="1">
                      <a:prstTxWarp prst="textNoShape">
                        <a:avLst/>
                      </a:prstTxWarp>
                    </a:bodyPr>
                    <a:lstStyle/>
                    <a:p>
                      <a:pPr algn="ctr" defTabSz="685766">
                        <a:defRPr/>
                      </a:pPr>
                      <a:r>
                        <a:rPr lang="en-US" sz="1350" b="1" dirty="0">
                          <a:solidFill>
                            <a:srgbClr val="2D3E50"/>
                          </a:solidFill>
                          <a:latin typeface="Calibri"/>
                        </a:rPr>
                        <a:t>1</a:t>
                      </a:r>
                    </a:p>
                  </p:txBody>
                </p:sp>
              </p:grpSp>
            </p:grpSp>
          </p:grpSp>
        </p:grpSp>
        <p:sp>
          <p:nvSpPr>
            <p:cNvPr id="44" name="TextBox 145">
              <a:extLst>
                <a:ext uri="{FF2B5EF4-FFF2-40B4-BE49-F238E27FC236}">
                  <a16:creationId xmlns:a16="http://schemas.microsoft.com/office/drawing/2014/main" id="{BEC521E7-FF6A-40CC-8CD2-40C5E62A4930}"/>
                </a:ext>
              </a:extLst>
            </p:cNvPr>
            <p:cNvSpPr txBox="1"/>
            <p:nvPr/>
          </p:nvSpPr>
          <p:spPr>
            <a:xfrm>
              <a:off x="4634234" y="4379479"/>
              <a:ext cx="2864536" cy="923330"/>
            </a:xfrm>
            <a:prstGeom prst="rect">
              <a:avLst/>
            </a:prstGeom>
            <a:noFill/>
          </p:spPr>
          <p:txBody>
            <a:bodyPr wrap="square" rtlCol="0">
              <a:spAutoFit/>
            </a:bodyPr>
            <a:lstStyle/>
            <a:p>
              <a:pPr algn="ctr" defTabSz="685766">
                <a:defRPr/>
              </a:pPr>
              <a:r>
                <a:rPr lang="es-ES" sz="1600" dirty="0"/>
                <a:t>Los recursos del FRISCO cuentan con destinaciones y distribuciones  especificas</a:t>
              </a:r>
              <a:r>
                <a:rPr lang="es-CO" sz="1050" dirty="0"/>
                <a:t>.</a:t>
              </a:r>
              <a:endParaRPr lang="es-CO" sz="1050" dirty="0">
                <a:solidFill>
                  <a:srgbClr val="000000"/>
                </a:solidFill>
                <a:latin typeface="+mj-lt"/>
              </a:endParaRPr>
            </a:p>
          </p:txBody>
        </p:sp>
      </p:grpSp>
      <p:sp>
        <p:nvSpPr>
          <p:cNvPr id="45" name="CuadroTexto 44">
            <a:extLst>
              <a:ext uri="{FF2B5EF4-FFF2-40B4-BE49-F238E27FC236}">
                <a16:creationId xmlns:a16="http://schemas.microsoft.com/office/drawing/2014/main" id="{22594A45-BA7A-4D11-A599-CB2FF8EDAAD7}"/>
              </a:ext>
            </a:extLst>
          </p:cNvPr>
          <p:cNvSpPr txBox="1"/>
          <p:nvPr/>
        </p:nvSpPr>
        <p:spPr>
          <a:xfrm>
            <a:off x="347352" y="5517259"/>
            <a:ext cx="11605060"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000" b="1" dirty="0">
                <a:solidFill>
                  <a:srgbClr val="000A8B"/>
                </a:solidFill>
              </a:rPr>
              <a:t>Realizar inversiones de gran envergadura para la conservación y/o potencialización comercial de los activos,  pueden afectar el cumplimiento de los fines del FONDO y afectar a las entidades públicas beneficiarias.</a:t>
            </a:r>
          </a:p>
        </p:txBody>
      </p:sp>
      <p:cxnSp>
        <p:nvCxnSpPr>
          <p:cNvPr id="46" name="Straight Connector 13">
            <a:extLst>
              <a:ext uri="{FF2B5EF4-FFF2-40B4-BE49-F238E27FC236}">
                <a16:creationId xmlns:a16="http://schemas.microsoft.com/office/drawing/2014/main" id="{3E841E73-293E-4268-B981-1B6A4966428C}"/>
              </a:ext>
            </a:extLst>
          </p:cNvPr>
          <p:cNvCxnSpPr>
            <a:cxnSpLocks/>
          </p:cNvCxnSpPr>
          <p:nvPr/>
        </p:nvCxnSpPr>
        <p:spPr>
          <a:xfrm>
            <a:off x="9606828" y="3110808"/>
            <a:ext cx="1013175" cy="693757"/>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47" name="Freeform 187">
            <a:extLst>
              <a:ext uri="{FF2B5EF4-FFF2-40B4-BE49-F238E27FC236}">
                <a16:creationId xmlns:a16="http://schemas.microsoft.com/office/drawing/2014/main" id="{6FF97AB4-3169-40B9-8C88-EC441A949883}"/>
              </a:ext>
            </a:extLst>
          </p:cNvPr>
          <p:cNvSpPr>
            <a:spLocks/>
          </p:cNvSpPr>
          <p:nvPr/>
        </p:nvSpPr>
        <p:spPr bwMode="auto">
          <a:xfrm>
            <a:off x="10805539" y="3875585"/>
            <a:ext cx="675624" cy="552645"/>
          </a:xfrm>
          <a:custGeom>
            <a:avLst/>
            <a:gdLst>
              <a:gd name="T0" fmla="*/ 828 w 1575"/>
              <a:gd name="T1" fmla="*/ 1 h 1575"/>
              <a:gd name="T2" fmla="*/ 985 w 1575"/>
              <a:gd name="T3" fmla="*/ 25 h 1575"/>
              <a:gd name="T4" fmla="*/ 1129 w 1575"/>
              <a:gd name="T5" fmla="*/ 78 h 1575"/>
              <a:gd name="T6" fmla="*/ 1258 w 1575"/>
              <a:gd name="T7" fmla="*/ 157 h 1575"/>
              <a:gd name="T8" fmla="*/ 1371 w 1575"/>
              <a:gd name="T9" fmla="*/ 258 h 1575"/>
              <a:gd name="T10" fmla="*/ 1461 w 1575"/>
              <a:gd name="T11" fmla="*/ 380 h 1575"/>
              <a:gd name="T12" fmla="*/ 1528 w 1575"/>
              <a:gd name="T13" fmla="*/ 517 h 1575"/>
              <a:gd name="T14" fmla="*/ 1566 w 1575"/>
              <a:gd name="T15" fmla="*/ 668 h 1575"/>
              <a:gd name="T16" fmla="*/ 1575 w 1575"/>
              <a:gd name="T17" fmla="*/ 788 h 1575"/>
              <a:gd name="T18" fmla="*/ 1566 w 1575"/>
              <a:gd name="T19" fmla="*/ 907 h 1575"/>
              <a:gd name="T20" fmla="*/ 1528 w 1575"/>
              <a:gd name="T21" fmla="*/ 1059 h 1575"/>
              <a:gd name="T22" fmla="*/ 1461 w 1575"/>
              <a:gd name="T23" fmla="*/ 1196 h 1575"/>
              <a:gd name="T24" fmla="*/ 1371 w 1575"/>
              <a:gd name="T25" fmla="*/ 1317 h 1575"/>
              <a:gd name="T26" fmla="*/ 1258 w 1575"/>
              <a:gd name="T27" fmla="*/ 1419 h 1575"/>
              <a:gd name="T28" fmla="*/ 1129 w 1575"/>
              <a:gd name="T29" fmla="*/ 1498 h 1575"/>
              <a:gd name="T30" fmla="*/ 985 w 1575"/>
              <a:gd name="T31" fmla="*/ 1550 h 1575"/>
              <a:gd name="T32" fmla="*/ 828 w 1575"/>
              <a:gd name="T33" fmla="*/ 1575 h 1575"/>
              <a:gd name="T34" fmla="*/ 747 w 1575"/>
              <a:gd name="T35" fmla="*/ 1575 h 1575"/>
              <a:gd name="T36" fmla="*/ 591 w 1575"/>
              <a:gd name="T37" fmla="*/ 1550 h 1575"/>
              <a:gd name="T38" fmla="*/ 446 w 1575"/>
              <a:gd name="T39" fmla="*/ 1498 h 1575"/>
              <a:gd name="T40" fmla="*/ 316 w 1575"/>
              <a:gd name="T41" fmla="*/ 1419 h 1575"/>
              <a:gd name="T42" fmla="*/ 205 w 1575"/>
              <a:gd name="T43" fmla="*/ 1317 h 1575"/>
              <a:gd name="T44" fmla="*/ 114 w 1575"/>
              <a:gd name="T45" fmla="*/ 1196 h 1575"/>
              <a:gd name="T46" fmla="*/ 48 w 1575"/>
              <a:gd name="T47" fmla="*/ 1059 h 1575"/>
              <a:gd name="T48" fmla="*/ 9 w 1575"/>
              <a:gd name="T49" fmla="*/ 907 h 1575"/>
              <a:gd name="T50" fmla="*/ 0 w 1575"/>
              <a:gd name="T51" fmla="*/ 788 h 1575"/>
              <a:gd name="T52" fmla="*/ 9 w 1575"/>
              <a:gd name="T53" fmla="*/ 668 h 1575"/>
              <a:gd name="T54" fmla="*/ 48 w 1575"/>
              <a:gd name="T55" fmla="*/ 517 h 1575"/>
              <a:gd name="T56" fmla="*/ 114 w 1575"/>
              <a:gd name="T57" fmla="*/ 380 h 1575"/>
              <a:gd name="T58" fmla="*/ 205 w 1575"/>
              <a:gd name="T59" fmla="*/ 258 h 1575"/>
              <a:gd name="T60" fmla="*/ 316 w 1575"/>
              <a:gd name="T61" fmla="*/ 157 h 1575"/>
              <a:gd name="T62" fmla="*/ 446 w 1575"/>
              <a:gd name="T63" fmla="*/ 78 h 1575"/>
              <a:gd name="T64" fmla="*/ 591 w 1575"/>
              <a:gd name="T65" fmla="*/ 25 h 1575"/>
              <a:gd name="T66" fmla="*/ 747 w 1575"/>
              <a:gd name="T67" fmla="*/ 1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75" h="1575">
                <a:moveTo>
                  <a:pt x="788" y="0"/>
                </a:moveTo>
                <a:lnTo>
                  <a:pt x="828" y="1"/>
                </a:lnTo>
                <a:lnTo>
                  <a:pt x="907" y="9"/>
                </a:lnTo>
                <a:lnTo>
                  <a:pt x="985" y="25"/>
                </a:lnTo>
                <a:lnTo>
                  <a:pt x="1059" y="48"/>
                </a:lnTo>
                <a:lnTo>
                  <a:pt x="1129" y="78"/>
                </a:lnTo>
                <a:lnTo>
                  <a:pt x="1196" y="114"/>
                </a:lnTo>
                <a:lnTo>
                  <a:pt x="1258" y="157"/>
                </a:lnTo>
                <a:lnTo>
                  <a:pt x="1317" y="205"/>
                </a:lnTo>
                <a:lnTo>
                  <a:pt x="1371" y="258"/>
                </a:lnTo>
                <a:lnTo>
                  <a:pt x="1419" y="316"/>
                </a:lnTo>
                <a:lnTo>
                  <a:pt x="1461" y="380"/>
                </a:lnTo>
                <a:lnTo>
                  <a:pt x="1497" y="446"/>
                </a:lnTo>
                <a:lnTo>
                  <a:pt x="1528" y="517"/>
                </a:lnTo>
                <a:lnTo>
                  <a:pt x="1550" y="591"/>
                </a:lnTo>
                <a:lnTo>
                  <a:pt x="1566" y="668"/>
                </a:lnTo>
                <a:lnTo>
                  <a:pt x="1575" y="748"/>
                </a:lnTo>
                <a:lnTo>
                  <a:pt x="1575" y="788"/>
                </a:lnTo>
                <a:lnTo>
                  <a:pt x="1575" y="828"/>
                </a:lnTo>
                <a:lnTo>
                  <a:pt x="1566" y="907"/>
                </a:lnTo>
                <a:lnTo>
                  <a:pt x="1550" y="985"/>
                </a:lnTo>
                <a:lnTo>
                  <a:pt x="1528" y="1059"/>
                </a:lnTo>
                <a:lnTo>
                  <a:pt x="1497" y="1129"/>
                </a:lnTo>
                <a:lnTo>
                  <a:pt x="1461" y="1196"/>
                </a:lnTo>
                <a:lnTo>
                  <a:pt x="1419" y="1259"/>
                </a:lnTo>
                <a:lnTo>
                  <a:pt x="1371" y="1317"/>
                </a:lnTo>
                <a:lnTo>
                  <a:pt x="1317" y="1371"/>
                </a:lnTo>
                <a:lnTo>
                  <a:pt x="1258" y="1419"/>
                </a:lnTo>
                <a:lnTo>
                  <a:pt x="1196" y="1462"/>
                </a:lnTo>
                <a:lnTo>
                  <a:pt x="1129" y="1498"/>
                </a:lnTo>
                <a:lnTo>
                  <a:pt x="1059" y="1528"/>
                </a:lnTo>
                <a:lnTo>
                  <a:pt x="985" y="1550"/>
                </a:lnTo>
                <a:lnTo>
                  <a:pt x="907" y="1567"/>
                </a:lnTo>
                <a:lnTo>
                  <a:pt x="828" y="1575"/>
                </a:lnTo>
                <a:lnTo>
                  <a:pt x="788" y="1575"/>
                </a:lnTo>
                <a:lnTo>
                  <a:pt x="747" y="1575"/>
                </a:lnTo>
                <a:lnTo>
                  <a:pt x="667" y="1567"/>
                </a:lnTo>
                <a:lnTo>
                  <a:pt x="591" y="1550"/>
                </a:lnTo>
                <a:lnTo>
                  <a:pt x="517" y="1528"/>
                </a:lnTo>
                <a:lnTo>
                  <a:pt x="446" y="1498"/>
                </a:lnTo>
                <a:lnTo>
                  <a:pt x="380" y="1462"/>
                </a:lnTo>
                <a:lnTo>
                  <a:pt x="316" y="1419"/>
                </a:lnTo>
                <a:lnTo>
                  <a:pt x="258" y="1371"/>
                </a:lnTo>
                <a:lnTo>
                  <a:pt x="205" y="1317"/>
                </a:lnTo>
                <a:lnTo>
                  <a:pt x="157" y="1259"/>
                </a:lnTo>
                <a:lnTo>
                  <a:pt x="114" y="1196"/>
                </a:lnTo>
                <a:lnTo>
                  <a:pt x="78" y="1129"/>
                </a:lnTo>
                <a:lnTo>
                  <a:pt x="48" y="1059"/>
                </a:lnTo>
                <a:lnTo>
                  <a:pt x="25" y="985"/>
                </a:lnTo>
                <a:lnTo>
                  <a:pt x="9" y="907"/>
                </a:lnTo>
                <a:lnTo>
                  <a:pt x="1" y="828"/>
                </a:lnTo>
                <a:lnTo>
                  <a:pt x="0" y="788"/>
                </a:lnTo>
                <a:lnTo>
                  <a:pt x="1" y="748"/>
                </a:lnTo>
                <a:lnTo>
                  <a:pt x="9" y="668"/>
                </a:lnTo>
                <a:lnTo>
                  <a:pt x="25" y="591"/>
                </a:lnTo>
                <a:lnTo>
                  <a:pt x="48" y="517"/>
                </a:lnTo>
                <a:lnTo>
                  <a:pt x="78" y="446"/>
                </a:lnTo>
                <a:lnTo>
                  <a:pt x="114" y="380"/>
                </a:lnTo>
                <a:lnTo>
                  <a:pt x="157" y="316"/>
                </a:lnTo>
                <a:lnTo>
                  <a:pt x="205" y="258"/>
                </a:lnTo>
                <a:lnTo>
                  <a:pt x="258" y="205"/>
                </a:lnTo>
                <a:lnTo>
                  <a:pt x="316" y="157"/>
                </a:lnTo>
                <a:lnTo>
                  <a:pt x="380" y="114"/>
                </a:lnTo>
                <a:lnTo>
                  <a:pt x="446" y="78"/>
                </a:lnTo>
                <a:lnTo>
                  <a:pt x="517" y="48"/>
                </a:lnTo>
                <a:lnTo>
                  <a:pt x="591" y="25"/>
                </a:lnTo>
                <a:lnTo>
                  <a:pt x="667" y="9"/>
                </a:lnTo>
                <a:lnTo>
                  <a:pt x="747" y="1"/>
                </a:lnTo>
                <a:lnTo>
                  <a:pt x="788" y="0"/>
                </a:lnTo>
                <a:close/>
              </a:path>
            </a:pathLst>
          </a:custGeom>
          <a:solidFill>
            <a:srgbClr val="FFFFFF"/>
          </a:solidFill>
          <a:ln w="127000">
            <a:solidFill>
              <a:srgbClr val="2D3E50"/>
            </a:solidFill>
            <a:round/>
            <a:headEnd/>
            <a:tailEnd/>
          </a:ln>
          <a:effectLst>
            <a:outerShdw blurRad="76200" dir="13500000" sy="23000" kx="1200000" algn="br" rotWithShape="0">
              <a:prstClr val="black">
                <a:alpha val="20000"/>
              </a:prstClr>
            </a:outerShdw>
          </a:effectLst>
        </p:spPr>
        <p:txBody>
          <a:bodyPr vert="horz" wrap="square" lIns="0" tIns="0" rIns="0" bIns="0" numCol="1" anchor="ctr" anchorCtr="0" compatLnSpc="1">
            <a:prstTxWarp prst="textNoShape">
              <a:avLst/>
            </a:prstTxWarp>
          </a:bodyPr>
          <a:lstStyle/>
          <a:p>
            <a:pPr algn="ctr" defTabSz="685766">
              <a:defRPr/>
            </a:pPr>
            <a:r>
              <a:rPr lang="en-US" sz="1350" b="1" dirty="0">
                <a:solidFill>
                  <a:srgbClr val="2D3E50"/>
                </a:solidFill>
                <a:latin typeface="Calibri"/>
              </a:rPr>
              <a:t>6</a:t>
            </a:r>
          </a:p>
        </p:txBody>
      </p:sp>
      <p:sp>
        <p:nvSpPr>
          <p:cNvPr id="48" name="TextBox 151">
            <a:extLst>
              <a:ext uri="{FF2B5EF4-FFF2-40B4-BE49-F238E27FC236}">
                <a16:creationId xmlns:a16="http://schemas.microsoft.com/office/drawing/2014/main" id="{FFA82C53-AD59-4CBE-9016-BE9AAD6BC7D9}"/>
              </a:ext>
            </a:extLst>
          </p:cNvPr>
          <p:cNvSpPr txBox="1"/>
          <p:nvPr/>
        </p:nvSpPr>
        <p:spPr>
          <a:xfrm>
            <a:off x="8019788" y="3479586"/>
            <a:ext cx="2231319" cy="1569660"/>
          </a:xfrm>
          <a:prstGeom prst="rect">
            <a:avLst/>
          </a:prstGeom>
          <a:noFill/>
        </p:spPr>
        <p:txBody>
          <a:bodyPr wrap="square" rtlCol="0">
            <a:spAutoFit/>
          </a:bodyPr>
          <a:lstStyle/>
          <a:p>
            <a:pPr algn="ctr" defTabSz="685766">
              <a:defRPr/>
            </a:pPr>
            <a:r>
              <a:rPr lang="es-ES" sz="1600" dirty="0"/>
              <a:t>Junta Directiva no cuenta con la responsabilidad de revisar o diagnosticar el potencial económico de los bienes</a:t>
            </a:r>
            <a:r>
              <a:rPr lang="es-CO" sz="1050" dirty="0">
                <a:solidFill>
                  <a:srgbClr val="000000"/>
                </a:solidFill>
                <a:latin typeface="+mj-lt"/>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2063896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67905" y="2371554"/>
            <a:ext cx="9143999" cy="2308324"/>
          </a:xfrm>
          <a:prstGeom prst="rect">
            <a:avLst/>
          </a:prstGeom>
          <a:noFill/>
        </p:spPr>
        <p:txBody>
          <a:bodyPr wrap="square" rtlCol="0">
            <a:spAutoFit/>
          </a:bodyPr>
          <a:lstStyle/>
          <a:p>
            <a:pPr algn="ctr"/>
            <a:r>
              <a:rPr lang="es-CO" sz="4800" b="1" dirty="0">
                <a:solidFill>
                  <a:srgbClr val="002060"/>
                </a:solidFill>
              </a:rPr>
              <a:t>CONCEPTO JURIDICO 	INTERPRETACIÓN JURÍDICA DE VENTA MASIVA</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4940655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ángulo: esquinas redondeadas 53">
            <a:extLst>
              <a:ext uri="{FF2B5EF4-FFF2-40B4-BE49-F238E27FC236}">
                <a16:creationId xmlns:a16="http://schemas.microsoft.com/office/drawing/2014/main" id="{A80E5C7F-B685-4C77-B920-CC03B79D26FD}"/>
              </a:ext>
            </a:extLst>
          </p:cNvPr>
          <p:cNvSpPr/>
          <p:nvPr/>
        </p:nvSpPr>
        <p:spPr>
          <a:xfrm>
            <a:off x="7346177" y="1154384"/>
            <a:ext cx="4525444" cy="2434245"/>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23E9862A-58A7-4E85-B5BC-45A1AEC5FBB4}"/>
              </a:ext>
            </a:extLst>
          </p:cNvPr>
          <p:cNvSpPr/>
          <p:nvPr/>
        </p:nvSpPr>
        <p:spPr>
          <a:xfrm>
            <a:off x="320379" y="2665299"/>
            <a:ext cx="2530138" cy="923330"/>
          </a:xfrm>
          <a:prstGeom prst="rect">
            <a:avLst/>
          </a:prstGeom>
        </p:spPr>
        <p:txBody>
          <a:bodyPr wrap="square">
            <a:spAutoFit/>
          </a:bodyPr>
          <a:lstStyle/>
          <a:p>
            <a:r>
              <a:rPr lang="es-CO" sz="2700" b="1" dirty="0"/>
              <a:t>Mecanismos de</a:t>
            </a:r>
          </a:p>
          <a:p>
            <a:r>
              <a:rPr lang="es-CO" sz="2700" b="1" dirty="0"/>
              <a:t> administración</a:t>
            </a:r>
          </a:p>
        </p:txBody>
      </p:sp>
      <p:sp>
        <p:nvSpPr>
          <p:cNvPr id="49" name="Rectángulo 48">
            <a:extLst>
              <a:ext uri="{FF2B5EF4-FFF2-40B4-BE49-F238E27FC236}">
                <a16:creationId xmlns:a16="http://schemas.microsoft.com/office/drawing/2014/main" id="{BA3199FF-E48B-41A4-9F9E-3138037D6CE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50" name="CuadroTexto 49">
            <a:extLst>
              <a:ext uri="{FF2B5EF4-FFF2-40B4-BE49-F238E27FC236}">
                <a16:creationId xmlns:a16="http://schemas.microsoft.com/office/drawing/2014/main" id="{E271BA94-E740-4B34-9E51-0177054BCFF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51" name="Imagen 7">
            <a:extLst>
              <a:ext uri="{FF2B5EF4-FFF2-40B4-BE49-F238E27FC236}">
                <a16:creationId xmlns:a16="http://schemas.microsoft.com/office/drawing/2014/main" id="{055B55B8-B17A-46C5-BA82-5444BD900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3" name="Imagen 5">
            <a:extLst>
              <a:ext uri="{FF2B5EF4-FFF2-40B4-BE49-F238E27FC236}">
                <a16:creationId xmlns:a16="http://schemas.microsoft.com/office/drawing/2014/main" id="{BD87309B-126C-44F3-96BF-FBF97D3C65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8" name="Rectángulo 7">
            <a:extLst>
              <a:ext uri="{FF2B5EF4-FFF2-40B4-BE49-F238E27FC236}">
                <a16:creationId xmlns:a16="http://schemas.microsoft.com/office/drawing/2014/main" id="{AD9636F7-4D5F-4EB0-989A-E11D3242C51A}"/>
              </a:ext>
            </a:extLst>
          </p:cNvPr>
          <p:cNvSpPr/>
          <p:nvPr/>
        </p:nvSpPr>
        <p:spPr>
          <a:xfrm>
            <a:off x="7639969" y="1262060"/>
            <a:ext cx="3976064" cy="2308324"/>
          </a:xfrm>
          <a:prstGeom prst="rect">
            <a:avLst/>
          </a:prstGeom>
        </p:spPr>
        <p:txBody>
          <a:bodyPr wrap="square">
            <a:spAutoFit/>
          </a:bodyPr>
          <a:lstStyle/>
          <a:p>
            <a:pPr algn="ctr">
              <a:spcAft>
                <a:spcPts val="0"/>
              </a:spcAft>
            </a:pPr>
            <a:r>
              <a:rPr lang="es-CO" sz="2400" b="1" dirty="0">
                <a:latin typeface="Arial Narrow" panose="020B0606020202030204" pitchFamily="34" charset="0"/>
                <a:ea typeface="Calibri" panose="020F0502020204030204" pitchFamily="34" charset="0"/>
                <a:cs typeface="Times New Roman" panose="02020603050405020304" pitchFamily="18" charset="0"/>
              </a:rPr>
              <a:t>Decreto 2136 de 2015 artículo 2.5.5.3.1.5:</a:t>
            </a:r>
            <a:endParaRPr lang="es-CO" sz="2400" b="1"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s-CO" sz="2400" i="1" dirty="0">
                <a:latin typeface="Arial Narrow" panose="020B0606020202030204" pitchFamily="34" charset="0"/>
                <a:ea typeface="Calibri" panose="020F0502020204030204" pitchFamily="34" charset="0"/>
                <a:cs typeface="Times New Roman" panose="02020603050405020304" pitchFamily="18" charset="0"/>
              </a:rPr>
              <a:t>“</a:t>
            </a:r>
            <a:r>
              <a:rPr lang="es-CO" b="1" i="1" dirty="0">
                <a:latin typeface="Arial Narrow" panose="020B0606020202030204" pitchFamily="34" charset="0"/>
                <a:ea typeface="Calibri" panose="020F0502020204030204" pitchFamily="34" charset="0"/>
                <a:cs typeface="Arial" panose="020B0604020202020204" pitchFamily="34" charset="0"/>
              </a:rPr>
              <a:t>Venta masiva de bienes.</a:t>
            </a:r>
            <a:r>
              <a:rPr lang="es-CO" i="1" dirty="0">
                <a:latin typeface="Arial Narrow" panose="020B0606020202030204" pitchFamily="34" charset="0"/>
                <a:ea typeface="Calibri" panose="020F0502020204030204" pitchFamily="34" charset="0"/>
                <a:cs typeface="Arial" panose="020B0604020202020204" pitchFamily="34" charset="0"/>
              </a:rPr>
              <a:t> El administrador del Frisco podrá agrupar un lote de bienes para su venta masiva bajo la metodología que este determine y en el cual indicará el precio base de los mismos.”</a:t>
            </a:r>
            <a:endParaRPr lang="es-CO" sz="24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5" name="Grupo 14">
            <a:extLst>
              <a:ext uri="{FF2B5EF4-FFF2-40B4-BE49-F238E27FC236}">
                <a16:creationId xmlns:a16="http://schemas.microsoft.com/office/drawing/2014/main" id="{E28C1E1F-B960-4E4E-9A3A-7A292D94912D}"/>
              </a:ext>
            </a:extLst>
          </p:cNvPr>
          <p:cNvGrpSpPr/>
          <p:nvPr/>
        </p:nvGrpSpPr>
        <p:grpSpPr>
          <a:xfrm>
            <a:off x="1617757" y="1042061"/>
            <a:ext cx="5595362" cy="5093136"/>
            <a:chOff x="1617757" y="895792"/>
            <a:chExt cx="5595362" cy="5093136"/>
          </a:xfrm>
        </p:grpSpPr>
        <p:sp>
          <p:nvSpPr>
            <p:cNvPr id="31" name="TextBox 51">
              <a:extLst>
                <a:ext uri="{FF2B5EF4-FFF2-40B4-BE49-F238E27FC236}">
                  <a16:creationId xmlns:a16="http://schemas.microsoft.com/office/drawing/2014/main" id="{5DDEE6CC-B1F1-41C1-9073-18357CBC4D18}"/>
                </a:ext>
              </a:extLst>
            </p:cNvPr>
            <p:cNvSpPr txBox="1"/>
            <p:nvPr/>
          </p:nvSpPr>
          <p:spPr>
            <a:xfrm>
              <a:off x="3563982" y="1840467"/>
              <a:ext cx="1761572" cy="369332"/>
            </a:xfrm>
            <a:prstGeom prst="rect">
              <a:avLst/>
            </a:prstGeom>
            <a:noFill/>
          </p:spPr>
          <p:txBody>
            <a:bodyPr wrap="none" rtlCol="0">
              <a:spAutoFit/>
            </a:bodyPr>
            <a:lstStyle/>
            <a:p>
              <a:r>
                <a:rPr lang="en-US" b="1" cap="all" dirty="0">
                  <a:solidFill>
                    <a:schemeClr val="accent5"/>
                  </a:solidFill>
                </a:rPr>
                <a:t>Contratación.</a:t>
              </a:r>
            </a:p>
          </p:txBody>
        </p:sp>
        <p:grpSp>
          <p:nvGrpSpPr>
            <p:cNvPr id="14" name="Grupo 13">
              <a:extLst>
                <a:ext uri="{FF2B5EF4-FFF2-40B4-BE49-F238E27FC236}">
                  <a16:creationId xmlns:a16="http://schemas.microsoft.com/office/drawing/2014/main" id="{885935DA-C558-422A-BFCE-F5992842E64B}"/>
                </a:ext>
              </a:extLst>
            </p:cNvPr>
            <p:cNvGrpSpPr/>
            <p:nvPr/>
          </p:nvGrpSpPr>
          <p:grpSpPr>
            <a:xfrm>
              <a:off x="1617757" y="895792"/>
              <a:ext cx="5595362" cy="5093136"/>
              <a:chOff x="2539985" y="967824"/>
              <a:chExt cx="5595362" cy="5093136"/>
            </a:xfrm>
          </p:grpSpPr>
          <p:grpSp>
            <p:nvGrpSpPr>
              <p:cNvPr id="12" name="Grupo 11">
                <a:extLst>
                  <a:ext uri="{FF2B5EF4-FFF2-40B4-BE49-F238E27FC236}">
                    <a16:creationId xmlns:a16="http://schemas.microsoft.com/office/drawing/2014/main" id="{4BD01CDA-668D-453C-B049-F6718879F3AC}"/>
                  </a:ext>
                </a:extLst>
              </p:cNvPr>
              <p:cNvGrpSpPr/>
              <p:nvPr/>
            </p:nvGrpSpPr>
            <p:grpSpPr>
              <a:xfrm>
                <a:off x="2539985" y="967824"/>
                <a:ext cx="5595362" cy="5093136"/>
                <a:chOff x="1984497" y="1018859"/>
                <a:chExt cx="5595362" cy="5093136"/>
              </a:xfrm>
            </p:grpSpPr>
            <p:grpSp>
              <p:nvGrpSpPr>
                <p:cNvPr id="3" name="Grupo 2">
                  <a:extLst>
                    <a:ext uri="{FF2B5EF4-FFF2-40B4-BE49-F238E27FC236}">
                      <a16:creationId xmlns:a16="http://schemas.microsoft.com/office/drawing/2014/main" id="{F306D209-2A42-4189-8BAB-91CC602C4CC0}"/>
                    </a:ext>
                  </a:extLst>
                </p:cNvPr>
                <p:cNvGrpSpPr/>
                <p:nvPr/>
              </p:nvGrpSpPr>
              <p:grpSpPr>
                <a:xfrm>
                  <a:off x="2485376" y="1018859"/>
                  <a:ext cx="5094483" cy="4537959"/>
                  <a:chOff x="3885451" y="1181478"/>
                  <a:chExt cx="5094483" cy="4537959"/>
                </a:xfrm>
              </p:grpSpPr>
              <p:sp>
                <p:nvSpPr>
                  <p:cNvPr id="34" name="Freeform 33"/>
                  <p:cNvSpPr/>
                  <p:nvPr/>
                </p:nvSpPr>
                <p:spPr>
                  <a:xfrm>
                    <a:off x="4557494" y="1782958"/>
                    <a:ext cx="220460" cy="399204"/>
                  </a:xfrm>
                  <a:custGeom>
                    <a:avLst/>
                    <a:gdLst>
                      <a:gd name="connsiteX0" fmla="*/ 135550 w 391928"/>
                      <a:gd name="connsiteY0" fmla="*/ 0 h 709696"/>
                      <a:gd name="connsiteX1" fmla="*/ 213310 w 391928"/>
                      <a:gd name="connsiteY1" fmla="*/ 172002 h 709696"/>
                      <a:gd name="connsiteX2" fmla="*/ 375545 w 391928"/>
                      <a:gd name="connsiteY2" fmla="*/ 615260 h 709696"/>
                      <a:gd name="connsiteX3" fmla="*/ 391928 w 391928"/>
                      <a:gd name="connsiteY3" fmla="*/ 672955 h 709696"/>
                      <a:gd name="connsiteX4" fmla="*/ 335492 w 391928"/>
                      <a:gd name="connsiteY4" fmla="*/ 678644 h 709696"/>
                      <a:gd name="connsiteX5" fmla="*/ 235461 w 391928"/>
                      <a:gd name="connsiteY5" fmla="*/ 709696 h 709696"/>
                      <a:gd name="connsiteX6" fmla="*/ 222202 w 391928"/>
                      <a:gd name="connsiteY6" fmla="*/ 663006 h 709696"/>
                      <a:gd name="connsiteX7" fmla="*/ 65367 w 391928"/>
                      <a:gd name="connsiteY7" fmla="*/ 234500 h 709696"/>
                      <a:gd name="connsiteX8" fmla="*/ 0 w 391928"/>
                      <a:gd name="connsiteY8" fmla="*/ 89913 h 709696"/>
                      <a:gd name="connsiteX9" fmla="*/ 77670 w 391928"/>
                      <a:gd name="connsiteY9" fmla="*/ 47755 h 70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928" h="709696">
                        <a:moveTo>
                          <a:pt x="135550" y="0"/>
                        </a:moveTo>
                        <a:lnTo>
                          <a:pt x="213310" y="172002"/>
                        </a:lnTo>
                        <a:cubicBezTo>
                          <a:pt x="274344" y="316302"/>
                          <a:pt x="328557" y="464190"/>
                          <a:pt x="375545" y="615260"/>
                        </a:cubicBezTo>
                        <a:lnTo>
                          <a:pt x="391928" y="672955"/>
                        </a:lnTo>
                        <a:lnTo>
                          <a:pt x="335492" y="678644"/>
                        </a:lnTo>
                        <a:lnTo>
                          <a:pt x="235461" y="709696"/>
                        </a:lnTo>
                        <a:lnTo>
                          <a:pt x="222202" y="663006"/>
                        </a:lnTo>
                        <a:cubicBezTo>
                          <a:pt x="176778" y="516963"/>
                          <a:pt x="124370" y="373998"/>
                          <a:pt x="65367" y="234500"/>
                        </a:cubicBezTo>
                        <a:lnTo>
                          <a:pt x="0" y="89913"/>
                        </a:lnTo>
                        <a:lnTo>
                          <a:pt x="77670" y="477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39" name="Freeform 38"/>
                  <p:cNvSpPr/>
                  <p:nvPr/>
                </p:nvSpPr>
                <p:spPr>
                  <a:xfrm>
                    <a:off x="5029122" y="3462450"/>
                    <a:ext cx="87130" cy="591994"/>
                  </a:xfrm>
                  <a:custGeom>
                    <a:avLst/>
                    <a:gdLst>
                      <a:gd name="connsiteX0" fmla="*/ 159774 w 168482"/>
                      <a:gd name="connsiteY0" fmla="*/ 0 h 560459"/>
                      <a:gd name="connsiteX1" fmla="*/ 162205 w 168482"/>
                      <a:gd name="connsiteY1" fmla="*/ 31959 h 560459"/>
                      <a:gd name="connsiteX2" fmla="*/ 168482 w 168482"/>
                      <a:gd name="connsiteY2" fmla="*/ 280229 h 560459"/>
                      <a:gd name="connsiteX3" fmla="*/ 162205 w 168482"/>
                      <a:gd name="connsiteY3" fmla="*/ 528499 h 560459"/>
                      <a:gd name="connsiteX4" fmla="*/ 159774 w 168482"/>
                      <a:gd name="connsiteY4" fmla="*/ 560459 h 560459"/>
                      <a:gd name="connsiteX5" fmla="*/ 137402 w 168482"/>
                      <a:gd name="connsiteY5" fmla="*/ 553514 h 560459"/>
                      <a:gd name="connsiteX6" fmla="*/ 24465 w 168482"/>
                      <a:gd name="connsiteY6" fmla="*/ 542129 h 560459"/>
                      <a:gd name="connsiteX7" fmla="*/ 0 w 168482"/>
                      <a:gd name="connsiteY7" fmla="*/ 544595 h 560459"/>
                      <a:gd name="connsiteX8" fmla="*/ 1853 w 168482"/>
                      <a:gd name="connsiteY8" fmla="*/ 520237 h 560459"/>
                      <a:gd name="connsiteX9" fmla="*/ 7921 w 168482"/>
                      <a:gd name="connsiteY9" fmla="*/ 280229 h 560459"/>
                      <a:gd name="connsiteX10" fmla="*/ 1853 w 168482"/>
                      <a:gd name="connsiteY10" fmla="*/ 40222 h 560459"/>
                      <a:gd name="connsiteX11" fmla="*/ 0 w 168482"/>
                      <a:gd name="connsiteY11" fmla="*/ 15863 h 560459"/>
                      <a:gd name="connsiteX12" fmla="*/ 24465 w 168482"/>
                      <a:gd name="connsiteY12" fmla="*/ 18329 h 560459"/>
                      <a:gd name="connsiteX13" fmla="*/ 137402 w 168482"/>
                      <a:gd name="connsiteY13" fmla="*/ 6944 h 56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82" h="560459">
                        <a:moveTo>
                          <a:pt x="159774" y="0"/>
                        </a:moveTo>
                        <a:lnTo>
                          <a:pt x="162205" y="31959"/>
                        </a:lnTo>
                        <a:cubicBezTo>
                          <a:pt x="166373" y="114190"/>
                          <a:pt x="168482" y="196963"/>
                          <a:pt x="168482" y="280229"/>
                        </a:cubicBezTo>
                        <a:cubicBezTo>
                          <a:pt x="168482" y="363495"/>
                          <a:pt x="166373" y="446269"/>
                          <a:pt x="162205" y="528499"/>
                        </a:cubicBezTo>
                        <a:lnTo>
                          <a:pt x="159774" y="560459"/>
                        </a:lnTo>
                        <a:lnTo>
                          <a:pt x="137402" y="553514"/>
                        </a:lnTo>
                        <a:cubicBezTo>
                          <a:pt x="100923" y="546049"/>
                          <a:pt x="63152" y="542129"/>
                          <a:pt x="24465" y="542129"/>
                        </a:cubicBezTo>
                        <a:lnTo>
                          <a:pt x="0" y="544595"/>
                        </a:lnTo>
                        <a:lnTo>
                          <a:pt x="1853" y="520237"/>
                        </a:lnTo>
                        <a:cubicBezTo>
                          <a:pt x="5882" y="440743"/>
                          <a:pt x="7921" y="360724"/>
                          <a:pt x="7921" y="280229"/>
                        </a:cubicBezTo>
                        <a:cubicBezTo>
                          <a:pt x="7921" y="199734"/>
                          <a:pt x="5882" y="119716"/>
                          <a:pt x="1853" y="40222"/>
                        </a:cubicBezTo>
                        <a:lnTo>
                          <a:pt x="0" y="15863"/>
                        </a:lnTo>
                        <a:lnTo>
                          <a:pt x="24465" y="18329"/>
                        </a:lnTo>
                        <a:cubicBezTo>
                          <a:pt x="63152" y="18329"/>
                          <a:pt x="100923" y="14409"/>
                          <a:pt x="137402" y="694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44" name="Freeform 43"/>
                  <p:cNvSpPr/>
                  <p:nvPr/>
                </p:nvSpPr>
                <p:spPr>
                  <a:xfrm>
                    <a:off x="4687608" y="4457568"/>
                    <a:ext cx="220456" cy="398931"/>
                  </a:xfrm>
                  <a:custGeom>
                    <a:avLst/>
                    <a:gdLst>
                      <a:gd name="connsiteX0" fmla="*/ 235454 w 391921"/>
                      <a:gd name="connsiteY0" fmla="*/ 0 h 709210"/>
                      <a:gd name="connsiteX1" fmla="*/ 335485 w 391921"/>
                      <a:gd name="connsiteY1" fmla="*/ 31051 h 709210"/>
                      <a:gd name="connsiteX2" fmla="*/ 391921 w 391921"/>
                      <a:gd name="connsiteY2" fmla="*/ 36740 h 709210"/>
                      <a:gd name="connsiteX3" fmla="*/ 375538 w 391921"/>
                      <a:gd name="connsiteY3" fmla="*/ 94436 h 709210"/>
                      <a:gd name="connsiteX4" fmla="*/ 166256 w 391921"/>
                      <a:gd name="connsiteY4" fmla="*/ 645240 h 709210"/>
                      <a:gd name="connsiteX5" fmla="*/ 134954 w 391921"/>
                      <a:gd name="connsiteY5" fmla="*/ 709210 h 709210"/>
                      <a:gd name="connsiteX6" fmla="*/ 77663 w 391921"/>
                      <a:gd name="connsiteY6" fmla="*/ 661940 h 709210"/>
                      <a:gd name="connsiteX7" fmla="*/ 0 w 391921"/>
                      <a:gd name="connsiteY7" fmla="*/ 619786 h 709210"/>
                      <a:gd name="connsiteX8" fmla="*/ 19878 w 391921"/>
                      <a:gd name="connsiteY8" fmla="*/ 579163 h 709210"/>
                      <a:gd name="connsiteX9" fmla="*/ 222195 w 391921"/>
                      <a:gd name="connsiteY9" fmla="*/ 46690 h 7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921" h="709210">
                        <a:moveTo>
                          <a:pt x="235454" y="0"/>
                        </a:moveTo>
                        <a:lnTo>
                          <a:pt x="335485" y="31051"/>
                        </a:lnTo>
                        <a:lnTo>
                          <a:pt x="391921" y="36740"/>
                        </a:lnTo>
                        <a:lnTo>
                          <a:pt x="375538" y="94436"/>
                        </a:lnTo>
                        <a:cubicBezTo>
                          <a:pt x="316803" y="283275"/>
                          <a:pt x="246779" y="467139"/>
                          <a:pt x="166256" y="645240"/>
                        </a:cubicBezTo>
                        <a:lnTo>
                          <a:pt x="134954" y="709210"/>
                        </a:lnTo>
                        <a:lnTo>
                          <a:pt x="77663" y="661940"/>
                        </a:lnTo>
                        <a:lnTo>
                          <a:pt x="0" y="619786"/>
                        </a:lnTo>
                        <a:lnTo>
                          <a:pt x="19878" y="579163"/>
                        </a:lnTo>
                        <a:cubicBezTo>
                          <a:pt x="97722" y="406989"/>
                          <a:pt x="165415" y="229244"/>
                          <a:pt x="222195" y="4669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47" name="Freeform 46"/>
                  <p:cNvSpPr/>
                  <p:nvPr/>
                </p:nvSpPr>
                <p:spPr>
                  <a:xfrm>
                    <a:off x="3926493" y="5375726"/>
                    <a:ext cx="358982" cy="300797"/>
                  </a:xfrm>
                  <a:custGeom>
                    <a:avLst/>
                    <a:gdLst>
                      <a:gd name="connsiteX0" fmla="*/ 498399 w 638189"/>
                      <a:gd name="connsiteY0" fmla="*/ 0 h 534751"/>
                      <a:gd name="connsiteX1" fmla="*/ 532378 w 638189"/>
                      <a:gd name="connsiteY1" fmla="*/ 28034 h 534751"/>
                      <a:gd name="connsiteX2" fmla="*/ 627567 w 638189"/>
                      <a:gd name="connsiteY2" fmla="*/ 79701 h 534751"/>
                      <a:gd name="connsiteX3" fmla="*/ 638189 w 638189"/>
                      <a:gd name="connsiteY3" fmla="*/ 82999 h 534751"/>
                      <a:gd name="connsiteX4" fmla="*/ 459142 w 638189"/>
                      <a:gd name="connsiteY4" fmla="*/ 297338 h 534751"/>
                      <a:gd name="connsiteX5" fmla="*/ 260713 w 638189"/>
                      <a:gd name="connsiteY5" fmla="*/ 507963 h 534751"/>
                      <a:gd name="connsiteX6" fmla="*/ 232616 w 638189"/>
                      <a:gd name="connsiteY6" fmla="*/ 534751 h 534751"/>
                      <a:gd name="connsiteX7" fmla="*/ 0 w 638189"/>
                      <a:gd name="connsiteY7" fmla="*/ 534751 h 534751"/>
                      <a:gd name="connsiteX8" fmla="*/ 147179 w 638189"/>
                      <a:gd name="connsiteY8" fmla="*/ 394429 h 534751"/>
                      <a:gd name="connsiteX9" fmla="*/ 339004 w 638189"/>
                      <a:gd name="connsiteY9" fmla="*/ 190813 h 53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189" h="534751">
                        <a:moveTo>
                          <a:pt x="498399" y="0"/>
                        </a:moveTo>
                        <a:lnTo>
                          <a:pt x="532378" y="28034"/>
                        </a:lnTo>
                        <a:cubicBezTo>
                          <a:pt x="562190" y="48175"/>
                          <a:pt x="594045" y="65523"/>
                          <a:pt x="627567" y="79701"/>
                        </a:cubicBezTo>
                        <a:lnTo>
                          <a:pt x="638189" y="82999"/>
                        </a:lnTo>
                        <a:lnTo>
                          <a:pt x="459142" y="297338"/>
                        </a:lnTo>
                        <a:cubicBezTo>
                          <a:pt x="395098" y="369513"/>
                          <a:pt x="328922" y="439755"/>
                          <a:pt x="260713" y="507963"/>
                        </a:cubicBezTo>
                        <a:lnTo>
                          <a:pt x="232616" y="534751"/>
                        </a:lnTo>
                        <a:lnTo>
                          <a:pt x="0" y="534751"/>
                        </a:lnTo>
                        <a:lnTo>
                          <a:pt x="147179" y="394429"/>
                        </a:lnTo>
                        <a:cubicBezTo>
                          <a:pt x="213118" y="328491"/>
                          <a:pt x="277091" y="260587"/>
                          <a:pt x="339004" y="19081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6" name="Oval 5"/>
                  <p:cNvSpPr/>
                  <p:nvPr/>
                </p:nvSpPr>
                <p:spPr>
                  <a:xfrm>
                    <a:off x="3885451" y="1181478"/>
                    <a:ext cx="769586" cy="7695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Oval 8"/>
                  <p:cNvSpPr/>
                  <p:nvPr/>
                </p:nvSpPr>
                <p:spPr>
                  <a:xfrm>
                    <a:off x="4413042" y="2006519"/>
                    <a:ext cx="769586" cy="7695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Oval 9"/>
                  <p:cNvSpPr/>
                  <p:nvPr/>
                </p:nvSpPr>
                <p:spPr>
                  <a:xfrm>
                    <a:off x="4592918" y="3922033"/>
                    <a:ext cx="769586" cy="7695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Oval 10"/>
                  <p:cNvSpPr/>
                  <p:nvPr/>
                </p:nvSpPr>
                <p:spPr>
                  <a:xfrm>
                    <a:off x="4626307" y="2829967"/>
                    <a:ext cx="769586" cy="76958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highlight>
                        <a:srgbClr val="800080"/>
                      </a:highlight>
                    </a:endParaRPr>
                  </a:p>
                </p:txBody>
              </p:sp>
              <p:sp>
                <p:nvSpPr>
                  <p:cNvPr id="48" name="TextBox 47"/>
                  <p:cNvSpPr txBox="1"/>
                  <p:nvPr/>
                </p:nvSpPr>
                <p:spPr>
                  <a:xfrm>
                    <a:off x="4812870" y="1285673"/>
                    <a:ext cx="1775358" cy="400110"/>
                  </a:xfrm>
                  <a:prstGeom prst="rect">
                    <a:avLst/>
                  </a:prstGeom>
                  <a:noFill/>
                </p:spPr>
                <p:txBody>
                  <a:bodyPr wrap="none" rtlCol="0">
                    <a:spAutoFit/>
                  </a:bodyPr>
                  <a:lstStyle/>
                  <a:p>
                    <a:r>
                      <a:rPr lang="es-ES" sz="2000" b="1" dirty="0">
                        <a:solidFill>
                          <a:schemeClr val="accent6">
                            <a:lumMod val="60000"/>
                            <a:lumOff val="40000"/>
                          </a:schemeClr>
                        </a:solidFill>
                      </a:rPr>
                      <a:t>ENAJENACIÓN</a:t>
                    </a:r>
                    <a:r>
                      <a:rPr lang="es-ES" b="1" dirty="0"/>
                      <a:t>.</a:t>
                    </a:r>
                    <a:endParaRPr lang="en-US" b="1" cap="all" dirty="0">
                      <a:solidFill>
                        <a:schemeClr val="accent6"/>
                      </a:solidFill>
                    </a:endParaRPr>
                  </a:p>
                </p:txBody>
              </p:sp>
              <p:sp>
                <p:nvSpPr>
                  <p:cNvPr id="52" name="TextBox 51"/>
                  <p:cNvSpPr txBox="1"/>
                  <p:nvPr/>
                </p:nvSpPr>
                <p:spPr>
                  <a:xfrm>
                    <a:off x="5606750" y="3028043"/>
                    <a:ext cx="2930033" cy="369332"/>
                  </a:xfrm>
                  <a:prstGeom prst="rect">
                    <a:avLst/>
                  </a:prstGeom>
                  <a:noFill/>
                </p:spPr>
                <p:txBody>
                  <a:bodyPr wrap="none" rtlCol="0">
                    <a:spAutoFit/>
                  </a:bodyPr>
                  <a:lstStyle/>
                  <a:p>
                    <a:r>
                      <a:rPr lang="en-US" b="1" cap="all" dirty="0">
                        <a:solidFill>
                          <a:srgbClr val="339966"/>
                        </a:solidFill>
                      </a:rPr>
                      <a:t>Destinación provisional.</a:t>
                    </a:r>
                  </a:p>
                </p:txBody>
              </p:sp>
              <p:sp>
                <p:nvSpPr>
                  <p:cNvPr id="55" name="TextBox 54"/>
                  <p:cNvSpPr txBox="1"/>
                  <p:nvPr/>
                </p:nvSpPr>
                <p:spPr>
                  <a:xfrm>
                    <a:off x="5422614" y="3865981"/>
                    <a:ext cx="3557320" cy="646331"/>
                  </a:xfrm>
                  <a:prstGeom prst="rect">
                    <a:avLst/>
                  </a:prstGeom>
                  <a:noFill/>
                </p:spPr>
                <p:txBody>
                  <a:bodyPr wrap="none" rtlCol="0">
                    <a:spAutoFit/>
                  </a:bodyPr>
                  <a:lstStyle/>
                  <a:p>
                    <a:endParaRPr lang="en-US" b="1" cap="all" dirty="0">
                      <a:solidFill>
                        <a:schemeClr val="accent4"/>
                      </a:solidFill>
                    </a:endParaRPr>
                  </a:p>
                  <a:p>
                    <a:r>
                      <a:rPr lang="en-US" b="1" cap="all" dirty="0">
                        <a:solidFill>
                          <a:schemeClr val="accent4"/>
                        </a:solidFill>
                      </a:rPr>
                      <a:t>Destrucción o chatarrización.</a:t>
                    </a:r>
                  </a:p>
                </p:txBody>
              </p:sp>
              <p:sp>
                <p:nvSpPr>
                  <p:cNvPr id="58" name="TextBox 57"/>
                  <p:cNvSpPr txBox="1"/>
                  <p:nvPr/>
                </p:nvSpPr>
                <p:spPr>
                  <a:xfrm>
                    <a:off x="4929909" y="4796107"/>
                    <a:ext cx="3998945" cy="923330"/>
                  </a:xfrm>
                  <a:prstGeom prst="rect">
                    <a:avLst/>
                  </a:prstGeom>
                  <a:noFill/>
                </p:spPr>
                <p:txBody>
                  <a:bodyPr wrap="square" rtlCol="0">
                    <a:spAutoFit/>
                  </a:bodyPr>
                  <a:lstStyle/>
                  <a:p>
                    <a:endParaRPr lang="en-US" b="1" cap="all" dirty="0">
                      <a:solidFill>
                        <a:schemeClr val="accent2"/>
                      </a:solidFill>
                    </a:endParaRPr>
                  </a:p>
                  <a:p>
                    <a:r>
                      <a:rPr lang="en-US" b="1" cap="all" dirty="0">
                        <a:solidFill>
                          <a:schemeClr val="accent2"/>
                        </a:solidFill>
                      </a:rPr>
                      <a:t> </a:t>
                    </a:r>
                    <a:r>
                      <a:rPr lang="es-CO" b="1" cap="all" dirty="0">
                        <a:solidFill>
                          <a:schemeClr val="accent2"/>
                        </a:solidFill>
                      </a:rPr>
                      <a:t>Donación entre entidades públicas</a:t>
                    </a:r>
                  </a:p>
                </p:txBody>
              </p:sp>
              <p:sp>
                <p:nvSpPr>
                  <p:cNvPr id="60" name="Oval 59"/>
                  <p:cNvSpPr/>
                  <p:nvPr/>
                </p:nvSpPr>
                <p:spPr>
                  <a:xfrm>
                    <a:off x="4011393" y="1285673"/>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1" name="Oval 60"/>
                  <p:cNvSpPr/>
                  <p:nvPr/>
                </p:nvSpPr>
                <p:spPr>
                  <a:xfrm>
                    <a:off x="4524527" y="2031059"/>
                    <a:ext cx="591725" cy="681054"/>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2" name="Oval 61"/>
                  <p:cNvSpPr/>
                  <p:nvPr/>
                </p:nvSpPr>
                <p:spPr>
                  <a:xfrm>
                    <a:off x="4707509" y="4030186"/>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4" name="Shape 2554"/>
                  <p:cNvSpPr/>
                  <p:nvPr/>
                </p:nvSpPr>
                <p:spPr>
                  <a:xfrm>
                    <a:off x="4311481" y="4841057"/>
                    <a:ext cx="427484" cy="388623"/>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53585F"/>
                  </a:solidFill>
                  <a:ln w="12700">
                    <a:miter lim="400000"/>
                  </a:ln>
                </p:spPr>
                <p:txBody>
                  <a:bodyPr lIns="10713" tIns="10713" rIns="10713" bIns="10713" anchor="ctr"/>
                  <a:lstStyle/>
                  <a:p>
                    <a:pPr defTabSz="12854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44"/>
                  </a:p>
                </p:txBody>
              </p:sp>
              <p:sp>
                <p:nvSpPr>
                  <p:cNvPr id="65" name="Shape 2587"/>
                  <p:cNvSpPr/>
                  <p:nvPr/>
                </p:nvSpPr>
                <p:spPr>
                  <a:xfrm>
                    <a:off x="4158711" y="1424679"/>
                    <a:ext cx="320945" cy="32094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10713" tIns="10713" rIns="10713" bIns="10713" anchor="ctr"/>
                  <a:lstStyle/>
                  <a:p>
                    <a:pPr defTabSz="12854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44"/>
                  </a:p>
                </p:txBody>
              </p:sp>
              <p:sp>
                <p:nvSpPr>
                  <p:cNvPr id="66" name="Shape 2545"/>
                  <p:cNvSpPr/>
                  <p:nvPr/>
                </p:nvSpPr>
                <p:spPr>
                  <a:xfrm>
                    <a:off x="4624606" y="2205101"/>
                    <a:ext cx="391566" cy="391566"/>
                  </a:xfrm>
                  <a:custGeom>
                    <a:avLst/>
                    <a:gdLst/>
                    <a:ahLst/>
                    <a:cxnLst>
                      <a:cxn ang="0">
                        <a:pos x="wd2" y="hd2"/>
                      </a:cxn>
                      <a:cxn ang="5400000">
                        <a:pos x="wd2" y="hd2"/>
                      </a:cxn>
                      <a:cxn ang="10800000">
                        <a:pos x="wd2" y="hd2"/>
                      </a:cxn>
                      <a:cxn ang="16200000">
                        <a:pos x="wd2" y="hd2"/>
                      </a:cxn>
                    </a:cxnLst>
                    <a:rect l="0" t="0" r="r" b="b"/>
                    <a:pathLst>
                      <a:path w="21600" h="21600" extrusionOk="0">
                        <a:moveTo>
                          <a:pt x="10800" y="20619"/>
                        </a:moveTo>
                        <a:cubicBezTo>
                          <a:pt x="5377" y="20619"/>
                          <a:pt x="982" y="16223"/>
                          <a:pt x="982" y="10800"/>
                        </a:cubicBezTo>
                        <a:cubicBezTo>
                          <a:pt x="982" y="5378"/>
                          <a:pt x="5377" y="982"/>
                          <a:pt x="10800" y="982"/>
                        </a:cubicBezTo>
                        <a:cubicBezTo>
                          <a:pt x="13336" y="982"/>
                          <a:pt x="15638" y="1950"/>
                          <a:pt x="17377" y="3529"/>
                        </a:cubicBezTo>
                        <a:lnTo>
                          <a:pt x="10453" y="10453"/>
                        </a:lnTo>
                        <a:cubicBezTo>
                          <a:pt x="10364" y="10542"/>
                          <a:pt x="10309" y="10665"/>
                          <a:pt x="10309" y="10800"/>
                        </a:cubicBezTo>
                        <a:cubicBezTo>
                          <a:pt x="10309" y="11072"/>
                          <a:pt x="10529" y="11291"/>
                          <a:pt x="10800" y="11291"/>
                        </a:cubicBezTo>
                        <a:lnTo>
                          <a:pt x="20594" y="11291"/>
                        </a:lnTo>
                        <a:cubicBezTo>
                          <a:pt x="20336" y="16484"/>
                          <a:pt x="16057" y="20619"/>
                          <a:pt x="10800" y="20619"/>
                        </a:cubicBezTo>
                        <a:moveTo>
                          <a:pt x="20594" y="10309"/>
                        </a:moveTo>
                        <a:lnTo>
                          <a:pt x="11985" y="10309"/>
                        </a:lnTo>
                        <a:lnTo>
                          <a:pt x="18071" y="4223"/>
                        </a:lnTo>
                        <a:cubicBezTo>
                          <a:pt x="19541" y="5852"/>
                          <a:pt x="20477" y="7971"/>
                          <a:pt x="20594" y="10309"/>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path>
                    </a:pathLst>
                  </a:custGeom>
                  <a:solidFill>
                    <a:srgbClr val="53585F"/>
                  </a:solidFill>
                  <a:ln w="12700">
                    <a:miter lim="400000"/>
                  </a:ln>
                </p:spPr>
                <p:txBody>
                  <a:bodyPr lIns="10713" tIns="10713" rIns="10713" bIns="10713" anchor="ctr"/>
                  <a:lstStyle/>
                  <a:p>
                    <a:pPr defTabSz="12854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44"/>
                  </a:p>
                </p:txBody>
              </p:sp>
              <p:sp>
                <p:nvSpPr>
                  <p:cNvPr id="67" name="Shape 2604"/>
                  <p:cNvSpPr/>
                  <p:nvPr/>
                </p:nvSpPr>
                <p:spPr>
                  <a:xfrm>
                    <a:off x="4821693" y="4194656"/>
                    <a:ext cx="348310" cy="284981"/>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17673" y="9600"/>
                        </a:lnTo>
                        <a:lnTo>
                          <a:pt x="17673" y="8400"/>
                        </a:lnTo>
                        <a:cubicBezTo>
                          <a:pt x="17673" y="7738"/>
                          <a:pt x="17233" y="7200"/>
                          <a:pt x="16691" y="7200"/>
                        </a:cubicBezTo>
                        <a:lnTo>
                          <a:pt x="14727" y="7200"/>
                        </a:lnTo>
                        <a:cubicBezTo>
                          <a:pt x="14186" y="7200"/>
                          <a:pt x="13745" y="7738"/>
                          <a:pt x="13745" y="8400"/>
                        </a:cubicBezTo>
                        <a:lnTo>
                          <a:pt x="13745" y="9600"/>
                        </a:lnTo>
                        <a:lnTo>
                          <a:pt x="7855" y="9600"/>
                        </a:lnTo>
                        <a:lnTo>
                          <a:pt x="7855" y="8400"/>
                        </a:lnTo>
                        <a:cubicBezTo>
                          <a:pt x="7855" y="7738"/>
                          <a:pt x="7414" y="7200"/>
                          <a:pt x="6873" y="7200"/>
                        </a:cubicBezTo>
                        <a:lnTo>
                          <a:pt x="4909" y="7200"/>
                        </a:lnTo>
                        <a:cubicBezTo>
                          <a:pt x="4367" y="7200"/>
                          <a:pt x="3927" y="7738"/>
                          <a:pt x="3927" y="8400"/>
                        </a:cubicBezTo>
                        <a:lnTo>
                          <a:pt x="3927" y="9600"/>
                        </a:lnTo>
                        <a:lnTo>
                          <a:pt x="982" y="9600"/>
                        </a:lnTo>
                        <a:lnTo>
                          <a:pt x="982" y="3601"/>
                        </a:lnTo>
                        <a:lnTo>
                          <a:pt x="20618" y="3601"/>
                        </a:lnTo>
                        <a:cubicBezTo>
                          <a:pt x="20618" y="3601"/>
                          <a:pt x="20618" y="9600"/>
                          <a:pt x="20618" y="9600"/>
                        </a:cubicBezTo>
                        <a:close/>
                        <a:moveTo>
                          <a:pt x="14727" y="8400"/>
                        </a:moveTo>
                        <a:lnTo>
                          <a:pt x="16691" y="8400"/>
                        </a:lnTo>
                        <a:lnTo>
                          <a:pt x="16691" y="12001"/>
                        </a:lnTo>
                        <a:lnTo>
                          <a:pt x="14727" y="12001"/>
                        </a:lnTo>
                        <a:cubicBezTo>
                          <a:pt x="14727" y="12001"/>
                          <a:pt x="14727" y="8400"/>
                          <a:pt x="14727" y="8400"/>
                        </a:cubicBezTo>
                        <a:close/>
                        <a:moveTo>
                          <a:pt x="4909" y="8400"/>
                        </a:moveTo>
                        <a:lnTo>
                          <a:pt x="6873" y="8400"/>
                        </a:lnTo>
                        <a:lnTo>
                          <a:pt x="6873" y="12001"/>
                        </a:lnTo>
                        <a:lnTo>
                          <a:pt x="4909" y="12001"/>
                        </a:lnTo>
                        <a:cubicBezTo>
                          <a:pt x="4909" y="12001"/>
                          <a:pt x="4909" y="8400"/>
                          <a:pt x="4909" y="8400"/>
                        </a:cubicBezTo>
                        <a:close/>
                        <a:moveTo>
                          <a:pt x="19636" y="20400"/>
                        </a:moveTo>
                        <a:lnTo>
                          <a:pt x="1964" y="20400"/>
                        </a:lnTo>
                        <a:lnTo>
                          <a:pt x="1964" y="10800"/>
                        </a:lnTo>
                        <a:lnTo>
                          <a:pt x="3927" y="10800"/>
                        </a:lnTo>
                        <a:lnTo>
                          <a:pt x="3927" y="12001"/>
                        </a:lnTo>
                        <a:cubicBezTo>
                          <a:pt x="3927" y="12662"/>
                          <a:pt x="4367" y="13200"/>
                          <a:pt x="4909" y="13200"/>
                        </a:cubicBezTo>
                        <a:lnTo>
                          <a:pt x="6873" y="13200"/>
                        </a:lnTo>
                        <a:cubicBezTo>
                          <a:pt x="7414" y="13200"/>
                          <a:pt x="7855" y="12662"/>
                          <a:pt x="7855" y="12001"/>
                        </a:cubicBezTo>
                        <a:lnTo>
                          <a:pt x="7855" y="10800"/>
                        </a:lnTo>
                        <a:lnTo>
                          <a:pt x="13745" y="10800"/>
                        </a:lnTo>
                        <a:lnTo>
                          <a:pt x="13745" y="12001"/>
                        </a:lnTo>
                        <a:cubicBezTo>
                          <a:pt x="13745" y="12662"/>
                          <a:pt x="14186" y="13200"/>
                          <a:pt x="14727" y="13200"/>
                        </a:cubicBezTo>
                        <a:lnTo>
                          <a:pt x="16691" y="13200"/>
                        </a:lnTo>
                        <a:cubicBezTo>
                          <a:pt x="17233" y="13200"/>
                          <a:pt x="17673" y="12662"/>
                          <a:pt x="17673" y="12001"/>
                        </a:cubicBezTo>
                        <a:lnTo>
                          <a:pt x="17673" y="10800"/>
                        </a:lnTo>
                        <a:lnTo>
                          <a:pt x="19636" y="10800"/>
                        </a:lnTo>
                        <a:cubicBezTo>
                          <a:pt x="19636" y="10800"/>
                          <a:pt x="19636" y="20400"/>
                          <a:pt x="19636" y="20400"/>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40" y="2400"/>
                          <a:pt x="0" y="2938"/>
                          <a:pt x="0" y="3601"/>
                        </a:cubicBezTo>
                        <a:lnTo>
                          <a:pt x="0" y="9600"/>
                        </a:lnTo>
                        <a:cubicBezTo>
                          <a:pt x="0" y="10262"/>
                          <a:pt x="440" y="10800"/>
                          <a:pt x="982" y="10800"/>
                        </a:cubicBezTo>
                        <a:lnTo>
                          <a:pt x="982" y="20400"/>
                        </a:lnTo>
                        <a:cubicBezTo>
                          <a:pt x="982" y="21062"/>
                          <a:pt x="1422" y="21600"/>
                          <a:pt x="1964" y="21600"/>
                        </a:cubicBezTo>
                        <a:lnTo>
                          <a:pt x="19636" y="21600"/>
                        </a:lnTo>
                        <a:cubicBezTo>
                          <a:pt x="20178" y="21600"/>
                          <a:pt x="20618" y="21062"/>
                          <a:pt x="20618" y="20400"/>
                        </a:cubicBezTo>
                        <a:lnTo>
                          <a:pt x="20618" y="10800"/>
                        </a:lnTo>
                        <a:cubicBezTo>
                          <a:pt x="21160" y="10800"/>
                          <a:pt x="21600" y="10262"/>
                          <a:pt x="21600" y="9600"/>
                        </a:cubicBezTo>
                        <a:lnTo>
                          <a:pt x="21600" y="3601"/>
                        </a:lnTo>
                        <a:cubicBezTo>
                          <a:pt x="21600" y="2938"/>
                          <a:pt x="21160" y="2400"/>
                          <a:pt x="20618" y="2400"/>
                        </a:cubicBezTo>
                      </a:path>
                    </a:pathLst>
                  </a:custGeom>
                  <a:solidFill>
                    <a:srgbClr val="53585F"/>
                  </a:solidFill>
                  <a:ln w="12700">
                    <a:miter lim="400000"/>
                  </a:ln>
                </p:spPr>
                <p:txBody>
                  <a:bodyPr lIns="10713" tIns="10713" rIns="10713" bIns="10713" anchor="ctr"/>
                  <a:lstStyle/>
                  <a:p>
                    <a:pPr defTabSz="12854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44"/>
                  </a:p>
                </p:txBody>
              </p:sp>
              <p:sp>
                <p:nvSpPr>
                  <p:cNvPr id="30" name="Oval 10">
                    <a:extLst>
                      <a:ext uri="{FF2B5EF4-FFF2-40B4-BE49-F238E27FC236}">
                        <a16:creationId xmlns:a16="http://schemas.microsoft.com/office/drawing/2014/main" id="{43B47131-48FC-421B-A318-DA74BB75C849}"/>
                      </a:ext>
                    </a:extLst>
                  </p:cNvPr>
                  <p:cNvSpPr/>
                  <p:nvPr/>
                </p:nvSpPr>
                <p:spPr>
                  <a:xfrm>
                    <a:off x="4165546" y="4799962"/>
                    <a:ext cx="769586" cy="7695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6" name="Oval 62">
                    <a:extLst>
                      <a:ext uri="{FF2B5EF4-FFF2-40B4-BE49-F238E27FC236}">
                        <a16:creationId xmlns:a16="http://schemas.microsoft.com/office/drawing/2014/main" id="{7052F46A-C6F9-43E9-8E3F-7DF4B5A2AA7A}"/>
                      </a:ext>
                    </a:extLst>
                  </p:cNvPr>
                  <p:cNvSpPr/>
                  <p:nvPr/>
                </p:nvSpPr>
                <p:spPr>
                  <a:xfrm>
                    <a:off x="4236187" y="4887185"/>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8" name="Oval 62">
                    <a:extLst>
                      <a:ext uri="{FF2B5EF4-FFF2-40B4-BE49-F238E27FC236}">
                        <a16:creationId xmlns:a16="http://schemas.microsoft.com/office/drawing/2014/main" id="{A74EBA35-29A3-404B-894C-41E463997D76}"/>
                      </a:ext>
                    </a:extLst>
                  </p:cNvPr>
                  <p:cNvSpPr/>
                  <p:nvPr/>
                </p:nvSpPr>
                <p:spPr>
                  <a:xfrm>
                    <a:off x="4722760" y="2935117"/>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0" name="Freeform 38">
                    <a:extLst>
                      <a:ext uri="{FF2B5EF4-FFF2-40B4-BE49-F238E27FC236}">
                        <a16:creationId xmlns:a16="http://schemas.microsoft.com/office/drawing/2014/main" id="{187CCE52-C2D3-47F8-A6DA-30D41BB61814}"/>
                      </a:ext>
                    </a:extLst>
                  </p:cNvPr>
                  <p:cNvSpPr/>
                  <p:nvPr/>
                </p:nvSpPr>
                <p:spPr>
                  <a:xfrm>
                    <a:off x="4908065" y="2650530"/>
                    <a:ext cx="103037" cy="202241"/>
                  </a:xfrm>
                  <a:custGeom>
                    <a:avLst/>
                    <a:gdLst>
                      <a:gd name="connsiteX0" fmla="*/ 159774 w 168482"/>
                      <a:gd name="connsiteY0" fmla="*/ 0 h 560459"/>
                      <a:gd name="connsiteX1" fmla="*/ 162205 w 168482"/>
                      <a:gd name="connsiteY1" fmla="*/ 31959 h 560459"/>
                      <a:gd name="connsiteX2" fmla="*/ 168482 w 168482"/>
                      <a:gd name="connsiteY2" fmla="*/ 280229 h 560459"/>
                      <a:gd name="connsiteX3" fmla="*/ 162205 w 168482"/>
                      <a:gd name="connsiteY3" fmla="*/ 528499 h 560459"/>
                      <a:gd name="connsiteX4" fmla="*/ 159774 w 168482"/>
                      <a:gd name="connsiteY4" fmla="*/ 560459 h 560459"/>
                      <a:gd name="connsiteX5" fmla="*/ 137402 w 168482"/>
                      <a:gd name="connsiteY5" fmla="*/ 553514 h 560459"/>
                      <a:gd name="connsiteX6" fmla="*/ 24465 w 168482"/>
                      <a:gd name="connsiteY6" fmla="*/ 542129 h 560459"/>
                      <a:gd name="connsiteX7" fmla="*/ 0 w 168482"/>
                      <a:gd name="connsiteY7" fmla="*/ 544595 h 560459"/>
                      <a:gd name="connsiteX8" fmla="*/ 1853 w 168482"/>
                      <a:gd name="connsiteY8" fmla="*/ 520237 h 560459"/>
                      <a:gd name="connsiteX9" fmla="*/ 7921 w 168482"/>
                      <a:gd name="connsiteY9" fmla="*/ 280229 h 560459"/>
                      <a:gd name="connsiteX10" fmla="*/ 1853 w 168482"/>
                      <a:gd name="connsiteY10" fmla="*/ 40222 h 560459"/>
                      <a:gd name="connsiteX11" fmla="*/ 0 w 168482"/>
                      <a:gd name="connsiteY11" fmla="*/ 15863 h 560459"/>
                      <a:gd name="connsiteX12" fmla="*/ 24465 w 168482"/>
                      <a:gd name="connsiteY12" fmla="*/ 18329 h 560459"/>
                      <a:gd name="connsiteX13" fmla="*/ 137402 w 168482"/>
                      <a:gd name="connsiteY13" fmla="*/ 6944 h 56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82" h="560459">
                        <a:moveTo>
                          <a:pt x="159774" y="0"/>
                        </a:moveTo>
                        <a:lnTo>
                          <a:pt x="162205" y="31959"/>
                        </a:lnTo>
                        <a:cubicBezTo>
                          <a:pt x="166373" y="114190"/>
                          <a:pt x="168482" y="196963"/>
                          <a:pt x="168482" y="280229"/>
                        </a:cubicBezTo>
                        <a:cubicBezTo>
                          <a:pt x="168482" y="363495"/>
                          <a:pt x="166373" y="446269"/>
                          <a:pt x="162205" y="528499"/>
                        </a:cubicBezTo>
                        <a:lnTo>
                          <a:pt x="159774" y="560459"/>
                        </a:lnTo>
                        <a:lnTo>
                          <a:pt x="137402" y="553514"/>
                        </a:lnTo>
                        <a:cubicBezTo>
                          <a:pt x="100923" y="546049"/>
                          <a:pt x="63152" y="542129"/>
                          <a:pt x="24465" y="542129"/>
                        </a:cubicBezTo>
                        <a:lnTo>
                          <a:pt x="0" y="544595"/>
                        </a:lnTo>
                        <a:lnTo>
                          <a:pt x="1853" y="520237"/>
                        </a:lnTo>
                        <a:cubicBezTo>
                          <a:pt x="5882" y="440743"/>
                          <a:pt x="7921" y="360724"/>
                          <a:pt x="7921" y="280229"/>
                        </a:cubicBezTo>
                        <a:cubicBezTo>
                          <a:pt x="7921" y="199734"/>
                          <a:pt x="5882" y="119716"/>
                          <a:pt x="1853" y="40222"/>
                        </a:cubicBezTo>
                        <a:lnTo>
                          <a:pt x="0" y="15863"/>
                        </a:lnTo>
                        <a:lnTo>
                          <a:pt x="24465" y="18329"/>
                        </a:lnTo>
                        <a:cubicBezTo>
                          <a:pt x="63152" y="18329"/>
                          <a:pt x="100923" y="14409"/>
                          <a:pt x="137402" y="694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pic>
                <p:nvPicPr>
                  <p:cNvPr id="4" name="Imagen 3">
                    <a:extLst>
                      <a:ext uri="{FF2B5EF4-FFF2-40B4-BE49-F238E27FC236}">
                        <a16:creationId xmlns:a16="http://schemas.microsoft.com/office/drawing/2014/main" id="{FEBF8EAC-4839-4BEB-8DC2-D74770635C60}"/>
                      </a:ext>
                    </a:extLst>
                  </p:cNvPr>
                  <p:cNvPicPr>
                    <a:picLocks noChangeAspect="1"/>
                  </p:cNvPicPr>
                  <p:nvPr/>
                </p:nvPicPr>
                <p:blipFill>
                  <a:blip r:embed="rId5"/>
                  <a:stretch>
                    <a:fillRect/>
                  </a:stretch>
                </p:blipFill>
                <p:spPr>
                  <a:xfrm>
                    <a:off x="4908064" y="3069259"/>
                    <a:ext cx="351961" cy="414811"/>
                  </a:xfrm>
                  <a:prstGeom prst="rect">
                    <a:avLst/>
                  </a:prstGeom>
                </p:spPr>
              </p:pic>
              <p:pic>
                <p:nvPicPr>
                  <p:cNvPr id="5" name="Imagen 4">
                    <a:extLst>
                      <a:ext uri="{FF2B5EF4-FFF2-40B4-BE49-F238E27FC236}">
                        <a16:creationId xmlns:a16="http://schemas.microsoft.com/office/drawing/2014/main" id="{A7BF5CA4-72B1-4B78-800F-1F9FDFDD8132}"/>
                      </a:ext>
                    </a:extLst>
                  </p:cNvPr>
                  <p:cNvPicPr>
                    <a:picLocks noChangeAspect="1"/>
                  </p:cNvPicPr>
                  <p:nvPr/>
                </p:nvPicPr>
                <p:blipFill>
                  <a:blip r:embed="rId6"/>
                  <a:stretch>
                    <a:fillRect/>
                  </a:stretch>
                </p:blipFill>
                <p:spPr>
                  <a:xfrm>
                    <a:off x="4437187" y="5022499"/>
                    <a:ext cx="301778" cy="2972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41" name="Oval 5">
                  <a:extLst>
                    <a:ext uri="{FF2B5EF4-FFF2-40B4-BE49-F238E27FC236}">
                      <a16:creationId xmlns:a16="http://schemas.microsoft.com/office/drawing/2014/main" id="{285D2B44-0D3F-4EC2-906B-36BA84275D4B}"/>
                    </a:ext>
                  </a:extLst>
                </p:cNvPr>
                <p:cNvSpPr/>
                <p:nvPr/>
              </p:nvSpPr>
              <p:spPr>
                <a:xfrm>
                  <a:off x="1984497" y="5342409"/>
                  <a:ext cx="769586" cy="7695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2" name="Oval 59">
                  <a:extLst>
                    <a:ext uri="{FF2B5EF4-FFF2-40B4-BE49-F238E27FC236}">
                      <a16:creationId xmlns:a16="http://schemas.microsoft.com/office/drawing/2014/main" id="{DD36D2D5-9772-470E-9C15-35ECB32E1A9A}"/>
                    </a:ext>
                  </a:extLst>
                </p:cNvPr>
                <p:cNvSpPr/>
                <p:nvPr/>
              </p:nvSpPr>
              <p:spPr>
                <a:xfrm>
                  <a:off x="2110439" y="5446604"/>
                  <a:ext cx="576683" cy="576683"/>
                </a:xfrm>
                <a:prstGeom prst="ellipse">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46" name="TextBox 47">
                  <a:extLst>
                    <a:ext uri="{FF2B5EF4-FFF2-40B4-BE49-F238E27FC236}">
                      <a16:creationId xmlns:a16="http://schemas.microsoft.com/office/drawing/2014/main" id="{977C1135-08BC-4BDB-A214-365E658B028D}"/>
                    </a:ext>
                  </a:extLst>
                </p:cNvPr>
                <p:cNvSpPr txBox="1"/>
                <p:nvPr/>
              </p:nvSpPr>
              <p:spPr>
                <a:xfrm>
                  <a:off x="2813064" y="5614405"/>
                  <a:ext cx="1720536" cy="369332"/>
                </a:xfrm>
                <a:prstGeom prst="rect">
                  <a:avLst/>
                </a:prstGeom>
                <a:noFill/>
              </p:spPr>
              <p:txBody>
                <a:bodyPr wrap="none" rtlCol="0">
                  <a:spAutoFit/>
                </a:bodyPr>
                <a:lstStyle/>
                <a:p>
                  <a:r>
                    <a:rPr lang="en-US" b="1" cap="all" dirty="0" err="1">
                      <a:solidFill>
                        <a:schemeClr val="accent6"/>
                      </a:solidFill>
                    </a:rPr>
                    <a:t>Venta</a:t>
                  </a:r>
                  <a:r>
                    <a:rPr lang="en-US" b="1" cap="all" dirty="0">
                      <a:solidFill>
                        <a:schemeClr val="accent6"/>
                      </a:solidFill>
                    </a:rPr>
                    <a:t> </a:t>
                  </a:r>
                  <a:r>
                    <a:rPr lang="en-US" b="1" cap="all" dirty="0" err="1">
                      <a:solidFill>
                        <a:schemeClr val="accent6"/>
                      </a:solidFill>
                    </a:rPr>
                    <a:t>masiva</a:t>
                  </a:r>
                  <a:r>
                    <a:rPr lang="en-US" b="1" cap="all" dirty="0">
                      <a:solidFill>
                        <a:schemeClr val="accent6"/>
                      </a:solidFill>
                    </a:rPr>
                    <a:t>.</a:t>
                  </a:r>
                </a:p>
              </p:txBody>
            </p:sp>
          </p:grpSp>
          <p:pic>
            <p:nvPicPr>
              <p:cNvPr id="37" name="Gráfico 36" descr="Casa">
                <a:extLst>
                  <a:ext uri="{FF2B5EF4-FFF2-40B4-BE49-F238E27FC236}">
                    <a16:creationId xmlns:a16="http://schemas.microsoft.com/office/drawing/2014/main" id="{78F6FD17-B8C9-4875-B95F-065069F66E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82025" y="5544478"/>
                <a:ext cx="395470" cy="284013"/>
              </a:xfrm>
              <a:prstGeom prst="rect">
                <a:avLst/>
              </a:prstGeom>
            </p:spPr>
          </p:pic>
        </p:grpSp>
      </p:grpSp>
      <p:sp>
        <p:nvSpPr>
          <p:cNvPr id="16" name="Flecha: hacia abajo 15">
            <a:extLst>
              <a:ext uri="{FF2B5EF4-FFF2-40B4-BE49-F238E27FC236}">
                <a16:creationId xmlns:a16="http://schemas.microsoft.com/office/drawing/2014/main" id="{99ACD894-4345-455B-85D2-F91D4FAA6997}"/>
              </a:ext>
            </a:extLst>
          </p:cNvPr>
          <p:cNvSpPr/>
          <p:nvPr/>
        </p:nvSpPr>
        <p:spPr>
          <a:xfrm>
            <a:off x="8869680" y="3726564"/>
            <a:ext cx="1615440" cy="5915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esquinas redondeadas 16">
            <a:extLst>
              <a:ext uri="{FF2B5EF4-FFF2-40B4-BE49-F238E27FC236}">
                <a16:creationId xmlns:a16="http://schemas.microsoft.com/office/drawing/2014/main" id="{B167BF8E-1641-47CC-B1EA-7E4EC25C22EB}"/>
              </a:ext>
            </a:extLst>
          </p:cNvPr>
          <p:cNvSpPr/>
          <p:nvPr/>
        </p:nvSpPr>
        <p:spPr>
          <a:xfrm>
            <a:off x="7639969" y="4552202"/>
            <a:ext cx="3976064" cy="14942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6" name="Rectángulo 55">
            <a:extLst>
              <a:ext uri="{FF2B5EF4-FFF2-40B4-BE49-F238E27FC236}">
                <a16:creationId xmlns:a16="http://schemas.microsoft.com/office/drawing/2014/main" id="{988C32FF-DC39-4D2E-8269-61F4F26AC91A}"/>
              </a:ext>
            </a:extLst>
          </p:cNvPr>
          <p:cNvSpPr/>
          <p:nvPr/>
        </p:nvSpPr>
        <p:spPr>
          <a:xfrm>
            <a:off x="7533596" y="4642415"/>
            <a:ext cx="3976064" cy="1200329"/>
          </a:xfrm>
          <a:prstGeom prst="rect">
            <a:avLst/>
          </a:prstGeom>
        </p:spPr>
        <p:txBody>
          <a:bodyPr wrap="square">
            <a:spAutoFit/>
          </a:bodyPr>
          <a:lstStyle/>
          <a:p>
            <a:pPr algn="ctr">
              <a:spcAft>
                <a:spcPts val="0"/>
              </a:spcAft>
            </a:pPr>
            <a:r>
              <a:rPr lang="es-CO" sz="2400" b="1" dirty="0">
                <a:latin typeface="Arial Narrow" panose="020B0606020202030204" pitchFamily="34" charset="0"/>
                <a:ea typeface="Calibri" panose="020F0502020204030204" pitchFamily="34" charset="0"/>
                <a:cs typeface="Times New Roman" panose="02020603050405020304" pitchFamily="18" charset="0"/>
              </a:rPr>
              <a:t>Mecanismos Desarrollado</a:t>
            </a:r>
          </a:p>
          <a:p>
            <a:pPr algn="ctr">
              <a:spcAft>
                <a:spcPts val="0"/>
              </a:spcAft>
            </a:pPr>
            <a:r>
              <a:rPr lang="es-CO" sz="2400" b="1" dirty="0">
                <a:latin typeface="Arial Narrow" panose="020B0606020202030204" pitchFamily="34" charset="0"/>
                <a:ea typeface="Calibri" panose="020F0502020204030204" pitchFamily="34" charset="0"/>
                <a:cs typeface="Times New Roman" panose="02020603050405020304" pitchFamily="18" charset="0"/>
              </a:rPr>
              <a:t>Ley 1955 de 2019 </a:t>
            </a:r>
          </a:p>
          <a:p>
            <a:pPr algn="ctr">
              <a:spcAft>
                <a:spcPts val="0"/>
              </a:spcAft>
            </a:pPr>
            <a:r>
              <a:rPr lang="es-CO" sz="2400" b="1" dirty="0">
                <a:latin typeface="Arial Narrow" panose="020B0606020202030204" pitchFamily="34" charset="0"/>
                <a:ea typeface="Calibri" panose="020F0502020204030204" pitchFamily="34" charset="0"/>
                <a:cs typeface="Times New Roman" panose="02020603050405020304" pitchFamily="18" charset="0"/>
              </a:rPr>
              <a:t>Ley 2010 de 2019</a:t>
            </a:r>
            <a:endParaRPr lang="es-CO"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717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aphicFrame>
        <p:nvGraphicFramePr>
          <p:cNvPr id="9" name="Diagrama 8">
            <a:extLst>
              <a:ext uri="{FF2B5EF4-FFF2-40B4-BE49-F238E27FC236}">
                <a16:creationId xmlns:a16="http://schemas.microsoft.com/office/drawing/2014/main" id="{4DD136C4-5F8B-4E41-B75A-0272685DAF80}"/>
              </a:ext>
            </a:extLst>
          </p:cNvPr>
          <p:cNvGraphicFramePr/>
          <p:nvPr/>
        </p:nvGraphicFramePr>
        <p:xfrm>
          <a:off x="2053860" y="1125221"/>
          <a:ext cx="9086579" cy="55738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1" name="Group 24">
            <a:extLst>
              <a:ext uri="{FF2B5EF4-FFF2-40B4-BE49-F238E27FC236}">
                <a16:creationId xmlns:a16="http://schemas.microsoft.com/office/drawing/2014/main" id="{FE8889AF-8000-4A21-954A-971D0A840707}"/>
              </a:ext>
            </a:extLst>
          </p:cNvPr>
          <p:cNvGrpSpPr/>
          <p:nvPr/>
        </p:nvGrpSpPr>
        <p:grpSpPr>
          <a:xfrm>
            <a:off x="367362" y="2516736"/>
            <a:ext cx="1648760" cy="2997298"/>
            <a:chOff x="2924175" y="1682750"/>
            <a:chExt cx="2506663" cy="4035425"/>
          </a:xfrm>
        </p:grpSpPr>
        <p:sp>
          <p:nvSpPr>
            <p:cNvPr id="15" name="Freeform 90">
              <a:extLst>
                <a:ext uri="{FF2B5EF4-FFF2-40B4-BE49-F238E27FC236}">
                  <a16:creationId xmlns:a16="http://schemas.microsoft.com/office/drawing/2014/main" id="{8E032065-742D-4653-B210-716B581E89D9}"/>
                </a:ext>
              </a:extLst>
            </p:cNvPr>
            <p:cNvSpPr>
              <a:spLocks/>
            </p:cNvSpPr>
            <p:nvPr/>
          </p:nvSpPr>
          <p:spPr bwMode="auto">
            <a:xfrm>
              <a:off x="3730625" y="5511800"/>
              <a:ext cx="276225" cy="206375"/>
            </a:xfrm>
            <a:custGeom>
              <a:avLst/>
              <a:gdLst>
                <a:gd name="T0" fmla="*/ 0 w 699"/>
                <a:gd name="T1" fmla="*/ 2 h 520"/>
                <a:gd name="T2" fmla="*/ 0 w 699"/>
                <a:gd name="T3" fmla="*/ 520 h 520"/>
                <a:gd name="T4" fmla="*/ 691 w 699"/>
                <a:gd name="T5" fmla="*/ 520 h 520"/>
                <a:gd name="T6" fmla="*/ 694 w 699"/>
                <a:gd name="T7" fmla="*/ 516 h 520"/>
                <a:gd name="T8" fmla="*/ 699 w 699"/>
                <a:gd name="T9" fmla="*/ 492 h 520"/>
                <a:gd name="T10" fmla="*/ 696 w 699"/>
                <a:gd name="T11" fmla="*/ 466 h 520"/>
                <a:gd name="T12" fmla="*/ 684 w 699"/>
                <a:gd name="T13" fmla="*/ 433 h 520"/>
                <a:gd name="T14" fmla="*/ 657 w 699"/>
                <a:gd name="T15" fmla="*/ 394 h 520"/>
                <a:gd name="T16" fmla="*/ 612 w 699"/>
                <a:gd name="T17" fmla="*/ 353 h 520"/>
                <a:gd name="T18" fmla="*/ 543 w 699"/>
                <a:gd name="T19" fmla="*/ 306 h 520"/>
                <a:gd name="T20" fmla="*/ 497 w 699"/>
                <a:gd name="T21" fmla="*/ 282 h 520"/>
                <a:gd name="T22" fmla="*/ 237 w 699"/>
                <a:gd name="T23" fmla="*/ 152 h 520"/>
                <a:gd name="T24" fmla="*/ 230 w 699"/>
                <a:gd name="T25" fmla="*/ 0 h 520"/>
                <a:gd name="T26" fmla="*/ 0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0" y="2"/>
                  </a:moveTo>
                  <a:lnTo>
                    <a:pt x="0" y="520"/>
                  </a:lnTo>
                  <a:lnTo>
                    <a:pt x="691" y="520"/>
                  </a:lnTo>
                  <a:lnTo>
                    <a:pt x="694" y="516"/>
                  </a:lnTo>
                  <a:lnTo>
                    <a:pt x="699" y="492"/>
                  </a:lnTo>
                  <a:lnTo>
                    <a:pt x="696" y="466"/>
                  </a:lnTo>
                  <a:lnTo>
                    <a:pt x="684" y="433"/>
                  </a:lnTo>
                  <a:lnTo>
                    <a:pt x="657" y="394"/>
                  </a:lnTo>
                  <a:lnTo>
                    <a:pt x="612" y="353"/>
                  </a:lnTo>
                  <a:lnTo>
                    <a:pt x="543" y="306"/>
                  </a:lnTo>
                  <a:lnTo>
                    <a:pt x="497" y="282"/>
                  </a:lnTo>
                  <a:lnTo>
                    <a:pt x="237" y="152"/>
                  </a:lnTo>
                  <a:lnTo>
                    <a:pt x="23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16" name="Freeform 91">
              <a:extLst>
                <a:ext uri="{FF2B5EF4-FFF2-40B4-BE49-F238E27FC236}">
                  <a16:creationId xmlns:a16="http://schemas.microsoft.com/office/drawing/2014/main" id="{EE57A979-180B-4ACB-828A-FDFEE1798338}"/>
                </a:ext>
              </a:extLst>
            </p:cNvPr>
            <p:cNvSpPr>
              <a:spLocks/>
            </p:cNvSpPr>
            <p:nvPr/>
          </p:nvSpPr>
          <p:spPr bwMode="auto">
            <a:xfrm>
              <a:off x="3309938" y="5511800"/>
              <a:ext cx="277813" cy="206375"/>
            </a:xfrm>
            <a:custGeom>
              <a:avLst/>
              <a:gdLst>
                <a:gd name="T0" fmla="*/ 699 w 699"/>
                <a:gd name="T1" fmla="*/ 2 h 520"/>
                <a:gd name="T2" fmla="*/ 699 w 699"/>
                <a:gd name="T3" fmla="*/ 520 h 520"/>
                <a:gd name="T4" fmla="*/ 8 w 699"/>
                <a:gd name="T5" fmla="*/ 520 h 520"/>
                <a:gd name="T6" fmla="*/ 5 w 699"/>
                <a:gd name="T7" fmla="*/ 516 h 520"/>
                <a:gd name="T8" fmla="*/ 0 w 699"/>
                <a:gd name="T9" fmla="*/ 492 h 520"/>
                <a:gd name="T10" fmla="*/ 3 w 699"/>
                <a:gd name="T11" fmla="*/ 466 h 520"/>
                <a:gd name="T12" fmla="*/ 14 w 699"/>
                <a:gd name="T13" fmla="*/ 433 h 520"/>
                <a:gd name="T14" fmla="*/ 42 w 699"/>
                <a:gd name="T15" fmla="*/ 394 h 520"/>
                <a:gd name="T16" fmla="*/ 87 w 699"/>
                <a:gd name="T17" fmla="*/ 353 h 520"/>
                <a:gd name="T18" fmla="*/ 156 w 699"/>
                <a:gd name="T19" fmla="*/ 306 h 520"/>
                <a:gd name="T20" fmla="*/ 202 w 699"/>
                <a:gd name="T21" fmla="*/ 282 h 520"/>
                <a:gd name="T22" fmla="*/ 462 w 699"/>
                <a:gd name="T23" fmla="*/ 152 h 520"/>
                <a:gd name="T24" fmla="*/ 469 w 699"/>
                <a:gd name="T25" fmla="*/ 0 h 520"/>
                <a:gd name="T26" fmla="*/ 699 w 699"/>
                <a:gd name="T27" fmla="*/ 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9" h="520">
                  <a:moveTo>
                    <a:pt x="699" y="2"/>
                  </a:moveTo>
                  <a:lnTo>
                    <a:pt x="699" y="520"/>
                  </a:lnTo>
                  <a:lnTo>
                    <a:pt x="8" y="520"/>
                  </a:lnTo>
                  <a:lnTo>
                    <a:pt x="5" y="516"/>
                  </a:lnTo>
                  <a:lnTo>
                    <a:pt x="0" y="492"/>
                  </a:lnTo>
                  <a:lnTo>
                    <a:pt x="3" y="466"/>
                  </a:lnTo>
                  <a:lnTo>
                    <a:pt x="14" y="433"/>
                  </a:lnTo>
                  <a:lnTo>
                    <a:pt x="42" y="394"/>
                  </a:lnTo>
                  <a:lnTo>
                    <a:pt x="87" y="353"/>
                  </a:lnTo>
                  <a:lnTo>
                    <a:pt x="156" y="306"/>
                  </a:lnTo>
                  <a:lnTo>
                    <a:pt x="202" y="282"/>
                  </a:lnTo>
                  <a:lnTo>
                    <a:pt x="462" y="152"/>
                  </a:lnTo>
                  <a:lnTo>
                    <a:pt x="469" y="0"/>
                  </a:lnTo>
                  <a:lnTo>
                    <a:pt x="69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17" name="Freeform 92">
              <a:extLst>
                <a:ext uri="{FF2B5EF4-FFF2-40B4-BE49-F238E27FC236}">
                  <a16:creationId xmlns:a16="http://schemas.microsoft.com/office/drawing/2014/main" id="{AE9E7ADF-1751-4A0D-AC2E-397741EC34C5}"/>
                </a:ext>
              </a:extLst>
            </p:cNvPr>
            <p:cNvSpPr>
              <a:spLocks/>
            </p:cNvSpPr>
            <p:nvPr/>
          </p:nvSpPr>
          <p:spPr bwMode="auto">
            <a:xfrm>
              <a:off x="3389313" y="3548063"/>
              <a:ext cx="542925" cy="2016125"/>
            </a:xfrm>
            <a:custGeom>
              <a:avLst/>
              <a:gdLst>
                <a:gd name="T0" fmla="*/ 0 w 1368"/>
                <a:gd name="T1" fmla="*/ 0 h 5080"/>
                <a:gd name="T2" fmla="*/ 148 w 1368"/>
                <a:gd name="T3" fmla="*/ 5080 h 5080"/>
                <a:gd name="T4" fmla="*/ 569 w 1368"/>
                <a:gd name="T5" fmla="*/ 5080 h 5080"/>
                <a:gd name="T6" fmla="*/ 697 w 1368"/>
                <a:gd name="T7" fmla="*/ 919 h 5080"/>
                <a:gd name="T8" fmla="*/ 763 w 1368"/>
                <a:gd name="T9" fmla="*/ 5080 h 5080"/>
                <a:gd name="T10" fmla="*/ 1184 w 1368"/>
                <a:gd name="T11" fmla="*/ 5080 h 5080"/>
                <a:gd name="T12" fmla="*/ 1368 w 1368"/>
                <a:gd name="T13" fmla="*/ 0 h 5080"/>
                <a:gd name="T14" fmla="*/ 0 w 1368"/>
                <a:gd name="T15" fmla="*/ 0 h 50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8" h="5080">
                  <a:moveTo>
                    <a:pt x="0" y="0"/>
                  </a:moveTo>
                  <a:lnTo>
                    <a:pt x="148" y="5080"/>
                  </a:lnTo>
                  <a:lnTo>
                    <a:pt x="569" y="5080"/>
                  </a:lnTo>
                  <a:lnTo>
                    <a:pt x="697" y="919"/>
                  </a:lnTo>
                  <a:lnTo>
                    <a:pt x="763" y="5080"/>
                  </a:lnTo>
                  <a:lnTo>
                    <a:pt x="1184" y="5080"/>
                  </a:lnTo>
                  <a:lnTo>
                    <a:pt x="1368" y="0"/>
                  </a:lnTo>
                  <a:lnTo>
                    <a:pt x="0" y="0"/>
                  </a:lnTo>
                  <a:close/>
                </a:path>
              </a:pathLst>
            </a:custGeom>
            <a:solidFill>
              <a:srgbClr val="2932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18" name="Freeform 93">
              <a:extLst>
                <a:ext uri="{FF2B5EF4-FFF2-40B4-BE49-F238E27FC236}">
                  <a16:creationId xmlns:a16="http://schemas.microsoft.com/office/drawing/2014/main" id="{1A0CD5D7-A6E5-4712-A956-53F3E79BE317}"/>
                </a:ext>
              </a:extLst>
            </p:cNvPr>
            <p:cNvSpPr>
              <a:spLocks/>
            </p:cNvSpPr>
            <p:nvPr/>
          </p:nvSpPr>
          <p:spPr bwMode="auto">
            <a:xfrm>
              <a:off x="4703763" y="2887663"/>
              <a:ext cx="1588" cy="141288"/>
            </a:xfrm>
            <a:custGeom>
              <a:avLst/>
              <a:gdLst>
                <a:gd name="T0" fmla="*/ 0 w 4"/>
                <a:gd name="T1" fmla="*/ 358 h 358"/>
                <a:gd name="T2" fmla="*/ 0 w 4"/>
                <a:gd name="T3" fmla="*/ 4 h 358"/>
                <a:gd name="T4" fmla="*/ 4 w 4"/>
                <a:gd name="T5" fmla="*/ 0 h 358"/>
                <a:gd name="T6" fmla="*/ 4 w 4"/>
                <a:gd name="T7" fmla="*/ 354 h 358"/>
                <a:gd name="T8" fmla="*/ 3 w 4"/>
                <a:gd name="T9" fmla="*/ 357 h 358"/>
                <a:gd name="T10" fmla="*/ 0 w 4"/>
                <a:gd name="T11" fmla="*/ 358 h 358"/>
              </a:gdLst>
              <a:ahLst/>
              <a:cxnLst>
                <a:cxn ang="0">
                  <a:pos x="T0" y="T1"/>
                </a:cxn>
                <a:cxn ang="0">
                  <a:pos x="T2" y="T3"/>
                </a:cxn>
                <a:cxn ang="0">
                  <a:pos x="T4" y="T5"/>
                </a:cxn>
                <a:cxn ang="0">
                  <a:pos x="T6" y="T7"/>
                </a:cxn>
                <a:cxn ang="0">
                  <a:pos x="T8" y="T9"/>
                </a:cxn>
                <a:cxn ang="0">
                  <a:pos x="T10" y="T11"/>
                </a:cxn>
              </a:cxnLst>
              <a:rect l="0" t="0" r="r" b="b"/>
              <a:pathLst>
                <a:path w="4" h="358">
                  <a:moveTo>
                    <a:pt x="0" y="358"/>
                  </a:moveTo>
                  <a:lnTo>
                    <a:pt x="0" y="4"/>
                  </a:lnTo>
                  <a:lnTo>
                    <a:pt x="4" y="0"/>
                  </a:lnTo>
                  <a:lnTo>
                    <a:pt x="4" y="354"/>
                  </a:lnTo>
                  <a:lnTo>
                    <a:pt x="3" y="357"/>
                  </a:lnTo>
                  <a:lnTo>
                    <a:pt x="0" y="358"/>
                  </a:lnTo>
                  <a:close/>
                </a:path>
              </a:pathLst>
            </a:custGeom>
            <a:solidFill>
              <a:srgbClr val="5C6D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19" name="Freeform 95">
              <a:extLst>
                <a:ext uri="{FF2B5EF4-FFF2-40B4-BE49-F238E27FC236}">
                  <a16:creationId xmlns:a16="http://schemas.microsoft.com/office/drawing/2014/main" id="{400D423D-C48A-4634-B6B6-4C440A9F361A}"/>
                </a:ext>
              </a:extLst>
            </p:cNvPr>
            <p:cNvSpPr>
              <a:spLocks/>
            </p:cNvSpPr>
            <p:nvPr/>
          </p:nvSpPr>
          <p:spPr bwMode="auto">
            <a:xfrm>
              <a:off x="3387725" y="3471863"/>
              <a:ext cx="547688" cy="76200"/>
            </a:xfrm>
            <a:custGeom>
              <a:avLst/>
              <a:gdLst>
                <a:gd name="T0" fmla="*/ 1380 w 1380"/>
                <a:gd name="T1" fmla="*/ 0 h 196"/>
                <a:gd name="T2" fmla="*/ 0 w 1380"/>
                <a:gd name="T3" fmla="*/ 0 h 196"/>
                <a:gd name="T4" fmla="*/ 5 w 1380"/>
                <a:gd name="T5" fmla="*/ 196 h 196"/>
                <a:gd name="T6" fmla="*/ 1373 w 1380"/>
                <a:gd name="T7" fmla="*/ 196 h 196"/>
                <a:gd name="T8" fmla="*/ 1380 w 1380"/>
                <a:gd name="T9" fmla="*/ 0 h 196"/>
              </a:gdLst>
              <a:ahLst/>
              <a:cxnLst>
                <a:cxn ang="0">
                  <a:pos x="T0" y="T1"/>
                </a:cxn>
                <a:cxn ang="0">
                  <a:pos x="T2" y="T3"/>
                </a:cxn>
                <a:cxn ang="0">
                  <a:pos x="T4" y="T5"/>
                </a:cxn>
                <a:cxn ang="0">
                  <a:pos x="T6" y="T7"/>
                </a:cxn>
                <a:cxn ang="0">
                  <a:pos x="T8" y="T9"/>
                </a:cxn>
              </a:cxnLst>
              <a:rect l="0" t="0" r="r" b="b"/>
              <a:pathLst>
                <a:path w="1380" h="196">
                  <a:moveTo>
                    <a:pt x="1380" y="0"/>
                  </a:moveTo>
                  <a:lnTo>
                    <a:pt x="0" y="0"/>
                  </a:lnTo>
                  <a:lnTo>
                    <a:pt x="5" y="196"/>
                  </a:lnTo>
                  <a:lnTo>
                    <a:pt x="1373" y="196"/>
                  </a:lnTo>
                  <a:lnTo>
                    <a:pt x="1380" y="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0" name="Freeform 96">
              <a:extLst>
                <a:ext uri="{FF2B5EF4-FFF2-40B4-BE49-F238E27FC236}">
                  <a16:creationId xmlns:a16="http://schemas.microsoft.com/office/drawing/2014/main" id="{8CFC1DA8-0FA5-4EF0-AF41-850E0CB961E4}"/>
                </a:ext>
              </a:extLst>
            </p:cNvPr>
            <p:cNvSpPr>
              <a:spLocks/>
            </p:cNvSpPr>
            <p:nvPr/>
          </p:nvSpPr>
          <p:spPr bwMode="auto">
            <a:xfrm>
              <a:off x="3308350" y="2473325"/>
              <a:ext cx="276225" cy="1401763"/>
            </a:xfrm>
            <a:custGeom>
              <a:avLst/>
              <a:gdLst>
                <a:gd name="T0" fmla="*/ 0 w 696"/>
                <a:gd name="T1" fmla="*/ 375 h 3534"/>
                <a:gd name="T2" fmla="*/ 92 w 696"/>
                <a:gd name="T3" fmla="*/ 3513 h 3534"/>
                <a:gd name="T4" fmla="*/ 626 w 696"/>
                <a:gd name="T5" fmla="*/ 3534 h 3534"/>
                <a:gd name="T6" fmla="*/ 642 w 696"/>
                <a:gd name="T7" fmla="*/ 636 h 3534"/>
                <a:gd name="T8" fmla="*/ 696 w 696"/>
                <a:gd name="T9" fmla="*/ 0 h 3534"/>
                <a:gd name="T10" fmla="*/ 0 w 696"/>
                <a:gd name="T11" fmla="*/ 375 h 3534"/>
              </a:gdLst>
              <a:ahLst/>
              <a:cxnLst>
                <a:cxn ang="0">
                  <a:pos x="T0" y="T1"/>
                </a:cxn>
                <a:cxn ang="0">
                  <a:pos x="T2" y="T3"/>
                </a:cxn>
                <a:cxn ang="0">
                  <a:pos x="T4" y="T5"/>
                </a:cxn>
                <a:cxn ang="0">
                  <a:pos x="T6" y="T7"/>
                </a:cxn>
                <a:cxn ang="0">
                  <a:pos x="T8" y="T9"/>
                </a:cxn>
                <a:cxn ang="0">
                  <a:pos x="T10" y="T11"/>
                </a:cxn>
              </a:cxnLst>
              <a:rect l="0" t="0" r="r" b="b"/>
              <a:pathLst>
                <a:path w="696" h="3534">
                  <a:moveTo>
                    <a:pt x="0" y="375"/>
                  </a:moveTo>
                  <a:lnTo>
                    <a:pt x="92" y="3513"/>
                  </a:lnTo>
                  <a:lnTo>
                    <a:pt x="626" y="3534"/>
                  </a:lnTo>
                  <a:lnTo>
                    <a:pt x="642" y="636"/>
                  </a:lnTo>
                  <a:lnTo>
                    <a:pt x="696" y="0"/>
                  </a:lnTo>
                  <a:lnTo>
                    <a:pt x="0" y="375"/>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1" name="Freeform 97">
              <a:extLst>
                <a:ext uri="{FF2B5EF4-FFF2-40B4-BE49-F238E27FC236}">
                  <a16:creationId xmlns:a16="http://schemas.microsoft.com/office/drawing/2014/main" id="{55BEB43B-A7E1-4205-BAF8-BEC5F0F85976}"/>
                </a:ext>
              </a:extLst>
            </p:cNvPr>
            <p:cNvSpPr>
              <a:spLocks/>
            </p:cNvSpPr>
            <p:nvPr/>
          </p:nvSpPr>
          <p:spPr bwMode="auto">
            <a:xfrm>
              <a:off x="3559175" y="2462213"/>
              <a:ext cx="223838" cy="1006475"/>
            </a:xfrm>
            <a:custGeom>
              <a:avLst/>
              <a:gdLst>
                <a:gd name="T0" fmla="*/ 262 w 565"/>
                <a:gd name="T1" fmla="*/ 0 h 2536"/>
                <a:gd name="T2" fmla="*/ 94 w 565"/>
                <a:gd name="T3" fmla="*/ 41 h 2536"/>
                <a:gd name="T4" fmla="*/ 0 w 565"/>
                <a:gd name="T5" fmla="*/ 162 h 2536"/>
                <a:gd name="T6" fmla="*/ 0 w 565"/>
                <a:gd name="T7" fmla="*/ 2536 h 2536"/>
                <a:gd name="T8" fmla="*/ 565 w 565"/>
                <a:gd name="T9" fmla="*/ 2536 h 2536"/>
                <a:gd name="T10" fmla="*/ 558 w 565"/>
                <a:gd name="T11" fmla="*/ 162 h 2536"/>
                <a:gd name="T12" fmla="*/ 437 w 565"/>
                <a:gd name="T13" fmla="*/ 35 h 2536"/>
                <a:gd name="T14" fmla="*/ 262 w 565"/>
                <a:gd name="T15" fmla="*/ 0 h 2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5" h="2536">
                  <a:moveTo>
                    <a:pt x="262" y="0"/>
                  </a:moveTo>
                  <a:lnTo>
                    <a:pt x="94" y="41"/>
                  </a:lnTo>
                  <a:lnTo>
                    <a:pt x="0" y="162"/>
                  </a:lnTo>
                  <a:lnTo>
                    <a:pt x="0" y="2536"/>
                  </a:lnTo>
                  <a:lnTo>
                    <a:pt x="565" y="2536"/>
                  </a:lnTo>
                  <a:lnTo>
                    <a:pt x="558" y="162"/>
                  </a:lnTo>
                  <a:lnTo>
                    <a:pt x="437" y="35"/>
                  </a:lnTo>
                  <a:lnTo>
                    <a:pt x="262"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2" name="Freeform 98">
              <a:extLst>
                <a:ext uri="{FF2B5EF4-FFF2-40B4-BE49-F238E27FC236}">
                  <a16:creationId xmlns:a16="http://schemas.microsoft.com/office/drawing/2014/main" id="{979149D4-418B-42E4-A62D-93BC8D65FBBA}"/>
                </a:ext>
              </a:extLst>
            </p:cNvPr>
            <p:cNvSpPr>
              <a:spLocks/>
            </p:cNvSpPr>
            <p:nvPr/>
          </p:nvSpPr>
          <p:spPr bwMode="auto">
            <a:xfrm>
              <a:off x="3619500" y="2489200"/>
              <a:ext cx="92075" cy="120650"/>
            </a:xfrm>
            <a:custGeom>
              <a:avLst/>
              <a:gdLst>
                <a:gd name="T0" fmla="*/ 111 w 232"/>
                <a:gd name="T1" fmla="*/ 0 h 305"/>
                <a:gd name="T2" fmla="*/ 0 w 232"/>
                <a:gd name="T3" fmla="*/ 171 h 305"/>
                <a:gd name="T4" fmla="*/ 71 w 232"/>
                <a:gd name="T5" fmla="*/ 305 h 305"/>
                <a:gd name="T6" fmla="*/ 155 w 232"/>
                <a:gd name="T7" fmla="*/ 305 h 305"/>
                <a:gd name="T8" fmla="*/ 232 w 232"/>
                <a:gd name="T9" fmla="*/ 171 h 305"/>
                <a:gd name="T10" fmla="*/ 111 w 232"/>
                <a:gd name="T11" fmla="*/ 0 h 305"/>
              </a:gdLst>
              <a:ahLst/>
              <a:cxnLst>
                <a:cxn ang="0">
                  <a:pos x="T0" y="T1"/>
                </a:cxn>
                <a:cxn ang="0">
                  <a:pos x="T2" y="T3"/>
                </a:cxn>
                <a:cxn ang="0">
                  <a:pos x="T4" y="T5"/>
                </a:cxn>
                <a:cxn ang="0">
                  <a:pos x="T6" y="T7"/>
                </a:cxn>
                <a:cxn ang="0">
                  <a:pos x="T8" y="T9"/>
                </a:cxn>
                <a:cxn ang="0">
                  <a:pos x="T10" y="T11"/>
                </a:cxn>
              </a:cxnLst>
              <a:rect l="0" t="0" r="r" b="b"/>
              <a:pathLst>
                <a:path w="232" h="305">
                  <a:moveTo>
                    <a:pt x="111" y="0"/>
                  </a:moveTo>
                  <a:lnTo>
                    <a:pt x="0" y="171"/>
                  </a:lnTo>
                  <a:lnTo>
                    <a:pt x="71" y="305"/>
                  </a:lnTo>
                  <a:lnTo>
                    <a:pt x="155" y="305"/>
                  </a:lnTo>
                  <a:lnTo>
                    <a:pt x="232" y="171"/>
                  </a:lnTo>
                  <a:lnTo>
                    <a:pt x="111"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3" name="Freeform 99">
              <a:extLst>
                <a:ext uri="{FF2B5EF4-FFF2-40B4-BE49-F238E27FC236}">
                  <a16:creationId xmlns:a16="http://schemas.microsoft.com/office/drawing/2014/main" id="{6D55079A-F41E-4AA0-8881-EC79D5503E0B}"/>
                </a:ext>
              </a:extLst>
            </p:cNvPr>
            <p:cNvSpPr>
              <a:spLocks/>
            </p:cNvSpPr>
            <p:nvPr/>
          </p:nvSpPr>
          <p:spPr bwMode="auto">
            <a:xfrm>
              <a:off x="3573463" y="2432050"/>
              <a:ext cx="196850" cy="150813"/>
            </a:xfrm>
            <a:custGeom>
              <a:avLst/>
              <a:gdLst>
                <a:gd name="T0" fmla="*/ 85 w 499"/>
                <a:gd name="T1" fmla="*/ 0 h 380"/>
                <a:gd name="T2" fmla="*/ 387 w 499"/>
                <a:gd name="T3" fmla="*/ 0 h 380"/>
                <a:gd name="T4" fmla="*/ 499 w 499"/>
                <a:gd name="T5" fmla="*/ 203 h 380"/>
                <a:gd name="T6" fmla="*/ 345 w 499"/>
                <a:gd name="T7" fmla="*/ 373 h 380"/>
                <a:gd name="T8" fmla="*/ 232 w 499"/>
                <a:gd name="T9" fmla="*/ 190 h 380"/>
                <a:gd name="T10" fmla="*/ 113 w 499"/>
                <a:gd name="T11" fmla="*/ 380 h 380"/>
                <a:gd name="T12" fmla="*/ 0 w 499"/>
                <a:gd name="T13" fmla="*/ 218 h 380"/>
                <a:gd name="T14" fmla="*/ 85 w 499"/>
                <a:gd name="T15" fmla="*/ 0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380">
                  <a:moveTo>
                    <a:pt x="85" y="0"/>
                  </a:moveTo>
                  <a:lnTo>
                    <a:pt x="387" y="0"/>
                  </a:lnTo>
                  <a:lnTo>
                    <a:pt x="499" y="203"/>
                  </a:lnTo>
                  <a:lnTo>
                    <a:pt x="345" y="373"/>
                  </a:lnTo>
                  <a:lnTo>
                    <a:pt x="232" y="190"/>
                  </a:lnTo>
                  <a:lnTo>
                    <a:pt x="113" y="380"/>
                  </a:lnTo>
                  <a:lnTo>
                    <a:pt x="0" y="218"/>
                  </a:lnTo>
                  <a:lnTo>
                    <a:pt x="85"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4" name="Freeform 100">
              <a:extLst>
                <a:ext uri="{FF2B5EF4-FFF2-40B4-BE49-F238E27FC236}">
                  <a16:creationId xmlns:a16="http://schemas.microsoft.com/office/drawing/2014/main" id="{F8B293D7-64B1-41DF-8E16-BF73E8179153}"/>
                </a:ext>
              </a:extLst>
            </p:cNvPr>
            <p:cNvSpPr>
              <a:spLocks/>
            </p:cNvSpPr>
            <p:nvPr/>
          </p:nvSpPr>
          <p:spPr bwMode="auto">
            <a:xfrm>
              <a:off x="3624263" y="2351088"/>
              <a:ext cx="85725" cy="138113"/>
            </a:xfrm>
            <a:custGeom>
              <a:avLst/>
              <a:gdLst>
                <a:gd name="T0" fmla="*/ 0 w 217"/>
                <a:gd name="T1" fmla="*/ 28 h 346"/>
                <a:gd name="T2" fmla="*/ 0 w 217"/>
                <a:gd name="T3" fmla="*/ 259 h 346"/>
                <a:gd name="T4" fmla="*/ 101 w 217"/>
                <a:gd name="T5" fmla="*/ 346 h 346"/>
                <a:gd name="T6" fmla="*/ 217 w 217"/>
                <a:gd name="T7" fmla="*/ 259 h 346"/>
                <a:gd name="T8" fmla="*/ 217 w 217"/>
                <a:gd name="T9" fmla="*/ 0 h 346"/>
                <a:gd name="T10" fmla="*/ 189 w 217"/>
                <a:gd name="T11" fmla="*/ 8 h 346"/>
                <a:gd name="T12" fmla="*/ 67 w 217"/>
                <a:gd name="T13" fmla="*/ 34 h 346"/>
                <a:gd name="T14" fmla="*/ 20 w 217"/>
                <a:gd name="T15" fmla="*/ 37 h 346"/>
                <a:gd name="T16" fmla="*/ 1 w 217"/>
                <a:gd name="T17" fmla="*/ 34 h 346"/>
                <a:gd name="T18" fmla="*/ 0 w 217"/>
                <a:gd name="T19" fmla="*/ 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346">
                  <a:moveTo>
                    <a:pt x="0" y="28"/>
                  </a:moveTo>
                  <a:lnTo>
                    <a:pt x="0" y="259"/>
                  </a:lnTo>
                  <a:lnTo>
                    <a:pt x="101" y="346"/>
                  </a:lnTo>
                  <a:lnTo>
                    <a:pt x="217" y="259"/>
                  </a:lnTo>
                  <a:lnTo>
                    <a:pt x="217" y="0"/>
                  </a:lnTo>
                  <a:lnTo>
                    <a:pt x="189" y="8"/>
                  </a:lnTo>
                  <a:lnTo>
                    <a:pt x="67" y="34"/>
                  </a:lnTo>
                  <a:lnTo>
                    <a:pt x="20" y="37"/>
                  </a:lnTo>
                  <a:lnTo>
                    <a:pt x="1" y="34"/>
                  </a:lnTo>
                  <a:lnTo>
                    <a:pt x="0" y="28"/>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5" name="Freeform 101">
              <a:extLst>
                <a:ext uri="{FF2B5EF4-FFF2-40B4-BE49-F238E27FC236}">
                  <a16:creationId xmlns:a16="http://schemas.microsoft.com/office/drawing/2014/main" id="{23F70EA6-D877-4AF9-A785-0E3DC9317ABF}"/>
                </a:ext>
              </a:extLst>
            </p:cNvPr>
            <p:cNvSpPr>
              <a:spLocks/>
            </p:cNvSpPr>
            <p:nvPr/>
          </p:nvSpPr>
          <p:spPr bwMode="auto">
            <a:xfrm>
              <a:off x="3619500" y="2584450"/>
              <a:ext cx="84138" cy="812800"/>
            </a:xfrm>
            <a:custGeom>
              <a:avLst/>
              <a:gdLst>
                <a:gd name="T0" fmla="*/ 84 w 211"/>
                <a:gd name="T1" fmla="*/ 0 h 2045"/>
                <a:gd name="T2" fmla="*/ 0 w 211"/>
                <a:gd name="T3" fmla="*/ 1926 h 2045"/>
                <a:gd name="T4" fmla="*/ 98 w 211"/>
                <a:gd name="T5" fmla="*/ 2045 h 2045"/>
                <a:gd name="T6" fmla="*/ 211 w 211"/>
                <a:gd name="T7" fmla="*/ 1920 h 2045"/>
                <a:gd name="T8" fmla="*/ 147 w 211"/>
                <a:gd name="T9" fmla="*/ 0 h 2045"/>
                <a:gd name="T10" fmla="*/ 84 w 211"/>
                <a:gd name="T11" fmla="*/ 0 h 2045"/>
              </a:gdLst>
              <a:ahLst/>
              <a:cxnLst>
                <a:cxn ang="0">
                  <a:pos x="T0" y="T1"/>
                </a:cxn>
                <a:cxn ang="0">
                  <a:pos x="T2" y="T3"/>
                </a:cxn>
                <a:cxn ang="0">
                  <a:pos x="T4" y="T5"/>
                </a:cxn>
                <a:cxn ang="0">
                  <a:pos x="T6" y="T7"/>
                </a:cxn>
                <a:cxn ang="0">
                  <a:pos x="T8" y="T9"/>
                </a:cxn>
                <a:cxn ang="0">
                  <a:pos x="T10" y="T11"/>
                </a:cxn>
              </a:cxnLst>
              <a:rect l="0" t="0" r="r" b="b"/>
              <a:pathLst>
                <a:path w="211" h="2045">
                  <a:moveTo>
                    <a:pt x="84" y="0"/>
                  </a:moveTo>
                  <a:lnTo>
                    <a:pt x="0" y="1926"/>
                  </a:lnTo>
                  <a:lnTo>
                    <a:pt x="98" y="2045"/>
                  </a:lnTo>
                  <a:lnTo>
                    <a:pt x="211" y="1920"/>
                  </a:lnTo>
                  <a:lnTo>
                    <a:pt x="147" y="0"/>
                  </a:lnTo>
                  <a:lnTo>
                    <a:pt x="84" y="0"/>
                  </a:lnTo>
                  <a:close/>
                </a:path>
              </a:pathLst>
            </a:custGeom>
            <a:solidFill>
              <a:srgbClr val="FE5A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6" name="Freeform 102">
              <a:extLst>
                <a:ext uri="{FF2B5EF4-FFF2-40B4-BE49-F238E27FC236}">
                  <a16:creationId xmlns:a16="http://schemas.microsoft.com/office/drawing/2014/main" id="{2CE28662-2D1D-4CFC-9F77-1353EB0DFEA4}"/>
                </a:ext>
              </a:extLst>
            </p:cNvPr>
            <p:cNvSpPr>
              <a:spLocks/>
            </p:cNvSpPr>
            <p:nvPr/>
          </p:nvSpPr>
          <p:spPr bwMode="auto">
            <a:xfrm>
              <a:off x="3757613" y="2481263"/>
              <a:ext cx="273050" cy="1398588"/>
            </a:xfrm>
            <a:custGeom>
              <a:avLst/>
              <a:gdLst>
                <a:gd name="T0" fmla="*/ 689 w 689"/>
                <a:gd name="T1" fmla="*/ 348 h 3524"/>
                <a:gd name="T2" fmla="*/ 0 w 689"/>
                <a:gd name="T3" fmla="*/ 0 h 3524"/>
                <a:gd name="T4" fmla="*/ 55 w 689"/>
                <a:gd name="T5" fmla="*/ 621 h 3524"/>
                <a:gd name="T6" fmla="*/ 0 w 689"/>
                <a:gd name="T7" fmla="*/ 3524 h 3524"/>
                <a:gd name="T8" fmla="*/ 634 w 689"/>
                <a:gd name="T9" fmla="*/ 3480 h 3524"/>
                <a:gd name="T10" fmla="*/ 689 w 689"/>
                <a:gd name="T11" fmla="*/ 348 h 3524"/>
              </a:gdLst>
              <a:ahLst/>
              <a:cxnLst>
                <a:cxn ang="0">
                  <a:pos x="T0" y="T1"/>
                </a:cxn>
                <a:cxn ang="0">
                  <a:pos x="T2" y="T3"/>
                </a:cxn>
                <a:cxn ang="0">
                  <a:pos x="T4" y="T5"/>
                </a:cxn>
                <a:cxn ang="0">
                  <a:pos x="T6" y="T7"/>
                </a:cxn>
                <a:cxn ang="0">
                  <a:pos x="T8" y="T9"/>
                </a:cxn>
                <a:cxn ang="0">
                  <a:pos x="T10" y="T11"/>
                </a:cxn>
              </a:cxnLst>
              <a:rect l="0" t="0" r="r" b="b"/>
              <a:pathLst>
                <a:path w="689" h="3524">
                  <a:moveTo>
                    <a:pt x="689" y="348"/>
                  </a:moveTo>
                  <a:lnTo>
                    <a:pt x="0" y="0"/>
                  </a:lnTo>
                  <a:lnTo>
                    <a:pt x="55" y="621"/>
                  </a:lnTo>
                  <a:lnTo>
                    <a:pt x="0" y="3524"/>
                  </a:lnTo>
                  <a:lnTo>
                    <a:pt x="634" y="3480"/>
                  </a:lnTo>
                  <a:lnTo>
                    <a:pt x="689" y="348"/>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7" name="Freeform 103">
              <a:extLst>
                <a:ext uri="{FF2B5EF4-FFF2-40B4-BE49-F238E27FC236}">
                  <a16:creationId xmlns:a16="http://schemas.microsoft.com/office/drawing/2014/main" id="{7CAA8556-E615-4C92-9F7B-F420F09ECD53}"/>
                </a:ext>
              </a:extLst>
            </p:cNvPr>
            <p:cNvSpPr>
              <a:spLocks/>
            </p:cNvSpPr>
            <p:nvPr/>
          </p:nvSpPr>
          <p:spPr bwMode="auto">
            <a:xfrm>
              <a:off x="3451225" y="2473325"/>
              <a:ext cx="133350" cy="1073150"/>
            </a:xfrm>
            <a:custGeom>
              <a:avLst/>
              <a:gdLst>
                <a:gd name="T0" fmla="*/ 334 w 334"/>
                <a:gd name="T1" fmla="*/ 0 h 2704"/>
                <a:gd name="T2" fmla="*/ 248 w 334"/>
                <a:gd name="T3" fmla="*/ 56 h 2704"/>
                <a:gd name="T4" fmla="*/ 107 w 334"/>
                <a:gd name="T5" fmla="*/ 255 h 2704"/>
                <a:gd name="T6" fmla="*/ 140 w 334"/>
                <a:gd name="T7" fmla="*/ 462 h 2704"/>
                <a:gd name="T8" fmla="*/ 3 w 334"/>
                <a:gd name="T9" fmla="*/ 524 h 2704"/>
                <a:gd name="T10" fmla="*/ 1 w 334"/>
                <a:gd name="T11" fmla="*/ 535 h 2704"/>
                <a:gd name="T12" fmla="*/ 0 w 334"/>
                <a:gd name="T13" fmla="*/ 537 h 2704"/>
                <a:gd name="T14" fmla="*/ 267 w 334"/>
                <a:gd name="T15" fmla="*/ 2704 h 2704"/>
                <a:gd name="T16" fmla="*/ 280 w 334"/>
                <a:gd name="T17" fmla="*/ 636 h 2704"/>
                <a:gd name="T18" fmla="*/ 334 w 334"/>
                <a:gd name="T19" fmla="*/ 0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2704">
                  <a:moveTo>
                    <a:pt x="334" y="0"/>
                  </a:moveTo>
                  <a:lnTo>
                    <a:pt x="248" y="56"/>
                  </a:lnTo>
                  <a:lnTo>
                    <a:pt x="107" y="255"/>
                  </a:lnTo>
                  <a:lnTo>
                    <a:pt x="140" y="462"/>
                  </a:lnTo>
                  <a:lnTo>
                    <a:pt x="3" y="524"/>
                  </a:lnTo>
                  <a:lnTo>
                    <a:pt x="1" y="535"/>
                  </a:lnTo>
                  <a:lnTo>
                    <a:pt x="0" y="537"/>
                  </a:lnTo>
                  <a:lnTo>
                    <a:pt x="267" y="2704"/>
                  </a:lnTo>
                  <a:lnTo>
                    <a:pt x="280" y="636"/>
                  </a:lnTo>
                  <a:lnTo>
                    <a:pt x="334"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8" name="Freeform 104">
              <a:extLst>
                <a:ext uri="{FF2B5EF4-FFF2-40B4-BE49-F238E27FC236}">
                  <a16:creationId xmlns:a16="http://schemas.microsoft.com/office/drawing/2014/main" id="{E51D3490-A023-4FA0-B02C-986DE9810A63}"/>
                </a:ext>
              </a:extLst>
            </p:cNvPr>
            <p:cNvSpPr>
              <a:spLocks/>
            </p:cNvSpPr>
            <p:nvPr/>
          </p:nvSpPr>
          <p:spPr bwMode="auto">
            <a:xfrm>
              <a:off x="3751263" y="2471738"/>
              <a:ext cx="134938" cy="1077913"/>
            </a:xfrm>
            <a:custGeom>
              <a:avLst/>
              <a:gdLst>
                <a:gd name="T0" fmla="*/ 0 w 340"/>
                <a:gd name="T1" fmla="*/ 0 h 2716"/>
                <a:gd name="T2" fmla="*/ 92 w 340"/>
                <a:gd name="T3" fmla="*/ 59 h 2716"/>
                <a:gd name="T4" fmla="*/ 232 w 340"/>
                <a:gd name="T5" fmla="*/ 258 h 2716"/>
                <a:gd name="T6" fmla="*/ 200 w 340"/>
                <a:gd name="T7" fmla="*/ 465 h 2716"/>
                <a:gd name="T8" fmla="*/ 336 w 340"/>
                <a:gd name="T9" fmla="*/ 527 h 2716"/>
                <a:gd name="T10" fmla="*/ 340 w 340"/>
                <a:gd name="T11" fmla="*/ 538 h 2716"/>
                <a:gd name="T12" fmla="*/ 340 w 340"/>
                <a:gd name="T13" fmla="*/ 540 h 2716"/>
                <a:gd name="T14" fmla="*/ 16 w 340"/>
                <a:gd name="T15" fmla="*/ 2716 h 2716"/>
                <a:gd name="T16" fmla="*/ 61 w 340"/>
                <a:gd name="T17" fmla="*/ 639 h 2716"/>
                <a:gd name="T18" fmla="*/ 0 w 340"/>
                <a:gd name="T19"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716">
                  <a:moveTo>
                    <a:pt x="0" y="0"/>
                  </a:moveTo>
                  <a:lnTo>
                    <a:pt x="92" y="59"/>
                  </a:lnTo>
                  <a:lnTo>
                    <a:pt x="232" y="258"/>
                  </a:lnTo>
                  <a:lnTo>
                    <a:pt x="200" y="465"/>
                  </a:lnTo>
                  <a:lnTo>
                    <a:pt x="336" y="527"/>
                  </a:lnTo>
                  <a:lnTo>
                    <a:pt x="340" y="538"/>
                  </a:lnTo>
                  <a:lnTo>
                    <a:pt x="340" y="540"/>
                  </a:lnTo>
                  <a:lnTo>
                    <a:pt x="16" y="2716"/>
                  </a:lnTo>
                  <a:lnTo>
                    <a:pt x="61" y="639"/>
                  </a:lnTo>
                  <a:lnTo>
                    <a:pt x="0" y="0"/>
                  </a:lnTo>
                  <a:close/>
                </a:path>
              </a:pathLst>
            </a:custGeom>
            <a:solidFill>
              <a:srgbClr val="4148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29" name="Rectangle 105">
              <a:extLst>
                <a:ext uri="{FF2B5EF4-FFF2-40B4-BE49-F238E27FC236}">
                  <a16:creationId xmlns:a16="http://schemas.microsoft.com/office/drawing/2014/main" id="{41A29512-C2E4-4F08-A472-CAACC2E3AFC0}"/>
                </a:ext>
              </a:extLst>
            </p:cNvPr>
            <p:cNvSpPr>
              <a:spLocks noChangeArrowheads="1"/>
            </p:cNvSpPr>
            <p:nvPr/>
          </p:nvSpPr>
          <p:spPr bwMode="auto">
            <a:xfrm>
              <a:off x="3622675" y="3468688"/>
              <a:ext cx="93663" cy="762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0" name="Freeform 106">
              <a:extLst>
                <a:ext uri="{FF2B5EF4-FFF2-40B4-BE49-F238E27FC236}">
                  <a16:creationId xmlns:a16="http://schemas.microsoft.com/office/drawing/2014/main" id="{3ACBEF42-A329-4FAA-B240-C516BEE1C7FC}"/>
                </a:ext>
              </a:extLst>
            </p:cNvPr>
            <p:cNvSpPr>
              <a:spLocks/>
            </p:cNvSpPr>
            <p:nvPr/>
          </p:nvSpPr>
          <p:spPr bwMode="auto">
            <a:xfrm>
              <a:off x="3203575" y="3549650"/>
              <a:ext cx="161925" cy="244475"/>
            </a:xfrm>
            <a:custGeom>
              <a:avLst/>
              <a:gdLst>
                <a:gd name="T0" fmla="*/ 129 w 410"/>
                <a:gd name="T1" fmla="*/ 0 h 616"/>
                <a:gd name="T2" fmla="*/ 180 w 410"/>
                <a:gd name="T3" fmla="*/ 33 h 616"/>
                <a:gd name="T4" fmla="*/ 256 w 410"/>
                <a:gd name="T5" fmla="*/ 91 h 616"/>
                <a:gd name="T6" fmla="*/ 303 w 410"/>
                <a:gd name="T7" fmla="*/ 136 h 616"/>
                <a:gd name="T8" fmla="*/ 343 w 410"/>
                <a:gd name="T9" fmla="*/ 184 h 616"/>
                <a:gd name="T10" fmla="*/ 377 w 410"/>
                <a:gd name="T11" fmla="*/ 237 h 616"/>
                <a:gd name="T12" fmla="*/ 400 w 410"/>
                <a:gd name="T13" fmla="*/ 295 h 616"/>
                <a:gd name="T14" fmla="*/ 410 w 410"/>
                <a:gd name="T15" fmla="*/ 357 h 616"/>
                <a:gd name="T16" fmla="*/ 410 w 410"/>
                <a:gd name="T17" fmla="*/ 389 h 616"/>
                <a:gd name="T18" fmla="*/ 407 w 410"/>
                <a:gd name="T19" fmla="*/ 441 h 616"/>
                <a:gd name="T20" fmla="*/ 392 w 410"/>
                <a:gd name="T21" fmla="*/ 498 h 616"/>
                <a:gd name="T22" fmla="*/ 378 w 410"/>
                <a:gd name="T23" fmla="*/ 528 h 616"/>
                <a:gd name="T24" fmla="*/ 357 w 410"/>
                <a:gd name="T25" fmla="*/ 551 h 616"/>
                <a:gd name="T26" fmla="*/ 330 w 410"/>
                <a:gd name="T27" fmla="*/ 569 h 616"/>
                <a:gd name="T28" fmla="*/ 277 w 410"/>
                <a:gd name="T29" fmla="*/ 591 h 616"/>
                <a:gd name="T30" fmla="*/ 226 w 410"/>
                <a:gd name="T31" fmla="*/ 606 h 616"/>
                <a:gd name="T32" fmla="*/ 207 w 410"/>
                <a:gd name="T33" fmla="*/ 609 h 616"/>
                <a:gd name="T34" fmla="*/ 154 w 410"/>
                <a:gd name="T35" fmla="*/ 616 h 616"/>
                <a:gd name="T36" fmla="*/ 99 w 410"/>
                <a:gd name="T37" fmla="*/ 613 h 616"/>
                <a:gd name="T38" fmla="*/ 64 w 410"/>
                <a:gd name="T39" fmla="*/ 600 h 616"/>
                <a:gd name="T40" fmla="*/ 46 w 410"/>
                <a:gd name="T41" fmla="*/ 585 h 616"/>
                <a:gd name="T42" fmla="*/ 40 w 410"/>
                <a:gd name="T43" fmla="*/ 576 h 616"/>
                <a:gd name="T44" fmla="*/ 31 w 410"/>
                <a:gd name="T45" fmla="*/ 559 h 616"/>
                <a:gd name="T46" fmla="*/ 25 w 410"/>
                <a:gd name="T47" fmla="*/ 533 h 616"/>
                <a:gd name="T48" fmla="*/ 29 w 410"/>
                <a:gd name="T49" fmla="*/ 516 h 616"/>
                <a:gd name="T50" fmla="*/ 41 w 410"/>
                <a:gd name="T51" fmla="*/ 504 h 616"/>
                <a:gd name="T52" fmla="*/ 92 w 410"/>
                <a:gd name="T53" fmla="*/ 492 h 616"/>
                <a:gd name="T54" fmla="*/ 129 w 410"/>
                <a:gd name="T55" fmla="*/ 486 h 616"/>
                <a:gd name="T56" fmla="*/ 145 w 410"/>
                <a:gd name="T57" fmla="*/ 480 h 616"/>
                <a:gd name="T58" fmla="*/ 173 w 410"/>
                <a:gd name="T59" fmla="*/ 453 h 616"/>
                <a:gd name="T60" fmla="*/ 188 w 410"/>
                <a:gd name="T61" fmla="*/ 415 h 616"/>
                <a:gd name="T62" fmla="*/ 182 w 410"/>
                <a:gd name="T63" fmla="*/ 384 h 616"/>
                <a:gd name="T64" fmla="*/ 171 w 410"/>
                <a:gd name="T65" fmla="*/ 366 h 616"/>
                <a:gd name="T66" fmla="*/ 162 w 410"/>
                <a:gd name="T67" fmla="*/ 357 h 616"/>
                <a:gd name="T68" fmla="*/ 141 w 410"/>
                <a:gd name="T69" fmla="*/ 339 h 616"/>
                <a:gd name="T70" fmla="*/ 111 w 410"/>
                <a:gd name="T71" fmla="*/ 307 h 616"/>
                <a:gd name="T72" fmla="*/ 86 w 410"/>
                <a:gd name="T73" fmla="*/ 267 h 616"/>
                <a:gd name="T74" fmla="*/ 68 w 410"/>
                <a:gd name="T75" fmla="*/ 213 h 616"/>
                <a:gd name="T76" fmla="*/ 35 w 410"/>
                <a:gd name="T77" fmla="*/ 144 h 616"/>
                <a:gd name="T78" fmla="*/ 0 w 410"/>
                <a:gd name="T79" fmla="*/ 98 h 616"/>
                <a:gd name="T80" fmla="*/ 24 w 410"/>
                <a:gd name="T81" fmla="*/ 82 h 616"/>
                <a:gd name="T82" fmla="*/ 68 w 410"/>
                <a:gd name="T83" fmla="*/ 43 h 616"/>
                <a:gd name="T84" fmla="*/ 86 w 410"/>
                <a:gd name="T85" fmla="*/ 20 h 616"/>
                <a:gd name="T86" fmla="*/ 95 w 410"/>
                <a:gd name="T87" fmla="*/ 31 h 616"/>
                <a:gd name="T88" fmla="*/ 108 w 410"/>
                <a:gd name="T89" fmla="*/ 34 h 616"/>
                <a:gd name="T90" fmla="*/ 120 w 410"/>
                <a:gd name="T91" fmla="*/ 18 h 616"/>
                <a:gd name="T92" fmla="*/ 129 w 410"/>
                <a:gd name="T93"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0" h="616">
                  <a:moveTo>
                    <a:pt x="129" y="0"/>
                  </a:moveTo>
                  <a:lnTo>
                    <a:pt x="180" y="33"/>
                  </a:lnTo>
                  <a:lnTo>
                    <a:pt x="256" y="91"/>
                  </a:lnTo>
                  <a:lnTo>
                    <a:pt x="303" y="136"/>
                  </a:lnTo>
                  <a:lnTo>
                    <a:pt x="343" y="184"/>
                  </a:lnTo>
                  <a:lnTo>
                    <a:pt x="377" y="237"/>
                  </a:lnTo>
                  <a:lnTo>
                    <a:pt x="400" y="295"/>
                  </a:lnTo>
                  <a:lnTo>
                    <a:pt x="410" y="357"/>
                  </a:lnTo>
                  <a:lnTo>
                    <a:pt x="410" y="389"/>
                  </a:lnTo>
                  <a:lnTo>
                    <a:pt x="407" y="441"/>
                  </a:lnTo>
                  <a:lnTo>
                    <a:pt x="392" y="498"/>
                  </a:lnTo>
                  <a:lnTo>
                    <a:pt x="378" y="528"/>
                  </a:lnTo>
                  <a:lnTo>
                    <a:pt x="357" y="551"/>
                  </a:lnTo>
                  <a:lnTo>
                    <a:pt x="330" y="569"/>
                  </a:lnTo>
                  <a:lnTo>
                    <a:pt x="277" y="591"/>
                  </a:lnTo>
                  <a:lnTo>
                    <a:pt x="226" y="606"/>
                  </a:lnTo>
                  <a:lnTo>
                    <a:pt x="207" y="609"/>
                  </a:lnTo>
                  <a:lnTo>
                    <a:pt x="154" y="616"/>
                  </a:lnTo>
                  <a:lnTo>
                    <a:pt x="99" y="613"/>
                  </a:lnTo>
                  <a:lnTo>
                    <a:pt x="64" y="600"/>
                  </a:lnTo>
                  <a:lnTo>
                    <a:pt x="46" y="585"/>
                  </a:lnTo>
                  <a:lnTo>
                    <a:pt x="40" y="576"/>
                  </a:lnTo>
                  <a:lnTo>
                    <a:pt x="31" y="559"/>
                  </a:lnTo>
                  <a:lnTo>
                    <a:pt x="25" y="533"/>
                  </a:lnTo>
                  <a:lnTo>
                    <a:pt x="29" y="516"/>
                  </a:lnTo>
                  <a:lnTo>
                    <a:pt x="41" y="504"/>
                  </a:lnTo>
                  <a:lnTo>
                    <a:pt x="92" y="492"/>
                  </a:lnTo>
                  <a:lnTo>
                    <a:pt x="129" y="486"/>
                  </a:lnTo>
                  <a:lnTo>
                    <a:pt x="145" y="480"/>
                  </a:lnTo>
                  <a:lnTo>
                    <a:pt x="173" y="453"/>
                  </a:lnTo>
                  <a:lnTo>
                    <a:pt x="188" y="415"/>
                  </a:lnTo>
                  <a:lnTo>
                    <a:pt x="182" y="384"/>
                  </a:lnTo>
                  <a:lnTo>
                    <a:pt x="171" y="366"/>
                  </a:lnTo>
                  <a:lnTo>
                    <a:pt x="162" y="357"/>
                  </a:lnTo>
                  <a:lnTo>
                    <a:pt x="141" y="339"/>
                  </a:lnTo>
                  <a:lnTo>
                    <a:pt x="111" y="307"/>
                  </a:lnTo>
                  <a:lnTo>
                    <a:pt x="86" y="267"/>
                  </a:lnTo>
                  <a:lnTo>
                    <a:pt x="68" y="213"/>
                  </a:lnTo>
                  <a:lnTo>
                    <a:pt x="35" y="144"/>
                  </a:lnTo>
                  <a:lnTo>
                    <a:pt x="0" y="98"/>
                  </a:lnTo>
                  <a:lnTo>
                    <a:pt x="24" y="82"/>
                  </a:lnTo>
                  <a:lnTo>
                    <a:pt x="68" y="43"/>
                  </a:lnTo>
                  <a:lnTo>
                    <a:pt x="86" y="20"/>
                  </a:lnTo>
                  <a:lnTo>
                    <a:pt x="95" y="31"/>
                  </a:lnTo>
                  <a:lnTo>
                    <a:pt x="108" y="34"/>
                  </a:lnTo>
                  <a:lnTo>
                    <a:pt x="120" y="18"/>
                  </a:lnTo>
                  <a:lnTo>
                    <a:pt x="129" y="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1" name="Freeform 107">
              <a:extLst>
                <a:ext uri="{FF2B5EF4-FFF2-40B4-BE49-F238E27FC236}">
                  <a16:creationId xmlns:a16="http://schemas.microsoft.com/office/drawing/2014/main" id="{74889C70-98E6-4C38-83BB-93C1E06B2664}"/>
                </a:ext>
              </a:extLst>
            </p:cNvPr>
            <p:cNvSpPr>
              <a:spLocks/>
            </p:cNvSpPr>
            <p:nvPr/>
          </p:nvSpPr>
          <p:spPr bwMode="auto">
            <a:xfrm>
              <a:off x="3151188" y="3502025"/>
              <a:ext cx="103188" cy="115888"/>
            </a:xfrm>
            <a:custGeom>
              <a:avLst/>
              <a:gdLst>
                <a:gd name="T0" fmla="*/ 1 w 259"/>
                <a:gd name="T1" fmla="*/ 207 h 293"/>
                <a:gd name="T2" fmla="*/ 68 w 259"/>
                <a:gd name="T3" fmla="*/ 251 h 293"/>
                <a:gd name="T4" fmla="*/ 140 w 259"/>
                <a:gd name="T5" fmla="*/ 293 h 293"/>
                <a:gd name="T6" fmla="*/ 202 w 259"/>
                <a:gd name="T7" fmla="*/ 186 h 293"/>
                <a:gd name="T8" fmla="*/ 259 w 259"/>
                <a:gd name="T9" fmla="*/ 79 h 293"/>
                <a:gd name="T10" fmla="*/ 225 w 259"/>
                <a:gd name="T11" fmla="*/ 57 h 293"/>
                <a:gd name="T12" fmla="*/ 175 w 259"/>
                <a:gd name="T13" fmla="*/ 22 h 293"/>
                <a:gd name="T14" fmla="*/ 138 w 259"/>
                <a:gd name="T15" fmla="*/ 5 h 293"/>
                <a:gd name="T16" fmla="*/ 119 w 259"/>
                <a:gd name="T17" fmla="*/ 0 h 293"/>
                <a:gd name="T18" fmla="*/ 88 w 259"/>
                <a:gd name="T19" fmla="*/ 46 h 293"/>
                <a:gd name="T20" fmla="*/ 36 w 259"/>
                <a:gd name="T21" fmla="*/ 122 h 293"/>
                <a:gd name="T22" fmla="*/ 9 w 259"/>
                <a:gd name="T23" fmla="*/ 172 h 293"/>
                <a:gd name="T24" fmla="*/ 0 w 259"/>
                <a:gd name="T25" fmla="*/ 198 h 293"/>
                <a:gd name="T26" fmla="*/ 0 w 259"/>
                <a:gd name="T27" fmla="*/ 183 h 293"/>
                <a:gd name="T28" fmla="*/ 1 w 259"/>
                <a:gd name="T29" fmla="*/ 1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9" h="293">
                  <a:moveTo>
                    <a:pt x="1" y="207"/>
                  </a:moveTo>
                  <a:lnTo>
                    <a:pt x="68" y="251"/>
                  </a:lnTo>
                  <a:lnTo>
                    <a:pt x="140" y="293"/>
                  </a:lnTo>
                  <a:lnTo>
                    <a:pt x="202" y="186"/>
                  </a:lnTo>
                  <a:lnTo>
                    <a:pt x="259" y="79"/>
                  </a:lnTo>
                  <a:lnTo>
                    <a:pt x="225" y="57"/>
                  </a:lnTo>
                  <a:lnTo>
                    <a:pt x="175" y="22"/>
                  </a:lnTo>
                  <a:lnTo>
                    <a:pt x="138" y="5"/>
                  </a:lnTo>
                  <a:lnTo>
                    <a:pt x="119" y="0"/>
                  </a:lnTo>
                  <a:lnTo>
                    <a:pt x="88" y="46"/>
                  </a:lnTo>
                  <a:lnTo>
                    <a:pt x="36" y="122"/>
                  </a:lnTo>
                  <a:lnTo>
                    <a:pt x="9" y="172"/>
                  </a:lnTo>
                  <a:lnTo>
                    <a:pt x="0" y="198"/>
                  </a:lnTo>
                  <a:lnTo>
                    <a:pt x="0" y="183"/>
                  </a:lnTo>
                  <a:lnTo>
                    <a:pt x="1" y="1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2" name="Freeform 108">
              <a:extLst>
                <a:ext uri="{FF2B5EF4-FFF2-40B4-BE49-F238E27FC236}">
                  <a16:creationId xmlns:a16="http://schemas.microsoft.com/office/drawing/2014/main" id="{D4BA1244-2FDD-4FD9-AA40-1B8A308D5AF6}"/>
                </a:ext>
              </a:extLst>
            </p:cNvPr>
            <p:cNvSpPr>
              <a:spLocks/>
            </p:cNvSpPr>
            <p:nvPr/>
          </p:nvSpPr>
          <p:spPr bwMode="auto">
            <a:xfrm>
              <a:off x="2924175" y="2620963"/>
              <a:ext cx="395288" cy="996950"/>
            </a:xfrm>
            <a:custGeom>
              <a:avLst/>
              <a:gdLst>
                <a:gd name="T0" fmla="*/ 968 w 995"/>
                <a:gd name="T1" fmla="*/ 0 h 2511"/>
                <a:gd name="T2" fmla="*/ 938 w 995"/>
                <a:gd name="T3" fmla="*/ 21 h 2511"/>
                <a:gd name="T4" fmla="*/ 749 w 995"/>
                <a:gd name="T5" fmla="*/ 172 h 2511"/>
                <a:gd name="T6" fmla="*/ 582 w 995"/>
                <a:gd name="T7" fmla="*/ 324 h 2511"/>
                <a:gd name="T8" fmla="*/ 448 w 995"/>
                <a:gd name="T9" fmla="*/ 463 h 2511"/>
                <a:gd name="T10" fmla="*/ 359 w 995"/>
                <a:gd name="T11" fmla="*/ 564 h 2511"/>
                <a:gd name="T12" fmla="*/ 275 w 995"/>
                <a:gd name="T13" fmla="*/ 671 h 2511"/>
                <a:gd name="T14" fmla="*/ 197 w 995"/>
                <a:gd name="T15" fmla="*/ 784 h 2511"/>
                <a:gd name="T16" fmla="*/ 128 w 995"/>
                <a:gd name="T17" fmla="*/ 902 h 2511"/>
                <a:gd name="T18" fmla="*/ 71 w 995"/>
                <a:gd name="T19" fmla="*/ 1023 h 2511"/>
                <a:gd name="T20" fmla="*/ 30 w 995"/>
                <a:gd name="T21" fmla="*/ 1146 h 2511"/>
                <a:gd name="T22" fmla="*/ 5 w 995"/>
                <a:gd name="T23" fmla="*/ 1272 h 2511"/>
                <a:gd name="T24" fmla="*/ 1 w 995"/>
                <a:gd name="T25" fmla="*/ 1334 h 2511"/>
                <a:gd name="T26" fmla="*/ 0 w 995"/>
                <a:gd name="T27" fmla="*/ 1396 h 2511"/>
                <a:gd name="T28" fmla="*/ 10 w 995"/>
                <a:gd name="T29" fmla="*/ 1518 h 2511"/>
                <a:gd name="T30" fmla="*/ 32 w 995"/>
                <a:gd name="T31" fmla="*/ 1634 h 2511"/>
                <a:gd name="T32" fmla="*/ 65 w 995"/>
                <a:gd name="T33" fmla="*/ 1747 h 2511"/>
                <a:gd name="T34" fmla="*/ 106 w 995"/>
                <a:gd name="T35" fmla="*/ 1854 h 2511"/>
                <a:gd name="T36" fmla="*/ 154 w 995"/>
                <a:gd name="T37" fmla="*/ 1953 h 2511"/>
                <a:gd name="T38" fmla="*/ 233 w 995"/>
                <a:gd name="T39" fmla="*/ 2092 h 2511"/>
                <a:gd name="T40" fmla="*/ 347 w 995"/>
                <a:gd name="T41" fmla="*/ 2250 h 2511"/>
                <a:gd name="T42" fmla="*/ 453 w 995"/>
                <a:gd name="T43" fmla="*/ 2375 h 2511"/>
                <a:gd name="T44" fmla="*/ 575 w 995"/>
                <a:gd name="T45" fmla="*/ 2495 h 2511"/>
                <a:gd name="T46" fmla="*/ 595 w 995"/>
                <a:gd name="T47" fmla="*/ 2511 h 2511"/>
                <a:gd name="T48" fmla="*/ 768 w 995"/>
                <a:gd name="T49" fmla="*/ 2241 h 2511"/>
                <a:gd name="T50" fmla="*/ 750 w 995"/>
                <a:gd name="T51" fmla="*/ 2228 h 2511"/>
                <a:gd name="T52" fmla="*/ 640 w 995"/>
                <a:gd name="T53" fmla="*/ 2134 h 2511"/>
                <a:gd name="T54" fmla="*/ 545 w 995"/>
                <a:gd name="T55" fmla="*/ 2036 h 2511"/>
                <a:gd name="T56" fmla="*/ 451 w 995"/>
                <a:gd name="T57" fmla="*/ 1913 h 2511"/>
                <a:gd name="T58" fmla="*/ 389 w 995"/>
                <a:gd name="T59" fmla="*/ 1804 h 2511"/>
                <a:gd name="T60" fmla="*/ 354 w 995"/>
                <a:gd name="T61" fmla="*/ 1727 h 2511"/>
                <a:gd name="T62" fmla="*/ 328 w 995"/>
                <a:gd name="T63" fmla="*/ 1644 h 2511"/>
                <a:gd name="T64" fmla="*/ 311 w 995"/>
                <a:gd name="T65" fmla="*/ 1557 h 2511"/>
                <a:gd name="T66" fmla="*/ 306 w 995"/>
                <a:gd name="T67" fmla="*/ 1466 h 2511"/>
                <a:gd name="T68" fmla="*/ 315 w 995"/>
                <a:gd name="T69" fmla="*/ 1371 h 2511"/>
                <a:gd name="T70" fmla="*/ 325 w 995"/>
                <a:gd name="T71" fmla="*/ 1323 h 2511"/>
                <a:gd name="T72" fmla="*/ 338 w 995"/>
                <a:gd name="T73" fmla="*/ 1275 h 2511"/>
                <a:gd name="T74" fmla="*/ 372 w 995"/>
                <a:gd name="T75" fmla="*/ 1186 h 2511"/>
                <a:gd name="T76" fmla="*/ 412 w 995"/>
                <a:gd name="T77" fmla="*/ 1103 h 2511"/>
                <a:gd name="T78" fmla="*/ 459 w 995"/>
                <a:gd name="T79" fmla="*/ 1029 h 2511"/>
                <a:gd name="T80" fmla="*/ 510 w 995"/>
                <a:gd name="T81" fmla="*/ 962 h 2511"/>
                <a:gd name="T82" fmla="*/ 566 w 995"/>
                <a:gd name="T83" fmla="*/ 901 h 2511"/>
                <a:gd name="T84" fmla="*/ 652 w 995"/>
                <a:gd name="T85" fmla="*/ 821 h 2511"/>
                <a:gd name="T86" fmla="*/ 764 w 995"/>
                <a:gd name="T87" fmla="*/ 738 h 2511"/>
                <a:gd name="T88" fmla="*/ 867 w 995"/>
                <a:gd name="T89" fmla="*/ 678 h 2511"/>
                <a:gd name="T90" fmla="*/ 978 w 995"/>
                <a:gd name="T91" fmla="*/ 626 h 2511"/>
                <a:gd name="T92" fmla="*/ 995 w 995"/>
                <a:gd name="T93" fmla="*/ 621 h 2511"/>
                <a:gd name="T94" fmla="*/ 968 w 995"/>
                <a:gd name="T95" fmla="*/ 0 h 2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5" h="2511">
                  <a:moveTo>
                    <a:pt x="968" y="0"/>
                  </a:moveTo>
                  <a:lnTo>
                    <a:pt x="938" y="21"/>
                  </a:lnTo>
                  <a:lnTo>
                    <a:pt x="749" y="172"/>
                  </a:lnTo>
                  <a:lnTo>
                    <a:pt x="582" y="324"/>
                  </a:lnTo>
                  <a:lnTo>
                    <a:pt x="448" y="463"/>
                  </a:lnTo>
                  <a:lnTo>
                    <a:pt x="359" y="564"/>
                  </a:lnTo>
                  <a:lnTo>
                    <a:pt x="275" y="671"/>
                  </a:lnTo>
                  <a:lnTo>
                    <a:pt x="197" y="784"/>
                  </a:lnTo>
                  <a:lnTo>
                    <a:pt x="128" y="902"/>
                  </a:lnTo>
                  <a:lnTo>
                    <a:pt x="71" y="1023"/>
                  </a:lnTo>
                  <a:lnTo>
                    <a:pt x="30" y="1146"/>
                  </a:lnTo>
                  <a:lnTo>
                    <a:pt x="5" y="1272"/>
                  </a:lnTo>
                  <a:lnTo>
                    <a:pt x="1" y="1334"/>
                  </a:lnTo>
                  <a:lnTo>
                    <a:pt x="0" y="1396"/>
                  </a:lnTo>
                  <a:lnTo>
                    <a:pt x="10" y="1518"/>
                  </a:lnTo>
                  <a:lnTo>
                    <a:pt x="32" y="1634"/>
                  </a:lnTo>
                  <a:lnTo>
                    <a:pt x="65" y="1747"/>
                  </a:lnTo>
                  <a:lnTo>
                    <a:pt x="106" y="1854"/>
                  </a:lnTo>
                  <a:lnTo>
                    <a:pt x="154" y="1953"/>
                  </a:lnTo>
                  <a:lnTo>
                    <a:pt x="233" y="2092"/>
                  </a:lnTo>
                  <a:lnTo>
                    <a:pt x="347" y="2250"/>
                  </a:lnTo>
                  <a:lnTo>
                    <a:pt x="453" y="2375"/>
                  </a:lnTo>
                  <a:lnTo>
                    <a:pt x="575" y="2495"/>
                  </a:lnTo>
                  <a:lnTo>
                    <a:pt x="595" y="2511"/>
                  </a:lnTo>
                  <a:lnTo>
                    <a:pt x="768" y="2241"/>
                  </a:lnTo>
                  <a:lnTo>
                    <a:pt x="750" y="2228"/>
                  </a:lnTo>
                  <a:lnTo>
                    <a:pt x="640" y="2134"/>
                  </a:lnTo>
                  <a:lnTo>
                    <a:pt x="545" y="2036"/>
                  </a:lnTo>
                  <a:lnTo>
                    <a:pt x="451" y="1913"/>
                  </a:lnTo>
                  <a:lnTo>
                    <a:pt x="389" y="1804"/>
                  </a:lnTo>
                  <a:lnTo>
                    <a:pt x="354" y="1727"/>
                  </a:lnTo>
                  <a:lnTo>
                    <a:pt x="328" y="1644"/>
                  </a:lnTo>
                  <a:lnTo>
                    <a:pt x="311" y="1557"/>
                  </a:lnTo>
                  <a:lnTo>
                    <a:pt x="306" y="1466"/>
                  </a:lnTo>
                  <a:lnTo>
                    <a:pt x="315" y="1371"/>
                  </a:lnTo>
                  <a:lnTo>
                    <a:pt x="325" y="1323"/>
                  </a:lnTo>
                  <a:lnTo>
                    <a:pt x="338" y="1275"/>
                  </a:lnTo>
                  <a:lnTo>
                    <a:pt x="372" y="1186"/>
                  </a:lnTo>
                  <a:lnTo>
                    <a:pt x="412" y="1103"/>
                  </a:lnTo>
                  <a:lnTo>
                    <a:pt x="459" y="1029"/>
                  </a:lnTo>
                  <a:lnTo>
                    <a:pt x="510" y="962"/>
                  </a:lnTo>
                  <a:lnTo>
                    <a:pt x="566" y="901"/>
                  </a:lnTo>
                  <a:lnTo>
                    <a:pt x="652" y="821"/>
                  </a:lnTo>
                  <a:lnTo>
                    <a:pt x="764" y="738"/>
                  </a:lnTo>
                  <a:lnTo>
                    <a:pt x="867" y="678"/>
                  </a:lnTo>
                  <a:lnTo>
                    <a:pt x="978" y="626"/>
                  </a:lnTo>
                  <a:lnTo>
                    <a:pt x="995" y="621"/>
                  </a:lnTo>
                  <a:lnTo>
                    <a:pt x="968"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3" name="Freeform 109">
              <a:extLst>
                <a:ext uri="{FF2B5EF4-FFF2-40B4-BE49-F238E27FC236}">
                  <a16:creationId xmlns:a16="http://schemas.microsoft.com/office/drawing/2014/main" id="{E114134A-DA01-47CD-B4B8-3E787283269C}"/>
                </a:ext>
              </a:extLst>
            </p:cNvPr>
            <p:cNvSpPr>
              <a:spLocks/>
            </p:cNvSpPr>
            <p:nvPr/>
          </p:nvSpPr>
          <p:spPr bwMode="auto">
            <a:xfrm>
              <a:off x="4730750" y="2605088"/>
              <a:ext cx="177800" cy="180975"/>
            </a:xfrm>
            <a:custGeom>
              <a:avLst/>
              <a:gdLst>
                <a:gd name="T0" fmla="*/ 93 w 451"/>
                <a:gd name="T1" fmla="*/ 255 h 457"/>
                <a:gd name="T2" fmla="*/ 48 w 451"/>
                <a:gd name="T3" fmla="*/ 304 h 457"/>
                <a:gd name="T4" fmla="*/ 0 w 451"/>
                <a:gd name="T5" fmla="*/ 356 h 457"/>
                <a:gd name="T6" fmla="*/ 27 w 451"/>
                <a:gd name="T7" fmla="*/ 379 h 457"/>
                <a:gd name="T8" fmla="*/ 81 w 451"/>
                <a:gd name="T9" fmla="*/ 434 h 457"/>
                <a:gd name="T10" fmla="*/ 107 w 451"/>
                <a:gd name="T11" fmla="*/ 457 h 457"/>
                <a:gd name="T12" fmla="*/ 146 w 451"/>
                <a:gd name="T13" fmla="*/ 423 h 457"/>
                <a:gd name="T14" fmla="*/ 207 w 451"/>
                <a:gd name="T15" fmla="*/ 373 h 457"/>
                <a:gd name="T16" fmla="*/ 240 w 451"/>
                <a:gd name="T17" fmla="*/ 360 h 457"/>
                <a:gd name="T18" fmla="*/ 262 w 451"/>
                <a:gd name="T19" fmla="*/ 356 h 457"/>
                <a:gd name="T20" fmla="*/ 273 w 451"/>
                <a:gd name="T21" fmla="*/ 357 h 457"/>
                <a:gd name="T22" fmla="*/ 281 w 451"/>
                <a:gd name="T23" fmla="*/ 360 h 457"/>
                <a:gd name="T24" fmla="*/ 307 w 451"/>
                <a:gd name="T25" fmla="*/ 356 h 457"/>
                <a:gd name="T26" fmla="*/ 347 w 451"/>
                <a:gd name="T27" fmla="*/ 339 h 457"/>
                <a:gd name="T28" fmla="*/ 407 w 451"/>
                <a:gd name="T29" fmla="*/ 304 h 457"/>
                <a:gd name="T30" fmla="*/ 444 w 451"/>
                <a:gd name="T31" fmla="*/ 277 h 457"/>
                <a:gd name="T32" fmla="*/ 451 w 451"/>
                <a:gd name="T33" fmla="*/ 245 h 457"/>
                <a:gd name="T34" fmla="*/ 448 w 451"/>
                <a:gd name="T35" fmla="*/ 169 h 457"/>
                <a:gd name="T36" fmla="*/ 433 w 451"/>
                <a:gd name="T37" fmla="*/ 92 h 457"/>
                <a:gd name="T38" fmla="*/ 411 w 451"/>
                <a:gd name="T39" fmla="*/ 28 h 457"/>
                <a:gd name="T40" fmla="*/ 399 w 451"/>
                <a:gd name="T41" fmla="*/ 9 h 457"/>
                <a:gd name="T42" fmla="*/ 395 w 451"/>
                <a:gd name="T43" fmla="*/ 3 h 457"/>
                <a:gd name="T44" fmla="*/ 377 w 451"/>
                <a:gd name="T45" fmla="*/ 0 h 457"/>
                <a:gd name="T46" fmla="*/ 335 w 451"/>
                <a:gd name="T47" fmla="*/ 5 h 457"/>
                <a:gd name="T48" fmla="*/ 271 w 451"/>
                <a:gd name="T49" fmla="*/ 28 h 457"/>
                <a:gd name="T50" fmla="*/ 218 w 451"/>
                <a:gd name="T51" fmla="*/ 55 h 457"/>
                <a:gd name="T52" fmla="*/ 207 w 451"/>
                <a:gd name="T53" fmla="*/ 68 h 457"/>
                <a:gd name="T54" fmla="*/ 93 w 451"/>
                <a:gd name="T55" fmla="*/ 25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1" h="457">
                  <a:moveTo>
                    <a:pt x="93" y="255"/>
                  </a:moveTo>
                  <a:lnTo>
                    <a:pt x="48" y="304"/>
                  </a:lnTo>
                  <a:lnTo>
                    <a:pt x="0" y="356"/>
                  </a:lnTo>
                  <a:lnTo>
                    <a:pt x="27" y="379"/>
                  </a:lnTo>
                  <a:lnTo>
                    <a:pt x="81" y="434"/>
                  </a:lnTo>
                  <a:lnTo>
                    <a:pt x="107" y="457"/>
                  </a:lnTo>
                  <a:lnTo>
                    <a:pt x="146" y="423"/>
                  </a:lnTo>
                  <a:lnTo>
                    <a:pt x="207" y="373"/>
                  </a:lnTo>
                  <a:lnTo>
                    <a:pt x="240" y="360"/>
                  </a:lnTo>
                  <a:lnTo>
                    <a:pt x="262" y="356"/>
                  </a:lnTo>
                  <a:lnTo>
                    <a:pt x="273" y="357"/>
                  </a:lnTo>
                  <a:lnTo>
                    <a:pt x="281" y="360"/>
                  </a:lnTo>
                  <a:lnTo>
                    <a:pt x="307" y="356"/>
                  </a:lnTo>
                  <a:lnTo>
                    <a:pt x="347" y="339"/>
                  </a:lnTo>
                  <a:lnTo>
                    <a:pt x="407" y="304"/>
                  </a:lnTo>
                  <a:lnTo>
                    <a:pt x="444" y="277"/>
                  </a:lnTo>
                  <a:lnTo>
                    <a:pt x="451" y="245"/>
                  </a:lnTo>
                  <a:lnTo>
                    <a:pt x="448" y="169"/>
                  </a:lnTo>
                  <a:lnTo>
                    <a:pt x="433" y="92"/>
                  </a:lnTo>
                  <a:lnTo>
                    <a:pt x="411" y="28"/>
                  </a:lnTo>
                  <a:lnTo>
                    <a:pt x="399" y="9"/>
                  </a:lnTo>
                  <a:lnTo>
                    <a:pt x="395" y="3"/>
                  </a:lnTo>
                  <a:lnTo>
                    <a:pt x="377" y="0"/>
                  </a:lnTo>
                  <a:lnTo>
                    <a:pt x="335" y="5"/>
                  </a:lnTo>
                  <a:lnTo>
                    <a:pt x="271" y="28"/>
                  </a:lnTo>
                  <a:lnTo>
                    <a:pt x="218" y="55"/>
                  </a:lnTo>
                  <a:lnTo>
                    <a:pt x="207" y="68"/>
                  </a:lnTo>
                  <a:lnTo>
                    <a:pt x="93" y="255"/>
                  </a:lnTo>
                  <a:close/>
                </a:path>
              </a:pathLst>
            </a:custGeom>
            <a:solidFill>
              <a:srgbClr val="D9A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4" name="Freeform 110">
              <a:extLst>
                <a:ext uri="{FF2B5EF4-FFF2-40B4-BE49-F238E27FC236}">
                  <a16:creationId xmlns:a16="http://schemas.microsoft.com/office/drawing/2014/main" id="{97A3A9E8-AB6F-49FB-9E42-E90817786A5A}"/>
                </a:ext>
              </a:extLst>
            </p:cNvPr>
            <p:cNvSpPr>
              <a:spLocks/>
            </p:cNvSpPr>
            <p:nvPr/>
          </p:nvSpPr>
          <p:spPr bwMode="auto">
            <a:xfrm>
              <a:off x="4751388" y="2595563"/>
              <a:ext cx="112713" cy="139700"/>
            </a:xfrm>
            <a:custGeom>
              <a:avLst/>
              <a:gdLst>
                <a:gd name="T0" fmla="*/ 0 w 286"/>
                <a:gd name="T1" fmla="*/ 350 h 350"/>
                <a:gd name="T2" fmla="*/ 7 w 286"/>
                <a:gd name="T3" fmla="*/ 325 h 350"/>
                <a:gd name="T4" fmla="*/ 18 w 286"/>
                <a:gd name="T5" fmla="*/ 272 h 350"/>
                <a:gd name="T6" fmla="*/ 27 w 286"/>
                <a:gd name="T7" fmla="*/ 186 h 350"/>
                <a:gd name="T8" fmla="*/ 35 w 286"/>
                <a:gd name="T9" fmla="*/ 134 h 350"/>
                <a:gd name="T10" fmla="*/ 42 w 286"/>
                <a:gd name="T11" fmla="*/ 86 h 350"/>
                <a:gd name="T12" fmla="*/ 54 w 286"/>
                <a:gd name="T13" fmla="*/ 63 h 350"/>
                <a:gd name="T14" fmla="*/ 76 w 286"/>
                <a:gd name="T15" fmla="*/ 55 h 350"/>
                <a:gd name="T16" fmla="*/ 96 w 286"/>
                <a:gd name="T17" fmla="*/ 49 h 350"/>
                <a:gd name="T18" fmla="*/ 119 w 286"/>
                <a:gd name="T19" fmla="*/ 44 h 350"/>
                <a:gd name="T20" fmla="*/ 171 w 286"/>
                <a:gd name="T21" fmla="*/ 40 h 350"/>
                <a:gd name="T22" fmla="*/ 193 w 286"/>
                <a:gd name="T23" fmla="*/ 35 h 350"/>
                <a:gd name="T24" fmla="*/ 269 w 286"/>
                <a:gd name="T25" fmla="*/ 3 h 350"/>
                <a:gd name="T26" fmla="*/ 283 w 286"/>
                <a:gd name="T27" fmla="*/ 0 h 350"/>
                <a:gd name="T28" fmla="*/ 286 w 286"/>
                <a:gd name="T29" fmla="*/ 5 h 350"/>
                <a:gd name="T30" fmla="*/ 285 w 286"/>
                <a:gd name="T31" fmla="*/ 19 h 350"/>
                <a:gd name="T32" fmla="*/ 274 w 286"/>
                <a:gd name="T33" fmla="*/ 41 h 350"/>
                <a:gd name="T34" fmla="*/ 250 w 286"/>
                <a:gd name="T35" fmla="*/ 68 h 350"/>
                <a:gd name="T36" fmla="*/ 223 w 286"/>
                <a:gd name="T37" fmla="*/ 85 h 350"/>
                <a:gd name="T38" fmla="*/ 213 w 286"/>
                <a:gd name="T39" fmla="*/ 86 h 350"/>
                <a:gd name="T40" fmla="*/ 202 w 286"/>
                <a:gd name="T41" fmla="*/ 92 h 350"/>
                <a:gd name="T42" fmla="*/ 159 w 286"/>
                <a:gd name="T43" fmla="*/ 112 h 350"/>
                <a:gd name="T44" fmla="*/ 137 w 286"/>
                <a:gd name="T45" fmla="*/ 132 h 350"/>
                <a:gd name="T46" fmla="*/ 133 w 286"/>
                <a:gd name="T47" fmla="*/ 143 h 350"/>
                <a:gd name="T48" fmla="*/ 134 w 286"/>
                <a:gd name="T49" fmla="*/ 185 h 350"/>
                <a:gd name="T50" fmla="*/ 143 w 286"/>
                <a:gd name="T51" fmla="*/ 226 h 350"/>
                <a:gd name="T52" fmla="*/ 143 w 286"/>
                <a:gd name="T53" fmla="*/ 246 h 350"/>
                <a:gd name="T54" fmla="*/ 132 w 286"/>
                <a:gd name="T55" fmla="*/ 277 h 350"/>
                <a:gd name="T56" fmla="*/ 98 w 286"/>
                <a:gd name="T57" fmla="*/ 309 h 350"/>
                <a:gd name="T58" fmla="*/ 71 w 286"/>
                <a:gd name="T59" fmla="*/ 326 h 350"/>
                <a:gd name="T60" fmla="*/ 0 w 286"/>
                <a:gd name="T61"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6" h="350">
                  <a:moveTo>
                    <a:pt x="0" y="350"/>
                  </a:moveTo>
                  <a:lnTo>
                    <a:pt x="7" y="325"/>
                  </a:lnTo>
                  <a:lnTo>
                    <a:pt x="18" y="272"/>
                  </a:lnTo>
                  <a:lnTo>
                    <a:pt x="27" y="186"/>
                  </a:lnTo>
                  <a:lnTo>
                    <a:pt x="35" y="134"/>
                  </a:lnTo>
                  <a:lnTo>
                    <a:pt x="42" y="86"/>
                  </a:lnTo>
                  <a:lnTo>
                    <a:pt x="54" y="63"/>
                  </a:lnTo>
                  <a:lnTo>
                    <a:pt x="76" y="55"/>
                  </a:lnTo>
                  <a:lnTo>
                    <a:pt x="96" y="49"/>
                  </a:lnTo>
                  <a:lnTo>
                    <a:pt x="119" y="44"/>
                  </a:lnTo>
                  <a:lnTo>
                    <a:pt x="171" y="40"/>
                  </a:lnTo>
                  <a:lnTo>
                    <a:pt x="193" y="35"/>
                  </a:lnTo>
                  <a:lnTo>
                    <a:pt x="269" y="3"/>
                  </a:lnTo>
                  <a:lnTo>
                    <a:pt x="283" y="0"/>
                  </a:lnTo>
                  <a:lnTo>
                    <a:pt x="286" y="5"/>
                  </a:lnTo>
                  <a:lnTo>
                    <a:pt x="285" y="19"/>
                  </a:lnTo>
                  <a:lnTo>
                    <a:pt x="274" y="41"/>
                  </a:lnTo>
                  <a:lnTo>
                    <a:pt x="250" y="68"/>
                  </a:lnTo>
                  <a:lnTo>
                    <a:pt x="223" y="85"/>
                  </a:lnTo>
                  <a:lnTo>
                    <a:pt x="213" y="86"/>
                  </a:lnTo>
                  <a:lnTo>
                    <a:pt x="202" y="92"/>
                  </a:lnTo>
                  <a:lnTo>
                    <a:pt x="159" y="112"/>
                  </a:lnTo>
                  <a:lnTo>
                    <a:pt x="137" y="132"/>
                  </a:lnTo>
                  <a:lnTo>
                    <a:pt x="133" y="143"/>
                  </a:lnTo>
                  <a:lnTo>
                    <a:pt x="134" y="185"/>
                  </a:lnTo>
                  <a:lnTo>
                    <a:pt x="143" y="226"/>
                  </a:lnTo>
                  <a:lnTo>
                    <a:pt x="143" y="246"/>
                  </a:lnTo>
                  <a:lnTo>
                    <a:pt x="132" y="277"/>
                  </a:lnTo>
                  <a:lnTo>
                    <a:pt x="98" y="309"/>
                  </a:lnTo>
                  <a:lnTo>
                    <a:pt x="71" y="326"/>
                  </a:lnTo>
                  <a:lnTo>
                    <a:pt x="0" y="350"/>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5" name="Freeform 111">
              <a:extLst>
                <a:ext uri="{FF2B5EF4-FFF2-40B4-BE49-F238E27FC236}">
                  <a16:creationId xmlns:a16="http://schemas.microsoft.com/office/drawing/2014/main" id="{8C3CACD9-3DFE-43B9-B369-2D4CEC602FB6}"/>
                </a:ext>
              </a:extLst>
            </p:cNvPr>
            <p:cNvSpPr>
              <a:spLocks/>
            </p:cNvSpPr>
            <p:nvPr/>
          </p:nvSpPr>
          <p:spPr bwMode="auto">
            <a:xfrm>
              <a:off x="4814888" y="2159000"/>
              <a:ext cx="615950" cy="503238"/>
            </a:xfrm>
            <a:custGeom>
              <a:avLst/>
              <a:gdLst>
                <a:gd name="T0" fmla="*/ 41 w 1549"/>
                <a:gd name="T1" fmla="*/ 1269 h 1269"/>
                <a:gd name="T2" fmla="*/ 0 w 1549"/>
                <a:gd name="T3" fmla="*/ 1218 h 1269"/>
                <a:gd name="T4" fmla="*/ 1529 w 1549"/>
                <a:gd name="T5" fmla="*/ 0 h 1269"/>
                <a:gd name="T6" fmla="*/ 1549 w 1549"/>
                <a:gd name="T7" fmla="*/ 26 h 1269"/>
                <a:gd name="T8" fmla="*/ 41 w 1549"/>
                <a:gd name="T9" fmla="*/ 1269 h 1269"/>
              </a:gdLst>
              <a:ahLst/>
              <a:cxnLst>
                <a:cxn ang="0">
                  <a:pos x="T0" y="T1"/>
                </a:cxn>
                <a:cxn ang="0">
                  <a:pos x="T2" y="T3"/>
                </a:cxn>
                <a:cxn ang="0">
                  <a:pos x="T4" y="T5"/>
                </a:cxn>
                <a:cxn ang="0">
                  <a:pos x="T6" y="T7"/>
                </a:cxn>
                <a:cxn ang="0">
                  <a:pos x="T8" y="T9"/>
                </a:cxn>
              </a:cxnLst>
              <a:rect l="0" t="0" r="r" b="b"/>
              <a:pathLst>
                <a:path w="1549" h="1269">
                  <a:moveTo>
                    <a:pt x="41" y="1269"/>
                  </a:moveTo>
                  <a:lnTo>
                    <a:pt x="0" y="1218"/>
                  </a:lnTo>
                  <a:lnTo>
                    <a:pt x="1529" y="0"/>
                  </a:lnTo>
                  <a:lnTo>
                    <a:pt x="1549" y="26"/>
                  </a:lnTo>
                  <a:lnTo>
                    <a:pt x="41"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6" name="Freeform 112">
              <a:extLst>
                <a:ext uri="{FF2B5EF4-FFF2-40B4-BE49-F238E27FC236}">
                  <a16:creationId xmlns:a16="http://schemas.microsoft.com/office/drawing/2014/main" id="{0D3AD809-D935-46C3-9B1A-53D1C561D1CA}"/>
                </a:ext>
              </a:extLst>
            </p:cNvPr>
            <p:cNvSpPr>
              <a:spLocks/>
            </p:cNvSpPr>
            <p:nvPr/>
          </p:nvSpPr>
          <p:spPr bwMode="auto">
            <a:xfrm>
              <a:off x="4851400" y="2605088"/>
              <a:ext cx="57150" cy="133350"/>
            </a:xfrm>
            <a:custGeom>
              <a:avLst/>
              <a:gdLst>
                <a:gd name="T0" fmla="*/ 92 w 144"/>
                <a:gd name="T1" fmla="*/ 9 h 334"/>
                <a:gd name="T2" fmla="*/ 87 w 144"/>
                <a:gd name="T3" fmla="*/ 2 h 334"/>
                <a:gd name="T4" fmla="*/ 61 w 144"/>
                <a:gd name="T5" fmla="*/ 0 h 334"/>
                <a:gd name="T6" fmla="*/ 44 w 144"/>
                <a:gd name="T7" fmla="*/ 2 h 334"/>
                <a:gd name="T8" fmla="*/ 28 w 144"/>
                <a:gd name="T9" fmla="*/ 15 h 334"/>
                <a:gd name="T10" fmla="*/ 9 w 144"/>
                <a:gd name="T11" fmla="*/ 46 h 334"/>
                <a:gd name="T12" fmla="*/ 1 w 144"/>
                <a:gd name="T13" fmla="*/ 81 h 334"/>
                <a:gd name="T14" fmla="*/ 0 w 144"/>
                <a:gd name="T15" fmla="*/ 121 h 334"/>
                <a:gd name="T16" fmla="*/ 8 w 144"/>
                <a:gd name="T17" fmla="*/ 185 h 334"/>
                <a:gd name="T18" fmla="*/ 22 w 144"/>
                <a:gd name="T19" fmla="*/ 268 h 334"/>
                <a:gd name="T20" fmla="*/ 25 w 144"/>
                <a:gd name="T21" fmla="*/ 305 h 334"/>
                <a:gd name="T22" fmla="*/ 26 w 144"/>
                <a:gd name="T23" fmla="*/ 317 h 334"/>
                <a:gd name="T24" fmla="*/ 40 w 144"/>
                <a:gd name="T25" fmla="*/ 330 h 334"/>
                <a:gd name="T26" fmla="*/ 51 w 144"/>
                <a:gd name="T27" fmla="*/ 334 h 334"/>
                <a:gd name="T28" fmla="*/ 88 w 144"/>
                <a:gd name="T29" fmla="*/ 312 h 334"/>
                <a:gd name="T30" fmla="*/ 137 w 144"/>
                <a:gd name="T31" fmla="*/ 277 h 334"/>
                <a:gd name="T32" fmla="*/ 144 w 144"/>
                <a:gd name="T33" fmla="*/ 245 h 334"/>
                <a:gd name="T34" fmla="*/ 141 w 144"/>
                <a:gd name="T35" fmla="*/ 169 h 334"/>
                <a:gd name="T36" fmla="*/ 126 w 144"/>
                <a:gd name="T37" fmla="*/ 92 h 334"/>
                <a:gd name="T38" fmla="*/ 104 w 144"/>
                <a:gd name="T39" fmla="*/ 28 h 334"/>
                <a:gd name="T40" fmla="*/ 92 w 144"/>
                <a:gd name="T41" fmla="*/ 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334">
                  <a:moveTo>
                    <a:pt x="92" y="9"/>
                  </a:moveTo>
                  <a:lnTo>
                    <a:pt x="87" y="2"/>
                  </a:lnTo>
                  <a:lnTo>
                    <a:pt x="61" y="0"/>
                  </a:lnTo>
                  <a:lnTo>
                    <a:pt x="44" y="2"/>
                  </a:lnTo>
                  <a:lnTo>
                    <a:pt x="28" y="15"/>
                  </a:lnTo>
                  <a:lnTo>
                    <a:pt x="9" y="46"/>
                  </a:lnTo>
                  <a:lnTo>
                    <a:pt x="1" y="81"/>
                  </a:lnTo>
                  <a:lnTo>
                    <a:pt x="0" y="121"/>
                  </a:lnTo>
                  <a:lnTo>
                    <a:pt x="8" y="185"/>
                  </a:lnTo>
                  <a:lnTo>
                    <a:pt x="22" y="268"/>
                  </a:lnTo>
                  <a:lnTo>
                    <a:pt x="25" y="305"/>
                  </a:lnTo>
                  <a:lnTo>
                    <a:pt x="26" y="317"/>
                  </a:lnTo>
                  <a:lnTo>
                    <a:pt x="40" y="330"/>
                  </a:lnTo>
                  <a:lnTo>
                    <a:pt x="51" y="334"/>
                  </a:lnTo>
                  <a:lnTo>
                    <a:pt x="88" y="312"/>
                  </a:lnTo>
                  <a:lnTo>
                    <a:pt x="137" y="277"/>
                  </a:lnTo>
                  <a:lnTo>
                    <a:pt x="144" y="245"/>
                  </a:lnTo>
                  <a:lnTo>
                    <a:pt x="141" y="169"/>
                  </a:lnTo>
                  <a:lnTo>
                    <a:pt x="126" y="92"/>
                  </a:lnTo>
                  <a:lnTo>
                    <a:pt x="104" y="28"/>
                  </a:lnTo>
                  <a:lnTo>
                    <a:pt x="92" y="9"/>
                  </a:lnTo>
                  <a:close/>
                </a:path>
              </a:pathLst>
            </a:custGeom>
            <a:solidFill>
              <a:srgbClr val="DDB3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7" name="Freeform 113">
              <a:extLst>
                <a:ext uri="{FF2B5EF4-FFF2-40B4-BE49-F238E27FC236}">
                  <a16:creationId xmlns:a16="http://schemas.microsoft.com/office/drawing/2014/main" id="{885CE15A-D8EF-4712-8218-63BBD922185C}"/>
                </a:ext>
              </a:extLst>
            </p:cNvPr>
            <p:cNvSpPr>
              <a:spLocks/>
            </p:cNvSpPr>
            <p:nvPr/>
          </p:nvSpPr>
          <p:spPr bwMode="auto">
            <a:xfrm>
              <a:off x="4703763" y="2698750"/>
              <a:ext cx="111125" cy="122238"/>
            </a:xfrm>
            <a:custGeom>
              <a:avLst/>
              <a:gdLst>
                <a:gd name="T0" fmla="*/ 0 w 281"/>
                <a:gd name="T1" fmla="*/ 146 h 308"/>
                <a:gd name="T2" fmla="*/ 135 w 281"/>
                <a:gd name="T3" fmla="*/ 0 h 308"/>
                <a:gd name="T4" fmla="*/ 281 w 281"/>
                <a:gd name="T5" fmla="*/ 157 h 308"/>
                <a:gd name="T6" fmla="*/ 135 w 281"/>
                <a:gd name="T7" fmla="*/ 308 h 308"/>
                <a:gd name="T8" fmla="*/ 0 w 281"/>
                <a:gd name="T9" fmla="*/ 146 h 308"/>
              </a:gdLst>
              <a:ahLst/>
              <a:cxnLst>
                <a:cxn ang="0">
                  <a:pos x="T0" y="T1"/>
                </a:cxn>
                <a:cxn ang="0">
                  <a:pos x="T2" y="T3"/>
                </a:cxn>
                <a:cxn ang="0">
                  <a:pos x="T4" y="T5"/>
                </a:cxn>
                <a:cxn ang="0">
                  <a:pos x="T6" y="T7"/>
                </a:cxn>
                <a:cxn ang="0">
                  <a:pos x="T8" y="T9"/>
                </a:cxn>
              </a:cxnLst>
              <a:rect l="0" t="0" r="r" b="b"/>
              <a:pathLst>
                <a:path w="281" h="308">
                  <a:moveTo>
                    <a:pt x="0" y="146"/>
                  </a:moveTo>
                  <a:lnTo>
                    <a:pt x="135" y="0"/>
                  </a:lnTo>
                  <a:lnTo>
                    <a:pt x="281" y="157"/>
                  </a:lnTo>
                  <a:lnTo>
                    <a:pt x="135" y="308"/>
                  </a:lnTo>
                  <a:lnTo>
                    <a:pt x="0" y="14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8" name="Freeform 114">
              <a:extLst>
                <a:ext uri="{FF2B5EF4-FFF2-40B4-BE49-F238E27FC236}">
                  <a16:creationId xmlns:a16="http://schemas.microsoft.com/office/drawing/2014/main" id="{DD122213-240B-4870-BD43-9698932DB2A4}"/>
                </a:ext>
              </a:extLst>
            </p:cNvPr>
            <p:cNvSpPr>
              <a:spLocks/>
            </p:cNvSpPr>
            <p:nvPr/>
          </p:nvSpPr>
          <p:spPr bwMode="auto">
            <a:xfrm>
              <a:off x="4025900" y="2619375"/>
              <a:ext cx="766763" cy="450850"/>
            </a:xfrm>
            <a:custGeom>
              <a:avLst/>
              <a:gdLst>
                <a:gd name="T0" fmla="*/ 11 w 1933"/>
                <a:gd name="T1" fmla="*/ 0 h 1138"/>
                <a:gd name="T2" fmla="*/ 24 w 1933"/>
                <a:gd name="T3" fmla="*/ 16 h 1138"/>
                <a:gd name="T4" fmla="*/ 122 w 1933"/>
                <a:gd name="T5" fmla="*/ 129 h 1138"/>
                <a:gd name="T6" fmla="*/ 223 w 1933"/>
                <a:gd name="T7" fmla="*/ 233 h 1138"/>
                <a:gd name="T8" fmla="*/ 348 w 1933"/>
                <a:gd name="T9" fmla="*/ 350 h 1138"/>
                <a:gd name="T10" fmla="*/ 493 w 1933"/>
                <a:gd name="T11" fmla="*/ 469 h 1138"/>
                <a:gd name="T12" fmla="*/ 655 w 1933"/>
                <a:gd name="T13" fmla="*/ 579 h 1138"/>
                <a:gd name="T14" fmla="*/ 785 w 1933"/>
                <a:gd name="T15" fmla="*/ 648 h 1138"/>
                <a:gd name="T16" fmla="*/ 873 w 1933"/>
                <a:gd name="T17" fmla="*/ 687 h 1138"/>
                <a:gd name="T18" fmla="*/ 918 w 1933"/>
                <a:gd name="T19" fmla="*/ 702 h 1138"/>
                <a:gd name="T20" fmla="*/ 949 w 1933"/>
                <a:gd name="T21" fmla="*/ 711 h 1138"/>
                <a:gd name="T22" fmla="*/ 1014 w 1933"/>
                <a:gd name="T23" fmla="*/ 716 h 1138"/>
                <a:gd name="T24" fmla="*/ 1081 w 1933"/>
                <a:gd name="T25" fmla="*/ 710 h 1138"/>
                <a:gd name="T26" fmla="*/ 1151 w 1933"/>
                <a:gd name="T27" fmla="*/ 690 h 1138"/>
                <a:gd name="T28" fmla="*/ 1221 w 1933"/>
                <a:gd name="T29" fmla="*/ 662 h 1138"/>
                <a:gd name="T30" fmla="*/ 1293 w 1933"/>
                <a:gd name="T31" fmla="*/ 627 h 1138"/>
                <a:gd name="T32" fmla="*/ 1396 w 1933"/>
                <a:gd name="T33" fmla="*/ 563 h 1138"/>
                <a:gd name="T34" fmla="*/ 1523 w 1933"/>
                <a:gd name="T35" fmla="*/ 469 h 1138"/>
                <a:gd name="T36" fmla="*/ 1631 w 1933"/>
                <a:gd name="T37" fmla="*/ 375 h 1138"/>
                <a:gd name="T38" fmla="*/ 1744 w 1933"/>
                <a:gd name="T39" fmla="*/ 267 h 1138"/>
                <a:gd name="T40" fmla="*/ 1761 w 1933"/>
                <a:gd name="T41" fmla="*/ 248 h 1138"/>
                <a:gd name="T42" fmla="*/ 1933 w 1933"/>
                <a:gd name="T43" fmla="*/ 443 h 1138"/>
                <a:gd name="T44" fmla="*/ 1915 w 1933"/>
                <a:gd name="T45" fmla="*/ 466 h 1138"/>
                <a:gd name="T46" fmla="*/ 1785 w 1933"/>
                <a:gd name="T47" fmla="*/ 611 h 1138"/>
                <a:gd name="T48" fmla="*/ 1657 w 1933"/>
                <a:gd name="T49" fmla="*/ 738 h 1138"/>
                <a:gd name="T50" fmla="*/ 1504 w 1933"/>
                <a:gd name="T51" fmla="*/ 872 h 1138"/>
                <a:gd name="T52" fmla="*/ 1376 w 1933"/>
                <a:gd name="T53" fmla="*/ 965 h 1138"/>
                <a:gd name="T54" fmla="*/ 1286 w 1933"/>
                <a:gd name="T55" fmla="*/ 1021 h 1138"/>
                <a:gd name="T56" fmla="*/ 1195 w 1933"/>
                <a:gd name="T57" fmla="*/ 1068 h 1138"/>
                <a:gd name="T58" fmla="*/ 1103 w 1933"/>
                <a:gd name="T59" fmla="*/ 1104 h 1138"/>
                <a:gd name="T60" fmla="*/ 1011 w 1933"/>
                <a:gd name="T61" fmla="*/ 1129 h 1138"/>
                <a:gd name="T62" fmla="*/ 919 w 1933"/>
                <a:gd name="T63" fmla="*/ 1138 h 1138"/>
                <a:gd name="T64" fmla="*/ 875 w 1933"/>
                <a:gd name="T65" fmla="*/ 1135 h 1138"/>
                <a:gd name="T66" fmla="*/ 830 w 1933"/>
                <a:gd name="T67" fmla="*/ 1130 h 1138"/>
                <a:gd name="T68" fmla="*/ 743 w 1933"/>
                <a:gd name="T69" fmla="*/ 1113 h 1138"/>
                <a:gd name="T70" fmla="*/ 659 w 1933"/>
                <a:gd name="T71" fmla="*/ 1087 h 1138"/>
                <a:gd name="T72" fmla="*/ 577 w 1933"/>
                <a:gd name="T73" fmla="*/ 1055 h 1138"/>
                <a:gd name="T74" fmla="*/ 461 w 1933"/>
                <a:gd name="T75" fmla="*/ 998 h 1138"/>
                <a:gd name="T76" fmla="*/ 321 w 1933"/>
                <a:gd name="T77" fmla="*/ 911 h 1138"/>
                <a:gd name="T78" fmla="*/ 201 w 1933"/>
                <a:gd name="T79" fmla="*/ 819 h 1138"/>
                <a:gd name="T80" fmla="*/ 105 w 1933"/>
                <a:gd name="T81" fmla="*/ 736 h 1138"/>
                <a:gd name="T82" fmla="*/ 12 w 1933"/>
                <a:gd name="T83" fmla="*/ 641 h 1138"/>
                <a:gd name="T84" fmla="*/ 0 w 1933"/>
                <a:gd name="T85" fmla="*/ 627 h 1138"/>
                <a:gd name="T86" fmla="*/ 11 w 1933"/>
                <a:gd name="T87" fmla="*/ 0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3" h="1138">
                  <a:moveTo>
                    <a:pt x="11" y="0"/>
                  </a:moveTo>
                  <a:lnTo>
                    <a:pt x="24" y="16"/>
                  </a:lnTo>
                  <a:lnTo>
                    <a:pt x="122" y="129"/>
                  </a:lnTo>
                  <a:lnTo>
                    <a:pt x="223" y="233"/>
                  </a:lnTo>
                  <a:lnTo>
                    <a:pt x="348" y="350"/>
                  </a:lnTo>
                  <a:lnTo>
                    <a:pt x="493" y="469"/>
                  </a:lnTo>
                  <a:lnTo>
                    <a:pt x="655" y="579"/>
                  </a:lnTo>
                  <a:lnTo>
                    <a:pt x="785" y="648"/>
                  </a:lnTo>
                  <a:lnTo>
                    <a:pt x="873" y="687"/>
                  </a:lnTo>
                  <a:lnTo>
                    <a:pt x="918" y="702"/>
                  </a:lnTo>
                  <a:lnTo>
                    <a:pt x="949" y="711"/>
                  </a:lnTo>
                  <a:lnTo>
                    <a:pt x="1014" y="716"/>
                  </a:lnTo>
                  <a:lnTo>
                    <a:pt x="1081" y="710"/>
                  </a:lnTo>
                  <a:lnTo>
                    <a:pt x="1151" y="690"/>
                  </a:lnTo>
                  <a:lnTo>
                    <a:pt x="1221" y="662"/>
                  </a:lnTo>
                  <a:lnTo>
                    <a:pt x="1293" y="627"/>
                  </a:lnTo>
                  <a:lnTo>
                    <a:pt x="1396" y="563"/>
                  </a:lnTo>
                  <a:lnTo>
                    <a:pt x="1523" y="469"/>
                  </a:lnTo>
                  <a:lnTo>
                    <a:pt x="1631" y="375"/>
                  </a:lnTo>
                  <a:lnTo>
                    <a:pt x="1744" y="267"/>
                  </a:lnTo>
                  <a:lnTo>
                    <a:pt x="1761" y="248"/>
                  </a:lnTo>
                  <a:lnTo>
                    <a:pt x="1933" y="443"/>
                  </a:lnTo>
                  <a:lnTo>
                    <a:pt x="1915" y="466"/>
                  </a:lnTo>
                  <a:lnTo>
                    <a:pt x="1785" y="611"/>
                  </a:lnTo>
                  <a:lnTo>
                    <a:pt x="1657" y="738"/>
                  </a:lnTo>
                  <a:lnTo>
                    <a:pt x="1504" y="872"/>
                  </a:lnTo>
                  <a:lnTo>
                    <a:pt x="1376" y="965"/>
                  </a:lnTo>
                  <a:lnTo>
                    <a:pt x="1286" y="1021"/>
                  </a:lnTo>
                  <a:lnTo>
                    <a:pt x="1195" y="1068"/>
                  </a:lnTo>
                  <a:lnTo>
                    <a:pt x="1103" y="1104"/>
                  </a:lnTo>
                  <a:lnTo>
                    <a:pt x="1011" y="1129"/>
                  </a:lnTo>
                  <a:lnTo>
                    <a:pt x="919" y="1138"/>
                  </a:lnTo>
                  <a:lnTo>
                    <a:pt x="875" y="1135"/>
                  </a:lnTo>
                  <a:lnTo>
                    <a:pt x="830" y="1130"/>
                  </a:lnTo>
                  <a:lnTo>
                    <a:pt x="743" y="1113"/>
                  </a:lnTo>
                  <a:lnTo>
                    <a:pt x="659" y="1087"/>
                  </a:lnTo>
                  <a:lnTo>
                    <a:pt x="577" y="1055"/>
                  </a:lnTo>
                  <a:lnTo>
                    <a:pt x="461" y="998"/>
                  </a:lnTo>
                  <a:lnTo>
                    <a:pt x="321" y="911"/>
                  </a:lnTo>
                  <a:lnTo>
                    <a:pt x="201" y="819"/>
                  </a:lnTo>
                  <a:lnTo>
                    <a:pt x="105" y="736"/>
                  </a:lnTo>
                  <a:lnTo>
                    <a:pt x="12" y="641"/>
                  </a:lnTo>
                  <a:lnTo>
                    <a:pt x="0" y="627"/>
                  </a:lnTo>
                  <a:lnTo>
                    <a:pt x="11" y="0"/>
                  </a:lnTo>
                  <a:close/>
                </a:path>
              </a:pathLst>
            </a:custGeom>
            <a:solidFill>
              <a:srgbClr val="111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39" name="Freeform 115">
              <a:extLst>
                <a:ext uri="{FF2B5EF4-FFF2-40B4-BE49-F238E27FC236}">
                  <a16:creationId xmlns:a16="http://schemas.microsoft.com/office/drawing/2014/main" id="{E8F82B28-F55D-4ECF-8755-E397759FD3A0}"/>
                </a:ext>
              </a:extLst>
            </p:cNvPr>
            <p:cNvSpPr>
              <a:spLocks/>
            </p:cNvSpPr>
            <p:nvPr/>
          </p:nvSpPr>
          <p:spPr bwMode="auto">
            <a:xfrm>
              <a:off x="3421063" y="1746250"/>
              <a:ext cx="490538" cy="657225"/>
            </a:xfrm>
            <a:custGeom>
              <a:avLst/>
              <a:gdLst>
                <a:gd name="T0" fmla="*/ 1222 w 1238"/>
                <a:gd name="T1" fmla="*/ 695 h 1657"/>
                <a:gd name="T2" fmla="*/ 1191 w 1238"/>
                <a:gd name="T3" fmla="*/ 657 h 1657"/>
                <a:gd name="T4" fmla="*/ 1160 w 1238"/>
                <a:gd name="T5" fmla="*/ 656 h 1657"/>
                <a:gd name="T6" fmla="*/ 1160 w 1238"/>
                <a:gd name="T7" fmla="*/ 634 h 1657"/>
                <a:gd name="T8" fmla="*/ 1137 w 1238"/>
                <a:gd name="T9" fmla="*/ 404 h 1657"/>
                <a:gd name="T10" fmla="*/ 1084 w 1238"/>
                <a:gd name="T11" fmla="*/ 258 h 1657"/>
                <a:gd name="T12" fmla="*/ 1021 w 1238"/>
                <a:gd name="T13" fmla="*/ 166 h 1657"/>
                <a:gd name="T14" fmla="*/ 881 w 1238"/>
                <a:gd name="T15" fmla="*/ 55 h 1657"/>
                <a:gd name="T16" fmla="*/ 682 w 1238"/>
                <a:gd name="T17" fmla="*/ 3 h 1657"/>
                <a:gd name="T18" fmla="*/ 573 w 1238"/>
                <a:gd name="T19" fmla="*/ 3 h 1657"/>
                <a:gd name="T20" fmla="*/ 373 w 1238"/>
                <a:gd name="T21" fmla="*/ 55 h 1657"/>
                <a:gd name="T22" fmla="*/ 233 w 1238"/>
                <a:gd name="T23" fmla="*/ 166 h 1657"/>
                <a:gd name="T24" fmla="*/ 171 w 1238"/>
                <a:gd name="T25" fmla="*/ 258 h 1657"/>
                <a:gd name="T26" fmla="*/ 118 w 1238"/>
                <a:gd name="T27" fmla="*/ 404 h 1657"/>
                <a:gd name="T28" fmla="*/ 95 w 1238"/>
                <a:gd name="T29" fmla="*/ 634 h 1657"/>
                <a:gd name="T30" fmla="*/ 95 w 1238"/>
                <a:gd name="T31" fmla="*/ 670 h 1657"/>
                <a:gd name="T32" fmla="*/ 57 w 1238"/>
                <a:gd name="T33" fmla="*/ 653 h 1657"/>
                <a:gd name="T34" fmla="*/ 16 w 1238"/>
                <a:gd name="T35" fmla="*/ 692 h 1657"/>
                <a:gd name="T36" fmla="*/ 4 w 1238"/>
                <a:gd name="T37" fmla="*/ 727 h 1657"/>
                <a:gd name="T38" fmla="*/ 8 w 1238"/>
                <a:gd name="T39" fmla="*/ 835 h 1657"/>
                <a:gd name="T40" fmla="*/ 27 w 1238"/>
                <a:gd name="T41" fmla="*/ 906 h 1657"/>
                <a:gd name="T42" fmla="*/ 74 w 1238"/>
                <a:gd name="T43" fmla="*/ 972 h 1657"/>
                <a:gd name="T44" fmla="*/ 99 w 1238"/>
                <a:gd name="T45" fmla="*/ 983 h 1657"/>
                <a:gd name="T46" fmla="*/ 135 w 1238"/>
                <a:gd name="T47" fmla="*/ 983 h 1657"/>
                <a:gd name="T48" fmla="*/ 192 w 1238"/>
                <a:gd name="T49" fmla="*/ 1177 h 1657"/>
                <a:gd name="T50" fmla="*/ 297 w 1238"/>
                <a:gd name="T51" fmla="*/ 1404 h 1657"/>
                <a:gd name="T52" fmla="*/ 432 w 1238"/>
                <a:gd name="T53" fmla="*/ 1572 h 1657"/>
                <a:gd name="T54" fmla="*/ 567 w 1238"/>
                <a:gd name="T55" fmla="*/ 1649 h 1657"/>
                <a:gd name="T56" fmla="*/ 627 w 1238"/>
                <a:gd name="T57" fmla="*/ 1657 h 1657"/>
                <a:gd name="T58" fmla="*/ 688 w 1238"/>
                <a:gd name="T59" fmla="*/ 1649 h 1657"/>
                <a:gd name="T60" fmla="*/ 823 w 1238"/>
                <a:gd name="T61" fmla="*/ 1572 h 1657"/>
                <a:gd name="T62" fmla="*/ 957 w 1238"/>
                <a:gd name="T63" fmla="*/ 1405 h 1657"/>
                <a:gd name="T64" fmla="*/ 1063 w 1238"/>
                <a:gd name="T65" fmla="*/ 1178 h 1657"/>
                <a:gd name="T66" fmla="*/ 1119 w 1238"/>
                <a:gd name="T67" fmla="*/ 985 h 1657"/>
                <a:gd name="T68" fmla="*/ 1150 w 1238"/>
                <a:gd name="T69" fmla="*/ 979 h 1657"/>
                <a:gd name="T70" fmla="*/ 1186 w 1238"/>
                <a:gd name="T71" fmla="*/ 949 h 1657"/>
                <a:gd name="T72" fmla="*/ 1218 w 1238"/>
                <a:gd name="T73" fmla="*/ 876 h 1657"/>
                <a:gd name="T74" fmla="*/ 1238 w 1238"/>
                <a:gd name="T75" fmla="*/ 770 h 1657"/>
                <a:gd name="T76" fmla="*/ 1228 w 1238"/>
                <a:gd name="T77" fmla="*/ 706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8" h="1657">
                  <a:moveTo>
                    <a:pt x="1228" y="706"/>
                  </a:moveTo>
                  <a:lnTo>
                    <a:pt x="1222" y="695"/>
                  </a:lnTo>
                  <a:lnTo>
                    <a:pt x="1208" y="673"/>
                  </a:lnTo>
                  <a:lnTo>
                    <a:pt x="1191" y="657"/>
                  </a:lnTo>
                  <a:lnTo>
                    <a:pt x="1171" y="652"/>
                  </a:lnTo>
                  <a:lnTo>
                    <a:pt x="1160" y="656"/>
                  </a:lnTo>
                  <a:lnTo>
                    <a:pt x="1160" y="646"/>
                  </a:lnTo>
                  <a:lnTo>
                    <a:pt x="1160" y="634"/>
                  </a:lnTo>
                  <a:lnTo>
                    <a:pt x="1159" y="551"/>
                  </a:lnTo>
                  <a:lnTo>
                    <a:pt x="1137" y="404"/>
                  </a:lnTo>
                  <a:lnTo>
                    <a:pt x="1108" y="312"/>
                  </a:lnTo>
                  <a:lnTo>
                    <a:pt x="1084" y="258"/>
                  </a:lnTo>
                  <a:lnTo>
                    <a:pt x="1055" y="209"/>
                  </a:lnTo>
                  <a:lnTo>
                    <a:pt x="1021" y="166"/>
                  </a:lnTo>
                  <a:lnTo>
                    <a:pt x="967" y="110"/>
                  </a:lnTo>
                  <a:lnTo>
                    <a:pt x="881" y="55"/>
                  </a:lnTo>
                  <a:lnTo>
                    <a:pt x="787" y="20"/>
                  </a:lnTo>
                  <a:lnTo>
                    <a:pt x="682" y="3"/>
                  </a:lnTo>
                  <a:lnTo>
                    <a:pt x="627" y="0"/>
                  </a:lnTo>
                  <a:lnTo>
                    <a:pt x="573" y="3"/>
                  </a:lnTo>
                  <a:lnTo>
                    <a:pt x="468" y="20"/>
                  </a:lnTo>
                  <a:lnTo>
                    <a:pt x="373" y="55"/>
                  </a:lnTo>
                  <a:lnTo>
                    <a:pt x="288" y="110"/>
                  </a:lnTo>
                  <a:lnTo>
                    <a:pt x="233" y="166"/>
                  </a:lnTo>
                  <a:lnTo>
                    <a:pt x="200" y="209"/>
                  </a:lnTo>
                  <a:lnTo>
                    <a:pt x="171" y="258"/>
                  </a:lnTo>
                  <a:lnTo>
                    <a:pt x="147" y="312"/>
                  </a:lnTo>
                  <a:lnTo>
                    <a:pt x="118" y="404"/>
                  </a:lnTo>
                  <a:lnTo>
                    <a:pt x="96" y="551"/>
                  </a:lnTo>
                  <a:lnTo>
                    <a:pt x="95" y="634"/>
                  </a:lnTo>
                  <a:lnTo>
                    <a:pt x="95" y="652"/>
                  </a:lnTo>
                  <a:lnTo>
                    <a:pt x="95" y="670"/>
                  </a:lnTo>
                  <a:lnTo>
                    <a:pt x="82" y="657"/>
                  </a:lnTo>
                  <a:lnTo>
                    <a:pt x="57" y="653"/>
                  </a:lnTo>
                  <a:lnTo>
                    <a:pt x="34" y="666"/>
                  </a:lnTo>
                  <a:lnTo>
                    <a:pt x="16" y="692"/>
                  </a:lnTo>
                  <a:lnTo>
                    <a:pt x="10" y="706"/>
                  </a:lnTo>
                  <a:lnTo>
                    <a:pt x="4" y="727"/>
                  </a:lnTo>
                  <a:lnTo>
                    <a:pt x="0" y="770"/>
                  </a:lnTo>
                  <a:lnTo>
                    <a:pt x="8" y="835"/>
                  </a:lnTo>
                  <a:lnTo>
                    <a:pt x="18" y="876"/>
                  </a:lnTo>
                  <a:lnTo>
                    <a:pt x="27" y="906"/>
                  </a:lnTo>
                  <a:lnTo>
                    <a:pt x="51" y="949"/>
                  </a:lnTo>
                  <a:lnTo>
                    <a:pt x="74" y="972"/>
                  </a:lnTo>
                  <a:lnTo>
                    <a:pt x="87" y="979"/>
                  </a:lnTo>
                  <a:lnTo>
                    <a:pt x="99" y="983"/>
                  </a:lnTo>
                  <a:lnTo>
                    <a:pt x="125" y="985"/>
                  </a:lnTo>
                  <a:lnTo>
                    <a:pt x="135" y="983"/>
                  </a:lnTo>
                  <a:lnTo>
                    <a:pt x="152" y="1049"/>
                  </a:lnTo>
                  <a:lnTo>
                    <a:pt x="192" y="1177"/>
                  </a:lnTo>
                  <a:lnTo>
                    <a:pt x="240" y="1296"/>
                  </a:lnTo>
                  <a:lnTo>
                    <a:pt x="297" y="1404"/>
                  </a:lnTo>
                  <a:lnTo>
                    <a:pt x="360" y="1497"/>
                  </a:lnTo>
                  <a:lnTo>
                    <a:pt x="432" y="1572"/>
                  </a:lnTo>
                  <a:lnTo>
                    <a:pt x="507" y="1625"/>
                  </a:lnTo>
                  <a:lnTo>
                    <a:pt x="567" y="1649"/>
                  </a:lnTo>
                  <a:lnTo>
                    <a:pt x="607" y="1657"/>
                  </a:lnTo>
                  <a:lnTo>
                    <a:pt x="627" y="1657"/>
                  </a:lnTo>
                  <a:lnTo>
                    <a:pt x="648" y="1657"/>
                  </a:lnTo>
                  <a:lnTo>
                    <a:pt x="688" y="1649"/>
                  </a:lnTo>
                  <a:lnTo>
                    <a:pt x="748" y="1627"/>
                  </a:lnTo>
                  <a:lnTo>
                    <a:pt x="823" y="1572"/>
                  </a:lnTo>
                  <a:lnTo>
                    <a:pt x="893" y="1498"/>
                  </a:lnTo>
                  <a:lnTo>
                    <a:pt x="957" y="1405"/>
                  </a:lnTo>
                  <a:lnTo>
                    <a:pt x="1014" y="1297"/>
                  </a:lnTo>
                  <a:lnTo>
                    <a:pt x="1063" y="1178"/>
                  </a:lnTo>
                  <a:lnTo>
                    <a:pt x="1103" y="1051"/>
                  </a:lnTo>
                  <a:lnTo>
                    <a:pt x="1119" y="985"/>
                  </a:lnTo>
                  <a:lnTo>
                    <a:pt x="1136" y="984"/>
                  </a:lnTo>
                  <a:lnTo>
                    <a:pt x="1150" y="979"/>
                  </a:lnTo>
                  <a:lnTo>
                    <a:pt x="1164" y="972"/>
                  </a:lnTo>
                  <a:lnTo>
                    <a:pt x="1186" y="949"/>
                  </a:lnTo>
                  <a:lnTo>
                    <a:pt x="1209" y="906"/>
                  </a:lnTo>
                  <a:lnTo>
                    <a:pt x="1218" y="876"/>
                  </a:lnTo>
                  <a:lnTo>
                    <a:pt x="1230" y="835"/>
                  </a:lnTo>
                  <a:lnTo>
                    <a:pt x="1238" y="770"/>
                  </a:lnTo>
                  <a:lnTo>
                    <a:pt x="1233" y="727"/>
                  </a:lnTo>
                  <a:lnTo>
                    <a:pt x="1228" y="706"/>
                  </a:lnTo>
                  <a:close/>
                </a:path>
              </a:pathLst>
            </a:custGeom>
            <a:solidFill>
              <a:srgbClr val="E0B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0" name="Freeform 116">
              <a:extLst>
                <a:ext uri="{FF2B5EF4-FFF2-40B4-BE49-F238E27FC236}">
                  <a16:creationId xmlns:a16="http://schemas.microsoft.com/office/drawing/2014/main" id="{35621E8B-E64F-4281-B730-82090B7020D4}"/>
                </a:ext>
              </a:extLst>
            </p:cNvPr>
            <p:cNvSpPr>
              <a:spLocks/>
            </p:cNvSpPr>
            <p:nvPr/>
          </p:nvSpPr>
          <p:spPr bwMode="auto">
            <a:xfrm>
              <a:off x="3543300" y="1682750"/>
              <a:ext cx="373063" cy="363538"/>
            </a:xfrm>
            <a:custGeom>
              <a:avLst/>
              <a:gdLst>
                <a:gd name="T0" fmla="*/ 69 w 940"/>
                <a:gd name="T1" fmla="*/ 411 h 915"/>
                <a:gd name="T2" fmla="*/ 78 w 940"/>
                <a:gd name="T3" fmla="*/ 435 h 915"/>
                <a:gd name="T4" fmla="*/ 107 w 940"/>
                <a:gd name="T5" fmla="*/ 473 h 915"/>
                <a:gd name="T6" fmla="*/ 149 w 940"/>
                <a:gd name="T7" fmla="*/ 497 h 915"/>
                <a:gd name="T8" fmla="*/ 200 w 940"/>
                <a:gd name="T9" fmla="*/ 512 h 915"/>
                <a:gd name="T10" fmla="*/ 288 w 940"/>
                <a:gd name="T11" fmla="*/ 519 h 915"/>
                <a:gd name="T12" fmla="*/ 420 w 940"/>
                <a:gd name="T13" fmla="*/ 518 h 915"/>
                <a:gd name="T14" fmla="*/ 524 w 940"/>
                <a:gd name="T15" fmla="*/ 521 h 915"/>
                <a:gd name="T16" fmla="*/ 590 w 940"/>
                <a:gd name="T17" fmla="*/ 530 h 915"/>
                <a:gd name="T18" fmla="*/ 652 w 940"/>
                <a:gd name="T19" fmla="*/ 548 h 915"/>
                <a:gd name="T20" fmla="*/ 709 w 940"/>
                <a:gd name="T21" fmla="*/ 576 h 915"/>
                <a:gd name="T22" fmla="*/ 758 w 940"/>
                <a:gd name="T23" fmla="*/ 618 h 915"/>
                <a:gd name="T24" fmla="*/ 798 w 940"/>
                <a:gd name="T25" fmla="*/ 678 h 915"/>
                <a:gd name="T26" fmla="*/ 827 w 940"/>
                <a:gd name="T27" fmla="*/ 755 h 915"/>
                <a:gd name="T28" fmla="*/ 844 w 940"/>
                <a:gd name="T29" fmla="*/ 855 h 915"/>
                <a:gd name="T30" fmla="*/ 845 w 940"/>
                <a:gd name="T31" fmla="*/ 915 h 915"/>
                <a:gd name="T32" fmla="*/ 862 w 940"/>
                <a:gd name="T33" fmla="*/ 885 h 915"/>
                <a:gd name="T34" fmla="*/ 892 w 940"/>
                <a:gd name="T35" fmla="*/ 824 h 915"/>
                <a:gd name="T36" fmla="*/ 914 w 940"/>
                <a:gd name="T37" fmla="*/ 763 h 915"/>
                <a:gd name="T38" fmla="*/ 929 w 940"/>
                <a:gd name="T39" fmla="*/ 700 h 915"/>
                <a:gd name="T40" fmla="*/ 937 w 940"/>
                <a:gd name="T41" fmla="*/ 637 h 915"/>
                <a:gd name="T42" fmla="*/ 940 w 940"/>
                <a:gd name="T43" fmla="*/ 575 h 915"/>
                <a:gd name="T44" fmla="*/ 936 w 940"/>
                <a:gd name="T45" fmla="*/ 514 h 915"/>
                <a:gd name="T46" fmla="*/ 925 w 940"/>
                <a:gd name="T47" fmla="*/ 453 h 915"/>
                <a:gd name="T48" fmla="*/ 907 w 940"/>
                <a:gd name="T49" fmla="*/ 394 h 915"/>
                <a:gd name="T50" fmla="*/ 884 w 940"/>
                <a:gd name="T51" fmla="*/ 337 h 915"/>
                <a:gd name="T52" fmla="*/ 855 w 940"/>
                <a:gd name="T53" fmla="*/ 281 h 915"/>
                <a:gd name="T54" fmla="*/ 819 w 940"/>
                <a:gd name="T55" fmla="*/ 228 h 915"/>
                <a:gd name="T56" fmla="*/ 778 w 940"/>
                <a:gd name="T57" fmla="*/ 177 h 915"/>
                <a:gd name="T58" fmla="*/ 730 w 940"/>
                <a:gd name="T59" fmla="*/ 131 h 915"/>
                <a:gd name="T60" fmla="*/ 676 w 940"/>
                <a:gd name="T61" fmla="*/ 88 h 915"/>
                <a:gd name="T62" fmla="*/ 616 w 940"/>
                <a:gd name="T63" fmla="*/ 48 h 915"/>
                <a:gd name="T64" fmla="*/ 584 w 940"/>
                <a:gd name="T65" fmla="*/ 29 h 915"/>
                <a:gd name="T66" fmla="*/ 566 w 940"/>
                <a:gd name="T67" fmla="*/ 22 h 915"/>
                <a:gd name="T68" fmla="*/ 511 w 940"/>
                <a:gd name="T69" fmla="*/ 10 h 915"/>
                <a:gd name="T70" fmla="*/ 399 w 940"/>
                <a:gd name="T71" fmla="*/ 0 h 915"/>
                <a:gd name="T72" fmla="*/ 271 w 940"/>
                <a:gd name="T73" fmla="*/ 2 h 915"/>
                <a:gd name="T74" fmla="*/ 188 w 940"/>
                <a:gd name="T75" fmla="*/ 13 h 915"/>
                <a:gd name="T76" fmla="*/ 114 w 940"/>
                <a:gd name="T77" fmla="*/ 28 h 915"/>
                <a:gd name="T78" fmla="*/ 57 w 940"/>
                <a:gd name="T79" fmla="*/ 51 h 915"/>
                <a:gd name="T80" fmla="*/ 37 w 940"/>
                <a:gd name="T81" fmla="*/ 66 h 915"/>
                <a:gd name="T82" fmla="*/ 21 w 940"/>
                <a:gd name="T83" fmla="*/ 83 h 915"/>
                <a:gd name="T84" fmla="*/ 4 w 940"/>
                <a:gd name="T85" fmla="*/ 129 h 915"/>
                <a:gd name="T86" fmla="*/ 0 w 940"/>
                <a:gd name="T87" fmla="*/ 185 h 915"/>
                <a:gd name="T88" fmla="*/ 8 w 940"/>
                <a:gd name="T89" fmla="*/ 245 h 915"/>
                <a:gd name="T90" fmla="*/ 30 w 940"/>
                <a:gd name="T91" fmla="*/ 331 h 915"/>
                <a:gd name="T92" fmla="*/ 61 w 940"/>
                <a:gd name="T93" fmla="*/ 407 h 915"/>
                <a:gd name="T94" fmla="*/ 69 w 940"/>
                <a:gd name="T95" fmla="*/ 411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0" h="915">
                  <a:moveTo>
                    <a:pt x="69" y="411"/>
                  </a:moveTo>
                  <a:lnTo>
                    <a:pt x="78" y="435"/>
                  </a:lnTo>
                  <a:lnTo>
                    <a:pt x="107" y="473"/>
                  </a:lnTo>
                  <a:lnTo>
                    <a:pt x="149" y="497"/>
                  </a:lnTo>
                  <a:lnTo>
                    <a:pt x="200" y="512"/>
                  </a:lnTo>
                  <a:lnTo>
                    <a:pt x="288" y="519"/>
                  </a:lnTo>
                  <a:lnTo>
                    <a:pt x="420" y="518"/>
                  </a:lnTo>
                  <a:lnTo>
                    <a:pt x="524" y="521"/>
                  </a:lnTo>
                  <a:lnTo>
                    <a:pt x="590" y="530"/>
                  </a:lnTo>
                  <a:lnTo>
                    <a:pt x="652" y="548"/>
                  </a:lnTo>
                  <a:lnTo>
                    <a:pt x="709" y="576"/>
                  </a:lnTo>
                  <a:lnTo>
                    <a:pt x="758" y="618"/>
                  </a:lnTo>
                  <a:lnTo>
                    <a:pt x="798" y="678"/>
                  </a:lnTo>
                  <a:lnTo>
                    <a:pt x="827" y="755"/>
                  </a:lnTo>
                  <a:lnTo>
                    <a:pt x="844" y="855"/>
                  </a:lnTo>
                  <a:lnTo>
                    <a:pt x="845" y="915"/>
                  </a:lnTo>
                  <a:lnTo>
                    <a:pt x="862" y="885"/>
                  </a:lnTo>
                  <a:lnTo>
                    <a:pt x="892" y="824"/>
                  </a:lnTo>
                  <a:lnTo>
                    <a:pt x="914" y="763"/>
                  </a:lnTo>
                  <a:lnTo>
                    <a:pt x="929" y="700"/>
                  </a:lnTo>
                  <a:lnTo>
                    <a:pt x="937" y="637"/>
                  </a:lnTo>
                  <a:lnTo>
                    <a:pt x="940" y="575"/>
                  </a:lnTo>
                  <a:lnTo>
                    <a:pt x="936" y="514"/>
                  </a:lnTo>
                  <a:lnTo>
                    <a:pt x="925" y="453"/>
                  </a:lnTo>
                  <a:lnTo>
                    <a:pt x="907" y="394"/>
                  </a:lnTo>
                  <a:lnTo>
                    <a:pt x="884" y="337"/>
                  </a:lnTo>
                  <a:lnTo>
                    <a:pt x="855" y="281"/>
                  </a:lnTo>
                  <a:lnTo>
                    <a:pt x="819" y="228"/>
                  </a:lnTo>
                  <a:lnTo>
                    <a:pt x="778" y="177"/>
                  </a:lnTo>
                  <a:lnTo>
                    <a:pt x="730" y="131"/>
                  </a:lnTo>
                  <a:lnTo>
                    <a:pt x="676" y="88"/>
                  </a:lnTo>
                  <a:lnTo>
                    <a:pt x="616" y="48"/>
                  </a:lnTo>
                  <a:lnTo>
                    <a:pt x="584" y="29"/>
                  </a:lnTo>
                  <a:lnTo>
                    <a:pt x="566" y="22"/>
                  </a:lnTo>
                  <a:lnTo>
                    <a:pt x="511" y="10"/>
                  </a:lnTo>
                  <a:lnTo>
                    <a:pt x="399" y="0"/>
                  </a:lnTo>
                  <a:lnTo>
                    <a:pt x="271" y="2"/>
                  </a:lnTo>
                  <a:lnTo>
                    <a:pt x="188" y="13"/>
                  </a:lnTo>
                  <a:lnTo>
                    <a:pt x="114" y="28"/>
                  </a:lnTo>
                  <a:lnTo>
                    <a:pt x="57" y="51"/>
                  </a:lnTo>
                  <a:lnTo>
                    <a:pt x="37" y="66"/>
                  </a:lnTo>
                  <a:lnTo>
                    <a:pt x="21" y="83"/>
                  </a:lnTo>
                  <a:lnTo>
                    <a:pt x="4" y="129"/>
                  </a:lnTo>
                  <a:lnTo>
                    <a:pt x="0" y="185"/>
                  </a:lnTo>
                  <a:lnTo>
                    <a:pt x="8" y="245"/>
                  </a:lnTo>
                  <a:lnTo>
                    <a:pt x="30" y="331"/>
                  </a:lnTo>
                  <a:lnTo>
                    <a:pt x="61" y="407"/>
                  </a:lnTo>
                  <a:lnTo>
                    <a:pt x="69" y="4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1" name="Freeform 117">
              <a:extLst>
                <a:ext uri="{FF2B5EF4-FFF2-40B4-BE49-F238E27FC236}">
                  <a16:creationId xmlns:a16="http://schemas.microsoft.com/office/drawing/2014/main" id="{90E553E6-5083-4C1D-AE4B-286BAC328B83}"/>
                </a:ext>
              </a:extLst>
            </p:cNvPr>
            <p:cNvSpPr>
              <a:spLocks/>
            </p:cNvSpPr>
            <p:nvPr/>
          </p:nvSpPr>
          <p:spPr bwMode="auto">
            <a:xfrm>
              <a:off x="3419475" y="1712913"/>
              <a:ext cx="153988" cy="330200"/>
            </a:xfrm>
            <a:custGeom>
              <a:avLst/>
              <a:gdLst>
                <a:gd name="T0" fmla="*/ 92 w 384"/>
                <a:gd name="T1" fmla="*/ 835 h 835"/>
                <a:gd name="T2" fmla="*/ 77 w 384"/>
                <a:gd name="T3" fmla="*/ 814 h 835"/>
                <a:gd name="T4" fmla="*/ 53 w 384"/>
                <a:gd name="T5" fmla="*/ 767 h 835"/>
                <a:gd name="T6" fmla="*/ 25 w 384"/>
                <a:gd name="T7" fmla="*/ 688 h 835"/>
                <a:gd name="T8" fmla="*/ 6 w 384"/>
                <a:gd name="T9" fmla="*/ 561 h 835"/>
                <a:gd name="T10" fmla="*/ 0 w 384"/>
                <a:gd name="T11" fmla="*/ 416 h 835"/>
                <a:gd name="T12" fmla="*/ 0 w 384"/>
                <a:gd name="T13" fmla="*/ 336 h 835"/>
                <a:gd name="T14" fmla="*/ 1 w 384"/>
                <a:gd name="T15" fmla="*/ 310 h 835"/>
                <a:gd name="T16" fmla="*/ 14 w 384"/>
                <a:gd name="T17" fmla="*/ 250 h 835"/>
                <a:gd name="T18" fmla="*/ 40 w 384"/>
                <a:gd name="T19" fmla="*/ 188 h 835"/>
                <a:gd name="T20" fmla="*/ 76 w 384"/>
                <a:gd name="T21" fmla="*/ 127 h 835"/>
                <a:gd name="T22" fmla="*/ 121 w 384"/>
                <a:gd name="T23" fmla="*/ 74 h 835"/>
                <a:gd name="T24" fmla="*/ 173 w 384"/>
                <a:gd name="T25" fmla="*/ 31 h 835"/>
                <a:gd name="T26" fmla="*/ 230 w 384"/>
                <a:gd name="T27" fmla="*/ 5 h 835"/>
                <a:gd name="T28" fmla="*/ 276 w 384"/>
                <a:gd name="T29" fmla="*/ 0 h 835"/>
                <a:gd name="T30" fmla="*/ 308 w 384"/>
                <a:gd name="T31" fmla="*/ 2 h 835"/>
                <a:gd name="T32" fmla="*/ 324 w 384"/>
                <a:gd name="T33" fmla="*/ 6 h 835"/>
                <a:gd name="T34" fmla="*/ 334 w 384"/>
                <a:gd name="T35" fmla="*/ 10 h 835"/>
                <a:gd name="T36" fmla="*/ 352 w 384"/>
                <a:gd name="T37" fmla="*/ 34 h 835"/>
                <a:gd name="T38" fmla="*/ 372 w 384"/>
                <a:gd name="T39" fmla="*/ 93 h 835"/>
                <a:gd name="T40" fmla="*/ 384 w 384"/>
                <a:gd name="T41" fmla="*/ 205 h 835"/>
                <a:gd name="T42" fmla="*/ 384 w 384"/>
                <a:gd name="T43" fmla="*/ 321 h 835"/>
                <a:gd name="T44" fmla="*/ 381 w 384"/>
                <a:gd name="T45" fmla="*/ 372 h 835"/>
                <a:gd name="T46" fmla="*/ 377 w 384"/>
                <a:gd name="T47" fmla="*/ 391 h 835"/>
                <a:gd name="T48" fmla="*/ 359 w 384"/>
                <a:gd name="T49" fmla="*/ 417 h 835"/>
                <a:gd name="T50" fmla="*/ 312 w 384"/>
                <a:gd name="T51" fmla="*/ 442 h 835"/>
                <a:gd name="T52" fmla="*/ 251 w 384"/>
                <a:gd name="T53" fmla="*/ 468 h 835"/>
                <a:gd name="T54" fmla="*/ 210 w 384"/>
                <a:gd name="T55" fmla="*/ 492 h 835"/>
                <a:gd name="T56" fmla="*/ 171 w 384"/>
                <a:gd name="T57" fmla="*/ 531 h 835"/>
                <a:gd name="T58" fmla="*/ 140 w 384"/>
                <a:gd name="T59" fmla="*/ 590 h 835"/>
                <a:gd name="T60" fmla="*/ 128 w 384"/>
                <a:gd name="T61" fmla="*/ 628 h 835"/>
                <a:gd name="T62" fmla="*/ 116 w 384"/>
                <a:gd name="T63" fmla="*/ 647 h 835"/>
                <a:gd name="T64" fmla="*/ 103 w 384"/>
                <a:gd name="T65" fmla="*/ 693 h 835"/>
                <a:gd name="T66" fmla="*/ 95 w 384"/>
                <a:gd name="T67" fmla="*/ 779 h 835"/>
                <a:gd name="T68" fmla="*/ 92 w 384"/>
                <a:gd name="T69" fmla="*/ 83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835">
                  <a:moveTo>
                    <a:pt x="92" y="835"/>
                  </a:moveTo>
                  <a:lnTo>
                    <a:pt x="77" y="814"/>
                  </a:lnTo>
                  <a:lnTo>
                    <a:pt x="53" y="767"/>
                  </a:lnTo>
                  <a:lnTo>
                    <a:pt x="25" y="688"/>
                  </a:lnTo>
                  <a:lnTo>
                    <a:pt x="6" y="561"/>
                  </a:lnTo>
                  <a:lnTo>
                    <a:pt x="0" y="416"/>
                  </a:lnTo>
                  <a:lnTo>
                    <a:pt x="0" y="336"/>
                  </a:lnTo>
                  <a:lnTo>
                    <a:pt x="1" y="310"/>
                  </a:lnTo>
                  <a:lnTo>
                    <a:pt x="14" y="250"/>
                  </a:lnTo>
                  <a:lnTo>
                    <a:pt x="40" y="188"/>
                  </a:lnTo>
                  <a:lnTo>
                    <a:pt x="76" y="127"/>
                  </a:lnTo>
                  <a:lnTo>
                    <a:pt x="121" y="74"/>
                  </a:lnTo>
                  <a:lnTo>
                    <a:pt x="173" y="31"/>
                  </a:lnTo>
                  <a:lnTo>
                    <a:pt x="230" y="5"/>
                  </a:lnTo>
                  <a:lnTo>
                    <a:pt x="276" y="0"/>
                  </a:lnTo>
                  <a:lnTo>
                    <a:pt x="308" y="2"/>
                  </a:lnTo>
                  <a:lnTo>
                    <a:pt x="324" y="6"/>
                  </a:lnTo>
                  <a:lnTo>
                    <a:pt x="334" y="10"/>
                  </a:lnTo>
                  <a:lnTo>
                    <a:pt x="352" y="34"/>
                  </a:lnTo>
                  <a:lnTo>
                    <a:pt x="372" y="93"/>
                  </a:lnTo>
                  <a:lnTo>
                    <a:pt x="384" y="205"/>
                  </a:lnTo>
                  <a:lnTo>
                    <a:pt x="384" y="321"/>
                  </a:lnTo>
                  <a:lnTo>
                    <a:pt x="381" y="372"/>
                  </a:lnTo>
                  <a:lnTo>
                    <a:pt x="377" y="391"/>
                  </a:lnTo>
                  <a:lnTo>
                    <a:pt x="359" y="417"/>
                  </a:lnTo>
                  <a:lnTo>
                    <a:pt x="312" y="442"/>
                  </a:lnTo>
                  <a:lnTo>
                    <a:pt x="251" y="468"/>
                  </a:lnTo>
                  <a:lnTo>
                    <a:pt x="210" y="492"/>
                  </a:lnTo>
                  <a:lnTo>
                    <a:pt x="171" y="531"/>
                  </a:lnTo>
                  <a:lnTo>
                    <a:pt x="140" y="590"/>
                  </a:lnTo>
                  <a:lnTo>
                    <a:pt x="128" y="628"/>
                  </a:lnTo>
                  <a:lnTo>
                    <a:pt x="116" y="647"/>
                  </a:lnTo>
                  <a:lnTo>
                    <a:pt x="103" y="693"/>
                  </a:lnTo>
                  <a:lnTo>
                    <a:pt x="95" y="779"/>
                  </a:lnTo>
                  <a:lnTo>
                    <a:pt x="92" y="8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2" name="Freeform 118">
              <a:extLst>
                <a:ext uri="{FF2B5EF4-FFF2-40B4-BE49-F238E27FC236}">
                  <a16:creationId xmlns:a16="http://schemas.microsoft.com/office/drawing/2014/main" id="{F00353C9-269A-4325-BE5C-42ECD447AAB6}"/>
                </a:ext>
              </a:extLst>
            </p:cNvPr>
            <p:cNvSpPr>
              <a:spLocks/>
            </p:cNvSpPr>
            <p:nvPr/>
          </p:nvSpPr>
          <p:spPr bwMode="auto">
            <a:xfrm>
              <a:off x="3606800" y="2249488"/>
              <a:ext cx="125413" cy="68263"/>
            </a:xfrm>
            <a:custGeom>
              <a:avLst/>
              <a:gdLst>
                <a:gd name="T0" fmla="*/ 158 w 317"/>
                <a:gd name="T1" fmla="*/ 173 h 173"/>
                <a:gd name="T2" fmla="*/ 171 w 317"/>
                <a:gd name="T3" fmla="*/ 172 h 173"/>
                <a:gd name="T4" fmla="*/ 199 w 317"/>
                <a:gd name="T5" fmla="*/ 166 h 173"/>
                <a:gd name="T6" fmla="*/ 239 w 317"/>
                <a:gd name="T7" fmla="*/ 144 h 173"/>
                <a:gd name="T8" fmla="*/ 285 w 317"/>
                <a:gd name="T9" fmla="*/ 97 h 173"/>
                <a:gd name="T10" fmla="*/ 309 w 317"/>
                <a:gd name="T11" fmla="*/ 52 h 173"/>
                <a:gd name="T12" fmla="*/ 317 w 317"/>
                <a:gd name="T13" fmla="*/ 18 h 173"/>
                <a:gd name="T14" fmla="*/ 317 w 317"/>
                <a:gd name="T15" fmla="*/ 0 h 173"/>
                <a:gd name="T16" fmla="*/ 0 w 317"/>
                <a:gd name="T17" fmla="*/ 0 h 173"/>
                <a:gd name="T18" fmla="*/ 0 w 317"/>
                <a:gd name="T19" fmla="*/ 18 h 173"/>
                <a:gd name="T20" fmla="*/ 8 w 317"/>
                <a:gd name="T21" fmla="*/ 52 h 173"/>
                <a:gd name="T22" fmla="*/ 31 w 317"/>
                <a:gd name="T23" fmla="*/ 97 h 173"/>
                <a:gd name="T24" fmla="*/ 78 w 317"/>
                <a:gd name="T25" fmla="*/ 144 h 173"/>
                <a:gd name="T26" fmla="*/ 118 w 317"/>
                <a:gd name="T27" fmla="*/ 166 h 173"/>
                <a:gd name="T28" fmla="*/ 145 w 317"/>
                <a:gd name="T29" fmla="*/ 172 h 173"/>
                <a:gd name="T30" fmla="*/ 158 w 317"/>
                <a:gd name="T31"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7" h="173">
                  <a:moveTo>
                    <a:pt x="158" y="173"/>
                  </a:moveTo>
                  <a:lnTo>
                    <a:pt x="171" y="172"/>
                  </a:lnTo>
                  <a:lnTo>
                    <a:pt x="199" y="166"/>
                  </a:lnTo>
                  <a:lnTo>
                    <a:pt x="239" y="144"/>
                  </a:lnTo>
                  <a:lnTo>
                    <a:pt x="285" y="97"/>
                  </a:lnTo>
                  <a:lnTo>
                    <a:pt x="309" y="52"/>
                  </a:lnTo>
                  <a:lnTo>
                    <a:pt x="317" y="18"/>
                  </a:lnTo>
                  <a:lnTo>
                    <a:pt x="317" y="0"/>
                  </a:lnTo>
                  <a:lnTo>
                    <a:pt x="0" y="0"/>
                  </a:lnTo>
                  <a:lnTo>
                    <a:pt x="0" y="18"/>
                  </a:lnTo>
                  <a:lnTo>
                    <a:pt x="8" y="52"/>
                  </a:lnTo>
                  <a:lnTo>
                    <a:pt x="31" y="97"/>
                  </a:lnTo>
                  <a:lnTo>
                    <a:pt x="78" y="144"/>
                  </a:lnTo>
                  <a:lnTo>
                    <a:pt x="118" y="166"/>
                  </a:lnTo>
                  <a:lnTo>
                    <a:pt x="145" y="172"/>
                  </a:lnTo>
                  <a:lnTo>
                    <a:pt x="158" y="173"/>
                  </a:lnTo>
                  <a:close/>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3" name="Freeform 306">
              <a:extLst>
                <a:ext uri="{FF2B5EF4-FFF2-40B4-BE49-F238E27FC236}">
                  <a16:creationId xmlns:a16="http://schemas.microsoft.com/office/drawing/2014/main" id="{03F11D33-6F59-4253-BBF6-3FDDFB4D0C08}"/>
                </a:ext>
              </a:extLst>
            </p:cNvPr>
            <p:cNvSpPr>
              <a:spLocks/>
            </p:cNvSpPr>
            <p:nvPr/>
          </p:nvSpPr>
          <p:spPr bwMode="auto">
            <a:xfrm>
              <a:off x="4818063" y="2746375"/>
              <a:ext cx="12700" cy="4763"/>
            </a:xfrm>
            <a:custGeom>
              <a:avLst/>
              <a:gdLst>
                <a:gd name="T0" fmla="*/ 0 w 33"/>
                <a:gd name="T1" fmla="*/ 9 h 9"/>
                <a:gd name="T2" fmla="*/ 16 w 33"/>
                <a:gd name="T3" fmla="*/ 3 h 9"/>
                <a:gd name="T4" fmla="*/ 33 w 33"/>
                <a:gd name="T5" fmla="*/ 0 h 9"/>
                <a:gd name="T6" fmla="*/ 29 w 33"/>
                <a:gd name="T7" fmla="*/ 2 h 9"/>
                <a:gd name="T8" fmla="*/ 24 w 33"/>
                <a:gd name="T9" fmla="*/ 3 h 9"/>
                <a:gd name="T10" fmla="*/ 13 w 33"/>
                <a:gd name="T11" fmla="*/ 7 h 9"/>
                <a:gd name="T12" fmla="*/ 0 w 3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33" h="9">
                  <a:moveTo>
                    <a:pt x="0" y="9"/>
                  </a:moveTo>
                  <a:lnTo>
                    <a:pt x="16" y="3"/>
                  </a:lnTo>
                  <a:lnTo>
                    <a:pt x="33" y="0"/>
                  </a:lnTo>
                  <a:lnTo>
                    <a:pt x="29" y="2"/>
                  </a:lnTo>
                  <a:lnTo>
                    <a:pt x="24" y="3"/>
                  </a:lnTo>
                  <a:lnTo>
                    <a:pt x="13" y="7"/>
                  </a:lnTo>
                  <a:lnTo>
                    <a:pt x="0" y="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4" name="Freeform 307">
              <a:extLst>
                <a:ext uri="{FF2B5EF4-FFF2-40B4-BE49-F238E27FC236}">
                  <a16:creationId xmlns:a16="http://schemas.microsoft.com/office/drawing/2014/main" id="{8395E625-69DB-49FD-BDF2-3B111E8E957D}"/>
                </a:ext>
              </a:extLst>
            </p:cNvPr>
            <p:cNvSpPr>
              <a:spLocks/>
            </p:cNvSpPr>
            <p:nvPr/>
          </p:nvSpPr>
          <p:spPr bwMode="auto">
            <a:xfrm>
              <a:off x="4864100" y="2740025"/>
              <a:ext cx="3175" cy="3175"/>
            </a:xfrm>
            <a:custGeom>
              <a:avLst/>
              <a:gdLst>
                <a:gd name="T0" fmla="*/ 0 w 6"/>
                <a:gd name="T1" fmla="*/ 7 h 7"/>
                <a:gd name="T2" fmla="*/ 0 w 6"/>
                <a:gd name="T3" fmla="*/ 6 h 7"/>
                <a:gd name="T4" fmla="*/ 0 w 6"/>
                <a:gd name="T5" fmla="*/ 4 h 7"/>
                <a:gd name="T6" fmla="*/ 4 w 6"/>
                <a:gd name="T7" fmla="*/ 2 h 7"/>
                <a:gd name="T8" fmla="*/ 6 w 6"/>
                <a:gd name="T9" fmla="*/ 0 h 7"/>
                <a:gd name="T10" fmla="*/ 0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0" y="7"/>
                  </a:moveTo>
                  <a:lnTo>
                    <a:pt x="0" y="6"/>
                  </a:lnTo>
                  <a:lnTo>
                    <a:pt x="0" y="4"/>
                  </a:lnTo>
                  <a:lnTo>
                    <a:pt x="4" y="2"/>
                  </a:lnTo>
                  <a:lnTo>
                    <a:pt x="6" y="0"/>
                  </a:lnTo>
                  <a:lnTo>
                    <a:pt x="0" y="7"/>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5" name="Freeform 313">
              <a:extLst>
                <a:ext uri="{FF2B5EF4-FFF2-40B4-BE49-F238E27FC236}">
                  <a16:creationId xmlns:a16="http://schemas.microsoft.com/office/drawing/2014/main" id="{2244367D-ED98-4508-B621-4EAA7C93879C}"/>
                </a:ext>
              </a:extLst>
            </p:cNvPr>
            <p:cNvSpPr>
              <a:spLocks/>
            </p:cNvSpPr>
            <p:nvPr/>
          </p:nvSpPr>
          <p:spPr bwMode="auto">
            <a:xfrm>
              <a:off x="4818063" y="2317750"/>
              <a:ext cx="577850" cy="571500"/>
            </a:xfrm>
            <a:custGeom>
              <a:avLst/>
              <a:gdLst>
                <a:gd name="T0" fmla="*/ 0 w 1456"/>
                <a:gd name="T1" fmla="*/ 1437 h 1437"/>
                <a:gd name="T2" fmla="*/ 0 w 1456"/>
                <a:gd name="T3" fmla="*/ 1088 h 1437"/>
                <a:gd name="T4" fmla="*/ 1 w 1456"/>
                <a:gd name="T5" fmla="*/ 1088 h 1437"/>
                <a:gd name="T6" fmla="*/ 14 w 1456"/>
                <a:gd name="T7" fmla="*/ 1086 h 1437"/>
                <a:gd name="T8" fmla="*/ 25 w 1456"/>
                <a:gd name="T9" fmla="*/ 1082 h 1437"/>
                <a:gd name="T10" fmla="*/ 30 w 1456"/>
                <a:gd name="T11" fmla="*/ 1081 h 1437"/>
                <a:gd name="T12" fmla="*/ 34 w 1456"/>
                <a:gd name="T13" fmla="*/ 1079 h 1437"/>
                <a:gd name="T14" fmla="*/ 38 w 1456"/>
                <a:gd name="T15" fmla="*/ 1078 h 1437"/>
                <a:gd name="T16" fmla="*/ 40 w 1456"/>
                <a:gd name="T17" fmla="*/ 1078 h 1437"/>
                <a:gd name="T18" fmla="*/ 47 w 1456"/>
                <a:gd name="T19" fmla="*/ 1079 h 1437"/>
                <a:gd name="T20" fmla="*/ 53 w 1456"/>
                <a:gd name="T21" fmla="*/ 1079 h 1437"/>
                <a:gd name="T22" fmla="*/ 58 w 1456"/>
                <a:gd name="T23" fmla="*/ 1081 h 1437"/>
                <a:gd name="T24" fmla="*/ 64 w 1456"/>
                <a:gd name="T25" fmla="*/ 1081 h 1437"/>
                <a:gd name="T26" fmla="*/ 84 w 1456"/>
                <a:gd name="T27" fmla="*/ 1079 h 1437"/>
                <a:gd name="T28" fmla="*/ 117 w 1456"/>
                <a:gd name="T29" fmla="*/ 1066 h 1437"/>
                <a:gd name="T30" fmla="*/ 117 w 1456"/>
                <a:gd name="T31" fmla="*/ 1068 h 1437"/>
                <a:gd name="T32" fmla="*/ 117 w 1456"/>
                <a:gd name="T33" fmla="*/ 1069 h 1437"/>
                <a:gd name="T34" fmla="*/ 123 w 1456"/>
                <a:gd name="T35" fmla="*/ 1062 h 1437"/>
                <a:gd name="T36" fmla="*/ 166 w 1456"/>
                <a:gd name="T37" fmla="*/ 1040 h 1437"/>
                <a:gd name="T38" fmla="*/ 224 w 1456"/>
                <a:gd name="T39" fmla="*/ 999 h 1437"/>
                <a:gd name="T40" fmla="*/ 227 w 1456"/>
                <a:gd name="T41" fmla="*/ 990 h 1437"/>
                <a:gd name="T42" fmla="*/ 228 w 1456"/>
                <a:gd name="T43" fmla="*/ 980 h 1437"/>
                <a:gd name="T44" fmla="*/ 1456 w 1456"/>
                <a:gd name="T45" fmla="*/ 0 h 1437"/>
                <a:gd name="T46" fmla="*/ 1456 w 1456"/>
                <a:gd name="T47" fmla="*/ 44 h 1437"/>
                <a:gd name="T48" fmla="*/ 187 w 1456"/>
                <a:gd name="T49" fmla="*/ 1091 h 1437"/>
                <a:gd name="T50" fmla="*/ 197 w 1456"/>
                <a:gd name="T51" fmla="*/ 1114 h 1437"/>
                <a:gd name="T52" fmla="*/ 217 w 1456"/>
                <a:gd name="T53" fmla="*/ 1177 h 1437"/>
                <a:gd name="T54" fmla="*/ 230 w 1456"/>
                <a:gd name="T55" fmla="*/ 1249 h 1437"/>
                <a:gd name="T56" fmla="*/ 231 w 1456"/>
                <a:gd name="T57" fmla="*/ 1318 h 1437"/>
                <a:gd name="T58" fmla="*/ 224 w 1456"/>
                <a:gd name="T59" fmla="*/ 1348 h 1437"/>
                <a:gd name="T60" fmla="*/ 213 w 1456"/>
                <a:gd name="T61" fmla="*/ 1355 h 1437"/>
                <a:gd name="T62" fmla="*/ 201 w 1456"/>
                <a:gd name="T63" fmla="*/ 1363 h 1437"/>
                <a:gd name="T64" fmla="*/ 196 w 1456"/>
                <a:gd name="T65" fmla="*/ 1367 h 1437"/>
                <a:gd name="T66" fmla="*/ 187 w 1456"/>
                <a:gd name="T67" fmla="*/ 1374 h 1437"/>
                <a:gd name="T68" fmla="*/ 179 w 1456"/>
                <a:gd name="T69" fmla="*/ 1379 h 1437"/>
                <a:gd name="T70" fmla="*/ 175 w 1456"/>
                <a:gd name="T71" fmla="*/ 1381 h 1437"/>
                <a:gd name="T72" fmla="*/ 154 w 1456"/>
                <a:gd name="T73" fmla="*/ 1394 h 1437"/>
                <a:gd name="T74" fmla="*/ 138 w 1456"/>
                <a:gd name="T75" fmla="*/ 1403 h 1437"/>
                <a:gd name="T76" fmla="*/ 112 w 1456"/>
                <a:gd name="T77" fmla="*/ 1416 h 1437"/>
                <a:gd name="T78" fmla="*/ 75 w 1456"/>
                <a:gd name="T79" fmla="*/ 1429 h 1437"/>
                <a:gd name="T80" fmla="*/ 64 w 1456"/>
                <a:gd name="T81" fmla="*/ 1429 h 1437"/>
                <a:gd name="T82" fmla="*/ 58 w 1456"/>
                <a:gd name="T83" fmla="*/ 1429 h 1437"/>
                <a:gd name="T84" fmla="*/ 53 w 1456"/>
                <a:gd name="T85" fmla="*/ 1428 h 1437"/>
                <a:gd name="T86" fmla="*/ 47 w 1456"/>
                <a:gd name="T87" fmla="*/ 1427 h 1437"/>
                <a:gd name="T88" fmla="*/ 40 w 1456"/>
                <a:gd name="T89" fmla="*/ 1427 h 1437"/>
                <a:gd name="T90" fmla="*/ 20 w 1456"/>
                <a:gd name="T91" fmla="*/ 1429 h 1437"/>
                <a:gd name="T92" fmla="*/ 0 w 1456"/>
                <a:gd name="T93" fmla="*/ 1437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6" h="1437">
                  <a:moveTo>
                    <a:pt x="0" y="1437"/>
                  </a:moveTo>
                  <a:lnTo>
                    <a:pt x="0" y="1088"/>
                  </a:lnTo>
                  <a:lnTo>
                    <a:pt x="1" y="1088"/>
                  </a:lnTo>
                  <a:lnTo>
                    <a:pt x="14" y="1086"/>
                  </a:lnTo>
                  <a:lnTo>
                    <a:pt x="25" y="1082"/>
                  </a:lnTo>
                  <a:lnTo>
                    <a:pt x="30" y="1081"/>
                  </a:lnTo>
                  <a:lnTo>
                    <a:pt x="34" y="1079"/>
                  </a:lnTo>
                  <a:lnTo>
                    <a:pt x="38" y="1078"/>
                  </a:lnTo>
                  <a:lnTo>
                    <a:pt x="40" y="1078"/>
                  </a:lnTo>
                  <a:lnTo>
                    <a:pt x="47" y="1079"/>
                  </a:lnTo>
                  <a:lnTo>
                    <a:pt x="53" y="1079"/>
                  </a:lnTo>
                  <a:lnTo>
                    <a:pt x="58" y="1081"/>
                  </a:lnTo>
                  <a:lnTo>
                    <a:pt x="64" y="1081"/>
                  </a:lnTo>
                  <a:lnTo>
                    <a:pt x="84" y="1079"/>
                  </a:lnTo>
                  <a:lnTo>
                    <a:pt x="117" y="1066"/>
                  </a:lnTo>
                  <a:lnTo>
                    <a:pt x="117" y="1068"/>
                  </a:lnTo>
                  <a:lnTo>
                    <a:pt x="117" y="1069"/>
                  </a:lnTo>
                  <a:lnTo>
                    <a:pt x="123" y="1062"/>
                  </a:lnTo>
                  <a:lnTo>
                    <a:pt x="166" y="1040"/>
                  </a:lnTo>
                  <a:lnTo>
                    <a:pt x="224" y="999"/>
                  </a:lnTo>
                  <a:lnTo>
                    <a:pt x="227" y="990"/>
                  </a:lnTo>
                  <a:lnTo>
                    <a:pt x="228" y="980"/>
                  </a:lnTo>
                  <a:lnTo>
                    <a:pt x="1456" y="0"/>
                  </a:lnTo>
                  <a:lnTo>
                    <a:pt x="1456" y="44"/>
                  </a:lnTo>
                  <a:lnTo>
                    <a:pt x="187" y="1091"/>
                  </a:lnTo>
                  <a:lnTo>
                    <a:pt x="197" y="1114"/>
                  </a:lnTo>
                  <a:lnTo>
                    <a:pt x="217" y="1177"/>
                  </a:lnTo>
                  <a:lnTo>
                    <a:pt x="230" y="1249"/>
                  </a:lnTo>
                  <a:lnTo>
                    <a:pt x="231" y="1318"/>
                  </a:lnTo>
                  <a:lnTo>
                    <a:pt x="224" y="1348"/>
                  </a:lnTo>
                  <a:lnTo>
                    <a:pt x="213" y="1355"/>
                  </a:lnTo>
                  <a:lnTo>
                    <a:pt x="201" y="1363"/>
                  </a:lnTo>
                  <a:lnTo>
                    <a:pt x="196" y="1367"/>
                  </a:lnTo>
                  <a:lnTo>
                    <a:pt x="187" y="1374"/>
                  </a:lnTo>
                  <a:lnTo>
                    <a:pt x="179" y="1379"/>
                  </a:lnTo>
                  <a:lnTo>
                    <a:pt x="175" y="1381"/>
                  </a:lnTo>
                  <a:lnTo>
                    <a:pt x="154" y="1394"/>
                  </a:lnTo>
                  <a:lnTo>
                    <a:pt x="138" y="1403"/>
                  </a:lnTo>
                  <a:lnTo>
                    <a:pt x="112" y="1416"/>
                  </a:lnTo>
                  <a:lnTo>
                    <a:pt x="75" y="1429"/>
                  </a:lnTo>
                  <a:lnTo>
                    <a:pt x="64" y="1429"/>
                  </a:lnTo>
                  <a:lnTo>
                    <a:pt x="58" y="1429"/>
                  </a:lnTo>
                  <a:lnTo>
                    <a:pt x="53" y="1428"/>
                  </a:lnTo>
                  <a:lnTo>
                    <a:pt x="47" y="1427"/>
                  </a:lnTo>
                  <a:lnTo>
                    <a:pt x="40" y="1427"/>
                  </a:lnTo>
                  <a:lnTo>
                    <a:pt x="20" y="1429"/>
                  </a:lnTo>
                  <a:lnTo>
                    <a:pt x="0" y="14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6" name="Freeform 316">
              <a:extLst>
                <a:ext uri="{FF2B5EF4-FFF2-40B4-BE49-F238E27FC236}">
                  <a16:creationId xmlns:a16="http://schemas.microsoft.com/office/drawing/2014/main" id="{D2CBD779-98C0-4211-8AE8-E2941610D2D8}"/>
                </a:ext>
              </a:extLst>
            </p:cNvPr>
            <p:cNvSpPr>
              <a:spLocks/>
            </p:cNvSpPr>
            <p:nvPr/>
          </p:nvSpPr>
          <p:spPr bwMode="auto">
            <a:xfrm>
              <a:off x="4818063" y="2644775"/>
              <a:ext cx="90488" cy="106363"/>
            </a:xfrm>
            <a:custGeom>
              <a:avLst/>
              <a:gdLst>
                <a:gd name="T0" fmla="*/ 0 w 231"/>
                <a:gd name="T1" fmla="*/ 265 h 265"/>
                <a:gd name="T2" fmla="*/ 0 w 231"/>
                <a:gd name="T3" fmla="*/ 0 h 265"/>
                <a:gd name="T4" fmla="*/ 36 w 231"/>
                <a:gd name="T5" fmla="*/ 44 h 265"/>
                <a:gd name="T6" fmla="*/ 87 w 231"/>
                <a:gd name="T7" fmla="*/ 2 h 265"/>
                <a:gd name="T8" fmla="*/ 90 w 231"/>
                <a:gd name="T9" fmla="*/ 53 h 265"/>
                <a:gd name="T10" fmla="*/ 108 w 231"/>
                <a:gd name="T11" fmla="*/ 158 h 265"/>
                <a:gd name="T12" fmla="*/ 112 w 231"/>
                <a:gd name="T13" fmla="*/ 204 h 265"/>
                <a:gd name="T14" fmla="*/ 113 w 231"/>
                <a:gd name="T15" fmla="*/ 216 h 265"/>
                <a:gd name="T16" fmla="*/ 127 w 231"/>
                <a:gd name="T17" fmla="*/ 229 h 265"/>
                <a:gd name="T18" fmla="*/ 138 w 231"/>
                <a:gd name="T19" fmla="*/ 233 h 265"/>
                <a:gd name="T20" fmla="*/ 175 w 231"/>
                <a:gd name="T21" fmla="*/ 211 h 265"/>
                <a:gd name="T22" fmla="*/ 224 w 231"/>
                <a:gd name="T23" fmla="*/ 176 h 265"/>
                <a:gd name="T24" fmla="*/ 230 w 231"/>
                <a:gd name="T25" fmla="*/ 150 h 265"/>
                <a:gd name="T26" fmla="*/ 231 w 231"/>
                <a:gd name="T27" fmla="*/ 120 h 265"/>
                <a:gd name="T28" fmla="*/ 231 w 231"/>
                <a:gd name="T29" fmla="*/ 138 h 265"/>
                <a:gd name="T30" fmla="*/ 228 w 231"/>
                <a:gd name="T31" fmla="*/ 157 h 265"/>
                <a:gd name="T32" fmla="*/ 227 w 231"/>
                <a:gd name="T33" fmla="*/ 167 h 265"/>
                <a:gd name="T34" fmla="*/ 224 w 231"/>
                <a:gd name="T35" fmla="*/ 176 h 265"/>
                <a:gd name="T36" fmla="*/ 166 w 231"/>
                <a:gd name="T37" fmla="*/ 217 h 265"/>
                <a:gd name="T38" fmla="*/ 123 w 231"/>
                <a:gd name="T39" fmla="*/ 239 h 265"/>
                <a:gd name="T40" fmla="*/ 121 w 231"/>
                <a:gd name="T41" fmla="*/ 241 h 265"/>
                <a:gd name="T42" fmla="*/ 117 w 231"/>
                <a:gd name="T43" fmla="*/ 243 h 265"/>
                <a:gd name="T44" fmla="*/ 84 w 231"/>
                <a:gd name="T45" fmla="*/ 256 h 265"/>
                <a:gd name="T46" fmla="*/ 64 w 231"/>
                <a:gd name="T47" fmla="*/ 258 h 265"/>
                <a:gd name="T48" fmla="*/ 58 w 231"/>
                <a:gd name="T49" fmla="*/ 258 h 265"/>
                <a:gd name="T50" fmla="*/ 53 w 231"/>
                <a:gd name="T51" fmla="*/ 256 h 265"/>
                <a:gd name="T52" fmla="*/ 47 w 231"/>
                <a:gd name="T53" fmla="*/ 256 h 265"/>
                <a:gd name="T54" fmla="*/ 40 w 231"/>
                <a:gd name="T55" fmla="*/ 255 h 265"/>
                <a:gd name="T56" fmla="*/ 38 w 231"/>
                <a:gd name="T57" fmla="*/ 255 h 265"/>
                <a:gd name="T58" fmla="*/ 34 w 231"/>
                <a:gd name="T59" fmla="*/ 256 h 265"/>
                <a:gd name="T60" fmla="*/ 17 w 231"/>
                <a:gd name="T61" fmla="*/ 259 h 265"/>
                <a:gd name="T62" fmla="*/ 1 w 231"/>
                <a:gd name="T63" fmla="*/ 265 h 265"/>
                <a:gd name="T64" fmla="*/ 0 w 231"/>
                <a:gd name="T65"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1" h="265">
                  <a:moveTo>
                    <a:pt x="0" y="265"/>
                  </a:moveTo>
                  <a:lnTo>
                    <a:pt x="0" y="0"/>
                  </a:lnTo>
                  <a:lnTo>
                    <a:pt x="36" y="44"/>
                  </a:lnTo>
                  <a:lnTo>
                    <a:pt x="87" y="2"/>
                  </a:lnTo>
                  <a:lnTo>
                    <a:pt x="90" y="53"/>
                  </a:lnTo>
                  <a:lnTo>
                    <a:pt x="108" y="158"/>
                  </a:lnTo>
                  <a:lnTo>
                    <a:pt x="112" y="204"/>
                  </a:lnTo>
                  <a:lnTo>
                    <a:pt x="113" y="216"/>
                  </a:lnTo>
                  <a:lnTo>
                    <a:pt x="127" y="229"/>
                  </a:lnTo>
                  <a:lnTo>
                    <a:pt x="138" y="233"/>
                  </a:lnTo>
                  <a:lnTo>
                    <a:pt x="175" y="211"/>
                  </a:lnTo>
                  <a:lnTo>
                    <a:pt x="224" y="176"/>
                  </a:lnTo>
                  <a:lnTo>
                    <a:pt x="230" y="150"/>
                  </a:lnTo>
                  <a:lnTo>
                    <a:pt x="231" y="120"/>
                  </a:lnTo>
                  <a:lnTo>
                    <a:pt x="231" y="138"/>
                  </a:lnTo>
                  <a:lnTo>
                    <a:pt x="228" y="157"/>
                  </a:lnTo>
                  <a:lnTo>
                    <a:pt x="227" y="167"/>
                  </a:lnTo>
                  <a:lnTo>
                    <a:pt x="224" y="176"/>
                  </a:lnTo>
                  <a:lnTo>
                    <a:pt x="166" y="217"/>
                  </a:lnTo>
                  <a:lnTo>
                    <a:pt x="123" y="239"/>
                  </a:lnTo>
                  <a:lnTo>
                    <a:pt x="121" y="241"/>
                  </a:lnTo>
                  <a:lnTo>
                    <a:pt x="117" y="243"/>
                  </a:lnTo>
                  <a:lnTo>
                    <a:pt x="84" y="256"/>
                  </a:lnTo>
                  <a:lnTo>
                    <a:pt x="64" y="258"/>
                  </a:lnTo>
                  <a:lnTo>
                    <a:pt x="58" y="258"/>
                  </a:lnTo>
                  <a:lnTo>
                    <a:pt x="53" y="256"/>
                  </a:lnTo>
                  <a:lnTo>
                    <a:pt x="47" y="256"/>
                  </a:lnTo>
                  <a:lnTo>
                    <a:pt x="40" y="255"/>
                  </a:lnTo>
                  <a:lnTo>
                    <a:pt x="38" y="255"/>
                  </a:lnTo>
                  <a:lnTo>
                    <a:pt x="34" y="256"/>
                  </a:lnTo>
                  <a:lnTo>
                    <a:pt x="17" y="259"/>
                  </a:lnTo>
                  <a:lnTo>
                    <a:pt x="1" y="265"/>
                  </a:lnTo>
                  <a:lnTo>
                    <a:pt x="0" y="2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7" name="Freeform 317">
              <a:extLst>
                <a:ext uri="{FF2B5EF4-FFF2-40B4-BE49-F238E27FC236}">
                  <a16:creationId xmlns:a16="http://schemas.microsoft.com/office/drawing/2014/main" id="{075D94C7-EE99-4B33-9D9F-8095025095B8}"/>
                </a:ext>
              </a:extLst>
            </p:cNvPr>
            <p:cNvSpPr>
              <a:spLocks/>
            </p:cNvSpPr>
            <p:nvPr/>
          </p:nvSpPr>
          <p:spPr bwMode="auto">
            <a:xfrm>
              <a:off x="4818063" y="2635250"/>
              <a:ext cx="7938" cy="6350"/>
            </a:xfrm>
            <a:custGeom>
              <a:avLst/>
              <a:gdLst>
                <a:gd name="T0" fmla="*/ 0 w 21"/>
                <a:gd name="T1" fmla="*/ 17 h 17"/>
                <a:gd name="T2" fmla="*/ 0 w 21"/>
                <a:gd name="T3" fmla="*/ 10 h 17"/>
                <a:gd name="T4" fmla="*/ 10 w 21"/>
                <a:gd name="T5" fmla="*/ 5 h 17"/>
                <a:gd name="T6" fmla="*/ 21 w 21"/>
                <a:gd name="T7" fmla="*/ 0 h 17"/>
                <a:gd name="T8" fmla="*/ 0 w 21"/>
                <a:gd name="T9" fmla="*/ 17 h 17"/>
              </a:gdLst>
              <a:ahLst/>
              <a:cxnLst>
                <a:cxn ang="0">
                  <a:pos x="T0" y="T1"/>
                </a:cxn>
                <a:cxn ang="0">
                  <a:pos x="T2" y="T3"/>
                </a:cxn>
                <a:cxn ang="0">
                  <a:pos x="T4" y="T5"/>
                </a:cxn>
                <a:cxn ang="0">
                  <a:pos x="T6" y="T7"/>
                </a:cxn>
                <a:cxn ang="0">
                  <a:pos x="T8" y="T9"/>
                </a:cxn>
              </a:cxnLst>
              <a:rect l="0" t="0" r="r" b="b"/>
              <a:pathLst>
                <a:path w="21" h="17">
                  <a:moveTo>
                    <a:pt x="0" y="17"/>
                  </a:moveTo>
                  <a:lnTo>
                    <a:pt x="0" y="10"/>
                  </a:lnTo>
                  <a:lnTo>
                    <a:pt x="10" y="5"/>
                  </a:lnTo>
                  <a:lnTo>
                    <a:pt x="21" y="0"/>
                  </a:lnTo>
                  <a:lnTo>
                    <a:pt x="0" y="17"/>
                  </a:lnTo>
                  <a:close/>
                </a:path>
              </a:pathLst>
            </a:custGeom>
            <a:solidFill>
              <a:srgbClr val="E6C8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8" name="Freeform 318">
              <a:extLst>
                <a:ext uri="{FF2B5EF4-FFF2-40B4-BE49-F238E27FC236}">
                  <a16:creationId xmlns:a16="http://schemas.microsoft.com/office/drawing/2014/main" id="{7C01489A-A826-4313-A8FB-DFF08770D936}"/>
                </a:ext>
              </a:extLst>
            </p:cNvPr>
            <p:cNvSpPr>
              <a:spLocks/>
            </p:cNvSpPr>
            <p:nvPr/>
          </p:nvSpPr>
          <p:spPr bwMode="auto">
            <a:xfrm>
              <a:off x="4818063" y="2595563"/>
              <a:ext cx="46038" cy="42863"/>
            </a:xfrm>
            <a:custGeom>
              <a:avLst/>
              <a:gdLst>
                <a:gd name="T0" fmla="*/ 0 w 118"/>
                <a:gd name="T1" fmla="*/ 109 h 109"/>
                <a:gd name="T2" fmla="*/ 0 w 118"/>
                <a:gd name="T3" fmla="*/ 42 h 109"/>
                <a:gd name="T4" fmla="*/ 13 w 118"/>
                <a:gd name="T5" fmla="*/ 40 h 109"/>
                <a:gd name="T6" fmla="*/ 25 w 118"/>
                <a:gd name="T7" fmla="*/ 37 h 109"/>
                <a:gd name="T8" fmla="*/ 96 w 118"/>
                <a:gd name="T9" fmla="*/ 7 h 109"/>
                <a:gd name="T10" fmla="*/ 114 w 118"/>
                <a:gd name="T11" fmla="*/ 0 h 109"/>
                <a:gd name="T12" fmla="*/ 114 w 118"/>
                <a:gd name="T13" fmla="*/ 0 h 109"/>
                <a:gd name="T14" fmla="*/ 115 w 118"/>
                <a:gd name="T15" fmla="*/ 2 h 109"/>
                <a:gd name="T16" fmla="*/ 118 w 118"/>
                <a:gd name="T17" fmla="*/ 11 h 109"/>
                <a:gd name="T18" fmla="*/ 117 w 118"/>
                <a:gd name="T19" fmla="*/ 22 h 109"/>
                <a:gd name="T20" fmla="*/ 21 w 118"/>
                <a:gd name="T21" fmla="*/ 99 h 109"/>
                <a:gd name="T22" fmla="*/ 10 w 118"/>
                <a:gd name="T23" fmla="*/ 104 h 109"/>
                <a:gd name="T24" fmla="*/ 0 w 118"/>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09">
                  <a:moveTo>
                    <a:pt x="0" y="109"/>
                  </a:moveTo>
                  <a:lnTo>
                    <a:pt x="0" y="42"/>
                  </a:lnTo>
                  <a:lnTo>
                    <a:pt x="13" y="40"/>
                  </a:lnTo>
                  <a:lnTo>
                    <a:pt x="25" y="37"/>
                  </a:lnTo>
                  <a:lnTo>
                    <a:pt x="96" y="7"/>
                  </a:lnTo>
                  <a:lnTo>
                    <a:pt x="114" y="0"/>
                  </a:lnTo>
                  <a:lnTo>
                    <a:pt x="114" y="0"/>
                  </a:lnTo>
                  <a:lnTo>
                    <a:pt x="115" y="2"/>
                  </a:lnTo>
                  <a:lnTo>
                    <a:pt x="118" y="11"/>
                  </a:lnTo>
                  <a:lnTo>
                    <a:pt x="117" y="22"/>
                  </a:lnTo>
                  <a:lnTo>
                    <a:pt x="21" y="99"/>
                  </a:lnTo>
                  <a:lnTo>
                    <a:pt x="10" y="104"/>
                  </a:lnTo>
                  <a:lnTo>
                    <a:pt x="0" y="109"/>
                  </a:lnTo>
                  <a:close/>
                </a:path>
              </a:pathLst>
            </a:custGeom>
            <a:solidFill>
              <a:srgbClr val="EBD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49" name="Freeform 319">
              <a:extLst>
                <a:ext uri="{FF2B5EF4-FFF2-40B4-BE49-F238E27FC236}">
                  <a16:creationId xmlns:a16="http://schemas.microsoft.com/office/drawing/2014/main" id="{E728ECBA-567D-4EF1-9155-2EEA3B99E9E0}"/>
                </a:ext>
              </a:extLst>
            </p:cNvPr>
            <p:cNvSpPr>
              <a:spLocks/>
            </p:cNvSpPr>
            <p:nvPr/>
          </p:nvSpPr>
          <p:spPr bwMode="auto">
            <a:xfrm>
              <a:off x="4818063" y="2159000"/>
              <a:ext cx="612775" cy="503238"/>
            </a:xfrm>
            <a:custGeom>
              <a:avLst/>
              <a:gdLst>
                <a:gd name="T0" fmla="*/ 36 w 1544"/>
                <a:gd name="T1" fmla="*/ 1269 h 1269"/>
                <a:gd name="T2" fmla="*/ 0 w 1544"/>
                <a:gd name="T3" fmla="*/ 1225 h 1269"/>
                <a:gd name="T4" fmla="*/ 0 w 1544"/>
                <a:gd name="T5" fmla="*/ 1216 h 1269"/>
                <a:gd name="T6" fmla="*/ 21 w 1544"/>
                <a:gd name="T7" fmla="*/ 1199 h 1269"/>
                <a:gd name="T8" fmla="*/ 117 w 1544"/>
                <a:gd name="T9" fmla="*/ 1122 h 1269"/>
                <a:gd name="T10" fmla="*/ 1456 w 1544"/>
                <a:gd name="T11" fmla="*/ 54 h 1269"/>
                <a:gd name="T12" fmla="*/ 1478 w 1544"/>
                <a:gd name="T13" fmla="*/ 36 h 1269"/>
                <a:gd name="T14" fmla="*/ 1524 w 1544"/>
                <a:gd name="T15" fmla="*/ 0 h 1269"/>
                <a:gd name="T16" fmla="*/ 1544 w 1544"/>
                <a:gd name="T17" fmla="*/ 26 h 1269"/>
                <a:gd name="T18" fmla="*/ 1478 w 1544"/>
                <a:gd name="T19" fmla="*/ 80 h 1269"/>
                <a:gd name="T20" fmla="*/ 1456 w 1544"/>
                <a:gd name="T21" fmla="*/ 98 h 1269"/>
                <a:gd name="T22" fmla="*/ 187 w 1544"/>
                <a:gd name="T23" fmla="*/ 1146 h 1269"/>
                <a:gd name="T24" fmla="*/ 183 w 1544"/>
                <a:gd name="T25" fmla="*/ 1138 h 1269"/>
                <a:gd name="T26" fmla="*/ 179 w 1544"/>
                <a:gd name="T27" fmla="*/ 1133 h 1269"/>
                <a:gd name="T28" fmla="*/ 171 w 1544"/>
                <a:gd name="T29" fmla="*/ 1125 h 1269"/>
                <a:gd name="T30" fmla="*/ 156 w 1544"/>
                <a:gd name="T31" fmla="*/ 1124 h 1269"/>
                <a:gd name="T32" fmla="*/ 144 w 1544"/>
                <a:gd name="T33" fmla="*/ 1125 h 1269"/>
                <a:gd name="T34" fmla="*/ 131 w 1544"/>
                <a:gd name="T35" fmla="*/ 1126 h 1269"/>
                <a:gd name="T36" fmla="*/ 119 w 1544"/>
                <a:gd name="T37" fmla="*/ 1137 h 1269"/>
                <a:gd name="T38" fmla="*/ 103 w 1544"/>
                <a:gd name="T39" fmla="*/ 1159 h 1269"/>
                <a:gd name="T40" fmla="*/ 88 w 1544"/>
                <a:gd name="T41" fmla="*/ 1197 h 1269"/>
                <a:gd name="T42" fmla="*/ 87 w 1544"/>
                <a:gd name="T43" fmla="*/ 1227 h 1269"/>
                <a:gd name="T44" fmla="*/ 36 w 1544"/>
                <a:gd name="T45" fmla="*/ 1269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4" h="1269">
                  <a:moveTo>
                    <a:pt x="36" y="1269"/>
                  </a:moveTo>
                  <a:lnTo>
                    <a:pt x="0" y="1225"/>
                  </a:lnTo>
                  <a:lnTo>
                    <a:pt x="0" y="1216"/>
                  </a:lnTo>
                  <a:lnTo>
                    <a:pt x="21" y="1199"/>
                  </a:lnTo>
                  <a:lnTo>
                    <a:pt x="117" y="1122"/>
                  </a:lnTo>
                  <a:lnTo>
                    <a:pt x="1456" y="54"/>
                  </a:lnTo>
                  <a:lnTo>
                    <a:pt x="1478" y="36"/>
                  </a:lnTo>
                  <a:lnTo>
                    <a:pt x="1524" y="0"/>
                  </a:lnTo>
                  <a:lnTo>
                    <a:pt x="1544" y="26"/>
                  </a:lnTo>
                  <a:lnTo>
                    <a:pt x="1478" y="80"/>
                  </a:lnTo>
                  <a:lnTo>
                    <a:pt x="1456" y="98"/>
                  </a:lnTo>
                  <a:lnTo>
                    <a:pt x="187" y="1146"/>
                  </a:lnTo>
                  <a:lnTo>
                    <a:pt x="183" y="1138"/>
                  </a:lnTo>
                  <a:lnTo>
                    <a:pt x="179" y="1133"/>
                  </a:lnTo>
                  <a:lnTo>
                    <a:pt x="171" y="1125"/>
                  </a:lnTo>
                  <a:lnTo>
                    <a:pt x="156" y="1124"/>
                  </a:lnTo>
                  <a:lnTo>
                    <a:pt x="144" y="1125"/>
                  </a:lnTo>
                  <a:lnTo>
                    <a:pt x="131" y="1126"/>
                  </a:lnTo>
                  <a:lnTo>
                    <a:pt x="119" y="1137"/>
                  </a:lnTo>
                  <a:lnTo>
                    <a:pt x="103" y="1159"/>
                  </a:lnTo>
                  <a:lnTo>
                    <a:pt x="88" y="1197"/>
                  </a:lnTo>
                  <a:lnTo>
                    <a:pt x="87" y="1227"/>
                  </a:lnTo>
                  <a:lnTo>
                    <a:pt x="36" y="1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sp>
          <p:nvSpPr>
            <p:cNvPr id="50" name="Freeform 320">
              <a:extLst>
                <a:ext uri="{FF2B5EF4-FFF2-40B4-BE49-F238E27FC236}">
                  <a16:creationId xmlns:a16="http://schemas.microsoft.com/office/drawing/2014/main" id="{52CD6A27-39C1-45AF-B4F6-8AEA0067914A}"/>
                </a:ext>
              </a:extLst>
            </p:cNvPr>
            <p:cNvSpPr>
              <a:spLocks/>
            </p:cNvSpPr>
            <p:nvPr/>
          </p:nvSpPr>
          <p:spPr bwMode="auto">
            <a:xfrm>
              <a:off x="4851400" y="2605088"/>
              <a:ext cx="57150" cy="133350"/>
            </a:xfrm>
            <a:custGeom>
              <a:avLst/>
              <a:gdLst>
                <a:gd name="T0" fmla="*/ 51 w 144"/>
                <a:gd name="T1" fmla="*/ 334 h 334"/>
                <a:gd name="T2" fmla="*/ 40 w 144"/>
                <a:gd name="T3" fmla="*/ 330 h 334"/>
                <a:gd name="T4" fmla="*/ 26 w 144"/>
                <a:gd name="T5" fmla="*/ 317 h 334"/>
                <a:gd name="T6" fmla="*/ 25 w 144"/>
                <a:gd name="T7" fmla="*/ 305 h 334"/>
                <a:gd name="T8" fmla="*/ 21 w 144"/>
                <a:gd name="T9" fmla="*/ 259 h 334"/>
                <a:gd name="T10" fmla="*/ 3 w 144"/>
                <a:gd name="T11" fmla="*/ 154 h 334"/>
                <a:gd name="T12" fmla="*/ 0 w 144"/>
                <a:gd name="T13" fmla="*/ 103 h 334"/>
                <a:gd name="T14" fmla="*/ 1 w 144"/>
                <a:gd name="T15" fmla="*/ 73 h 334"/>
                <a:gd name="T16" fmla="*/ 16 w 144"/>
                <a:gd name="T17" fmla="*/ 35 h 334"/>
                <a:gd name="T18" fmla="*/ 32 w 144"/>
                <a:gd name="T19" fmla="*/ 13 h 334"/>
                <a:gd name="T20" fmla="*/ 44 w 144"/>
                <a:gd name="T21" fmla="*/ 2 h 334"/>
                <a:gd name="T22" fmla="*/ 57 w 144"/>
                <a:gd name="T23" fmla="*/ 1 h 334"/>
                <a:gd name="T24" fmla="*/ 69 w 144"/>
                <a:gd name="T25" fmla="*/ 0 h 334"/>
                <a:gd name="T26" fmla="*/ 84 w 144"/>
                <a:gd name="T27" fmla="*/ 1 h 334"/>
                <a:gd name="T28" fmla="*/ 92 w 144"/>
                <a:gd name="T29" fmla="*/ 9 h 334"/>
                <a:gd name="T30" fmla="*/ 96 w 144"/>
                <a:gd name="T31" fmla="*/ 14 h 334"/>
                <a:gd name="T32" fmla="*/ 100 w 144"/>
                <a:gd name="T33" fmla="*/ 22 h 334"/>
                <a:gd name="T34" fmla="*/ 102 w 144"/>
                <a:gd name="T35" fmla="*/ 26 h 334"/>
                <a:gd name="T36" fmla="*/ 105 w 144"/>
                <a:gd name="T37" fmla="*/ 32 h 334"/>
                <a:gd name="T38" fmla="*/ 119 w 144"/>
                <a:gd name="T39" fmla="*/ 70 h 334"/>
                <a:gd name="T40" fmla="*/ 141 w 144"/>
                <a:gd name="T41" fmla="*/ 171 h 334"/>
                <a:gd name="T42" fmla="*/ 144 w 144"/>
                <a:gd name="T43" fmla="*/ 221 h 334"/>
                <a:gd name="T44" fmla="*/ 143 w 144"/>
                <a:gd name="T45" fmla="*/ 251 h 334"/>
                <a:gd name="T46" fmla="*/ 137 w 144"/>
                <a:gd name="T47" fmla="*/ 277 h 334"/>
                <a:gd name="T48" fmla="*/ 88 w 144"/>
                <a:gd name="T49" fmla="*/ 312 h 334"/>
                <a:gd name="T50" fmla="*/ 51 w 144"/>
                <a:gd name="T5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334">
                  <a:moveTo>
                    <a:pt x="51" y="334"/>
                  </a:moveTo>
                  <a:lnTo>
                    <a:pt x="40" y="330"/>
                  </a:lnTo>
                  <a:lnTo>
                    <a:pt x="26" y="317"/>
                  </a:lnTo>
                  <a:lnTo>
                    <a:pt x="25" y="305"/>
                  </a:lnTo>
                  <a:lnTo>
                    <a:pt x="21" y="259"/>
                  </a:lnTo>
                  <a:lnTo>
                    <a:pt x="3" y="154"/>
                  </a:lnTo>
                  <a:lnTo>
                    <a:pt x="0" y="103"/>
                  </a:lnTo>
                  <a:lnTo>
                    <a:pt x="1" y="73"/>
                  </a:lnTo>
                  <a:lnTo>
                    <a:pt x="16" y="35"/>
                  </a:lnTo>
                  <a:lnTo>
                    <a:pt x="32" y="13"/>
                  </a:lnTo>
                  <a:lnTo>
                    <a:pt x="44" y="2"/>
                  </a:lnTo>
                  <a:lnTo>
                    <a:pt x="57" y="1"/>
                  </a:lnTo>
                  <a:lnTo>
                    <a:pt x="69" y="0"/>
                  </a:lnTo>
                  <a:lnTo>
                    <a:pt x="84" y="1"/>
                  </a:lnTo>
                  <a:lnTo>
                    <a:pt x="92" y="9"/>
                  </a:lnTo>
                  <a:lnTo>
                    <a:pt x="96" y="14"/>
                  </a:lnTo>
                  <a:lnTo>
                    <a:pt x="100" y="22"/>
                  </a:lnTo>
                  <a:lnTo>
                    <a:pt x="102" y="26"/>
                  </a:lnTo>
                  <a:lnTo>
                    <a:pt x="105" y="32"/>
                  </a:lnTo>
                  <a:lnTo>
                    <a:pt x="119" y="70"/>
                  </a:lnTo>
                  <a:lnTo>
                    <a:pt x="141" y="171"/>
                  </a:lnTo>
                  <a:lnTo>
                    <a:pt x="144" y="221"/>
                  </a:lnTo>
                  <a:lnTo>
                    <a:pt x="143" y="251"/>
                  </a:lnTo>
                  <a:lnTo>
                    <a:pt x="137" y="277"/>
                  </a:lnTo>
                  <a:lnTo>
                    <a:pt x="88" y="312"/>
                  </a:lnTo>
                  <a:lnTo>
                    <a:pt x="51" y="334"/>
                  </a:lnTo>
                  <a:close/>
                </a:path>
              </a:pathLst>
            </a:custGeom>
            <a:solidFill>
              <a:srgbClr val="E9CE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lang="en-US" sz="1013">
                <a:solidFill>
                  <a:prstClr val="black"/>
                </a:solidFill>
                <a:latin typeface="Calibri"/>
              </a:endParaRPr>
            </a:p>
          </p:txBody>
        </p:sp>
      </p:grpSp>
    </p:spTree>
    <p:extLst>
      <p:ext uri="{BB962C8B-B14F-4D97-AF65-F5344CB8AC3E}">
        <p14:creationId xmlns:p14="http://schemas.microsoft.com/office/powerpoint/2010/main" val="15587106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echa: hacia abajo 10">
            <a:extLst>
              <a:ext uri="{FF2B5EF4-FFF2-40B4-BE49-F238E27FC236}">
                <a16:creationId xmlns:a16="http://schemas.microsoft.com/office/drawing/2014/main" id="{35E41F2F-F8EC-4252-B15F-D19FEAC72B66}"/>
              </a:ext>
            </a:extLst>
          </p:cNvPr>
          <p:cNvSpPr/>
          <p:nvPr/>
        </p:nvSpPr>
        <p:spPr>
          <a:xfrm>
            <a:off x="355536" y="2348032"/>
            <a:ext cx="3628261" cy="1691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035179" y="1039342"/>
            <a:ext cx="9742055" cy="954107"/>
          </a:xfrm>
          <a:prstGeom prst="rect">
            <a:avLst/>
          </a:prstGeom>
          <a:noFill/>
        </p:spPr>
        <p:txBody>
          <a:bodyPr wrap="square" rtlCol="0">
            <a:spAutoFit/>
          </a:bodyPr>
          <a:lstStyle/>
          <a:p>
            <a:pPr algn="ctr"/>
            <a:r>
              <a:rPr lang="es-CO" sz="2800" b="1" dirty="0">
                <a:solidFill>
                  <a:srgbClr val="002060"/>
                </a:solidFill>
              </a:rPr>
              <a:t>Desarrollo del proceso de venta masiva con la Participación de un estructurador de origen nacional o internacional. </a:t>
            </a: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017486" cy="1133008"/>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4" name="Rectángulo 3">
            <a:extLst>
              <a:ext uri="{FF2B5EF4-FFF2-40B4-BE49-F238E27FC236}">
                <a16:creationId xmlns:a16="http://schemas.microsoft.com/office/drawing/2014/main" id="{B222771E-4F08-4F8F-8AEC-2146B498F971}"/>
              </a:ext>
            </a:extLst>
          </p:cNvPr>
          <p:cNvSpPr/>
          <p:nvPr/>
        </p:nvSpPr>
        <p:spPr>
          <a:xfrm>
            <a:off x="1280181" y="2709625"/>
            <a:ext cx="1809809" cy="646331"/>
          </a:xfrm>
          <a:prstGeom prst="rect">
            <a:avLst/>
          </a:prstGeom>
        </p:spPr>
        <p:txBody>
          <a:bodyPr wrap="square">
            <a:spAutoFit/>
          </a:bodyPr>
          <a:lstStyle/>
          <a:p>
            <a:r>
              <a:rPr lang="es-ES" b="1" dirty="0">
                <a:latin typeface="Arial Narrow" panose="020B0606020202030204" pitchFamily="34" charset="0"/>
                <a:ea typeface="MS Mincho" panose="02020609040205080304" pitchFamily="49" charset="-128"/>
                <a:cs typeface="Times New Roman" panose="02020603050405020304" pitchFamily="18" charset="0"/>
              </a:rPr>
              <a:t>Artículo 133 de la ley 2010 de 2019</a:t>
            </a:r>
            <a:endParaRPr lang="es-CO" b="1" dirty="0"/>
          </a:p>
        </p:txBody>
      </p:sp>
      <p:sp>
        <p:nvSpPr>
          <p:cNvPr id="6" name="Rectángulo 5">
            <a:extLst>
              <a:ext uri="{FF2B5EF4-FFF2-40B4-BE49-F238E27FC236}">
                <a16:creationId xmlns:a16="http://schemas.microsoft.com/office/drawing/2014/main" id="{9F5BB191-1D47-48E9-A4EE-9887EB59BE18}"/>
              </a:ext>
            </a:extLst>
          </p:cNvPr>
          <p:cNvSpPr/>
          <p:nvPr/>
        </p:nvSpPr>
        <p:spPr>
          <a:xfrm>
            <a:off x="4467883" y="2063777"/>
            <a:ext cx="6096000" cy="3970318"/>
          </a:xfrm>
          <a:prstGeom prst="rect">
            <a:avLst/>
          </a:prstGeom>
        </p:spPr>
        <p:txBody>
          <a:bodyPr>
            <a:spAutoFit/>
          </a:bodyPr>
          <a:lstStyle/>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Determinar el conjunto de bienes que son susceptibles de ser enajenados a través del mecanismo de venta masiva.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Estimar el valor global del conjunto de bienes.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Diseñar los mecanismos de valoración a través de la construcción y aplicación de diferentes metodologías financieras que le permitan llegar a un precio mínimo de venta.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Determinar el precio mínimo de venta y la metodología de descuentos que son aplicables, con relación a la condiciones técnicas, administrativas y jurídicas de los bienes, cuya estimación deberá realizarse mediante la creación y aplicación de una metodología técnica, que tiene como punto de partida el avaluó individual de los bienes, con lo cual se busca establecer de manera clara las ventajas y desventajas de la comercialización de estos mediante este instrumento.</a:t>
            </a:r>
            <a:endParaRPr lang="es-CO" sz="2000" dirty="0">
              <a:effectLst/>
              <a:latin typeface="Times New Roman" panose="02020603050405020304" pitchFamily="18" charset="0"/>
              <a:ea typeface="MS Mincho" panose="02020609040205080304" pitchFamily="49" charset="-128"/>
            </a:endParaRPr>
          </a:p>
        </p:txBody>
      </p:sp>
      <p:sp>
        <p:nvSpPr>
          <p:cNvPr id="15" name="Rectángulo 14">
            <a:extLst>
              <a:ext uri="{FF2B5EF4-FFF2-40B4-BE49-F238E27FC236}">
                <a16:creationId xmlns:a16="http://schemas.microsoft.com/office/drawing/2014/main" id="{FD9E607C-6CBB-4521-82A5-F0ADE3A52B50}"/>
              </a:ext>
            </a:extLst>
          </p:cNvPr>
          <p:cNvSpPr/>
          <p:nvPr/>
        </p:nvSpPr>
        <p:spPr>
          <a:xfrm>
            <a:off x="433372" y="4139377"/>
            <a:ext cx="3503428" cy="1536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Determina la participación de un estructurador de origen nacional o internacional </a:t>
            </a:r>
          </a:p>
        </p:txBody>
      </p:sp>
    </p:spTree>
    <p:extLst>
      <p:ext uri="{BB962C8B-B14F-4D97-AF65-F5344CB8AC3E}">
        <p14:creationId xmlns:p14="http://schemas.microsoft.com/office/powerpoint/2010/main" val="275147234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058934" y="1153344"/>
            <a:ext cx="9143999" cy="461665"/>
          </a:xfrm>
          <a:prstGeom prst="rect">
            <a:avLst/>
          </a:prstGeom>
          <a:noFill/>
        </p:spPr>
        <p:txBody>
          <a:bodyPr wrap="square" rtlCol="0">
            <a:spAutoFit/>
          </a:bodyPr>
          <a:lstStyle/>
          <a:p>
            <a:pPr algn="ctr"/>
            <a:r>
              <a:rPr lang="es-CO" sz="2400" b="1" dirty="0">
                <a:solidFill>
                  <a:srgbClr val="002060"/>
                </a:solidFill>
              </a:rPr>
              <a:t>CONVENIO DE ASISTENCIA INTERNACIONAL </a:t>
            </a:r>
            <a:endParaRPr lang="es-ES" sz="44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nvGrpSpPr>
          <p:cNvPr id="11" name="Grupo 10">
            <a:extLst>
              <a:ext uri="{FF2B5EF4-FFF2-40B4-BE49-F238E27FC236}">
                <a16:creationId xmlns:a16="http://schemas.microsoft.com/office/drawing/2014/main" id="{B3E26964-4680-45D6-98D3-2797E805F68F}"/>
              </a:ext>
            </a:extLst>
          </p:cNvPr>
          <p:cNvGrpSpPr/>
          <p:nvPr/>
        </p:nvGrpSpPr>
        <p:grpSpPr>
          <a:xfrm>
            <a:off x="1807962" y="1766446"/>
            <a:ext cx="7495324" cy="1383969"/>
            <a:chOff x="487662" y="1426420"/>
            <a:chExt cx="7495324" cy="1383969"/>
          </a:xfrm>
        </p:grpSpPr>
        <p:sp>
          <p:nvSpPr>
            <p:cNvPr id="15" name="Block Arc 12">
              <a:extLst>
                <a:ext uri="{FF2B5EF4-FFF2-40B4-BE49-F238E27FC236}">
                  <a16:creationId xmlns:a16="http://schemas.microsoft.com/office/drawing/2014/main" id="{108ABE0B-8EEC-474C-A304-4B4E6A98A7A8}"/>
                </a:ext>
              </a:extLst>
            </p:cNvPr>
            <p:cNvSpPr/>
            <p:nvPr/>
          </p:nvSpPr>
          <p:spPr>
            <a:xfrm rot="10800000">
              <a:off x="643175" y="1876873"/>
              <a:ext cx="945039" cy="863390"/>
            </a:xfrm>
            <a:prstGeom prst="blockArc">
              <a:avLst>
                <a:gd name="adj1" fmla="val 10800000"/>
                <a:gd name="adj2" fmla="val 21598066"/>
                <a:gd name="adj3" fmla="val 1573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16" name="Block Arc 9">
              <a:extLst>
                <a:ext uri="{FF2B5EF4-FFF2-40B4-BE49-F238E27FC236}">
                  <a16:creationId xmlns:a16="http://schemas.microsoft.com/office/drawing/2014/main" id="{2D8CBB10-8016-456A-AB37-2BE866773D5E}"/>
                </a:ext>
              </a:extLst>
            </p:cNvPr>
            <p:cNvSpPr/>
            <p:nvPr/>
          </p:nvSpPr>
          <p:spPr>
            <a:xfrm rot="10800000">
              <a:off x="2642449" y="1893571"/>
              <a:ext cx="863391" cy="863390"/>
            </a:xfrm>
            <a:prstGeom prst="blockArc">
              <a:avLst>
                <a:gd name="adj1" fmla="val 10800000"/>
                <a:gd name="adj2" fmla="val 21598066"/>
                <a:gd name="adj3" fmla="val 1573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17" name="Oval 15">
              <a:extLst>
                <a:ext uri="{FF2B5EF4-FFF2-40B4-BE49-F238E27FC236}">
                  <a16:creationId xmlns:a16="http://schemas.microsoft.com/office/drawing/2014/main" id="{89FE28D1-0723-4C85-B825-A136B12A3A68}"/>
                </a:ext>
              </a:extLst>
            </p:cNvPr>
            <p:cNvSpPr/>
            <p:nvPr/>
          </p:nvSpPr>
          <p:spPr>
            <a:xfrm>
              <a:off x="899381" y="2037485"/>
              <a:ext cx="462915" cy="472157"/>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1013"/>
            </a:p>
          </p:txBody>
        </p:sp>
        <p:sp>
          <p:nvSpPr>
            <p:cNvPr id="18" name="Oval 17">
              <a:extLst>
                <a:ext uri="{FF2B5EF4-FFF2-40B4-BE49-F238E27FC236}">
                  <a16:creationId xmlns:a16="http://schemas.microsoft.com/office/drawing/2014/main" id="{7A364B75-996A-4212-A339-61A74DDEFAAB}"/>
                </a:ext>
              </a:extLst>
            </p:cNvPr>
            <p:cNvSpPr/>
            <p:nvPr/>
          </p:nvSpPr>
          <p:spPr>
            <a:xfrm>
              <a:off x="2870355" y="2134268"/>
              <a:ext cx="462915" cy="462915"/>
            </a:xfrm>
            <a:prstGeom prst="ellipse">
              <a:avLst/>
            </a:prstGeom>
            <a:solidFill>
              <a:schemeClr val="accent2"/>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sz="1013"/>
            </a:p>
          </p:txBody>
        </p:sp>
        <p:sp>
          <p:nvSpPr>
            <p:cNvPr id="19" name="Block Arc 14">
              <a:extLst>
                <a:ext uri="{FF2B5EF4-FFF2-40B4-BE49-F238E27FC236}">
                  <a16:creationId xmlns:a16="http://schemas.microsoft.com/office/drawing/2014/main" id="{3DDE9AB4-120B-41F3-9401-5981EE5918C6}"/>
                </a:ext>
              </a:extLst>
            </p:cNvPr>
            <p:cNvSpPr/>
            <p:nvPr/>
          </p:nvSpPr>
          <p:spPr>
            <a:xfrm rot="10800000">
              <a:off x="4995203" y="1857256"/>
              <a:ext cx="863391" cy="863390"/>
            </a:xfrm>
            <a:prstGeom prst="blockArc">
              <a:avLst>
                <a:gd name="adj1" fmla="val 10800000"/>
                <a:gd name="adj2" fmla="val 21598066"/>
                <a:gd name="adj3" fmla="val 1573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20" name="Oval 19">
              <a:extLst>
                <a:ext uri="{FF2B5EF4-FFF2-40B4-BE49-F238E27FC236}">
                  <a16:creationId xmlns:a16="http://schemas.microsoft.com/office/drawing/2014/main" id="{31AEC4BA-11D8-4BB4-AEB6-73E1D4550408}"/>
                </a:ext>
              </a:extLst>
            </p:cNvPr>
            <p:cNvSpPr/>
            <p:nvPr/>
          </p:nvSpPr>
          <p:spPr>
            <a:xfrm>
              <a:off x="5185594" y="2117945"/>
              <a:ext cx="462915" cy="462915"/>
            </a:xfrm>
            <a:prstGeom prst="ellipse">
              <a:avLst/>
            </a:prstGeom>
            <a:solidFill>
              <a:schemeClr val="accent4"/>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013"/>
            </a:p>
          </p:txBody>
        </p:sp>
        <p:sp>
          <p:nvSpPr>
            <p:cNvPr id="21" name="Block Arc 22">
              <a:extLst>
                <a:ext uri="{FF2B5EF4-FFF2-40B4-BE49-F238E27FC236}">
                  <a16:creationId xmlns:a16="http://schemas.microsoft.com/office/drawing/2014/main" id="{FFD54B6E-9B31-424D-AB0E-980244124886}"/>
                </a:ext>
              </a:extLst>
            </p:cNvPr>
            <p:cNvSpPr/>
            <p:nvPr/>
          </p:nvSpPr>
          <p:spPr>
            <a:xfrm rot="10800000">
              <a:off x="6901997" y="1893571"/>
              <a:ext cx="863391" cy="863390"/>
            </a:xfrm>
            <a:prstGeom prst="blockArc">
              <a:avLst>
                <a:gd name="adj1" fmla="val 10800000"/>
                <a:gd name="adj2" fmla="val 21598066"/>
                <a:gd name="adj3" fmla="val 1573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sp>
          <p:nvSpPr>
            <p:cNvPr id="22" name="Oval 23">
              <a:extLst>
                <a:ext uri="{FF2B5EF4-FFF2-40B4-BE49-F238E27FC236}">
                  <a16:creationId xmlns:a16="http://schemas.microsoft.com/office/drawing/2014/main" id="{FA78B407-9310-46E0-B19F-7442951DF9F4}"/>
                </a:ext>
              </a:extLst>
            </p:cNvPr>
            <p:cNvSpPr/>
            <p:nvPr/>
          </p:nvSpPr>
          <p:spPr>
            <a:xfrm>
              <a:off x="7119830" y="2077111"/>
              <a:ext cx="462915" cy="462915"/>
            </a:xfrm>
            <a:prstGeom prst="ellipse">
              <a:avLst/>
            </a:prstGeom>
            <a:solidFill>
              <a:schemeClr val="accent1"/>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013"/>
            </a:p>
          </p:txBody>
        </p:sp>
        <p:sp>
          <p:nvSpPr>
            <p:cNvPr id="23" name="Oval 31">
              <a:extLst>
                <a:ext uri="{FF2B5EF4-FFF2-40B4-BE49-F238E27FC236}">
                  <a16:creationId xmlns:a16="http://schemas.microsoft.com/office/drawing/2014/main" id="{EBE9C296-FF7D-4D5E-81AF-CB870F842715}"/>
                </a:ext>
              </a:extLst>
            </p:cNvPr>
            <p:cNvSpPr/>
            <p:nvPr/>
          </p:nvSpPr>
          <p:spPr>
            <a:xfrm>
              <a:off x="1042710" y="2566229"/>
              <a:ext cx="205740" cy="20574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125" b="1" dirty="0">
                  <a:solidFill>
                    <a:schemeClr val="accent3">
                      <a:lumMod val="50000"/>
                    </a:schemeClr>
                  </a:solidFill>
                </a:rPr>
                <a:t>1</a:t>
              </a:r>
            </a:p>
          </p:txBody>
        </p:sp>
        <p:sp>
          <p:nvSpPr>
            <p:cNvPr id="24" name="Oval 32">
              <a:extLst>
                <a:ext uri="{FF2B5EF4-FFF2-40B4-BE49-F238E27FC236}">
                  <a16:creationId xmlns:a16="http://schemas.microsoft.com/office/drawing/2014/main" id="{2A59F58E-E34C-4A77-A4B8-A0D061CC0FAA}"/>
                </a:ext>
              </a:extLst>
            </p:cNvPr>
            <p:cNvSpPr/>
            <p:nvPr/>
          </p:nvSpPr>
          <p:spPr>
            <a:xfrm>
              <a:off x="2997289" y="2584709"/>
              <a:ext cx="205740" cy="205740"/>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125" b="1" dirty="0">
                  <a:solidFill>
                    <a:schemeClr val="bg1"/>
                  </a:solidFill>
                </a:rPr>
                <a:t>2</a:t>
              </a:r>
            </a:p>
          </p:txBody>
        </p:sp>
        <p:sp>
          <p:nvSpPr>
            <p:cNvPr id="25" name="Oval 34">
              <a:extLst>
                <a:ext uri="{FF2B5EF4-FFF2-40B4-BE49-F238E27FC236}">
                  <a16:creationId xmlns:a16="http://schemas.microsoft.com/office/drawing/2014/main" id="{53A6DC9C-7693-41D1-A82A-26C930C214E7}"/>
                </a:ext>
              </a:extLst>
            </p:cNvPr>
            <p:cNvSpPr/>
            <p:nvPr/>
          </p:nvSpPr>
          <p:spPr>
            <a:xfrm>
              <a:off x="5322313" y="2604649"/>
              <a:ext cx="205740" cy="205740"/>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125" b="1" dirty="0">
                  <a:solidFill>
                    <a:schemeClr val="bg1"/>
                  </a:solidFill>
                </a:rPr>
                <a:t>3</a:t>
              </a:r>
            </a:p>
          </p:txBody>
        </p:sp>
        <p:sp>
          <p:nvSpPr>
            <p:cNvPr id="26" name="Oval 36">
              <a:extLst>
                <a:ext uri="{FF2B5EF4-FFF2-40B4-BE49-F238E27FC236}">
                  <a16:creationId xmlns:a16="http://schemas.microsoft.com/office/drawing/2014/main" id="{FB4C51A6-5C2B-47B5-9990-6A71F4ECE404}"/>
                </a:ext>
              </a:extLst>
            </p:cNvPr>
            <p:cNvSpPr/>
            <p:nvPr/>
          </p:nvSpPr>
          <p:spPr>
            <a:xfrm>
              <a:off x="7243213" y="2604649"/>
              <a:ext cx="205740" cy="20574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125" b="1" dirty="0">
                  <a:solidFill>
                    <a:schemeClr val="bg1"/>
                  </a:solidFill>
                </a:rPr>
                <a:t>4</a:t>
              </a:r>
            </a:p>
          </p:txBody>
        </p:sp>
        <p:pic>
          <p:nvPicPr>
            <p:cNvPr id="27" name="Graphic 47" descr="Puzzle">
              <a:extLst>
                <a:ext uri="{FF2B5EF4-FFF2-40B4-BE49-F238E27FC236}">
                  <a16:creationId xmlns:a16="http://schemas.microsoft.com/office/drawing/2014/main" id="{B8D1C474-1814-4F8D-886F-10C2D29DE6E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42696" y="2164332"/>
              <a:ext cx="381992" cy="381992"/>
            </a:xfrm>
            <a:prstGeom prst="rect">
              <a:avLst/>
            </a:prstGeom>
          </p:spPr>
        </p:pic>
        <p:pic>
          <p:nvPicPr>
            <p:cNvPr id="28" name="Graphic 48" descr="Database">
              <a:extLst>
                <a:ext uri="{FF2B5EF4-FFF2-40B4-BE49-F238E27FC236}">
                  <a16:creationId xmlns:a16="http://schemas.microsoft.com/office/drawing/2014/main" id="{0B99F117-A1CC-4D7C-945C-288884E1883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50046" y="2156464"/>
              <a:ext cx="381992" cy="381992"/>
            </a:xfrm>
            <a:prstGeom prst="rect">
              <a:avLst/>
            </a:prstGeom>
          </p:spPr>
        </p:pic>
        <p:pic>
          <p:nvPicPr>
            <p:cNvPr id="30" name="Graphic 50" descr="Users">
              <a:extLst>
                <a:ext uri="{FF2B5EF4-FFF2-40B4-BE49-F238E27FC236}">
                  <a16:creationId xmlns:a16="http://schemas.microsoft.com/office/drawing/2014/main" id="{702317C2-0216-4246-8EFB-BDDF109E9D0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4584" y="2130174"/>
              <a:ext cx="381992" cy="381992"/>
            </a:xfrm>
            <a:prstGeom prst="rect">
              <a:avLst/>
            </a:prstGeom>
          </p:spPr>
        </p:pic>
        <p:sp>
          <p:nvSpPr>
            <p:cNvPr id="31" name="Rectangle 52">
              <a:extLst>
                <a:ext uri="{FF2B5EF4-FFF2-40B4-BE49-F238E27FC236}">
                  <a16:creationId xmlns:a16="http://schemas.microsoft.com/office/drawing/2014/main" id="{7E233CF1-43AB-43E7-AA3A-448A44B2E1D8}"/>
                </a:ext>
              </a:extLst>
            </p:cNvPr>
            <p:cNvSpPr/>
            <p:nvPr/>
          </p:nvSpPr>
          <p:spPr>
            <a:xfrm>
              <a:off x="487662" y="1433680"/>
              <a:ext cx="1457000" cy="646331"/>
            </a:xfrm>
            <a:prstGeom prst="rect">
              <a:avLst/>
            </a:prstGeom>
          </p:spPr>
          <p:txBody>
            <a:bodyPr wrap="square" anchor="b">
              <a:spAutoFit/>
            </a:bodyPr>
            <a:lstStyle/>
            <a:p>
              <a:r>
                <a:rPr lang="es-ES" sz="1200" dirty="0">
                  <a:latin typeface="Arial Narrow" panose="020B0606020202030204" pitchFamily="34" charset="0"/>
                  <a:ea typeface="MS Mincho" panose="02020609040205080304" pitchFamily="49" charset="-128"/>
                  <a:cs typeface="Times New Roman" panose="02020603050405020304" pitchFamily="18" charset="0"/>
                </a:rPr>
                <a:t>Gobierno de los Estados Unidos de América </a:t>
              </a:r>
            </a:p>
          </p:txBody>
        </p:sp>
        <p:sp>
          <p:nvSpPr>
            <p:cNvPr id="32" name="Rectangle 55">
              <a:extLst>
                <a:ext uri="{FF2B5EF4-FFF2-40B4-BE49-F238E27FC236}">
                  <a16:creationId xmlns:a16="http://schemas.microsoft.com/office/drawing/2014/main" id="{0884431A-1229-4199-AD3F-092285E01494}"/>
                </a:ext>
              </a:extLst>
            </p:cNvPr>
            <p:cNvSpPr/>
            <p:nvPr/>
          </p:nvSpPr>
          <p:spPr>
            <a:xfrm>
              <a:off x="2334425" y="1575660"/>
              <a:ext cx="1483562" cy="646331"/>
            </a:xfrm>
            <a:prstGeom prst="rect">
              <a:avLst/>
            </a:prstGeom>
          </p:spPr>
          <p:txBody>
            <a:bodyPr wrap="square" anchor="b">
              <a:spAutoFit/>
            </a:bodyPr>
            <a:lstStyle/>
            <a:p>
              <a:pPr algn="ctr"/>
              <a:r>
                <a:rPr lang="es-ES" sz="1200" dirty="0">
                  <a:latin typeface="Arial Narrow" panose="020B0606020202030204" pitchFamily="34" charset="0"/>
                  <a:ea typeface="MS Mincho" panose="02020609040205080304" pitchFamily="49" charset="-128"/>
                  <a:cs typeface="Times New Roman" panose="02020603050405020304" pitchFamily="18" charset="0"/>
                </a:rPr>
                <a:t>Gobierno de la República de Colombia</a:t>
              </a:r>
              <a:r>
                <a:rPr lang="en-US" sz="1200" dirty="0"/>
                <a:t>.</a:t>
              </a:r>
            </a:p>
          </p:txBody>
        </p:sp>
        <p:sp>
          <p:nvSpPr>
            <p:cNvPr id="33" name="Rectangle 58">
              <a:extLst>
                <a:ext uri="{FF2B5EF4-FFF2-40B4-BE49-F238E27FC236}">
                  <a16:creationId xmlns:a16="http://schemas.microsoft.com/office/drawing/2014/main" id="{C6633FE5-D389-4776-8E93-C3EC623413B1}"/>
                </a:ext>
              </a:extLst>
            </p:cNvPr>
            <p:cNvSpPr/>
            <p:nvPr/>
          </p:nvSpPr>
          <p:spPr>
            <a:xfrm>
              <a:off x="4472511" y="1426420"/>
              <a:ext cx="1862837" cy="830997"/>
            </a:xfrm>
            <a:prstGeom prst="rect">
              <a:avLst/>
            </a:prstGeom>
          </p:spPr>
          <p:txBody>
            <a:bodyPr wrap="square" anchor="b">
              <a:spAutoFit/>
            </a:bodyPr>
            <a:lstStyle/>
            <a:p>
              <a:pPr algn="ctr"/>
              <a:r>
                <a:rPr lang="es-CO" sz="1200" dirty="0">
                  <a:latin typeface="Arial Narrow" panose="020B0606020202030204" pitchFamily="34" charset="0"/>
                  <a:ea typeface="MS Mincho" panose="02020609040205080304" pitchFamily="49" charset="-128"/>
                  <a:cs typeface="Times New Roman" panose="02020603050405020304" pitchFamily="18" charset="0"/>
                </a:rPr>
                <a:t>Oficina de Asuntos Internacionales de Narcóticos y Aplicación de la Ley </a:t>
              </a:r>
            </a:p>
            <a:p>
              <a:pPr algn="ctr"/>
              <a:r>
                <a:rPr lang="en-US" sz="1200" dirty="0"/>
                <a:t>.</a:t>
              </a:r>
            </a:p>
          </p:txBody>
        </p:sp>
        <p:sp>
          <p:nvSpPr>
            <p:cNvPr id="34" name="Rectangle 61">
              <a:extLst>
                <a:ext uri="{FF2B5EF4-FFF2-40B4-BE49-F238E27FC236}">
                  <a16:creationId xmlns:a16="http://schemas.microsoft.com/office/drawing/2014/main" id="{AB33BBC0-8520-4EE5-8A06-7D3B2ACDB643}"/>
                </a:ext>
              </a:extLst>
            </p:cNvPr>
            <p:cNvSpPr/>
            <p:nvPr/>
          </p:nvSpPr>
          <p:spPr>
            <a:xfrm>
              <a:off x="6684398" y="1673968"/>
              <a:ext cx="1298588" cy="276999"/>
            </a:xfrm>
            <a:prstGeom prst="rect">
              <a:avLst/>
            </a:prstGeom>
          </p:spPr>
          <p:txBody>
            <a:bodyPr wrap="square" anchor="b">
              <a:spAutoFit/>
            </a:bodyPr>
            <a:lstStyle/>
            <a:p>
              <a:pPr algn="ctr"/>
              <a:r>
                <a:rPr lang="es-ES" sz="1200" dirty="0">
                  <a:latin typeface="Arial Narrow" panose="020B0606020202030204" pitchFamily="34" charset="0"/>
                  <a:ea typeface="MS Mincho" panose="02020609040205080304" pitchFamily="49" charset="-128"/>
                  <a:cs typeface="Times New Roman" panose="02020603050405020304" pitchFamily="18" charset="0"/>
                </a:rPr>
                <a:t>SAE S.A.S</a:t>
              </a:r>
              <a:endParaRPr lang="es-CO" sz="1200" dirty="0"/>
            </a:p>
          </p:txBody>
        </p:sp>
      </p:grpSp>
      <p:sp>
        <p:nvSpPr>
          <p:cNvPr id="5" name="Flecha: a la derecha 4">
            <a:extLst>
              <a:ext uri="{FF2B5EF4-FFF2-40B4-BE49-F238E27FC236}">
                <a16:creationId xmlns:a16="http://schemas.microsoft.com/office/drawing/2014/main" id="{D535A619-3DAA-43A1-8276-DB0BCBF5325A}"/>
              </a:ext>
            </a:extLst>
          </p:cNvPr>
          <p:cNvSpPr/>
          <p:nvPr/>
        </p:nvSpPr>
        <p:spPr>
          <a:xfrm>
            <a:off x="635305" y="3282838"/>
            <a:ext cx="2436381" cy="18403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IMPLEMENTACIÓN DEL PROYECTO </a:t>
            </a:r>
          </a:p>
        </p:txBody>
      </p:sp>
      <p:sp>
        <p:nvSpPr>
          <p:cNvPr id="6" name="Rectángulo 5">
            <a:extLst>
              <a:ext uri="{FF2B5EF4-FFF2-40B4-BE49-F238E27FC236}">
                <a16:creationId xmlns:a16="http://schemas.microsoft.com/office/drawing/2014/main" id="{407D3259-EAA1-437C-BAFB-0FE046101D98}"/>
              </a:ext>
            </a:extLst>
          </p:cNvPr>
          <p:cNvSpPr/>
          <p:nvPr/>
        </p:nvSpPr>
        <p:spPr>
          <a:xfrm>
            <a:off x="3853176" y="3280589"/>
            <a:ext cx="2255520" cy="974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latin typeface="Arial Narrow" panose="020B0606020202030204" pitchFamily="34" charset="0"/>
                <a:ea typeface="MS Mincho" panose="02020609040205080304" pitchFamily="49" charset="-128"/>
                <a:cs typeface="Times New Roman" panose="02020603050405020304" pitchFamily="18" charset="0"/>
              </a:rPr>
              <a:t>Preparación de activos</a:t>
            </a:r>
            <a:endParaRPr lang="es-CO" dirty="0"/>
          </a:p>
        </p:txBody>
      </p:sp>
      <p:sp>
        <p:nvSpPr>
          <p:cNvPr id="35" name="Rectángulo 34">
            <a:extLst>
              <a:ext uri="{FF2B5EF4-FFF2-40B4-BE49-F238E27FC236}">
                <a16:creationId xmlns:a16="http://schemas.microsoft.com/office/drawing/2014/main" id="{5954907B-90F8-4AA7-849C-EE83B2D8652B}"/>
              </a:ext>
            </a:extLst>
          </p:cNvPr>
          <p:cNvSpPr/>
          <p:nvPr/>
        </p:nvSpPr>
        <p:spPr>
          <a:xfrm>
            <a:off x="6870792" y="3260945"/>
            <a:ext cx="2523132" cy="974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latin typeface="Arial Narrow" panose="020B0606020202030204" pitchFamily="34" charset="0"/>
                <a:ea typeface="MS Mincho" panose="02020609040205080304" pitchFamily="49" charset="-128"/>
                <a:cs typeface="Times New Roman" panose="02020603050405020304" pitchFamily="18" charset="0"/>
              </a:rPr>
              <a:t>Diseño e implementación del plan de comercialización y venta</a:t>
            </a:r>
            <a:endParaRPr lang="es-CO" dirty="0"/>
          </a:p>
        </p:txBody>
      </p:sp>
      <p:sp>
        <p:nvSpPr>
          <p:cNvPr id="36" name="Rectángulo 35">
            <a:extLst>
              <a:ext uri="{FF2B5EF4-FFF2-40B4-BE49-F238E27FC236}">
                <a16:creationId xmlns:a16="http://schemas.microsoft.com/office/drawing/2014/main" id="{6D4F16A1-D3F0-4129-90CA-88CB64DD5B56}"/>
              </a:ext>
            </a:extLst>
          </p:cNvPr>
          <p:cNvSpPr/>
          <p:nvPr/>
        </p:nvSpPr>
        <p:spPr>
          <a:xfrm>
            <a:off x="3101703" y="4512658"/>
            <a:ext cx="2255520" cy="974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Arial Narrow" panose="020B0606020202030204" pitchFamily="34" charset="0"/>
                <a:ea typeface="MS Mincho" panose="02020609040205080304" pitchFamily="49" charset="-128"/>
                <a:cs typeface="Times New Roman" panose="02020603050405020304" pitchFamily="18" charset="0"/>
              </a:rPr>
              <a:t>Transferencia de dominio de los inmuebles</a:t>
            </a:r>
            <a:endParaRPr lang="es-CO" dirty="0"/>
          </a:p>
        </p:txBody>
      </p:sp>
      <p:sp>
        <p:nvSpPr>
          <p:cNvPr id="37" name="Rectángulo 36">
            <a:extLst>
              <a:ext uri="{FF2B5EF4-FFF2-40B4-BE49-F238E27FC236}">
                <a16:creationId xmlns:a16="http://schemas.microsoft.com/office/drawing/2014/main" id="{97276BAD-BB45-4542-8EA6-EF88E1EA6266}"/>
              </a:ext>
            </a:extLst>
          </p:cNvPr>
          <p:cNvSpPr/>
          <p:nvPr/>
        </p:nvSpPr>
        <p:spPr>
          <a:xfrm>
            <a:off x="5688308" y="4509428"/>
            <a:ext cx="2255520" cy="974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Arial Narrow" panose="020B0606020202030204" pitchFamily="34" charset="0"/>
                <a:ea typeface="MS Mincho" panose="02020609040205080304" pitchFamily="49" charset="-128"/>
                <a:cs typeface="Times New Roman" panose="02020603050405020304" pitchFamily="18" charset="0"/>
              </a:rPr>
              <a:t>Capacitación especializada para el personal de SAE</a:t>
            </a:r>
            <a:endParaRPr lang="es-CO" dirty="0"/>
          </a:p>
        </p:txBody>
      </p:sp>
      <p:sp>
        <p:nvSpPr>
          <p:cNvPr id="38" name="Rectángulo 37">
            <a:extLst>
              <a:ext uri="{FF2B5EF4-FFF2-40B4-BE49-F238E27FC236}">
                <a16:creationId xmlns:a16="http://schemas.microsoft.com/office/drawing/2014/main" id="{5D5E09D0-A4A1-4F9E-A453-D7FFD1140F8D}"/>
              </a:ext>
            </a:extLst>
          </p:cNvPr>
          <p:cNvSpPr/>
          <p:nvPr/>
        </p:nvSpPr>
        <p:spPr>
          <a:xfrm>
            <a:off x="8266164" y="4457044"/>
            <a:ext cx="2255520" cy="974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Arial Narrow" panose="020B0606020202030204" pitchFamily="34" charset="0"/>
                <a:ea typeface="MS Mincho" panose="02020609040205080304" pitchFamily="49" charset="-128"/>
                <a:cs typeface="Times New Roman" panose="02020603050405020304" pitchFamily="18" charset="0"/>
              </a:rPr>
              <a:t>Monitoreo y evaluación.</a:t>
            </a:r>
            <a:endParaRPr lang="es-CO" dirty="0"/>
          </a:p>
        </p:txBody>
      </p:sp>
      <p:sp>
        <p:nvSpPr>
          <p:cNvPr id="9" name="Rectángulo: esquinas redondeadas 8">
            <a:extLst>
              <a:ext uri="{FF2B5EF4-FFF2-40B4-BE49-F238E27FC236}">
                <a16:creationId xmlns:a16="http://schemas.microsoft.com/office/drawing/2014/main" id="{E9DA60F8-212E-40D8-81B2-AFAC0DEBECA9}"/>
              </a:ext>
            </a:extLst>
          </p:cNvPr>
          <p:cNvSpPr/>
          <p:nvPr/>
        </p:nvSpPr>
        <p:spPr>
          <a:xfrm>
            <a:off x="1143000" y="5699009"/>
            <a:ext cx="9601200" cy="60671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chemeClr val="accent1">
                    <a:lumMod val="75000"/>
                  </a:schemeClr>
                </a:solidFill>
              </a:rPr>
              <a:t>Contratación Estructurador:  INL a través de </a:t>
            </a:r>
            <a:r>
              <a:rPr lang="es-ES" dirty="0">
                <a:solidFill>
                  <a:schemeClr val="accent1">
                    <a:lumMod val="75000"/>
                  </a:schemeClr>
                </a:solidFill>
              </a:rPr>
              <a:t>Cherokee Nation</a:t>
            </a:r>
            <a:endParaRPr lang="es-CO" dirty="0">
              <a:solidFill>
                <a:schemeClr val="accent1">
                  <a:lumMod val="75000"/>
                </a:schemeClr>
              </a:solidFill>
            </a:endParaRPr>
          </a:p>
          <a:p>
            <a:pPr algn="ctr"/>
            <a:r>
              <a:rPr lang="es-ES" dirty="0">
                <a:solidFill>
                  <a:schemeClr val="accent1">
                    <a:lumMod val="75000"/>
                  </a:schemeClr>
                </a:solidFill>
              </a:rPr>
              <a:t>THE DEBT EXCHANGUE (DEBTX) </a:t>
            </a:r>
            <a:endParaRPr lang="es-CO" dirty="0">
              <a:solidFill>
                <a:schemeClr val="accent1">
                  <a:lumMod val="75000"/>
                </a:schemeClr>
              </a:solidFill>
            </a:endParaRPr>
          </a:p>
        </p:txBody>
      </p:sp>
      <p:pic>
        <p:nvPicPr>
          <p:cNvPr id="39" name="Graphic 50" descr="Users">
            <a:extLst>
              <a:ext uri="{FF2B5EF4-FFF2-40B4-BE49-F238E27FC236}">
                <a16:creationId xmlns:a16="http://schemas.microsoft.com/office/drawing/2014/main" id="{B2685BC0-C616-4B11-9703-50167B28B37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36656" y="2547191"/>
            <a:ext cx="381992" cy="381992"/>
          </a:xfrm>
          <a:prstGeom prst="rect">
            <a:avLst/>
          </a:prstGeom>
        </p:spPr>
      </p:pic>
    </p:spTree>
    <p:extLst>
      <p:ext uri="{BB962C8B-B14F-4D97-AF65-F5344CB8AC3E}">
        <p14:creationId xmlns:p14="http://schemas.microsoft.com/office/powerpoint/2010/main" val="64812364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925469" y="1014118"/>
            <a:ext cx="9143999" cy="830997"/>
          </a:xfrm>
          <a:prstGeom prst="rect">
            <a:avLst/>
          </a:prstGeom>
          <a:noFill/>
        </p:spPr>
        <p:txBody>
          <a:bodyPr wrap="square" rtlCol="0">
            <a:spAutoFit/>
          </a:bodyPr>
          <a:lstStyle/>
          <a:p>
            <a:pPr algn="ctr"/>
            <a:r>
              <a:rPr lang="es-CO" sz="4800" b="1" dirty="0">
                <a:solidFill>
                  <a:srgbClr val="002060"/>
                </a:solidFill>
              </a:rPr>
              <a:t>ACTIVIDADES CONEXAS</a:t>
            </a:r>
            <a:endParaRPr lang="es-ES" sz="44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3" name="Rectángulo 2">
            <a:extLst>
              <a:ext uri="{FF2B5EF4-FFF2-40B4-BE49-F238E27FC236}">
                <a16:creationId xmlns:a16="http://schemas.microsoft.com/office/drawing/2014/main" id="{D77017B1-E191-4EAA-925D-E72F5D01330E}"/>
              </a:ext>
            </a:extLst>
          </p:cNvPr>
          <p:cNvSpPr/>
          <p:nvPr/>
        </p:nvSpPr>
        <p:spPr>
          <a:xfrm>
            <a:off x="925468" y="1919082"/>
            <a:ext cx="9331051" cy="4247317"/>
          </a:xfrm>
          <a:prstGeom prst="rect">
            <a:avLst/>
          </a:prstGeom>
        </p:spPr>
        <p:txBody>
          <a:bodyPr wrap="square">
            <a:spAutoFit/>
          </a:bodyPr>
          <a:lstStyle/>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El alistamiento jurídico, administrativo, y técnico de los activos, insumo disponible para definir y determinar el portafolio de bienes susceptible de comercialización, Universo de 7.195 folios de matrícula inmobiliaria.</a:t>
            </a:r>
            <a:endParaRPr lang="es-CO" dirty="0">
              <a:latin typeface="Arial Narrow" panose="020B0606020202030204" pitchFamily="34"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La realización de los avalúos a cada uno de los bienes que conforman el portafolio.</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Apoyo legal en la estructuración del cuaderno de venta.</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Suministrar la información jurídica, comercial, financiera, administrativa y técnica del portafolio de bienes viabilizados jurídicamente, para la construcción del cuarto de datos.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Apoyo en la estructuración de los procesos de contratación de terceros especializados para; (i) Auditoría de avalúos; (</a:t>
            </a:r>
            <a:r>
              <a:rPr lang="es-ES" dirty="0" err="1">
                <a:latin typeface="Arial Narrow" panose="020B0606020202030204" pitchFamily="34" charset="0"/>
                <a:ea typeface="MS Mincho" panose="02020609040205080304" pitchFamily="49" charset="-128"/>
              </a:rPr>
              <a:t>ii</a:t>
            </a:r>
            <a:r>
              <a:rPr lang="es-ES" dirty="0">
                <a:latin typeface="Arial Narrow" panose="020B0606020202030204" pitchFamily="34" charset="0"/>
                <a:ea typeface="MS Mincho" panose="02020609040205080304" pitchFamily="49" charset="-128"/>
              </a:rPr>
              <a:t>) Investigación y pago de pasivos del portafolio de bienes a comercializar; (</a:t>
            </a:r>
            <a:r>
              <a:rPr lang="es-ES" dirty="0" err="1">
                <a:latin typeface="Arial Narrow" panose="020B0606020202030204" pitchFamily="34" charset="0"/>
                <a:ea typeface="MS Mincho" panose="02020609040205080304" pitchFamily="49" charset="-128"/>
              </a:rPr>
              <a:t>iii</a:t>
            </a:r>
            <a:r>
              <a:rPr lang="es-ES" dirty="0">
                <a:latin typeface="Arial Narrow" panose="020B0606020202030204" pitchFamily="34" charset="0"/>
                <a:ea typeface="MS Mincho" panose="02020609040205080304" pitchFamily="49" charset="-128"/>
              </a:rPr>
              <a:t>) Auditor de Transparencia y (</a:t>
            </a:r>
            <a:r>
              <a:rPr lang="es-ES" dirty="0" err="1">
                <a:latin typeface="Arial Narrow" panose="020B0606020202030204" pitchFamily="34" charset="0"/>
                <a:ea typeface="MS Mincho" panose="02020609040205080304" pitchFamily="49" charset="-128"/>
              </a:rPr>
              <a:t>iv</a:t>
            </a:r>
            <a:r>
              <a:rPr lang="es-ES" dirty="0">
                <a:latin typeface="Arial Narrow" panose="020B0606020202030204" pitchFamily="34" charset="0"/>
                <a:ea typeface="MS Mincho" panose="02020609040205080304" pitchFamily="49" charset="-128"/>
              </a:rPr>
              <a:t>) Transferencia de bienes.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Apoyo en la construcción de los riesgos operacionales del proceso. </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ES" dirty="0">
                <a:latin typeface="Arial Narrow" panose="020B0606020202030204" pitchFamily="34" charset="0"/>
                <a:ea typeface="MS Mincho" panose="02020609040205080304" pitchFamily="49" charset="-128"/>
              </a:rPr>
              <a:t>Preparación y presentación en el Webinar realizado para los posibles inversionistas.</a:t>
            </a:r>
            <a:endParaRPr lang="es-CO" sz="2000" dirty="0">
              <a:latin typeface="Times New Roman" panose="02020603050405020304" pitchFamily="18" charset="0"/>
              <a:ea typeface="MS Mincho" panose="02020609040205080304" pitchFamily="49" charset="-128"/>
            </a:endParaRPr>
          </a:p>
          <a:p>
            <a:pPr marL="342900" lvl="0" indent="-342900" algn="just">
              <a:spcAft>
                <a:spcPts val="0"/>
              </a:spcAft>
              <a:buFont typeface="Symbol" panose="05050102010706020507" pitchFamily="18" charset="2"/>
              <a:buBlip>
                <a:blip r:embed="rId4"/>
              </a:buBlip>
            </a:pPr>
            <a:r>
              <a:rPr lang="es-CO" dirty="0">
                <a:latin typeface="Arial Narrow" panose="020B0606020202030204" pitchFamily="34" charset="0"/>
                <a:ea typeface="Times New Roman" panose="02020603050405020304" pitchFamily="18" charset="0"/>
              </a:rPr>
              <a:t>Rendición de informes periódicos sobre los avances del proceso de venta masiva a la Procuraduría Delegada para la Vigilancia Preventiva de la Función Pública, en aras de mantener los más altos estándares de transparencia y dar cumplimiento a las políticas de ética y buen gobierno de la SAE.</a:t>
            </a:r>
            <a:endParaRPr lang="es-CO" sz="2000" dirty="0">
              <a:effectLst/>
              <a:latin typeface="Times New Roman" panose="02020603050405020304" pitchFamily="18" charset="0"/>
              <a:ea typeface="MS Mincho" panose="02020609040205080304" pitchFamily="49" charset="-128"/>
            </a:endParaRPr>
          </a:p>
        </p:txBody>
      </p:sp>
      <p:grpSp>
        <p:nvGrpSpPr>
          <p:cNvPr id="11" name="Group 13">
            <a:extLst>
              <a:ext uri="{FF2B5EF4-FFF2-40B4-BE49-F238E27FC236}">
                <a16:creationId xmlns:a16="http://schemas.microsoft.com/office/drawing/2014/main" id="{07990DC1-CC75-4300-AAC4-276DC50EE0A8}"/>
              </a:ext>
            </a:extLst>
          </p:cNvPr>
          <p:cNvGrpSpPr/>
          <p:nvPr/>
        </p:nvGrpSpPr>
        <p:grpSpPr>
          <a:xfrm>
            <a:off x="10564649" y="1014118"/>
            <a:ext cx="1234678" cy="3788135"/>
            <a:chOff x="8905493" y="0"/>
            <a:chExt cx="1646237" cy="3524749"/>
          </a:xfrm>
        </p:grpSpPr>
        <p:sp>
          <p:nvSpPr>
            <p:cNvPr id="15" name="Rectangle 2101">
              <a:extLst>
                <a:ext uri="{FF2B5EF4-FFF2-40B4-BE49-F238E27FC236}">
                  <a16:creationId xmlns:a16="http://schemas.microsoft.com/office/drawing/2014/main" id="{DBF28829-2457-4038-B529-C7237F0AEB93}"/>
                </a:ext>
              </a:extLst>
            </p:cNvPr>
            <p:cNvSpPr>
              <a:spLocks noChangeArrowheads="1"/>
            </p:cNvSpPr>
            <p:nvPr/>
          </p:nvSpPr>
          <p:spPr bwMode="auto">
            <a:xfrm>
              <a:off x="9714324" y="0"/>
              <a:ext cx="28575" cy="201168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2305">
              <a:extLst>
                <a:ext uri="{FF2B5EF4-FFF2-40B4-BE49-F238E27FC236}">
                  <a16:creationId xmlns:a16="http://schemas.microsoft.com/office/drawing/2014/main" id="{0287FF9B-AB1C-4678-8990-C633F71C91BA}"/>
                </a:ext>
              </a:extLst>
            </p:cNvPr>
            <p:cNvSpPr>
              <a:spLocks/>
            </p:cNvSpPr>
            <p:nvPr/>
          </p:nvSpPr>
          <p:spPr bwMode="auto">
            <a:xfrm>
              <a:off x="9269030" y="1829299"/>
              <a:ext cx="939800" cy="1363663"/>
            </a:xfrm>
            <a:custGeom>
              <a:avLst/>
              <a:gdLst>
                <a:gd name="T0" fmla="*/ 1686 w 1833"/>
                <a:gd name="T1" fmla="*/ 1245 h 2660"/>
                <a:gd name="T2" fmla="*/ 1340 w 1833"/>
                <a:gd name="T3" fmla="*/ 930 h 2660"/>
                <a:gd name="T4" fmla="*/ 1339 w 1833"/>
                <a:gd name="T5" fmla="*/ 209 h 2660"/>
                <a:gd name="T6" fmla="*/ 1325 w 1833"/>
                <a:gd name="T7" fmla="*/ 173 h 2660"/>
                <a:gd name="T8" fmla="*/ 923 w 1833"/>
                <a:gd name="T9" fmla="*/ 0 h 2660"/>
                <a:gd name="T10" fmla="*/ 495 w 1833"/>
                <a:gd name="T11" fmla="*/ 168 h 2660"/>
                <a:gd name="T12" fmla="*/ 477 w 1833"/>
                <a:gd name="T13" fmla="*/ 209 h 2660"/>
                <a:gd name="T14" fmla="*/ 475 w 1833"/>
                <a:gd name="T15" fmla="*/ 940 h 2660"/>
                <a:gd name="T16" fmla="*/ 143 w 1833"/>
                <a:gd name="T17" fmla="*/ 1251 h 2660"/>
                <a:gd name="T18" fmla="*/ 0 w 1833"/>
                <a:gd name="T19" fmla="*/ 1743 h 2660"/>
                <a:gd name="T20" fmla="*/ 916 w 1833"/>
                <a:gd name="T21" fmla="*/ 2660 h 2660"/>
                <a:gd name="T22" fmla="*/ 1833 w 1833"/>
                <a:gd name="T23" fmla="*/ 1743 h 2660"/>
                <a:gd name="T24" fmla="*/ 1686 w 1833"/>
                <a:gd name="T25" fmla="*/ 1245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3" h="2660">
                  <a:moveTo>
                    <a:pt x="1686" y="1245"/>
                  </a:moveTo>
                  <a:cubicBezTo>
                    <a:pt x="1599" y="1112"/>
                    <a:pt x="1480" y="1004"/>
                    <a:pt x="1340" y="930"/>
                  </a:cubicBezTo>
                  <a:cubicBezTo>
                    <a:pt x="1340"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cubicBezTo>
                    <a:pt x="1422" y="2660"/>
                    <a:pt x="1833" y="2249"/>
                    <a:pt x="1833" y="1743"/>
                  </a:cubicBezTo>
                  <a:cubicBezTo>
                    <a:pt x="1833" y="1566"/>
                    <a:pt x="1782" y="1393"/>
                    <a:pt x="1686" y="12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3735">
              <a:extLst>
                <a:ext uri="{FF2B5EF4-FFF2-40B4-BE49-F238E27FC236}">
                  <a16:creationId xmlns:a16="http://schemas.microsoft.com/office/drawing/2014/main" id="{6F7A334D-589B-427F-95F9-EECAFD6D5879}"/>
                </a:ext>
              </a:extLst>
            </p:cNvPr>
            <p:cNvSpPr>
              <a:spLocks noEditPoints="1"/>
            </p:cNvSpPr>
            <p:nvPr/>
          </p:nvSpPr>
          <p:spPr bwMode="auto">
            <a:xfrm>
              <a:off x="9265855" y="1829299"/>
              <a:ext cx="941388" cy="1363663"/>
            </a:xfrm>
            <a:custGeom>
              <a:avLst/>
              <a:gdLst>
                <a:gd name="T0" fmla="*/ 1136 w 1833"/>
                <a:gd name="T1" fmla="*/ 1789 h 2660"/>
                <a:gd name="T2" fmla="*/ 1165 w 1833"/>
                <a:gd name="T3" fmla="*/ 1885 h 2660"/>
                <a:gd name="T4" fmla="*/ 1072 w 1833"/>
                <a:gd name="T5" fmla="*/ 1757 h 2660"/>
                <a:gd name="T6" fmla="*/ 666 w 1833"/>
                <a:gd name="T7" fmla="*/ 1848 h 2660"/>
                <a:gd name="T8" fmla="*/ 594 w 1833"/>
                <a:gd name="T9" fmla="*/ 1863 h 2660"/>
                <a:gd name="T10" fmla="*/ 696 w 1833"/>
                <a:gd name="T11" fmla="*/ 1757 h 2660"/>
                <a:gd name="T12" fmla="*/ 598 w 1833"/>
                <a:gd name="T13" fmla="*/ 1007 h 2660"/>
                <a:gd name="T14" fmla="*/ 761 w 1833"/>
                <a:gd name="T15" fmla="*/ 825 h 2660"/>
                <a:gd name="T16" fmla="*/ 713 w 1833"/>
                <a:gd name="T17" fmla="*/ 1668 h 2660"/>
                <a:gd name="T18" fmla="*/ 544 w 1833"/>
                <a:gd name="T19" fmla="*/ 1840 h 2660"/>
                <a:gd name="T20" fmla="*/ 704 w 1833"/>
                <a:gd name="T21" fmla="*/ 1907 h 2660"/>
                <a:gd name="T22" fmla="*/ 817 w 1833"/>
                <a:gd name="T23" fmla="*/ 1770 h 2660"/>
                <a:gd name="T24" fmla="*/ 884 w 1833"/>
                <a:gd name="T25" fmla="*/ 2000 h 2660"/>
                <a:gd name="T26" fmla="*/ 950 w 1833"/>
                <a:gd name="T27" fmla="*/ 1770 h 2660"/>
                <a:gd name="T28" fmla="*/ 1064 w 1833"/>
                <a:gd name="T29" fmla="*/ 1907 h 2660"/>
                <a:gd name="T30" fmla="*/ 1224 w 1833"/>
                <a:gd name="T31" fmla="*/ 1840 h 2660"/>
                <a:gd name="T32" fmla="*/ 1055 w 1833"/>
                <a:gd name="T33" fmla="*/ 1668 h 2660"/>
                <a:gd name="T34" fmla="*/ 1007 w 1833"/>
                <a:gd name="T35" fmla="*/ 867 h 2660"/>
                <a:gd name="T36" fmla="*/ 1221 w 1833"/>
                <a:gd name="T37" fmla="*/ 1002 h 2660"/>
                <a:gd name="T38" fmla="*/ 1717 w 1833"/>
                <a:gd name="T39" fmla="*/ 1743 h 2660"/>
                <a:gd name="T40" fmla="*/ 115 w 1833"/>
                <a:gd name="T41" fmla="*/ 1743 h 2660"/>
                <a:gd name="T42" fmla="*/ 933 w 1833"/>
                <a:gd name="T43" fmla="*/ 1869 h 2660"/>
                <a:gd name="T44" fmla="*/ 835 w 1833"/>
                <a:gd name="T45" fmla="*/ 1869 h 2660"/>
                <a:gd name="T46" fmla="*/ 933 w 1833"/>
                <a:gd name="T47" fmla="*/ 1869 h 2660"/>
                <a:gd name="T48" fmla="*/ 884 w 1833"/>
                <a:gd name="T49" fmla="*/ 1714 h 2660"/>
                <a:gd name="T50" fmla="*/ 766 w 1833"/>
                <a:gd name="T51" fmla="*/ 1670 h 2660"/>
                <a:gd name="T52" fmla="*/ 813 w 1833"/>
                <a:gd name="T53" fmla="*/ 834 h 2660"/>
                <a:gd name="T54" fmla="*/ 957 w 1833"/>
                <a:gd name="T55" fmla="*/ 950 h 2660"/>
                <a:gd name="T56" fmla="*/ 906 w 1833"/>
                <a:gd name="T57" fmla="*/ 1700 h 2660"/>
                <a:gd name="T58" fmla="*/ 1221 w 1833"/>
                <a:gd name="T59" fmla="*/ 675 h 2660"/>
                <a:gd name="T60" fmla="*/ 1221 w 1833"/>
                <a:gd name="T61" fmla="*/ 787 h 2660"/>
                <a:gd name="T62" fmla="*/ 595 w 1833"/>
                <a:gd name="T63" fmla="*/ 560 h 2660"/>
                <a:gd name="T64" fmla="*/ 1221 w 1833"/>
                <a:gd name="T65" fmla="*/ 425 h 2660"/>
                <a:gd name="T66" fmla="*/ 595 w 1833"/>
                <a:gd name="T67" fmla="*/ 443 h 2660"/>
                <a:gd name="T68" fmla="*/ 916 w 1833"/>
                <a:gd name="T69" fmla="*/ 2660 h 2660"/>
                <a:gd name="T70" fmla="*/ 1685 w 1833"/>
                <a:gd name="T71" fmla="*/ 1245 h 2660"/>
                <a:gd name="T72" fmla="*/ 1339 w 1833"/>
                <a:gd name="T73" fmla="*/ 209 h 2660"/>
                <a:gd name="T74" fmla="*/ 923 w 1833"/>
                <a:gd name="T75" fmla="*/ 0 h 2660"/>
                <a:gd name="T76" fmla="*/ 477 w 1833"/>
                <a:gd name="T77" fmla="*/ 209 h 2660"/>
                <a:gd name="T78" fmla="*/ 143 w 1833"/>
                <a:gd name="T79" fmla="*/ 1251 h 2660"/>
                <a:gd name="T80" fmla="*/ 916 w 1833"/>
                <a:gd name="T81" fmla="*/ 2660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33" h="2660">
                  <a:moveTo>
                    <a:pt x="1072" y="1757"/>
                  </a:moveTo>
                  <a:cubicBezTo>
                    <a:pt x="1096" y="1762"/>
                    <a:pt x="1118" y="1772"/>
                    <a:pt x="1136" y="1789"/>
                  </a:cubicBezTo>
                  <a:cubicBezTo>
                    <a:pt x="1157" y="1807"/>
                    <a:pt x="1169" y="1832"/>
                    <a:pt x="1174" y="1863"/>
                  </a:cubicBezTo>
                  <a:cubicBezTo>
                    <a:pt x="1175" y="1870"/>
                    <a:pt x="1171" y="1879"/>
                    <a:pt x="1165" y="1885"/>
                  </a:cubicBezTo>
                  <a:cubicBezTo>
                    <a:pt x="1152" y="1897"/>
                    <a:pt x="1128" y="1894"/>
                    <a:pt x="1102" y="1848"/>
                  </a:cubicBezTo>
                  <a:cubicBezTo>
                    <a:pt x="1091" y="1828"/>
                    <a:pt x="1081" y="1796"/>
                    <a:pt x="1072" y="1757"/>
                  </a:cubicBezTo>
                  <a:close/>
                  <a:moveTo>
                    <a:pt x="696" y="1757"/>
                  </a:moveTo>
                  <a:cubicBezTo>
                    <a:pt x="687" y="1796"/>
                    <a:pt x="677" y="1828"/>
                    <a:pt x="666" y="1848"/>
                  </a:cubicBezTo>
                  <a:cubicBezTo>
                    <a:pt x="640" y="1894"/>
                    <a:pt x="616" y="1897"/>
                    <a:pt x="603" y="1885"/>
                  </a:cubicBezTo>
                  <a:cubicBezTo>
                    <a:pt x="596" y="1879"/>
                    <a:pt x="593" y="1870"/>
                    <a:pt x="594" y="1863"/>
                  </a:cubicBezTo>
                  <a:cubicBezTo>
                    <a:pt x="599" y="1832"/>
                    <a:pt x="611" y="1807"/>
                    <a:pt x="631" y="1789"/>
                  </a:cubicBezTo>
                  <a:cubicBezTo>
                    <a:pt x="650" y="1772"/>
                    <a:pt x="672" y="1762"/>
                    <a:pt x="696" y="1757"/>
                  </a:cubicBezTo>
                  <a:close/>
                  <a:moveTo>
                    <a:pt x="565" y="1023"/>
                  </a:moveTo>
                  <a:lnTo>
                    <a:pt x="598" y="1007"/>
                  </a:lnTo>
                  <a:lnTo>
                    <a:pt x="595" y="796"/>
                  </a:lnTo>
                  <a:lnTo>
                    <a:pt x="761" y="825"/>
                  </a:lnTo>
                  <a:cubicBezTo>
                    <a:pt x="761" y="855"/>
                    <a:pt x="760" y="898"/>
                    <a:pt x="758" y="950"/>
                  </a:cubicBezTo>
                  <a:cubicBezTo>
                    <a:pt x="753" y="1157"/>
                    <a:pt x="739" y="1499"/>
                    <a:pt x="713" y="1668"/>
                  </a:cubicBezTo>
                  <a:cubicBezTo>
                    <a:pt x="674" y="1672"/>
                    <a:pt x="636" y="1685"/>
                    <a:pt x="606" y="1713"/>
                  </a:cubicBezTo>
                  <a:cubicBezTo>
                    <a:pt x="574" y="1742"/>
                    <a:pt x="552" y="1787"/>
                    <a:pt x="544" y="1840"/>
                  </a:cubicBezTo>
                  <a:cubicBezTo>
                    <a:pt x="536" y="1887"/>
                    <a:pt x="550" y="1935"/>
                    <a:pt x="577" y="1961"/>
                  </a:cubicBezTo>
                  <a:cubicBezTo>
                    <a:pt x="607" y="1988"/>
                    <a:pt x="658" y="1990"/>
                    <a:pt x="704" y="1907"/>
                  </a:cubicBezTo>
                  <a:cubicBezTo>
                    <a:pt x="723" y="1873"/>
                    <a:pt x="738" y="1820"/>
                    <a:pt x="751" y="1755"/>
                  </a:cubicBezTo>
                  <a:cubicBezTo>
                    <a:pt x="774" y="1757"/>
                    <a:pt x="796" y="1762"/>
                    <a:pt x="817" y="1770"/>
                  </a:cubicBezTo>
                  <a:cubicBezTo>
                    <a:pt x="785" y="1809"/>
                    <a:pt x="782" y="1853"/>
                    <a:pt x="783" y="1874"/>
                  </a:cubicBezTo>
                  <a:cubicBezTo>
                    <a:pt x="785" y="1936"/>
                    <a:pt x="832" y="2000"/>
                    <a:pt x="884" y="2000"/>
                  </a:cubicBezTo>
                  <a:cubicBezTo>
                    <a:pt x="936" y="2000"/>
                    <a:pt x="983" y="1936"/>
                    <a:pt x="985" y="1874"/>
                  </a:cubicBezTo>
                  <a:cubicBezTo>
                    <a:pt x="986" y="1853"/>
                    <a:pt x="983" y="1809"/>
                    <a:pt x="950" y="1770"/>
                  </a:cubicBezTo>
                  <a:cubicBezTo>
                    <a:pt x="971" y="1762"/>
                    <a:pt x="994" y="1757"/>
                    <a:pt x="1017" y="1755"/>
                  </a:cubicBezTo>
                  <a:cubicBezTo>
                    <a:pt x="1029" y="1820"/>
                    <a:pt x="1045" y="1873"/>
                    <a:pt x="1064" y="1907"/>
                  </a:cubicBezTo>
                  <a:cubicBezTo>
                    <a:pt x="1110" y="1990"/>
                    <a:pt x="1161" y="1988"/>
                    <a:pt x="1190" y="1961"/>
                  </a:cubicBezTo>
                  <a:cubicBezTo>
                    <a:pt x="1218" y="1935"/>
                    <a:pt x="1232" y="1887"/>
                    <a:pt x="1224" y="1840"/>
                  </a:cubicBezTo>
                  <a:cubicBezTo>
                    <a:pt x="1215" y="1787"/>
                    <a:pt x="1194" y="1742"/>
                    <a:pt x="1161" y="1713"/>
                  </a:cubicBezTo>
                  <a:cubicBezTo>
                    <a:pt x="1131" y="1685"/>
                    <a:pt x="1094" y="1672"/>
                    <a:pt x="1055" y="1668"/>
                  </a:cubicBezTo>
                  <a:cubicBezTo>
                    <a:pt x="1029" y="1499"/>
                    <a:pt x="1015" y="1157"/>
                    <a:pt x="1009" y="950"/>
                  </a:cubicBezTo>
                  <a:cubicBezTo>
                    <a:pt x="1008" y="919"/>
                    <a:pt x="1008" y="891"/>
                    <a:pt x="1007" y="867"/>
                  </a:cubicBezTo>
                  <a:lnTo>
                    <a:pt x="1221" y="904"/>
                  </a:lnTo>
                  <a:lnTo>
                    <a:pt x="1221" y="1002"/>
                  </a:lnTo>
                  <a:lnTo>
                    <a:pt x="1255" y="1017"/>
                  </a:lnTo>
                  <a:cubicBezTo>
                    <a:pt x="1536" y="1148"/>
                    <a:pt x="1717" y="1433"/>
                    <a:pt x="1717" y="1743"/>
                  </a:cubicBezTo>
                  <a:cubicBezTo>
                    <a:pt x="1717" y="2185"/>
                    <a:pt x="1358" y="2544"/>
                    <a:pt x="916" y="2544"/>
                  </a:cubicBezTo>
                  <a:cubicBezTo>
                    <a:pt x="475" y="2544"/>
                    <a:pt x="115" y="2185"/>
                    <a:pt x="115" y="1743"/>
                  </a:cubicBezTo>
                  <a:cubicBezTo>
                    <a:pt x="115" y="1435"/>
                    <a:pt x="288" y="1159"/>
                    <a:pt x="565" y="1023"/>
                  </a:cubicBezTo>
                  <a:close/>
                  <a:moveTo>
                    <a:pt x="933" y="1869"/>
                  </a:moveTo>
                  <a:cubicBezTo>
                    <a:pt x="933" y="1882"/>
                    <a:pt x="905" y="1912"/>
                    <a:pt x="884" y="1912"/>
                  </a:cubicBezTo>
                  <a:cubicBezTo>
                    <a:pt x="862" y="1912"/>
                    <a:pt x="835" y="1882"/>
                    <a:pt x="835" y="1869"/>
                  </a:cubicBezTo>
                  <a:cubicBezTo>
                    <a:pt x="834" y="1857"/>
                    <a:pt x="847" y="1832"/>
                    <a:pt x="884" y="1812"/>
                  </a:cubicBezTo>
                  <a:cubicBezTo>
                    <a:pt x="920" y="1832"/>
                    <a:pt x="934" y="1857"/>
                    <a:pt x="933" y="1869"/>
                  </a:cubicBezTo>
                  <a:close/>
                  <a:moveTo>
                    <a:pt x="906" y="1700"/>
                  </a:moveTo>
                  <a:cubicBezTo>
                    <a:pt x="898" y="1704"/>
                    <a:pt x="891" y="1709"/>
                    <a:pt x="884" y="1714"/>
                  </a:cubicBezTo>
                  <a:cubicBezTo>
                    <a:pt x="877" y="1709"/>
                    <a:pt x="869" y="1704"/>
                    <a:pt x="862" y="1700"/>
                  </a:cubicBezTo>
                  <a:cubicBezTo>
                    <a:pt x="833" y="1685"/>
                    <a:pt x="800" y="1674"/>
                    <a:pt x="766" y="1670"/>
                  </a:cubicBezTo>
                  <a:cubicBezTo>
                    <a:pt x="795" y="1476"/>
                    <a:pt x="806" y="1137"/>
                    <a:pt x="811" y="950"/>
                  </a:cubicBezTo>
                  <a:cubicBezTo>
                    <a:pt x="812" y="896"/>
                    <a:pt x="813" y="855"/>
                    <a:pt x="813" y="834"/>
                  </a:cubicBezTo>
                  <a:lnTo>
                    <a:pt x="955" y="858"/>
                  </a:lnTo>
                  <a:cubicBezTo>
                    <a:pt x="955" y="881"/>
                    <a:pt x="956" y="912"/>
                    <a:pt x="957" y="950"/>
                  </a:cubicBezTo>
                  <a:cubicBezTo>
                    <a:pt x="961" y="1137"/>
                    <a:pt x="973" y="1476"/>
                    <a:pt x="1002" y="1670"/>
                  </a:cubicBezTo>
                  <a:cubicBezTo>
                    <a:pt x="968" y="1674"/>
                    <a:pt x="935" y="1685"/>
                    <a:pt x="906" y="1700"/>
                  </a:cubicBezTo>
                  <a:close/>
                  <a:moveTo>
                    <a:pt x="595" y="560"/>
                  </a:moveTo>
                  <a:lnTo>
                    <a:pt x="1221" y="675"/>
                  </a:lnTo>
                  <a:lnTo>
                    <a:pt x="1221" y="749"/>
                  </a:lnTo>
                  <a:lnTo>
                    <a:pt x="1221" y="787"/>
                  </a:lnTo>
                  <a:lnTo>
                    <a:pt x="595" y="679"/>
                  </a:lnTo>
                  <a:lnTo>
                    <a:pt x="595" y="560"/>
                  </a:lnTo>
                  <a:close/>
                  <a:moveTo>
                    <a:pt x="595" y="313"/>
                  </a:moveTo>
                  <a:lnTo>
                    <a:pt x="1221" y="425"/>
                  </a:lnTo>
                  <a:lnTo>
                    <a:pt x="1221" y="557"/>
                  </a:lnTo>
                  <a:lnTo>
                    <a:pt x="595" y="443"/>
                  </a:lnTo>
                  <a:lnTo>
                    <a:pt x="595" y="313"/>
                  </a:lnTo>
                  <a:close/>
                  <a:moveTo>
                    <a:pt x="916" y="2660"/>
                  </a:moveTo>
                  <a:cubicBezTo>
                    <a:pt x="1422" y="2660"/>
                    <a:pt x="1833" y="2249"/>
                    <a:pt x="1833" y="1743"/>
                  </a:cubicBezTo>
                  <a:cubicBezTo>
                    <a:pt x="1833" y="1565"/>
                    <a:pt x="1782" y="1393"/>
                    <a:pt x="1685" y="1245"/>
                  </a:cubicBezTo>
                  <a:cubicBezTo>
                    <a:pt x="1599" y="1111"/>
                    <a:pt x="1480" y="1004"/>
                    <a:pt x="1340" y="930"/>
                  </a:cubicBezTo>
                  <a:cubicBezTo>
                    <a:pt x="1339"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Freeform 3736">
              <a:extLst>
                <a:ext uri="{FF2B5EF4-FFF2-40B4-BE49-F238E27FC236}">
                  <a16:creationId xmlns:a16="http://schemas.microsoft.com/office/drawing/2014/main" id="{51137329-0EBE-4087-A8F0-304E52CB89A2}"/>
                </a:ext>
              </a:extLst>
            </p:cNvPr>
            <p:cNvSpPr>
              <a:spLocks/>
            </p:cNvSpPr>
            <p:nvPr/>
          </p:nvSpPr>
          <p:spPr bwMode="auto">
            <a:xfrm>
              <a:off x="10281855" y="2762749"/>
              <a:ext cx="269875" cy="71438"/>
            </a:xfrm>
            <a:custGeom>
              <a:avLst/>
              <a:gdLst>
                <a:gd name="T0" fmla="*/ 0 w 526"/>
                <a:gd name="T1" fmla="*/ 69 h 139"/>
                <a:gd name="T2" fmla="*/ 71 w 526"/>
                <a:gd name="T3" fmla="*/ 139 h 139"/>
                <a:gd name="T4" fmla="*/ 455 w 526"/>
                <a:gd name="T5" fmla="*/ 139 h 139"/>
                <a:gd name="T6" fmla="*/ 526 w 526"/>
                <a:gd name="T7" fmla="*/ 69 h 139"/>
                <a:gd name="T8" fmla="*/ 455 w 526"/>
                <a:gd name="T9" fmla="*/ 0 h 139"/>
                <a:gd name="T10" fmla="*/ 71 w 526"/>
                <a:gd name="T11" fmla="*/ 0 h 139"/>
                <a:gd name="T12" fmla="*/ 0 w 526"/>
                <a:gd name="T13" fmla="*/ 69 h 139"/>
              </a:gdLst>
              <a:ahLst/>
              <a:cxnLst>
                <a:cxn ang="0">
                  <a:pos x="T0" y="T1"/>
                </a:cxn>
                <a:cxn ang="0">
                  <a:pos x="T2" y="T3"/>
                </a:cxn>
                <a:cxn ang="0">
                  <a:pos x="T4" y="T5"/>
                </a:cxn>
                <a:cxn ang="0">
                  <a:pos x="T6" y="T7"/>
                </a:cxn>
                <a:cxn ang="0">
                  <a:pos x="T8" y="T9"/>
                </a:cxn>
                <a:cxn ang="0">
                  <a:pos x="T10" y="T11"/>
                </a:cxn>
                <a:cxn ang="0">
                  <a:pos x="T12" y="T13"/>
                </a:cxn>
              </a:cxnLst>
              <a:rect l="0" t="0" r="r" b="b"/>
              <a:pathLst>
                <a:path w="526" h="139">
                  <a:moveTo>
                    <a:pt x="0" y="69"/>
                  </a:moveTo>
                  <a:cubicBezTo>
                    <a:pt x="0" y="108"/>
                    <a:pt x="32" y="139"/>
                    <a:pt x="71" y="139"/>
                  </a:cubicBezTo>
                  <a:lnTo>
                    <a:pt x="455" y="139"/>
                  </a:lnTo>
                  <a:cubicBezTo>
                    <a:pt x="494" y="139"/>
                    <a:pt x="526" y="108"/>
                    <a:pt x="526" y="69"/>
                  </a:cubicBezTo>
                  <a:cubicBezTo>
                    <a:pt x="526" y="31"/>
                    <a:pt x="494" y="0"/>
                    <a:pt x="455" y="0"/>
                  </a:cubicBezTo>
                  <a:lnTo>
                    <a:pt x="71" y="0"/>
                  </a:lnTo>
                  <a:cubicBezTo>
                    <a:pt x="32" y="0"/>
                    <a:pt x="0" y="31"/>
                    <a:pt x="0" y="6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3737">
              <a:extLst>
                <a:ext uri="{FF2B5EF4-FFF2-40B4-BE49-F238E27FC236}">
                  <a16:creationId xmlns:a16="http://schemas.microsoft.com/office/drawing/2014/main" id="{D68F5B75-F96C-43A9-B0C5-6BBA669EFB4C}"/>
                </a:ext>
              </a:extLst>
            </p:cNvPr>
            <p:cNvSpPr>
              <a:spLocks/>
            </p:cNvSpPr>
            <p:nvPr/>
          </p:nvSpPr>
          <p:spPr bwMode="auto">
            <a:xfrm>
              <a:off x="9653205" y="3262811"/>
              <a:ext cx="73025" cy="261938"/>
            </a:xfrm>
            <a:custGeom>
              <a:avLst/>
              <a:gdLst>
                <a:gd name="T0" fmla="*/ 71 w 142"/>
                <a:gd name="T1" fmla="*/ 0 h 513"/>
                <a:gd name="T2" fmla="*/ 0 w 142"/>
                <a:gd name="T3" fmla="*/ 69 h 513"/>
                <a:gd name="T4" fmla="*/ 0 w 142"/>
                <a:gd name="T5" fmla="*/ 443 h 513"/>
                <a:gd name="T6" fmla="*/ 71 w 142"/>
                <a:gd name="T7" fmla="*/ 513 h 513"/>
                <a:gd name="T8" fmla="*/ 142 w 142"/>
                <a:gd name="T9" fmla="*/ 443 h 513"/>
                <a:gd name="T10" fmla="*/ 142 w 142"/>
                <a:gd name="T11" fmla="*/ 69 h 513"/>
                <a:gd name="T12" fmla="*/ 71 w 142"/>
                <a:gd name="T13" fmla="*/ 0 h 513"/>
              </a:gdLst>
              <a:ahLst/>
              <a:cxnLst>
                <a:cxn ang="0">
                  <a:pos x="T0" y="T1"/>
                </a:cxn>
                <a:cxn ang="0">
                  <a:pos x="T2" y="T3"/>
                </a:cxn>
                <a:cxn ang="0">
                  <a:pos x="T4" y="T5"/>
                </a:cxn>
                <a:cxn ang="0">
                  <a:pos x="T6" y="T7"/>
                </a:cxn>
                <a:cxn ang="0">
                  <a:pos x="T8" y="T9"/>
                </a:cxn>
                <a:cxn ang="0">
                  <a:pos x="T10" y="T11"/>
                </a:cxn>
                <a:cxn ang="0">
                  <a:pos x="T12" y="T13"/>
                </a:cxn>
              </a:cxnLst>
              <a:rect l="0" t="0" r="r" b="b"/>
              <a:pathLst>
                <a:path w="142" h="513">
                  <a:moveTo>
                    <a:pt x="71" y="0"/>
                  </a:moveTo>
                  <a:cubicBezTo>
                    <a:pt x="32" y="0"/>
                    <a:pt x="0" y="31"/>
                    <a:pt x="0" y="69"/>
                  </a:cubicBezTo>
                  <a:lnTo>
                    <a:pt x="0" y="443"/>
                  </a:lnTo>
                  <a:cubicBezTo>
                    <a:pt x="0" y="482"/>
                    <a:pt x="32" y="513"/>
                    <a:pt x="71" y="513"/>
                  </a:cubicBezTo>
                  <a:cubicBezTo>
                    <a:pt x="110" y="513"/>
                    <a:pt x="142" y="482"/>
                    <a:pt x="142" y="443"/>
                  </a:cubicBezTo>
                  <a:lnTo>
                    <a:pt x="142" y="69"/>
                  </a:lnTo>
                  <a:cubicBezTo>
                    <a:pt x="142" y="31"/>
                    <a:pt x="110" y="0"/>
                    <a:pt x="7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3738">
              <a:extLst>
                <a:ext uri="{FF2B5EF4-FFF2-40B4-BE49-F238E27FC236}">
                  <a16:creationId xmlns:a16="http://schemas.microsoft.com/office/drawing/2014/main" id="{5C8C1EA3-6A8D-489E-954C-72809FEDE5B8}"/>
                </a:ext>
              </a:extLst>
            </p:cNvPr>
            <p:cNvSpPr>
              <a:spLocks/>
            </p:cNvSpPr>
            <p:nvPr/>
          </p:nvSpPr>
          <p:spPr bwMode="auto">
            <a:xfrm>
              <a:off x="8905493" y="2729411"/>
              <a:ext cx="269875" cy="71438"/>
            </a:xfrm>
            <a:custGeom>
              <a:avLst/>
              <a:gdLst>
                <a:gd name="T0" fmla="*/ 71 w 526"/>
                <a:gd name="T1" fmla="*/ 138 h 138"/>
                <a:gd name="T2" fmla="*/ 455 w 526"/>
                <a:gd name="T3" fmla="*/ 138 h 138"/>
                <a:gd name="T4" fmla="*/ 526 w 526"/>
                <a:gd name="T5" fmla="*/ 69 h 138"/>
                <a:gd name="T6" fmla="*/ 455 w 526"/>
                <a:gd name="T7" fmla="*/ 0 h 138"/>
                <a:gd name="T8" fmla="*/ 71 w 526"/>
                <a:gd name="T9" fmla="*/ 0 h 138"/>
                <a:gd name="T10" fmla="*/ 0 w 526"/>
                <a:gd name="T11" fmla="*/ 69 h 138"/>
                <a:gd name="T12" fmla="*/ 71 w 52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526" h="138">
                  <a:moveTo>
                    <a:pt x="71" y="138"/>
                  </a:moveTo>
                  <a:lnTo>
                    <a:pt x="455" y="138"/>
                  </a:lnTo>
                  <a:cubicBezTo>
                    <a:pt x="494" y="138"/>
                    <a:pt x="526" y="107"/>
                    <a:pt x="526" y="69"/>
                  </a:cubicBezTo>
                  <a:cubicBezTo>
                    <a:pt x="526" y="31"/>
                    <a:pt x="494" y="0"/>
                    <a:pt x="455" y="0"/>
                  </a:cubicBezTo>
                  <a:lnTo>
                    <a:pt x="71" y="0"/>
                  </a:lnTo>
                  <a:cubicBezTo>
                    <a:pt x="32" y="0"/>
                    <a:pt x="0" y="31"/>
                    <a:pt x="0" y="69"/>
                  </a:cubicBezTo>
                  <a:cubicBezTo>
                    <a:pt x="0" y="107"/>
                    <a:pt x="32" y="138"/>
                    <a:pt x="71" y="13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3739">
              <a:extLst>
                <a:ext uri="{FF2B5EF4-FFF2-40B4-BE49-F238E27FC236}">
                  <a16:creationId xmlns:a16="http://schemas.microsoft.com/office/drawing/2014/main" id="{CF0F55DC-D7EA-43A3-8C58-A360C7FD21FA}"/>
                </a:ext>
              </a:extLst>
            </p:cNvPr>
            <p:cNvSpPr>
              <a:spLocks/>
            </p:cNvSpPr>
            <p:nvPr/>
          </p:nvSpPr>
          <p:spPr bwMode="auto">
            <a:xfrm>
              <a:off x="9062655" y="2194424"/>
              <a:ext cx="239713" cy="192088"/>
            </a:xfrm>
            <a:custGeom>
              <a:avLst/>
              <a:gdLst>
                <a:gd name="T0" fmla="*/ 38 w 467"/>
                <a:gd name="T1" fmla="*/ 125 h 374"/>
                <a:gd name="T2" fmla="*/ 344 w 467"/>
                <a:gd name="T3" fmla="*/ 351 h 374"/>
                <a:gd name="T4" fmla="*/ 443 w 467"/>
                <a:gd name="T5" fmla="*/ 337 h 374"/>
                <a:gd name="T6" fmla="*/ 429 w 467"/>
                <a:gd name="T7" fmla="*/ 241 h 374"/>
                <a:gd name="T8" fmla="*/ 123 w 467"/>
                <a:gd name="T9" fmla="*/ 14 h 374"/>
                <a:gd name="T10" fmla="*/ 81 w 467"/>
                <a:gd name="T11" fmla="*/ 0 h 374"/>
                <a:gd name="T12" fmla="*/ 24 w 467"/>
                <a:gd name="T13" fmla="*/ 28 h 374"/>
                <a:gd name="T14" fmla="*/ 38 w 467"/>
                <a:gd name="T15" fmla="*/ 125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7" h="374">
                  <a:moveTo>
                    <a:pt x="38" y="125"/>
                  </a:moveTo>
                  <a:lnTo>
                    <a:pt x="344" y="351"/>
                  </a:lnTo>
                  <a:cubicBezTo>
                    <a:pt x="375" y="374"/>
                    <a:pt x="419" y="368"/>
                    <a:pt x="443" y="337"/>
                  </a:cubicBezTo>
                  <a:cubicBezTo>
                    <a:pt x="467" y="307"/>
                    <a:pt x="460" y="264"/>
                    <a:pt x="429" y="241"/>
                  </a:cubicBezTo>
                  <a:lnTo>
                    <a:pt x="123" y="14"/>
                  </a:lnTo>
                  <a:cubicBezTo>
                    <a:pt x="111" y="5"/>
                    <a:pt x="96" y="0"/>
                    <a:pt x="81" y="0"/>
                  </a:cubicBezTo>
                  <a:cubicBezTo>
                    <a:pt x="59" y="0"/>
                    <a:pt x="38" y="10"/>
                    <a:pt x="24" y="28"/>
                  </a:cubicBezTo>
                  <a:cubicBezTo>
                    <a:pt x="0" y="58"/>
                    <a:pt x="7" y="102"/>
                    <a:pt x="38" y="12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3740">
              <a:extLst>
                <a:ext uri="{FF2B5EF4-FFF2-40B4-BE49-F238E27FC236}">
                  <a16:creationId xmlns:a16="http://schemas.microsoft.com/office/drawing/2014/main" id="{6125E1DC-7198-4C2C-ACE4-6322DB063C9D}"/>
                </a:ext>
              </a:extLst>
            </p:cNvPr>
            <p:cNvSpPr>
              <a:spLocks/>
            </p:cNvSpPr>
            <p:nvPr/>
          </p:nvSpPr>
          <p:spPr bwMode="auto">
            <a:xfrm>
              <a:off x="10162793" y="2194424"/>
              <a:ext cx="238125" cy="192088"/>
            </a:xfrm>
            <a:custGeom>
              <a:avLst/>
              <a:gdLst>
                <a:gd name="T0" fmla="*/ 123 w 466"/>
                <a:gd name="T1" fmla="*/ 351 h 374"/>
                <a:gd name="T2" fmla="*/ 429 w 466"/>
                <a:gd name="T3" fmla="*/ 125 h 374"/>
                <a:gd name="T4" fmla="*/ 442 w 466"/>
                <a:gd name="T5" fmla="*/ 28 h 374"/>
                <a:gd name="T6" fmla="*/ 386 w 466"/>
                <a:gd name="T7" fmla="*/ 0 h 374"/>
                <a:gd name="T8" fmla="*/ 343 w 466"/>
                <a:gd name="T9" fmla="*/ 14 h 374"/>
                <a:gd name="T10" fmla="*/ 37 w 466"/>
                <a:gd name="T11" fmla="*/ 241 h 374"/>
                <a:gd name="T12" fmla="*/ 23 w 466"/>
                <a:gd name="T13" fmla="*/ 337 h 374"/>
                <a:gd name="T14" fmla="*/ 123 w 466"/>
                <a:gd name="T15" fmla="*/ 351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374">
                  <a:moveTo>
                    <a:pt x="123" y="351"/>
                  </a:moveTo>
                  <a:lnTo>
                    <a:pt x="429" y="125"/>
                  </a:lnTo>
                  <a:cubicBezTo>
                    <a:pt x="460" y="102"/>
                    <a:pt x="466" y="58"/>
                    <a:pt x="442" y="28"/>
                  </a:cubicBezTo>
                  <a:cubicBezTo>
                    <a:pt x="428" y="10"/>
                    <a:pt x="407" y="0"/>
                    <a:pt x="386" y="0"/>
                  </a:cubicBezTo>
                  <a:cubicBezTo>
                    <a:pt x="371" y="0"/>
                    <a:pt x="356" y="5"/>
                    <a:pt x="343" y="14"/>
                  </a:cubicBezTo>
                  <a:lnTo>
                    <a:pt x="37" y="241"/>
                  </a:lnTo>
                  <a:cubicBezTo>
                    <a:pt x="6" y="264"/>
                    <a:pt x="0" y="307"/>
                    <a:pt x="23" y="337"/>
                  </a:cubicBezTo>
                  <a:cubicBezTo>
                    <a:pt x="47" y="368"/>
                    <a:pt x="92" y="374"/>
                    <a:pt x="123" y="35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3741">
              <a:extLst>
                <a:ext uri="{FF2B5EF4-FFF2-40B4-BE49-F238E27FC236}">
                  <a16:creationId xmlns:a16="http://schemas.microsoft.com/office/drawing/2014/main" id="{AAD8239D-8566-440A-93C4-B440F83557C8}"/>
                </a:ext>
              </a:extLst>
            </p:cNvPr>
            <p:cNvSpPr>
              <a:spLocks/>
            </p:cNvSpPr>
            <p:nvPr/>
          </p:nvSpPr>
          <p:spPr bwMode="auto">
            <a:xfrm>
              <a:off x="9108693" y="3148511"/>
              <a:ext cx="219075" cy="211138"/>
            </a:xfrm>
            <a:custGeom>
              <a:avLst/>
              <a:gdLst>
                <a:gd name="T0" fmla="*/ 349 w 427"/>
                <a:gd name="T1" fmla="*/ 0 h 410"/>
                <a:gd name="T2" fmla="*/ 299 w 427"/>
                <a:gd name="T3" fmla="*/ 20 h 410"/>
                <a:gd name="T4" fmla="*/ 27 w 427"/>
                <a:gd name="T5" fmla="*/ 285 h 410"/>
                <a:gd name="T6" fmla="*/ 27 w 427"/>
                <a:gd name="T7" fmla="*/ 383 h 410"/>
                <a:gd name="T8" fmla="*/ 128 w 427"/>
                <a:gd name="T9" fmla="*/ 383 h 410"/>
                <a:gd name="T10" fmla="*/ 399 w 427"/>
                <a:gd name="T11" fmla="*/ 118 h 410"/>
                <a:gd name="T12" fmla="*/ 399 w 427"/>
                <a:gd name="T13" fmla="*/ 20 h 410"/>
                <a:gd name="T14" fmla="*/ 349 w 427"/>
                <a:gd name="T15" fmla="*/ 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349" y="0"/>
                  </a:moveTo>
                  <a:cubicBezTo>
                    <a:pt x="331" y="0"/>
                    <a:pt x="313" y="7"/>
                    <a:pt x="299" y="20"/>
                  </a:cubicBezTo>
                  <a:lnTo>
                    <a:pt x="27" y="285"/>
                  </a:lnTo>
                  <a:cubicBezTo>
                    <a:pt x="0" y="312"/>
                    <a:pt x="0" y="356"/>
                    <a:pt x="27" y="383"/>
                  </a:cubicBezTo>
                  <a:cubicBezTo>
                    <a:pt x="55" y="410"/>
                    <a:pt x="100" y="410"/>
                    <a:pt x="128" y="383"/>
                  </a:cubicBezTo>
                  <a:lnTo>
                    <a:pt x="399" y="118"/>
                  </a:lnTo>
                  <a:cubicBezTo>
                    <a:pt x="427" y="91"/>
                    <a:pt x="427" y="47"/>
                    <a:pt x="399" y="20"/>
                  </a:cubicBezTo>
                  <a:cubicBezTo>
                    <a:pt x="385" y="7"/>
                    <a:pt x="367" y="0"/>
                    <a:pt x="34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3742">
              <a:extLst>
                <a:ext uri="{FF2B5EF4-FFF2-40B4-BE49-F238E27FC236}">
                  <a16:creationId xmlns:a16="http://schemas.microsoft.com/office/drawing/2014/main" id="{1DEDE975-35EE-4278-BBE2-0FA752AE67BE}"/>
                </a:ext>
              </a:extLst>
            </p:cNvPr>
            <p:cNvSpPr>
              <a:spLocks/>
            </p:cNvSpPr>
            <p:nvPr/>
          </p:nvSpPr>
          <p:spPr bwMode="auto">
            <a:xfrm>
              <a:off x="10113580" y="3148511"/>
              <a:ext cx="219075" cy="211138"/>
            </a:xfrm>
            <a:custGeom>
              <a:avLst/>
              <a:gdLst>
                <a:gd name="T0" fmla="*/ 128 w 427"/>
                <a:gd name="T1" fmla="*/ 20 h 410"/>
                <a:gd name="T2" fmla="*/ 78 w 427"/>
                <a:gd name="T3" fmla="*/ 0 h 410"/>
                <a:gd name="T4" fmla="*/ 28 w 427"/>
                <a:gd name="T5" fmla="*/ 20 h 410"/>
                <a:gd name="T6" fmla="*/ 28 w 427"/>
                <a:gd name="T7" fmla="*/ 118 h 410"/>
                <a:gd name="T8" fmla="*/ 299 w 427"/>
                <a:gd name="T9" fmla="*/ 383 h 410"/>
                <a:gd name="T10" fmla="*/ 399 w 427"/>
                <a:gd name="T11" fmla="*/ 383 h 410"/>
                <a:gd name="T12" fmla="*/ 399 w 427"/>
                <a:gd name="T13" fmla="*/ 285 h 410"/>
                <a:gd name="T14" fmla="*/ 128 w 427"/>
                <a:gd name="T15" fmla="*/ 2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128" y="20"/>
                  </a:moveTo>
                  <a:cubicBezTo>
                    <a:pt x="114" y="7"/>
                    <a:pt x="96" y="0"/>
                    <a:pt x="78" y="0"/>
                  </a:cubicBezTo>
                  <a:cubicBezTo>
                    <a:pt x="60" y="0"/>
                    <a:pt x="42" y="7"/>
                    <a:pt x="28" y="20"/>
                  </a:cubicBezTo>
                  <a:cubicBezTo>
                    <a:pt x="0" y="47"/>
                    <a:pt x="0" y="91"/>
                    <a:pt x="28" y="118"/>
                  </a:cubicBezTo>
                  <a:lnTo>
                    <a:pt x="299" y="383"/>
                  </a:lnTo>
                  <a:cubicBezTo>
                    <a:pt x="327" y="410"/>
                    <a:pt x="372" y="410"/>
                    <a:pt x="399" y="383"/>
                  </a:cubicBezTo>
                  <a:cubicBezTo>
                    <a:pt x="427" y="356"/>
                    <a:pt x="427" y="312"/>
                    <a:pt x="399" y="285"/>
                  </a:cubicBezTo>
                  <a:lnTo>
                    <a:pt x="128" y="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137220798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898457" y="1214363"/>
            <a:ext cx="9143999" cy="707886"/>
          </a:xfrm>
          <a:prstGeom prst="rect">
            <a:avLst/>
          </a:prstGeom>
          <a:noFill/>
        </p:spPr>
        <p:txBody>
          <a:bodyPr wrap="square" rtlCol="0">
            <a:spAutoFit/>
          </a:bodyPr>
          <a:lstStyle/>
          <a:p>
            <a:pPr algn="ctr"/>
            <a:r>
              <a:rPr lang="es-CO" sz="4000" b="1" dirty="0">
                <a:solidFill>
                  <a:srgbClr val="002060"/>
                </a:solidFill>
              </a:rPr>
              <a:t>Objetivo en el Procesos de Venta Masiva. </a:t>
            </a:r>
            <a:endParaRPr lang="es-ES" sz="36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nvGrpSpPr>
          <p:cNvPr id="25" name="Grupo 24">
            <a:extLst>
              <a:ext uri="{FF2B5EF4-FFF2-40B4-BE49-F238E27FC236}">
                <a16:creationId xmlns:a16="http://schemas.microsoft.com/office/drawing/2014/main" id="{FF3B0C05-00CB-4F70-8C4C-BFAF4F95519F}"/>
              </a:ext>
            </a:extLst>
          </p:cNvPr>
          <p:cNvGrpSpPr/>
          <p:nvPr/>
        </p:nvGrpSpPr>
        <p:grpSpPr>
          <a:xfrm>
            <a:off x="1680333" y="2139269"/>
            <a:ext cx="8820027" cy="4005464"/>
            <a:chOff x="3060618" y="2419517"/>
            <a:chExt cx="5650035" cy="4005464"/>
          </a:xfrm>
        </p:grpSpPr>
        <p:sp>
          <p:nvSpPr>
            <p:cNvPr id="26" name="Freeform 28">
              <a:extLst>
                <a:ext uri="{FF2B5EF4-FFF2-40B4-BE49-F238E27FC236}">
                  <a16:creationId xmlns:a16="http://schemas.microsoft.com/office/drawing/2014/main" id="{C08C9908-DEC3-4EC3-9BCD-341E462FE721}"/>
                </a:ext>
              </a:extLst>
            </p:cNvPr>
            <p:cNvSpPr/>
            <p:nvPr/>
          </p:nvSpPr>
          <p:spPr>
            <a:xfrm>
              <a:off x="3060618" y="2419517"/>
              <a:ext cx="392138" cy="362554"/>
            </a:xfrm>
            <a:custGeom>
              <a:avLst/>
              <a:gdLst>
                <a:gd name="connsiteX0" fmla="*/ 0 w 637083"/>
                <a:gd name="connsiteY0" fmla="*/ 0 h 535008"/>
                <a:gd name="connsiteX1" fmla="*/ 232616 w 637083"/>
                <a:gd name="connsiteY1" fmla="*/ 0 h 535008"/>
                <a:gd name="connsiteX2" fmla="*/ 260711 w 637083"/>
                <a:gd name="connsiteY2" fmla="*/ 26787 h 535008"/>
                <a:gd name="connsiteX3" fmla="*/ 572096 w 637083"/>
                <a:gd name="connsiteY3" fmla="*/ 369396 h 535008"/>
                <a:gd name="connsiteX4" fmla="*/ 637083 w 637083"/>
                <a:gd name="connsiteY4" fmla="*/ 452093 h 535008"/>
                <a:gd name="connsiteX5" fmla="*/ 627565 w 637083"/>
                <a:gd name="connsiteY5" fmla="*/ 455048 h 535008"/>
                <a:gd name="connsiteX6" fmla="*/ 532376 w 637083"/>
                <a:gd name="connsiteY6" fmla="*/ 506715 h 535008"/>
                <a:gd name="connsiteX7" fmla="*/ 498084 w 637083"/>
                <a:gd name="connsiteY7" fmla="*/ 535008 h 535008"/>
                <a:gd name="connsiteX8" fmla="*/ 448199 w 637083"/>
                <a:gd name="connsiteY8" fmla="*/ 471528 h 535008"/>
                <a:gd name="connsiteX9" fmla="*/ 147177 w 637083"/>
                <a:gd name="connsiteY9" fmla="*/ 140321 h 5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083" h="535008">
                  <a:moveTo>
                    <a:pt x="0" y="0"/>
                  </a:moveTo>
                  <a:lnTo>
                    <a:pt x="232616" y="0"/>
                  </a:lnTo>
                  <a:lnTo>
                    <a:pt x="260711" y="26787"/>
                  </a:lnTo>
                  <a:cubicBezTo>
                    <a:pt x="369845" y="135921"/>
                    <a:pt x="473774" y="250259"/>
                    <a:pt x="572096" y="369396"/>
                  </a:cubicBezTo>
                  <a:lnTo>
                    <a:pt x="637083" y="452093"/>
                  </a:lnTo>
                  <a:lnTo>
                    <a:pt x="627565" y="455048"/>
                  </a:lnTo>
                  <a:cubicBezTo>
                    <a:pt x="594043" y="469227"/>
                    <a:pt x="562188" y="486574"/>
                    <a:pt x="532376" y="506715"/>
                  </a:cubicBezTo>
                  <a:lnTo>
                    <a:pt x="498084" y="535008"/>
                  </a:lnTo>
                  <a:lnTo>
                    <a:pt x="448199" y="471528"/>
                  </a:lnTo>
                  <a:cubicBezTo>
                    <a:pt x="353150" y="356356"/>
                    <a:pt x="252679" y="245823"/>
                    <a:pt x="147177" y="14032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black"/>
                </a:solidFill>
                <a:effectLst/>
                <a:uLnTx/>
                <a:uFillTx/>
                <a:latin typeface="Calibri"/>
                <a:ea typeface="+mn-ea"/>
                <a:cs typeface="+mn-cs"/>
              </a:endParaRPr>
            </a:p>
          </p:txBody>
        </p:sp>
        <p:grpSp>
          <p:nvGrpSpPr>
            <p:cNvPr id="27" name="Grupo 26">
              <a:extLst>
                <a:ext uri="{FF2B5EF4-FFF2-40B4-BE49-F238E27FC236}">
                  <a16:creationId xmlns:a16="http://schemas.microsoft.com/office/drawing/2014/main" id="{05CB20C6-E257-486E-BB72-A816C75F1162}"/>
                </a:ext>
              </a:extLst>
            </p:cNvPr>
            <p:cNvGrpSpPr/>
            <p:nvPr/>
          </p:nvGrpSpPr>
          <p:grpSpPr>
            <a:xfrm>
              <a:off x="3152187" y="2644295"/>
              <a:ext cx="5558466" cy="3780686"/>
              <a:chOff x="3152187" y="2644295"/>
              <a:chExt cx="5558466" cy="3780686"/>
            </a:xfrm>
          </p:grpSpPr>
          <p:sp>
            <p:nvSpPr>
              <p:cNvPr id="28" name="Oval 5">
                <a:extLst>
                  <a:ext uri="{FF2B5EF4-FFF2-40B4-BE49-F238E27FC236}">
                    <a16:creationId xmlns:a16="http://schemas.microsoft.com/office/drawing/2014/main" id="{6F2EDF7C-4D0D-430D-B918-7B21B07CEE1F}"/>
                  </a:ext>
                </a:extLst>
              </p:cNvPr>
              <p:cNvSpPr/>
              <p:nvPr/>
            </p:nvSpPr>
            <p:spPr>
              <a:xfrm>
                <a:off x="3152187" y="2644295"/>
                <a:ext cx="854760" cy="7695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a:ea typeface="+mn-ea"/>
                  <a:cs typeface="+mn-cs"/>
                </a:endParaRPr>
              </a:p>
            </p:txBody>
          </p:sp>
          <p:sp>
            <p:nvSpPr>
              <p:cNvPr id="29" name="Freeform 33">
                <a:extLst>
                  <a:ext uri="{FF2B5EF4-FFF2-40B4-BE49-F238E27FC236}">
                    <a16:creationId xmlns:a16="http://schemas.microsoft.com/office/drawing/2014/main" id="{194BE53D-F07F-45AB-A8C3-03782615E8C4}"/>
                  </a:ext>
                </a:extLst>
              </p:cNvPr>
              <p:cNvSpPr/>
              <p:nvPr/>
            </p:nvSpPr>
            <p:spPr>
              <a:xfrm>
                <a:off x="3739936" y="3374305"/>
                <a:ext cx="254513" cy="506807"/>
              </a:xfrm>
              <a:custGeom>
                <a:avLst/>
                <a:gdLst>
                  <a:gd name="connsiteX0" fmla="*/ 135550 w 391928"/>
                  <a:gd name="connsiteY0" fmla="*/ 0 h 709696"/>
                  <a:gd name="connsiteX1" fmla="*/ 213310 w 391928"/>
                  <a:gd name="connsiteY1" fmla="*/ 172002 h 709696"/>
                  <a:gd name="connsiteX2" fmla="*/ 375545 w 391928"/>
                  <a:gd name="connsiteY2" fmla="*/ 615260 h 709696"/>
                  <a:gd name="connsiteX3" fmla="*/ 391928 w 391928"/>
                  <a:gd name="connsiteY3" fmla="*/ 672955 h 709696"/>
                  <a:gd name="connsiteX4" fmla="*/ 335492 w 391928"/>
                  <a:gd name="connsiteY4" fmla="*/ 678644 h 709696"/>
                  <a:gd name="connsiteX5" fmla="*/ 235461 w 391928"/>
                  <a:gd name="connsiteY5" fmla="*/ 709696 h 709696"/>
                  <a:gd name="connsiteX6" fmla="*/ 222202 w 391928"/>
                  <a:gd name="connsiteY6" fmla="*/ 663006 h 709696"/>
                  <a:gd name="connsiteX7" fmla="*/ 65367 w 391928"/>
                  <a:gd name="connsiteY7" fmla="*/ 234500 h 709696"/>
                  <a:gd name="connsiteX8" fmla="*/ 0 w 391928"/>
                  <a:gd name="connsiteY8" fmla="*/ 89913 h 709696"/>
                  <a:gd name="connsiteX9" fmla="*/ 77670 w 391928"/>
                  <a:gd name="connsiteY9" fmla="*/ 47755 h 70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928" h="709696">
                    <a:moveTo>
                      <a:pt x="135550" y="0"/>
                    </a:moveTo>
                    <a:lnTo>
                      <a:pt x="213310" y="172002"/>
                    </a:lnTo>
                    <a:cubicBezTo>
                      <a:pt x="274344" y="316302"/>
                      <a:pt x="328557" y="464190"/>
                      <a:pt x="375545" y="615260"/>
                    </a:cubicBezTo>
                    <a:lnTo>
                      <a:pt x="391928" y="672955"/>
                    </a:lnTo>
                    <a:lnTo>
                      <a:pt x="335492" y="678644"/>
                    </a:lnTo>
                    <a:lnTo>
                      <a:pt x="235461" y="709696"/>
                    </a:lnTo>
                    <a:lnTo>
                      <a:pt x="222202" y="663006"/>
                    </a:lnTo>
                    <a:cubicBezTo>
                      <a:pt x="176778" y="516963"/>
                      <a:pt x="124370" y="373998"/>
                      <a:pt x="65367" y="234500"/>
                    </a:cubicBezTo>
                    <a:lnTo>
                      <a:pt x="0" y="89913"/>
                    </a:lnTo>
                    <a:lnTo>
                      <a:pt x="77670" y="477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47">
                <a:extLst>
                  <a:ext uri="{FF2B5EF4-FFF2-40B4-BE49-F238E27FC236}">
                    <a16:creationId xmlns:a16="http://schemas.microsoft.com/office/drawing/2014/main" id="{AD92FE19-4A11-4F9A-ACD3-F7E03BC1DD02}"/>
                  </a:ext>
                </a:extLst>
              </p:cNvPr>
              <p:cNvSpPr txBox="1"/>
              <p:nvPr/>
            </p:nvSpPr>
            <p:spPr>
              <a:xfrm>
                <a:off x="3947251" y="2676190"/>
                <a:ext cx="4763402" cy="646331"/>
              </a:xfrm>
              <a:prstGeom prst="rect">
                <a:avLst/>
              </a:prstGeom>
              <a:noFill/>
            </p:spPr>
            <p:txBody>
              <a:bodyPr wrap="square" rtlCol="0">
                <a:spAutoFit/>
              </a:bodyPr>
              <a:lstStyle/>
              <a:p>
                <a:pPr lvl="0" algn="ctr" defTabSz="342900">
                  <a:defRPr/>
                </a:pPr>
                <a:r>
                  <a:rPr lang="es-CO" b="1" cap="all" dirty="0">
                    <a:solidFill>
                      <a:srgbClr val="F79646"/>
                    </a:solidFill>
                  </a:rPr>
                  <a:t>mejorar la eficiencia en los procedimientos internos de gestión y venta de los activos.</a:t>
                </a:r>
                <a:endParaRPr kumimoji="0" lang="en-US" sz="1800" b="1" i="0" u="none" strike="noStrike" kern="1200" cap="all" spc="0" normalizeH="0" baseline="0" noProof="0" dirty="0">
                  <a:ln>
                    <a:noFill/>
                  </a:ln>
                  <a:solidFill>
                    <a:srgbClr val="F79646"/>
                  </a:solidFill>
                  <a:effectLst/>
                  <a:uLnTx/>
                  <a:uFillTx/>
                  <a:latin typeface="Calibri"/>
                  <a:ea typeface="+mn-ea"/>
                  <a:cs typeface="+mn-cs"/>
                </a:endParaRPr>
              </a:p>
            </p:txBody>
          </p:sp>
          <p:sp>
            <p:nvSpPr>
              <p:cNvPr id="31" name="Oval 8">
                <a:extLst>
                  <a:ext uri="{FF2B5EF4-FFF2-40B4-BE49-F238E27FC236}">
                    <a16:creationId xmlns:a16="http://schemas.microsoft.com/office/drawing/2014/main" id="{517105C9-16BD-46D0-971A-535CDCC3670C}"/>
                  </a:ext>
                </a:extLst>
              </p:cNvPr>
              <p:cNvSpPr/>
              <p:nvPr/>
            </p:nvSpPr>
            <p:spPr>
              <a:xfrm>
                <a:off x="3604816" y="3798171"/>
                <a:ext cx="882635" cy="7695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51">
                <a:extLst>
                  <a:ext uri="{FF2B5EF4-FFF2-40B4-BE49-F238E27FC236}">
                    <a16:creationId xmlns:a16="http://schemas.microsoft.com/office/drawing/2014/main" id="{93BE6E8F-0713-4395-832E-2FD2F027C0CC}"/>
                  </a:ext>
                </a:extLst>
              </p:cNvPr>
              <p:cNvSpPr txBox="1"/>
              <p:nvPr/>
            </p:nvSpPr>
            <p:spPr>
              <a:xfrm>
                <a:off x="4551615" y="3945716"/>
                <a:ext cx="3903783" cy="646331"/>
              </a:xfrm>
              <a:prstGeom prst="rect">
                <a:avLst/>
              </a:prstGeom>
              <a:noFill/>
            </p:spPr>
            <p:txBody>
              <a:bodyPr wrap="square" rtlCol="0">
                <a:spAutoFit/>
              </a:bodyPr>
              <a:lstStyle/>
              <a:p>
                <a:pPr lvl="0" algn="ctr" defTabSz="342900">
                  <a:defRPr/>
                </a:pPr>
                <a:r>
                  <a:rPr lang="es-CO" b="1" cap="all" dirty="0">
                    <a:solidFill>
                      <a:srgbClr val="4BACC6"/>
                    </a:solidFill>
                  </a:rPr>
                  <a:t>reducir los costos de administración y liquidación de los bienes.</a:t>
                </a:r>
                <a:endParaRPr kumimoji="0" lang="en-US" sz="1800" b="1" i="0" u="none" strike="noStrike" kern="1200" cap="all" spc="0" normalizeH="0" baseline="0" noProof="0" dirty="0">
                  <a:ln>
                    <a:noFill/>
                  </a:ln>
                  <a:solidFill>
                    <a:srgbClr val="4BACC6"/>
                  </a:solidFill>
                  <a:effectLst/>
                  <a:uLnTx/>
                  <a:uFillTx/>
                  <a:latin typeface="Calibri"/>
                  <a:ea typeface="+mn-ea"/>
                  <a:cs typeface="+mn-cs"/>
                </a:endParaRPr>
              </a:p>
            </p:txBody>
          </p:sp>
          <p:sp>
            <p:nvSpPr>
              <p:cNvPr id="33" name="Freeform 38">
                <a:extLst>
                  <a:ext uri="{FF2B5EF4-FFF2-40B4-BE49-F238E27FC236}">
                    <a16:creationId xmlns:a16="http://schemas.microsoft.com/office/drawing/2014/main" id="{EEBEA7C1-57CC-43B3-8DCA-7717869B1C72}"/>
                  </a:ext>
                </a:extLst>
              </p:cNvPr>
              <p:cNvSpPr/>
              <p:nvPr/>
            </p:nvSpPr>
            <p:spPr>
              <a:xfrm>
                <a:off x="4046134" y="4603712"/>
                <a:ext cx="125663" cy="517672"/>
              </a:xfrm>
              <a:custGeom>
                <a:avLst/>
                <a:gdLst>
                  <a:gd name="connsiteX0" fmla="*/ 159774 w 168482"/>
                  <a:gd name="connsiteY0" fmla="*/ 0 h 560459"/>
                  <a:gd name="connsiteX1" fmla="*/ 162205 w 168482"/>
                  <a:gd name="connsiteY1" fmla="*/ 31959 h 560459"/>
                  <a:gd name="connsiteX2" fmla="*/ 168482 w 168482"/>
                  <a:gd name="connsiteY2" fmla="*/ 280229 h 560459"/>
                  <a:gd name="connsiteX3" fmla="*/ 162205 w 168482"/>
                  <a:gd name="connsiteY3" fmla="*/ 528499 h 560459"/>
                  <a:gd name="connsiteX4" fmla="*/ 159774 w 168482"/>
                  <a:gd name="connsiteY4" fmla="*/ 560459 h 560459"/>
                  <a:gd name="connsiteX5" fmla="*/ 137402 w 168482"/>
                  <a:gd name="connsiteY5" fmla="*/ 553514 h 560459"/>
                  <a:gd name="connsiteX6" fmla="*/ 24465 w 168482"/>
                  <a:gd name="connsiteY6" fmla="*/ 542129 h 560459"/>
                  <a:gd name="connsiteX7" fmla="*/ 0 w 168482"/>
                  <a:gd name="connsiteY7" fmla="*/ 544595 h 560459"/>
                  <a:gd name="connsiteX8" fmla="*/ 1853 w 168482"/>
                  <a:gd name="connsiteY8" fmla="*/ 520237 h 560459"/>
                  <a:gd name="connsiteX9" fmla="*/ 7921 w 168482"/>
                  <a:gd name="connsiteY9" fmla="*/ 280229 h 560459"/>
                  <a:gd name="connsiteX10" fmla="*/ 1853 w 168482"/>
                  <a:gd name="connsiteY10" fmla="*/ 40222 h 560459"/>
                  <a:gd name="connsiteX11" fmla="*/ 0 w 168482"/>
                  <a:gd name="connsiteY11" fmla="*/ 15863 h 560459"/>
                  <a:gd name="connsiteX12" fmla="*/ 24465 w 168482"/>
                  <a:gd name="connsiteY12" fmla="*/ 18329 h 560459"/>
                  <a:gd name="connsiteX13" fmla="*/ 137402 w 168482"/>
                  <a:gd name="connsiteY13" fmla="*/ 6944 h 56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482" h="560459">
                    <a:moveTo>
                      <a:pt x="159774" y="0"/>
                    </a:moveTo>
                    <a:lnTo>
                      <a:pt x="162205" y="31959"/>
                    </a:lnTo>
                    <a:cubicBezTo>
                      <a:pt x="166373" y="114190"/>
                      <a:pt x="168482" y="196963"/>
                      <a:pt x="168482" y="280229"/>
                    </a:cubicBezTo>
                    <a:cubicBezTo>
                      <a:pt x="168482" y="363495"/>
                      <a:pt x="166373" y="446269"/>
                      <a:pt x="162205" y="528499"/>
                    </a:cubicBezTo>
                    <a:lnTo>
                      <a:pt x="159774" y="560459"/>
                    </a:lnTo>
                    <a:lnTo>
                      <a:pt x="137402" y="553514"/>
                    </a:lnTo>
                    <a:cubicBezTo>
                      <a:pt x="100923" y="546049"/>
                      <a:pt x="63152" y="542129"/>
                      <a:pt x="24465" y="542129"/>
                    </a:cubicBezTo>
                    <a:lnTo>
                      <a:pt x="0" y="544595"/>
                    </a:lnTo>
                    <a:lnTo>
                      <a:pt x="1853" y="520237"/>
                    </a:lnTo>
                    <a:cubicBezTo>
                      <a:pt x="5882" y="440743"/>
                      <a:pt x="7921" y="360724"/>
                      <a:pt x="7921" y="280229"/>
                    </a:cubicBezTo>
                    <a:cubicBezTo>
                      <a:pt x="7921" y="199734"/>
                      <a:pt x="5882" y="119716"/>
                      <a:pt x="1853" y="40222"/>
                    </a:cubicBezTo>
                    <a:lnTo>
                      <a:pt x="0" y="15863"/>
                    </a:lnTo>
                    <a:lnTo>
                      <a:pt x="24465" y="18329"/>
                    </a:lnTo>
                    <a:cubicBezTo>
                      <a:pt x="63152" y="18329"/>
                      <a:pt x="100923" y="14409"/>
                      <a:pt x="137402" y="694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black"/>
                  </a:solidFill>
                  <a:effectLst/>
                  <a:uLnTx/>
                  <a:uFillTx/>
                  <a:latin typeface="Calibri"/>
                  <a:ea typeface="+mn-ea"/>
                  <a:cs typeface="+mn-cs"/>
                </a:endParaRPr>
              </a:p>
            </p:txBody>
          </p:sp>
          <p:sp>
            <p:nvSpPr>
              <p:cNvPr id="34" name="Oval 9">
                <a:extLst>
                  <a:ext uri="{FF2B5EF4-FFF2-40B4-BE49-F238E27FC236}">
                    <a16:creationId xmlns:a16="http://schemas.microsoft.com/office/drawing/2014/main" id="{42724517-F4EA-4ECF-8685-EC7A804ECEA6}"/>
                  </a:ext>
                </a:extLst>
              </p:cNvPr>
              <p:cNvSpPr/>
              <p:nvPr/>
            </p:nvSpPr>
            <p:spPr>
              <a:xfrm>
                <a:off x="3612197" y="5048793"/>
                <a:ext cx="882635" cy="8419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54">
                <a:extLst>
                  <a:ext uri="{FF2B5EF4-FFF2-40B4-BE49-F238E27FC236}">
                    <a16:creationId xmlns:a16="http://schemas.microsoft.com/office/drawing/2014/main" id="{9827872B-7509-488B-A427-23FA8616D4C2}"/>
                  </a:ext>
                </a:extLst>
              </p:cNvPr>
              <p:cNvSpPr txBox="1"/>
              <p:nvPr/>
            </p:nvSpPr>
            <p:spPr>
              <a:xfrm>
                <a:off x="4510396" y="4947653"/>
                <a:ext cx="4200257" cy="1477328"/>
              </a:xfrm>
              <a:prstGeom prst="rect">
                <a:avLst/>
              </a:prstGeom>
              <a:noFill/>
            </p:spPr>
            <p:txBody>
              <a:bodyPr wrap="square" rtlCol="0">
                <a:spAutoFit/>
              </a:bodyPr>
              <a:lstStyle/>
              <a:p>
                <a:pPr lvl="0" algn="ctr" defTabSz="342900">
                  <a:defRPr/>
                </a:pPr>
                <a:r>
                  <a:rPr lang="es-CO" b="1" cap="all" dirty="0">
                    <a:solidFill>
                      <a:srgbClr val="8064A2"/>
                    </a:solidFill>
                  </a:rPr>
                  <a:t>incrementar la capacidad del Gobierno Colombiano para generar ingresos que se destinan al fortalecimiento del sector justicia, la inversión social, la política de drogas, el desarrollo rural, la reparación y atención a víctimas de actividades ilícitas.</a:t>
                </a:r>
                <a:endParaRPr kumimoji="0" lang="en-US" sz="1800" b="1" i="0" u="none" strike="noStrike" kern="1200" cap="all" spc="0" normalizeH="0" baseline="0" noProof="0" dirty="0">
                  <a:ln>
                    <a:noFill/>
                  </a:ln>
                  <a:solidFill>
                    <a:srgbClr val="8064A2"/>
                  </a:solidFill>
                  <a:effectLst/>
                  <a:uLnTx/>
                  <a:uFillTx/>
                  <a:latin typeface="Calibri"/>
                  <a:ea typeface="+mn-ea"/>
                  <a:cs typeface="+mn-cs"/>
                </a:endParaRPr>
              </a:p>
            </p:txBody>
          </p:sp>
          <p:sp>
            <p:nvSpPr>
              <p:cNvPr id="36" name="Freeform 46">
                <a:extLst>
                  <a:ext uri="{FF2B5EF4-FFF2-40B4-BE49-F238E27FC236}">
                    <a16:creationId xmlns:a16="http://schemas.microsoft.com/office/drawing/2014/main" id="{F7238AF9-B1CD-4A07-A004-51CC1FF65A0A}"/>
                  </a:ext>
                </a:extLst>
              </p:cNvPr>
              <p:cNvSpPr/>
              <p:nvPr/>
            </p:nvSpPr>
            <p:spPr>
              <a:xfrm>
                <a:off x="3327002" y="5868795"/>
                <a:ext cx="629162" cy="357507"/>
              </a:xfrm>
              <a:custGeom>
                <a:avLst/>
                <a:gdLst>
                  <a:gd name="connsiteX0" fmla="*/ 498399 w 638189"/>
                  <a:gd name="connsiteY0" fmla="*/ 0 h 534751"/>
                  <a:gd name="connsiteX1" fmla="*/ 532378 w 638189"/>
                  <a:gd name="connsiteY1" fmla="*/ 28034 h 534751"/>
                  <a:gd name="connsiteX2" fmla="*/ 627567 w 638189"/>
                  <a:gd name="connsiteY2" fmla="*/ 79701 h 534751"/>
                  <a:gd name="connsiteX3" fmla="*/ 638189 w 638189"/>
                  <a:gd name="connsiteY3" fmla="*/ 82999 h 534751"/>
                  <a:gd name="connsiteX4" fmla="*/ 459142 w 638189"/>
                  <a:gd name="connsiteY4" fmla="*/ 297338 h 534751"/>
                  <a:gd name="connsiteX5" fmla="*/ 260713 w 638189"/>
                  <a:gd name="connsiteY5" fmla="*/ 507963 h 534751"/>
                  <a:gd name="connsiteX6" fmla="*/ 232616 w 638189"/>
                  <a:gd name="connsiteY6" fmla="*/ 534751 h 534751"/>
                  <a:gd name="connsiteX7" fmla="*/ 0 w 638189"/>
                  <a:gd name="connsiteY7" fmla="*/ 534751 h 534751"/>
                  <a:gd name="connsiteX8" fmla="*/ 147179 w 638189"/>
                  <a:gd name="connsiteY8" fmla="*/ 394429 h 534751"/>
                  <a:gd name="connsiteX9" fmla="*/ 339004 w 638189"/>
                  <a:gd name="connsiteY9" fmla="*/ 190813 h 53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189" h="534751">
                    <a:moveTo>
                      <a:pt x="498399" y="0"/>
                    </a:moveTo>
                    <a:lnTo>
                      <a:pt x="532378" y="28034"/>
                    </a:lnTo>
                    <a:cubicBezTo>
                      <a:pt x="562190" y="48175"/>
                      <a:pt x="594045" y="65523"/>
                      <a:pt x="627567" y="79701"/>
                    </a:cubicBezTo>
                    <a:lnTo>
                      <a:pt x="638189" y="82999"/>
                    </a:lnTo>
                    <a:lnTo>
                      <a:pt x="459142" y="297338"/>
                    </a:lnTo>
                    <a:cubicBezTo>
                      <a:pt x="395098" y="369513"/>
                      <a:pt x="328922" y="439755"/>
                      <a:pt x="260713" y="507963"/>
                    </a:cubicBezTo>
                    <a:lnTo>
                      <a:pt x="232616" y="534751"/>
                    </a:lnTo>
                    <a:lnTo>
                      <a:pt x="0" y="534751"/>
                    </a:lnTo>
                    <a:lnTo>
                      <a:pt x="147179" y="394429"/>
                    </a:lnTo>
                    <a:cubicBezTo>
                      <a:pt x="213118" y="328491"/>
                      <a:pt x="277091" y="260587"/>
                      <a:pt x="339004" y="19081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Calibri"/>
                  <a:ea typeface="+mn-ea"/>
                  <a:cs typeface="+mn-cs"/>
                </a:endParaRPr>
              </a:p>
            </p:txBody>
          </p:sp>
          <p:pic>
            <p:nvPicPr>
              <p:cNvPr id="37" name="Gráfico 36" descr="Casa">
                <a:extLst>
                  <a:ext uri="{FF2B5EF4-FFF2-40B4-BE49-F238E27FC236}">
                    <a16:creationId xmlns:a16="http://schemas.microsoft.com/office/drawing/2014/main" id="{6E38920E-4ABE-4A5B-8E7E-D6DCD5DB08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24748" y="2696296"/>
                <a:ext cx="685800" cy="685800"/>
              </a:xfrm>
              <a:prstGeom prst="rect">
                <a:avLst/>
              </a:prstGeom>
            </p:spPr>
          </p:pic>
          <p:pic>
            <p:nvPicPr>
              <p:cNvPr id="38" name="Gráfico 37" descr="Trabajador en oficina">
                <a:extLst>
                  <a:ext uri="{FF2B5EF4-FFF2-40B4-BE49-F238E27FC236}">
                    <a16:creationId xmlns:a16="http://schemas.microsoft.com/office/drawing/2014/main" id="{1F012062-3410-4B15-B080-CE7314C0FA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36845" y="5164140"/>
                <a:ext cx="685800" cy="685800"/>
              </a:xfrm>
              <a:prstGeom prst="rect">
                <a:avLst/>
              </a:prstGeom>
            </p:spPr>
          </p:pic>
          <p:pic>
            <p:nvPicPr>
              <p:cNvPr id="39" name="Gráfico 38" descr="Gráfico de barras con tendencia alcista">
                <a:extLst>
                  <a:ext uri="{FF2B5EF4-FFF2-40B4-BE49-F238E27FC236}">
                    <a16:creationId xmlns:a16="http://schemas.microsoft.com/office/drawing/2014/main" id="{C5F49A8D-706F-4271-96A4-F6FFD159B87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710614" y="3873321"/>
                <a:ext cx="685800" cy="685800"/>
              </a:xfrm>
              <a:prstGeom prst="rect">
                <a:avLst/>
              </a:prstGeom>
            </p:spPr>
          </p:pic>
        </p:grpSp>
      </p:grpSp>
    </p:spTree>
    <p:extLst>
      <p:ext uri="{BB962C8B-B14F-4D97-AF65-F5344CB8AC3E}">
        <p14:creationId xmlns:p14="http://schemas.microsoft.com/office/powerpoint/2010/main" val="287738186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925469" y="526460"/>
            <a:ext cx="9143999" cy="830997"/>
          </a:xfrm>
          <a:prstGeom prst="rect">
            <a:avLst/>
          </a:prstGeom>
          <a:noFill/>
        </p:spPr>
        <p:txBody>
          <a:bodyPr wrap="square" rtlCol="0">
            <a:spAutoFit/>
          </a:bodyPr>
          <a:lstStyle/>
          <a:p>
            <a:pPr algn="ctr"/>
            <a:r>
              <a:rPr lang="es-CO" sz="4800" b="1" dirty="0">
                <a:solidFill>
                  <a:srgbClr val="002060"/>
                </a:solidFill>
              </a:rPr>
              <a:t>CONCLUSIONES:</a:t>
            </a:r>
            <a:endParaRPr lang="es-ES" sz="44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nvGrpSpPr>
          <p:cNvPr id="11" name="Group 13">
            <a:extLst>
              <a:ext uri="{FF2B5EF4-FFF2-40B4-BE49-F238E27FC236}">
                <a16:creationId xmlns:a16="http://schemas.microsoft.com/office/drawing/2014/main" id="{07990DC1-CC75-4300-AAC4-276DC50EE0A8}"/>
              </a:ext>
            </a:extLst>
          </p:cNvPr>
          <p:cNvGrpSpPr/>
          <p:nvPr/>
        </p:nvGrpSpPr>
        <p:grpSpPr>
          <a:xfrm>
            <a:off x="10564649" y="1014118"/>
            <a:ext cx="1234678" cy="3788135"/>
            <a:chOff x="8905493" y="0"/>
            <a:chExt cx="1646237" cy="3524749"/>
          </a:xfrm>
        </p:grpSpPr>
        <p:sp>
          <p:nvSpPr>
            <p:cNvPr id="15" name="Rectangle 2101">
              <a:extLst>
                <a:ext uri="{FF2B5EF4-FFF2-40B4-BE49-F238E27FC236}">
                  <a16:creationId xmlns:a16="http://schemas.microsoft.com/office/drawing/2014/main" id="{DBF28829-2457-4038-B529-C7237F0AEB93}"/>
                </a:ext>
              </a:extLst>
            </p:cNvPr>
            <p:cNvSpPr>
              <a:spLocks noChangeArrowheads="1"/>
            </p:cNvSpPr>
            <p:nvPr/>
          </p:nvSpPr>
          <p:spPr bwMode="auto">
            <a:xfrm>
              <a:off x="9714324" y="0"/>
              <a:ext cx="28575" cy="201168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2305">
              <a:extLst>
                <a:ext uri="{FF2B5EF4-FFF2-40B4-BE49-F238E27FC236}">
                  <a16:creationId xmlns:a16="http://schemas.microsoft.com/office/drawing/2014/main" id="{0287FF9B-AB1C-4678-8990-C633F71C91BA}"/>
                </a:ext>
              </a:extLst>
            </p:cNvPr>
            <p:cNvSpPr>
              <a:spLocks/>
            </p:cNvSpPr>
            <p:nvPr/>
          </p:nvSpPr>
          <p:spPr bwMode="auto">
            <a:xfrm>
              <a:off x="9269030" y="1829299"/>
              <a:ext cx="939800" cy="1363663"/>
            </a:xfrm>
            <a:custGeom>
              <a:avLst/>
              <a:gdLst>
                <a:gd name="T0" fmla="*/ 1686 w 1833"/>
                <a:gd name="T1" fmla="*/ 1245 h 2660"/>
                <a:gd name="T2" fmla="*/ 1340 w 1833"/>
                <a:gd name="T3" fmla="*/ 930 h 2660"/>
                <a:gd name="T4" fmla="*/ 1339 w 1833"/>
                <a:gd name="T5" fmla="*/ 209 h 2660"/>
                <a:gd name="T6" fmla="*/ 1325 w 1833"/>
                <a:gd name="T7" fmla="*/ 173 h 2660"/>
                <a:gd name="T8" fmla="*/ 923 w 1833"/>
                <a:gd name="T9" fmla="*/ 0 h 2660"/>
                <a:gd name="T10" fmla="*/ 495 w 1833"/>
                <a:gd name="T11" fmla="*/ 168 h 2660"/>
                <a:gd name="T12" fmla="*/ 477 w 1833"/>
                <a:gd name="T13" fmla="*/ 209 h 2660"/>
                <a:gd name="T14" fmla="*/ 475 w 1833"/>
                <a:gd name="T15" fmla="*/ 940 h 2660"/>
                <a:gd name="T16" fmla="*/ 143 w 1833"/>
                <a:gd name="T17" fmla="*/ 1251 h 2660"/>
                <a:gd name="T18" fmla="*/ 0 w 1833"/>
                <a:gd name="T19" fmla="*/ 1743 h 2660"/>
                <a:gd name="T20" fmla="*/ 916 w 1833"/>
                <a:gd name="T21" fmla="*/ 2660 h 2660"/>
                <a:gd name="T22" fmla="*/ 1833 w 1833"/>
                <a:gd name="T23" fmla="*/ 1743 h 2660"/>
                <a:gd name="T24" fmla="*/ 1686 w 1833"/>
                <a:gd name="T25" fmla="*/ 1245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3" h="2660">
                  <a:moveTo>
                    <a:pt x="1686" y="1245"/>
                  </a:moveTo>
                  <a:cubicBezTo>
                    <a:pt x="1599" y="1112"/>
                    <a:pt x="1480" y="1004"/>
                    <a:pt x="1340" y="930"/>
                  </a:cubicBezTo>
                  <a:cubicBezTo>
                    <a:pt x="1340"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cubicBezTo>
                    <a:pt x="1422" y="2660"/>
                    <a:pt x="1833" y="2249"/>
                    <a:pt x="1833" y="1743"/>
                  </a:cubicBezTo>
                  <a:cubicBezTo>
                    <a:pt x="1833" y="1566"/>
                    <a:pt x="1782" y="1393"/>
                    <a:pt x="1686" y="12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3735">
              <a:extLst>
                <a:ext uri="{FF2B5EF4-FFF2-40B4-BE49-F238E27FC236}">
                  <a16:creationId xmlns:a16="http://schemas.microsoft.com/office/drawing/2014/main" id="{6F7A334D-589B-427F-95F9-EECAFD6D5879}"/>
                </a:ext>
              </a:extLst>
            </p:cNvPr>
            <p:cNvSpPr>
              <a:spLocks noEditPoints="1"/>
            </p:cNvSpPr>
            <p:nvPr/>
          </p:nvSpPr>
          <p:spPr bwMode="auto">
            <a:xfrm>
              <a:off x="9265855" y="1829299"/>
              <a:ext cx="941388" cy="1363663"/>
            </a:xfrm>
            <a:custGeom>
              <a:avLst/>
              <a:gdLst>
                <a:gd name="T0" fmla="*/ 1136 w 1833"/>
                <a:gd name="T1" fmla="*/ 1789 h 2660"/>
                <a:gd name="T2" fmla="*/ 1165 w 1833"/>
                <a:gd name="T3" fmla="*/ 1885 h 2660"/>
                <a:gd name="T4" fmla="*/ 1072 w 1833"/>
                <a:gd name="T5" fmla="*/ 1757 h 2660"/>
                <a:gd name="T6" fmla="*/ 666 w 1833"/>
                <a:gd name="T7" fmla="*/ 1848 h 2660"/>
                <a:gd name="T8" fmla="*/ 594 w 1833"/>
                <a:gd name="T9" fmla="*/ 1863 h 2660"/>
                <a:gd name="T10" fmla="*/ 696 w 1833"/>
                <a:gd name="T11" fmla="*/ 1757 h 2660"/>
                <a:gd name="T12" fmla="*/ 598 w 1833"/>
                <a:gd name="T13" fmla="*/ 1007 h 2660"/>
                <a:gd name="T14" fmla="*/ 761 w 1833"/>
                <a:gd name="T15" fmla="*/ 825 h 2660"/>
                <a:gd name="T16" fmla="*/ 713 w 1833"/>
                <a:gd name="T17" fmla="*/ 1668 h 2660"/>
                <a:gd name="T18" fmla="*/ 544 w 1833"/>
                <a:gd name="T19" fmla="*/ 1840 h 2660"/>
                <a:gd name="T20" fmla="*/ 704 w 1833"/>
                <a:gd name="T21" fmla="*/ 1907 h 2660"/>
                <a:gd name="T22" fmla="*/ 817 w 1833"/>
                <a:gd name="T23" fmla="*/ 1770 h 2660"/>
                <a:gd name="T24" fmla="*/ 884 w 1833"/>
                <a:gd name="T25" fmla="*/ 2000 h 2660"/>
                <a:gd name="T26" fmla="*/ 950 w 1833"/>
                <a:gd name="T27" fmla="*/ 1770 h 2660"/>
                <a:gd name="T28" fmla="*/ 1064 w 1833"/>
                <a:gd name="T29" fmla="*/ 1907 h 2660"/>
                <a:gd name="T30" fmla="*/ 1224 w 1833"/>
                <a:gd name="T31" fmla="*/ 1840 h 2660"/>
                <a:gd name="T32" fmla="*/ 1055 w 1833"/>
                <a:gd name="T33" fmla="*/ 1668 h 2660"/>
                <a:gd name="T34" fmla="*/ 1007 w 1833"/>
                <a:gd name="T35" fmla="*/ 867 h 2660"/>
                <a:gd name="T36" fmla="*/ 1221 w 1833"/>
                <a:gd name="T37" fmla="*/ 1002 h 2660"/>
                <a:gd name="T38" fmla="*/ 1717 w 1833"/>
                <a:gd name="T39" fmla="*/ 1743 h 2660"/>
                <a:gd name="T40" fmla="*/ 115 w 1833"/>
                <a:gd name="T41" fmla="*/ 1743 h 2660"/>
                <a:gd name="T42" fmla="*/ 933 w 1833"/>
                <a:gd name="T43" fmla="*/ 1869 h 2660"/>
                <a:gd name="T44" fmla="*/ 835 w 1833"/>
                <a:gd name="T45" fmla="*/ 1869 h 2660"/>
                <a:gd name="T46" fmla="*/ 933 w 1833"/>
                <a:gd name="T47" fmla="*/ 1869 h 2660"/>
                <a:gd name="T48" fmla="*/ 884 w 1833"/>
                <a:gd name="T49" fmla="*/ 1714 h 2660"/>
                <a:gd name="T50" fmla="*/ 766 w 1833"/>
                <a:gd name="T51" fmla="*/ 1670 h 2660"/>
                <a:gd name="T52" fmla="*/ 813 w 1833"/>
                <a:gd name="T53" fmla="*/ 834 h 2660"/>
                <a:gd name="T54" fmla="*/ 957 w 1833"/>
                <a:gd name="T55" fmla="*/ 950 h 2660"/>
                <a:gd name="T56" fmla="*/ 906 w 1833"/>
                <a:gd name="T57" fmla="*/ 1700 h 2660"/>
                <a:gd name="T58" fmla="*/ 1221 w 1833"/>
                <a:gd name="T59" fmla="*/ 675 h 2660"/>
                <a:gd name="T60" fmla="*/ 1221 w 1833"/>
                <a:gd name="T61" fmla="*/ 787 h 2660"/>
                <a:gd name="T62" fmla="*/ 595 w 1833"/>
                <a:gd name="T63" fmla="*/ 560 h 2660"/>
                <a:gd name="T64" fmla="*/ 1221 w 1833"/>
                <a:gd name="T65" fmla="*/ 425 h 2660"/>
                <a:gd name="T66" fmla="*/ 595 w 1833"/>
                <a:gd name="T67" fmla="*/ 443 h 2660"/>
                <a:gd name="T68" fmla="*/ 916 w 1833"/>
                <a:gd name="T69" fmla="*/ 2660 h 2660"/>
                <a:gd name="T70" fmla="*/ 1685 w 1833"/>
                <a:gd name="T71" fmla="*/ 1245 h 2660"/>
                <a:gd name="T72" fmla="*/ 1339 w 1833"/>
                <a:gd name="T73" fmla="*/ 209 h 2660"/>
                <a:gd name="T74" fmla="*/ 923 w 1833"/>
                <a:gd name="T75" fmla="*/ 0 h 2660"/>
                <a:gd name="T76" fmla="*/ 477 w 1833"/>
                <a:gd name="T77" fmla="*/ 209 h 2660"/>
                <a:gd name="T78" fmla="*/ 143 w 1833"/>
                <a:gd name="T79" fmla="*/ 1251 h 2660"/>
                <a:gd name="T80" fmla="*/ 916 w 1833"/>
                <a:gd name="T81" fmla="*/ 2660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33" h="2660">
                  <a:moveTo>
                    <a:pt x="1072" y="1757"/>
                  </a:moveTo>
                  <a:cubicBezTo>
                    <a:pt x="1096" y="1762"/>
                    <a:pt x="1118" y="1772"/>
                    <a:pt x="1136" y="1789"/>
                  </a:cubicBezTo>
                  <a:cubicBezTo>
                    <a:pt x="1157" y="1807"/>
                    <a:pt x="1169" y="1832"/>
                    <a:pt x="1174" y="1863"/>
                  </a:cubicBezTo>
                  <a:cubicBezTo>
                    <a:pt x="1175" y="1870"/>
                    <a:pt x="1171" y="1879"/>
                    <a:pt x="1165" y="1885"/>
                  </a:cubicBezTo>
                  <a:cubicBezTo>
                    <a:pt x="1152" y="1897"/>
                    <a:pt x="1128" y="1894"/>
                    <a:pt x="1102" y="1848"/>
                  </a:cubicBezTo>
                  <a:cubicBezTo>
                    <a:pt x="1091" y="1828"/>
                    <a:pt x="1081" y="1796"/>
                    <a:pt x="1072" y="1757"/>
                  </a:cubicBezTo>
                  <a:close/>
                  <a:moveTo>
                    <a:pt x="696" y="1757"/>
                  </a:moveTo>
                  <a:cubicBezTo>
                    <a:pt x="687" y="1796"/>
                    <a:pt x="677" y="1828"/>
                    <a:pt x="666" y="1848"/>
                  </a:cubicBezTo>
                  <a:cubicBezTo>
                    <a:pt x="640" y="1894"/>
                    <a:pt x="616" y="1897"/>
                    <a:pt x="603" y="1885"/>
                  </a:cubicBezTo>
                  <a:cubicBezTo>
                    <a:pt x="596" y="1879"/>
                    <a:pt x="593" y="1870"/>
                    <a:pt x="594" y="1863"/>
                  </a:cubicBezTo>
                  <a:cubicBezTo>
                    <a:pt x="599" y="1832"/>
                    <a:pt x="611" y="1807"/>
                    <a:pt x="631" y="1789"/>
                  </a:cubicBezTo>
                  <a:cubicBezTo>
                    <a:pt x="650" y="1772"/>
                    <a:pt x="672" y="1762"/>
                    <a:pt x="696" y="1757"/>
                  </a:cubicBezTo>
                  <a:close/>
                  <a:moveTo>
                    <a:pt x="565" y="1023"/>
                  </a:moveTo>
                  <a:lnTo>
                    <a:pt x="598" y="1007"/>
                  </a:lnTo>
                  <a:lnTo>
                    <a:pt x="595" y="796"/>
                  </a:lnTo>
                  <a:lnTo>
                    <a:pt x="761" y="825"/>
                  </a:lnTo>
                  <a:cubicBezTo>
                    <a:pt x="761" y="855"/>
                    <a:pt x="760" y="898"/>
                    <a:pt x="758" y="950"/>
                  </a:cubicBezTo>
                  <a:cubicBezTo>
                    <a:pt x="753" y="1157"/>
                    <a:pt x="739" y="1499"/>
                    <a:pt x="713" y="1668"/>
                  </a:cubicBezTo>
                  <a:cubicBezTo>
                    <a:pt x="674" y="1672"/>
                    <a:pt x="636" y="1685"/>
                    <a:pt x="606" y="1713"/>
                  </a:cubicBezTo>
                  <a:cubicBezTo>
                    <a:pt x="574" y="1742"/>
                    <a:pt x="552" y="1787"/>
                    <a:pt x="544" y="1840"/>
                  </a:cubicBezTo>
                  <a:cubicBezTo>
                    <a:pt x="536" y="1887"/>
                    <a:pt x="550" y="1935"/>
                    <a:pt x="577" y="1961"/>
                  </a:cubicBezTo>
                  <a:cubicBezTo>
                    <a:pt x="607" y="1988"/>
                    <a:pt x="658" y="1990"/>
                    <a:pt x="704" y="1907"/>
                  </a:cubicBezTo>
                  <a:cubicBezTo>
                    <a:pt x="723" y="1873"/>
                    <a:pt x="738" y="1820"/>
                    <a:pt x="751" y="1755"/>
                  </a:cubicBezTo>
                  <a:cubicBezTo>
                    <a:pt x="774" y="1757"/>
                    <a:pt x="796" y="1762"/>
                    <a:pt x="817" y="1770"/>
                  </a:cubicBezTo>
                  <a:cubicBezTo>
                    <a:pt x="785" y="1809"/>
                    <a:pt x="782" y="1853"/>
                    <a:pt x="783" y="1874"/>
                  </a:cubicBezTo>
                  <a:cubicBezTo>
                    <a:pt x="785" y="1936"/>
                    <a:pt x="832" y="2000"/>
                    <a:pt x="884" y="2000"/>
                  </a:cubicBezTo>
                  <a:cubicBezTo>
                    <a:pt x="936" y="2000"/>
                    <a:pt x="983" y="1936"/>
                    <a:pt x="985" y="1874"/>
                  </a:cubicBezTo>
                  <a:cubicBezTo>
                    <a:pt x="986" y="1853"/>
                    <a:pt x="983" y="1809"/>
                    <a:pt x="950" y="1770"/>
                  </a:cubicBezTo>
                  <a:cubicBezTo>
                    <a:pt x="971" y="1762"/>
                    <a:pt x="994" y="1757"/>
                    <a:pt x="1017" y="1755"/>
                  </a:cubicBezTo>
                  <a:cubicBezTo>
                    <a:pt x="1029" y="1820"/>
                    <a:pt x="1045" y="1873"/>
                    <a:pt x="1064" y="1907"/>
                  </a:cubicBezTo>
                  <a:cubicBezTo>
                    <a:pt x="1110" y="1990"/>
                    <a:pt x="1161" y="1988"/>
                    <a:pt x="1190" y="1961"/>
                  </a:cubicBezTo>
                  <a:cubicBezTo>
                    <a:pt x="1218" y="1935"/>
                    <a:pt x="1232" y="1887"/>
                    <a:pt x="1224" y="1840"/>
                  </a:cubicBezTo>
                  <a:cubicBezTo>
                    <a:pt x="1215" y="1787"/>
                    <a:pt x="1194" y="1742"/>
                    <a:pt x="1161" y="1713"/>
                  </a:cubicBezTo>
                  <a:cubicBezTo>
                    <a:pt x="1131" y="1685"/>
                    <a:pt x="1094" y="1672"/>
                    <a:pt x="1055" y="1668"/>
                  </a:cubicBezTo>
                  <a:cubicBezTo>
                    <a:pt x="1029" y="1499"/>
                    <a:pt x="1015" y="1157"/>
                    <a:pt x="1009" y="950"/>
                  </a:cubicBezTo>
                  <a:cubicBezTo>
                    <a:pt x="1008" y="919"/>
                    <a:pt x="1008" y="891"/>
                    <a:pt x="1007" y="867"/>
                  </a:cubicBezTo>
                  <a:lnTo>
                    <a:pt x="1221" y="904"/>
                  </a:lnTo>
                  <a:lnTo>
                    <a:pt x="1221" y="1002"/>
                  </a:lnTo>
                  <a:lnTo>
                    <a:pt x="1255" y="1017"/>
                  </a:lnTo>
                  <a:cubicBezTo>
                    <a:pt x="1536" y="1148"/>
                    <a:pt x="1717" y="1433"/>
                    <a:pt x="1717" y="1743"/>
                  </a:cubicBezTo>
                  <a:cubicBezTo>
                    <a:pt x="1717" y="2185"/>
                    <a:pt x="1358" y="2544"/>
                    <a:pt x="916" y="2544"/>
                  </a:cubicBezTo>
                  <a:cubicBezTo>
                    <a:pt x="475" y="2544"/>
                    <a:pt x="115" y="2185"/>
                    <a:pt x="115" y="1743"/>
                  </a:cubicBezTo>
                  <a:cubicBezTo>
                    <a:pt x="115" y="1435"/>
                    <a:pt x="288" y="1159"/>
                    <a:pt x="565" y="1023"/>
                  </a:cubicBezTo>
                  <a:close/>
                  <a:moveTo>
                    <a:pt x="933" y="1869"/>
                  </a:moveTo>
                  <a:cubicBezTo>
                    <a:pt x="933" y="1882"/>
                    <a:pt x="905" y="1912"/>
                    <a:pt x="884" y="1912"/>
                  </a:cubicBezTo>
                  <a:cubicBezTo>
                    <a:pt x="862" y="1912"/>
                    <a:pt x="835" y="1882"/>
                    <a:pt x="835" y="1869"/>
                  </a:cubicBezTo>
                  <a:cubicBezTo>
                    <a:pt x="834" y="1857"/>
                    <a:pt x="847" y="1832"/>
                    <a:pt x="884" y="1812"/>
                  </a:cubicBezTo>
                  <a:cubicBezTo>
                    <a:pt x="920" y="1832"/>
                    <a:pt x="934" y="1857"/>
                    <a:pt x="933" y="1869"/>
                  </a:cubicBezTo>
                  <a:close/>
                  <a:moveTo>
                    <a:pt x="906" y="1700"/>
                  </a:moveTo>
                  <a:cubicBezTo>
                    <a:pt x="898" y="1704"/>
                    <a:pt x="891" y="1709"/>
                    <a:pt x="884" y="1714"/>
                  </a:cubicBezTo>
                  <a:cubicBezTo>
                    <a:pt x="877" y="1709"/>
                    <a:pt x="869" y="1704"/>
                    <a:pt x="862" y="1700"/>
                  </a:cubicBezTo>
                  <a:cubicBezTo>
                    <a:pt x="833" y="1685"/>
                    <a:pt x="800" y="1674"/>
                    <a:pt x="766" y="1670"/>
                  </a:cubicBezTo>
                  <a:cubicBezTo>
                    <a:pt x="795" y="1476"/>
                    <a:pt x="806" y="1137"/>
                    <a:pt x="811" y="950"/>
                  </a:cubicBezTo>
                  <a:cubicBezTo>
                    <a:pt x="812" y="896"/>
                    <a:pt x="813" y="855"/>
                    <a:pt x="813" y="834"/>
                  </a:cubicBezTo>
                  <a:lnTo>
                    <a:pt x="955" y="858"/>
                  </a:lnTo>
                  <a:cubicBezTo>
                    <a:pt x="955" y="881"/>
                    <a:pt x="956" y="912"/>
                    <a:pt x="957" y="950"/>
                  </a:cubicBezTo>
                  <a:cubicBezTo>
                    <a:pt x="961" y="1137"/>
                    <a:pt x="973" y="1476"/>
                    <a:pt x="1002" y="1670"/>
                  </a:cubicBezTo>
                  <a:cubicBezTo>
                    <a:pt x="968" y="1674"/>
                    <a:pt x="935" y="1685"/>
                    <a:pt x="906" y="1700"/>
                  </a:cubicBezTo>
                  <a:close/>
                  <a:moveTo>
                    <a:pt x="595" y="560"/>
                  </a:moveTo>
                  <a:lnTo>
                    <a:pt x="1221" y="675"/>
                  </a:lnTo>
                  <a:lnTo>
                    <a:pt x="1221" y="749"/>
                  </a:lnTo>
                  <a:lnTo>
                    <a:pt x="1221" y="787"/>
                  </a:lnTo>
                  <a:lnTo>
                    <a:pt x="595" y="679"/>
                  </a:lnTo>
                  <a:lnTo>
                    <a:pt x="595" y="560"/>
                  </a:lnTo>
                  <a:close/>
                  <a:moveTo>
                    <a:pt x="595" y="313"/>
                  </a:moveTo>
                  <a:lnTo>
                    <a:pt x="1221" y="425"/>
                  </a:lnTo>
                  <a:lnTo>
                    <a:pt x="1221" y="557"/>
                  </a:lnTo>
                  <a:lnTo>
                    <a:pt x="595" y="443"/>
                  </a:lnTo>
                  <a:lnTo>
                    <a:pt x="595" y="313"/>
                  </a:lnTo>
                  <a:close/>
                  <a:moveTo>
                    <a:pt x="916" y="2660"/>
                  </a:moveTo>
                  <a:cubicBezTo>
                    <a:pt x="1422" y="2660"/>
                    <a:pt x="1833" y="2249"/>
                    <a:pt x="1833" y="1743"/>
                  </a:cubicBezTo>
                  <a:cubicBezTo>
                    <a:pt x="1833" y="1565"/>
                    <a:pt x="1782" y="1393"/>
                    <a:pt x="1685" y="1245"/>
                  </a:cubicBezTo>
                  <a:cubicBezTo>
                    <a:pt x="1599" y="1111"/>
                    <a:pt x="1480" y="1004"/>
                    <a:pt x="1340" y="930"/>
                  </a:cubicBezTo>
                  <a:cubicBezTo>
                    <a:pt x="1339"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Freeform 3736">
              <a:extLst>
                <a:ext uri="{FF2B5EF4-FFF2-40B4-BE49-F238E27FC236}">
                  <a16:creationId xmlns:a16="http://schemas.microsoft.com/office/drawing/2014/main" id="{51137329-0EBE-4087-A8F0-304E52CB89A2}"/>
                </a:ext>
              </a:extLst>
            </p:cNvPr>
            <p:cNvSpPr>
              <a:spLocks/>
            </p:cNvSpPr>
            <p:nvPr/>
          </p:nvSpPr>
          <p:spPr bwMode="auto">
            <a:xfrm>
              <a:off x="10281855" y="2762749"/>
              <a:ext cx="269875" cy="71438"/>
            </a:xfrm>
            <a:custGeom>
              <a:avLst/>
              <a:gdLst>
                <a:gd name="T0" fmla="*/ 0 w 526"/>
                <a:gd name="T1" fmla="*/ 69 h 139"/>
                <a:gd name="T2" fmla="*/ 71 w 526"/>
                <a:gd name="T3" fmla="*/ 139 h 139"/>
                <a:gd name="T4" fmla="*/ 455 w 526"/>
                <a:gd name="T5" fmla="*/ 139 h 139"/>
                <a:gd name="T6" fmla="*/ 526 w 526"/>
                <a:gd name="T7" fmla="*/ 69 h 139"/>
                <a:gd name="T8" fmla="*/ 455 w 526"/>
                <a:gd name="T9" fmla="*/ 0 h 139"/>
                <a:gd name="T10" fmla="*/ 71 w 526"/>
                <a:gd name="T11" fmla="*/ 0 h 139"/>
                <a:gd name="T12" fmla="*/ 0 w 526"/>
                <a:gd name="T13" fmla="*/ 69 h 139"/>
              </a:gdLst>
              <a:ahLst/>
              <a:cxnLst>
                <a:cxn ang="0">
                  <a:pos x="T0" y="T1"/>
                </a:cxn>
                <a:cxn ang="0">
                  <a:pos x="T2" y="T3"/>
                </a:cxn>
                <a:cxn ang="0">
                  <a:pos x="T4" y="T5"/>
                </a:cxn>
                <a:cxn ang="0">
                  <a:pos x="T6" y="T7"/>
                </a:cxn>
                <a:cxn ang="0">
                  <a:pos x="T8" y="T9"/>
                </a:cxn>
                <a:cxn ang="0">
                  <a:pos x="T10" y="T11"/>
                </a:cxn>
                <a:cxn ang="0">
                  <a:pos x="T12" y="T13"/>
                </a:cxn>
              </a:cxnLst>
              <a:rect l="0" t="0" r="r" b="b"/>
              <a:pathLst>
                <a:path w="526" h="139">
                  <a:moveTo>
                    <a:pt x="0" y="69"/>
                  </a:moveTo>
                  <a:cubicBezTo>
                    <a:pt x="0" y="108"/>
                    <a:pt x="32" y="139"/>
                    <a:pt x="71" y="139"/>
                  </a:cubicBezTo>
                  <a:lnTo>
                    <a:pt x="455" y="139"/>
                  </a:lnTo>
                  <a:cubicBezTo>
                    <a:pt x="494" y="139"/>
                    <a:pt x="526" y="108"/>
                    <a:pt x="526" y="69"/>
                  </a:cubicBezTo>
                  <a:cubicBezTo>
                    <a:pt x="526" y="31"/>
                    <a:pt x="494" y="0"/>
                    <a:pt x="455" y="0"/>
                  </a:cubicBezTo>
                  <a:lnTo>
                    <a:pt x="71" y="0"/>
                  </a:lnTo>
                  <a:cubicBezTo>
                    <a:pt x="32" y="0"/>
                    <a:pt x="0" y="31"/>
                    <a:pt x="0" y="6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3737">
              <a:extLst>
                <a:ext uri="{FF2B5EF4-FFF2-40B4-BE49-F238E27FC236}">
                  <a16:creationId xmlns:a16="http://schemas.microsoft.com/office/drawing/2014/main" id="{D68F5B75-F96C-43A9-B0C5-6BBA669EFB4C}"/>
                </a:ext>
              </a:extLst>
            </p:cNvPr>
            <p:cNvSpPr>
              <a:spLocks/>
            </p:cNvSpPr>
            <p:nvPr/>
          </p:nvSpPr>
          <p:spPr bwMode="auto">
            <a:xfrm>
              <a:off x="9653205" y="3262811"/>
              <a:ext cx="73025" cy="261938"/>
            </a:xfrm>
            <a:custGeom>
              <a:avLst/>
              <a:gdLst>
                <a:gd name="T0" fmla="*/ 71 w 142"/>
                <a:gd name="T1" fmla="*/ 0 h 513"/>
                <a:gd name="T2" fmla="*/ 0 w 142"/>
                <a:gd name="T3" fmla="*/ 69 h 513"/>
                <a:gd name="T4" fmla="*/ 0 w 142"/>
                <a:gd name="T5" fmla="*/ 443 h 513"/>
                <a:gd name="T6" fmla="*/ 71 w 142"/>
                <a:gd name="T7" fmla="*/ 513 h 513"/>
                <a:gd name="T8" fmla="*/ 142 w 142"/>
                <a:gd name="T9" fmla="*/ 443 h 513"/>
                <a:gd name="T10" fmla="*/ 142 w 142"/>
                <a:gd name="T11" fmla="*/ 69 h 513"/>
                <a:gd name="T12" fmla="*/ 71 w 142"/>
                <a:gd name="T13" fmla="*/ 0 h 513"/>
              </a:gdLst>
              <a:ahLst/>
              <a:cxnLst>
                <a:cxn ang="0">
                  <a:pos x="T0" y="T1"/>
                </a:cxn>
                <a:cxn ang="0">
                  <a:pos x="T2" y="T3"/>
                </a:cxn>
                <a:cxn ang="0">
                  <a:pos x="T4" y="T5"/>
                </a:cxn>
                <a:cxn ang="0">
                  <a:pos x="T6" y="T7"/>
                </a:cxn>
                <a:cxn ang="0">
                  <a:pos x="T8" y="T9"/>
                </a:cxn>
                <a:cxn ang="0">
                  <a:pos x="T10" y="T11"/>
                </a:cxn>
                <a:cxn ang="0">
                  <a:pos x="T12" y="T13"/>
                </a:cxn>
              </a:cxnLst>
              <a:rect l="0" t="0" r="r" b="b"/>
              <a:pathLst>
                <a:path w="142" h="513">
                  <a:moveTo>
                    <a:pt x="71" y="0"/>
                  </a:moveTo>
                  <a:cubicBezTo>
                    <a:pt x="32" y="0"/>
                    <a:pt x="0" y="31"/>
                    <a:pt x="0" y="69"/>
                  </a:cubicBezTo>
                  <a:lnTo>
                    <a:pt x="0" y="443"/>
                  </a:lnTo>
                  <a:cubicBezTo>
                    <a:pt x="0" y="482"/>
                    <a:pt x="32" y="513"/>
                    <a:pt x="71" y="513"/>
                  </a:cubicBezTo>
                  <a:cubicBezTo>
                    <a:pt x="110" y="513"/>
                    <a:pt x="142" y="482"/>
                    <a:pt x="142" y="443"/>
                  </a:cubicBezTo>
                  <a:lnTo>
                    <a:pt x="142" y="69"/>
                  </a:lnTo>
                  <a:cubicBezTo>
                    <a:pt x="142" y="31"/>
                    <a:pt x="110" y="0"/>
                    <a:pt x="7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3738">
              <a:extLst>
                <a:ext uri="{FF2B5EF4-FFF2-40B4-BE49-F238E27FC236}">
                  <a16:creationId xmlns:a16="http://schemas.microsoft.com/office/drawing/2014/main" id="{5C8C1EA3-6A8D-489E-954C-72809FEDE5B8}"/>
                </a:ext>
              </a:extLst>
            </p:cNvPr>
            <p:cNvSpPr>
              <a:spLocks/>
            </p:cNvSpPr>
            <p:nvPr/>
          </p:nvSpPr>
          <p:spPr bwMode="auto">
            <a:xfrm>
              <a:off x="8905493" y="2729411"/>
              <a:ext cx="269875" cy="71438"/>
            </a:xfrm>
            <a:custGeom>
              <a:avLst/>
              <a:gdLst>
                <a:gd name="T0" fmla="*/ 71 w 526"/>
                <a:gd name="T1" fmla="*/ 138 h 138"/>
                <a:gd name="T2" fmla="*/ 455 w 526"/>
                <a:gd name="T3" fmla="*/ 138 h 138"/>
                <a:gd name="T4" fmla="*/ 526 w 526"/>
                <a:gd name="T5" fmla="*/ 69 h 138"/>
                <a:gd name="T6" fmla="*/ 455 w 526"/>
                <a:gd name="T7" fmla="*/ 0 h 138"/>
                <a:gd name="T8" fmla="*/ 71 w 526"/>
                <a:gd name="T9" fmla="*/ 0 h 138"/>
                <a:gd name="T10" fmla="*/ 0 w 526"/>
                <a:gd name="T11" fmla="*/ 69 h 138"/>
                <a:gd name="T12" fmla="*/ 71 w 52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526" h="138">
                  <a:moveTo>
                    <a:pt x="71" y="138"/>
                  </a:moveTo>
                  <a:lnTo>
                    <a:pt x="455" y="138"/>
                  </a:lnTo>
                  <a:cubicBezTo>
                    <a:pt x="494" y="138"/>
                    <a:pt x="526" y="107"/>
                    <a:pt x="526" y="69"/>
                  </a:cubicBezTo>
                  <a:cubicBezTo>
                    <a:pt x="526" y="31"/>
                    <a:pt x="494" y="0"/>
                    <a:pt x="455" y="0"/>
                  </a:cubicBezTo>
                  <a:lnTo>
                    <a:pt x="71" y="0"/>
                  </a:lnTo>
                  <a:cubicBezTo>
                    <a:pt x="32" y="0"/>
                    <a:pt x="0" y="31"/>
                    <a:pt x="0" y="69"/>
                  </a:cubicBezTo>
                  <a:cubicBezTo>
                    <a:pt x="0" y="107"/>
                    <a:pt x="32" y="138"/>
                    <a:pt x="71" y="13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3739">
              <a:extLst>
                <a:ext uri="{FF2B5EF4-FFF2-40B4-BE49-F238E27FC236}">
                  <a16:creationId xmlns:a16="http://schemas.microsoft.com/office/drawing/2014/main" id="{CF0F55DC-D7EA-43A3-8C58-A360C7FD21FA}"/>
                </a:ext>
              </a:extLst>
            </p:cNvPr>
            <p:cNvSpPr>
              <a:spLocks/>
            </p:cNvSpPr>
            <p:nvPr/>
          </p:nvSpPr>
          <p:spPr bwMode="auto">
            <a:xfrm>
              <a:off x="9062655" y="2194424"/>
              <a:ext cx="239713" cy="192088"/>
            </a:xfrm>
            <a:custGeom>
              <a:avLst/>
              <a:gdLst>
                <a:gd name="T0" fmla="*/ 38 w 467"/>
                <a:gd name="T1" fmla="*/ 125 h 374"/>
                <a:gd name="T2" fmla="*/ 344 w 467"/>
                <a:gd name="T3" fmla="*/ 351 h 374"/>
                <a:gd name="T4" fmla="*/ 443 w 467"/>
                <a:gd name="T5" fmla="*/ 337 h 374"/>
                <a:gd name="T6" fmla="*/ 429 w 467"/>
                <a:gd name="T7" fmla="*/ 241 h 374"/>
                <a:gd name="T8" fmla="*/ 123 w 467"/>
                <a:gd name="T9" fmla="*/ 14 h 374"/>
                <a:gd name="T10" fmla="*/ 81 w 467"/>
                <a:gd name="T11" fmla="*/ 0 h 374"/>
                <a:gd name="T12" fmla="*/ 24 w 467"/>
                <a:gd name="T13" fmla="*/ 28 h 374"/>
                <a:gd name="T14" fmla="*/ 38 w 467"/>
                <a:gd name="T15" fmla="*/ 125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7" h="374">
                  <a:moveTo>
                    <a:pt x="38" y="125"/>
                  </a:moveTo>
                  <a:lnTo>
                    <a:pt x="344" y="351"/>
                  </a:lnTo>
                  <a:cubicBezTo>
                    <a:pt x="375" y="374"/>
                    <a:pt x="419" y="368"/>
                    <a:pt x="443" y="337"/>
                  </a:cubicBezTo>
                  <a:cubicBezTo>
                    <a:pt x="467" y="307"/>
                    <a:pt x="460" y="264"/>
                    <a:pt x="429" y="241"/>
                  </a:cubicBezTo>
                  <a:lnTo>
                    <a:pt x="123" y="14"/>
                  </a:lnTo>
                  <a:cubicBezTo>
                    <a:pt x="111" y="5"/>
                    <a:pt x="96" y="0"/>
                    <a:pt x="81" y="0"/>
                  </a:cubicBezTo>
                  <a:cubicBezTo>
                    <a:pt x="59" y="0"/>
                    <a:pt x="38" y="10"/>
                    <a:pt x="24" y="28"/>
                  </a:cubicBezTo>
                  <a:cubicBezTo>
                    <a:pt x="0" y="58"/>
                    <a:pt x="7" y="102"/>
                    <a:pt x="38" y="12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3740">
              <a:extLst>
                <a:ext uri="{FF2B5EF4-FFF2-40B4-BE49-F238E27FC236}">
                  <a16:creationId xmlns:a16="http://schemas.microsoft.com/office/drawing/2014/main" id="{6125E1DC-7198-4C2C-ACE4-6322DB063C9D}"/>
                </a:ext>
              </a:extLst>
            </p:cNvPr>
            <p:cNvSpPr>
              <a:spLocks/>
            </p:cNvSpPr>
            <p:nvPr/>
          </p:nvSpPr>
          <p:spPr bwMode="auto">
            <a:xfrm>
              <a:off x="10162793" y="2194424"/>
              <a:ext cx="238125" cy="192088"/>
            </a:xfrm>
            <a:custGeom>
              <a:avLst/>
              <a:gdLst>
                <a:gd name="T0" fmla="*/ 123 w 466"/>
                <a:gd name="T1" fmla="*/ 351 h 374"/>
                <a:gd name="T2" fmla="*/ 429 w 466"/>
                <a:gd name="T3" fmla="*/ 125 h 374"/>
                <a:gd name="T4" fmla="*/ 442 w 466"/>
                <a:gd name="T5" fmla="*/ 28 h 374"/>
                <a:gd name="T6" fmla="*/ 386 w 466"/>
                <a:gd name="T7" fmla="*/ 0 h 374"/>
                <a:gd name="T8" fmla="*/ 343 w 466"/>
                <a:gd name="T9" fmla="*/ 14 h 374"/>
                <a:gd name="T10" fmla="*/ 37 w 466"/>
                <a:gd name="T11" fmla="*/ 241 h 374"/>
                <a:gd name="T12" fmla="*/ 23 w 466"/>
                <a:gd name="T13" fmla="*/ 337 h 374"/>
                <a:gd name="T14" fmla="*/ 123 w 466"/>
                <a:gd name="T15" fmla="*/ 351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374">
                  <a:moveTo>
                    <a:pt x="123" y="351"/>
                  </a:moveTo>
                  <a:lnTo>
                    <a:pt x="429" y="125"/>
                  </a:lnTo>
                  <a:cubicBezTo>
                    <a:pt x="460" y="102"/>
                    <a:pt x="466" y="58"/>
                    <a:pt x="442" y="28"/>
                  </a:cubicBezTo>
                  <a:cubicBezTo>
                    <a:pt x="428" y="10"/>
                    <a:pt x="407" y="0"/>
                    <a:pt x="386" y="0"/>
                  </a:cubicBezTo>
                  <a:cubicBezTo>
                    <a:pt x="371" y="0"/>
                    <a:pt x="356" y="5"/>
                    <a:pt x="343" y="14"/>
                  </a:cubicBezTo>
                  <a:lnTo>
                    <a:pt x="37" y="241"/>
                  </a:lnTo>
                  <a:cubicBezTo>
                    <a:pt x="6" y="264"/>
                    <a:pt x="0" y="307"/>
                    <a:pt x="23" y="337"/>
                  </a:cubicBezTo>
                  <a:cubicBezTo>
                    <a:pt x="47" y="368"/>
                    <a:pt x="92" y="374"/>
                    <a:pt x="123" y="35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3741">
              <a:extLst>
                <a:ext uri="{FF2B5EF4-FFF2-40B4-BE49-F238E27FC236}">
                  <a16:creationId xmlns:a16="http://schemas.microsoft.com/office/drawing/2014/main" id="{AAD8239D-8566-440A-93C4-B440F83557C8}"/>
                </a:ext>
              </a:extLst>
            </p:cNvPr>
            <p:cNvSpPr>
              <a:spLocks/>
            </p:cNvSpPr>
            <p:nvPr/>
          </p:nvSpPr>
          <p:spPr bwMode="auto">
            <a:xfrm>
              <a:off x="9108693" y="3148511"/>
              <a:ext cx="219075" cy="211138"/>
            </a:xfrm>
            <a:custGeom>
              <a:avLst/>
              <a:gdLst>
                <a:gd name="T0" fmla="*/ 349 w 427"/>
                <a:gd name="T1" fmla="*/ 0 h 410"/>
                <a:gd name="T2" fmla="*/ 299 w 427"/>
                <a:gd name="T3" fmla="*/ 20 h 410"/>
                <a:gd name="T4" fmla="*/ 27 w 427"/>
                <a:gd name="T5" fmla="*/ 285 h 410"/>
                <a:gd name="T6" fmla="*/ 27 w 427"/>
                <a:gd name="T7" fmla="*/ 383 h 410"/>
                <a:gd name="T8" fmla="*/ 128 w 427"/>
                <a:gd name="T9" fmla="*/ 383 h 410"/>
                <a:gd name="T10" fmla="*/ 399 w 427"/>
                <a:gd name="T11" fmla="*/ 118 h 410"/>
                <a:gd name="T12" fmla="*/ 399 w 427"/>
                <a:gd name="T13" fmla="*/ 20 h 410"/>
                <a:gd name="T14" fmla="*/ 349 w 427"/>
                <a:gd name="T15" fmla="*/ 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349" y="0"/>
                  </a:moveTo>
                  <a:cubicBezTo>
                    <a:pt x="331" y="0"/>
                    <a:pt x="313" y="7"/>
                    <a:pt x="299" y="20"/>
                  </a:cubicBezTo>
                  <a:lnTo>
                    <a:pt x="27" y="285"/>
                  </a:lnTo>
                  <a:cubicBezTo>
                    <a:pt x="0" y="312"/>
                    <a:pt x="0" y="356"/>
                    <a:pt x="27" y="383"/>
                  </a:cubicBezTo>
                  <a:cubicBezTo>
                    <a:pt x="55" y="410"/>
                    <a:pt x="100" y="410"/>
                    <a:pt x="128" y="383"/>
                  </a:cubicBezTo>
                  <a:lnTo>
                    <a:pt x="399" y="118"/>
                  </a:lnTo>
                  <a:cubicBezTo>
                    <a:pt x="427" y="91"/>
                    <a:pt x="427" y="47"/>
                    <a:pt x="399" y="20"/>
                  </a:cubicBezTo>
                  <a:cubicBezTo>
                    <a:pt x="385" y="7"/>
                    <a:pt x="367" y="0"/>
                    <a:pt x="34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3742">
              <a:extLst>
                <a:ext uri="{FF2B5EF4-FFF2-40B4-BE49-F238E27FC236}">
                  <a16:creationId xmlns:a16="http://schemas.microsoft.com/office/drawing/2014/main" id="{1DEDE975-35EE-4278-BBE2-0FA752AE67BE}"/>
                </a:ext>
              </a:extLst>
            </p:cNvPr>
            <p:cNvSpPr>
              <a:spLocks/>
            </p:cNvSpPr>
            <p:nvPr/>
          </p:nvSpPr>
          <p:spPr bwMode="auto">
            <a:xfrm>
              <a:off x="10113580" y="3148511"/>
              <a:ext cx="219075" cy="211138"/>
            </a:xfrm>
            <a:custGeom>
              <a:avLst/>
              <a:gdLst>
                <a:gd name="T0" fmla="*/ 128 w 427"/>
                <a:gd name="T1" fmla="*/ 20 h 410"/>
                <a:gd name="T2" fmla="*/ 78 w 427"/>
                <a:gd name="T3" fmla="*/ 0 h 410"/>
                <a:gd name="T4" fmla="*/ 28 w 427"/>
                <a:gd name="T5" fmla="*/ 20 h 410"/>
                <a:gd name="T6" fmla="*/ 28 w 427"/>
                <a:gd name="T7" fmla="*/ 118 h 410"/>
                <a:gd name="T8" fmla="*/ 299 w 427"/>
                <a:gd name="T9" fmla="*/ 383 h 410"/>
                <a:gd name="T10" fmla="*/ 399 w 427"/>
                <a:gd name="T11" fmla="*/ 383 h 410"/>
                <a:gd name="T12" fmla="*/ 399 w 427"/>
                <a:gd name="T13" fmla="*/ 285 h 410"/>
                <a:gd name="T14" fmla="*/ 128 w 427"/>
                <a:gd name="T15" fmla="*/ 2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128" y="20"/>
                  </a:moveTo>
                  <a:cubicBezTo>
                    <a:pt x="114" y="7"/>
                    <a:pt x="96" y="0"/>
                    <a:pt x="78" y="0"/>
                  </a:cubicBezTo>
                  <a:cubicBezTo>
                    <a:pt x="60" y="0"/>
                    <a:pt x="42" y="7"/>
                    <a:pt x="28" y="20"/>
                  </a:cubicBezTo>
                  <a:cubicBezTo>
                    <a:pt x="0" y="47"/>
                    <a:pt x="0" y="91"/>
                    <a:pt x="28" y="118"/>
                  </a:cubicBezTo>
                  <a:lnTo>
                    <a:pt x="299" y="383"/>
                  </a:lnTo>
                  <a:cubicBezTo>
                    <a:pt x="327" y="410"/>
                    <a:pt x="372" y="410"/>
                    <a:pt x="399" y="383"/>
                  </a:cubicBezTo>
                  <a:cubicBezTo>
                    <a:pt x="427" y="356"/>
                    <a:pt x="427" y="312"/>
                    <a:pt x="399" y="285"/>
                  </a:cubicBezTo>
                  <a:lnTo>
                    <a:pt x="128" y="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Rectángulo 3">
            <a:extLst>
              <a:ext uri="{FF2B5EF4-FFF2-40B4-BE49-F238E27FC236}">
                <a16:creationId xmlns:a16="http://schemas.microsoft.com/office/drawing/2014/main" id="{08E64391-89A2-44E1-8CE2-CDAE6679EF13}"/>
              </a:ext>
            </a:extLst>
          </p:cNvPr>
          <p:cNvSpPr/>
          <p:nvPr/>
        </p:nvSpPr>
        <p:spPr>
          <a:xfrm>
            <a:off x="697725" y="1672116"/>
            <a:ext cx="4226536" cy="2652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El Mecanismo de Venta Masiva permite la agrupación de mínimo dos activos y máximo un numero infinito determinable, para conformar un solo conjunto de bienes o inclusive agrupar varios conjuntos de bienes</a:t>
            </a:r>
          </a:p>
        </p:txBody>
      </p:sp>
      <p:sp>
        <p:nvSpPr>
          <p:cNvPr id="25" name="Rectángulo 24">
            <a:extLst>
              <a:ext uri="{FF2B5EF4-FFF2-40B4-BE49-F238E27FC236}">
                <a16:creationId xmlns:a16="http://schemas.microsoft.com/office/drawing/2014/main" id="{5E722826-F872-4DED-B5D0-B0B077898015}"/>
              </a:ext>
            </a:extLst>
          </p:cNvPr>
          <p:cNvSpPr/>
          <p:nvPr/>
        </p:nvSpPr>
        <p:spPr>
          <a:xfrm>
            <a:off x="5780493" y="1673203"/>
            <a:ext cx="4445424" cy="2673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latin typeface="Arial Narrow" panose="020B0606020202030204" pitchFamily="34" charset="0"/>
                <a:ea typeface="Calibri" panose="020F0502020204030204" pitchFamily="34" charset="0"/>
                <a:cs typeface="Times New Roman" panose="02020603050405020304" pitchFamily="18" charset="0"/>
              </a:rPr>
              <a:t>Dicha agrupación de conjuntos se puede realizar con bienes de diferentes tipologías sin excepción alguna; lo que permite distinguir los bienes por sus características físicas, jurídicas, comerciales, financieras, administrativas, técnicas, y de entorno entendido como la ubicación, entre otros, para clasificarlos y/o categorizarlos.</a:t>
            </a:r>
            <a:endParaRPr lang="es-CO" dirty="0"/>
          </a:p>
        </p:txBody>
      </p:sp>
      <p:sp>
        <p:nvSpPr>
          <p:cNvPr id="27" name="Rectángulo 26">
            <a:extLst>
              <a:ext uri="{FF2B5EF4-FFF2-40B4-BE49-F238E27FC236}">
                <a16:creationId xmlns:a16="http://schemas.microsoft.com/office/drawing/2014/main" id="{4F6D78BF-A0F7-4F25-BBA2-0F1F92F3DAA0}"/>
              </a:ext>
            </a:extLst>
          </p:cNvPr>
          <p:cNvSpPr/>
          <p:nvPr/>
        </p:nvSpPr>
        <p:spPr>
          <a:xfrm>
            <a:off x="2521510" y="4649523"/>
            <a:ext cx="5951916" cy="1667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latin typeface="Arial Narrow" panose="020B0606020202030204" pitchFamily="34" charset="0"/>
                <a:ea typeface="Calibri" panose="020F0502020204030204" pitchFamily="34" charset="0"/>
                <a:cs typeface="Times New Roman" panose="02020603050405020304" pitchFamily="18" charset="0"/>
              </a:rPr>
              <a:t>La adjudicación debe realizarse en bloque, y en consecuencia para la definición y aplicación del descuento permitido es necesario contar con un análisis financiero que establezca la conveniencia de realizar la venta  inmediata. </a:t>
            </a:r>
            <a:endParaRPr lang="es-CO" dirty="0"/>
          </a:p>
        </p:txBody>
      </p:sp>
    </p:spTree>
    <p:extLst>
      <p:ext uri="{BB962C8B-B14F-4D97-AF65-F5344CB8AC3E}">
        <p14:creationId xmlns:p14="http://schemas.microsoft.com/office/powerpoint/2010/main" val="188661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925469" y="526460"/>
            <a:ext cx="9143999" cy="830997"/>
          </a:xfrm>
          <a:prstGeom prst="rect">
            <a:avLst/>
          </a:prstGeom>
          <a:noFill/>
        </p:spPr>
        <p:txBody>
          <a:bodyPr wrap="square" rtlCol="0">
            <a:spAutoFit/>
          </a:bodyPr>
          <a:lstStyle/>
          <a:p>
            <a:pPr algn="ctr"/>
            <a:r>
              <a:rPr lang="es-CO" sz="4800" b="1" dirty="0">
                <a:solidFill>
                  <a:srgbClr val="002060"/>
                </a:solidFill>
              </a:rPr>
              <a:t>CONCLUSIONES:</a:t>
            </a:r>
            <a:endParaRPr lang="es-ES" sz="4400" b="1" dirty="0">
              <a:solidFill>
                <a:srgbClr val="002060"/>
              </a:solidFill>
            </a:endParaRPr>
          </a:p>
        </p:txBody>
      </p: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grpSp>
        <p:nvGrpSpPr>
          <p:cNvPr id="11" name="Group 13">
            <a:extLst>
              <a:ext uri="{FF2B5EF4-FFF2-40B4-BE49-F238E27FC236}">
                <a16:creationId xmlns:a16="http://schemas.microsoft.com/office/drawing/2014/main" id="{07990DC1-CC75-4300-AAC4-276DC50EE0A8}"/>
              </a:ext>
            </a:extLst>
          </p:cNvPr>
          <p:cNvGrpSpPr/>
          <p:nvPr/>
        </p:nvGrpSpPr>
        <p:grpSpPr>
          <a:xfrm>
            <a:off x="10564649" y="1014118"/>
            <a:ext cx="1234678" cy="3788135"/>
            <a:chOff x="8905493" y="0"/>
            <a:chExt cx="1646237" cy="3524749"/>
          </a:xfrm>
        </p:grpSpPr>
        <p:sp>
          <p:nvSpPr>
            <p:cNvPr id="15" name="Rectangle 2101">
              <a:extLst>
                <a:ext uri="{FF2B5EF4-FFF2-40B4-BE49-F238E27FC236}">
                  <a16:creationId xmlns:a16="http://schemas.microsoft.com/office/drawing/2014/main" id="{DBF28829-2457-4038-B529-C7237F0AEB93}"/>
                </a:ext>
              </a:extLst>
            </p:cNvPr>
            <p:cNvSpPr>
              <a:spLocks noChangeArrowheads="1"/>
            </p:cNvSpPr>
            <p:nvPr/>
          </p:nvSpPr>
          <p:spPr bwMode="auto">
            <a:xfrm>
              <a:off x="9714324" y="0"/>
              <a:ext cx="28575" cy="2011680"/>
            </a:xfrm>
            <a:prstGeom prst="rect">
              <a:avLst/>
            </a:pr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2305">
              <a:extLst>
                <a:ext uri="{FF2B5EF4-FFF2-40B4-BE49-F238E27FC236}">
                  <a16:creationId xmlns:a16="http://schemas.microsoft.com/office/drawing/2014/main" id="{0287FF9B-AB1C-4678-8990-C633F71C91BA}"/>
                </a:ext>
              </a:extLst>
            </p:cNvPr>
            <p:cNvSpPr>
              <a:spLocks/>
            </p:cNvSpPr>
            <p:nvPr/>
          </p:nvSpPr>
          <p:spPr bwMode="auto">
            <a:xfrm>
              <a:off x="9269030" y="1829299"/>
              <a:ext cx="939800" cy="1363663"/>
            </a:xfrm>
            <a:custGeom>
              <a:avLst/>
              <a:gdLst>
                <a:gd name="T0" fmla="*/ 1686 w 1833"/>
                <a:gd name="T1" fmla="*/ 1245 h 2660"/>
                <a:gd name="T2" fmla="*/ 1340 w 1833"/>
                <a:gd name="T3" fmla="*/ 930 h 2660"/>
                <a:gd name="T4" fmla="*/ 1339 w 1833"/>
                <a:gd name="T5" fmla="*/ 209 h 2660"/>
                <a:gd name="T6" fmla="*/ 1325 w 1833"/>
                <a:gd name="T7" fmla="*/ 173 h 2660"/>
                <a:gd name="T8" fmla="*/ 923 w 1833"/>
                <a:gd name="T9" fmla="*/ 0 h 2660"/>
                <a:gd name="T10" fmla="*/ 495 w 1833"/>
                <a:gd name="T11" fmla="*/ 168 h 2660"/>
                <a:gd name="T12" fmla="*/ 477 w 1833"/>
                <a:gd name="T13" fmla="*/ 209 h 2660"/>
                <a:gd name="T14" fmla="*/ 475 w 1833"/>
                <a:gd name="T15" fmla="*/ 940 h 2660"/>
                <a:gd name="T16" fmla="*/ 143 w 1833"/>
                <a:gd name="T17" fmla="*/ 1251 h 2660"/>
                <a:gd name="T18" fmla="*/ 0 w 1833"/>
                <a:gd name="T19" fmla="*/ 1743 h 2660"/>
                <a:gd name="T20" fmla="*/ 916 w 1833"/>
                <a:gd name="T21" fmla="*/ 2660 h 2660"/>
                <a:gd name="T22" fmla="*/ 1833 w 1833"/>
                <a:gd name="T23" fmla="*/ 1743 h 2660"/>
                <a:gd name="T24" fmla="*/ 1686 w 1833"/>
                <a:gd name="T25" fmla="*/ 1245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3" h="2660">
                  <a:moveTo>
                    <a:pt x="1686" y="1245"/>
                  </a:moveTo>
                  <a:cubicBezTo>
                    <a:pt x="1599" y="1112"/>
                    <a:pt x="1480" y="1004"/>
                    <a:pt x="1340" y="930"/>
                  </a:cubicBezTo>
                  <a:cubicBezTo>
                    <a:pt x="1340"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cubicBezTo>
                    <a:pt x="1422" y="2660"/>
                    <a:pt x="1833" y="2249"/>
                    <a:pt x="1833" y="1743"/>
                  </a:cubicBezTo>
                  <a:cubicBezTo>
                    <a:pt x="1833" y="1566"/>
                    <a:pt x="1782" y="1393"/>
                    <a:pt x="1686" y="12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3735">
              <a:extLst>
                <a:ext uri="{FF2B5EF4-FFF2-40B4-BE49-F238E27FC236}">
                  <a16:creationId xmlns:a16="http://schemas.microsoft.com/office/drawing/2014/main" id="{6F7A334D-589B-427F-95F9-EECAFD6D5879}"/>
                </a:ext>
              </a:extLst>
            </p:cNvPr>
            <p:cNvSpPr>
              <a:spLocks noEditPoints="1"/>
            </p:cNvSpPr>
            <p:nvPr/>
          </p:nvSpPr>
          <p:spPr bwMode="auto">
            <a:xfrm>
              <a:off x="9265855" y="1829299"/>
              <a:ext cx="941388" cy="1363663"/>
            </a:xfrm>
            <a:custGeom>
              <a:avLst/>
              <a:gdLst>
                <a:gd name="T0" fmla="*/ 1136 w 1833"/>
                <a:gd name="T1" fmla="*/ 1789 h 2660"/>
                <a:gd name="T2" fmla="*/ 1165 w 1833"/>
                <a:gd name="T3" fmla="*/ 1885 h 2660"/>
                <a:gd name="T4" fmla="*/ 1072 w 1833"/>
                <a:gd name="T5" fmla="*/ 1757 h 2660"/>
                <a:gd name="T6" fmla="*/ 666 w 1833"/>
                <a:gd name="T7" fmla="*/ 1848 h 2660"/>
                <a:gd name="T8" fmla="*/ 594 w 1833"/>
                <a:gd name="T9" fmla="*/ 1863 h 2660"/>
                <a:gd name="T10" fmla="*/ 696 w 1833"/>
                <a:gd name="T11" fmla="*/ 1757 h 2660"/>
                <a:gd name="T12" fmla="*/ 598 w 1833"/>
                <a:gd name="T13" fmla="*/ 1007 h 2660"/>
                <a:gd name="T14" fmla="*/ 761 w 1833"/>
                <a:gd name="T15" fmla="*/ 825 h 2660"/>
                <a:gd name="T16" fmla="*/ 713 w 1833"/>
                <a:gd name="T17" fmla="*/ 1668 h 2660"/>
                <a:gd name="T18" fmla="*/ 544 w 1833"/>
                <a:gd name="T19" fmla="*/ 1840 h 2660"/>
                <a:gd name="T20" fmla="*/ 704 w 1833"/>
                <a:gd name="T21" fmla="*/ 1907 h 2660"/>
                <a:gd name="T22" fmla="*/ 817 w 1833"/>
                <a:gd name="T23" fmla="*/ 1770 h 2660"/>
                <a:gd name="T24" fmla="*/ 884 w 1833"/>
                <a:gd name="T25" fmla="*/ 2000 h 2660"/>
                <a:gd name="T26" fmla="*/ 950 w 1833"/>
                <a:gd name="T27" fmla="*/ 1770 h 2660"/>
                <a:gd name="T28" fmla="*/ 1064 w 1833"/>
                <a:gd name="T29" fmla="*/ 1907 h 2660"/>
                <a:gd name="T30" fmla="*/ 1224 w 1833"/>
                <a:gd name="T31" fmla="*/ 1840 h 2660"/>
                <a:gd name="T32" fmla="*/ 1055 w 1833"/>
                <a:gd name="T33" fmla="*/ 1668 h 2660"/>
                <a:gd name="T34" fmla="*/ 1007 w 1833"/>
                <a:gd name="T35" fmla="*/ 867 h 2660"/>
                <a:gd name="T36" fmla="*/ 1221 w 1833"/>
                <a:gd name="T37" fmla="*/ 1002 h 2660"/>
                <a:gd name="T38" fmla="*/ 1717 w 1833"/>
                <a:gd name="T39" fmla="*/ 1743 h 2660"/>
                <a:gd name="T40" fmla="*/ 115 w 1833"/>
                <a:gd name="T41" fmla="*/ 1743 h 2660"/>
                <a:gd name="T42" fmla="*/ 933 w 1833"/>
                <a:gd name="T43" fmla="*/ 1869 h 2660"/>
                <a:gd name="T44" fmla="*/ 835 w 1833"/>
                <a:gd name="T45" fmla="*/ 1869 h 2660"/>
                <a:gd name="T46" fmla="*/ 933 w 1833"/>
                <a:gd name="T47" fmla="*/ 1869 h 2660"/>
                <a:gd name="T48" fmla="*/ 884 w 1833"/>
                <a:gd name="T49" fmla="*/ 1714 h 2660"/>
                <a:gd name="T50" fmla="*/ 766 w 1833"/>
                <a:gd name="T51" fmla="*/ 1670 h 2660"/>
                <a:gd name="T52" fmla="*/ 813 w 1833"/>
                <a:gd name="T53" fmla="*/ 834 h 2660"/>
                <a:gd name="T54" fmla="*/ 957 w 1833"/>
                <a:gd name="T55" fmla="*/ 950 h 2660"/>
                <a:gd name="T56" fmla="*/ 906 w 1833"/>
                <a:gd name="T57" fmla="*/ 1700 h 2660"/>
                <a:gd name="T58" fmla="*/ 1221 w 1833"/>
                <a:gd name="T59" fmla="*/ 675 h 2660"/>
                <a:gd name="T60" fmla="*/ 1221 w 1833"/>
                <a:gd name="T61" fmla="*/ 787 h 2660"/>
                <a:gd name="T62" fmla="*/ 595 w 1833"/>
                <a:gd name="T63" fmla="*/ 560 h 2660"/>
                <a:gd name="T64" fmla="*/ 1221 w 1833"/>
                <a:gd name="T65" fmla="*/ 425 h 2660"/>
                <a:gd name="T66" fmla="*/ 595 w 1833"/>
                <a:gd name="T67" fmla="*/ 443 h 2660"/>
                <a:gd name="T68" fmla="*/ 916 w 1833"/>
                <a:gd name="T69" fmla="*/ 2660 h 2660"/>
                <a:gd name="T70" fmla="*/ 1685 w 1833"/>
                <a:gd name="T71" fmla="*/ 1245 h 2660"/>
                <a:gd name="T72" fmla="*/ 1339 w 1833"/>
                <a:gd name="T73" fmla="*/ 209 h 2660"/>
                <a:gd name="T74" fmla="*/ 923 w 1833"/>
                <a:gd name="T75" fmla="*/ 0 h 2660"/>
                <a:gd name="T76" fmla="*/ 477 w 1833"/>
                <a:gd name="T77" fmla="*/ 209 h 2660"/>
                <a:gd name="T78" fmla="*/ 143 w 1833"/>
                <a:gd name="T79" fmla="*/ 1251 h 2660"/>
                <a:gd name="T80" fmla="*/ 916 w 1833"/>
                <a:gd name="T81" fmla="*/ 2660 h 2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33" h="2660">
                  <a:moveTo>
                    <a:pt x="1072" y="1757"/>
                  </a:moveTo>
                  <a:cubicBezTo>
                    <a:pt x="1096" y="1762"/>
                    <a:pt x="1118" y="1772"/>
                    <a:pt x="1136" y="1789"/>
                  </a:cubicBezTo>
                  <a:cubicBezTo>
                    <a:pt x="1157" y="1807"/>
                    <a:pt x="1169" y="1832"/>
                    <a:pt x="1174" y="1863"/>
                  </a:cubicBezTo>
                  <a:cubicBezTo>
                    <a:pt x="1175" y="1870"/>
                    <a:pt x="1171" y="1879"/>
                    <a:pt x="1165" y="1885"/>
                  </a:cubicBezTo>
                  <a:cubicBezTo>
                    <a:pt x="1152" y="1897"/>
                    <a:pt x="1128" y="1894"/>
                    <a:pt x="1102" y="1848"/>
                  </a:cubicBezTo>
                  <a:cubicBezTo>
                    <a:pt x="1091" y="1828"/>
                    <a:pt x="1081" y="1796"/>
                    <a:pt x="1072" y="1757"/>
                  </a:cubicBezTo>
                  <a:close/>
                  <a:moveTo>
                    <a:pt x="696" y="1757"/>
                  </a:moveTo>
                  <a:cubicBezTo>
                    <a:pt x="687" y="1796"/>
                    <a:pt x="677" y="1828"/>
                    <a:pt x="666" y="1848"/>
                  </a:cubicBezTo>
                  <a:cubicBezTo>
                    <a:pt x="640" y="1894"/>
                    <a:pt x="616" y="1897"/>
                    <a:pt x="603" y="1885"/>
                  </a:cubicBezTo>
                  <a:cubicBezTo>
                    <a:pt x="596" y="1879"/>
                    <a:pt x="593" y="1870"/>
                    <a:pt x="594" y="1863"/>
                  </a:cubicBezTo>
                  <a:cubicBezTo>
                    <a:pt x="599" y="1832"/>
                    <a:pt x="611" y="1807"/>
                    <a:pt x="631" y="1789"/>
                  </a:cubicBezTo>
                  <a:cubicBezTo>
                    <a:pt x="650" y="1772"/>
                    <a:pt x="672" y="1762"/>
                    <a:pt x="696" y="1757"/>
                  </a:cubicBezTo>
                  <a:close/>
                  <a:moveTo>
                    <a:pt x="565" y="1023"/>
                  </a:moveTo>
                  <a:lnTo>
                    <a:pt x="598" y="1007"/>
                  </a:lnTo>
                  <a:lnTo>
                    <a:pt x="595" y="796"/>
                  </a:lnTo>
                  <a:lnTo>
                    <a:pt x="761" y="825"/>
                  </a:lnTo>
                  <a:cubicBezTo>
                    <a:pt x="761" y="855"/>
                    <a:pt x="760" y="898"/>
                    <a:pt x="758" y="950"/>
                  </a:cubicBezTo>
                  <a:cubicBezTo>
                    <a:pt x="753" y="1157"/>
                    <a:pt x="739" y="1499"/>
                    <a:pt x="713" y="1668"/>
                  </a:cubicBezTo>
                  <a:cubicBezTo>
                    <a:pt x="674" y="1672"/>
                    <a:pt x="636" y="1685"/>
                    <a:pt x="606" y="1713"/>
                  </a:cubicBezTo>
                  <a:cubicBezTo>
                    <a:pt x="574" y="1742"/>
                    <a:pt x="552" y="1787"/>
                    <a:pt x="544" y="1840"/>
                  </a:cubicBezTo>
                  <a:cubicBezTo>
                    <a:pt x="536" y="1887"/>
                    <a:pt x="550" y="1935"/>
                    <a:pt x="577" y="1961"/>
                  </a:cubicBezTo>
                  <a:cubicBezTo>
                    <a:pt x="607" y="1988"/>
                    <a:pt x="658" y="1990"/>
                    <a:pt x="704" y="1907"/>
                  </a:cubicBezTo>
                  <a:cubicBezTo>
                    <a:pt x="723" y="1873"/>
                    <a:pt x="738" y="1820"/>
                    <a:pt x="751" y="1755"/>
                  </a:cubicBezTo>
                  <a:cubicBezTo>
                    <a:pt x="774" y="1757"/>
                    <a:pt x="796" y="1762"/>
                    <a:pt x="817" y="1770"/>
                  </a:cubicBezTo>
                  <a:cubicBezTo>
                    <a:pt x="785" y="1809"/>
                    <a:pt x="782" y="1853"/>
                    <a:pt x="783" y="1874"/>
                  </a:cubicBezTo>
                  <a:cubicBezTo>
                    <a:pt x="785" y="1936"/>
                    <a:pt x="832" y="2000"/>
                    <a:pt x="884" y="2000"/>
                  </a:cubicBezTo>
                  <a:cubicBezTo>
                    <a:pt x="936" y="2000"/>
                    <a:pt x="983" y="1936"/>
                    <a:pt x="985" y="1874"/>
                  </a:cubicBezTo>
                  <a:cubicBezTo>
                    <a:pt x="986" y="1853"/>
                    <a:pt x="983" y="1809"/>
                    <a:pt x="950" y="1770"/>
                  </a:cubicBezTo>
                  <a:cubicBezTo>
                    <a:pt x="971" y="1762"/>
                    <a:pt x="994" y="1757"/>
                    <a:pt x="1017" y="1755"/>
                  </a:cubicBezTo>
                  <a:cubicBezTo>
                    <a:pt x="1029" y="1820"/>
                    <a:pt x="1045" y="1873"/>
                    <a:pt x="1064" y="1907"/>
                  </a:cubicBezTo>
                  <a:cubicBezTo>
                    <a:pt x="1110" y="1990"/>
                    <a:pt x="1161" y="1988"/>
                    <a:pt x="1190" y="1961"/>
                  </a:cubicBezTo>
                  <a:cubicBezTo>
                    <a:pt x="1218" y="1935"/>
                    <a:pt x="1232" y="1887"/>
                    <a:pt x="1224" y="1840"/>
                  </a:cubicBezTo>
                  <a:cubicBezTo>
                    <a:pt x="1215" y="1787"/>
                    <a:pt x="1194" y="1742"/>
                    <a:pt x="1161" y="1713"/>
                  </a:cubicBezTo>
                  <a:cubicBezTo>
                    <a:pt x="1131" y="1685"/>
                    <a:pt x="1094" y="1672"/>
                    <a:pt x="1055" y="1668"/>
                  </a:cubicBezTo>
                  <a:cubicBezTo>
                    <a:pt x="1029" y="1499"/>
                    <a:pt x="1015" y="1157"/>
                    <a:pt x="1009" y="950"/>
                  </a:cubicBezTo>
                  <a:cubicBezTo>
                    <a:pt x="1008" y="919"/>
                    <a:pt x="1008" y="891"/>
                    <a:pt x="1007" y="867"/>
                  </a:cubicBezTo>
                  <a:lnTo>
                    <a:pt x="1221" y="904"/>
                  </a:lnTo>
                  <a:lnTo>
                    <a:pt x="1221" y="1002"/>
                  </a:lnTo>
                  <a:lnTo>
                    <a:pt x="1255" y="1017"/>
                  </a:lnTo>
                  <a:cubicBezTo>
                    <a:pt x="1536" y="1148"/>
                    <a:pt x="1717" y="1433"/>
                    <a:pt x="1717" y="1743"/>
                  </a:cubicBezTo>
                  <a:cubicBezTo>
                    <a:pt x="1717" y="2185"/>
                    <a:pt x="1358" y="2544"/>
                    <a:pt x="916" y="2544"/>
                  </a:cubicBezTo>
                  <a:cubicBezTo>
                    <a:pt x="475" y="2544"/>
                    <a:pt x="115" y="2185"/>
                    <a:pt x="115" y="1743"/>
                  </a:cubicBezTo>
                  <a:cubicBezTo>
                    <a:pt x="115" y="1435"/>
                    <a:pt x="288" y="1159"/>
                    <a:pt x="565" y="1023"/>
                  </a:cubicBezTo>
                  <a:close/>
                  <a:moveTo>
                    <a:pt x="933" y="1869"/>
                  </a:moveTo>
                  <a:cubicBezTo>
                    <a:pt x="933" y="1882"/>
                    <a:pt x="905" y="1912"/>
                    <a:pt x="884" y="1912"/>
                  </a:cubicBezTo>
                  <a:cubicBezTo>
                    <a:pt x="862" y="1912"/>
                    <a:pt x="835" y="1882"/>
                    <a:pt x="835" y="1869"/>
                  </a:cubicBezTo>
                  <a:cubicBezTo>
                    <a:pt x="834" y="1857"/>
                    <a:pt x="847" y="1832"/>
                    <a:pt x="884" y="1812"/>
                  </a:cubicBezTo>
                  <a:cubicBezTo>
                    <a:pt x="920" y="1832"/>
                    <a:pt x="934" y="1857"/>
                    <a:pt x="933" y="1869"/>
                  </a:cubicBezTo>
                  <a:close/>
                  <a:moveTo>
                    <a:pt x="906" y="1700"/>
                  </a:moveTo>
                  <a:cubicBezTo>
                    <a:pt x="898" y="1704"/>
                    <a:pt x="891" y="1709"/>
                    <a:pt x="884" y="1714"/>
                  </a:cubicBezTo>
                  <a:cubicBezTo>
                    <a:pt x="877" y="1709"/>
                    <a:pt x="869" y="1704"/>
                    <a:pt x="862" y="1700"/>
                  </a:cubicBezTo>
                  <a:cubicBezTo>
                    <a:pt x="833" y="1685"/>
                    <a:pt x="800" y="1674"/>
                    <a:pt x="766" y="1670"/>
                  </a:cubicBezTo>
                  <a:cubicBezTo>
                    <a:pt x="795" y="1476"/>
                    <a:pt x="806" y="1137"/>
                    <a:pt x="811" y="950"/>
                  </a:cubicBezTo>
                  <a:cubicBezTo>
                    <a:pt x="812" y="896"/>
                    <a:pt x="813" y="855"/>
                    <a:pt x="813" y="834"/>
                  </a:cubicBezTo>
                  <a:lnTo>
                    <a:pt x="955" y="858"/>
                  </a:lnTo>
                  <a:cubicBezTo>
                    <a:pt x="955" y="881"/>
                    <a:pt x="956" y="912"/>
                    <a:pt x="957" y="950"/>
                  </a:cubicBezTo>
                  <a:cubicBezTo>
                    <a:pt x="961" y="1137"/>
                    <a:pt x="973" y="1476"/>
                    <a:pt x="1002" y="1670"/>
                  </a:cubicBezTo>
                  <a:cubicBezTo>
                    <a:pt x="968" y="1674"/>
                    <a:pt x="935" y="1685"/>
                    <a:pt x="906" y="1700"/>
                  </a:cubicBezTo>
                  <a:close/>
                  <a:moveTo>
                    <a:pt x="595" y="560"/>
                  </a:moveTo>
                  <a:lnTo>
                    <a:pt x="1221" y="675"/>
                  </a:lnTo>
                  <a:lnTo>
                    <a:pt x="1221" y="749"/>
                  </a:lnTo>
                  <a:lnTo>
                    <a:pt x="1221" y="787"/>
                  </a:lnTo>
                  <a:lnTo>
                    <a:pt x="595" y="679"/>
                  </a:lnTo>
                  <a:lnTo>
                    <a:pt x="595" y="560"/>
                  </a:lnTo>
                  <a:close/>
                  <a:moveTo>
                    <a:pt x="595" y="313"/>
                  </a:moveTo>
                  <a:lnTo>
                    <a:pt x="1221" y="425"/>
                  </a:lnTo>
                  <a:lnTo>
                    <a:pt x="1221" y="557"/>
                  </a:lnTo>
                  <a:lnTo>
                    <a:pt x="595" y="443"/>
                  </a:lnTo>
                  <a:lnTo>
                    <a:pt x="595" y="313"/>
                  </a:lnTo>
                  <a:close/>
                  <a:moveTo>
                    <a:pt x="916" y="2660"/>
                  </a:moveTo>
                  <a:cubicBezTo>
                    <a:pt x="1422" y="2660"/>
                    <a:pt x="1833" y="2249"/>
                    <a:pt x="1833" y="1743"/>
                  </a:cubicBezTo>
                  <a:cubicBezTo>
                    <a:pt x="1833" y="1565"/>
                    <a:pt x="1782" y="1393"/>
                    <a:pt x="1685" y="1245"/>
                  </a:cubicBezTo>
                  <a:cubicBezTo>
                    <a:pt x="1599" y="1111"/>
                    <a:pt x="1480" y="1004"/>
                    <a:pt x="1340" y="930"/>
                  </a:cubicBezTo>
                  <a:cubicBezTo>
                    <a:pt x="1339" y="925"/>
                    <a:pt x="1339" y="209"/>
                    <a:pt x="1339" y="209"/>
                  </a:cubicBezTo>
                  <a:cubicBezTo>
                    <a:pt x="1339" y="196"/>
                    <a:pt x="1334" y="183"/>
                    <a:pt x="1325" y="173"/>
                  </a:cubicBezTo>
                  <a:cubicBezTo>
                    <a:pt x="1319" y="166"/>
                    <a:pt x="1175" y="0"/>
                    <a:pt x="923" y="0"/>
                  </a:cubicBezTo>
                  <a:cubicBezTo>
                    <a:pt x="675" y="0"/>
                    <a:pt x="502" y="161"/>
                    <a:pt x="495" y="168"/>
                  </a:cubicBezTo>
                  <a:cubicBezTo>
                    <a:pt x="483" y="179"/>
                    <a:pt x="477" y="194"/>
                    <a:pt x="477" y="209"/>
                  </a:cubicBezTo>
                  <a:cubicBezTo>
                    <a:pt x="477" y="209"/>
                    <a:pt x="476" y="931"/>
                    <a:pt x="475" y="940"/>
                  </a:cubicBezTo>
                  <a:cubicBezTo>
                    <a:pt x="340" y="1014"/>
                    <a:pt x="226" y="1121"/>
                    <a:pt x="143" y="1251"/>
                  </a:cubicBezTo>
                  <a:cubicBezTo>
                    <a:pt x="49" y="1398"/>
                    <a:pt x="0" y="1568"/>
                    <a:pt x="0" y="1743"/>
                  </a:cubicBezTo>
                  <a:cubicBezTo>
                    <a:pt x="0" y="2249"/>
                    <a:pt x="411" y="2660"/>
                    <a:pt x="916" y="2660"/>
                  </a:cubicBezTo>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Freeform 3736">
              <a:extLst>
                <a:ext uri="{FF2B5EF4-FFF2-40B4-BE49-F238E27FC236}">
                  <a16:creationId xmlns:a16="http://schemas.microsoft.com/office/drawing/2014/main" id="{51137329-0EBE-4087-A8F0-304E52CB89A2}"/>
                </a:ext>
              </a:extLst>
            </p:cNvPr>
            <p:cNvSpPr>
              <a:spLocks/>
            </p:cNvSpPr>
            <p:nvPr/>
          </p:nvSpPr>
          <p:spPr bwMode="auto">
            <a:xfrm>
              <a:off x="10281855" y="2762749"/>
              <a:ext cx="269875" cy="71438"/>
            </a:xfrm>
            <a:custGeom>
              <a:avLst/>
              <a:gdLst>
                <a:gd name="T0" fmla="*/ 0 w 526"/>
                <a:gd name="T1" fmla="*/ 69 h 139"/>
                <a:gd name="T2" fmla="*/ 71 w 526"/>
                <a:gd name="T3" fmla="*/ 139 h 139"/>
                <a:gd name="T4" fmla="*/ 455 w 526"/>
                <a:gd name="T5" fmla="*/ 139 h 139"/>
                <a:gd name="T6" fmla="*/ 526 w 526"/>
                <a:gd name="T7" fmla="*/ 69 h 139"/>
                <a:gd name="T8" fmla="*/ 455 w 526"/>
                <a:gd name="T9" fmla="*/ 0 h 139"/>
                <a:gd name="T10" fmla="*/ 71 w 526"/>
                <a:gd name="T11" fmla="*/ 0 h 139"/>
                <a:gd name="T12" fmla="*/ 0 w 526"/>
                <a:gd name="T13" fmla="*/ 69 h 139"/>
              </a:gdLst>
              <a:ahLst/>
              <a:cxnLst>
                <a:cxn ang="0">
                  <a:pos x="T0" y="T1"/>
                </a:cxn>
                <a:cxn ang="0">
                  <a:pos x="T2" y="T3"/>
                </a:cxn>
                <a:cxn ang="0">
                  <a:pos x="T4" y="T5"/>
                </a:cxn>
                <a:cxn ang="0">
                  <a:pos x="T6" y="T7"/>
                </a:cxn>
                <a:cxn ang="0">
                  <a:pos x="T8" y="T9"/>
                </a:cxn>
                <a:cxn ang="0">
                  <a:pos x="T10" y="T11"/>
                </a:cxn>
                <a:cxn ang="0">
                  <a:pos x="T12" y="T13"/>
                </a:cxn>
              </a:cxnLst>
              <a:rect l="0" t="0" r="r" b="b"/>
              <a:pathLst>
                <a:path w="526" h="139">
                  <a:moveTo>
                    <a:pt x="0" y="69"/>
                  </a:moveTo>
                  <a:cubicBezTo>
                    <a:pt x="0" y="108"/>
                    <a:pt x="32" y="139"/>
                    <a:pt x="71" y="139"/>
                  </a:cubicBezTo>
                  <a:lnTo>
                    <a:pt x="455" y="139"/>
                  </a:lnTo>
                  <a:cubicBezTo>
                    <a:pt x="494" y="139"/>
                    <a:pt x="526" y="108"/>
                    <a:pt x="526" y="69"/>
                  </a:cubicBezTo>
                  <a:cubicBezTo>
                    <a:pt x="526" y="31"/>
                    <a:pt x="494" y="0"/>
                    <a:pt x="455" y="0"/>
                  </a:cubicBezTo>
                  <a:lnTo>
                    <a:pt x="71" y="0"/>
                  </a:lnTo>
                  <a:cubicBezTo>
                    <a:pt x="32" y="0"/>
                    <a:pt x="0" y="31"/>
                    <a:pt x="0" y="6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3737">
              <a:extLst>
                <a:ext uri="{FF2B5EF4-FFF2-40B4-BE49-F238E27FC236}">
                  <a16:creationId xmlns:a16="http://schemas.microsoft.com/office/drawing/2014/main" id="{D68F5B75-F96C-43A9-B0C5-6BBA669EFB4C}"/>
                </a:ext>
              </a:extLst>
            </p:cNvPr>
            <p:cNvSpPr>
              <a:spLocks/>
            </p:cNvSpPr>
            <p:nvPr/>
          </p:nvSpPr>
          <p:spPr bwMode="auto">
            <a:xfrm>
              <a:off x="9653205" y="3262811"/>
              <a:ext cx="73025" cy="261938"/>
            </a:xfrm>
            <a:custGeom>
              <a:avLst/>
              <a:gdLst>
                <a:gd name="T0" fmla="*/ 71 w 142"/>
                <a:gd name="T1" fmla="*/ 0 h 513"/>
                <a:gd name="T2" fmla="*/ 0 w 142"/>
                <a:gd name="T3" fmla="*/ 69 h 513"/>
                <a:gd name="T4" fmla="*/ 0 w 142"/>
                <a:gd name="T5" fmla="*/ 443 h 513"/>
                <a:gd name="T6" fmla="*/ 71 w 142"/>
                <a:gd name="T7" fmla="*/ 513 h 513"/>
                <a:gd name="T8" fmla="*/ 142 w 142"/>
                <a:gd name="T9" fmla="*/ 443 h 513"/>
                <a:gd name="T10" fmla="*/ 142 w 142"/>
                <a:gd name="T11" fmla="*/ 69 h 513"/>
                <a:gd name="T12" fmla="*/ 71 w 142"/>
                <a:gd name="T13" fmla="*/ 0 h 513"/>
              </a:gdLst>
              <a:ahLst/>
              <a:cxnLst>
                <a:cxn ang="0">
                  <a:pos x="T0" y="T1"/>
                </a:cxn>
                <a:cxn ang="0">
                  <a:pos x="T2" y="T3"/>
                </a:cxn>
                <a:cxn ang="0">
                  <a:pos x="T4" y="T5"/>
                </a:cxn>
                <a:cxn ang="0">
                  <a:pos x="T6" y="T7"/>
                </a:cxn>
                <a:cxn ang="0">
                  <a:pos x="T8" y="T9"/>
                </a:cxn>
                <a:cxn ang="0">
                  <a:pos x="T10" y="T11"/>
                </a:cxn>
                <a:cxn ang="0">
                  <a:pos x="T12" y="T13"/>
                </a:cxn>
              </a:cxnLst>
              <a:rect l="0" t="0" r="r" b="b"/>
              <a:pathLst>
                <a:path w="142" h="513">
                  <a:moveTo>
                    <a:pt x="71" y="0"/>
                  </a:moveTo>
                  <a:cubicBezTo>
                    <a:pt x="32" y="0"/>
                    <a:pt x="0" y="31"/>
                    <a:pt x="0" y="69"/>
                  </a:cubicBezTo>
                  <a:lnTo>
                    <a:pt x="0" y="443"/>
                  </a:lnTo>
                  <a:cubicBezTo>
                    <a:pt x="0" y="482"/>
                    <a:pt x="32" y="513"/>
                    <a:pt x="71" y="513"/>
                  </a:cubicBezTo>
                  <a:cubicBezTo>
                    <a:pt x="110" y="513"/>
                    <a:pt x="142" y="482"/>
                    <a:pt x="142" y="443"/>
                  </a:cubicBezTo>
                  <a:lnTo>
                    <a:pt x="142" y="69"/>
                  </a:lnTo>
                  <a:cubicBezTo>
                    <a:pt x="142" y="31"/>
                    <a:pt x="110" y="0"/>
                    <a:pt x="7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3738">
              <a:extLst>
                <a:ext uri="{FF2B5EF4-FFF2-40B4-BE49-F238E27FC236}">
                  <a16:creationId xmlns:a16="http://schemas.microsoft.com/office/drawing/2014/main" id="{5C8C1EA3-6A8D-489E-954C-72809FEDE5B8}"/>
                </a:ext>
              </a:extLst>
            </p:cNvPr>
            <p:cNvSpPr>
              <a:spLocks/>
            </p:cNvSpPr>
            <p:nvPr/>
          </p:nvSpPr>
          <p:spPr bwMode="auto">
            <a:xfrm>
              <a:off x="8905493" y="2729411"/>
              <a:ext cx="269875" cy="71438"/>
            </a:xfrm>
            <a:custGeom>
              <a:avLst/>
              <a:gdLst>
                <a:gd name="T0" fmla="*/ 71 w 526"/>
                <a:gd name="T1" fmla="*/ 138 h 138"/>
                <a:gd name="T2" fmla="*/ 455 w 526"/>
                <a:gd name="T3" fmla="*/ 138 h 138"/>
                <a:gd name="T4" fmla="*/ 526 w 526"/>
                <a:gd name="T5" fmla="*/ 69 h 138"/>
                <a:gd name="T6" fmla="*/ 455 w 526"/>
                <a:gd name="T7" fmla="*/ 0 h 138"/>
                <a:gd name="T8" fmla="*/ 71 w 526"/>
                <a:gd name="T9" fmla="*/ 0 h 138"/>
                <a:gd name="T10" fmla="*/ 0 w 526"/>
                <a:gd name="T11" fmla="*/ 69 h 138"/>
                <a:gd name="T12" fmla="*/ 71 w 52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526" h="138">
                  <a:moveTo>
                    <a:pt x="71" y="138"/>
                  </a:moveTo>
                  <a:lnTo>
                    <a:pt x="455" y="138"/>
                  </a:lnTo>
                  <a:cubicBezTo>
                    <a:pt x="494" y="138"/>
                    <a:pt x="526" y="107"/>
                    <a:pt x="526" y="69"/>
                  </a:cubicBezTo>
                  <a:cubicBezTo>
                    <a:pt x="526" y="31"/>
                    <a:pt x="494" y="0"/>
                    <a:pt x="455" y="0"/>
                  </a:cubicBezTo>
                  <a:lnTo>
                    <a:pt x="71" y="0"/>
                  </a:lnTo>
                  <a:cubicBezTo>
                    <a:pt x="32" y="0"/>
                    <a:pt x="0" y="31"/>
                    <a:pt x="0" y="69"/>
                  </a:cubicBezTo>
                  <a:cubicBezTo>
                    <a:pt x="0" y="107"/>
                    <a:pt x="32" y="138"/>
                    <a:pt x="71" y="13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3739">
              <a:extLst>
                <a:ext uri="{FF2B5EF4-FFF2-40B4-BE49-F238E27FC236}">
                  <a16:creationId xmlns:a16="http://schemas.microsoft.com/office/drawing/2014/main" id="{CF0F55DC-D7EA-43A3-8C58-A360C7FD21FA}"/>
                </a:ext>
              </a:extLst>
            </p:cNvPr>
            <p:cNvSpPr>
              <a:spLocks/>
            </p:cNvSpPr>
            <p:nvPr/>
          </p:nvSpPr>
          <p:spPr bwMode="auto">
            <a:xfrm>
              <a:off x="9062655" y="2194424"/>
              <a:ext cx="239713" cy="192088"/>
            </a:xfrm>
            <a:custGeom>
              <a:avLst/>
              <a:gdLst>
                <a:gd name="T0" fmla="*/ 38 w 467"/>
                <a:gd name="T1" fmla="*/ 125 h 374"/>
                <a:gd name="T2" fmla="*/ 344 w 467"/>
                <a:gd name="T3" fmla="*/ 351 h 374"/>
                <a:gd name="T4" fmla="*/ 443 w 467"/>
                <a:gd name="T5" fmla="*/ 337 h 374"/>
                <a:gd name="T6" fmla="*/ 429 w 467"/>
                <a:gd name="T7" fmla="*/ 241 h 374"/>
                <a:gd name="T8" fmla="*/ 123 w 467"/>
                <a:gd name="T9" fmla="*/ 14 h 374"/>
                <a:gd name="T10" fmla="*/ 81 w 467"/>
                <a:gd name="T11" fmla="*/ 0 h 374"/>
                <a:gd name="T12" fmla="*/ 24 w 467"/>
                <a:gd name="T13" fmla="*/ 28 h 374"/>
                <a:gd name="T14" fmla="*/ 38 w 467"/>
                <a:gd name="T15" fmla="*/ 125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7" h="374">
                  <a:moveTo>
                    <a:pt x="38" y="125"/>
                  </a:moveTo>
                  <a:lnTo>
                    <a:pt x="344" y="351"/>
                  </a:lnTo>
                  <a:cubicBezTo>
                    <a:pt x="375" y="374"/>
                    <a:pt x="419" y="368"/>
                    <a:pt x="443" y="337"/>
                  </a:cubicBezTo>
                  <a:cubicBezTo>
                    <a:pt x="467" y="307"/>
                    <a:pt x="460" y="264"/>
                    <a:pt x="429" y="241"/>
                  </a:cubicBezTo>
                  <a:lnTo>
                    <a:pt x="123" y="14"/>
                  </a:lnTo>
                  <a:cubicBezTo>
                    <a:pt x="111" y="5"/>
                    <a:pt x="96" y="0"/>
                    <a:pt x="81" y="0"/>
                  </a:cubicBezTo>
                  <a:cubicBezTo>
                    <a:pt x="59" y="0"/>
                    <a:pt x="38" y="10"/>
                    <a:pt x="24" y="28"/>
                  </a:cubicBezTo>
                  <a:cubicBezTo>
                    <a:pt x="0" y="58"/>
                    <a:pt x="7" y="102"/>
                    <a:pt x="38" y="12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3740">
              <a:extLst>
                <a:ext uri="{FF2B5EF4-FFF2-40B4-BE49-F238E27FC236}">
                  <a16:creationId xmlns:a16="http://schemas.microsoft.com/office/drawing/2014/main" id="{6125E1DC-7198-4C2C-ACE4-6322DB063C9D}"/>
                </a:ext>
              </a:extLst>
            </p:cNvPr>
            <p:cNvSpPr>
              <a:spLocks/>
            </p:cNvSpPr>
            <p:nvPr/>
          </p:nvSpPr>
          <p:spPr bwMode="auto">
            <a:xfrm>
              <a:off x="10162793" y="2194424"/>
              <a:ext cx="238125" cy="192088"/>
            </a:xfrm>
            <a:custGeom>
              <a:avLst/>
              <a:gdLst>
                <a:gd name="T0" fmla="*/ 123 w 466"/>
                <a:gd name="T1" fmla="*/ 351 h 374"/>
                <a:gd name="T2" fmla="*/ 429 w 466"/>
                <a:gd name="T3" fmla="*/ 125 h 374"/>
                <a:gd name="T4" fmla="*/ 442 w 466"/>
                <a:gd name="T5" fmla="*/ 28 h 374"/>
                <a:gd name="T6" fmla="*/ 386 w 466"/>
                <a:gd name="T7" fmla="*/ 0 h 374"/>
                <a:gd name="T8" fmla="*/ 343 w 466"/>
                <a:gd name="T9" fmla="*/ 14 h 374"/>
                <a:gd name="T10" fmla="*/ 37 w 466"/>
                <a:gd name="T11" fmla="*/ 241 h 374"/>
                <a:gd name="T12" fmla="*/ 23 w 466"/>
                <a:gd name="T13" fmla="*/ 337 h 374"/>
                <a:gd name="T14" fmla="*/ 123 w 466"/>
                <a:gd name="T15" fmla="*/ 351 h 3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374">
                  <a:moveTo>
                    <a:pt x="123" y="351"/>
                  </a:moveTo>
                  <a:lnTo>
                    <a:pt x="429" y="125"/>
                  </a:lnTo>
                  <a:cubicBezTo>
                    <a:pt x="460" y="102"/>
                    <a:pt x="466" y="58"/>
                    <a:pt x="442" y="28"/>
                  </a:cubicBezTo>
                  <a:cubicBezTo>
                    <a:pt x="428" y="10"/>
                    <a:pt x="407" y="0"/>
                    <a:pt x="386" y="0"/>
                  </a:cubicBezTo>
                  <a:cubicBezTo>
                    <a:pt x="371" y="0"/>
                    <a:pt x="356" y="5"/>
                    <a:pt x="343" y="14"/>
                  </a:cubicBezTo>
                  <a:lnTo>
                    <a:pt x="37" y="241"/>
                  </a:lnTo>
                  <a:cubicBezTo>
                    <a:pt x="6" y="264"/>
                    <a:pt x="0" y="307"/>
                    <a:pt x="23" y="337"/>
                  </a:cubicBezTo>
                  <a:cubicBezTo>
                    <a:pt x="47" y="368"/>
                    <a:pt x="92" y="374"/>
                    <a:pt x="123" y="35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3741">
              <a:extLst>
                <a:ext uri="{FF2B5EF4-FFF2-40B4-BE49-F238E27FC236}">
                  <a16:creationId xmlns:a16="http://schemas.microsoft.com/office/drawing/2014/main" id="{AAD8239D-8566-440A-93C4-B440F83557C8}"/>
                </a:ext>
              </a:extLst>
            </p:cNvPr>
            <p:cNvSpPr>
              <a:spLocks/>
            </p:cNvSpPr>
            <p:nvPr/>
          </p:nvSpPr>
          <p:spPr bwMode="auto">
            <a:xfrm>
              <a:off x="9108693" y="3148511"/>
              <a:ext cx="219075" cy="211138"/>
            </a:xfrm>
            <a:custGeom>
              <a:avLst/>
              <a:gdLst>
                <a:gd name="T0" fmla="*/ 349 w 427"/>
                <a:gd name="T1" fmla="*/ 0 h 410"/>
                <a:gd name="T2" fmla="*/ 299 w 427"/>
                <a:gd name="T3" fmla="*/ 20 h 410"/>
                <a:gd name="T4" fmla="*/ 27 w 427"/>
                <a:gd name="T5" fmla="*/ 285 h 410"/>
                <a:gd name="T6" fmla="*/ 27 w 427"/>
                <a:gd name="T7" fmla="*/ 383 h 410"/>
                <a:gd name="T8" fmla="*/ 128 w 427"/>
                <a:gd name="T9" fmla="*/ 383 h 410"/>
                <a:gd name="T10" fmla="*/ 399 w 427"/>
                <a:gd name="T11" fmla="*/ 118 h 410"/>
                <a:gd name="T12" fmla="*/ 399 w 427"/>
                <a:gd name="T13" fmla="*/ 20 h 410"/>
                <a:gd name="T14" fmla="*/ 349 w 427"/>
                <a:gd name="T15" fmla="*/ 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349" y="0"/>
                  </a:moveTo>
                  <a:cubicBezTo>
                    <a:pt x="331" y="0"/>
                    <a:pt x="313" y="7"/>
                    <a:pt x="299" y="20"/>
                  </a:cubicBezTo>
                  <a:lnTo>
                    <a:pt x="27" y="285"/>
                  </a:lnTo>
                  <a:cubicBezTo>
                    <a:pt x="0" y="312"/>
                    <a:pt x="0" y="356"/>
                    <a:pt x="27" y="383"/>
                  </a:cubicBezTo>
                  <a:cubicBezTo>
                    <a:pt x="55" y="410"/>
                    <a:pt x="100" y="410"/>
                    <a:pt x="128" y="383"/>
                  </a:cubicBezTo>
                  <a:lnTo>
                    <a:pt x="399" y="118"/>
                  </a:lnTo>
                  <a:cubicBezTo>
                    <a:pt x="427" y="91"/>
                    <a:pt x="427" y="47"/>
                    <a:pt x="399" y="20"/>
                  </a:cubicBezTo>
                  <a:cubicBezTo>
                    <a:pt x="385" y="7"/>
                    <a:pt x="367" y="0"/>
                    <a:pt x="34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3742">
              <a:extLst>
                <a:ext uri="{FF2B5EF4-FFF2-40B4-BE49-F238E27FC236}">
                  <a16:creationId xmlns:a16="http://schemas.microsoft.com/office/drawing/2014/main" id="{1DEDE975-35EE-4278-BBE2-0FA752AE67BE}"/>
                </a:ext>
              </a:extLst>
            </p:cNvPr>
            <p:cNvSpPr>
              <a:spLocks/>
            </p:cNvSpPr>
            <p:nvPr/>
          </p:nvSpPr>
          <p:spPr bwMode="auto">
            <a:xfrm>
              <a:off x="10113580" y="3148511"/>
              <a:ext cx="219075" cy="211138"/>
            </a:xfrm>
            <a:custGeom>
              <a:avLst/>
              <a:gdLst>
                <a:gd name="T0" fmla="*/ 128 w 427"/>
                <a:gd name="T1" fmla="*/ 20 h 410"/>
                <a:gd name="T2" fmla="*/ 78 w 427"/>
                <a:gd name="T3" fmla="*/ 0 h 410"/>
                <a:gd name="T4" fmla="*/ 28 w 427"/>
                <a:gd name="T5" fmla="*/ 20 h 410"/>
                <a:gd name="T6" fmla="*/ 28 w 427"/>
                <a:gd name="T7" fmla="*/ 118 h 410"/>
                <a:gd name="T8" fmla="*/ 299 w 427"/>
                <a:gd name="T9" fmla="*/ 383 h 410"/>
                <a:gd name="T10" fmla="*/ 399 w 427"/>
                <a:gd name="T11" fmla="*/ 383 h 410"/>
                <a:gd name="T12" fmla="*/ 399 w 427"/>
                <a:gd name="T13" fmla="*/ 285 h 410"/>
                <a:gd name="T14" fmla="*/ 128 w 427"/>
                <a:gd name="T15" fmla="*/ 2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7" h="410">
                  <a:moveTo>
                    <a:pt x="128" y="20"/>
                  </a:moveTo>
                  <a:cubicBezTo>
                    <a:pt x="114" y="7"/>
                    <a:pt x="96" y="0"/>
                    <a:pt x="78" y="0"/>
                  </a:cubicBezTo>
                  <a:cubicBezTo>
                    <a:pt x="60" y="0"/>
                    <a:pt x="42" y="7"/>
                    <a:pt x="28" y="20"/>
                  </a:cubicBezTo>
                  <a:cubicBezTo>
                    <a:pt x="0" y="47"/>
                    <a:pt x="0" y="91"/>
                    <a:pt x="28" y="118"/>
                  </a:cubicBezTo>
                  <a:lnTo>
                    <a:pt x="299" y="383"/>
                  </a:lnTo>
                  <a:cubicBezTo>
                    <a:pt x="327" y="410"/>
                    <a:pt x="372" y="410"/>
                    <a:pt x="399" y="383"/>
                  </a:cubicBezTo>
                  <a:cubicBezTo>
                    <a:pt x="427" y="356"/>
                    <a:pt x="427" y="312"/>
                    <a:pt x="399" y="285"/>
                  </a:cubicBezTo>
                  <a:lnTo>
                    <a:pt x="128" y="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Rectángulo 3">
            <a:extLst>
              <a:ext uri="{FF2B5EF4-FFF2-40B4-BE49-F238E27FC236}">
                <a16:creationId xmlns:a16="http://schemas.microsoft.com/office/drawing/2014/main" id="{08E64391-89A2-44E1-8CE2-CDAE6679EF13}"/>
              </a:ext>
            </a:extLst>
          </p:cNvPr>
          <p:cNvSpPr/>
          <p:nvPr/>
        </p:nvSpPr>
        <p:spPr>
          <a:xfrm>
            <a:off x="697725" y="1672116"/>
            <a:ext cx="4226536" cy="2652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La filosofía de comercialización adelantada bajo este mecanismo de administración, atiende a la necesidad de construir un precio mínimo pensado en que se transfiere  un conjunto de bienes en bloque a un único inversionista comprador.</a:t>
            </a:r>
          </a:p>
        </p:txBody>
      </p:sp>
      <p:sp>
        <p:nvSpPr>
          <p:cNvPr id="25" name="Rectángulo 24">
            <a:extLst>
              <a:ext uri="{FF2B5EF4-FFF2-40B4-BE49-F238E27FC236}">
                <a16:creationId xmlns:a16="http://schemas.microsoft.com/office/drawing/2014/main" id="{5E722826-F872-4DED-B5D0-B0B077898015}"/>
              </a:ext>
            </a:extLst>
          </p:cNvPr>
          <p:cNvSpPr/>
          <p:nvPr/>
        </p:nvSpPr>
        <p:spPr>
          <a:xfrm>
            <a:off x="5780493" y="1673203"/>
            <a:ext cx="4445424" cy="2673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El proceso de comercialización de bienes con aplicación del mecanismo de venta masiva  contará con la intervención de un promotor especializado en el tema que conozca el mercado, logre la consecución de potenciales inversionistas, y se encargue de la construcción del valor global del portafolio.</a:t>
            </a:r>
            <a:endParaRPr lang="es-CO" dirty="0"/>
          </a:p>
        </p:txBody>
      </p:sp>
      <p:sp>
        <p:nvSpPr>
          <p:cNvPr id="27" name="Rectángulo 26">
            <a:extLst>
              <a:ext uri="{FF2B5EF4-FFF2-40B4-BE49-F238E27FC236}">
                <a16:creationId xmlns:a16="http://schemas.microsoft.com/office/drawing/2014/main" id="{4F6D78BF-A0F7-4F25-BBA2-0F1F92F3DAA0}"/>
              </a:ext>
            </a:extLst>
          </p:cNvPr>
          <p:cNvSpPr/>
          <p:nvPr/>
        </p:nvSpPr>
        <p:spPr>
          <a:xfrm>
            <a:off x="2240266" y="4639107"/>
            <a:ext cx="6683450" cy="1667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La iniciativa de llevar a cabo procesos de venta masiva nace de la SAE S.A.S. y con el proyecto que se adelanta actualmente con la cooperación del Gobierno Americano, dentro de los resultados que se buscan está el de la creación de un modelo sostenible que le permita a la SAE S.A.S. realizar ventas similares en el futuro</a:t>
            </a:r>
            <a:endParaRPr lang="es-CO" dirty="0"/>
          </a:p>
        </p:txBody>
      </p:sp>
    </p:spTree>
    <p:extLst>
      <p:ext uri="{BB962C8B-B14F-4D97-AF65-F5344CB8AC3E}">
        <p14:creationId xmlns:p14="http://schemas.microsoft.com/office/powerpoint/2010/main" val="258868649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8. </a:t>
            </a:r>
            <a:r>
              <a:rPr lang="es-CO" sz="4800" b="1" dirty="0">
                <a:solidFill>
                  <a:srgbClr val="002060"/>
                </a:solidFill>
              </a:rPr>
              <a:t>PROPOSICIONES Y VARIOS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76979062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D82EF844E75CAF4385A68085FACD193C" ma:contentTypeVersion="9" ma:contentTypeDescription="Crear nuevo documento." ma:contentTypeScope="" ma:versionID="d6772de6defbb92b5fc15f2708d04610">
  <xsd:schema xmlns:xsd="http://www.w3.org/2001/XMLSchema" xmlns:xs="http://www.w3.org/2001/XMLSchema" xmlns:p="http://schemas.microsoft.com/office/2006/metadata/properties" xmlns:ns3="cb001576-12d9-49c5-b46c-58579723e4e4" xmlns:ns4="91a4e1a1-2fe6-4262-bc95-8c51e9ea7738" targetNamespace="http://schemas.microsoft.com/office/2006/metadata/properties" ma:root="true" ma:fieldsID="147f8515198c624bdefb95a4015cc401" ns3:_="" ns4:_="">
    <xsd:import namespace="cb001576-12d9-49c5-b46c-58579723e4e4"/>
    <xsd:import namespace="91a4e1a1-2fe6-4262-bc95-8c51e9ea773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001576-12d9-49c5-b46c-58579723e4e4"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a4e1a1-2fe6-4262-bc95-8c51e9ea773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B28CD5-1293-4ED6-9947-9D0B839AF330}">
  <ds:schemaRefs>
    <ds:schemaRef ds:uri="http://schemas.microsoft.com/office/infopath/2007/PartnerControls"/>
    <ds:schemaRef ds:uri="http://purl.org/dc/terms/"/>
    <ds:schemaRef ds:uri="http://www.w3.org/XML/1998/namespace"/>
    <ds:schemaRef ds:uri="http://purl.org/dc/elements/1.1/"/>
    <ds:schemaRef ds:uri="http://schemas.microsoft.com/office/2006/documentManagement/types"/>
    <ds:schemaRef ds:uri="cb001576-12d9-49c5-b46c-58579723e4e4"/>
    <ds:schemaRef ds:uri="http://schemas.openxmlformats.org/package/2006/metadata/core-properties"/>
    <ds:schemaRef ds:uri="91a4e1a1-2fe6-4262-bc95-8c51e9ea7738"/>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EDF5695-1BCB-4C25-B78D-9AF1AE0753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001576-12d9-49c5-b46c-58579723e4e4"/>
    <ds:schemaRef ds:uri="91a4e1a1-2fe6-4262-bc95-8c51e9ea7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D9484D-6325-4FB6-8653-989B4D3E60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22144</TotalTime>
  <Words>11364</Words>
  <Application>Microsoft Office PowerPoint</Application>
  <PresentationFormat>Panorámica</PresentationFormat>
  <Paragraphs>1390</Paragraphs>
  <Slides>130</Slides>
  <Notes>2</Notes>
  <HiddenSlides>0</HiddenSlides>
  <MMClips>0</MMClips>
  <ScaleCrop>false</ScaleCrop>
  <HeadingPairs>
    <vt:vector size="8" baseType="variant">
      <vt:variant>
        <vt:lpstr>Fuentes usadas</vt:lpstr>
      </vt:variant>
      <vt:variant>
        <vt:i4>11</vt:i4>
      </vt:variant>
      <vt:variant>
        <vt:lpstr>Tema</vt:lpstr>
      </vt:variant>
      <vt:variant>
        <vt:i4>1</vt:i4>
      </vt:variant>
      <vt:variant>
        <vt:lpstr>Servidores OLE incrustados</vt:lpstr>
      </vt:variant>
      <vt:variant>
        <vt:i4>4</vt:i4>
      </vt:variant>
      <vt:variant>
        <vt:lpstr>Títulos de diapositiva</vt:lpstr>
      </vt:variant>
      <vt:variant>
        <vt:i4>130</vt:i4>
      </vt:variant>
    </vt:vector>
  </HeadingPairs>
  <TitlesOfParts>
    <vt:vector size="146" baseType="lpstr">
      <vt:lpstr>Arial</vt:lpstr>
      <vt:lpstr>Arial Narrow</vt:lpstr>
      <vt:lpstr>Calibri</vt:lpstr>
      <vt:lpstr>Calibri Light</vt:lpstr>
      <vt:lpstr>Gill Sans</vt:lpstr>
      <vt:lpstr>Lato Bold</vt:lpstr>
      <vt:lpstr>Lato Regular</vt:lpstr>
      <vt:lpstr>Open Sans</vt:lpstr>
      <vt:lpstr>Symbol</vt:lpstr>
      <vt:lpstr>Times New Roman</vt:lpstr>
      <vt:lpstr>Wingdings</vt:lpstr>
      <vt:lpstr>Tema de Office</vt:lpstr>
      <vt:lpstr>Hoja de cálculo de Microsoft Excel</vt:lpstr>
      <vt:lpstr>Worksheet</vt:lpstr>
      <vt:lpstr>Gráfico de Microsoft Excel</vt:lpstr>
      <vt:lpstr>Hoja de cálculo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696</cp:revision>
  <dcterms:created xsi:type="dcterms:W3CDTF">2015-02-19T23:51:59Z</dcterms:created>
  <dcterms:modified xsi:type="dcterms:W3CDTF">2020-09-29T19:04:20Z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0x010100D82EF844E75CAF4385A68085FACD193C</vt:lpwstr>
  </property>
</Properties>
</file>