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354" r:id="rId3"/>
    <p:sldId id="320" r:id="rId4"/>
    <p:sldId id="300" r:id="rId5"/>
    <p:sldId id="319" r:id="rId6"/>
    <p:sldId id="322" r:id="rId7"/>
    <p:sldId id="323" r:id="rId8"/>
    <p:sldId id="326" r:id="rId9"/>
    <p:sldId id="321" r:id="rId10"/>
    <p:sldId id="311" r:id="rId11"/>
    <p:sldId id="263" r:id="rId12"/>
    <p:sldId id="345" r:id="rId13"/>
    <p:sldId id="333" r:id="rId14"/>
    <p:sldId id="332" r:id="rId15"/>
    <p:sldId id="346" r:id="rId16"/>
    <p:sldId id="347" r:id="rId17"/>
    <p:sldId id="337" r:id="rId18"/>
    <p:sldId id="338" r:id="rId19"/>
    <p:sldId id="339" r:id="rId20"/>
    <p:sldId id="348" r:id="rId21"/>
    <p:sldId id="340" r:id="rId22"/>
    <p:sldId id="341" r:id="rId23"/>
    <p:sldId id="342" r:id="rId24"/>
    <p:sldId id="349" r:id="rId25"/>
    <p:sldId id="312" r:id="rId26"/>
    <p:sldId id="325" r:id="rId27"/>
    <p:sldId id="295" r:id="rId28"/>
    <p:sldId id="343" r:id="rId29"/>
    <p:sldId id="327" r:id="rId30"/>
    <p:sldId id="344" r:id="rId31"/>
    <p:sldId id="350" r:id="rId32"/>
    <p:sldId id="324" r:id="rId33"/>
    <p:sldId id="288" r:id="rId34"/>
    <p:sldId id="298" r:id="rId35"/>
    <p:sldId id="352" r:id="rId36"/>
    <p:sldId id="353" r:id="rId37"/>
    <p:sldId id="351" r:id="rId38"/>
    <p:sldId id="256" r:id="rId39"/>
    <p:sldId id="258" r:id="rId40"/>
    <p:sldId id="1492" r:id="rId41"/>
    <p:sldId id="1493" r:id="rId42"/>
  </p:sldIdLst>
  <p:sldSz cx="12192000" cy="6858000"/>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a Carolina Estupiñan Chiquillo" initials="ACEC" lastIdx="12" clrIdx="0">
    <p:extLst>
      <p:ext uri="{19B8F6BF-5375-455C-9EA6-DF929625EA0E}">
        <p15:presenceInfo xmlns:p15="http://schemas.microsoft.com/office/powerpoint/2012/main" userId="S-1-5-21-2627206374-3471323397-1792707208-120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2626"/>
    <a:srgbClr val="293166"/>
    <a:srgbClr val="A9A8A9"/>
    <a:srgbClr val="000A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3" autoAdjust="0"/>
    <p:restoredTop sz="94677"/>
  </p:normalViewPr>
  <p:slideViewPr>
    <p:cSldViewPr snapToGrid="0" snapToObjects="1">
      <p:cViewPr varScale="1">
        <p:scale>
          <a:sx n="72" d="100"/>
          <a:sy n="72" d="100"/>
        </p:scale>
        <p:origin x="660" y="6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oleObject" Target="file:///C:\Users\Mcamacho\AppData\Local\Microsoft\Windows\INetCache\Content.Outlook\K45MXCI1\DOFA%20Mr%20Goby.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cap="none" baseline="0">
                <a:solidFill>
                  <a:schemeClr val="lt1">
                    <a:lumMod val="85000"/>
                  </a:schemeClr>
                </a:solidFill>
                <a:latin typeface="+mn-lt"/>
                <a:ea typeface="+mn-ea"/>
                <a:cs typeface="+mn-cs"/>
              </a:defRPr>
            </a:pPr>
            <a:r>
              <a:rPr lang="es-CO"/>
              <a:t>ANALIS DOFA</a:t>
            </a:r>
          </a:p>
        </c:rich>
      </c:tx>
      <c:layout>
        <c:manualLayout>
          <c:xMode val="edge"/>
          <c:yMode val="edge"/>
          <c:x val="0.65142991239814241"/>
          <c:y val="1.957589587015909E-2"/>
        </c:manualLayout>
      </c:layout>
      <c:overlay val="0"/>
      <c:spPr>
        <a:noFill/>
        <a:ln>
          <a:noFill/>
        </a:ln>
        <a:effectLst/>
      </c:spPr>
      <c:txPr>
        <a:bodyPr rot="0" spcFirstLastPara="1" vertOverflow="ellipsis" vert="horz" wrap="square" anchor="ctr" anchorCtr="1"/>
        <a:lstStyle/>
        <a:p>
          <a:pPr>
            <a:defRPr sz="1862" b="1" i="0" u="none" strike="noStrike" kern="1200" cap="none" baseline="0">
              <a:solidFill>
                <a:schemeClr val="lt1">
                  <a:lumMod val="85000"/>
                </a:schemeClr>
              </a:solidFill>
              <a:latin typeface="+mn-lt"/>
              <a:ea typeface="+mn-ea"/>
              <a:cs typeface="+mn-cs"/>
            </a:defRPr>
          </a:pPr>
          <a:endParaRPr lang="es-CO"/>
        </a:p>
      </c:txPr>
    </c:title>
    <c:autoTitleDeleted val="0"/>
    <c:plotArea>
      <c:layout>
        <c:manualLayout>
          <c:layoutTarget val="inner"/>
          <c:xMode val="edge"/>
          <c:yMode val="edge"/>
          <c:x val="0.16645593574489187"/>
          <c:y val="2.9175638759440785E-2"/>
          <c:w val="0.63811332570787938"/>
          <c:h val="0.92099039048690345"/>
        </c:manualLayout>
      </c:layout>
      <c:radarChart>
        <c:radarStyle val="marker"/>
        <c:varyColors val="0"/>
        <c:ser>
          <c:idx val="0"/>
          <c:order val="0"/>
          <c:tx>
            <c:strRef>
              <c:f>DOFA!$B$20</c:f>
              <c:strCache>
                <c:ptCount val="1"/>
                <c:pt idx="0">
                  <c:v>REFLOTE</c:v>
                </c:pt>
              </c:strCache>
            </c:strRef>
          </c:tx>
          <c:spPr>
            <a:ln w="34925" cap="rnd">
              <a:solidFill>
                <a:schemeClr val="accent1"/>
              </a:solidFill>
              <a:round/>
            </a:ln>
            <a:effectLst>
              <a:outerShdw blurRad="40000" dist="23000" dir="5400000" rotWithShape="0">
                <a:srgbClr val="000000">
                  <a:alpha val="35000"/>
                </a:srgbClr>
              </a:outerShdw>
            </a:effectLst>
          </c:spPr>
          <c:marker>
            <c:symbol val="circle"/>
            <c:size val="6"/>
            <c:spPr>
              <a:gradFill rotWithShape="1">
                <a:gsLst>
                  <a:gs pos="0">
                    <a:schemeClr val="accent1">
                      <a:tint val="100000"/>
                      <a:shade val="100000"/>
                      <a:satMod val="130000"/>
                    </a:schemeClr>
                  </a:gs>
                  <a:gs pos="100000">
                    <a:schemeClr val="accent1">
                      <a:tint val="50000"/>
                      <a:shade val="100000"/>
                      <a:satMod val="350000"/>
                    </a:schemeClr>
                  </a:gs>
                </a:gsLst>
                <a:lin ang="16200000" scaled="0"/>
              </a:gradFill>
              <a:ln w="9525">
                <a:solidFill>
                  <a:schemeClr val="accent1"/>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cat>
            <c:strRef>
              <c:f>DOFA!$A$21:$A$24</c:f>
              <c:strCache>
                <c:ptCount val="4"/>
                <c:pt idx="0">
                  <c:v>DEBILIDADES</c:v>
                </c:pt>
                <c:pt idx="1">
                  <c:v>FORTALEZAS</c:v>
                </c:pt>
                <c:pt idx="2">
                  <c:v>AMENAZAS</c:v>
                </c:pt>
                <c:pt idx="3">
                  <c:v>OPORTUNIDADES</c:v>
                </c:pt>
              </c:strCache>
            </c:strRef>
          </c:cat>
          <c:val>
            <c:numRef>
              <c:f>DOFA!$B$21:$B$24</c:f>
              <c:numCache>
                <c:formatCode>General</c:formatCode>
                <c:ptCount val="4"/>
                <c:pt idx="0">
                  <c:v>21</c:v>
                </c:pt>
                <c:pt idx="1">
                  <c:v>4</c:v>
                </c:pt>
                <c:pt idx="2">
                  <c:v>24</c:v>
                </c:pt>
                <c:pt idx="3">
                  <c:v>3</c:v>
                </c:pt>
              </c:numCache>
            </c:numRef>
          </c:val>
          <c:extLst>
            <c:ext xmlns:c16="http://schemas.microsoft.com/office/drawing/2014/chart" uri="{C3380CC4-5D6E-409C-BE32-E72D297353CC}">
              <c16:uniqueId val="{00000000-E8F7-4A26-9A1D-9FFD4E7F5573}"/>
            </c:ext>
          </c:extLst>
        </c:ser>
        <c:ser>
          <c:idx val="1"/>
          <c:order val="1"/>
          <c:tx>
            <c:strRef>
              <c:f>DOFA!$D$20</c:f>
              <c:strCache>
                <c:ptCount val="1"/>
                <c:pt idx="0">
                  <c:v>ARRECIFE Y DISPOSICIÓN FINAL </c:v>
                </c:pt>
              </c:strCache>
            </c:strRef>
          </c:tx>
          <c:spPr>
            <a:ln w="34925" cap="rnd">
              <a:solidFill>
                <a:schemeClr val="accent2"/>
              </a:solidFill>
              <a:round/>
            </a:ln>
            <a:effectLst>
              <a:outerShdw blurRad="40000" dist="23000" dir="5400000" rotWithShape="0">
                <a:srgbClr val="000000">
                  <a:alpha val="35000"/>
                </a:srgbClr>
              </a:outerShdw>
            </a:effectLst>
          </c:spPr>
          <c:marker>
            <c:symbol val="circle"/>
            <c:size val="6"/>
            <c:spPr>
              <a:gradFill rotWithShape="1">
                <a:gsLst>
                  <a:gs pos="0">
                    <a:schemeClr val="accent2">
                      <a:tint val="100000"/>
                      <a:shade val="100000"/>
                      <a:satMod val="130000"/>
                    </a:schemeClr>
                  </a:gs>
                  <a:gs pos="100000">
                    <a:schemeClr val="accent2">
                      <a:tint val="50000"/>
                      <a:shade val="100000"/>
                      <a:satMod val="350000"/>
                    </a:schemeClr>
                  </a:gs>
                </a:gsLst>
                <a:lin ang="16200000" scaled="0"/>
              </a:gradFill>
              <a:ln w="9525">
                <a:solidFill>
                  <a:schemeClr val="accent2"/>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cat>
            <c:strRef>
              <c:f>DOFA!$A$21:$A$24</c:f>
              <c:strCache>
                <c:ptCount val="4"/>
                <c:pt idx="0">
                  <c:v>DEBILIDADES</c:v>
                </c:pt>
                <c:pt idx="1">
                  <c:v>FORTALEZAS</c:v>
                </c:pt>
                <c:pt idx="2">
                  <c:v>AMENAZAS</c:v>
                </c:pt>
                <c:pt idx="3">
                  <c:v>OPORTUNIDADES</c:v>
                </c:pt>
              </c:strCache>
            </c:strRef>
          </c:cat>
          <c:val>
            <c:numRef>
              <c:f>DOFA!$D$21:$D$24</c:f>
              <c:numCache>
                <c:formatCode>General</c:formatCode>
                <c:ptCount val="4"/>
                <c:pt idx="0">
                  <c:v>9</c:v>
                </c:pt>
                <c:pt idx="1">
                  <c:v>5</c:v>
                </c:pt>
                <c:pt idx="2">
                  <c:v>9</c:v>
                </c:pt>
                <c:pt idx="3">
                  <c:v>3</c:v>
                </c:pt>
              </c:numCache>
            </c:numRef>
          </c:val>
          <c:extLst>
            <c:ext xmlns:c16="http://schemas.microsoft.com/office/drawing/2014/chart" uri="{C3380CC4-5D6E-409C-BE32-E72D297353CC}">
              <c16:uniqueId val="{00000001-E8F7-4A26-9A1D-9FFD4E7F5573}"/>
            </c:ext>
          </c:extLst>
        </c:ser>
        <c:ser>
          <c:idx val="2"/>
          <c:order val="2"/>
          <c:tx>
            <c:strRef>
              <c:f>DOFA!$F$20</c:f>
              <c:strCache>
                <c:ptCount val="1"/>
                <c:pt idx="0">
                  <c:v>CORTE, EMBARQUE Y DISPOSICIÓN FINAL</c:v>
                </c:pt>
              </c:strCache>
            </c:strRef>
          </c:tx>
          <c:spPr>
            <a:ln w="34925" cap="rnd">
              <a:solidFill>
                <a:schemeClr val="accent3"/>
              </a:solidFill>
              <a:round/>
            </a:ln>
            <a:effectLst>
              <a:outerShdw blurRad="40000" dist="23000" dir="5400000" rotWithShape="0">
                <a:srgbClr val="000000">
                  <a:alpha val="35000"/>
                </a:srgbClr>
              </a:outerShdw>
            </a:effectLst>
          </c:spPr>
          <c:marker>
            <c:symbol val="circle"/>
            <c:size val="6"/>
            <c:spPr>
              <a:gradFill rotWithShape="1">
                <a:gsLst>
                  <a:gs pos="0">
                    <a:schemeClr val="accent3">
                      <a:tint val="100000"/>
                      <a:shade val="100000"/>
                      <a:satMod val="130000"/>
                    </a:schemeClr>
                  </a:gs>
                  <a:gs pos="100000">
                    <a:schemeClr val="accent3">
                      <a:tint val="50000"/>
                      <a:shade val="100000"/>
                      <a:satMod val="350000"/>
                    </a:schemeClr>
                  </a:gs>
                </a:gsLst>
                <a:lin ang="16200000" scaled="0"/>
              </a:gradFill>
              <a:ln w="9525">
                <a:solidFill>
                  <a:schemeClr val="accent3"/>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cat>
            <c:strRef>
              <c:f>DOFA!$A$21:$A$24</c:f>
              <c:strCache>
                <c:ptCount val="4"/>
                <c:pt idx="0">
                  <c:v>DEBILIDADES</c:v>
                </c:pt>
                <c:pt idx="1">
                  <c:v>FORTALEZAS</c:v>
                </c:pt>
                <c:pt idx="2">
                  <c:v>AMENAZAS</c:v>
                </c:pt>
                <c:pt idx="3">
                  <c:v>OPORTUNIDADES</c:v>
                </c:pt>
              </c:strCache>
            </c:strRef>
          </c:cat>
          <c:val>
            <c:numRef>
              <c:f>DOFA!$F$21:$F$24</c:f>
              <c:numCache>
                <c:formatCode>General</c:formatCode>
                <c:ptCount val="4"/>
                <c:pt idx="0">
                  <c:v>10</c:v>
                </c:pt>
                <c:pt idx="1">
                  <c:v>4</c:v>
                </c:pt>
                <c:pt idx="2">
                  <c:v>11</c:v>
                </c:pt>
                <c:pt idx="3">
                  <c:v>3</c:v>
                </c:pt>
              </c:numCache>
            </c:numRef>
          </c:val>
          <c:extLst>
            <c:ext xmlns:c16="http://schemas.microsoft.com/office/drawing/2014/chart" uri="{C3380CC4-5D6E-409C-BE32-E72D297353CC}">
              <c16:uniqueId val="{00000002-E8F7-4A26-9A1D-9FFD4E7F5573}"/>
            </c:ext>
          </c:extLst>
        </c:ser>
        <c:dLbls>
          <c:showLegendKey val="0"/>
          <c:showVal val="0"/>
          <c:showCatName val="0"/>
          <c:showSerName val="0"/>
          <c:showPercent val="0"/>
          <c:showBubbleSize val="0"/>
        </c:dLbls>
        <c:axId val="469941232"/>
        <c:axId val="469946328"/>
      </c:radarChart>
      <c:catAx>
        <c:axId val="469941232"/>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0" spcFirstLastPara="1" vertOverflow="ellipsis" wrap="square" anchor="ctr" anchorCtr="1"/>
          <a:lstStyle/>
          <a:p>
            <a:pPr>
              <a:defRPr sz="1197" b="0" i="0" u="none" strike="noStrike" kern="1200" baseline="0">
                <a:solidFill>
                  <a:schemeClr val="lt1">
                    <a:lumMod val="85000"/>
                  </a:schemeClr>
                </a:solidFill>
                <a:latin typeface="+mn-lt"/>
                <a:ea typeface="+mn-ea"/>
                <a:cs typeface="+mn-cs"/>
              </a:defRPr>
            </a:pPr>
            <a:endParaRPr lang="es-CO"/>
          </a:p>
        </c:txPr>
        <c:crossAx val="469946328"/>
        <c:crosses val="autoZero"/>
        <c:auto val="0"/>
        <c:lblAlgn val="ctr"/>
        <c:lblOffset val="100"/>
        <c:noMultiLvlLbl val="0"/>
      </c:catAx>
      <c:valAx>
        <c:axId val="469946328"/>
        <c:scaling>
          <c:orientation val="minMax"/>
          <c:max val="30"/>
        </c:scaling>
        <c:delete val="1"/>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one"/>
        <c:crossAx val="469941232"/>
        <c:crosses val="autoZero"/>
        <c:crossBetween val="between"/>
        <c:majorUnit val="1"/>
      </c:valAx>
      <c:spPr>
        <a:noFill/>
        <a:ln>
          <a:noFill/>
        </a:ln>
        <a:effectLst/>
      </c:spPr>
    </c:plotArea>
    <c:plotVisOnly val="0"/>
    <c:dispBlanksAs val="span"/>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1">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75000"/>
      </a:schemeClr>
    </cs:fontRef>
    <cs:defRPr sz="1197"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9FEBAB-9389-44B5-8F62-8BFEE9092A26}" type="doc">
      <dgm:prSet loTypeId="urn:microsoft.com/office/officeart/2005/8/layout/hierarchy2" loCatId="hierarchy" qsTypeId="urn:microsoft.com/office/officeart/2005/8/quickstyle/simple1" qsCatId="simple" csTypeId="urn:microsoft.com/office/officeart/2005/8/colors/colorful2" csCatId="colorful" phldr="1"/>
      <dgm:spPr/>
      <dgm:t>
        <a:bodyPr/>
        <a:lstStyle/>
        <a:p>
          <a:endParaRPr lang="es-CO"/>
        </a:p>
      </dgm:t>
    </dgm:pt>
    <dgm:pt modelId="{AA91E89C-3E33-4F6D-BB18-874AA97D7210}">
      <dgm:prSet phldrT="[Texto]"/>
      <dgm:spPr/>
      <dgm:t>
        <a:bodyPr/>
        <a:lstStyle/>
        <a:p>
          <a:r>
            <a:rPr lang="es-ES" dirty="0"/>
            <a:t>Ponderación </a:t>
          </a:r>
        </a:p>
        <a:p>
          <a:r>
            <a:rPr lang="es-ES" dirty="0"/>
            <a:t>100 puntos</a:t>
          </a:r>
          <a:endParaRPr lang="es-CO" dirty="0"/>
        </a:p>
      </dgm:t>
    </dgm:pt>
    <dgm:pt modelId="{AB4274C4-1B31-4B1E-8A16-8DD9E840D5EA}" type="parTrans" cxnId="{F5301246-D40D-4166-B631-1E664838A4E4}">
      <dgm:prSet/>
      <dgm:spPr/>
      <dgm:t>
        <a:bodyPr/>
        <a:lstStyle/>
        <a:p>
          <a:endParaRPr lang="es-CO"/>
        </a:p>
      </dgm:t>
    </dgm:pt>
    <dgm:pt modelId="{AF0F510D-A87B-41CE-AC62-C44BAAAC95A8}" type="sibTrans" cxnId="{F5301246-D40D-4166-B631-1E664838A4E4}">
      <dgm:prSet/>
      <dgm:spPr/>
      <dgm:t>
        <a:bodyPr/>
        <a:lstStyle/>
        <a:p>
          <a:endParaRPr lang="es-CO"/>
        </a:p>
      </dgm:t>
    </dgm:pt>
    <dgm:pt modelId="{89FD6C3A-A8E8-434C-A964-54670C57D875}">
      <dgm:prSet phldrT="[Texto]"/>
      <dgm:spPr/>
      <dgm:t>
        <a:bodyPr/>
        <a:lstStyle/>
        <a:p>
          <a:r>
            <a:rPr lang="es-ES" dirty="0"/>
            <a:t>Económica </a:t>
          </a:r>
        </a:p>
        <a:p>
          <a:r>
            <a:rPr lang="es-ES" dirty="0"/>
            <a:t>40 puntos</a:t>
          </a:r>
          <a:endParaRPr lang="es-CO" dirty="0"/>
        </a:p>
      </dgm:t>
    </dgm:pt>
    <dgm:pt modelId="{0190A071-4961-40DD-BEDF-F0B463386653}" type="parTrans" cxnId="{4985F78F-AD1D-4FE5-87E2-5E0F46AA2F2A}">
      <dgm:prSet/>
      <dgm:spPr/>
      <dgm:t>
        <a:bodyPr/>
        <a:lstStyle/>
        <a:p>
          <a:endParaRPr lang="es-CO"/>
        </a:p>
      </dgm:t>
    </dgm:pt>
    <dgm:pt modelId="{42A3E3DD-0316-4014-9454-9EC6D220A081}" type="sibTrans" cxnId="{4985F78F-AD1D-4FE5-87E2-5E0F46AA2F2A}">
      <dgm:prSet/>
      <dgm:spPr/>
      <dgm:t>
        <a:bodyPr/>
        <a:lstStyle/>
        <a:p>
          <a:endParaRPr lang="es-CO"/>
        </a:p>
      </dgm:t>
    </dgm:pt>
    <dgm:pt modelId="{8D4564BE-31A6-470B-BA7E-EBD7FCC48366}">
      <dgm:prSet phldrT="[Texto]"/>
      <dgm:spPr/>
      <dgm:t>
        <a:bodyPr/>
        <a:lstStyle/>
        <a:p>
          <a:r>
            <a:rPr lang="es-ES" dirty="0"/>
            <a:t>Precio global </a:t>
          </a:r>
        </a:p>
        <a:p>
          <a:r>
            <a:rPr lang="es-ES" dirty="0"/>
            <a:t>30 puntos</a:t>
          </a:r>
          <a:endParaRPr lang="es-CO" dirty="0"/>
        </a:p>
      </dgm:t>
    </dgm:pt>
    <dgm:pt modelId="{AA8E047B-7B08-4467-84ED-3E1DB89EA6C6}" type="parTrans" cxnId="{AD57A756-BEBE-4E32-8C8F-C34DCF57E055}">
      <dgm:prSet/>
      <dgm:spPr/>
      <dgm:t>
        <a:bodyPr/>
        <a:lstStyle/>
        <a:p>
          <a:endParaRPr lang="es-CO"/>
        </a:p>
      </dgm:t>
    </dgm:pt>
    <dgm:pt modelId="{88FDC96F-C5FF-46CF-B129-7B9D0D723F47}" type="sibTrans" cxnId="{AD57A756-BEBE-4E32-8C8F-C34DCF57E055}">
      <dgm:prSet/>
      <dgm:spPr/>
      <dgm:t>
        <a:bodyPr/>
        <a:lstStyle/>
        <a:p>
          <a:endParaRPr lang="es-CO"/>
        </a:p>
      </dgm:t>
    </dgm:pt>
    <dgm:pt modelId="{897A3D68-EC74-44A9-9F62-B4D3C1501910}">
      <dgm:prSet phldrT="[Texto]"/>
      <dgm:spPr/>
      <dgm:t>
        <a:bodyPr/>
        <a:lstStyle/>
        <a:p>
          <a:r>
            <a:rPr lang="es-ES" dirty="0"/>
            <a:t>Precio compra chatarra </a:t>
          </a:r>
        </a:p>
        <a:p>
          <a:r>
            <a:rPr lang="es-ES" dirty="0"/>
            <a:t>10 Puntos</a:t>
          </a:r>
          <a:endParaRPr lang="es-CO" dirty="0"/>
        </a:p>
      </dgm:t>
    </dgm:pt>
    <dgm:pt modelId="{5AAE4F46-D076-47E3-8DCA-F205767B7940}" type="parTrans" cxnId="{28358D63-C198-4BD7-A4F6-5E431E3DB83E}">
      <dgm:prSet/>
      <dgm:spPr/>
      <dgm:t>
        <a:bodyPr/>
        <a:lstStyle/>
        <a:p>
          <a:endParaRPr lang="es-CO"/>
        </a:p>
      </dgm:t>
    </dgm:pt>
    <dgm:pt modelId="{02078ED5-B696-446E-BE78-16C38C3FCA7C}" type="sibTrans" cxnId="{28358D63-C198-4BD7-A4F6-5E431E3DB83E}">
      <dgm:prSet/>
      <dgm:spPr/>
      <dgm:t>
        <a:bodyPr/>
        <a:lstStyle/>
        <a:p>
          <a:endParaRPr lang="es-CO"/>
        </a:p>
      </dgm:t>
    </dgm:pt>
    <dgm:pt modelId="{76FD29D2-A77D-4315-BE7C-8E078624EEE7}">
      <dgm:prSet phldrT="[Texto]"/>
      <dgm:spPr/>
      <dgm:t>
        <a:bodyPr/>
        <a:lstStyle/>
        <a:p>
          <a:r>
            <a:rPr lang="es-ES" dirty="0"/>
            <a:t>Técnica </a:t>
          </a:r>
        </a:p>
        <a:p>
          <a:r>
            <a:rPr lang="es-ES" dirty="0"/>
            <a:t>60 puntos</a:t>
          </a:r>
          <a:endParaRPr lang="es-CO" dirty="0"/>
        </a:p>
      </dgm:t>
    </dgm:pt>
    <dgm:pt modelId="{FBEE53EE-FD3C-46AA-8626-EEFF3665E207}" type="parTrans" cxnId="{0E550B75-8D12-4F2A-BCA5-314C6DC95652}">
      <dgm:prSet/>
      <dgm:spPr/>
      <dgm:t>
        <a:bodyPr/>
        <a:lstStyle/>
        <a:p>
          <a:endParaRPr lang="es-CO"/>
        </a:p>
      </dgm:t>
    </dgm:pt>
    <dgm:pt modelId="{4CB0202F-40E6-4DE4-AB6D-278250835A79}" type="sibTrans" cxnId="{0E550B75-8D12-4F2A-BCA5-314C6DC95652}">
      <dgm:prSet/>
      <dgm:spPr/>
      <dgm:t>
        <a:bodyPr/>
        <a:lstStyle/>
        <a:p>
          <a:endParaRPr lang="es-CO"/>
        </a:p>
      </dgm:t>
    </dgm:pt>
    <dgm:pt modelId="{3BD41D5C-8D59-4191-8BD6-D94DF68C94CF}">
      <dgm:prSet phldrT="[Texto]"/>
      <dgm:spPr/>
      <dgm:t>
        <a:bodyPr/>
        <a:lstStyle/>
        <a:p>
          <a:r>
            <a:rPr lang="es-ES" dirty="0"/>
            <a:t>Personal </a:t>
          </a:r>
        </a:p>
        <a:p>
          <a:r>
            <a:rPr lang="es-ES" dirty="0"/>
            <a:t>15 Puntos</a:t>
          </a:r>
          <a:endParaRPr lang="es-CO" dirty="0"/>
        </a:p>
      </dgm:t>
    </dgm:pt>
    <dgm:pt modelId="{6471A5A5-2283-45AA-887C-8B2502C65EFC}" type="parTrans" cxnId="{BA061CB3-B6D9-4D72-B4E8-9376A4D0EA28}">
      <dgm:prSet/>
      <dgm:spPr/>
      <dgm:t>
        <a:bodyPr/>
        <a:lstStyle/>
        <a:p>
          <a:endParaRPr lang="es-CO"/>
        </a:p>
      </dgm:t>
    </dgm:pt>
    <dgm:pt modelId="{85DCDFA3-8559-4A38-AF26-7D5DD3C1F4D7}" type="sibTrans" cxnId="{BA061CB3-B6D9-4D72-B4E8-9376A4D0EA28}">
      <dgm:prSet/>
      <dgm:spPr/>
      <dgm:t>
        <a:bodyPr/>
        <a:lstStyle/>
        <a:p>
          <a:endParaRPr lang="es-CO"/>
        </a:p>
      </dgm:t>
    </dgm:pt>
    <dgm:pt modelId="{73630D5C-3118-4B99-A672-94AE005ED660}">
      <dgm:prSet phldrT="[Texto]"/>
      <dgm:spPr/>
      <dgm:t>
        <a:bodyPr/>
        <a:lstStyle/>
        <a:p>
          <a:r>
            <a:rPr lang="es-ES" dirty="0"/>
            <a:t>Equipos </a:t>
          </a:r>
        </a:p>
        <a:p>
          <a:r>
            <a:rPr lang="es-ES" dirty="0"/>
            <a:t>45 puntos</a:t>
          </a:r>
          <a:endParaRPr lang="es-CO" dirty="0"/>
        </a:p>
      </dgm:t>
    </dgm:pt>
    <dgm:pt modelId="{708B6950-6BE2-4649-8492-AC3C610DB2E0}" type="parTrans" cxnId="{4631AC72-A72A-47E3-9BF6-DAE1D4FDD0A0}">
      <dgm:prSet/>
      <dgm:spPr/>
      <dgm:t>
        <a:bodyPr/>
        <a:lstStyle/>
        <a:p>
          <a:endParaRPr lang="es-CO"/>
        </a:p>
      </dgm:t>
    </dgm:pt>
    <dgm:pt modelId="{9C98524F-69AE-42EB-B3BF-25E678FAD169}" type="sibTrans" cxnId="{4631AC72-A72A-47E3-9BF6-DAE1D4FDD0A0}">
      <dgm:prSet/>
      <dgm:spPr/>
      <dgm:t>
        <a:bodyPr/>
        <a:lstStyle/>
        <a:p>
          <a:endParaRPr lang="es-CO"/>
        </a:p>
      </dgm:t>
    </dgm:pt>
    <dgm:pt modelId="{645EB7FF-3216-4CE3-A537-2D003841BB70}">
      <dgm:prSet phldrT="[Texto]"/>
      <dgm:spPr/>
      <dgm:t>
        <a:bodyPr/>
        <a:lstStyle/>
        <a:p>
          <a:r>
            <a:rPr lang="es-ES" dirty="0"/>
            <a:t>Remolcadores</a:t>
          </a:r>
        </a:p>
        <a:p>
          <a:r>
            <a:rPr lang="es-ES" dirty="0"/>
            <a:t>15 puntos</a:t>
          </a:r>
          <a:endParaRPr lang="es-CO" dirty="0"/>
        </a:p>
      </dgm:t>
    </dgm:pt>
    <dgm:pt modelId="{9B2B1F84-D422-4D0D-A9A9-FEE6D2E03268}" type="parTrans" cxnId="{2E89F38E-9C06-4241-8F6C-45A99026D55C}">
      <dgm:prSet/>
      <dgm:spPr/>
      <dgm:t>
        <a:bodyPr/>
        <a:lstStyle/>
        <a:p>
          <a:endParaRPr lang="es-CO"/>
        </a:p>
      </dgm:t>
    </dgm:pt>
    <dgm:pt modelId="{753041B1-6EA7-4130-9B0D-F9CA11D8911B}" type="sibTrans" cxnId="{2E89F38E-9C06-4241-8F6C-45A99026D55C}">
      <dgm:prSet/>
      <dgm:spPr/>
      <dgm:t>
        <a:bodyPr/>
        <a:lstStyle/>
        <a:p>
          <a:endParaRPr lang="es-CO"/>
        </a:p>
      </dgm:t>
    </dgm:pt>
    <dgm:pt modelId="{9C3817B7-2955-4D7A-9154-B4A195DC5A24}">
      <dgm:prSet phldrT="[Texto]"/>
      <dgm:spPr/>
      <dgm:t>
        <a:bodyPr/>
        <a:lstStyle/>
        <a:p>
          <a:r>
            <a:rPr lang="es-ES" dirty="0"/>
            <a:t>Barcaza </a:t>
          </a:r>
        </a:p>
        <a:p>
          <a:r>
            <a:rPr lang="es-ES" dirty="0"/>
            <a:t>15 puntos</a:t>
          </a:r>
          <a:endParaRPr lang="es-CO" dirty="0"/>
        </a:p>
      </dgm:t>
    </dgm:pt>
    <dgm:pt modelId="{B6BBD8BE-DD72-43C9-BAF6-8D0A4622A4F4}" type="parTrans" cxnId="{EE3015FF-244D-4B8B-965F-73D0BBF2BA77}">
      <dgm:prSet/>
      <dgm:spPr/>
      <dgm:t>
        <a:bodyPr/>
        <a:lstStyle/>
        <a:p>
          <a:endParaRPr lang="es-CO"/>
        </a:p>
      </dgm:t>
    </dgm:pt>
    <dgm:pt modelId="{88771042-7D93-470D-8364-4BBB10F26DC7}" type="sibTrans" cxnId="{EE3015FF-244D-4B8B-965F-73D0BBF2BA77}">
      <dgm:prSet/>
      <dgm:spPr/>
      <dgm:t>
        <a:bodyPr/>
        <a:lstStyle/>
        <a:p>
          <a:endParaRPr lang="es-CO"/>
        </a:p>
      </dgm:t>
    </dgm:pt>
    <dgm:pt modelId="{5055A7E5-9635-4CD2-A69E-FA8599BDCC13}">
      <dgm:prSet phldrT="[Texto]"/>
      <dgm:spPr/>
      <dgm:t>
        <a:bodyPr/>
        <a:lstStyle/>
        <a:p>
          <a:r>
            <a:rPr lang="es-ES" dirty="0"/>
            <a:t>Grúa </a:t>
          </a:r>
        </a:p>
        <a:p>
          <a:r>
            <a:rPr lang="es-ES" dirty="0"/>
            <a:t>15 puntos</a:t>
          </a:r>
          <a:endParaRPr lang="es-CO" dirty="0"/>
        </a:p>
      </dgm:t>
    </dgm:pt>
    <dgm:pt modelId="{6EA93A1C-BDF5-4E3B-AAA5-90D4ECE72B0E}" type="parTrans" cxnId="{AD6DE31B-DE07-4CD0-8324-034739529190}">
      <dgm:prSet/>
      <dgm:spPr/>
      <dgm:t>
        <a:bodyPr/>
        <a:lstStyle/>
        <a:p>
          <a:endParaRPr lang="es-CO"/>
        </a:p>
      </dgm:t>
    </dgm:pt>
    <dgm:pt modelId="{0961B5C3-B73C-43D0-8E4F-223E16E2C414}" type="sibTrans" cxnId="{AD6DE31B-DE07-4CD0-8324-034739529190}">
      <dgm:prSet/>
      <dgm:spPr/>
      <dgm:t>
        <a:bodyPr/>
        <a:lstStyle/>
        <a:p>
          <a:endParaRPr lang="es-CO"/>
        </a:p>
      </dgm:t>
    </dgm:pt>
    <dgm:pt modelId="{03631083-8261-479D-9462-2A1FF9472A65}" type="pres">
      <dgm:prSet presAssocID="{049FEBAB-9389-44B5-8F62-8BFEE9092A26}" presName="diagram" presStyleCnt="0">
        <dgm:presLayoutVars>
          <dgm:chPref val="1"/>
          <dgm:dir/>
          <dgm:animOne val="branch"/>
          <dgm:animLvl val="lvl"/>
          <dgm:resizeHandles val="exact"/>
        </dgm:presLayoutVars>
      </dgm:prSet>
      <dgm:spPr/>
    </dgm:pt>
    <dgm:pt modelId="{D8E838BB-3950-45DE-A79D-359B51D07977}" type="pres">
      <dgm:prSet presAssocID="{AA91E89C-3E33-4F6D-BB18-874AA97D7210}" presName="root1" presStyleCnt="0"/>
      <dgm:spPr/>
    </dgm:pt>
    <dgm:pt modelId="{50984D0A-E951-4D81-B270-8F4F077AA10B}" type="pres">
      <dgm:prSet presAssocID="{AA91E89C-3E33-4F6D-BB18-874AA97D7210}" presName="LevelOneTextNode" presStyleLbl="node0" presStyleIdx="0" presStyleCnt="1">
        <dgm:presLayoutVars>
          <dgm:chPref val="3"/>
        </dgm:presLayoutVars>
      </dgm:prSet>
      <dgm:spPr/>
    </dgm:pt>
    <dgm:pt modelId="{8BFE4136-3114-4B45-812A-95A1804B7280}" type="pres">
      <dgm:prSet presAssocID="{AA91E89C-3E33-4F6D-BB18-874AA97D7210}" presName="level2hierChild" presStyleCnt="0"/>
      <dgm:spPr/>
    </dgm:pt>
    <dgm:pt modelId="{83294F34-577B-4CE9-BA56-EBE768211061}" type="pres">
      <dgm:prSet presAssocID="{0190A071-4961-40DD-BEDF-F0B463386653}" presName="conn2-1" presStyleLbl="parChTrans1D2" presStyleIdx="0" presStyleCnt="2"/>
      <dgm:spPr/>
    </dgm:pt>
    <dgm:pt modelId="{72DD94B7-E2B4-41ED-9716-EBCD67B2B7D5}" type="pres">
      <dgm:prSet presAssocID="{0190A071-4961-40DD-BEDF-F0B463386653}" presName="connTx" presStyleLbl="parChTrans1D2" presStyleIdx="0" presStyleCnt="2"/>
      <dgm:spPr/>
    </dgm:pt>
    <dgm:pt modelId="{4BD9B756-0A57-4987-9A2B-A26A3D274445}" type="pres">
      <dgm:prSet presAssocID="{89FD6C3A-A8E8-434C-A964-54670C57D875}" presName="root2" presStyleCnt="0"/>
      <dgm:spPr/>
    </dgm:pt>
    <dgm:pt modelId="{D0B6EC2C-185B-4762-9DE1-50DB3383587B}" type="pres">
      <dgm:prSet presAssocID="{89FD6C3A-A8E8-434C-A964-54670C57D875}" presName="LevelTwoTextNode" presStyleLbl="node2" presStyleIdx="0" presStyleCnt="2">
        <dgm:presLayoutVars>
          <dgm:chPref val="3"/>
        </dgm:presLayoutVars>
      </dgm:prSet>
      <dgm:spPr/>
    </dgm:pt>
    <dgm:pt modelId="{C53FC5CF-7D5F-49B3-8AB1-2FE7085923EA}" type="pres">
      <dgm:prSet presAssocID="{89FD6C3A-A8E8-434C-A964-54670C57D875}" presName="level3hierChild" presStyleCnt="0"/>
      <dgm:spPr/>
    </dgm:pt>
    <dgm:pt modelId="{1A4DA8F7-8DCC-447B-A039-A3A55B800ADF}" type="pres">
      <dgm:prSet presAssocID="{AA8E047B-7B08-4467-84ED-3E1DB89EA6C6}" presName="conn2-1" presStyleLbl="parChTrans1D3" presStyleIdx="0" presStyleCnt="4"/>
      <dgm:spPr/>
    </dgm:pt>
    <dgm:pt modelId="{64F92DEA-5EC1-4C9B-8B17-0036BFA83BB9}" type="pres">
      <dgm:prSet presAssocID="{AA8E047B-7B08-4467-84ED-3E1DB89EA6C6}" presName="connTx" presStyleLbl="parChTrans1D3" presStyleIdx="0" presStyleCnt="4"/>
      <dgm:spPr/>
    </dgm:pt>
    <dgm:pt modelId="{0BC4407F-7FBB-445B-A73D-AD5174FAB6DE}" type="pres">
      <dgm:prSet presAssocID="{8D4564BE-31A6-470B-BA7E-EBD7FCC48366}" presName="root2" presStyleCnt="0"/>
      <dgm:spPr/>
    </dgm:pt>
    <dgm:pt modelId="{2D642A65-D494-4C3A-A82A-3E37F9E00869}" type="pres">
      <dgm:prSet presAssocID="{8D4564BE-31A6-470B-BA7E-EBD7FCC48366}" presName="LevelTwoTextNode" presStyleLbl="node3" presStyleIdx="0" presStyleCnt="4">
        <dgm:presLayoutVars>
          <dgm:chPref val="3"/>
        </dgm:presLayoutVars>
      </dgm:prSet>
      <dgm:spPr/>
    </dgm:pt>
    <dgm:pt modelId="{060E62A1-2A56-4217-BABD-B641719BE32D}" type="pres">
      <dgm:prSet presAssocID="{8D4564BE-31A6-470B-BA7E-EBD7FCC48366}" presName="level3hierChild" presStyleCnt="0"/>
      <dgm:spPr/>
    </dgm:pt>
    <dgm:pt modelId="{E0A11303-0BF9-4AC7-9697-ECFEC43ED000}" type="pres">
      <dgm:prSet presAssocID="{5AAE4F46-D076-47E3-8DCA-F205767B7940}" presName="conn2-1" presStyleLbl="parChTrans1D3" presStyleIdx="1" presStyleCnt="4"/>
      <dgm:spPr/>
    </dgm:pt>
    <dgm:pt modelId="{3E911ADC-2826-4AAC-A898-2E87BF0B997A}" type="pres">
      <dgm:prSet presAssocID="{5AAE4F46-D076-47E3-8DCA-F205767B7940}" presName="connTx" presStyleLbl="parChTrans1D3" presStyleIdx="1" presStyleCnt="4"/>
      <dgm:spPr/>
    </dgm:pt>
    <dgm:pt modelId="{AFDF5A10-1B80-4994-9AD1-81D46278CC43}" type="pres">
      <dgm:prSet presAssocID="{897A3D68-EC74-44A9-9F62-B4D3C1501910}" presName="root2" presStyleCnt="0"/>
      <dgm:spPr/>
    </dgm:pt>
    <dgm:pt modelId="{0CB191AD-D023-4C40-9FD7-56823B2DB7AE}" type="pres">
      <dgm:prSet presAssocID="{897A3D68-EC74-44A9-9F62-B4D3C1501910}" presName="LevelTwoTextNode" presStyleLbl="node3" presStyleIdx="1" presStyleCnt="4">
        <dgm:presLayoutVars>
          <dgm:chPref val="3"/>
        </dgm:presLayoutVars>
      </dgm:prSet>
      <dgm:spPr/>
    </dgm:pt>
    <dgm:pt modelId="{344224C1-8D31-48FD-B2B7-B5FBEACD1CE2}" type="pres">
      <dgm:prSet presAssocID="{897A3D68-EC74-44A9-9F62-B4D3C1501910}" presName="level3hierChild" presStyleCnt="0"/>
      <dgm:spPr/>
    </dgm:pt>
    <dgm:pt modelId="{5AD3E0A4-F93B-44D6-8B8E-1DA904E81B80}" type="pres">
      <dgm:prSet presAssocID="{FBEE53EE-FD3C-46AA-8626-EEFF3665E207}" presName="conn2-1" presStyleLbl="parChTrans1D2" presStyleIdx="1" presStyleCnt="2"/>
      <dgm:spPr/>
    </dgm:pt>
    <dgm:pt modelId="{AB924BC6-D650-4498-8BAC-A83E827F8E40}" type="pres">
      <dgm:prSet presAssocID="{FBEE53EE-FD3C-46AA-8626-EEFF3665E207}" presName="connTx" presStyleLbl="parChTrans1D2" presStyleIdx="1" presStyleCnt="2"/>
      <dgm:spPr/>
    </dgm:pt>
    <dgm:pt modelId="{0F03513A-2CD3-48D4-9D91-58DADC7703B7}" type="pres">
      <dgm:prSet presAssocID="{76FD29D2-A77D-4315-BE7C-8E078624EEE7}" presName="root2" presStyleCnt="0"/>
      <dgm:spPr/>
    </dgm:pt>
    <dgm:pt modelId="{2EDF32F4-F36F-407A-B19F-6DBA1EA600BB}" type="pres">
      <dgm:prSet presAssocID="{76FD29D2-A77D-4315-BE7C-8E078624EEE7}" presName="LevelTwoTextNode" presStyleLbl="node2" presStyleIdx="1" presStyleCnt="2">
        <dgm:presLayoutVars>
          <dgm:chPref val="3"/>
        </dgm:presLayoutVars>
      </dgm:prSet>
      <dgm:spPr/>
    </dgm:pt>
    <dgm:pt modelId="{41604C3B-8D7C-4F63-B853-073090A7C715}" type="pres">
      <dgm:prSet presAssocID="{76FD29D2-A77D-4315-BE7C-8E078624EEE7}" presName="level3hierChild" presStyleCnt="0"/>
      <dgm:spPr/>
    </dgm:pt>
    <dgm:pt modelId="{35CCBAD3-E6A4-4281-903C-C7F7FD0EC054}" type="pres">
      <dgm:prSet presAssocID="{6471A5A5-2283-45AA-887C-8B2502C65EFC}" presName="conn2-1" presStyleLbl="parChTrans1D3" presStyleIdx="2" presStyleCnt="4"/>
      <dgm:spPr/>
    </dgm:pt>
    <dgm:pt modelId="{3B5A3269-B897-43E5-9141-CD534227A426}" type="pres">
      <dgm:prSet presAssocID="{6471A5A5-2283-45AA-887C-8B2502C65EFC}" presName="connTx" presStyleLbl="parChTrans1D3" presStyleIdx="2" presStyleCnt="4"/>
      <dgm:spPr/>
    </dgm:pt>
    <dgm:pt modelId="{FF1C1873-F189-467E-A1EF-4F300B87F06D}" type="pres">
      <dgm:prSet presAssocID="{3BD41D5C-8D59-4191-8BD6-D94DF68C94CF}" presName="root2" presStyleCnt="0"/>
      <dgm:spPr/>
    </dgm:pt>
    <dgm:pt modelId="{66F0ED65-C2E9-4C7E-98A8-C9C90CCEBDB8}" type="pres">
      <dgm:prSet presAssocID="{3BD41D5C-8D59-4191-8BD6-D94DF68C94CF}" presName="LevelTwoTextNode" presStyleLbl="node3" presStyleIdx="2" presStyleCnt="4">
        <dgm:presLayoutVars>
          <dgm:chPref val="3"/>
        </dgm:presLayoutVars>
      </dgm:prSet>
      <dgm:spPr/>
    </dgm:pt>
    <dgm:pt modelId="{F281CB17-10E2-4E89-A0F4-AC73320BBA10}" type="pres">
      <dgm:prSet presAssocID="{3BD41D5C-8D59-4191-8BD6-D94DF68C94CF}" presName="level3hierChild" presStyleCnt="0"/>
      <dgm:spPr/>
    </dgm:pt>
    <dgm:pt modelId="{93CDECD6-38AB-4E89-AEF0-8A939C4D4943}" type="pres">
      <dgm:prSet presAssocID="{708B6950-6BE2-4649-8492-AC3C610DB2E0}" presName="conn2-1" presStyleLbl="parChTrans1D3" presStyleIdx="3" presStyleCnt="4"/>
      <dgm:spPr/>
    </dgm:pt>
    <dgm:pt modelId="{B95E9D12-3459-49C1-9EAC-47E57A084241}" type="pres">
      <dgm:prSet presAssocID="{708B6950-6BE2-4649-8492-AC3C610DB2E0}" presName="connTx" presStyleLbl="parChTrans1D3" presStyleIdx="3" presStyleCnt="4"/>
      <dgm:spPr/>
    </dgm:pt>
    <dgm:pt modelId="{605383D8-AE78-40E1-9DEC-3E4124E2701C}" type="pres">
      <dgm:prSet presAssocID="{73630D5C-3118-4B99-A672-94AE005ED660}" presName="root2" presStyleCnt="0"/>
      <dgm:spPr/>
    </dgm:pt>
    <dgm:pt modelId="{547ABCC8-25DC-4F76-A496-E379B4B931EE}" type="pres">
      <dgm:prSet presAssocID="{73630D5C-3118-4B99-A672-94AE005ED660}" presName="LevelTwoTextNode" presStyleLbl="node3" presStyleIdx="3" presStyleCnt="4">
        <dgm:presLayoutVars>
          <dgm:chPref val="3"/>
        </dgm:presLayoutVars>
      </dgm:prSet>
      <dgm:spPr/>
    </dgm:pt>
    <dgm:pt modelId="{1361CEB7-46CE-4C17-ACDD-6185C2359430}" type="pres">
      <dgm:prSet presAssocID="{73630D5C-3118-4B99-A672-94AE005ED660}" presName="level3hierChild" presStyleCnt="0"/>
      <dgm:spPr/>
    </dgm:pt>
    <dgm:pt modelId="{6DB2F8CD-6107-4AD8-866B-227CC886DBE6}" type="pres">
      <dgm:prSet presAssocID="{9B2B1F84-D422-4D0D-A9A9-FEE6D2E03268}" presName="conn2-1" presStyleLbl="parChTrans1D4" presStyleIdx="0" presStyleCnt="3"/>
      <dgm:spPr/>
    </dgm:pt>
    <dgm:pt modelId="{FF360F21-D7BF-4F4F-8269-8913EAA0E5DC}" type="pres">
      <dgm:prSet presAssocID="{9B2B1F84-D422-4D0D-A9A9-FEE6D2E03268}" presName="connTx" presStyleLbl="parChTrans1D4" presStyleIdx="0" presStyleCnt="3"/>
      <dgm:spPr/>
    </dgm:pt>
    <dgm:pt modelId="{686A7640-D247-463D-9CE6-8C141581452C}" type="pres">
      <dgm:prSet presAssocID="{645EB7FF-3216-4CE3-A537-2D003841BB70}" presName="root2" presStyleCnt="0"/>
      <dgm:spPr/>
    </dgm:pt>
    <dgm:pt modelId="{3E73C08A-CEF9-4B2F-8DAD-4616F659A6A9}" type="pres">
      <dgm:prSet presAssocID="{645EB7FF-3216-4CE3-A537-2D003841BB70}" presName="LevelTwoTextNode" presStyleLbl="node4" presStyleIdx="0" presStyleCnt="3">
        <dgm:presLayoutVars>
          <dgm:chPref val="3"/>
        </dgm:presLayoutVars>
      </dgm:prSet>
      <dgm:spPr/>
    </dgm:pt>
    <dgm:pt modelId="{FDD9D2BD-6E9C-4B4B-9D77-3710C01449C0}" type="pres">
      <dgm:prSet presAssocID="{645EB7FF-3216-4CE3-A537-2D003841BB70}" presName="level3hierChild" presStyleCnt="0"/>
      <dgm:spPr/>
    </dgm:pt>
    <dgm:pt modelId="{18102380-04DD-43E1-9523-AFB25613EE55}" type="pres">
      <dgm:prSet presAssocID="{B6BBD8BE-DD72-43C9-BAF6-8D0A4622A4F4}" presName="conn2-1" presStyleLbl="parChTrans1D4" presStyleIdx="1" presStyleCnt="3"/>
      <dgm:spPr/>
    </dgm:pt>
    <dgm:pt modelId="{F2AA072C-5CEC-47A3-8FD4-1639C6162DE5}" type="pres">
      <dgm:prSet presAssocID="{B6BBD8BE-DD72-43C9-BAF6-8D0A4622A4F4}" presName="connTx" presStyleLbl="parChTrans1D4" presStyleIdx="1" presStyleCnt="3"/>
      <dgm:spPr/>
    </dgm:pt>
    <dgm:pt modelId="{0A8D4A48-F96B-4D27-BF92-EF167C0E5C35}" type="pres">
      <dgm:prSet presAssocID="{9C3817B7-2955-4D7A-9154-B4A195DC5A24}" presName="root2" presStyleCnt="0"/>
      <dgm:spPr/>
    </dgm:pt>
    <dgm:pt modelId="{7B8D40C3-BA9C-4F52-9DDD-087226793D75}" type="pres">
      <dgm:prSet presAssocID="{9C3817B7-2955-4D7A-9154-B4A195DC5A24}" presName="LevelTwoTextNode" presStyleLbl="node4" presStyleIdx="1" presStyleCnt="3">
        <dgm:presLayoutVars>
          <dgm:chPref val="3"/>
        </dgm:presLayoutVars>
      </dgm:prSet>
      <dgm:spPr/>
    </dgm:pt>
    <dgm:pt modelId="{0A82BB5A-7232-4987-9091-00CABAF9766F}" type="pres">
      <dgm:prSet presAssocID="{9C3817B7-2955-4D7A-9154-B4A195DC5A24}" presName="level3hierChild" presStyleCnt="0"/>
      <dgm:spPr/>
    </dgm:pt>
    <dgm:pt modelId="{A876C57E-BC7F-4A9B-974A-FF162CD84370}" type="pres">
      <dgm:prSet presAssocID="{6EA93A1C-BDF5-4E3B-AAA5-90D4ECE72B0E}" presName="conn2-1" presStyleLbl="parChTrans1D4" presStyleIdx="2" presStyleCnt="3"/>
      <dgm:spPr/>
    </dgm:pt>
    <dgm:pt modelId="{1DE62647-BB66-4C69-AF7D-F7039051C7D3}" type="pres">
      <dgm:prSet presAssocID="{6EA93A1C-BDF5-4E3B-AAA5-90D4ECE72B0E}" presName="connTx" presStyleLbl="parChTrans1D4" presStyleIdx="2" presStyleCnt="3"/>
      <dgm:spPr/>
    </dgm:pt>
    <dgm:pt modelId="{07E97F23-228F-4EA2-92A3-78ED0BC5EA63}" type="pres">
      <dgm:prSet presAssocID="{5055A7E5-9635-4CD2-A69E-FA8599BDCC13}" presName="root2" presStyleCnt="0"/>
      <dgm:spPr/>
    </dgm:pt>
    <dgm:pt modelId="{4F64FBF3-1930-4DF1-AFE6-71FA1ED9689E}" type="pres">
      <dgm:prSet presAssocID="{5055A7E5-9635-4CD2-A69E-FA8599BDCC13}" presName="LevelTwoTextNode" presStyleLbl="node4" presStyleIdx="2" presStyleCnt="3">
        <dgm:presLayoutVars>
          <dgm:chPref val="3"/>
        </dgm:presLayoutVars>
      </dgm:prSet>
      <dgm:spPr/>
    </dgm:pt>
    <dgm:pt modelId="{F8C39EE4-4D54-48FC-AA08-3A2DB177F51F}" type="pres">
      <dgm:prSet presAssocID="{5055A7E5-9635-4CD2-A69E-FA8599BDCC13}" presName="level3hierChild" presStyleCnt="0"/>
      <dgm:spPr/>
    </dgm:pt>
  </dgm:ptLst>
  <dgm:cxnLst>
    <dgm:cxn modelId="{3BC91605-D070-4005-8062-45ACB63D8432}" type="presOf" srcId="{FBEE53EE-FD3C-46AA-8626-EEFF3665E207}" destId="{5AD3E0A4-F93B-44D6-8B8E-1DA904E81B80}" srcOrd="0" destOrd="0" presId="urn:microsoft.com/office/officeart/2005/8/layout/hierarchy2"/>
    <dgm:cxn modelId="{7481CD12-B91A-4F87-BFE5-DAE4C49C33BC}" type="presOf" srcId="{708B6950-6BE2-4649-8492-AC3C610DB2E0}" destId="{93CDECD6-38AB-4E89-AEF0-8A939C4D4943}" srcOrd="0" destOrd="0" presId="urn:microsoft.com/office/officeart/2005/8/layout/hierarchy2"/>
    <dgm:cxn modelId="{D83D9613-00BC-429B-A4A5-52B5A13C96B5}" type="presOf" srcId="{8D4564BE-31A6-470B-BA7E-EBD7FCC48366}" destId="{2D642A65-D494-4C3A-A82A-3E37F9E00869}" srcOrd="0" destOrd="0" presId="urn:microsoft.com/office/officeart/2005/8/layout/hierarchy2"/>
    <dgm:cxn modelId="{AD6DE31B-DE07-4CD0-8324-034739529190}" srcId="{73630D5C-3118-4B99-A672-94AE005ED660}" destId="{5055A7E5-9635-4CD2-A69E-FA8599BDCC13}" srcOrd="2" destOrd="0" parTransId="{6EA93A1C-BDF5-4E3B-AAA5-90D4ECE72B0E}" sibTransId="{0961B5C3-B73C-43D0-8E4F-223E16E2C414}"/>
    <dgm:cxn modelId="{B1472A20-3E9C-4C60-AD4B-7A705ADC2F01}" type="presOf" srcId="{5AAE4F46-D076-47E3-8DCA-F205767B7940}" destId="{E0A11303-0BF9-4AC7-9697-ECFEC43ED000}" srcOrd="0" destOrd="0" presId="urn:microsoft.com/office/officeart/2005/8/layout/hierarchy2"/>
    <dgm:cxn modelId="{21829A20-E22D-430E-8CE4-DD3D68898CAF}" type="presOf" srcId="{645EB7FF-3216-4CE3-A537-2D003841BB70}" destId="{3E73C08A-CEF9-4B2F-8DAD-4616F659A6A9}" srcOrd="0" destOrd="0" presId="urn:microsoft.com/office/officeart/2005/8/layout/hierarchy2"/>
    <dgm:cxn modelId="{F7CE3C28-0883-4FA3-AEE8-87CAFF9297DF}" type="presOf" srcId="{6471A5A5-2283-45AA-887C-8B2502C65EFC}" destId="{35CCBAD3-E6A4-4281-903C-C7F7FD0EC054}" srcOrd="0" destOrd="0" presId="urn:microsoft.com/office/officeart/2005/8/layout/hierarchy2"/>
    <dgm:cxn modelId="{B567C72D-4AAB-4248-95E1-E8F9DE39737D}" type="presOf" srcId="{AA8E047B-7B08-4467-84ED-3E1DB89EA6C6}" destId="{1A4DA8F7-8DCC-447B-A039-A3A55B800ADF}" srcOrd="0" destOrd="0" presId="urn:microsoft.com/office/officeart/2005/8/layout/hierarchy2"/>
    <dgm:cxn modelId="{C4DF6D32-E354-4B12-9056-B627D1A80BBF}" type="presOf" srcId="{3BD41D5C-8D59-4191-8BD6-D94DF68C94CF}" destId="{66F0ED65-C2E9-4C7E-98A8-C9C90CCEBDB8}" srcOrd="0" destOrd="0" presId="urn:microsoft.com/office/officeart/2005/8/layout/hierarchy2"/>
    <dgm:cxn modelId="{9B41F937-5F91-4540-873D-3AE483703D07}" type="presOf" srcId="{708B6950-6BE2-4649-8492-AC3C610DB2E0}" destId="{B95E9D12-3459-49C1-9EAC-47E57A084241}" srcOrd="1" destOrd="0" presId="urn:microsoft.com/office/officeart/2005/8/layout/hierarchy2"/>
    <dgm:cxn modelId="{E184DD39-52A9-416E-A065-ADB8FAD06763}" type="presOf" srcId="{0190A071-4961-40DD-BEDF-F0B463386653}" destId="{83294F34-577B-4CE9-BA56-EBE768211061}" srcOrd="0" destOrd="0" presId="urn:microsoft.com/office/officeart/2005/8/layout/hierarchy2"/>
    <dgm:cxn modelId="{6177003F-8EEB-4BE2-846D-6B991FE4C50C}" type="presOf" srcId="{9C3817B7-2955-4D7A-9154-B4A195DC5A24}" destId="{7B8D40C3-BA9C-4F52-9DDD-087226793D75}" srcOrd="0" destOrd="0" presId="urn:microsoft.com/office/officeart/2005/8/layout/hierarchy2"/>
    <dgm:cxn modelId="{28358D63-C198-4BD7-A4F6-5E431E3DB83E}" srcId="{89FD6C3A-A8E8-434C-A964-54670C57D875}" destId="{897A3D68-EC74-44A9-9F62-B4D3C1501910}" srcOrd="1" destOrd="0" parTransId="{5AAE4F46-D076-47E3-8DCA-F205767B7940}" sibTransId="{02078ED5-B696-446E-BE78-16C38C3FCA7C}"/>
    <dgm:cxn modelId="{F9B40E46-A2D2-4161-AB6B-8E34ED1824E6}" type="presOf" srcId="{AA91E89C-3E33-4F6D-BB18-874AA97D7210}" destId="{50984D0A-E951-4D81-B270-8F4F077AA10B}" srcOrd="0" destOrd="0" presId="urn:microsoft.com/office/officeart/2005/8/layout/hierarchy2"/>
    <dgm:cxn modelId="{F5301246-D40D-4166-B631-1E664838A4E4}" srcId="{049FEBAB-9389-44B5-8F62-8BFEE9092A26}" destId="{AA91E89C-3E33-4F6D-BB18-874AA97D7210}" srcOrd="0" destOrd="0" parTransId="{AB4274C4-1B31-4B1E-8A16-8DD9E840D5EA}" sibTransId="{AF0F510D-A87B-41CE-AC62-C44BAAAC95A8}"/>
    <dgm:cxn modelId="{4631AC72-A72A-47E3-9BF6-DAE1D4FDD0A0}" srcId="{76FD29D2-A77D-4315-BE7C-8E078624EEE7}" destId="{73630D5C-3118-4B99-A672-94AE005ED660}" srcOrd="1" destOrd="0" parTransId="{708B6950-6BE2-4649-8492-AC3C610DB2E0}" sibTransId="{9C98524F-69AE-42EB-B3BF-25E678FAD169}"/>
    <dgm:cxn modelId="{0E550B75-8D12-4F2A-BCA5-314C6DC95652}" srcId="{AA91E89C-3E33-4F6D-BB18-874AA97D7210}" destId="{76FD29D2-A77D-4315-BE7C-8E078624EEE7}" srcOrd="1" destOrd="0" parTransId="{FBEE53EE-FD3C-46AA-8626-EEFF3665E207}" sibTransId="{4CB0202F-40E6-4DE4-AB6D-278250835A79}"/>
    <dgm:cxn modelId="{31150076-86E6-40BD-9A28-EE98085553E3}" type="presOf" srcId="{FBEE53EE-FD3C-46AA-8626-EEFF3665E207}" destId="{AB924BC6-D650-4498-8BAC-A83E827F8E40}" srcOrd="1" destOrd="0" presId="urn:microsoft.com/office/officeart/2005/8/layout/hierarchy2"/>
    <dgm:cxn modelId="{AD57A756-BEBE-4E32-8C8F-C34DCF57E055}" srcId="{89FD6C3A-A8E8-434C-A964-54670C57D875}" destId="{8D4564BE-31A6-470B-BA7E-EBD7FCC48366}" srcOrd="0" destOrd="0" parTransId="{AA8E047B-7B08-4467-84ED-3E1DB89EA6C6}" sibTransId="{88FDC96F-C5FF-46CF-B129-7B9D0D723F47}"/>
    <dgm:cxn modelId="{D58A617C-6016-48FD-8D59-B6162D4FF809}" type="presOf" srcId="{6471A5A5-2283-45AA-887C-8B2502C65EFC}" destId="{3B5A3269-B897-43E5-9141-CD534227A426}" srcOrd="1" destOrd="0" presId="urn:microsoft.com/office/officeart/2005/8/layout/hierarchy2"/>
    <dgm:cxn modelId="{8CC5BB7E-7363-4E46-9494-8CAC58CC634A}" type="presOf" srcId="{049FEBAB-9389-44B5-8F62-8BFEE9092A26}" destId="{03631083-8261-479D-9462-2A1FF9472A65}" srcOrd="0" destOrd="0" presId="urn:microsoft.com/office/officeart/2005/8/layout/hierarchy2"/>
    <dgm:cxn modelId="{08F3AE83-D37D-44DB-A5C3-F885C694F192}" type="presOf" srcId="{89FD6C3A-A8E8-434C-A964-54670C57D875}" destId="{D0B6EC2C-185B-4762-9DE1-50DB3383587B}" srcOrd="0" destOrd="0" presId="urn:microsoft.com/office/officeart/2005/8/layout/hierarchy2"/>
    <dgm:cxn modelId="{2BB9E684-A00B-41B3-AB7D-79E387E3A849}" type="presOf" srcId="{AA8E047B-7B08-4467-84ED-3E1DB89EA6C6}" destId="{64F92DEA-5EC1-4C9B-8B17-0036BFA83BB9}" srcOrd="1" destOrd="0" presId="urn:microsoft.com/office/officeart/2005/8/layout/hierarchy2"/>
    <dgm:cxn modelId="{DFCA3E86-3CD4-48F6-A53A-F3D70F59D6EC}" type="presOf" srcId="{9B2B1F84-D422-4D0D-A9A9-FEE6D2E03268}" destId="{FF360F21-D7BF-4F4F-8269-8913EAA0E5DC}" srcOrd="1" destOrd="0" presId="urn:microsoft.com/office/officeart/2005/8/layout/hierarchy2"/>
    <dgm:cxn modelId="{63079386-462B-4469-B228-58B62B24F6CE}" type="presOf" srcId="{B6BBD8BE-DD72-43C9-BAF6-8D0A4622A4F4}" destId="{F2AA072C-5CEC-47A3-8FD4-1639C6162DE5}" srcOrd="1" destOrd="0" presId="urn:microsoft.com/office/officeart/2005/8/layout/hierarchy2"/>
    <dgm:cxn modelId="{2E89F38E-9C06-4241-8F6C-45A99026D55C}" srcId="{73630D5C-3118-4B99-A672-94AE005ED660}" destId="{645EB7FF-3216-4CE3-A537-2D003841BB70}" srcOrd="0" destOrd="0" parTransId="{9B2B1F84-D422-4D0D-A9A9-FEE6D2E03268}" sibTransId="{753041B1-6EA7-4130-9B0D-F9CA11D8911B}"/>
    <dgm:cxn modelId="{4985F78F-AD1D-4FE5-87E2-5E0F46AA2F2A}" srcId="{AA91E89C-3E33-4F6D-BB18-874AA97D7210}" destId="{89FD6C3A-A8E8-434C-A964-54670C57D875}" srcOrd="0" destOrd="0" parTransId="{0190A071-4961-40DD-BEDF-F0B463386653}" sibTransId="{42A3E3DD-0316-4014-9454-9EC6D220A081}"/>
    <dgm:cxn modelId="{163F5099-1D31-4215-8399-7A7EDCDAD93B}" type="presOf" srcId="{0190A071-4961-40DD-BEDF-F0B463386653}" destId="{72DD94B7-E2B4-41ED-9716-EBCD67B2B7D5}" srcOrd="1" destOrd="0" presId="urn:microsoft.com/office/officeart/2005/8/layout/hierarchy2"/>
    <dgm:cxn modelId="{78AC12A2-1827-45C2-AE22-7E09298D0A36}" type="presOf" srcId="{9B2B1F84-D422-4D0D-A9A9-FEE6D2E03268}" destId="{6DB2F8CD-6107-4AD8-866B-227CC886DBE6}" srcOrd="0" destOrd="0" presId="urn:microsoft.com/office/officeart/2005/8/layout/hierarchy2"/>
    <dgm:cxn modelId="{F877B4B1-E605-4473-9796-AAD1831D5430}" type="presOf" srcId="{6EA93A1C-BDF5-4E3B-AAA5-90D4ECE72B0E}" destId="{1DE62647-BB66-4C69-AF7D-F7039051C7D3}" srcOrd="1" destOrd="0" presId="urn:microsoft.com/office/officeart/2005/8/layout/hierarchy2"/>
    <dgm:cxn modelId="{BA061CB3-B6D9-4D72-B4E8-9376A4D0EA28}" srcId="{76FD29D2-A77D-4315-BE7C-8E078624EEE7}" destId="{3BD41D5C-8D59-4191-8BD6-D94DF68C94CF}" srcOrd="0" destOrd="0" parTransId="{6471A5A5-2283-45AA-887C-8B2502C65EFC}" sibTransId="{85DCDFA3-8559-4A38-AF26-7D5DD3C1F4D7}"/>
    <dgm:cxn modelId="{51675AB5-05B9-4F6C-842A-0D928B681ED2}" type="presOf" srcId="{6EA93A1C-BDF5-4E3B-AAA5-90D4ECE72B0E}" destId="{A876C57E-BC7F-4A9B-974A-FF162CD84370}" srcOrd="0" destOrd="0" presId="urn:microsoft.com/office/officeart/2005/8/layout/hierarchy2"/>
    <dgm:cxn modelId="{3536DDB6-584F-4466-A90C-FE8EE7A24B66}" type="presOf" srcId="{73630D5C-3118-4B99-A672-94AE005ED660}" destId="{547ABCC8-25DC-4F76-A496-E379B4B931EE}" srcOrd="0" destOrd="0" presId="urn:microsoft.com/office/officeart/2005/8/layout/hierarchy2"/>
    <dgm:cxn modelId="{CC51FCCC-51CD-4C85-BCD2-D5F64553CD40}" type="presOf" srcId="{5055A7E5-9635-4CD2-A69E-FA8599BDCC13}" destId="{4F64FBF3-1930-4DF1-AFE6-71FA1ED9689E}" srcOrd="0" destOrd="0" presId="urn:microsoft.com/office/officeart/2005/8/layout/hierarchy2"/>
    <dgm:cxn modelId="{8869FCD3-2567-438B-8A81-BB003051153C}" type="presOf" srcId="{897A3D68-EC74-44A9-9F62-B4D3C1501910}" destId="{0CB191AD-D023-4C40-9FD7-56823B2DB7AE}" srcOrd="0" destOrd="0" presId="urn:microsoft.com/office/officeart/2005/8/layout/hierarchy2"/>
    <dgm:cxn modelId="{8DABCBD4-5844-4986-9D8B-0E287C1A1423}" type="presOf" srcId="{5AAE4F46-D076-47E3-8DCA-F205767B7940}" destId="{3E911ADC-2826-4AAC-A898-2E87BF0B997A}" srcOrd="1" destOrd="0" presId="urn:microsoft.com/office/officeart/2005/8/layout/hierarchy2"/>
    <dgm:cxn modelId="{BBD26DDE-4230-417D-BDD2-77C94AEC6274}" type="presOf" srcId="{B6BBD8BE-DD72-43C9-BAF6-8D0A4622A4F4}" destId="{18102380-04DD-43E1-9523-AFB25613EE55}" srcOrd="0" destOrd="0" presId="urn:microsoft.com/office/officeart/2005/8/layout/hierarchy2"/>
    <dgm:cxn modelId="{BE2DF5FA-CBE4-4546-9C52-61688F142C70}" type="presOf" srcId="{76FD29D2-A77D-4315-BE7C-8E078624EEE7}" destId="{2EDF32F4-F36F-407A-B19F-6DBA1EA600BB}" srcOrd="0" destOrd="0" presId="urn:microsoft.com/office/officeart/2005/8/layout/hierarchy2"/>
    <dgm:cxn modelId="{EE3015FF-244D-4B8B-965F-73D0BBF2BA77}" srcId="{73630D5C-3118-4B99-A672-94AE005ED660}" destId="{9C3817B7-2955-4D7A-9154-B4A195DC5A24}" srcOrd="1" destOrd="0" parTransId="{B6BBD8BE-DD72-43C9-BAF6-8D0A4622A4F4}" sibTransId="{88771042-7D93-470D-8364-4BBB10F26DC7}"/>
    <dgm:cxn modelId="{CFBC7EE4-4DA1-4707-8D68-E5C2753DC853}" type="presParOf" srcId="{03631083-8261-479D-9462-2A1FF9472A65}" destId="{D8E838BB-3950-45DE-A79D-359B51D07977}" srcOrd="0" destOrd="0" presId="urn:microsoft.com/office/officeart/2005/8/layout/hierarchy2"/>
    <dgm:cxn modelId="{A553C77F-590E-487F-BFAA-DBF1D0A239DE}" type="presParOf" srcId="{D8E838BB-3950-45DE-A79D-359B51D07977}" destId="{50984D0A-E951-4D81-B270-8F4F077AA10B}" srcOrd="0" destOrd="0" presId="urn:microsoft.com/office/officeart/2005/8/layout/hierarchy2"/>
    <dgm:cxn modelId="{2BFBBE15-5947-4DC9-8BB6-F9CB41AAD260}" type="presParOf" srcId="{D8E838BB-3950-45DE-A79D-359B51D07977}" destId="{8BFE4136-3114-4B45-812A-95A1804B7280}" srcOrd="1" destOrd="0" presId="urn:microsoft.com/office/officeart/2005/8/layout/hierarchy2"/>
    <dgm:cxn modelId="{9B3B1CDD-211C-482D-A0A8-6BE117706CCB}" type="presParOf" srcId="{8BFE4136-3114-4B45-812A-95A1804B7280}" destId="{83294F34-577B-4CE9-BA56-EBE768211061}" srcOrd="0" destOrd="0" presId="urn:microsoft.com/office/officeart/2005/8/layout/hierarchy2"/>
    <dgm:cxn modelId="{572AE726-6AF2-4C85-B66A-9C99B99DA793}" type="presParOf" srcId="{83294F34-577B-4CE9-BA56-EBE768211061}" destId="{72DD94B7-E2B4-41ED-9716-EBCD67B2B7D5}" srcOrd="0" destOrd="0" presId="urn:microsoft.com/office/officeart/2005/8/layout/hierarchy2"/>
    <dgm:cxn modelId="{57134283-6C9C-4F27-9421-D56471EC5E1B}" type="presParOf" srcId="{8BFE4136-3114-4B45-812A-95A1804B7280}" destId="{4BD9B756-0A57-4987-9A2B-A26A3D274445}" srcOrd="1" destOrd="0" presId="urn:microsoft.com/office/officeart/2005/8/layout/hierarchy2"/>
    <dgm:cxn modelId="{E7457B18-3A7D-407F-86A1-C475F030B85B}" type="presParOf" srcId="{4BD9B756-0A57-4987-9A2B-A26A3D274445}" destId="{D0B6EC2C-185B-4762-9DE1-50DB3383587B}" srcOrd="0" destOrd="0" presId="urn:microsoft.com/office/officeart/2005/8/layout/hierarchy2"/>
    <dgm:cxn modelId="{4633A261-7396-42C7-861F-DFBEED91F2FB}" type="presParOf" srcId="{4BD9B756-0A57-4987-9A2B-A26A3D274445}" destId="{C53FC5CF-7D5F-49B3-8AB1-2FE7085923EA}" srcOrd="1" destOrd="0" presId="urn:microsoft.com/office/officeart/2005/8/layout/hierarchy2"/>
    <dgm:cxn modelId="{F81CB24C-4375-4929-ADEA-AF659A53777E}" type="presParOf" srcId="{C53FC5CF-7D5F-49B3-8AB1-2FE7085923EA}" destId="{1A4DA8F7-8DCC-447B-A039-A3A55B800ADF}" srcOrd="0" destOrd="0" presId="urn:microsoft.com/office/officeart/2005/8/layout/hierarchy2"/>
    <dgm:cxn modelId="{671DAEF2-EB32-46A7-815C-8F9095660F7D}" type="presParOf" srcId="{1A4DA8F7-8DCC-447B-A039-A3A55B800ADF}" destId="{64F92DEA-5EC1-4C9B-8B17-0036BFA83BB9}" srcOrd="0" destOrd="0" presId="urn:microsoft.com/office/officeart/2005/8/layout/hierarchy2"/>
    <dgm:cxn modelId="{19C93F59-5BEE-4306-83C7-8E8DDDA2130B}" type="presParOf" srcId="{C53FC5CF-7D5F-49B3-8AB1-2FE7085923EA}" destId="{0BC4407F-7FBB-445B-A73D-AD5174FAB6DE}" srcOrd="1" destOrd="0" presId="urn:microsoft.com/office/officeart/2005/8/layout/hierarchy2"/>
    <dgm:cxn modelId="{23AD78A4-0529-4838-9089-2DD4BA096E2F}" type="presParOf" srcId="{0BC4407F-7FBB-445B-A73D-AD5174FAB6DE}" destId="{2D642A65-D494-4C3A-A82A-3E37F9E00869}" srcOrd="0" destOrd="0" presId="urn:microsoft.com/office/officeart/2005/8/layout/hierarchy2"/>
    <dgm:cxn modelId="{0F365D8B-9807-4995-BAE5-096B94796FE2}" type="presParOf" srcId="{0BC4407F-7FBB-445B-A73D-AD5174FAB6DE}" destId="{060E62A1-2A56-4217-BABD-B641719BE32D}" srcOrd="1" destOrd="0" presId="urn:microsoft.com/office/officeart/2005/8/layout/hierarchy2"/>
    <dgm:cxn modelId="{D2DCDFDB-30CC-44F1-9D62-B49D36754DB4}" type="presParOf" srcId="{C53FC5CF-7D5F-49B3-8AB1-2FE7085923EA}" destId="{E0A11303-0BF9-4AC7-9697-ECFEC43ED000}" srcOrd="2" destOrd="0" presId="urn:microsoft.com/office/officeart/2005/8/layout/hierarchy2"/>
    <dgm:cxn modelId="{C424C331-18C7-47BD-B891-64269A1396EF}" type="presParOf" srcId="{E0A11303-0BF9-4AC7-9697-ECFEC43ED000}" destId="{3E911ADC-2826-4AAC-A898-2E87BF0B997A}" srcOrd="0" destOrd="0" presId="urn:microsoft.com/office/officeart/2005/8/layout/hierarchy2"/>
    <dgm:cxn modelId="{88D5C160-1612-431C-8EA8-0D0C264B730C}" type="presParOf" srcId="{C53FC5CF-7D5F-49B3-8AB1-2FE7085923EA}" destId="{AFDF5A10-1B80-4994-9AD1-81D46278CC43}" srcOrd="3" destOrd="0" presId="urn:microsoft.com/office/officeart/2005/8/layout/hierarchy2"/>
    <dgm:cxn modelId="{C764B58E-22EF-4A5B-89BA-59C29122EAEB}" type="presParOf" srcId="{AFDF5A10-1B80-4994-9AD1-81D46278CC43}" destId="{0CB191AD-D023-4C40-9FD7-56823B2DB7AE}" srcOrd="0" destOrd="0" presId="urn:microsoft.com/office/officeart/2005/8/layout/hierarchy2"/>
    <dgm:cxn modelId="{5208787F-6594-4882-8853-0E70C0857E5A}" type="presParOf" srcId="{AFDF5A10-1B80-4994-9AD1-81D46278CC43}" destId="{344224C1-8D31-48FD-B2B7-B5FBEACD1CE2}" srcOrd="1" destOrd="0" presId="urn:microsoft.com/office/officeart/2005/8/layout/hierarchy2"/>
    <dgm:cxn modelId="{EE949F70-AA96-45E0-A88F-A7DFCA92F4B3}" type="presParOf" srcId="{8BFE4136-3114-4B45-812A-95A1804B7280}" destId="{5AD3E0A4-F93B-44D6-8B8E-1DA904E81B80}" srcOrd="2" destOrd="0" presId="urn:microsoft.com/office/officeart/2005/8/layout/hierarchy2"/>
    <dgm:cxn modelId="{A941C3A9-B582-4FA9-83FB-C7C343FA1A81}" type="presParOf" srcId="{5AD3E0A4-F93B-44D6-8B8E-1DA904E81B80}" destId="{AB924BC6-D650-4498-8BAC-A83E827F8E40}" srcOrd="0" destOrd="0" presId="urn:microsoft.com/office/officeart/2005/8/layout/hierarchy2"/>
    <dgm:cxn modelId="{15971242-7C64-44B3-9BAE-06FAE14FE48F}" type="presParOf" srcId="{8BFE4136-3114-4B45-812A-95A1804B7280}" destId="{0F03513A-2CD3-48D4-9D91-58DADC7703B7}" srcOrd="3" destOrd="0" presId="urn:microsoft.com/office/officeart/2005/8/layout/hierarchy2"/>
    <dgm:cxn modelId="{1C9745DF-D7C2-451C-967B-746E20FB04A0}" type="presParOf" srcId="{0F03513A-2CD3-48D4-9D91-58DADC7703B7}" destId="{2EDF32F4-F36F-407A-B19F-6DBA1EA600BB}" srcOrd="0" destOrd="0" presId="urn:microsoft.com/office/officeart/2005/8/layout/hierarchy2"/>
    <dgm:cxn modelId="{7D8D52A0-AC52-4D2F-A440-6978EC3FFDE7}" type="presParOf" srcId="{0F03513A-2CD3-48D4-9D91-58DADC7703B7}" destId="{41604C3B-8D7C-4F63-B853-073090A7C715}" srcOrd="1" destOrd="0" presId="urn:microsoft.com/office/officeart/2005/8/layout/hierarchy2"/>
    <dgm:cxn modelId="{533BB695-830B-4F1B-A3D6-42B2DC2D646B}" type="presParOf" srcId="{41604C3B-8D7C-4F63-B853-073090A7C715}" destId="{35CCBAD3-E6A4-4281-903C-C7F7FD0EC054}" srcOrd="0" destOrd="0" presId="urn:microsoft.com/office/officeart/2005/8/layout/hierarchy2"/>
    <dgm:cxn modelId="{B8A25794-C314-4345-8E3B-65478486FE48}" type="presParOf" srcId="{35CCBAD3-E6A4-4281-903C-C7F7FD0EC054}" destId="{3B5A3269-B897-43E5-9141-CD534227A426}" srcOrd="0" destOrd="0" presId="urn:microsoft.com/office/officeart/2005/8/layout/hierarchy2"/>
    <dgm:cxn modelId="{2B5E9D3B-75C0-4919-B73C-F204DBD05172}" type="presParOf" srcId="{41604C3B-8D7C-4F63-B853-073090A7C715}" destId="{FF1C1873-F189-467E-A1EF-4F300B87F06D}" srcOrd="1" destOrd="0" presId="urn:microsoft.com/office/officeart/2005/8/layout/hierarchy2"/>
    <dgm:cxn modelId="{8CD8B734-9D25-46DA-B0FE-C093A3E354B6}" type="presParOf" srcId="{FF1C1873-F189-467E-A1EF-4F300B87F06D}" destId="{66F0ED65-C2E9-4C7E-98A8-C9C90CCEBDB8}" srcOrd="0" destOrd="0" presId="urn:microsoft.com/office/officeart/2005/8/layout/hierarchy2"/>
    <dgm:cxn modelId="{A0E33665-1DF9-4B2D-A3DA-F34DB8F0F9AB}" type="presParOf" srcId="{FF1C1873-F189-467E-A1EF-4F300B87F06D}" destId="{F281CB17-10E2-4E89-A0F4-AC73320BBA10}" srcOrd="1" destOrd="0" presId="urn:microsoft.com/office/officeart/2005/8/layout/hierarchy2"/>
    <dgm:cxn modelId="{266CC27F-E321-456B-9018-1DF142F4E155}" type="presParOf" srcId="{41604C3B-8D7C-4F63-B853-073090A7C715}" destId="{93CDECD6-38AB-4E89-AEF0-8A939C4D4943}" srcOrd="2" destOrd="0" presId="urn:microsoft.com/office/officeart/2005/8/layout/hierarchy2"/>
    <dgm:cxn modelId="{51A621EC-DDAC-4800-852D-62EA2DF28290}" type="presParOf" srcId="{93CDECD6-38AB-4E89-AEF0-8A939C4D4943}" destId="{B95E9D12-3459-49C1-9EAC-47E57A084241}" srcOrd="0" destOrd="0" presId="urn:microsoft.com/office/officeart/2005/8/layout/hierarchy2"/>
    <dgm:cxn modelId="{FFC87F12-1D5C-45CF-B7A9-58A4698D2CFE}" type="presParOf" srcId="{41604C3B-8D7C-4F63-B853-073090A7C715}" destId="{605383D8-AE78-40E1-9DEC-3E4124E2701C}" srcOrd="3" destOrd="0" presId="urn:microsoft.com/office/officeart/2005/8/layout/hierarchy2"/>
    <dgm:cxn modelId="{8D4E80A2-3045-4CD0-B2D9-E2A1A00B43D8}" type="presParOf" srcId="{605383D8-AE78-40E1-9DEC-3E4124E2701C}" destId="{547ABCC8-25DC-4F76-A496-E379B4B931EE}" srcOrd="0" destOrd="0" presId="urn:microsoft.com/office/officeart/2005/8/layout/hierarchy2"/>
    <dgm:cxn modelId="{25B0C47A-06A1-4E83-8EB9-51A70FF04204}" type="presParOf" srcId="{605383D8-AE78-40E1-9DEC-3E4124E2701C}" destId="{1361CEB7-46CE-4C17-ACDD-6185C2359430}" srcOrd="1" destOrd="0" presId="urn:microsoft.com/office/officeart/2005/8/layout/hierarchy2"/>
    <dgm:cxn modelId="{1884961E-8F70-4F98-983D-4E748EB8F95B}" type="presParOf" srcId="{1361CEB7-46CE-4C17-ACDD-6185C2359430}" destId="{6DB2F8CD-6107-4AD8-866B-227CC886DBE6}" srcOrd="0" destOrd="0" presId="urn:microsoft.com/office/officeart/2005/8/layout/hierarchy2"/>
    <dgm:cxn modelId="{52A5F8EE-E9BC-470F-AFC9-6D57AA492334}" type="presParOf" srcId="{6DB2F8CD-6107-4AD8-866B-227CC886DBE6}" destId="{FF360F21-D7BF-4F4F-8269-8913EAA0E5DC}" srcOrd="0" destOrd="0" presId="urn:microsoft.com/office/officeart/2005/8/layout/hierarchy2"/>
    <dgm:cxn modelId="{174FC496-5DF2-400F-8B67-39B95509CB5F}" type="presParOf" srcId="{1361CEB7-46CE-4C17-ACDD-6185C2359430}" destId="{686A7640-D247-463D-9CE6-8C141581452C}" srcOrd="1" destOrd="0" presId="urn:microsoft.com/office/officeart/2005/8/layout/hierarchy2"/>
    <dgm:cxn modelId="{D447616A-BCEA-4F2C-931E-576125B8D80A}" type="presParOf" srcId="{686A7640-D247-463D-9CE6-8C141581452C}" destId="{3E73C08A-CEF9-4B2F-8DAD-4616F659A6A9}" srcOrd="0" destOrd="0" presId="urn:microsoft.com/office/officeart/2005/8/layout/hierarchy2"/>
    <dgm:cxn modelId="{0D74B4D0-FD2E-4C0F-9FFC-A750A30BF64A}" type="presParOf" srcId="{686A7640-D247-463D-9CE6-8C141581452C}" destId="{FDD9D2BD-6E9C-4B4B-9D77-3710C01449C0}" srcOrd="1" destOrd="0" presId="urn:microsoft.com/office/officeart/2005/8/layout/hierarchy2"/>
    <dgm:cxn modelId="{0012E299-0C91-4D87-A87D-FA059499CF25}" type="presParOf" srcId="{1361CEB7-46CE-4C17-ACDD-6185C2359430}" destId="{18102380-04DD-43E1-9523-AFB25613EE55}" srcOrd="2" destOrd="0" presId="urn:microsoft.com/office/officeart/2005/8/layout/hierarchy2"/>
    <dgm:cxn modelId="{6CD812CD-666B-4EAF-8B5E-9BF1E1F136E8}" type="presParOf" srcId="{18102380-04DD-43E1-9523-AFB25613EE55}" destId="{F2AA072C-5CEC-47A3-8FD4-1639C6162DE5}" srcOrd="0" destOrd="0" presId="urn:microsoft.com/office/officeart/2005/8/layout/hierarchy2"/>
    <dgm:cxn modelId="{FAD747E0-DA3F-4F54-8D2F-CC6C8F11B11C}" type="presParOf" srcId="{1361CEB7-46CE-4C17-ACDD-6185C2359430}" destId="{0A8D4A48-F96B-4D27-BF92-EF167C0E5C35}" srcOrd="3" destOrd="0" presId="urn:microsoft.com/office/officeart/2005/8/layout/hierarchy2"/>
    <dgm:cxn modelId="{E9CBD80D-4C62-43B8-9CE1-4F7173DDC5C5}" type="presParOf" srcId="{0A8D4A48-F96B-4D27-BF92-EF167C0E5C35}" destId="{7B8D40C3-BA9C-4F52-9DDD-087226793D75}" srcOrd="0" destOrd="0" presId="urn:microsoft.com/office/officeart/2005/8/layout/hierarchy2"/>
    <dgm:cxn modelId="{3919623D-1D79-4D81-8808-48400C69E30C}" type="presParOf" srcId="{0A8D4A48-F96B-4D27-BF92-EF167C0E5C35}" destId="{0A82BB5A-7232-4987-9091-00CABAF9766F}" srcOrd="1" destOrd="0" presId="urn:microsoft.com/office/officeart/2005/8/layout/hierarchy2"/>
    <dgm:cxn modelId="{CC3362BE-BD1D-4B78-B911-0ADD34E301D4}" type="presParOf" srcId="{1361CEB7-46CE-4C17-ACDD-6185C2359430}" destId="{A876C57E-BC7F-4A9B-974A-FF162CD84370}" srcOrd="4" destOrd="0" presId="urn:microsoft.com/office/officeart/2005/8/layout/hierarchy2"/>
    <dgm:cxn modelId="{415710C4-B43E-4903-8676-15B1C3E0E401}" type="presParOf" srcId="{A876C57E-BC7F-4A9B-974A-FF162CD84370}" destId="{1DE62647-BB66-4C69-AF7D-F7039051C7D3}" srcOrd="0" destOrd="0" presId="urn:microsoft.com/office/officeart/2005/8/layout/hierarchy2"/>
    <dgm:cxn modelId="{064EF7E8-AAD4-4650-8DAE-7581EC5B5FBD}" type="presParOf" srcId="{1361CEB7-46CE-4C17-ACDD-6185C2359430}" destId="{07E97F23-228F-4EA2-92A3-78ED0BC5EA63}" srcOrd="5" destOrd="0" presId="urn:microsoft.com/office/officeart/2005/8/layout/hierarchy2"/>
    <dgm:cxn modelId="{067361EE-3E27-40E3-AA94-7954E7FDDACA}" type="presParOf" srcId="{07E97F23-228F-4EA2-92A3-78ED0BC5EA63}" destId="{4F64FBF3-1930-4DF1-AFE6-71FA1ED9689E}" srcOrd="0" destOrd="0" presId="urn:microsoft.com/office/officeart/2005/8/layout/hierarchy2"/>
    <dgm:cxn modelId="{BD75FAA6-2670-46B6-8BC8-04558264186D}" type="presParOf" srcId="{07E97F23-228F-4EA2-92A3-78ED0BC5EA63}" destId="{F8C39EE4-4D54-48FC-AA08-3A2DB177F51F}"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984D0A-E951-4D81-B270-8F4F077AA10B}">
      <dsp:nvSpPr>
        <dsp:cNvPr id="0" name=""/>
        <dsp:cNvSpPr/>
      </dsp:nvSpPr>
      <dsp:spPr>
        <a:xfrm>
          <a:off x="3659" y="1538315"/>
          <a:ext cx="1581287" cy="79064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Ponderación </a:t>
          </a:r>
        </a:p>
        <a:p>
          <a:pPr marL="0" lvl="0" indent="0" algn="ctr" defTabSz="666750">
            <a:lnSpc>
              <a:spcPct val="90000"/>
            </a:lnSpc>
            <a:spcBef>
              <a:spcPct val="0"/>
            </a:spcBef>
            <a:spcAft>
              <a:spcPct val="35000"/>
            </a:spcAft>
            <a:buNone/>
          </a:pPr>
          <a:r>
            <a:rPr lang="es-ES" sz="1500" kern="1200" dirty="0"/>
            <a:t>100 puntos</a:t>
          </a:r>
          <a:endParaRPr lang="es-CO" sz="1500" kern="1200" dirty="0"/>
        </a:p>
      </dsp:txBody>
      <dsp:txXfrm>
        <a:off x="26816" y="1561472"/>
        <a:ext cx="1534973" cy="744329"/>
      </dsp:txXfrm>
    </dsp:sp>
    <dsp:sp modelId="{83294F34-577B-4CE9-BA56-EBE768211061}">
      <dsp:nvSpPr>
        <dsp:cNvPr id="0" name=""/>
        <dsp:cNvSpPr/>
      </dsp:nvSpPr>
      <dsp:spPr>
        <a:xfrm rot="18289469">
          <a:off x="1347400" y="1464119"/>
          <a:ext cx="1107606" cy="29794"/>
        </a:xfrm>
        <a:custGeom>
          <a:avLst/>
          <a:gdLst/>
          <a:ahLst/>
          <a:cxnLst/>
          <a:rect l="0" t="0" r="0" b="0"/>
          <a:pathLst>
            <a:path>
              <a:moveTo>
                <a:pt x="0" y="14897"/>
              </a:moveTo>
              <a:lnTo>
                <a:pt x="1107606" y="14897"/>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1873514" y="1451326"/>
        <a:ext cx="55380" cy="55380"/>
      </dsp:txXfrm>
    </dsp:sp>
    <dsp:sp modelId="{D0B6EC2C-185B-4762-9DE1-50DB3383587B}">
      <dsp:nvSpPr>
        <dsp:cNvPr id="0" name=""/>
        <dsp:cNvSpPr/>
      </dsp:nvSpPr>
      <dsp:spPr>
        <a:xfrm>
          <a:off x="2217461" y="629074"/>
          <a:ext cx="1581287" cy="790643"/>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Económica </a:t>
          </a:r>
        </a:p>
        <a:p>
          <a:pPr marL="0" lvl="0" indent="0" algn="ctr" defTabSz="666750">
            <a:lnSpc>
              <a:spcPct val="90000"/>
            </a:lnSpc>
            <a:spcBef>
              <a:spcPct val="0"/>
            </a:spcBef>
            <a:spcAft>
              <a:spcPct val="35000"/>
            </a:spcAft>
            <a:buNone/>
          </a:pPr>
          <a:r>
            <a:rPr lang="es-ES" sz="1500" kern="1200" dirty="0"/>
            <a:t>40 puntos</a:t>
          </a:r>
          <a:endParaRPr lang="es-CO" sz="1500" kern="1200" dirty="0"/>
        </a:p>
      </dsp:txBody>
      <dsp:txXfrm>
        <a:off x="2240618" y="652231"/>
        <a:ext cx="1534973" cy="744329"/>
      </dsp:txXfrm>
    </dsp:sp>
    <dsp:sp modelId="{1A4DA8F7-8DCC-447B-A039-A3A55B800ADF}">
      <dsp:nvSpPr>
        <dsp:cNvPr id="0" name=""/>
        <dsp:cNvSpPr/>
      </dsp:nvSpPr>
      <dsp:spPr>
        <a:xfrm rot="19457599">
          <a:off x="3725534" y="782189"/>
          <a:ext cx="778944" cy="29794"/>
        </a:xfrm>
        <a:custGeom>
          <a:avLst/>
          <a:gdLst/>
          <a:ahLst/>
          <a:cxnLst/>
          <a:rect l="0" t="0" r="0" b="0"/>
          <a:pathLst>
            <a:path>
              <a:moveTo>
                <a:pt x="0" y="14897"/>
              </a:moveTo>
              <a:lnTo>
                <a:pt x="778944" y="14897"/>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095532" y="777612"/>
        <a:ext cx="38947" cy="38947"/>
      </dsp:txXfrm>
    </dsp:sp>
    <dsp:sp modelId="{2D642A65-D494-4C3A-A82A-3E37F9E00869}">
      <dsp:nvSpPr>
        <dsp:cNvPr id="0" name=""/>
        <dsp:cNvSpPr/>
      </dsp:nvSpPr>
      <dsp:spPr>
        <a:xfrm>
          <a:off x="4431263" y="174454"/>
          <a:ext cx="1581287" cy="790643"/>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Precio global </a:t>
          </a:r>
        </a:p>
        <a:p>
          <a:pPr marL="0" lvl="0" indent="0" algn="ctr" defTabSz="666750">
            <a:lnSpc>
              <a:spcPct val="90000"/>
            </a:lnSpc>
            <a:spcBef>
              <a:spcPct val="0"/>
            </a:spcBef>
            <a:spcAft>
              <a:spcPct val="35000"/>
            </a:spcAft>
            <a:buNone/>
          </a:pPr>
          <a:r>
            <a:rPr lang="es-ES" sz="1500" kern="1200" dirty="0"/>
            <a:t>30 puntos</a:t>
          </a:r>
          <a:endParaRPr lang="es-CO" sz="1500" kern="1200" dirty="0"/>
        </a:p>
      </dsp:txBody>
      <dsp:txXfrm>
        <a:off x="4454420" y="197611"/>
        <a:ext cx="1534973" cy="744329"/>
      </dsp:txXfrm>
    </dsp:sp>
    <dsp:sp modelId="{E0A11303-0BF9-4AC7-9697-ECFEC43ED000}">
      <dsp:nvSpPr>
        <dsp:cNvPr id="0" name=""/>
        <dsp:cNvSpPr/>
      </dsp:nvSpPr>
      <dsp:spPr>
        <a:xfrm rot="2142401">
          <a:off x="3725534" y="1236809"/>
          <a:ext cx="778944" cy="29794"/>
        </a:xfrm>
        <a:custGeom>
          <a:avLst/>
          <a:gdLst/>
          <a:ahLst/>
          <a:cxnLst/>
          <a:rect l="0" t="0" r="0" b="0"/>
          <a:pathLst>
            <a:path>
              <a:moveTo>
                <a:pt x="0" y="14897"/>
              </a:moveTo>
              <a:lnTo>
                <a:pt x="778944" y="14897"/>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095532" y="1232233"/>
        <a:ext cx="38947" cy="38947"/>
      </dsp:txXfrm>
    </dsp:sp>
    <dsp:sp modelId="{0CB191AD-D023-4C40-9FD7-56823B2DB7AE}">
      <dsp:nvSpPr>
        <dsp:cNvPr id="0" name=""/>
        <dsp:cNvSpPr/>
      </dsp:nvSpPr>
      <dsp:spPr>
        <a:xfrm>
          <a:off x="4431263" y="1083694"/>
          <a:ext cx="1581287" cy="790643"/>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Precio compra chatarra </a:t>
          </a:r>
        </a:p>
        <a:p>
          <a:pPr marL="0" lvl="0" indent="0" algn="ctr" defTabSz="666750">
            <a:lnSpc>
              <a:spcPct val="90000"/>
            </a:lnSpc>
            <a:spcBef>
              <a:spcPct val="0"/>
            </a:spcBef>
            <a:spcAft>
              <a:spcPct val="35000"/>
            </a:spcAft>
            <a:buNone/>
          </a:pPr>
          <a:r>
            <a:rPr lang="es-ES" sz="1500" kern="1200" dirty="0"/>
            <a:t>10 Puntos</a:t>
          </a:r>
          <a:endParaRPr lang="es-CO" sz="1500" kern="1200" dirty="0"/>
        </a:p>
      </dsp:txBody>
      <dsp:txXfrm>
        <a:off x="4454420" y="1106851"/>
        <a:ext cx="1534973" cy="744329"/>
      </dsp:txXfrm>
    </dsp:sp>
    <dsp:sp modelId="{5AD3E0A4-F93B-44D6-8B8E-1DA904E81B80}">
      <dsp:nvSpPr>
        <dsp:cNvPr id="0" name=""/>
        <dsp:cNvSpPr/>
      </dsp:nvSpPr>
      <dsp:spPr>
        <a:xfrm rot="3310531">
          <a:off x="1347400" y="2373359"/>
          <a:ext cx="1107606" cy="29794"/>
        </a:xfrm>
        <a:custGeom>
          <a:avLst/>
          <a:gdLst/>
          <a:ahLst/>
          <a:cxnLst/>
          <a:rect l="0" t="0" r="0" b="0"/>
          <a:pathLst>
            <a:path>
              <a:moveTo>
                <a:pt x="0" y="14897"/>
              </a:moveTo>
              <a:lnTo>
                <a:pt x="1107606" y="14897"/>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1873514" y="2360566"/>
        <a:ext cx="55380" cy="55380"/>
      </dsp:txXfrm>
    </dsp:sp>
    <dsp:sp modelId="{2EDF32F4-F36F-407A-B19F-6DBA1EA600BB}">
      <dsp:nvSpPr>
        <dsp:cNvPr id="0" name=""/>
        <dsp:cNvSpPr/>
      </dsp:nvSpPr>
      <dsp:spPr>
        <a:xfrm>
          <a:off x="2217461" y="2447555"/>
          <a:ext cx="1581287" cy="790643"/>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Técnica </a:t>
          </a:r>
        </a:p>
        <a:p>
          <a:pPr marL="0" lvl="0" indent="0" algn="ctr" defTabSz="666750">
            <a:lnSpc>
              <a:spcPct val="90000"/>
            </a:lnSpc>
            <a:spcBef>
              <a:spcPct val="0"/>
            </a:spcBef>
            <a:spcAft>
              <a:spcPct val="35000"/>
            </a:spcAft>
            <a:buNone/>
          </a:pPr>
          <a:r>
            <a:rPr lang="es-ES" sz="1500" kern="1200" dirty="0"/>
            <a:t>60 puntos</a:t>
          </a:r>
          <a:endParaRPr lang="es-CO" sz="1500" kern="1200" dirty="0"/>
        </a:p>
      </dsp:txBody>
      <dsp:txXfrm>
        <a:off x="2240618" y="2470712"/>
        <a:ext cx="1534973" cy="744329"/>
      </dsp:txXfrm>
    </dsp:sp>
    <dsp:sp modelId="{35CCBAD3-E6A4-4281-903C-C7F7FD0EC054}">
      <dsp:nvSpPr>
        <dsp:cNvPr id="0" name=""/>
        <dsp:cNvSpPr/>
      </dsp:nvSpPr>
      <dsp:spPr>
        <a:xfrm rot="19457599">
          <a:off x="3725534" y="2600669"/>
          <a:ext cx="778944" cy="29794"/>
        </a:xfrm>
        <a:custGeom>
          <a:avLst/>
          <a:gdLst/>
          <a:ahLst/>
          <a:cxnLst/>
          <a:rect l="0" t="0" r="0" b="0"/>
          <a:pathLst>
            <a:path>
              <a:moveTo>
                <a:pt x="0" y="14897"/>
              </a:moveTo>
              <a:lnTo>
                <a:pt x="778944" y="14897"/>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095532" y="2596093"/>
        <a:ext cx="38947" cy="38947"/>
      </dsp:txXfrm>
    </dsp:sp>
    <dsp:sp modelId="{66F0ED65-C2E9-4C7E-98A8-C9C90CCEBDB8}">
      <dsp:nvSpPr>
        <dsp:cNvPr id="0" name=""/>
        <dsp:cNvSpPr/>
      </dsp:nvSpPr>
      <dsp:spPr>
        <a:xfrm>
          <a:off x="4431263" y="1992935"/>
          <a:ext cx="1581287" cy="790643"/>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Personal </a:t>
          </a:r>
        </a:p>
        <a:p>
          <a:pPr marL="0" lvl="0" indent="0" algn="ctr" defTabSz="666750">
            <a:lnSpc>
              <a:spcPct val="90000"/>
            </a:lnSpc>
            <a:spcBef>
              <a:spcPct val="0"/>
            </a:spcBef>
            <a:spcAft>
              <a:spcPct val="35000"/>
            </a:spcAft>
            <a:buNone/>
          </a:pPr>
          <a:r>
            <a:rPr lang="es-ES" sz="1500" kern="1200" dirty="0"/>
            <a:t>15 Puntos</a:t>
          </a:r>
          <a:endParaRPr lang="es-CO" sz="1500" kern="1200" dirty="0"/>
        </a:p>
      </dsp:txBody>
      <dsp:txXfrm>
        <a:off x="4454420" y="2016092"/>
        <a:ext cx="1534973" cy="744329"/>
      </dsp:txXfrm>
    </dsp:sp>
    <dsp:sp modelId="{93CDECD6-38AB-4E89-AEF0-8A939C4D4943}">
      <dsp:nvSpPr>
        <dsp:cNvPr id="0" name=""/>
        <dsp:cNvSpPr/>
      </dsp:nvSpPr>
      <dsp:spPr>
        <a:xfrm rot="2142401">
          <a:off x="3725534" y="3055289"/>
          <a:ext cx="778944" cy="29794"/>
        </a:xfrm>
        <a:custGeom>
          <a:avLst/>
          <a:gdLst/>
          <a:ahLst/>
          <a:cxnLst/>
          <a:rect l="0" t="0" r="0" b="0"/>
          <a:pathLst>
            <a:path>
              <a:moveTo>
                <a:pt x="0" y="14897"/>
              </a:moveTo>
              <a:lnTo>
                <a:pt x="778944" y="14897"/>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095532" y="3050713"/>
        <a:ext cx="38947" cy="38947"/>
      </dsp:txXfrm>
    </dsp:sp>
    <dsp:sp modelId="{547ABCC8-25DC-4F76-A496-E379B4B931EE}">
      <dsp:nvSpPr>
        <dsp:cNvPr id="0" name=""/>
        <dsp:cNvSpPr/>
      </dsp:nvSpPr>
      <dsp:spPr>
        <a:xfrm>
          <a:off x="4431263" y="2902175"/>
          <a:ext cx="1581287" cy="790643"/>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Equipos </a:t>
          </a:r>
        </a:p>
        <a:p>
          <a:pPr marL="0" lvl="0" indent="0" algn="ctr" defTabSz="666750">
            <a:lnSpc>
              <a:spcPct val="90000"/>
            </a:lnSpc>
            <a:spcBef>
              <a:spcPct val="0"/>
            </a:spcBef>
            <a:spcAft>
              <a:spcPct val="35000"/>
            </a:spcAft>
            <a:buNone/>
          </a:pPr>
          <a:r>
            <a:rPr lang="es-ES" sz="1500" kern="1200" dirty="0"/>
            <a:t>45 puntos</a:t>
          </a:r>
          <a:endParaRPr lang="es-CO" sz="1500" kern="1200" dirty="0"/>
        </a:p>
      </dsp:txBody>
      <dsp:txXfrm>
        <a:off x="4454420" y="2925332"/>
        <a:ext cx="1534973" cy="744329"/>
      </dsp:txXfrm>
    </dsp:sp>
    <dsp:sp modelId="{6DB2F8CD-6107-4AD8-866B-227CC886DBE6}">
      <dsp:nvSpPr>
        <dsp:cNvPr id="0" name=""/>
        <dsp:cNvSpPr/>
      </dsp:nvSpPr>
      <dsp:spPr>
        <a:xfrm rot="18289469">
          <a:off x="5775005" y="2827979"/>
          <a:ext cx="1107606" cy="29794"/>
        </a:xfrm>
        <a:custGeom>
          <a:avLst/>
          <a:gdLst/>
          <a:ahLst/>
          <a:cxnLst/>
          <a:rect l="0" t="0" r="0" b="0"/>
          <a:pathLst>
            <a:path>
              <a:moveTo>
                <a:pt x="0" y="14897"/>
              </a:moveTo>
              <a:lnTo>
                <a:pt x="1107606" y="14897"/>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6301118" y="2815186"/>
        <a:ext cx="55380" cy="55380"/>
      </dsp:txXfrm>
    </dsp:sp>
    <dsp:sp modelId="{3E73C08A-CEF9-4B2F-8DAD-4616F659A6A9}">
      <dsp:nvSpPr>
        <dsp:cNvPr id="0" name=""/>
        <dsp:cNvSpPr/>
      </dsp:nvSpPr>
      <dsp:spPr>
        <a:xfrm>
          <a:off x="6645066" y="1992935"/>
          <a:ext cx="1581287" cy="790643"/>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Remolcadores</a:t>
          </a:r>
        </a:p>
        <a:p>
          <a:pPr marL="0" lvl="0" indent="0" algn="ctr" defTabSz="666750">
            <a:lnSpc>
              <a:spcPct val="90000"/>
            </a:lnSpc>
            <a:spcBef>
              <a:spcPct val="0"/>
            </a:spcBef>
            <a:spcAft>
              <a:spcPct val="35000"/>
            </a:spcAft>
            <a:buNone/>
          </a:pPr>
          <a:r>
            <a:rPr lang="es-ES" sz="1500" kern="1200" dirty="0"/>
            <a:t>15 puntos</a:t>
          </a:r>
          <a:endParaRPr lang="es-CO" sz="1500" kern="1200" dirty="0"/>
        </a:p>
      </dsp:txBody>
      <dsp:txXfrm>
        <a:off x="6668223" y="2016092"/>
        <a:ext cx="1534973" cy="744329"/>
      </dsp:txXfrm>
    </dsp:sp>
    <dsp:sp modelId="{18102380-04DD-43E1-9523-AFB25613EE55}">
      <dsp:nvSpPr>
        <dsp:cNvPr id="0" name=""/>
        <dsp:cNvSpPr/>
      </dsp:nvSpPr>
      <dsp:spPr>
        <a:xfrm>
          <a:off x="6012551" y="3282599"/>
          <a:ext cx="632514" cy="29794"/>
        </a:xfrm>
        <a:custGeom>
          <a:avLst/>
          <a:gdLst/>
          <a:ahLst/>
          <a:cxnLst/>
          <a:rect l="0" t="0" r="0" b="0"/>
          <a:pathLst>
            <a:path>
              <a:moveTo>
                <a:pt x="0" y="14897"/>
              </a:moveTo>
              <a:lnTo>
                <a:pt x="632514" y="14897"/>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6312995" y="3281684"/>
        <a:ext cx="31625" cy="31625"/>
      </dsp:txXfrm>
    </dsp:sp>
    <dsp:sp modelId="{7B8D40C3-BA9C-4F52-9DDD-087226793D75}">
      <dsp:nvSpPr>
        <dsp:cNvPr id="0" name=""/>
        <dsp:cNvSpPr/>
      </dsp:nvSpPr>
      <dsp:spPr>
        <a:xfrm>
          <a:off x="6645066" y="2902175"/>
          <a:ext cx="1581287" cy="790643"/>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Barcaza </a:t>
          </a:r>
        </a:p>
        <a:p>
          <a:pPr marL="0" lvl="0" indent="0" algn="ctr" defTabSz="666750">
            <a:lnSpc>
              <a:spcPct val="90000"/>
            </a:lnSpc>
            <a:spcBef>
              <a:spcPct val="0"/>
            </a:spcBef>
            <a:spcAft>
              <a:spcPct val="35000"/>
            </a:spcAft>
            <a:buNone/>
          </a:pPr>
          <a:r>
            <a:rPr lang="es-ES" sz="1500" kern="1200" dirty="0"/>
            <a:t>15 puntos</a:t>
          </a:r>
          <a:endParaRPr lang="es-CO" sz="1500" kern="1200" dirty="0"/>
        </a:p>
      </dsp:txBody>
      <dsp:txXfrm>
        <a:off x="6668223" y="2925332"/>
        <a:ext cx="1534973" cy="744329"/>
      </dsp:txXfrm>
    </dsp:sp>
    <dsp:sp modelId="{A876C57E-BC7F-4A9B-974A-FF162CD84370}">
      <dsp:nvSpPr>
        <dsp:cNvPr id="0" name=""/>
        <dsp:cNvSpPr/>
      </dsp:nvSpPr>
      <dsp:spPr>
        <a:xfrm rot="3310531">
          <a:off x="5775005" y="3737219"/>
          <a:ext cx="1107606" cy="29794"/>
        </a:xfrm>
        <a:custGeom>
          <a:avLst/>
          <a:gdLst/>
          <a:ahLst/>
          <a:cxnLst/>
          <a:rect l="0" t="0" r="0" b="0"/>
          <a:pathLst>
            <a:path>
              <a:moveTo>
                <a:pt x="0" y="14897"/>
              </a:moveTo>
              <a:lnTo>
                <a:pt x="1107606" y="14897"/>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6301118" y="3724427"/>
        <a:ext cx="55380" cy="55380"/>
      </dsp:txXfrm>
    </dsp:sp>
    <dsp:sp modelId="{4F64FBF3-1930-4DF1-AFE6-71FA1ED9689E}">
      <dsp:nvSpPr>
        <dsp:cNvPr id="0" name=""/>
        <dsp:cNvSpPr/>
      </dsp:nvSpPr>
      <dsp:spPr>
        <a:xfrm>
          <a:off x="6645066" y="3811415"/>
          <a:ext cx="1581287" cy="790643"/>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Grúa </a:t>
          </a:r>
        </a:p>
        <a:p>
          <a:pPr marL="0" lvl="0" indent="0" algn="ctr" defTabSz="666750">
            <a:lnSpc>
              <a:spcPct val="90000"/>
            </a:lnSpc>
            <a:spcBef>
              <a:spcPct val="0"/>
            </a:spcBef>
            <a:spcAft>
              <a:spcPct val="35000"/>
            </a:spcAft>
            <a:buNone/>
          </a:pPr>
          <a:r>
            <a:rPr lang="es-ES" sz="1500" kern="1200" dirty="0"/>
            <a:t>15 puntos</a:t>
          </a:r>
          <a:endParaRPr lang="es-CO" sz="1500" kern="1200" dirty="0"/>
        </a:p>
      </dsp:txBody>
      <dsp:txXfrm>
        <a:off x="6668223" y="3834572"/>
        <a:ext cx="1534973" cy="74432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24/09/2020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24/09/2020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24/09/2020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24/09/2020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24/09/2020</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24/09/2020</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24/09/2020</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24/09/2020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24/09/2020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24/09/2020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24/09/2020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24/09/2020</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9.emf"/></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svg"/><Relationship Id="rId3" Type="http://schemas.openxmlformats.org/officeDocument/2006/relationships/image" Target="../media/image14.svg"/><Relationship Id="rId7" Type="http://schemas.openxmlformats.org/officeDocument/2006/relationships/image" Target="../media/image18.svg"/><Relationship Id="rId12" Type="http://schemas.openxmlformats.org/officeDocument/2006/relationships/image" Target="../media/image23.png"/><Relationship Id="rId17" Type="http://schemas.openxmlformats.org/officeDocument/2006/relationships/image" Target="../media/image6.png"/><Relationship Id="rId2" Type="http://schemas.openxmlformats.org/officeDocument/2006/relationships/image" Target="../media/image13.png"/><Relationship Id="rId16"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16.svg"/><Relationship Id="rId15" Type="http://schemas.openxmlformats.org/officeDocument/2006/relationships/image" Target="../media/image26.sv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svg"/><Relationship Id="rId14" Type="http://schemas.openxmlformats.org/officeDocument/2006/relationships/image" Target="../media/image25.png"/></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DC0DC9-906B-40D8-BD7A-817C0E3E0D3D}"/>
              </a:ext>
            </a:extLst>
          </p:cNvPr>
          <p:cNvSpPr>
            <a:spLocks noGrp="1"/>
          </p:cNvSpPr>
          <p:nvPr>
            <p:ph idx="1"/>
          </p:nvPr>
        </p:nvSpPr>
        <p:spPr/>
        <p:txBody>
          <a:bodyPr/>
          <a:lstStyle/>
          <a:p>
            <a:pPr marL="0" indent="0">
              <a:buNone/>
            </a:pPr>
            <a:endParaRPr lang="es-ES" b="1" dirty="0"/>
          </a:p>
          <a:p>
            <a:pPr marL="971550" lvl="1" indent="-514350">
              <a:buFont typeface="+mj-lt"/>
              <a:buAutoNum type="arabicPeriod"/>
            </a:pPr>
            <a:r>
              <a:rPr lang="es-CO" dirty="0"/>
              <a:t>Verificación del Quorum.</a:t>
            </a:r>
          </a:p>
          <a:p>
            <a:pPr marL="971550" lvl="1" indent="-514350">
              <a:buFont typeface="+mj-lt"/>
              <a:buAutoNum type="arabicPeriod"/>
            </a:pPr>
            <a:r>
              <a:rPr lang="es-CO" dirty="0"/>
              <a:t>Prestación del servicio </a:t>
            </a:r>
            <a:r>
              <a:rPr lang="es-ES" dirty="0"/>
              <a:t>integral para limpieza, actualización del PMA, remoción, desguace, remolque, transporte y disposición final de la embarcación </a:t>
            </a:r>
            <a:r>
              <a:rPr lang="es-ES" dirty="0" err="1"/>
              <a:t>Mr</a:t>
            </a:r>
            <a:r>
              <a:rPr lang="es-ES" dirty="0"/>
              <a:t> Goby.</a:t>
            </a:r>
          </a:p>
          <a:p>
            <a:pPr marL="971550" lvl="1" indent="-514350">
              <a:buFont typeface="+mj-lt"/>
              <a:buAutoNum type="arabicPeriod"/>
            </a:pPr>
            <a:r>
              <a:rPr lang="es-CO" dirty="0"/>
              <a:t>Venta de oro mediante contratación de prestación de servicio -  Comercializadora Internacional.</a:t>
            </a:r>
          </a:p>
          <a:p>
            <a:pPr marL="971550" lvl="1" indent="-514350">
              <a:buFont typeface="+mj-lt"/>
              <a:buAutoNum type="arabicPeriod"/>
            </a:pPr>
            <a:r>
              <a:rPr lang="es-CO" dirty="0"/>
              <a:t>Proposiciones y Varios. </a:t>
            </a:r>
          </a:p>
          <a:p>
            <a:pPr marL="457200" lvl="1" indent="0">
              <a:buNone/>
            </a:pPr>
            <a:endParaRPr lang="es-CO" dirty="0"/>
          </a:p>
        </p:txBody>
      </p:sp>
      <p:pic>
        <p:nvPicPr>
          <p:cNvPr id="4" name="Imagen 3">
            <a:extLst>
              <a:ext uri="{FF2B5EF4-FFF2-40B4-BE49-F238E27FC236}">
                <a16:creationId xmlns:a16="http://schemas.microsoft.com/office/drawing/2014/main" id="{B3249763-D35E-4A99-B511-97DD22F67D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5" name="Imagen 4">
            <a:extLst>
              <a:ext uri="{FF2B5EF4-FFF2-40B4-BE49-F238E27FC236}">
                <a16:creationId xmlns:a16="http://schemas.microsoft.com/office/drawing/2014/main" id="{E7A8664C-EE9E-4D6E-B27F-420DA1375C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11DCEDF4-974A-4043-86C3-EE80A8DBAA8F}"/>
              </a:ext>
            </a:extLst>
          </p:cNvPr>
          <p:cNvSpPr txBox="1"/>
          <p:nvPr/>
        </p:nvSpPr>
        <p:spPr>
          <a:xfrm>
            <a:off x="2404037" y="977928"/>
            <a:ext cx="5027187" cy="769441"/>
          </a:xfrm>
          <a:prstGeom prst="rect">
            <a:avLst/>
          </a:prstGeom>
          <a:noFill/>
        </p:spPr>
        <p:txBody>
          <a:bodyPr wrap="square" rtlCol="0">
            <a:spAutoFit/>
          </a:bodyPr>
          <a:lstStyle/>
          <a:p>
            <a:pPr algn="r"/>
            <a:r>
              <a:rPr lang="es-ES" sz="4400" b="1" u="sng" dirty="0">
                <a:solidFill>
                  <a:srgbClr val="002060"/>
                </a:solidFill>
              </a:rPr>
              <a:t>ORDEN DEL DÍA</a:t>
            </a:r>
            <a:endParaRPr lang="es-ES" sz="4400" u="sng" dirty="0">
              <a:solidFill>
                <a:srgbClr val="002060"/>
              </a:solidFill>
            </a:endParaRPr>
          </a:p>
        </p:txBody>
      </p:sp>
    </p:spTree>
    <p:extLst>
      <p:ext uri="{BB962C8B-B14F-4D97-AF65-F5344CB8AC3E}">
        <p14:creationId xmlns:p14="http://schemas.microsoft.com/office/powerpoint/2010/main" val="2313117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99503" y="1420207"/>
            <a:ext cx="9143999" cy="3785652"/>
          </a:xfrm>
          <a:prstGeom prst="rect">
            <a:avLst/>
          </a:prstGeom>
          <a:noFill/>
        </p:spPr>
        <p:txBody>
          <a:bodyPr wrap="square" rtlCol="0">
            <a:spAutoFit/>
          </a:bodyPr>
          <a:lstStyle/>
          <a:p>
            <a:pPr algn="ctr"/>
            <a:r>
              <a:rPr lang="es-CO" sz="4000" b="1" dirty="0">
                <a:solidFill>
                  <a:srgbClr val="000A8B"/>
                </a:solidFill>
              </a:rPr>
              <a:t>SOLICITUD APROBACIÓN CONTRATACIÓN PRESTACIÓN DEL SERVICIO </a:t>
            </a:r>
            <a:r>
              <a:rPr lang="es-ES" sz="4000" b="1" dirty="0">
                <a:solidFill>
                  <a:srgbClr val="000A8B"/>
                </a:solidFill>
              </a:rPr>
              <a:t>INTEGRAL PARA LIMPIEZA, ACTUALIZACIÓN DEL PMA, REMOCIÓN, DESGUACE, REMOLQUE, TRANSPORTE Y DISPOSICIÓN FINAL DE LA EMBARCACIÓN MR GOBY </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919169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1.Antecedentes</a:t>
            </a:r>
            <a:endParaRPr lang="es-CO" dirty="0"/>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994095" y="1988083"/>
            <a:ext cx="10002473" cy="3817350"/>
          </a:xfrm>
          <a:prstGeom prst="rect">
            <a:avLst/>
          </a:prstGeom>
        </p:spPr>
        <p:txBody>
          <a:bodyPr vert="horz" lIns="91440" tIns="45720" rIns="91440" bIns="45720" rtlCol="0">
            <a:normAutofit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000" dirty="0">
                <a:solidFill>
                  <a:schemeClr val="tx1"/>
                </a:solidFill>
              </a:rPr>
              <a:t>En el año 2017 fue celebrado el contrato 030 con la </a:t>
            </a:r>
            <a:r>
              <a:rPr lang="es-ES" sz="2000" dirty="0">
                <a:solidFill>
                  <a:schemeClr val="tx1"/>
                </a:solidFill>
              </a:rPr>
              <a:t>Unión Temporal Remociones Marítimas San Andrés, Asturias Soluciones de Ingeniería – Manuel Campos cuyo objeto fue:</a:t>
            </a:r>
          </a:p>
          <a:p>
            <a:pPr algn="just"/>
            <a:endParaRPr lang="es-ES" sz="2000" dirty="0">
              <a:solidFill>
                <a:schemeClr val="tx1"/>
              </a:solidFill>
            </a:endParaRPr>
          </a:p>
          <a:p>
            <a:pPr marL="534988" algn="just">
              <a:tabLst>
                <a:tab pos="9242425" algn="l"/>
              </a:tabLst>
            </a:pPr>
            <a:r>
              <a:rPr lang="es-ES" sz="2000" i="1" dirty="0">
                <a:solidFill>
                  <a:schemeClr val="tx1"/>
                </a:solidFill>
              </a:rPr>
              <a:t>“Contratar el servicio integral de remoción y desencallamiento de la motonave Mr. Goby con base en el cumplimiento del Plan de Manejo Ambiental ya aprobado por Coralina e indicando las especificaciones técnicas y procedimientos a efectuar.”</a:t>
            </a:r>
          </a:p>
          <a:p>
            <a:pPr marL="534988" algn="just">
              <a:tabLst>
                <a:tab pos="9242425" algn="l"/>
              </a:tabLst>
            </a:pPr>
            <a:endParaRPr lang="es-ES" sz="2000" i="1" dirty="0">
              <a:solidFill>
                <a:schemeClr val="tx1"/>
              </a:solidFill>
            </a:endParaRPr>
          </a:p>
          <a:p>
            <a:pPr algn="just">
              <a:tabLst>
                <a:tab pos="9242425" algn="l"/>
              </a:tabLst>
            </a:pPr>
            <a:r>
              <a:rPr lang="es-ES" sz="2000" dirty="0">
                <a:solidFill>
                  <a:schemeClr val="tx1"/>
                </a:solidFill>
              </a:rPr>
              <a:t>El valor inicial del contrato fue la suma de $350.000.000 y atendiendo a lo dispuesto por la autoridad ambiental del Departamento Archipiélago de San Andrés, Providencia y Santa Catalina, mediante la modificación 001 se incluyó la obligación de remolcar la embarcación hasta el puerto de Cartagena para lograr su disposición final y se adicionaron $225.000.000 para cubrir estos gastos.</a:t>
            </a:r>
          </a:p>
        </p:txBody>
      </p:sp>
    </p:spTree>
    <p:extLst>
      <p:ext uri="{BB962C8B-B14F-4D97-AF65-F5344CB8AC3E}">
        <p14:creationId xmlns:p14="http://schemas.microsoft.com/office/powerpoint/2010/main" val="2941718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1. Antecedentes</a:t>
            </a:r>
            <a:endParaRPr lang="es-CO" dirty="0"/>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994095" y="1988083"/>
            <a:ext cx="10002473" cy="381735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000" dirty="0">
                <a:solidFill>
                  <a:schemeClr val="tx1"/>
                </a:solidFill>
              </a:rPr>
              <a:t>El contrato fue suspendido en reiteradas ocasiones toda vez que no se logró la consecución del remolcador,  por lo cual no fue reflotada la embarcación. </a:t>
            </a:r>
          </a:p>
          <a:p>
            <a:pPr algn="just"/>
            <a:endParaRPr lang="es-CO" sz="2000" dirty="0">
              <a:solidFill>
                <a:schemeClr val="tx1"/>
              </a:solidFill>
            </a:endParaRPr>
          </a:p>
          <a:p>
            <a:pPr algn="just"/>
            <a:r>
              <a:rPr lang="es-CO" sz="2000" dirty="0">
                <a:solidFill>
                  <a:schemeClr val="tx1"/>
                </a:solidFill>
              </a:rPr>
              <a:t>El contratista sólo logro que una empresa cotizara el servicio de remolcador pero a un costo que superaba en más del 300% el valor adicionado para ello, el cual se calculó a partir de un estudio de mercado cuyas empresas al momento de requerirse no ofrecieron prestar el servicio. </a:t>
            </a:r>
          </a:p>
          <a:p>
            <a:pPr algn="just"/>
            <a:endParaRPr lang="es-CO" sz="2000" dirty="0">
              <a:solidFill>
                <a:schemeClr val="tx1"/>
              </a:solidFill>
            </a:endParaRPr>
          </a:p>
          <a:p>
            <a:pPr algn="just"/>
            <a:r>
              <a:rPr lang="es-CO" sz="2000" dirty="0">
                <a:solidFill>
                  <a:schemeClr val="tx1"/>
                </a:solidFill>
              </a:rPr>
              <a:t>Por lo anterior, ante la imposibilidad de realizar las labores, el contrato terminó el 21 de septiembre de 2019 por vencimiento del plazo.</a:t>
            </a:r>
            <a:endParaRPr lang="es-ES" sz="2000" dirty="0">
              <a:solidFill>
                <a:schemeClr val="tx1"/>
              </a:solidFill>
            </a:endParaRPr>
          </a:p>
        </p:txBody>
      </p:sp>
    </p:spTree>
    <p:extLst>
      <p:ext uri="{BB962C8B-B14F-4D97-AF65-F5344CB8AC3E}">
        <p14:creationId xmlns:p14="http://schemas.microsoft.com/office/powerpoint/2010/main" val="3080757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1. Antecedentes</a:t>
            </a:r>
            <a:endParaRPr lang="es-CO" dirty="0"/>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994095" y="1988083"/>
            <a:ext cx="10002473" cy="3817350"/>
          </a:xfrm>
          <a:prstGeom prst="rect">
            <a:avLst/>
          </a:prstGeom>
        </p:spPr>
        <p:txBody>
          <a:bodyPr vert="horz" lIns="91440" tIns="45720" rIns="91440" bIns="45720" rtlCol="0">
            <a:normAutofit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ES" sz="2000" dirty="0">
                <a:solidFill>
                  <a:schemeClr val="tx1"/>
                </a:solidFill>
              </a:rPr>
              <a:t>La Sociedad cuenta con experiencia en la remoción de las embarcaciones por cuanto en virtud del Concurso Público No. 07 de 2019 el 20 de agosto del 2019 contrató el siguiente servicio: </a:t>
            </a:r>
          </a:p>
          <a:p>
            <a:pPr algn="just"/>
            <a:endParaRPr lang="es-ES" sz="2000" dirty="0">
              <a:solidFill>
                <a:schemeClr val="tx1"/>
              </a:solidFill>
            </a:endParaRPr>
          </a:p>
          <a:p>
            <a:pPr algn="just"/>
            <a:r>
              <a:rPr lang="es-ES" sz="2000" i="1" dirty="0">
                <a:solidFill>
                  <a:schemeClr val="tx1"/>
                </a:solidFill>
              </a:rPr>
              <a:t>“Contratar la prestación del servicio para remover, desguazar, remolcar, transportar y realizar la disposición final de las embarcaciones ubicadas en la bahía o zonas marítimas aledañas a la isla de San Andrés que se encuentran fondeadas, en estado de abandono y/o siniestradas, secuestradas, decomisadas y/o retenidas, según la priorización realizada por el Departamento Archipiélago de San Andrés, Providencia y Santa Catalina y los recursos disponibles para tal efecto.”</a:t>
            </a:r>
          </a:p>
          <a:p>
            <a:pPr algn="just"/>
            <a:endParaRPr lang="es-ES" sz="2000" i="1" dirty="0">
              <a:solidFill>
                <a:schemeClr val="tx1"/>
              </a:solidFill>
            </a:endParaRPr>
          </a:p>
          <a:p>
            <a:pPr algn="just"/>
            <a:r>
              <a:rPr lang="es-ES" sz="2000" dirty="0">
                <a:solidFill>
                  <a:schemeClr val="tx1"/>
                </a:solidFill>
              </a:rPr>
              <a:t>Atendiendo a lo anterior, se celebró el contrato 084 de 2019 con el Consorcio Salvamentos Ambientales San Andrés Islas y Providencia.</a:t>
            </a:r>
          </a:p>
        </p:txBody>
      </p:sp>
    </p:spTree>
    <p:extLst>
      <p:ext uri="{BB962C8B-B14F-4D97-AF65-F5344CB8AC3E}">
        <p14:creationId xmlns:p14="http://schemas.microsoft.com/office/powerpoint/2010/main" val="2312733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1. Antecedentes</a:t>
            </a:r>
            <a:endParaRPr lang="es-CO" dirty="0"/>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994095" y="1988083"/>
            <a:ext cx="10002473" cy="4004754"/>
          </a:xfrm>
          <a:prstGeom prst="rect">
            <a:avLst/>
          </a:prstGeom>
        </p:spPr>
        <p:txBody>
          <a:bodyPr vert="horz" lIns="91440" tIns="45720" rIns="91440" bIns="45720" rtlCol="0">
            <a:normAutofit fontScale="925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ES" sz="2000" dirty="0">
                <a:solidFill>
                  <a:schemeClr val="tx1"/>
                </a:solidFill>
              </a:rPr>
              <a:t>La ejecución del contrato se desarrolló con éxito, fueron removidas 8 embarcaciones y otros elementos de la bahía de San Andrés Islas, incluyendo las embarcaciones </a:t>
            </a:r>
            <a:r>
              <a:rPr lang="es-ES" sz="2000" dirty="0" err="1">
                <a:solidFill>
                  <a:schemeClr val="tx1"/>
                </a:solidFill>
              </a:rPr>
              <a:t>Chambero</a:t>
            </a:r>
            <a:r>
              <a:rPr lang="es-ES" sz="2000" dirty="0">
                <a:solidFill>
                  <a:schemeClr val="tx1"/>
                </a:solidFill>
              </a:rPr>
              <a:t> y </a:t>
            </a:r>
            <a:r>
              <a:rPr lang="es-ES" sz="2000" dirty="0" err="1">
                <a:solidFill>
                  <a:schemeClr val="tx1"/>
                </a:solidFill>
              </a:rPr>
              <a:t>Tanya</a:t>
            </a:r>
            <a:r>
              <a:rPr lang="es-ES" sz="2000" dirty="0">
                <a:solidFill>
                  <a:schemeClr val="tx1"/>
                </a:solidFill>
              </a:rPr>
              <a:t> Lee administradas por esta Sociedad.</a:t>
            </a:r>
          </a:p>
          <a:p>
            <a:pPr algn="just"/>
            <a:endParaRPr lang="es-ES" sz="2000" dirty="0">
              <a:solidFill>
                <a:schemeClr val="tx1"/>
              </a:solidFill>
            </a:endParaRPr>
          </a:p>
          <a:p>
            <a:pPr algn="just"/>
            <a:r>
              <a:rPr lang="es-ES" sz="2000" dirty="0">
                <a:solidFill>
                  <a:schemeClr val="tx1"/>
                </a:solidFill>
              </a:rPr>
              <a:t>Para desarrollar este proyecto, fue suscrito  convenio interadministrativo número 053 de 2019 con la Gobernación de San Andrés, la Dirección Marítima Colombiana – DIMAR, La Corporación para el Desarrollo Sostenible del Archipiélago de San Andrés y la Sociedad de Activos Especiales S.A.S.</a:t>
            </a:r>
          </a:p>
          <a:p>
            <a:pPr algn="just"/>
            <a:endParaRPr lang="es-ES" sz="2000" dirty="0">
              <a:solidFill>
                <a:schemeClr val="tx1"/>
              </a:solidFill>
            </a:endParaRPr>
          </a:p>
          <a:p>
            <a:pPr algn="just"/>
            <a:r>
              <a:rPr lang="es-ES" sz="2000" dirty="0">
                <a:solidFill>
                  <a:schemeClr val="tx1"/>
                </a:solidFill>
              </a:rPr>
              <a:t>Durante los primeros meses del año en curso se realizaron acercamientos entre las entidades para suscribir un nuevo convenio el cual permitiera la colaboración de los integrantes para lograr el retiro de varias embarcaciones, entre ellas Mr. Goby, sin embargo las partes invitadas no respondieron la invitación atendiendo a las afectaciones causadas por la pandemia del COVID 19.</a:t>
            </a:r>
          </a:p>
          <a:p>
            <a:pPr algn="just"/>
            <a:endParaRPr lang="es-ES" sz="2000" dirty="0">
              <a:solidFill>
                <a:schemeClr val="tx1"/>
              </a:solidFill>
            </a:endParaRPr>
          </a:p>
        </p:txBody>
      </p:sp>
    </p:spTree>
    <p:extLst>
      <p:ext uri="{BB962C8B-B14F-4D97-AF65-F5344CB8AC3E}">
        <p14:creationId xmlns:p14="http://schemas.microsoft.com/office/powerpoint/2010/main" val="2855301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1. Antecedentes</a:t>
            </a:r>
            <a:endParaRPr lang="es-CO" dirty="0"/>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994095" y="1988083"/>
            <a:ext cx="6900967" cy="4532336"/>
          </a:xfrm>
          <a:prstGeom prst="rect">
            <a:avLst/>
          </a:prstGeom>
        </p:spPr>
        <p:txBody>
          <a:bodyPr vert="horz" lIns="91440" tIns="45720" rIns="91440" bIns="45720" rtlCol="0">
            <a:normAutofit fontScale="925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ES" sz="2000" dirty="0">
                <a:solidFill>
                  <a:schemeClr val="tx1"/>
                </a:solidFill>
              </a:rPr>
              <a:t>El desarrollo de las actividades mencionadas han sido notificadas a la  Corporación para el Desarrollo Sostenible del Archipiélago de San Andrés, Providencia y Santa Catalina (CORALINA), así como al Tribunal Administrativo de la Isla.</a:t>
            </a:r>
          </a:p>
          <a:p>
            <a:pPr algn="just"/>
            <a:endParaRPr lang="es-ES" sz="2000" dirty="0">
              <a:solidFill>
                <a:schemeClr val="tx1"/>
              </a:solidFill>
            </a:endParaRPr>
          </a:p>
          <a:p>
            <a:pPr algn="just"/>
            <a:r>
              <a:rPr lang="es-ES" sz="2000" dirty="0">
                <a:solidFill>
                  <a:schemeClr val="tx1"/>
                </a:solidFill>
              </a:rPr>
              <a:t>Es importante tener en cuenta que en la Acción Popular se ordenó a SAE retirar las embarcaciones que estaban a su cargo, por lo que al revisar el inventario se validó que solamente teníamos tres (03) motonaves: Chambero, Tanya Lee y Mr. </a:t>
            </a:r>
            <a:r>
              <a:rPr lang="es-ES" sz="2000" dirty="0" err="1">
                <a:solidFill>
                  <a:schemeClr val="tx1"/>
                </a:solidFill>
              </a:rPr>
              <a:t>Goby</a:t>
            </a:r>
            <a:r>
              <a:rPr lang="es-ES" sz="2000" dirty="0">
                <a:solidFill>
                  <a:schemeClr val="tx1"/>
                </a:solidFill>
              </a:rPr>
              <a:t>, de las cuales a la fecha está pendiente de retiro esta última. A la fecha se ha cumplido un 66.66% de la orden judicial, por lo que se hace necesario adelantar un proceso de contratación para el cumplimiento total.</a:t>
            </a:r>
          </a:p>
          <a:p>
            <a:pPr algn="just"/>
            <a:endParaRPr lang="es-ES" sz="2000" dirty="0">
              <a:solidFill>
                <a:schemeClr val="tx1"/>
              </a:solidFill>
            </a:endParaRPr>
          </a:p>
          <a:p>
            <a:pPr algn="just"/>
            <a:r>
              <a:rPr lang="es-ES" sz="2000" dirty="0">
                <a:solidFill>
                  <a:schemeClr val="tx1"/>
                </a:solidFill>
              </a:rPr>
              <a:t>La remoción de la MN corresponde a SAE por cuanto actúa como armador. El bien a la fecha está en proceso de extinción de dominio.</a:t>
            </a:r>
          </a:p>
          <a:p>
            <a:pPr algn="just"/>
            <a:endParaRPr lang="es-ES" sz="2000" dirty="0">
              <a:solidFill>
                <a:schemeClr val="tx1"/>
              </a:solidFill>
            </a:endParaRPr>
          </a:p>
          <a:p>
            <a:pPr algn="just"/>
            <a:endParaRPr lang="es-ES" sz="2000" dirty="0">
              <a:solidFill>
                <a:schemeClr val="tx1"/>
              </a:solidFill>
            </a:endParaRPr>
          </a:p>
          <a:p>
            <a:pPr algn="just"/>
            <a:endParaRPr lang="es-ES" sz="2000" dirty="0">
              <a:solidFill>
                <a:schemeClr val="tx1"/>
              </a:solidFill>
            </a:endParaRPr>
          </a:p>
          <a:p>
            <a:pPr algn="just"/>
            <a:endParaRPr lang="es-ES" sz="2000" dirty="0">
              <a:solidFill>
                <a:schemeClr val="tx1"/>
              </a:solidFill>
            </a:endParaRPr>
          </a:p>
        </p:txBody>
      </p:sp>
      <p:pic>
        <p:nvPicPr>
          <p:cNvPr id="1026" name="Picture 2" descr="CORALINA - Seaflower">
            <a:extLst>
              <a:ext uri="{FF2B5EF4-FFF2-40B4-BE49-F238E27FC236}">
                <a16:creationId xmlns:a16="http://schemas.microsoft.com/office/drawing/2014/main" id="{678E4A25-70C7-473A-8C51-2853690A36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6396" y="2895600"/>
            <a:ext cx="4082143"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9798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2. Objeto del contrato.</a:t>
            </a:r>
            <a:endParaRPr lang="es-CO" dirty="0"/>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1088412" y="1821871"/>
            <a:ext cx="10002473" cy="381735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endParaRPr lang="es-CO" sz="2000" dirty="0">
              <a:solidFill>
                <a:schemeClr val="tx1"/>
              </a:solidFill>
            </a:endParaRPr>
          </a:p>
        </p:txBody>
      </p:sp>
      <p:sp>
        <p:nvSpPr>
          <p:cNvPr id="3" name="Rectángulo 2">
            <a:extLst>
              <a:ext uri="{FF2B5EF4-FFF2-40B4-BE49-F238E27FC236}">
                <a16:creationId xmlns:a16="http://schemas.microsoft.com/office/drawing/2014/main" id="{829D8104-7FD1-4B54-8CD9-2A1D159A1571}"/>
              </a:ext>
            </a:extLst>
          </p:cNvPr>
          <p:cNvSpPr/>
          <p:nvPr/>
        </p:nvSpPr>
        <p:spPr>
          <a:xfrm>
            <a:off x="903017" y="2418562"/>
            <a:ext cx="4890431" cy="2800767"/>
          </a:xfrm>
          <a:prstGeom prst="rect">
            <a:avLst/>
          </a:prstGeom>
        </p:spPr>
        <p:txBody>
          <a:bodyPr wrap="square">
            <a:spAutoFit/>
          </a:bodyPr>
          <a:lstStyle/>
          <a:p>
            <a:pPr algn="just"/>
            <a:r>
              <a:rPr lang="es-ES" sz="2200" dirty="0"/>
              <a:t>Contratar la prestación del servicio para la limpieza, actualización del Plan de Manejo Ambiental aprobado y prestación el servicio integral de remoción, desguace, remolque, transporte y disposición final de la embarcación MR GOBY,  ubicada en la barrera coralina de la isla de San Andrés.</a:t>
            </a:r>
            <a:endParaRPr lang="es-CO" sz="2200" dirty="0"/>
          </a:p>
        </p:txBody>
      </p:sp>
      <p:pic>
        <p:nvPicPr>
          <p:cNvPr id="4" name="Imagen 3">
            <a:extLst>
              <a:ext uri="{FF2B5EF4-FFF2-40B4-BE49-F238E27FC236}">
                <a16:creationId xmlns:a16="http://schemas.microsoft.com/office/drawing/2014/main" id="{654CBE40-9FD3-416D-BCE4-45E097CBB630}"/>
              </a:ext>
            </a:extLst>
          </p:cNvPr>
          <p:cNvPicPr>
            <a:picLocks noChangeAspect="1"/>
          </p:cNvPicPr>
          <p:nvPr/>
        </p:nvPicPr>
        <p:blipFill>
          <a:blip r:embed="rId4"/>
          <a:stretch>
            <a:fillRect/>
          </a:stretch>
        </p:blipFill>
        <p:spPr>
          <a:xfrm>
            <a:off x="6605399" y="2029609"/>
            <a:ext cx="4683584" cy="3478937"/>
          </a:xfrm>
          <a:prstGeom prst="rect">
            <a:avLst/>
          </a:prstGeom>
        </p:spPr>
      </p:pic>
    </p:spTree>
    <p:extLst>
      <p:ext uri="{BB962C8B-B14F-4D97-AF65-F5344CB8AC3E}">
        <p14:creationId xmlns:p14="http://schemas.microsoft.com/office/powerpoint/2010/main" val="3447670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3.  Alcance del objeto</a:t>
            </a:r>
            <a:endParaRPr lang="es-CO" dirty="0"/>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1088412" y="1821871"/>
            <a:ext cx="10002473" cy="381735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endParaRPr lang="es-CO" sz="2000" dirty="0">
              <a:solidFill>
                <a:schemeClr val="tx1"/>
              </a:solidFill>
            </a:endParaRPr>
          </a:p>
        </p:txBody>
      </p:sp>
      <p:sp>
        <p:nvSpPr>
          <p:cNvPr id="10" name="Rectángulo: esquinas redondeadas 9">
            <a:extLst>
              <a:ext uri="{FF2B5EF4-FFF2-40B4-BE49-F238E27FC236}">
                <a16:creationId xmlns:a16="http://schemas.microsoft.com/office/drawing/2014/main" id="{C87A47C5-ADD3-4AC2-9EE8-0225552CC172}"/>
              </a:ext>
            </a:extLst>
          </p:cNvPr>
          <p:cNvSpPr/>
          <p:nvPr/>
        </p:nvSpPr>
        <p:spPr>
          <a:xfrm>
            <a:off x="3217487" y="2329560"/>
            <a:ext cx="2162590" cy="570447"/>
          </a:xfrm>
          <a:prstGeom prst="roundRect">
            <a:avLst/>
          </a:prstGeom>
          <a:solidFill>
            <a:schemeClr val="tx2">
              <a:lumMod val="60000"/>
              <a:lumOff val="4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solidFill>
                  <a:schemeClr val="bg1"/>
                </a:solidFill>
              </a:rPr>
              <a:t>PLAN DE MANEJO AMBIENTAL</a:t>
            </a:r>
          </a:p>
        </p:txBody>
      </p:sp>
      <p:sp>
        <p:nvSpPr>
          <p:cNvPr id="14" name="Rectángulo: esquinas redondeadas 13">
            <a:extLst>
              <a:ext uri="{FF2B5EF4-FFF2-40B4-BE49-F238E27FC236}">
                <a16:creationId xmlns:a16="http://schemas.microsoft.com/office/drawing/2014/main" id="{33C42C51-6F65-4C7B-AB69-B5EF7EFBA18E}"/>
              </a:ext>
            </a:extLst>
          </p:cNvPr>
          <p:cNvSpPr/>
          <p:nvPr/>
        </p:nvSpPr>
        <p:spPr>
          <a:xfrm>
            <a:off x="6140836" y="2350327"/>
            <a:ext cx="2162590" cy="570447"/>
          </a:xfrm>
          <a:prstGeom prst="roundRect">
            <a:avLst/>
          </a:prstGeom>
          <a:solidFill>
            <a:schemeClr val="tx2">
              <a:lumMod val="60000"/>
              <a:lumOff val="4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solidFill>
                  <a:schemeClr val="bg1"/>
                </a:solidFill>
              </a:rPr>
              <a:t>DESARROLLO DE LA MANIOBRA</a:t>
            </a:r>
          </a:p>
        </p:txBody>
      </p:sp>
      <p:sp>
        <p:nvSpPr>
          <p:cNvPr id="16" name="Rectángulo: esquinas redondeadas 15">
            <a:extLst>
              <a:ext uri="{FF2B5EF4-FFF2-40B4-BE49-F238E27FC236}">
                <a16:creationId xmlns:a16="http://schemas.microsoft.com/office/drawing/2014/main" id="{F82E5930-257E-4E49-B32A-224CA3DA4F33}"/>
              </a:ext>
            </a:extLst>
          </p:cNvPr>
          <p:cNvSpPr/>
          <p:nvPr/>
        </p:nvSpPr>
        <p:spPr>
          <a:xfrm>
            <a:off x="9264371" y="2363686"/>
            <a:ext cx="2162590" cy="570447"/>
          </a:xfrm>
          <a:prstGeom prst="roundRect">
            <a:avLst/>
          </a:prstGeom>
          <a:solidFill>
            <a:schemeClr val="tx2">
              <a:lumMod val="60000"/>
              <a:lumOff val="4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solidFill>
                  <a:schemeClr val="bg1"/>
                </a:solidFill>
              </a:rPr>
              <a:t>DISPOSICIÓN FINAL</a:t>
            </a:r>
          </a:p>
        </p:txBody>
      </p:sp>
      <p:sp>
        <p:nvSpPr>
          <p:cNvPr id="17" name="Rectángulo 16">
            <a:extLst>
              <a:ext uri="{FF2B5EF4-FFF2-40B4-BE49-F238E27FC236}">
                <a16:creationId xmlns:a16="http://schemas.microsoft.com/office/drawing/2014/main" id="{A8D6D226-E38E-4C3E-9E6A-379FCE7AA0FC}"/>
              </a:ext>
            </a:extLst>
          </p:cNvPr>
          <p:cNvSpPr/>
          <p:nvPr/>
        </p:nvSpPr>
        <p:spPr>
          <a:xfrm>
            <a:off x="9463662" y="3209971"/>
            <a:ext cx="1764007" cy="2254665"/>
          </a:xfrm>
          <a:prstGeom prst="rect">
            <a:avLst/>
          </a:prstGeom>
          <a:ln>
            <a:solidFill>
              <a:schemeClr val="tx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t>REALIZAR LA DISPOSICIÓN FINAL DEL MATERIAL QUE COMPONE MR GOBY</a:t>
            </a:r>
          </a:p>
        </p:txBody>
      </p:sp>
      <p:sp>
        <p:nvSpPr>
          <p:cNvPr id="19" name="Rectángulo: esquinas redondeadas 18">
            <a:extLst>
              <a:ext uri="{FF2B5EF4-FFF2-40B4-BE49-F238E27FC236}">
                <a16:creationId xmlns:a16="http://schemas.microsoft.com/office/drawing/2014/main" id="{CB1BB19D-A43D-49D5-8503-9A1FD8F22D62}"/>
              </a:ext>
            </a:extLst>
          </p:cNvPr>
          <p:cNvSpPr/>
          <p:nvPr/>
        </p:nvSpPr>
        <p:spPr>
          <a:xfrm>
            <a:off x="430028" y="2329560"/>
            <a:ext cx="2162590" cy="570447"/>
          </a:xfrm>
          <a:prstGeom prst="roundRect">
            <a:avLst/>
          </a:prstGeom>
          <a:solidFill>
            <a:schemeClr val="tx2">
              <a:lumMod val="60000"/>
              <a:lumOff val="4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solidFill>
                  <a:schemeClr val="bg1"/>
                </a:solidFill>
              </a:rPr>
              <a:t>LIMPIEZA DE ELEMENTOS</a:t>
            </a:r>
          </a:p>
        </p:txBody>
      </p:sp>
      <p:sp>
        <p:nvSpPr>
          <p:cNvPr id="27" name="Rectángulo 26">
            <a:extLst>
              <a:ext uri="{FF2B5EF4-FFF2-40B4-BE49-F238E27FC236}">
                <a16:creationId xmlns:a16="http://schemas.microsoft.com/office/drawing/2014/main" id="{8DF03B11-507B-4ED8-949E-8B8DC02696EE}"/>
              </a:ext>
            </a:extLst>
          </p:cNvPr>
          <p:cNvSpPr/>
          <p:nvPr/>
        </p:nvSpPr>
        <p:spPr>
          <a:xfrm>
            <a:off x="6340127" y="3277772"/>
            <a:ext cx="1764007" cy="2254665"/>
          </a:xfrm>
          <a:prstGeom prst="rect">
            <a:avLst/>
          </a:prstGeom>
          <a:ln>
            <a:solidFill>
              <a:schemeClr val="tx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t>EJECUTAR LA MANIOBRA APROBADA EN EL PMA Y TRANSPORTE A CARTAGENA </a:t>
            </a:r>
          </a:p>
        </p:txBody>
      </p:sp>
      <p:sp>
        <p:nvSpPr>
          <p:cNvPr id="28" name="Rectángulo 27">
            <a:extLst>
              <a:ext uri="{FF2B5EF4-FFF2-40B4-BE49-F238E27FC236}">
                <a16:creationId xmlns:a16="http://schemas.microsoft.com/office/drawing/2014/main" id="{CBC817F8-B428-4BBF-A635-9E6A8410696A}"/>
              </a:ext>
            </a:extLst>
          </p:cNvPr>
          <p:cNvSpPr/>
          <p:nvPr/>
        </p:nvSpPr>
        <p:spPr>
          <a:xfrm>
            <a:off x="3356653" y="3277772"/>
            <a:ext cx="1764007" cy="2254665"/>
          </a:xfrm>
          <a:prstGeom prst="rect">
            <a:avLst/>
          </a:prstGeom>
          <a:ln>
            <a:solidFill>
              <a:schemeClr val="tx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t>REALIZAR LA ACTUALIZACIÓN DEL PLAN DE MANEJO AMBIENTAL APROBADO POR CORALINA</a:t>
            </a:r>
          </a:p>
        </p:txBody>
      </p:sp>
      <p:sp>
        <p:nvSpPr>
          <p:cNvPr id="30" name="Rectángulo 29">
            <a:extLst>
              <a:ext uri="{FF2B5EF4-FFF2-40B4-BE49-F238E27FC236}">
                <a16:creationId xmlns:a16="http://schemas.microsoft.com/office/drawing/2014/main" id="{14A684D8-6F64-4205-8BA3-0D79DA8F8D21}"/>
              </a:ext>
            </a:extLst>
          </p:cNvPr>
          <p:cNvSpPr/>
          <p:nvPr/>
        </p:nvSpPr>
        <p:spPr>
          <a:xfrm>
            <a:off x="540207" y="3279083"/>
            <a:ext cx="1764007" cy="2254665"/>
          </a:xfrm>
          <a:prstGeom prst="rect">
            <a:avLst/>
          </a:prstGeom>
          <a:ln>
            <a:solidFill>
              <a:schemeClr val="tx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t>LIMPIEZA DE ELEMENTOS CONTAMINTANTES SÓLIDOS,  HIDROCARBUROS</a:t>
            </a:r>
          </a:p>
        </p:txBody>
      </p:sp>
      <p:cxnSp>
        <p:nvCxnSpPr>
          <p:cNvPr id="32" name="Conector recto de flecha 31">
            <a:extLst>
              <a:ext uri="{FF2B5EF4-FFF2-40B4-BE49-F238E27FC236}">
                <a16:creationId xmlns:a16="http://schemas.microsoft.com/office/drawing/2014/main" id="{4815CB63-4A18-4F78-8070-8F3358497A78}"/>
              </a:ext>
            </a:extLst>
          </p:cNvPr>
          <p:cNvCxnSpPr/>
          <p:nvPr/>
        </p:nvCxnSpPr>
        <p:spPr>
          <a:xfrm>
            <a:off x="2373978" y="4464406"/>
            <a:ext cx="90492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3" name="Conector recto de flecha 32">
            <a:extLst>
              <a:ext uri="{FF2B5EF4-FFF2-40B4-BE49-F238E27FC236}">
                <a16:creationId xmlns:a16="http://schemas.microsoft.com/office/drawing/2014/main" id="{1D31FFEA-5D3B-490B-A27F-91EA4C8A1B3B}"/>
              </a:ext>
            </a:extLst>
          </p:cNvPr>
          <p:cNvCxnSpPr/>
          <p:nvPr/>
        </p:nvCxnSpPr>
        <p:spPr>
          <a:xfrm>
            <a:off x="5235915" y="4449043"/>
            <a:ext cx="90492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4" name="Conector recto de flecha 33">
            <a:extLst>
              <a:ext uri="{FF2B5EF4-FFF2-40B4-BE49-F238E27FC236}">
                <a16:creationId xmlns:a16="http://schemas.microsoft.com/office/drawing/2014/main" id="{A027660F-2264-411D-99D5-87F4C8CE623B}"/>
              </a:ext>
            </a:extLst>
          </p:cNvPr>
          <p:cNvCxnSpPr/>
          <p:nvPr/>
        </p:nvCxnSpPr>
        <p:spPr>
          <a:xfrm>
            <a:off x="8359450" y="4392990"/>
            <a:ext cx="90492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78960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808074" y="2147777"/>
            <a:ext cx="10345479" cy="800219"/>
          </a:xfrm>
          <a:prstGeom prst="rect">
            <a:avLst/>
          </a:prstGeom>
          <a:noFill/>
        </p:spPr>
        <p:txBody>
          <a:bodyPr wrap="square" rtlCol="0">
            <a:spAutoFit/>
          </a:bodyPr>
          <a:lstStyle/>
          <a:p>
            <a:pPr algn="just"/>
            <a:endParaRPr lang="es-CO" sz="2800" dirty="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1777094" y="18150"/>
            <a:ext cx="6202587" cy="1143000"/>
          </a:xfrm>
          <a:prstGeom prst="rect">
            <a:avLst/>
          </a:prstGeom>
        </p:spPr>
        <p:txBody>
          <a:bodyPr vert="horz" lIns="91440" tIns="45720" rIns="91440" bIns="45720" rtlCol="0" anchor="ctr">
            <a:normAutofit fontScale="7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Revisión previa técnica de maniobras y análisis de riesgos</a:t>
            </a:r>
            <a:endParaRPr lang="es-CO" dirty="0"/>
          </a:p>
        </p:txBody>
      </p:sp>
      <p:sp>
        <p:nvSpPr>
          <p:cNvPr id="10" name="Rectángulo 9">
            <a:extLst>
              <a:ext uri="{FF2B5EF4-FFF2-40B4-BE49-F238E27FC236}">
                <a16:creationId xmlns:a16="http://schemas.microsoft.com/office/drawing/2014/main" id="{FC6DB230-AE63-4969-A6B8-C1EBEFFD05EB}"/>
              </a:ext>
            </a:extLst>
          </p:cNvPr>
          <p:cNvSpPr/>
          <p:nvPr/>
        </p:nvSpPr>
        <p:spPr>
          <a:xfrm>
            <a:off x="1401419" y="1700604"/>
            <a:ext cx="9376459" cy="5170646"/>
          </a:xfrm>
          <a:prstGeom prst="rect">
            <a:avLst/>
          </a:prstGeom>
        </p:spPr>
        <p:txBody>
          <a:bodyPr wrap="square">
            <a:spAutoFit/>
          </a:bodyPr>
          <a:lstStyle/>
          <a:p>
            <a:pPr algn="just"/>
            <a:r>
              <a:rPr lang="es-ES" sz="2200" dirty="0"/>
              <a:t>4.1 La Sociedad el día 1 de septiembre se reunión con la Armada Nacional y a DIMAR con el propósito de revisar las maniobras propuestas en el estudio de mercado y los requisitos técnicos mínimos.</a:t>
            </a:r>
          </a:p>
          <a:p>
            <a:pPr algn="just"/>
            <a:endParaRPr lang="es-ES" sz="2200" dirty="0"/>
          </a:p>
          <a:p>
            <a:pPr algn="just"/>
            <a:r>
              <a:rPr lang="es-ES" sz="2200" dirty="0"/>
              <a:t>La Armada Nacional y la DIMAR recomendaron técnicamente las maniobras de corte en sitio y disposición final o el hundimiento controlado para la creación de un arrecife en el lugar que dispongan la autoridad ambiental y la Capitanía de Puerto de la Isla; en ambos casos se recomendó que el contratista cuente con equipos de reposición para cumplir con la maniobra atendiendo a que en San Andrés no se puede contar fácilmente con ellos.</a:t>
            </a:r>
          </a:p>
          <a:p>
            <a:pPr algn="just"/>
            <a:endParaRPr lang="es-ES" sz="2200" dirty="0"/>
          </a:p>
          <a:p>
            <a:pPr algn="just"/>
            <a:r>
              <a:rPr lang="es-ES" sz="2200" dirty="0"/>
              <a:t>Respecto a la maniobra de zafada y reflote indicaron que no es viable realizarla por los riesgos que se presentan por el estado de la motonave encallada hace más de 10 años, pues puede partirse o hundirse durante su ejecución.</a:t>
            </a:r>
          </a:p>
          <a:p>
            <a:pPr algn="just"/>
            <a:endParaRPr lang="es-ES" sz="2200" dirty="0"/>
          </a:p>
        </p:txBody>
      </p:sp>
    </p:spTree>
    <p:extLst>
      <p:ext uri="{BB962C8B-B14F-4D97-AF65-F5344CB8AC3E}">
        <p14:creationId xmlns:p14="http://schemas.microsoft.com/office/powerpoint/2010/main" val="3454140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808074" y="2147777"/>
            <a:ext cx="10345479" cy="800219"/>
          </a:xfrm>
          <a:prstGeom prst="rect">
            <a:avLst/>
          </a:prstGeom>
          <a:noFill/>
        </p:spPr>
        <p:txBody>
          <a:bodyPr wrap="square" rtlCol="0">
            <a:spAutoFit/>
          </a:bodyPr>
          <a:lstStyle/>
          <a:p>
            <a:pPr algn="just"/>
            <a:endParaRPr lang="es-CO" sz="2800" dirty="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1777094" y="88488"/>
            <a:ext cx="6202587" cy="1143000"/>
          </a:xfrm>
          <a:prstGeom prst="rect">
            <a:avLst/>
          </a:prstGeom>
        </p:spPr>
        <p:txBody>
          <a:bodyPr vert="horz" lIns="91440" tIns="45720" rIns="91440" bIns="45720" rtlCol="0" anchor="ctr">
            <a:normAutofit fontScale="7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Revisión previa técnica de maniobras y análisis de riesgos</a:t>
            </a:r>
            <a:endParaRPr lang="es-CO" dirty="0"/>
          </a:p>
        </p:txBody>
      </p:sp>
      <p:sp>
        <p:nvSpPr>
          <p:cNvPr id="10" name="Rectángulo 9">
            <a:extLst>
              <a:ext uri="{FF2B5EF4-FFF2-40B4-BE49-F238E27FC236}">
                <a16:creationId xmlns:a16="http://schemas.microsoft.com/office/drawing/2014/main" id="{FC6DB230-AE63-4969-A6B8-C1EBEFFD05EB}"/>
              </a:ext>
            </a:extLst>
          </p:cNvPr>
          <p:cNvSpPr/>
          <p:nvPr/>
        </p:nvSpPr>
        <p:spPr>
          <a:xfrm>
            <a:off x="1401419" y="2129129"/>
            <a:ext cx="9376459" cy="4154984"/>
          </a:xfrm>
          <a:prstGeom prst="rect">
            <a:avLst/>
          </a:prstGeom>
        </p:spPr>
        <p:txBody>
          <a:bodyPr wrap="square">
            <a:spAutoFit/>
          </a:bodyPr>
          <a:lstStyle/>
          <a:p>
            <a:pPr algn="just"/>
            <a:r>
              <a:rPr lang="es-ES" sz="2200" dirty="0"/>
              <a:t>4.2 Con el asesor de riesgos de la Sociedad se realizó el análisis DOFA de las siguientes maniobras propuestas en el estudio de mercado, el cual se presenta a continuación:</a:t>
            </a:r>
          </a:p>
          <a:p>
            <a:pPr algn="just"/>
            <a:endParaRPr lang="es-ES" sz="2200" dirty="0"/>
          </a:p>
          <a:p>
            <a:pPr marL="457200" indent="-457200" algn="just">
              <a:buAutoNum type="arabicPeriod"/>
            </a:pPr>
            <a:r>
              <a:rPr lang="es-ES" sz="2200" dirty="0"/>
              <a:t>Maniobra 1: Reflote, remolque y disposición final en Cartagena</a:t>
            </a:r>
          </a:p>
          <a:p>
            <a:pPr marL="457200" indent="-457200" algn="just">
              <a:buAutoNum type="arabicPeriod"/>
            </a:pPr>
            <a:endParaRPr lang="es-ES" sz="2200" dirty="0"/>
          </a:p>
          <a:p>
            <a:pPr algn="just"/>
            <a:r>
              <a:rPr lang="es-ES" sz="2200" dirty="0"/>
              <a:t>2. Maniobra 2: Remoción, hundimiento controlado y creación de arrecife de coral.</a:t>
            </a:r>
          </a:p>
          <a:p>
            <a:pPr algn="just"/>
            <a:endParaRPr lang="es-ES" sz="2200" dirty="0"/>
          </a:p>
          <a:p>
            <a:pPr algn="just"/>
            <a:r>
              <a:rPr lang="es-ES" sz="2200" dirty="0"/>
              <a:t>3. Maniobra 3: Corte, embarque y disposición final</a:t>
            </a:r>
          </a:p>
          <a:p>
            <a:pPr marL="457200" indent="-457200" algn="just">
              <a:buAutoNum type="arabicPeriod"/>
            </a:pPr>
            <a:endParaRPr lang="es-ES" sz="2200" dirty="0"/>
          </a:p>
          <a:p>
            <a:pPr algn="just"/>
            <a:endParaRPr lang="es-ES" sz="2200" dirty="0"/>
          </a:p>
        </p:txBody>
      </p:sp>
    </p:spTree>
    <p:extLst>
      <p:ext uri="{BB962C8B-B14F-4D97-AF65-F5344CB8AC3E}">
        <p14:creationId xmlns:p14="http://schemas.microsoft.com/office/powerpoint/2010/main" val="832258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808074" y="2147777"/>
            <a:ext cx="10345479" cy="800219"/>
          </a:xfrm>
          <a:prstGeom prst="rect">
            <a:avLst/>
          </a:prstGeom>
          <a:noFill/>
        </p:spPr>
        <p:txBody>
          <a:bodyPr wrap="square" rtlCol="0">
            <a:spAutoFit/>
          </a:bodyPr>
          <a:lstStyle/>
          <a:p>
            <a:pPr algn="just"/>
            <a:endParaRPr lang="es-CO" sz="2800" dirty="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dirty="0">
                <a:latin typeface="Lato Bold"/>
              </a:rPr>
              <a:t>4.2.1</a:t>
            </a:r>
            <a:r>
              <a:rPr lang="es-ES" dirty="0">
                <a:latin typeface="Lato Bold"/>
              </a:rPr>
              <a:t> </a:t>
            </a:r>
            <a:r>
              <a:rPr lang="es-ES" sz="3000" dirty="0">
                <a:latin typeface="Lato Bold"/>
              </a:rPr>
              <a:t>Resultado DOFA de riesgo Análisis de Riesgos</a:t>
            </a:r>
            <a:endParaRPr lang="es-CO" sz="3000" dirty="0"/>
          </a:p>
        </p:txBody>
      </p:sp>
      <p:sp>
        <p:nvSpPr>
          <p:cNvPr id="10" name="Rectángulo 9">
            <a:extLst>
              <a:ext uri="{FF2B5EF4-FFF2-40B4-BE49-F238E27FC236}">
                <a16:creationId xmlns:a16="http://schemas.microsoft.com/office/drawing/2014/main" id="{C7806698-6EBC-4A9F-8AA0-3283125D1652}"/>
              </a:ext>
            </a:extLst>
          </p:cNvPr>
          <p:cNvSpPr/>
          <p:nvPr/>
        </p:nvSpPr>
        <p:spPr>
          <a:xfrm>
            <a:off x="1401419" y="2129129"/>
            <a:ext cx="9376459" cy="430887"/>
          </a:xfrm>
          <a:prstGeom prst="rect">
            <a:avLst/>
          </a:prstGeom>
        </p:spPr>
        <p:txBody>
          <a:bodyPr wrap="square">
            <a:spAutoFit/>
          </a:bodyPr>
          <a:lstStyle/>
          <a:p>
            <a:pPr algn="just"/>
            <a:endParaRPr lang="es-ES" sz="2200" dirty="0"/>
          </a:p>
        </p:txBody>
      </p:sp>
      <p:graphicFrame>
        <p:nvGraphicFramePr>
          <p:cNvPr id="11" name="1 Gráfico">
            <a:extLst>
              <a:ext uri="{FF2B5EF4-FFF2-40B4-BE49-F238E27FC236}">
                <a16:creationId xmlns:a16="http://schemas.microsoft.com/office/drawing/2014/main" id="{00000000-0008-0000-0400-000002000000}"/>
              </a:ext>
            </a:extLst>
          </p:cNvPr>
          <p:cNvGraphicFramePr>
            <a:graphicFrameLocks noGrp="1"/>
          </p:cNvGraphicFramePr>
          <p:nvPr/>
        </p:nvGraphicFramePr>
        <p:xfrm>
          <a:off x="1777094" y="1640682"/>
          <a:ext cx="7225677" cy="4714179"/>
        </p:xfrm>
        <a:graphic>
          <a:graphicData uri="http://schemas.openxmlformats.org/drawingml/2006/chart">
            <c:chart xmlns:c="http://schemas.openxmlformats.org/drawingml/2006/chart" xmlns:r="http://schemas.openxmlformats.org/officeDocument/2006/relationships" r:id="rId4"/>
          </a:graphicData>
        </a:graphic>
      </p:graphicFrame>
      <p:sp>
        <p:nvSpPr>
          <p:cNvPr id="4" name="CuadroTexto 3">
            <a:extLst>
              <a:ext uri="{FF2B5EF4-FFF2-40B4-BE49-F238E27FC236}">
                <a16:creationId xmlns:a16="http://schemas.microsoft.com/office/drawing/2014/main" id="{BA7AEECC-1626-4793-8330-80C578FF291A}"/>
              </a:ext>
            </a:extLst>
          </p:cNvPr>
          <p:cNvSpPr txBox="1"/>
          <p:nvPr/>
        </p:nvSpPr>
        <p:spPr>
          <a:xfrm>
            <a:off x="9378446" y="3287972"/>
            <a:ext cx="2416589" cy="1815882"/>
          </a:xfrm>
          <a:prstGeom prst="rect">
            <a:avLst/>
          </a:prstGeom>
          <a:noFill/>
        </p:spPr>
        <p:txBody>
          <a:bodyPr wrap="square" rtlCol="0">
            <a:spAutoFit/>
          </a:bodyPr>
          <a:lstStyle/>
          <a:p>
            <a:r>
              <a:rPr lang="es-CO" sz="1400" dirty="0">
                <a:solidFill>
                  <a:schemeClr val="accent1"/>
                </a:solidFill>
              </a:rPr>
              <a:t>***</a:t>
            </a:r>
            <a:r>
              <a:rPr lang="es-CO" sz="1400" dirty="0"/>
              <a:t> Reflote, remolque y disposición final</a:t>
            </a:r>
          </a:p>
          <a:p>
            <a:endParaRPr lang="es-CO" sz="1400" dirty="0"/>
          </a:p>
          <a:p>
            <a:r>
              <a:rPr lang="es-CO" sz="1400" dirty="0">
                <a:solidFill>
                  <a:srgbClr val="FF0000"/>
                </a:solidFill>
              </a:rPr>
              <a:t>*** </a:t>
            </a:r>
            <a:r>
              <a:rPr lang="es-CO" sz="1400" dirty="0"/>
              <a:t>Hundimiento , Arrecife y disposición final </a:t>
            </a:r>
          </a:p>
          <a:p>
            <a:endParaRPr lang="es-CO" sz="1400" dirty="0"/>
          </a:p>
          <a:p>
            <a:r>
              <a:rPr lang="es-CO" sz="1400" dirty="0">
                <a:solidFill>
                  <a:schemeClr val="accent3"/>
                </a:solidFill>
              </a:rPr>
              <a:t>*** </a:t>
            </a:r>
            <a:r>
              <a:rPr lang="es-CO" sz="1400" dirty="0"/>
              <a:t> Corte, embarque y disposición Final.</a:t>
            </a:r>
          </a:p>
        </p:txBody>
      </p:sp>
    </p:spTree>
    <p:extLst>
      <p:ext uri="{BB962C8B-B14F-4D97-AF65-F5344CB8AC3E}">
        <p14:creationId xmlns:p14="http://schemas.microsoft.com/office/powerpoint/2010/main" val="30219013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808074" y="2147777"/>
            <a:ext cx="10345479" cy="800219"/>
          </a:xfrm>
          <a:prstGeom prst="rect">
            <a:avLst/>
          </a:prstGeom>
          <a:noFill/>
        </p:spPr>
        <p:txBody>
          <a:bodyPr wrap="square" rtlCol="0">
            <a:spAutoFit/>
          </a:bodyPr>
          <a:lstStyle/>
          <a:p>
            <a:pPr algn="just"/>
            <a:endParaRPr lang="es-CO" sz="2800" dirty="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Análisis de Riesgos</a:t>
            </a:r>
            <a:endParaRPr lang="es-CO" dirty="0"/>
          </a:p>
        </p:txBody>
      </p:sp>
      <p:sp>
        <p:nvSpPr>
          <p:cNvPr id="10" name="Rectángulo 9">
            <a:extLst>
              <a:ext uri="{FF2B5EF4-FFF2-40B4-BE49-F238E27FC236}">
                <a16:creationId xmlns:a16="http://schemas.microsoft.com/office/drawing/2014/main" id="{C7806698-6EBC-4A9F-8AA0-3283125D1652}"/>
              </a:ext>
            </a:extLst>
          </p:cNvPr>
          <p:cNvSpPr/>
          <p:nvPr/>
        </p:nvSpPr>
        <p:spPr>
          <a:xfrm>
            <a:off x="1401419" y="2197893"/>
            <a:ext cx="9376459" cy="2800767"/>
          </a:xfrm>
          <a:prstGeom prst="rect">
            <a:avLst/>
          </a:prstGeom>
        </p:spPr>
        <p:txBody>
          <a:bodyPr wrap="square">
            <a:spAutoFit/>
          </a:bodyPr>
          <a:lstStyle/>
          <a:p>
            <a:pPr algn="just"/>
            <a:r>
              <a:rPr lang="es-ES" sz="2200" dirty="0"/>
              <a:t>Se concluye del ejercicio anterior que la maniobra de reflote, remolque y disposición final en la ciudad de Cartagena tiene mayores debilidades y amenazas.</a:t>
            </a:r>
          </a:p>
          <a:p>
            <a:pPr algn="just"/>
            <a:endParaRPr lang="es-ES" sz="2200" dirty="0"/>
          </a:p>
          <a:p>
            <a:pPr algn="just"/>
            <a:r>
              <a:rPr lang="es-ES" sz="2200" dirty="0"/>
              <a:t>Por lo que se procederá a iniciar el proceso de contratación con el objeto de remover la motonave de manera que el contratista adelante las gestiones para actualizar el Plan de Manejo Ambiental con las 2 maniobras expuestas y excluyendo el reflote y remolque. </a:t>
            </a:r>
          </a:p>
        </p:txBody>
      </p:sp>
    </p:spTree>
    <p:extLst>
      <p:ext uri="{BB962C8B-B14F-4D97-AF65-F5344CB8AC3E}">
        <p14:creationId xmlns:p14="http://schemas.microsoft.com/office/powerpoint/2010/main" val="1783484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808074" y="2129129"/>
            <a:ext cx="10345479" cy="800219"/>
          </a:xfrm>
          <a:prstGeom prst="rect">
            <a:avLst/>
          </a:prstGeom>
          <a:noFill/>
        </p:spPr>
        <p:txBody>
          <a:bodyPr wrap="square" rtlCol="0">
            <a:spAutoFit/>
          </a:bodyPr>
          <a:lstStyle/>
          <a:p>
            <a:pPr algn="just"/>
            <a:endParaRPr lang="es-CO" sz="2800" dirty="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Análisis de Riesgos</a:t>
            </a:r>
            <a:endParaRPr lang="es-CO" dirty="0"/>
          </a:p>
        </p:txBody>
      </p:sp>
      <p:sp>
        <p:nvSpPr>
          <p:cNvPr id="10" name="Rectángulo 9">
            <a:extLst>
              <a:ext uri="{FF2B5EF4-FFF2-40B4-BE49-F238E27FC236}">
                <a16:creationId xmlns:a16="http://schemas.microsoft.com/office/drawing/2014/main" id="{FC6DB230-AE63-4969-A6B8-C1EBEFFD05EB}"/>
              </a:ext>
            </a:extLst>
          </p:cNvPr>
          <p:cNvSpPr/>
          <p:nvPr/>
        </p:nvSpPr>
        <p:spPr>
          <a:xfrm>
            <a:off x="1401419" y="2129129"/>
            <a:ext cx="9376459" cy="3139321"/>
          </a:xfrm>
          <a:prstGeom prst="rect">
            <a:avLst/>
          </a:prstGeom>
        </p:spPr>
        <p:txBody>
          <a:bodyPr wrap="square">
            <a:spAutoFit/>
          </a:bodyPr>
          <a:lstStyle/>
          <a:p>
            <a:pPr algn="just"/>
            <a:r>
              <a:rPr lang="es-ES" sz="2200" dirty="0"/>
              <a:t>4.3 En atención a lo anterior, se realizó la matriz de Riesgos de las siguientes maniobras:</a:t>
            </a:r>
          </a:p>
          <a:p>
            <a:pPr algn="just"/>
            <a:endParaRPr lang="es-ES" sz="2200" dirty="0"/>
          </a:p>
          <a:p>
            <a:pPr marL="457200" indent="-457200" algn="just">
              <a:buAutoNum type="arabicPeriod"/>
            </a:pPr>
            <a:endParaRPr lang="es-ES" sz="2200" dirty="0"/>
          </a:p>
          <a:p>
            <a:pPr marL="457200" indent="-457200" algn="just">
              <a:buAutoNum type="arabicPeriod"/>
            </a:pPr>
            <a:r>
              <a:rPr lang="es-ES" sz="2200" dirty="0"/>
              <a:t>Remoción, hundimiento controlado y creación de arrecife de coral.</a:t>
            </a:r>
          </a:p>
          <a:p>
            <a:pPr marL="457200" indent="-457200" algn="just">
              <a:buAutoNum type="arabicPeriod"/>
            </a:pPr>
            <a:endParaRPr lang="es-ES" sz="2200" dirty="0"/>
          </a:p>
          <a:p>
            <a:pPr marL="457200" indent="-457200" algn="just">
              <a:buAutoNum type="arabicPeriod"/>
            </a:pPr>
            <a:r>
              <a:rPr lang="es-ES" sz="2200" dirty="0"/>
              <a:t>Corte, embarque y disposición final.</a:t>
            </a:r>
          </a:p>
          <a:p>
            <a:pPr marL="457200" indent="-457200" algn="just">
              <a:buAutoNum type="arabicPeriod"/>
            </a:pPr>
            <a:endParaRPr lang="es-ES" sz="2200" dirty="0"/>
          </a:p>
          <a:p>
            <a:pPr algn="just"/>
            <a:endParaRPr lang="es-ES" sz="2200" dirty="0"/>
          </a:p>
        </p:txBody>
      </p:sp>
    </p:spTree>
    <p:extLst>
      <p:ext uri="{BB962C8B-B14F-4D97-AF65-F5344CB8AC3E}">
        <p14:creationId xmlns:p14="http://schemas.microsoft.com/office/powerpoint/2010/main" val="2392689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808074" y="2147777"/>
            <a:ext cx="10345479" cy="800219"/>
          </a:xfrm>
          <a:prstGeom prst="rect">
            <a:avLst/>
          </a:prstGeom>
          <a:noFill/>
        </p:spPr>
        <p:txBody>
          <a:bodyPr wrap="square" rtlCol="0">
            <a:spAutoFit/>
          </a:bodyPr>
          <a:lstStyle/>
          <a:p>
            <a:pPr algn="just"/>
            <a:endParaRPr lang="es-CO" sz="2800" dirty="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Análisis de Riesgos</a:t>
            </a:r>
            <a:endParaRPr lang="es-CO" dirty="0"/>
          </a:p>
        </p:txBody>
      </p:sp>
      <p:sp>
        <p:nvSpPr>
          <p:cNvPr id="10" name="Rectángulo 9">
            <a:extLst>
              <a:ext uri="{FF2B5EF4-FFF2-40B4-BE49-F238E27FC236}">
                <a16:creationId xmlns:a16="http://schemas.microsoft.com/office/drawing/2014/main" id="{FC6DB230-AE63-4969-A6B8-C1EBEFFD05EB}"/>
              </a:ext>
            </a:extLst>
          </p:cNvPr>
          <p:cNvSpPr/>
          <p:nvPr/>
        </p:nvSpPr>
        <p:spPr>
          <a:xfrm>
            <a:off x="1401419" y="2129129"/>
            <a:ext cx="9376459" cy="430887"/>
          </a:xfrm>
          <a:prstGeom prst="rect">
            <a:avLst/>
          </a:prstGeom>
        </p:spPr>
        <p:txBody>
          <a:bodyPr wrap="square">
            <a:spAutoFit/>
          </a:bodyPr>
          <a:lstStyle/>
          <a:p>
            <a:pPr algn="just"/>
            <a:r>
              <a:rPr lang="es-ES" sz="2200" dirty="0"/>
              <a:t>Matriz de riesgos adversos:</a:t>
            </a:r>
          </a:p>
        </p:txBody>
      </p:sp>
      <p:pic>
        <p:nvPicPr>
          <p:cNvPr id="14" name="Imagen 13">
            <a:extLst>
              <a:ext uri="{FF2B5EF4-FFF2-40B4-BE49-F238E27FC236}">
                <a16:creationId xmlns:a16="http://schemas.microsoft.com/office/drawing/2014/main" id="{142DBA78-EF21-413D-A430-638F2E45E006}"/>
              </a:ext>
            </a:extLst>
          </p:cNvPr>
          <p:cNvPicPr>
            <a:picLocks noChangeAspect="1"/>
          </p:cNvPicPr>
          <p:nvPr/>
        </p:nvPicPr>
        <p:blipFill>
          <a:blip r:embed="rId4"/>
          <a:stretch>
            <a:fillRect/>
          </a:stretch>
        </p:blipFill>
        <p:spPr>
          <a:xfrm>
            <a:off x="2217236" y="2966644"/>
            <a:ext cx="7556192" cy="2878320"/>
          </a:xfrm>
          <a:prstGeom prst="rect">
            <a:avLst/>
          </a:prstGeom>
        </p:spPr>
      </p:pic>
    </p:spTree>
    <p:extLst>
      <p:ext uri="{BB962C8B-B14F-4D97-AF65-F5344CB8AC3E}">
        <p14:creationId xmlns:p14="http://schemas.microsoft.com/office/powerpoint/2010/main" val="1813331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93626" y="2129129"/>
            <a:ext cx="10345479" cy="800219"/>
          </a:xfrm>
          <a:prstGeom prst="rect">
            <a:avLst/>
          </a:prstGeom>
          <a:noFill/>
        </p:spPr>
        <p:txBody>
          <a:bodyPr wrap="square" rtlCol="0">
            <a:spAutoFit/>
          </a:bodyPr>
          <a:lstStyle/>
          <a:p>
            <a:pPr algn="just"/>
            <a:endParaRPr lang="es-CO" sz="280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Análisis de Riesgos</a:t>
            </a:r>
            <a:endParaRPr lang="es-CO" dirty="0"/>
          </a:p>
        </p:txBody>
      </p:sp>
      <p:sp>
        <p:nvSpPr>
          <p:cNvPr id="11" name="Rectángulo 10">
            <a:extLst>
              <a:ext uri="{FF2B5EF4-FFF2-40B4-BE49-F238E27FC236}">
                <a16:creationId xmlns:a16="http://schemas.microsoft.com/office/drawing/2014/main" id="{816B9698-DC99-4EF1-BAD7-6F82BBD26AFE}"/>
              </a:ext>
            </a:extLst>
          </p:cNvPr>
          <p:cNvSpPr/>
          <p:nvPr/>
        </p:nvSpPr>
        <p:spPr>
          <a:xfrm>
            <a:off x="1401419" y="2129129"/>
            <a:ext cx="9376459" cy="1107996"/>
          </a:xfrm>
          <a:prstGeom prst="rect">
            <a:avLst/>
          </a:prstGeom>
        </p:spPr>
        <p:txBody>
          <a:bodyPr wrap="square">
            <a:spAutoFit/>
          </a:bodyPr>
          <a:lstStyle/>
          <a:p>
            <a:pPr algn="just"/>
            <a:r>
              <a:rPr lang="es-ES" sz="2200" dirty="0"/>
              <a:t>1. Remoción, hundimiento controlado y creación de arrecife de coral.</a:t>
            </a:r>
          </a:p>
          <a:p>
            <a:pPr algn="just"/>
            <a:endParaRPr lang="es-ES" sz="2200" dirty="0"/>
          </a:p>
          <a:p>
            <a:pPr algn="just"/>
            <a:endParaRPr lang="es-ES" sz="2200" dirty="0"/>
          </a:p>
        </p:txBody>
      </p:sp>
      <p:graphicFrame>
        <p:nvGraphicFramePr>
          <p:cNvPr id="14" name="Tabla 14">
            <a:extLst>
              <a:ext uri="{FF2B5EF4-FFF2-40B4-BE49-F238E27FC236}">
                <a16:creationId xmlns:a16="http://schemas.microsoft.com/office/drawing/2014/main" id="{686632CF-293F-4726-A410-73AFC0329F0A}"/>
              </a:ext>
            </a:extLst>
          </p:cNvPr>
          <p:cNvGraphicFramePr>
            <a:graphicFrameLocks noGrp="1"/>
          </p:cNvGraphicFramePr>
          <p:nvPr>
            <p:extLst>
              <p:ext uri="{D42A27DB-BD31-4B8C-83A1-F6EECF244321}">
                <p14:modId xmlns:p14="http://schemas.microsoft.com/office/powerpoint/2010/main" val="1910328100"/>
              </p:ext>
            </p:extLst>
          </p:nvPr>
        </p:nvGraphicFramePr>
        <p:xfrm>
          <a:off x="1401422" y="2580766"/>
          <a:ext cx="8504578" cy="3354852"/>
        </p:xfrm>
        <a:graphic>
          <a:graphicData uri="http://schemas.openxmlformats.org/drawingml/2006/table">
            <a:tbl>
              <a:tblPr firstRow="1" bandRow="1">
                <a:tableStyleId>{5C22544A-7EE6-4342-B048-85BDC9FD1C3A}</a:tableStyleId>
              </a:tblPr>
              <a:tblGrid>
                <a:gridCol w="3792174">
                  <a:extLst>
                    <a:ext uri="{9D8B030D-6E8A-4147-A177-3AD203B41FA5}">
                      <a16:colId xmlns:a16="http://schemas.microsoft.com/office/drawing/2014/main" val="2327928764"/>
                    </a:ext>
                  </a:extLst>
                </a:gridCol>
                <a:gridCol w="774700">
                  <a:extLst>
                    <a:ext uri="{9D8B030D-6E8A-4147-A177-3AD203B41FA5}">
                      <a16:colId xmlns:a16="http://schemas.microsoft.com/office/drawing/2014/main" val="3622688734"/>
                    </a:ext>
                  </a:extLst>
                </a:gridCol>
                <a:gridCol w="1016000">
                  <a:extLst>
                    <a:ext uri="{9D8B030D-6E8A-4147-A177-3AD203B41FA5}">
                      <a16:colId xmlns:a16="http://schemas.microsoft.com/office/drawing/2014/main" val="3171213412"/>
                    </a:ext>
                  </a:extLst>
                </a:gridCol>
                <a:gridCol w="800804">
                  <a:extLst>
                    <a:ext uri="{9D8B030D-6E8A-4147-A177-3AD203B41FA5}">
                      <a16:colId xmlns:a16="http://schemas.microsoft.com/office/drawing/2014/main" val="2399890859"/>
                    </a:ext>
                  </a:extLst>
                </a:gridCol>
                <a:gridCol w="2120900">
                  <a:extLst>
                    <a:ext uri="{9D8B030D-6E8A-4147-A177-3AD203B41FA5}">
                      <a16:colId xmlns:a16="http://schemas.microsoft.com/office/drawing/2014/main" val="3964485363"/>
                    </a:ext>
                  </a:extLst>
                </a:gridCol>
              </a:tblGrid>
              <a:tr h="1028700">
                <a:tc>
                  <a:txBody>
                    <a:bodyPr/>
                    <a:lstStyle/>
                    <a:p>
                      <a:pPr algn="ctr" fontAlgn="ctr"/>
                      <a:r>
                        <a:rPr lang="es-CO" sz="1400" b="0" i="0" u="none" strike="noStrike" dirty="0">
                          <a:solidFill>
                            <a:schemeClr val="bg1"/>
                          </a:solidFill>
                          <a:effectLst/>
                          <a:latin typeface="Arial" panose="020B0604020202020204" pitchFamily="34" charset="0"/>
                        </a:rPr>
                        <a:t>Qué puede ocurrir</a:t>
                      </a:r>
                    </a:p>
                  </a:txBody>
                  <a:tcPr marL="9525" marR="9525" marT="9525" marB="0" anchor="ctr"/>
                </a:tc>
                <a:tc>
                  <a:txBody>
                    <a:bodyPr/>
                    <a:lstStyle/>
                    <a:p>
                      <a:pPr algn="ctr" fontAlgn="ctr"/>
                      <a:r>
                        <a:rPr lang="es-CO" sz="1400" b="0" i="0" u="none" strike="noStrike" dirty="0">
                          <a:solidFill>
                            <a:schemeClr val="bg1"/>
                          </a:solidFill>
                          <a:effectLst/>
                          <a:latin typeface="Arial" panose="020B0604020202020204" pitchFamily="34" charset="0"/>
                        </a:rPr>
                        <a:t>Probabilidad</a:t>
                      </a:r>
                    </a:p>
                  </a:txBody>
                  <a:tcPr marL="9525" marR="9525" marT="9525" marB="0" vert="vert270" anchor="ctr"/>
                </a:tc>
                <a:tc>
                  <a:txBody>
                    <a:bodyPr/>
                    <a:lstStyle/>
                    <a:p>
                      <a:pPr algn="ctr" fontAlgn="ctr"/>
                      <a:r>
                        <a:rPr lang="es-CO" sz="1400" b="0" i="0" u="none" strike="noStrike" dirty="0">
                          <a:solidFill>
                            <a:schemeClr val="bg1"/>
                          </a:solidFill>
                          <a:effectLst/>
                          <a:latin typeface="Arial" panose="020B0604020202020204" pitchFamily="34" charset="0"/>
                        </a:rPr>
                        <a:t>Impacto</a:t>
                      </a:r>
                    </a:p>
                  </a:txBody>
                  <a:tcPr marL="9525" marR="9525" marT="9525" marB="0" vert="vert270" anchor="ctr"/>
                </a:tc>
                <a:tc>
                  <a:txBody>
                    <a:bodyPr/>
                    <a:lstStyle/>
                    <a:p>
                      <a:pPr algn="ctr" fontAlgn="ctr"/>
                      <a:r>
                        <a:rPr lang="es-CO" sz="1400" b="0" i="0" u="none" strike="noStrike" dirty="0">
                          <a:solidFill>
                            <a:schemeClr val="bg1"/>
                          </a:solidFill>
                          <a:effectLst/>
                          <a:latin typeface="Arial" panose="020B0604020202020204" pitchFamily="34" charset="0"/>
                        </a:rPr>
                        <a:t>Nivel de riesgo</a:t>
                      </a:r>
                    </a:p>
                  </a:txBody>
                  <a:tcPr marL="9525" marR="9525" marT="9525" marB="0" vert="vert270" anchor="ctr"/>
                </a:tc>
                <a:tc>
                  <a:txBody>
                    <a:bodyPr/>
                    <a:lstStyle/>
                    <a:p>
                      <a:pPr algn="ctr" fontAlgn="ctr"/>
                      <a:r>
                        <a:rPr lang="es-ES" sz="1400" b="0" i="0" u="none" strike="noStrike" dirty="0">
                          <a:solidFill>
                            <a:schemeClr val="bg1"/>
                          </a:solidFill>
                          <a:effectLst/>
                          <a:latin typeface="Arial" panose="020B0604020202020204" pitchFamily="34" charset="0"/>
                        </a:rPr>
                        <a:t>Encargado de gestionar el riesgo</a:t>
                      </a:r>
                    </a:p>
                  </a:txBody>
                  <a:tcPr marL="9525" marR="9525" marT="9525" marB="0" anchor="ctr"/>
                </a:tc>
                <a:extLst>
                  <a:ext uri="{0D108BD9-81ED-4DB2-BD59-A6C34878D82A}">
                    <a16:rowId xmlns:a16="http://schemas.microsoft.com/office/drawing/2014/main" val="1886665736"/>
                  </a:ext>
                </a:extLst>
              </a:tr>
              <a:tr h="370840">
                <a:tc rowSpan="2">
                  <a:txBody>
                    <a:bodyPr/>
                    <a:lstStyle/>
                    <a:p>
                      <a:pPr algn="ctr" fontAlgn="ctr"/>
                      <a:r>
                        <a:rPr lang="es-ES" sz="1200" b="0" i="0" u="none" strike="noStrike" dirty="0">
                          <a:solidFill>
                            <a:srgbClr val="000000"/>
                          </a:solidFill>
                          <a:effectLst/>
                          <a:latin typeface="Arial" panose="020B0604020202020204" pitchFamily="34" charset="0"/>
                        </a:rPr>
                        <a:t>Derrame de líquidos o fluidos y/o combustibles que eventualmente, contenga la embarcación Mr. Goby</a:t>
                      </a:r>
                    </a:p>
                  </a:txBody>
                  <a:tcPr marL="9525" marR="9525" marT="9525" marB="0" anchor="ctr"/>
                </a:tc>
                <a:tc rowSpan="2">
                  <a:txBody>
                    <a:bodyPr/>
                    <a:lstStyle/>
                    <a:p>
                      <a:pPr algn="ctr" fontAlgn="ctr"/>
                      <a:r>
                        <a:rPr lang="es-ES" sz="1200" b="0" i="0" u="none" strike="noStrike" dirty="0">
                          <a:solidFill>
                            <a:srgbClr val="000000"/>
                          </a:solidFill>
                          <a:effectLst/>
                          <a:latin typeface="Arial" panose="020B0604020202020204" pitchFamily="34" charset="0"/>
                        </a:rPr>
                        <a:t>Posible</a:t>
                      </a:r>
                      <a:endParaRPr lang="es-CO" sz="1200" b="0" i="0" u="none" strike="noStrike" dirty="0">
                        <a:solidFill>
                          <a:srgbClr val="000000"/>
                        </a:solidFill>
                        <a:effectLst/>
                        <a:latin typeface="Arial" panose="020B0604020202020204" pitchFamily="34" charset="0"/>
                      </a:endParaRPr>
                    </a:p>
                  </a:txBody>
                  <a:tcPr marL="9525" marR="9525" marT="9525" marB="0" vert="vert270" anchor="ctr"/>
                </a:tc>
                <a:tc rowSpan="7">
                  <a:txBody>
                    <a:bodyPr/>
                    <a:lstStyle/>
                    <a:p>
                      <a:pPr algn="ctr" fontAlgn="ctr"/>
                      <a:r>
                        <a:rPr lang="es-CO" sz="1200" b="0" i="0" u="none" strike="noStrike" dirty="0">
                          <a:solidFill>
                            <a:srgbClr val="000000"/>
                          </a:solidFill>
                          <a:effectLst/>
                          <a:latin typeface="Arial" panose="020B0604020202020204" pitchFamily="34" charset="0"/>
                        </a:rPr>
                        <a:t>Catastrófico</a:t>
                      </a:r>
                    </a:p>
                  </a:txBody>
                  <a:tcPr marL="9525" marR="9525" marT="9525" marB="0" vert="vert270" anchor="ctr"/>
                </a:tc>
                <a:tc rowSpan="7">
                  <a:txBody>
                    <a:bodyPr/>
                    <a:lstStyle/>
                    <a:p>
                      <a:pPr algn="ctr" fontAlgn="ctr"/>
                      <a:r>
                        <a:rPr lang="es-CO" sz="1200" b="0" i="0" u="none" strike="noStrike" dirty="0">
                          <a:solidFill>
                            <a:srgbClr val="000000"/>
                          </a:solidFill>
                          <a:effectLst/>
                          <a:latin typeface="Arial" panose="020B0604020202020204" pitchFamily="34" charset="0"/>
                        </a:rPr>
                        <a:t>Riesgo Extremo</a:t>
                      </a:r>
                    </a:p>
                  </a:txBody>
                  <a:tcPr marL="9525" marR="9525" marT="9525" marB="0" anchor="ctr">
                    <a:solidFill>
                      <a:srgbClr val="FF0000"/>
                    </a:solidFill>
                  </a:tcPr>
                </a:tc>
                <a:tc>
                  <a:txBody>
                    <a:bodyPr/>
                    <a:lstStyle/>
                    <a:p>
                      <a:pPr algn="ctr" fontAlgn="ctr"/>
                      <a:r>
                        <a:rPr lang="es-CO" sz="1200" b="0" i="0" u="none" strike="noStrike" dirty="0">
                          <a:solidFill>
                            <a:srgbClr val="000000"/>
                          </a:solidFill>
                          <a:effectLst/>
                          <a:latin typeface="Arial" panose="020B0604020202020204" pitchFamily="34" charset="0"/>
                        </a:rPr>
                        <a:t>Contratista.</a:t>
                      </a:r>
                    </a:p>
                  </a:txBody>
                  <a:tcPr marL="9525" marR="9525" marT="9525" marB="0" anchor="ctr"/>
                </a:tc>
                <a:extLst>
                  <a:ext uri="{0D108BD9-81ED-4DB2-BD59-A6C34878D82A}">
                    <a16:rowId xmlns:a16="http://schemas.microsoft.com/office/drawing/2014/main" val="3441352113"/>
                  </a:ext>
                </a:extLst>
              </a:tr>
              <a:tr h="220003">
                <a:tc vMerge="1">
                  <a:txBody>
                    <a:bodyPr/>
                    <a:lstStyle/>
                    <a:p>
                      <a:pPr algn="ctr" fontAlgn="ctr"/>
                      <a:r>
                        <a:rPr lang="es-CO" sz="1050" b="0" i="0" u="none" strike="noStrike">
                          <a:solidFill>
                            <a:srgbClr val="000000"/>
                          </a:solidFill>
                          <a:effectLst/>
                          <a:latin typeface="Arial" panose="020B0604020202020204" pitchFamily="34" charset="0"/>
                        </a:rPr>
                        <a:t>Accidentes del personal operativo del contrato.</a:t>
                      </a:r>
                    </a:p>
                  </a:txBody>
                  <a:tcPr marL="9525" marR="9525" marT="9525" marB="0" anchor="ctr"/>
                </a:tc>
                <a:tc vMerge="1">
                  <a:txBody>
                    <a:bodyPr/>
                    <a:lstStyle/>
                    <a:p>
                      <a:pPr algn="ctr" fontAlgn="ctr"/>
                      <a:r>
                        <a:rPr lang="es-CO" sz="1050" b="0" i="0" u="none" strike="noStrike" dirty="0">
                          <a:solidFill>
                            <a:srgbClr val="000000"/>
                          </a:solidFill>
                          <a:effectLst/>
                          <a:latin typeface="Arial" panose="020B0604020202020204" pitchFamily="34" charset="0"/>
                        </a:rPr>
                        <a:t>Probable</a:t>
                      </a:r>
                    </a:p>
                  </a:txBody>
                  <a:tcPr marL="9525" marR="9525" marT="9525" marB="0" vert="vert270" anchor="ctr"/>
                </a:tc>
                <a:tc vMerge="1">
                  <a:txBody>
                    <a:bodyPr/>
                    <a:lstStyle/>
                    <a:p>
                      <a:pPr algn="ctr" fontAlgn="ctr"/>
                      <a:endParaRPr lang="es-CO" sz="1000" b="0" i="0" u="none" strike="noStrike">
                        <a:solidFill>
                          <a:srgbClr val="000000"/>
                        </a:solidFill>
                        <a:effectLst/>
                        <a:latin typeface="Arial" panose="020B0604020202020204" pitchFamily="34" charset="0"/>
                      </a:endParaRPr>
                    </a:p>
                  </a:txBody>
                  <a:tcPr marL="9525" marR="9525" marT="9525" marB="0" vert="vert270" anchor="ctr"/>
                </a:tc>
                <a:tc vMerge="1">
                  <a:txBody>
                    <a:bodyPr/>
                    <a:lstStyle/>
                    <a:p>
                      <a:pPr algn="ctr" fontAlgn="ctr"/>
                      <a:endParaRPr lang="es-CO" sz="1050" b="0" i="0" u="none" strike="noStrike" dirty="0">
                        <a:solidFill>
                          <a:srgbClr val="000000"/>
                        </a:solidFill>
                        <a:effectLst/>
                        <a:latin typeface="Arial" panose="020B0604020202020204" pitchFamily="34" charset="0"/>
                      </a:endParaRPr>
                    </a:p>
                  </a:txBody>
                  <a:tcPr marL="9525" marR="9525" marT="9525" marB="0" anchor="ctr">
                    <a:solidFill>
                      <a:srgbClr val="FFC000"/>
                    </a:solidFill>
                  </a:tcPr>
                </a:tc>
                <a:tc rowSpan="2">
                  <a:txBody>
                    <a:bodyPr/>
                    <a:lstStyle/>
                    <a:p>
                      <a:pPr algn="ctr" fontAlgn="ctr"/>
                      <a:r>
                        <a:rPr lang="es-CO" sz="1200" b="0" i="0" u="none" strike="noStrike" dirty="0">
                          <a:solidFill>
                            <a:srgbClr val="000000"/>
                          </a:solidFill>
                          <a:effectLst/>
                          <a:latin typeface="Arial" panose="020B0604020202020204" pitchFamily="34" charset="0"/>
                        </a:rPr>
                        <a:t>Contratista.</a:t>
                      </a:r>
                    </a:p>
                  </a:txBody>
                  <a:tcPr marL="9525" marR="9525" marT="9525" marB="0" anchor="ctr"/>
                </a:tc>
                <a:extLst>
                  <a:ext uri="{0D108BD9-81ED-4DB2-BD59-A6C34878D82A}">
                    <a16:rowId xmlns:a16="http://schemas.microsoft.com/office/drawing/2014/main" val="3641058975"/>
                  </a:ext>
                </a:extLst>
              </a:tr>
              <a:tr h="150837">
                <a:tc rowSpan="2">
                  <a:txBody>
                    <a:bodyPr/>
                    <a:lstStyle/>
                    <a:p>
                      <a:pPr algn="ctr" fontAlgn="ctr"/>
                      <a:r>
                        <a:rPr lang="es-CO" sz="1200" b="0" i="0" u="none" strike="noStrike" dirty="0">
                          <a:solidFill>
                            <a:srgbClr val="000000"/>
                          </a:solidFill>
                          <a:effectLst/>
                          <a:latin typeface="Arial" panose="020B0604020202020204" pitchFamily="34" charset="0"/>
                        </a:rPr>
                        <a:t>Accidentes del personal operativo del contrato.</a:t>
                      </a:r>
                    </a:p>
                  </a:txBody>
                  <a:tcPr marL="9525" marR="9525" marT="9525" marB="0" anchor="ctr"/>
                </a:tc>
                <a:tc rowSpan="2">
                  <a:txBody>
                    <a:bodyPr/>
                    <a:lstStyle/>
                    <a:p>
                      <a:pPr algn="ctr" fontAlgn="ctr"/>
                      <a:r>
                        <a:rPr lang="es-CO" sz="1200" b="0" i="0" u="none" strike="noStrike" dirty="0">
                          <a:solidFill>
                            <a:srgbClr val="000000"/>
                          </a:solidFill>
                          <a:effectLst/>
                          <a:latin typeface="Arial" panose="020B0604020202020204" pitchFamily="34" charset="0"/>
                        </a:rPr>
                        <a:t>Probable</a:t>
                      </a:r>
                    </a:p>
                  </a:txBody>
                  <a:tcPr marL="9525" marR="9525" marT="9525" marB="0" vert="vert270" anchor="ctr"/>
                </a:tc>
                <a:tc vMerge="1">
                  <a:txBody>
                    <a:bodyPr/>
                    <a:lstStyle/>
                    <a:p>
                      <a:endParaRPr lang="es-CO"/>
                    </a:p>
                  </a:txBody>
                  <a:tcPr/>
                </a:tc>
                <a:tc vMerge="1">
                  <a:txBody>
                    <a:bodyPr/>
                    <a:lstStyle/>
                    <a:p>
                      <a:endParaRPr lang="es-CO"/>
                    </a:p>
                  </a:txBody>
                  <a:tcPr/>
                </a:tc>
                <a:tc vMerge="1">
                  <a:txBody>
                    <a:bodyPr/>
                    <a:lstStyle/>
                    <a:p>
                      <a:pPr algn="ctr" fontAlgn="ctr"/>
                      <a:endParaRPr lang="es-CO" sz="105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156971387"/>
                  </a:ext>
                </a:extLst>
              </a:tr>
              <a:tr h="468142">
                <a:tc vMerge="1">
                  <a:txBody>
                    <a:bodyPr/>
                    <a:lstStyle/>
                    <a:p>
                      <a:pPr algn="ctr" fontAlgn="ctr"/>
                      <a:r>
                        <a:rPr lang="es-ES" sz="1050" b="0" i="0" u="none" strike="noStrike" dirty="0">
                          <a:solidFill>
                            <a:srgbClr val="000000"/>
                          </a:solidFill>
                          <a:effectLst/>
                          <a:latin typeface="Arial" panose="020B0604020202020204" pitchFamily="34" charset="0"/>
                        </a:rPr>
                        <a:t>Dificultades, demoras, y/o negación del plan de intervención y plan de manejo ambiental de la embarcación.</a:t>
                      </a:r>
                    </a:p>
                  </a:txBody>
                  <a:tcPr marL="9525" marR="9525" marT="9525" marB="0" anchor="ctr"/>
                </a:tc>
                <a:tc vMerge="1">
                  <a:txBody>
                    <a:bodyPr/>
                    <a:lstStyle/>
                    <a:p>
                      <a:pPr algn="ctr" fontAlgn="ctr"/>
                      <a:r>
                        <a:rPr lang="es-CO" sz="1050" b="0" i="0" u="none" strike="noStrike" dirty="0">
                          <a:solidFill>
                            <a:srgbClr val="000000"/>
                          </a:solidFill>
                          <a:effectLst/>
                          <a:latin typeface="Arial" panose="020B0604020202020204" pitchFamily="34" charset="0"/>
                        </a:rPr>
                        <a:t>Casi cierto</a:t>
                      </a:r>
                    </a:p>
                  </a:txBody>
                  <a:tcPr marL="9525" marR="9525" marT="9525" marB="0" vert="vert270" anchor="ctr"/>
                </a:tc>
                <a:tc vMerge="1">
                  <a:txBody>
                    <a:bodyPr/>
                    <a:lstStyle/>
                    <a:p>
                      <a:pPr algn="ctr" fontAlgn="ctr"/>
                      <a:endParaRPr lang="es-CO" sz="1000" b="0" i="0" u="none" strike="noStrike">
                        <a:solidFill>
                          <a:srgbClr val="000000"/>
                        </a:solidFill>
                        <a:effectLst/>
                        <a:latin typeface="Arial" panose="020B0604020202020204" pitchFamily="34" charset="0"/>
                      </a:endParaRPr>
                    </a:p>
                  </a:txBody>
                  <a:tcPr marL="9525" marR="9525" marT="9525" marB="0" vert="vert270" anchor="ctr"/>
                </a:tc>
                <a:tc vMerge="1">
                  <a:txBody>
                    <a:bodyPr/>
                    <a:lstStyle/>
                    <a:p>
                      <a:pPr algn="ctr" fontAlgn="ctr"/>
                      <a:endParaRPr lang="es-CO" sz="1050" b="0" i="0" u="none" strike="noStrike" dirty="0">
                        <a:solidFill>
                          <a:srgbClr val="000000"/>
                        </a:solidFill>
                        <a:effectLst/>
                        <a:latin typeface="Arial" panose="020B0604020202020204" pitchFamily="34" charset="0"/>
                      </a:endParaRPr>
                    </a:p>
                  </a:txBody>
                  <a:tcPr marL="9525" marR="9525" marT="9525" marB="0" anchor="ctr">
                    <a:solidFill>
                      <a:srgbClr val="FFC000"/>
                    </a:solidFill>
                  </a:tcPr>
                </a:tc>
                <a:tc rowSpan="2">
                  <a:txBody>
                    <a:bodyPr/>
                    <a:lstStyle/>
                    <a:p>
                      <a:pPr algn="ctr" fontAlgn="ctr"/>
                      <a:r>
                        <a:rPr lang="es-CO" sz="1200" b="0" i="0" u="none" strike="noStrike" dirty="0">
                          <a:solidFill>
                            <a:srgbClr val="000000"/>
                          </a:solidFill>
                          <a:effectLst/>
                          <a:latin typeface="Arial" panose="020B0604020202020204" pitchFamily="34" charset="0"/>
                        </a:rPr>
                        <a:t>Contratista/Contratante</a:t>
                      </a:r>
                    </a:p>
                  </a:txBody>
                  <a:tcPr marL="9525" marR="9525" marT="9525" marB="0" anchor="ctr"/>
                </a:tc>
                <a:extLst>
                  <a:ext uri="{0D108BD9-81ED-4DB2-BD59-A6C34878D82A}">
                    <a16:rowId xmlns:a16="http://schemas.microsoft.com/office/drawing/2014/main" val="3029079909"/>
                  </a:ext>
                </a:extLst>
              </a:tr>
              <a:tr h="0">
                <a:tc rowSpan="2">
                  <a:txBody>
                    <a:bodyPr/>
                    <a:lstStyle/>
                    <a:p>
                      <a:pPr algn="ctr" fontAlgn="ctr"/>
                      <a:r>
                        <a:rPr lang="es-ES" sz="1200" b="0" i="0" u="none" strike="noStrike" dirty="0">
                          <a:solidFill>
                            <a:srgbClr val="000000"/>
                          </a:solidFill>
                          <a:effectLst/>
                          <a:latin typeface="Arial" panose="020B0604020202020204" pitchFamily="34" charset="0"/>
                        </a:rPr>
                        <a:t>Dificultades, demoras, y/o negación del plan de intervención y plan de manejo ambiental de la embarcación.</a:t>
                      </a:r>
                    </a:p>
                  </a:txBody>
                  <a:tcPr marL="9525" marR="9525" marT="9525" marB="0" anchor="ctr"/>
                </a:tc>
                <a:tc rowSpan="2">
                  <a:txBody>
                    <a:bodyPr/>
                    <a:lstStyle/>
                    <a:p>
                      <a:pPr algn="ctr" fontAlgn="ctr"/>
                      <a:r>
                        <a:rPr lang="es-CO" sz="1200" b="0" i="0" u="none" strike="noStrike" dirty="0">
                          <a:solidFill>
                            <a:srgbClr val="000000"/>
                          </a:solidFill>
                          <a:effectLst/>
                          <a:latin typeface="Arial" panose="020B0604020202020204" pitchFamily="34" charset="0"/>
                        </a:rPr>
                        <a:t>Casi cierto</a:t>
                      </a:r>
                    </a:p>
                  </a:txBody>
                  <a:tcPr marL="9525" marR="9525" marT="9525" marB="0" vert="vert270" anchor="ctr"/>
                </a:tc>
                <a:tc vMerge="1">
                  <a:txBody>
                    <a:bodyPr/>
                    <a:lstStyle/>
                    <a:p>
                      <a:endParaRPr lang="es-CO"/>
                    </a:p>
                  </a:txBody>
                  <a:tcPr/>
                </a:tc>
                <a:tc vMerge="1">
                  <a:txBody>
                    <a:bodyPr/>
                    <a:lstStyle/>
                    <a:p>
                      <a:endParaRPr lang="es-CO"/>
                    </a:p>
                  </a:txBody>
                  <a:tcPr/>
                </a:tc>
                <a:tc vMerge="1">
                  <a:txBody>
                    <a:bodyPr/>
                    <a:lstStyle/>
                    <a:p>
                      <a:pPr algn="ctr" fontAlgn="ctr"/>
                      <a:endParaRPr lang="es-CO" sz="105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00765806"/>
                  </a:ext>
                </a:extLst>
              </a:tr>
              <a:tr h="381878">
                <a:tc vMerge="1">
                  <a:txBody>
                    <a:bodyPr/>
                    <a:lstStyle/>
                    <a:p>
                      <a:pPr algn="ctr" fontAlgn="ctr"/>
                      <a:r>
                        <a:rPr lang="es-ES" sz="1050" b="0" i="0" u="none" strike="noStrike" dirty="0">
                          <a:solidFill>
                            <a:srgbClr val="000000"/>
                          </a:solidFill>
                          <a:effectLst/>
                          <a:latin typeface="Arial" panose="020B0604020202020204" pitchFamily="34" charset="0"/>
                        </a:rPr>
                        <a:t>Dificultades, obstáculos de autoridad y/o retrasos en la disposición final de la embarcación definidas para este efecto.</a:t>
                      </a:r>
                    </a:p>
                  </a:txBody>
                  <a:tcPr marL="9525" marR="9525" marT="9525" marB="0" anchor="ctr"/>
                </a:tc>
                <a:tc vMerge="1">
                  <a:txBody>
                    <a:bodyPr/>
                    <a:lstStyle/>
                    <a:p>
                      <a:pPr algn="ctr" fontAlgn="ctr"/>
                      <a:r>
                        <a:rPr lang="es-CO" sz="1050" b="0" i="0" u="none" strike="noStrike" dirty="0">
                          <a:solidFill>
                            <a:srgbClr val="000000"/>
                          </a:solidFill>
                          <a:effectLst/>
                          <a:latin typeface="Arial" panose="020B0604020202020204" pitchFamily="34" charset="0"/>
                        </a:rPr>
                        <a:t>Casi cierto</a:t>
                      </a:r>
                    </a:p>
                  </a:txBody>
                  <a:tcPr marL="9525" marR="9525" marT="9525" marB="0" vert="vert270" anchor="ctr"/>
                </a:tc>
                <a:tc vMerge="1">
                  <a:txBody>
                    <a:bodyPr/>
                    <a:lstStyle/>
                    <a:p>
                      <a:pPr algn="ctr" fontAlgn="ctr"/>
                      <a:endParaRPr lang="es-CO" sz="1000" b="0" i="0" u="none" strike="noStrike">
                        <a:solidFill>
                          <a:srgbClr val="000000"/>
                        </a:solidFill>
                        <a:effectLst/>
                        <a:latin typeface="Arial" panose="020B0604020202020204" pitchFamily="34" charset="0"/>
                      </a:endParaRPr>
                    </a:p>
                  </a:txBody>
                  <a:tcPr marL="9525" marR="9525" marT="9525" marB="0" vert="vert270" anchor="ctr"/>
                </a:tc>
                <a:tc vMerge="1">
                  <a:txBody>
                    <a:bodyPr/>
                    <a:lstStyle/>
                    <a:p>
                      <a:pPr algn="ctr" fontAlgn="ctr"/>
                      <a:endParaRPr lang="es-CO" sz="1050" b="0" i="0" u="none" strike="noStrike" dirty="0">
                        <a:solidFill>
                          <a:srgbClr val="000000"/>
                        </a:solidFill>
                        <a:effectLst/>
                        <a:latin typeface="Arial" panose="020B0604020202020204" pitchFamily="34" charset="0"/>
                      </a:endParaRPr>
                    </a:p>
                  </a:txBody>
                  <a:tcPr marL="9525" marR="9525" marT="9525" marB="0" anchor="ctr">
                    <a:solidFill>
                      <a:srgbClr val="FFC000"/>
                    </a:solidFill>
                  </a:tcPr>
                </a:tc>
                <a:tc rowSpan="2">
                  <a:txBody>
                    <a:bodyPr/>
                    <a:lstStyle/>
                    <a:p>
                      <a:pPr algn="ctr" fontAlgn="ctr"/>
                      <a:r>
                        <a:rPr lang="es-CO" sz="1200" b="0" i="0" u="none" strike="noStrike" dirty="0">
                          <a:solidFill>
                            <a:srgbClr val="000000"/>
                          </a:solidFill>
                          <a:effectLst/>
                          <a:latin typeface="Arial" panose="020B0604020202020204" pitchFamily="34" charset="0"/>
                        </a:rPr>
                        <a:t>Contratista.</a:t>
                      </a:r>
                    </a:p>
                  </a:txBody>
                  <a:tcPr marL="9525" marR="9525" marT="9525" marB="0" anchor="ctr"/>
                </a:tc>
                <a:extLst>
                  <a:ext uri="{0D108BD9-81ED-4DB2-BD59-A6C34878D82A}">
                    <a16:rowId xmlns:a16="http://schemas.microsoft.com/office/drawing/2014/main" val="158109677"/>
                  </a:ext>
                </a:extLst>
              </a:tr>
              <a:tr h="452338">
                <a:tc>
                  <a:txBody>
                    <a:bodyPr/>
                    <a:lstStyle/>
                    <a:p>
                      <a:pPr algn="ctr" fontAlgn="ctr"/>
                      <a:r>
                        <a:rPr lang="es-ES" sz="1200" b="0" i="0" u="none" strike="noStrike" dirty="0">
                          <a:solidFill>
                            <a:srgbClr val="000000"/>
                          </a:solidFill>
                          <a:effectLst/>
                          <a:latin typeface="Arial" panose="020B0604020202020204" pitchFamily="34" charset="0"/>
                        </a:rPr>
                        <a:t>Dificultades, obstáculos de autoridad y/o retrasos en la disposición final de la embarcación definidas para este efecto.</a:t>
                      </a:r>
                    </a:p>
                  </a:txBody>
                  <a:tcPr marL="9525" marR="9525" marT="9525" marB="0" anchor="ctr"/>
                </a:tc>
                <a:tc>
                  <a:txBody>
                    <a:bodyPr/>
                    <a:lstStyle/>
                    <a:p>
                      <a:pPr algn="ctr" fontAlgn="ctr"/>
                      <a:r>
                        <a:rPr lang="es-CO" sz="1200" b="0" i="0" u="none" strike="noStrike" dirty="0">
                          <a:solidFill>
                            <a:srgbClr val="000000"/>
                          </a:solidFill>
                          <a:effectLst/>
                          <a:latin typeface="Arial" panose="020B0604020202020204" pitchFamily="34" charset="0"/>
                        </a:rPr>
                        <a:t>Casi cierto</a:t>
                      </a:r>
                    </a:p>
                  </a:txBody>
                  <a:tcPr marL="9525" marR="9525" marT="9525" marB="0" vert="vert270" anchor="ctr"/>
                </a:tc>
                <a:tc vMerge="1">
                  <a:txBody>
                    <a:bodyPr/>
                    <a:lstStyle/>
                    <a:p>
                      <a:pPr algn="ctr" fontAlgn="ctr"/>
                      <a:endParaRPr lang="es-CO" sz="1050" b="0" i="0" u="none" strike="noStrike" dirty="0">
                        <a:solidFill>
                          <a:srgbClr val="000000"/>
                        </a:solidFill>
                        <a:effectLst/>
                        <a:latin typeface="Arial" panose="020B0604020202020204" pitchFamily="34" charset="0"/>
                      </a:endParaRPr>
                    </a:p>
                  </a:txBody>
                  <a:tcPr marL="9525" marR="9525" marT="9525" marB="0" vert="vert270" anchor="ctr"/>
                </a:tc>
                <a:tc vMerge="1">
                  <a:txBody>
                    <a:bodyPr/>
                    <a:lstStyle/>
                    <a:p>
                      <a:pPr algn="ctr" fontAlgn="ctr"/>
                      <a:endParaRPr lang="es-CO" sz="1050" b="0" i="0" u="none" strike="noStrike" dirty="0">
                        <a:solidFill>
                          <a:srgbClr val="000000"/>
                        </a:solidFill>
                        <a:effectLst/>
                        <a:latin typeface="Arial" panose="020B0604020202020204" pitchFamily="34" charset="0"/>
                      </a:endParaRPr>
                    </a:p>
                  </a:txBody>
                  <a:tcPr marL="9525" marR="9525" marT="9525" marB="0" anchor="ctr">
                    <a:solidFill>
                      <a:srgbClr val="FFC000"/>
                    </a:solidFill>
                  </a:tcPr>
                </a:tc>
                <a:tc vMerge="1">
                  <a:txBody>
                    <a:bodyPr/>
                    <a:lstStyle/>
                    <a:p>
                      <a:pPr algn="ctr" fontAlgn="ctr"/>
                      <a:endParaRPr lang="es-CO" sz="105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4270082146"/>
                  </a:ext>
                </a:extLst>
              </a:tr>
            </a:tbl>
          </a:graphicData>
        </a:graphic>
      </p:graphicFrame>
    </p:spTree>
    <p:extLst>
      <p:ext uri="{BB962C8B-B14F-4D97-AF65-F5344CB8AC3E}">
        <p14:creationId xmlns:p14="http://schemas.microsoft.com/office/powerpoint/2010/main" val="2656019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808074" y="2147777"/>
            <a:ext cx="10345479" cy="800219"/>
          </a:xfrm>
          <a:prstGeom prst="rect">
            <a:avLst/>
          </a:prstGeom>
          <a:noFill/>
        </p:spPr>
        <p:txBody>
          <a:bodyPr wrap="square" rtlCol="0">
            <a:spAutoFit/>
          </a:bodyPr>
          <a:lstStyle/>
          <a:p>
            <a:pPr algn="just"/>
            <a:endParaRPr lang="es-CO" sz="2800" dirty="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Análisis de Riesgos</a:t>
            </a:r>
            <a:endParaRPr lang="es-CO" dirty="0"/>
          </a:p>
        </p:txBody>
      </p:sp>
      <p:sp>
        <p:nvSpPr>
          <p:cNvPr id="11" name="Rectángulo 10">
            <a:extLst>
              <a:ext uri="{FF2B5EF4-FFF2-40B4-BE49-F238E27FC236}">
                <a16:creationId xmlns:a16="http://schemas.microsoft.com/office/drawing/2014/main" id="{816B9698-DC99-4EF1-BAD7-6F82BBD26AFE}"/>
              </a:ext>
            </a:extLst>
          </p:cNvPr>
          <p:cNvSpPr/>
          <p:nvPr/>
        </p:nvSpPr>
        <p:spPr>
          <a:xfrm>
            <a:off x="1307102" y="1609694"/>
            <a:ext cx="9376459" cy="1107996"/>
          </a:xfrm>
          <a:prstGeom prst="rect">
            <a:avLst/>
          </a:prstGeom>
        </p:spPr>
        <p:txBody>
          <a:bodyPr wrap="square">
            <a:spAutoFit/>
          </a:bodyPr>
          <a:lstStyle/>
          <a:p>
            <a:pPr algn="just"/>
            <a:r>
              <a:rPr lang="es-ES" sz="2200" dirty="0"/>
              <a:t>1. Remoción, hundimiento controlado y creación de arrecife de coral.</a:t>
            </a:r>
          </a:p>
          <a:p>
            <a:pPr algn="just"/>
            <a:endParaRPr lang="es-ES" sz="2200" dirty="0"/>
          </a:p>
          <a:p>
            <a:pPr algn="just"/>
            <a:endParaRPr lang="es-ES" sz="2200" dirty="0"/>
          </a:p>
        </p:txBody>
      </p:sp>
      <p:graphicFrame>
        <p:nvGraphicFramePr>
          <p:cNvPr id="14" name="Tabla 14">
            <a:extLst>
              <a:ext uri="{FF2B5EF4-FFF2-40B4-BE49-F238E27FC236}">
                <a16:creationId xmlns:a16="http://schemas.microsoft.com/office/drawing/2014/main" id="{686632CF-293F-4726-A410-73AFC0329F0A}"/>
              </a:ext>
            </a:extLst>
          </p:cNvPr>
          <p:cNvGraphicFramePr>
            <a:graphicFrameLocks noGrp="1"/>
          </p:cNvGraphicFramePr>
          <p:nvPr>
            <p:extLst>
              <p:ext uri="{D42A27DB-BD31-4B8C-83A1-F6EECF244321}">
                <p14:modId xmlns:p14="http://schemas.microsoft.com/office/powerpoint/2010/main" val="1703362333"/>
              </p:ext>
            </p:extLst>
          </p:nvPr>
        </p:nvGraphicFramePr>
        <p:xfrm>
          <a:off x="1626846" y="2105703"/>
          <a:ext cx="8504578" cy="4404675"/>
        </p:xfrm>
        <a:graphic>
          <a:graphicData uri="http://schemas.openxmlformats.org/drawingml/2006/table">
            <a:tbl>
              <a:tblPr firstRow="1" bandRow="1">
                <a:tableStyleId>{5C22544A-7EE6-4342-B048-85BDC9FD1C3A}</a:tableStyleId>
              </a:tblPr>
              <a:tblGrid>
                <a:gridCol w="3792174">
                  <a:extLst>
                    <a:ext uri="{9D8B030D-6E8A-4147-A177-3AD203B41FA5}">
                      <a16:colId xmlns:a16="http://schemas.microsoft.com/office/drawing/2014/main" val="2327928764"/>
                    </a:ext>
                  </a:extLst>
                </a:gridCol>
                <a:gridCol w="774700">
                  <a:extLst>
                    <a:ext uri="{9D8B030D-6E8A-4147-A177-3AD203B41FA5}">
                      <a16:colId xmlns:a16="http://schemas.microsoft.com/office/drawing/2014/main" val="3622688734"/>
                    </a:ext>
                  </a:extLst>
                </a:gridCol>
                <a:gridCol w="1016000">
                  <a:extLst>
                    <a:ext uri="{9D8B030D-6E8A-4147-A177-3AD203B41FA5}">
                      <a16:colId xmlns:a16="http://schemas.microsoft.com/office/drawing/2014/main" val="3171213412"/>
                    </a:ext>
                  </a:extLst>
                </a:gridCol>
                <a:gridCol w="800804">
                  <a:extLst>
                    <a:ext uri="{9D8B030D-6E8A-4147-A177-3AD203B41FA5}">
                      <a16:colId xmlns:a16="http://schemas.microsoft.com/office/drawing/2014/main" val="2399890859"/>
                    </a:ext>
                  </a:extLst>
                </a:gridCol>
                <a:gridCol w="2120900">
                  <a:extLst>
                    <a:ext uri="{9D8B030D-6E8A-4147-A177-3AD203B41FA5}">
                      <a16:colId xmlns:a16="http://schemas.microsoft.com/office/drawing/2014/main" val="3964485363"/>
                    </a:ext>
                  </a:extLst>
                </a:gridCol>
              </a:tblGrid>
              <a:tr h="1340165">
                <a:tc>
                  <a:txBody>
                    <a:bodyPr/>
                    <a:lstStyle/>
                    <a:p>
                      <a:pPr algn="ctr" fontAlgn="ctr"/>
                      <a:r>
                        <a:rPr lang="es-CO" sz="1400" b="0" i="0" u="none" strike="noStrike" dirty="0">
                          <a:solidFill>
                            <a:schemeClr val="bg1"/>
                          </a:solidFill>
                          <a:effectLst/>
                          <a:latin typeface="Arial" panose="020B0604020202020204" pitchFamily="34" charset="0"/>
                        </a:rPr>
                        <a:t>Qué puede ocurrir</a:t>
                      </a:r>
                    </a:p>
                  </a:txBody>
                  <a:tcPr marL="9525" marR="9525" marT="9525" marB="0" anchor="ctr"/>
                </a:tc>
                <a:tc>
                  <a:txBody>
                    <a:bodyPr/>
                    <a:lstStyle/>
                    <a:p>
                      <a:pPr algn="ctr" fontAlgn="ctr"/>
                      <a:r>
                        <a:rPr lang="es-CO" sz="1400" b="0" i="0" u="none" strike="noStrike" dirty="0">
                          <a:solidFill>
                            <a:schemeClr val="bg1"/>
                          </a:solidFill>
                          <a:effectLst/>
                          <a:latin typeface="Arial" panose="020B0604020202020204" pitchFamily="34" charset="0"/>
                        </a:rPr>
                        <a:t>Probabilidad</a:t>
                      </a:r>
                    </a:p>
                  </a:txBody>
                  <a:tcPr marL="9525" marR="9525" marT="9525" marB="0" vert="vert270" anchor="ctr"/>
                </a:tc>
                <a:tc>
                  <a:txBody>
                    <a:bodyPr/>
                    <a:lstStyle/>
                    <a:p>
                      <a:pPr algn="ctr" fontAlgn="ctr"/>
                      <a:r>
                        <a:rPr lang="es-CO" sz="1400" b="0" i="0" u="none" strike="noStrike" dirty="0">
                          <a:solidFill>
                            <a:schemeClr val="bg1"/>
                          </a:solidFill>
                          <a:effectLst/>
                          <a:latin typeface="Arial" panose="020B0604020202020204" pitchFamily="34" charset="0"/>
                        </a:rPr>
                        <a:t>Impacto</a:t>
                      </a:r>
                    </a:p>
                  </a:txBody>
                  <a:tcPr marL="9525" marR="9525" marT="9525" marB="0" vert="vert270" anchor="ctr"/>
                </a:tc>
                <a:tc>
                  <a:txBody>
                    <a:bodyPr/>
                    <a:lstStyle/>
                    <a:p>
                      <a:pPr algn="ctr" fontAlgn="ctr"/>
                      <a:r>
                        <a:rPr lang="es-CO" sz="1400" b="0" i="0" u="none" strike="noStrike" dirty="0">
                          <a:solidFill>
                            <a:schemeClr val="bg1"/>
                          </a:solidFill>
                          <a:effectLst/>
                          <a:latin typeface="Arial" panose="020B0604020202020204" pitchFamily="34" charset="0"/>
                        </a:rPr>
                        <a:t>Nivel de riesgo</a:t>
                      </a:r>
                    </a:p>
                  </a:txBody>
                  <a:tcPr marL="9525" marR="9525" marT="9525" marB="0" vert="vert270" anchor="ctr"/>
                </a:tc>
                <a:tc>
                  <a:txBody>
                    <a:bodyPr/>
                    <a:lstStyle/>
                    <a:p>
                      <a:pPr algn="ctr" fontAlgn="ctr"/>
                      <a:r>
                        <a:rPr lang="es-ES" sz="1400" b="0" i="0" u="none" strike="noStrike" dirty="0">
                          <a:solidFill>
                            <a:schemeClr val="bg1"/>
                          </a:solidFill>
                          <a:effectLst/>
                          <a:latin typeface="Arial" panose="020B0604020202020204" pitchFamily="34" charset="0"/>
                        </a:rPr>
                        <a:t>Encargado de gestionar el riesgo</a:t>
                      </a:r>
                    </a:p>
                  </a:txBody>
                  <a:tcPr marL="9525" marR="9525" marT="9525" marB="0" anchor="ctr"/>
                </a:tc>
                <a:extLst>
                  <a:ext uri="{0D108BD9-81ED-4DB2-BD59-A6C34878D82A}">
                    <a16:rowId xmlns:a16="http://schemas.microsoft.com/office/drawing/2014/main" val="1886665736"/>
                  </a:ext>
                </a:extLst>
              </a:tr>
              <a:tr h="483121">
                <a:tc rowSpan="2">
                  <a:txBody>
                    <a:bodyPr/>
                    <a:lstStyle/>
                    <a:p>
                      <a:pPr algn="ctr" fontAlgn="ctr"/>
                      <a:r>
                        <a:rPr lang="es-ES" sz="1200" b="0" i="0" u="none" strike="noStrike" dirty="0">
                          <a:solidFill>
                            <a:srgbClr val="000000"/>
                          </a:solidFill>
                          <a:effectLst/>
                          <a:latin typeface="Arial" panose="020B0604020202020204" pitchFamily="34" charset="0"/>
                        </a:rPr>
                        <a:t>Daños al ecosistema al rededor de la embarcación Mr. Goby</a:t>
                      </a:r>
                    </a:p>
                  </a:txBody>
                  <a:tcPr marL="0" marR="0" marT="0" marB="0" anchor="ctr"/>
                </a:tc>
                <a:tc rowSpan="2">
                  <a:txBody>
                    <a:bodyPr/>
                    <a:lstStyle/>
                    <a:p>
                      <a:pPr algn="ctr" fontAlgn="ctr"/>
                      <a:r>
                        <a:rPr lang="es-ES" sz="1200" b="0" i="0" u="none" strike="noStrike" dirty="0">
                          <a:solidFill>
                            <a:srgbClr val="000000"/>
                          </a:solidFill>
                          <a:effectLst/>
                          <a:latin typeface="Arial" panose="020B0604020202020204" pitchFamily="34" charset="0"/>
                        </a:rPr>
                        <a:t>Posible</a:t>
                      </a:r>
                      <a:endParaRPr lang="es-CO" sz="1200" b="0" i="0" u="none" strike="noStrike" dirty="0">
                        <a:solidFill>
                          <a:srgbClr val="000000"/>
                        </a:solidFill>
                        <a:effectLst/>
                        <a:latin typeface="Arial" panose="020B0604020202020204" pitchFamily="34" charset="0"/>
                      </a:endParaRPr>
                    </a:p>
                  </a:txBody>
                  <a:tcPr marL="9525" marR="9525" marT="9525" marB="0" vert="vert270" anchor="ctr"/>
                </a:tc>
                <a:tc rowSpan="2">
                  <a:txBody>
                    <a:bodyPr/>
                    <a:lstStyle/>
                    <a:p>
                      <a:pPr algn="ctr" fontAlgn="ctr"/>
                      <a:r>
                        <a:rPr lang="es-CO" sz="1200" b="0" i="0" u="none" strike="noStrike" dirty="0">
                          <a:solidFill>
                            <a:srgbClr val="000000"/>
                          </a:solidFill>
                          <a:effectLst/>
                          <a:latin typeface="Arial" panose="020B0604020202020204" pitchFamily="34" charset="0"/>
                        </a:rPr>
                        <a:t>Mayor</a:t>
                      </a:r>
                    </a:p>
                  </a:txBody>
                  <a:tcPr marL="9525" marR="9525" marT="9525" marB="0" vert="vert270" anchor="ctr"/>
                </a:tc>
                <a:tc rowSpan="7">
                  <a:txBody>
                    <a:bodyPr/>
                    <a:lstStyle/>
                    <a:p>
                      <a:pPr algn="ctr" fontAlgn="ctr"/>
                      <a:r>
                        <a:rPr lang="es-CO" sz="1200" b="0" i="0" u="none" strike="noStrike" dirty="0">
                          <a:solidFill>
                            <a:srgbClr val="000000"/>
                          </a:solidFill>
                          <a:effectLst/>
                          <a:latin typeface="Arial" panose="020B0604020202020204" pitchFamily="34" charset="0"/>
                        </a:rPr>
                        <a:t>Riesgo Alto</a:t>
                      </a:r>
                    </a:p>
                  </a:txBody>
                  <a:tcPr marL="9525" marR="9525" marT="9525" marB="0" anchor="ctr">
                    <a:solidFill>
                      <a:srgbClr val="FFC000"/>
                    </a:solidFill>
                  </a:tcPr>
                </a:tc>
                <a:tc>
                  <a:txBody>
                    <a:bodyPr/>
                    <a:lstStyle/>
                    <a:p>
                      <a:pPr algn="ctr" fontAlgn="ctr"/>
                      <a:r>
                        <a:rPr lang="es-CO" sz="1200" b="0" i="0" u="none" strike="noStrike" dirty="0">
                          <a:solidFill>
                            <a:srgbClr val="000000"/>
                          </a:solidFill>
                          <a:effectLst/>
                          <a:latin typeface="Arial" panose="020B0604020202020204" pitchFamily="34" charset="0"/>
                        </a:rPr>
                        <a:t>Contratista</a:t>
                      </a:r>
                    </a:p>
                  </a:txBody>
                  <a:tcPr marL="9525" marR="9525" marT="9525" marB="0" anchor="ctr"/>
                </a:tc>
                <a:extLst>
                  <a:ext uri="{0D108BD9-81ED-4DB2-BD59-A6C34878D82A}">
                    <a16:rowId xmlns:a16="http://schemas.microsoft.com/office/drawing/2014/main" val="3441352113"/>
                  </a:ext>
                </a:extLst>
              </a:tr>
              <a:tr h="437621">
                <a:tc vMerge="1">
                  <a:txBody>
                    <a:bodyPr/>
                    <a:lstStyle/>
                    <a:p>
                      <a:pPr algn="ctr" fontAlgn="ctr"/>
                      <a:r>
                        <a:rPr lang="es-ES" sz="1200" b="0" i="0" u="none" strike="noStrike">
                          <a:solidFill>
                            <a:srgbClr val="000000"/>
                          </a:solidFill>
                          <a:effectLst/>
                          <a:latin typeface="Arial" panose="020B0604020202020204" pitchFamily="34" charset="0"/>
                        </a:rPr>
                        <a:t>Ruptura de la embarcación al momento de la maniobra de la embarcación Mr. Goby</a:t>
                      </a:r>
                    </a:p>
                  </a:txBody>
                  <a:tcPr marL="0" marR="0" marT="0" marB="0" anchor="ctr"/>
                </a:tc>
                <a:tc vMerge="1">
                  <a:txBody>
                    <a:bodyPr/>
                    <a:lstStyle/>
                    <a:p>
                      <a:pPr algn="ctr" fontAlgn="ctr"/>
                      <a:r>
                        <a:rPr lang="es-CO" sz="1200" b="0" i="0" u="none" strike="noStrike" dirty="0">
                          <a:solidFill>
                            <a:srgbClr val="000000"/>
                          </a:solidFill>
                          <a:effectLst/>
                          <a:latin typeface="Arial" panose="020B0604020202020204" pitchFamily="34" charset="0"/>
                        </a:rPr>
                        <a:t>Improbable</a:t>
                      </a:r>
                    </a:p>
                  </a:txBody>
                  <a:tcPr marL="9525" marR="9525" marT="9525" marB="0" vert="vert270" anchor="ctr"/>
                </a:tc>
                <a:tc vMerge="1">
                  <a:txBody>
                    <a:bodyPr/>
                    <a:lstStyle/>
                    <a:p>
                      <a:pPr algn="ctr" fontAlgn="ctr"/>
                      <a:r>
                        <a:rPr lang="es-CO" sz="1200" b="0" i="0" u="none" strike="noStrike" dirty="0">
                          <a:solidFill>
                            <a:srgbClr val="000000"/>
                          </a:solidFill>
                          <a:effectLst/>
                          <a:latin typeface="Arial" panose="020B0604020202020204" pitchFamily="34" charset="0"/>
                        </a:rPr>
                        <a:t>Catastrófico</a:t>
                      </a:r>
                    </a:p>
                  </a:txBody>
                  <a:tcPr marL="9525" marR="9525" marT="9525" marB="0" vert="vert270" anchor="ctr"/>
                </a:tc>
                <a:tc vMerge="1">
                  <a:txBody>
                    <a:bodyPr/>
                    <a:lstStyle/>
                    <a:p>
                      <a:pPr algn="ctr" fontAlgn="ctr"/>
                      <a:endParaRPr lang="es-CO" sz="1050" b="0" i="0" u="none" strike="noStrike" dirty="0">
                        <a:solidFill>
                          <a:srgbClr val="000000"/>
                        </a:solidFill>
                        <a:effectLst/>
                        <a:latin typeface="Arial" panose="020B0604020202020204" pitchFamily="34" charset="0"/>
                      </a:endParaRPr>
                    </a:p>
                  </a:txBody>
                  <a:tcPr marL="9525" marR="9525" marT="9525" marB="0" anchor="ctr">
                    <a:solidFill>
                      <a:srgbClr val="FFC000"/>
                    </a:solidFill>
                  </a:tcPr>
                </a:tc>
                <a:tc rowSpan="2">
                  <a:txBody>
                    <a:bodyPr/>
                    <a:lstStyle/>
                    <a:p>
                      <a:pPr algn="ctr" fontAlgn="ctr"/>
                      <a:r>
                        <a:rPr lang="es-CO" sz="1200" b="0" i="0" u="none" strike="noStrike" dirty="0">
                          <a:solidFill>
                            <a:srgbClr val="000000"/>
                          </a:solidFill>
                          <a:effectLst/>
                          <a:latin typeface="Arial" panose="020B0604020202020204" pitchFamily="34" charset="0"/>
                        </a:rPr>
                        <a:t>Contratista</a:t>
                      </a:r>
                    </a:p>
                  </a:txBody>
                  <a:tcPr marL="9525" marR="9525" marT="9525" marB="0" anchor="ctr"/>
                </a:tc>
                <a:extLst>
                  <a:ext uri="{0D108BD9-81ED-4DB2-BD59-A6C34878D82A}">
                    <a16:rowId xmlns:a16="http://schemas.microsoft.com/office/drawing/2014/main" val="3641058975"/>
                  </a:ext>
                </a:extLst>
              </a:tr>
              <a:tr h="45500">
                <a:tc rowSpan="3">
                  <a:txBody>
                    <a:bodyPr/>
                    <a:lstStyle/>
                    <a:p>
                      <a:pPr algn="ctr" fontAlgn="ctr"/>
                      <a:r>
                        <a:rPr lang="es-ES" sz="1200" b="0" i="0" u="none" strike="noStrike" dirty="0">
                          <a:solidFill>
                            <a:srgbClr val="000000"/>
                          </a:solidFill>
                          <a:effectLst/>
                          <a:latin typeface="Arial" panose="020B0604020202020204" pitchFamily="34" charset="0"/>
                        </a:rPr>
                        <a:t>Ruptura de la embarcación al momento de la maniobra de la embarcación Mr. Goby</a:t>
                      </a:r>
                    </a:p>
                  </a:txBody>
                  <a:tcPr marL="0" marR="0" marT="0" marB="0" anchor="ctr"/>
                </a:tc>
                <a:tc rowSpan="3">
                  <a:txBody>
                    <a:bodyPr/>
                    <a:lstStyle/>
                    <a:p>
                      <a:pPr algn="ctr" fontAlgn="ctr"/>
                      <a:r>
                        <a:rPr lang="es-CO" sz="1200" b="0" i="0" u="none" strike="noStrike">
                          <a:solidFill>
                            <a:srgbClr val="000000"/>
                          </a:solidFill>
                          <a:effectLst/>
                          <a:latin typeface="Arial" panose="020B0604020202020204" pitchFamily="34" charset="0"/>
                        </a:rPr>
                        <a:t>Improbable</a:t>
                      </a:r>
                      <a:endParaRPr lang="es-CO" sz="1200" b="0" i="0" u="none" strike="noStrike" dirty="0">
                        <a:solidFill>
                          <a:srgbClr val="000000"/>
                        </a:solidFill>
                        <a:effectLst/>
                        <a:latin typeface="Arial" panose="020B0604020202020204" pitchFamily="34" charset="0"/>
                      </a:endParaRPr>
                    </a:p>
                  </a:txBody>
                  <a:tcPr marL="9525" marR="9525" marT="9525" marB="0" vert="vert270" anchor="ctr"/>
                </a:tc>
                <a:tc rowSpan="3">
                  <a:txBody>
                    <a:bodyPr/>
                    <a:lstStyle/>
                    <a:p>
                      <a:pPr algn="ctr" fontAlgn="ctr"/>
                      <a:r>
                        <a:rPr lang="es-CO" sz="1200" b="0" i="0" u="none" strike="noStrike" dirty="0">
                          <a:solidFill>
                            <a:srgbClr val="000000"/>
                          </a:solidFill>
                          <a:effectLst/>
                          <a:latin typeface="Arial" panose="020B0604020202020204" pitchFamily="34" charset="0"/>
                        </a:rPr>
                        <a:t>Catastrófico</a:t>
                      </a:r>
                    </a:p>
                  </a:txBody>
                  <a:tcPr marL="9525" marR="9525" marT="9525" marB="0" vert="vert270" anchor="ctr"/>
                </a:tc>
                <a:tc vMerge="1">
                  <a:txBody>
                    <a:bodyPr/>
                    <a:lstStyle/>
                    <a:p>
                      <a:endParaRPr lang="es-CO"/>
                    </a:p>
                  </a:txBody>
                  <a:tcPr/>
                </a:tc>
                <a:tc vMerge="1">
                  <a:txBody>
                    <a:bodyPr/>
                    <a:lstStyle/>
                    <a:p>
                      <a:pPr algn="ctr" fontAlgn="ctr"/>
                      <a:endParaRPr lang="es-CO"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01357626"/>
                  </a:ext>
                </a:extLst>
              </a:tr>
              <a:tr h="365760">
                <a:tc vMerge="1">
                  <a:txBody>
                    <a:bodyPr/>
                    <a:lstStyle/>
                    <a:p>
                      <a:pPr algn="ctr" fontAlgn="ctr"/>
                      <a:r>
                        <a:rPr lang="es-ES" sz="1200" b="0" i="0" u="none" strike="noStrike" dirty="0">
                          <a:solidFill>
                            <a:srgbClr val="000000"/>
                          </a:solidFill>
                          <a:effectLst/>
                          <a:latin typeface="Arial" panose="020B0604020202020204" pitchFamily="34" charset="0"/>
                        </a:rPr>
                        <a:t>Afectaciones a la salud del personal.</a:t>
                      </a:r>
                    </a:p>
                  </a:txBody>
                  <a:tcPr marL="0" marR="0" marT="0" marB="0" anchor="ctr"/>
                </a:tc>
                <a:tc vMerge="1">
                  <a:txBody>
                    <a:bodyPr/>
                    <a:lstStyle/>
                    <a:p>
                      <a:pPr algn="ctr" fontAlgn="ctr"/>
                      <a:r>
                        <a:rPr lang="es-CO" sz="1200" b="0" i="0" u="none" strike="noStrike" dirty="0">
                          <a:solidFill>
                            <a:srgbClr val="000000"/>
                          </a:solidFill>
                          <a:effectLst/>
                          <a:latin typeface="Arial" panose="020B0604020202020204" pitchFamily="34" charset="0"/>
                        </a:rPr>
                        <a:t>Probable</a:t>
                      </a:r>
                    </a:p>
                  </a:txBody>
                  <a:tcPr marL="9525" marR="9525" marT="9525" marB="0" vert="vert270" anchor="ctr"/>
                </a:tc>
                <a:tc vMerge="1">
                  <a:txBody>
                    <a:bodyPr/>
                    <a:lstStyle/>
                    <a:p>
                      <a:pPr algn="ctr" fontAlgn="ctr"/>
                      <a:r>
                        <a:rPr lang="es-CO" sz="1200" b="0" i="0" u="none" strike="noStrike" dirty="0">
                          <a:solidFill>
                            <a:srgbClr val="000000"/>
                          </a:solidFill>
                          <a:effectLst/>
                          <a:latin typeface="Arial" panose="020B0604020202020204" pitchFamily="34" charset="0"/>
                        </a:rPr>
                        <a:t>Mayor</a:t>
                      </a:r>
                    </a:p>
                  </a:txBody>
                  <a:tcPr marL="9525" marR="9525" marT="9525" marB="0" vert="vert270" anchor="ctr"/>
                </a:tc>
                <a:tc vMerge="1">
                  <a:txBody>
                    <a:bodyPr/>
                    <a:lstStyle/>
                    <a:p>
                      <a:pPr algn="ctr" fontAlgn="ctr"/>
                      <a:endParaRPr lang="es-CO" sz="1050" b="0" i="0" u="none" strike="noStrike" dirty="0">
                        <a:solidFill>
                          <a:srgbClr val="000000"/>
                        </a:solidFill>
                        <a:effectLst/>
                        <a:latin typeface="Arial" panose="020B0604020202020204" pitchFamily="34" charset="0"/>
                      </a:endParaRPr>
                    </a:p>
                  </a:txBody>
                  <a:tcPr marL="9525" marR="9525" marT="9525" marB="0" anchor="ctr">
                    <a:solidFill>
                      <a:srgbClr val="FFC000"/>
                    </a:solidFill>
                  </a:tcPr>
                </a:tc>
                <a:tc>
                  <a:txBody>
                    <a:bodyPr/>
                    <a:lstStyle/>
                    <a:p>
                      <a:pPr algn="ctr" fontAlgn="ctr"/>
                      <a:r>
                        <a:rPr lang="es-CO" sz="1200" b="0" i="0" u="none" strike="noStrike" dirty="0">
                          <a:solidFill>
                            <a:srgbClr val="000000"/>
                          </a:solidFill>
                          <a:effectLst/>
                          <a:latin typeface="Arial" panose="020B0604020202020204" pitchFamily="34" charset="0"/>
                        </a:rPr>
                        <a:t>Contratista</a:t>
                      </a:r>
                    </a:p>
                  </a:txBody>
                  <a:tcPr marL="9525" marR="9525" marT="9525" marB="0" anchor="ctr"/>
                </a:tc>
                <a:extLst>
                  <a:ext uri="{0D108BD9-81ED-4DB2-BD59-A6C34878D82A}">
                    <a16:rowId xmlns:a16="http://schemas.microsoft.com/office/drawing/2014/main" val="3029079909"/>
                  </a:ext>
                </a:extLst>
              </a:tr>
              <a:tr h="438280">
                <a:tc vMerge="1">
                  <a:txBody>
                    <a:bodyPr/>
                    <a:lstStyle/>
                    <a:p>
                      <a:pPr algn="ctr" fontAlgn="ctr"/>
                      <a:r>
                        <a:rPr lang="es-ES" sz="1200" b="0" i="0" u="none" strike="noStrike" dirty="0">
                          <a:solidFill>
                            <a:srgbClr val="000000"/>
                          </a:solidFill>
                          <a:effectLst/>
                          <a:latin typeface="Arial" panose="020B0604020202020204" pitchFamily="34" charset="0"/>
                        </a:rPr>
                        <a:t>Condiciones climatológicas y marítimas adversas. </a:t>
                      </a:r>
                    </a:p>
                  </a:txBody>
                  <a:tcPr marL="0" marR="0" marT="0" marB="0" anchor="ctr"/>
                </a:tc>
                <a:tc vMerge="1">
                  <a:txBody>
                    <a:bodyPr/>
                    <a:lstStyle/>
                    <a:p>
                      <a:pPr algn="ctr" fontAlgn="ctr"/>
                      <a:r>
                        <a:rPr lang="es-CO" sz="1200" b="0" i="0" u="none" strike="noStrike" dirty="0">
                          <a:solidFill>
                            <a:srgbClr val="000000"/>
                          </a:solidFill>
                          <a:effectLst/>
                          <a:latin typeface="Arial" panose="020B0604020202020204" pitchFamily="34" charset="0"/>
                        </a:rPr>
                        <a:t>Casi cierto</a:t>
                      </a:r>
                    </a:p>
                  </a:txBody>
                  <a:tcPr marL="9525" marR="9525" marT="9525" marB="0" vert="vert270" anchor="ctr"/>
                </a:tc>
                <a:tc vMerge="1">
                  <a:txBody>
                    <a:bodyPr/>
                    <a:lstStyle/>
                    <a:p>
                      <a:pPr algn="ctr" fontAlgn="ctr"/>
                      <a:r>
                        <a:rPr lang="es-CO" sz="1200" b="0" i="0" u="none" strike="noStrike" dirty="0">
                          <a:solidFill>
                            <a:srgbClr val="000000"/>
                          </a:solidFill>
                          <a:effectLst/>
                          <a:latin typeface="Arial" panose="020B0604020202020204" pitchFamily="34" charset="0"/>
                        </a:rPr>
                        <a:t>Mayor</a:t>
                      </a:r>
                    </a:p>
                  </a:txBody>
                  <a:tcPr marL="9525" marR="9525" marT="9525" marB="0" vert="vert270" anchor="ctr"/>
                </a:tc>
                <a:tc vMerge="1">
                  <a:txBody>
                    <a:bodyPr/>
                    <a:lstStyle/>
                    <a:p>
                      <a:pPr algn="ctr" fontAlgn="ctr"/>
                      <a:endParaRPr lang="es-CO" sz="1050" b="0" i="0" u="none" strike="noStrike" dirty="0">
                        <a:solidFill>
                          <a:srgbClr val="000000"/>
                        </a:solidFill>
                        <a:effectLst/>
                        <a:latin typeface="Arial" panose="020B0604020202020204" pitchFamily="34" charset="0"/>
                      </a:endParaRPr>
                    </a:p>
                  </a:txBody>
                  <a:tcPr marL="9525" marR="9525" marT="9525" marB="0" anchor="ctr">
                    <a:solidFill>
                      <a:srgbClr val="FFC000"/>
                    </a:solidFill>
                  </a:tcPr>
                </a:tc>
                <a:tc rowSpan="3">
                  <a:txBody>
                    <a:bodyPr/>
                    <a:lstStyle/>
                    <a:p>
                      <a:pPr algn="ctr" fontAlgn="ctr"/>
                      <a:r>
                        <a:rPr lang="es-CO" sz="1200" b="0" i="0" u="none" strike="noStrike" dirty="0">
                          <a:solidFill>
                            <a:srgbClr val="000000"/>
                          </a:solidFill>
                          <a:effectLst/>
                          <a:latin typeface="Arial" panose="020B0604020202020204" pitchFamily="34" charset="0"/>
                        </a:rPr>
                        <a:t>Contratista/Contratante</a:t>
                      </a:r>
                    </a:p>
                  </a:txBody>
                  <a:tcPr marL="9525" marR="9525" marT="9525" marB="0" anchor="ctr"/>
                </a:tc>
                <a:extLst>
                  <a:ext uri="{0D108BD9-81ED-4DB2-BD59-A6C34878D82A}">
                    <a16:rowId xmlns:a16="http://schemas.microsoft.com/office/drawing/2014/main" val="158109677"/>
                  </a:ext>
                </a:extLst>
              </a:tr>
              <a:tr h="745588">
                <a:tc>
                  <a:txBody>
                    <a:bodyPr/>
                    <a:lstStyle/>
                    <a:p>
                      <a:pPr algn="ctr" fontAlgn="ctr"/>
                      <a:r>
                        <a:rPr lang="es-ES" sz="1200" b="0" i="0" u="none" strike="noStrike">
                          <a:solidFill>
                            <a:srgbClr val="000000"/>
                          </a:solidFill>
                          <a:effectLst/>
                          <a:latin typeface="Arial" panose="020B0604020202020204" pitchFamily="34" charset="0"/>
                        </a:rPr>
                        <a:t>Afectaciones a la salud del personal.</a:t>
                      </a:r>
                      <a:endParaRPr lang="es-E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ctr"/>
                      <a:r>
                        <a:rPr lang="es-CO" sz="1200" b="0" i="0" u="none" strike="noStrike">
                          <a:solidFill>
                            <a:srgbClr val="000000"/>
                          </a:solidFill>
                          <a:effectLst/>
                          <a:latin typeface="Arial" panose="020B0604020202020204" pitchFamily="34" charset="0"/>
                        </a:rPr>
                        <a:t>Probable</a:t>
                      </a:r>
                      <a:endParaRPr lang="es-CO" sz="1200" b="0" i="0" u="none" strike="noStrike" dirty="0">
                        <a:solidFill>
                          <a:srgbClr val="000000"/>
                        </a:solidFill>
                        <a:effectLst/>
                        <a:latin typeface="Arial" panose="020B0604020202020204" pitchFamily="34" charset="0"/>
                      </a:endParaRPr>
                    </a:p>
                  </a:txBody>
                  <a:tcPr marL="9525" marR="9525" marT="9525" marB="0" vert="vert270" anchor="ctr"/>
                </a:tc>
                <a:tc>
                  <a:txBody>
                    <a:bodyPr/>
                    <a:lstStyle/>
                    <a:p>
                      <a:pPr algn="ctr" fontAlgn="ctr"/>
                      <a:r>
                        <a:rPr lang="es-CO" sz="1200" b="0" i="0" u="none" strike="noStrike" dirty="0">
                          <a:solidFill>
                            <a:srgbClr val="000000"/>
                          </a:solidFill>
                          <a:effectLst/>
                          <a:latin typeface="Arial" panose="020B0604020202020204" pitchFamily="34" charset="0"/>
                        </a:rPr>
                        <a:t>Mayor</a:t>
                      </a:r>
                    </a:p>
                  </a:txBody>
                  <a:tcPr marL="9525" marR="9525" marT="9525" marB="0" vert="vert270" anchor="ct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3414001567"/>
                  </a:ext>
                </a:extLst>
              </a:tr>
              <a:tr h="548640">
                <a:tc>
                  <a:txBody>
                    <a:bodyPr/>
                    <a:lstStyle/>
                    <a:p>
                      <a:pPr algn="ctr" fontAlgn="ctr"/>
                      <a:r>
                        <a:rPr lang="es-ES" sz="1200" b="0" i="0" u="none" strike="noStrike" dirty="0">
                          <a:solidFill>
                            <a:srgbClr val="000000"/>
                          </a:solidFill>
                          <a:effectLst/>
                          <a:latin typeface="Arial" panose="020B0604020202020204" pitchFamily="34" charset="0"/>
                        </a:rPr>
                        <a:t>Condiciones climatológicas y marítimas adversas. </a:t>
                      </a:r>
                    </a:p>
                  </a:txBody>
                  <a:tcPr marL="0" marR="0" marT="0" marB="0" anchor="ctr"/>
                </a:tc>
                <a:tc>
                  <a:txBody>
                    <a:bodyPr/>
                    <a:lstStyle/>
                    <a:p>
                      <a:pPr algn="ctr" fontAlgn="ctr"/>
                      <a:r>
                        <a:rPr lang="es-CO" sz="1200" b="0" i="0" u="none" strike="noStrike">
                          <a:solidFill>
                            <a:srgbClr val="000000"/>
                          </a:solidFill>
                          <a:effectLst/>
                          <a:latin typeface="Arial" panose="020B0604020202020204" pitchFamily="34" charset="0"/>
                        </a:rPr>
                        <a:t>Casi cierto</a:t>
                      </a:r>
                      <a:endParaRPr lang="es-CO" sz="1200" b="0" i="0" u="none" strike="noStrike" dirty="0">
                        <a:solidFill>
                          <a:srgbClr val="000000"/>
                        </a:solidFill>
                        <a:effectLst/>
                        <a:latin typeface="Arial" panose="020B0604020202020204" pitchFamily="34" charset="0"/>
                      </a:endParaRPr>
                    </a:p>
                  </a:txBody>
                  <a:tcPr marL="9525" marR="9525" marT="9525" marB="0" vert="vert270" anchor="ctr"/>
                </a:tc>
                <a:tc>
                  <a:txBody>
                    <a:bodyPr/>
                    <a:lstStyle/>
                    <a:p>
                      <a:pPr algn="ctr" fontAlgn="ctr"/>
                      <a:r>
                        <a:rPr lang="es-CO" sz="1200" b="0" i="0" u="none" strike="noStrike" dirty="0">
                          <a:solidFill>
                            <a:srgbClr val="000000"/>
                          </a:solidFill>
                          <a:effectLst/>
                          <a:latin typeface="Arial" panose="020B0604020202020204" pitchFamily="34" charset="0"/>
                        </a:rPr>
                        <a:t>Mayor</a:t>
                      </a:r>
                    </a:p>
                  </a:txBody>
                  <a:tcPr marL="9525" marR="9525" marT="9525" marB="0" vert="vert270" anchor="ctr"/>
                </a:tc>
                <a:tc vMerge="1">
                  <a:txBody>
                    <a:bodyPr/>
                    <a:lstStyle/>
                    <a:p>
                      <a:pPr algn="ctr" fontAlgn="ctr"/>
                      <a:endParaRPr lang="es-CO" sz="1200" b="0" i="0" u="none" strike="noStrike" dirty="0">
                        <a:solidFill>
                          <a:srgbClr val="000000"/>
                        </a:solidFill>
                        <a:effectLst/>
                        <a:latin typeface="Arial" panose="020B0604020202020204" pitchFamily="34" charset="0"/>
                      </a:endParaRPr>
                    </a:p>
                  </a:txBody>
                  <a:tcPr marL="9525" marR="9525" marT="9525" marB="0" anchor="ctr">
                    <a:solidFill>
                      <a:srgbClr val="FFFF00"/>
                    </a:solidFill>
                  </a:tcPr>
                </a:tc>
                <a:tc vMerge="1">
                  <a:txBody>
                    <a:bodyPr/>
                    <a:lstStyle/>
                    <a:p>
                      <a:pPr algn="ctr" fontAlgn="ctr"/>
                      <a:endParaRPr lang="es-CO"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787202182"/>
                  </a:ext>
                </a:extLst>
              </a:tr>
            </a:tbl>
          </a:graphicData>
        </a:graphic>
      </p:graphicFrame>
    </p:spTree>
    <p:extLst>
      <p:ext uri="{BB962C8B-B14F-4D97-AF65-F5344CB8AC3E}">
        <p14:creationId xmlns:p14="http://schemas.microsoft.com/office/powerpoint/2010/main" val="3460747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808074" y="2147777"/>
            <a:ext cx="10345479" cy="800219"/>
          </a:xfrm>
          <a:prstGeom prst="rect">
            <a:avLst/>
          </a:prstGeom>
          <a:noFill/>
        </p:spPr>
        <p:txBody>
          <a:bodyPr wrap="square" rtlCol="0">
            <a:spAutoFit/>
          </a:bodyPr>
          <a:lstStyle/>
          <a:p>
            <a:pPr algn="just"/>
            <a:endParaRPr lang="es-CO" sz="2800" dirty="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Análisis de Riesgos</a:t>
            </a:r>
            <a:endParaRPr lang="es-CO" dirty="0"/>
          </a:p>
        </p:txBody>
      </p:sp>
      <p:sp>
        <p:nvSpPr>
          <p:cNvPr id="11" name="Rectángulo 10">
            <a:extLst>
              <a:ext uri="{FF2B5EF4-FFF2-40B4-BE49-F238E27FC236}">
                <a16:creationId xmlns:a16="http://schemas.microsoft.com/office/drawing/2014/main" id="{816B9698-DC99-4EF1-BAD7-6F82BBD26AFE}"/>
              </a:ext>
            </a:extLst>
          </p:cNvPr>
          <p:cNvSpPr/>
          <p:nvPr/>
        </p:nvSpPr>
        <p:spPr>
          <a:xfrm>
            <a:off x="1401419" y="2129129"/>
            <a:ext cx="9376459" cy="1107996"/>
          </a:xfrm>
          <a:prstGeom prst="rect">
            <a:avLst/>
          </a:prstGeom>
        </p:spPr>
        <p:txBody>
          <a:bodyPr wrap="square">
            <a:spAutoFit/>
          </a:bodyPr>
          <a:lstStyle/>
          <a:p>
            <a:pPr algn="just"/>
            <a:r>
              <a:rPr lang="es-ES" sz="2200" dirty="0"/>
              <a:t>1. Remoción, hundimiento controlado y creación de arrecife de coral.</a:t>
            </a:r>
          </a:p>
          <a:p>
            <a:pPr algn="just"/>
            <a:endParaRPr lang="es-ES" sz="2200" dirty="0"/>
          </a:p>
          <a:p>
            <a:pPr algn="just"/>
            <a:endParaRPr lang="es-ES" sz="2200" dirty="0"/>
          </a:p>
        </p:txBody>
      </p:sp>
      <p:graphicFrame>
        <p:nvGraphicFramePr>
          <p:cNvPr id="10" name="Tabla 14">
            <a:extLst>
              <a:ext uri="{FF2B5EF4-FFF2-40B4-BE49-F238E27FC236}">
                <a16:creationId xmlns:a16="http://schemas.microsoft.com/office/drawing/2014/main" id="{1B6B36B8-A2E2-48E1-817D-7F51C57C7A95}"/>
              </a:ext>
            </a:extLst>
          </p:cNvPr>
          <p:cNvGraphicFramePr>
            <a:graphicFrameLocks noGrp="1"/>
          </p:cNvGraphicFramePr>
          <p:nvPr>
            <p:extLst>
              <p:ext uri="{D42A27DB-BD31-4B8C-83A1-F6EECF244321}">
                <p14:modId xmlns:p14="http://schemas.microsoft.com/office/powerpoint/2010/main" val="1021923071"/>
              </p:ext>
            </p:extLst>
          </p:nvPr>
        </p:nvGraphicFramePr>
        <p:xfrm>
          <a:off x="1550283" y="3084569"/>
          <a:ext cx="8504578" cy="2092342"/>
        </p:xfrm>
        <a:graphic>
          <a:graphicData uri="http://schemas.openxmlformats.org/drawingml/2006/table">
            <a:tbl>
              <a:tblPr firstRow="1" bandRow="1">
                <a:tableStyleId>{5C22544A-7EE6-4342-B048-85BDC9FD1C3A}</a:tableStyleId>
              </a:tblPr>
              <a:tblGrid>
                <a:gridCol w="3792174">
                  <a:extLst>
                    <a:ext uri="{9D8B030D-6E8A-4147-A177-3AD203B41FA5}">
                      <a16:colId xmlns:a16="http://schemas.microsoft.com/office/drawing/2014/main" val="2327928764"/>
                    </a:ext>
                  </a:extLst>
                </a:gridCol>
                <a:gridCol w="774700">
                  <a:extLst>
                    <a:ext uri="{9D8B030D-6E8A-4147-A177-3AD203B41FA5}">
                      <a16:colId xmlns:a16="http://schemas.microsoft.com/office/drawing/2014/main" val="3622688734"/>
                    </a:ext>
                  </a:extLst>
                </a:gridCol>
                <a:gridCol w="1016000">
                  <a:extLst>
                    <a:ext uri="{9D8B030D-6E8A-4147-A177-3AD203B41FA5}">
                      <a16:colId xmlns:a16="http://schemas.microsoft.com/office/drawing/2014/main" val="3171213412"/>
                    </a:ext>
                  </a:extLst>
                </a:gridCol>
                <a:gridCol w="800804">
                  <a:extLst>
                    <a:ext uri="{9D8B030D-6E8A-4147-A177-3AD203B41FA5}">
                      <a16:colId xmlns:a16="http://schemas.microsoft.com/office/drawing/2014/main" val="2399890859"/>
                    </a:ext>
                  </a:extLst>
                </a:gridCol>
                <a:gridCol w="2120900">
                  <a:extLst>
                    <a:ext uri="{9D8B030D-6E8A-4147-A177-3AD203B41FA5}">
                      <a16:colId xmlns:a16="http://schemas.microsoft.com/office/drawing/2014/main" val="3964485363"/>
                    </a:ext>
                  </a:extLst>
                </a:gridCol>
              </a:tblGrid>
              <a:tr h="1028700">
                <a:tc>
                  <a:txBody>
                    <a:bodyPr/>
                    <a:lstStyle/>
                    <a:p>
                      <a:pPr algn="ctr" fontAlgn="ctr"/>
                      <a:r>
                        <a:rPr lang="es-CO" sz="1400" b="0" i="0" u="none" strike="noStrike" dirty="0">
                          <a:solidFill>
                            <a:schemeClr val="bg1"/>
                          </a:solidFill>
                          <a:effectLst/>
                          <a:latin typeface="Arial" panose="020B0604020202020204" pitchFamily="34" charset="0"/>
                        </a:rPr>
                        <a:t>Qué puede ocurrir</a:t>
                      </a:r>
                    </a:p>
                  </a:txBody>
                  <a:tcPr marL="9525" marR="9525" marT="9525" marB="0" anchor="ctr"/>
                </a:tc>
                <a:tc>
                  <a:txBody>
                    <a:bodyPr/>
                    <a:lstStyle/>
                    <a:p>
                      <a:pPr algn="ctr" fontAlgn="ctr"/>
                      <a:r>
                        <a:rPr lang="es-CO" sz="1400" b="0" i="0" u="none" strike="noStrike" dirty="0">
                          <a:solidFill>
                            <a:schemeClr val="bg1"/>
                          </a:solidFill>
                          <a:effectLst/>
                          <a:latin typeface="Arial" panose="020B0604020202020204" pitchFamily="34" charset="0"/>
                        </a:rPr>
                        <a:t>Probabilidad</a:t>
                      </a:r>
                    </a:p>
                  </a:txBody>
                  <a:tcPr marL="9525" marR="9525" marT="9525" marB="0" vert="vert270" anchor="ctr"/>
                </a:tc>
                <a:tc>
                  <a:txBody>
                    <a:bodyPr/>
                    <a:lstStyle/>
                    <a:p>
                      <a:pPr algn="ctr" fontAlgn="ctr"/>
                      <a:r>
                        <a:rPr lang="es-CO" sz="1400" b="0" i="0" u="none" strike="noStrike" dirty="0">
                          <a:solidFill>
                            <a:schemeClr val="bg1"/>
                          </a:solidFill>
                          <a:effectLst/>
                          <a:latin typeface="Arial" panose="020B0604020202020204" pitchFamily="34" charset="0"/>
                        </a:rPr>
                        <a:t>Impacto</a:t>
                      </a:r>
                    </a:p>
                  </a:txBody>
                  <a:tcPr marL="9525" marR="9525" marT="9525" marB="0" vert="vert270" anchor="ctr"/>
                </a:tc>
                <a:tc>
                  <a:txBody>
                    <a:bodyPr/>
                    <a:lstStyle/>
                    <a:p>
                      <a:pPr algn="ctr" fontAlgn="ctr"/>
                      <a:r>
                        <a:rPr lang="es-CO" sz="1400" b="0" i="0" u="none" strike="noStrike" dirty="0">
                          <a:solidFill>
                            <a:schemeClr val="bg1"/>
                          </a:solidFill>
                          <a:effectLst/>
                          <a:latin typeface="Arial" panose="020B0604020202020204" pitchFamily="34" charset="0"/>
                        </a:rPr>
                        <a:t>Nivel de riesgo</a:t>
                      </a:r>
                    </a:p>
                  </a:txBody>
                  <a:tcPr marL="9525" marR="9525" marT="9525" marB="0" vert="vert270" anchor="ctr"/>
                </a:tc>
                <a:tc>
                  <a:txBody>
                    <a:bodyPr/>
                    <a:lstStyle/>
                    <a:p>
                      <a:pPr algn="ctr" fontAlgn="ctr"/>
                      <a:r>
                        <a:rPr lang="es-ES" sz="1400" b="0" i="0" u="none" strike="noStrike" dirty="0">
                          <a:solidFill>
                            <a:schemeClr val="bg1"/>
                          </a:solidFill>
                          <a:effectLst/>
                          <a:latin typeface="Arial" panose="020B0604020202020204" pitchFamily="34" charset="0"/>
                        </a:rPr>
                        <a:t>Encargado de gestionar el riesgo</a:t>
                      </a:r>
                    </a:p>
                  </a:txBody>
                  <a:tcPr marL="9525" marR="9525" marT="9525" marB="0" anchor="ctr"/>
                </a:tc>
                <a:extLst>
                  <a:ext uri="{0D108BD9-81ED-4DB2-BD59-A6C34878D82A}">
                    <a16:rowId xmlns:a16="http://schemas.microsoft.com/office/drawing/2014/main" val="1886665736"/>
                  </a:ext>
                </a:extLst>
              </a:tr>
              <a:tr h="1063642">
                <a:tc>
                  <a:txBody>
                    <a:bodyPr/>
                    <a:lstStyle/>
                    <a:p>
                      <a:pPr algn="ctr" fontAlgn="ctr"/>
                      <a:r>
                        <a:rPr lang="es-ES" sz="1200" b="0" i="0" u="none" strike="noStrike" dirty="0">
                          <a:solidFill>
                            <a:srgbClr val="000000"/>
                          </a:solidFill>
                          <a:effectLst/>
                          <a:latin typeface="Arial" panose="020B0604020202020204" pitchFamily="34" charset="0"/>
                        </a:rPr>
                        <a:t>Sobre costos en la operación por causas atribuibles al contratista.</a:t>
                      </a:r>
                    </a:p>
                  </a:txBody>
                  <a:tcPr marL="9525" marR="9525" marT="9525" marB="0" anchor="ctr"/>
                </a:tc>
                <a:tc>
                  <a:txBody>
                    <a:bodyPr/>
                    <a:lstStyle/>
                    <a:p>
                      <a:pPr algn="ctr" fontAlgn="ctr"/>
                      <a:r>
                        <a:rPr lang="es-ES" sz="1200" b="0" i="0" u="none" strike="noStrike" dirty="0">
                          <a:solidFill>
                            <a:srgbClr val="000000"/>
                          </a:solidFill>
                          <a:effectLst/>
                          <a:latin typeface="Arial" panose="020B0604020202020204" pitchFamily="34" charset="0"/>
                        </a:rPr>
                        <a:t>Raro</a:t>
                      </a:r>
                      <a:endParaRPr lang="es-CO" sz="1200" dirty="0"/>
                    </a:p>
                  </a:txBody>
                  <a:tcPr marL="9525" marR="9525" marT="9525" marB="0" vert="vert270" anchor="ctr"/>
                </a:tc>
                <a:tc>
                  <a:txBody>
                    <a:bodyPr/>
                    <a:lstStyle/>
                    <a:p>
                      <a:pPr algn="ctr" fontAlgn="ctr"/>
                      <a:r>
                        <a:rPr lang="es-ES" sz="1200" b="0" i="0" u="none" strike="noStrike" dirty="0">
                          <a:solidFill>
                            <a:srgbClr val="000000"/>
                          </a:solidFill>
                          <a:effectLst/>
                          <a:latin typeface="Arial" panose="020B0604020202020204" pitchFamily="34" charset="0"/>
                        </a:rPr>
                        <a:t>Catastrófico</a:t>
                      </a:r>
                      <a:endParaRPr lang="es-CO" sz="1200" b="0" i="0" u="none" strike="noStrike" dirty="0">
                        <a:solidFill>
                          <a:srgbClr val="000000"/>
                        </a:solidFill>
                        <a:effectLst/>
                        <a:latin typeface="Arial" panose="020B0604020202020204" pitchFamily="34" charset="0"/>
                      </a:endParaRPr>
                    </a:p>
                  </a:txBody>
                  <a:tcPr marL="9525" marR="9525" marT="9525" marB="0" vert="vert270" anchor="ctr"/>
                </a:tc>
                <a:tc>
                  <a:txBody>
                    <a:bodyPr/>
                    <a:lstStyle/>
                    <a:p>
                      <a:pPr algn="ctr" fontAlgn="ctr"/>
                      <a:r>
                        <a:rPr lang="es-ES" sz="1200" b="0" i="0" u="none" strike="noStrike" dirty="0">
                          <a:solidFill>
                            <a:srgbClr val="000000"/>
                          </a:solidFill>
                          <a:effectLst/>
                          <a:latin typeface="Arial" panose="020B0604020202020204" pitchFamily="34" charset="0"/>
                        </a:rPr>
                        <a:t>Riesgo Moderado</a:t>
                      </a:r>
                      <a:endParaRPr lang="es-CO" sz="1200" b="0" i="0" u="none" strike="noStrike" dirty="0">
                        <a:solidFill>
                          <a:srgbClr val="000000"/>
                        </a:solidFill>
                        <a:effectLst/>
                        <a:latin typeface="Arial" panose="020B0604020202020204" pitchFamily="34" charset="0"/>
                      </a:endParaRPr>
                    </a:p>
                  </a:txBody>
                  <a:tcPr marL="9525" marR="9525" marT="9525" marB="0" anchor="ctr">
                    <a:solidFill>
                      <a:srgbClr val="FFFF00"/>
                    </a:solidFill>
                  </a:tcPr>
                </a:tc>
                <a:tc>
                  <a:txBody>
                    <a:bodyPr/>
                    <a:lstStyle/>
                    <a:p>
                      <a:pPr algn="ctr" fontAlgn="ctr"/>
                      <a:r>
                        <a:rPr lang="es-CO" sz="1200" b="0" i="0" u="none" strike="noStrike" dirty="0">
                          <a:solidFill>
                            <a:srgbClr val="000000"/>
                          </a:solidFill>
                          <a:effectLst/>
                          <a:latin typeface="Arial" panose="020B0604020202020204" pitchFamily="34" charset="0"/>
                        </a:rPr>
                        <a:t>Contratista</a:t>
                      </a:r>
                    </a:p>
                  </a:txBody>
                  <a:tcPr marL="9525" marR="9525" marT="9525" marB="0" anchor="ctr"/>
                </a:tc>
                <a:extLst>
                  <a:ext uri="{0D108BD9-81ED-4DB2-BD59-A6C34878D82A}">
                    <a16:rowId xmlns:a16="http://schemas.microsoft.com/office/drawing/2014/main" val="3441352113"/>
                  </a:ext>
                </a:extLst>
              </a:tr>
            </a:tbl>
          </a:graphicData>
        </a:graphic>
      </p:graphicFrame>
    </p:spTree>
    <p:extLst>
      <p:ext uri="{BB962C8B-B14F-4D97-AF65-F5344CB8AC3E}">
        <p14:creationId xmlns:p14="http://schemas.microsoft.com/office/powerpoint/2010/main" val="3516044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808074" y="2147777"/>
            <a:ext cx="10345479" cy="800219"/>
          </a:xfrm>
          <a:prstGeom prst="rect">
            <a:avLst/>
          </a:prstGeom>
          <a:noFill/>
        </p:spPr>
        <p:txBody>
          <a:bodyPr wrap="square" rtlCol="0">
            <a:spAutoFit/>
          </a:bodyPr>
          <a:lstStyle/>
          <a:p>
            <a:pPr algn="just"/>
            <a:endParaRPr lang="es-CO" sz="2800" dirty="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Análisis de Riesgos</a:t>
            </a:r>
            <a:endParaRPr lang="es-CO" dirty="0"/>
          </a:p>
        </p:txBody>
      </p:sp>
      <p:sp>
        <p:nvSpPr>
          <p:cNvPr id="11" name="Rectángulo 10">
            <a:extLst>
              <a:ext uri="{FF2B5EF4-FFF2-40B4-BE49-F238E27FC236}">
                <a16:creationId xmlns:a16="http://schemas.microsoft.com/office/drawing/2014/main" id="{816B9698-DC99-4EF1-BAD7-6F82BBD26AFE}"/>
              </a:ext>
            </a:extLst>
          </p:cNvPr>
          <p:cNvSpPr/>
          <p:nvPr/>
        </p:nvSpPr>
        <p:spPr>
          <a:xfrm>
            <a:off x="1190403" y="1575131"/>
            <a:ext cx="9376459" cy="1107996"/>
          </a:xfrm>
          <a:prstGeom prst="rect">
            <a:avLst/>
          </a:prstGeom>
        </p:spPr>
        <p:txBody>
          <a:bodyPr wrap="square">
            <a:spAutoFit/>
          </a:bodyPr>
          <a:lstStyle/>
          <a:p>
            <a:pPr algn="just"/>
            <a:r>
              <a:rPr lang="es-ES" sz="2200" dirty="0"/>
              <a:t>1. Remoción, hundimiento controlado y creación de arrecife de coral.</a:t>
            </a:r>
          </a:p>
          <a:p>
            <a:pPr algn="just"/>
            <a:endParaRPr lang="es-ES" sz="2200" dirty="0"/>
          </a:p>
          <a:p>
            <a:pPr algn="just"/>
            <a:endParaRPr lang="es-ES" sz="2200" dirty="0"/>
          </a:p>
        </p:txBody>
      </p:sp>
      <p:graphicFrame>
        <p:nvGraphicFramePr>
          <p:cNvPr id="10" name="Tabla 14">
            <a:extLst>
              <a:ext uri="{FF2B5EF4-FFF2-40B4-BE49-F238E27FC236}">
                <a16:creationId xmlns:a16="http://schemas.microsoft.com/office/drawing/2014/main" id="{1B6B36B8-A2E2-48E1-817D-7F51C57C7A95}"/>
              </a:ext>
            </a:extLst>
          </p:cNvPr>
          <p:cNvGraphicFramePr>
            <a:graphicFrameLocks noGrp="1"/>
          </p:cNvGraphicFramePr>
          <p:nvPr>
            <p:extLst>
              <p:ext uri="{D42A27DB-BD31-4B8C-83A1-F6EECF244321}">
                <p14:modId xmlns:p14="http://schemas.microsoft.com/office/powerpoint/2010/main" val="2492884792"/>
              </p:ext>
            </p:extLst>
          </p:nvPr>
        </p:nvGraphicFramePr>
        <p:xfrm>
          <a:off x="1728524" y="2149411"/>
          <a:ext cx="8504578" cy="4130872"/>
        </p:xfrm>
        <a:graphic>
          <a:graphicData uri="http://schemas.openxmlformats.org/drawingml/2006/table">
            <a:tbl>
              <a:tblPr firstRow="1" bandRow="1">
                <a:tableStyleId>{5C22544A-7EE6-4342-B048-85BDC9FD1C3A}</a:tableStyleId>
              </a:tblPr>
              <a:tblGrid>
                <a:gridCol w="3792174">
                  <a:extLst>
                    <a:ext uri="{9D8B030D-6E8A-4147-A177-3AD203B41FA5}">
                      <a16:colId xmlns:a16="http://schemas.microsoft.com/office/drawing/2014/main" val="2327928764"/>
                    </a:ext>
                  </a:extLst>
                </a:gridCol>
                <a:gridCol w="774700">
                  <a:extLst>
                    <a:ext uri="{9D8B030D-6E8A-4147-A177-3AD203B41FA5}">
                      <a16:colId xmlns:a16="http://schemas.microsoft.com/office/drawing/2014/main" val="3622688734"/>
                    </a:ext>
                  </a:extLst>
                </a:gridCol>
                <a:gridCol w="1016000">
                  <a:extLst>
                    <a:ext uri="{9D8B030D-6E8A-4147-A177-3AD203B41FA5}">
                      <a16:colId xmlns:a16="http://schemas.microsoft.com/office/drawing/2014/main" val="3171213412"/>
                    </a:ext>
                  </a:extLst>
                </a:gridCol>
                <a:gridCol w="800804">
                  <a:extLst>
                    <a:ext uri="{9D8B030D-6E8A-4147-A177-3AD203B41FA5}">
                      <a16:colId xmlns:a16="http://schemas.microsoft.com/office/drawing/2014/main" val="2399890859"/>
                    </a:ext>
                  </a:extLst>
                </a:gridCol>
                <a:gridCol w="2120900">
                  <a:extLst>
                    <a:ext uri="{9D8B030D-6E8A-4147-A177-3AD203B41FA5}">
                      <a16:colId xmlns:a16="http://schemas.microsoft.com/office/drawing/2014/main" val="3964485363"/>
                    </a:ext>
                  </a:extLst>
                </a:gridCol>
              </a:tblGrid>
              <a:tr h="1028700">
                <a:tc>
                  <a:txBody>
                    <a:bodyPr/>
                    <a:lstStyle/>
                    <a:p>
                      <a:pPr algn="ctr" fontAlgn="ctr"/>
                      <a:r>
                        <a:rPr lang="es-CO" sz="1200" b="0" i="0" u="none" strike="noStrike" dirty="0">
                          <a:solidFill>
                            <a:schemeClr val="bg1"/>
                          </a:solidFill>
                          <a:effectLst/>
                          <a:latin typeface="Arial" panose="020B0604020202020204" pitchFamily="34" charset="0"/>
                        </a:rPr>
                        <a:t>Qué puede ocurrir</a:t>
                      </a:r>
                    </a:p>
                  </a:txBody>
                  <a:tcPr marL="9525" marR="9525" marT="9525" marB="0" anchor="ctr"/>
                </a:tc>
                <a:tc>
                  <a:txBody>
                    <a:bodyPr/>
                    <a:lstStyle/>
                    <a:p>
                      <a:pPr algn="ctr" fontAlgn="ctr"/>
                      <a:r>
                        <a:rPr lang="es-CO" sz="1200" b="0" i="0" u="none" strike="noStrike" dirty="0">
                          <a:solidFill>
                            <a:schemeClr val="bg1"/>
                          </a:solidFill>
                          <a:effectLst/>
                          <a:latin typeface="Arial" panose="020B0604020202020204" pitchFamily="34" charset="0"/>
                        </a:rPr>
                        <a:t>Probabilidad</a:t>
                      </a:r>
                    </a:p>
                  </a:txBody>
                  <a:tcPr marL="9525" marR="9525" marT="9525" marB="0" vert="vert270" anchor="ctr"/>
                </a:tc>
                <a:tc>
                  <a:txBody>
                    <a:bodyPr/>
                    <a:lstStyle/>
                    <a:p>
                      <a:pPr algn="ctr" fontAlgn="ctr"/>
                      <a:r>
                        <a:rPr lang="es-CO" sz="1200" b="0" i="0" u="none" strike="noStrike" dirty="0">
                          <a:solidFill>
                            <a:schemeClr val="bg1"/>
                          </a:solidFill>
                          <a:effectLst/>
                          <a:latin typeface="Arial" panose="020B0604020202020204" pitchFamily="34" charset="0"/>
                        </a:rPr>
                        <a:t>Impacto</a:t>
                      </a:r>
                    </a:p>
                  </a:txBody>
                  <a:tcPr marL="9525" marR="9525" marT="9525" marB="0" vert="vert270" anchor="ctr"/>
                </a:tc>
                <a:tc>
                  <a:txBody>
                    <a:bodyPr/>
                    <a:lstStyle/>
                    <a:p>
                      <a:pPr algn="ctr" fontAlgn="ctr"/>
                      <a:r>
                        <a:rPr lang="es-CO" sz="1200" b="0" i="0" u="none" strike="noStrike" dirty="0">
                          <a:solidFill>
                            <a:schemeClr val="bg1"/>
                          </a:solidFill>
                          <a:effectLst/>
                          <a:latin typeface="Arial" panose="020B0604020202020204" pitchFamily="34" charset="0"/>
                        </a:rPr>
                        <a:t>Nivel de riesgo</a:t>
                      </a:r>
                    </a:p>
                  </a:txBody>
                  <a:tcPr marL="9525" marR="9525" marT="9525" marB="0" vert="vert270" anchor="ctr"/>
                </a:tc>
                <a:tc>
                  <a:txBody>
                    <a:bodyPr/>
                    <a:lstStyle/>
                    <a:p>
                      <a:pPr algn="ctr" fontAlgn="ctr"/>
                      <a:r>
                        <a:rPr lang="es-ES" sz="1200" b="0" i="0" u="none" strike="noStrike" dirty="0">
                          <a:solidFill>
                            <a:schemeClr val="bg1"/>
                          </a:solidFill>
                          <a:effectLst/>
                          <a:latin typeface="Arial" panose="020B0604020202020204" pitchFamily="34" charset="0"/>
                        </a:rPr>
                        <a:t>Encargado de gestionar el riesgo</a:t>
                      </a:r>
                    </a:p>
                  </a:txBody>
                  <a:tcPr marL="9525" marR="9525" marT="9525" marB="0" anchor="ctr"/>
                </a:tc>
                <a:extLst>
                  <a:ext uri="{0D108BD9-81ED-4DB2-BD59-A6C34878D82A}">
                    <a16:rowId xmlns:a16="http://schemas.microsoft.com/office/drawing/2014/main" val="1886665736"/>
                  </a:ext>
                </a:extLst>
              </a:tr>
              <a:tr h="775543">
                <a:tc>
                  <a:txBody>
                    <a:bodyPr/>
                    <a:lstStyle/>
                    <a:p>
                      <a:pPr algn="ctr" fontAlgn="ctr"/>
                      <a:r>
                        <a:rPr lang="es-ES" sz="1200" b="0" i="0" u="none" strike="noStrike">
                          <a:solidFill>
                            <a:srgbClr val="000000"/>
                          </a:solidFill>
                          <a:effectLst/>
                          <a:latin typeface="Arial" panose="020B0604020202020204" pitchFamily="34" charset="0"/>
                        </a:rPr>
                        <a:t>Daño y/o perjuicios a terceros en sus bienes o en sus personas.</a:t>
                      </a:r>
                    </a:p>
                  </a:txBody>
                  <a:tcPr marL="9525" marR="9525" marT="9525" marB="0" anchor="ctr"/>
                </a:tc>
                <a:tc>
                  <a:txBody>
                    <a:bodyPr/>
                    <a:lstStyle/>
                    <a:p>
                      <a:pPr algn="ctr" fontAlgn="ctr"/>
                      <a:r>
                        <a:rPr lang="es-CO" sz="1200" b="0" i="0" u="none" strike="noStrike">
                          <a:solidFill>
                            <a:srgbClr val="000000"/>
                          </a:solidFill>
                          <a:effectLst/>
                          <a:latin typeface="Arial" panose="020B0604020202020204" pitchFamily="34" charset="0"/>
                        </a:rPr>
                        <a:t>Raro</a:t>
                      </a:r>
                    </a:p>
                  </a:txBody>
                  <a:tcPr marL="0" marR="0" marT="0" marB="0" vert="vert270" anchor="ctr"/>
                </a:tc>
                <a:tc>
                  <a:txBody>
                    <a:bodyPr/>
                    <a:lstStyle/>
                    <a:p>
                      <a:pPr algn="ctr" fontAlgn="ctr"/>
                      <a:r>
                        <a:rPr lang="es-CO" sz="1200" b="0" i="0" u="none" strike="noStrike">
                          <a:solidFill>
                            <a:srgbClr val="000000"/>
                          </a:solidFill>
                          <a:effectLst/>
                          <a:latin typeface="Arial" panose="020B0604020202020204" pitchFamily="34" charset="0"/>
                        </a:rPr>
                        <a:t>Mayor</a:t>
                      </a:r>
                    </a:p>
                  </a:txBody>
                  <a:tcPr marL="0" marR="0" marT="0" marB="0" vert="vert270" anchor="ctr"/>
                </a:tc>
                <a:tc rowSpan="4">
                  <a:txBody>
                    <a:bodyPr/>
                    <a:lstStyle/>
                    <a:p>
                      <a:pPr algn="ctr" fontAlgn="ctr"/>
                      <a:r>
                        <a:rPr lang="es-ES" sz="1200" b="0" i="0" u="none" strike="noStrike" dirty="0">
                          <a:solidFill>
                            <a:srgbClr val="000000"/>
                          </a:solidFill>
                          <a:effectLst/>
                          <a:latin typeface="Arial" panose="020B0604020202020204" pitchFamily="34" charset="0"/>
                        </a:rPr>
                        <a:t>Riesgo bajo</a:t>
                      </a:r>
                      <a:endParaRPr lang="es-CO" sz="1200" b="0" i="0" u="none" strike="noStrike" dirty="0">
                        <a:solidFill>
                          <a:srgbClr val="000000"/>
                        </a:solidFill>
                        <a:effectLst/>
                        <a:latin typeface="Arial" panose="020B0604020202020204" pitchFamily="34" charset="0"/>
                      </a:endParaRPr>
                    </a:p>
                  </a:txBody>
                  <a:tcPr marL="9525" marR="9525" marT="9525" marB="0" anchor="ctr">
                    <a:solidFill>
                      <a:srgbClr val="92D050"/>
                    </a:solidFill>
                  </a:tcPr>
                </a:tc>
                <a:tc>
                  <a:txBody>
                    <a:bodyPr/>
                    <a:lstStyle/>
                    <a:p>
                      <a:pPr algn="ctr" fontAlgn="ctr"/>
                      <a:r>
                        <a:rPr lang="es-CO" sz="1200" b="0" i="0" u="none" strike="noStrike">
                          <a:solidFill>
                            <a:srgbClr val="000000"/>
                          </a:solidFill>
                          <a:effectLst/>
                          <a:latin typeface="Arial" panose="020B0604020202020204" pitchFamily="34" charset="0"/>
                        </a:rPr>
                        <a:t>Contratista.</a:t>
                      </a:r>
                    </a:p>
                  </a:txBody>
                  <a:tcPr marL="0" marR="0" marT="0" marB="0" anchor="ctr"/>
                </a:tc>
                <a:extLst>
                  <a:ext uri="{0D108BD9-81ED-4DB2-BD59-A6C34878D82A}">
                    <a16:rowId xmlns:a16="http://schemas.microsoft.com/office/drawing/2014/main" val="3441352113"/>
                  </a:ext>
                </a:extLst>
              </a:tr>
              <a:tr h="775543">
                <a:tc>
                  <a:txBody>
                    <a:bodyPr/>
                    <a:lstStyle/>
                    <a:p>
                      <a:pPr algn="ctr" fontAlgn="ctr"/>
                      <a:r>
                        <a:rPr lang="es-CO" sz="1200" b="0" i="0" u="none" strike="noStrike">
                          <a:solidFill>
                            <a:srgbClr val="000000"/>
                          </a:solidFill>
                          <a:effectLst/>
                          <a:latin typeface="Arial" panose="020B0604020202020204" pitchFamily="34" charset="0"/>
                        </a:rPr>
                        <a:t>Ausencia de personal clave.</a:t>
                      </a:r>
                    </a:p>
                  </a:txBody>
                  <a:tcPr marL="9525" marR="9525" marT="9525" marB="0" anchor="ctr"/>
                </a:tc>
                <a:tc>
                  <a:txBody>
                    <a:bodyPr/>
                    <a:lstStyle/>
                    <a:p>
                      <a:pPr algn="ctr" fontAlgn="ctr"/>
                      <a:r>
                        <a:rPr lang="es-CO" sz="1200" b="0" i="0" u="none" strike="noStrike">
                          <a:solidFill>
                            <a:srgbClr val="000000"/>
                          </a:solidFill>
                          <a:effectLst/>
                          <a:latin typeface="Arial" panose="020B0604020202020204" pitchFamily="34" charset="0"/>
                        </a:rPr>
                        <a:t>Raro</a:t>
                      </a:r>
                    </a:p>
                  </a:txBody>
                  <a:tcPr marL="0" marR="0" marT="0" marB="0" vert="vert270" anchor="ctr"/>
                </a:tc>
                <a:tc>
                  <a:txBody>
                    <a:bodyPr/>
                    <a:lstStyle/>
                    <a:p>
                      <a:pPr algn="ctr" fontAlgn="ctr"/>
                      <a:r>
                        <a:rPr lang="es-CO" sz="1200" b="0" i="0" u="none" strike="noStrike">
                          <a:solidFill>
                            <a:srgbClr val="000000"/>
                          </a:solidFill>
                          <a:effectLst/>
                          <a:latin typeface="Arial" panose="020B0604020202020204" pitchFamily="34" charset="0"/>
                        </a:rPr>
                        <a:t>Mayor</a:t>
                      </a:r>
                    </a:p>
                  </a:txBody>
                  <a:tcPr marL="0" marR="0" marT="0" marB="0" vert="vert270" anchor="ctr"/>
                </a:tc>
                <a:tc vMerge="1">
                  <a:txBody>
                    <a:bodyPr/>
                    <a:lstStyle/>
                    <a:p>
                      <a:pPr algn="ctr" fontAlgn="ctr"/>
                      <a:endParaRPr lang="es-CO" sz="1050" b="0" i="0" u="none" strike="noStrike" dirty="0">
                        <a:solidFill>
                          <a:srgbClr val="000000"/>
                        </a:solidFill>
                        <a:effectLst/>
                        <a:latin typeface="Arial" panose="020B0604020202020204" pitchFamily="34" charset="0"/>
                      </a:endParaRPr>
                    </a:p>
                  </a:txBody>
                  <a:tcPr marL="9525" marR="9525" marT="9525" marB="0" anchor="ctr">
                    <a:solidFill>
                      <a:schemeClr val="accent3"/>
                    </a:solidFill>
                  </a:tcPr>
                </a:tc>
                <a:tc>
                  <a:txBody>
                    <a:bodyPr/>
                    <a:lstStyle/>
                    <a:p>
                      <a:pPr algn="ctr" fontAlgn="ctr"/>
                      <a:r>
                        <a:rPr lang="es-CO" sz="1200" b="0" i="0" u="none" strike="noStrike">
                          <a:solidFill>
                            <a:srgbClr val="000000"/>
                          </a:solidFill>
                          <a:effectLst/>
                          <a:latin typeface="Arial" panose="020B0604020202020204" pitchFamily="34" charset="0"/>
                        </a:rPr>
                        <a:t>Contratista</a:t>
                      </a:r>
                    </a:p>
                  </a:txBody>
                  <a:tcPr marL="0" marR="0" marT="0" marB="0" anchor="ctr"/>
                </a:tc>
                <a:extLst>
                  <a:ext uri="{0D108BD9-81ED-4DB2-BD59-A6C34878D82A}">
                    <a16:rowId xmlns:a16="http://schemas.microsoft.com/office/drawing/2014/main" val="1190996677"/>
                  </a:ext>
                </a:extLst>
              </a:tr>
              <a:tr h="775543">
                <a:tc>
                  <a:txBody>
                    <a:bodyPr/>
                    <a:lstStyle/>
                    <a:p>
                      <a:pPr algn="ctr" fontAlgn="ctr"/>
                      <a:r>
                        <a:rPr lang="es-ES" sz="1200" b="0" i="0" u="none" strike="noStrike">
                          <a:solidFill>
                            <a:srgbClr val="000000"/>
                          </a:solidFill>
                          <a:effectLst/>
                          <a:latin typeface="Arial" panose="020B0604020202020204" pitchFamily="34" charset="0"/>
                        </a:rPr>
                        <a:t>Daños y pérdida de equipos, maquinaria y embarcaciones empleadas en la ejecución de las actividades.</a:t>
                      </a:r>
                    </a:p>
                  </a:txBody>
                  <a:tcPr marL="9525" marR="9525" marT="9525" marB="0" anchor="ctr"/>
                </a:tc>
                <a:tc>
                  <a:txBody>
                    <a:bodyPr/>
                    <a:lstStyle/>
                    <a:p>
                      <a:pPr algn="ctr" fontAlgn="ctr"/>
                      <a:r>
                        <a:rPr lang="es-CO" sz="1200" b="0" i="0" u="none" strike="noStrike">
                          <a:solidFill>
                            <a:srgbClr val="000000"/>
                          </a:solidFill>
                          <a:effectLst/>
                          <a:latin typeface="Arial" panose="020B0604020202020204" pitchFamily="34" charset="0"/>
                        </a:rPr>
                        <a:t>Raro</a:t>
                      </a:r>
                    </a:p>
                  </a:txBody>
                  <a:tcPr marL="0" marR="0" marT="0" marB="0" vert="vert270" anchor="ctr"/>
                </a:tc>
                <a:tc>
                  <a:txBody>
                    <a:bodyPr/>
                    <a:lstStyle/>
                    <a:p>
                      <a:pPr algn="ctr" fontAlgn="ctr"/>
                      <a:r>
                        <a:rPr lang="es-CO" sz="1200" b="0" i="0" u="none" strike="noStrike">
                          <a:solidFill>
                            <a:srgbClr val="000000"/>
                          </a:solidFill>
                          <a:effectLst/>
                          <a:latin typeface="Arial" panose="020B0604020202020204" pitchFamily="34" charset="0"/>
                        </a:rPr>
                        <a:t>Moderado</a:t>
                      </a:r>
                    </a:p>
                  </a:txBody>
                  <a:tcPr marL="0" marR="0" marT="0" marB="0" vert="vert270" anchor="ctr"/>
                </a:tc>
                <a:tc vMerge="1">
                  <a:txBody>
                    <a:bodyPr/>
                    <a:lstStyle/>
                    <a:p>
                      <a:pPr algn="ctr" fontAlgn="ctr"/>
                      <a:endParaRPr lang="es-CO" sz="1050" b="0" i="0" u="none" strike="noStrike" dirty="0">
                        <a:solidFill>
                          <a:srgbClr val="000000"/>
                        </a:solidFill>
                        <a:effectLst/>
                        <a:latin typeface="Arial" panose="020B0604020202020204" pitchFamily="34" charset="0"/>
                      </a:endParaRPr>
                    </a:p>
                  </a:txBody>
                  <a:tcPr marL="9525" marR="9525" marT="9525" marB="0" anchor="ctr">
                    <a:solidFill>
                      <a:schemeClr val="accent3"/>
                    </a:solidFill>
                  </a:tcPr>
                </a:tc>
                <a:tc>
                  <a:txBody>
                    <a:bodyPr/>
                    <a:lstStyle/>
                    <a:p>
                      <a:pPr algn="ctr" fontAlgn="ctr"/>
                      <a:r>
                        <a:rPr lang="es-CO" sz="1200" b="0" i="0" u="none" strike="noStrike">
                          <a:solidFill>
                            <a:srgbClr val="000000"/>
                          </a:solidFill>
                          <a:effectLst/>
                          <a:latin typeface="Arial" panose="020B0604020202020204" pitchFamily="34" charset="0"/>
                        </a:rPr>
                        <a:t>Contratista</a:t>
                      </a:r>
                    </a:p>
                  </a:txBody>
                  <a:tcPr marL="0" marR="0" marT="0" marB="0" anchor="ctr"/>
                </a:tc>
                <a:extLst>
                  <a:ext uri="{0D108BD9-81ED-4DB2-BD59-A6C34878D82A}">
                    <a16:rowId xmlns:a16="http://schemas.microsoft.com/office/drawing/2014/main" val="3457570070"/>
                  </a:ext>
                </a:extLst>
              </a:tr>
              <a:tr h="775543">
                <a:tc>
                  <a:txBody>
                    <a:bodyPr/>
                    <a:lstStyle/>
                    <a:p>
                      <a:pPr algn="ctr" fontAlgn="ctr"/>
                      <a:r>
                        <a:rPr lang="es-ES" sz="1200" b="0" i="0" u="none" strike="noStrike" dirty="0">
                          <a:solidFill>
                            <a:srgbClr val="000000"/>
                          </a:solidFill>
                          <a:effectLst/>
                          <a:latin typeface="Arial" panose="020B0604020202020204" pitchFamily="34" charset="0"/>
                        </a:rPr>
                        <a:t>Fluctuación de los precios de insumos y recursos requeridos para la ejecución de las actividades.</a:t>
                      </a:r>
                    </a:p>
                  </a:txBody>
                  <a:tcPr marL="9525" marR="9525" marT="9525" marB="0" anchor="ctr"/>
                </a:tc>
                <a:tc>
                  <a:txBody>
                    <a:bodyPr/>
                    <a:lstStyle/>
                    <a:p>
                      <a:pPr algn="ctr" fontAlgn="ctr"/>
                      <a:r>
                        <a:rPr lang="es-CO" sz="1200" b="0" i="0" u="none" strike="noStrike" dirty="0">
                          <a:solidFill>
                            <a:srgbClr val="000000"/>
                          </a:solidFill>
                          <a:effectLst/>
                          <a:latin typeface="Arial" panose="020B0604020202020204" pitchFamily="34" charset="0"/>
                        </a:rPr>
                        <a:t>Raro</a:t>
                      </a:r>
                    </a:p>
                  </a:txBody>
                  <a:tcPr marL="0" marR="0" marT="0" marB="0" vert="vert270" anchor="ctr"/>
                </a:tc>
                <a:tc>
                  <a:txBody>
                    <a:bodyPr/>
                    <a:lstStyle/>
                    <a:p>
                      <a:pPr algn="ctr" fontAlgn="ctr"/>
                      <a:r>
                        <a:rPr lang="es-CO" sz="1200" b="0" i="0" u="none" strike="noStrike" dirty="0">
                          <a:solidFill>
                            <a:srgbClr val="000000"/>
                          </a:solidFill>
                          <a:effectLst/>
                          <a:latin typeface="Arial" panose="020B0604020202020204" pitchFamily="34" charset="0"/>
                        </a:rPr>
                        <a:t>Moderado</a:t>
                      </a:r>
                    </a:p>
                  </a:txBody>
                  <a:tcPr marL="0" marR="0" marT="0" marB="0" vert="vert270" anchor="ctr"/>
                </a:tc>
                <a:tc vMerge="1">
                  <a:txBody>
                    <a:bodyPr/>
                    <a:lstStyle/>
                    <a:p>
                      <a:pPr algn="ctr" fontAlgn="ctr"/>
                      <a:endParaRPr lang="es-CO" sz="1050" b="0" i="0" u="none" strike="noStrike" dirty="0">
                        <a:solidFill>
                          <a:srgbClr val="000000"/>
                        </a:solidFill>
                        <a:effectLst/>
                        <a:latin typeface="Arial" panose="020B0604020202020204" pitchFamily="34" charset="0"/>
                      </a:endParaRPr>
                    </a:p>
                  </a:txBody>
                  <a:tcPr marL="9525" marR="9525" marT="9525" marB="0" anchor="ctr">
                    <a:solidFill>
                      <a:schemeClr val="accent3"/>
                    </a:solidFill>
                  </a:tcPr>
                </a:tc>
                <a:tc>
                  <a:txBody>
                    <a:bodyPr/>
                    <a:lstStyle/>
                    <a:p>
                      <a:pPr algn="ctr" fontAlgn="ctr"/>
                      <a:r>
                        <a:rPr lang="es-CO" sz="1200" b="0" i="0" u="none" strike="noStrike" dirty="0">
                          <a:solidFill>
                            <a:srgbClr val="000000"/>
                          </a:solidFill>
                          <a:effectLst/>
                          <a:latin typeface="Arial" panose="020B0604020202020204" pitchFamily="34" charset="0"/>
                        </a:rPr>
                        <a:t>Contratista</a:t>
                      </a:r>
                    </a:p>
                  </a:txBody>
                  <a:tcPr marL="0" marR="0" marT="0" marB="0" anchor="ctr"/>
                </a:tc>
                <a:extLst>
                  <a:ext uri="{0D108BD9-81ED-4DB2-BD59-A6C34878D82A}">
                    <a16:rowId xmlns:a16="http://schemas.microsoft.com/office/drawing/2014/main" val="2754772909"/>
                  </a:ext>
                </a:extLst>
              </a:tr>
            </a:tbl>
          </a:graphicData>
        </a:graphic>
      </p:graphicFrame>
    </p:spTree>
    <p:extLst>
      <p:ext uri="{BB962C8B-B14F-4D97-AF65-F5344CB8AC3E}">
        <p14:creationId xmlns:p14="http://schemas.microsoft.com/office/powerpoint/2010/main" val="30983435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93626" y="2129129"/>
            <a:ext cx="10345479" cy="800219"/>
          </a:xfrm>
          <a:prstGeom prst="rect">
            <a:avLst/>
          </a:prstGeom>
          <a:noFill/>
        </p:spPr>
        <p:txBody>
          <a:bodyPr wrap="square" rtlCol="0">
            <a:spAutoFit/>
          </a:bodyPr>
          <a:lstStyle/>
          <a:p>
            <a:pPr algn="just"/>
            <a:endParaRPr lang="es-CO" sz="2800" dirty="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Análisis de Riesgos</a:t>
            </a:r>
            <a:endParaRPr lang="es-CO" dirty="0"/>
          </a:p>
        </p:txBody>
      </p:sp>
      <p:sp>
        <p:nvSpPr>
          <p:cNvPr id="11" name="Rectángulo 10">
            <a:extLst>
              <a:ext uri="{FF2B5EF4-FFF2-40B4-BE49-F238E27FC236}">
                <a16:creationId xmlns:a16="http://schemas.microsoft.com/office/drawing/2014/main" id="{816B9698-DC99-4EF1-BAD7-6F82BBD26AFE}"/>
              </a:ext>
            </a:extLst>
          </p:cNvPr>
          <p:cNvSpPr/>
          <p:nvPr/>
        </p:nvSpPr>
        <p:spPr>
          <a:xfrm>
            <a:off x="1401419" y="1707485"/>
            <a:ext cx="9376459" cy="1107996"/>
          </a:xfrm>
          <a:prstGeom prst="rect">
            <a:avLst/>
          </a:prstGeom>
        </p:spPr>
        <p:txBody>
          <a:bodyPr wrap="square">
            <a:spAutoFit/>
          </a:bodyPr>
          <a:lstStyle/>
          <a:p>
            <a:pPr algn="just"/>
            <a:r>
              <a:rPr lang="es-ES" sz="2200" dirty="0"/>
              <a:t>2. Corte, embarque y disposición final</a:t>
            </a:r>
          </a:p>
          <a:p>
            <a:pPr algn="just"/>
            <a:endParaRPr lang="es-ES" sz="2200" dirty="0"/>
          </a:p>
          <a:p>
            <a:pPr algn="just"/>
            <a:endParaRPr lang="es-ES" sz="2200" dirty="0"/>
          </a:p>
        </p:txBody>
      </p:sp>
      <p:graphicFrame>
        <p:nvGraphicFramePr>
          <p:cNvPr id="14" name="Tabla 14">
            <a:extLst>
              <a:ext uri="{FF2B5EF4-FFF2-40B4-BE49-F238E27FC236}">
                <a16:creationId xmlns:a16="http://schemas.microsoft.com/office/drawing/2014/main" id="{686632CF-293F-4726-A410-73AFC0329F0A}"/>
              </a:ext>
            </a:extLst>
          </p:cNvPr>
          <p:cNvGraphicFramePr>
            <a:graphicFrameLocks noGrp="1"/>
          </p:cNvGraphicFramePr>
          <p:nvPr>
            <p:extLst>
              <p:ext uri="{D42A27DB-BD31-4B8C-83A1-F6EECF244321}">
                <p14:modId xmlns:p14="http://schemas.microsoft.com/office/powerpoint/2010/main" val="1799758772"/>
              </p:ext>
            </p:extLst>
          </p:nvPr>
        </p:nvGraphicFramePr>
        <p:xfrm>
          <a:off x="829994" y="2129129"/>
          <a:ext cx="9201421" cy="4374127"/>
        </p:xfrm>
        <a:graphic>
          <a:graphicData uri="http://schemas.openxmlformats.org/drawingml/2006/table">
            <a:tbl>
              <a:tblPr firstRow="1" bandRow="1">
                <a:tableStyleId>{5C22544A-7EE6-4342-B048-85BDC9FD1C3A}</a:tableStyleId>
              </a:tblPr>
              <a:tblGrid>
                <a:gridCol w="4102895">
                  <a:extLst>
                    <a:ext uri="{9D8B030D-6E8A-4147-A177-3AD203B41FA5}">
                      <a16:colId xmlns:a16="http://schemas.microsoft.com/office/drawing/2014/main" val="2327928764"/>
                    </a:ext>
                  </a:extLst>
                </a:gridCol>
                <a:gridCol w="838177">
                  <a:extLst>
                    <a:ext uri="{9D8B030D-6E8A-4147-A177-3AD203B41FA5}">
                      <a16:colId xmlns:a16="http://schemas.microsoft.com/office/drawing/2014/main" val="3622688734"/>
                    </a:ext>
                  </a:extLst>
                </a:gridCol>
                <a:gridCol w="1099248">
                  <a:extLst>
                    <a:ext uri="{9D8B030D-6E8A-4147-A177-3AD203B41FA5}">
                      <a16:colId xmlns:a16="http://schemas.microsoft.com/office/drawing/2014/main" val="3171213412"/>
                    </a:ext>
                  </a:extLst>
                </a:gridCol>
                <a:gridCol w="866420">
                  <a:extLst>
                    <a:ext uri="{9D8B030D-6E8A-4147-A177-3AD203B41FA5}">
                      <a16:colId xmlns:a16="http://schemas.microsoft.com/office/drawing/2014/main" val="2399890859"/>
                    </a:ext>
                  </a:extLst>
                </a:gridCol>
                <a:gridCol w="2294681">
                  <a:extLst>
                    <a:ext uri="{9D8B030D-6E8A-4147-A177-3AD203B41FA5}">
                      <a16:colId xmlns:a16="http://schemas.microsoft.com/office/drawing/2014/main" val="3964485363"/>
                    </a:ext>
                  </a:extLst>
                </a:gridCol>
              </a:tblGrid>
              <a:tr h="851512">
                <a:tc>
                  <a:txBody>
                    <a:bodyPr/>
                    <a:lstStyle/>
                    <a:p>
                      <a:pPr algn="ctr" fontAlgn="ctr"/>
                      <a:r>
                        <a:rPr lang="es-CO" sz="1200" b="0" i="0" u="none" strike="noStrike" dirty="0">
                          <a:solidFill>
                            <a:schemeClr val="bg1"/>
                          </a:solidFill>
                          <a:effectLst/>
                          <a:latin typeface="Arial" panose="020B0604020202020204" pitchFamily="34" charset="0"/>
                        </a:rPr>
                        <a:t>Qué puede ocurrir</a:t>
                      </a:r>
                    </a:p>
                  </a:txBody>
                  <a:tcPr marL="9525" marR="9525" marT="9525" marB="0" anchor="ctr"/>
                </a:tc>
                <a:tc>
                  <a:txBody>
                    <a:bodyPr/>
                    <a:lstStyle/>
                    <a:p>
                      <a:pPr algn="ctr" fontAlgn="ctr"/>
                      <a:r>
                        <a:rPr lang="es-CO" sz="1200" b="0" i="0" u="none" strike="noStrike" dirty="0">
                          <a:solidFill>
                            <a:schemeClr val="bg1"/>
                          </a:solidFill>
                          <a:effectLst/>
                          <a:latin typeface="Arial" panose="020B0604020202020204" pitchFamily="34" charset="0"/>
                        </a:rPr>
                        <a:t>Probabilidad</a:t>
                      </a:r>
                    </a:p>
                  </a:txBody>
                  <a:tcPr marL="9525" marR="9525" marT="9525" marB="0" vert="vert270" anchor="ctr"/>
                </a:tc>
                <a:tc>
                  <a:txBody>
                    <a:bodyPr/>
                    <a:lstStyle/>
                    <a:p>
                      <a:pPr algn="ctr" fontAlgn="ctr"/>
                      <a:r>
                        <a:rPr lang="es-CO" sz="1200" b="0" i="0" u="none" strike="noStrike" dirty="0">
                          <a:solidFill>
                            <a:schemeClr val="bg1"/>
                          </a:solidFill>
                          <a:effectLst/>
                          <a:latin typeface="Arial" panose="020B0604020202020204" pitchFamily="34" charset="0"/>
                        </a:rPr>
                        <a:t>Impacto</a:t>
                      </a:r>
                    </a:p>
                  </a:txBody>
                  <a:tcPr marL="9525" marR="9525" marT="9525" marB="0" vert="vert270" anchor="ctr"/>
                </a:tc>
                <a:tc>
                  <a:txBody>
                    <a:bodyPr/>
                    <a:lstStyle/>
                    <a:p>
                      <a:pPr algn="ctr" fontAlgn="ctr"/>
                      <a:r>
                        <a:rPr lang="es-CO" sz="1200" b="0" i="0" u="none" strike="noStrike" dirty="0">
                          <a:solidFill>
                            <a:schemeClr val="bg1"/>
                          </a:solidFill>
                          <a:effectLst/>
                          <a:latin typeface="Arial" panose="020B0604020202020204" pitchFamily="34" charset="0"/>
                        </a:rPr>
                        <a:t>Nivel de riesgo</a:t>
                      </a:r>
                    </a:p>
                  </a:txBody>
                  <a:tcPr marL="9525" marR="9525" marT="9525" marB="0" vert="vert270" anchor="ctr"/>
                </a:tc>
                <a:tc>
                  <a:txBody>
                    <a:bodyPr/>
                    <a:lstStyle/>
                    <a:p>
                      <a:pPr algn="ctr" fontAlgn="ctr"/>
                      <a:r>
                        <a:rPr lang="es-ES" sz="1200" b="0" i="0" u="none" strike="noStrike" dirty="0">
                          <a:solidFill>
                            <a:schemeClr val="bg1"/>
                          </a:solidFill>
                          <a:effectLst/>
                          <a:latin typeface="Arial" panose="020B0604020202020204" pitchFamily="34" charset="0"/>
                        </a:rPr>
                        <a:t>Encargado de gestionar el riesgo</a:t>
                      </a:r>
                    </a:p>
                  </a:txBody>
                  <a:tcPr marL="9525" marR="9525" marT="9525" marB="0" anchor="ctr"/>
                </a:tc>
                <a:extLst>
                  <a:ext uri="{0D108BD9-81ED-4DB2-BD59-A6C34878D82A}">
                    <a16:rowId xmlns:a16="http://schemas.microsoft.com/office/drawing/2014/main" val="1886665736"/>
                  </a:ext>
                </a:extLst>
              </a:tr>
              <a:tr h="944579">
                <a:tc>
                  <a:txBody>
                    <a:bodyPr/>
                    <a:lstStyle/>
                    <a:p>
                      <a:pPr algn="ctr" fontAlgn="ctr"/>
                      <a:r>
                        <a:rPr lang="es-ES" sz="1200" b="0" i="0" u="none" strike="noStrike" dirty="0">
                          <a:solidFill>
                            <a:srgbClr val="000000"/>
                          </a:solidFill>
                          <a:effectLst/>
                          <a:latin typeface="Arial" panose="020B0604020202020204" pitchFamily="34" charset="0"/>
                        </a:rPr>
                        <a:t>Derrame de líquidos o fluidos y/o combustibles que eventualmente, contenga la embarcación </a:t>
                      </a:r>
                      <a:r>
                        <a:rPr lang="es-ES" sz="1200" b="0" i="0" u="none" strike="noStrike" dirty="0" err="1">
                          <a:solidFill>
                            <a:srgbClr val="000000"/>
                          </a:solidFill>
                          <a:effectLst/>
                          <a:latin typeface="Arial" panose="020B0604020202020204" pitchFamily="34" charset="0"/>
                        </a:rPr>
                        <a:t>Mr</a:t>
                      </a:r>
                      <a:r>
                        <a:rPr lang="es-ES" sz="1200" b="0" i="0" u="none" strike="noStrike" dirty="0">
                          <a:solidFill>
                            <a:srgbClr val="000000"/>
                          </a:solidFill>
                          <a:effectLst/>
                          <a:latin typeface="Arial" panose="020B0604020202020204" pitchFamily="34" charset="0"/>
                        </a:rPr>
                        <a:t> </a:t>
                      </a:r>
                      <a:r>
                        <a:rPr lang="es-ES" sz="1200" b="0" i="0" u="none" strike="noStrike" dirty="0" err="1">
                          <a:solidFill>
                            <a:srgbClr val="000000"/>
                          </a:solidFill>
                          <a:effectLst/>
                          <a:latin typeface="Arial" panose="020B0604020202020204" pitchFamily="34" charset="0"/>
                        </a:rPr>
                        <a:t>Goby</a:t>
                      </a:r>
                      <a:endParaRPr lang="es-ES" sz="1200" b="0"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r>
                        <a:rPr lang="es-CO" sz="1200" b="0" i="0" u="none" strike="noStrike" dirty="0">
                          <a:solidFill>
                            <a:srgbClr val="000000"/>
                          </a:solidFill>
                          <a:effectLst/>
                          <a:latin typeface="Arial" panose="020B0604020202020204" pitchFamily="34" charset="0"/>
                        </a:rPr>
                        <a:t>Posible</a:t>
                      </a:r>
                    </a:p>
                  </a:txBody>
                  <a:tcPr marL="0" marR="0" marT="0" marB="0" vert="vert270" anchor="ctr"/>
                </a:tc>
                <a:tc>
                  <a:txBody>
                    <a:bodyPr/>
                    <a:lstStyle/>
                    <a:p>
                      <a:pPr algn="ctr" fontAlgn="ctr"/>
                      <a:r>
                        <a:rPr lang="es-CO" sz="1200" b="0" i="0" u="none" strike="noStrike">
                          <a:solidFill>
                            <a:srgbClr val="000000"/>
                          </a:solidFill>
                          <a:effectLst/>
                          <a:latin typeface="Arial" panose="020B0604020202020204" pitchFamily="34" charset="0"/>
                        </a:rPr>
                        <a:t>Catastrófico</a:t>
                      </a:r>
                    </a:p>
                  </a:txBody>
                  <a:tcPr marL="0" marR="0" marT="0" marB="0" vert="vert270" anchor="ctr"/>
                </a:tc>
                <a:tc rowSpan="4">
                  <a:txBody>
                    <a:bodyPr/>
                    <a:lstStyle/>
                    <a:p>
                      <a:pPr algn="ctr" fontAlgn="ctr"/>
                      <a:r>
                        <a:rPr lang="es-CO" sz="1200" b="0" i="0" u="none" strike="noStrike" dirty="0">
                          <a:solidFill>
                            <a:srgbClr val="000000"/>
                          </a:solidFill>
                          <a:effectLst/>
                          <a:latin typeface="Arial" panose="020B0604020202020204" pitchFamily="34" charset="0"/>
                        </a:rPr>
                        <a:t>Riesgo Extremo</a:t>
                      </a:r>
                    </a:p>
                  </a:txBody>
                  <a:tcPr marL="9525" marR="9525" marT="9525" marB="0" anchor="ctr">
                    <a:solidFill>
                      <a:srgbClr val="FF0000"/>
                    </a:solidFill>
                  </a:tcPr>
                </a:tc>
                <a:tc>
                  <a:txBody>
                    <a:bodyPr/>
                    <a:lstStyle/>
                    <a:p>
                      <a:pPr algn="ctr" fontAlgn="ctr"/>
                      <a:r>
                        <a:rPr lang="es-CO" sz="1200" b="0" i="0" u="none" strike="noStrike">
                          <a:solidFill>
                            <a:srgbClr val="000000"/>
                          </a:solidFill>
                          <a:effectLst/>
                          <a:latin typeface="Arial" panose="020B0604020202020204" pitchFamily="34" charset="0"/>
                        </a:rPr>
                        <a:t>Contratista.</a:t>
                      </a:r>
                    </a:p>
                  </a:txBody>
                  <a:tcPr marL="9525" marR="9525" marT="9525" marB="0" anchor="ctr"/>
                </a:tc>
                <a:extLst>
                  <a:ext uri="{0D108BD9-81ED-4DB2-BD59-A6C34878D82A}">
                    <a16:rowId xmlns:a16="http://schemas.microsoft.com/office/drawing/2014/main" val="3441352113"/>
                  </a:ext>
                </a:extLst>
              </a:tr>
              <a:tr h="763303">
                <a:tc>
                  <a:txBody>
                    <a:bodyPr/>
                    <a:lstStyle/>
                    <a:p>
                      <a:pPr algn="ctr"/>
                      <a:r>
                        <a:rPr lang="es-ES" sz="1200" b="0" i="0" u="none" strike="noStrike" dirty="0">
                          <a:solidFill>
                            <a:srgbClr val="000000"/>
                          </a:solidFill>
                          <a:effectLst/>
                          <a:latin typeface="Arial" panose="020B0604020202020204" pitchFamily="34" charset="0"/>
                        </a:rPr>
                        <a:t>Afectaciones a la salud del personal.</a:t>
                      </a:r>
                      <a:endParaRPr lang="es-CO" sz="2000" dirty="0"/>
                    </a:p>
                  </a:txBody>
                  <a:tcPr marL="9525" marR="9525" marT="9525" marB="0" anchor="ctr"/>
                </a:tc>
                <a:tc>
                  <a:txBody>
                    <a:bodyPr/>
                    <a:lstStyle/>
                    <a:p>
                      <a:r>
                        <a:rPr lang="es-CO" sz="1200" b="0" i="0" u="none" strike="noStrike">
                          <a:solidFill>
                            <a:srgbClr val="000000"/>
                          </a:solidFill>
                          <a:effectLst/>
                          <a:latin typeface="Arial" panose="020B0604020202020204" pitchFamily="34" charset="0"/>
                        </a:rPr>
                        <a:t>Probable</a:t>
                      </a:r>
                      <a:endParaRPr lang="es-CO" sz="2000"/>
                    </a:p>
                  </a:txBody>
                  <a:tcPr marL="0" marR="0" marT="0" marB="0" vert="vert270" anchor="ctr"/>
                </a:tc>
                <a:tc>
                  <a:txBody>
                    <a:bodyPr/>
                    <a:lstStyle/>
                    <a:p>
                      <a:r>
                        <a:rPr lang="es-CO" sz="1200" b="0" i="0" u="none" strike="noStrike" dirty="0">
                          <a:solidFill>
                            <a:srgbClr val="000000"/>
                          </a:solidFill>
                          <a:effectLst/>
                          <a:latin typeface="Arial" panose="020B0604020202020204" pitchFamily="34" charset="0"/>
                        </a:rPr>
                        <a:t>Catastrófico</a:t>
                      </a:r>
                      <a:endParaRPr lang="es-CO" sz="2000" dirty="0"/>
                    </a:p>
                  </a:txBody>
                  <a:tcPr marL="0" marR="0" marT="0" marB="0" vert="vert270" anchor="ctr"/>
                </a:tc>
                <a:tc vMerge="1">
                  <a:txBody>
                    <a:bodyPr/>
                    <a:lstStyle/>
                    <a:p>
                      <a:endParaRPr lang="es-CO"/>
                    </a:p>
                  </a:txBody>
                  <a:tcPr/>
                </a:tc>
                <a:tc>
                  <a:txBody>
                    <a:bodyPr/>
                    <a:lstStyle/>
                    <a:p>
                      <a:pPr algn="ctr" fontAlgn="ctr"/>
                      <a:r>
                        <a:rPr lang="es-CO" sz="1200" b="0" i="0" u="none" strike="noStrike" dirty="0">
                          <a:solidFill>
                            <a:srgbClr val="000000"/>
                          </a:solidFill>
                          <a:effectLst/>
                          <a:latin typeface="Arial" panose="020B0604020202020204" pitchFamily="34" charset="0"/>
                        </a:rPr>
                        <a:t>Contratista.</a:t>
                      </a:r>
                    </a:p>
                  </a:txBody>
                  <a:tcPr marL="9525" marR="9525" marT="9525" marB="0" anchor="ctr"/>
                </a:tc>
                <a:extLst>
                  <a:ext uri="{0D108BD9-81ED-4DB2-BD59-A6C34878D82A}">
                    <a16:rowId xmlns:a16="http://schemas.microsoft.com/office/drawing/2014/main" val="1115296125"/>
                  </a:ext>
                </a:extLst>
              </a:tr>
              <a:tr h="854206">
                <a:tc>
                  <a:txBody>
                    <a:bodyPr/>
                    <a:lstStyle/>
                    <a:p>
                      <a:pPr algn="ctr" fontAlgn="ctr"/>
                      <a:r>
                        <a:rPr lang="es-ES" sz="1200" b="0" i="0" u="none" strike="noStrike" dirty="0">
                          <a:solidFill>
                            <a:srgbClr val="000000"/>
                          </a:solidFill>
                          <a:effectLst/>
                          <a:latin typeface="Arial" panose="020B0604020202020204" pitchFamily="34" charset="0"/>
                        </a:rPr>
                        <a:t>Sobre costos en la operación por causas atribuibles al contratista.</a:t>
                      </a:r>
                    </a:p>
                  </a:txBody>
                  <a:tcPr marL="9525" marR="9525" marT="9525" marB="0" anchor="ctr"/>
                </a:tc>
                <a:tc>
                  <a:txBody>
                    <a:bodyPr/>
                    <a:lstStyle/>
                    <a:p>
                      <a:pPr algn="ctr" fontAlgn="ctr"/>
                      <a:r>
                        <a:rPr lang="es-CO" sz="1200" b="0" i="0" u="none" strike="noStrike">
                          <a:solidFill>
                            <a:srgbClr val="000000"/>
                          </a:solidFill>
                          <a:effectLst/>
                          <a:latin typeface="Arial" panose="020B0604020202020204" pitchFamily="34" charset="0"/>
                        </a:rPr>
                        <a:t>Casi Cierto</a:t>
                      </a:r>
                    </a:p>
                  </a:txBody>
                  <a:tcPr marL="0" marR="0" marT="0" marB="0" vert="vert270" anchor="ctr"/>
                </a:tc>
                <a:tc>
                  <a:txBody>
                    <a:bodyPr/>
                    <a:lstStyle/>
                    <a:p>
                      <a:pPr algn="ctr" fontAlgn="ctr"/>
                      <a:r>
                        <a:rPr lang="es-CO" sz="1200" b="0" i="0" u="none" strike="noStrike" dirty="0">
                          <a:solidFill>
                            <a:srgbClr val="000000"/>
                          </a:solidFill>
                          <a:effectLst/>
                          <a:latin typeface="Arial" panose="020B0604020202020204" pitchFamily="34" charset="0"/>
                        </a:rPr>
                        <a:t>Catastrófico</a:t>
                      </a:r>
                    </a:p>
                  </a:txBody>
                  <a:tcPr marL="0" marR="0" marT="0" marB="0" vert="vert270" anchor="ctr"/>
                </a:tc>
                <a:tc vMerge="1">
                  <a:txBody>
                    <a:bodyPr/>
                    <a:lstStyle/>
                    <a:p>
                      <a:endParaRPr lang="es-CO"/>
                    </a:p>
                  </a:txBody>
                  <a:tcPr/>
                </a:tc>
                <a:tc>
                  <a:txBody>
                    <a:bodyPr/>
                    <a:lstStyle/>
                    <a:p>
                      <a:pPr algn="ctr"/>
                      <a:r>
                        <a:rPr lang="es-CO" sz="1200" b="0" i="0" u="none" strike="noStrike" dirty="0">
                          <a:solidFill>
                            <a:srgbClr val="000000"/>
                          </a:solidFill>
                          <a:effectLst/>
                          <a:latin typeface="Arial" panose="020B0604020202020204" pitchFamily="34" charset="0"/>
                        </a:rPr>
                        <a:t>Contratista.</a:t>
                      </a:r>
                      <a:endParaRPr lang="es-CO" sz="2000" dirty="0"/>
                    </a:p>
                  </a:txBody>
                  <a:tcPr marL="9525" marR="9525" marT="9525" marB="0" anchor="ctr"/>
                </a:tc>
                <a:extLst>
                  <a:ext uri="{0D108BD9-81ED-4DB2-BD59-A6C34878D82A}">
                    <a16:rowId xmlns:a16="http://schemas.microsoft.com/office/drawing/2014/main" val="3282490247"/>
                  </a:ext>
                </a:extLst>
              </a:tr>
              <a:tr h="960527">
                <a:tc>
                  <a:txBody>
                    <a:bodyPr/>
                    <a:lstStyle/>
                    <a:p>
                      <a:pPr algn="ctr" fontAlgn="ctr"/>
                      <a:r>
                        <a:rPr lang="es-ES" sz="1200" b="0" i="0" u="none" strike="noStrike" dirty="0">
                          <a:solidFill>
                            <a:srgbClr val="000000"/>
                          </a:solidFill>
                          <a:effectLst/>
                          <a:latin typeface="Arial" panose="020B0604020202020204" pitchFamily="34" charset="0"/>
                        </a:rPr>
                        <a:t>Dificultades, obstáculos de autoridad y/o retrasos en la disposición final de la embarcación definidas para este efecto.</a:t>
                      </a:r>
                    </a:p>
                  </a:txBody>
                  <a:tcPr marL="9525" marR="9525" marT="9525" marB="0" anchor="ctr"/>
                </a:tc>
                <a:tc>
                  <a:txBody>
                    <a:bodyPr/>
                    <a:lstStyle/>
                    <a:p>
                      <a:pPr algn="ctr" fontAlgn="ctr"/>
                      <a:r>
                        <a:rPr lang="es-CO" sz="1200" b="0" i="0" u="none" strike="noStrike">
                          <a:solidFill>
                            <a:srgbClr val="000000"/>
                          </a:solidFill>
                          <a:effectLst/>
                          <a:latin typeface="Arial" panose="020B0604020202020204" pitchFamily="34" charset="0"/>
                        </a:rPr>
                        <a:t>Casi Cierto</a:t>
                      </a:r>
                    </a:p>
                  </a:txBody>
                  <a:tcPr marL="0" marR="0" marT="0" marB="0" vert="vert270" anchor="ctr"/>
                </a:tc>
                <a:tc>
                  <a:txBody>
                    <a:bodyPr/>
                    <a:lstStyle/>
                    <a:p>
                      <a:pPr algn="ctr" fontAlgn="ctr"/>
                      <a:r>
                        <a:rPr lang="es-CO" sz="1200" b="0" i="0" u="none" strike="noStrike" dirty="0">
                          <a:solidFill>
                            <a:srgbClr val="000000"/>
                          </a:solidFill>
                          <a:effectLst/>
                          <a:latin typeface="Arial" panose="020B0604020202020204" pitchFamily="34" charset="0"/>
                        </a:rPr>
                        <a:t>Catastrófico</a:t>
                      </a:r>
                    </a:p>
                  </a:txBody>
                  <a:tcPr marL="0" marR="0" marT="0" marB="0" vert="vert270" anchor="ctr"/>
                </a:tc>
                <a:tc vMerge="1">
                  <a:txBody>
                    <a:bodyPr/>
                    <a:lstStyle/>
                    <a:p>
                      <a:pPr algn="ctr" fontAlgn="ctr"/>
                      <a:endParaRPr lang="es-CO" sz="1100" b="0" i="0" u="none" strike="noStrike" dirty="0">
                        <a:solidFill>
                          <a:srgbClr val="000000"/>
                        </a:solidFill>
                        <a:effectLst/>
                        <a:latin typeface="Arial" panose="020B0604020202020204" pitchFamily="34" charset="0"/>
                      </a:endParaRPr>
                    </a:p>
                  </a:txBody>
                  <a:tcPr marL="9525" marR="9525" marT="9525" marB="0" anchor="ctr">
                    <a:solidFill>
                      <a:srgbClr val="FF0000"/>
                    </a:solidFill>
                  </a:tcP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es-CO" sz="1200" b="0" i="0" u="none" strike="noStrike" dirty="0">
                          <a:solidFill>
                            <a:srgbClr val="000000"/>
                          </a:solidFill>
                          <a:effectLst/>
                          <a:latin typeface="Arial" panose="020B0604020202020204" pitchFamily="34" charset="0"/>
                        </a:rPr>
                        <a:t>Contratista.</a:t>
                      </a:r>
                    </a:p>
                  </a:txBody>
                  <a:tcPr marL="9525" marR="9525" marT="9525" marB="0" anchor="ctr"/>
                </a:tc>
                <a:extLst>
                  <a:ext uri="{0D108BD9-81ED-4DB2-BD59-A6C34878D82A}">
                    <a16:rowId xmlns:a16="http://schemas.microsoft.com/office/drawing/2014/main" val="3617693628"/>
                  </a:ext>
                </a:extLst>
              </a:tr>
            </a:tbl>
          </a:graphicData>
        </a:graphic>
      </p:graphicFrame>
    </p:spTree>
    <p:extLst>
      <p:ext uri="{BB962C8B-B14F-4D97-AF65-F5344CB8AC3E}">
        <p14:creationId xmlns:p14="http://schemas.microsoft.com/office/powerpoint/2010/main" val="20850946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808074" y="2147777"/>
            <a:ext cx="10345479" cy="800219"/>
          </a:xfrm>
          <a:prstGeom prst="rect">
            <a:avLst/>
          </a:prstGeom>
          <a:noFill/>
        </p:spPr>
        <p:txBody>
          <a:bodyPr wrap="square" rtlCol="0">
            <a:spAutoFit/>
          </a:bodyPr>
          <a:lstStyle/>
          <a:p>
            <a:pPr algn="just"/>
            <a:endParaRPr lang="es-CO" sz="2800" dirty="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Análisis de Riesgos</a:t>
            </a:r>
            <a:endParaRPr lang="es-CO" dirty="0"/>
          </a:p>
        </p:txBody>
      </p:sp>
      <p:sp>
        <p:nvSpPr>
          <p:cNvPr id="11" name="Rectángulo 10">
            <a:extLst>
              <a:ext uri="{FF2B5EF4-FFF2-40B4-BE49-F238E27FC236}">
                <a16:creationId xmlns:a16="http://schemas.microsoft.com/office/drawing/2014/main" id="{816B9698-DC99-4EF1-BAD7-6F82BBD26AFE}"/>
              </a:ext>
            </a:extLst>
          </p:cNvPr>
          <p:cNvSpPr/>
          <p:nvPr/>
        </p:nvSpPr>
        <p:spPr>
          <a:xfrm>
            <a:off x="1260745" y="1628774"/>
            <a:ext cx="9376459" cy="1107996"/>
          </a:xfrm>
          <a:prstGeom prst="rect">
            <a:avLst/>
          </a:prstGeom>
        </p:spPr>
        <p:txBody>
          <a:bodyPr wrap="square">
            <a:spAutoFit/>
          </a:bodyPr>
          <a:lstStyle/>
          <a:p>
            <a:pPr algn="just"/>
            <a:r>
              <a:rPr lang="es-ES" sz="2200" dirty="0"/>
              <a:t>2. Corte, embarque y disposición final</a:t>
            </a:r>
          </a:p>
          <a:p>
            <a:pPr algn="just"/>
            <a:endParaRPr lang="es-ES" sz="2200" dirty="0"/>
          </a:p>
          <a:p>
            <a:pPr algn="just"/>
            <a:endParaRPr lang="es-ES" sz="2200" dirty="0"/>
          </a:p>
        </p:txBody>
      </p:sp>
      <p:graphicFrame>
        <p:nvGraphicFramePr>
          <p:cNvPr id="14" name="Tabla 14">
            <a:extLst>
              <a:ext uri="{FF2B5EF4-FFF2-40B4-BE49-F238E27FC236}">
                <a16:creationId xmlns:a16="http://schemas.microsoft.com/office/drawing/2014/main" id="{686632CF-293F-4726-A410-73AFC0329F0A}"/>
              </a:ext>
            </a:extLst>
          </p:cNvPr>
          <p:cNvGraphicFramePr>
            <a:graphicFrameLocks noGrp="1"/>
          </p:cNvGraphicFramePr>
          <p:nvPr>
            <p:extLst>
              <p:ext uri="{D42A27DB-BD31-4B8C-83A1-F6EECF244321}">
                <p14:modId xmlns:p14="http://schemas.microsoft.com/office/powerpoint/2010/main" val="3766960689"/>
              </p:ext>
            </p:extLst>
          </p:nvPr>
        </p:nvGraphicFramePr>
        <p:xfrm>
          <a:off x="808074" y="2154419"/>
          <a:ext cx="10575852" cy="4154774"/>
        </p:xfrm>
        <a:graphic>
          <a:graphicData uri="http://schemas.openxmlformats.org/drawingml/2006/table">
            <a:tbl>
              <a:tblPr firstRow="1" bandRow="1">
                <a:tableStyleId>{5C22544A-7EE6-4342-B048-85BDC9FD1C3A}</a:tableStyleId>
              </a:tblPr>
              <a:tblGrid>
                <a:gridCol w="4715751">
                  <a:extLst>
                    <a:ext uri="{9D8B030D-6E8A-4147-A177-3AD203B41FA5}">
                      <a16:colId xmlns:a16="http://schemas.microsoft.com/office/drawing/2014/main" val="2327928764"/>
                    </a:ext>
                  </a:extLst>
                </a:gridCol>
                <a:gridCol w="958908">
                  <a:extLst>
                    <a:ext uri="{9D8B030D-6E8A-4147-A177-3AD203B41FA5}">
                      <a16:colId xmlns:a16="http://schemas.microsoft.com/office/drawing/2014/main" val="3622688734"/>
                    </a:ext>
                  </a:extLst>
                </a:gridCol>
                <a:gridCol w="1267914">
                  <a:extLst>
                    <a:ext uri="{9D8B030D-6E8A-4147-A177-3AD203B41FA5}">
                      <a16:colId xmlns:a16="http://schemas.microsoft.com/office/drawing/2014/main" val="3171213412"/>
                    </a:ext>
                  </a:extLst>
                </a:gridCol>
                <a:gridCol w="995838">
                  <a:extLst>
                    <a:ext uri="{9D8B030D-6E8A-4147-A177-3AD203B41FA5}">
                      <a16:colId xmlns:a16="http://schemas.microsoft.com/office/drawing/2014/main" val="2399890859"/>
                    </a:ext>
                  </a:extLst>
                </a:gridCol>
                <a:gridCol w="2637441">
                  <a:extLst>
                    <a:ext uri="{9D8B030D-6E8A-4147-A177-3AD203B41FA5}">
                      <a16:colId xmlns:a16="http://schemas.microsoft.com/office/drawing/2014/main" val="3964485363"/>
                    </a:ext>
                  </a:extLst>
                </a:gridCol>
              </a:tblGrid>
              <a:tr h="891069">
                <a:tc>
                  <a:txBody>
                    <a:bodyPr/>
                    <a:lstStyle/>
                    <a:p>
                      <a:pPr algn="ctr" fontAlgn="ctr"/>
                      <a:r>
                        <a:rPr lang="es-CO" sz="1200" b="0" i="0" u="none" strike="noStrike" dirty="0">
                          <a:solidFill>
                            <a:schemeClr val="bg1"/>
                          </a:solidFill>
                          <a:effectLst/>
                          <a:latin typeface="Arial" panose="020B0604020202020204" pitchFamily="34" charset="0"/>
                        </a:rPr>
                        <a:t>Qué puede ocurrir</a:t>
                      </a:r>
                    </a:p>
                  </a:txBody>
                  <a:tcPr marL="9525" marR="9525" marT="9525" marB="0" anchor="ctr"/>
                </a:tc>
                <a:tc>
                  <a:txBody>
                    <a:bodyPr/>
                    <a:lstStyle/>
                    <a:p>
                      <a:pPr algn="ctr" fontAlgn="ctr"/>
                      <a:r>
                        <a:rPr lang="es-CO" sz="1200" b="0" i="0" u="none" strike="noStrike" dirty="0">
                          <a:solidFill>
                            <a:schemeClr val="bg1"/>
                          </a:solidFill>
                          <a:effectLst/>
                          <a:latin typeface="Arial" panose="020B0604020202020204" pitchFamily="34" charset="0"/>
                        </a:rPr>
                        <a:t>Probabilidad</a:t>
                      </a:r>
                    </a:p>
                  </a:txBody>
                  <a:tcPr marL="9525" marR="9525" marT="9525" marB="0" vert="vert270" anchor="ctr"/>
                </a:tc>
                <a:tc>
                  <a:txBody>
                    <a:bodyPr/>
                    <a:lstStyle/>
                    <a:p>
                      <a:pPr algn="ctr" fontAlgn="ctr"/>
                      <a:r>
                        <a:rPr lang="es-CO" sz="1200" b="0" i="0" u="none" strike="noStrike" dirty="0">
                          <a:solidFill>
                            <a:schemeClr val="bg1"/>
                          </a:solidFill>
                          <a:effectLst/>
                          <a:latin typeface="Arial" panose="020B0604020202020204" pitchFamily="34" charset="0"/>
                        </a:rPr>
                        <a:t>Impacto</a:t>
                      </a:r>
                    </a:p>
                  </a:txBody>
                  <a:tcPr marL="9525" marR="9525" marT="9525" marB="0" vert="vert270" anchor="ctr"/>
                </a:tc>
                <a:tc>
                  <a:txBody>
                    <a:bodyPr/>
                    <a:lstStyle/>
                    <a:p>
                      <a:pPr algn="ctr" fontAlgn="ctr"/>
                      <a:r>
                        <a:rPr lang="es-CO" sz="1200" b="0" i="0" u="none" strike="noStrike" dirty="0">
                          <a:solidFill>
                            <a:schemeClr val="bg1"/>
                          </a:solidFill>
                          <a:effectLst/>
                          <a:latin typeface="Arial" panose="020B0604020202020204" pitchFamily="34" charset="0"/>
                        </a:rPr>
                        <a:t>Nivel de riesgo</a:t>
                      </a:r>
                    </a:p>
                  </a:txBody>
                  <a:tcPr marL="9525" marR="9525" marT="9525" marB="0" vert="vert270" anchor="ctr"/>
                </a:tc>
                <a:tc>
                  <a:txBody>
                    <a:bodyPr/>
                    <a:lstStyle/>
                    <a:p>
                      <a:pPr algn="ctr" fontAlgn="ctr"/>
                      <a:r>
                        <a:rPr lang="es-ES" sz="1200" b="0" i="0" u="none" strike="noStrike" dirty="0">
                          <a:solidFill>
                            <a:schemeClr val="bg1"/>
                          </a:solidFill>
                          <a:effectLst/>
                          <a:latin typeface="Arial" panose="020B0604020202020204" pitchFamily="34" charset="0"/>
                        </a:rPr>
                        <a:t>Encargado de gestionar el riesgo</a:t>
                      </a:r>
                    </a:p>
                  </a:txBody>
                  <a:tcPr marL="9525" marR="9525" marT="9525" marB="0" anchor="ctr"/>
                </a:tc>
                <a:extLst>
                  <a:ext uri="{0D108BD9-81ED-4DB2-BD59-A6C34878D82A}">
                    <a16:rowId xmlns:a16="http://schemas.microsoft.com/office/drawing/2014/main" val="1886665736"/>
                  </a:ext>
                </a:extLst>
              </a:tr>
              <a:tr h="675249">
                <a:tc>
                  <a:txBody>
                    <a:bodyPr/>
                    <a:lstStyle/>
                    <a:p>
                      <a:pPr algn="ctr" fontAlgn="ctr"/>
                      <a:r>
                        <a:rPr lang="es-ES" sz="1200" b="0" i="0" u="none" strike="noStrike" dirty="0">
                          <a:solidFill>
                            <a:srgbClr val="000000"/>
                          </a:solidFill>
                          <a:effectLst/>
                          <a:latin typeface="Arial" panose="020B0604020202020204" pitchFamily="34" charset="0"/>
                        </a:rPr>
                        <a:t>Daño al arrecife coralino al momento de realizar las maniobras</a:t>
                      </a:r>
                    </a:p>
                  </a:txBody>
                  <a:tcPr marL="0" marR="0" marT="0" marB="0" anchor="ctr"/>
                </a:tc>
                <a:tc>
                  <a:txBody>
                    <a:bodyPr/>
                    <a:lstStyle/>
                    <a:p>
                      <a:pPr algn="ctr" fontAlgn="ctr"/>
                      <a:r>
                        <a:rPr lang="es-CO" sz="1200" b="0" i="0" u="none" strike="noStrike" dirty="0">
                          <a:solidFill>
                            <a:srgbClr val="000000"/>
                          </a:solidFill>
                          <a:effectLst/>
                          <a:latin typeface="Arial" panose="020B0604020202020204" pitchFamily="34" charset="0"/>
                        </a:rPr>
                        <a:t>Probable</a:t>
                      </a:r>
                    </a:p>
                  </a:txBody>
                  <a:tcPr marL="0" marR="0" marT="0" marB="0" vert="vert270" anchor="ctr"/>
                </a:tc>
                <a:tc>
                  <a:txBody>
                    <a:bodyPr/>
                    <a:lstStyle/>
                    <a:p>
                      <a:pPr algn="ctr" fontAlgn="ctr"/>
                      <a:r>
                        <a:rPr lang="es-CO" sz="1200" b="0" i="0" u="none" strike="noStrike" dirty="0">
                          <a:solidFill>
                            <a:srgbClr val="000000"/>
                          </a:solidFill>
                          <a:effectLst/>
                          <a:latin typeface="Arial" panose="020B0604020202020204" pitchFamily="34" charset="0"/>
                        </a:rPr>
                        <a:t>Mayor</a:t>
                      </a:r>
                    </a:p>
                  </a:txBody>
                  <a:tcPr marL="0" marR="0" marT="0" marB="0" vert="vert270" anchor="ctr"/>
                </a:tc>
                <a:tc rowSpan="5">
                  <a:txBody>
                    <a:bodyPr/>
                    <a:lstStyle/>
                    <a:p>
                      <a:pPr algn="ctr" fontAlgn="ctr"/>
                      <a:r>
                        <a:rPr lang="es-CO" sz="1200" b="0" i="0" u="none" strike="noStrike" dirty="0">
                          <a:solidFill>
                            <a:srgbClr val="000000"/>
                          </a:solidFill>
                          <a:effectLst/>
                          <a:latin typeface="Arial" panose="020B0604020202020204" pitchFamily="34" charset="0"/>
                        </a:rPr>
                        <a:t>Riesgo alto</a:t>
                      </a:r>
                    </a:p>
                  </a:txBody>
                  <a:tcPr marL="9525" marR="9525" marT="9525" marB="0" anchor="ctr">
                    <a:solidFill>
                      <a:srgbClr val="FFC000"/>
                    </a:solidFill>
                  </a:tcPr>
                </a:tc>
                <a:tc>
                  <a:txBody>
                    <a:bodyPr/>
                    <a:lstStyle/>
                    <a:p>
                      <a:pPr algn="ctr" fontAlgn="ctr"/>
                      <a:r>
                        <a:rPr lang="es-CO" sz="1200" b="0" i="0" u="none" strike="noStrike">
                          <a:solidFill>
                            <a:srgbClr val="000000"/>
                          </a:solidFill>
                          <a:effectLst/>
                          <a:latin typeface="Arial" panose="020B0604020202020204" pitchFamily="34" charset="0"/>
                        </a:rPr>
                        <a:t>Contratista</a:t>
                      </a:r>
                    </a:p>
                  </a:txBody>
                  <a:tcPr marL="0" marR="0" marT="0" marB="0" anchor="ctr"/>
                </a:tc>
                <a:extLst>
                  <a:ext uri="{0D108BD9-81ED-4DB2-BD59-A6C34878D82A}">
                    <a16:rowId xmlns:a16="http://schemas.microsoft.com/office/drawing/2014/main" val="3441352113"/>
                  </a:ext>
                </a:extLst>
              </a:tr>
              <a:tr h="868159">
                <a:tc>
                  <a:txBody>
                    <a:bodyPr/>
                    <a:lstStyle/>
                    <a:p>
                      <a:pPr algn="ctr" fontAlgn="ctr"/>
                      <a:r>
                        <a:rPr lang="es-ES" sz="1200" b="0" i="0" u="none" strike="noStrike">
                          <a:solidFill>
                            <a:srgbClr val="000000"/>
                          </a:solidFill>
                          <a:effectLst/>
                          <a:latin typeface="Arial" panose="020B0604020202020204" pitchFamily="34" charset="0"/>
                        </a:rPr>
                        <a:t>Daño y/o perjuicios a terceros en sus bienes o en sus personas.</a:t>
                      </a:r>
                    </a:p>
                  </a:txBody>
                  <a:tcPr marL="0" marR="0" marT="0" marB="0" anchor="ctr"/>
                </a:tc>
                <a:tc>
                  <a:txBody>
                    <a:bodyPr/>
                    <a:lstStyle/>
                    <a:p>
                      <a:pPr algn="ctr" fontAlgn="ctr"/>
                      <a:r>
                        <a:rPr lang="es-CO" sz="1200" b="0" i="0" u="none" strike="noStrike">
                          <a:solidFill>
                            <a:srgbClr val="000000"/>
                          </a:solidFill>
                          <a:effectLst/>
                          <a:latin typeface="Arial" panose="020B0604020202020204" pitchFamily="34" charset="0"/>
                        </a:rPr>
                        <a:t>Improbable</a:t>
                      </a:r>
                    </a:p>
                  </a:txBody>
                  <a:tcPr marL="0" marR="0" marT="0" marB="0" vert="vert270" anchor="ctr"/>
                </a:tc>
                <a:tc>
                  <a:txBody>
                    <a:bodyPr/>
                    <a:lstStyle/>
                    <a:p>
                      <a:pPr algn="ctr" fontAlgn="ctr"/>
                      <a:r>
                        <a:rPr lang="es-CO" sz="1200" b="0" i="0" u="none" strike="noStrike" dirty="0">
                          <a:solidFill>
                            <a:srgbClr val="000000"/>
                          </a:solidFill>
                          <a:effectLst/>
                          <a:latin typeface="Arial" panose="020B0604020202020204" pitchFamily="34" charset="0"/>
                        </a:rPr>
                        <a:t>Catastrófico</a:t>
                      </a:r>
                    </a:p>
                  </a:txBody>
                  <a:tcPr marL="0" marR="0" marT="0" marB="0" vert="vert270" anchor="ctr"/>
                </a:tc>
                <a:tc vMerge="1">
                  <a:txBody>
                    <a:bodyPr/>
                    <a:lstStyle/>
                    <a:p>
                      <a:endParaRPr lang="es-CO"/>
                    </a:p>
                  </a:txBody>
                  <a:tcPr/>
                </a:tc>
                <a:tc>
                  <a:txBody>
                    <a:bodyPr/>
                    <a:lstStyle/>
                    <a:p>
                      <a:pPr algn="ctr" fontAlgn="ctr"/>
                      <a:r>
                        <a:rPr lang="es-CO" sz="1200" b="0" i="0" u="none" strike="noStrike" dirty="0">
                          <a:solidFill>
                            <a:srgbClr val="000000"/>
                          </a:solidFill>
                          <a:effectLst/>
                          <a:latin typeface="Arial" panose="020B0604020202020204" pitchFamily="34" charset="0"/>
                        </a:rPr>
                        <a:t>Contratista.</a:t>
                      </a:r>
                    </a:p>
                  </a:txBody>
                  <a:tcPr marL="0" marR="0" marT="0" marB="0" anchor="ctr"/>
                </a:tc>
                <a:extLst>
                  <a:ext uri="{0D108BD9-81ED-4DB2-BD59-A6C34878D82A}">
                    <a16:rowId xmlns:a16="http://schemas.microsoft.com/office/drawing/2014/main" val="3131971223"/>
                  </a:ext>
                </a:extLst>
              </a:tr>
              <a:tr h="589801">
                <a:tc>
                  <a:txBody>
                    <a:bodyPr/>
                    <a:lstStyle/>
                    <a:p>
                      <a:pPr algn="ctr" fontAlgn="ctr"/>
                      <a:r>
                        <a:rPr lang="es-ES" sz="1200" b="0" i="0" u="none" strike="noStrike">
                          <a:solidFill>
                            <a:srgbClr val="000000"/>
                          </a:solidFill>
                          <a:effectLst/>
                          <a:latin typeface="Arial" panose="020B0604020202020204" pitchFamily="34" charset="0"/>
                        </a:rPr>
                        <a:t>Daños y pérdida de equipos, maquinaria y embarcaciones empleadas en la ejecución de las actividades.</a:t>
                      </a:r>
                    </a:p>
                  </a:txBody>
                  <a:tcPr marL="0" marR="0" marT="0" marB="0" anchor="ctr"/>
                </a:tc>
                <a:tc>
                  <a:txBody>
                    <a:bodyPr/>
                    <a:lstStyle/>
                    <a:p>
                      <a:pPr algn="ctr" fontAlgn="ctr"/>
                      <a:r>
                        <a:rPr lang="es-CO" sz="1200" b="0" i="0" u="none" strike="noStrike">
                          <a:solidFill>
                            <a:srgbClr val="000000"/>
                          </a:solidFill>
                          <a:effectLst/>
                          <a:latin typeface="Arial" panose="020B0604020202020204" pitchFamily="34" charset="0"/>
                        </a:rPr>
                        <a:t>Probable</a:t>
                      </a:r>
                    </a:p>
                  </a:txBody>
                  <a:tcPr marL="0" marR="0" marT="0" marB="0" vert="vert270" anchor="ctr"/>
                </a:tc>
                <a:tc>
                  <a:txBody>
                    <a:bodyPr/>
                    <a:lstStyle/>
                    <a:p>
                      <a:pPr algn="ctr" fontAlgn="ctr"/>
                      <a:r>
                        <a:rPr lang="es-CO" sz="1200" b="0" i="0" u="none" strike="noStrike" dirty="0">
                          <a:solidFill>
                            <a:srgbClr val="000000"/>
                          </a:solidFill>
                          <a:effectLst/>
                          <a:latin typeface="Arial" panose="020B0604020202020204" pitchFamily="34" charset="0"/>
                        </a:rPr>
                        <a:t>Mayor</a:t>
                      </a:r>
                    </a:p>
                  </a:txBody>
                  <a:tcPr marL="0" marR="0" marT="0" marB="0" vert="vert270" anchor="ctr"/>
                </a:tc>
                <a:tc vMerge="1">
                  <a:txBody>
                    <a:bodyPr/>
                    <a:lstStyle/>
                    <a:p>
                      <a:endParaRPr lang="es-CO"/>
                    </a:p>
                  </a:txBody>
                  <a:tcPr/>
                </a:tc>
                <a:tc>
                  <a:txBody>
                    <a:bodyPr/>
                    <a:lstStyle/>
                    <a:p>
                      <a:pPr algn="ctr" fontAlgn="ctr"/>
                      <a:r>
                        <a:rPr lang="es-CO" sz="1200" b="0" i="0" u="none" strike="noStrike" dirty="0">
                          <a:solidFill>
                            <a:srgbClr val="000000"/>
                          </a:solidFill>
                          <a:effectLst/>
                          <a:latin typeface="Arial" panose="020B0604020202020204" pitchFamily="34" charset="0"/>
                        </a:rPr>
                        <a:t>Contratista</a:t>
                      </a:r>
                    </a:p>
                  </a:txBody>
                  <a:tcPr marL="0" marR="0" marT="0" marB="0" anchor="ctr"/>
                </a:tc>
                <a:extLst>
                  <a:ext uri="{0D108BD9-81ED-4DB2-BD59-A6C34878D82A}">
                    <a16:rowId xmlns:a16="http://schemas.microsoft.com/office/drawing/2014/main" val="2242600711"/>
                  </a:ext>
                </a:extLst>
              </a:tr>
              <a:tr h="573649">
                <a:tc>
                  <a:txBody>
                    <a:bodyPr/>
                    <a:lstStyle/>
                    <a:p>
                      <a:pPr algn="ctr" fontAlgn="ctr"/>
                      <a:r>
                        <a:rPr lang="es-ES" sz="1200" b="0" i="0" u="none" strike="noStrike">
                          <a:solidFill>
                            <a:srgbClr val="000000"/>
                          </a:solidFill>
                          <a:effectLst/>
                          <a:latin typeface="Arial" panose="020B0604020202020204" pitchFamily="34" charset="0"/>
                        </a:rPr>
                        <a:t>Condiciones climatológicas y marítimas adversas. En la maniobra o en el trayecto a Cartagena</a:t>
                      </a:r>
                      <a:endParaRPr lang="es-E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ctr"/>
                      <a:r>
                        <a:rPr lang="es-CO" sz="1200" b="0" i="0" u="none" strike="noStrike">
                          <a:solidFill>
                            <a:srgbClr val="000000"/>
                          </a:solidFill>
                          <a:effectLst/>
                          <a:latin typeface="Arial" panose="020B0604020202020204" pitchFamily="34" charset="0"/>
                        </a:rPr>
                        <a:t>Posible</a:t>
                      </a:r>
                    </a:p>
                  </a:txBody>
                  <a:tcPr marL="0" marR="0" marT="0" marB="0" vert="vert270" anchor="ctr"/>
                </a:tc>
                <a:tc>
                  <a:txBody>
                    <a:bodyPr/>
                    <a:lstStyle/>
                    <a:p>
                      <a:pPr algn="ctr" fontAlgn="ctr"/>
                      <a:r>
                        <a:rPr lang="es-CO" sz="1200" b="0" i="0" u="none" strike="noStrike" dirty="0">
                          <a:solidFill>
                            <a:srgbClr val="000000"/>
                          </a:solidFill>
                          <a:effectLst/>
                          <a:latin typeface="Arial" panose="020B0604020202020204" pitchFamily="34" charset="0"/>
                        </a:rPr>
                        <a:t>Mayor</a:t>
                      </a:r>
                    </a:p>
                  </a:txBody>
                  <a:tcPr marL="0" marR="0" marT="0" marB="0" vert="vert270" anchor="ctr"/>
                </a:tc>
                <a:tc vMerge="1">
                  <a:txBody>
                    <a:bodyPr/>
                    <a:lstStyle/>
                    <a:p>
                      <a:endParaRPr lang="es-CO"/>
                    </a:p>
                  </a:txBody>
                  <a:tcPr/>
                </a:tc>
                <a:tc>
                  <a:txBody>
                    <a:bodyPr/>
                    <a:lstStyle/>
                    <a:p>
                      <a:pPr algn="ctr"/>
                      <a:r>
                        <a:rPr lang="es-CO" sz="1200" b="0" i="0" u="none" strike="noStrike" dirty="0">
                          <a:solidFill>
                            <a:srgbClr val="000000"/>
                          </a:solidFill>
                          <a:effectLst/>
                          <a:latin typeface="Arial" panose="020B0604020202020204" pitchFamily="34" charset="0"/>
                        </a:rPr>
                        <a:t>Contratista/Contratante.</a:t>
                      </a:r>
                      <a:endParaRPr lang="es-CO" sz="2000" dirty="0"/>
                    </a:p>
                  </a:txBody>
                  <a:tcPr marL="0" marR="0" marT="0" marB="0" anchor="ctr"/>
                </a:tc>
                <a:extLst>
                  <a:ext uri="{0D108BD9-81ED-4DB2-BD59-A6C34878D82A}">
                    <a16:rowId xmlns:a16="http://schemas.microsoft.com/office/drawing/2014/main" val="3570144568"/>
                  </a:ext>
                </a:extLst>
              </a:tr>
              <a:tr h="556847">
                <a:tc>
                  <a:txBody>
                    <a:bodyPr/>
                    <a:lstStyle/>
                    <a:p>
                      <a:pPr algn="ctr" fontAlgn="ctr"/>
                      <a:r>
                        <a:rPr lang="es-ES" sz="1200" b="0" i="0" u="none" strike="noStrike">
                          <a:solidFill>
                            <a:srgbClr val="000000"/>
                          </a:solidFill>
                          <a:effectLst/>
                          <a:latin typeface="Arial" panose="020B0604020202020204" pitchFamily="34" charset="0"/>
                        </a:rPr>
                        <a:t>Dificultades, demoras, y/o negación del plan de intervención y plan de manejo ambiental de la embarcación.</a:t>
                      </a:r>
                      <a:endParaRPr lang="es-E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ctr"/>
                      <a:r>
                        <a:rPr lang="es-CO" sz="1200" b="0" i="0" u="none" strike="noStrike">
                          <a:solidFill>
                            <a:srgbClr val="000000"/>
                          </a:solidFill>
                          <a:effectLst/>
                          <a:latin typeface="Arial" panose="020B0604020202020204" pitchFamily="34" charset="0"/>
                        </a:rPr>
                        <a:t>Casi Cierto</a:t>
                      </a:r>
                    </a:p>
                  </a:txBody>
                  <a:tcPr marL="0" marR="0" marT="0" marB="0" vert="vert270" anchor="ctr"/>
                </a:tc>
                <a:tc>
                  <a:txBody>
                    <a:bodyPr/>
                    <a:lstStyle/>
                    <a:p>
                      <a:pPr algn="ctr" fontAlgn="ctr"/>
                      <a:r>
                        <a:rPr lang="es-CO" sz="1200" b="0" i="0" u="none" strike="noStrike" dirty="0">
                          <a:solidFill>
                            <a:srgbClr val="000000"/>
                          </a:solidFill>
                          <a:effectLst/>
                          <a:latin typeface="Arial" panose="020B0604020202020204" pitchFamily="34" charset="0"/>
                        </a:rPr>
                        <a:t>Mayor</a:t>
                      </a:r>
                    </a:p>
                  </a:txBody>
                  <a:tcPr marL="0" marR="0" marT="0" marB="0" vert="vert270" anchor="ctr"/>
                </a:tc>
                <a:tc vMerge="1">
                  <a:txBody>
                    <a:bodyPr/>
                    <a:lstStyle/>
                    <a:p>
                      <a:pPr algn="ctr" fontAlgn="ctr"/>
                      <a:endParaRPr lang="es-CO" sz="1100" b="0" i="0" u="none" strike="noStrike" dirty="0">
                        <a:solidFill>
                          <a:srgbClr val="000000"/>
                        </a:solidFill>
                        <a:effectLst/>
                        <a:latin typeface="Arial" panose="020B0604020202020204" pitchFamily="34" charset="0"/>
                      </a:endParaRPr>
                    </a:p>
                  </a:txBody>
                  <a:tcPr marL="9525" marR="9525" marT="9525" marB="0" anchor="ctr">
                    <a:solidFill>
                      <a:srgbClr val="FFFF00"/>
                    </a:solidFill>
                  </a:tcPr>
                </a:tc>
                <a:tc>
                  <a:txBody>
                    <a:bodyPr/>
                    <a:lstStyle/>
                    <a:p>
                      <a:pPr algn="ctr" fontAlgn="ctr"/>
                      <a:r>
                        <a:rPr lang="es-CO" sz="1200" b="0" i="0" u="none" strike="noStrike" dirty="0">
                          <a:solidFill>
                            <a:srgbClr val="000000"/>
                          </a:solidFill>
                          <a:effectLst/>
                          <a:latin typeface="Arial" panose="020B0604020202020204" pitchFamily="34" charset="0"/>
                        </a:rPr>
                        <a:t>Contratista/Contratante.</a:t>
                      </a:r>
                    </a:p>
                  </a:txBody>
                  <a:tcPr marL="0" marR="0" marT="0" marB="0" anchor="ctr"/>
                </a:tc>
                <a:extLst>
                  <a:ext uri="{0D108BD9-81ED-4DB2-BD59-A6C34878D82A}">
                    <a16:rowId xmlns:a16="http://schemas.microsoft.com/office/drawing/2014/main" val="3569267011"/>
                  </a:ext>
                </a:extLst>
              </a:tr>
            </a:tbl>
          </a:graphicData>
        </a:graphic>
      </p:graphicFrame>
    </p:spTree>
    <p:extLst>
      <p:ext uri="{BB962C8B-B14F-4D97-AF65-F5344CB8AC3E}">
        <p14:creationId xmlns:p14="http://schemas.microsoft.com/office/powerpoint/2010/main" val="38235539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808074" y="2147777"/>
            <a:ext cx="10345479" cy="800219"/>
          </a:xfrm>
          <a:prstGeom prst="rect">
            <a:avLst/>
          </a:prstGeom>
          <a:noFill/>
        </p:spPr>
        <p:txBody>
          <a:bodyPr wrap="square" rtlCol="0">
            <a:spAutoFit/>
          </a:bodyPr>
          <a:lstStyle/>
          <a:p>
            <a:pPr algn="just"/>
            <a:endParaRPr lang="es-CO" sz="2800" dirty="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Análisis de Riesgos</a:t>
            </a:r>
            <a:endParaRPr lang="es-CO" dirty="0"/>
          </a:p>
        </p:txBody>
      </p:sp>
      <p:sp>
        <p:nvSpPr>
          <p:cNvPr id="11" name="Rectángulo 10">
            <a:extLst>
              <a:ext uri="{FF2B5EF4-FFF2-40B4-BE49-F238E27FC236}">
                <a16:creationId xmlns:a16="http://schemas.microsoft.com/office/drawing/2014/main" id="{816B9698-DC99-4EF1-BAD7-6F82BBD26AFE}"/>
              </a:ext>
            </a:extLst>
          </p:cNvPr>
          <p:cNvSpPr/>
          <p:nvPr/>
        </p:nvSpPr>
        <p:spPr>
          <a:xfrm>
            <a:off x="1401419" y="1793912"/>
            <a:ext cx="9376459" cy="1107996"/>
          </a:xfrm>
          <a:prstGeom prst="rect">
            <a:avLst/>
          </a:prstGeom>
        </p:spPr>
        <p:txBody>
          <a:bodyPr wrap="square">
            <a:spAutoFit/>
          </a:bodyPr>
          <a:lstStyle/>
          <a:p>
            <a:pPr algn="just"/>
            <a:r>
              <a:rPr lang="es-ES" sz="2200" dirty="0"/>
              <a:t>2. Corte, embarque y disposición final</a:t>
            </a:r>
          </a:p>
          <a:p>
            <a:pPr algn="just"/>
            <a:endParaRPr lang="es-ES" sz="2200" dirty="0"/>
          </a:p>
          <a:p>
            <a:pPr algn="just"/>
            <a:endParaRPr lang="es-ES" sz="2200" dirty="0"/>
          </a:p>
        </p:txBody>
      </p:sp>
      <p:graphicFrame>
        <p:nvGraphicFramePr>
          <p:cNvPr id="10" name="Tabla 14">
            <a:extLst>
              <a:ext uri="{FF2B5EF4-FFF2-40B4-BE49-F238E27FC236}">
                <a16:creationId xmlns:a16="http://schemas.microsoft.com/office/drawing/2014/main" id="{1B6B36B8-A2E2-48E1-817D-7F51C57C7A95}"/>
              </a:ext>
            </a:extLst>
          </p:cNvPr>
          <p:cNvGraphicFramePr>
            <a:graphicFrameLocks noGrp="1"/>
          </p:cNvGraphicFramePr>
          <p:nvPr/>
        </p:nvGraphicFramePr>
        <p:xfrm>
          <a:off x="1550283" y="2412343"/>
          <a:ext cx="8504578" cy="3547761"/>
        </p:xfrm>
        <a:graphic>
          <a:graphicData uri="http://schemas.openxmlformats.org/drawingml/2006/table">
            <a:tbl>
              <a:tblPr firstRow="1" bandRow="1">
                <a:tableStyleId>{5C22544A-7EE6-4342-B048-85BDC9FD1C3A}</a:tableStyleId>
              </a:tblPr>
              <a:tblGrid>
                <a:gridCol w="3792174">
                  <a:extLst>
                    <a:ext uri="{9D8B030D-6E8A-4147-A177-3AD203B41FA5}">
                      <a16:colId xmlns:a16="http://schemas.microsoft.com/office/drawing/2014/main" val="2327928764"/>
                    </a:ext>
                  </a:extLst>
                </a:gridCol>
                <a:gridCol w="774700">
                  <a:extLst>
                    <a:ext uri="{9D8B030D-6E8A-4147-A177-3AD203B41FA5}">
                      <a16:colId xmlns:a16="http://schemas.microsoft.com/office/drawing/2014/main" val="3622688734"/>
                    </a:ext>
                  </a:extLst>
                </a:gridCol>
                <a:gridCol w="1016000">
                  <a:extLst>
                    <a:ext uri="{9D8B030D-6E8A-4147-A177-3AD203B41FA5}">
                      <a16:colId xmlns:a16="http://schemas.microsoft.com/office/drawing/2014/main" val="3171213412"/>
                    </a:ext>
                  </a:extLst>
                </a:gridCol>
                <a:gridCol w="800804">
                  <a:extLst>
                    <a:ext uri="{9D8B030D-6E8A-4147-A177-3AD203B41FA5}">
                      <a16:colId xmlns:a16="http://schemas.microsoft.com/office/drawing/2014/main" val="2399890859"/>
                    </a:ext>
                  </a:extLst>
                </a:gridCol>
                <a:gridCol w="2120900">
                  <a:extLst>
                    <a:ext uri="{9D8B030D-6E8A-4147-A177-3AD203B41FA5}">
                      <a16:colId xmlns:a16="http://schemas.microsoft.com/office/drawing/2014/main" val="3964485363"/>
                    </a:ext>
                  </a:extLst>
                </a:gridCol>
              </a:tblGrid>
              <a:tr h="902675">
                <a:tc>
                  <a:txBody>
                    <a:bodyPr/>
                    <a:lstStyle/>
                    <a:p>
                      <a:pPr algn="ctr" fontAlgn="ctr"/>
                      <a:r>
                        <a:rPr lang="es-CO" sz="1100" b="0" i="0" u="none" strike="noStrike" dirty="0">
                          <a:solidFill>
                            <a:srgbClr val="000000"/>
                          </a:solidFill>
                          <a:effectLst/>
                          <a:latin typeface="Arial" panose="020B0604020202020204" pitchFamily="34" charset="0"/>
                        </a:rPr>
                        <a:t>Qué puede ocurrir</a:t>
                      </a:r>
                    </a:p>
                  </a:txBody>
                  <a:tcPr marL="9525" marR="9525" marT="9525" marB="0" anchor="ctr"/>
                </a:tc>
                <a:tc>
                  <a:txBody>
                    <a:bodyPr/>
                    <a:lstStyle/>
                    <a:p>
                      <a:pPr algn="ctr" fontAlgn="ctr"/>
                      <a:r>
                        <a:rPr lang="es-CO" sz="1100" b="0" i="0" u="none" strike="noStrike" dirty="0">
                          <a:solidFill>
                            <a:srgbClr val="000000"/>
                          </a:solidFill>
                          <a:effectLst/>
                          <a:latin typeface="Arial" panose="020B0604020202020204" pitchFamily="34" charset="0"/>
                        </a:rPr>
                        <a:t>Probabilidad</a:t>
                      </a:r>
                    </a:p>
                  </a:txBody>
                  <a:tcPr marL="9525" marR="9525" marT="9525" marB="0" vert="vert270" anchor="ctr"/>
                </a:tc>
                <a:tc>
                  <a:txBody>
                    <a:bodyPr/>
                    <a:lstStyle/>
                    <a:p>
                      <a:pPr algn="ctr" fontAlgn="ctr"/>
                      <a:r>
                        <a:rPr lang="es-CO" sz="1100" b="0" i="0" u="none" strike="noStrike" dirty="0">
                          <a:solidFill>
                            <a:srgbClr val="000000"/>
                          </a:solidFill>
                          <a:effectLst/>
                          <a:latin typeface="Arial" panose="020B0604020202020204" pitchFamily="34" charset="0"/>
                        </a:rPr>
                        <a:t>Impacto</a:t>
                      </a:r>
                    </a:p>
                  </a:txBody>
                  <a:tcPr marL="9525" marR="9525" marT="9525" marB="0" vert="vert270" anchor="ctr"/>
                </a:tc>
                <a:tc>
                  <a:txBody>
                    <a:bodyPr/>
                    <a:lstStyle/>
                    <a:p>
                      <a:pPr algn="ctr" fontAlgn="ctr"/>
                      <a:r>
                        <a:rPr lang="es-CO" sz="1100" b="0" i="0" u="none" strike="noStrike" dirty="0">
                          <a:solidFill>
                            <a:srgbClr val="000000"/>
                          </a:solidFill>
                          <a:effectLst/>
                          <a:latin typeface="Arial" panose="020B0604020202020204" pitchFamily="34" charset="0"/>
                        </a:rPr>
                        <a:t>Nivel de riesgo</a:t>
                      </a:r>
                    </a:p>
                  </a:txBody>
                  <a:tcPr marL="9525" marR="9525" marT="9525" marB="0" vert="vert270" anchor="ctr"/>
                </a:tc>
                <a:tc>
                  <a:txBody>
                    <a:bodyPr/>
                    <a:lstStyle/>
                    <a:p>
                      <a:pPr algn="ctr" fontAlgn="ctr"/>
                      <a:r>
                        <a:rPr lang="es-ES" sz="1100" b="0" i="0" u="none" strike="noStrike">
                          <a:solidFill>
                            <a:srgbClr val="000000"/>
                          </a:solidFill>
                          <a:effectLst/>
                          <a:latin typeface="Arial" panose="020B0604020202020204" pitchFamily="34" charset="0"/>
                        </a:rPr>
                        <a:t>Encargado de gestionar el riesgo</a:t>
                      </a:r>
                    </a:p>
                  </a:txBody>
                  <a:tcPr marL="9525" marR="9525" marT="9525" marB="0" anchor="ctr"/>
                </a:tc>
                <a:extLst>
                  <a:ext uri="{0D108BD9-81ED-4DB2-BD59-A6C34878D82A}">
                    <a16:rowId xmlns:a16="http://schemas.microsoft.com/office/drawing/2014/main" val="1886665736"/>
                  </a:ext>
                </a:extLst>
              </a:tr>
              <a:tr h="773724">
                <a:tc>
                  <a:txBody>
                    <a:bodyPr/>
                    <a:lstStyle/>
                    <a:p>
                      <a:pPr algn="ctr" fontAlgn="ctr"/>
                      <a:r>
                        <a:rPr lang="es-ES" sz="1100" b="0" i="0" u="none" strike="noStrike">
                          <a:solidFill>
                            <a:srgbClr val="000000"/>
                          </a:solidFill>
                          <a:effectLst/>
                          <a:latin typeface="Arial" panose="020B0604020202020204" pitchFamily="34" charset="0"/>
                        </a:rPr>
                        <a:t>Ruptura de la embarcación al momento de la maniobra de la embarcación Mr. Goby</a:t>
                      </a:r>
                    </a:p>
                  </a:txBody>
                  <a:tcPr marL="0" marR="0" marT="0" marB="0" anchor="ctr"/>
                </a:tc>
                <a:tc>
                  <a:txBody>
                    <a:bodyPr/>
                    <a:lstStyle/>
                    <a:p>
                      <a:pPr algn="ctr" fontAlgn="ctr"/>
                      <a:r>
                        <a:rPr lang="es-CO" sz="1100" b="0" i="0" u="none" strike="noStrike">
                          <a:solidFill>
                            <a:srgbClr val="000000"/>
                          </a:solidFill>
                          <a:effectLst/>
                          <a:latin typeface="Arial" panose="020B0604020202020204" pitchFamily="34" charset="0"/>
                        </a:rPr>
                        <a:t>Raro</a:t>
                      </a:r>
                    </a:p>
                  </a:txBody>
                  <a:tcPr marL="0" marR="0" marT="0" marB="0" vert="vert270" anchor="ctr"/>
                </a:tc>
                <a:tc>
                  <a:txBody>
                    <a:bodyPr/>
                    <a:lstStyle/>
                    <a:p>
                      <a:pPr algn="ctr" fontAlgn="ctr"/>
                      <a:r>
                        <a:rPr lang="es-CO" sz="1100" b="0" i="0" u="none" strike="noStrike">
                          <a:solidFill>
                            <a:srgbClr val="000000"/>
                          </a:solidFill>
                          <a:effectLst/>
                          <a:latin typeface="Arial" panose="020B0604020202020204" pitchFamily="34" charset="0"/>
                        </a:rPr>
                        <a:t>Catastrófico</a:t>
                      </a:r>
                    </a:p>
                  </a:txBody>
                  <a:tcPr marL="0" marR="0" marT="0" marB="0" vert="vert270" anchor="ctr"/>
                </a:tc>
                <a:tc rowSpan="3">
                  <a:txBody>
                    <a:bodyPr/>
                    <a:lstStyle/>
                    <a:p>
                      <a:pPr algn="ctr" fontAlgn="ctr"/>
                      <a:r>
                        <a:rPr lang="es-ES" sz="1100" b="0" i="0" u="none" strike="noStrike" dirty="0">
                          <a:solidFill>
                            <a:srgbClr val="000000"/>
                          </a:solidFill>
                          <a:effectLst/>
                          <a:latin typeface="Arial" panose="020B0604020202020204" pitchFamily="34" charset="0"/>
                        </a:rPr>
                        <a:t>Riesgo Moderado</a:t>
                      </a:r>
                      <a:endParaRPr lang="es-CO" sz="1100" b="0" i="0" u="none" strike="noStrike" dirty="0">
                        <a:solidFill>
                          <a:srgbClr val="000000"/>
                        </a:solidFill>
                        <a:effectLst/>
                        <a:latin typeface="Arial" panose="020B0604020202020204" pitchFamily="34" charset="0"/>
                      </a:endParaRPr>
                    </a:p>
                  </a:txBody>
                  <a:tcPr marL="9525" marR="9525" marT="9525" marB="0" anchor="ctr">
                    <a:solidFill>
                      <a:srgbClr val="FFFF00"/>
                    </a:solidFill>
                  </a:tcPr>
                </a:tc>
                <a:tc>
                  <a:txBody>
                    <a:bodyPr/>
                    <a:lstStyle/>
                    <a:p>
                      <a:pPr algn="ctr" fontAlgn="ctr"/>
                      <a:r>
                        <a:rPr lang="es-CO" sz="1100" b="0" i="0" u="none" strike="noStrike">
                          <a:solidFill>
                            <a:srgbClr val="000000"/>
                          </a:solidFill>
                          <a:effectLst/>
                          <a:latin typeface="Arial" panose="020B0604020202020204" pitchFamily="34" charset="0"/>
                        </a:rPr>
                        <a:t>Contratista.</a:t>
                      </a:r>
                    </a:p>
                  </a:txBody>
                  <a:tcPr marL="0" marR="0" marT="0" marB="0" anchor="ctr"/>
                </a:tc>
                <a:extLst>
                  <a:ext uri="{0D108BD9-81ED-4DB2-BD59-A6C34878D82A}">
                    <a16:rowId xmlns:a16="http://schemas.microsoft.com/office/drawing/2014/main" val="398154519"/>
                  </a:ext>
                </a:extLst>
              </a:tr>
              <a:tr h="914400">
                <a:tc>
                  <a:txBody>
                    <a:bodyPr/>
                    <a:lstStyle/>
                    <a:p>
                      <a:pPr algn="ctr" fontAlgn="ctr"/>
                      <a:r>
                        <a:rPr lang="es-ES" sz="1100" b="0" i="0" u="none" strike="noStrike" dirty="0">
                          <a:solidFill>
                            <a:srgbClr val="000000"/>
                          </a:solidFill>
                          <a:effectLst/>
                          <a:latin typeface="Arial" panose="020B0604020202020204" pitchFamily="34" charset="0"/>
                        </a:rPr>
                        <a:t>Fluctuación de los precios de insumos y recursos requeridos para la ejecución de las actividades.</a:t>
                      </a:r>
                    </a:p>
                  </a:txBody>
                  <a:tcPr marL="0" marR="0" marT="0" marB="0" anchor="ctr"/>
                </a:tc>
                <a:tc>
                  <a:txBody>
                    <a:bodyPr/>
                    <a:lstStyle/>
                    <a:p>
                      <a:pPr algn="ctr" fontAlgn="ctr"/>
                      <a:r>
                        <a:rPr lang="es-CO" sz="1100" b="0" i="0" u="none" strike="noStrike">
                          <a:solidFill>
                            <a:srgbClr val="000000"/>
                          </a:solidFill>
                          <a:effectLst/>
                          <a:latin typeface="Arial" panose="020B0604020202020204" pitchFamily="34" charset="0"/>
                        </a:rPr>
                        <a:t>Raro</a:t>
                      </a:r>
                    </a:p>
                  </a:txBody>
                  <a:tcPr marL="0" marR="0" marT="0" marB="0" vert="vert270" anchor="ctr"/>
                </a:tc>
                <a:tc>
                  <a:txBody>
                    <a:bodyPr/>
                    <a:lstStyle/>
                    <a:p>
                      <a:pPr algn="ctr" fontAlgn="ctr"/>
                      <a:r>
                        <a:rPr lang="es-CO" sz="1100" b="0" i="0" u="none" strike="noStrike" dirty="0">
                          <a:solidFill>
                            <a:srgbClr val="000000"/>
                          </a:solidFill>
                          <a:effectLst/>
                          <a:latin typeface="Arial" panose="020B0604020202020204" pitchFamily="34" charset="0"/>
                        </a:rPr>
                        <a:t>Catastrófico</a:t>
                      </a:r>
                    </a:p>
                  </a:txBody>
                  <a:tcPr marL="0" marR="0" marT="0" marB="0" vert="vert270" anchor="ctr"/>
                </a:tc>
                <a:tc vMerge="1">
                  <a:txBody>
                    <a:bodyPr/>
                    <a:lstStyle/>
                    <a:p>
                      <a:endParaRPr lang="es-CO"/>
                    </a:p>
                  </a:txBody>
                  <a:tcPr/>
                </a:tc>
                <a:tc>
                  <a:txBody>
                    <a:bodyPr/>
                    <a:lstStyle/>
                    <a:p>
                      <a:pPr algn="ctr" fontAlgn="ctr"/>
                      <a:r>
                        <a:rPr lang="es-CO" sz="1100" b="0" i="0" u="none" strike="noStrike" dirty="0">
                          <a:solidFill>
                            <a:srgbClr val="000000"/>
                          </a:solidFill>
                          <a:effectLst/>
                          <a:latin typeface="Arial" panose="020B0604020202020204" pitchFamily="34" charset="0"/>
                        </a:rPr>
                        <a:t>Contratista</a:t>
                      </a:r>
                    </a:p>
                  </a:txBody>
                  <a:tcPr marL="0" marR="0" marT="0" marB="0" anchor="ctr"/>
                </a:tc>
                <a:extLst>
                  <a:ext uri="{0D108BD9-81ED-4DB2-BD59-A6C34878D82A}">
                    <a16:rowId xmlns:a16="http://schemas.microsoft.com/office/drawing/2014/main" val="4269022435"/>
                  </a:ext>
                </a:extLst>
              </a:tr>
              <a:tr h="956962">
                <a:tc>
                  <a:txBody>
                    <a:bodyPr/>
                    <a:lstStyle/>
                    <a:p>
                      <a:pPr algn="ctr" fontAlgn="ctr"/>
                      <a:r>
                        <a:rPr lang="es-ES" sz="1100" b="0" i="0" u="none" strike="noStrike" dirty="0">
                          <a:solidFill>
                            <a:srgbClr val="000000"/>
                          </a:solidFill>
                          <a:effectLst/>
                          <a:latin typeface="Arial" panose="020B0604020202020204" pitchFamily="34" charset="0"/>
                        </a:rPr>
                        <a:t>Daño a infraestructura del puerto de destino de la embarcación  en Cartagena.</a:t>
                      </a:r>
                    </a:p>
                  </a:txBody>
                  <a:tcPr marL="0" marR="0" marT="0" marB="0" anchor="ctr"/>
                </a:tc>
                <a:tc>
                  <a:txBody>
                    <a:bodyPr/>
                    <a:lstStyle/>
                    <a:p>
                      <a:pPr algn="ctr" fontAlgn="ctr"/>
                      <a:r>
                        <a:rPr lang="es-CO" sz="1100" b="0" i="0" u="none" strike="noStrike">
                          <a:solidFill>
                            <a:srgbClr val="000000"/>
                          </a:solidFill>
                          <a:effectLst/>
                          <a:latin typeface="Arial" panose="020B0604020202020204" pitchFamily="34" charset="0"/>
                        </a:rPr>
                        <a:t>Posible</a:t>
                      </a:r>
                    </a:p>
                  </a:txBody>
                  <a:tcPr marL="0" marR="0" marT="0" marB="0" vert="vert270" anchor="ctr"/>
                </a:tc>
                <a:tc>
                  <a:txBody>
                    <a:bodyPr/>
                    <a:lstStyle/>
                    <a:p>
                      <a:pPr algn="ctr" fontAlgn="ctr"/>
                      <a:r>
                        <a:rPr lang="es-CO" sz="1100" b="0" i="0" u="none" strike="noStrike" dirty="0">
                          <a:solidFill>
                            <a:srgbClr val="000000"/>
                          </a:solidFill>
                          <a:effectLst/>
                          <a:latin typeface="Arial" panose="020B0604020202020204" pitchFamily="34" charset="0"/>
                        </a:rPr>
                        <a:t>Moderado</a:t>
                      </a:r>
                    </a:p>
                  </a:txBody>
                  <a:tcPr marL="0" marR="0" marT="0" marB="0" vert="vert270" anchor="ctr"/>
                </a:tc>
                <a:tc vMerge="1">
                  <a:txBody>
                    <a:bodyPr/>
                    <a:lstStyle/>
                    <a:p>
                      <a:endParaRPr lang="es-CO"/>
                    </a:p>
                  </a:txBody>
                  <a:tcPr/>
                </a:tc>
                <a:tc>
                  <a:txBody>
                    <a:bodyPr/>
                    <a:lstStyle/>
                    <a:p>
                      <a:pPr algn="ctr" fontAlgn="ctr"/>
                      <a:r>
                        <a:rPr lang="es-CO" sz="1100" b="0" i="0" u="none" strike="noStrike" dirty="0">
                          <a:solidFill>
                            <a:srgbClr val="000000"/>
                          </a:solidFill>
                          <a:effectLst/>
                          <a:latin typeface="Arial" panose="020B0604020202020204" pitchFamily="34" charset="0"/>
                        </a:rPr>
                        <a:t>Contratista.</a:t>
                      </a:r>
                    </a:p>
                  </a:txBody>
                  <a:tcPr marL="0" marR="0" marT="0" marB="0" anchor="ctr"/>
                </a:tc>
                <a:extLst>
                  <a:ext uri="{0D108BD9-81ED-4DB2-BD59-A6C34878D82A}">
                    <a16:rowId xmlns:a16="http://schemas.microsoft.com/office/drawing/2014/main" val="1790091134"/>
                  </a:ext>
                </a:extLst>
              </a:tr>
            </a:tbl>
          </a:graphicData>
        </a:graphic>
      </p:graphicFrame>
    </p:spTree>
    <p:extLst>
      <p:ext uri="{BB962C8B-B14F-4D97-AF65-F5344CB8AC3E}">
        <p14:creationId xmlns:p14="http://schemas.microsoft.com/office/powerpoint/2010/main" val="21133106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808074" y="2147777"/>
            <a:ext cx="10345479" cy="800219"/>
          </a:xfrm>
          <a:prstGeom prst="rect">
            <a:avLst/>
          </a:prstGeom>
          <a:noFill/>
        </p:spPr>
        <p:txBody>
          <a:bodyPr wrap="square" rtlCol="0">
            <a:spAutoFit/>
          </a:bodyPr>
          <a:lstStyle/>
          <a:p>
            <a:pPr algn="just"/>
            <a:endParaRPr lang="es-CO" sz="2800" dirty="0"/>
          </a:p>
          <a:p>
            <a:endParaRPr lang="es-CO" dirty="0"/>
          </a:p>
        </p:txBody>
      </p:sp>
      <p:sp>
        <p:nvSpPr>
          <p:cNvPr id="12" name="Título 1">
            <a:extLst>
              <a:ext uri="{FF2B5EF4-FFF2-40B4-BE49-F238E27FC236}">
                <a16:creationId xmlns:a16="http://schemas.microsoft.com/office/drawing/2014/main" id="{F21F153D-9F5B-438E-B91C-DD805149F25C}"/>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4.  Análisis de Riesgos</a:t>
            </a:r>
            <a:endParaRPr lang="es-CO" dirty="0"/>
          </a:p>
        </p:txBody>
      </p:sp>
      <p:sp>
        <p:nvSpPr>
          <p:cNvPr id="11" name="Rectángulo 10">
            <a:extLst>
              <a:ext uri="{FF2B5EF4-FFF2-40B4-BE49-F238E27FC236}">
                <a16:creationId xmlns:a16="http://schemas.microsoft.com/office/drawing/2014/main" id="{816B9698-DC99-4EF1-BAD7-6F82BBD26AFE}"/>
              </a:ext>
            </a:extLst>
          </p:cNvPr>
          <p:cNvSpPr/>
          <p:nvPr/>
        </p:nvSpPr>
        <p:spPr>
          <a:xfrm>
            <a:off x="1401419" y="1793912"/>
            <a:ext cx="9376459" cy="1107996"/>
          </a:xfrm>
          <a:prstGeom prst="rect">
            <a:avLst/>
          </a:prstGeom>
        </p:spPr>
        <p:txBody>
          <a:bodyPr wrap="square">
            <a:spAutoFit/>
          </a:bodyPr>
          <a:lstStyle/>
          <a:p>
            <a:pPr algn="just"/>
            <a:r>
              <a:rPr lang="es-ES" sz="2200" dirty="0"/>
              <a:t>2. Corte, embarque y disposición final</a:t>
            </a:r>
          </a:p>
          <a:p>
            <a:pPr algn="just"/>
            <a:endParaRPr lang="es-ES" sz="2200" dirty="0"/>
          </a:p>
          <a:p>
            <a:pPr algn="just"/>
            <a:endParaRPr lang="es-ES" sz="2200" dirty="0"/>
          </a:p>
        </p:txBody>
      </p:sp>
      <p:graphicFrame>
        <p:nvGraphicFramePr>
          <p:cNvPr id="10" name="Tabla 14">
            <a:extLst>
              <a:ext uri="{FF2B5EF4-FFF2-40B4-BE49-F238E27FC236}">
                <a16:creationId xmlns:a16="http://schemas.microsoft.com/office/drawing/2014/main" id="{1B6B36B8-A2E2-48E1-817D-7F51C57C7A95}"/>
              </a:ext>
            </a:extLst>
          </p:cNvPr>
          <p:cNvGraphicFramePr>
            <a:graphicFrameLocks noGrp="1"/>
          </p:cNvGraphicFramePr>
          <p:nvPr/>
        </p:nvGraphicFramePr>
        <p:xfrm>
          <a:off x="1550283" y="2412343"/>
          <a:ext cx="8504578" cy="3547761"/>
        </p:xfrm>
        <a:graphic>
          <a:graphicData uri="http://schemas.openxmlformats.org/drawingml/2006/table">
            <a:tbl>
              <a:tblPr firstRow="1" bandRow="1">
                <a:tableStyleId>{5C22544A-7EE6-4342-B048-85BDC9FD1C3A}</a:tableStyleId>
              </a:tblPr>
              <a:tblGrid>
                <a:gridCol w="3792174">
                  <a:extLst>
                    <a:ext uri="{9D8B030D-6E8A-4147-A177-3AD203B41FA5}">
                      <a16:colId xmlns:a16="http://schemas.microsoft.com/office/drawing/2014/main" val="2327928764"/>
                    </a:ext>
                  </a:extLst>
                </a:gridCol>
                <a:gridCol w="774700">
                  <a:extLst>
                    <a:ext uri="{9D8B030D-6E8A-4147-A177-3AD203B41FA5}">
                      <a16:colId xmlns:a16="http://schemas.microsoft.com/office/drawing/2014/main" val="3622688734"/>
                    </a:ext>
                  </a:extLst>
                </a:gridCol>
                <a:gridCol w="1016000">
                  <a:extLst>
                    <a:ext uri="{9D8B030D-6E8A-4147-A177-3AD203B41FA5}">
                      <a16:colId xmlns:a16="http://schemas.microsoft.com/office/drawing/2014/main" val="3171213412"/>
                    </a:ext>
                  </a:extLst>
                </a:gridCol>
                <a:gridCol w="800804">
                  <a:extLst>
                    <a:ext uri="{9D8B030D-6E8A-4147-A177-3AD203B41FA5}">
                      <a16:colId xmlns:a16="http://schemas.microsoft.com/office/drawing/2014/main" val="2399890859"/>
                    </a:ext>
                  </a:extLst>
                </a:gridCol>
                <a:gridCol w="2120900">
                  <a:extLst>
                    <a:ext uri="{9D8B030D-6E8A-4147-A177-3AD203B41FA5}">
                      <a16:colId xmlns:a16="http://schemas.microsoft.com/office/drawing/2014/main" val="3964485363"/>
                    </a:ext>
                  </a:extLst>
                </a:gridCol>
              </a:tblGrid>
              <a:tr h="902675">
                <a:tc>
                  <a:txBody>
                    <a:bodyPr/>
                    <a:lstStyle/>
                    <a:p>
                      <a:pPr algn="ctr" fontAlgn="ctr"/>
                      <a:r>
                        <a:rPr lang="es-CO" sz="1100" b="0" i="0" u="none" strike="noStrike" dirty="0">
                          <a:solidFill>
                            <a:srgbClr val="000000"/>
                          </a:solidFill>
                          <a:effectLst/>
                          <a:latin typeface="Arial" panose="020B0604020202020204" pitchFamily="34" charset="0"/>
                        </a:rPr>
                        <a:t>Qué puede ocurrir</a:t>
                      </a:r>
                    </a:p>
                  </a:txBody>
                  <a:tcPr marL="9525" marR="9525" marT="9525" marB="0" anchor="ctr"/>
                </a:tc>
                <a:tc>
                  <a:txBody>
                    <a:bodyPr/>
                    <a:lstStyle/>
                    <a:p>
                      <a:pPr algn="ctr" fontAlgn="ctr"/>
                      <a:r>
                        <a:rPr lang="es-CO" sz="1100" b="0" i="0" u="none" strike="noStrike" dirty="0">
                          <a:solidFill>
                            <a:srgbClr val="000000"/>
                          </a:solidFill>
                          <a:effectLst/>
                          <a:latin typeface="Arial" panose="020B0604020202020204" pitchFamily="34" charset="0"/>
                        </a:rPr>
                        <a:t>Probabilidad</a:t>
                      </a:r>
                    </a:p>
                  </a:txBody>
                  <a:tcPr marL="9525" marR="9525" marT="9525" marB="0" vert="vert270" anchor="ctr"/>
                </a:tc>
                <a:tc>
                  <a:txBody>
                    <a:bodyPr/>
                    <a:lstStyle/>
                    <a:p>
                      <a:pPr algn="ctr" fontAlgn="ctr"/>
                      <a:r>
                        <a:rPr lang="es-CO" sz="1100" b="0" i="0" u="none" strike="noStrike" dirty="0">
                          <a:solidFill>
                            <a:srgbClr val="000000"/>
                          </a:solidFill>
                          <a:effectLst/>
                          <a:latin typeface="Arial" panose="020B0604020202020204" pitchFamily="34" charset="0"/>
                        </a:rPr>
                        <a:t>Impacto</a:t>
                      </a:r>
                    </a:p>
                  </a:txBody>
                  <a:tcPr marL="9525" marR="9525" marT="9525" marB="0" vert="vert270" anchor="ctr"/>
                </a:tc>
                <a:tc>
                  <a:txBody>
                    <a:bodyPr/>
                    <a:lstStyle/>
                    <a:p>
                      <a:pPr algn="ctr" fontAlgn="ctr"/>
                      <a:r>
                        <a:rPr lang="es-CO" sz="1100" b="0" i="0" u="none" strike="noStrike" dirty="0">
                          <a:solidFill>
                            <a:srgbClr val="000000"/>
                          </a:solidFill>
                          <a:effectLst/>
                          <a:latin typeface="Arial" panose="020B0604020202020204" pitchFamily="34" charset="0"/>
                        </a:rPr>
                        <a:t>Nivel de riesgo</a:t>
                      </a:r>
                    </a:p>
                  </a:txBody>
                  <a:tcPr marL="9525" marR="9525" marT="9525" marB="0" vert="vert270" anchor="ctr"/>
                </a:tc>
                <a:tc>
                  <a:txBody>
                    <a:bodyPr/>
                    <a:lstStyle/>
                    <a:p>
                      <a:pPr algn="ctr" fontAlgn="ctr"/>
                      <a:r>
                        <a:rPr lang="es-ES" sz="1100" b="0" i="0" u="none" strike="noStrike">
                          <a:solidFill>
                            <a:srgbClr val="000000"/>
                          </a:solidFill>
                          <a:effectLst/>
                          <a:latin typeface="Arial" panose="020B0604020202020204" pitchFamily="34" charset="0"/>
                        </a:rPr>
                        <a:t>Encargado de gestionar el riesgo</a:t>
                      </a:r>
                    </a:p>
                  </a:txBody>
                  <a:tcPr marL="9525" marR="9525" marT="9525" marB="0" anchor="ctr"/>
                </a:tc>
                <a:extLst>
                  <a:ext uri="{0D108BD9-81ED-4DB2-BD59-A6C34878D82A}">
                    <a16:rowId xmlns:a16="http://schemas.microsoft.com/office/drawing/2014/main" val="1886665736"/>
                  </a:ext>
                </a:extLst>
              </a:tr>
              <a:tr h="773724">
                <a:tc>
                  <a:txBody>
                    <a:bodyPr/>
                    <a:lstStyle/>
                    <a:p>
                      <a:pPr algn="ctr" fontAlgn="ctr"/>
                      <a:r>
                        <a:rPr lang="es-CO" sz="1100" b="0" i="0" u="none" strike="noStrike" dirty="0">
                          <a:solidFill>
                            <a:srgbClr val="000000"/>
                          </a:solidFill>
                          <a:effectLst/>
                          <a:latin typeface="Arial" panose="020B0604020202020204" pitchFamily="34" charset="0"/>
                        </a:rPr>
                        <a:t>Ausencia de personal clave.</a:t>
                      </a:r>
                    </a:p>
                  </a:txBody>
                  <a:tcPr marL="9525" marR="9525" marT="9525" marB="0" anchor="ctr"/>
                </a:tc>
                <a:tc>
                  <a:txBody>
                    <a:bodyPr/>
                    <a:lstStyle/>
                    <a:p>
                      <a:pPr algn="ctr" fontAlgn="ctr"/>
                      <a:r>
                        <a:rPr lang="es-CO" sz="1100" b="0" i="0" u="none" strike="noStrike" dirty="0">
                          <a:solidFill>
                            <a:srgbClr val="000000"/>
                          </a:solidFill>
                          <a:effectLst/>
                          <a:latin typeface="Arial" panose="020B0604020202020204" pitchFamily="34" charset="0"/>
                        </a:rPr>
                        <a:t>Raro</a:t>
                      </a:r>
                    </a:p>
                  </a:txBody>
                  <a:tcPr marL="0" marR="0" marT="0" marB="0" vert="vert270" anchor="ctr"/>
                </a:tc>
                <a:tc>
                  <a:txBody>
                    <a:bodyPr/>
                    <a:lstStyle/>
                    <a:p>
                      <a:pPr algn="ctr" fontAlgn="ctr"/>
                      <a:r>
                        <a:rPr lang="es-CO" sz="1100" b="0" i="0" u="none" strike="noStrike">
                          <a:solidFill>
                            <a:srgbClr val="000000"/>
                          </a:solidFill>
                          <a:effectLst/>
                          <a:latin typeface="Arial" panose="020B0604020202020204" pitchFamily="34" charset="0"/>
                        </a:rPr>
                        <a:t>Mayor</a:t>
                      </a:r>
                    </a:p>
                  </a:txBody>
                  <a:tcPr marL="0" marR="0" marT="0" marB="0" vert="vert270" anchor="ctr"/>
                </a:tc>
                <a:tc rowSpan="3">
                  <a:txBody>
                    <a:bodyPr/>
                    <a:lstStyle/>
                    <a:p>
                      <a:pPr algn="ctr" fontAlgn="ctr"/>
                      <a:r>
                        <a:rPr lang="es-ES" sz="1100" b="0" i="0" u="none" strike="noStrike" dirty="0">
                          <a:solidFill>
                            <a:srgbClr val="000000"/>
                          </a:solidFill>
                          <a:effectLst/>
                          <a:latin typeface="Arial" panose="020B0604020202020204" pitchFamily="34" charset="0"/>
                        </a:rPr>
                        <a:t>Riesgo bajo</a:t>
                      </a:r>
                      <a:endParaRPr lang="es-CO" sz="1100" b="0" i="0" u="none" strike="noStrike" dirty="0">
                        <a:solidFill>
                          <a:srgbClr val="000000"/>
                        </a:solidFill>
                        <a:effectLst/>
                        <a:latin typeface="Arial" panose="020B0604020202020204" pitchFamily="34" charset="0"/>
                      </a:endParaRPr>
                    </a:p>
                  </a:txBody>
                  <a:tcPr marL="9525" marR="9525" marT="9525" marB="0" anchor="ctr">
                    <a:solidFill>
                      <a:srgbClr val="92D050"/>
                    </a:solidFill>
                  </a:tcPr>
                </a:tc>
                <a:tc>
                  <a:txBody>
                    <a:bodyPr/>
                    <a:lstStyle/>
                    <a:p>
                      <a:pPr algn="ctr" fontAlgn="ctr"/>
                      <a:r>
                        <a:rPr lang="es-CO" sz="1100" b="0" i="0" u="none" strike="noStrike">
                          <a:solidFill>
                            <a:srgbClr val="000000"/>
                          </a:solidFill>
                          <a:effectLst/>
                          <a:latin typeface="Arial" panose="020B0604020202020204" pitchFamily="34" charset="0"/>
                        </a:rPr>
                        <a:t>Contratista</a:t>
                      </a:r>
                    </a:p>
                  </a:txBody>
                  <a:tcPr marL="0" marR="0" marT="0" marB="0" anchor="ctr"/>
                </a:tc>
                <a:extLst>
                  <a:ext uri="{0D108BD9-81ED-4DB2-BD59-A6C34878D82A}">
                    <a16:rowId xmlns:a16="http://schemas.microsoft.com/office/drawing/2014/main" val="398154519"/>
                  </a:ext>
                </a:extLst>
              </a:tr>
              <a:tr h="914400">
                <a:tc>
                  <a:txBody>
                    <a:bodyPr/>
                    <a:lstStyle/>
                    <a:p>
                      <a:pPr algn="ctr" fontAlgn="ctr"/>
                      <a:r>
                        <a:rPr lang="es-CO" sz="1100" b="0" i="0" u="none" strike="noStrike">
                          <a:solidFill>
                            <a:srgbClr val="000000"/>
                          </a:solidFill>
                          <a:effectLst/>
                          <a:latin typeface="Arial" panose="020B0604020202020204" pitchFamily="34" charset="0"/>
                        </a:rPr>
                        <a:t>Accidentes del personal operativo del contrato.</a:t>
                      </a:r>
                    </a:p>
                  </a:txBody>
                  <a:tcPr marL="9525" marR="9525" marT="9525" marB="0" anchor="ctr"/>
                </a:tc>
                <a:tc>
                  <a:txBody>
                    <a:bodyPr/>
                    <a:lstStyle/>
                    <a:p>
                      <a:pPr algn="ctr" fontAlgn="ctr"/>
                      <a:r>
                        <a:rPr lang="es-CO" sz="1100" b="0" i="0" u="none" strike="noStrike" dirty="0">
                          <a:solidFill>
                            <a:srgbClr val="000000"/>
                          </a:solidFill>
                          <a:effectLst/>
                          <a:latin typeface="Arial" panose="020B0604020202020204" pitchFamily="34" charset="0"/>
                        </a:rPr>
                        <a:t>Raro</a:t>
                      </a:r>
                    </a:p>
                  </a:txBody>
                  <a:tcPr marL="0" marR="0" marT="0" marB="0" vert="vert270" anchor="ctr"/>
                </a:tc>
                <a:tc>
                  <a:txBody>
                    <a:bodyPr/>
                    <a:lstStyle/>
                    <a:p>
                      <a:pPr algn="ctr" fontAlgn="ctr"/>
                      <a:r>
                        <a:rPr lang="es-CO" sz="1100" b="0" i="0" u="none" strike="noStrike" dirty="0">
                          <a:solidFill>
                            <a:srgbClr val="000000"/>
                          </a:solidFill>
                          <a:effectLst/>
                          <a:latin typeface="Arial" panose="020B0604020202020204" pitchFamily="34" charset="0"/>
                        </a:rPr>
                        <a:t>Mayor</a:t>
                      </a:r>
                    </a:p>
                  </a:txBody>
                  <a:tcPr marL="0" marR="0" marT="0" marB="0" vert="vert270" anchor="ctr"/>
                </a:tc>
                <a:tc vMerge="1">
                  <a:txBody>
                    <a:bodyPr/>
                    <a:lstStyle/>
                    <a:p>
                      <a:endParaRPr lang="es-CO"/>
                    </a:p>
                  </a:txBody>
                  <a:tcPr/>
                </a:tc>
                <a:tc>
                  <a:txBody>
                    <a:bodyPr/>
                    <a:lstStyle/>
                    <a:p>
                      <a:pPr algn="ctr" fontAlgn="ctr"/>
                      <a:r>
                        <a:rPr lang="es-CO" sz="1100" b="0" i="0" u="none" strike="noStrike" dirty="0">
                          <a:solidFill>
                            <a:srgbClr val="000000"/>
                          </a:solidFill>
                          <a:effectLst/>
                          <a:latin typeface="Arial" panose="020B0604020202020204" pitchFamily="34" charset="0"/>
                        </a:rPr>
                        <a:t>Contratista</a:t>
                      </a:r>
                    </a:p>
                  </a:txBody>
                  <a:tcPr marL="0" marR="0" marT="0" marB="0" anchor="ctr"/>
                </a:tc>
                <a:extLst>
                  <a:ext uri="{0D108BD9-81ED-4DB2-BD59-A6C34878D82A}">
                    <a16:rowId xmlns:a16="http://schemas.microsoft.com/office/drawing/2014/main" val="4269022435"/>
                  </a:ext>
                </a:extLst>
              </a:tr>
              <a:tr h="956962">
                <a:tc>
                  <a:txBody>
                    <a:bodyPr/>
                    <a:lstStyle/>
                    <a:p>
                      <a:pPr algn="ctr" fontAlgn="ctr"/>
                      <a:r>
                        <a:rPr lang="es-ES" sz="1100" b="0" i="0" u="none" strike="noStrike" dirty="0">
                          <a:solidFill>
                            <a:srgbClr val="000000"/>
                          </a:solidFill>
                          <a:effectLst/>
                          <a:latin typeface="Arial" panose="020B0604020202020204" pitchFamily="34" charset="0"/>
                        </a:rPr>
                        <a:t>Caída o pérdida de partes de </a:t>
                      </a:r>
                      <a:r>
                        <a:rPr lang="es-ES" sz="1100" b="0" i="0" u="none" strike="noStrike" dirty="0" err="1">
                          <a:solidFill>
                            <a:srgbClr val="000000"/>
                          </a:solidFill>
                          <a:effectLst/>
                          <a:latin typeface="Arial" panose="020B0604020202020204" pitchFamily="34" charset="0"/>
                        </a:rPr>
                        <a:t>embaración</a:t>
                      </a:r>
                      <a:r>
                        <a:rPr lang="es-ES" sz="1100" b="0" i="0" u="none" strike="noStrike" dirty="0">
                          <a:solidFill>
                            <a:srgbClr val="000000"/>
                          </a:solidFill>
                          <a:effectLst/>
                          <a:latin typeface="Arial" panose="020B0604020202020204" pitchFamily="34" charset="0"/>
                        </a:rPr>
                        <a:t> </a:t>
                      </a:r>
                      <a:r>
                        <a:rPr lang="es-ES" sz="1100" b="0" i="0" u="none" strike="noStrike" dirty="0" err="1">
                          <a:solidFill>
                            <a:srgbClr val="000000"/>
                          </a:solidFill>
                          <a:effectLst/>
                          <a:latin typeface="Arial" panose="020B0604020202020204" pitchFamily="34" charset="0"/>
                        </a:rPr>
                        <a:t>Mr</a:t>
                      </a:r>
                      <a:r>
                        <a:rPr lang="es-ES" sz="1100" b="0" i="0" u="none" strike="noStrike" dirty="0">
                          <a:solidFill>
                            <a:srgbClr val="000000"/>
                          </a:solidFill>
                          <a:effectLst/>
                          <a:latin typeface="Arial" panose="020B0604020202020204" pitchFamily="34" charset="0"/>
                        </a:rPr>
                        <a:t> Goby en el trayecto San Andrés - Cartagena.</a:t>
                      </a:r>
                    </a:p>
                  </a:txBody>
                  <a:tcPr marL="9525" marR="9525" marT="9525" marB="0" anchor="ctr"/>
                </a:tc>
                <a:tc>
                  <a:txBody>
                    <a:bodyPr/>
                    <a:lstStyle/>
                    <a:p>
                      <a:pPr algn="ctr" fontAlgn="ctr"/>
                      <a:r>
                        <a:rPr lang="es-CO" sz="1100" b="0" i="0" u="none" strike="noStrike">
                          <a:solidFill>
                            <a:srgbClr val="000000"/>
                          </a:solidFill>
                          <a:effectLst/>
                          <a:latin typeface="Arial" panose="020B0604020202020204" pitchFamily="34" charset="0"/>
                        </a:rPr>
                        <a:t>Raro</a:t>
                      </a:r>
                    </a:p>
                  </a:txBody>
                  <a:tcPr marL="0" marR="0" marT="0" marB="0" vert="vert270" anchor="ctr"/>
                </a:tc>
                <a:tc>
                  <a:txBody>
                    <a:bodyPr/>
                    <a:lstStyle/>
                    <a:p>
                      <a:pPr algn="ctr" fontAlgn="ctr"/>
                      <a:r>
                        <a:rPr lang="es-CO" sz="1100" b="0" i="0" u="none" strike="noStrike" dirty="0">
                          <a:solidFill>
                            <a:srgbClr val="000000"/>
                          </a:solidFill>
                          <a:effectLst/>
                          <a:latin typeface="Arial" panose="020B0604020202020204" pitchFamily="34" charset="0"/>
                        </a:rPr>
                        <a:t>Mayor</a:t>
                      </a:r>
                    </a:p>
                  </a:txBody>
                  <a:tcPr marL="0" marR="0" marT="0" marB="0" vert="vert270" anchor="ctr"/>
                </a:tc>
                <a:tc vMerge="1">
                  <a:txBody>
                    <a:bodyPr/>
                    <a:lstStyle/>
                    <a:p>
                      <a:endParaRPr lang="es-CO"/>
                    </a:p>
                  </a:txBody>
                  <a:tcPr/>
                </a:tc>
                <a:tc>
                  <a:txBody>
                    <a:bodyPr/>
                    <a:lstStyle/>
                    <a:p>
                      <a:pPr algn="ctr" fontAlgn="ctr"/>
                      <a:r>
                        <a:rPr lang="es-CO" sz="1100" b="0" i="0" u="none" strike="noStrike" dirty="0">
                          <a:solidFill>
                            <a:srgbClr val="000000"/>
                          </a:solidFill>
                          <a:effectLst/>
                          <a:latin typeface="Arial" panose="020B0604020202020204" pitchFamily="34" charset="0"/>
                        </a:rPr>
                        <a:t>Contratista.</a:t>
                      </a:r>
                    </a:p>
                  </a:txBody>
                  <a:tcPr marL="0" marR="0" marT="0" marB="0" anchor="ctr"/>
                </a:tc>
                <a:extLst>
                  <a:ext uri="{0D108BD9-81ED-4DB2-BD59-A6C34878D82A}">
                    <a16:rowId xmlns:a16="http://schemas.microsoft.com/office/drawing/2014/main" val="1790091134"/>
                  </a:ext>
                </a:extLst>
              </a:tr>
            </a:tbl>
          </a:graphicData>
        </a:graphic>
      </p:graphicFrame>
    </p:spTree>
    <p:extLst>
      <p:ext uri="{BB962C8B-B14F-4D97-AF65-F5344CB8AC3E}">
        <p14:creationId xmlns:p14="http://schemas.microsoft.com/office/powerpoint/2010/main" val="7383763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5. Valor del contrato</a:t>
            </a:r>
            <a:endParaRPr lang="es-CO" dirty="0"/>
          </a:p>
        </p:txBody>
      </p:sp>
      <p:sp>
        <p:nvSpPr>
          <p:cNvPr id="10" name="Marcador de contenido 2">
            <a:extLst>
              <a:ext uri="{FF2B5EF4-FFF2-40B4-BE49-F238E27FC236}">
                <a16:creationId xmlns:a16="http://schemas.microsoft.com/office/drawing/2014/main" id="{92DF0851-8D54-4EB5-9BDB-8636F533401A}"/>
              </a:ext>
            </a:extLst>
          </p:cNvPr>
          <p:cNvSpPr txBox="1">
            <a:spLocks/>
          </p:cNvSpPr>
          <p:nvPr/>
        </p:nvSpPr>
        <p:spPr>
          <a:xfrm>
            <a:off x="994095" y="2113668"/>
            <a:ext cx="5101905" cy="3565679"/>
          </a:xfrm>
          <a:prstGeom prst="rect">
            <a:avLst/>
          </a:prstGeom>
        </p:spPr>
        <p:txBody>
          <a:bodyPr vert="horz" lIns="91440" tIns="45720" rIns="91440" bIns="45720" rtlCol="0">
            <a:normAutofit fontScale="925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400" dirty="0">
                <a:solidFill>
                  <a:schemeClr val="tx1"/>
                </a:solidFill>
              </a:rPr>
              <a:t>El valor del contrato es de seis mil setecientos millones de pesos M/CTE ($6.700’000.000), los cuales incluirían  limpieza de residuos sólidos e hidrocarburos, actualización del Plan de Manejo Ambiental, desarrollo de las labores necesarias para remover la embarcación Mr. Goby, transporte a Cartagena de requerirse y labores de disposición final, valor que incluye impuestos y tasas. </a:t>
            </a:r>
          </a:p>
        </p:txBody>
      </p:sp>
      <p:pic>
        <p:nvPicPr>
          <p:cNvPr id="12" name="Imagen 11">
            <a:extLst>
              <a:ext uri="{FF2B5EF4-FFF2-40B4-BE49-F238E27FC236}">
                <a16:creationId xmlns:a16="http://schemas.microsoft.com/office/drawing/2014/main" id="{A087262A-9A56-4C29-B88C-457D25DB2291}"/>
              </a:ext>
            </a:extLst>
          </p:cNvPr>
          <p:cNvPicPr>
            <a:picLocks noChangeAspect="1"/>
          </p:cNvPicPr>
          <p:nvPr/>
        </p:nvPicPr>
        <p:blipFill>
          <a:blip r:embed="rId4"/>
          <a:stretch>
            <a:fillRect/>
          </a:stretch>
        </p:blipFill>
        <p:spPr>
          <a:xfrm>
            <a:off x="7207201" y="2196748"/>
            <a:ext cx="3767564" cy="2936920"/>
          </a:xfrm>
          <a:prstGeom prst="rect">
            <a:avLst/>
          </a:prstGeom>
        </p:spPr>
      </p:pic>
    </p:spTree>
    <p:extLst>
      <p:ext uri="{BB962C8B-B14F-4D97-AF65-F5344CB8AC3E}">
        <p14:creationId xmlns:p14="http://schemas.microsoft.com/office/powerpoint/2010/main" val="30708148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6. Duración del contrato</a:t>
            </a:r>
            <a:endParaRPr lang="es-CO" dirty="0"/>
          </a:p>
        </p:txBody>
      </p:sp>
      <p:sp>
        <p:nvSpPr>
          <p:cNvPr id="10" name="Marcador de contenido 2">
            <a:extLst>
              <a:ext uri="{FF2B5EF4-FFF2-40B4-BE49-F238E27FC236}">
                <a16:creationId xmlns:a16="http://schemas.microsoft.com/office/drawing/2014/main" id="{92DF0851-8D54-4EB5-9BDB-8636F533401A}"/>
              </a:ext>
            </a:extLst>
          </p:cNvPr>
          <p:cNvSpPr txBox="1">
            <a:spLocks/>
          </p:cNvSpPr>
          <p:nvPr/>
        </p:nvSpPr>
        <p:spPr>
          <a:xfrm>
            <a:off x="987744" y="2271405"/>
            <a:ext cx="5101905" cy="3565679"/>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ES" sz="2400" dirty="0">
                <a:solidFill>
                  <a:schemeClr val="tx1"/>
                </a:solidFill>
              </a:rPr>
              <a:t>Tendrá una duración de doce (12) meses a partir de la legalización y firma del acta de inicio, que podrá ser prorrogado por escrito y de común acuerdo entre las partes si en desarrollo del cumplimiento de los compromisos suscritos se hace necesario. </a:t>
            </a:r>
            <a:r>
              <a:rPr lang="es-CO" sz="2400" dirty="0">
                <a:solidFill>
                  <a:schemeClr val="tx1"/>
                </a:solidFill>
              </a:rPr>
              <a:t> </a:t>
            </a:r>
          </a:p>
        </p:txBody>
      </p:sp>
      <p:pic>
        <p:nvPicPr>
          <p:cNvPr id="1026" name="Picture 2" descr="Cuál es la duración de los contratos de alquiler de vivienda ...">
            <a:extLst>
              <a:ext uri="{FF2B5EF4-FFF2-40B4-BE49-F238E27FC236}">
                <a16:creationId xmlns:a16="http://schemas.microsoft.com/office/drawing/2014/main" id="{8AF4F235-4ED2-4F1D-A8C6-FD7834CAD2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5921" y="2321106"/>
            <a:ext cx="3624261" cy="2565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65093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401942" y="789917"/>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7. Estudio de mercado.</a:t>
            </a:r>
            <a:endParaRPr lang="es-CO" dirty="0"/>
          </a:p>
        </p:txBody>
      </p:sp>
      <p:sp>
        <p:nvSpPr>
          <p:cNvPr id="3" name="CuadroTexto 2">
            <a:extLst>
              <a:ext uri="{FF2B5EF4-FFF2-40B4-BE49-F238E27FC236}">
                <a16:creationId xmlns:a16="http://schemas.microsoft.com/office/drawing/2014/main" id="{892BB8A0-3C37-4868-8A9D-52DD71EE11F1}"/>
              </a:ext>
            </a:extLst>
          </p:cNvPr>
          <p:cNvSpPr txBox="1"/>
          <p:nvPr/>
        </p:nvSpPr>
        <p:spPr>
          <a:xfrm>
            <a:off x="922789" y="2189527"/>
            <a:ext cx="10451953" cy="707886"/>
          </a:xfrm>
          <a:prstGeom prst="rect">
            <a:avLst/>
          </a:prstGeom>
          <a:noFill/>
        </p:spPr>
        <p:txBody>
          <a:bodyPr wrap="square" rtlCol="0">
            <a:spAutoFit/>
          </a:bodyPr>
          <a:lstStyle/>
          <a:p>
            <a:pPr algn="just"/>
            <a:r>
              <a:rPr lang="es-CO" sz="2000" dirty="0"/>
              <a:t>Se remitió solicitud de cotización para el servicio que se requiere a empresas que pudieran prestarlo y contaran con la capacidad técnica, y fueron recibidas dos cotizaciones:</a:t>
            </a:r>
          </a:p>
        </p:txBody>
      </p:sp>
      <p:graphicFrame>
        <p:nvGraphicFramePr>
          <p:cNvPr id="4" name="Tabla 4">
            <a:extLst>
              <a:ext uri="{FF2B5EF4-FFF2-40B4-BE49-F238E27FC236}">
                <a16:creationId xmlns:a16="http://schemas.microsoft.com/office/drawing/2014/main" id="{2A4C71FE-09CA-49F5-B828-1149F9743E8A}"/>
              </a:ext>
            </a:extLst>
          </p:cNvPr>
          <p:cNvGraphicFramePr>
            <a:graphicFrameLocks noGrp="1"/>
          </p:cNvGraphicFramePr>
          <p:nvPr>
            <p:extLst>
              <p:ext uri="{D42A27DB-BD31-4B8C-83A1-F6EECF244321}">
                <p14:modId xmlns:p14="http://schemas.microsoft.com/office/powerpoint/2010/main" val="3523511046"/>
              </p:ext>
            </p:extLst>
          </p:nvPr>
        </p:nvGraphicFramePr>
        <p:xfrm>
          <a:off x="1824342" y="3465883"/>
          <a:ext cx="8128000" cy="74168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668070627"/>
                    </a:ext>
                  </a:extLst>
                </a:gridCol>
                <a:gridCol w="4064000">
                  <a:extLst>
                    <a:ext uri="{9D8B030D-6E8A-4147-A177-3AD203B41FA5}">
                      <a16:colId xmlns:a16="http://schemas.microsoft.com/office/drawing/2014/main" val="2448899781"/>
                    </a:ext>
                  </a:extLst>
                </a:gridCol>
              </a:tblGrid>
              <a:tr h="370840">
                <a:tc>
                  <a:txBody>
                    <a:bodyPr/>
                    <a:lstStyle/>
                    <a:p>
                      <a:pPr algn="ctr"/>
                      <a:r>
                        <a:rPr lang="es-CO" dirty="0"/>
                        <a:t>TRANSPORTE Y SERVICIOS A FLOTE </a:t>
                      </a:r>
                    </a:p>
                  </a:txBody>
                  <a:tcPr/>
                </a:tc>
                <a:tc>
                  <a:txBody>
                    <a:bodyPr/>
                    <a:lstStyle/>
                    <a:p>
                      <a:pPr algn="ctr"/>
                      <a:r>
                        <a:rPr lang="es-CO" dirty="0"/>
                        <a:t>SERPORT</a:t>
                      </a:r>
                    </a:p>
                  </a:txBody>
                  <a:tcPr/>
                </a:tc>
                <a:extLst>
                  <a:ext uri="{0D108BD9-81ED-4DB2-BD59-A6C34878D82A}">
                    <a16:rowId xmlns:a16="http://schemas.microsoft.com/office/drawing/2014/main" val="64230668"/>
                  </a:ext>
                </a:extLst>
              </a:tr>
              <a:tr h="370840">
                <a:tc>
                  <a:txBody>
                    <a:bodyPr/>
                    <a:lstStyle/>
                    <a:p>
                      <a:pPr algn="ctr"/>
                      <a:r>
                        <a:rPr lang="es-ES" dirty="0"/>
                        <a:t>$6.800.000.000</a:t>
                      </a:r>
                      <a:endParaRPr lang="es-CO" dirty="0"/>
                    </a:p>
                  </a:txBody>
                  <a:tcPr/>
                </a:tc>
                <a:tc>
                  <a:txBody>
                    <a:bodyPr/>
                    <a:lstStyle/>
                    <a:p>
                      <a:pPr algn="ctr"/>
                      <a:r>
                        <a:rPr lang="es-ES" dirty="0"/>
                        <a:t>$6.700.000.000</a:t>
                      </a:r>
                      <a:endParaRPr lang="es-CO" dirty="0"/>
                    </a:p>
                  </a:txBody>
                  <a:tcPr/>
                </a:tc>
                <a:extLst>
                  <a:ext uri="{0D108BD9-81ED-4DB2-BD59-A6C34878D82A}">
                    <a16:rowId xmlns:a16="http://schemas.microsoft.com/office/drawing/2014/main" val="905925532"/>
                  </a:ext>
                </a:extLst>
              </a:tr>
            </a:tbl>
          </a:graphicData>
        </a:graphic>
      </p:graphicFrame>
      <p:sp>
        <p:nvSpPr>
          <p:cNvPr id="6" name="Rectángulo 5">
            <a:extLst>
              <a:ext uri="{FF2B5EF4-FFF2-40B4-BE49-F238E27FC236}">
                <a16:creationId xmlns:a16="http://schemas.microsoft.com/office/drawing/2014/main" id="{2C582E65-D326-47EA-84D5-A57E28D57C6F}"/>
              </a:ext>
            </a:extLst>
          </p:cNvPr>
          <p:cNvSpPr/>
          <p:nvPr/>
        </p:nvSpPr>
        <p:spPr>
          <a:xfrm>
            <a:off x="922789" y="4534290"/>
            <a:ext cx="10451952" cy="369332"/>
          </a:xfrm>
          <a:prstGeom prst="rect">
            <a:avLst/>
          </a:prstGeom>
        </p:spPr>
        <p:txBody>
          <a:bodyPr wrap="square">
            <a:spAutoFit/>
          </a:bodyPr>
          <a:lstStyle/>
          <a:p>
            <a:pPr algn="just"/>
            <a:r>
              <a:rPr lang="es-CO" dirty="0"/>
              <a:t>La cotización incluye todos los recursos, materiales y personal requeridos para la maniobra.</a:t>
            </a:r>
          </a:p>
        </p:txBody>
      </p:sp>
      <p:sp>
        <p:nvSpPr>
          <p:cNvPr id="10" name="Rectángulo 9">
            <a:extLst>
              <a:ext uri="{FF2B5EF4-FFF2-40B4-BE49-F238E27FC236}">
                <a16:creationId xmlns:a16="http://schemas.microsoft.com/office/drawing/2014/main" id="{6E9AC168-F5A1-4EC5-BCA7-689EE9729F4C}"/>
              </a:ext>
            </a:extLst>
          </p:cNvPr>
          <p:cNvSpPr/>
          <p:nvPr/>
        </p:nvSpPr>
        <p:spPr>
          <a:xfrm>
            <a:off x="922790" y="5294005"/>
            <a:ext cx="10451952" cy="1200329"/>
          </a:xfrm>
          <a:prstGeom prst="rect">
            <a:avLst/>
          </a:prstGeom>
        </p:spPr>
        <p:txBody>
          <a:bodyPr wrap="square">
            <a:spAutoFit/>
          </a:bodyPr>
          <a:lstStyle/>
          <a:p>
            <a:pPr algn="just"/>
            <a:r>
              <a:rPr lang="es-CO" dirty="0"/>
              <a:t>Se solicitó cotización a la Armada Nacional y a la Agencia Logística de las Fuerzas Militares durante el año 2020 y no se ha recibido respuesta; sin embargo el año anterior se presentó por estas entidades cotización por valor de $6.034’000.000 sin incluir actualización del PMA ni trámites de permisos ante la autoridad de ingreso a la Isla.</a:t>
            </a:r>
          </a:p>
        </p:txBody>
      </p:sp>
    </p:spTree>
    <p:extLst>
      <p:ext uri="{BB962C8B-B14F-4D97-AF65-F5344CB8AC3E}">
        <p14:creationId xmlns:p14="http://schemas.microsoft.com/office/powerpoint/2010/main" val="28350699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4" name="Rectángulo 3">
            <a:extLst>
              <a:ext uri="{FF2B5EF4-FFF2-40B4-BE49-F238E27FC236}">
                <a16:creationId xmlns:a16="http://schemas.microsoft.com/office/drawing/2014/main" id="{DB069D24-2E21-4A06-A21C-AFA533341594}"/>
              </a:ext>
            </a:extLst>
          </p:cNvPr>
          <p:cNvSpPr/>
          <p:nvPr/>
        </p:nvSpPr>
        <p:spPr>
          <a:xfrm>
            <a:off x="538729" y="970182"/>
            <a:ext cx="11101840" cy="5698996"/>
          </a:xfrm>
          <a:prstGeom prst="rect">
            <a:avLst/>
          </a:prstGeom>
        </p:spPr>
        <p:txBody>
          <a:bodyPr wrap="square">
            <a:spAutoFit/>
          </a:bodyPr>
          <a:lstStyle/>
          <a:p>
            <a:pPr marL="342900" lvl="0" indent="-342900" algn="just">
              <a:spcAft>
                <a:spcPts val="0"/>
              </a:spcAft>
              <a:buFont typeface="+mj-lt"/>
              <a:buAutoNum type="romanUcPeriod"/>
            </a:pPr>
            <a:r>
              <a:rPr lang="es-CO" sz="2400" b="1" dirty="0">
                <a:latin typeface="+mj-lt"/>
                <a:ea typeface="Times New Roman" panose="02020603050405020304" pitchFamily="18" charset="0"/>
                <a:cs typeface="Arial" panose="020B0604020202020204" pitchFamily="34" charset="0"/>
              </a:rPr>
              <a:t>Requisitos de Personal</a:t>
            </a:r>
            <a:endParaRPr lang="es-CO" sz="2800" b="1" dirty="0">
              <a:latin typeface="+mj-lt"/>
              <a:ea typeface="Times New Roman" panose="02020603050405020304" pitchFamily="18" charset="0"/>
            </a:endParaRPr>
          </a:p>
          <a:p>
            <a:pPr algn="just">
              <a:spcAft>
                <a:spcPts val="0"/>
              </a:spcAft>
            </a:pPr>
            <a:r>
              <a:rPr lang="es-CO" sz="2000" dirty="0">
                <a:latin typeface="+mj-lt"/>
                <a:ea typeface="Times New Roman" panose="02020603050405020304" pitchFamily="18" charset="0"/>
                <a:cs typeface="Arial" panose="020B0604020202020204" pitchFamily="34" charset="0"/>
              </a:rPr>
              <a:t>  </a:t>
            </a:r>
            <a:endParaRPr lang="es-CO" sz="2400" dirty="0">
              <a:latin typeface="+mj-lt"/>
              <a:ea typeface="Times New Roman" panose="02020603050405020304" pitchFamily="18" charset="0"/>
            </a:endParaRP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Gerente de proyectos</a:t>
            </a: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Un ingeniero naval con experiencia certificada de mínimo 10 años en operaciones marítimas especializadas y/o de salvamento marítimo.</a:t>
            </a:r>
            <a:endParaRPr lang="es-CO" sz="2400" dirty="0">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r>
              <a:rPr lang="es-ES" sz="2000" dirty="0">
                <a:latin typeface="+mj-lt"/>
                <a:ea typeface="Calibri" panose="020F0502020204030204" pitchFamily="34" charset="0"/>
                <a:cs typeface="Calibri" panose="020F0502020204030204" pitchFamily="34" charset="0"/>
              </a:rPr>
              <a:t>Profesional en Ciencias Navales o carreras afines con al menos 5 años de experiencia certificada en operaciones marítimas. </a:t>
            </a:r>
            <a:endParaRPr lang="es-CO" sz="2400" dirty="0">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Aprobación certificada de la Dirección General Marítima – DIMAR vigente y durante toda la ejecución del contrato para l</a:t>
            </a:r>
            <a:r>
              <a:rPr lang="es-CO" sz="2000" dirty="0">
                <a:solidFill>
                  <a:srgbClr val="000000"/>
                </a:solidFill>
                <a:latin typeface="+mj-lt"/>
                <a:cs typeface="Calibri" panose="020F0502020204030204" pitchFamily="34" charset="0"/>
              </a:rPr>
              <a:t>a tripulación. </a:t>
            </a: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Un supervisor de buceo con licencia ADCI categoría supervisor. </a:t>
            </a:r>
            <a:endParaRPr lang="es-CO" sz="2400" dirty="0">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4 buzos certificados y con licencia ADCI, o IMCA y Perito de Buceo certificado por DIMAR.</a:t>
            </a:r>
            <a:endParaRPr lang="es-CO" sz="2400" dirty="0">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1 enfermero de buceo debidamente certificado. </a:t>
            </a:r>
            <a:endParaRPr lang="es-CO" sz="2400" dirty="0">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Soldadores para corte en superficie con certificación AWS. </a:t>
            </a:r>
            <a:endParaRPr lang="es-CO" sz="2400" dirty="0">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Oficial de cumplimiento de las normas HSEQ. Garantizar disponibilidad in situ.</a:t>
            </a:r>
            <a:endParaRPr lang="es-CO" sz="2400" dirty="0">
              <a:solidFill>
                <a:srgbClr val="000000"/>
              </a:solidFill>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endParaRPr lang="es-CO" sz="1200" dirty="0">
              <a:latin typeface="+mj-lt"/>
              <a:ea typeface="Times New Roman" panose="02020603050405020304" pitchFamily="18" charset="0"/>
            </a:endParaRPr>
          </a:p>
          <a:p>
            <a:pPr algn="just">
              <a:spcAft>
                <a:spcPts val="0"/>
              </a:spcAft>
            </a:pPr>
            <a:r>
              <a:rPr lang="es-CO" sz="2000" dirty="0">
                <a:solidFill>
                  <a:srgbClr val="000000"/>
                </a:solidFill>
                <a:latin typeface="+mj-lt"/>
                <a:ea typeface="Calibri" panose="020F0502020204030204" pitchFamily="34" charset="0"/>
                <a:cs typeface="Calibri" panose="020F0502020204030204" pitchFamily="34" charset="0"/>
              </a:rPr>
              <a:t>* El personal que participen en la ejecución de la maniobra deberá contar con la certificación para el trabajo en alturas y espacios confinados. También deberá el personal deberá contar con la certificación de cursos OMI básicos.</a:t>
            </a:r>
            <a:endParaRPr lang="es-CO" sz="2400" dirty="0">
              <a:effectLst/>
              <a:latin typeface="+mj-lt"/>
              <a:ea typeface="Times New Roman" panose="02020603050405020304" pitchFamily="18" charset="0"/>
            </a:endParaRPr>
          </a:p>
        </p:txBody>
      </p:sp>
      <p:sp>
        <p:nvSpPr>
          <p:cNvPr id="10" name="Título 1">
            <a:extLst>
              <a:ext uri="{FF2B5EF4-FFF2-40B4-BE49-F238E27FC236}">
                <a16:creationId xmlns:a16="http://schemas.microsoft.com/office/drawing/2014/main" id="{81372503-58F0-4086-BEEC-D33A8A064038}"/>
              </a:ext>
            </a:extLst>
          </p:cNvPr>
          <p:cNvSpPr txBox="1">
            <a:spLocks/>
          </p:cNvSpPr>
          <p:nvPr/>
        </p:nvSpPr>
        <p:spPr>
          <a:xfrm>
            <a:off x="1777094" y="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latin typeface="Lato Bold"/>
              </a:rPr>
              <a:t>8. Requisitos técnicos mínimos</a:t>
            </a:r>
            <a:endParaRPr lang="es-CO" sz="2800" b="1" dirty="0"/>
          </a:p>
        </p:txBody>
      </p:sp>
    </p:spTree>
    <p:extLst>
      <p:ext uri="{BB962C8B-B14F-4D97-AF65-F5344CB8AC3E}">
        <p14:creationId xmlns:p14="http://schemas.microsoft.com/office/powerpoint/2010/main" val="39491322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4" name="Rectángulo 3">
            <a:extLst>
              <a:ext uri="{FF2B5EF4-FFF2-40B4-BE49-F238E27FC236}">
                <a16:creationId xmlns:a16="http://schemas.microsoft.com/office/drawing/2014/main" id="{DB069D24-2E21-4A06-A21C-AFA533341594}"/>
              </a:ext>
            </a:extLst>
          </p:cNvPr>
          <p:cNvSpPr/>
          <p:nvPr/>
        </p:nvSpPr>
        <p:spPr>
          <a:xfrm>
            <a:off x="377826" y="867594"/>
            <a:ext cx="11101840" cy="5709255"/>
          </a:xfrm>
          <a:prstGeom prst="rect">
            <a:avLst/>
          </a:prstGeom>
        </p:spPr>
        <p:txBody>
          <a:bodyPr wrap="square">
            <a:spAutoFit/>
          </a:bodyPr>
          <a:lstStyle/>
          <a:p>
            <a:r>
              <a:rPr lang="es-CO" sz="2800" b="1" dirty="0"/>
              <a:t> </a:t>
            </a:r>
            <a:r>
              <a:rPr lang="es-CO" sz="2400" b="1" dirty="0"/>
              <a:t>II. Requisitos de Equipos</a:t>
            </a:r>
          </a:p>
          <a:p>
            <a:r>
              <a:rPr lang="es-CO" sz="1700" dirty="0"/>
              <a:t> </a:t>
            </a:r>
          </a:p>
          <a:p>
            <a:pPr lvl="0"/>
            <a:r>
              <a:rPr lang="es-CO" sz="2000" dirty="0"/>
              <a:t>- Remolcadores marítimos de altura, que acredite contar con todas las licencias emitidas por DIMAR. Con </a:t>
            </a:r>
            <a:r>
              <a:rPr lang="es-CO" sz="2000" dirty="0" err="1"/>
              <a:t>bollard</a:t>
            </a:r>
            <a:r>
              <a:rPr lang="es-CO" sz="2000" dirty="0"/>
              <a:t> </a:t>
            </a:r>
            <a:r>
              <a:rPr lang="es-CO" sz="2000" dirty="0" err="1"/>
              <a:t>pull</a:t>
            </a:r>
            <a:r>
              <a:rPr lang="es-CO" sz="2000" dirty="0"/>
              <a:t> suficiente para garantizar el halado de las embarcaciones. Con todos los permisos y licencias emitidos por DIMAR- Certificado por una casa clasificadora internacional.</a:t>
            </a:r>
          </a:p>
          <a:p>
            <a:pPr lvl="0"/>
            <a:r>
              <a:rPr lang="es-CO" sz="2000" dirty="0"/>
              <a:t>- Barcaza que cuente con todas las certificaciones de DIMAR. Con todos los permisos y licencias emitidos por DIMAR y certificada por casa Clasificadora.</a:t>
            </a:r>
          </a:p>
          <a:p>
            <a:r>
              <a:rPr lang="es-CO" sz="2000" dirty="0"/>
              <a:t>- Grúa </a:t>
            </a:r>
          </a:p>
          <a:p>
            <a:pPr lvl="0"/>
            <a:r>
              <a:rPr lang="es-CO" sz="2000" dirty="0"/>
              <a:t>- Equipo de corte submarino debidamente certificado </a:t>
            </a:r>
          </a:p>
          <a:p>
            <a:pPr lvl="0"/>
            <a:r>
              <a:rPr lang="es-CO" sz="2000" dirty="0"/>
              <a:t>- Equipo corte superficie </a:t>
            </a:r>
          </a:p>
          <a:p>
            <a:pPr lvl="0"/>
            <a:r>
              <a:rPr lang="es-CO" sz="2000" dirty="0"/>
              <a:t>- Motobombas </a:t>
            </a:r>
          </a:p>
          <a:p>
            <a:pPr lvl="0"/>
            <a:r>
              <a:rPr lang="es-CO" sz="2000" dirty="0"/>
              <a:t>- Compresores de alta para llenado de tanque </a:t>
            </a:r>
          </a:p>
          <a:p>
            <a:pPr lvl="0"/>
            <a:r>
              <a:rPr lang="es-CO" sz="2000" dirty="0"/>
              <a:t>- Compresores de baja para buceo </a:t>
            </a:r>
          </a:p>
          <a:p>
            <a:pPr lvl="0"/>
            <a:r>
              <a:rPr lang="es-CO" sz="2000" dirty="0"/>
              <a:t>- Cámara de video </a:t>
            </a:r>
          </a:p>
          <a:p>
            <a:pPr lvl="0"/>
            <a:r>
              <a:rPr lang="es-CO" sz="2000" dirty="0"/>
              <a:t>- Equipo DAN preventivo de accidente </a:t>
            </a:r>
          </a:p>
          <a:p>
            <a:pPr lvl="0"/>
            <a:r>
              <a:rPr lang="es-CO" sz="2000" dirty="0"/>
              <a:t>- Elementos para atención de emergencias medicas </a:t>
            </a:r>
          </a:p>
          <a:p>
            <a:pPr lvl="0"/>
            <a:r>
              <a:rPr lang="es-CO" sz="2000" dirty="0"/>
              <a:t>- Elementos varios de control de averías </a:t>
            </a:r>
          </a:p>
          <a:p>
            <a:pPr lvl="0"/>
            <a:r>
              <a:rPr lang="es-CO" sz="2000" dirty="0"/>
              <a:t>- Lancha de apoyo </a:t>
            </a:r>
          </a:p>
        </p:txBody>
      </p:sp>
      <p:sp>
        <p:nvSpPr>
          <p:cNvPr id="10" name="Título 1">
            <a:extLst>
              <a:ext uri="{FF2B5EF4-FFF2-40B4-BE49-F238E27FC236}">
                <a16:creationId xmlns:a16="http://schemas.microsoft.com/office/drawing/2014/main" id="{DEE6F812-8FC4-4D03-8198-7BA4B93176E7}"/>
              </a:ext>
            </a:extLst>
          </p:cNvPr>
          <p:cNvSpPr txBox="1">
            <a:spLocks/>
          </p:cNvSpPr>
          <p:nvPr/>
        </p:nvSpPr>
        <p:spPr>
          <a:xfrm>
            <a:off x="1777094" y="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3200" b="1" dirty="0">
                <a:latin typeface="Lato Bold"/>
              </a:rPr>
              <a:t>8. Requisitos técnicos mínimos</a:t>
            </a:r>
            <a:endParaRPr lang="es-CO" sz="3200" b="1" dirty="0"/>
          </a:p>
        </p:txBody>
      </p:sp>
    </p:spTree>
    <p:extLst>
      <p:ext uri="{BB962C8B-B14F-4D97-AF65-F5344CB8AC3E}">
        <p14:creationId xmlns:p14="http://schemas.microsoft.com/office/powerpoint/2010/main" val="10190239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4" name="Rectángulo 3">
            <a:extLst>
              <a:ext uri="{FF2B5EF4-FFF2-40B4-BE49-F238E27FC236}">
                <a16:creationId xmlns:a16="http://schemas.microsoft.com/office/drawing/2014/main" id="{DB069D24-2E21-4A06-A21C-AFA533341594}"/>
              </a:ext>
            </a:extLst>
          </p:cNvPr>
          <p:cNvSpPr/>
          <p:nvPr/>
        </p:nvSpPr>
        <p:spPr>
          <a:xfrm>
            <a:off x="356991" y="1080493"/>
            <a:ext cx="11101840" cy="5047536"/>
          </a:xfrm>
          <a:prstGeom prst="rect">
            <a:avLst/>
          </a:prstGeom>
        </p:spPr>
        <p:txBody>
          <a:bodyPr wrap="square">
            <a:spAutoFit/>
          </a:bodyPr>
          <a:lstStyle/>
          <a:p>
            <a:pPr lvl="0"/>
            <a:r>
              <a:rPr lang="es-CO" sz="2400" b="1" dirty="0"/>
              <a:t>III. Permisos y Licencias</a:t>
            </a:r>
          </a:p>
          <a:p>
            <a:r>
              <a:rPr lang="es-CO" dirty="0"/>
              <a:t>  </a:t>
            </a:r>
          </a:p>
          <a:p>
            <a:pPr lvl="0"/>
            <a:r>
              <a:rPr lang="es-CO" sz="2000" dirty="0"/>
              <a:t>- </a:t>
            </a:r>
            <a:r>
              <a:rPr lang="es-CO" sz="2000" b="1" dirty="0"/>
              <a:t>Licencias de navegación y titulación Dimar</a:t>
            </a:r>
            <a:r>
              <a:rPr lang="es-CO" sz="2000" dirty="0"/>
              <a:t> de la totalidad de tripulantes operativos del proyecto. </a:t>
            </a:r>
          </a:p>
          <a:p>
            <a:pPr lvl="0"/>
            <a:r>
              <a:rPr lang="es-CO" sz="2000" dirty="0"/>
              <a:t>- </a:t>
            </a:r>
            <a:r>
              <a:rPr lang="es-CO" sz="2000" b="1" dirty="0"/>
              <a:t>Licencia de explotación comercial DIMAR</a:t>
            </a:r>
            <a:r>
              <a:rPr lang="es-CO" sz="2000" dirty="0"/>
              <a:t>: La empresa debe demostrar que cuenta con licencia en la que hace parte del grupo 1 subgrupo 7 o del grupo 5 numerales 1 o 2.  </a:t>
            </a:r>
          </a:p>
          <a:p>
            <a:pPr lvl="0"/>
            <a:r>
              <a:rPr lang="es-CO" sz="2000" dirty="0"/>
              <a:t>- </a:t>
            </a:r>
            <a:r>
              <a:rPr lang="es-CO" sz="2000" b="1" dirty="0"/>
              <a:t>Permiso de operación para Remolcadores-DIMAR</a:t>
            </a:r>
            <a:r>
              <a:rPr lang="es-CO" sz="2000" dirty="0"/>
              <a:t>.</a:t>
            </a:r>
          </a:p>
          <a:p>
            <a:pPr lvl="0"/>
            <a:r>
              <a:rPr lang="es-CO" sz="2000" dirty="0"/>
              <a:t>- Certificados de matrícula y permisos de ley de todas las embarcaciones a emplear. </a:t>
            </a:r>
          </a:p>
          <a:p>
            <a:pPr lvl="0"/>
            <a:r>
              <a:rPr lang="es-CO" sz="2000" dirty="0"/>
              <a:t>- Certificados estatutarios de todas las embarcaciones por Casa Clasificadora y DIMAR. </a:t>
            </a:r>
          </a:p>
          <a:p>
            <a:pPr lvl="0"/>
            <a:r>
              <a:rPr lang="es-CO" sz="2000" dirty="0"/>
              <a:t>- SGSST (Sistema de gestión, salud y seguridad en el trabajo) ARL-riesgo 5. </a:t>
            </a:r>
          </a:p>
          <a:p>
            <a:pPr lvl="0"/>
            <a:r>
              <a:rPr lang="es-CO" sz="2000" dirty="0"/>
              <a:t>- Certificado Sistema de Gestión exigido por DIMAR </a:t>
            </a:r>
            <a:r>
              <a:rPr lang="es-CO" sz="2000" b="1" dirty="0"/>
              <a:t>SGS -ISM (International Safety </a:t>
            </a:r>
            <a:r>
              <a:rPr lang="es-CO" sz="2000" b="1" dirty="0" err="1"/>
              <a:t>Code</a:t>
            </a:r>
            <a:r>
              <a:rPr lang="es-CO" sz="2000" b="1" dirty="0"/>
              <a:t>-IMO)- Certificado por IBS. – DIMAR</a:t>
            </a:r>
            <a:r>
              <a:rPr lang="es-CO" sz="2000" dirty="0"/>
              <a:t>. </a:t>
            </a:r>
          </a:p>
          <a:p>
            <a:pPr lvl="0"/>
            <a:r>
              <a:rPr lang="es-CO" sz="2000" dirty="0"/>
              <a:t>- </a:t>
            </a:r>
            <a:r>
              <a:rPr lang="es-CO" sz="2000" b="1" dirty="0"/>
              <a:t>Registro único de contratistas</a:t>
            </a:r>
            <a:r>
              <a:rPr lang="es-CO" sz="2000" dirty="0"/>
              <a:t>: Cuya evaluación sea superior a 85.</a:t>
            </a:r>
          </a:p>
          <a:p>
            <a:pPr lvl="0"/>
            <a:r>
              <a:rPr lang="es-CO" sz="2000" dirty="0"/>
              <a:t>- Certificado BASC </a:t>
            </a:r>
          </a:p>
          <a:p>
            <a:r>
              <a:rPr lang="es-CO" sz="2000" dirty="0"/>
              <a:t>- Certificación de la empresa como miembro de ADCI</a:t>
            </a:r>
          </a:p>
          <a:p>
            <a:r>
              <a:rPr lang="es-CO" sz="2000" dirty="0"/>
              <a:t>- </a:t>
            </a:r>
            <a:r>
              <a:rPr lang="es-ES" sz="2000" dirty="0"/>
              <a:t>Certificación ISO14001</a:t>
            </a:r>
          </a:p>
          <a:p>
            <a:r>
              <a:rPr lang="es-ES" sz="2000" dirty="0"/>
              <a:t>- CERTIFICACIÓN RUC OHSAS18001 O ISO4001</a:t>
            </a:r>
            <a:endParaRPr lang="es-CO" sz="2000" dirty="0"/>
          </a:p>
        </p:txBody>
      </p:sp>
      <p:sp>
        <p:nvSpPr>
          <p:cNvPr id="12" name="Título 1">
            <a:extLst>
              <a:ext uri="{FF2B5EF4-FFF2-40B4-BE49-F238E27FC236}">
                <a16:creationId xmlns:a16="http://schemas.microsoft.com/office/drawing/2014/main" id="{72C59316-D759-484F-903A-091BC966A8D7}"/>
              </a:ext>
            </a:extLst>
          </p:cNvPr>
          <p:cNvSpPr txBox="1">
            <a:spLocks/>
          </p:cNvSpPr>
          <p:nvPr/>
        </p:nvSpPr>
        <p:spPr>
          <a:xfrm>
            <a:off x="1777094" y="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endParaRPr lang="es-ES" sz="2800" b="1" dirty="0">
              <a:latin typeface="Lato Bold"/>
            </a:endParaRPr>
          </a:p>
          <a:p>
            <a:pPr algn="just"/>
            <a:r>
              <a:rPr lang="es-ES" sz="2800" b="1" dirty="0">
                <a:latin typeface="Lato Bold"/>
              </a:rPr>
              <a:t>8. Requisitos técnicos mínimos</a:t>
            </a:r>
            <a:endParaRPr lang="es-CO" sz="2800" b="1" dirty="0"/>
          </a:p>
          <a:p>
            <a:pPr algn="just"/>
            <a:endParaRPr lang="es-CO" dirty="0"/>
          </a:p>
        </p:txBody>
      </p:sp>
    </p:spTree>
    <p:extLst>
      <p:ext uri="{BB962C8B-B14F-4D97-AF65-F5344CB8AC3E}">
        <p14:creationId xmlns:p14="http://schemas.microsoft.com/office/powerpoint/2010/main" val="6875411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Título 1">
            <a:extLst>
              <a:ext uri="{FF2B5EF4-FFF2-40B4-BE49-F238E27FC236}">
                <a16:creationId xmlns:a16="http://schemas.microsoft.com/office/drawing/2014/main" id="{72C59316-D759-484F-903A-091BC966A8D7}"/>
              </a:ext>
            </a:extLst>
          </p:cNvPr>
          <p:cNvSpPr txBox="1">
            <a:spLocks/>
          </p:cNvSpPr>
          <p:nvPr/>
        </p:nvSpPr>
        <p:spPr>
          <a:xfrm>
            <a:off x="1777094" y="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endParaRPr lang="es-ES" sz="2800" b="1" dirty="0">
              <a:latin typeface="Lato Bold"/>
            </a:endParaRPr>
          </a:p>
          <a:p>
            <a:pPr algn="just"/>
            <a:r>
              <a:rPr lang="es-ES" sz="2800" b="1" dirty="0">
                <a:latin typeface="Lato Bold"/>
              </a:rPr>
              <a:t>9. Requisitos financieros mínimos</a:t>
            </a:r>
            <a:endParaRPr lang="es-CO" sz="2800" b="1" dirty="0"/>
          </a:p>
          <a:p>
            <a:pPr algn="just"/>
            <a:endParaRPr lang="es-CO" dirty="0"/>
          </a:p>
        </p:txBody>
      </p:sp>
      <p:graphicFrame>
        <p:nvGraphicFramePr>
          <p:cNvPr id="6" name="Tabla 5">
            <a:extLst>
              <a:ext uri="{FF2B5EF4-FFF2-40B4-BE49-F238E27FC236}">
                <a16:creationId xmlns:a16="http://schemas.microsoft.com/office/drawing/2014/main" id="{5B0BF6B7-AF51-43C9-92BD-FD0B49D8721F}"/>
              </a:ext>
            </a:extLst>
          </p:cNvPr>
          <p:cNvGraphicFramePr>
            <a:graphicFrameLocks noGrp="1"/>
          </p:cNvGraphicFramePr>
          <p:nvPr>
            <p:extLst>
              <p:ext uri="{D42A27DB-BD31-4B8C-83A1-F6EECF244321}">
                <p14:modId xmlns:p14="http://schemas.microsoft.com/office/powerpoint/2010/main" val="1126606606"/>
              </p:ext>
            </p:extLst>
          </p:nvPr>
        </p:nvGraphicFramePr>
        <p:xfrm>
          <a:off x="785757" y="1454564"/>
          <a:ext cx="10157551" cy="2840628"/>
        </p:xfrm>
        <a:graphic>
          <a:graphicData uri="http://schemas.openxmlformats.org/drawingml/2006/table">
            <a:tbl>
              <a:tblPr firstRow="1" firstCol="1" bandRow="1">
                <a:tableStyleId>{5C22544A-7EE6-4342-B048-85BDC9FD1C3A}</a:tableStyleId>
              </a:tblPr>
              <a:tblGrid>
                <a:gridCol w="4982799">
                  <a:extLst>
                    <a:ext uri="{9D8B030D-6E8A-4147-A177-3AD203B41FA5}">
                      <a16:colId xmlns:a16="http://schemas.microsoft.com/office/drawing/2014/main" val="577401912"/>
                    </a:ext>
                  </a:extLst>
                </a:gridCol>
                <a:gridCol w="5174752">
                  <a:extLst>
                    <a:ext uri="{9D8B030D-6E8A-4147-A177-3AD203B41FA5}">
                      <a16:colId xmlns:a16="http://schemas.microsoft.com/office/drawing/2014/main" val="2263783638"/>
                    </a:ext>
                  </a:extLst>
                </a:gridCol>
              </a:tblGrid>
              <a:tr h="311073">
                <a:tc>
                  <a:txBody>
                    <a:bodyPr/>
                    <a:lstStyle/>
                    <a:p>
                      <a:pPr marR="4445" algn="ctr">
                        <a:spcAft>
                          <a:spcPts val="0"/>
                        </a:spcAft>
                      </a:pPr>
                      <a:r>
                        <a:rPr lang="es-ES" sz="2000" dirty="0">
                          <a:solidFill>
                            <a:schemeClr val="tx1"/>
                          </a:solidFill>
                          <a:effectLst/>
                          <a:latin typeface="+mj-lt"/>
                          <a:cs typeface="Aharoni" panose="02010803020104030203" pitchFamily="2" charset="-79"/>
                        </a:rPr>
                        <a:t>INDICADOR</a:t>
                      </a:r>
                      <a:endParaRPr lang="es-CO" sz="2000" dirty="0">
                        <a:solidFill>
                          <a:schemeClr val="tx1"/>
                        </a:solidFill>
                        <a:effectLst/>
                        <a:latin typeface="+mj-lt"/>
                        <a:ea typeface="Calibri" panose="020F0502020204030204" pitchFamily="34" charset="0"/>
                        <a:cs typeface="Aharoni" panose="02010803020104030203" pitchFamily="2" charset="-79"/>
                      </a:endParaRPr>
                    </a:p>
                  </a:txBody>
                  <a:tcPr marL="68580" marR="68580" marT="0" marB="0" anchor="ctr"/>
                </a:tc>
                <a:tc>
                  <a:txBody>
                    <a:bodyPr/>
                    <a:lstStyle/>
                    <a:p>
                      <a:pPr marR="4445" algn="ctr">
                        <a:spcAft>
                          <a:spcPts val="0"/>
                        </a:spcAft>
                      </a:pPr>
                      <a:r>
                        <a:rPr lang="es-ES" sz="2000" dirty="0">
                          <a:solidFill>
                            <a:schemeClr val="tx1"/>
                          </a:solidFill>
                          <a:effectLst/>
                          <a:latin typeface="+mj-lt"/>
                          <a:cs typeface="Aharoni" panose="02010803020104030203" pitchFamily="2" charset="-79"/>
                        </a:rPr>
                        <a:t>ÍNDICE REQUERIDO</a:t>
                      </a:r>
                      <a:endParaRPr lang="es-CO" sz="2000" dirty="0">
                        <a:solidFill>
                          <a:schemeClr val="tx1"/>
                        </a:solidFill>
                        <a:effectLst/>
                        <a:latin typeface="+mj-lt"/>
                        <a:ea typeface="Calibri" panose="020F0502020204030204" pitchFamily="34" charset="0"/>
                        <a:cs typeface="Aharoni" panose="02010803020104030203" pitchFamily="2" charset="-79"/>
                      </a:endParaRPr>
                    </a:p>
                  </a:txBody>
                  <a:tcPr marL="68580" marR="68580" marT="0" marB="0" anchor="ctr"/>
                </a:tc>
                <a:extLst>
                  <a:ext uri="{0D108BD9-81ED-4DB2-BD59-A6C34878D82A}">
                    <a16:rowId xmlns:a16="http://schemas.microsoft.com/office/drawing/2014/main" val="932270704"/>
                  </a:ext>
                </a:extLst>
              </a:tr>
              <a:tr h="766548">
                <a:tc>
                  <a:txBody>
                    <a:bodyPr/>
                    <a:lstStyle/>
                    <a:p>
                      <a:pPr marR="4445" algn="just">
                        <a:spcAft>
                          <a:spcPts val="0"/>
                        </a:spcAft>
                      </a:pPr>
                      <a:r>
                        <a:rPr lang="es-ES" sz="2000" dirty="0">
                          <a:solidFill>
                            <a:schemeClr val="tx1"/>
                          </a:solidFill>
                          <a:effectLst/>
                          <a:latin typeface="+mj-lt"/>
                          <a:cs typeface="Aharoni" panose="02010803020104030203" pitchFamily="2" charset="-79"/>
                        </a:rPr>
                        <a:t>Índice de liquidez</a:t>
                      </a:r>
                      <a:endParaRPr lang="es-CO" sz="2000" dirty="0">
                        <a:solidFill>
                          <a:schemeClr val="tx1"/>
                        </a:solidFill>
                        <a:effectLst/>
                        <a:latin typeface="+mj-lt"/>
                        <a:ea typeface="Calibri" panose="020F0502020204030204" pitchFamily="34" charset="0"/>
                        <a:cs typeface="Aharoni" panose="02010803020104030203" pitchFamily="2" charset="-79"/>
                      </a:endParaRPr>
                    </a:p>
                  </a:txBody>
                  <a:tcPr marL="68580" marR="68580" marT="0" marB="0" anchor="ctr"/>
                </a:tc>
                <a:tc>
                  <a:txBody>
                    <a:bodyPr/>
                    <a:lstStyle/>
                    <a:p>
                      <a:pPr marR="4445" algn="just">
                        <a:spcAft>
                          <a:spcPts val="0"/>
                        </a:spcAft>
                      </a:pPr>
                      <a:r>
                        <a:rPr lang="es-ES" sz="2000" dirty="0">
                          <a:solidFill>
                            <a:schemeClr val="tx1"/>
                          </a:solidFill>
                          <a:effectLst/>
                          <a:latin typeface="+mj-lt"/>
                          <a:cs typeface="Aharoni" panose="02010803020104030203" pitchFamily="2" charset="-79"/>
                        </a:rPr>
                        <a:t>Mayor o igual a 1.5</a:t>
                      </a:r>
                      <a:endParaRPr lang="es-CO" sz="2000" dirty="0">
                        <a:solidFill>
                          <a:schemeClr val="tx1"/>
                        </a:solidFill>
                        <a:effectLst/>
                        <a:latin typeface="+mj-lt"/>
                        <a:ea typeface="Calibri" panose="020F0502020204030204" pitchFamily="34" charset="0"/>
                        <a:cs typeface="Aharoni" panose="02010803020104030203" pitchFamily="2" charset="-79"/>
                      </a:endParaRPr>
                    </a:p>
                  </a:txBody>
                  <a:tcPr marL="68580" marR="68580" marT="0" marB="0" anchor="ctr"/>
                </a:tc>
                <a:extLst>
                  <a:ext uri="{0D108BD9-81ED-4DB2-BD59-A6C34878D82A}">
                    <a16:rowId xmlns:a16="http://schemas.microsoft.com/office/drawing/2014/main" val="2925807384"/>
                  </a:ext>
                </a:extLst>
              </a:tr>
              <a:tr h="816915">
                <a:tc>
                  <a:txBody>
                    <a:bodyPr/>
                    <a:lstStyle/>
                    <a:p>
                      <a:pPr marR="4445" algn="just">
                        <a:spcAft>
                          <a:spcPts val="0"/>
                        </a:spcAft>
                      </a:pPr>
                      <a:r>
                        <a:rPr lang="es-ES" sz="2000" dirty="0">
                          <a:solidFill>
                            <a:schemeClr val="tx1"/>
                          </a:solidFill>
                          <a:effectLst/>
                          <a:latin typeface="+mj-lt"/>
                          <a:cs typeface="Aharoni" panose="02010803020104030203" pitchFamily="2" charset="-79"/>
                        </a:rPr>
                        <a:t>Índice de Endeudamiento</a:t>
                      </a:r>
                      <a:endParaRPr lang="es-CO" sz="2000" dirty="0">
                        <a:solidFill>
                          <a:schemeClr val="tx1"/>
                        </a:solidFill>
                        <a:effectLst/>
                        <a:latin typeface="+mj-lt"/>
                        <a:ea typeface="Calibri" panose="020F0502020204030204" pitchFamily="34" charset="0"/>
                        <a:cs typeface="Aharoni" panose="02010803020104030203" pitchFamily="2" charset="-79"/>
                      </a:endParaRPr>
                    </a:p>
                  </a:txBody>
                  <a:tcPr marL="68580" marR="68580" marT="0" marB="0" anchor="ctr"/>
                </a:tc>
                <a:tc>
                  <a:txBody>
                    <a:bodyPr/>
                    <a:lstStyle/>
                    <a:p>
                      <a:pPr marR="4445" algn="just">
                        <a:spcAft>
                          <a:spcPts val="0"/>
                        </a:spcAft>
                      </a:pPr>
                      <a:r>
                        <a:rPr lang="es-ES" sz="2000" dirty="0">
                          <a:solidFill>
                            <a:schemeClr val="tx1"/>
                          </a:solidFill>
                          <a:effectLst/>
                          <a:latin typeface="+mj-lt"/>
                          <a:cs typeface="Aharoni" panose="02010803020104030203" pitchFamily="2" charset="-79"/>
                        </a:rPr>
                        <a:t>Menor o igual a 65%</a:t>
                      </a:r>
                      <a:endParaRPr lang="es-CO" sz="2000" dirty="0">
                        <a:solidFill>
                          <a:schemeClr val="tx1"/>
                        </a:solidFill>
                        <a:effectLst/>
                        <a:latin typeface="+mj-lt"/>
                        <a:ea typeface="Calibri" panose="020F0502020204030204" pitchFamily="34" charset="0"/>
                        <a:cs typeface="Aharoni" panose="02010803020104030203" pitchFamily="2" charset="-79"/>
                      </a:endParaRPr>
                    </a:p>
                  </a:txBody>
                  <a:tcPr marL="68580" marR="68580" marT="0" marB="0" anchor="ctr"/>
                </a:tc>
                <a:extLst>
                  <a:ext uri="{0D108BD9-81ED-4DB2-BD59-A6C34878D82A}">
                    <a16:rowId xmlns:a16="http://schemas.microsoft.com/office/drawing/2014/main" val="3119132498"/>
                  </a:ext>
                </a:extLst>
              </a:tr>
              <a:tr h="946092">
                <a:tc>
                  <a:txBody>
                    <a:bodyPr/>
                    <a:lstStyle/>
                    <a:p>
                      <a:pPr marR="4445" algn="just">
                        <a:spcAft>
                          <a:spcPts val="0"/>
                        </a:spcAft>
                      </a:pPr>
                      <a:r>
                        <a:rPr lang="es-ES" sz="2000" dirty="0">
                          <a:solidFill>
                            <a:schemeClr val="tx1"/>
                          </a:solidFill>
                          <a:effectLst/>
                          <a:latin typeface="+mj-lt"/>
                          <a:cs typeface="Aharoni" panose="02010803020104030203" pitchFamily="2" charset="-79"/>
                        </a:rPr>
                        <a:t>Capital de Trabajo</a:t>
                      </a:r>
                      <a:endParaRPr lang="es-CO" sz="2000" dirty="0">
                        <a:solidFill>
                          <a:schemeClr val="tx1"/>
                        </a:solidFill>
                        <a:effectLst/>
                        <a:latin typeface="+mj-lt"/>
                        <a:ea typeface="Calibri" panose="020F0502020204030204" pitchFamily="34" charset="0"/>
                        <a:cs typeface="Aharoni" panose="02010803020104030203" pitchFamily="2" charset="-79"/>
                      </a:endParaRPr>
                    </a:p>
                  </a:txBody>
                  <a:tcPr marL="68580" marR="68580" marT="0" marB="0" anchor="ctr"/>
                </a:tc>
                <a:tc>
                  <a:txBody>
                    <a:bodyPr/>
                    <a:lstStyle/>
                    <a:p>
                      <a:pPr marR="4445" algn="just">
                        <a:spcAft>
                          <a:spcPts val="0"/>
                        </a:spcAft>
                      </a:pPr>
                      <a:r>
                        <a:rPr lang="es-ES" sz="2000" dirty="0">
                          <a:solidFill>
                            <a:schemeClr val="tx1"/>
                          </a:solidFill>
                          <a:effectLst/>
                          <a:latin typeface="+mj-lt"/>
                          <a:cs typeface="Aharoni" panose="02010803020104030203" pitchFamily="2" charset="-79"/>
                        </a:rPr>
                        <a:t>Mayor o igual al 65% del presupuesto del contrato</a:t>
                      </a:r>
                      <a:endParaRPr lang="es-CO" sz="2000" dirty="0">
                        <a:solidFill>
                          <a:schemeClr val="tx1"/>
                        </a:solidFill>
                        <a:effectLst/>
                        <a:latin typeface="+mj-lt"/>
                        <a:ea typeface="Calibri" panose="020F0502020204030204" pitchFamily="34" charset="0"/>
                        <a:cs typeface="Aharoni" panose="02010803020104030203" pitchFamily="2" charset="-79"/>
                      </a:endParaRPr>
                    </a:p>
                  </a:txBody>
                  <a:tcPr marL="68580" marR="68580" marT="0" marB="0" anchor="ctr"/>
                </a:tc>
                <a:extLst>
                  <a:ext uri="{0D108BD9-81ED-4DB2-BD59-A6C34878D82A}">
                    <a16:rowId xmlns:a16="http://schemas.microsoft.com/office/drawing/2014/main" val="4117993567"/>
                  </a:ext>
                </a:extLst>
              </a:tr>
            </a:tbl>
          </a:graphicData>
        </a:graphic>
      </p:graphicFrame>
      <p:sp>
        <p:nvSpPr>
          <p:cNvPr id="7" name="Rectangle 2">
            <a:extLst>
              <a:ext uri="{FF2B5EF4-FFF2-40B4-BE49-F238E27FC236}">
                <a16:creationId xmlns:a16="http://schemas.microsoft.com/office/drawing/2014/main" id="{C100FBB2-2927-4EA5-88A1-CB5DFB94D499}"/>
              </a:ext>
            </a:extLst>
          </p:cNvPr>
          <p:cNvSpPr>
            <a:spLocks noChangeArrowheads="1"/>
          </p:cNvSpPr>
          <p:nvPr/>
        </p:nvSpPr>
        <p:spPr bwMode="auto">
          <a:xfrm>
            <a:off x="280032" y="1480876"/>
            <a:ext cx="9734301"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CO"/>
          </a:p>
        </p:txBody>
      </p:sp>
    </p:spTree>
    <p:extLst>
      <p:ext uri="{BB962C8B-B14F-4D97-AF65-F5344CB8AC3E}">
        <p14:creationId xmlns:p14="http://schemas.microsoft.com/office/powerpoint/2010/main" val="862002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401942" y="789917"/>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10. Ponderación</a:t>
            </a:r>
            <a:endParaRPr lang="es-CO" dirty="0"/>
          </a:p>
        </p:txBody>
      </p:sp>
      <p:graphicFrame>
        <p:nvGraphicFramePr>
          <p:cNvPr id="5" name="Diagrama 4">
            <a:extLst>
              <a:ext uri="{FF2B5EF4-FFF2-40B4-BE49-F238E27FC236}">
                <a16:creationId xmlns:a16="http://schemas.microsoft.com/office/drawing/2014/main" id="{FDF69751-72C2-41EE-953B-063352D95BEB}"/>
              </a:ext>
            </a:extLst>
          </p:cNvPr>
          <p:cNvGraphicFramePr/>
          <p:nvPr>
            <p:extLst>
              <p:ext uri="{D42A27DB-BD31-4B8C-83A1-F6EECF244321}">
                <p14:modId xmlns:p14="http://schemas.microsoft.com/office/powerpoint/2010/main" val="2797029847"/>
              </p:ext>
            </p:extLst>
          </p:nvPr>
        </p:nvGraphicFramePr>
        <p:xfrm>
          <a:off x="2137877" y="1714101"/>
          <a:ext cx="8230013" cy="47765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027307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89787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11. Conclusiones</a:t>
            </a:r>
            <a:endParaRPr lang="es-CO" dirty="0"/>
          </a:p>
        </p:txBody>
      </p:sp>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1002484" y="2113668"/>
            <a:ext cx="6985585" cy="3993517"/>
          </a:xfrm>
          <a:prstGeom prst="rect">
            <a:avLst/>
          </a:prstGeom>
        </p:spPr>
        <p:txBody>
          <a:bodyPr vert="horz" lIns="91440" tIns="45720" rIns="91440" bIns="45720" rtlCol="0">
            <a:normAutofit fontScale="850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342900" indent="-342900" algn="just">
              <a:buFont typeface="Arial" panose="020B0604020202020204" pitchFamily="34" charset="0"/>
              <a:buChar char="•"/>
            </a:pPr>
            <a:r>
              <a:rPr lang="es-CO" sz="2500" dirty="0">
                <a:solidFill>
                  <a:schemeClr val="tx1"/>
                </a:solidFill>
              </a:rPr>
              <a:t>La presente contratación tiene en cuenta los aspectos necesarios para el éxito de la operación, la actualización de PMA, la ejecución de las labores en Mr. Goby, el traslado a Cartagena y la disposición final.</a:t>
            </a:r>
          </a:p>
          <a:p>
            <a:pPr marL="342900" indent="-342900" algn="just">
              <a:buFont typeface="Arial" panose="020B0604020202020204" pitchFamily="34" charset="0"/>
              <a:buChar char="•"/>
            </a:pPr>
            <a:endParaRPr lang="es-CO" sz="2500" dirty="0">
              <a:solidFill>
                <a:schemeClr val="tx1"/>
              </a:solidFill>
            </a:endParaRPr>
          </a:p>
          <a:p>
            <a:pPr marL="342900" indent="-342900" algn="just">
              <a:buFont typeface="Arial" panose="020B0604020202020204" pitchFamily="34" charset="0"/>
              <a:buChar char="•"/>
            </a:pPr>
            <a:r>
              <a:rPr lang="es-CO" sz="2500" dirty="0">
                <a:solidFill>
                  <a:schemeClr val="tx1"/>
                </a:solidFill>
              </a:rPr>
              <a:t>Al desarrollar con éxito la remoción de la embarcación se dará cumplimiento a lo ordenado en la Acción Popular.</a:t>
            </a:r>
          </a:p>
          <a:p>
            <a:pPr marL="342900" indent="-342900" algn="just">
              <a:buFont typeface="Arial" panose="020B0604020202020204" pitchFamily="34" charset="0"/>
              <a:buChar char="•"/>
            </a:pPr>
            <a:endParaRPr lang="es-CO" sz="2500" dirty="0">
              <a:solidFill>
                <a:schemeClr val="tx1"/>
              </a:solidFill>
            </a:endParaRPr>
          </a:p>
          <a:p>
            <a:pPr marL="342900" indent="-342900" algn="just">
              <a:buFont typeface="Arial" panose="020B0604020202020204" pitchFamily="34" charset="0"/>
              <a:buChar char="•"/>
            </a:pPr>
            <a:r>
              <a:rPr lang="es-CO" sz="2500" dirty="0">
                <a:solidFill>
                  <a:schemeClr val="tx1"/>
                </a:solidFill>
              </a:rPr>
              <a:t>Las relaciones con las entidades que intervienen en la aprobación de licencias y trámites administrativos tienen conocimiento del proyecto lo que podrá disminuir tiempos de espera.</a:t>
            </a:r>
          </a:p>
          <a:p>
            <a:pPr marL="342900" indent="-342900" algn="just">
              <a:buFont typeface="Arial" panose="020B0604020202020204" pitchFamily="34" charset="0"/>
              <a:buChar char="•"/>
            </a:pPr>
            <a:endParaRPr lang="es-CO" sz="2500" dirty="0">
              <a:solidFill>
                <a:schemeClr val="tx1"/>
              </a:solidFill>
            </a:endParaRPr>
          </a:p>
        </p:txBody>
      </p:sp>
      <p:pic>
        <p:nvPicPr>
          <p:cNvPr id="4100" name="Picture 4" descr="Resultado de imagen para checklist">
            <a:extLst>
              <a:ext uri="{FF2B5EF4-FFF2-40B4-BE49-F238E27FC236}">
                <a16:creationId xmlns:a16="http://schemas.microsoft.com/office/drawing/2014/main" id="{F6861B94-3793-448B-A98D-6F69E2E0FE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79681" y="1736237"/>
            <a:ext cx="3998039" cy="2655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75800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921680" y="1519798"/>
            <a:ext cx="9994849" cy="4810663"/>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dirty="0">
                <a:solidFill>
                  <a:schemeClr val="tx1"/>
                </a:solidFill>
              </a:rPr>
              <a:t>Se solicita la autorización para iniciar el concurso público para contratar la prestación del servicio para limpieza de residuos sólidos e hidrocarburos, actualización del Plan de Manejo Ambiental, desarrollo de las labores necesarias para remover la embarcación Mr. </a:t>
            </a:r>
            <a:r>
              <a:rPr lang="es-CO" dirty="0" err="1">
                <a:solidFill>
                  <a:schemeClr val="tx1"/>
                </a:solidFill>
              </a:rPr>
              <a:t>Goby</a:t>
            </a:r>
            <a:r>
              <a:rPr lang="es-CO" dirty="0">
                <a:solidFill>
                  <a:schemeClr val="tx1"/>
                </a:solidFill>
              </a:rPr>
              <a:t>, transporte a Cartagena de requerirse y labores de disposición final, valor que incluye impuestos y tasas.</a:t>
            </a:r>
            <a:endParaRPr lang="es-ES" dirty="0">
              <a:solidFill>
                <a:schemeClr val="tx1"/>
              </a:solidFill>
            </a:endParaRPr>
          </a:p>
        </p:txBody>
      </p:sp>
      <p:sp>
        <p:nvSpPr>
          <p:cNvPr id="13" name="Título 1">
            <a:extLst>
              <a:ext uri="{FF2B5EF4-FFF2-40B4-BE49-F238E27FC236}">
                <a16:creationId xmlns:a16="http://schemas.microsoft.com/office/drawing/2014/main" id="{0FEEF2AA-5537-4AF0-9C4D-560D0F459882}"/>
              </a:ext>
            </a:extLst>
          </p:cNvPr>
          <p:cNvSpPr txBox="1">
            <a:spLocks/>
          </p:cNvSpPr>
          <p:nvPr/>
        </p:nvSpPr>
        <p:spPr>
          <a:xfrm>
            <a:off x="1777094" y="380608"/>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11. Conclusiones</a:t>
            </a:r>
            <a:endParaRPr lang="es-CO" dirty="0"/>
          </a:p>
        </p:txBody>
      </p:sp>
    </p:spTree>
    <p:extLst>
      <p:ext uri="{BB962C8B-B14F-4D97-AF65-F5344CB8AC3E}">
        <p14:creationId xmlns:p14="http://schemas.microsoft.com/office/powerpoint/2010/main" val="15763994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2771151"/>
            <a:ext cx="9143999" cy="1323439"/>
          </a:xfrm>
          <a:prstGeom prst="rect">
            <a:avLst/>
          </a:prstGeom>
          <a:noFill/>
        </p:spPr>
        <p:txBody>
          <a:bodyPr wrap="square" rtlCol="0">
            <a:spAutoFit/>
          </a:bodyPr>
          <a:lstStyle/>
          <a:p>
            <a:pPr algn="ctr"/>
            <a:r>
              <a:rPr lang="es-CO" sz="4000" b="1" dirty="0">
                <a:solidFill>
                  <a:srgbClr val="000A8B"/>
                </a:solidFill>
              </a:rPr>
              <a:t>SOLICITUD APROBACIÓN </a:t>
            </a:r>
            <a:r>
              <a:rPr lang="es-ES" sz="4000" b="1" dirty="0">
                <a:solidFill>
                  <a:srgbClr val="000A8B"/>
                </a:solidFill>
              </a:rPr>
              <a:t>PROCEDIMIENTO DE VENTA DE ORO</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7395841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1.Antecedentes</a:t>
            </a:r>
            <a:endParaRPr lang="es-CO" dirty="0"/>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1088412" y="2412343"/>
            <a:ext cx="10002473" cy="3116284"/>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ES" sz="2400" dirty="0">
                <a:solidFill>
                  <a:schemeClr val="tx1"/>
                </a:solidFill>
              </a:rPr>
              <a:t>La Sociedad de Activos Especiales no cuenta actualmente con la experticia para la venta del ORO a nivel internacional.</a:t>
            </a:r>
          </a:p>
          <a:p>
            <a:pPr algn="just"/>
            <a:endParaRPr lang="es-ES" sz="2400" dirty="0">
              <a:solidFill>
                <a:schemeClr val="tx1"/>
              </a:solidFill>
            </a:endParaRPr>
          </a:p>
          <a:p>
            <a:pPr algn="just"/>
            <a:r>
              <a:rPr lang="es-ES" sz="2400" dirty="0">
                <a:solidFill>
                  <a:schemeClr val="tx1"/>
                </a:solidFill>
              </a:rPr>
              <a:t>De acuerdo con el articulo 2.5.5.3.1.12. Formas de Enajenación</a:t>
            </a:r>
          </a:p>
          <a:p>
            <a:pPr algn="just"/>
            <a:endParaRPr lang="es-ES" sz="2400" dirty="0">
              <a:solidFill>
                <a:schemeClr val="tx1"/>
              </a:solidFill>
            </a:endParaRPr>
          </a:p>
          <a:p>
            <a:pPr algn="just"/>
            <a:r>
              <a:rPr lang="es-ES" sz="2400" dirty="0">
                <a:solidFill>
                  <a:schemeClr val="tx1"/>
                </a:solidFill>
              </a:rPr>
              <a:t>c. A través de promotores mediante el procedimiento que autorice la Junta Directiva del Administrador del FRISCO.</a:t>
            </a:r>
          </a:p>
          <a:p>
            <a:pPr algn="just"/>
            <a:endParaRPr lang="es-ES" sz="2400" dirty="0">
              <a:solidFill>
                <a:schemeClr val="tx1"/>
              </a:solidFill>
            </a:endParaRPr>
          </a:p>
        </p:txBody>
      </p:sp>
    </p:spTree>
    <p:extLst>
      <p:ext uri="{BB962C8B-B14F-4D97-AF65-F5344CB8AC3E}">
        <p14:creationId xmlns:p14="http://schemas.microsoft.com/office/powerpoint/2010/main" val="36170988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áfico 12" descr="Engranajes">
            <a:extLst>
              <a:ext uri="{FF2B5EF4-FFF2-40B4-BE49-F238E27FC236}">
                <a16:creationId xmlns:a16="http://schemas.microsoft.com/office/drawing/2014/main" id="{2BA6DE71-6C95-435D-9BE0-FE1DC974F68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396" y="1943950"/>
            <a:ext cx="561014" cy="561014"/>
          </a:xfrm>
          <a:prstGeom prst="rect">
            <a:avLst/>
          </a:prstGeom>
        </p:spPr>
      </p:pic>
      <p:sp>
        <p:nvSpPr>
          <p:cNvPr id="14" name="CuadroTexto 13">
            <a:extLst>
              <a:ext uri="{FF2B5EF4-FFF2-40B4-BE49-F238E27FC236}">
                <a16:creationId xmlns:a16="http://schemas.microsoft.com/office/drawing/2014/main" id="{041944AA-0A50-4CED-90BD-DBD58315B177}"/>
              </a:ext>
            </a:extLst>
          </p:cNvPr>
          <p:cNvSpPr txBox="1"/>
          <p:nvPr/>
        </p:nvSpPr>
        <p:spPr>
          <a:xfrm>
            <a:off x="680101" y="1901291"/>
            <a:ext cx="1559155" cy="646331"/>
          </a:xfrm>
          <a:prstGeom prst="rect">
            <a:avLst/>
          </a:prstGeom>
          <a:noFill/>
        </p:spPr>
        <p:txBody>
          <a:bodyPr wrap="square" rtlCol="0">
            <a:spAutoFit/>
          </a:bodyPr>
          <a:lstStyle/>
          <a:p>
            <a:pPr algn="just"/>
            <a:r>
              <a:rPr lang="es-CO" dirty="0"/>
              <a:t>Proceso de contratación.</a:t>
            </a:r>
          </a:p>
        </p:txBody>
      </p:sp>
      <p:sp>
        <p:nvSpPr>
          <p:cNvPr id="16" name="Rectángulo: esquinas redondeadas 15">
            <a:extLst>
              <a:ext uri="{FF2B5EF4-FFF2-40B4-BE49-F238E27FC236}">
                <a16:creationId xmlns:a16="http://schemas.microsoft.com/office/drawing/2014/main" id="{6738EF64-5226-4474-8214-201AB69C8F41}"/>
              </a:ext>
            </a:extLst>
          </p:cNvPr>
          <p:cNvSpPr/>
          <p:nvPr/>
        </p:nvSpPr>
        <p:spPr>
          <a:xfrm>
            <a:off x="2447936" y="1818639"/>
            <a:ext cx="2623272" cy="81163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CO" sz="1200" dirty="0">
                <a:solidFill>
                  <a:schemeClr val="tx1"/>
                </a:solidFill>
              </a:rPr>
              <a:t>Contratación directa, literal f del numeral 4.2. </a:t>
            </a:r>
            <a:r>
              <a:rPr lang="es-ES" sz="1200" dirty="0">
                <a:solidFill>
                  <a:schemeClr val="tx1"/>
                </a:solidFill>
              </a:rPr>
              <a:t>Para la prestación de servicios como apoyo a la gestión.</a:t>
            </a:r>
            <a:endParaRPr lang="es-CO" sz="1200" dirty="0">
              <a:solidFill>
                <a:schemeClr val="tx1"/>
              </a:solidFill>
            </a:endParaRPr>
          </a:p>
        </p:txBody>
      </p:sp>
      <p:pic>
        <p:nvPicPr>
          <p:cNvPr id="34" name="Gráfico 33" descr="Dinero">
            <a:extLst>
              <a:ext uri="{FF2B5EF4-FFF2-40B4-BE49-F238E27FC236}">
                <a16:creationId xmlns:a16="http://schemas.microsoft.com/office/drawing/2014/main" id="{7AB73CF1-6E65-4055-919A-A7E95D8E192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85853" y="4429047"/>
            <a:ext cx="561014" cy="561014"/>
          </a:xfrm>
          <a:prstGeom prst="rect">
            <a:avLst/>
          </a:prstGeom>
        </p:spPr>
      </p:pic>
      <p:sp>
        <p:nvSpPr>
          <p:cNvPr id="35" name="CuadroTexto 34">
            <a:extLst>
              <a:ext uri="{FF2B5EF4-FFF2-40B4-BE49-F238E27FC236}">
                <a16:creationId xmlns:a16="http://schemas.microsoft.com/office/drawing/2014/main" id="{AC17D6C3-FBA7-4C2B-834A-165DC578D53C}"/>
              </a:ext>
            </a:extLst>
          </p:cNvPr>
          <p:cNvSpPr txBox="1"/>
          <p:nvPr/>
        </p:nvSpPr>
        <p:spPr>
          <a:xfrm>
            <a:off x="7069822" y="2944072"/>
            <a:ext cx="1458302" cy="646331"/>
          </a:xfrm>
          <a:prstGeom prst="rect">
            <a:avLst/>
          </a:prstGeom>
          <a:noFill/>
        </p:spPr>
        <p:txBody>
          <a:bodyPr wrap="square" rtlCol="0">
            <a:spAutoFit/>
          </a:bodyPr>
          <a:lstStyle/>
          <a:p>
            <a:pPr algn="ctr"/>
            <a:r>
              <a:rPr lang="es-CO" dirty="0"/>
              <a:t>Adjudicación y recaudo</a:t>
            </a:r>
          </a:p>
        </p:txBody>
      </p:sp>
      <p:sp>
        <p:nvSpPr>
          <p:cNvPr id="36" name="Rectángulo: esquinas redondeadas 35">
            <a:extLst>
              <a:ext uri="{FF2B5EF4-FFF2-40B4-BE49-F238E27FC236}">
                <a16:creationId xmlns:a16="http://schemas.microsoft.com/office/drawing/2014/main" id="{25DC3257-0583-49F4-8BCE-8F60FE45A45D}"/>
              </a:ext>
            </a:extLst>
          </p:cNvPr>
          <p:cNvSpPr/>
          <p:nvPr/>
        </p:nvSpPr>
        <p:spPr>
          <a:xfrm>
            <a:off x="8738874" y="2854364"/>
            <a:ext cx="3153843" cy="98222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CO" sz="1200" dirty="0">
                <a:solidFill>
                  <a:schemeClr val="tx1"/>
                </a:solidFill>
              </a:rPr>
              <a:t>El comprador realiza dos pagos: (i) el anticipo cuando la transportadora certifica que tiene el oro para su exportación y (ii) cuando el comprador recibe el material y valida su pureza.</a:t>
            </a:r>
          </a:p>
        </p:txBody>
      </p:sp>
      <p:pic>
        <p:nvPicPr>
          <p:cNvPr id="50" name="Gráfico 49" descr="Camión">
            <a:extLst>
              <a:ext uri="{FF2B5EF4-FFF2-40B4-BE49-F238E27FC236}">
                <a16:creationId xmlns:a16="http://schemas.microsoft.com/office/drawing/2014/main" id="{B87B1AF9-6236-4B84-B80C-E1ED8023305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5516" y="4373960"/>
            <a:ext cx="561014" cy="561014"/>
          </a:xfrm>
          <a:prstGeom prst="rect">
            <a:avLst/>
          </a:prstGeom>
        </p:spPr>
      </p:pic>
      <p:sp>
        <p:nvSpPr>
          <p:cNvPr id="51" name="CuadroTexto 50">
            <a:extLst>
              <a:ext uri="{FF2B5EF4-FFF2-40B4-BE49-F238E27FC236}">
                <a16:creationId xmlns:a16="http://schemas.microsoft.com/office/drawing/2014/main" id="{21FDD945-C299-4D44-934E-5FCB99302F73}"/>
              </a:ext>
            </a:extLst>
          </p:cNvPr>
          <p:cNvSpPr txBox="1"/>
          <p:nvPr/>
        </p:nvSpPr>
        <p:spPr>
          <a:xfrm>
            <a:off x="930458" y="4469801"/>
            <a:ext cx="1559155" cy="369332"/>
          </a:xfrm>
          <a:prstGeom prst="rect">
            <a:avLst/>
          </a:prstGeom>
          <a:noFill/>
        </p:spPr>
        <p:txBody>
          <a:bodyPr wrap="square" rtlCol="0">
            <a:spAutoFit/>
          </a:bodyPr>
          <a:lstStyle/>
          <a:p>
            <a:pPr algn="just"/>
            <a:r>
              <a:rPr lang="es-CO" dirty="0"/>
              <a:t>Transporte</a:t>
            </a:r>
          </a:p>
        </p:txBody>
      </p:sp>
      <p:sp>
        <p:nvSpPr>
          <p:cNvPr id="52" name="Rectángulo: esquinas redondeadas 51">
            <a:extLst>
              <a:ext uri="{FF2B5EF4-FFF2-40B4-BE49-F238E27FC236}">
                <a16:creationId xmlns:a16="http://schemas.microsoft.com/office/drawing/2014/main" id="{B81E5F60-1C24-4A54-8BC5-E73EECF39BCA}"/>
              </a:ext>
            </a:extLst>
          </p:cNvPr>
          <p:cNvSpPr/>
          <p:nvPr/>
        </p:nvSpPr>
        <p:spPr>
          <a:xfrm>
            <a:off x="2444885" y="4190706"/>
            <a:ext cx="2626323" cy="81163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CO" sz="1200" dirty="0">
                <a:solidFill>
                  <a:schemeClr val="tx1"/>
                </a:solidFill>
              </a:rPr>
              <a:t>El transporte a la CI estará a cargo de la Sociedad de Activos Especiales S.A.S. en el marco del contrato de prestación de servicios celebrado.</a:t>
            </a:r>
          </a:p>
        </p:txBody>
      </p:sp>
      <p:sp>
        <p:nvSpPr>
          <p:cNvPr id="54" name="CuadroTexto 53">
            <a:extLst>
              <a:ext uri="{FF2B5EF4-FFF2-40B4-BE49-F238E27FC236}">
                <a16:creationId xmlns:a16="http://schemas.microsoft.com/office/drawing/2014/main" id="{69673EAD-F642-4441-A6F4-2938F51E5CDE}"/>
              </a:ext>
            </a:extLst>
          </p:cNvPr>
          <p:cNvSpPr txBox="1"/>
          <p:nvPr/>
        </p:nvSpPr>
        <p:spPr>
          <a:xfrm>
            <a:off x="766530" y="3033140"/>
            <a:ext cx="1545521" cy="369332"/>
          </a:xfrm>
          <a:prstGeom prst="rect">
            <a:avLst/>
          </a:prstGeom>
          <a:noFill/>
        </p:spPr>
        <p:txBody>
          <a:bodyPr wrap="square" rtlCol="0">
            <a:spAutoFit/>
          </a:bodyPr>
          <a:lstStyle/>
          <a:p>
            <a:pPr algn="just"/>
            <a:r>
              <a:rPr lang="es-CO" dirty="0"/>
              <a:t>Precio venta</a:t>
            </a:r>
          </a:p>
        </p:txBody>
      </p:sp>
      <p:sp>
        <p:nvSpPr>
          <p:cNvPr id="55" name="Rectángulo: esquinas redondeadas 54">
            <a:extLst>
              <a:ext uri="{FF2B5EF4-FFF2-40B4-BE49-F238E27FC236}">
                <a16:creationId xmlns:a16="http://schemas.microsoft.com/office/drawing/2014/main" id="{7276698F-10D2-4015-9D54-A81B89A7C320}"/>
              </a:ext>
            </a:extLst>
          </p:cNvPr>
          <p:cNvSpPr/>
          <p:nvPr/>
        </p:nvSpPr>
        <p:spPr>
          <a:xfrm>
            <a:off x="2444885" y="2944071"/>
            <a:ext cx="2626323" cy="89251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CO" sz="1200" dirty="0">
                <a:solidFill>
                  <a:schemeClr val="tx1"/>
                </a:solidFill>
              </a:rPr>
              <a:t>Propuesto por la CI y avalado por la Gerencia Técnica, son tenidos en cuenta el precio del mercado, la tasa representativa del mercado y los gramos de oro puro</a:t>
            </a:r>
          </a:p>
        </p:txBody>
      </p:sp>
      <p:pic>
        <p:nvPicPr>
          <p:cNvPr id="59" name="Gráfico 58" descr="Calculadora">
            <a:extLst>
              <a:ext uri="{FF2B5EF4-FFF2-40B4-BE49-F238E27FC236}">
                <a16:creationId xmlns:a16="http://schemas.microsoft.com/office/drawing/2014/main" id="{4A83B7AF-64E0-45AB-B091-6288F289907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7753" y="3064974"/>
            <a:ext cx="561008" cy="561008"/>
          </a:xfrm>
          <a:prstGeom prst="rect">
            <a:avLst/>
          </a:prstGeom>
        </p:spPr>
      </p:pic>
      <p:sp>
        <p:nvSpPr>
          <p:cNvPr id="61" name="CuadroTexto 60">
            <a:extLst>
              <a:ext uri="{FF2B5EF4-FFF2-40B4-BE49-F238E27FC236}">
                <a16:creationId xmlns:a16="http://schemas.microsoft.com/office/drawing/2014/main" id="{50CBF888-F6AB-4D91-A556-E18CB6ACF57C}"/>
              </a:ext>
            </a:extLst>
          </p:cNvPr>
          <p:cNvSpPr txBox="1"/>
          <p:nvPr/>
        </p:nvSpPr>
        <p:spPr>
          <a:xfrm>
            <a:off x="846082" y="5541123"/>
            <a:ext cx="1307070" cy="646331"/>
          </a:xfrm>
          <a:prstGeom prst="rect">
            <a:avLst/>
          </a:prstGeom>
          <a:noFill/>
        </p:spPr>
        <p:txBody>
          <a:bodyPr wrap="square" rtlCol="0">
            <a:spAutoFit/>
          </a:bodyPr>
          <a:lstStyle/>
          <a:p>
            <a:pPr algn="just"/>
            <a:r>
              <a:rPr lang="es-CO" dirty="0"/>
              <a:t>Análisis de pureza</a:t>
            </a:r>
          </a:p>
        </p:txBody>
      </p:sp>
      <p:sp>
        <p:nvSpPr>
          <p:cNvPr id="62" name="Rectángulo: esquinas redondeadas 61">
            <a:extLst>
              <a:ext uri="{FF2B5EF4-FFF2-40B4-BE49-F238E27FC236}">
                <a16:creationId xmlns:a16="http://schemas.microsoft.com/office/drawing/2014/main" id="{F2739D17-998F-4720-B50C-C90D286F8C00}"/>
              </a:ext>
            </a:extLst>
          </p:cNvPr>
          <p:cNvSpPr/>
          <p:nvPr/>
        </p:nvSpPr>
        <p:spPr>
          <a:xfrm>
            <a:off x="2361832" y="5405207"/>
            <a:ext cx="2709376" cy="115648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CO" sz="1200" dirty="0">
                <a:solidFill>
                  <a:schemeClr val="tx1"/>
                </a:solidFill>
              </a:rPr>
              <a:t>El oro es trasladado del Banco de la República a las instalaciones de la CI, analiza la cantidad de onzas finas de oro. El comprador también analiza el oro al recibir y realizar el pago. Se estima un margen de 1% de variación.</a:t>
            </a:r>
          </a:p>
        </p:txBody>
      </p:sp>
      <p:pic>
        <p:nvPicPr>
          <p:cNvPr id="66" name="Gráfico 65" descr="Profesor">
            <a:extLst>
              <a:ext uri="{FF2B5EF4-FFF2-40B4-BE49-F238E27FC236}">
                <a16:creationId xmlns:a16="http://schemas.microsoft.com/office/drawing/2014/main" id="{6F6E0737-7769-45DC-AAA6-38A6FFB842A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267627" y="1909294"/>
            <a:ext cx="573219" cy="561002"/>
          </a:xfrm>
          <a:prstGeom prst="rect">
            <a:avLst/>
          </a:prstGeom>
        </p:spPr>
      </p:pic>
      <p:sp>
        <p:nvSpPr>
          <p:cNvPr id="67" name="CuadroTexto 66">
            <a:extLst>
              <a:ext uri="{FF2B5EF4-FFF2-40B4-BE49-F238E27FC236}">
                <a16:creationId xmlns:a16="http://schemas.microsoft.com/office/drawing/2014/main" id="{5B7A9846-42A3-4645-B444-954E3BD4C558}"/>
              </a:ext>
            </a:extLst>
          </p:cNvPr>
          <p:cNvSpPr txBox="1"/>
          <p:nvPr/>
        </p:nvSpPr>
        <p:spPr>
          <a:xfrm>
            <a:off x="7192591" y="1952889"/>
            <a:ext cx="1335533" cy="369332"/>
          </a:xfrm>
          <a:prstGeom prst="rect">
            <a:avLst/>
          </a:prstGeom>
          <a:noFill/>
        </p:spPr>
        <p:txBody>
          <a:bodyPr wrap="square" rtlCol="0">
            <a:spAutoFit/>
          </a:bodyPr>
          <a:lstStyle/>
          <a:p>
            <a:pPr algn="just"/>
            <a:r>
              <a:rPr lang="es-CO" dirty="0"/>
              <a:t>Subasta</a:t>
            </a:r>
          </a:p>
        </p:txBody>
      </p:sp>
      <p:sp>
        <p:nvSpPr>
          <p:cNvPr id="69" name="Rectángulo 68">
            <a:extLst>
              <a:ext uri="{FF2B5EF4-FFF2-40B4-BE49-F238E27FC236}">
                <a16:creationId xmlns:a16="http://schemas.microsoft.com/office/drawing/2014/main" id="{3C08FE5B-E441-4C80-B366-061342D1B16A}"/>
              </a:ext>
            </a:extLst>
          </p:cNvPr>
          <p:cNvSpPr/>
          <p:nvPr/>
        </p:nvSpPr>
        <p:spPr>
          <a:xfrm>
            <a:off x="1499617" y="129944"/>
            <a:ext cx="6432501" cy="1384995"/>
          </a:xfrm>
          <a:prstGeom prst="rect">
            <a:avLst/>
          </a:prstGeom>
          <a:noFill/>
        </p:spPr>
        <p:txBody>
          <a:bodyPr wrap="square" lIns="91440" tIns="45720" rIns="91440" bIns="45720">
            <a:spAutoFit/>
          </a:bodyPr>
          <a:lstStyle/>
          <a:p>
            <a:pPr algn="ctr"/>
            <a:r>
              <a:rPr lang="es-CO" sz="2800" dirty="0">
                <a:ln w="0"/>
                <a:effectLst>
                  <a:outerShdw blurRad="38100" dist="19050" dir="2700000" algn="tl" rotWithShape="0">
                    <a:schemeClr val="dk1">
                      <a:alpha val="40000"/>
                    </a:schemeClr>
                  </a:outerShdw>
                </a:effectLst>
                <a:latin typeface="+mj-lt"/>
              </a:rPr>
              <a:t>Venta de oro mediante contratación de prestación de servicio -  Comercializadora Internacional</a:t>
            </a:r>
            <a:endParaRPr lang="es-CO" sz="2800" b="0" cap="none" spc="0" dirty="0">
              <a:ln w="0"/>
              <a:solidFill>
                <a:schemeClr val="tx1"/>
              </a:solidFill>
              <a:effectLst>
                <a:outerShdw blurRad="38100" dist="19050" dir="2700000" algn="tl" rotWithShape="0">
                  <a:schemeClr val="dk1">
                    <a:alpha val="40000"/>
                  </a:schemeClr>
                </a:outerShdw>
              </a:effectLst>
            </a:endParaRPr>
          </a:p>
        </p:txBody>
      </p:sp>
      <p:sp>
        <p:nvSpPr>
          <p:cNvPr id="46" name="CuadroTexto 45">
            <a:extLst>
              <a:ext uri="{FF2B5EF4-FFF2-40B4-BE49-F238E27FC236}">
                <a16:creationId xmlns:a16="http://schemas.microsoft.com/office/drawing/2014/main" id="{B55EAA7E-6E38-4D3B-A39B-A8952950CC75}"/>
              </a:ext>
            </a:extLst>
          </p:cNvPr>
          <p:cNvSpPr txBox="1"/>
          <p:nvPr/>
        </p:nvSpPr>
        <p:spPr>
          <a:xfrm>
            <a:off x="7043028" y="4420215"/>
            <a:ext cx="1458302" cy="646331"/>
          </a:xfrm>
          <a:prstGeom prst="rect">
            <a:avLst/>
          </a:prstGeom>
          <a:noFill/>
        </p:spPr>
        <p:txBody>
          <a:bodyPr wrap="square" rtlCol="0">
            <a:spAutoFit/>
          </a:bodyPr>
          <a:lstStyle/>
          <a:p>
            <a:pPr algn="ctr"/>
            <a:r>
              <a:rPr lang="es-CO" dirty="0"/>
              <a:t>Pago comisión</a:t>
            </a:r>
          </a:p>
        </p:txBody>
      </p:sp>
      <p:sp>
        <p:nvSpPr>
          <p:cNvPr id="47" name="Rectángulo: esquinas redondeadas 46">
            <a:extLst>
              <a:ext uri="{FF2B5EF4-FFF2-40B4-BE49-F238E27FC236}">
                <a16:creationId xmlns:a16="http://schemas.microsoft.com/office/drawing/2014/main" id="{C4DDBC7D-E972-45AE-97C1-47ACA6F378FC}"/>
              </a:ext>
            </a:extLst>
          </p:cNvPr>
          <p:cNvSpPr/>
          <p:nvPr/>
        </p:nvSpPr>
        <p:spPr>
          <a:xfrm>
            <a:off x="8738874" y="4348009"/>
            <a:ext cx="3153843" cy="81163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CO" sz="1200" dirty="0">
                <a:solidFill>
                  <a:schemeClr val="tx1"/>
                </a:solidFill>
              </a:rPr>
              <a:t>El contratista remite factura por el porcentaje de la comisión de venta, se le facturan los impuestos correspondientes.</a:t>
            </a:r>
          </a:p>
        </p:txBody>
      </p:sp>
      <p:pic>
        <p:nvPicPr>
          <p:cNvPr id="3" name="Gráfico 2" descr="Caja registradora">
            <a:extLst>
              <a:ext uri="{FF2B5EF4-FFF2-40B4-BE49-F238E27FC236}">
                <a16:creationId xmlns:a16="http://schemas.microsoft.com/office/drawing/2014/main" id="{966EE585-F26E-40E9-8F3A-CC261B227FE2}"/>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285853" y="2980627"/>
            <a:ext cx="573219" cy="573219"/>
          </a:xfrm>
          <a:prstGeom prst="rect">
            <a:avLst/>
          </a:prstGeom>
        </p:spPr>
      </p:pic>
      <p:pic>
        <p:nvPicPr>
          <p:cNvPr id="4" name="Gráfico 3" descr="Lupa">
            <a:extLst>
              <a:ext uri="{FF2B5EF4-FFF2-40B4-BE49-F238E27FC236}">
                <a16:creationId xmlns:a16="http://schemas.microsoft.com/office/drawing/2014/main" id="{8BD08061-04DF-4323-B177-0E5C2EB20323}"/>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211481" y="5632405"/>
            <a:ext cx="555049" cy="555049"/>
          </a:xfrm>
          <a:prstGeom prst="rect">
            <a:avLst/>
          </a:prstGeom>
        </p:spPr>
      </p:pic>
      <p:sp>
        <p:nvSpPr>
          <p:cNvPr id="26" name="Rectángulo: esquinas redondeadas 25">
            <a:extLst>
              <a:ext uri="{FF2B5EF4-FFF2-40B4-BE49-F238E27FC236}">
                <a16:creationId xmlns:a16="http://schemas.microsoft.com/office/drawing/2014/main" id="{FA8CBA7B-8507-49F9-98FE-D126351CA0B9}"/>
              </a:ext>
            </a:extLst>
          </p:cNvPr>
          <p:cNvSpPr/>
          <p:nvPr/>
        </p:nvSpPr>
        <p:spPr>
          <a:xfrm>
            <a:off x="8738874" y="1735988"/>
            <a:ext cx="3153843" cy="81163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CO" sz="1200" dirty="0">
                <a:solidFill>
                  <a:schemeClr val="tx1"/>
                </a:solidFill>
              </a:rPr>
              <a:t>Se realiza la negociación denominada FIX con clientes internacionales </a:t>
            </a:r>
            <a:r>
              <a:rPr lang="es-ES" sz="1200" dirty="0">
                <a:solidFill>
                  <a:schemeClr val="tx1"/>
                </a:solidFill>
              </a:rPr>
              <a:t>basados en el precio del oro a nivel internacional y la tasa representativa del mercado.</a:t>
            </a:r>
            <a:endParaRPr lang="es-CO" sz="1200" dirty="0">
              <a:solidFill>
                <a:schemeClr val="tx1"/>
              </a:solidFill>
            </a:endParaRPr>
          </a:p>
        </p:txBody>
      </p:sp>
      <p:sp>
        <p:nvSpPr>
          <p:cNvPr id="24" name="Rectángulo 23">
            <a:extLst>
              <a:ext uri="{FF2B5EF4-FFF2-40B4-BE49-F238E27FC236}">
                <a16:creationId xmlns:a16="http://schemas.microsoft.com/office/drawing/2014/main" id="{C8495598-5B0B-4798-8E43-49AE6FE85A5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5" name="Imagen 24">
            <a:extLst>
              <a:ext uri="{FF2B5EF4-FFF2-40B4-BE49-F238E27FC236}">
                <a16:creationId xmlns:a16="http://schemas.microsoft.com/office/drawing/2014/main" id="{E68FF0F5-33A1-48DF-A2B7-076CACC9884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7" name="Imagen 26">
            <a:extLst>
              <a:ext uri="{FF2B5EF4-FFF2-40B4-BE49-F238E27FC236}">
                <a16:creationId xmlns:a16="http://schemas.microsoft.com/office/drawing/2014/main" id="{458504BB-6230-4068-A392-EE7444DCD000}"/>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8121375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uadroTexto 28">
            <a:extLst>
              <a:ext uri="{FF2B5EF4-FFF2-40B4-BE49-F238E27FC236}">
                <a16:creationId xmlns:a16="http://schemas.microsoft.com/office/drawing/2014/main" id="{8E3876C7-F83E-4DC1-9519-928576C07E07}"/>
              </a:ext>
            </a:extLst>
          </p:cNvPr>
          <p:cNvSpPr txBox="1"/>
          <p:nvPr/>
        </p:nvSpPr>
        <p:spPr>
          <a:xfrm>
            <a:off x="1919174" y="24490"/>
            <a:ext cx="6112744" cy="1200329"/>
          </a:xfrm>
          <a:prstGeom prst="rect">
            <a:avLst/>
          </a:prstGeom>
          <a:noFill/>
        </p:spPr>
        <p:txBody>
          <a:bodyPr wrap="square" rtlCol="0">
            <a:spAutoFit/>
          </a:bodyPr>
          <a:lstStyle/>
          <a:p>
            <a:pPr algn="ctr"/>
            <a:r>
              <a:rPr lang="es-CO" sz="2400" dirty="0">
                <a:ln w="0"/>
                <a:effectLst>
                  <a:outerShdw blurRad="38100" dist="25400" dir="5400000" algn="ctr" rotWithShape="0">
                    <a:srgbClr val="6E747A">
                      <a:alpha val="43000"/>
                    </a:srgbClr>
                  </a:outerShdw>
                </a:effectLst>
                <a:latin typeface="+mj-lt"/>
              </a:rPr>
              <a:t>PROCEDIMIENTO COMERCIALIZACIÓN DE ORO MEDIANTE COMERCIALIZADORA INTERNACIONAL </a:t>
            </a:r>
          </a:p>
        </p:txBody>
      </p:sp>
      <p:sp>
        <p:nvSpPr>
          <p:cNvPr id="32" name="Rectángulo: esquinas redondeadas 31">
            <a:extLst>
              <a:ext uri="{FF2B5EF4-FFF2-40B4-BE49-F238E27FC236}">
                <a16:creationId xmlns:a16="http://schemas.microsoft.com/office/drawing/2014/main" id="{371753B3-78E1-4BF4-B7FF-8CDE094BC6EB}"/>
              </a:ext>
            </a:extLst>
          </p:cNvPr>
          <p:cNvSpPr/>
          <p:nvPr/>
        </p:nvSpPr>
        <p:spPr>
          <a:xfrm>
            <a:off x="1923876" y="1308682"/>
            <a:ext cx="1817614" cy="713064"/>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rPr>
              <a:t>1. Información del inventario a comercializar.</a:t>
            </a:r>
            <a:endParaRPr lang="es-CO" sz="1600" dirty="0">
              <a:solidFill>
                <a:schemeClr val="tx1"/>
              </a:solidFill>
            </a:endParaRPr>
          </a:p>
        </p:txBody>
      </p:sp>
      <p:sp>
        <p:nvSpPr>
          <p:cNvPr id="33" name="Rectángulo: esquinas redondeadas 32">
            <a:extLst>
              <a:ext uri="{FF2B5EF4-FFF2-40B4-BE49-F238E27FC236}">
                <a16:creationId xmlns:a16="http://schemas.microsoft.com/office/drawing/2014/main" id="{AD151D2F-7D74-457E-843A-DB39929728C0}"/>
              </a:ext>
            </a:extLst>
          </p:cNvPr>
          <p:cNvSpPr/>
          <p:nvPr/>
        </p:nvSpPr>
        <p:spPr>
          <a:xfrm>
            <a:off x="5206767" y="1308681"/>
            <a:ext cx="1627463" cy="713064"/>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b="1" dirty="0">
                <a:solidFill>
                  <a:schemeClr val="tx1"/>
                </a:solidFill>
              </a:rPr>
              <a:t>2. Envío del oro al laboratorio de la CI.</a:t>
            </a:r>
            <a:endParaRPr lang="es-CO" sz="1600" dirty="0">
              <a:solidFill>
                <a:schemeClr val="tx1"/>
              </a:solidFill>
            </a:endParaRPr>
          </a:p>
        </p:txBody>
      </p:sp>
      <p:sp>
        <p:nvSpPr>
          <p:cNvPr id="34" name="Rectángulo: esquinas redondeadas 33">
            <a:extLst>
              <a:ext uri="{FF2B5EF4-FFF2-40B4-BE49-F238E27FC236}">
                <a16:creationId xmlns:a16="http://schemas.microsoft.com/office/drawing/2014/main" id="{08901279-411E-4E4C-8648-8AE852958773}"/>
              </a:ext>
            </a:extLst>
          </p:cNvPr>
          <p:cNvSpPr/>
          <p:nvPr/>
        </p:nvSpPr>
        <p:spPr>
          <a:xfrm>
            <a:off x="8299508" y="1308681"/>
            <a:ext cx="1627463" cy="713064"/>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b="1" dirty="0">
                <a:solidFill>
                  <a:schemeClr val="tx1"/>
                </a:solidFill>
              </a:rPr>
              <a:t>3. Validación de la pureza de los lingotes.</a:t>
            </a:r>
            <a:endParaRPr lang="es-CO" sz="1600" dirty="0">
              <a:solidFill>
                <a:schemeClr val="tx1"/>
              </a:solidFill>
            </a:endParaRPr>
          </a:p>
        </p:txBody>
      </p:sp>
      <p:sp>
        <p:nvSpPr>
          <p:cNvPr id="35" name="Rectángulo: esquinas redondeadas 34">
            <a:extLst>
              <a:ext uri="{FF2B5EF4-FFF2-40B4-BE49-F238E27FC236}">
                <a16:creationId xmlns:a16="http://schemas.microsoft.com/office/drawing/2014/main" id="{1F710A88-8AB5-4C28-A578-C196DE5F2F3A}"/>
              </a:ext>
            </a:extLst>
          </p:cNvPr>
          <p:cNvSpPr/>
          <p:nvPr/>
        </p:nvSpPr>
        <p:spPr>
          <a:xfrm>
            <a:off x="8299504" y="2694613"/>
            <a:ext cx="1627463" cy="713064"/>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b="1" dirty="0">
                <a:solidFill>
                  <a:schemeClr val="tx1"/>
                </a:solidFill>
              </a:rPr>
              <a:t>4. Negociación FIX – Subasta.</a:t>
            </a:r>
            <a:endParaRPr lang="es-CO" sz="1600" dirty="0">
              <a:solidFill>
                <a:schemeClr val="tx1"/>
              </a:solidFill>
            </a:endParaRPr>
          </a:p>
        </p:txBody>
      </p:sp>
      <p:sp>
        <p:nvSpPr>
          <p:cNvPr id="36" name="Rectángulo: esquinas redondeadas 35">
            <a:extLst>
              <a:ext uri="{FF2B5EF4-FFF2-40B4-BE49-F238E27FC236}">
                <a16:creationId xmlns:a16="http://schemas.microsoft.com/office/drawing/2014/main" id="{9880BCC5-C3CD-4AB8-B915-AFF9759BA5B5}"/>
              </a:ext>
            </a:extLst>
          </p:cNvPr>
          <p:cNvSpPr/>
          <p:nvPr/>
        </p:nvSpPr>
        <p:spPr>
          <a:xfrm>
            <a:off x="5206763" y="2694612"/>
            <a:ext cx="1627463" cy="713064"/>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b="1" dirty="0">
                <a:solidFill>
                  <a:schemeClr val="tx1"/>
                </a:solidFill>
              </a:rPr>
              <a:t>5. Inventario de las barras con oro bruto y oro fino, así como el tipo de Ley.</a:t>
            </a:r>
            <a:endParaRPr lang="es-CO" sz="1600" dirty="0">
              <a:solidFill>
                <a:schemeClr val="tx1"/>
              </a:solidFill>
            </a:endParaRPr>
          </a:p>
        </p:txBody>
      </p:sp>
      <p:sp>
        <p:nvSpPr>
          <p:cNvPr id="37" name="Rectángulo: esquinas redondeadas 36">
            <a:extLst>
              <a:ext uri="{FF2B5EF4-FFF2-40B4-BE49-F238E27FC236}">
                <a16:creationId xmlns:a16="http://schemas.microsoft.com/office/drawing/2014/main" id="{E662C340-2C41-4098-9CD2-2B070B4C8165}"/>
              </a:ext>
            </a:extLst>
          </p:cNvPr>
          <p:cNvSpPr/>
          <p:nvPr/>
        </p:nvSpPr>
        <p:spPr>
          <a:xfrm>
            <a:off x="1893431" y="2694612"/>
            <a:ext cx="1968622" cy="713064"/>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b="1" dirty="0">
                <a:solidFill>
                  <a:schemeClr val="tx1"/>
                </a:solidFill>
              </a:rPr>
              <a:t>6. Entrega del oro a la Transportadora Internacional y certificación de custodia.*</a:t>
            </a:r>
            <a:endParaRPr lang="es-CO" sz="1600" dirty="0">
              <a:solidFill>
                <a:schemeClr val="tx1"/>
              </a:solidFill>
            </a:endParaRPr>
          </a:p>
        </p:txBody>
      </p:sp>
      <p:sp>
        <p:nvSpPr>
          <p:cNvPr id="38" name="Rectángulo: esquinas redondeadas 37">
            <a:extLst>
              <a:ext uri="{FF2B5EF4-FFF2-40B4-BE49-F238E27FC236}">
                <a16:creationId xmlns:a16="http://schemas.microsoft.com/office/drawing/2014/main" id="{E916A8ED-2ABE-48AB-B767-B6E22B614D1B}"/>
              </a:ext>
            </a:extLst>
          </p:cNvPr>
          <p:cNvSpPr/>
          <p:nvPr/>
        </p:nvSpPr>
        <p:spPr>
          <a:xfrm>
            <a:off x="2114022" y="4100111"/>
            <a:ext cx="1627463" cy="713064"/>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b="1" dirty="0">
                <a:solidFill>
                  <a:schemeClr val="tx1"/>
                </a:solidFill>
              </a:rPr>
              <a:t>7. Desembolso de anticipo</a:t>
            </a:r>
          </a:p>
        </p:txBody>
      </p:sp>
      <p:sp>
        <p:nvSpPr>
          <p:cNvPr id="40" name="Rectángulo: esquinas redondeadas 39">
            <a:extLst>
              <a:ext uri="{FF2B5EF4-FFF2-40B4-BE49-F238E27FC236}">
                <a16:creationId xmlns:a16="http://schemas.microsoft.com/office/drawing/2014/main" id="{44177C0F-21F0-4417-8ECB-ED3E821EAC1E}"/>
              </a:ext>
            </a:extLst>
          </p:cNvPr>
          <p:cNvSpPr/>
          <p:nvPr/>
        </p:nvSpPr>
        <p:spPr>
          <a:xfrm>
            <a:off x="5206762" y="4062014"/>
            <a:ext cx="1627463" cy="713064"/>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b="1" dirty="0">
                <a:solidFill>
                  <a:schemeClr val="tx1"/>
                </a:solidFill>
              </a:rPr>
              <a:t>8. Remisión a SAE de la liquidación del oro.</a:t>
            </a:r>
          </a:p>
        </p:txBody>
      </p:sp>
      <p:sp>
        <p:nvSpPr>
          <p:cNvPr id="41" name="Rectángulo: esquinas redondeadas 40">
            <a:extLst>
              <a:ext uri="{FF2B5EF4-FFF2-40B4-BE49-F238E27FC236}">
                <a16:creationId xmlns:a16="http://schemas.microsoft.com/office/drawing/2014/main" id="{BE5C4A91-E201-4192-B50A-8F976AA4A206}"/>
              </a:ext>
            </a:extLst>
          </p:cNvPr>
          <p:cNvSpPr/>
          <p:nvPr/>
        </p:nvSpPr>
        <p:spPr>
          <a:xfrm>
            <a:off x="8275729" y="4095222"/>
            <a:ext cx="1627463" cy="713064"/>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b="1" dirty="0">
                <a:solidFill>
                  <a:schemeClr val="tx1"/>
                </a:solidFill>
              </a:rPr>
              <a:t>9. Elaboración de factura de venta a la CI.</a:t>
            </a:r>
          </a:p>
        </p:txBody>
      </p:sp>
      <p:sp>
        <p:nvSpPr>
          <p:cNvPr id="42" name="Rectángulo: esquinas redondeadas 41">
            <a:extLst>
              <a:ext uri="{FF2B5EF4-FFF2-40B4-BE49-F238E27FC236}">
                <a16:creationId xmlns:a16="http://schemas.microsoft.com/office/drawing/2014/main" id="{58881B48-E2F4-4576-90A5-6B4C9079D3E0}"/>
              </a:ext>
            </a:extLst>
          </p:cNvPr>
          <p:cNvSpPr/>
          <p:nvPr/>
        </p:nvSpPr>
        <p:spPr>
          <a:xfrm>
            <a:off x="8265250" y="5553499"/>
            <a:ext cx="1627463" cy="713064"/>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b="1" dirty="0">
                <a:solidFill>
                  <a:schemeClr val="tx1"/>
                </a:solidFill>
              </a:rPr>
              <a:t>10. La CI emite el certificado proveedor (exime de IVA).</a:t>
            </a:r>
          </a:p>
        </p:txBody>
      </p:sp>
      <p:sp>
        <p:nvSpPr>
          <p:cNvPr id="43" name="Rectángulo: esquinas redondeadas 42">
            <a:extLst>
              <a:ext uri="{FF2B5EF4-FFF2-40B4-BE49-F238E27FC236}">
                <a16:creationId xmlns:a16="http://schemas.microsoft.com/office/drawing/2014/main" id="{B626B4F4-D3E1-40C8-B8DB-D3BC2ECC4722}"/>
              </a:ext>
            </a:extLst>
          </p:cNvPr>
          <p:cNvSpPr/>
          <p:nvPr/>
        </p:nvSpPr>
        <p:spPr>
          <a:xfrm>
            <a:off x="5206762" y="5501769"/>
            <a:ext cx="1627463" cy="713064"/>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b="1" dirty="0">
                <a:solidFill>
                  <a:schemeClr val="tx1"/>
                </a:solidFill>
              </a:rPr>
              <a:t>11. CI expide factura al cliente en el exterior</a:t>
            </a:r>
          </a:p>
        </p:txBody>
      </p:sp>
      <p:sp>
        <p:nvSpPr>
          <p:cNvPr id="46" name="Flecha: a la derecha 45">
            <a:extLst>
              <a:ext uri="{FF2B5EF4-FFF2-40B4-BE49-F238E27FC236}">
                <a16:creationId xmlns:a16="http://schemas.microsoft.com/office/drawing/2014/main" id="{405B8101-7C76-44BB-BC96-309236757854}"/>
              </a:ext>
            </a:extLst>
          </p:cNvPr>
          <p:cNvSpPr/>
          <p:nvPr/>
        </p:nvSpPr>
        <p:spPr>
          <a:xfrm rot="10800000">
            <a:off x="7120093" y="2881964"/>
            <a:ext cx="769746" cy="244678"/>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600">
              <a:solidFill>
                <a:schemeClr val="tx1"/>
              </a:solidFill>
            </a:endParaRPr>
          </a:p>
        </p:txBody>
      </p:sp>
      <p:sp>
        <p:nvSpPr>
          <p:cNvPr id="47" name="Flecha: a la derecha 46">
            <a:extLst>
              <a:ext uri="{FF2B5EF4-FFF2-40B4-BE49-F238E27FC236}">
                <a16:creationId xmlns:a16="http://schemas.microsoft.com/office/drawing/2014/main" id="{FD6588AF-1697-405E-A8E3-955871C3D7E4}"/>
              </a:ext>
            </a:extLst>
          </p:cNvPr>
          <p:cNvSpPr/>
          <p:nvPr/>
        </p:nvSpPr>
        <p:spPr>
          <a:xfrm rot="10800000">
            <a:off x="4027352" y="2881964"/>
            <a:ext cx="769746" cy="244678"/>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600">
              <a:solidFill>
                <a:schemeClr val="tx1"/>
              </a:solidFill>
            </a:endParaRPr>
          </a:p>
        </p:txBody>
      </p:sp>
      <p:sp>
        <p:nvSpPr>
          <p:cNvPr id="48" name="Flecha: a la derecha 47">
            <a:extLst>
              <a:ext uri="{FF2B5EF4-FFF2-40B4-BE49-F238E27FC236}">
                <a16:creationId xmlns:a16="http://schemas.microsoft.com/office/drawing/2014/main" id="{91A681F7-B088-40BF-A3A0-4B3B8831CA11}"/>
              </a:ext>
            </a:extLst>
          </p:cNvPr>
          <p:cNvSpPr/>
          <p:nvPr/>
        </p:nvSpPr>
        <p:spPr>
          <a:xfrm>
            <a:off x="4027353" y="4274881"/>
            <a:ext cx="769746" cy="244678"/>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600">
              <a:solidFill>
                <a:schemeClr val="tx1"/>
              </a:solidFill>
            </a:endParaRPr>
          </a:p>
        </p:txBody>
      </p:sp>
      <p:sp>
        <p:nvSpPr>
          <p:cNvPr id="49" name="Flecha: a la derecha 48">
            <a:extLst>
              <a:ext uri="{FF2B5EF4-FFF2-40B4-BE49-F238E27FC236}">
                <a16:creationId xmlns:a16="http://schemas.microsoft.com/office/drawing/2014/main" id="{7839FBAB-94AE-4248-8077-4E8558A66CCF}"/>
              </a:ext>
            </a:extLst>
          </p:cNvPr>
          <p:cNvSpPr/>
          <p:nvPr/>
        </p:nvSpPr>
        <p:spPr>
          <a:xfrm>
            <a:off x="7120094" y="4287465"/>
            <a:ext cx="769746" cy="244678"/>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600">
              <a:solidFill>
                <a:schemeClr val="tx1"/>
              </a:solidFill>
            </a:endParaRPr>
          </a:p>
        </p:txBody>
      </p:sp>
      <p:sp>
        <p:nvSpPr>
          <p:cNvPr id="50" name="Flecha: a la derecha 49">
            <a:extLst>
              <a:ext uri="{FF2B5EF4-FFF2-40B4-BE49-F238E27FC236}">
                <a16:creationId xmlns:a16="http://schemas.microsoft.com/office/drawing/2014/main" id="{C82D6B36-1ECE-4121-A356-145C0B3BE244}"/>
              </a:ext>
            </a:extLst>
          </p:cNvPr>
          <p:cNvSpPr/>
          <p:nvPr/>
        </p:nvSpPr>
        <p:spPr>
          <a:xfrm rot="10800000">
            <a:off x="7120092" y="5735967"/>
            <a:ext cx="769746" cy="244678"/>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600">
              <a:solidFill>
                <a:schemeClr val="tx1"/>
              </a:solidFill>
            </a:endParaRPr>
          </a:p>
        </p:txBody>
      </p:sp>
      <p:sp>
        <p:nvSpPr>
          <p:cNvPr id="53" name="Flecha: hacia abajo 52">
            <a:extLst>
              <a:ext uri="{FF2B5EF4-FFF2-40B4-BE49-F238E27FC236}">
                <a16:creationId xmlns:a16="http://schemas.microsoft.com/office/drawing/2014/main" id="{CBCCC9A0-36EF-4943-B820-33674B2C26BD}"/>
              </a:ext>
            </a:extLst>
          </p:cNvPr>
          <p:cNvSpPr/>
          <p:nvPr/>
        </p:nvSpPr>
        <p:spPr>
          <a:xfrm>
            <a:off x="2795796" y="3497500"/>
            <a:ext cx="263913" cy="447413"/>
          </a:xfrm>
          <a:prstGeom prst="down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600">
              <a:solidFill>
                <a:schemeClr val="tx1"/>
              </a:solidFill>
            </a:endParaRPr>
          </a:p>
        </p:txBody>
      </p:sp>
      <p:sp>
        <p:nvSpPr>
          <p:cNvPr id="54" name="Flecha: hacia abajo 53">
            <a:extLst>
              <a:ext uri="{FF2B5EF4-FFF2-40B4-BE49-F238E27FC236}">
                <a16:creationId xmlns:a16="http://schemas.microsoft.com/office/drawing/2014/main" id="{4CC29AF9-6310-42A9-9E9B-0FF4CF060892}"/>
              </a:ext>
            </a:extLst>
          </p:cNvPr>
          <p:cNvSpPr/>
          <p:nvPr/>
        </p:nvSpPr>
        <p:spPr>
          <a:xfrm>
            <a:off x="9014838" y="4957186"/>
            <a:ext cx="263913" cy="447413"/>
          </a:xfrm>
          <a:prstGeom prst="down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600">
              <a:solidFill>
                <a:schemeClr val="tx1"/>
              </a:solidFill>
            </a:endParaRPr>
          </a:p>
        </p:txBody>
      </p:sp>
      <p:sp>
        <p:nvSpPr>
          <p:cNvPr id="26" name="Flecha: a la derecha 25">
            <a:extLst>
              <a:ext uri="{FF2B5EF4-FFF2-40B4-BE49-F238E27FC236}">
                <a16:creationId xmlns:a16="http://schemas.microsoft.com/office/drawing/2014/main" id="{35D8D244-38F2-4345-8A4E-1F18C4DDE7C6}"/>
              </a:ext>
            </a:extLst>
          </p:cNvPr>
          <p:cNvSpPr/>
          <p:nvPr/>
        </p:nvSpPr>
        <p:spPr>
          <a:xfrm>
            <a:off x="4027352" y="1533440"/>
            <a:ext cx="769746" cy="244678"/>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600">
              <a:solidFill>
                <a:schemeClr val="tx1"/>
              </a:solidFill>
            </a:endParaRPr>
          </a:p>
        </p:txBody>
      </p:sp>
      <p:sp>
        <p:nvSpPr>
          <p:cNvPr id="27" name="Flecha: a la derecha 26">
            <a:extLst>
              <a:ext uri="{FF2B5EF4-FFF2-40B4-BE49-F238E27FC236}">
                <a16:creationId xmlns:a16="http://schemas.microsoft.com/office/drawing/2014/main" id="{4D4363A8-B98E-4EC8-85A7-9C0C07D38567}"/>
              </a:ext>
            </a:extLst>
          </p:cNvPr>
          <p:cNvSpPr/>
          <p:nvPr/>
        </p:nvSpPr>
        <p:spPr>
          <a:xfrm>
            <a:off x="7120093" y="1533440"/>
            <a:ext cx="769746" cy="244678"/>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600">
              <a:solidFill>
                <a:schemeClr val="tx1"/>
              </a:solidFill>
            </a:endParaRPr>
          </a:p>
        </p:txBody>
      </p:sp>
      <p:sp>
        <p:nvSpPr>
          <p:cNvPr id="28" name="Flecha: hacia abajo 27">
            <a:extLst>
              <a:ext uri="{FF2B5EF4-FFF2-40B4-BE49-F238E27FC236}">
                <a16:creationId xmlns:a16="http://schemas.microsoft.com/office/drawing/2014/main" id="{8E33FC65-ABB6-4344-9396-93E2000D38A0}"/>
              </a:ext>
            </a:extLst>
          </p:cNvPr>
          <p:cNvSpPr/>
          <p:nvPr/>
        </p:nvSpPr>
        <p:spPr>
          <a:xfrm>
            <a:off x="9014833" y="2135706"/>
            <a:ext cx="263913" cy="447413"/>
          </a:xfrm>
          <a:prstGeom prst="down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600">
              <a:solidFill>
                <a:schemeClr val="tx1"/>
              </a:solidFill>
            </a:endParaRPr>
          </a:p>
        </p:txBody>
      </p:sp>
      <p:sp>
        <p:nvSpPr>
          <p:cNvPr id="30" name="Rectángulo: esquinas redondeadas 29">
            <a:extLst>
              <a:ext uri="{FF2B5EF4-FFF2-40B4-BE49-F238E27FC236}">
                <a16:creationId xmlns:a16="http://schemas.microsoft.com/office/drawing/2014/main" id="{BBE35023-E7F1-4472-A803-21DEEA0B4424}"/>
              </a:ext>
            </a:extLst>
          </p:cNvPr>
          <p:cNvSpPr/>
          <p:nvPr/>
        </p:nvSpPr>
        <p:spPr>
          <a:xfrm>
            <a:off x="2148274" y="5501769"/>
            <a:ext cx="1627463" cy="713064"/>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b="1" dirty="0">
                <a:solidFill>
                  <a:schemeClr val="tx1"/>
                </a:solidFill>
              </a:rPr>
              <a:t>12. CI realiza el trámite de liquidación de regalías</a:t>
            </a:r>
          </a:p>
        </p:txBody>
      </p:sp>
      <p:sp>
        <p:nvSpPr>
          <p:cNvPr id="39" name="Flecha: a la derecha 38">
            <a:extLst>
              <a:ext uri="{FF2B5EF4-FFF2-40B4-BE49-F238E27FC236}">
                <a16:creationId xmlns:a16="http://schemas.microsoft.com/office/drawing/2014/main" id="{BC88C7BF-9109-4D9E-9EA2-D145CCCD76CF}"/>
              </a:ext>
            </a:extLst>
          </p:cNvPr>
          <p:cNvSpPr/>
          <p:nvPr/>
        </p:nvSpPr>
        <p:spPr>
          <a:xfrm rot="10800000">
            <a:off x="4132425" y="5735962"/>
            <a:ext cx="769746" cy="244678"/>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600">
              <a:solidFill>
                <a:schemeClr val="tx1"/>
              </a:solidFill>
            </a:endParaRPr>
          </a:p>
        </p:txBody>
      </p:sp>
      <p:sp>
        <p:nvSpPr>
          <p:cNvPr id="2" name="CuadroTexto 1">
            <a:extLst>
              <a:ext uri="{FF2B5EF4-FFF2-40B4-BE49-F238E27FC236}">
                <a16:creationId xmlns:a16="http://schemas.microsoft.com/office/drawing/2014/main" id="{AAB79E5B-D790-48AA-8F90-790C48E32C3D}"/>
              </a:ext>
            </a:extLst>
          </p:cNvPr>
          <p:cNvSpPr txBox="1"/>
          <p:nvPr/>
        </p:nvSpPr>
        <p:spPr>
          <a:xfrm>
            <a:off x="3445976" y="6499486"/>
            <a:ext cx="5700813" cy="276999"/>
          </a:xfrm>
          <a:prstGeom prst="rect">
            <a:avLst/>
          </a:prstGeom>
          <a:noFill/>
        </p:spPr>
        <p:txBody>
          <a:bodyPr wrap="square" rtlCol="0">
            <a:spAutoFit/>
          </a:bodyPr>
          <a:lstStyle/>
          <a:p>
            <a:r>
              <a:rPr lang="es-CO" sz="1200" dirty="0"/>
              <a:t>*SAE pierde el dominio del oro comercializado</a:t>
            </a:r>
          </a:p>
        </p:txBody>
      </p:sp>
      <p:sp>
        <p:nvSpPr>
          <p:cNvPr id="31" name="Rectángulo 30">
            <a:extLst>
              <a:ext uri="{FF2B5EF4-FFF2-40B4-BE49-F238E27FC236}">
                <a16:creationId xmlns:a16="http://schemas.microsoft.com/office/drawing/2014/main" id="{70FC4C4E-4D7B-4849-B2B7-2D55BD109F7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44" name="Imagen 43">
            <a:extLst>
              <a:ext uri="{FF2B5EF4-FFF2-40B4-BE49-F238E27FC236}">
                <a16:creationId xmlns:a16="http://schemas.microsoft.com/office/drawing/2014/main" id="{829BD2DC-C217-436B-9C7B-68A3A79F09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45" name="Imagen 44">
            <a:extLst>
              <a:ext uri="{FF2B5EF4-FFF2-40B4-BE49-F238E27FC236}">
                <a16:creationId xmlns:a16="http://schemas.microsoft.com/office/drawing/2014/main" id="{6A0B9C23-E1EE-49DF-B8F3-006264E5C4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9857138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uadroTexto 28">
            <a:extLst>
              <a:ext uri="{FF2B5EF4-FFF2-40B4-BE49-F238E27FC236}">
                <a16:creationId xmlns:a16="http://schemas.microsoft.com/office/drawing/2014/main" id="{8E3876C7-F83E-4DC1-9519-928576C07E07}"/>
              </a:ext>
            </a:extLst>
          </p:cNvPr>
          <p:cNvSpPr txBox="1"/>
          <p:nvPr/>
        </p:nvSpPr>
        <p:spPr>
          <a:xfrm>
            <a:off x="1933242" y="51609"/>
            <a:ext cx="6112745" cy="1200329"/>
          </a:xfrm>
          <a:prstGeom prst="rect">
            <a:avLst/>
          </a:prstGeom>
          <a:noFill/>
        </p:spPr>
        <p:txBody>
          <a:bodyPr wrap="square" rtlCol="0">
            <a:spAutoFit/>
          </a:bodyPr>
          <a:lstStyle/>
          <a:p>
            <a:pPr algn="ctr"/>
            <a:r>
              <a:rPr lang="es-CO" sz="2400" dirty="0">
                <a:ln w="0"/>
                <a:effectLst>
                  <a:outerShdw blurRad="38100" dist="25400" dir="5400000" algn="ctr" rotWithShape="0">
                    <a:srgbClr val="6E747A">
                      <a:alpha val="43000"/>
                    </a:srgbClr>
                  </a:outerShdw>
                </a:effectLst>
                <a:latin typeface="+mj-lt"/>
              </a:rPr>
              <a:t>PROCEDIMIENTO COMERCIALIZACIÓN DE ORO MEDIANTE COMERCIALIZADORA INTERNACIONAL </a:t>
            </a:r>
          </a:p>
        </p:txBody>
      </p:sp>
      <p:sp>
        <p:nvSpPr>
          <p:cNvPr id="32" name="Rectángulo: esquinas redondeadas 31">
            <a:extLst>
              <a:ext uri="{FF2B5EF4-FFF2-40B4-BE49-F238E27FC236}">
                <a16:creationId xmlns:a16="http://schemas.microsoft.com/office/drawing/2014/main" id="{371753B3-78E1-4BF4-B7FF-8CDE094BC6EB}"/>
              </a:ext>
            </a:extLst>
          </p:cNvPr>
          <p:cNvSpPr/>
          <p:nvPr/>
        </p:nvSpPr>
        <p:spPr>
          <a:xfrm>
            <a:off x="1923876" y="2040201"/>
            <a:ext cx="1817614" cy="713064"/>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rPr>
              <a:t>13. CI paga el valor de las regalías.</a:t>
            </a:r>
            <a:endParaRPr lang="es-CO" sz="1600" dirty="0">
              <a:solidFill>
                <a:schemeClr val="tx1"/>
              </a:solidFill>
            </a:endParaRPr>
          </a:p>
        </p:txBody>
      </p:sp>
      <p:sp>
        <p:nvSpPr>
          <p:cNvPr id="33" name="Rectángulo: esquinas redondeadas 32">
            <a:extLst>
              <a:ext uri="{FF2B5EF4-FFF2-40B4-BE49-F238E27FC236}">
                <a16:creationId xmlns:a16="http://schemas.microsoft.com/office/drawing/2014/main" id="{AD151D2F-7D74-457E-843A-DB39929728C0}"/>
              </a:ext>
            </a:extLst>
          </p:cNvPr>
          <p:cNvSpPr/>
          <p:nvPr/>
        </p:nvSpPr>
        <p:spPr>
          <a:xfrm>
            <a:off x="5206767" y="2040200"/>
            <a:ext cx="1627463" cy="713064"/>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b="1" dirty="0">
                <a:solidFill>
                  <a:schemeClr val="tx1"/>
                </a:solidFill>
              </a:rPr>
              <a:t>14. Asignación de cita de inspección VUCE y DIAN</a:t>
            </a:r>
            <a:endParaRPr lang="es-CO" sz="1600" dirty="0">
              <a:solidFill>
                <a:schemeClr val="tx1"/>
              </a:solidFill>
            </a:endParaRPr>
          </a:p>
        </p:txBody>
      </p:sp>
      <p:sp>
        <p:nvSpPr>
          <p:cNvPr id="34" name="Rectángulo: esquinas redondeadas 33">
            <a:extLst>
              <a:ext uri="{FF2B5EF4-FFF2-40B4-BE49-F238E27FC236}">
                <a16:creationId xmlns:a16="http://schemas.microsoft.com/office/drawing/2014/main" id="{08901279-411E-4E4C-8648-8AE852958773}"/>
              </a:ext>
            </a:extLst>
          </p:cNvPr>
          <p:cNvSpPr/>
          <p:nvPr/>
        </p:nvSpPr>
        <p:spPr>
          <a:xfrm>
            <a:off x="8299508" y="2040200"/>
            <a:ext cx="1627463" cy="713064"/>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b="1" dirty="0">
                <a:solidFill>
                  <a:schemeClr val="tx1"/>
                </a:solidFill>
              </a:rPr>
              <a:t>15. Remisión de cartas de responsabilidad.</a:t>
            </a:r>
            <a:endParaRPr lang="es-CO" sz="1600" dirty="0">
              <a:solidFill>
                <a:schemeClr val="tx1"/>
              </a:solidFill>
            </a:endParaRPr>
          </a:p>
        </p:txBody>
      </p:sp>
      <p:sp>
        <p:nvSpPr>
          <p:cNvPr id="35" name="Rectángulo: esquinas redondeadas 34">
            <a:extLst>
              <a:ext uri="{FF2B5EF4-FFF2-40B4-BE49-F238E27FC236}">
                <a16:creationId xmlns:a16="http://schemas.microsoft.com/office/drawing/2014/main" id="{1F710A88-8AB5-4C28-A578-C196DE5F2F3A}"/>
              </a:ext>
            </a:extLst>
          </p:cNvPr>
          <p:cNvSpPr/>
          <p:nvPr/>
        </p:nvSpPr>
        <p:spPr>
          <a:xfrm>
            <a:off x="8299504" y="3426132"/>
            <a:ext cx="1627463" cy="713064"/>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b="1" dirty="0">
                <a:solidFill>
                  <a:schemeClr val="tx1"/>
                </a:solidFill>
              </a:rPr>
              <a:t>16. Exportación del oro.</a:t>
            </a:r>
            <a:endParaRPr lang="es-CO" sz="1600" dirty="0">
              <a:solidFill>
                <a:schemeClr val="tx1"/>
              </a:solidFill>
            </a:endParaRPr>
          </a:p>
        </p:txBody>
      </p:sp>
      <p:sp>
        <p:nvSpPr>
          <p:cNvPr id="36" name="Rectángulo: esquinas redondeadas 35">
            <a:extLst>
              <a:ext uri="{FF2B5EF4-FFF2-40B4-BE49-F238E27FC236}">
                <a16:creationId xmlns:a16="http://schemas.microsoft.com/office/drawing/2014/main" id="{9880BCC5-C3CD-4AB8-B915-AFF9759BA5B5}"/>
              </a:ext>
            </a:extLst>
          </p:cNvPr>
          <p:cNvSpPr/>
          <p:nvPr/>
        </p:nvSpPr>
        <p:spPr>
          <a:xfrm>
            <a:off x="5206763" y="3426131"/>
            <a:ext cx="1627463" cy="713064"/>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b="1" dirty="0">
                <a:solidFill>
                  <a:schemeClr val="tx1"/>
                </a:solidFill>
              </a:rPr>
              <a:t>17. Recepción del oro en el país de destino.</a:t>
            </a:r>
            <a:endParaRPr lang="es-CO" sz="1600" dirty="0">
              <a:solidFill>
                <a:schemeClr val="tx1"/>
              </a:solidFill>
            </a:endParaRPr>
          </a:p>
        </p:txBody>
      </p:sp>
      <p:sp>
        <p:nvSpPr>
          <p:cNvPr id="37" name="Rectángulo: esquinas redondeadas 36">
            <a:extLst>
              <a:ext uri="{FF2B5EF4-FFF2-40B4-BE49-F238E27FC236}">
                <a16:creationId xmlns:a16="http://schemas.microsoft.com/office/drawing/2014/main" id="{E662C340-2C41-4098-9CD2-2B070B4C8165}"/>
              </a:ext>
            </a:extLst>
          </p:cNvPr>
          <p:cNvSpPr/>
          <p:nvPr/>
        </p:nvSpPr>
        <p:spPr>
          <a:xfrm>
            <a:off x="1893431" y="3426131"/>
            <a:ext cx="1968622" cy="713064"/>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b="1" dirty="0">
                <a:solidFill>
                  <a:schemeClr val="tx1"/>
                </a:solidFill>
              </a:rPr>
              <a:t>18. Expedición de la Declaración de Exportación - DEX</a:t>
            </a:r>
            <a:endParaRPr lang="es-CO" sz="1600" dirty="0">
              <a:solidFill>
                <a:schemeClr val="tx1"/>
              </a:solidFill>
            </a:endParaRPr>
          </a:p>
        </p:txBody>
      </p:sp>
      <p:sp>
        <p:nvSpPr>
          <p:cNvPr id="38" name="Rectángulo: esquinas redondeadas 37">
            <a:extLst>
              <a:ext uri="{FF2B5EF4-FFF2-40B4-BE49-F238E27FC236}">
                <a16:creationId xmlns:a16="http://schemas.microsoft.com/office/drawing/2014/main" id="{E916A8ED-2ABE-48AB-B767-B6E22B614D1B}"/>
              </a:ext>
            </a:extLst>
          </p:cNvPr>
          <p:cNvSpPr/>
          <p:nvPr/>
        </p:nvSpPr>
        <p:spPr>
          <a:xfrm>
            <a:off x="2114022" y="4831630"/>
            <a:ext cx="1627463" cy="713064"/>
          </a:xfrm>
          <a:prstGeom prst="roundRect">
            <a:avLst/>
          </a:prstGeom>
          <a:solidFill>
            <a:schemeClr val="accent6">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b="1" dirty="0">
                <a:solidFill>
                  <a:schemeClr val="tx1"/>
                </a:solidFill>
              </a:rPr>
              <a:t>19. Fin del proceso.</a:t>
            </a:r>
          </a:p>
        </p:txBody>
      </p:sp>
      <p:sp>
        <p:nvSpPr>
          <p:cNvPr id="46" name="Flecha: a la derecha 45">
            <a:extLst>
              <a:ext uri="{FF2B5EF4-FFF2-40B4-BE49-F238E27FC236}">
                <a16:creationId xmlns:a16="http://schemas.microsoft.com/office/drawing/2014/main" id="{405B8101-7C76-44BB-BC96-309236757854}"/>
              </a:ext>
            </a:extLst>
          </p:cNvPr>
          <p:cNvSpPr/>
          <p:nvPr/>
        </p:nvSpPr>
        <p:spPr>
          <a:xfrm rot="10800000">
            <a:off x="7120093" y="3613483"/>
            <a:ext cx="769746" cy="244678"/>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600">
              <a:solidFill>
                <a:schemeClr val="tx1"/>
              </a:solidFill>
            </a:endParaRPr>
          </a:p>
        </p:txBody>
      </p:sp>
      <p:sp>
        <p:nvSpPr>
          <p:cNvPr id="47" name="Flecha: a la derecha 46">
            <a:extLst>
              <a:ext uri="{FF2B5EF4-FFF2-40B4-BE49-F238E27FC236}">
                <a16:creationId xmlns:a16="http://schemas.microsoft.com/office/drawing/2014/main" id="{FD6588AF-1697-405E-A8E3-955871C3D7E4}"/>
              </a:ext>
            </a:extLst>
          </p:cNvPr>
          <p:cNvSpPr/>
          <p:nvPr/>
        </p:nvSpPr>
        <p:spPr>
          <a:xfrm rot="10800000">
            <a:off x="4027352" y="3613483"/>
            <a:ext cx="769746" cy="244678"/>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600">
              <a:solidFill>
                <a:schemeClr val="tx1"/>
              </a:solidFill>
            </a:endParaRPr>
          </a:p>
        </p:txBody>
      </p:sp>
      <p:sp>
        <p:nvSpPr>
          <p:cNvPr id="53" name="Flecha: hacia abajo 52">
            <a:extLst>
              <a:ext uri="{FF2B5EF4-FFF2-40B4-BE49-F238E27FC236}">
                <a16:creationId xmlns:a16="http://schemas.microsoft.com/office/drawing/2014/main" id="{CBCCC9A0-36EF-4943-B820-33674B2C26BD}"/>
              </a:ext>
            </a:extLst>
          </p:cNvPr>
          <p:cNvSpPr/>
          <p:nvPr/>
        </p:nvSpPr>
        <p:spPr>
          <a:xfrm>
            <a:off x="2795796" y="4229019"/>
            <a:ext cx="263913" cy="447413"/>
          </a:xfrm>
          <a:prstGeom prst="down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600">
              <a:solidFill>
                <a:schemeClr val="tx1"/>
              </a:solidFill>
            </a:endParaRPr>
          </a:p>
        </p:txBody>
      </p:sp>
      <p:sp>
        <p:nvSpPr>
          <p:cNvPr id="26" name="Flecha: a la derecha 25">
            <a:extLst>
              <a:ext uri="{FF2B5EF4-FFF2-40B4-BE49-F238E27FC236}">
                <a16:creationId xmlns:a16="http://schemas.microsoft.com/office/drawing/2014/main" id="{35D8D244-38F2-4345-8A4E-1F18C4DDE7C6}"/>
              </a:ext>
            </a:extLst>
          </p:cNvPr>
          <p:cNvSpPr/>
          <p:nvPr/>
        </p:nvSpPr>
        <p:spPr>
          <a:xfrm>
            <a:off x="4027352" y="2264959"/>
            <a:ext cx="769746" cy="244678"/>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600">
              <a:solidFill>
                <a:schemeClr val="tx1"/>
              </a:solidFill>
            </a:endParaRPr>
          </a:p>
        </p:txBody>
      </p:sp>
      <p:sp>
        <p:nvSpPr>
          <p:cNvPr id="27" name="Flecha: a la derecha 26">
            <a:extLst>
              <a:ext uri="{FF2B5EF4-FFF2-40B4-BE49-F238E27FC236}">
                <a16:creationId xmlns:a16="http://schemas.microsoft.com/office/drawing/2014/main" id="{4D4363A8-B98E-4EC8-85A7-9C0C07D38567}"/>
              </a:ext>
            </a:extLst>
          </p:cNvPr>
          <p:cNvSpPr/>
          <p:nvPr/>
        </p:nvSpPr>
        <p:spPr>
          <a:xfrm>
            <a:off x="7120093" y="2264959"/>
            <a:ext cx="769746" cy="244678"/>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600">
              <a:solidFill>
                <a:schemeClr val="tx1"/>
              </a:solidFill>
            </a:endParaRPr>
          </a:p>
        </p:txBody>
      </p:sp>
      <p:sp>
        <p:nvSpPr>
          <p:cNvPr id="28" name="Flecha: hacia abajo 27">
            <a:extLst>
              <a:ext uri="{FF2B5EF4-FFF2-40B4-BE49-F238E27FC236}">
                <a16:creationId xmlns:a16="http://schemas.microsoft.com/office/drawing/2014/main" id="{8E33FC65-ABB6-4344-9396-93E2000D38A0}"/>
              </a:ext>
            </a:extLst>
          </p:cNvPr>
          <p:cNvSpPr/>
          <p:nvPr/>
        </p:nvSpPr>
        <p:spPr>
          <a:xfrm>
            <a:off x="9014833" y="2867225"/>
            <a:ext cx="263913" cy="447413"/>
          </a:xfrm>
          <a:prstGeom prst="down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600">
              <a:solidFill>
                <a:schemeClr val="tx1"/>
              </a:solidFill>
            </a:endParaRPr>
          </a:p>
        </p:txBody>
      </p:sp>
      <p:sp>
        <p:nvSpPr>
          <p:cNvPr id="16" name="Rectángulo 15">
            <a:extLst>
              <a:ext uri="{FF2B5EF4-FFF2-40B4-BE49-F238E27FC236}">
                <a16:creationId xmlns:a16="http://schemas.microsoft.com/office/drawing/2014/main" id="{54193394-5869-476B-B285-5E7879E69AF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7" name="Imagen 16">
            <a:extLst>
              <a:ext uri="{FF2B5EF4-FFF2-40B4-BE49-F238E27FC236}">
                <a16:creationId xmlns:a16="http://schemas.microsoft.com/office/drawing/2014/main" id="{CA4D31C5-68F8-4A17-8D6E-9A61786119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8" name="Imagen 17">
            <a:extLst>
              <a:ext uri="{FF2B5EF4-FFF2-40B4-BE49-F238E27FC236}">
                <a16:creationId xmlns:a16="http://schemas.microsoft.com/office/drawing/2014/main" id="{58543A53-6025-439D-8103-F1C9E7F5FC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7995973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BF42467E-7DB9-4E6E-9F1E-FA0CC9B38C85}"/>
              </a:ext>
            </a:extLst>
          </p:cNvPr>
          <p:cNvSpPr txBox="1"/>
          <p:nvPr/>
        </p:nvSpPr>
        <p:spPr>
          <a:xfrm>
            <a:off x="1624264" y="2780630"/>
            <a:ext cx="7400467" cy="769441"/>
          </a:xfrm>
          <a:prstGeom prst="rect">
            <a:avLst/>
          </a:prstGeom>
          <a:noFill/>
        </p:spPr>
        <p:txBody>
          <a:bodyPr wrap="square" rtlCol="0">
            <a:spAutoFit/>
          </a:bodyPr>
          <a:lstStyle/>
          <a:p>
            <a:pPr algn="r"/>
            <a:r>
              <a:rPr lang="es-ES" sz="4400" b="1" u="sng" dirty="0">
                <a:solidFill>
                  <a:srgbClr val="002060"/>
                </a:solidFill>
              </a:rPr>
              <a:t>PROPOSICIONES Y VARIOS </a:t>
            </a:r>
            <a:endParaRPr lang="es-ES" sz="4400" u="sng" dirty="0">
              <a:solidFill>
                <a:srgbClr val="002060"/>
              </a:solidFill>
            </a:endParaRPr>
          </a:p>
        </p:txBody>
      </p:sp>
    </p:spTree>
    <p:extLst>
      <p:ext uri="{BB962C8B-B14F-4D97-AF65-F5344CB8AC3E}">
        <p14:creationId xmlns:p14="http://schemas.microsoft.com/office/powerpoint/2010/main" val="42272211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028" name="Picture 4" descr="Resultado de imagen de GRACIAS">
            <a:extLst>
              <a:ext uri="{FF2B5EF4-FFF2-40B4-BE49-F238E27FC236}">
                <a16:creationId xmlns:a16="http://schemas.microsoft.com/office/drawing/2014/main" id="{6B97ABDE-D2C7-42A8-B1F4-93DE4E8126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7095" y="1646118"/>
            <a:ext cx="8466836" cy="3639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240625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2155</TotalTime>
  <Words>3639</Words>
  <Application>Microsoft Office PowerPoint</Application>
  <PresentationFormat>Panorámica</PresentationFormat>
  <Paragraphs>433</Paragraphs>
  <Slides>41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41</vt:i4>
      </vt:variant>
    </vt:vector>
  </HeadingPairs>
  <TitlesOfParts>
    <vt:vector size="46" baseType="lpstr">
      <vt:lpstr>Arial</vt:lpstr>
      <vt:lpstr>Calibri</vt:lpstr>
      <vt:lpstr>Lato Bold</vt:lpstr>
      <vt:lpstr>Lato Regular</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Miguel Angel Camacho Garzon</dc:creator>
  <cp:lastModifiedBy>Paola Andrea Lopez Jaramillo</cp:lastModifiedBy>
  <cp:revision>122</cp:revision>
  <cp:lastPrinted>2019-06-21T23:54:14Z</cp:lastPrinted>
  <dcterms:created xsi:type="dcterms:W3CDTF">2019-02-04T16:18:52Z</dcterms:created>
  <dcterms:modified xsi:type="dcterms:W3CDTF">2020-09-24T21:04:44Z</dcterms:modified>
</cp:coreProperties>
</file>